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90" r:id="rId3"/>
    <p:sldId id="261" r:id="rId4"/>
    <p:sldId id="262" r:id="rId5"/>
    <p:sldId id="265" r:id="rId6"/>
    <p:sldId id="266" r:id="rId7"/>
    <p:sldId id="263" r:id="rId8"/>
    <p:sldId id="267" r:id="rId9"/>
    <p:sldId id="268" r:id="rId10"/>
    <p:sldId id="269" r:id="rId11"/>
    <p:sldId id="270" r:id="rId12"/>
    <p:sldId id="271" r:id="rId13"/>
    <p:sldId id="272" r:id="rId14"/>
    <p:sldId id="273" r:id="rId15"/>
    <p:sldId id="274" r:id="rId16"/>
    <p:sldId id="275" r:id="rId17"/>
    <p:sldId id="276" r:id="rId19"/>
    <p:sldId id="277" r:id="rId20"/>
    <p:sldId id="279" r:id="rId21"/>
    <p:sldId id="278" r:id="rId22"/>
    <p:sldId id="280" r:id="rId23"/>
    <p:sldId id="281" r:id="rId24"/>
    <p:sldId id="282" r:id="rId25"/>
    <p:sldId id="283" r:id="rId26"/>
    <p:sldId id="284" r:id="rId27"/>
    <p:sldId id="285" r:id="rId28"/>
    <p:sldId id="287" r:id="rId29"/>
    <p:sldId id="286" r:id="rId30"/>
    <p:sldId id="288" r:id="rId31"/>
    <p:sldId id="289" r:id="rId32"/>
    <p:sldId id="264"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A085"/>
    <a:srgbClr val="2980B9"/>
    <a:srgbClr val="F49F2D"/>
    <a:srgbClr val="9BBB5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986" autoAdjust="0"/>
  </p:normalViewPr>
  <p:slideViewPr>
    <p:cSldViewPr snapToGrid="0" showGuides="1">
      <p:cViewPr>
        <p:scale>
          <a:sx n="33" d="100"/>
          <a:sy n="33" d="100"/>
        </p:scale>
        <p:origin x="1554" y="834"/>
      </p:cViewPr>
      <p:guideLst>
        <p:guide orient="horz" pos="414"/>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notesMaster" Target="notesMasters/notesMaster1.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8D65D3-3727-414E-A30C-76B49421799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060489-3383-4A38-9BBE-E2F62D5BEA8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060489-3383-4A38-9BBE-E2F62D5BEA8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060489-3383-4A38-9BBE-E2F62D5BEA8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060489-3383-4A38-9BBE-E2F62D5BEA8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060489-3383-4A38-9BBE-E2F62D5BEA8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060489-3383-4A38-9BBE-E2F62D5BEA8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060489-3383-4A38-9BBE-E2F62D5BEA8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060489-3383-4A38-9BBE-E2F62D5BEA8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060489-3383-4A38-9BBE-E2F62D5BEA8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060489-3383-4A38-9BBE-E2F62D5BEA8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060489-3383-4A38-9BBE-E2F62D5BEA8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060489-3383-4A38-9BBE-E2F62D5BEA8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060489-3383-4A38-9BBE-E2F62D5BEA8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D83500A-C270-498E-B1DE-FD05FC484FD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B24D6B8-3563-4B64-BCE1-1546BEF1541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D83500A-C270-498E-B1DE-FD05FC484FD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B24D6B8-3563-4B64-BCE1-1546BEF1541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CD83500A-C270-498E-B1DE-FD05FC484FD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B24D6B8-3563-4B64-BCE1-1546BEF1541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D83500A-C270-498E-B1DE-FD05FC484FD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B24D6B8-3563-4B64-BCE1-1546BEF1541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D83500A-C270-498E-B1DE-FD05FC484FD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B24D6B8-3563-4B64-BCE1-1546BEF1541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D83500A-C270-498E-B1DE-FD05FC484FD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B24D6B8-3563-4B64-BCE1-1546BEF1541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D83500A-C270-498E-B1DE-FD05FC484FD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B24D6B8-3563-4B64-BCE1-1546BEF1541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CD83500A-C270-498E-B1DE-FD05FC484FD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B24D6B8-3563-4B64-BCE1-1546BEF1541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CD83500A-C270-498E-B1DE-FD05FC484FD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B24D6B8-3563-4B64-BCE1-1546BEF1541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D83500A-C270-498E-B1DE-FD05FC484FD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B24D6B8-3563-4B64-BCE1-1546BEF1541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D83500A-C270-498E-B1DE-FD05FC484FD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B24D6B8-3563-4B64-BCE1-1546BEF1541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83500A-C270-498E-B1DE-FD05FC484FD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24D6B8-3563-4B64-BCE1-1546BEF1541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9.pn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jpeg"/><Relationship Id="rId2" Type="http://schemas.openxmlformats.org/officeDocument/2006/relationships/image" Target="../media/image12.jpe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3.jpeg"/><Relationship Id="rId2" Type="http://schemas.openxmlformats.org/officeDocument/2006/relationships/image" Target="../media/image7.jpe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image" Target="../media/image15.jpe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7.png"/><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image" Target="../media/image16.jpe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image" Target="../media/image16.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5.jpe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image" Target="../media/image20.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image" Target="../media/image23.png"/><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image" Target="../media/image16.jpe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24.png"/><Relationship Id="rId2" Type="http://schemas.openxmlformats.org/officeDocument/2006/relationships/image" Target="../media/image7.jpe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7.jpeg"/><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28.png"/><Relationship Id="rId1" Type="http://schemas.openxmlformats.org/officeDocument/2006/relationships/image" Target="../media/image27.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xml"/><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33.jpeg"/><Relationship Id="rId1"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0.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30.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6" Type="http://schemas.openxmlformats.org/officeDocument/2006/relationships/slideLayout" Target="../slideLayouts/slideLayout2.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920717" y="0"/>
            <a:ext cx="10287000" cy="6858000"/>
          </a:xfrm>
          <a:prstGeom prst="rect">
            <a:avLst/>
          </a:prstGeom>
        </p:spPr>
      </p:pic>
      <p:sp>
        <p:nvSpPr>
          <p:cNvPr id="5" name="平行四边形 4"/>
          <p:cNvSpPr/>
          <p:nvPr/>
        </p:nvSpPr>
        <p:spPr>
          <a:xfrm>
            <a:off x="-4438650" y="0"/>
            <a:ext cx="15568526" cy="6858000"/>
          </a:xfrm>
          <a:prstGeom prst="parallelogram">
            <a:avLst>
              <a:gd name="adj" fmla="val 580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等腰三角形 1"/>
          <p:cNvSpPr/>
          <p:nvPr/>
        </p:nvSpPr>
        <p:spPr>
          <a:xfrm rot="10800000">
            <a:off x="6211632" y="-3"/>
            <a:ext cx="4930831" cy="4250716"/>
          </a:xfrm>
          <a:prstGeom prst="triangle">
            <a:avLst/>
          </a:prstGeom>
          <a:gradFill flip="none" rotWithShape="1">
            <a:gsLst>
              <a:gs pos="9000">
                <a:srgbClr val="2980B9"/>
              </a:gs>
              <a:gs pos="64000">
                <a:srgbClr val="16A085"/>
              </a:gs>
              <a:gs pos="100000">
                <a:srgbClr val="9BBB5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0800000">
            <a:off x="5807297" y="5136583"/>
            <a:ext cx="1996845" cy="1721418"/>
          </a:xfrm>
          <a:prstGeom prst="triangle">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0800000" flipV="1">
            <a:off x="6087699" y="1423070"/>
            <a:ext cx="1131685" cy="975590"/>
          </a:xfrm>
          <a:prstGeom prst="triangl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0800000" flipV="1">
            <a:off x="7382412" y="3252813"/>
            <a:ext cx="1131685" cy="975590"/>
          </a:xfrm>
          <a:prstGeom prst="triangle">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0800000" flipV="1">
            <a:off x="5843336" y="2550426"/>
            <a:ext cx="2546828" cy="2195541"/>
          </a:xfrm>
          <a:prstGeom prst="triangle">
            <a:avLst/>
          </a:prstGeom>
          <a:gradFill flip="none" rotWithShape="1">
            <a:gsLst>
              <a:gs pos="9000">
                <a:srgbClr val="2980B9"/>
              </a:gs>
              <a:gs pos="64000">
                <a:srgbClr val="16A085"/>
              </a:gs>
              <a:gs pos="100000">
                <a:srgbClr val="9BBB5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7847332" y="1013145"/>
            <a:ext cx="1659430" cy="1015663"/>
          </a:xfrm>
          <a:prstGeom prst="rect">
            <a:avLst/>
          </a:prstGeom>
          <a:noFill/>
        </p:spPr>
        <p:txBody>
          <a:bodyPr wrap="none" rtlCol="0">
            <a:spAutoFit/>
          </a:bodyPr>
          <a:lstStyle/>
          <a:p>
            <a:pPr algn="ctr"/>
            <a:r>
              <a:rPr lang="en-US" altLang="zh-CN" sz="6000" dirty="0" smtClean="0">
                <a:solidFill>
                  <a:schemeClr val="bg1"/>
                </a:solidFill>
                <a:latin typeface="DIN Mittelschrift Std" panose="00000500000000000000" pitchFamily="50" charset="0"/>
              </a:rPr>
              <a:t>2020</a:t>
            </a:r>
            <a:endParaRPr lang="zh-CN" altLang="en-US" sz="6000" dirty="0">
              <a:solidFill>
                <a:schemeClr val="bg1"/>
              </a:solidFill>
              <a:latin typeface="DIN Mittelschrift Std" panose="00000500000000000000" pitchFamily="50" charset="0"/>
            </a:endParaRPr>
          </a:p>
        </p:txBody>
      </p:sp>
      <p:sp>
        <p:nvSpPr>
          <p:cNvPr id="26" name="Freeform 10"/>
          <p:cNvSpPr>
            <a:spLocks noEditPoints="1"/>
          </p:cNvSpPr>
          <p:nvPr/>
        </p:nvSpPr>
        <p:spPr bwMode="auto">
          <a:xfrm>
            <a:off x="6531618" y="1864138"/>
            <a:ext cx="239380" cy="329339"/>
          </a:xfrm>
          <a:custGeom>
            <a:avLst/>
            <a:gdLst>
              <a:gd name="T0" fmla="*/ 37 w 73"/>
              <a:gd name="T1" fmla="*/ 0 h 100"/>
              <a:gd name="T2" fmla="*/ 63 w 73"/>
              <a:gd name="T3" fmla="*/ 9 h 100"/>
              <a:gd name="T4" fmla="*/ 73 w 73"/>
              <a:gd name="T5" fmla="*/ 33 h 100"/>
              <a:gd name="T6" fmla="*/ 73 w 73"/>
              <a:gd name="T7" fmla="*/ 40 h 100"/>
              <a:gd name="T8" fmla="*/ 70 w 73"/>
              <a:gd name="T9" fmla="*/ 47 h 100"/>
              <a:gd name="T10" fmla="*/ 50 w 73"/>
              <a:gd name="T11" fmla="*/ 74 h 100"/>
              <a:gd name="T12" fmla="*/ 48 w 73"/>
              <a:gd name="T13" fmla="*/ 76 h 100"/>
              <a:gd name="T14" fmla="*/ 48 w 73"/>
              <a:gd name="T15" fmla="*/ 80 h 100"/>
              <a:gd name="T16" fmla="*/ 46 w 73"/>
              <a:gd name="T17" fmla="*/ 80 h 100"/>
              <a:gd name="T18" fmla="*/ 44 w 73"/>
              <a:gd name="T19" fmla="*/ 80 h 100"/>
              <a:gd name="T20" fmla="*/ 38 w 73"/>
              <a:gd name="T21" fmla="*/ 80 h 100"/>
              <a:gd name="T22" fmla="*/ 36 w 73"/>
              <a:gd name="T23" fmla="*/ 80 h 100"/>
              <a:gd name="T24" fmla="*/ 31 w 73"/>
              <a:gd name="T25" fmla="*/ 80 h 100"/>
              <a:gd name="T26" fmla="*/ 29 w 73"/>
              <a:gd name="T27" fmla="*/ 80 h 100"/>
              <a:gd name="T28" fmla="*/ 27 w 73"/>
              <a:gd name="T29" fmla="*/ 80 h 100"/>
              <a:gd name="T30" fmla="*/ 27 w 73"/>
              <a:gd name="T31" fmla="*/ 80 h 100"/>
              <a:gd name="T32" fmla="*/ 27 w 73"/>
              <a:gd name="T33" fmla="*/ 76 h 100"/>
              <a:gd name="T34" fmla="*/ 21 w 73"/>
              <a:gd name="T35" fmla="*/ 70 h 100"/>
              <a:gd name="T36" fmla="*/ 0 w 73"/>
              <a:gd name="T37" fmla="*/ 33 h 100"/>
              <a:gd name="T38" fmla="*/ 11 w 73"/>
              <a:gd name="T39" fmla="*/ 9 h 100"/>
              <a:gd name="T40" fmla="*/ 37 w 73"/>
              <a:gd name="T41" fmla="*/ 0 h 100"/>
              <a:gd name="T42" fmla="*/ 45 w 73"/>
              <a:gd name="T43" fmla="*/ 86 h 100"/>
              <a:gd name="T44" fmla="*/ 43 w 73"/>
              <a:gd name="T45" fmla="*/ 100 h 100"/>
              <a:gd name="T46" fmla="*/ 31 w 73"/>
              <a:gd name="T47" fmla="*/ 100 h 100"/>
              <a:gd name="T48" fmla="*/ 30 w 73"/>
              <a:gd name="T49" fmla="*/ 86 h 100"/>
              <a:gd name="T50" fmla="*/ 45 w 73"/>
              <a:gd name="T51" fmla="*/ 86 h 100"/>
              <a:gd name="T52" fmla="*/ 37 w 73"/>
              <a:gd name="T53" fmla="*/ 74 h 100"/>
              <a:gd name="T54" fmla="*/ 43 w 73"/>
              <a:gd name="T55" fmla="*/ 74 h 100"/>
              <a:gd name="T56" fmla="*/ 48 w 73"/>
              <a:gd name="T57" fmla="*/ 6 h 100"/>
              <a:gd name="T58" fmla="*/ 37 w 73"/>
              <a:gd name="T59" fmla="*/ 4 h 100"/>
              <a:gd name="T60" fmla="*/ 36 w 73"/>
              <a:gd name="T61" fmla="*/ 4 h 100"/>
              <a:gd name="T62" fmla="*/ 37 w 73"/>
              <a:gd name="T63" fmla="*/ 74 h 100"/>
              <a:gd name="T64" fmla="*/ 17 w 73"/>
              <a:gd name="T65" fmla="*/ 10 h 100"/>
              <a:gd name="T66" fmla="*/ 16 w 73"/>
              <a:gd name="T67" fmla="*/ 58 h 100"/>
              <a:gd name="T68" fmla="*/ 25 w 73"/>
              <a:gd name="T69" fmla="*/ 67 h 100"/>
              <a:gd name="T70" fmla="*/ 30 w 73"/>
              <a:gd name="T71" fmla="*/ 72 h 100"/>
              <a:gd name="T72" fmla="*/ 27 w 73"/>
              <a:gd name="T73" fmla="*/ 5 h 100"/>
              <a:gd name="T74" fmla="*/ 17 w 73"/>
              <a:gd name="T75" fmla="*/ 10 h 100"/>
              <a:gd name="T76" fmla="*/ 60 w 73"/>
              <a:gd name="T77" fmla="*/ 13 h 100"/>
              <a:gd name="T78" fmla="*/ 56 w 73"/>
              <a:gd name="T79" fmla="*/ 60 h 100"/>
              <a:gd name="T80" fmla="*/ 66 w 73"/>
              <a:gd name="T81" fmla="*/ 45 h 100"/>
              <a:gd name="T82" fmla="*/ 68 w 73"/>
              <a:gd name="T83" fmla="*/ 39 h 100"/>
              <a:gd name="T84" fmla="*/ 69 w 73"/>
              <a:gd name="T85" fmla="*/ 33 h 100"/>
              <a:gd name="T86" fmla="*/ 60 w 73"/>
              <a:gd name="T87" fmla="*/ 1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3" h="100">
                <a:moveTo>
                  <a:pt x="37" y="0"/>
                </a:moveTo>
                <a:cubicBezTo>
                  <a:pt x="47" y="0"/>
                  <a:pt x="56" y="3"/>
                  <a:pt x="63" y="9"/>
                </a:cubicBezTo>
                <a:cubicBezTo>
                  <a:pt x="69" y="15"/>
                  <a:pt x="73" y="24"/>
                  <a:pt x="73" y="33"/>
                </a:cubicBezTo>
                <a:cubicBezTo>
                  <a:pt x="73" y="36"/>
                  <a:pt x="73" y="38"/>
                  <a:pt x="73" y="40"/>
                </a:cubicBezTo>
                <a:cubicBezTo>
                  <a:pt x="72" y="43"/>
                  <a:pt x="71" y="45"/>
                  <a:pt x="70" y="47"/>
                </a:cubicBezTo>
                <a:cubicBezTo>
                  <a:pt x="68" y="53"/>
                  <a:pt x="56" y="67"/>
                  <a:pt x="50" y="74"/>
                </a:cubicBezTo>
                <a:cubicBezTo>
                  <a:pt x="49" y="75"/>
                  <a:pt x="48" y="75"/>
                  <a:pt x="48" y="76"/>
                </a:cubicBezTo>
                <a:cubicBezTo>
                  <a:pt x="48" y="80"/>
                  <a:pt x="48" y="80"/>
                  <a:pt x="48" y="80"/>
                </a:cubicBezTo>
                <a:cubicBezTo>
                  <a:pt x="46" y="80"/>
                  <a:pt x="46" y="80"/>
                  <a:pt x="46" y="80"/>
                </a:cubicBezTo>
                <a:cubicBezTo>
                  <a:pt x="44" y="80"/>
                  <a:pt x="44" y="80"/>
                  <a:pt x="44" y="80"/>
                </a:cubicBezTo>
                <a:cubicBezTo>
                  <a:pt x="38" y="80"/>
                  <a:pt x="38" y="80"/>
                  <a:pt x="38" y="80"/>
                </a:cubicBezTo>
                <a:cubicBezTo>
                  <a:pt x="36" y="80"/>
                  <a:pt x="36" y="80"/>
                  <a:pt x="36" y="80"/>
                </a:cubicBezTo>
                <a:cubicBezTo>
                  <a:pt x="31" y="80"/>
                  <a:pt x="31" y="80"/>
                  <a:pt x="31" y="80"/>
                </a:cubicBezTo>
                <a:cubicBezTo>
                  <a:pt x="29" y="80"/>
                  <a:pt x="29" y="80"/>
                  <a:pt x="29" y="80"/>
                </a:cubicBezTo>
                <a:cubicBezTo>
                  <a:pt x="27" y="80"/>
                  <a:pt x="27" y="80"/>
                  <a:pt x="27" y="80"/>
                </a:cubicBezTo>
                <a:cubicBezTo>
                  <a:pt x="27" y="80"/>
                  <a:pt x="27" y="80"/>
                  <a:pt x="27" y="80"/>
                </a:cubicBezTo>
                <a:cubicBezTo>
                  <a:pt x="27" y="76"/>
                  <a:pt x="27" y="76"/>
                  <a:pt x="27" y="76"/>
                </a:cubicBezTo>
                <a:cubicBezTo>
                  <a:pt x="25" y="74"/>
                  <a:pt x="23" y="72"/>
                  <a:pt x="21" y="70"/>
                </a:cubicBezTo>
                <a:cubicBezTo>
                  <a:pt x="11" y="60"/>
                  <a:pt x="0" y="48"/>
                  <a:pt x="0" y="33"/>
                </a:cubicBezTo>
                <a:cubicBezTo>
                  <a:pt x="0" y="24"/>
                  <a:pt x="4" y="15"/>
                  <a:pt x="11" y="9"/>
                </a:cubicBezTo>
                <a:cubicBezTo>
                  <a:pt x="18" y="3"/>
                  <a:pt x="27" y="0"/>
                  <a:pt x="37" y="0"/>
                </a:cubicBezTo>
                <a:close/>
                <a:moveTo>
                  <a:pt x="45" y="86"/>
                </a:moveTo>
                <a:cubicBezTo>
                  <a:pt x="43" y="100"/>
                  <a:pt x="43" y="100"/>
                  <a:pt x="43" y="100"/>
                </a:cubicBezTo>
                <a:cubicBezTo>
                  <a:pt x="31" y="100"/>
                  <a:pt x="31" y="100"/>
                  <a:pt x="31" y="100"/>
                </a:cubicBezTo>
                <a:cubicBezTo>
                  <a:pt x="30" y="86"/>
                  <a:pt x="30" y="86"/>
                  <a:pt x="30" y="86"/>
                </a:cubicBezTo>
                <a:cubicBezTo>
                  <a:pt x="45" y="86"/>
                  <a:pt x="45" y="86"/>
                  <a:pt x="45" y="86"/>
                </a:cubicBezTo>
                <a:close/>
                <a:moveTo>
                  <a:pt x="37" y="74"/>
                </a:moveTo>
                <a:cubicBezTo>
                  <a:pt x="43" y="74"/>
                  <a:pt x="43" y="74"/>
                  <a:pt x="43" y="74"/>
                </a:cubicBezTo>
                <a:cubicBezTo>
                  <a:pt x="49" y="49"/>
                  <a:pt x="54" y="27"/>
                  <a:pt x="48" y="6"/>
                </a:cubicBezTo>
                <a:cubicBezTo>
                  <a:pt x="44" y="5"/>
                  <a:pt x="41" y="4"/>
                  <a:pt x="37" y="4"/>
                </a:cubicBezTo>
                <a:cubicBezTo>
                  <a:pt x="37" y="4"/>
                  <a:pt x="36" y="4"/>
                  <a:pt x="36" y="4"/>
                </a:cubicBezTo>
                <a:cubicBezTo>
                  <a:pt x="34" y="27"/>
                  <a:pt x="36" y="51"/>
                  <a:pt x="37" y="74"/>
                </a:cubicBezTo>
                <a:close/>
                <a:moveTo>
                  <a:pt x="17" y="10"/>
                </a:moveTo>
                <a:cubicBezTo>
                  <a:pt x="5" y="25"/>
                  <a:pt x="6" y="41"/>
                  <a:pt x="16" y="58"/>
                </a:cubicBezTo>
                <a:cubicBezTo>
                  <a:pt x="19" y="61"/>
                  <a:pt x="22" y="64"/>
                  <a:pt x="25" y="67"/>
                </a:cubicBezTo>
                <a:cubicBezTo>
                  <a:pt x="26" y="69"/>
                  <a:pt x="28" y="70"/>
                  <a:pt x="30" y="72"/>
                </a:cubicBezTo>
                <a:cubicBezTo>
                  <a:pt x="24" y="52"/>
                  <a:pt x="13" y="25"/>
                  <a:pt x="27" y="5"/>
                </a:cubicBezTo>
                <a:cubicBezTo>
                  <a:pt x="23" y="6"/>
                  <a:pt x="20" y="8"/>
                  <a:pt x="17" y="10"/>
                </a:cubicBezTo>
                <a:close/>
                <a:moveTo>
                  <a:pt x="60" y="13"/>
                </a:moveTo>
                <a:cubicBezTo>
                  <a:pt x="66" y="27"/>
                  <a:pt x="63" y="45"/>
                  <a:pt x="56" y="60"/>
                </a:cubicBezTo>
                <a:cubicBezTo>
                  <a:pt x="60" y="54"/>
                  <a:pt x="65" y="49"/>
                  <a:pt x="66" y="45"/>
                </a:cubicBezTo>
                <a:cubicBezTo>
                  <a:pt x="67" y="43"/>
                  <a:pt x="67" y="41"/>
                  <a:pt x="68" y="39"/>
                </a:cubicBezTo>
                <a:cubicBezTo>
                  <a:pt x="68" y="37"/>
                  <a:pt x="69" y="35"/>
                  <a:pt x="69" y="33"/>
                </a:cubicBezTo>
                <a:cubicBezTo>
                  <a:pt x="69" y="25"/>
                  <a:pt x="65" y="18"/>
                  <a:pt x="60" y="13"/>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7" name="Freeform 59"/>
          <p:cNvSpPr>
            <a:spLocks noEditPoints="1"/>
          </p:cNvSpPr>
          <p:nvPr/>
        </p:nvSpPr>
        <p:spPr bwMode="auto">
          <a:xfrm>
            <a:off x="6820525" y="3429790"/>
            <a:ext cx="533295" cy="783880"/>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28" name="Freeform 87"/>
          <p:cNvSpPr>
            <a:spLocks noEditPoints="1"/>
          </p:cNvSpPr>
          <p:nvPr/>
        </p:nvSpPr>
        <p:spPr bwMode="auto">
          <a:xfrm>
            <a:off x="6617377" y="5402081"/>
            <a:ext cx="406296" cy="595211"/>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17" name="文本框 16"/>
          <p:cNvSpPr txBox="1">
            <a:spLocks noChangeArrowheads="1"/>
          </p:cNvSpPr>
          <p:nvPr/>
        </p:nvSpPr>
        <p:spPr bwMode="auto">
          <a:xfrm>
            <a:off x="643399" y="2938433"/>
            <a:ext cx="51090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4800" dirty="0" smtClean="0">
                <a:latin typeface="微软雅黑" panose="020B0503020204020204" pitchFamily="34" charset="-122"/>
                <a:ea typeface="微软雅黑" panose="020B0503020204020204" pitchFamily="34" charset="-122"/>
              </a:rPr>
              <a:t>市场销售技巧培训</a:t>
            </a:r>
            <a:endParaRPr lang="zh-CN" altLang="en-US" sz="4800" dirty="0">
              <a:latin typeface="微软雅黑" panose="020B0503020204020204" pitchFamily="34" charset="-122"/>
              <a:ea typeface="微软雅黑" panose="020B0503020204020204" pitchFamily="34" charset="-122"/>
            </a:endParaRPr>
          </a:p>
        </p:txBody>
      </p:sp>
      <p:sp>
        <p:nvSpPr>
          <p:cNvPr id="18" name="任意多边形 17"/>
          <p:cNvSpPr/>
          <p:nvPr/>
        </p:nvSpPr>
        <p:spPr>
          <a:xfrm>
            <a:off x="1552528" y="2756845"/>
            <a:ext cx="3086375" cy="136979"/>
          </a:xfrm>
          <a:custGeom>
            <a:avLst/>
            <a:gdLst/>
            <a:ahLst/>
            <a:cxnLst/>
            <a:rect l="l" t="t" r="r" b="b"/>
            <a:pathLst>
              <a:path w="2825428" h="125536">
                <a:moveTo>
                  <a:pt x="2014389" y="100012"/>
                </a:moveTo>
                <a:cubicBezTo>
                  <a:pt x="2014389" y="100359"/>
                  <a:pt x="2014389" y="100880"/>
                  <a:pt x="2014389" y="101575"/>
                </a:cubicBezTo>
                <a:cubicBezTo>
                  <a:pt x="2013695" y="104006"/>
                  <a:pt x="2013347" y="106610"/>
                  <a:pt x="2013347" y="109388"/>
                </a:cubicBezTo>
                <a:cubicBezTo>
                  <a:pt x="2002582" y="110430"/>
                  <a:pt x="1989039" y="112514"/>
                  <a:pt x="1972717" y="115639"/>
                </a:cubicBezTo>
                <a:lnTo>
                  <a:pt x="1971155" y="106263"/>
                </a:lnTo>
                <a:cubicBezTo>
                  <a:pt x="1980531" y="105221"/>
                  <a:pt x="1994942" y="103137"/>
                  <a:pt x="2014389" y="100012"/>
                </a:cubicBezTo>
                <a:close/>
                <a:moveTo>
                  <a:pt x="272654" y="93240"/>
                </a:moveTo>
                <a:lnTo>
                  <a:pt x="272654" y="110430"/>
                </a:lnTo>
                <a:lnTo>
                  <a:pt x="349226" y="110430"/>
                </a:lnTo>
                <a:lnTo>
                  <a:pt x="349226" y="93240"/>
                </a:lnTo>
                <a:close/>
                <a:moveTo>
                  <a:pt x="263277" y="84906"/>
                </a:moveTo>
                <a:lnTo>
                  <a:pt x="358602" y="84906"/>
                </a:lnTo>
                <a:lnTo>
                  <a:pt x="358602" y="124494"/>
                </a:lnTo>
                <a:lnTo>
                  <a:pt x="349226" y="124494"/>
                </a:lnTo>
                <a:lnTo>
                  <a:pt x="349226" y="118244"/>
                </a:lnTo>
                <a:lnTo>
                  <a:pt x="272654" y="118244"/>
                </a:lnTo>
                <a:lnTo>
                  <a:pt x="272654" y="124494"/>
                </a:lnTo>
                <a:lnTo>
                  <a:pt x="263277" y="124494"/>
                </a:lnTo>
                <a:close/>
                <a:moveTo>
                  <a:pt x="2522042" y="77613"/>
                </a:moveTo>
                <a:lnTo>
                  <a:pt x="2522042" y="108346"/>
                </a:lnTo>
                <a:lnTo>
                  <a:pt x="2563714" y="108346"/>
                </a:lnTo>
                <a:lnTo>
                  <a:pt x="2563714" y="77613"/>
                </a:lnTo>
                <a:close/>
                <a:moveTo>
                  <a:pt x="2720206" y="71884"/>
                </a:moveTo>
                <a:lnTo>
                  <a:pt x="2720206" y="103658"/>
                </a:lnTo>
                <a:lnTo>
                  <a:pt x="2749377" y="103658"/>
                </a:lnTo>
                <a:lnTo>
                  <a:pt x="2749377" y="71884"/>
                </a:lnTo>
                <a:close/>
                <a:moveTo>
                  <a:pt x="57820" y="70842"/>
                </a:moveTo>
                <a:lnTo>
                  <a:pt x="57820" y="86990"/>
                </a:lnTo>
                <a:lnTo>
                  <a:pt x="108347" y="86990"/>
                </a:lnTo>
                <a:lnTo>
                  <a:pt x="108347" y="70842"/>
                </a:lnTo>
                <a:close/>
                <a:moveTo>
                  <a:pt x="2512666" y="68758"/>
                </a:moveTo>
                <a:lnTo>
                  <a:pt x="2573090" y="68758"/>
                </a:lnTo>
                <a:lnTo>
                  <a:pt x="2573090" y="124494"/>
                </a:lnTo>
                <a:lnTo>
                  <a:pt x="2563714" y="124494"/>
                </a:lnTo>
                <a:lnTo>
                  <a:pt x="2563714" y="116160"/>
                </a:lnTo>
                <a:lnTo>
                  <a:pt x="2522042" y="116160"/>
                </a:lnTo>
                <a:lnTo>
                  <a:pt x="2522042" y="124494"/>
                </a:lnTo>
                <a:lnTo>
                  <a:pt x="2512666" y="124494"/>
                </a:lnTo>
                <a:close/>
                <a:moveTo>
                  <a:pt x="497384" y="64591"/>
                </a:moveTo>
                <a:lnTo>
                  <a:pt x="618753" y="64591"/>
                </a:lnTo>
                <a:lnTo>
                  <a:pt x="618753" y="73446"/>
                </a:lnTo>
                <a:lnTo>
                  <a:pt x="565101" y="73446"/>
                </a:lnTo>
                <a:lnTo>
                  <a:pt x="565101" y="85948"/>
                </a:lnTo>
                <a:lnTo>
                  <a:pt x="609898" y="85948"/>
                </a:lnTo>
                <a:lnTo>
                  <a:pt x="609898" y="94803"/>
                </a:lnTo>
                <a:lnTo>
                  <a:pt x="565101" y="94803"/>
                </a:lnTo>
                <a:lnTo>
                  <a:pt x="565101" y="111472"/>
                </a:lnTo>
                <a:cubicBezTo>
                  <a:pt x="582117" y="112166"/>
                  <a:pt x="600869" y="111993"/>
                  <a:pt x="621358" y="110951"/>
                </a:cubicBezTo>
                <a:cubicBezTo>
                  <a:pt x="619969" y="114076"/>
                  <a:pt x="618753" y="117375"/>
                  <a:pt x="617712" y="120848"/>
                </a:cubicBezTo>
                <a:cubicBezTo>
                  <a:pt x="594792" y="120848"/>
                  <a:pt x="575692" y="120848"/>
                  <a:pt x="560413" y="120848"/>
                </a:cubicBezTo>
                <a:cubicBezTo>
                  <a:pt x="542355" y="120501"/>
                  <a:pt x="529680" y="114076"/>
                  <a:pt x="522387" y="101575"/>
                </a:cubicBezTo>
                <a:cubicBezTo>
                  <a:pt x="517873" y="109909"/>
                  <a:pt x="510580" y="117896"/>
                  <a:pt x="500509" y="125536"/>
                </a:cubicBezTo>
                <a:cubicBezTo>
                  <a:pt x="498426" y="123105"/>
                  <a:pt x="496342" y="120501"/>
                  <a:pt x="494259" y="117723"/>
                </a:cubicBezTo>
                <a:cubicBezTo>
                  <a:pt x="507802" y="109388"/>
                  <a:pt x="516831" y="96192"/>
                  <a:pt x="521345" y="78134"/>
                </a:cubicBezTo>
                <a:lnTo>
                  <a:pt x="531242" y="80739"/>
                </a:lnTo>
                <a:cubicBezTo>
                  <a:pt x="529853" y="85601"/>
                  <a:pt x="528291" y="89594"/>
                  <a:pt x="526554" y="92719"/>
                </a:cubicBezTo>
                <a:cubicBezTo>
                  <a:pt x="533152" y="104527"/>
                  <a:pt x="542702" y="110604"/>
                  <a:pt x="555204" y="110951"/>
                </a:cubicBezTo>
                <a:lnTo>
                  <a:pt x="555204" y="73446"/>
                </a:lnTo>
                <a:lnTo>
                  <a:pt x="497384" y="73446"/>
                </a:lnTo>
                <a:close/>
                <a:moveTo>
                  <a:pt x="1064568" y="61466"/>
                </a:moveTo>
                <a:cubicBezTo>
                  <a:pt x="1067346" y="73967"/>
                  <a:pt x="1072381" y="84385"/>
                  <a:pt x="1079674" y="92719"/>
                </a:cubicBezTo>
                <a:cubicBezTo>
                  <a:pt x="1088008" y="83691"/>
                  <a:pt x="1093217" y="73273"/>
                  <a:pt x="1095301" y="61466"/>
                </a:cubicBezTo>
                <a:close/>
                <a:moveTo>
                  <a:pt x="272133" y="57819"/>
                </a:moveTo>
                <a:lnTo>
                  <a:pt x="272133" y="67195"/>
                </a:lnTo>
                <a:lnTo>
                  <a:pt x="313284" y="67195"/>
                </a:lnTo>
                <a:lnTo>
                  <a:pt x="313284" y="57819"/>
                </a:lnTo>
                <a:close/>
                <a:moveTo>
                  <a:pt x="1253729" y="53131"/>
                </a:moveTo>
                <a:lnTo>
                  <a:pt x="1263626" y="53131"/>
                </a:lnTo>
                <a:cubicBezTo>
                  <a:pt x="1263278" y="58340"/>
                  <a:pt x="1263105" y="62681"/>
                  <a:pt x="1263105" y="66154"/>
                </a:cubicBezTo>
                <a:lnTo>
                  <a:pt x="1295921" y="66154"/>
                </a:lnTo>
                <a:cubicBezTo>
                  <a:pt x="1295921" y="79002"/>
                  <a:pt x="1295400" y="91330"/>
                  <a:pt x="1294359" y="103137"/>
                </a:cubicBezTo>
                <a:cubicBezTo>
                  <a:pt x="1294011" y="115986"/>
                  <a:pt x="1287413" y="122063"/>
                  <a:pt x="1274564" y="121369"/>
                </a:cubicBezTo>
                <a:cubicBezTo>
                  <a:pt x="1267966" y="122063"/>
                  <a:pt x="1262584" y="122063"/>
                  <a:pt x="1258417" y="121369"/>
                </a:cubicBezTo>
                <a:cubicBezTo>
                  <a:pt x="1258417" y="120327"/>
                  <a:pt x="1258069" y="118938"/>
                  <a:pt x="1257375" y="117202"/>
                </a:cubicBezTo>
                <a:cubicBezTo>
                  <a:pt x="1257027" y="114424"/>
                  <a:pt x="1256680" y="112340"/>
                  <a:pt x="1256333" y="110951"/>
                </a:cubicBezTo>
                <a:cubicBezTo>
                  <a:pt x="1262584" y="111645"/>
                  <a:pt x="1268140" y="111993"/>
                  <a:pt x="1273002" y="111993"/>
                </a:cubicBezTo>
                <a:cubicBezTo>
                  <a:pt x="1280294" y="112340"/>
                  <a:pt x="1284288" y="108867"/>
                  <a:pt x="1284982" y="101575"/>
                </a:cubicBezTo>
                <a:cubicBezTo>
                  <a:pt x="1285677" y="92546"/>
                  <a:pt x="1286024" y="83691"/>
                  <a:pt x="1286024" y="75009"/>
                </a:cubicBezTo>
                <a:lnTo>
                  <a:pt x="1262584" y="75009"/>
                </a:lnTo>
                <a:cubicBezTo>
                  <a:pt x="1261889" y="96539"/>
                  <a:pt x="1252860" y="113208"/>
                  <a:pt x="1235497" y="125015"/>
                </a:cubicBezTo>
                <a:cubicBezTo>
                  <a:pt x="1233414" y="122584"/>
                  <a:pt x="1231156" y="119806"/>
                  <a:pt x="1228725" y="116681"/>
                </a:cubicBezTo>
                <a:cubicBezTo>
                  <a:pt x="1244005" y="106610"/>
                  <a:pt x="1251992" y="92719"/>
                  <a:pt x="1252687" y="75009"/>
                </a:cubicBezTo>
                <a:lnTo>
                  <a:pt x="1232893" y="75009"/>
                </a:lnTo>
                <a:lnTo>
                  <a:pt x="1232893" y="66154"/>
                </a:lnTo>
                <a:lnTo>
                  <a:pt x="1253208" y="66154"/>
                </a:lnTo>
                <a:cubicBezTo>
                  <a:pt x="1253208" y="64417"/>
                  <a:pt x="1253381" y="61639"/>
                  <a:pt x="1253729" y="57819"/>
                </a:cubicBezTo>
                <a:cubicBezTo>
                  <a:pt x="1253729" y="55388"/>
                  <a:pt x="1253729" y="53826"/>
                  <a:pt x="1253729" y="53131"/>
                </a:cubicBezTo>
                <a:close/>
                <a:moveTo>
                  <a:pt x="2779589" y="51048"/>
                </a:moveTo>
                <a:cubicBezTo>
                  <a:pt x="2789312" y="62855"/>
                  <a:pt x="2796778" y="72404"/>
                  <a:pt x="2801987" y="79697"/>
                </a:cubicBezTo>
                <a:lnTo>
                  <a:pt x="2792611" y="86469"/>
                </a:lnTo>
                <a:cubicBezTo>
                  <a:pt x="2786361" y="77093"/>
                  <a:pt x="2779415" y="67195"/>
                  <a:pt x="2771775" y="56777"/>
                </a:cubicBezTo>
                <a:close/>
                <a:moveTo>
                  <a:pt x="2058145" y="49485"/>
                </a:moveTo>
                <a:lnTo>
                  <a:pt x="2058145" y="71884"/>
                </a:lnTo>
                <a:lnTo>
                  <a:pt x="2078980" y="71884"/>
                </a:lnTo>
                <a:lnTo>
                  <a:pt x="2078980" y="49485"/>
                </a:lnTo>
                <a:close/>
                <a:moveTo>
                  <a:pt x="2028974" y="49485"/>
                </a:moveTo>
                <a:lnTo>
                  <a:pt x="2028974" y="71884"/>
                </a:lnTo>
                <a:lnTo>
                  <a:pt x="2049289" y="71884"/>
                </a:lnTo>
                <a:lnTo>
                  <a:pt x="2049289" y="49485"/>
                </a:lnTo>
                <a:close/>
                <a:moveTo>
                  <a:pt x="1782887" y="49485"/>
                </a:moveTo>
                <a:lnTo>
                  <a:pt x="1782887" y="77093"/>
                </a:lnTo>
                <a:lnTo>
                  <a:pt x="1829247" y="77093"/>
                </a:lnTo>
                <a:lnTo>
                  <a:pt x="1829247" y="49485"/>
                </a:lnTo>
                <a:close/>
                <a:moveTo>
                  <a:pt x="57820" y="46360"/>
                </a:moveTo>
                <a:lnTo>
                  <a:pt x="57820" y="62507"/>
                </a:lnTo>
                <a:lnTo>
                  <a:pt x="108347" y="62507"/>
                </a:lnTo>
                <a:lnTo>
                  <a:pt x="108347" y="46360"/>
                </a:lnTo>
                <a:close/>
                <a:moveTo>
                  <a:pt x="9377" y="42713"/>
                </a:moveTo>
                <a:lnTo>
                  <a:pt x="41672" y="42713"/>
                </a:lnTo>
                <a:lnTo>
                  <a:pt x="41672" y="51048"/>
                </a:lnTo>
                <a:lnTo>
                  <a:pt x="27087" y="51048"/>
                </a:lnTo>
                <a:lnTo>
                  <a:pt x="27087" y="68237"/>
                </a:lnTo>
                <a:lnTo>
                  <a:pt x="44277" y="68237"/>
                </a:lnTo>
                <a:lnTo>
                  <a:pt x="44277" y="77093"/>
                </a:lnTo>
                <a:lnTo>
                  <a:pt x="27087" y="77093"/>
                </a:lnTo>
                <a:lnTo>
                  <a:pt x="27087" y="106784"/>
                </a:lnTo>
                <a:cubicBezTo>
                  <a:pt x="32296" y="104006"/>
                  <a:pt x="37852" y="100880"/>
                  <a:pt x="43756" y="97408"/>
                </a:cubicBezTo>
                <a:cubicBezTo>
                  <a:pt x="43756" y="101227"/>
                  <a:pt x="43930" y="104700"/>
                  <a:pt x="44277" y="107826"/>
                </a:cubicBezTo>
                <a:cubicBezTo>
                  <a:pt x="39762" y="109215"/>
                  <a:pt x="33685" y="112340"/>
                  <a:pt x="26045" y="117202"/>
                </a:cubicBezTo>
                <a:cubicBezTo>
                  <a:pt x="24309" y="118244"/>
                  <a:pt x="22573" y="119806"/>
                  <a:pt x="20836" y="121890"/>
                </a:cubicBezTo>
                <a:lnTo>
                  <a:pt x="14065" y="113035"/>
                </a:lnTo>
                <a:cubicBezTo>
                  <a:pt x="16843" y="110604"/>
                  <a:pt x="18058" y="107652"/>
                  <a:pt x="17711" y="104179"/>
                </a:cubicBezTo>
                <a:lnTo>
                  <a:pt x="17711" y="77093"/>
                </a:lnTo>
                <a:lnTo>
                  <a:pt x="521" y="77093"/>
                </a:lnTo>
                <a:lnTo>
                  <a:pt x="521" y="68237"/>
                </a:lnTo>
                <a:lnTo>
                  <a:pt x="17711" y="68237"/>
                </a:lnTo>
                <a:lnTo>
                  <a:pt x="17711" y="51048"/>
                </a:lnTo>
                <a:lnTo>
                  <a:pt x="9377" y="51048"/>
                </a:lnTo>
                <a:close/>
                <a:moveTo>
                  <a:pt x="272133" y="41151"/>
                </a:moveTo>
                <a:lnTo>
                  <a:pt x="272133" y="50527"/>
                </a:lnTo>
                <a:lnTo>
                  <a:pt x="313284" y="50527"/>
                </a:lnTo>
                <a:lnTo>
                  <a:pt x="313284" y="41151"/>
                </a:lnTo>
                <a:close/>
                <a:moveTo>
                  <a:pt x="2479849" y="38546"/>
                </a:moveTo>
                <a:cubicBezTo>
                  <a:pt x="2477765" y="51395"/>
                  <a:pt x="2475335" y="62855"/>
                  <a:pt x="2472556" y="72925"/>
                </a:cubicBezTo>
                <a:cubicBezTo>
                  <a:pt x="2474293" y="74314"/>
                  <a:pt x="2477071" y="76745"/>
                  <a:pt x="2480891" y="80218"/>
                </a:cubicBezTo>
                <a:cubicBezTo>
                  <a:pt x="2482627" y="81954"/>
                  <a:pt x="2484016" y="83170"/>
                  <a:pt x="2485058" y="83864"/>
                </a:cubicBezTo>
                <a:cubicBezTo>
                  <a:pt x="2490962" y="72057"/>
                  <a:pt x="2494608" y="56951"/>
                  <a:pt x="2495997" y="38546"/>
                </a:cubicBezTo>
                <a:close/>
                <a:moveTo>
                  <a:pt x="524471" y="34379"/>
                </a:moveTo>
                <a:lnTo>
                  <a:pt x="524471" y="45839"/>
                </a:lnTo>
                <a:lnTo>
                  <a:pt x="591667" y="45839"/>
                </a:lnTo>
                <a:lnTo>
                  <a:pt x="591667" y="34379"/>
                </a:lnTo>
                <a:close/>
                <a:moveTo>
                  <a:pt x="2720206" y="31774"/>
                </a:moveTo>
                <a:lnTo>
                  <a:pt x="2720206" y="62507"/>
                </a:lnTo>
                <a:lnTo>
                  <a:pt x="2749377" y="62507"/>
                </a:lnTo>
                <a:lnTo>
                  <a:pt x="2749377" y="31774"/>
                </a:lnTo>
                <a:close/>
                <a:moveTo>
                  <a:pt x="1049983" y="28649"/>
                </a:moveTo>
                <a:lnTo>
                  <a:pt x="1049983" y="53131"/>
                </a:lnTo>
                <a:lnTo>
                  <a:pt x="1072902" y="53131"/>
                </a:lnTo>
                <a:lnTo>
                  <a:pt x="1072902" y="28649"/>
                </a:lnTo>
                <a:close/>
                <a:moveTo>
                  <a:pt x="991121" y="26044"/>
                </a:moveTo>
                <a:lnTo>
                  <a:pt x="1032272" y="26044"/>
                </a:lnTo>
                <a:lnTo>
                  <a:pt x="1032272" y="35942"/>
                </a:lnTo>
                <a:cubicBezTo>
                  <a:pt x="1027411" y="44623"/>
                  <a:pt x="1022375" y="52263"/>
                  <a:pt x="1017166" y="58861"/>
                </a:cubicBezTo>
                <a:lnTo>
                  <a:pt x="1017166" y="61466"/>
                </a:lnTo>
                <a:lnTo>
                  <a:pt x="1021854" y="66675"/>
                </a:lnTo>
                <a:cubicBezTo>
                  <a:pt x="1022202" y="66327"/>
                  <a:pt x="1022723" y="65806"/>
                  <a:pt x="1023417" y="65112"/>
                </a:cubicBezTo>
                <a:cubicBezTo>
                  <a:pt x="1028279" y="59556"/>
                  <a:pt x="1031057" y="56083"/>
                  <a:pt x="1031751" y="54694"/>
                </a:cubicBezTo>
                <a:lnTo>
                  <a:pt x="1038523" y="60424"/>
                </a:lnTo>
                <a:cubicBezTo>
                  <a:pt x="1035398" y="64244"/>
                  <a:pt x="1031578" y="68237"/>
                  <a:pt x="1027063" y="72404"/>
                </a:cubicBezTo>
                <a:cubicBezTo>
                  <a:pt x="1028105" y="73446"/>
                  <a:pt x="1029668" y="75183"/>
                  <a:pt x="1031751" y="77613"/>
                </a:cubicBezTo>
                <a:cubicBezTo>
                  <a:pt x="1033835" y="79697"/>
                  <a:pt x="1035224" y="81086"/>
                  <a:pt x="1035919" y="81781"/>
                </a:cubicBezTo>
                <a:lnTo>
                  <a:pt x="1029668" y="88552"/>
                </a:lnTo>
                <a:cubicBezTo>
                  <a:pt x="1026890" y="84385"/>
                  <a:pt x="1022723" y="79350"/>
                  <a:pt x="1017166" y="73446"/>
                </a:cubicBezTo>
                <a:lnTo>
                  <a:pt x="1017166" y="124494"/>
                </a:lnTo>
                <a:lnTo>
                  <a:pt x="1008311" y="124494"/>
                </a:lnTo>
                <a:lnTo>
                  <a:pt x="1008311" y="69279"/>
                </a:lnTo>
                <a:cubicBezTo>
                  <a:pt x="1003797" y="73794"/>
                  <a:pt x="998935" y="78655"/>
                  <a:pt x="993726" y="83864"/>
                </a:cubicBezTo>
                <a:cubicBezTo>
                  <a:pt x="992684" y="80739"/>
                  <a:pt x="991642" y="77093"/>
                  <a:pt x="990600" y="72925"/>
                </a:cubicBezTo>
                <a:cubicBezTo>
                  <a:pt x="1005186" y="60424"/>
                  <a:pt x="1015430" y="47922"/>
                  <a:pt x="1021333" y="35421"/>
                </a:cubicBezTo>
                <a:lnTo>
                  <a:pt x="991121" y="35421"/>
                </a:lnTo>
                <a:close/>
                <a:moveTo>
                  <a:pt x="272654" y="23961"/>
                </a:moveTo>
                <a:cubicBezTo>
                  <a:pt x="272654" y="24308"/>
                  <a:pt x="272480" y="24655"/>
                  <a:pt x="272133" y="25003"/>
                </a:cubicBezTo>
                <a:lnTo>
                  <a:pt x="272133" y="33337"/>
                </a:lnTo>
                <a:lnTo>
                  <a:pt x="313284" y="33337"/>
                </a:lnTo>
                <a:lnTo>
                  <a:pt x="313284" y="23961"/>
                </a:lnTo>
                <a:close/>
                <a:moveTo>
                  <a:pt x="2038871" y="22919"/>
                </a:moveTo>
                <a:cubicBezTo>
                  <a:pt x="2035399" y="29170"/>
                  <a:pt x="2031231" y="35073"/>
                  <a:pt x="2026370" y="40630"/>
                </a:cubicBezTo>
                <a:lnTo>
                  <a:pt x="2053456" y="40630"/>
                </a:lnTo>
                <a:lnTo>
                  <a:pt x="2066479" y="22919"/>
                </a:lnTo>
                <a:close/>
                <a:moveTo>
                  <a:pt x="2253556" y="20835"/>
                </a:moveTo>
                <a:lnTo>
                  <a:pt x="2253556" y="57298"/>
                </a:lnTo>
                <a:lnTo>
                  <a:pt x="2292623" y="57298"/>
                </a:lnTo>
                <a:lnTo>
                  <a:pt x="2292623" y="20835"/>
                </a:lnTo>
                <a:close/>
                <a:moveTo>
                  <a:pt x="1246957" y="17710"/>
                </a:moveTo>
                <a:lnTo>
                  <a:pt x="1246957" y="42192"/>
                </a:lnTo>
                <a:lnTo>
                  <a:pt x="1285503" y="42192"/>
                </a:lnTo>
                <a:lnTo>
                  <a:pt x="1285503" y="17710"/>
                </a:lnTo>
                <a:close/>
                <a:moveTo>
                  <a:pt x="1310506" y="15106"/>
                </a:moveTo>
                <a:lnTo>
                  <a:pt x="1319883" y="15106"/>
                </a:lnTo>
                <a:lnTo>
                  <a:pt x="1319883" y="95324"/>
                </a:lnTo>
                <a:lnTo>
                  <a:pt x="1310506" y="95324"/>
                </a:lnTo>
                <a:close/>
                <a:moveTo>
                  <a:pt x="524471" y="15106"/>
                </a:moveTo>
                <a:lnTo>
                  <a:pt x="524471" y="26044"/>
                </a:lnTo>
                <a:lnTo>
                  <a:pt x="591667" y="26044"/>
                </a:lnTo>
                <a:lnTo>
                  <a:pt x="591667" y="15106"/>
                </a:lnTo>
                <a:close/>
                <a:moveTo>
                  <a:pt x="2216051" y="10938"/>
                </a:moveTo>
                <a:lnTo>
                  <a:pt x="2329086" y="10938"/>
                </a:lnTo>
                <a:lnTo>
                  <a:pt x="2329086" y="20835"/>
                </a:lnTo>
                <a:lnTo>
                  <a:pt x="2303041" y="20835"/>
                </a:lnTo>
                <a:lnTo>
                  <a:pt x="2303041" y="57298"/>
                </a:lnTo>
                <a:lnTo>
                  <a:pt x="2334295" y="57298"/>
                </a:lnTo>
                <a:lnTo>
                  <a:pt x="2334295" y="67195"/>
                </a:lnTo>
                <a:lnTo>
                  <a:pt x="2303041" y="67195"/>
                </a:lnTo>
                <a:lnTo>
                  <a:pt x="2303041" y="123973"/>
                </a:lnTo>
                <a:lnTo>
                  <a:pt x="2292623" y="123973"/>
                </a:lnTo>
                <a:lnTo>
                  <a:pt x="2292623" y="67195"/>
                </a:lnTo>
                <a:lnTo>
                  <a:pt x="2253556" y="67195"/>
                </a:lnTo>
                <a:cubicBezTo>
                  <a:pt x="2254945" y="94629"/>
                  <a:pt x="2243312" y="114076"/>
                  <a:pt x="2218656" y="125536"/>
                </a:cubicBezTo>
                <a:cubicBezTo>
                  <a:pt x="2214488" y="120327"/>
                  <a:pt x="2212058" y="117375"/>
                  <a:pt x="2211363" y="116681"/>
                </a:cubicBezTo>
                <a:cubicBezTo>
                  <a:pt x="2224212" y="110777"/>
                  <a:pt x="2232546" y="104527"/>
                  <a:pt x="2236366" y="97928"/>
                </a:cubicBezTo>
                <a:cubicBezTo>
                  <a:pt x="2240880" y="91678"/>
                  <a:pt x="2243138" y="81433"/>
                  <a:pt x="2243138" y="67195"/>
                </a:cubicBezTo>
                <a:lnTo>
                  <a:pt x="2210321" y="67195"/>
                </a:lnTo>
                <a:lnTo>
                  <a:pt x="2210321" y="57298"/>
                </a:lnTo>
                <a:lnTo>
                  <a:pt x="2243138" y="57298"/>
                </a:lnTo>
                <a:lnTo>
                  <a:pt x="2243138" y="20835"/>
                </a:lnTo>
                <a:lnTo>
                  <a:pt x="2216051" y="20835"/>
                </a:lnTo>
                <a:close/>
                <a:moveTo>
                  <a:pt x="1772990" y="9376"/>
                </a:moveTo>
                <a:lnTo>
                  <a:pt x="1846437" y="9376"/>
                </a:lnTo>
                <a:lnTo>
                  <a:pt x="1846437" y="18752"/>
                </a:lnTo>
                <a:lnTo>
                  <a:pt x="1782887" y="18752"/>
                </a:lnTo>
                <a:lnTo>
                  <a:pt x="1782887" y="40630"/>
                </a:lnTo>
                <a:lnTo>
                  <a:pt x="1838623" y="40630"/>
                </a:lnTo>
                <a:lnTo>
                  <a:pt x="1838623" y="85948"/>
                </a:lnTo>
                <a:lnTo>
                  <a:pt x="1782887" y="85948"/>
                </a:lnTo>
                <a:lnTo>
                  <a:pt x="1782887" y="110430"/>
                </a:lnTo>
                <a:lnTo>
                  <a:pt x="1847999" y="110430"/>
                </a:lnTo>
                <a:lnTo>
                  <a:pt x="1847999" y="119806"/>
                </a:lnTo>
                <a:lnTo>
                  <a:pt x="1772990" y="119806"/>
                </a:lnTo>
                <a:close/>
                <a:moveTo>
                  <a:pt x="1237581" y="8855"/>
                </a:moveTo>
                <a:lnTo>
                  <a:pt x="1294880" y="8855"/>
                </a:lnTo>
                <a:lnTo>
                  <a:pt x="1294880" y="51048"/>
                </a:lnTo>
                <a:lnTo>
                  <a:pt x="1237581" y="51048"/>
                </a:lnTo>
                <a:close/>
                <a:moveTo>
                  <a:pt x="515095" y="6250"/>
                </a:moveTo>
                <a:lnTo>
                  <a:pt x="601043" y="6250"/>
                </a:lnTo>
                <a:lnTo>
                  <a:pt x="601043" y="54694"/>
                </a:lnTo>
                <a:lnTo>
                  <a:pt x="515095" y="54694"/>
                </a:lnTo>
                <a:close/>
                <a:moveTo>
                  <a:pt x="113035" y="5729"/>
                </a:moveTo>
                <a:lnTo>
                  <a:pt x="120849" y="11459"/>
                </a:lnTo>
                <a:cubicBezTo>
                  <a:pt x="113904" y="20141"/>
                  <a:pt x="107479" y="27260"/>
                  <a:pt x="101576" y="32816"/>
                </a:cubicBezTo>
                <a:lnTo>
                  <a:pt x="94804" y="27086"/>
                </a:lnTo>
                <a:cubicBezTo>
                  <a:pt x="100708" y="21183"/>
                  <a:pt x="106785" y="14064"/>
                  <a:pt x="113035" y="5729"/>
                </a:cubicBezTo>
                <a:close/>
                <a:moveTo>
                  <a:pt x="52611" y="5209"/>
                </a:moveTo>
                <a:cubicBezTo>
                  <a:pt x="57473" y="10070"/>
                  <a:pt x="63376" y="16668"/>
                  <a:pt x="70322" y="25003"/>
                </a:cubicBezTo>
                <a:lnTo>
                  <a:pt x="61987" y="31774"/>
                </a:lnTo>
                <a:cubicBezTo>
                  <a:pt x="56778" y="23440"/>
                  <a:pt x="51222" y="16321"/>
                  <a:pt x="45319" y="10418"/>
                </a:cubicBezTo>
                <a:close/>
                <a:moveTo>
                  <a:pt x="1534716" y="3646"/>
                </a:moveTo>
                <a:lnTo>
                  <a:pt x="1545655" y="3646"/>
                </a:lnTo>
                <a:cubicBezTo>
                  <a:pt x="1544960" y="11633"/>
                  <a:pt x="1544092" y="19273"/>
                  <a:pt x="1543050" y="26565"/>
                </a:cubicBezTo>
                <a:cubicBezTo>
                  <a:pt x="1553121" y="69974"/>
                  <a:pt x="1572394" y="98276"/>
                  <a:pt x="1600870" y="111472"/>
                </a:cubicBezTo>
                <a:cubicBezTo>
                  <a:pt x="1600176" y="112861"/>
                  <a:pt x="1598960" y="114597"/>
                  <a:pt x="1597224" y="116681"/>
                </a:cubicBezTo>
                <a:cubicBezTo>
                  <a:pt x="1595487" y="119112"/>
                  <a:pt x="1594272" y="121022"/>
                  <a:pt x="1593578" y="122411"/>
                </a:cubicBezTo>
                <a:cubicBezTo>
                  <a:pt x="1566491" y="106089"/>
                  <a:pt x="1548259" y="80739"/>
                  <a:pt x="1538883" y="46360"/>
                </a:cubicBezTo>
                <a:cubicBezTo>
                  <a:pt x="1530896" y="80739"/>
                  <a:pt x="1512665" y="106610"/>
                  <a:pt x="1484189" y="123973"/>
                </a:cubicBezTo>
                <a:cubicBezTo>
                  <a:pt x="1483494" y="122932"/>
                  <a:pt x="1482279" y="121369"/>
                  <a:pt x="1480543" y="119285"/>
                </a:cubicBezTo>
                <a:cubicBezTo>
                  <a:pt x="1478806" y="116854"/>
                  <a:pt x="1477417" y="115118"/>
                  <a:pt x="1476375" y="114076"/>
                </a:cubicBezTo>
                <a:cubicBezTo>
                  <a:pt x="1513186" y="93588"/>
                  <a:pt x="1532632" y="56777"/>
                  <a:pt x="1534716" y="3646"/>
                </a:cubicBezTo>
                <a:close/>
                <a:moveTo>
                  <a:pt x="1742778" y="2604"/>
                </a:moveTo>
                <a:lnTo>
                  <a:pt x="1752154" y="2604"/>
                </a:lnTo>
                <a:lnTo>
                  <a:pt x="1752154" y="27607"/>
                </a:lnTo>
                <a:lnTo>
                  <a:pt x="1768302" y="27607"/>
                </a:lnTo>
                <a:lnTo>
                  <a:pt x="1768302" y="36462"/>
                </a:lnTo>
                <a:lnTo>
                  <a:pt x="1752154" y="36462"/>
                </a:lnTo>
                <a:lnTo>
                  <a:pt x="1752154" y="62507"/>
                </a:lnTo>
                <a:cubicBezTo>
                  <a:pt x="1758058" y="60771"/>
                  <a:pt x="1763440" y="59208"/>
                  <a:pt x="1768302" y="57819"/>
                </a:cubicBezTo>
                <a:cubicBezTo>
                  <a:pt x="1768649" y="61986"/>
                  <a:pt x="1768823" y="65286"/>
                  <a:pt x="1768823" y="67716"/>
                </a:cubicBezTo>
                <a:cubicBezTo>
                  <a:pt x="1767434" y="68064"/>
                  <a:pt x="1765350" y="68585"/>
                  <a:pt x="1762572" y="69279"/>
                </a:cubicBezTo>
                <a:cubicBezTo>
                  <a:pt x="1758058" y="70668"/>
                  <a:pt x="1754585" y="71710"/>
                  <a:pt x="1752154" y="72404"/>
                </a:cubicBezTo>
                <a:lnTo>
                  <a:pt x="1752154" y="109388"/>
                </a:lnTo>
                <a:cubicBezTo>
                  <a:pt x="1752849" y="119112"/>
                  <a:pt x="1748334" y="123800"/>
                  <a:pt x="1738611" y="123452"/>
                </a:cubicBezTo>
                <a:cubicBezTo>
                  <a:pt x="1734791" y="123452"/>
                  <a:pt x="1730797" y="123452"/>
                  <a:pt x="1726630" y="123452"/>
                </a:cubicBezTo>
                <a:cubicBezTo>
                  <a:pt x="1726283" y="122063"/>
                  <a:pt x="1725935" y="119980"/>
                  <a:pt x="1725588" y="117202"/>
                </a:cubicBezTo>
                <a:cubicBezTo>
                  <a:pt x="1724894" y="115465"/>
                  <a:pt x="1724546" y="114076"/>
                  <a:pt x="1724546" y="113035"/>
                </a:cubicBezTo>
                <a:cubicBezTo>
                  <a:pt x="1725935" y="113035"/>
                  <a:pt x="1728019" y="113208"/>
                  <a:pt x="1730797" y="113555"/>
                </a:cubicBezTo>
                <a:cubicBezTo>
                  <a:pt x="1733575" y="113555"/>
                  <a:pt x="1735659" y="113555"/>
                  <a:pt x="1737048" y="113555"/>
                </a:cubicBezTo>
                <a:cubicBezTo>
                  <a:pt x="1741215" y="113903"/>
                  <a:pt x="1743125" y="112166"/>
                  <a:pt x="1742778" y="108346"/>
                </a:cubicBezTo>
                <a:lnTo>
                  <a:pt x="1742778" y="75009"/>
                </a:lnTo>
                <a:cubicBezTo>
                  <a:pt x="1741041" y="75356"/>
                  <a:pt x="1738611" y="76051"/>
                  <a:pt x="1735485" y="77093"/>
                </a:cubicBezTo>
                <a:cubicBezTo>
                  <a:pt x="1730971" y="78482"/>
                  <a:pt x="1727498" y="79523"/>
                  <a:pt x="1725067" y="80218"/>
                </a:cubicBezTo>
                <a:lnTo>
                  <a:pt x="1724025" y="69800"/>
                </a:lnTo>
                <a:cubicBezTo>
                  <a:pt x="1729929" y="68064"/>
                  <a:pt x="1736180" y="66501"/>
                  <a:pt x="1742778" y="65112"/>
                </a:cubicBezTo>
                <a:lnTo>
                  <a:pt x="1742778" y="36462"/>
                </a:lnTo>
                <a:lnTo>
                  <a:pt x="1725588" y="36462"/>
                </a:lnTo>
                <a:lnTo>
                  <a:pt x="1725588" y="27607"/>
                </a:lnTo>
                <a:lnTo>
                  <a:pt x="1742778" y="27607"/>
                </a:lnTo>
                <a:close/>
                <a:moveTo>
                  <a:pt x="818481" y="2604"/>
                </a:moveTo>
                <a:lnTo>
                  <a:pt x="828378" y="2604"/>
                </a:lnTo>
                <a:cubicBezTo>
                  <a:pt x="828378" y="5729"/>
                  <a:pt x="828378" y="10418"/>
                  <a:pt x="828378" y="16668"/>
                </a:cubicBezTo>
                <a:cubicBezTo>
                  <a:pt x="828030" y="24308"/>
                  <a:pt x="827857" y="30559"/>
                  <a:pt x="827857" y="35421"/>
                </a:cubicBezTo>
                <a:cubicBezTo>
                  <a:pt x="833066" y="73273"/>
                  <a:pt x="846609" y="99318"/>
                  <a:pt x="868487" y="113555"/>
                </a:cubicBezTo>
                <a:cubicBezTo>
                  <a:pt x="868140" y="113903"/>
                  <a:pt x="867792" y="114424"/>
                  <a:pt x="867445" y="115118"/>
                </a:cubicBezTo>
                <a:cubicBezTo>
                  <a:pt x="866056" y="116854"/>
                  <a:pt x="864146" y="119285"/>
                  <a:pt x="861715" y="122411"/>
                </a:cubicBezTo>
                <a:cubicBezTo>
                  <a:pt x="841921" y="107826"/>
                  <a:pt x="829420" y="86990"/>
                  <a:pt x="824211" y="59903"/>
                </a:cubicBezTo>
                <a:cubicBezTo>
                  <a:pt x="819696" y="85948"/>
                  <a:pt x="806674" y="107478"/>
                  <a:pt x="785143" y="124494"/>
                </a:cubicBezTo>
                <a:cubicBezTo>
                  <a:pt x="784101" y="123452"/>
                  <a:pt x="782712" y="122063"/>
                  <a:pt x="780976" y="120327"/>
                </a:cubicBezTo>
                <a:cubicBezTo>
                  <a:pt x="779587" y="118591"/>
                  <a:pt x="778545" y="117375"/>
                  <a:pt x="777851" y="116681"/>
                </a:cubicBezTo>
                <a:cubicBezTo>
                  <a:pt x="804243" y="97581"/>
                  <a:pt x="817612" y="70494"/>
                  <a:pt x="817960" y="35421"/>
                </a:cubicBezTo>
                <a:cubicBezTo>
                  <a:pt x="817960" y="31601"/>
                  <a:pt x="818133" y="26044"/>
                  <a:pt x="818481" y="18752"/>
                </a:cubicBezTo>
                <a:cubicBezTo>
                  <a:pt x="818481" y="11459"/>
                  <a:pt x="818481" y="6077"/>
                  <a:pt x="818481" y="2604"/>
                </a:cubicBezTo>
                <a:close/>
                <a:moveTo>
                  <a:pt x="768474" y="2604"/>
                </a:moveTo>
                <a:lnTo>
                  <a:pt x="778372" y="2604"/>
                </a:lnTo>
                <a:cubicBezTo>
                  <a:pt x="778372" y="19967"/>
                  <a:pt x="778198" y="32295"/>
                  <a:pt x="777851" y="39588"/>
                </a:cubicBezTo>
                <a:cubicBezTo>
                  <a:pt x="777851" y="40977"/>
                  <a:pt x="777677" y="42713"/>
                  <a:pt x="777330" y="44797"/>
                </a:cubicBezTo>
                <a:cubicBezTo>
                  <a:pt x="777330" y="47228"/>
                  <a:pt x="777156" y="49138"/>
                  <a:pt x="776809" y="50527"/>
                </a:cubicBezTo>
                <a:lnTo>
                  <a:pt x="781497" y="46360"/>
                </a:lnTo>
                <a:cubicBezTo>
                  <a:pt x="784622" y="49832"/>
                  <a:pt x="788963" y="54868"/>
                  <a:pt x="794519" y="61466"/>
                </a:cubicBezTo>
                <a:cubicBezTo>
                  <a:pt x="800423" y="68411"/>
                  <a:pt x="804764" y="73620"/>
                  <a:pt x="807542" y="77093"/>
                </a:cubicBezTo>
                <a:lnTo>
                  <a:pt x="799207" y="84385"/>
                </a:lnTo>
                <a:cubicBezTo>
                  <a:pt x="792262" y="74662"/>
                  <a:pt x="784622" y="64938"/>
                  <a:pt x="776288" y="55215"/>
                </a:cubicBezTo>
                <a:cubicBezTo>
                  <a:pt x="774552" y="80912"/>
                  <a:pt x="765696" y="103658"/>
                  <a:pt x="749722" y="123452"/>
                </a:cubicBezTo>
                <a:cubicBezTo>
                  <a:pt x="748680" y="122411"/>
                  <a:pt x="747291" y="121022"/>
                  <a:pt x="745555" y="119285"/>
                </a:cubicBezTo>
                <a:cubicBezTo>
                  <a:pt x="743819" y="117896"/>
                  <a:pt x="742603" y="116854"/>
                  <a:pt x="741909" y="116160"/>
                </a:cubicBezTo>
                <a:cubicBezTo>
                  <a:pt x="759619" y="96366"/>
                  <a:pt x="768301" y="69626"/>
                  <a:pt x="767954" y="35942"/>
                </a:cubicBezTo>
                <a:cubicBezTo>
                  <a:pt x="768301" y="27954"/>
                  <a:pt x="768474" y="16842"/>
                  <a:pt x="768474" y="2604"/>
                </a:cubicBezTo>
                <a:close/>
                <a:moveTo>
                  <a:pt x="2476203" y="2083"/>
                </a:moveTo>
                <a:lnTo>
                  <a:pt x="2486100" y="3646"/>
                </a:lnTo>
                <a:cubicBezTo>
                  <a:pt x="2484363" y="12675"/>
                  <a:pt x="2482974" y="21183"/>
                  <a:pt x="2481933" y="29170"/>
                </a:cubicBezTo>
                <a:lnTo>
                  <a:pt x="2505373" y="29170"/>
                </a:lnTo>
                <a:lnTo>
                  <a:pt x="2505373" y="38025"/>
                </a:lnTo>
                <a:cubicBezTo>
                  <a:pt x="2502942" y="61292"/>
                  <a:pt x="2498601" y="78655"/>
                  <a:pt x="2492351" y="90115"/>
                </a:cubicBezTo>
                <a:cubicBezTo>
                  <a:pt x="2492698" y="90462"/>
                  <a:pt x="2493219" y="90983"/>
                  <a:pt x="2493913" y="91678"/>
                </a:cubicBezTo>
                <a:cubicBezTo>
                  <a:pt x="2498775" y="95845"/>
                  <a:pt x="2503463" y="100186"/>
                  <a:pt x="2507978" y="104700"/>
                </a:cubicBezTo>
                <a:lnTo>
                  <a:pt x="2500685" y="111993"/>
                </a:lnTo>
                <a:cubicBezTo>
                  <a:pt x="2496518" y="108173"/>
                  <a:pt x="2492003" y="103832"/>
                  <a:pt x="2487142" y="98970"/>
                </a:cubicBezTo>
                <a:cubicBezTo>
                  <a:pt x="2481238" y="107652"/>
                  <a:pt x="2473251" y="115986"/>
                  <a:pt x="2463180" y="123973"/>
                </a:cubicBezTo>
                <a:cubicBezTo>
                  <a:pt x="2462138" y="122584"/>
                  <a:pt x="2460402" y="120153"/>
                  <a:pt x="2457971" y="116681"/>
                </a:cubicBezTo>
                <a:cubicBezTo>
                  <a:pt x="2457624" y="116334"/>
                  <a:pt x="2457277" y="115986"/>
                  <a:pt x="2456929" y="115639"/>
                </a:cubicBezTo>
                <a:cubicBezTo>
                  <a:pt x="2466653" y="109041"/>
                  <a:pt x="2474466" y="101227"/>
                  <a:pt x="2480370" y="92199"/>
                </a:cubicBezTo>
                <a:cubicBezTo>
                  <a:pt x="2474814" y="86990"/>
                  <a:pt x="2468910" y="81607"/>
                  <a:pt x="2462659" y="76051"/>
                </a:cubicBezTo>
                <a:cubicBezTo>
                  <a:pt x="2466479" y="60424"/>
                  <a:pt x="2469084" y="47922"/>
                  <a:pt x="2470473" y="38546"/>
                </a:cubicBezTo>
                <a:lnTo>
                  <a:pt x="2458492" y="38546"/>
                </a:lnTo>
                <a:lnTo>
                  <a:pt x="2458492" y="29170"/>
                </a:lnTo>
                <a:lnTo>
                  <a:pt x="2472036" y="29170"/>
                </a:lnTo>
                <a:cubicBezTo>
                  <a:pt x="2473772" y="19446"/>
                  <a:pt x="2475161" y="10418"/>
                  <a:pt x="2476203" y="2083"/>
                </a:cubicBezTo>
                <a:close/>
                <a:moveTo>
                  <a:pt x="1996158" y="2083"/>
                </a:moveTo>
                <a:lnTo>
                  <a:pt x="2005534" y="6250"/>
                </a:lnTo>
                <a:cubicBezTo>
                  <a:pt x="1996158" y="22572"/>
                  <a:pt x="1988171" y="35594"/>
                  <a:pt x="1981573" y="45318"/>
                </a:cubicBezTo>
                <a:cubicBezTo>
                  <a:pt x="1983309" y="45318"/>
                  <a:pt x="1986087" y="45318"/>
                  <a:pt x="1989907" y="45318"/>
                </a:cubicBezTo>
                <a:cubicBezTo>
                  <a:pt x="1993727" y="44970"/>
                  <a:pt x="1996679" y="44797"/>
                  <a:pt x="1998762" y="44797"/>
                </a:cubicBezTo>
                <a:cubicBezTo>
                  <a:pt x="2000846" y="42019"/>
                  <a:pt x="2003277" y="38025"/>
                  <a:pt x="2006055" y="32816"/>
                </a:cubicBezTo>
                <a:cubicBezTo>
                  <a:pt x="2006749" y="31427"/>
                  <a:pt x="2007270" y="30385"/>
                  <a:pt x="2007617" y="29691"/>
                </a:cubicBezTo>
                <a:lnTo>
                  <a:pt x="2016473" y="34379"/>
                </a:lnTo>
                <a:cubicBezTo>
                  <a:pt x="2005707" y="51395"/>
                  <a:pt x="1995637" y="65806"/>
                  <a:pt x="1986261" y="77613"/>
                </a:cubicBezTo>
                <a:cubicBezTo>
                  <a:pt x="1996679" y="76224"/>
                  <a:pt x="2005360" y="75356"/>
                  <a:pt x="2012305" y="75009"/>
                </a:cubicBezTo>
                <a:cubicBezTo>
                  <a:pt x="2011958" y="78134"/>
                  <a:pt x="2011437" y="81260"/>
                  <a:pt x="2010743" y="84385"/>
                </a:cubicBezTo>
                <a:cubicBezTo>
                  <a:pt x="1994769" y="85427"/>
                  <a:pt x="1983309" y="86642"/>
                  <a:pt x="1976364" y="88031"/>
                </a:cubicBezTo>
                <a:lnTo>
                  <a:pt x="1973238" y="78655"/>
                </a:lnTo>
                <a:cubicBezTo>
                  <a:pt x="1976711" y="75877"/>
                  <a:pt x="1979489" y="73273"/>
                  <a:pt x="1981573" y="70842"/>
                </a:cubicBezTo>
                <a:cubicBezTo>
                  <a:pt x="1982962" y="68758"/>
                  <a:pt x="1985392" y="65112"/>
                  <a:pt x="1988865" y="59903"/>
                </a:cubicBezTo>
                <a:cubicBezTo>
                  <a:pt x="1991296" y="56777"/>
                  <a:pt x="1993032" y="54347"/>
                  <a:pt x="1994074" y="52610"/>
                </a:cubicBezTo>
                <a:cubicBezTo>
                  <a:pt x="1985392" y="52958"/>
                  <a:pt x="1978621" y="53478"/>
                  <a:pt x="1973759" y="54173"/>
                </a:cubicBezTo>
                <a:lnTo>
                  <a:pt x="1971155" y="44797"/>
                </a:lnTo>
                <a:cubicBezTo>
                  <a:pt x="1973238" y="42713"/>
                  <a:pt x="1975495" y="39761"/>
                  <a:pt x="1977926" y="35942"/>
                </a:cubicBezTo>
                <a:cubicBezTo>
                  <a:pt x="1985219" y="24829"/>
                  <a:pt x="1991296" y="13543"/>
                  <a:pt x="1996158" y="2083"/>
                </a:cubicBezTo>
                <a:close/>
                <a:moveTo>
                  <a:pt x="1336551" y="2083"/>
                </a:moveTo>
                <a:lnTo>
                  <a:pt x="1346448" y="2083"/>
                </a:lnTo>
                <a:lnTo>
                  <a:pt x="1346448" y="107305"/>
                </a:lnTo>
                <a:cubicBezTo>
                  <a:pt x="1346796" y="117723"/>
                  <a:pt x="1341413" y="122932"/>
                  <a:pt x="1330301" y="122932"/>
                </a:cubicBezTo>
                <a:cubicBezTo>
                  <a:pt x="1323702" y="123626"/>
                  <a:pt x="1317278" y="123626"/>
                  <a:pt x="1311027" y="122932"/>
                </a:cubicBezTo>
                <a:cubicBezTo>
                  <a:pt x="1310680" y="119459"/>
                  <a:pt x="1309986" y="115813"/>
                  <a:pt x="1308944" y="111993"/>
                </a:cubicBezTo>
                <a:cubicBezTo>
                  <a:pt x="1309986" y="111993"/>
                  <a:pt x="1312243" y="111993"/>
                  <a:pt x="1315715" y="111993"/>
                </a:cubicBezTo>
                <a:cubicBezTo>
                  <a:pt x="1320924" y="112340"/>
                  <a:pt x="1324571" y="112514"/>
                  <a:pt x="1326654" y="112514"/>
                </a:cubicBezTo>
                <a:cubicBezTo>
                  <a:pt x="1333600" y="112861"/>
                  <a:pt x="1336899" y="109735"/>
                  <a:pt x="1336551" y="103137"/>
                </a:cubicBezTo>
                <a:close/>
                <a:moveTo>
                  <a:pt x="1072902" y="2083"/>
                </a:moveTo>
                <a:lnTo>
                  <a:pt x="1082278" y="2083"/>
                </a:lnTo>
                <a:lnTo>
                  <a:pt x="1082278" y="20315"/>
                </a:lnTo>
                <a:lnTo>
                  <a:pt x="1112491" y="20315"/>
                </a:lnTo>
                <a:lnTo>
                  <a:pt x="1110407" y="45318"/>
                </a:lnTo>
                <a:cubicBezTo>
                  <a:pt x="1108323" y="44970"/>
                  <a:pt x="1105198" y="44797"/>
                  <a:pt x="1101031" y="44797"/>
                </a:cubicBezTo>
                <a:lnTo>
                  <a:pt x="1102594" y="28649"/>
                </a:lnTo>
                <a:lnTo>
                  <a:pt x="1082278" y="28649"/>
                </a:lnTo>
                <a:lnTo>
                  <a:pt x="1082278" y="53131"/>
                </a:lnTo>
                <a:lnTo>
                  <a:pt x="1105198" y="53131"/>
                </a:lnTo>
                <a:lnTo>
                  <a:pt x="1105198" y="60945"/>
                </a:lnTo>
                <a:cubicBezTo>
                  <a:pt x="1101725" y="76224"/>
                  <a:pt x="1095475" y="89073"/>
                  <a:pt x="1086446" y="99491"/>
                </a:cubicBezTo>
                <a:cubicBezTo>
                  <a:pt x="1094433" y="105742"/>
                  <a:pt x="1104156" y="110256"/>
                  <a:pt x="1115616" y="113035"/>
                </a:cubicBezTo>
                <a:cubicBezTo>
                  <a:pt x="1113532" y="116160"/>
                  <a:pt x="1111622" y="119285"/>
                  <a:pt x="1109886" y="122411"/>
                </a:cubicBezTo>
                <a:cubicBezTo>
                  <a:pt x="1098079" y="117896"/>
                  <a:pt x="1088008" y="112340"/>
                  <a:pt x="1079674" y="105742"/>
                </a:cubicBezTo>
                <a:cubicBezTo>
                  <a:pt x="1071340" y="112687"/>
                  <a:pt x="1060922" y="119112"/>
                  <a:pt x="1048420" y="125015"/>
                </a:cubicBezTo>
                <a:cubicBezTo>
                  <a:pt x="1046337" y="121890"/>
                  <a:pt x="1044253" y="119112"/>
                  <a:pt x="1042169" y="116681"/>
                </a:cubicBezTo>
                <a:cubicBezTo>
                  <a:pt x="1056755" y="110777"/>
                  <a:pt x="1067173" y="104874"/>
                  <a:pt x="1073423" y="98970"/>
                </a:cubicBezTo>
                <a:cubicBezTo>
                  <a:pt x="1064394" y="88900"/>
                  <a:pt x="1058491" y="76398"/>
                  <a:pt x="1055713" y="61466"/>
                </a:cubicBezTo>
                <a:lnTo>
                  <a:pt x="1049983" y="61466"/>
                </a:lnTo>
                <a:cubicBezTo>
                  <a:pt x="1050677" y="88552"/>
                  <a:pt x="1044253" y="109735"/>
                  <a:pt x="1030710" y="125015"/>
                </a:cubicBezTo>
                <a:cubicBezTo>
                  <a:pt x="1028626" y="122237"/>
                  <a:pt x="1026369" y="119633"/>
                  <a:pt x="1023938" y="117202"/>
                </a:cubicBezTo>
                <a:cubicBezTo>
                  <a:pt x="1036092" y="104353"/>
                  <a:pt x="1041822" y="85427"/>
                  <a:pt x="1041128" y="60424"/>
                </a:cubicBezTo>
                <a:lnTo>
                  <a:pt x="1041128" y="20315"/>
                </a:lnTo>
                <a:lnTo>
                  <a:pt x="1072902" y="20315"/>
                </a:lnTo>
                <a:close/>
                <a:moveTo>
                  <a:pt x="2780631" y="1562"/>
                </a:moveTo>
                <a:lnTo>
                  <a:pt x="2791570" y="4167"/>
                </a:lnTo>
                <a:cubicBezTo>
                  <a:pt x="2791222" y="5209"/>
                  <a:pt x="2790701" y="6771"/>
                  <a:pt x="2790007" y="8855"/>
                </a:cubicBezTo>
                <a:cubicBezTo>
                  <a:pt x="2788965" y="11633"/>
                  <a:pt x="2787229" y="16147"/>
                  <a:pt x="2784798" y="22398"/>
                </a:cubicBezTo>
                <a:lnTo>
                  <a:pt x="2825428" y="22398"/>
                </a:lnTo>
                <a:cubicBezTo>
                  <a:pt x="2824386" y="65112"/>
                  <a:pt x="2823692" y="91157"/>
                  <a:pt x="2823344" y="100533"/>
                </a:cubicBezTo>
                <a:cubicBezTo>
                  <a:pt x="2822997" y="115813"/>
                  <a:pt x="2814489" y="123105"/>
                  <a:pt x="2797820" y="122411"/>
                </a:cubicBezTo>
                <a:cubicBezTo>
                  <a:pt x="2794348" y="122411"/>
                  <a:pt x="2790007" y="122584"/>
                  <a:pt x="2784798" y="122932"/>
                </a:cubicBezTo>
                <a:cubicBezTo>
                  <a:pt x="2781672" y="122932"/>
                  <a:pt x="2779589" y="122932"/>
                  <a:pt x="2778547" y="122932"/>
                </a:cubicBezTo>
                <a:cubicBezTo>
                  <a:pt x="2777853" y="118764"/>
                  <a:pt x="2777158" y="115118"/>
                  <a:pt x="2776463" y="111993"/>
                </a:cubicBezTo>
                <a:cubicBezTo>
                  <a:pt x="2777505" y="111993"/>
                  <a:pt x="2779415" y="111993"/>
                  <a:pt x="2782193" y="111993"/>
                </a:cubicBezTo>
                <a:cubicBezTo>
                  <a:pt x="2788791" y="112340"/>
                  <a:pt x="2794174" y="112514"/>
                  <a:pt x="2798341" y="112514"/>
                </a:cubicBezTo>
                <a:cubicBezTo>
                  <a:pt x="2808065" y="113208"/>
                  <a:pt x="2813100" y="108520"/>
                  <a:pt x="2813447" y="98449"/>
                </a:cubicBezTo>
                <a:cubicBezTo>
                  <a:pt x="2814142" y="88031"/>
                  <a:pt x="2814663" y="65806"/>
                  <a:pt x="2815010" y="31774"/>
                </a:cubicBezTo>
                <a:lnTo>
                  <a:pt x="2781152" y="31774"/>
                </a:lnTo>
                <a:cubicBezTo>
                  <a:pt x="2780457" y="32816"/>
                  <a:pt x="2779589" y="34552"/>
                  <a:pt x="2778547" y="36983"/>
                </a:cubicBezTo>
                <a:cubicBezTo>
                  <a:pt x="2774727" y="44970"/>
                  <a:pt x="2771775" y="50527"/>
                  <a:pt x="2769692" y="53652"/>
                </a:cubicBezTo>
                <a:cubicBezTo>
                  <a:pt x="2767261" y="51916"/>
                  <a:pt x="2764309" y="50006"/>
                  <a:pt x="2760837" y="47922"/>
                </a:cubicBezTo>
                <a:cubicBezTo>
                  <a:pt x="2768476" y="35073"/>
                  <a:pt x="2775074" y="19620"/>
                  <a:pt x="2780631" y="1562"/>
                </a:cubicBezTo>
                <a:close/>
                <a:moveTo>
                  <a:pt x="2730624" y="1562"/>
                </a:moveTo>
                <a:lnTo>
                  <a:pt x="2741563" y="4688"/>
                </a:lnTo>
                <a:cubicBezTo>
                  <a:pt x="2740521" y="6771"/>
                  <a:pt x="2738959" y="10070"/>
                  <a:pt x="2736875" y="14585"/>
                </a:cubicBezTo>
                <a:cubicBezTo>
                  <a:pt x="2735139" y="18057"/>
                  <a:pt x="2733923" y="20662"/>
                  <a:pt x="2733229" y="22398"/>
                </a:cubicBezTo>
                <a:lnTo>
                  <a:pt x="2758753" y="22398"/>
                </a:lnTo>
                <a:lnTo>
                  <a:pt x="2758753" y="121890"/>
                </a:lnTo>
                <a:lnTo>
                  <a:pt x="2749377" y="121890"/>
                </a:lnTo>
                <a:lnTo>
                  <a:pt x="2749377" y="111993"/>
                </a:lnTo>
                <a:lnTo>
                  <a:pt x="2720206" y="111993"/>
                </a:lnTo>
                <a:lnTo>
                  <a:pt x="2720206" y="122932"/>
                </a:lnTo>
                <a:lnTo>
                  <a:pt x="2710309" y="122932"/>
                </a:lnTo>
                <a:lnTo>
                  <a:pt x="2710309" y="22398"/>
                </a:lnTo>
                <a:lnTo>
                  <a:pt x="2722811" y="22398"/>
                </a:lnTo>
                <a:cubicBezTo>
                  <a:pt x="2726284" y="14411"/>
                  <a:pt x="2728888" y="7466"/>
                  <a:pt x="2730624" y="1562"/>
                </a:cubicBezTo>
                <a:close/>
                <a:moveTo>
                  <a:pt x="78656" y="1562"/>
                </a:moveTo>
                <a:lnTo>
                  <a:pt x="87511" y="1562"/>
                </a:lnTo>
                <a:lnTo>
                  <a:pt x="87511" y="37504"/>
                </a:lnTo>
                <a:lnTo>
                  <a:pt x="117203" y="37504"/>
                </a:lnTo>
                <a:lnTo>
                  <a:pt x="117203" y="107826"/>
                </a:lnTo>
                <a:cubicBezTo>
                  <a:pt x="117897" y="118244"/>
                  <a:pt x="112341" y="123452"/>
                  <a:pt x="100534" y="123452"/>
                </a:cubicBezTo>
                <a:cubicBezTo>
                  <a:pt x="95325" y="123800"/>
                  <a:pt x="89769" y="123973"/>
                  <a:pt x="83865" y="123973"/>
                </a:cubicBezTo>
                <a:cubicBezTo>
                  <a:pt x="83518" y="120501"/>
                  <a:pt x="82823" y="117028"/>
                  <a:pt x="81782" y="113555"/>
                </a:cubicBezTo>
                <a:cubicBezTo>
                  <a:pt x="88727" y="114250"/>
                  <a:pt x="94804" y="114597"/>
                  <a:pt x="100013" y="114597"/>
                </a:cubicBezTo>
                <a:cubicBezTo>
                  <a:pt x="105569" y="114597"/>
                  <a:pt x="108347" y="112166"/>
                  <a:pt x="108347" y="107305"/>
                </a:cubicBezTo>
                <a:lnTo>
                  <a:pt x="108347" y="95845"/>
                </a:lnTo>
                <a:lnTo>
                  <a:pt x="57820" y="95845"/>
                </a:lnTo>
                <a:lnTo>
                  <a:pt x="57820" y="124494"/>
                </a:lnTo>
                <a:lnTo>
                  <a:pt x="48965" y="124494"/>
                </a:lnTo>
                <a:lnTo>
                  <a:pt x="48965" y="37504"/>
                </a:lnTo>
                <a:lnTo>
                  <a:pt x="78656" y="37504"/>
                </a:lnTo>
                <a:close/>
                <a:moveTo>
                  <a:pt x="2041476" y="1041"/>
                </a:moveTo>
                <a:lnTo>
                  <a:pt x="2051373" y="2604"/>
                </a:lnTo>
                <a:cubicBezTo>
                  <a:pt x="2050331" y="4340"/>
                  <a:pt x="2048768" y="6945"/>
                  <a:pt x="2046685" y="10418"/>
                </a:cubicBezTo>
                <a:cubicBezTo>
                  <a:pt x="2045643" y="12501"/>
                  <a:pt x="2044949" y="13890"/>
                  <a:pt x="2044601" y="14585"/>
                </a:cubicBezTo>
                <a:lnTo>
                  <a:pt x="2077418" y="14585"/>
                </a:lnTo>
                <a:lnTo>
                  <a:pt x="2077418" y="22919"/>
                </a:lnTo>
                <a:lnTo>
                  <a:pt x="2064395" y="40630"/>
                </a:lnTo>
                <a:lnTo>
                  <a:pt x="2087836" y="40630"/>
                </a:lnTo>
                <a:lnTo>
                  <a:pt x="2087836" y="80739"/>
                </a:lnTo>
                <a:lnTo>
                  <a:pt x="2028974" y="80739"/>
                </a:lnTo>
                <a:lnTo>
                  <a:pt x="2028974" y="104179"/>
                </a:lnTo>
                <a:cubicBezTo>
                  <a:pt x="2028627" y="110083"/>
                  <a:pt x="2031926" y="112861"/>
                  <a:pt x="2038871" y="112514"/>
                </a:cubicBezTo>
                <a:lnTo>
                  <a:pt x="2073771" y="112514"/>
                </a:lnTo>
                <a:cubicBezTo>
                  <a:pt x="2081064" y="112861"/>
                  <a:pt x="2085058" y="110083"/>
                  <a:pt x="2085752" y="104179"/>
                </a:cubicBezTo>
                <a:cubicBezTo>
                  <a:pt x="2086447" y="100707"/>
                  <a:pt x="2086967" y="95845"/>
                  <a:pt x="2087315" y="89594"/>
                </a:cubicBezTo>
                <a:cubicBezTo>
                  <a:pt x="2088357" y="89941"/>
                  <a:pt x="2089919" y="90289"/>
                  <a:pt x="2092003" y="90636"/>
                </a:cubicBezTo>
                <a:cubicBezTo>
                  <a:pt x="2094087" y="91330"/>
                  <a:pt x="2095649" y="91851"/>
                  <a:pt x="2096691" y="92199"/>
                </a:cubicBezTo>
                <a:cubicBezTo>
                  <a:pt x="2096344" y="97408"/>
                  <a:pt x="2095649" y="102443"/>
                  <a:pt x="2094607" y="107305"/>
                </a:cubicBezTo>
                <a:cubicBezTo>
                  <a:pt x="2093566" y="117028"/>
                  <a:pt x="2086967" y="121716"/>
                  <a:pt x="2074813" y="121369"/>
                </a:cubicBezTo>
                <a:lnTo>
                  <a:pt x="2036788" y="121369"/>
                </a:lnTo>
                <a:cubicBezTo>
                  <a:pt x="2025328" y="121369"/>
                  <a:pt x="2019598" y="116507"/>
                  <a:pt x="2019598" y="106784"/>
                </a:cubicBezTo>
                <a:lnTo>
                  <a:pt x="2019598" y="48964"/>
                </a:lnTo>
                <a:cubicBezTo>
                  <a:pt x="2019251" y="49311"/>
                  <a:pt x="2018730" y="49832"/>
                  <a:pt x="2018035" y="50527"/>
                </a:cubicBezTo>
                <a:cubicBezTo>
                  <a:pt x="2017341" y="51569"/>
                  <a:pt x="2016820" y="52263"/>
                  <a:pt x="2016473" y="52610"/>
                </a:cubicBezTo>
                <a:cubicBezTo>
                  <a:pt x="2015083" y="49485"/>
                  <a:pt x="2013521" y="46533"/>
                  <a:pt x="2011785" y="43755"/>
                </a:cubicBezTo>
                <a:cubicBezTo>
                  <a:pt x="2023244" y="31601"/>
                  <a:pt x="2033141" y="17363"/>
                  <a:pt x="2041476" y="1041"/>
                </a:cubicBezTo>
                <a:close/>
                <a:moveTo>
                  <a:pt x="1012478" y="1041"/>
                </a:moveTo>
                <a:cubicBezTo>
                  <a:pt x="1013173" y="2430"/>
                  <a:pt x="1014214" y="4167"/>
                  <a:pt x="1015604" y="6250"/>
                </a:cubicBezTo>
                <a:cubicBezTo>
                  <a:pt x="1017340" y="9028"/>
                  <a:pt x="1019597" y="13022"/>
                  <a:pt x="1022375" y="18231"/>
                </a:cubicBezTo>
                <a:lnTo>
                  <a:pt x="1012999" y="22919"/>
                </a:lnTo>
                <a:cubicBezTo>
                  <a:pt x="1011263" y="18752"/>
                  <a:pt x="1008137" y="12848"/>
                  <a:pt x="1003623" y="5209"/>
                </a:cubicBezTo>
                <a:close/>
                <a:moveTo>
                  <a:pt x="19795" y="1041"/>
                </a:moveTo>
                <a:lnTo>
                  <a:pt x="29171" y="4688"/>
                </a:lnTo>
                <a:cubicBezTo>
                  <a:pt x="28476" y="6077"/>
                  <a:pt x="27608" y="8160"/>
                  <a:pt x="26566" y="10938"/>
                </a:cubicBezTo>
                <a:cubicBezTo>
                  <a:pt x="25872" y="12327"/>
                  <a:pt x="24309" y="15627"/>
                  <a:pt x="21878" y="20835"/>
                </a:cubicBezTo>
                <a:lnTo>
                  <a:pt x="44798" y="20835"/>
                </a:lnTo>
                <a:lnTo>
                  <a:pt x="44798" y="29170"/>
                </a:lnTo>
                <a:lnTo>
                  <a:pt x="17190" y="29170"/>
                </a:lnTo>
                <a:cubicBezTo>
                  <a:pt x="13717" y="35768"/>
                  <a:pt x="9724" y="42366"/>
                  <a:pt x="5209" y="48964"/>
                </a:cubicBezTo>
                <a:cubicBezTo>
                  <a:pt x="3473" y="45839"/>
                  <a:pt x="1737" y="42887"/>
                  <a:pt x="0" y="40109"/>
                </a:cubicBezTo>
                <a:cubicBezTo>
                  <a:pt x="7640" y="30038"/>
                  <a:pt x="14238" y="17016"/>
                  <a:pt x="19795" y="1041"/>
                </a:cubicBezTo>
                <a:close/>
                <a:moveTo>
                  <a:pt x="2536106" y="0"/>
                </a:moveTo>
                <a:lnTo>
                  <a:pt x="2546524" y="3646"/>
                </a:lnTo>
                <a:cubicBezTo>
                  <a:pt x="2538190" y="19273"/>
                  <a:pt x="2530029" y="32816"/>
                  <a:pt x="2522042" y="44276"/>
                </a:cubicBezTo>
                <a:cubicBezTo>
                  <a:pt x="2532113" y="43929"/>
                  <a:pt x="2535411" y="43755"/>
                  <a:pt x="2531939" y="43755"/>
                </a:cubicBezTo>
                <a:cubicBezTo>
                  <a:pt x="2545135" y="43408"/>
                  <a:pt x="2555553" y="43061"/>
                  <a:pt x="2563193" y="42713"/>
                </a:cubicBezTo>
                <a:cubicBezTo>
                  <a:pt x="2560067" y="36115"/>
                  <a:pt x="2556421" y="29517"/>
                  <a:pt x="2552254" y="22919"/>
                </a:cubicBezTo>
                <a:lnTo>
                  <a:pt x="2560588" y="18752"/>
                </a:lnTo>
                <a:cubicBezTo>
                  <a:pt x="2568576" y="31948"/>
                  <a:pt x="2575868" y="44970"/>
                  <a:pt x="2582466" y="57819"/>
                </a:cubicBezTo>
                <a:lnTo>
                  <a:pt x="2573090" y="63028"/>
                </a:lnTo>
                <a:cubicBezTo>
                  <a:pt x="2572395" y="61292"/>
                  <a:pt x="2571353" y="59035"/>
                  <a:pt x="2569964" y="56257"/>
                </a:cubicBezTo>
                <a:cubicBezTo>
                  <a:pt x="2568923" y="54173"/>
                  <a:pt x="2568228" y="52610"/>
                  <a:pt x="2567881" y="51569"/>
                </a:cubicBezTo>
                <a:cubicBezTo>
                  <a:pt x="2553990" y="51569"/>
                  <a:pt x="2538190" y="52089"/>
                  <a:pt x="2520479" y="53131"/>
                </a:cubicBezTo>
                <a:cubicBezTo>
                  <a:pt x="2517354" y="53478"/>
                  <a:pt x="2514228" y="54173"/>
                  <a:pt x="2511103" y="55215"/>
                </a:cubicBezTo>
                <a:lnTo>
                  <a:pt x="2506936" y="46360"/>
                </a:lnTo>
                <a:cubicBezTo>
                  <a:pt x="2510408" y="44276"/>
                  <a:pt x="2512839" y="42019"/>
                  <a:pt x="2514228" y="39588"/>
                </a:cubicBezTo>
                <a:cubicBezTo>
                  <a:pt x="2523257" y="26392"/>
                  <a:pt x="2530550" y="13196"/>
                  <a:pt x="2536106" y="0"/>
                </a:cubicBezTo>
                <a:close/>
                <a:moveTo>
                  <a:pt x="315888" y="0"/>
                </a:moveTo>
                <a:cubicBezTo>
                  <a:pt x="319014" y="4514"/>
                  <a:pt x="321965" y="9202"/>
                  <a:pt x="324743" y="14064"/>
                </a:cubicBezTo>
                <a:lnTo>
                  <a:pt x="320576" y="16147"/>
                </a:lnTo>
                <a:lnTo>
                  <a:pt x="367457" y="16147"/>
                </a:lnTo>
                <a:lnTo>
                  <a:pt x="367457" y="23961"/>
                </a:lnTo>
                <a:lnTo>
                  <a:pt x="322660" y="23961"/>
                </a:lnTo>
                <a:lnTo>
                  <a:pt x="322660" y="33337"/>
                </a:lnTo>
                <a:lnTo>
                  <a:pt x="363811" y="33337"/>
                </a:lnTo>
                <a:lnTo>
                  <a:pt x="363811" y="41151"/>
                </a:lnTo>
                <a:lnTo>
                  <a:pt x="322660" y="41151"/>
                </a:lnTo>
                <a:lnTo>
                  <a:pt x="322660" y="50527"/>
                </a:lnTo>
                <a:lnTo>
                  <a:pt x="363811" y="50527"/>
                </a:lnTo>
                <a:lnTo>
                  <a:pt x="363811" y="57819"/>
                </a:lnTo>
                <a:lnTo>
                  <a:pt x="322660" y="57819"/>
                </a:lnTo>
                <a:lnTo>
                  <a:pt x="322660" y="67195"/>
                </a:lnTo>
                <a:lnTo>
                  <a:pt x="370062" y="67195"/>
                </a:lnTo>
                <a:lnTo>
                  <a:pt x="370062" y="75009"/>
                </a:lnTo>
                <a:lnTo>
                  <a:pt x="272133" y="75009"/>
                </a:lnTo>
                <a:lnTo>
                  <a:pt x="272133" y="80218"/>
                </a:lnTo>
                <a:lnTo>
                  <a:pt x="262757" y="80218"/>
                </a:lnTo>
                <a:lnTo>
                  <a:pt x="262757" y="37504"/>
                </a:lnTo>
                <a:cubicBezTo>
                  <a:pt x="259631" y="40977"/>
                  <a:pt x="256332" y="44797"/>
                  <a:pt x="252859" y="48964"/>
                </a:cubicBezTo>
                <a:cubicBezTo>
                  <a:pt x="252165" y="47922"/>
                  <a:pt x="251123" y="46186"/>
                  <a:pt x="249734" y="43755"/>
                </a:cubicBezTo>
                <a:cubicBezTo>
                  <a:pt x="248345" y="42366"/>
                  <a:pt x="247477" y="41324"/>
                  <a:pt x="247130" y="40630"/>
                </a:cubicBezTo>
                <a:cubicBezTo>
                  <a:pt x="259631" y="28823"/>
                  <a:pt x="269181" y="15627"/>
                  <a:pt x="275779" y="1041"/>
                </a:cubicBezTo>
                <a:lnTo>
                  <a:pt x="284634" y="4167"/>
                </a:lnTo>
                <a:cubicBezTo>
                  <a:pt x="282551" y="8334"/>
                  <a:pt x="280293" y="12327"/>
                  <a:pt x="277863" y="16147"/>
                </a:cubicBezTo>
                <a:lnTo>
                  <a:pt x="314325" y="16147"/>
                </a:lnTo>
                <a:cubicBezTo>
                  <a:pt x="313978" y="15453"/>
                  <a:pt x="313284" y="14064"/>
                  <a:pt x="312242" y="11980"/>
                </a:cubicBezTo>
                <a:cubicBezTo>
                  <a:pt x="311547" y="10938"/>
                  <a:pt x="309985" y="8334"/>
                  <a:pt x="307554" y="4167"/>
                </a:cubicBezTo>
                <a:close/>
              </a:path>
            </a:pathLst>
          </a:cu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2980B9"/>
              </a:solidFill>
            </a:endParaRPr>
          </a:p>
        </p:txBody>
      </p:sp>
      <p:sp>
        <p:nvSpPr>
          <p:cNvPr id="6" name="矩形 5"/>
          <p:cNvSpPr/>
          <p:nvPr/>
        </p:nvSpPr>
        <p:spPr>
          <a:xfrm>
            <a:off x="1956102" y="3740608"/>
            <a:ext cx="2440540" cy="276999"/>
          </a:xfrm>
          <a:prstGeom prst="rect">
            <a:avLst/>
          </a:prstGeom>
        </p:spPr>
        <p:txBody>
          <a:bodyPr wrap="none">
            <a:spAutoFit/>
          </a:bodyPr>
          <a:lstStyle/>
          <a:p>
            <a:pPr algn="ctr"/>
            <a:r>
              <a:rPr lang="en-US" altLang="zh-CN" sz="1200" dirty="0" smtClean="0">
                <a:latin typeface="Arial" panose="020B0604020202020204" pitchFamily="34" charset="0"/>
                <a:cs typeface="Arial" panose="020B0604020202020204" pitchFamily="34" charset="0"/>
              </a:rPr>
              <a:t>MARKETING SKILLS TRAINING</a:t>
            </a:r>
            <a:endParaRPr lang="zh-CN" altLang="en-US" sz="1200" dirty="0">
              <a:latin typeface="Arial" panose="020B0604020202020204" pitchFamily="34" charset="0"/>
              <a:cs typeface="Arial" panose="020B0604020202020204" pitchFamily="34" charset="0"/>
            </a:endParaRPr>
          </a:p>
        </p:txBody>
      </p:sp>
      <p:sp>
        <p:nvSpPr>
          <p:cNvPr id="23" name="矩形 22"/>
          <p:cNvSpPr/>
          <p:nvPr/>
        </p:nvSpPr>
        <p:spPr>
          <a:xfrm>
            <a:off x="1820501" y="4219698"/>
            <a:ext cx="1415596" cy="428302"/>
          </a:xfrm>
          <a:prstGeom prst="rect">
            <a:avLst/>
          </a:prstGeom>
          <a:gradFill flip="none" rotWithShape="1">
            <a:gsLst>
              <a:gs pos="9000">
                <a:srgbClr val="2980B9"/>
              </a:gs>
              <a:gs pos="64000">
                <a:srgbClr val="16A085"/>
              </a:gs>
              <a:gs pos="100000">
                <a:srgbClr val="9BBB5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359705" y="4219698"/>
            <a:ext cx="1415596" cy="428302"/>
          </a:xfrm>
          <a:prstGeom prst="rect">
            <a:avLst/>
          </a:prstGeom>
          <a:no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875717" y="4279961"/>
            <a:ext cx="925830" cy="306705"/>
          </a:xfrm>
          <a:prstGeom prst="rect">
            <a:avLst/>
          </a:prstGeom>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汇报</a:t>
            </a:r>
            <a:r>
              <a:rPr lang="en-US" altLang="zh-CN" sz="1400" dirty="0" smtClean="0">
                <a:solidFill>
                  <a:schemeClr val="bg1"/>
                </a:solidFill>
                <a:latin typeface="微软雅黑" panose="020B0503020204020204" pitchFamily="34" charset="-122"/>
                <a:ea typeface="微软雅黑" panose="020B0503020204020204" pitchFamily="34" charset="-122"/>
              </a:rPr>
              <a:t>:XXX</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3527932" y="4279961"/>
            <a:ext cx="1074420" cy="306705"/>
          </a:xfrm>
          <a:prstGeom prst="rect">
            <a:avLst/>
          </a:prstGeom>
        </p:spPr>
        <p:txBody>
          <a:bodyPr wrap="none">
            <a:spAutoFit/>
          </a:bodyPr>
          <a:lstStyle/>
          <a:p>
            <a:r>
              <a:rPr lang="en-US" altLang="zh-CN" sz="1400" dirty="0" smtClean="0">
                <a:latin typeface="Arial" panose="020B0604020202020204" pitchFamily="34" charset="0"/>
                <a:ea typeface="微软雅黑" panose="020B0503020204020204" pitchFamily="34" charset="-122"/>
                <a:cs typeface="Arial" panose="020B0604020202020204" pitchFamily="34" charset="0"/>
              </a:rPr>
              <a:t>2021.04.08</a:t>
            </a:r>
            <a:endParaRPr lang="zh-CN" altLang="en-US" sz="1400" dirty="0">
              <a:latin typeface="Arial" panose="020B0604020202020204" pitchFamily="34" charset="0"/>
              <a:ea typeface="微软雅黑" panose="020B0503020204020204" pitchFamily="34" charset="-122"/>
              <a:cs typeface="Arial" panose="020B0604020202020204" pitchFamily="34" charset="0"/>
            </a:endParaRPr>
          </a:p>
        </p:txBody>
      </p:sp>
      <p:pic>
        <p:nvPicPr>
          <p:cNvPr id="31" name="图片 30"/>
          <p:cNvPicPr>
            <a:picLocks noChangeAspect="1"/>
          </p:cNvPicPr>
          <p:nvPr/>
        </p:nvPicPr>
        <p:blipFill rotWithShape="1">
          <a:blip r:embed="rId2">
            <a:extLst>
              <a:ext uri="{28A0092B-C50C-407E-A947-70E740481C1C}">
                <a14:useLocalDpi xmlns:a14="http://schemas.microsoft.com/office/drawing/2010/main" val="0"/>
              </a:ext>
            </a:extLst>
          </a:blip>
          <a:srcRect t="76336" b="8471"/>
          <a:stretch>
            <a:fillRect/>
          </a:stretch>
        </p:blipFill>
        <p:spPr>
          <a:xfrm rot="17999596">
            <a:off x="3691774" y="2909406"/>
            <a:ext cx="12192000" cy="122104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rotWithShape="1">
          <a:blip r:embed="rId1">
            <a:extLst>
              <a:ext uri="{28A0092B-C50C-407E-A947-70E740481C1C}">
                <a14:useLocalDpi xmlns:a14="http://schemas.microsoft.com/office/drawing/2010/main" val="0"/>
              </a:ext>
            </a:extLst>
          </a:blip>
          <a:srcRect t="76547" b="9665"/>
          <a:stretch>
            <a:fillRect/>
          </a:stretch>
        </p:blipFill>
        <p:spPr>
          <a:xfrm>
            <a:off x="0" y="1825185"/>
            <a:ext cx="12192000" cy="344016"/>
          </a:xfrm>
          <a:prstGeom prst="rect">
            <a:avLst/>
          </a:prstGeom>
        </p:spPr>
      </p:pic>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l="2857" t="27321" r="715" b="21251"/>
          <a:stretch>
            <a:fillRect/>
          </a:stretch>
        </p:blipFill>
        <p:spPr>
          <a:xfrm>
            <a:off x="7048500" y="-20519"/>
            <a:ext cx="5143500" cy="1868261"/>
          </a:xfrm>
          <a:prstGeom prst="rect">
            <a:avLst/>
          </a:prstGeom>
        </p:spPr>
      </p:pic>
      <p:sp>
        <p:nvSpPr>
          <p:cNvPr id="12" name="平行四边形 11"/>
          <p:cNvSpPr/>
          <p:nvPr/>
        </p:nvSpPr>
        <p:spPr>
          <a:xfrm>
            <a:off x="-290285" y="-20519"/>
            <a:ext cx="9492796" cy="1868261"/>
          </a:xfrm>
          <a:prstGeom prst="parallelogram">
            <a:avLst>
              <a:gd name="adj" fmla="val 58056"/>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平行四边形 10"/>
          <p:cNvSpPr/>
          <p:nvPr/>
        </p:nvSpPr>
        <p:spPr>
          <a:xfrm>
            <a:off x="-1995714" y="-20519"/>
            <a:ext cx="9492796" cy="1868261"/>
          </a:xfrm>
          <a:prstGeom prst="parallelogram">
            <a:avLst>
              <a:gd name="adj" fmla="val 58056"/>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1314450" y="-20519"/>
            <a:ext cx="7024140" cy="1868261"/>
          </a:xfrm>
          <a:prstGeom prst="parallelogram">
            <a:avLst>
              <a:gd name="adj" fmla="val 58056"/>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p:cNvSpPr txBox="1">
            <a:spLocks noChangeArrowheads="1"/>
          </p:cNvSpPr>
          <p:nvPr/>
        </p:nvSpPr>
        <p:spPr bwMode="auto">
          <a:xfrm>
            <a:off x="764571" y="457404"/>
            <a:ext cx="156966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dirty="0" smtClean="0">
                <a:solidFill>
                  <a:schemeClr val="bg1"/>
                </a:solidFill>
                <a:latin typeface="微软雅黑" panose="020B0503020204020204" pitchFamily="34" charset="-122"/>
                <a:ea typeface="微软雅黑" panose="020B0503020204020204" pitchFamily="34" charset="-122"/>
              </a:rPr>
              <a:t>目录</a:t>
            </a:r>
            <a:endParaRPr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565150" y="288702"/>
            <a:ext cx="1993900" cy="12700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46325" y="610625"/>
            <a:ext cx="1724025" cy="626153"/>
          </a:xfrm>
          <a:prstGeom prst="rect">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a:spLocks noChangeArrowheads="1"/>
          </p:cNvSpPr>
          <p:nvPr/>
        </p:nvSpPr>
        <p:spPr bwMode="auto">
          <a:xfrm>
            <a:off x="2308090" y="590447"/>
            <a:ext cx="18004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6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Content</a:t>
            </a:r>
            <a:endParaRPr lang="zh-CN" altLang="en-US" sz="36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50" name="组合 49"/>
          <p:cNvGrpSpPr/>
          <p:nvPr/>
        </p:nvGrpSpPr>
        <p:grpSpPr>
          <a:xfrm>
            <a:off x="1060720" y="3063383"/>
            <a:ext cx="10070560" cy="1740846"/>
            <a:chOff x="1072196" y="3571383"/>
            <a:chExt cx="10070560" cy="1740846"/>
          </a:xfrm>
        </p:grpSpPr>
        <p:grpSp>
          <p:nvGrpSpPr>
            <p:cNvPr id="25" name="组合 24"/>
            <p:cNvGrpSpPr/>
            <p:nvPr/>
          </p:nvGrpSpPr>
          <p:grpSpPr>
            <a:xfrm>
              <a:off x="1072196" y="3571383"/>
              <a:ext cx="2250848" cy="1740846"/>
              <a:chOff x="1394052" y="3543300"/>
              <a:chExt cx="2250848" cy="1740846"/>
            </a:xfrm>
          </p:grpSpPr>
          <p:sp>
            <p:nvSpPr>
              <p:cNvPr id="19" name="矩形 18"/>
              <p:cNvSpPr/>
              <p:nvPr/>
            </p:nvSpPr>
            <p:spPr>
              <a:xfrm>
                <a:off x="1394052" y="3784600"/>
                <a:ext cx="2250848" cy="14995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2268084" y="3543300"/>
                <a:ext cx="482600" cy="482600"/>
                <a:chOff x="2268084" y="3543300"/>
                <a:chExt cx="482600" cy="482600"/>
              </a:xfrm>
            </p:grpSpPr>
            <p:sp>
              <p:nvSpPr>
                <p:cNvPr id="20" name="椭圆 19"/>
                <p:cNvSpPr/>
                <p:nvPr/>
              </p:nvSpPr>
              <p:spPr>
                <a:xfrm>
                  <a:off x="2268084" y="3543300"/>
                  <a:ext cx="482600" cy="482600"/>
                </a:xfrm>
                <a:prstGeom prst="ellips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2293619" y="3584545"/>
                  <a:ext cx="431529" cy="400110"/>
                </a:xfrm>
                <a:prstGeom prst="rect">
                  <a:avLst/>
                </a:prstGeom>
                <a:noFill/>
              </p:spPr>
              <p:txBody>
                <a:bodyPr wrap="none" rtlCol="0">
                  <a:spAutoFit/>
                </a:bodyPr>
                <a:lstStyle/>
                <a:p>
                  <a:pPr algn="ctr"/>
                  <a:r>
                    <a:rPr lang="en-US" altLang="zh-CN" sz="2000" dirty="0" smtClean="0">
                      <a:solidFill>
                        <a:schemeClr val="bg1"/>
                      </a:solidFill>
                      <a:latin typeface="DIN Mittelschrift Std" panose="00000500000000000000" pitchFamily="50" charset="0"/>
                    </a:rPr>
                    <a:t>01</a:t>
                  </a:r>
                  <a:endParaRPr lang="zh-CN" altLang="en-US" sz="2000" dirty="0">
                    <a:solidFill>
                      <a:schemeClr val="bg1"/>
                    </a:solidFill>
                    <a:latin typeface="DIN Mittelschrift Std" panose="00000500000000000000" pitchFamily="50" charset="0"/>
                  </a:endParaRPr>
                </a:p>
              </p:txBody>
            </p:sp>
          </p:grpSp>
          <p:grpSp>
            <p:nvGrpSpPr>
              <p:cNvPr id="24" name="组合 23"/>
              <p:cNvGrpSpPr/>
              <p:nvPr/>
            </p:nvGrpSpPr>
            <p:grpSpPr>
              <a:xfrm>
                <a:off x="1571977" y="4257841"/>
                <a:ext cx="1922267" cy="752400"/>
                <a:chOff x="1571977" y="4283241"/>
                <a:chExt cx="1922267" cy="752400"/>
              </a:xfrm>
            </p:grpSpPr>
            <p:sp>
              <p:nvSpPr>
                <p:cNvPr id="14" name="矩形 13"/>
                <p:cNvSpPr/>
                <p:nvPr/>
              </p:nvSpPr>
              <p:spPr>
                <a:xfrm>
                  <a:off x="1571977" y="4283241"/>
                  <a:ext cx="1922267" cy="523220"/>
                </a:xfrm>
                <a:prstGeom prst="rect">
                  <a:avLst/>
                </a:prstGeom>
              </p:spPr>
              <p:txBody>
                <a:bodyPr wrap="square">
                  <a:spAutoFit/>
                </a:bodyPr>
                <a:lstStyle/>
                <a:p>
                  <a:pPr algn="dist"/>
                  <a:r>
                    <a:rPr lang="zh-CN" altLang="en-US" sz="2800" dirty="0">
                      <a:latin typeface="微软雅黑" panose="020B0503020204020204" pitchFamily="34" charset="-122"/>
                      <a:ea typeface="微软雅黑" panose="020B0503020204020204" pitchFamily="34" charset="-122"/>
                    </a:rPr>
                    <a:t>客情维护</a:t>
                  </a:r>
                  <a:endParaRPr lang="zh-CN" altLang="en-US" sz="2800" dirty="0">
                    <a:latin typeface="微软雅黑" panose="020B0503020204020204" pitchFamily="34" charset="-122"/>
                    <a:ea typeface="微软雅黑" panose="020B0503020204020204" pitchFamily="34" charset="-122"/>
                  </a:endParaRPr>
                </a:p>
              </p:txBody>
            </p:sp>
            <p:sp>
              <p:nvSpPr>
                <p:cNvPr id="23" name="矩形 22"/>
                <p:cNvSpPr/>
                <p:nvPr/>
              </p:nvSpPr>
              <p:spPr>
                <a:xfrm>
                  <a:off x="1624048" y="4758642"/>
                  <a:ext cx="1818126" cy="276999"/>
                </a:xfrm>
                <a:prstGeom prst="rect">
                  <a:avLst/>
                </a:prstGeom>
              </p:spPr>
              <p:txBody>
                <a:bodyPr wrap="none">
                  <a:spAutoFit/>
                </a:bodyPr>
                <a:lstStyle/>
                <a:p>
                  <a:r>
                    <a:rPr lang="en-US" altLang="zh-CN" sz="1200" dirty="0" smtClean="0"/>
                    <a:t>Guest Mood Maintenance</a:t>
                  </a:r>
                  <a:endParaRPr lang="zh-CN" altLang="en-US" sz="1200" dirty="0"/>
                </a:p>
              </p:txBody>
            </p:sp>
          </p:grpSp>
        </p:grpSp>
        <p:grpSp>
          <p:nvGrpSpPr>
            <p:cNvPr id="26" name="组合 25"/>
            <p:cNvGrpSpPr/>
            <p:nvPr/>
          </p:nvGrpSpPr>
          <p:grpSpPr>
            <a:xfrm>
              <a:off x="3678767" y="3571383"/>
              <a:ext cx="2250848" cy="1740846"/>
              <a:chOff x="1394052" y="3543300"/>
              <a:chExt cx="2250848" cy="1740846"/>
            </a:xfrm>
          </p:grpSpPr>
          <p:sp>
            <p:nvSpPr>
              <p:cNvPr id="27" name="矩形 26"/>
              <p:cNvSpPr/>
              <p:nvPr/>
            </p:nvSpPr>
            <p:spPr>
              <a:xfrm>
                <a:off x="1394052" y="3784600"/>
                <a:ext cx="2250848" cy="14995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2268084" y="3543300"/>
                <a:ext cx="482600" cy="482600"/>
                <a:chOff x="2268084" y="3543300"/>
                <a:chExt cx="482600" cy="482600"/>
              </a:xfrm>
            </p:grpSpPr>
            <p:sp>
              <p:nvSpPr>
                <p:cNvPr id="32" name="椭圆 31"/>
                <p:cNvSpPr/>
                <p:nvPr/>
              </p:nvSpPr>
              <p:spPr>
                <a:xfrm>
                  <a:off x="2268084" y="3543300"/>
                  <a:ext cx="482600" cy="482600"/>
                </a:xfrm>
                <a:prstGeom prst="ellips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2293620" y="3584545"/>
                  <a:ext cx="431528" cy="400110"/>
                </a:xfrm>
                <a:prstGeom prst="rect">
                  <a:avLst/>
                </a:prstGeom>
                <a:noFill/>
              </p:spPr>
              <p:txBody>
                <a:bodyPr wrap="none" rtlCol="0">
                  <a:spAutoFit/>
                </a:bodyPr>
                <a:lstStyle/>
                <a:p>
                  <a:pPr algn="ctr"/>
                  <a:r>
                    <a:rPr lang="en-US" altLang="zh-CN" sz="2000" dirty="0" smtClean="0">
                      <a:solidFill>
                        <a:schemeClr val="bg1"/>
                      </a:solidFill>
                      <a:latin typeface="DIN Mittelschrift Std" panose="00000500000000000000" pitchFamily="50" charset="0"/>
                    </a:rPr>
                    <a:t>02</a:t>
                  </a:r>
                  <a:endParaRPr lang="zh-CN" altLang="en-US" sz="2000" dirty="0">
                    <a:solidFill>
                      <a:schemeClr val="bg1"/>
                    </a:solidFill>
                    <a:latin typeface="DIN Mittelschrift Std" panose="00000500000000000000" pitchFamily="50" charset="0"/>
                  </a:endParaRPr>
                </a:p>
              </p:txBody>
            </p:sp>
          </p:grpSp>
          <p:grpSp>
            <p:nvGrpSpPr>
              <p:cNvPr id="29" name="组合 28"/>
              <p:cNvGrpSpPr/>
              <p:nvPr/>
            </p:nvGrpSpPr>
            <p:grpSpPr>
              <a:xfrm>
                <a:off x="1571977" y="4257841"/>
                <a:ext cx="1922267" cy="752400"/>
                <a:chOff x="1571977" y="4283241"/>
                <a:chExt cx="1922267" cy="752400"/>
              </a:xfrm>
            </p:grpSpPr>
            <p:sp>
              <p:nvSpPr>
                <p:cNvPr id="30" name="矩形 29"/>
                <p:cNvSpPr/>
                <p:nvPr/>
              </p:nvSpPr>
              <p:spPr>
                <a:xfrm>
                  <a:off x="1571977" y="4283241"/>
                  <a:ext cx="1922267" cy="523220"/>
                </a:xfrm>
                <a:prstGeom prst="rect">
                  <a:avLst/>
                </a:prstGeom>
              </p:spPr>
              <p:txBody>
                <a:bodyPr wrap="square">
                  <a:spAutoFit/>
                </a:bodyPr>
                <a:lstStyle/>
                <a:p>
                  <a:pPr algn="dist"/>
                  <a:r>
                    <a:rPr lang="zh-CN" altLang="en-US" sz="2800" dirty="0">
                      <a:latin typeface="微软雅黑" panose="020B0503020204020204" pitchFamily="34" charset="-122"/>
                      <a:ea typeface="微软雅黑" panose="020B0503020204020204" pitchFamily="34" charset="-122"/>
                    </a:rPr>
                    <a:t>顾客需求</a:t>
                  </a:r>
                  <a:endParaRPr lang="zh-CN" altLang="en-US" sz="2800" dirty="0">
                    <a:latin typeface="微软雅黑" panose="020B0503020204020204" pitchFamily="34" charset="-122"/>
                    <a:ea typeface="微软雅黑" panose="020B0503020204020204" pitchFamily="34" charset="-122"/>
                  </a:endParaRPr>
                </a:p>
              </p:txBody>
            </p:sp>
            <p:sp>
              <p:nvSpPr>
                <p:cNvPr id="31" name="矩形 30"/>
                <p:cNvSpPr/>
                <p:nvPr/>
              </p:nvSpPr>
              <p:spPr>
                <a:xfrm>
                  <a:off x="1684032" y="4758642"/>
                  <a:ext cx="1698157" cy="276999"/>
                </a:xfrm>
                <a:prstGeom prst="rect">
                  <a:avLst/>
                </a:prstGeom>
              </p:spPr>
              <p:txBody>
                <a:bodyPr wrap="none">
                  <a:spAutoFit/>
                </a:bodyPr>
                <a:lstStyle/>
                <a:p>
                  <a:pPr algn="ctr"/>
                  <a:r>
                    <a:rPr lang="en-US" altLang="zh-CN" sz="1200" dirty="0" smtClean="0"/>
                    <a:t>Customer Requirements</a:t>
                  </a:r>
                  <a:endParaRPr lang="zh-CN" altLang="en-US" sz="1200" dirty="0"/>
                </a:p>
              </p:txBody>
            </p:sp>
          </p:grpSp>
        </p:grpSp>
        <p:grpSp>
          <p:nvGrpSpPr>
            <p:cNvPr id="34" name="组合 33"/>
            <p:cNvGrpSpPr/>
            <p:nvPr/>
          </p:nvGrpSpPr>
          <p:grpSpPr>
            <a:xfrm>
              <a:off x="6285338" y="3571383"/>
              <a:ext cx="2250848" cy="1740846"/>
              <a:chOff x="1394052" y="3543300"/>
              <a:chExt cx="2250848" cy="1740846"/>
            </a:xfrm>
          </p:grpSpPr>
          <p:sp>
            <p:nvSpPr>
              <p:cNvPr id="35" name="矩形 34"/>
              <p:cNvSpPr/>
              <p:nvPr/>
            </p:nvSpPr>
            <p:spPr>
              <a:xfrm>
                <a:off x="1394052" y="3784600"/>
                <a:ext cx="2250848" cy="14995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2268084" y="3543300"/>
                <a:ext cx="482600" cy="482600"/>
                <a:chOff x="2268084" y="3543300"/>
                <a:chExt cx="482600" cy="482600"/>
              </a:xfrm>
            </p:grpSpPr>
            <p:sp>
              <p:nvSpPr>
                <p:cNvPr id="40" name="椭圆 39"/>
                <p:cNvSpPr/>
                <p:nvPr/>
              </p:nvSpPr>
              <p:spPr>
                <a:xfrm>
                  <a:off x="2268084" y="3543300"/>
                  <a:ext cx="482600" cy="482600"/>
                </a:xfrm>
                <a:prstGeom prst="ellips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2293620" y="3584545"/>
                  <a:ext cx="431528" cy="400110"/>
                </a:xfrm>
                <a:prstGeom prst="rect">
                  <a:avLst/>
                </a:prstGeom>
                <a:noFill/>
              </p:spPr>
              <p:txBody>
                <a:bodyPr wrap="none" rtlCol="0">
                  <a:spAutoFit/>
                </a:bodyPr>
                <a:lstStyle/>
                <a:p>
                  <a:pPr algn="ctr"/>
                  <a:r>
                    <a:rPr lang="en-US" altLang="zh-CN" sz="2000" dirty="0" smtClean="0">
                      <a:solidFill>
                        <a:schemeClr val="bg1"/>
                      </a:solidFill>
                      <a:latin typeface="DIN Mittelschrift Std" panose="00000500000000000000" pitchFamily="50" charset="0"/>
                    </a:rPr>
                    <a:t>03</a:t>
                  </a:r>
                  <a:endParaRPr lang="zh-CN" altLang="en-US" sz="2000" dirty="0">
                    <a:solidFill>
                      <a:schemeClr val="bg1"/>
                    </a:solidFill>
                    <a:latin typeface="DIN Mittelschrift Std" panose="00000500000000000000" pitchFamily="50" charset="0"/>
                  </a:endParaRPr>
                </a:p>
              </p:txBody>
            </p:sp>
          </p:grpSp>
          <p:grpSp>
            <p:nvGrpSpPr>
              <p:cNvPr id="37" name="组合 36"/>
              <p:cNvGrpSpPr/>
              <p:nvPr/>
            </p:nvGrpSpPr>
            <p:grpSpPr>
              <a:xfrm>
                <a:off x="1571977" y="4257841"/>
                <a:ext cx="1922267" cy="752400"/>
                <a:chOff x="1571977" y="4283241"/>
                <a:chExt cx="1922267" cy="752400"/>
              </a:xfrm>
            </p:grpSpPr>
            <p:sp>
              <p:nvSpPr>
                <p:cNvPr id="38" name="矩形 37"/>
                <p:cNvSpPr/>
                <p:nvPr/>
              </p:nvSpPr>
              <p:spPr>
                <a:xfrm>
                  <a:off x="1571977" y="4283241"/>
                  <a:ext cx="1922267" cy="523220"/>
                </a:xfrm>
                <a:prstGeom prst="rect">
                  <a:avLst/>
                </a:prstGeom>
              </p:spPr>
              <p:txBody>
                <a:bodyPr wrap="square">
                  <a:spAutoFit/>
                </a:bodyPr>
                <a:lstStyle/>
                <a:p>
                  <a:pPr algn="dist"/>
                  <a:r>
                    <a:rPr lang="zh-CN" altLang="en-US" sz="2800" dirty="0">
                      <a:latin typeface="微软雅黑" panose="020B0503020204020204" pitchFamily="34" charset="-122"/>
                      <a:ea typeface="微软雅黑" panose="020B0503020204020204" pitchFamily="34" charset="-122"/>
                    </a:rPr>
                    <a:t>导购工作</a:t>
                  </a:r>
                  <a:endParaRPr lang="zh-CN" altLang="en-US" sz="2800" dirty="0">
                    <a:latin typeface="微软雅黑" panose="020B0503020204020204" pitchFamily="34" charset="-122"/>
                    <a:ea typeface="微软雅黑" panose="020B0503020204020204" pitchFamily="34" charset="-122"/>
                  </a:endParaRPr>
                </a:p>
              </p:txBody>
            </p:sp>
            <p:sp>
              <p:nvSpPr>
                <p:cNvPr id="39" name="矩形 38"/>
                <p:cNvSpPr/>
                <p:nvPr/>
              </p:nvSpPr>
              <p:spPr>
                <a:xfrm>
                  <a:off x="1965936" y="4758642"/>
                  <a:ext cx="1134349" cy="276999"/>
                </a:xfrm>
                <a:prstGeom prst="rect">
                  <a:avLst/>
                </a:prstGeom>
              </p:spPr>
              <p:txBody>
                <a:bodyPr wrap="none">
                  <a:spAutoFit/>
                </a:bodyPr>
                <a:lstStyle/>
                <a:p>
                  <a:pPr algn="ctr"/>
                  <a:r>
                    <a:rPr lang="en-US" altLang="zh-CN" sz="1200" dirty="0" smtClean="0"/>
                    <a:t>A Ride To Work</a:t>
                  </a:r>
                  <a:endParaRPr lang="zh-CN" altLang="en-US" sz="1200" dirty="0"/>
                </a:p>
              </p:txBody>
            </p:sp>
          </p:grpSp>
        </p:grpSp>
        <p:grpSp>
          <p:nvGrpSpPr>
            <p:cNvPr id="42" name="组合 41"/>
            <p:cNvGrpSpPr/>
            <p:nvPr/>
          </p:nvGrpSpPr>
          <p:grpSpPr>
            <a:xfrm>
              <a:off x="8891908" y="3571383"/>
              <a:ext cx="2250848" cy="1740846"/>
              <a:chOff x="1394052" y="3543300"/>
              <a:chExt cx="2250848" cy="1740846"/>
            </a:xfrm>
          </p:grpSpPr>
          <p:sp>
            <p:nvSpPr>
              <p:cNvPr id="43" name="矩形 42"/>
              <p:cNvSpPr/>
              <p:nvPr/>
            </p:nvSpPr>
            <p:spPr>
              <a:xfrm>
                <a:off x="1394052" y="3784600"/>
                <a:ext cx="2250848" cy="14995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2268084" y="3543300"/>
                <a:ext cx="482600" cy="482600"/>
                <a:chOff x="2268084" y="3543300"/>
                <a:chExt cx="482600" cy="482600"/>
              </a:xfrm>
            </p:grpSpPr>
            <p:sp>
              <p:nvSpPr>
                <p:cNvPr id="48" name="椭圆 47"/>
                <p:cNvSpPr/>
                <p:nvPr/>
              </p:nvSpPr>
              <p:spPr>
                <a:xfrm>
                  <a:off x="2268084" y="3543300"/>
                  <a:ext cx="482600" cy="482600"/>
                </a:xfrm>
                <a:prstGeom prst="ellips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2293620" y="3584545"/>
                  <a:ext cx="431528" cy="400110"/>
                </a:xfrm>
                <a:prstGeom prst="rect">
                  <a:avLst/>
                </a:prstGeom>
                <a:noFill/>
              </p:spPr>
              <p:txBody>
                <a:bodyPr wrap="none" rtlCol="0">
                  <a:spAutoFit/>
                </a:bodyPr>
                <a:lstStyle/>
                <a:p>
                  <a:pPr algn="ctr"/>
                  <a:r>
                    <a:rPr lang="en-US" altLang="zh-CN" sz="2000" dirty="0" smtClean="0">
                      <a:solidFill>
                        <a:schemeClr val="bg1"/>
                      </a:solidFill>
                      <a:latin typeface="DIN Mittelschrift Std" panose="00000500000000000000" pitchFamily="50" charset="0"/>
                    </a:rPr>
                    <a:t>04</a:t>
                  </a:r>
                  <a:endParaRPr lang="zh-CN" altLang="en-US" sz="2000" dirty="0">
                    <a:solidFill>
                      <a:schemeClr val="bg1"/>
                    </a:solidFill>
                    <a:latin typeface="DIN Mittelschrift Std" panose="00000500000000000000" pitchFamily="50" charset="0"/>
                  </a:endParaRPr>
                </a:p>
              </p:txBody>
            </p:sp>
          </p:grpSp>
          <p:grpSp>
            <p:nvGrpSpPr>
              <p:cNvPr id="45" name="组合 44"/>
              <p:cNvGrpSpPr/>
              <p:nvPr/>
            </p:nvGrpSpPr>
            <p:grpSpPr>
              <a:xfrm>
                <a:off x="1571977" y="4257841"/>
                <a:ext cx="1922267" cy="752400"/>
                <a:chOff x="1571977" y="4283241"/>
                <a:chExt cx="1922267" cy="752400"/>
              </a:xfrm>
            </p:grpSpPr>
            <p:sp>
              <p:nvSpPr>
                <p:cNvPr id="46" name="矩形 45"/>
                <p:cNvSpPr/>
                <p:nvPr/>
              </p:nvSpPr>
              <p:spPr>
                <a:xfrm>
                  <a:off x="1571977" y="4283241"/>
                  <a:ext cx="1922267" cy="523220"/>
                </a:xfrm>
                <a:prstGeom prst="rect">
                  <a:avLst/>
                </a:prstGeom>
              </p:spPr>
              <p:txBody>
                <a:bodyPr wrap="square">
                  <a:spAutoFit/>
                </a:bodyPr>
                <a:lstStyle/>
                <a:p>
                  <a:pPr algn="dist"/>
                  <a:r>
                    <a:rPr lang="zh-CN" altLang="en-US" sz="2800" dirty="0">
                      <a:latin typeface="微软雅黑" panose="020B0503020204020204" pitchFamily="34" charset="-122"/>
                      <a:ea typeface="微软雅黑" panose="020B0503020204020204" pitchFamily="34" charset="-122"/>
                    </a:rPr>
                    <a:t>后续计划</a:t>
                  </a:r>
                  <a:endParaRPr lang="zh-CN" altLang="en-US" sz="2800" dirty="0">
                    <a:latin typeface="微软雅黑" panose="020B0503020204020204" pitchFamily="34" charset="-122"/>
                    <a:ea typeface="微软雅黑" panose="020B0503020204020204" pitchFamily="34" charset="-122"/>
                  </a:endParaRPr>
                </a:p>
              </p:txBody>
            </p:sp>
            <p:sp>
              <p:nvSpPr>
                <p:cNvPr id="47" name="矩形 46"/>
                <p:cNvSpPr/>
                <p:nvPr/>
              </p:nvSpPr>
              <p:spPr>
                <a:xfrm>
                  <a:off x="1845005" y="4758642"/>
                  <a:ext cx="1376211" cy="276999"/>
                </a:xfrm>
                <a:prstGeom prst="rect">
                  <a:avLst/>
                </a:prstGeom>
              </p:spPr>
              <p:txBody>
                <a:bodyPr wrap="none">
                  <a:spAutoFit/>
                </a:bodyPr>
                <a:lstStyle/>
                <a:p>
                  <a:pPr algn="ctr"/>
                  <a:r>
                    <a:rPr lang="en-US" altLang="zh-CN" sz="1200" dirty="0" smtClean="0"/>
                    <a:t>The Follow-up Plan</a:t>
                  </a:r>
                  <a:endParaRPr lang="zh-CN" altLang="en-US" sz="1200" dirty="0"/>
                </a:p>
              </p:txBody>
            </p:sp>
          </p:grpSp>
        </p:grpSp>
      </p:grpSp>
      <p:sp>
        <p:nvSpPr>
          <p:cNvPr id="51" name="平行四边形 50"/>
          <p:cNvSpPr/>
          <p:nvPr/>
        </p:nvSpPr>
        <p:spPr>
          <a:xfrm>
            <a:off x="6357182" y="6303772"/>
            <a:ext cx="7024140" cy="554228"/>
          </a:xfrm>
          <a:prstGeom prst="parallelogram">
            <a:avLst>
              <a:gd name="adj" fmla="val 58056"/>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886075" y="0"/>
            <a:ext cx="10351698" cy="6858000"/>
          </a:xfrm>
          <a:prstGeom prst="rect">
            <a:avLst/>
          </a:prstGeom>
        </p:spPr>
      </p:pic>
      <p:pic>
        <p:nvPicPr>
          <p:cNvPr id="16" name="图片 15"/>
          <p:cNvPicPr>
            <a:picLocks noChangeAspect="1"/>
          </p:cNvPicPr>
          <p:nvPr/>
        </p:nvPicPr>
        <p:blipFill rotWithShape="1">
          <a:blip r:embed="rId2">
            <a:extLst>
              <a:ext uri="{28A0092B-C50C-407E-A947-70E740481C1C}">
                <a14:useLocalDpi xmlns:a14="http://schemas.microsoft.com/office/drawing/2010/main" val="0"/>
              </a:ext>
            </a:extLst>
          </a:blip>
          <a:srcRect t="76336" b="8471"/>
          <a:stretch>
            <a:fillRect/>
          </a:stretch>
        </p:blipFill>
        <p:spPr>
          <a:xfrm rot="7199596">
            <a:off x="-1824994" y="2402980"/>
            <a:ext cx="12192000" cy="1221043"/>
          </a:xfrm>
          <a:prstGeom prst="rect">
            <a:avLst/>
          </a:prstGeom>
        </p:spPr>
      </p:pic>
      <p:sp>
        <p:nvSpPr>
          <p:cNvPr id="4" name="平行四边形 3"/>
          <p:cNvSpPr/>
          <p:nvPr/>
        </p:nvSpPr>
        <p:spPr>
          <a:xfrm>
            <a:off x="2705100" y="0"/>
            <a:ext cx="15568526" cy="6858000"/>
          </a:xfrm>
          <a:prstGeom prst="parallelogram">
            <a:avLst>
              <a:gd name="adj" fmla="val 580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平行四边形 5"/>
          <p:cNvSpPr/>
          <p:nvPr/>
        </p:nvSpPr>
        <p:spPr>
          <a:xfrm>
            <a:off x="3145222" y="2645297"/>
            <a:ext cx="2950778" cy="1587204"/>
          </a:xfrm>
          <a:prstGeom prst="parallelogram">
            <a:avLst>
              <a:gd name="adj" fmla="val 58056"/>
            </a:avLst>
          </a:prstGeom>
          <a:gradFill flip="none" rotWithShape="1">
            <a:gsLst>
              <a:gs pos="9000">
                <a:srgbClr val="2980B9"/>
              </a:gs>
              <a:gs pos="64000">
                <a:srgbClr val="16A085"/>
              </a:gs>
              <a:gs pos="100000">
                <a:srgbClr val="9BBB5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p:cNvSpPr txBox="1"/>
          <p:nvPr/>
        </p:nvSpPr>
        <p:spPr>
          <a:xfrm>
            <a:off x="4036156" y="2777179"/>
            <a:ext cx="1168910" cy="1323439"/>
          </a:xfrm>
          <a:prstGeom prst="rect">
            <a:avLst/>
          </a:prstGeom>
          <a:noFill/>
        </p:spPr>
        <p:txBody>
          <a:bodyPr wrap="none" rtlCol="0">
            <a:spAutoFit/>
          </a:bodyPr>
          <a:lstStyle/>
          <a:p>
            <a:pPr algn="ctr"/>
            <a:r>
              <a:rPr lang="en-US" altLang="zh-CN" sz="8000" dirty="0" smtClean="0">
                <a:solidFill>
                  <a:schemeClr val="bg1"/>
                </a:solidFill>
                <a:latin typeface="DIN Mittelschrift Std" panose="00000500000000000000" pitchFamily="50" charset="0"/>
              </a:rPr>
              <a:t>01</a:t>
            </a:r>
            <a:endParaRPr lang="zh-CN" altLang="en-US" sz="8000" dirty="0">
              <a:solidFill>
                <a:schemeClr val="bg1"/>
              </a:solidFill>
              <a:latin typeface="DIN Mittelschrift Std" panose="00000500000000000000" pitchFamily="50" charset="0"/>
            </a:endParaRPr>
          </a:p>
        </p:txBody>
      </p:sp>
      <p:sp>
        <p:nvSpPr>
          <p:cNvPr id="8" name="平行四边形 7"/>
          <p:cNvSpPr/>
          <p:nvPr/>
        </p:nvSpPr>
        <p:spPr>
          <a:xfrm>
            <a:off x="-1989059" y="5377504"/>
            <a:ext cx="3797143" cy="3784864"/>
          </a:xfrm>
          <a:prstGeom prst="parallelogram">
            <a:avLst>
              <a:gd name="adj" fmla="val 58056"/>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平行四边形 8"/>
          <p:cNvSpPr/>
          <p:nvPr/>
        </p:nvSpPr>
        <p:spPr>
          <a:xfrm>
            <a:off x="60924" y="-2304368"/>
            <a:ext cx="3797143" cy="3784864"/>
          </a:xfrm>
          <a:prstGeom prst="parallelogram">
            <a:avLst>
              <a:gd name="adj" fmla="val 58056"/>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p:nvSpPr>
        <p:spPr>
          <a:xfrm>
            <a:off x="6270644" y="3013501"/>
            <a:ext cx="3157196" cy="830997"/>
          </a:xfrm>
          <a:prstGeom prst="rect">
            <a:avLst/>
          </a:prstGeom>
        </p:spPr>
        <p:txBody>
          <a:bodyPr wrap="square">
            <a:spAutoFit/>
          </a:bodyPr>
          <a:lstStyle/>
          <a:p>
            <a:r>
              <a:rPr lang="zh-CN" altLang="en-US" sz="4800" dirty="0">
                <a:latin typeface="微软雅黑" panose="020B0503020204020204" pitchFamily="34" charset="-122"/>
                <a:ea typeface="微软雅黑" panose="020B0503020204020204" pitchFamily="34" charset="-122"/>
              </a:rPr>
              <a:t>客情维护</a:t>
            </a:r>
            <a:endParaRPr lang="zh-CN" altLang="en-US" sz="4800" dirty="0">
              <a:latin typeface="微软雅黑" panose="020B0503020204020204" pitchFamily="34" charset="-122"/>
              <a:ea typeface="微软雅黑" panose="020B0503020204020204" pitchFamily="34" charset="-122"/>
            </a:endParaRPr>
          </a:p>
        </p:txBody>
      </p:sp>
      <p:sp>
        <p:nvSpPr>
          <p:cNvPr id="11" name="矩形 10"/>
          <p:cNvSpPr/>
          <p:nvPr/>
        </p:nvSpPr>
        <p:spPr>
          <a:xfrm>
            <a:off x="8978115" y="3300398"/>
            <a:ext cx="1818126" cy="276999"/>
          </a:xfrm>
          <a:prstGeom prst="rect">
            <a:avLst/>
          </a:prstGeom>
        </p:spPr>
        <p:txBody>
          <a:bodyPr wrap="none">
            <a:spAutoFit/>
          </a:bodyPr>
          <a:lstStyle/>
          <a:p>
            <a:r>
              <a:rPr lang="en-US" altLang="zh-CN" sz="1200" dirty="0" smtClean="0"/>
              <a:t>Guest Mood Maintenance</a:t>
            </a:r>
            <a:endParaRPr lang="zh-CN" altLang="en-US" sz="1200" dirty="0"/>
          </a:p>
        </p:txBody>
      </p:sp>
      <p:grpSp>
        <p:nvGrpSpPr>
          <p:cNvPr id="15" name="组合 14"/>
          <p:cNvGrpSpPr/>
          <p:nvPr/>
        </p:nvGrpSpPr>
        <p:grpSpPr>
          <a:xfrm>
            <a:off x="6368571" y="3888040"/>
            <a:ext cx="2089033" cy="1152738"/>
            <a:chOff x="6357698" y="4047835"/>
            <a:chExt cx="2089033" cy="1152738"/>
          </a:xfrm>
        </p:grpSpPr>
        <p:sp>
          <p:nvSpPr>
            <p:cNvPr id="12" name="矩形 11"/>
            <p:cNvSpPr/>
            <p:nvPr/>
          </p:nvSpPr>
          <p:spPr>
            <a:xfrm>
              <a:off x="6357698" y="4047835"/>
              <a:ext cx="2089033" cy="369332"/>
            </a:xfrm>
            <a:prstGeom prst="rect">
              <a:avLst/>
            </a:prstGeom>
          </p:spPr>
          <p:txBody>
            <a:bodyPr wrap="none">
              <a:spAutoFit/>
            </a:bodyPr>
            <a:lstStyle/>
            <a:p>
              <a:pPr marL="285750" indent="-285750">
                <a:buFont typeface="Wingdings" panose="05000000000000000000" pitchFamily="2" charset="2"/>
                <a:buChar char="p"/>
              </a:pPr>
              <a:r>
                <a:rPr lang="zh-CN" altLang="en-US" dirty="0">
                  <a:latin typeface="微软雅黑" panose="020B0503020204020204" pitchFamily="34" charset="-122"/>
                  <a:ea typeface="微软雅黑" panose="020B0503020204020204" pitchFamily="34" charset="-122"/>
                </a:rPr>
                <a:t>观察客户的技巧</a:t>
              </a:r>
              <a:endParaRPr lang="zh-CN" altLang="en-US" dirty="0">
                <a:latin typeface="微软雅黑" panose="020B0503020204020204" pitchFamily="34" charset="-122"/>
                <a:ea typeface="微软雅黑" panose="020B0503020204020204" pitchFamily="34" charset="-122"/>
              </a:endParaRPr>
            </a:p>
          </p:txBody>
        </p:sp>
        <p:sp>
          <p:nvSpPr>
            <p:cNvPr id="13" name="矩形 12"/>
            <p:cNvSpPr/>
            <p:nvPr/>
          </p:nvSpPr>
          <p:spPr>
            <a:xfrm>
              <a:off x="6360559" y="4442684"/>
              <a:ext cx="1858201" cy="369332"/>
            </a:xfrm>
            <a:prstGeom prst="rect">
              <a:avLst/>
            </a:prstGeom>
          </p:spPr>
          <p:txBody>
            <a:bodyPr wrap="none">
              <a:spAutoFit/>
            </a:bodyPr>
            <a:lstStyle/>
            <a:p>
              <a:pPr marL="285750" indent="-285750">
                <a:buFont typeface="Wingdings" panose="05000000000000000000" pitchFamily="2" charset="2"/>
                <a:buChar char="p"/>
              </a:pPr>
              <a:r>
                <a:rPr lang="zh-CN" altLang="en-US" dirty="0">
                  <a:latin typeface="微软雅黑" panose="020B0503020204020204" pitchFamily="34" charset="-122"/>
                  <a:ea typeface="微软雅黑" panose="020B0503020204020204" pitchFamily="34" charset="-122"/>
                </a:rPr>
                <a:t>销售成交技巧</a:t>
              </a:r>
              <a:endParaRPr lang="zh-CN" altLang="en-US" dirty="0">
                <a:latin typeface="微软雅黑" panose="020B0503020204020204" pitchFamily="34" charset="-122"/>
                <a:ea typeface="微软雅黑" panose="020B0503020204020204" pitchFamily="34" charset="-122"/>
              </a:endParaRPr>
            </a:p>
          </p:txBody>
        </p:sp>
        <p:sp>
          <p:nvSpPr>
            <p:cNvPr id="14" name="矩形 13"/>
            <p:cNvSpPr/>
            <p:nvPr/>
          </p:nvSpPr>
          <p:spPr>
            <a:xfrm>
              <a:off x="6357698" y="4831241"/>
              <a:ext cx="2089033" cy="369332"/>
            </a:xfrm>
            <a:prstGeom prst="rect">
              <a:avLst/>
            </a:prstGeom>
          </p:spPr>
          <p:txBody>
            <a:bodyPr wrap="none">
              <a:spAutoFit/>
            </a:bodyPr>
            <a:lstStyle/>
            <a:p>
              <a:pPr marL="285750" indent="-285750">
                <a:buFont typeface="Wingdings" panose="05000000000000000000" pitchFamily="2" charset="2"/>
                <a:buChar char="p"/>
              </a:pPr>
              <a:r>
                <a:rPr lang="zh-CN" altLang="en-US" dirty="0">
                  <a:latin typeface="微软雅黑" panose="020B0503020204020204" pitchFamily="34" charset="-122"/>
                  <a:ea typeface="微软雅黑" panose="020B0503020204020204" pitchFamily="34" charset="-122"/>
                </a:rPr>
                <a:t>有效沟通的技巧</a:t>
              </a:r>
              <a:endParaRPr lang="zh-CN" altLang="en-US"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34544" t="3391" r="21995" b="2694"/>
          <a:stretch>
            <a:fillRect/>
          </a:stretch>
        </p:blipFill>
        <p:spPr>
          <a:xfrm>
            <a:off x="-55336" y="0"/>
            <a:ext cx="4760686" cy="6858000"/>
          </a:xfrm>
          <a:prstGeom prst="rect">
            <a:avLst/>
          </a:prstGeom>
        </p:spPr>
      </p:pic>
      <p:sp>
        <p:nvSpPr>
          <p:cNvPr id="4" name="平行四边形 3"/>
          <p:cNvSpPr/>
          <p:nvPr/>
        </p:nvSpPr>
        <p:spPr>
          <a:xfrm>
            <a:off x="-1" y="0"/>
            <a:ext cx="4705351" cy="6858000"/>
          </a:xfrm>
          <a:prstGeom prst="parallelogram">
            <a:avLst>
              <a:gd name="adj" fmla="val 0"/>
            </a:avLst>
          </a:prstGeom>
          <a:gradFill flip="none" rotWithShape="1">
            <a:gsLst>
              <a:gs pos="9000">
                <a:srgbClr val="2980B9"/>
              </a:gs>
              <a:gs pos="64000">
                <a:srgbClr val="16A085">
                  <a:alpha val="90000"/>
                </a:srgbClr>
              </a:gs>
              <a:gs pos="100000">
                <a:srgbClr val="9BBB59">
                  <a:alpha val="8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14"/>
          <p:cNvSpPr/>
          <p:nvPr/>
        </p:nvSpPr>
        <p:spPr>
          <a:xfrm>
            <a:off x="1183122" y="1708637"/>
            <a:ext cx="2339102" cy="830997"/>
          </a:xfrm>
          <a:prstGeom prst="rect">
            <a:avLst/>
          </a:prstGeom>
        </p:spPr>
        <p:txBody>
          <a:bodyPr wrap="non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观察客户的</a:t>
            </a:r>
            <a:r>
              <a:rPr lang="zh-CN" altLang="en-US" sz="2400" b="1" dirty="0" smtClean="0">
                <a:solidFill>
                  <a:schemeClr val="bg1"/>
                </a:solidFill>
                <a:latin typeface="微软雅黑" panose="020B0503020204020204" pitchFamily="34" charset="-122"/>
                <a:ea typeface="微软雅黑" panose="020B0503020204020204" pitchFamily="34" charset="-122"/>
              </a:rPr>
              <a:t>技巧</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400" dirty="0" smtClean="0">
                <a:solidFill>
                  <a:schemeClr val="bg1"/>
                </a:solidFill>
                <a:latin typeface="微软雅黑" panose="020B0503020204020204" pitchFamily="34" charset="-122"/>
                <a:ea typeface="微软雅黑" panose="020B0503020204020204" pitchFamily="34" charset="-122"/>
              </a:rPr>
              <a:t>投其所好</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721458" y="3075057"/>
            <a:ext cx="3262433" cy="707886"/>
          </a:xfrm>
          <a:prstGeom prst="rect">
            <a:avLst/>
          </a:prstGeom>
        </p:spPr>
        <p:txBody>
          <a:bodyPr wrap="none">
            <a:spAutoFit/>
          </a:bodyPr>
          <a:lstStyle/>
          <a:p>
            <a:pPr algn="ctr"/>
            <a:r>
              <a:rPr lang="zh-CN" altLang="en-US" sz="4000" dirty="0">
                <a:gradFill flip="none" rotWithShape="1">
                  <a:gsLst>
                    <a:gs pos="0">
                      <a:schemeClr val="bg1">
                        <a:lumMod val="95000"/>
                      </a:schemeClr>
                    </a:gs>
                    <a:gs pos="100000">
                      <a:schemeClr val="bg1">
                        <a:shade val="100000"/>
                        <a:satMod val="115000"/>
                      </a:scheme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观察客户要求</a:t>
            </a:r>
            <a:endParaRPr lang="zh-CN" altLang="en-US" sz="4000" dirty="0">
              <a:gradFill flip="none" rotWithShape="1">
                <a:gsLst>
                  <a:gs pos="0">
                    <a:schemeClr val="bg1">
                      <a:lumMod val="95000"/>
                    </a:schemeClr>
                  </a:gs>
                  <a:gs pos="100000">
                    <a:schemeClr val="bg1">
                      <a:shade val="100000"/>
                      <a:satMod val="115000"/>
                    </a:scheme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矩形 1"/>
          <p:cNvSpPr/>
          <p:nvPr/>
        </p:nvSpPr>
        <p:spPr>
          <a:xfrm>
            <a:off x="1051996" y="3782943"/>
            <a:ext cx="2601353" cy="307777"/>
          </a:xfrm>
          <a:prstGeom prst="rect">
            <a:avLst/>
          </a:prstGeom>
        </p:spPr>
        <p:txBody>
          <a:bodyPr wrap="none">
            <a:spAutoFit/>
          </a:bodyPr>
          <a:lstStyle/>
          <a:p>
            <a:pPr algn="ctr"/>
            <a:r>
              <a:rPr lang="en-US" altLang="zh-CN" sz="1400" dirty="0" smtClean="0">
                <a:solidFill>
                  <a:schemeClr val="bg1"/>
                </a:solidFill>
              </a:rPr>
              <a:t>Observe Customer Requirements</a:t>
            </a:r>
            <a:endParaRPr lang="zh-CN" altLang="en-US" sz="1400" dirty="0">
              <a:solidFill>
                <a:schemeClr val="bg1"/>
              </a:solidFill>
            </a:endParaRPr>
          </a:p>
        </p:txBody>
      </p:sp>
      <p:sp>
        <p:nvSpPr>
          <p:cNvPr id="8" name="矩形 7"/>
          <p:cNvSpPr/>
          <p:nvPr/>
        </p:nvSpPr>
        <p:spPr>
          <a:xfrm>
            <a:off x="1952622" y="5206171"/>
            <a:ext cx="8001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219184" y="2316573"/>
            <a:ext cx="3467616" cy="412421"/>
          </a:xfrm>
          <a:prstGeom prst="rect">
            <a:avLst/>
          </a:prstGeom>
        </p:spPr>
        <p:txBody>
          <a:bodyPr wrap="none">
            <a:spAutoFit/>
          </a:bodyPr>
          <a:lstStyle/>
          <a:p>
            <a:pPr>
              <a:lnSpc>
                <a:spcPct val="13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观察客户要求目光敏锐、行动迅速。</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5560924" y="2281483"/>
            <a:ext cx="482600" cy="482600"/>
            <a:chOff x="1934752" y="3063383"/>
            <a:chExt cx="482600" cy="482600"/>
          </a:xfrm>
        </p:grpSpPr>
        <p:sp>
          <p:nvSpPr>
            <p:cNvPr id="18" name="椭圆 17"/>
            <p:cNvSpPr/>
            <p:nvPr/>
          </p:nvSpPr>
          <p:spPr>
            <a:xfrm>
              <a:off x="1934752" y="3063383"/>
              <a:ext cx="482600" cy="482600"/>
            </a:xfrm>
            <a:prstGeom prst="ellips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960287" y="3104628"/>
              <a:ext cx="431529" cy="400110"/>
            </a:xfrm>
            <a:prstGeom prst="rect">
              <a:avLst/>
            </a:prstGeom>
            <a:noFill/>
          </p:spPr>
          <p:txBody>
            <a:bodyPr wrap="none" rtlCol="0">
              <a:spAutoFit/>
            </a:bodyPr>
            <a:lstStyle/>
            <a:p>
              <a:pPr algn="ctr"/>
              <a:r>
                <a:rPr lang="en-US" altLang="zh-CN" sz="2000" dirty="0" smtClean="0">
                  <a:solidFill>
                    <a:schemeClr val="bg1"/>
                  </a:solidFill>
                  <a:latin typeface="DIN Mittelschrift Std" panose="00000500000000000000" pitchFamily="50" charset="0"/>
                </a:rPr>
                <a:t>01</a:t>
              </a:r>
              <a:endParaRPr lang="zh-CN" altLang="en-US" sz="2000" dirty="0">
                <a:solidFill>
                  <a:schemeClr val="bg1"/>
                </a:solidFill>
                <a:latin typeface="DIN Mittelschrift Std" panose="00000500000000000000" pitchFamily="50" charset="0"/>
              </a:endParaRPr>
            </a:p>
          </p:txBody>
        </p:sp>
      </p:grpSp>
      <p:sp>
        <p:nvSpPr>
          <p:cNvPr id="23" name="矩形 22"/>
          <p:cNvSpPr/>
          <p:nvPr/>
        </p:nvSpPr>
        <p:spPr>
          <a:xfrm>
            <a:off x="6219184" y="3038124"/>
            <a:ext cx="4931034" cy="1052596"/>
          </a:xfrm>
          <a:prstGeom prst="rect">
            <a:avLst/>
          </a:prstGeom>
        </p:spPr>
        <p:txBody>
          <a:bodyPr wrap="square">
            <a:spAutoFit/>
          </a:bodyPr>
          <a:lstStyle/>
          <a:p>
            <a:pPr>
              <a:lnSpc>
                <a:spcPct val="13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观察顾客时要表情轻松，不要扭扭捏捏或紧张不安。注意：观察顾客不要表现得太过分，像是在监视顾客或对他本人感兴趣一样</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5560924" y="3302659"/>
            <a:ext cx="482600" cy="482600"/>
            <a:chOff x="1934752" y="3063383"/>
            <a:chExt cx="482600" cy="482600"/>
          </a:xfrm>
        </p:grpSpPr>
        <p:sp>
          <p:nvSpPr>
            <p:cNvPr id="25" name="椭圆 24"/>
            <p:cNvSpPr/>
            <p:nvPr/>
          </p:nvSpPr>
          <p:spPr>
            <a:xfrm>
              <a:off x="1934752" y="3063383"/>
              <a:ext cx="482600" cy="482600"/>
            </a:xfrm>
            <a:prstGeom prst="ellipse">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960288" y="3104628"/>
              <a:ext cx="431528" cy="400110"/>
            </a:xfrm>
            <a:prstGeom prst="rect">
              <a:avLst/>
            </a:prstGeom>
            <a:noFill/>
          </p:spPr>
          <p:txBody>
            <a:bodyPr wrap="none" rtlCol="0">
              <a:spAutoFit/>
            </a:bodyPr>
            <a:lstStyle/>
            <a:p>
              <a:pPr algn="ctr"/>
              <a:r>
                <a:rPr lang="en-US" altLang="zh-CN" sz="2000" dirty="0" smtClean="0">
                  <a:solidFill>
                    <a:schemeClr val="bg1"/>
                  </a:solidFill>
                  <a:latin typeface="DIN Mittelschrift Std" panose="00000500000000000000" pitchFamily="50" charset="0"/>
                </a:rPr>
                <a:t>02</a:t>
              </a:r>
              <a:endParaRPr lang="zh-CN" altLang="en-US" sz="2000" dirty="0">
                <a:solidFill>
                  <a:schemeClr val="bg1"/>
                </a:solidFill>
                <a:latin typeface="DIN Mittelschrift Std" panose="00000500000000000000" pitchFamily="50" charset="0"/>
              </a:endParaRPr>
            </a:p>
          </p:txBody>
        </p:sp>
      </p:grpSp>
      <p:sp>
        <p:nvSpPr>
          <p:cNvPr id="28" name="矩形 27"/>
          <p:cNvSpPr/>
          <p:nvPr/>
        </p:nvSpPr>
        <p:spPr>
          <a:xfrm>
            <a:off x="6219184" y="4281811"/>
            <a:ext cx="5122101" cy="1052596"/>
          </a:xfrm>
          <a:prstGeom prst="rect">
            <a:avLst/>
          </a:prstGeom>
        </p:spPr>
        <p:txBody>
          <a:bodyPr wrap="square">
            <a:spAutoFit/>
          </a:bodyPr>
          <a:lstStyle/>
          <a:p>
            <a:pPr>
              <a:lnSpc>
                <a:spcPct val="13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观察顾客要求感情投入，感情投入就能理解一切。你要能设身处地为顾客着想。你必须通过顾客的眼睛去观察和体会</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5560924" y="4534902"/>
            <a:ext cx="482600" cy="482600"/>
            <a:chOff x="1934752" y="3063383"/>
            <a:chExt cx="482600" cy="482600"/>
          </a:xfrm>
        </p:grpSpPr>
        <p:sp>
          <p:nvSpPr>
            <p:cNvPr id="30" name="椭圆 29"/>
            <p:cNvSpPr/>
            <p:nvPr/>
          </p:nvSpPr>
          <p:spPr>
            <a:xfrm>
              <a:off x="1934752" y="3063383"/>
              <a:ext cx="482600" cy="482600"/>
            </a:xfrm>
            <a:prstGeom prst="ellipse">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960288" y="3104628"/>
              <a:ext cx="431528" cy="400110"/>
            </a:xfrm>
            <a:prstGeom prst="rect">
              <a:avLst/>
            </a:prstGeom>
            <a:noFill/>
          </p:spPr>
          <p:txBody>
            <a:bodyPr wrap="none" rtlCol="0">
              <a:spAutoFit/>
            </a:bodyPr>
            <a:lstStyle/>
            <a:p>
              <a:pPr algn="ctr"/>
              <a:r>
                <a:rPr lang="en-US" altLang="zh-CN" sz="2000" dirty="0" smtClean="0">
                  <a:solidFill>
                    <a:schemeClr val="bg1"/>
                  </a:solidFill>
                  <a:latin typeface="DIN Mittelschrift Std" panose="00000500000000000000" pitchFamily="50" charset="0"/>
                </a:rPr>
                <a:t>03</a:t>
              </a:r>
              <a:endParaRPr lang="zh-CN" altLang="en-US" sz="2000" dirty="0">
                <a:solidFill>
                  <a:schemeClr val="bg1"/>
                </a:solidFill>
                <a:latin typeface="DIN Mittelschrift Std" panose="00000500000000000000" pitchFamily="50" charset="0"/>
              </a:endParaRPr>
            </a:p>
          </p:txBody>
        </p:sp>
      </p:grpSp>
      <p:pic>
        <p:nvPicPr>
          <p:cNvPr id="33" name="图片 32"/>
          <p:cNvPicPr>
            <a:picLocks noChangeAspect="1"/>
          </p:cNvPicPr>
          <p:nvPr/>
        </p:nvPicPr>
        <p:blipFill rotWithShape="1">
          <a:blip r:embed="rId2">
            <a:extLst>
              <a:ext uri="{28A0092B-C50C-407E-A947-70E740481C1C}">
                <a14:useLocalDpi xmlns:a14="http://schemas.microsoft.com/office/drawing/2010/main" val="0"/>
              </a:ext>
            </a:extLst>
          </a:blip>
          <a:srcRect t="76547" b="9665"/>
          <a:stretch>
            <a:fillRect/>
          </a:stretch>
        </p:blipFill>
        <p:spPr>
          <a:xfrm rot="16200000">
            <a:off x="-1215577" y="3256992"/>
            <a:ext cx="12192000" cy="34401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582451" y="0"/>
            <a:ext cx="10287801" cy="6858000"/>
          </a:xfrm>
          <a:prstGeom prst="rect">
            <a:avLst/>
          </a:prstGeom>
        </p:spPr>
      </p:pic>
      <p:sp>
        <p:nvSpPr>
          <p:cNvPr id="4" name="平行四边形 3"/>
          <p:cNvSpPr/>
          <p:nvPr/>
        </p:nvSpPr>
        <p:spPr>
          <a:xfrm>
            <a:off x="-1" y="0"/>
            <a:ext cx="4705351" cy="6858000"/>
          </a:xfrm>
          <a:prstGeom prst="parallelogram">
            <a:avLst>
              <a:gd name="adj" fmla="val 0"/>
            </a:avLst>
          </a:prstGeom>
          <a:gradFill flip="none" rotWithShape="1">
            <a:gsLst>
              <a:gs pos="9000">
                <a:srgbClr val="2980B9"/>
              </a:gs>
              <a:gs pos="64000">
                <a:srgbClr val="16A085">
                  <a:alpha val="90000"/>
                </a:srgbClr>
              </a:gs>
              <a:gs pos="100000">
                <a:srgbClr val="9BBB59">
                  <a:alpha val="8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14"/>
          <p:cNvSpPr/>
          <p:nvPr/>
        </p:nvSpPr>
        <p:spPr>
          <a:xfrm>
            <a:off x="1183122" y="1708637"/>
            <a:ext cx="2339102" cy="830997"/>
          </a:xfrm>
          <a:prstGeom prst="rect">
            <a:avLst/>
          </a:prstGeom>
        </p:spPr>
        <p:txBody>
          <a:bodyPr wrap="non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观察客户的</a:t>
            </a:r>
            <a:r>
              <a:rPr lang="zh-CN" altLang="en-US" sz="2400" b="1" dirty="0" smtClean="0">
                <a:solidFill>
                  <a:schemeClr val="bg1"/>
                </a:solidFill>
                <a:latin typeface="微软雅黑" panose="020B0503020204020204" pitchFamily="34" charset="-122"/>
                <a:ea typeface="微软雅黑" panose="020B0503020204020204" pitchFamily="34" charset="-122"/>
              </a:rPr>
              <a:t>技巧</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400" dirty="0" smtClean="0">
                <a:solidFill>
                  <a:schemeClr val="bg1"/>
                </a:solidFill>
                <a:latin typeface="微软雅黑" panose="020B0503020204020204" pitchFamily="34" charset="-122"/>
                <a:ea typeface="微软雅黑" panose="020B0503020204020204" pitchFamily="34" charset="-122"/>
              </a:rPr>
              <a:t>投其所好</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464978" y="3075057"/>
            <a:ext cx="3775393" cy="707886"/>
          </a:xfrm>
          <a:prstGeom prst="rect">
            <a:avLst/>
          </a:prstGeom>
        </p:spPr>
        <p:txBody>
          <a:bodyPr wrap="none">
            <a:spAutoFit/>
          </a:bodyPr>
          <a:lstStyle/>
          <a:p>
            <a:pPr algn="ctr"/>
            <a:r>
              <a:rPr lang="zh-CN" altLang="en-US" sz="4000" dirty="0">
                <a:gradFill flip="none" rotWithShape="1">
                  <a:gsLst>
                    <a:gs pos="0">
                      <a:schemeClr val="bg1">
                        <a:lumMod val="95000"/>
                      </a:schemeClr>
                    </a:gs>
                    <a:gs pos="100000">
                      <a:schemeClr val="bg1">
                        <a:shade val="100000"/>
                        <a:satMod val="115000"/>
                      </a:scheme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观察客户的角度</a:t>
            </a:r>
            <a:endParaRPr lang="zh-CN" altLang="en-US" sz="4000" dirty="0">
              <a:gradFill flip="none" rotWithShape="1">
                <a:gsLst>
                  <a:gs pos="0">
                    <a:schemeClr val="bg1">
                      <a:lumMod val="95000"/>
                    </a:schemeClr>
                  </a:gs>
                  <a:gs pos="100000">
                    <a:schemeClr val="bg1">
                      <a:shade val="100000"/>
                      <a:satMod val="115000"/>
                    </a:scheme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矩形 1"/>
          <p:cNvSpPr/>
          <p:nvPr/>
        </p:nvSpPr>
        <p:spPr>
          <a:xfrm>
            <a:off x="960625" y="3782943"/>
            <a:ext cx="2784096" cy="307777"/>
          </a:xfrm>
          <a:prstGeom prst="rect">
            <a:avLst/>
          </a:prstGeom>
        </p:spPr>
        <p:txBody>
          <a:bodyPr wrap="none">
            <a:spAutoFit/>
          </a:bodyPr>
          <a:lstStyle/>
          <a:p>
            <a:pPr algn="ctr"/>
            <a:r>
              <a:rPr lang="en-US" altLang="zh-CN" sz="1400" dirty="0" smtClean="0">
                <a:solidFill>
                  <a:schemeClr val="bg1"/>
                </a:solidFill>
              </a:rPr>
              <a:t>Look At The Customer's Perspective</a:t>
            </a:r>
            <a:endParaRPr lang="zh-CN" altLang="en-US" sz="1400" dirty="0">
              <a:solidFill>
                <a:schemeClr val="bg1"/>
              </a:solidFill>
            </a:endParaRPr>
          </a:p>
        </p:txBody>
      </p:sp>
      <p:pic>
        <p:nvPicPr>
          <p:cNvPr id="33" name="图片 32"/>
          <p:cNvPicPr>
            <a:picLocks noChangeAspect="1"/>
          </p:cNvPicPr>
          <p:nvPr/>
        </p:nvPicPr>
        <p:blipFill rotWithShape="1">
          <a:blip r:embed="rId2">
            <a:extLst>
              <a:ext uri="{28A0092B-C50C-407E-A947-70E740481C1C}">
                <a14:useLocalDpi xmlns:a14="http://schemas.microsoft.com/office/drawing/2010/main" val="0"/>
              </a:ext>
            </a:extLst>
          </a:blip>
          <a:srcRect t="76547" b="9665"/>
          <a:stretch>
            <a:fillRect/>
          </a:stretch>
        </p:blipFill>
        <p:spPr>
          <a:xfrm rot="16200000">
            <a:off x="-1215577" y="3256992"/>
            <a:ext cx="12192000" cy="344016"/>
          </a:xfrm>
          <a:prstGeom prst="rect">
            <a:avLst/>
          </a:prstGeom>
        </p:spPr>
      </p:pic>
      <p:grpSp>
        <p:nvGrpSpPr>
          <p:cNvPr id="9" name="组合 8"/>
          <p:cNvGrpSpPr/>
          <p:nvPr/>
        </p:nvGrpSpPr>
        <p:grpSpPr>
          <a:xfrm>
            <a:off x="6568143" y="1001691"/>
            <a:ext cx="3710052" cy="3722618"/>
            <a:chOff x="6657973" y="1572284"/>
            <a:chExt cx="3710052" cy="3722618"/>
          </a:xfrm>
        </p:grpSpPr>
        <p:grpSp>
          <p:nvGrpSpPr>
            <p:cNvPr id="7" name="组合 6"/>
            <p:cNvGrpSpPr/>
            <p:nvPr/>
          </p:nvGrpSpPr>
          <p:grpSpPr>
            <a:xfrm>
              <a:off x="6657973" y="1572284"/>
              <a:ext cx="3710052" cy="3722618"/>
              <a:chOff x="6989210" y="1567691"/>
              <a:chExt cx="3710052" cy="3722618"/>
            </a:xfrm>
          </p:grpSpPr>
          <p:sp>
            <p:nvSpPr>
              <p:cNvPr id="27" name="Freeform 64"/>
              <p:cNvSpPr/>
              <p:nvPr/>
            </p:nvSpPr>
            <p:spPr bwMode="auto">
              <a:xfrm>
                <a:off x="7273246" y="1567691"/>
                <a:ext cx="1530773" cy="1369904"/>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solidFill>
                <a:srgbClr val="2980B9"/>
              </a:solidFill>
              <a:ln w="9525">
                <a:noFill/>
                <a:round/>
              </a:ln>
            </p:spPr>
            <p:txBody>
              <a:bodyPr vert="horz" wrap="square" lIns="91440" tIns="45720" rIns="91440" bIns="45720" numCol="1" anchor="t" anchorCtr="0" compatLnSpc="1"/>
              <a:lstStyle/>
              <a:p>
                <a:endParaRPr lang="en-US"/>
              </a:p>
            </p:txBody>
          </p:sp>
          <p:sp>
            <p:nvSpPr>
              <p:cNvPr id="35" name="Freeform 62"/>
              <p:cNvSpPr/>
              <p:nvPr/>
            </p:nvSpPr>
            <p:spPr bwMode="auto">
              <a:xfrm>
                <a:off x="6989210" y="2532907"/>
                <a:ext cx="1123573" cy="1764536"/>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solidFill>
                <a:srgbClr val="9BBB59"/>
              </a:solidFill>
              <a:ln w="9525">
                <a:noFill/>
                <a:round/>
              </a:ln>
            </p:spPr>
            <p:txBody>
              <a:bodyPr vert="horz" wrap="square" lIns="91440" tIns="45720" rIns="91440" bIns="45720" numCol="1" anchor="t" anchorCtr="0" compatLnSpc="1"/>
              <a:lstStyle/>
              <a:p>
                <a:endParaRPr lang="en-US"/>
              </a:p>
            </p:txBody>
          </p:sp>
          <p:sp>
            <p:nvSpPr>
              <p:cNvPr id="38" name="Freeform 59"/>
              <p:cNvSpPr/>
              <p:nvPr/>
            </p:nvSpPr>
            <p:spPr bwMode="auto">
              <a:xfrm>
                <a:off x="8904561" y="1572718"/>
                <a:ext cx="1530773" cy="1392526"/>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solidFill>
                <a:srgbClr val="16A085"/>
              </a:solidFill>
              <a:ln w="9525">
                <a:noFill/>
                <a:round/>
              </a:ln>
            </p:spPr>
            <p:txBody>
              <a:bodyPr vert="horz" wrap="square" lIns="91440" tIns="45720" rIns="91440" bIns="45720" numCol="1" anchor="t" anchorCtr="0" compatLnSpc="1"/>
              <a:lstStyle/>
              <a:p>
                <a:endParaRPr lang="en-US"/>
              </a:p>
            </p:txBody>
          </p:sp>
          <p:sp>
            <p:nvSpPr>
              <p:cNvPr id="41" name="Freeform 58"/>
              <p:cNvSpPr/>
              <p:nvPr/>
            </p:nvSpPr>
            <p:spPr bwMode="auto">
              <a:xfrm>
                <a:off x="9575689" y="2530393"/>
                <a:ext cx="1123573" cy="1762024"/>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solidFill>
                <a:srgbClr val="9BBB59"/>
              </a:solidFill>
              <a:ln w="9525">
                <a:noFill/>
                <a:round/>
              </a:ln>
            </p:spPr>
            <p:txBody>
              <a:bodyPr vert="horz" wrap="square" lIns="91440" tIns="45720" rIns="91440" bIns="45720" numCol="1" anchor="t" anchorCtr="0" compatLnSpc="1"/>
              <a:lstStyle/>
              <a:p>
                <a:endParaRPr lang="en-US"/>
              </a:p>
            </p:txBody>
          </p:sp>
          <p:sp>
            <p:nvSpPr>
              <p:cNvPr id="44" name="Freeform 60"/>
              <p:cNvSpPr/>
              <p:nvPr/>
            </p:nvSpPr>
            <p:spPr bwMode="auto">
              <a:xfrm>
                <a:off x="8894506" y="3897783"/>
                <a:ext cx="1518205" cy="1392526"/>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solidFill>
                <a:schemeClr val="accent5"/>
              </a:solidFill>
              <a:ln w="9525">
                <a:noFill/>
                <a:round/>
              </a:ln>
            </p:spPr>
            <p:txBody>
              <a:bodyPr vert="horz" wrap="square" lIns="91440" tIns="45720" rIns="91440" bIns="45720" numCol="1" anchor="t" anchorCtr="0" compatLnSpc="1"/>
              <a:lstStyle/>
              <a:p>
                <a:endParaRPr lang="en-US"/>
              </a:p>
            </p:txBody>
          </p:sp>
          <p:sp>
            <p:nvSpPr>
              <p:cNvPr id="47" name="Freeform 61"/>
              <p:cNvSpPr/>
              <p:nvPr/>
            </p:nvSpPr>
            <p:spPr bwMode="auto">
              <a:xfrm>
                <a:off x="7258164" y="3880189"/>
                <a:ext cx="1535801" cy="1382471"/>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solidFill>
                <a:srgbClr val="16A085"/>
              </a:solidFill>
              <a:ln w="9525">
                <a:noFill/>
                <a:round/>
              </a:ln>
            </p:spPr>
            <p:txBody>
              <a:bodyPr vert="horz" wrap="square" lIns="91440" tIns="45720" rIns="91440" bIns="45720" numCol="1" anchor="t" anchorCtr="0" compatLnSpc="1"/>
              <a:lstStyle/>
              <a:p>
                <a:endParaRPr lang="en-US"/>
              </a:p>
            </p:txBody>
          </p:sp>
          <p:sp>
            <p:nvSpPr>
              <p:cNvPr id="50" name="Oval 63"/>
              <p:cNvSpPr>
                <a:spLocks noChangeArrowheads="1"/>
              </p:cNvSpPr>
              <p:nvPr/>
            </p:nvSpPr>
            <p:spPr bwMode="auto">
              <a:xfrm>
                <a:off x="8150486" y="2731479"/>
                <a:ext cx="1379959" cy="1377445"/>
              </a:xfrm>
              <a:prstGeom prst="ellipse">
                <a:avLst/>
              </a:prstGeom>
              <a:solidFill>
                <a:schemeClr val="bg1">
                  <a:lumMod val="95000"/>
                </a:schemeClr>
              </a:solidFill>
              <a:ln w="9525">
                <a:noFill/>
                <a:round/>
              </a:ln>
            </p:spPr>
            <p:txBody>
              <a:bodyPr vert="horz" wrap="square" lIns="91440" tIns="45720" rIns="91440" bIns="45720" numCol="1" anchor="t" anchorCtr="0" compatLnSpc="1"/>
              <a:lstStyle/>
              <a:p>
                <a:endParaRPr lang="en-US"/>
              </a:p>
            </p:txBody>
          </p:sp>
        </p:grpSp>
        <p:sp>
          <p:nvSpPr>
            <p:cNvPr id="52" name="矩形 8"/>
            <p:cNvSpPr>
              <a:spLocks noChangeArrowheads="1"/>
            </p:cNvSpPr>
            <p:nvPr/>
          </p:nvSpPr>
          <p:spPr bwMode="auto">
            <a:xfrm>
              <a:off x="7450043" y="2077319"/>
              <a:ext cx="839504" cy="433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年 龄</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3" name="矩形 34"/>
            <p:cNvSpPr>
              <a:spLocks noChangeArrowheads="1"/>
            </p:cNvSpPr>
            <p:nvPr/>
          </p:nvSpPr>
          <p:spPr bwMode="auto">
            <a:xfrm>
              <a:off x="8797581" y="2077319"/>
              <a:ext cx="839504" cy="433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服 饰</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4" name="矩形 35"/>
            <p:cNvSpPr>
              <a:spLocks noChangeArrowheads="1"/>
            </p:cNvSpPr>
            <p:nvPr/>
          </p:nvSpPr>
          <p:spPr bwMode="auto">
            <a:xfrm>
              <a:off x="9450584" y="3202575"/>
              <a:ext cx="839504" cy="433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语 言</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5" name="矩形 36"/>
            <p:cNvSpPr>
              <a:spLocks noChangeArrowheads="1"/>
            </p:cNvSpPr>
            <p:nvPr/>
          </p:nvSpPr>
          <p:spPr bwMode="auto">
            <a:xfrm>
              <a:off x="6883536" y="3109709"/>
              <a:ext cx="646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身体</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语言</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6" name="矩形 37"/>
            <p:cNvSpPr>
              <a:spLocks noChangeArrowheads="1"/>
            </p:cNvSpPr>
            <p:nvPr/>
          </p:nvSpPr>
          <p:spPr bwMode="auto">
            <a:xfrm>
              <a:off x="8731682" y="4403176"/>
              <a:ext cx="839504" cy="433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行 为</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7" name="矩形 53"/>
            <p:cNvSpPr>
              <a:spLocks noChangeArrowheads="1"/>
            </p:cNvSpPr>
            <p:nvPr/>
          </p:nvSpPr>
          <p:spPr bwMode="auto">
            <a:xfrm>
              <a:off x="7482569" y="4403176"/>
              <a:ext cx="715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态 度</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8" name="矩形 7"/>
          <p:cNvSpPr/>
          <p:nvPr/>
        </p:nvSpPr>
        <p:spPr>
          <a:xfrm>
            <a:off x="1952622" y="5206171"/>
            <a:ext cx="8001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a:spLocks noChangeArrowheads="1"/>
          </p:cNvSpPr>
          <p:nvPr/>
        </p:nvSpPr>
        <p:spPr bwMode="auto">
          <a:xfrm>
            <a:off x="5525196" y="4955911"/>
            <a:ext cx="579594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客户每一种表情和动作都潜在一种含义，那些明显特征，相信你能够从人们的购买习惯中发现一些有价值的信号。譬如，当一位服饰鲜艳、珠光宝气的客户走进展销大厅时，你就知道她可能更喜欢买新潮的高档的瓷砖。</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8023059" y="2418821"/>
            <a:ext cx="800219" cy="830997"/>
          </a:xfrm>
          <a:prstGeom prst="rect">
            <a:avLst/>
          </a:prstGeom>
        </p:spPr>
        <p:txBody>
          <a:bodyPr wrap="none">
            <a:spAutoFit/>
          </a:bodyPr>
          <a:lstStyle/>
          <a:p>
            <a:pPr algn="ctr"/>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观察</a:t>
            </a:r>
            <a:endParaRPr lang="en-US" altLang="zh-CN" sz="2400" b="1"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gn="ctr"/>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客户</a:t>
            </a:r>
            <a:endParaRPr lang="zh-CN" altLang="en-US" sz="2400" b="1"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图片 60"/>
          <p:cNvPicPr>
            <a:picLocks noChangeAspect="1"/>
          </p:cNvPicPr>
          <p:nvPr/>
        </p:nvPicPr>
        <p:blipFill rotWithShape="1">
          <a:blip r:embed="rId1">
            <a:extLst>
              <a:ext uri="{28A0092B-C50C-407E-A947-70E740481C1C}">
                <a14:useLocalDpi xmlns:a14="http://schemas.microsoft.com/office/drawing/2010/main" val="0"/>
              </a:ext>
            </a:extLst>
          </a:blip>
          <a:srcRect t="76547" b="9665"/>
          <a:stretch>
            <a:fillRect/>
          </a:stretch>
        </p:blipFill>
        <p:spPr>
          <a:xfrm>
            <a:off x="0" y="3123539"/>
            <a:ext cx="12192000" cy="344016"/>
          </a:xfrm>
          <a:prstGeom prst="rect">
            <a:avLst/>
          </a:prstGeom>
        </p:spPr>
      </p:pic>
      <p:cxnSp>
        <p:nvCxnSpPr>
          <p:cNvPr id="26" name="直接连接符 25"/>
          <p:cNvCxnSpPr/>
          <p:nvPr/>
        </p:nvCxnSpPr>
        <p:spPr>
          <a:xfrm>
            <a:off x="6096000" y="2388358"/>
            <a:ext cx="0" cy="277976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76547" b="9665"/>
          <a:stretch>
            <a:fillRect/>
          </a:stretch>
        </p:blipFill>
        <p:spPr>
          <a:xfrm>
            <a:off x="0" y="638623"/>
            <a:ext cx="12192000" cy="34401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1523" t="57913" r="973" b="28872"/>
          <a:stretch>
            <a:fillRect/>
          </a:stretch>
        </p:blipFill>
        <p:spPr>
          <a:xfrm>
            <a:off x="0" y="-1"/>
            <a:ext cx="12192000" cy="657225"/>
          </a:xfrm>
          <a:prstGeom prst="rect">
            <a:avLst/>
          </a:prstGeom>
        </p:spPr>
      </p:pic>
      <p:grpSp>
        <p:nvGrpSpPr>
          <p:cNvPr id="6" name="组合 5"/>
          <p:cNvGrpSpPr/>
          <p:nvPr/>
        </p:nvGrpSpPr>
        <p:grpSpPr>
          <a:xfrm>
            <a:off x="-667047" y="-1"/>
            <a:ext cx="13461391" cy="657226"/>
            <a:chOff x="-826704" y="-1"/>
            <a:chExt cx="13461391" cy="551544"/>
          </a:xfrm>
        </p:grpSpPr>
        <p:sp>
          <p:nvSpPr>
            <p:cNvPr id="4" name="平行四边形 3"/>
            <p:cNvSpPr/>
            <p:nvPr/>
          </p:nvSpPr>
          <p:spPr>
            <a:xfrm>
              <a:off x="-826704" y="0"/>
              <a:ext cx="6922704" cy="551543"/>
            </a:xfrm>
            <a:prstGeom prst="parallelogram">
              <a:avLst>
                <a:gd name="adj" fmla="val 58056"/>
              </a:avLst>
            </a:prstGeom>
            <a:solidFill>
              <a:srgbClr val="2980B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5711983" y="-1"/>
              <a:ext cx="6922704" cy="551543"/>
            </a:xfrm>
            <a:prstGeom prst="parallelogram">
              <a:avLst>
                <a:gd name="adj" fmla="val 58056"/>
              </a:avLst>
            </a:prstGeom>
            <a:solidFill>
              <a:srgbClr val="16A08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矩形 6"/>
          <p:cNvSpPr/>
          <p:nvPr/>
        </p:nvSpPr>
        <p:spPr>
          <a:xfrm>
            <a:off x="4464784" y="88479"/>
            <a:ext cx="3262432" cy="461665"/>
          </a:xfrm>
          <a:prstGeom prst="rect">
            <a:avLst/>
          </a:prstGeom>
        </p:spPr>
        <p:txBody>
          <a:bodyPr wrap="none">
            <a:spAutoFit/>
          </a:bodyPr>
          <a:lstStyle/>
          <a:p>
            <a:pPr algn="ctr"/>
            <a:r>
              <a:rPr lang="zh-CN" altLang="en-US" sz="2400" dirty="0" smtClean="0">
                <a:solidFill>
                  <a:schemeClr val="bg1"/>
                </a:solidFill>
                <a:latin typeface="微软雅黑" panose="020B0503020204020204" pitchFamily="34" charset="-122"/>
                <a:ea typeface="微软雅黑" panose="020B0503020204020204" pitchFamily="34" charset="-122"/>
              </a:rPr>
              <a:t>技巧</a:t>
            </a:r>
            <a:r>
              <a:rPr lang="zh-CN" altLang="en-US" sz="2400" dirty="0">
                <a:solidFill>
                  <a:schemeClr val="bg1"/>
                </a:solidFill>
                <a:latin typeface="微软雅黑" panose="020B0503020204020204" pitchFamily="34" charset="-122"/>
                <a:ea typeface="微软雅黑" panose="020B0503020204020204" pitchFamily="34" charset="-122"/>
              </a:rPr>
              <a:t>一：三句话成交法</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5" name="圆角矩形 14"/>
          <p:cNvSpPr/>
          <p:nvPr/>
        </p:nvSpPr>
        <p:spPr bwMode="auto">
          <a:xfrm>
            <a:off x="0" y="2262188"/>
            <a:ext cx="6096000" cy="872897"/>
          </a:xfrm>
          <a:prstGeom prst="roundRect">
            <a:avLst>
              <a:gd name="adj" fmla="val 0"/>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6" name="圆角矩形 15"/>
          <p:cNvSpPr/>
          <p:nvPr/>
        </p:nvSpPr>
        <p:spPr bwMode="auto">
          <a:xfrm>
            <a:off x="6096000" y="2262188"/>
            <a:ext cx="6096000" cy="872897"/>
          </a:xfrm>
          <a:prstGeom prst="roundRect">
            <a:avLst>
              <a:gd name="adj" fmla="val 0"/>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7" name="矩形 12"/>
          <p:cNvSpPr>
            <a:spLocks noChangeArrowheads="1"/>
          </p:cNvSpPr>
          <p:nvPr/>
        </p:nvSpPr>
        <p:spPr bwMode="auto">
          <a:xfrm>
            <a:off x="1160304" y="2503187"/>
            <a:ext cx="37753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假如你卖的产品是可以帮她省钱</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8" name="矩形 50"/>
          <p:cNvSpPr>
            <a:spLocks noChangeArrowheads="1"/>
          </p:cNvSpPr>
          <p:nvPr/>
        </p:nvSpPr>
        <p:spPr bwMode="auto">
          <a:xfrm>
            <a:off x="7256304" y="2503187"/>
            <a:ext cx="37753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假如你卖的产品是可以帮她赚钱</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9" name="等腰三角形 18"/>
          <p:cNvSpPr/>
          <p:nvPr/>
        </p:nvSpPr>
        <p:spPr>
          <a:xfrm flipV="1">
            <a:off x="2836460" y="3135085"/>
            <a:ext cx="423080" cy="109182"/>
          </a:xfrm>
          <a:prstGeom prst="triangl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flipV="1">
            <a:off x="8932460" y="3135085"/>
            <a:ext cx="423080" cy="109182"/>
          </a:xfrm>
          <a:prstGeom prst="triangle">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1064524" y="3716338"/>
            <a:ext cx="4324909" cy="1553385"/>
            <a:chOff x="1064524" y="3614738"/>
            <a:chExt cx="4324909" cy="1553385"/>
          </a:xfrm>
        </p:grpSpPr>
        <p:grpSp>
          <p:nvGrpSpPr>
            <p:cNvPr id="32" name="组合 31"/>
            <p:cNvGrpSpPr/>
            <p:nvPr/>
          </p:nvGrpSpPr>
          <p:grpSpPr>
            <a:xfrm>
              <a:off x="1064524" y="3614738"/>
              <a:ext cx="4324909" cy="390880"/>
              <a:chOff x="1064524" y="3614738"/>
              <a:chExt cx="4324909" cy="390880"/>
            </a:xfrm>
          </p:grpSpPr>
          <p:grpSp>
            <p:nvGrpSpPr>
              <p:cNvPr id="30" name="组合 29"/>
              <p:cNvGrpSpPr/>
              <p:nvPr/>
            </p:nvGrpSpPr>
            <p:grpSpPr>
              <a:xfrm>
                <a:off x="1064524" y="3614738"/>
                <a:ext cx="1088126" cy="390880"/>
                <a:chOff x="1064524" y="3614738"/>
                <a:chExt cx="1088126" cy="390880"/>
              </a:xfrm>
            </p:grpSpPr>
            <p:sp>
              <p:nvSpPr>
                <p:cNvPr id="28" name="圆角矩形 27"/>
                <p:cNvSpPr/>
                <p:nvPr/>
              </p:nvSpPr>
              <p:spPr>
                <a:xfrm>
                  <a:off x="1064524" y="3614738"/>
                  <a:ext cx="1088126" cy="390880"/>
                </a:xfrm>
                <a:prstGeom prst="roundRect">
                  <a:avLst>
                    <a:gd name="adj" fmla="val 50000"/>
                  </a:avLst>
                </a:prstGeom>
                <a:gradFill flip="none" rotWithShape="1">
                  <a:gsLst>
                    <a:gs pos="9000">
                      <a:srgbClr val="2980B9"/>
                    </a:gs>
                    <a:gs pos="64000">
                      <a:srgbClr val="16A085"/>
                    </a:gs>
                    <a:gs pos="100000">
                      <a:srgbClr val="9BBB5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145158" y="3640901"/>
                  <a:ext cx="926857" cy="338554"/>
                </a:xfrm>
                <a:prstGeom prst="rect">
                  <a:avLst/>
                </a:prstGeom>
              </p:spPr>
              <p:txBody>
                <a:bodyPr wrap="none">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第</a:t>
                  </a:r>
                  <a:r>
                    <a:rPr lang="en-US" altLang="zh-CN" sz="16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1</a:t>
                  </a:r>
                  <a:r>
                    <a:rPr lang="zh-CN" altLang="en-US" sz="1600" b="1" dirty="0" smtClean="0">
                      <a:solidFill>
                        <a:schemeClr val="bg1"/>
                      </a:solidFill>
                      <a:latin typeface="微软雅黑" panose="020B0503020204020204" pitchFamily="34" charset="-122"/>
                      <a:ea typeface="微软雅黑" panose="020B0503020204020204" pitchFamily="34" charset="-122"/>
                    </a:rPr>
                    <a:t>句</a:t>
                  </a:r>
                  <a:r>
                    <a:rPr lang="zh-CN" altLang="en-US" sz="1600" b="1" dirty="0">
                      <a:solidFill>
                        <a:schemeClr val="bg1"/>
                      </a:solidFill>
                      <a:latin typeface="微软雅黑" panose="020B0503020204020204" pitchFamily="34" charset="-122"/>
                      <a:ea typeface="微软雅黑" panose="020B0503020204020204" pitchFamily="34" charset="-122"/>
                    </a:rPr>
                    <a:t>话</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
            <p:nvSpPr>
              <p:cNvPr id="31" name="矩形 30"/>
              <p:cNvSpPr/>
              <p:nvPr/>
            </p:nvSpPr>
            <p:spPr>
              <a:xfrm>
                <a:off x="2152649" y="3658789"/>
                <a:ext cx="3236784"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你知道使用我们产品可以为你省钱吗？</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1064524" y="4129821"/>
              <a:ext cx="3068154" cy="390880"/>
              <a:chOff x="1064524" y="3614738"/>
              <a:chExt cx="3068154" cy="390880"/>
            </a:xfrm>
          </p:grpSpPr>
          <p:grpSp>
            <p:nvGrpSpPr>
              <p:cNvPr id="34" name="组合 33"/>
              <p:cNvGrpSpPr/>
              <p:nvPr/>
            </p:nvGrpSpPr>
            <p:grpSpPr>
              <a:xfrm>
                <a:off x="1064524" y="3614738"/>
                <a:ext cx="1088126" cy="390880"/>
                <a:chOff x="1064524" y="3614738"/>
                <a:chExt cx="1088126" cy="390880"/>
              </a:xfrm>
            </p:grpSpPr>
            <p:sp>
              <p:nvSpPr>
                <p:cNvPr id="36" name="圆角矩形 35"/>
                <p:cNvSpPr/>
                <p:nvPr/>
              </p:nvSpPr>
              <p:spPr>
                <a:xfrm>
                  <a:off x="1064524" y="3614738"/>
                  <a:ext cx="1088126" cy="390880"/>
                </a:xfrm>
                <a:prstGeom prst="roundRect">
                  <a:avLst>
                    <a:gd name="adj" fmla="val 50000"/>
                  </a:avLst>
                </a:prstGeom>
                <a:gradFill flip="none" rotWithShape="1">
                  <a:gsLst>
                    <a:gs pos="9000">
                      <a:srgbClr val="2980B9"/>
                    </a:gs>
                    <a:gs pos="64000">
                      <a:srgbClr val="16A085"/>
                    </a:gs>
                    <a:gs pos="100000">
                      <a:srgbClr val="9BBB5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1145158" y="3640901"/>
                  <a:ext cx="926857" cy="338554"/>
                </a:xfrm>
                <a:prstGeom prst="rect">
                  <a:avLst/>
                </a:prstGeom>
              </p:spPr>
              <p:txBody>
                <a:bodyPr wrap="none">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第</a:t>
                  </a:r>
                  <a:r>
                    <a:rPr lang="en-US" altLang="zh-CN" sz="16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2</a:t>
                  </a:r>
                  <a:r>
                    <a:rPr lang="zh-CN" altLang="en-US" sz="1600" b="1" dirty="0" smtClean="0">
                      <a:solidFill>
                        <a:schemeClr val="bg1"/>
                      </a:solidFill>
                      <a:latin typeface="微软雅黑" panose="020B0503020204020204" pitchFamily="34" charset="-122"/>
                      <a:ea typeface="微软雅黑" panose="020B0503020204020204" pitchFamily="34" charset="-122"/>
                    </a:rPr>
                    <a:t>句</a:t>
                  </a:r>
                  <a:r>
                    <a:rPr lang="zh-CN" altLang="en-US" sz="1600" b="1" dirty="0">
                      <a:solidFill>
                        <a:schemeClr val="bg1"/>
                      </a:solidFill>
                      <a:latin typeface="微软雅黑" panose="020B0503020204020204" pitchFamily="34" charset="-122"/>
                      <a:ea typeface="微软雅黑" panose="020B0503020204020204" pitchFamily="34" charset="-122"/>
                    </a:rPr>
                    <a:t>话</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
            <p:nvSpPr>
              <p:cNvPr id="35" name="矩形 34"/>
              <p:cNvSpPr/>
              <p:nvPr/>
            </p:nvSpPr>
            <p:spPr>
              <a:xfrm>
                <a:off x="2152649" y="3658789"/>
                <a:ext cx="1980029"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你希望它为你省钱吗？</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1064524" y="4644903"/>
              <a:ext cx="4145372" cy="523220"/>
              <a:chOff x="1064524" y="3557316"/>
              <a:chExt cx="4145372" cy="523220"/>
            </a:xfrm>
          </p:grpSpPr>
          <p:grpSp>
            <p:nvGrpSpPr>
              <p:cNvPr id="39" name="组合 38"/>
              <p:cNvGrpSpPr/>
              <p:nvPr/>
            </p:nvGrpSpPr>
            <p:grpSpPr>
              <a:xfrm>
                <a:off x="1064524" y="3614738"/>
                <a:ext cx="1088126" cy="390880"/>
                <a:chOff x="1064524" y="3614738"/>
                <a:chExt cx="1088126" cy="390880"/>
              </a:xfrm>
            </p:grpSpPr>
            <p:sp>
              <p:nvSpPr>
                <p:cNvPr id="41" name="圆角矩形 40"/>
                <p:cNvSpPr/>
                <p:nvPr/>
              </p:nvSpPr>
              <p:spPr>
                <a:xfrm>
                  <a:off x="1064524" y="3614738"/>
                  <a:ext cx="1088126" cy="390880"/>
                </a:xfrm>
                <a:prstGeom prst="roundRect">
                  <a:avLst>
                    <a:gd name="adj" fmla="val 50000"/>
                  </a:avLst>
                </a:prstGeom>
                <a:gradFill flip="none" rotWithShape="1">
                  <a:gsLst>
                    <a:gs pos="9000">
                      <a:srgbClr val="2980B9"/>
                    </a:gs>
                    <a:gs pos="64000">
                      <a:srgbClr val="16A085"/>
                    </a:gs>
                    <a:gs pos="100000">
                      <a:srgbClr val="9BBB5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1145158" y="3640901"/>
                  <a:ext cx="926857" cy="338554"/>
                </a:xfrm>
                <a:prstGeom prst="rect">
                  <a:avLst/>
                </a:prstGeom>
              </p:spPr>
              <p:txBody>
                <a:bodyPr wrap="none">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第</a:t>
                  </a:r>
                  <a:r>
                    <a:rPr lang="en-US" altLang="zh-CN" sz="16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3</a:t>
                  </a:r>
                  <a:r>
                    <a:rPr lang="zh-CN" altLang="en-US" sz="1600" b="1" dirty="0" smtClean="0">
                      <a:solidFill>
                        <a:schemeClr val="bg1"/>
                      </a:solidFill>
                      <a:latin typeface="微软雅黑" panose="020B0503020204020204" pitchFamily="34" charset="-122"/>
                      <a:ea typeface="微软雅黑" panose="020B0503020204020204" pitchFamily="34" charset="-122"/>
                    </a:rPr>
                    <a:t>句</a:t>
                  </a:r>
                  <a:r>
                    <a:rPr lang="zh-CN" altLang="en-US" sz="1600" b="1" dirty="0">
                      <a:solidFill>
                        <a:schemeClr val="bg1"/>
                      </a:solidFill>
                      <a:latin typeface="微软雅黑" panose="020B0503020204020204" pitchFamily="34" charset="-122"/>
                      <a:ea typeface="微软雅黑" panose="020B0503020204020204" pitchFamily="34" charset="-122"/>
                    </a:rPr>
                    <a:t>话</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
            <p:nvSpPr>
              <p:cNvPr id="40" name="矩形 39"/>
              <p:cNvSpPr/>
              <p:nvPr/>
            </p:nvSpPr>
            <p:spPr>
              <a:xfrm>
                <a:off x="2152649" y="3557316"/>
                <a:ext cx="3057247" cy="523220"/>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如果你真的希望省钱那你认为从什么</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时候</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开始才恰当呢？</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grpSp>
        <p:nvGrpSpPr>
          <p:cNvPr id="44" name="组合 43"/>
          <p:cNvGrpSpPr/>
          <p:nvPr/>
        </p:nvGrpSpPr>
        <p:grpSpPr>
          <a:xfrm>
            <a:off x="6770005" y="3716338"/>
            <a:ext cx="4504445" cy="1553385"/>
            <a:chOff x="1064524" y="3614738"/>
            <a:chExt cx="4504445" cy="1553385"/>
          </a:xfrm>
        </p:grpSpPr>
        <p:grpSp>
          <p:nvGrpSpPr>
            <p:cNvPr id="45" name="组合 44"/>
            <p:cNvGrpSpPr/>
            <p:nvPr/>
          </p:nvGrpSpPr>
          <p:grpSpPr>
            <a:xfrm>
              <a:off x="1064524" y="3614738"/>
              <a:ext cx="3427227" cy="390880"/>
              <a:chOff x="1064524" y="3614738"/>
              <a:chExt cx="3427227" cy="390880"/>
            </a:xfrm>
          </p:grpSpPr>
          <p:grpSp>
            <p:nvGrpSpPr>
              <p:cNvPr id="56" name="组合 55"/>
              <p:cNvGrpSpPr/>
              <p:nvPr/>
            </p:nvGrpSpPr>
            <p:grpSpPr>
              <a:xfrm>
                <a:off x="1064524" y="3614738"/>
                <a:ext cx="1088126" cy="390880"/>
                <a:chOff x="1064524" y="3614738"/>
                <a:chExt cx="1088126" cy="390880"/>
              </a:xfrm>
            </p:grpSpPr>
            <p:sp>
              <p:nvSpPr>
                <p:cNvPr id="58" name="圆角矩形 57"/>
                <p:cNvSpPr/>
                <p:nvPr/>
              </p:nvSpPr>
              <p:spPr>
                <a:xfrm>
                  <a:off x="1064524" y="3614738"/>
                  <a:ext cx="1088126" cy="390880"/>
                </a:xfrm>
                <a:prstGeom prst="roundRect">
                  <a:avLst>
                    <a:gd name="adj" fmla="val 50000"/>
                  </a:avLst>
                </a:prstGeom>
                <a:gradFill flip="none" rotWithShape="1">
                  <a:gsLst>
                    <a:gs pos="9000">
                      <a:srgbClr val="2980B9"/>
                    </a:gs>
                    <a:gs pos="64000">
                      <a:srgbClr val="16A085"/>
                    </a:gs>
                    <a:gs pos="100000">
                      <a:srgbClr val="9BBB5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1145158" y="3640901"/>
                  <a:ext cx="926857" cy="338554"/>
                </a:xfrm>
                <a:prstGeom prst="rect">
                  <a:avLst/>
                </a:prstGeom>
              </p:spPr>
              <p:txBody>
                <a:bodyPr wrap="none">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第</a:t>
                  </a:r>
                  <a:r>
                    <a:rPr lang="en-US" altLang="zh-CN" sz="16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1</a:t>
                  </a:r>
                  <a:r>
                    <a:rPr lang="zh-CN" altLang="en-US" sz="1600" b="1" dirty="0" smtClean="0">
                      <a:solidFill>
                        <a:schemeClr val="bg1"/>
                      </a:solidFill>
                      <a:latin typeface="微软雅黑" panose="020B0503020204020204" pitchFamily="34" charset="-122"/>
                      <a:ea typeface="微软雅黑" panose="020B0503020204020204" pitchFamily="34" charset="-122"/>
                    </a:rPr>
                    <a:t>句</a:t>
                  </a:r>
                  <a:r>
                    <a:rPr lang="zh-CN" altLang="en-US" sz="1600" b="1" dirty="0">
                      <a:solidFill>
                        <a:schemeClr val="bg1"/>
                      </a:solidFill>
                      <a:latin typeface="微软雅黑" panose="020B0503020204020204" pitchFamily="34" charset="-122"/>
                      <a:ea typeface="微软雅黑" panose="020B0503020204020204" pitchFamily="34" charset="-122"/>
                    </a:rPr>
                    <a:t>话</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2152649" y="3658789"/>
                <a:ext cx="2339102"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你知道它可以帮你赚钱吗？</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1064524" y="4129821"/>
              <a:ext cx="3606763" cy="390880"/>
              <a:chOff x="1064524" y="3614738"/>
              <a:chExt cx="3606763" cy="390880"/>
            </a:xfrm>
          </p:grpSpPr>
          <p:grpSp>
            <p:nvGrpSpPr>
              <p:cNvPr id="52" name="组合 51"/>
              <p:cNvGrpSpPr/>
              <p:nvPr/>
            </p:nvGrpSpPr>
            <p:grpSpPr>
              <a:xfrm>
                <a:off x="1064524" y="3614738"/>
                <a:ext cx="1088126" cy="390880"/>
                <a:chOff x="1064524" y="3614738"/>
                <a:chExt cx="1088126" cy="390880"/>
              </a:xfrm>
            </p:grpSpPr>
            <p:sp>
              <p:nvSpPr>
                <p:cNvPr id="54" name="圆角矩形 53"/>
                <p:cNvSpPr/>
                <p:nvPr/>
              </p:nvSpPr>
              <p:spPr>
                <a:xfrm>
                  <a:off x="1064524" y="3614738"/>
                  <a:ext cx="1088126" cy="390880"/>
                </a:xfrm>
                <a:prstGeom prst="roundRect">
                  <a:avLst>
                    <a:gd name="adj" fmla="val 50000"/>
                  </a:avLst>
                </a:prstGeom>
                <a:gradFill flip="none" rotWithShape="1">
                  <a:gsLst>
                    <a:gs pos="9000">
                      <a:srgbClr val="2980B9"/>
                    </a:gs>
                    <a:gs pos="64000">
                      <a:srgbClr val="16A085"/>
                    </a:gs>
                    <a:gs pos="100000">
                      <a:srgbClr val="9BBB5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145158" y="3640901"/>
                  <a:ext cx="926857" cy="338554"/>
                </a:xfrm>
                <a:prstGeom prst="rect">
                  <a:avLst/>
                </a:prstGeom>
              </p:spPr>
              <p:txBody>
                <a:bodyPr wrap="none">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第</a:t>
                  </a:r>
                  <a:r>
                    <a:rPr lang="en-US" altLang="zh-CN" sz="16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2</a:t>
                  </a:r>
                  <a:r>
                    <a:rPr lang="zh-CN" altLang="en-US" sz="1600" b="1" dirty="0" smtClean="0">
                      <a:solidFill>
                        <a:schemeClr val="bg1"/>
                      </a:solidFill>
                      <a:latin typeface="微软雅黑" panose="020B0503020204020204" pitchFamily="34" charset="-122"/>
                      <a:ea typeface="微软雅黑" panose="020B0503020204020204" pitchFamily="34" charset="-122"/>
                    </a:rPr>
                    <a:t>句</a:t>
                  </a:r>
                  <a:r>
                    <a:rPr lang="zh-CN" altLang="en-US" sz="1600" b="1" dirty="0">
                      <a:solidFill>
                        <a:schemeClr val="bg1"/>
                      </a:solidFill>
                      <a:latin typeface="微软雅黑" panose="020B0503020204020204" pitchFamily="34" charset="-122"/>
                      <a:ea typeface="微软雅黑" panose="020B0503020204020204" pitchFamily="34" charset="-122"/>
                    </a:rPr>
                    <a:t>话</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
            <p:nvSpPr>
              <p:cNvPr id="53" name="矩形 52"/>
              <p:cNvSpPr/>
              <p:nvPr/>
            </p:nvSpPr>
            <p:spPr>
              <a:xfrm>
                <a:off x="2152649" y="3658789"/>
                <a:ext cx="2518638"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你希望什么时候开始赚钱呢？</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1064524" y="4644903"/>
              <a:ext cx="4504445" cy="523220"/>
              <a:chOff x="1064524" y="3557316"/>
              <a:chExt cx="4504445" cy="523220"/>
            </a:xfrm>
          </p:grpSpPr>
          <p:grpSp>
            <p:nvGrpSpPr>
              <p:cNvPr id="48" name="组合 47"/>
              <p:cNvGrpSpPr/>
              <p:nvPr/>
            </p:nvGrpSpPr>
            <p:grpSpPr>
              <a:xfrm>
                <a:off x="1064524" y="3614738"/>
                <a:ext cx="1088126" cy="390880"/>
                <a:chOff x="1064524" y="3614738"/>
                <a:chExt cx="1088126" cy="390880"/>
              </a:xfrm>
            </p:grpSpPr>
            <p:sp>
              <p:nvSpPr>
                <p:cNvPr id="50" name="圆角矩形 49"/>
                <p:cNvSpPr/>
                <p:nvPr/>
              </p:nvSpPr>
              <p:spPr>
                <a:xfrm>
                  <a:off x="1064524" y="3614738"/>
                  <a:ext cx="1088126" cy="390880"/>
                </a:xfrm>
                <a:prstGeom prst="roundRect">
                  <a:avLst>
                    <a:gd name="adj" fmla="val 50000"/>
                  </a:avLst>
                </a:prstGeom>
                <a:gradFill flip="none" rotWithShape="1">
                  <a:gsLst>
                    <a:gs pos="9000">
                      <a:srgbClr val="2980B9"/>
                    </a:gs>
                    <a:gs pos="64000">
                      <a:srgbClr val="16A085"/>
                    </a:gs>
                    <a:gs pos="100000">
                      <a:srgbClr val="9BBB5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1145158" y="3640901"/>
                  <a:ext cx="926857" cy="338554"/>
                </a:xfrm>
                <a:prstGeom prst="rect">
                  <a:avLst/>
                </a:prstGeom>
              </p:spPr>
              <p:txBody>
                <a:bodyPr wrap="none">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第</a:t>
                  </a:r>
                  <a:r>
                    <a:rPr lang="en-US" altLang="zh-CN" sz="16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3</a:t>
                  </a:r>
                  <a:r>
                    <a:rPr lang="zh-CN" altLang="en-US" sz="1600" b="1" dirty="0" smtClean="0">
                      <a:solidFill>
                        <a:schemeClr val="bg1"/>
                      </a:solidFill>
                      <a:latin typeface="微软雅黑" panose="020B0503020204020204" pitchFamily="34" charset="-122"/>
                      <a:ea typeface="微软雅黑" panose="020B0503020204020204" pitchFamily="34" charset="-122"/>
                    </a:rPr>
                    <a:t>句</a:t>
                  </a:r>
                  <a:r>
                    <a:rPr lang="zh-CN" altLang="en-US" sz="1600" b="1" dirty="0">
                      <a:solidFill>
                        <a:schemeClr val="bg1"/>
                      </a:solidFill>
                      <a:latin typeface="微软雅黑" panose="020B0503020204020204" pitchFamily="34" charset="-122"/>
                      <a:ea typeface="微软雅黑" panose="020B0503020204020204" pitchFamily="34" charset="-122"/>
                    </a:rPr>
                    <a:t>话</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
            <p:nvSpPr>
              <p:cNvPr id="49" name="矩形 48"/>
              <p:cNvSpPr/>
              <p:nvPr/>
            </p:nvSpPr>
            <p:spPr>
              <a:xfrm>
                <a:off x="2152649" y="3557316"/>
                <a:ext cx="3416320" cy="523220"/>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如果你真的希望快点可以赚钱的话</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你认为</a:t>
                </a:r>
                <a:endPar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什么</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时候让它来帮助你赚钱才恰当呢？</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rotWithShape="1">
          <a:blip r:embed="rId1">
            <a:extLst>
              <a:ext uri="{28A0092B-C50C-407E-A947-70E740481C1C}">
                <a14:useLocalDpi xmlns:a14="http://schemas.microsoft.com/office/drawing/2010/main" val="0"/>
              </a:ext>
            </a:extLst>
          </a:blip>
          <a:srcRect t="76547" b="9665"/>
          <a:stretch>
            <a:fillRect/>
          </a:stretch>
        </p:blipFill>
        <p:spPr>
          <a:xfrm>
            <a:off x="0" y="4449168"/>
            <a:ext cx="12192000" cy="344016"/>
          </a:xfrm>
          <a:prstGeom prst="rect">
            <a:avLst/>
          </a:prstGeom>
        </p:spPr>
      </p:pic>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76547" b="9665"/>
          <a:stretch>
            <a:fillRect/>
          </a:stretch>
        </p:blipFill>
        <p:spPr>
          <a:xfrm>
            <a:off x="0" y="638623"/>
            <a:ext cx="12192000" cy="34401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1523" t="57913" r="973" b="28872"/>
          <a:stretch>
            <a:fillRect/>
          </a:stretch>
        </p:blipFill>
        <p:spPr>
          <a:xfrm>
            <a:off x="0" y="-1"/>
            <a:ext cx="12192000" cy="657225"/>
          </a:xfrm>
          <a:prstGeom prst="rect">
            <a:avLst/>
          </a:prstGeom>
        </p:spPr>
      </p:pic>
      <p:grpSp>
        <p:nvGrpSpPr>
          <p:cNvPr id="6" name="组合 5"/>
          <p:cNvGrpSpPr/>
          <p:nvPr/>
        </p:nvGrpSpPr>
        <p:grpSpPr>
          <a:xfrm>
            <a:off x="-667047" y="-1"/>
            <a:ext cx="13461391" cy="657226"/>
            <a:chOff x="-826704" y="-1"/>
            <a:chExt cx="13461391" cy="551544"/>
          </a:xfrm>
        </p:grpSpPr>
        <p:sp>
          <p:nvSpPr>
            <p:cNvPr id="4" name="平行四边形 3"/>
            <p:cNvSpPr/>
            <p:nvPr/>
          </p:nvSpPr>
          <p:spPr>
            <a:xfrm>
              <a:off x="-826704" y="0"/>
              <a:ext cx="6922704" cy="551543"/>
            </a:xfrm>
            <a:prstGeom prst="parallelogram">
              <a:avLst>
                <a:gd name="adj" fmla="val 58056"/>
              </a:avLst>
            </a:prstGeom>
            <a:solidFill>
              <a:srgbClr val="2980B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5711983" y="-1"/>
              <a:ext cx="6922704" cy="551543"/>
            </a:xfrm>
            <a:prstGeom prst="parallelogram">
              <a:avLst>
                <a:gd name="adj" fmla="val 58056"/>
              </a:avLst>
            </a:prstGeom>
            <a:solidFill>
              <a:srgbClr val="16A08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矩形 6"/>
          <p:cNvSpPr/>
          <p:nvPr/>
        </p:nvSpPr>
        <p:spPr>
          <a:xfrm>
            <a:off x="4464784" y="88479"/>
            <a:ext cx="3262432" cy="461665"/>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技巧二：下决定成交法</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1340" t="30828" r="3353" b="51748"/>
          <a:stretch>
            <a:fillRect/>
          </a:stretch>
        </p:blipFill>
        <p:spPr>
          <a:xfrm>
            <a:off x="0" y="3154959"/>
            <a:ext cx="12192000" cy="1329955"/>
          </a:xfrm>
          <a:prstGeom prst="rect">
            <a:avLst/>
          </a:prstGeom>
        </p:spPr>
      </p:pic>
      <p:sp>
        <p:nvSpPr>
          <p:cNvPr id="60" name="平行四边形 59"/>
          <p:cNvSpPr/>
          <p:nvPr/>
        </p:nvSpPr>
        <p:spPr>
          <a:xfrm>
            <a:off x="-1" y="3154959"/>
            <a:ext cx="12192001" cy="1329955"/>
          </a:xfrm>
          <a:prstGeom prst="parallelogram">
            <a:avLst>
              <a:gd name="adj" fmla="val 0"/>
            </a:avLst>
          </a:prstGeom>
          <a:gradFill flip="none" rotWithShape="1">
            <a:gsLst>
              <a:gs pos="9000">
                <a:srgbClr val="2980B9"/>
              </a:gs>
              <a:gs pos="64000">
                <a:srgbClr val="16A085">
                  <a:alpha val="90000"/>
                </a:srgbClr>
              </a:gs>
              <a:gs pos="100000">
                <a:srgbClr val="9BBB59">
                  <a:alpha val="8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2"/>
          <p:cNvSpPr/>
          <p:nvPr/>
        </p:nvSpPr>
        <p:spPr>
          <a:xfrm>
            <a:off x="2105314" y="3428751"/>
            <a:ext cx="7981370" cy="830997"/>
          </a:xfrm>
          <a:prstGeom prst="rect">
            <a:avLst/>
          </a:prstGeom>
        </p:spPr>
        <p:txBody>
          <a:bodyPr wrap="square">
            <a:spAutoFit/>
          </a:bodyPr>
          <a:lstStyle/>
          <a:p>
            <a:pPr algn="ct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不管你做出什么决定，买或者不买，你今天都必须做出一个决定。如果你只需投资</a:t>
            </a:r>
            <a:r>
              <a:rPr lang="en-US" altLang="zh-CN" sz="1600" dirty="0">
                <a:solidFill>
                  <a:schemeClr val="bg1"/>
                </a:solidFill>
                <a:latin typeface="微软雅黑" panose="020B0503020204020204" pitchFamily="34" charset="-122"/>
                <a:ea typeface="微软雅黑" panose="020B0503020204020204" pitchFamily="34" charset="-122"/>
              </a:rPr>
              <a:t>XXXX</a:t>
            </a:r>
            <a:r>
              <a:rPr lang="zh-CN" altLang="en-US" sz="1600" dirty="0">
                <a:solidFill>
                  <a:schemeClr val="bg1"/>
                </a:solidFill>
                <a:latin typeface="微软雅黑" panose="020B0503020204020204" pitchFamily="34" charset="-122"/>
                <a:ea typeface="微软雅黑" panose="020B0503020204020204" pitchFamily="34" charset="-122"/>
              </a:rPr>
              <a:t>元，就可以拥有最好的瓷砖？</a:t>
            </a:r>
            <a:endParaRPr lang="en-US" altLang="zh-CN" sz="1600"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9253" y="1489858"/>
            <a:ext cx="3453493" cy="1767367"/>
          </a:xfrm>
          <a:prstGeom prst="rect">
            <a:avLst/>
          </a:prstGeom>
        </p:spPr>
      </p:pic>
      <p:sp>
        <p:nvSpPr>
          <p:cNvPr id="61" name="矩形 60"/>
          <p:cNvSpPr>
            <a:spLocks noChangeArrowheads="1"/>
          </p:cNvSpPr>
          <p:nvPr/>
        </p:nvSpPr>
        <p:spPr bwMode="auto">
          <a:xfrm>
            <a:off x="938893" y="4674334"/>
            <a:ext cx="10314214" cy="120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你要顾客做决定，所以你就直接很坦白地跟他讲</a:t>
            </a:r>
            <a:r>
              <a:rPr lang="zh-CN" altLang="en-US" b="1" dirty="0" smtClean="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b="1"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今天</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不管你做或不做决定，你都必须做个决定，今天不管做与不做决定，都是一种决定。你只需付出多少多少钱，就可以得到怎样怎样的服务。</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l="16667" r="16667"/>
          <a:stretch>
            <a:fillRect/>
          </a:stretch>
        </p:blipFill>
        <p:spPr>
          <a:xfrm>
            <a:off x="762395" y="1189612"/>
            <a:ext cx="5108400" cy="5108400"/>
          </a:xfrm>
          <a:prstGeom prst="ellipse">
            <a:avLst/>
          </a:prstGeom>
        </p:spPr>
      </p:pic>
      <p:sp>
        <p:nvSpPr>
          <p:cNvPr id="13" name="椭圆 12"/>
          <p:cNvSpPr/>
          <p:nvPr/>
        </p:nvSpPr>
        <p:spPr>
          <a:xfrm>
            <a:off x="762395" y="1188767"/>
            <a:ext cx="5109245" cy="5109245"/>
          </a:xfrm>
          <a:prstGeom prst="ellipse">
            <a:avLst/>
          </a:prstGeom>
          <a:gradFill flip="none" rotWithShape="1">
            <a:gsLst>
              <a:gs pos="9000">
                <a:srgbClr val="2980B9"/>
              </a:gs>
              <a:gs pos="64000">
                <a:srgbClr val="16A085">
                  <a:alpha val="90000"/>
                </a:srgbClr>
              </a:gs>
              <a:gs pos="100000">
                <a:srgbClr val="9BBB59">
                  <a:alpha val="8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76547" b="9665"/>
          <a:stretch>
            <a:fillRect/>
          </a:stretch>
        </p:blipFill>
        <p:spPr>
          <a:xfrm>
            <a:off x="0" y="638623"/>
            <a:ext cx="12192000" cy="344016"/>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1523" t="57913" r="973" b="28872"/>
          <a:stretch>
            <a:fillRect/>
          </a:stretch>
        </p:blipFill>
        <p:spPr>
          <a:xfrm>
            <a:off x="0" y="-1"/>
            <a:ext cx="12192000" cy="657225"/>
          </a:xfrm>
          <a:prstGeom prst="rect">
            <a:avLst/>
          </a:prstGeom>
        </p:spPr>
      </p:pic>
      <p:grpSp>
        <p:nvGrpSpPr>
          <p:cNvPr id="6" name="组合 5"/>
          <p:cNvGrpSpPr/>
          <p:nvPr/>
        </p:nvGrpSpPr>
        <p:grpSpPr>
          <a:xfrm>
            <a:off x="-667047" y="-1"/>
            <a:ext cx="13461391" cy="657226"/>
            <a:chOff x="-826704" y="-1"/>
            <a:chExt cx="13461391" cy="551544"/>
          </a:xfrm>
        </p:grpSpPr>
        <p:sp>
          <p:nvSpPr>
            <p:cNvPr id="4" name="平行四边形 3"/>
            <p:cNvSpPr/>
            <p:nvPr/>
          </p:nvSpPr>
          <p:spPr>
            <a:xfrm>
              <a:off x="-826704" y="0"/>
              <a:ext cx="6922704" cy="551543"/>
            </a:xfrm>
            <a:prstGeom prst="parallelogram">
              <a:avLst>
                <a:gd name="adj" fmla="val 58056"/>
              </a:avLst>
            </a:prstGeom>
            <a:solidFill>
              <a:srgbClr val="2980B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5711983" y="-1"/>
              <a:ext cx="6922704" cy="551543"/>
            </a:xfrm>
            <a:prstGeom prst="parallelogram">
              <a:avLst>
                <a:gd name="adj" fmla="val 58056"/>
              </a:avLst>
            </a:prstGeom>
            <a:solidFill>
              <a:srgbClr val="16A08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矩形 6"/>
          <p:cNvSpPr/>
          <p:nvPr/>
        </p:nvSpPr>
        <p:spPr>
          <a:xfrm>
            <a:off x="4003120" y="88479"/>
            <a:ext cx="4185761" cy="461665"/>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技巧三：直接了当解除不信任</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997" y="3338038"/>
            <a:ext cx="4380776" cy="3519962"/>
          </a:xfrm>
          <a:prstGeom prst="rect">
            <a:avLst/>
          </a:prstGeom>
        </p:spPr>
      </p:pic>
      <p:sp>
        <p:nvSpPr>
          <p:cNvPr id="12" name="矩形 11"/>
          <p:cNvSpPr/>
          <p:nvPr/>
        </p:nvSpPr>
        <p:spPr>
          <a:xfrm>
            <a:off x="2147044" y="2019866"/>
            <a:ext cx="2339102" cy="1015663"/>
          </a:xfrm>
          <a:prstGeom prst="rect">
            <a:avLst/>
          </a:prstGeom>
        </p:spPr>
        <p:txBody>
          <a:bodyPr wrap="none">
            <a:spAutoFit/>
          </a:bodyPr>
          <a:lstStyle/>
          <a:p>
            <a:pPr algn="ctr"/>
            <a:r>
              <a:rPr lang="zh-CN" altLang="en-US" sz="2800" dirty="0">
                <a:gradFill flip="none" rotWithShape="1">
                  <a:gsLst>
                    <a:gs pos="0">
                      <a:schemeClr val="bg1">
                        <a:lumMod val="95000"/>
                      </a:schemeClr>
                    </a:gs>
                    <a:gs pos="100000">
                      <a:schemeClr val="bg1">
                        <a:shade val="100000"/>
                        <a:satMod val="115000"/>
                      </a:scheme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很多顾客都说</a:t>
            </a:r>
            <a:endParaRPr lang="en-US" altLang="zh-CN" sz="2800" dirty="0">
              <a:gradFill flip="none" rotWithShape="1">
                <a:gsLst>
                  <a:gs pos="0">
                    <a:schemeClr val="bg1">
                      <a:lumMod val="95000"/>
                    </a:schemeClr>
                  </a:gs>
                  <a:gs pos="100000">
                    <a:schemeClr val="bg1">
                      <a:shade val="100000"/>
                      <a:satMod val="115000"/>
                    </a:scheme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3200" b="1" dirty="0">
                <a:gradFill flip="none" rotWithShape="1">
                  <a:gsLst>
                    <a:gs pos="0">
                      <a:schemeClr val="bg1">
                        <a:lumMod val="95000"/>
                      </a:schemeClr>
                    </a:gs>
                    <a:gs pos="100000">
                      <a:schemeClr val="bg1">
                        <a:shade val="100000"/>
                        <a:satMod val="115000"/>
                      </a:scheme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我想再看看</a:t>
            </a:r>
            <a:endParaRPr lang="zh-CN" altLang="en-US" sz="3200" b="1" dirty="0">
              <a:gradFill flip="none" rotWithShape="1">
                <a:gsLst>
                  <a:gs pos="0">
                    <a:schemeClr val="bg1">
                      <a:lumMod val="95000"/>
                    </a:schemeClr>
                  </a:gs>
                  <a:gs pos="100000">
                    <a:schemeClr val="bg1">
                      <a:shade val="100000"/>
                      <a:satMod val="115000"/>
                    </a:scheme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5" name="矩形 14"/>
          <p:cNvSpPr/>
          <p:nvPr/>
        </p:nvSpPr>
        <p:spPr>
          <a:xfrm>
            <a:off x="1334974" y="3077695"/>
            <a:ext cx="3963241" cy="738664"/>
          </a:xfrm>
          <a:prstGeom prst="rect">
            <a:avLst/>
          </a:prstGeom>
        </p:spPr>
        <p:txBody>
          <a:bodyPr wrap="squar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我想再看看，她不是想看看，那是不信任你的表现。她只是不能直接跟你讲：我还不信任你。怎么办呢？</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6284992" y="2483068"/>
            <a:ext cx="5062303" cy="705450"/>
            <a:chOff x="6443374" y="2438433"/>
            <a:chExt cx="5062303" cy="705450"/>
          </a:xfrm>
        </p:grpSpPr>
        <p:grpSp>
          <p:nvGrpSpPr>
            <p:cNvPr id="17" name="组合 16"/>
            <p:cNvGrpSpPr/>
            <p:nvPr/>
          </p:nvGrpSpPr>
          <p:grpSpPr>
            <a:xfrm>
              <a:off x="6443374" y="2590800"/>
              <a:ext cx="1088126" cy="486895"/>
              <a:chOff x="1064524" y="3620323"/>
              <a:chExt cx="1088126" cy="486895"/>
            </a:xfrm>
          </p:grpSpPr>
          <p:sp>
            <p:nvSpPr>
              <p:cNvPr id="21" name="圆角矩形 20"/>
              <p:cNvSpPr/>
              <p:nvPr/>
            </p:nvSpPr>
            <p:spPr>
              <a:xfrm>
                <a:off x="1064524" y="3620323"/>
                <a:ext cx="1088126" cy="486895"/>
              </a:xfrm>
              <a:prstGeom prst="roundRect">
                <a:avLst>
                  <a:gd name="adj" fmla="val 50000"/>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247751" y="3694493"/>
                <a:ext cx="721672" cy="338554"/>
              </a:xfrm>
              <a:prstGeom prst="rect">
                <a:avLst/>
              </a:prstGeom>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解析</a:t>
                </a: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1</a:t>
                </a:r>
                <a:endPar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4" name="矩形 21"/>
            <p:cNvSpPr>
              <a:spLocks noChangeArrowheads="1"/>
            </p:cNvSpPr>
            <p:nvPr/>
          </p:nvSpPr>
          <p:spPr bwMode="auto">
            <a:xfrm>
              <a:off x="7714727" y="2438433"/>
              <a:ext cx="3790950" cy="70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你听到这样的话不要以为她真的要看看，让她去看看，她是不会回来跟你购买的。</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284992" y="3225184"/>
            <a:ext cx="5062303" cy="701346"/>
            <a:chOff x="6443374" y="2438433"/>
            <a:chExt cx="5062303" cy="701346"/>
          </a:xfrm>
        </p:grpSpPr>
        <p:grpSp>
          <p:nvGrpSpPr>
            <p:cNvPr id="27" name="组合 26"/>
            <p:cNvGrpSpPr/>
            <p:nvPr/>
          </p:nvGrpSpPr>
          <p:grpSpPr>
            <a:xfrm>
              <a:off x="6443374" y="2590800"/>
              <a:ext cx="1088126" cy="486895"/>
              <a:chOff x="1064524" y="3620323"/>
              <a:chExt cx="1088126" cy="486895"/>
            </a:xfrm>
          </p:grpSpPr>
          <p:sp>
            <p:nvSpPr>
              <p:cNvPr id="29" name="圆角矩形 28"/>
              <p:cNvSpPr/>
              <p:nvPr/>
            </p:nvSpPr>
            <p:spPr>
              <a:xfrm>
                <a:off x="1064524" y="3620323"/>
                <a:ext cx="1088126" cy="486895"/>
              </a:xfrm>
              <a:prstGeom prst="roundRect">
                <a:avLst>
                  <a:gd name="adj" fmla="val 50000"/>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247751" y="3694493"/>
                <a:ext cx="721672" cy="338554"/>
              </a:xfrm>
              <a:prstGeom prst="rect">
                <a:avLst/>
              </a:prstGeom>
            </p:spPr>
            <p:txBody>
              <a:bodyPr wrap="none">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解析</a:t>
                </a:r>
                <a:r>
                  <a:rPr lang="en-US" altLang="zh-CN" sz="16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2</a:t>
                </a:r>
                <a:endPar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8" name="矩形 21"/>
            <p:cNvSpPr>
              <a:spLocks noChangeArrowheads="1"/>
            </p:cNvSpPr>
            <p:nvPr/>
          </p:nvSpPr>
          <p:spPr bwMode="auto">
            <a:xfrm>
              <a:off x="7714727" y="2438433"/>
              <a:ext cx="3790950" cy="70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你既然知道她可能不信任你，你要打开天窗说亮话，你要把真正的问题套出来。</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6284992" y="4110431"/>
            <a:ext cx="4878308" cy="1287069"/>
            <a:chOff x="6284992" y="4288231"/>
            <a:chExt cx="4878308" cy="1287069"/>
          </a:xfrm>
        </p:grpSpPr>
        <p:sp>
          <p:nvSpPr>
            <p:cNvPr id="33" name="圆角矩形 32"/>
            <p:cNvSpPr/>
            <p:nvPr/>
          </p:nvSpPr>
          <p:spPr>
            <a:xfrm>
              <a:off x="6284992" y="4288231"/>
              <a:ext cx="4878308" cy="1287069"/>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468219" y="4479122"/>
              <a:ext cx="4592713" cy="954107"/>
            </a:xfrm>
            <a:prstGeom prst="rect">
              <a:avLst/>
            </a:prstGeom>
          </p:spPr>
          <p:txBody>
            <a:bodyPr wrap="square">
              <a:spAutoFit/>
            </a:bodyPr>
            <a:lstStyle/>
            <a:p>
              <a:r>
                <a:rPr lang="zh-CN" altLang="en-US" sz="1400" dirty="0" smtClean="0">
                  <a:latin typeface="微软雅黑" panose="020B0503020204020204" pitchFamily="34" charset="-122"/>
                  <a:ea typeface="微软雅黑" panose="020B0503020204020204" pitchFamily="34" charset="-122"/>
                </a:rPr>
                <a:t>你</a:t>
              </a:r>
              <a:r>
                <a:rPr lang="zh-CN" altLang="en-US" sz="1400" dirty="0">
                  <a:latin typeface="微软雅黑" panose="020B0503020204020204" pitchFamily="34" charset="-122"/>
                  <a:ea typeface="微软雅黑" panose="020B0503020204020204" pitchFamily="34" charset="-122"/>
                </a:rPr>
                <a:t>觉得我不值得信任，觉得我可能不够诚恳，你才会讲这样的话，不知道我的看法对不对？如果你信任我给我一个机会的话，我会再度地表现地更好，重新地让你觉得跟我合作是值得的，你可以跟我谈一谈吗？</a:t>
              </a:r>
              <a:endParaRPr lang="zh-CN" altLang="en-US" sz="1400"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76547" b="9665"/>
          <a:stretch>
            <a:fillRect/>
          </a:stretch>
        </p:blipFill>
        <p:spPr>
          <a:xfrm>
            <a:off x="0" y="638623"/>
            <a:ext cx="12192000" cy="34401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1523" t="57913" r="973" b="28872"/>
          <a:stretch>
            <a:fillRect/>
          </a:stretch>
        </p:blipFill>
        <p:spPr>
          <a:xfrm>
            <a:off x="0" y="-1"/>
            <a:ext cx="12192000" cy="657225"/>
          </a:xfrm>
          <a:prstGeom prst="rect">
            <a:avLst/>
          </a:prstGeom>
        </p:spPr>
      </p:pic>
      <p:grpSp>
        <p:nvGrpSpPr>
          <p:cNvPr id="6" name="组合 5"/>
          <p:cNvGrpSpPr/>
          <p:nvPr/>
        </p:nvGrpSpPr>
        <p:grpSpPr>
          <a:xfrm>
            <a:off x="-667047" y="-1"/>
            <a:ext cx="13461391" cy="657226"/>
            <a:chOff x="-826704" y="-1"/>
            <a:chExt cx="13461391" cy="551544"/>
          </a:xfrm>
        </p:grpSpPr>
        <p:sp>
          <p:nvSpPr>
            <p:cNvPr id="4" name="平行四边形 3"/>
            <p:cNvSpPr/>
            <p:nvPr/>
          </p:nvSpPr>
          <p:spPr>
            <a:xfrm>
              <a:off x="-826704" y="0"/>
              <a:ext cx="6922704" cy="551543"/>
            </a:xfrm>
            <a:prstGeom prst="parallelogram">
              <a:avLst>
                <a:gd name="adj" fmla="val 58056"/>
              </a:avLst>
            </a:prstGeom>
            <a:solidFill>
              <a:srgbClr val="2980B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5711983" y="-1"/>
              <a:ext cx="6922704" cy="551543"/>
            </a:xfrm>
            <a:prstGeom prst="parallelogram">
              <a:avLst>
                <a:gd name="adj" fmla="val 58056"/>
              </a:avLst>
            </a:prstGeom>
            <a:solidFill>
              <a:srgbClr val="16A08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矩形 6"/>
          <p:cNvSpPr/>
          <p:nvPr/>
        </p:nvSpPr>
        <p:spPr>
          <a:xfrm>
            <a:off x="4618673" y="88479"/>
            <a:ext cx="2954655" cy="461665"/>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技巧四：免费要不要</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38" name="矩形 10"/>
          <p:cNvSpPr>
            <a:spLocks noChangeArrowheads="1"/>
          </p:cNvSpPr>
          <p:nvPr/>
        </p:nvSpPr>
        <p:spPr bwMode="auto">
          <a:xfrm>
            <a:off x="833244" y="1874005"/>
            <a:ext cx="3541121" cy="11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“如果免费你会买吗？”</a:t>
            </a:r>
            <a:endParaRPr lang="en-US" altLang="zh-CN"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当你说出如果免费你会买吗？他有可能会说，会啊！如果免费当然买啊！</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4" name="矩形 10"/>
          <p:cNvSpPr>
            <a:spLocks noChangeArrowheads="1"/>
          </p:cNvSpPr>
          <p:nvPr/>
        </p:nvSpPr>
        <p:spPr bwMode="auto">
          <a:xfrm>
            <a:off x="2877122" y="4066658"/>
            <a:ext cx="3709557"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如果</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你买我的东西，我让你觉得物有所值，那不就等于它是免费的吗</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1725936" y="3312073"/>
            <a:ext cx="8476404" cy="605995"/>
            <a:chOff x="1725936" y="3312073"/>
            <a:chExt cx="8476404" cy="605995"/>
          </a:xfrm>
        </p:grpSpPr>
        <p:grpSp>
          <p:nvGrpSpPr>
            <p:cNvPr id="8" name="组合 7"/>
            <p:cNvGrpSpPr/>
            <p:nvPr/>
          </p:nvGrpSpPr>
          <p:grpSpPr>
            <a:xfrm>
              <a:off x="1725936" y="3312073"/>
              <a:ext cx="1755735" cy="605995"/>
              <a:chOff x="1038570" y="3021256"/>
              <a:chExt cx="1755735" cy="605995"/>
            </a:xfrm>
          </p:grpSpPr>
          <p:grpSp>
            <p:nvGrpSpPr>
              <p:cNvPr id="3" name="组合 2"/>
              <p:cNvGrpSpPr/>
              <p:nvPr/>
            </p:nvGrpSpPr>
            <p:grpSpPr>
              <a:xfrm>
                <a:off x="1038570" y="3021256"/>
                <a:ext cx="1755735" cy="605995"/>
                <a:chOff x="1038571" y="2919656"/>
                <a:chExt cx="1755735" cy="605995"/>
              </a:xfrm>
              <a:solidFill>
                <a:srgbClr val="2980B9"/>
              </a:solidFill>
            </p:grpSpPr>
            <p:sp>
              <p:nvSpPr>
                <p:cNvPr id="34" name="Rounded Rectangle 26"/>
                <p:cNvSpPr/>
                <p:nvPr/>
              </p:nvSpPr>
              <p:spPr>
                <a:xfrm rot="16200000">
                  <a:off x="1542071" y="2416156"/>
                  <a:ext cx="605995" cy="1612996"/>
                </a:xfrm>
                <a:prstGeom prst="roundRect">
                  <a:avLst>
                    <a:gd name="adj" fmla="val 711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Isosceles Triangle 43"/>
                <p:cNvSpPr/>
                <p:nvPr/>
              </p:nvSpPr>
              <p:spPr>
                <a:xfrm rot="5400000">
                  <a:off x="2587620" y="3151285"/>
                  <a:ext cx="270633" cy="14273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7" name="矩形 36"/>
              <p:cNvSpPr/>
              <p:nvPr/>
            </p:nvSpPr>
            <p:spPr>
              <a:xfrm>
                <a:off x="1444957" y="3154977"/>
                <a:ext cx="800220" cy="338554"/>
              </a:xfrm>
              <a:prstGeom prst="rect">
                <a:avLst/>
              </a:prstGeom>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第一步</a:t>
                </a:r>
                <a:endPar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9" name="组合 38"/>
            <p:cNvGrpSpPr/>
            <p:nvPr/>
          </p:nvGrpSpPr>
          <p:grpSpPr>
            <a:xfrm>
              <a:off x="3966159" y="3312073"/>
              <a:ext cx="1755735" cy="605995"/>
              <a:chOff x="1038570" y="3021256"/>
              <a:chExt cx="1755735" cy="605995"/>
            </a:xfrm>
          </p:grpSpPr>
          <p:grpSp>
            <p:nvGrpSpPr>
              <p:cNvPr id="40" name="组合 39"/>
              <p:cNvGrpSpPr/>
              <p:nvPr/>
            </p:nvGrpSpPr>
            <p:grpSpPr>
              <a:xfrm>
                <a:off x="1038570" y="3021256"/>
                <a:ext cx="1755735" cy="605995"/>
                <a:chOff x="1038571" y="2919656"/>
                <a:chExt cx="1755735" cy="605995"/>
              </a:xfrm>
              <a:solidFill>
                <a:srgbClr val="2980B9"/>
              </a:solidFill>
            </p:grpSpPr>
            <p:sp>
              <p:nvSpPr>
                <p:cNvPr id="42" name="Rounded Rectangle 26"/>
                <p:cNvSpPr/>
                <p:nvPr/>
              </p:nvSpPr>
              <p:spPr>
                <a:xfrm rot="16200000">
                  <a:off x="1542071" y="2416156"/>
                  <a:ext cx="605995" cy="1612996"/>
                </a:xfrm>
                <a:prstGeom prst="roundRect">
                  <a:avLst>
                    <a:gd name="adj" fmla="val 7114"/>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Isosceles Triangle 43"/>
                <p:cNvSpPr/>
                <p:nvPr/>
              </p:nvSpPr>
              <p:spPr>
                <a:xfrm rot="5400000">
                  <a:off x="2587620" y="3151285"/>
                  <a:ext cx="270633" cy="142738"/>
                </a:xfrm>
                <a:prstGeom prst="triangle">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1" name="矩形 40"/>
              <p:cNvSpPr/>
              <p:nvPr/>
            </p:nvSpPr>
            <p:spPr>
              <a:xfrm>
                <a:off x="1444957" y="3154977"/>
                <a:ext cx="800219" cy="338554"/>
              </a:xfrm>
              <a:prstGeom prst="rect">
                <a:avLst/>
              </a:prstGeom>
            </p:spPr>
            <p:txBody>
              <a:bodyPr wrap="none">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第二步</a:t>
                </a:r>
                <a:endPar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5" name="组合 44"/>
            <p:cNvGrpSpPr/>
            <p:nvPr/>
          </p:nvGrpSpPr>
          <p:grpSpPr>
            <a:xfrm>
              <a:off x="6206382" y="3312073"/>
              <a:ext cx="1755735" cy="605995"/>
              <a:chOff x="1038570" y="3021256"/>
              <a:chExt cx="1755735" cy="605995"/>
            </a:xfrm>
          </p:grpSpPr>
          <p:grpSp>
            <p:nvGrpSpPr>
              <p:cNvPr id="46" name="组合 45"/>
              <p:cNvGrpSpPr/>
              <p:nvPr/>
            </p:nvGrpSpPr>
            <p:grpSpPr>
              <a:xfrm>
                <a:off x="1038570" y="3021256"/>
                <a:ext cx="1755735" cy="605995"/>
                <a:chOff x="1038571" y="2919656"/>
                <a:chExt cx="1755735" cy="605995"/>
              </a:xfrm>
              <a:solidFill>
                <a:srgbClr val="2980B9"/>
              </a:solidFill>
            </p:grpSpPr>
            <p:sp>
              <p:nvSpPr>
                <p:cNvPr id="48" name="Rounded Rectangle 26"/>
                <p:cNvSpPr/>
                <p:nvPr/>
              </p:nvSpPr>
              <p:spPr>
                <a:xfrm rot="16200000">
                  <a:off x="1542071" y="2416156"/>
                  <a:ext cx="605995" cy="1612996"/>
                </a:xfrm>
                <a:prstGeom prst="roundRect">
                  <a:avLst>
                    <a:gd name="adj" fmla="val 7114"/>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Isosceles Triangle 43"/>
                <p:cNvSpPr/>
                <p:nvPr/>
              </p:nvSpPr>
              <p:spPr>
                <a:xfrm rot="5400000">
                  <a:off x="2587620" y="3151285"/>
                  <a:ext cx="270633" cy="142738"/>
                </a:xfrm>
                <a:prstGeom prst="triangle">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矩形 46"/>
              <p:cNvSpPr/>
              <p:nvPr/>
            </p:nvSpPr>
            <p:spPr>
              <a:xfrm>
                <a:off x="1444957" y="3154977"/>
                <a:ext cx="800219" cy="338554"/>
              </a:xfrm>
              <a:prstGeom prst="rect">
                <a:avLst/>
              </a:prstGeom>
            </p:spPr>
            <p:txBody>
              <a:bodyPr wrap="none">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第三步</a:t>
                </a:r>
                <a:endPar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0" name="组合 49"/>
            <p:cNvGrpSpPr/>
            <p:nvPr/>
          </p:nvGrpSpPr>
          <p:grpSpPr>
            <a:xfrm>
              <a:off x="8446605" y="3312073"/>
              <a:ext cx="1755735" cy="605995"/>
              <a:chOff x="1038570" y="3021256"/>
              <a:chExt cx="1755735" cy="605995"/>
            </a:xfrm>
          </p:grpSpPr>
          <p:grpSp>
            <p:nvGrpSpPr>
              <p:cNvPr id="51" name="组合 50"/>
              <p:cNvGrpSpPr/>
              <p:nvPr/>
            </p:nvGrpSpPr>
            <p:grpSpPr>
              <a:xfrm>
                <a:off x="1038570" y="3021256"/>
                <a:ext cx="1755735" cy="605995"/>
                <a:chOff x="1038571" y="2919656"/>
                <a:chExt cx="1755735" cy="605995"/>
              </a:xfrm>
              <a:solidFill>
                <a:srgbClr val="2980B9"/>
              </a:solidFill>
            </p:grpSpPr>
            <p:sp>
              <p:nvSpPr>
                <p:cNvPr id="53" name="Rounded Rectangle 26"/>
                <p:cNvSpPr/>
                <p:nvPr/>
              </p:nvSpPr>
              <p:spPr>
                <a:xfrm rot="16200000">
                  <a:off x="1542071" y="2416156"/>
                  <a:ext cx="605995" cy="1612996"/>
                </a:xfrm>
                <a:prstGeom prst="roundRect">
                  <a:avLst>
                    <a:gd name="adj" fmla="val 7114"/>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Isosceles Triangle 43"/>
                <p:cNvSpPr/>
                <p:nvPr/>
              </p:nvSpPr>
              <p:spPr>
                <a:xfrm rot="5400000">
                  <a:off x="2587620" y="3151285"/>
                  <a:ext cx="270633" cy="14273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2" name="矩形 51"/>
              <p:cNvSpPr/>
              <p:nvPr/>
            </p:nvSpPr>
            <p:spPr>
              <a:xfrm>
                <a:off x="1444957" y="3154977"/>
                <a:ext cx="800219" cy="338554"/>
              </a:xfrm>
              <a:prstGeom prst="rect">
                <a:avLst/>
              </a:prstGeom>
            </p:spPr>
            <p:txBody>
              <a:bodyPr wrap="none">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第四步</a:t>
                </a:r>
                <a:endPar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sp>
        <p:nvSpPr>
          <p:cNvPr id="55" name="矩形 10"/>
          <p:cNvSpPr>
            <a:spLocks noChangeArrowheads="1"/>
          </p:cNvSpPr>
          <p:nvPr/>
        </p:nvSpPr>
        <p:spPr bwMode="auto">
          <a:xfrm>
            <a:off x="5194353" y="2327591"/>
            <a:ext cx="3709557"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如果我能证明这个产品真的是物超所值的话，你今天是不是有机会跟我买？</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56" name="矩形 10"/>
          <p:cNvSpPr>
            <a:spLocks noChangeArrowheads="1"/>
          </p:cNvSpPr>
          <p:nvPr/>
        </p:nvSpPr>
        <p:spPr bwMode="auto">
          <a:xfrm>
            <a:off x="7478213" y="4066658"/>
            <a:ext cx="3709557" cy="1346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他头脑会想，至少你要给我证明了，要我同意了，我才买啊</a:t>
            </a:r>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所以他敢回答，可以的！当他回答可以的，接下来你只要证明这个产品真的是物超所值就可以了。</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rotWithShape="1">
          <a:blip r:embed="rId1">
            <a:extLst>
              <a:ext uri="{28A0092B-C50C-407E-A947-70E740481C1C}">
                <a14:useLocalDpi xmlns:a14="http://schemas.microsoft.com/office/drawing/2010/main" val="0"/>
              </a:ext>
            </a:extLst>
          </a:blip>
          <a:srcRect t="76547" b="9665"/>
          <a:stretch>
            <a:fillRect/>
          </a:stretch>
        </p:blipFill>
        <p:spPr>
          <a:xfrm>
            <a:off x="1103086" y="3445328"/>
            <a:ext cx="10029371" cy="344016"/>
          </a:xfrm>
          <a:prstGeom prst="rect">
            <a:avLst/>
          </a:prstGeom>
        </p:spPr>
      </p:pic>
      <p:pic>
        <p:nvPicPr>
          <p:cNvPr id="13" name="图片 12"/>
          <p:cNvPicPr>
            <a:picLocks noChangeAspect="1"/>
          </p:cNvPicPr>
          <p:nvPr/>
        </p:nvPicPr>
        <p:blipFill rotWithShape="1">
          <a:blip r:embed="rId2" cstate="print">
            <a:extLst>
              <a:ext uri="{28A0092B-C50C-407E-A947-70E740481C1C}">
                <a14:useLocalDpi xmlns:a14="http://schemas.microsoft.com/office/drawing/2010/main" val="0"/>
              </a:ext>
            </a:extLst>
          </a:blip>
          <a:srcRect l="1563" t="51265" r="4292" b="25038"/>
          <a:stretch>
            <a:fillRect/>
          </a:stretch>
        </p:blipFill>
        <p:spPr>
          <a:xfrm>
            <a:off x="1103086" y="1828800"/>
            <a:ext cx="10029371" cy="1640114"/>
          </a:xfrm>
          <a:prstGeom prst="rect">
            <a:avLst/>
          </a:prstGeom>
        </p:spPr>
      </p:pic>
      <p:sp>
        <p:nvSpPr>
          <p:cNvPr id="12" name="矩形 11"/>
          <p:cNvSpPr/>
          <p:nvPr/>
        </p:nvSpPr>
        <p:spPr>
          <a:xfrm>
            <a:off x="1103086" y="1828800"/>
            <a:ext cx="10029371" cy="1640114"/>
          </a:xfrm>
          <a:prstGeom prst="rect">
            <a:avLst/>
          </a:prstGeom>
          <a:gradFill flip="none" rotWithShape="1">
            <a:gsLst>
              <a:gs pos="9000">
                <a:srgbClr val="2980B9"/>
              </a:gs>
              <a:gs pos="64000">
                <a:srgbClr val="16A085">
                  <a:alpha val="90000"/>
                </a:srgbClr>
              </a:gs>
              <a:gs pos="100000">
                <a:srgbClr val="9BBB59">
                  <a:alpha val="8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76547" b="9665"/>
          <a:stretch>
            <a:fillRect/>
          </a:stretch>
        </p:blipFill>
        <p:spPr>
          <a:xfrm>
            <a:off x="0" y="638623"/>
            <a:ext cx="12192000" cy="344016"/>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1523" t="57913" r="973" b="28872"/>
          <a:stretch>
            <a:fillRect/>
          </a:stretch>
        </p:blipFill>
        <p:spPr>
          <a:xfrm>
            <a:off x="0" y="-1"/>
            <a:ext cx="12192000" cy="657225"/>
          </a:xfrm>
          <a:prstGeom prst="rect">
            <a:avLst/>
          </a:prstGeom>
        </p:spPr>
      </p:pic>
      <p:grpSp>
        <p:nvGrpSpPr>
          <p:cNvPr id="6" name="组合 5"/>
          <p:cNvGrpSpPr/>
          <p:nvPr/>
        </p:nvGrpSpPr>
        <p:grpSpPr>
          <a:xfrm>
            <a:off x="-667047" y="-1"/>
            <a:ext cx="13461391" cy="657226"/>
            <a:chOff x="-826704" y="-1"/>
            <a:chExt cx="13461391" cy="551544"/>
          </a:xfrm>
        </p:grpSpPr>
        <p:sp>
          <p:nvSpPr>
            <p:cNvPr id="4" name="平行四边形 3"/>
            <p:cNvSpPr/>
            <p:nvPr/>
          </p:nvSpPr>
          <p:spPr>
            <a:xfrm>
              <a:off x="-826704" y="0"/>
              <a:ext cx="6922704" cy="551543"/>
            </a:xfrm>
            <a:prstGeom prst="parallelogram">
              <a:avLst>
                <a:gd name="adj" fmla="val 58056"/>
              </a:avLst>
            </a:prstGeom>
            <a:solidFill>
              <a:srgbClr val="2980B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5711983" y="-1"/>
              <a:ext cx="6922704" cy="551543"/>
            </a:xfrm>
            <a:prstGeom prst="parallelogram">
              <a:avLst>
                <a:gd name="adj" fmla="val 58056"/>
              </a:avLst>
            </a:prstGeom>
            <a:solidFill>
              <a:srgbClr val="16A08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矩形 6"/>
          <p:cNvSpPr/>
          <p:nvPr/>
        </p:nvSpPr>
        <p:spPr>
          <a:xfrm>
            <a:off x="4003120" y="88479"/>
            <a:ext cx="4185762" cy="461665"/>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技巧五：给他一个危急的理由</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36" name="矩形 8"/>
          <p:cNvSpPr>
            <a:spLocks noChangeArrowheads="1"/>
          </p:cNvSpPr>
          <p:nvPr/>
        </p:nvSpPr>
        <p:spPr bwMode="auto">
          <a:xfrm>
            <a:off x="2410838" y="2002526"/>
            <a:ext cx="737032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rPr>
              <a:t>面对所有明天再说，后天再说，下星期再说顾客，你永远记住：</a:t>
            </a:r>
            <a:r>
              <a:rPr lang="zh-CN" altLang="en-US" sz="1400" dirty="0">
                <a:solidFill>
                  <a:schemeClr val="bg1"/>
                </a:solidFill>
                <a:latin typeface="微软雅黑" panose="020B0503020204020204" pitchFamily="34" charset="-122"/>
                <a:ea typeface="微软雅黑" panose="020B0503020204020204" pitchFamily="34" charset="-122"/>
              </a:rPr>
              <a:t>所有的成交，绝技中的绝技。十大绝技中你绝对不能忽略的一个绝技，</a:t>
            </a:r>
            <a:r>
              <a:rPr lang="zh-CN" altLang="en-US" sz="1400" dirty="0" smtClean="0">
                <a:solidFill>
                  <a:schemeClr val="bg1"/>
                </a:solidFill>
                <a:latin typeface="微软雅黑" panose="020B0503020204020204" pitchFamily="34" charset="-122"/>
                <a:ea typeface="微软雅黑" panose="020B0503020204020204" pitchFamily="34" charset="-122"/>
              </a:rPr>
              <a:t>就是</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2400" b="1" dirty="0" smtClean="0">
                <a:gradFill flip="none" rotWithShape="1">
                  <a:gsLst>
                    <a:gs pos="0">
                      <a:srgbClr val="FFFF00"/>
                    </a:gs>
                    <a:gs pos="100000">
                      <a:srgbClr val="FFC000">
                        <a:shade val="100000"/>
                        <a:satMod val="115000"/>
                      </a:srgb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给</a:t>
            </a:r>
            <a:r>
              <a:rPr lang="zh-CN" altLang="en-US" sz="2400" b="1" dirty="0">
                <a:gradFill flip="none" rotWithShape="1">
                  <a:gsLst>
                    <a:gs pos="0">
                      <a:srgbClr val="FFFF00"/>
                    </a:gs>
                    <a:gs pos="100000">
                      <a:srgbClr val="FFC000">
                        <a:shade val="100000"/>
                        <a:satMod val="115000"/>
                      </a:srgb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客户危急的理由，让他马上成交。</a:t>
            </a:r>
            <a:endParaRPr lang="zh-CN" altLang="en-US" sz="2400" b="1" dirty="0">
              <a:gradFill flip="none" rotWithShape="1">
                <a:gsLst>
                  <a:gs pos="0">
                    <a:srgbClr val="FFFF00"/>
                  </a:gs>
                  <a:gs pos="100000">
                    <a:srgbClr val="FFC000">
                      <a:shade val="100000"/>
                      <a:satMod val="115000"/>
                    </a:srgb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5" name="矩形 14"/>
          <p:cNvSpPr/>
          <p:nvPr/>
        </p:nvSpPr>
        <p:spPr>
          <a:xfrm>
            <a:off x="1139371" y="4843086"/>
            <a:ext cx="9913257" cy="584775"/>
          </a:xfrm>
          <a:prstGeom prst="rect">
            <a:avLst/>
          </a:prstGeom>
        </p:spPr>
        <p:txBody>
          <a:bodyPr wrap="square">
            <a:spAutoFit/>
          </a:bodyPr>
          <a:lstStyle/>
          <a:p>
            <a:pPr algn="ctr"/>
            <a:r>
              <a:rPr lang="zh-CN" altLang="en-US" sz="1600" dirty="0">
                <a:latin typeface="微软雅黑" panose="020B0503020204020204" pitchFamily="34" charset="-122"/>
                <a:ea typeface="微软雅黑" panose="020B0503020204020204" pitchFamily="34" charset="-122"/>
              </a:rPr>
              <a:t>如果你确定你给顾客的是最低的价格的，你就可以跟他讲，你必须现在买，要不然我就会涨价。</a:t>
            </a:r>
            <a:endParaRPr lang="zh-CN" altLang="en-US"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如果你确定他到别家买不到，你就可以跟他讲，你必须现在买，否则我就卖给别人了。</a:t>
            </a:r>
            <a:endParaRPr lang="zh-CN" altLang="en-US" sz="1600" dirty="0">
              <a:latin typeface="微软雅黑" panose="020B0503020204020204" pitchFamily="34" charset="-122"/>
              <a:ea typeface="微软雅黑" panose="020B0503020204020204" pitchFamily="34" charset="-122"/>
            </a:endParaRPr>
          </a:p>
        </p:txBody>
      </p:sp>
      <p:grpSp>
        <p:nvGrpSpPr>
          <p:cNvPr id="18" name="组合 17"/>
          <p:cNvGrpSpPr/>
          <p:nvPr/>
        </p:nvGrpSpPr>
        <p:grpSpPr>
          <a:xfrm>
            <a:off x="3783342" y="3946103"/>
            <a:ext cx="4625314" cy="584598"/>
            <a:chOff x="2938701" y="3877316"/>
            <a:chExt cx="4625314" cy="584598"/>
          </a:xfrm>
        </p:grpSpPr>
        <p:grpSp>
          <p:nvGrpSpPr>
            <p:cNvPr id="17" name="组合 16"/>
            <p:cNvGrpSpPr/>
            <p:nvPr/>
          </p:nvGrpSpPr>
          <p:grpSpPr>
            <a:xfrm>
              <a:off x="2938701" y="3877316"/>
              <a:ext cx="2128838" cy="584598"/>
              <a:chOff x="5110162" y="3635985"/>
              <a:chExt cx="2128838" cy="584598"/>
            </a:xfrm>
          </p:grpSpPr>
          <p:sp>
            <p:nvSpPr>
              <p:cNvPr id="58" name="矩形 63"/>
              <p:cNvSpPr>
                <a:spLocks noChangeArrowheads="1"/>
              </p:cNvSpPr>
              <p:nvPr/>
            </p:nvSpPr>
            <p:spPr bwMode="auto">
              <a:xfrm>
                <a:off x="5261510" y="3759007"/>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a:latin typeface="微软雅黑" panose="020B0503020204020204" pitchFamily="34" charset="-122"/>
                    <a:ea typeface="微软雅黑" panose="020B0503020204020204" pitchFamily="34" charset="-122"/>
                  </a:rPr>
                  <a:t>现在买有哪些</a:t>
                </a:r>
                <a:r>
                  <a:rPr lang="zh-CN" altLang="en-US" sz="1600" dirty="0" smtClean="0">
                    <a:latin typeface="微软雅黑" panose="020B0503020204020204" pitchFamily="34" charset="-122"/>
                    <a:ea typeface="微软雅黑" panose="020B0503020204020204" pitchFamily="34" charset="-122"/>
                  </a:rPr>
                  <a:t>好处</a:t>
                </a:r>
                <a:endParaRPr lang="zh-CN" altLang="en-US" sz="1600" dirty="0">
                  <a:latin typeface="微软雅黑" panose="020B0503020204020204" pitchFamily="34" charset="-122"/>
                  <a:ea typeface="微软雅黑" panose="020B0503020204020204" pitchFamily="34" charset="-122"/>
                </a:endParaRPr>
              </a:p>
            </p:txBody>
          </p:sp>
          <p:sp>
            <p:nvSpPr>
              <p:cNvPr id="16" name="圆角矩形 15"/>
              <p:cNvSpPr/>
              <p:nvPr/>
            </p:nvSpPr>
            <p:spPr>
              <a:xfrm>
                <a:off x="5110162" y="3635985"/>
                <a:ext cx="2128838" cy="584598"/>
              </a:xfrm>
              <a:prstGeom prst="roundRect">
                <a:avLst>
                  <a:gd name="adj" fmla="val 50000"/>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5435177" y="3877316"/>
              <a:ext cx="2128838" cy="584598"/>
              <a:chOff x="5110162" y="3635985"/>
              <a:chExt cx="2128838" cy="584598"/>
            </a:xfrm>
          </p:grpSpPr>
          <p:sp>
            <p:nvSpPr>
              <p:cNvPr id="60" name="矩形 63"/>
              <p:cNvSpPr>
                <a:spLocks noChangeArrowheads="1"/>
              </p:cNvSpPr>
              <p:nvPr/>
            </p:nvSpPr>
            <p:spPr bwMode="auto">
              <a:xfrm>
                <a:off x="5261510" y="3759007"/>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a:latin typeface="微软雅黑" panose="020B0503020204020204" pitchFamily="34" charset="-122"/>
                    <a:ea typeface="微软雅黑" panose="020B0503020204020204" pitchFamily="34" charset="-122"/>
                  </a:rPr>
                  <a:t>拖延会有哪些坏处</a:t>
                </a:r>
                <a:endParaRPr lang="zh-CN" altLang="en-US" sz="1600" dirty="0">
                  <a:latin typeface="微软雅黑" panose="020B0503020204020204" pitchFamily="34" charset="-122"/>
                  <a:ea typeface="微软雅黑" panose="020B0503020204020204" pitchFamily="34" charset="-122"/>
                </a:endParaRPr>
              </a:p>
            </p:txBody>
          </p:sp>
          <p:sp>
            <p:nvSpPr>
              <p:cNvPr id="61" name="圆角矩形 60"/>
              <p:cNvSpPr/>
              <p:nvPr/>
            </p:nvSpPr>
            <p:spPr>
              <a:xfrm>
                <a:off x="5110162" y="3635985"/>
                <a:ext cx="2128838" cy="584598"/>
              </a:xfrm>
              <a:prstGeom prst="roundRect">
                <a:avLst>
                  <a:gd name="adj" fmla="val 50000"/>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4510792" y="2877559"/>
            <a:ext cx="3170416" cy="0"/>
            <a:chOff x="4510792" y="2877559"/>
            <a:chExt cx="3170416" cy="0"/>
          </a:xfrm>
        </p:grpSpPr>
        <p:cxnSp>
          <p:nvCxnSpPr>
            <p:cNvPr id="41" name="Straight Connector 220"/>
            <p:cNvCxnSpPr/>
            <p:nvPr/>
          </p:nvCxnSpPr>
          <p:spPr>
            <a:xfrm flipH="1">
              <a:off x="4510792" y="2877559"/>
              <a:ext cx="411086" cy="0"/>
            </a:xfrm>
            <a:prstGeom prst="line">
              <a:avLst/>
            </a:prstGeom>
            <a:ln w="19050">
              <a:solidFill>
                <a:schemeClr val="tx1">
                  <a:lumMod val="65000"/>
                  <a:lumOff val="3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Connector 220"/>
            <p:cNvCxnSpPr/>
            <p:nvPr/>
          </p:nvCxnSpPr>
          <p:spPr>
            <a:xfrm flipH="1">
              <a:off x="7270122" y="2877559"/>
              <a:ext cx="411086" cy="0"/>
            </a:xfrm>
            <a:prstGeom prst="line">
              <a:avLst/>
            </a:prstGeom>
            <a:ln w="19050">
              <a:solidFill>
                <a:schemeClr val="tx1">
                  <a:lumMod val="65000"/>
                  <a:lumOff val="3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76547" b="9665"/>
          <a:stretch>
            <a:fillRect/>
          </a:stretch>
        </p:blipFill>
        <p:spPr>
          <a:xfrm>
            <a:off x="0" y="638623"/>
            <a:ext cx="12192000" cy="34401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1523" t="57913" r="973" b="28872"/>
          <a:stretch>
            <a:fillRect/>
          </a:stretch>
        </p:blipFill>
        <p:spPr>
          <a:xfrm>
            <a:off x="0" y="-1"/>
            <a:ext cx="12192000" cy="657225"/>
          </a:xfrm>
          <a:prstGeom prst="rect">
            <a:avLst/>
          </a:prstGeom>
        </p:spPr>
      </p:pic>
      <p:grpSp>
        <p:nvGrpSpPr>
          <p:cNvPr id="6" name="组合 5"/>
          <p:cNvGrpSpPr/>
          <p:nvPr/>
        </p:nvGrpSpPr>
        <p:grpSpPr>
          <a:xfrm>
            <a:off x="-667047" y="-1"/>
            <a:ext cx="13461391" cy="657226"/>
            <a:chOff x="-826704" y="-1"/>
            <a:chExt cx="13461391" cy="551544"/>
          </a:xfrm>
        </p:grpSpPr>
        <p:sp>
          <p:nvSpPr>
            <p:cNvPr id="4" name="平行四边形 3"/>
            <p:cNvSpPr/>
            <p:nvPr/>
          </p:nvSpPr>
          <p:spPr>
            <a:xfrm>
              <a:off x="-826704" y="0"/>
              <a:ext cx="6922704" cy="551543"/>
            </a:xfrm>
            <a:prstGeom prst="parallelogram">
              <a:avLst>
                <a:gd name="adj" fmla="val 58056"/>
              </a:avLst>
            </a:prstGeom>
            <a:solidFill>
              <a:srgbClr val="2980B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5711983" y="-1"/>
              <a:ext cx="6922704" cy="551543"/>
            </a:xfrm>
            <a:prstGeom prst="parallelogram">
              <a:avLst>
                <a:gd name="adj" fmla="val 58056"/>
              </a:avLst>
            </a:prstGeom>
            <a:solidFill>
              <a:srgbClr val="16A08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矩形 6"/>
          <p:cNvSpPr/>
          <p:nvPr/>
        </p:nvSpPr>
        <p:spPr>
          <a:xfrm>
            <a:off x="4310897" y="88479"/>
            <a:ext cx="3570208" cy="461665"/>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技巧六：区别价格和价值</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897984" y="1659362"/>
            <a:ext cx="2424512" cy="2424512"/>
            <a:chOff x="762395" y="1188767"/>
            <a:chExt cx="5109245" cy="5109245"/>
          </a:xfrm>
        </p:grpSpPr>
        <p:pic>
          <p:nvPicPr>
            <p:cNvPr id="25" name="图片 24"/>
            <p:cNvPicPr>
              <a:picLocks noChangeAspect="1"/>
            </p:cNvPicPr>
            <p:nvPr/>
          </p:nvPicPr>
          <p:blipFill rotWithShape="1">
            <a:blip r:embed="rId3" cstate="print">
              <a:extLst>
                <a:ext uri="{28A0092B-C50C-407E-A947-70E740481C1C}">
                  <a14:useLocalDpi xmlns:a14="http://schemas.microsoft.com/office/drawing/2010/main" val="0"/>
                </a:ext>
              </a:extLst>
            </a:blip>
            <a:srcRect l="16667" r="16667"/>
            <a:stretch>
              <a:fillRect/>
            </a:stretch>
          </p:blipFill>
          <p:spPr>
            <a:xfrm>
              <a:off x="762395" y="1189612"/>
              <a:ext cx="5108400" cy="5108400"/>
            </a:xfrm>
            <a:prstGeom prst="ellipse">
              <a:avLst/>
            </a:prstGeom>
          </p:spPr>
        </p:pic>
        <p:sp>
          <p:nvSpPr>
            <p:cNvPr id="26" name="椭圆 25"/>
            <p:cNvSpPr/>
            <p:nvPr/>
          </p:nvSpPr>
          <p:spPr>
            <a:xfrm>
              <a:off x="762395" y="1188767"/>
              <a:ext cx="5109245" cy="5109245"/>
            </a:xfrm>
            <a:prstGeom prst="ellipse">
              <a:avLst/>
            </a:prstGeom>
            <a:gradFill flip="none" rotWithShape="1">
              <a:gsLst>
                <a:gs pos="9000">
                  <a:srgbClr val="2980B9"/>
                </a:gs>
                <a:gs pos="64000">
                  <a:srgbClr val="16A085">
                    <a:alpha val="90000"/>
                  </a:srgbClr>
                </a:gs>
                <a:gs pos="100000">
                  <a:srgbClr val="9BBB59">
                    <a:alpha val="8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矩形 10"/>
          <p:cNvSpPr>
            <a:spLocks noChangeArrowheads="1"/>
          </p:cNvSpPr>
          <p:nvPr/>
        </p:nvSpPr>
        <p:spPr bwMode="auto">
          <a:xfrm>
            <a:off x="5080337" y="2468818"/>
            <a:ext cx="203132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关心的</a:t>
            </a:r>
            <a:r>
              <a:rPr lang="zh-CN" altLang="en-US" sz="2400" b="1" dirty="0">
                <a:gradFill flip="none" rotWithShape="1">
                  <a:gsLst>
                    <a:gs pos="0">
                      <a:srgbClr val="FFFF00"/>
                    </a:gs>
                    <a:gs pos="100000">
                      <a:srgbClr val="FFC000">
                        <a:shade val="100000"/>
                        <a:satMod val="115000"/>
                      </a:srgb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是价格</a:t>
            </a:r>
            <a:endParaRPr lang="en-US" altLang="zh-CN" sz="2400" b="1" dirty="0">
              <a:gradFill flip="none" rotWithShape="1">
                <a:gsLst>
                  <a:gs pos="0">
                    <a:srgbClr val="FFFF00"/>
                  </a:gs>
                  <a:gs pos="100000">
                    <a:srgbClr val="FFC000">
                      <a:shade val="100000"/>
                      <a:satMod val="115000"/>
                    </a:srgb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2400" b="1" dirty="0">
                <a:gradFill flip="none" rotWithShape="1">
                  <a:gsLst>
                    <a:gs pos="0">
                      <a:srgbClr val="FFFF00"/>
                    </a:gs>
                    <a:gs pos="100000">
                      <a:srgbClr val="FFC000">
                        <a:shade val="100000"/>
                        <a:satMod val="115000"/>
                      </a:srgb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还是价值</a:t>
            </a:r>
            <a:endParaRPr lang="zh-CN" altLang="en-US" sz="2400" b="1" dirty="0">
              <a:gradFill flip="none" rotWithShape="1">
                <a:gsLst>
                  <a:gs pos="0">
                    <a:srgbClr val="FFFF00"/>
                  </a:gs>
                  <a:gs pos="100000">
                    <a:srgbClr val="FFC000">
                      <a:shade val="100000"/>
                      <a:satMod val="115000"/>
                    </a:srgb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1" name="组合 10"/>
          <p:cNvGrpSpPr/>
          <p:nvPr/>
        </p:nvGrpSpPr>
        <p:grpSpPr>
          <a:xfrm>
            <a:off x="3216940" y="2230634"/>
            <a:ext cx="5758120" cy="1293852"/>
            <a:chOff x="3390272" y="2230634"/>
            <a:chExt cx="5758120" cy="1293852"/>
          </a:xfrm>
        </p:grpSpPr>
        <p:grpSp>
          <p:nvGrpSpPr>
            <p:cNvPr id="8" name="组合 7"/>
            <p:cNvGrpSpPr/>
            <p:nvPr/>
          </p:nvGrpSpPr>
          <p:grpSpPr>
            <a:xfrm>
              <a:off x="3390272" y="2230634"/>
              <a:ext cx="1293852" cy="1293852"/>
              <a:chOff x="3504572" y="2186283"/>
              <a:chExt cx="1293852" cy="1293852"/>
            </a:xfrm>
          </p:grpSpPr>
          <p:grpSp>
            <p:nvGrpSpPr>
              <p:cNvPr id="21" name="Group 210"/>
              <p:cNvGrpSpPr/>
              <p:nvPr/>
            </p:nvGrpSpPr>
            <p:grpSpPr>
              <a:xfrm>
                <a:off x="3504572" y="2186283"/>
                <a:ext cx="1293852" cy="1293852"/>
                <a:chOff x="2183615" y="1663567"/>
                <a:chExt cx="1293852" cy="1293852"/>
              </a:xfrm>
            </p:grpSpPr>
            <p:sp>
              <p:nvSpPr>
                <p:cNvPr id="22" name="Oval 195"/>
                <p:cNvSpPr/>
                <p:nvPr/>
              </p:nvSpPr>
              <p:spPr>
                <a:xfrm>
                  <a:off x="2283175" y="1763127"/>
                  <a:ext cx="1094733" cy="1094733"/>
                </a:xfrm>
                <a:prstGeom prst="ellips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3" name="Oval 208"/>
                <p:cNvSpPr/>
                <p:nvPr/>
              </p:nvSpPr>
              <p:spPr>
                <a:xfrm>
                  <a:off x="2183615" y="1663567"/>
                  <a:ext cx="1293852" cy="1293852"/>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sp>
            <p:nvSpPr>
              <p:cNvPr id="2" name="矩形 1"/>
              <p:cNvSpPr/>
              <p:nvPr/>
            </p:nvSpPr>
            <p:spPr>
              <a:xfrm>
                <a:off x="3751388" y="2602376"/>
                <a:ext cx="800219" cy="461665"/>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价格</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7854540" y="2230634"/>
              <a:ext cx="1293852" cy="1293852"/>
              <a:chOff x="3504572" y="2186283"/>
              <a:chExt cx="1293852" cy="1293852"/>
            </a:xfrm>
          </p:grpSpPr>
          <p:grpSp>
            <p:nvGrpSpPr>
              <p:cNvPr id="31" name="Group 210"/>
              <p:cNvGrpSpPr/>
              <p:nvPr/>
            </p:nvGrpSpPr>
            <p:grpSpPr>
              <a:xfrm>
                <a:off x="3504572" y="2186283"/>
                <a:ext cx="1293852" cy="1293852"/>
                <a:chOff x="2183615" y="1663567"/>
                <a:chExt cx="1293852" cy="1293852"/>
              </a:xfrm>
            </p:grpSpPr>
            <p:sp>
              <p:nvSpPr>
                <p:cNvPr id="33" name="Oval 195"/>
                <p:cNvSpPr/>
                <p:nvPr/>
              </p:nvSpPr>
              <p:spPr>
                <a:xfrm>
                  <a:off x="2283175" y="1763127"/>
                  <a:ext cx="1094733" cy="1094733"/>
                </a:xfrm>
                <a:prstGeom prst="ellipse">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4" name="Oval 208"/>
                <p:cNvSpPr/>
                <p:nvPr/>
              </p:nvSpPr>
              <p:spPr>
                <a:xfrm>
                  <a:off x="2183615" y="1663567"/>
                  <a:ext cx="1293852" cy="1293852"/>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grpSp>
          <p:sp>
            <p:nvSpPr>
              <p:cNvPr id="32" name="矩形 31"/>
              <p:cNvSpPr/>
              <p:nvPr/>
            </p:nvSpPr>
            <p:spPr>
              <a:xfrm>
                <a:off x="3751388" y="2602376"/>
                <a:ext cx="800219" cy="461665"/>
              </a:xfrm>
              <a:prstGeom prst="rect">
                <a:avLst/>
              </a:prstGeom>
            </p:spPr>
            <p:txBody>
              <a:bodyPr wrap="none">
                <a:spAutoFit/>
              </a:bodyPr>
              <a:lstStyle/>
              <a:p>
                <a:pPr algn="ctr"/>
                <a:r>
                  <a:rPr lang="zh-CN" altLang="en-US" sz="2400" dirty="0" smtClean="0">
                    <a:solidFill>
                      <a:schemeClr val="bg1"/>
                    </a:solidFill>
                    <a:latin typeface="微软雅黑" panose="020B0503020204020204" pitchFamily="34" charset="-122"/>
                    <a:ea typeface="微软雅黑" panose="020B0503020204020204" pitchFamily="34" charset="-122"/>
                  </a:rPr>
                  <a:t>价值</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sp>
        <p:nvSpPr>
          <p:cNvPr id="37" name="MH_Text_2"/>
          <p:cNvSpPr txBox="1">
            <a:spLocks noChangeArrowheads="1"/>
          </p:cNvSpPr>
          <p:nvPr/>
        </p:nvSpPr>
        <p:spPr bwMode="auto">
          <a:xfrm>
            <a:off x="9122316" y="2559184"/>
            <a:ext cx="228600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nSpc>
                <a:spcPct val="120000"/>
              </a:lnSpc>
              <a:spcAft>
                <a:spcPct val="40000"/>
              </a:spcAft>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你买回去以后它为你带来的</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回报</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spcAft>
                <a:spcPct val="40000"/>
              </a:spcAft>
            </a:pPr>
            <a:r>
              <a:rPr lang="zh-CN" altLang="en-US" sz="1600" b="1" dirty="0" smtClean="0">
                <a:solidFill>
                  <a:srgbClr val="2980B9"/>
                </a:solidFill>
                <a:latin typeface="微软雅黑" panose="020B0503020204020204" pitchFamily="34" charset="-122"/>
                <a:ea typeface="微软雅黑" panose="020B0503020204020204" pitchFamily="34" charset="-122"/>
              </a:rPr>
              <a:t>这</a:t>
            </a:r>
            <a:r>
              <a:rPr lang="zh-CN" altLang="en-US" sz="1600" b="1" dirty="0">
                <a:solidFill>
                  <a:srgbClr val="2980B9"/>
                </a:solidFill>
                <a:latin typeface="微软雅黑" panose="020B0503020204020204" pitchFamily="34" charset="-122"/>
                <a:ea typeface="微软雅黑" panose="020B0503020204020204" pitchFamily="34" charset="-122"/>
              </a:rPr>
              <a:t>是长久性的</a:t>
            </a:r>
            <a:endParaRPr lang="en-US" altLang="zh-CN" sz="1600" b="1" dirty="0">
              <a:solidFill>
                <a:srgbClr val="2980B9"/>
              </a:solidFill>
              <a:latin typeface="微软雅黑" panose="020B0503020204020204" pitchFamily="34" charset="-122"/>
              <a:ea typeface="微软雅黑" panose="020B0503020204020204" pitchFamily="34" charset="-122"/>
            </a:endParaRPr>
          </a:p>
        </p:txBody>
      </p:sp>
      <p:sp>
        <p:nvSpPr>
          <p:cNvPr id="38" name="MH_Text_1"/>
          <p:cNvSpPr txBox="1">
            <a:spLocks noChangeArrowheads="1"/>
          </p:cNvSpPr>
          <p:nvPr/>
        </p:nvSpPr>
        <p:spPr bwMode="auto">
          <a:xfrm>
            <a:off x="965200" y="2555942"/>
            <a:ext cx="2049178"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r">
              <a:spcAft>
                <a:spcPct val="36000"/>
              </a:spcAft>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价格是你买它的时候所要付出的</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金钱</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gn="r">
              <a:spcAft>
                <a:spcPct val="36000"/>
              </a:spcAft>
            </a:pPr>
            <a:r>
              <a:rPr lang="zh-CN" altLang="en-US" sz="1600" b="1" dirty="0" smtClean="0">
                <a:solidFill>
                  <a:srgbClr val="2980B9"/>
                </a:solidFill>
                <a:latin typeface="微软雅黑" panose="020B0503020204020204" pitchFamily="34" charset="-122"/>
                <a:ea typeface="微软雅黑" panose="020B0503020204020204" pitchFamily="34" charset="-122"/>
              </a:rPr>
              <a:t>只是</a:t>
            </a:r>
            <a:r>
              <a:rPr lang="zh-CN" altLang="en-US" sz="1600" b="1" dirty="0">
                <a:solidFill>
                  <a:srgbClr val="2980B9"/>
                </a:solidFill>
                <a:latin typeface="微软雅黑" panose="020B0503020204020204" pitchFamily="34" charset="-122"/>
                <a:ea typeface="微软雅黑" panose="020B0503020204020204" pitchFamily="34" charset="-122"/>
              </a:rPr>
              <a:t>一次性</a:t>
            </a:r>
            <a:r>
              <a:rPr lang="zh-CN" altLang="en-US" sz="1600" b="1" dirty="0" smtClean="0">
                <a:solidFill>
                  <a:srgbClr val="2980B9"/>
                </a:solidFill>
                <a:latin typeface="微软雅黑" panose="020B0503020204020204" pitchFamily="34" charset="-122"/>
                <a:ea typeface="微软雅黑" panose="020B0503020204020204" pitchFamily="34" charset="-122"/>
              </a:rPr>
              <a:t>的</a:t>
            </a:r>
            <a:endParaRPr lang="en-US" altLang="zh-CN" sz="1600" b="1" dirty="0">
              <a:solidFill>
                <a:srgbClr val="2980B9"/>
              </a:solidFill>
              <a:latin typeface="微软雅黑" panose="020B0503020204020204" pitchFamily="34" charset="-122"/>
              <a:ea typeface="微软雅黑" panose="020B0503020204020204" pitchFamily="34" charset="-122"/>
            </a:endParaRPr>
          </a:p>
        </p:txBody>
      </p:sp>
      <p:sp>
        <p:nvSpPr>
          <p:cNvPr id="39" name="矩形 38"/>
          <p:cNvSpPr>
            <a:spLocks noChangeArrowheads="1"/>
          </p:cNvSpPr>
          <p:nvPr/>
        </p:nvSpPr>
        <p:spPr bwMode="auto">
          <a:xfrm>
            <a:off x="710406" y="4362307"/>
            <a:ext cx="10771187"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如果有人还在那边说真的太贵了，他很在乎钱，他很小气的人</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pPr algn="ctr">
              <a:lnSpc>
                <a:spcPct val="130000"/>
              </a:lnSpc>
            </a:pPr>
            <a:r>
              <a:rPr lang="zh-CN" altLang="en-US" sz="1600" dirty="0" smtClean="0">
                <a:latin typeface="微软雅黑" panose="020B0503020204020204" pitchFamily="34" charset="-122"/>
                <a:ea typeface="微软雅黑" panose="020B0503020204020204" pitchFamily="34" charset="-122"/>
              </a:rPr>
              <a:t>他</a:t>
            </a:r>
            <a:r>
              <a:rPr lang="zh-CN" altLang="en-US" sz="1600" dirty="0">
                <a:latin typeface="微软雅黑" panose="020B0503020204020204" pitchFamily="34" charset="-122"/>
                <a:ea typeface="微软雅黑" panose="020B0503020204020204" pitchFamily="34" charset="-122"/>
              </a:rPr>
              <a:t>很舍不得的人，怎么办呢</a:t>
            </a:r>
            <a:r>
              <a:rPr lang="zh-CN" altLang="en-US" sz="1600" dirty="0" smtClean="0">
                <a:latin typeface="微软雅黑" panose="020B0503020204020204" pitchFamily="34" charset="-122"/>
                <a:ea typeface="微软雅黑" panose="020B0503020204020204" pitchFamily="34" charset="-122"/>
              </a:rPr>
              <a:t>？</a:t>
            </a:r>
            <a:endParaRPr lang="en-US" altLang="zh-CN" sz="1600" dirty="0" smtClean="0">
              <a:latin typeface="微软雅黑" panose="020B0503020204020204" pitchFamily="34" charset="-122"/>
              <a:ea typeface="微软雅黑" panose="020B0503020204020204" pitchFamily="34" charset="-122"/>
            </a:endParaRPr>
          </a:p>
          <a:p>
            <a:pPr algn="ctr">
              <a:lnSpc>
                <a:spcPct val="130000"/>
              </a:lnSpc>
            </a:pPr>
            <a:r>
              <a:rPr lang="zh-CN" altLang="en-US" sz="1600" dirty="0" smtClean="0">
                <a:latin typeface="微软雅黑" panose="020B0503020204020204" pitchFamily="34" charset="-122"/>
                <a:ea typeface="微软雅黑" panose="020B0503020204020204" pitchFamily="34" charset="-122"/>
              </a:rPr>
              <a:t>这时候</a:t>
            </a:r>
            <a:r>
              <a:rPr lang="zh-CN" altLang="en-US" sz="1600" dirty="0">
                <a:latin typeface="微软雅黑" panose="020B0503020204020204" pitchFamily="34" charset="-122"/>
                <a:ea typeface="微软雅黑" panose="020B0503020204020204" pitchFamily="34" charset="-122"/>
              </a:rPr>
              <a:t>你只好用反问来问他，啊！太贵了，你是指价格贵还是价值贵？</a:t>
            </a:r>
            <a:endParaRPr lang="zh-CN" altLang="en-US" sz="1600" dirty="0">
              <a:latin typeface="微软雅黑" panose="020B0503020204020204" pitchFamily="34" charset="-122"/>
              <a:ea typeface="微软雅黑" panose="020B0503020204020204" pitchFamily="34" charset="-122"/>
            </a:endParaRPr>
          </a:p>
        </p:txBody>
      </p:sp>
      <p:sp>
        <p:nvSpPr>
          <p:cNvPr id="28" name="矩形 27"/>
          <p:cNvSpPr/>
          <p:nvPr/>
        </p:nvSpPr>
        <p:spPr>
          <a:xfrm>
            <a:off x="5773162" y="5803900"/>
            <a:ext cx="645673" cy="63500"/>
          </a:xfrm>
          <a:prstGeom prst="rect">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325350" cy="6858000"/>
          </a:xfrm>
          <a:prstGeom prst="rect">
            <a:avLst/>
          </a:prstGeom>
        </p:spPr>
      </p:pic>
      <p:sp>
        <p:nvSpPr>
          <p:cNvPr id="35" name="矩形 34"/>
          <p:cNvSpPr/>
          <p:nvPr/>
        </p:nvSpPr>
        <p:spPr>
          <a:xfrm>
            <a:off x="0" y="0"/>
            <a:ext cx="12192000" cy="6858000"/>
          </a:xfrm>
          <a:prstGeom prst="rect">
            <a:avLst/>
          </a:prstGeom>
          <a:gradFill flip="none" rotWithShape="1">
            <a:gsLst>
              <a:gs pos="19000">
                <a:srgbClr val="2980B9"/>
              </a:gs>
              <a:gs pos="82000">
                <a:srgbClr val="9BBB59">
                  <a:alpha val="0"/>
                </a:srgbClr>
              </a:gs>
              <a:gs pos="47000">
                <a:srgbClr val="16A085">
                  <a:alpha val="90000"/>
                </a:srgbClr>
              </a:gs>
              <a:gs pos="67000">
                <a:srgbClr val="9BBB59">
                  <a:alpha val="8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4618671" y="449872"/>
            <a:ext cx="2954655" cy="461665"/>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技巧七：情境推销法</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40" name="矩形 8"/>
          <p:cNvSpPr>
            <a:spLocks noChangeArrowheads="1"/>
          </p:cNvSpPr>
          <p:nvPr/>
        </p:nvSpPr>
        <p:spPr bwMode="auto">
          <a:xfrm>
            <a:off x="2183209" y="2718988"/>
            <a:ext cx="795893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3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你要会说故事，让顾客成为顾客中的主角</a:t>
            </a:r>
            <a:endParaRPr lang="en-US" altLang="zh-CN" sz="3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3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你要说故事，你要成为说故事的高手</a:t>
            </a:r>
            <a:endParaRPr lang="en-US" altLang="zh-CN" sz="3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2" name="矩形 41"/>
          <p:cNvSpPr>
            <a:spLocks noChangeArrowheads="1"/>
          </p:cNvSpPr>
          <p:nvPr/>
        </p:nvSpPr>
        <p:spPr bwMode="auto">
          <a:xfrm>
            <a:off x="2004218" y="3988720"/>
            <a:ext cx="81835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600" b="1" dirty="0">
                <a:solidFill>
                  <a:schemeClr val="bg1"/>
                </a:solidFill>
                <a:latin typeface="微软雅黑" panose="020B0503020204020204" pitchFamily="34" charset="-122"/>
                <a:ea typeface="微软雅黑" panose="020B0503020204020204" pitchFamily="34" charset="-122"/>
              </a:rPr>
              <a:t>给顾客描述拥有典典瓷砖后的生动场景。</a:t>
            </a:r>
            <a:r>
              <a:rPr lang="zh-CN" altLang="en-US" sz="1600" dirty="0">
                <a:solidFill>
                  <a:schemeClr val="bg1"/>
                </a:solidFill>
                <a:latin typeface="微软雅黑" panose="020B0503020204020204" pitchFamily="34" charset="-122"/>
                <a:ea typeface="微软雅黑" panose="020B0503020204020204" pitchFamily="34" charset="-122"/>
              </a:rPr>
              <a:t>情境推销法就是让故事在顾客面前发生，让顾客成为故事中的主角。成交的一个关键技巧，要善长说故事。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4343400" y="363271"/>
            <a:ext cx="3505200" cy="63486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5773162" y="5803900"/>
            <a:ext cx="645673" cy="6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t="34774" b="43206"/>
          <a:stretch>
            <a:fillRect/>
          </a:stretch>
        </p:blipFill>
        <p:spPr>
          <a:xfrm>
            <a:off x="0" y="2224588"/>
            <a:ext cx="12192000" cy="1737670"/>
          </a:xfrm>
          <a:prstGeom prst="rect">
            <a:avLst/>
          </a:prstGeom>
        </p:spPr>
      </p:pic>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76547" b="9665"/>
          <a:stretch>
            <a:fillRect/>
          </a:stretch>
        </p:blipFill>
        <p:spPr>
          <a:xfrm>
            <a:off x="0" y="638623"/>
            <a:ext cx="12192000" cy="344016"/>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1523" t="57913" r="973" b="28872"/>
          <a:stretch>
            <a:fillRect/>
          </a:stretch>
        </p:blipFill>
        <p:spPr>
          <a:xfrm>
            <a:off x="0" y="-1"/>
            <a:ext cx="12192000" cy="657225"/>
          </a:xfrm>
          <a:prstGeom prst="rect">
            <a:avLst/>
          </a:prstGeom>
        </p:spPr>
      </p:pic>
      <p:grpSp>
        <p:nvGrpSpPr>
          <p:cNvPr id="6" name="组合 5"/>
          <p:cNvGrpSpPr/>
          <p:nvPr/>
        </p:nvGrpSpPr>
        <p:grpSpPr>
          <a:xfrm>
            <a:off x="-667047" y="-1"/>
            <a:ext cx="13461391" cy="657226"/>
            <a:chOff x="-826704" y="-1"/>
            <a:chExt cx="13461391" cy="551544"/>
          </a:xfrm>
        </p:grpSpPr>
        <p:sp>
          <p:nvSpPr>
            <p:cNvPr id="4" name="平行四边形 3"/>
            <p:cNvSpPr/>
            <p:nvPr/>
          </p:nvSpPr>
          <p:spPr>
            <a:xfrm>
              <a:off x="-826704" y="0"/>
              <a:ext cx="6922704" cy="551543"/>
            </a:xfrm>
            <a:prstGeom prst="parallelogram">
              <a:avLst>
                <a:gd name="adj" fmla="val 58056"/>
              </a:avLst>
            </a:prstGeom>
            <a:solidFill>
              <a:srgbClr val="2980B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5711983" y="-1"/>
              <a:ext cx="6922704" cy="551543"/>
            </a:xfrm>
            <a:prstGeom prst="parallelogram">
              <a:avLst>
                <a:gd name="adj" fmla="val 58056"/>
              </a:avLst>
            </a:prstGeom>
            <a:solidFill>
              <a:srgbClr val="16A08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矩形 6"/>
          <p:cNvSpPr/>
          <p:nvPr/>
        </p:nvSpPr>
        <p:spPr>
          <a:xfrm>
            <a:off x="4310896" y="88479"/>
            <a:ext cx="3570209" cy="461665"/>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技巧八：富兰克林成交法</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1" name="平行四边形 10"/>
          <p:cNvSpPr/>
          <p:nvPr/>
        </p:nvSpPr>
        <p:spPr>
          <a:xfrm flipV="1">
            <a:off x="-1173707" y="2224588"/>
            <a:ext cx="7779063" cy="1737670"/>
          </a:xfrm>
          <a:prstGeom prst="parallelogram">
            <a:avLst>
              <a:gd name="adj" fmla="val 58056"/>
            </a:avLst>
          </a:prstGeom>
          <a:gradFill flip="none" rotWithShape="1">
            <a:gsLst>
              <a:gs pos="9000">
                <a:srgbClr val="2980B9"/>
              </a:gs>
              <a:gs pos="64000">
                <a:srgbClr val="16A085">
                  <a:alpha val="90000"/>
                </a:srgbClr>
              </a:gs>
              <a:gs pos="100000">
                <a:srgbClr val="9BBB59">
                  <a:alpha val="8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平行四边形 11"/>
          <p:cNvSpPr/>
          <p:nvPr/>
        </p:nvSpPr>
        <p:spPr>
          <a:xfrm flipV="1">
            <a:off x="5586644" y="2224588"/>
            <a:ext cx="8156652" cy="1737670"/>
          </a:xfrm>
          <a:prstGeom prst="parallelogram">
            <a:avLst>
              <a:gd name="adj" fmla="val 58056"/>
            </a:avLst>
          </a:prstGeom>
          <a:gradFill flip="none" rotWithShape="1">
            <a:gsLst>
              <a:gs pos="9000">
                <a:srgbClr val="2980B9"/>
              </a:gs>
              <a:gs pos="64000">
                <a:srgbClr val="16A085">
                  <a:alpha val="90000"/>
                </a:srgbClr>
              </a:gs>
              <a:gs pos="100000">
                <a:srgbClr val="9BBB59">
                  <a:alpha val="8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矩形 1"/>
          <p:cNvSpPr/>
          <p:nvPr/>
        </p:nvSpPr>
        <p:spPr>
          <a:xfrm>
            <a:off x="1890674" y="2862590"/>
            <a:ext cx="1980030" cy="523220"/>
          </a:xfrm>
          <a:prstGeom prst="rect">
            <a:avLst/>
          </a:prstGeom>
        </p:spPr>
        <p:txBody>
          <a:bodyPr wrap="none">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购买的理由</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7752865" y="2872798"/>
            <a:ext cx="1980030" cy="523220"/>
          </a:xfrm>
          <a:prstGeom prst="rect">
            <a:avLst/>
          </a:prstGeom>
        </p:spPr>
        <p:txBody>
          <a:bodyPr wrap="none">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不买的理由</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898477" y="4416684"/>
            <a:ext cx="10395045" cy="787523"/>
          </a:xfrm>
          <a:prstGeom prst="rect">
            <a:avLst/>
          </a:prstGeom>
        </p:spPr>
        <p:txBody>
          <a:bodyPr wrap="square">
            <a:spAutoFit/>
          </a:bodyPr>
          <a:lstStyle/>
          <a:p>
            <a:pPr algn="ctr">
              <a:lnSpc>
                <a:spcPct val="150000"/>
              </a:lnSpc>
            </a:pPr>
            <a:r>
              <a:rPr lang="zh-CN" altLang="en-US" sz="1600" dirty="0">
                <a:latin typeface="微软雅黑" panose="020B0503020204020204" pitchFamily="34" charset="-122"/>
                <a:ea typeface="微软雅黑" panose="020B0503020204020204" pitchFamily="34" charset="-122"/>
              </a:rPr>
              <a:t>顾客一看该买的理由一大堆，不该买的理由一点点，这时你就可以说了，难道你不应该为了这些理由、这些好处做出一个决定付出一个代价？让自己忍受一下这些不满的原因吗？他一听，相信这是公平的是不是？</a:t>
            </a:r>
            <a:endParaRPr lang="zh-CN" altLang="en-US" sz="1600" dirty="0">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5403171" y="1924050"/>
            <a:ext cx="1385656" cy="2492634"/>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l="9845" t="40934" r="733" b="45880"/>
          <a:stretch>
            <a:fillRect/>
          </a:stretch>
        </p:blipFill>
        <p:spPr>
          <a:xfrm>
            <a:off x="2895600" y="2259997"/>
            <a:ext cx="9296400" cy="883254"/>
          </a:xfrm>
          <a:prstGeom prst="rect">
            <a:avLst/>
          </a:prstGeom>
        </p:spPr>
      </p:pic>
      <p:sp>
        <p:nvSpPr>
          <p:cNvPr id="17" name="平行四边形 16"/>
          <p:cNvSpPr/>
          <p:nvPr/>
        </p:nvSpPr>
        <p:spPr>
          <a:xfrm flipV="1">
            <a:off x="2895601" y="2259996"/>
            <a:ext cx="9296400" cy="883253"/>
          </a:xfrm>
          <a:prstGeom prst="parallelogram">
            <a:avLst>
              <a:gd name="adj" fmla="val 0"/>
            </a:avLst>
          </a:prstGeom>
          <a:gradFill flip="none" rotWithShape="1">
            <a:gsLst>
              <a:gs pos="9000">
                <a:srgbClr val="2980B9"/>
              </a:gs>
              <a:gs pos="64000">
                <a:srgbClr val="16A085">
                  <a:alpha val="90000"/>
                </a:srgbClr>
              </a:gs>
              <a:gs pos="100000">
                <a:srgbClr val="9BBB59">
                  <a:alpha val="8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76547" b="9665"/>
          <a:stretch>
            <a:fillRect/>
          </a:stretch>
        </p:blipFill>
        <p:spPr>
          <a:xfrm>
            <a:off x="0" y="638623"/>
            <a:ext cx="12192000" cy="344016"/>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1523" t="57913" r="973" b="28872"/>
          <a:stretch>
            <a:fillRect/>
          </a:stretch>
        </p:blipFill>
        <p:spPr>
          <a:xfrm>
            <a:off x="0" y="-1"/>
            <a:ext cx="12192000" cy="657225"/>
          </a:xfrm>
          <a:prstGeom prst="rect">
            <a:avLst/>
          </a:prstGeom>
        </p:spPr>
      </p:pic>
      <p:grpSp>
        <p:nvGrpSpPr>
          <p:cNvPr id="6" name="组合 5"/>
          <p:cNvGrpSpPr/>
          <p:nvPr/>
        </p:nvGrpSpPr>
        <p:grpSpPr>
          <a:xfrm>
            <a:off x="-667047" y="-1"/>
            <a:ext cx="13461391" cy="657226"/>
            <a:chOff x="-826704" y="-1"/>
            <a:chExt cx="13461391" cy="551544"/>
          </a:xfrm>
        </p:grpSpPr>
        <p:sp>
          <p:nvSpPr>
            <p:cNvPr id="4" name="平行四边形 3"/>
            <p:cNvSpPr/>
            <p:nvPr/>
          </p:nvSpPr>
          <p:spPr>
            <a:xfrm>
              <a:off x="-826704" y="0"/>
              <a:ext cx="6922704" cy="551543"/>
            </a:xfrm>
            <a:prstGeom prst="parallelogram">
              <a:avLst>
                <a:gd name="adj" fmla="val 58056"/>
              </a:avLst>
            </a:prstGeom>
            <a:solidFill>
              <a:srgbClr val="2980B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5711983" y="-1"/>
              <a:ext cx="6922704" cy="551543"/>
            </a:xfrm>
            <a:prstGeom prst="parallelogram">
              <a:avLst>
                <a:gd name="adj" fmla="val 58056"/>
              </a:avLst>
            </a:prstGeom>
            <a:solidFill>
              <a:srgbClr val="16A08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矩形 6"/>
          <p:cNvSpPr/>
          <p:nvPr/>
        </p:nvSpPr>
        <p:spPr>
          <a:xfrm>
            <a:off x="4618673" y="88479"/>
            <a:ext cx="2954655" cy="461665"/>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技巧九：问答成交法</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8" name="矩形 9"/>
          <p:cNvSpPr>
            <a:spLocks noChangeArrowheads="1"/>
          </p:cNvSpPr>
          <p:nvPr/>
        </p:nvSpPr>
        <p:spPr bwMode="auto">
          <a:xfrm>
            <a:off x="4991099" y="2517252"/>
            <a:ext cx="60837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2000" dirty="0">
                <a:solidFill>
                  <a:schemeClr val="bg1"/>
                </a:solidFill>
                <a:latin typeface="微软雅黑" panose="020B0503020204020204" pitchFamily="34" charset="-122"/>
                <a:ea typeface="微软雅黑" panose="020B0503020204020204" pitchFamily="34" charset="-122"/>
              </a:rPr>
              <a:t>问答成交法，不断地在这些问句当中一句一句背起来</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a:spLocks noChangeArrowheads="1"/>
          </p:cNvSpPr>
          <p:nvPr/>
        </p:nvSpPr>
        <p:spPr bwMode="auto">
          <a:xfrm>
            <a:off x="4978816" y="3244045"/>
            <a:ext cx="6432134" cy="1981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lnSpc>
                <a:spcPct val="130000"/>
              </a:lnSpc>
              <a:buFont typeface="Wingdings" panose="05000000000000000000" pitchFamily="2" charset="2"/>
              <a:buChar char="p"/>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如果这种性能的瓷砖是独一无二的，你不觉得拥有它是值得的吗？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30000"/>
              </a:lnSpc>
              <a:buFont typeface="Wingdings" panose="05000000000000000000" pitchFamily="2" charset="2"/>
              <a:buChar char="p"/>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如果这种能解决你的问题，你不觉得拥有它是一个正确的选择吗？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30000"/>
              </a:lnSpc>
              <a:buFont typeface="Wingdings" panose="05000000000000000000" pitchFamily="2" charset="2"/>
              <a:buChar char="p"/>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反问他你不觉得拥有它是一种正确的选择吗？</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30000"/>
              </a:lnSpc>
              <a:buFont typeface="Wingdings" panose="05000000000000000000" pitchFamily="2" charset="2"/>
              <a:buChar char="p"/>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你希望马上送到，还是这个星期送到呢？</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30000"/>
              </a:lnSpc>
              <a:buFont typeface="Wingdings" panose="05000000000000000000" pitchFamily="2" charset="2"/>
              <a:buChar char="p"/>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如果我们能在经济上为你省钱，那我们是不是就可以成交呢？</a:t>
            </a:r>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lnSpc>
                <a:spcPct val="130000"/>
              </a:lnSpc>
              <a:buFont typeface="Wingdings" panose="05000000000000000000" pitchFamily="2" charset="2"/>
              <a:buChar char="p"/>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如果我们有办法让您省更多的钱的话我们是不是有机会合作呢？</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1322" y="1451369"/>
            <a:ext cx="5658700" cy="5406631"/>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3200400" y="2512370"/>
            <a:ext cx="9296400" cy="883255"/>
            <a:chOff x="2895600" y="2259996"/>
            <a:chExt cx="9296400" cy="883255"/>
          </a:xfrm>
        </p:grpSpPr>
        <p:pic>
          <p:nvPicPr>
            <p:cNvPr id="30" name="图片 29"/>
            <p:cNvPicPr>
              <a:picLocks noChangeAspect="1"/>
            </p:cNvPicPr>
            <p:nvPr/>
          </p:nvPicPr>
          <p:blipFill rotWithShape="1">
            <a:blip r:embed="rId1" cstate="print">
              <a:extLst>
                <a:ext uri="{28A0092B-C50C-407E-A947-70E740481C1C}">
                  <a14:useLocalDpi xmlns:a14="http://schemas.microsoft.com/office/drawing/2010/main" val="0"/>
                </a:ext>
              </a:extLst>
            </a:blip>
            <a:srcRect l="9845" t="40934" r="733" b="45880"/>
            <a:stretch>
              <a:fillRect/>
            </a:stretch>
          </p:blipFill>
          <p:spPr>
            <a:xfrm>
              <a:off x="2895600" y="2259997"/>
              <a:ext cx="9296400" cy="883254"/>
            </a:xfrm>
            <a:prstGeom prst="rect">
              <a:avLst/>
            </a:prstGeom>
          </p:spPr>
        </p:pic>
        <p:sp>
          <p:nvSpPr>
            <p:cNvPr id="31" name="平行四边形 30"/>
            <p:cNvSpPr/>
            <p:nvPr/>
          </p:nvSpPr>
          <p:spPr>
            <a:xfrm flipV="1">
              <a:off x="6096000" y="2259996"/>
              <a:ext cx="6096000" cy="883253"/>
            </a:xfrm>
            <a:prstGeom prst="parallelogram">
              <a:avLst>
                <a:gd name="adj" fmla="val 0"/>
              </a:avLst>
            </a:prstGeom>
            <a:gradFill flip="none" rotWithShape="1">
              <a:gsLst>
                <a:gs pos="9000">
                  <a:srgbClr val="2980B9"/>
                </a:gs>
                <a:gs pos="64000">
                  <a:srgbClr val="16A085">
                    <a:alpha val="90000"/>
                  </a:srgbClr>
                </a:gs>
                <a:gs pos="100000">
                  <a:srgbClr val="9BBB59">
                    <a:alpha val="8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76547" b="9665"/>
          <a:stretch>
            <a:fillRect/>
          </a:stretch>
        </p:blipFill>
        <p:spPr>
          <a:xfrm>
            <a:off x="0" y="638623"/>
            <a:ext cx="12192000" cy="344016"/>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1523" t="57913" r="973" b="28872"/>
          <a:stretch>
            <a:fillRect/>
          </a:stretch>
        </p:blipFill>
        <p:spPr>
          <a:xfrm>
            <a:off x="0" y="-1"/>
            <a:ext cx="12192000" cy="657225"/>
          </a:xfrm>
          <a:prstGeom prst="rect">
            <a:avLst/>
          </a:prstGeom>
        </p:spPr>
      </p:pic>
      <p:grpSp>
        <p:nvGrpSpPr>
          <p:cNvPr id="6" name="组合 5"/>
          <p:cNvGrpSpPr/>
          <p:nvPr/>
        </p:nvGrpSpPr>
        <p:grpSpPr>
          <a:xfrm>
            <a:off x="-667047" y="-1"/>
            <a:ext cx="13461391" cy="657226"/>
            <a:chOff x="-826704" y="-1"/>
            <a:chExt cx="13461391" cy="551544"/>
          </a:xfrm>
        </p:grpSpPr>
        <p:sp>
          <p:nvSpPr>
            <p:cNvPr id="4" name="平行四边形 3"/>
            <p:cNvSpPr/>
            <p:nvPr/>
          </p:nvSpPr>
          <p:spPr>
            <a:xfrm>
              <a:off x="-826704" y="0"/>
              <a:ext cx="6922704" cy="551543"/>
            </a:xfrm>
            <a:prstGeom prst="parallelogram">
              <a:avLst>
                <a:gd name="adj" fmla="val 58056"/>
              </a:avLst>
            </a:prstGeom>
            <a:solidFill>
              <a:srgbClr val="2980B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5711983" y="-1"/>
              <a:ext cx="6922704" cy="551543"/>
            </a:xfrm>
            <a:prstGeom prst="parallelogram">
              <a:avLst>
                <a:gd name="adj" fmla="val 58056"/>
              </a:avLst>
            </a:prstGeom>
            <a:solidFill>
              <a:srgbClr val="16A08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矩形 6"/>
          <p:cNvSpPr/>
          <p:nvPr/>
        </p:nvSpPr>
        <p:spPr>
          <a:xfrm>
            <a:off x="2747969" y="88479"/>
            <a:ext cx="6696064" cy="461665"/>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有效沟通的技巧</a:t>
            </a:r>
            <a:r>
              <a:rPr lang="en-US" altLang="zh-CN" sz="2400" dirty="0">
                <a:solidFill>
                  <a:schemeClr val="bg1"/>
                </a:solidFill>
                <a:latin typeface="微软雅黑" panose="020B0503020204020204" pitchFamily="34" charset="-122"/>
                <a:ea typeface="微软雅黑" panose="020B0503020204020204" pitchFamily="34" charset="-122"/>
              </a:rPr>
              <a:t>——</a:t>
            </a:r>
            <a:r>
              <a:rPr lang="zh-CN" altLang="en-US" sz="2400" dirty="0">
                <a:solidFill>
                  <a:schemeClr val="bg1"/>
                </a:solidFill>
                <a:latin typeface="微软雅黑" panose="020B0503020204020204" pitchFamily="34" charset="-122"/>
                <a:ea typeface="微软雅黑" panose="020B0503020204020204" pitchFamily="34" charset="-122"/>
              </a:rPr>
              <a:t>与客户达成协议的金科玉律</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636657" y="1469830"/>
            <a:ext cx="4513265" cy="4313398"/>
            <a:chOff x="3508889" y="1126330"/>
            <a:chExt cx="4513265" cy="4313398"/>
          </a:xfrm>
        </p:grpSpPr>
        <p:grpSp>
          <p:nvGrpSpPr>
            <p:cNvPr id="2" name="组合 1"/>
            <p:cNvGrpSpPr/>
            <p:nvPr/>
          </p:nvGrpSpPr>
          <p:grpSpPr>
            <a:xfrm>
              <a:off x="3508889" y="2476500"/>
              <a:ext cx="4513265" cy="2963228"/>
              <a:chOff x="3508889" y="2023427"/>
              <a:chExt cx="5203336" cy="3416301"/>
            </a:xfrm>
          </p:grpSpPr>
          <p:sp>
            <p:nvSpPr>
              <p:cNvPr id="13" name="Shape 907"/>
              <p:cNvSpPr/>
              <p:nvPr/>
            </p:nvSpPr>
            <p:spPr>
              <a:xfrm>
                <a:off x="7062446" y="3534727"/>
                <a:ext cx="1649779" cy="1905001"/>
              </a:xfrm>
              <a:custGeom>
                <a:avLst/>
                <a:gdLst/>
                <a:ahLst/>
                <a:cxnLst/>
                <a:rect l="0" t="0" r="0" b="0"/>
                <a:pathLst>
                  <a:path w="120000" h="120000" extrusionOk="0">
                    <a:moveTo>
                      <a:pt x="60000" y="0"/>
                    </a:moveTo>
                    <a:lnTo>
                      <a:pt x="120000" y="30000"/>
                    </a:lnTo>
                    <a:lnTo>
                      <a:pt x="120000" y="90000"/>
                    </a:lnTo>
                    <a:lnTo>
                      <a:pt x="60000" y="120000"/>
                    </a:lnTo>
                    <a:lnTo>
                      <a:pt x="0" y="90000"/>
                    </a:lnTo>
                    <a:lnTo>
                      <a:pt x="0" y="30000"/>
                    </a:lnTo>
                    <a:close/>
                  </a:path>
                </a:pathLst>
              </a:custGeom>
              <a:solidFill>
                <a:srgbClr val="16A085"/>
              </a:solidFill>
              <a:ln>
                <a:noFill/>
              </a:ln>
            </p:spPr>
            <p:txBody>
              <a:bodyPr lIns="25400" tIns="25400" rIns="25400" bIns="25400" anchor="ctr" anchorCtr="0">
                <a:noAutofit/>
              </a:bodyPr>
              <a:lstStyle/>
              <a:p>
                <a:pPr algn="ctr" defTabSz="457200">
                  <a:buClr>
                    <a:srgbClr val="FFFFFF"/>
                  </a:buClr>
                </a:pPr>
                <a:endParaRPr sz="2500" kern="0">
                  <a:solidFill>
                    <a:srgbClr val="000000"/>
                  </a:solidFill>
                  <a:latin typeface="微软雅黑" panose="020B0503020204020204" pitchFamily="34" charset="-122"/>
                  <a:ea typeface="微软雅黑" panose="020B0503020204020204" pitchFamily="34" charset="-122"/>
                  <a:cs typeface="Helvetica Neue Light"/>
                  <a:sym typeface="微软雅黑" panose="020B0503020204020204" pitchFamily="34" charset="-122"/>
                </a:endParaRPr>
              </a:p>
            </p:txBody>
          </p:sp>
          <p:sp>
            <p:nvSpPr>
              <p:cNvPr id="14" name="Shape 908"/>
              <p:cNvSpPr/>
              <p:nvPr/>
            </p:nvSpPr>
            <p:spPr>
              <a:xfrm>
                <a:off x="6174057" y="2023427"/>
                <a:ext cx="1649779" cy="1905001"/>
              </a:xfrm>
              <a:custGeom>
                <a:avLst/>
                <a:gdLst/>
                <a:ahLst/>
                <a:cxnLst/>
                <a:rect l="0" t="0" r="0" b="0"/>
                <a:pathLst>
                  <a:path w="120000" h="120000" extrusionOk="0">
                    <a:moveTo>
                      <a:pt x="60000" y="0"/>
                    </a:moveTo>
                    <a:lnTo>
                      <a:pt x="120000" y="30000"/>
                    </a:lnTo>
                    <a:lnTo>
                      <a:pt x="120000" y="90000"/>
                    </a:lnTo>
                    <a:lnTo>
                      <a:pt x="60000" y="120000"/>
                    </a:lnTo>
                    <a:lnTo>
                      <a:pt x="0" y="90000"/>
                    </a:lnTo>
                    <a:lnTo>
                      <a:pt x="0" y="30000"/>
                    </a:lnTo>
                    <a:close/>
                  </a:path>
                </a:pathLst>
              </a:custGeom>
              <a:solidFill>
                <a:srgbClr val="9BBB59"/>
              </a:solidFill>
              <a:ln>
                <a:noFill/>
              </a:ln>
            </p:spPr>
            <p:txBody>
              <a:bodyPr lIns="25400" tIns="25400" rIns="25400" bIns="25400" anchor="ctr" anchorCtr="0">
                <a:noAutofit/>
              </a:bodyPr>
              <a:lstStyle/>
              <a:p>
                <a:pPr algn="ctr" defTabSz="457200">
                  <a:buClr>
                    <a:srgbClr val="FFFFFF"/>
                  </a:buClr>
                </a:pPr>
                <a:endParaRPr sz="2500" kern="0">
                  <a:solidFill>
                    <a:srgbClr val="000000"/>
                  </a:solidFill>
                  <a:latin typeface="微软雅黑" panose="020B0503020204020204" pitchFamily="34" charset="-122"/>
                  <a:ea typeface="微软雅黑" panose="020B0503020204020204" pitchFamily="34" charset="-122"/>
                  <a:cs typeface="Helvetica Neue Light"/>
                  <a:sym typeface="微软雅黑" panose="020B0503020204020204" pitchFamily="34" charset="-122"/>
                </a:endParaRPr>
              </a:p>
            </p:txBody>
          </p:sp>
          <p:sp>
            <p:nvSpPr>
              <p:cNvPr id="16" name="Shape 909"/>
              <p:cNvSpPr/>
              <p:nvPr/>
            </p:nvSpPr>
            <p:spPr>
              <a:xfrm>
                <a:off x="5285668" y="3534727"/>
                <a:ext cx="1649779" cy="1905001"/>
              </a:xfrm>
              <a:custGeom>
                <a:avLst/>
                <a:gdLst/>
                <a:ahLst/>
                <a:cxnLst/>
                <a:rect l="0" t="0" r="0" b="0"/>
                <a:pathLst>
                  <a:path w="120000" h="120000" extrusionOk="0">
                    <a:moveTo>
                      <a:pt x="60000" y="0"/>
                    </a:moveTo>
                    <a:lnTo>
                      <a:pt x="120000" y="30000"/>
                    </a:lnTo>
                    <a:lnTo>
                      <a:pt x="120000" y="90000"/>
                    </a:lnTo>
                    <a:lnTo>
                      <a:pt x="60000" y="120000"/>
                    </a:lnTo>
                    <a:lnTo>
                      <a:pt x="0" y="90000"/>
                    </a:lnTo>
                    <a:lnTo>
                      <a:pt x="0" y="30000"/>
                    </a:lnTo>
                    <a:close/>
                  </a:path>
                </a:pathLst>
              </a:custGeom>
              <a:solidFill>
                <a:srgbClr val="F49F2D"/>
              </a:solidFill>
              <a:ln>
                <a:noFill/>
              </a:ln>
            </p:spPr>
            <p:txBody>
              <a:bodyPr lIns="25400" tIns="25400" rIns="25400" bIns="25400" anchor="ctr" anchorCtr="0">
                <a:noAutofit/>
              </a:bodyPr>
              <a:lstStyle/>
              <a:p>
                <a:pPr algn="ctr" defTabSz="457200">
                  <a:buClr>
                    <a:srgbClr val="FFFFFF"/>
                  </a:buClr>
                </a:pPr>
                <a:endParaRPr sz="2500" kern="0">
                  <a:solidFill>
                    <a:srgbClr val="000000"/>
                  </a:solidFill>
                  <a:latin typeface="微软雅黑" panose="020B0503020204020204" pitchFamily="34" charset="-122"/>
                  <a:ea typeface="微软雅黑" panose="020B0503020204020204" pitchFamily="34" charset="-122"/>
                  <a:cs typeface="Helvetica Neue Light"/>
                  <a:sym typeface="微软雅黑" panose="020B0503020204020204" pitchFamily="34" charset="-122"/>
                </a:endParaRPr>
              </a:p>
            </p:txBody>
          </p:sp>
          <p:sp>
            <p:nvSpPr>
              <p:cNvPr id="20" name="Shape 910"/>
              <p:cNvSpPr/>
              <p:nvPr/>
            </p:nvSpPr>
            <p:spPr>
              <a:xfrm>
                <a:off x="3508889" y="3534727"/>
                <a:ext cx="1649779" cy="1905001"/>
              </a:xfrm>
              <a:custGeom>
                <a:avLst/>
                <a:gdLst/>
                <a:ahLst/>
                <a:cxnLst/>
                <a:rect l="0" t="0" r="0" b="0"/>
                <a:pathLst>
                  <a:path w="120000" h="120000" extrusionOk="0">
                    <a:moveTo>
                      <a:pt x="60000" y="0"/>
                    </a:moveTo>
                    <a:lnTo>
                      <a:pt x="120000" y="30000"/>
                    </a:lnTo>
                    <a:lnTo>
                      <a:pt x="120000" y="90000"/>
                    </a:lnTo>
                    <a:lnTo>
                      <a:pt x="60000" y="120000"/>
                    </a:lnTo>
                    <a:lnTo>
                      <a:pt x="0" y="90000"/>
                    </a:lnTo>
                    <a:lnTo>
                      <a:pt x="0" y="30000"/>
                    </a:lnTo>
                    <a:close/>
                  </a:path>
                </a:pathLst>
              </a:custGeom>
              <a:solidFill>
                <a:srgbClr val="9BBB59"/>
              </a:solidFill>
              <a:ln>
                <a:noFill/>
              </a:ln>
            </p:spPr>
            <p:txBody>
              <a:bodyPr lIns="25400" tIns="25400" rIns="25400" bIns="25400" anchor="ctr" anchorCtr="0">
                <a:noAutofit/>
              </a:bodyPr>
              <a:lstStyle/>
              <a:p>
                <a:pPr algn="ctr" defTabSz="457200">
                  <a:buClr>
                    <a:srgbClr val="FFFFFF"/>
                  </a:buClr>
                </a:pPr>
                <a:endParaRPr sz="2500" kern="0">
                  <a:solidFill>
                    <a:srgbClr val="000000"/>
                  </a:solidFill>
                  <a:latin typeface="微软雅黑" panose="020B0503020204020204" pitchFamily="34" charset="-122"/>
                  <a:ea typeface="微软雅黑" panose="020B0503020204020204" pitchFamily="34" charset="-122"/>
                  <a:cs typeface="Helvetica Neue Light"/>
                  <a:sym typeface="微软雅黑" panose="020B0503020204020204" pitchFamily="34" charset="-122"/>
                </a:endParaRPr>
              </a:p>
            </p:txBody>
          </p:sp>
          <p:sp>
            <p:nvSpPr>
              <p:cNvPr id="22" name="Shape 911"/>
              <p:cNvSpPr/>
              <p:nvPr/>
            </p:nvSpPr>
            <p:spPr>
              <a:xfrm>
                <a:off x="4397279" y="2023427"/>
                <a:ext cx="1649779" cy="1905001"/>
              </a:xfrm>
              <a:custGeom>
                <a:avLst/>
                <a:gdLst/>
                <a:ahLst/>
                <a:cxnLst/>
                <a:rect l="0" t="0" r="0" b="0"/>
                <a:pathLst>
                  <a:path w="120000" h="120000" extrusionOk="0">
                    <a:moveTo>
                      <a:pt x="60000" y="0"/>
                    </a:moveTo>
                    <a:lnTo>
                      <a:pt x="120000" y="30000"/>
                    </a:lnTo>
                    <a:lnTo>
                      <a:pt x="120000" y="90000"/>
                    </a:lnTo>
                    <a:lnTo>
                      <a:pt x="60000" y="120000"/>
                    </a:lnTo>
                    <a:lnTo>
                      <a:pt x="0" y="90000"/>
                    </a:lnTo>
                    <a:lnTo>
                      <a:pt x="0" y="30000"/>
                    </a:lnTo>
                    <a:close/>
                  </a:path>
                </a:pathLst>
              </a:custGeom>
              <a:solidFill>
                <a:srgbClr val="16A085"/>
              </a:solidFill>
              <a:ln>
                <a:noFill/>
              </a:ln>
            </p:spPr>
            <p:txBody>
              <a:bodyPr lIns="25400" tIns="25400" rIns="25400" bIns="25400" anchor="ctr" anchorCtr="0">
                <a:noAutofit/>
              </a:bodyPr>
              <a:lstStyle/>
              <a:p>
                <a:pPr algn="ctr" defTabSz="457200">
                  <a:buClr>
                    <a:srgbClr val="FFFFFF"/>
                  </a:buClr>
                </a:pPr>
                <a:endParaRPr sz="2500" kern="0">
                  <a:solidFill>
                    <a:srgbClr val="000000"/>
                  </a:solidFill>
                  <a:latin typeface="微软雅黑" panose="020B0503020204020204" pitchFamily="34" charset="-122"/>
                  <a:ea typeface="微软雅黑" panose="020B0503020204020204" pitchFamily="34" charset="-122"/>
                  <a:cs typeface="Helvetica Neue Light"/>
                  <a:sym typeface="微软雅黑" panose="020B0503020204020204" pitchFamily="34" charset="-122"/>
                </a:endParaRPr>
              </a:p>
            </p:txBody>
          </p:sp>
        </p:grpSp>
        <p:sp>
          <p:nvSpPr>
            <p:cNvPr id="23" name="Shape 908"/>
            <p:cNvSpPr/>
            <p:nvPr/>
          </p:nvSpPr>
          <p:spPr>
            <a:xfrm>
              <a:off x="5050029" y="1126330"/>
              <a:ext cx="1430984" cy="1652358"/>
            </a:xfrm>
            <a:custGeom>
              <a:avLst/>
              <a:gdLst/>
              <a:ahLst/>
              <a:cxnLst/>
              <a:rect l="0" t="0" r="0" b="0"/>
              <a:pathLst>
                <a:path w="120000" h="120000" extrusionOk="0">
                  <a:moveTo>
                    <a:pt x="60000" y="0"/>
                  </a:moveTo>
                  <a:lnTo>
                    <a:pt x="120000" y="30000"/>
                  </a:lnTo>
                  <a:lnTo>
                    <a:pt x="120000" y="90000"/>
                  </a:lnTo>
                  <a:lnTo>
                    <a:pt x="60000" y="120000"/>
                  </a:lnTo>
                  <a:lnTo>
                    <a:pt x="0" y="90000"/>
                  </a:lnTo>
                  <a:lnTo>
                    <a:pt x="0" y="30000"/>
                  </a:lnTo>
                  <a:close/>
                </a:path>
              </a:pathLst>
            </a:custGeom>
            <a:solidFill>
              <a:srgbClr val="2980B9"/>
            </a:solidFill>
            <a:ln>
              <a:noFill/>
            </a:ln>
          </p:spPr>
          <p:txBody>
            <a:bodyPr lIns="25400" tIns="25400" rIns="25400" bIns="25400" anchor="ctr" anchorCtr="0">
              <a:noAutofit/>
            </a:bodyPr>
            <a:lstStyle/>
            <a:p>
              <a:pPr algn="ctr" defTabSz="457200">
                <a:buClr>
                  <a:srgbClr val="FFFFFF"/>
                </a:buClr>
              </a:pPr>
              <a:endParaRPr sz="2500" kern="0">
                <a:solidFill>
                  <a:srgbClr val="000000"/>
                </a:solidFill>
                <a:latin typeface="微软雅黑" panose="020B0503020204020204" pitchFamily="34" charset="-122"/>
                <a:ea typeface="微软雅黑" panose="020B0503020204020204" pitchFamily="34" charset="-122"/>
                <a:cs typeface="Helvetica Neue Light"/>
                <a:sym typeface="微软雅黑" panose="020B0503020204020204" pitchFamily="34" charset="-122"/>
              </a:endParaRPr>
            </a:p>
          </p:txBody>
        </p:sp>
      </p:grpSp>
      <p:sp>
        <p:nvSpPr>
          <p:cNvPr id="8" name="矩形 7"/>
          <p:cNvSpPr/>
          <p:nvPr/>
        </p:nvSpPr>
        <p:spPr>
          <a:xfrm>
            <a:off x="1003107" y="2723163"/>
            <a:ext cx="5092893" cy="461665"/>
          </a:xfrm>
          <a:prstGeom prst="rect">
            <a:avLst/>
          </a:prstGeom>
        </p:spPr>
        <p:txBody>
          <a:bodyPr wrap="squar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如何用客户喜欢的方式去</a:t>
            </a:r>
            <a:r>
              <a:rPr lang="zh-CN" altLang="en-US" sz="2400" dirty="0" smtClean="0">
                <a:solidFill>
                  <a:schemeClr val="bg1"/>
                </a:solidFill>
                <a:latin typeface="微软雅黑" panose="020B0503020204020204" pitchFamily="34" charset="-122"/>
                <a:ea typeface="微软雅黑" panose="020B0503020204020204" pitchFamily="34" charset="-122"/>
              </a:rPr>
              <a:t>沟通</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8417357" y="2094982"/>
            <a:ext cx="954108" cy="461665"/>
          </a:xfrm>
          <a:prstGeom prst="rect">
            <a:avLst/>
          </a:prstGeom>
        </p:spPr>
        <p:txBody>
          <a:bodyPr wrap="none">
            <a:spAutoFit/>
          </a:bodyPr>
          <a:lstStyle/>
          <a:p>
            <a:pPr algn="ctr" eaLnBrk="1" fontAlgn="auto" hangingPunct="1">
              <a:defRPr/>
            </a:pPr>
            <a:r>
              <a:rPr lang="zh-CN" altLang="en-US" sz="2400" b="1" noProof="1">
                <a:gradFill flip="none" rotWithShape="1">
                  <a:gsLst>
                    <a:gs pos="0">
                      <a:srgbClr val="FFFF00"/>
                    </a:gs>
                    <a:gs pos="100000">
                      <a:srgbClr val="FFC000">
                        <a:shade val="100000"/>
                        <a:satMod val="115000"/>
                      </a:srgb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忌</a:t>
            </a:r>
            <a:r>
              <a:rPr lang="zh-CN" altLang="en-US" noProof="1">
                <a:solidFill>
                  <a:schemeClr val="bg1"/>
                </a:solidFill>
                <a:latin typeface="微软雅黑" panose="020B0503020204020204" pitchFamily="34" charset="-122"/>
                <a:ea typeface="微软雅黑" panose="020B0503020204020204" pitchFamily="34" charset="-122"/>
              </a:rPr>
              <a:t>争辩</a:t>
            </a:r>
            <a:endParaRPr lang="zh-CN" altLang="en-US" noProof="1">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9192395" y="3464229"/>
            <a:ext cx="954108" cy="461665"/>
          </a:xfrm>
          <a:prstGeom prst="rect">
            <a:avLst/>
          </a:prstGeom>
        </p:spPr>
        <p:txBody>
          <a:bodyPr wrap="none">
            <a:spAutoFit/>
          </a:bodyPr>
          <a:lstStyle/>
          <a:p>
            <a:pPr algn="ctr" eaLnBrk="1" fontAlgn="auto" hangingPunct="1">
              <a:defRPr/>
            </a:pPr>
            <a:r>
              <a:rPr lang="zh-CN" altLang="en-US" sz="2400" b="1" noProof="1">
                <a:gradFill flip="none" rotWithShape="1">
                  <a:gsLst>
                    <a:gs pos="0">
                      <a:srgbClr val="FFFF00"/>
                    </a:gs>
                    <a:gs pos="100000">
                      <a:srgbClr val="FFC000">
                        <a:shade val="100000"/>
                        <a:satMod val="115000"/>
                      </a:srgb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忌</a:t>
            </a:r>
            <a:r>
              <a:rPr lang="zh-CN" altLang="en-US" noProof="1">
                <a:solidFill>
                  <a:schemeClr val="bg1"/>
                </a:solidFill>
                <a:latin typeface="微软雅黑" panose="020B0503020204020204" pitchFamily="34" charset="-122"/>
                <a:ea typeface="微软雅黑" panose="020B0503020204020204" pitchFamily="34" charset="-122"/>
              </a:rPr>
              <a:t>质问</a:t>
            </a:r>
            <a:endParaRPr lang="zh-CN" altLang="en-US" noProof="1">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9909751" y="4676863"/>
            <a:ext cx="1010738" cy="461665"/>
          </a:xfrm>
          <a:prstGeom prst="rect">
            <a:avLst/>
          </a:prstGeom>
        </p:spPr>
        <p:txBody>
          <a:bodyPr wrap="square">
            <a:spAutoFit/>
          </a:bodyPr>
          <a:lstStyle/>
          <a:p>
            <a:pPr algn="ctr" eaLnBrk="1" fontAlgn="auto" hangingPunct="1">
              <a:defRPr/>
            </a:pPr>
            <a:r>
              <a:rPr lang="zh-CN" altLang="en-US" sz="2400" b="1" noProof="1">
                <a:gradFill flip="none" rotWithShape="1">
                  <a:gsLst>
                    <a:gs pos="0">
                      <a:srgbClr val="FFFF00"/>
                    </a:gs>
                    <a:gs pos="100000">
                      <a:srgbClr val="FFC000">
                        <a:shade val="100000"/>
                        <a:satMod val="115000"/>
                      </a:srgb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忌</a:t>
            </a:r>
            <a:r>
              <a:rPr lang="zh-CN" altLang="en-US" noProof="1">
                <a:solidFill>
                  <a:schemeClr val="bg1"/>
                </a:solidFill>
                <a:latin typeface="微软雅黑" panose="020B0503020204020204" pitchFamily="34" charset="-122"/>
                <a:ea typeface="微软雅黑" panose="020B0503020204020204" pitchFamily="34" charset="-122"/>
              </a:rPr>
              <a:t>命令</a:t>
            </a:r>
            <a:endParaRPr lang="zh-CN" altLang="en-US" noProof="1">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8002822" y="4607614"/>
            <a:ext cx="1401100" cy="646331"/>
          </a:xfrm>
          <a:prstGeom prst="rect">
            <a:avLst/>
          </a:prstGeom>
        </p:spPr>
        <p:txBody>
          <a:bodyPr wrap="square">
            <a:spAutoFit/>
          </a:bodyPr>
          <a:lstStyle/>
          <a:p>
            <a:pPr marL="113030" marR="15875" indent="304800" algn="ctr" eaLnBrk="1" fontAlgn="auto" hangingPunct="1">
              <a:lnSpc>
                <a:spcPct val="150000"/>
              </a:lnSpc>
              <a:spcAft>
                <a:spcPts val="600"/>
              </a:spcAft>
              <a:defRPr/>
            </a:pPr>
            <a:r>
              <a:rPr lang="zh-CN" altLang="zh-CN" sz="2400" b="1" noProof="1">
                <a:gradFill flip="none" rotWithShape="1">
                  <a:gsLst>
                    <a:gs pos="0">
                      <a:srgbClr val="FFFF00"/>
                    </a:gs>
                    <a:gs pos="100000">
                      <a:srgbClr val="FFC000">
                        <a:shade val="100000"/>
                        <a:satMod val="115000"/>
                      </a:srgb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忌</a:t>
            </a:r>
            <a:r>
              <a:rPr lang="zh-CN" altLang="zh-CN" noProof="1">
                <a:solidFill>
                  <a:schemeClr val="bg1"/>
                </a:solidFill>
                <a:latin typeface="微软雅黑" panose="020B0503020204020204" pitchFamily="34" charset="-122"/>
                <a:ea typeface="微软雅黑" panose="020B0503020204020204" pitchFamily="34" charset="-122"/>
              </a:rPr>
              <a:t>炫耀</a:t>
            </a:r>
            <a:endParaRPr lang="zh-CN" altLang="zh-CN" noProof="1">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6440775" y="4607614"/>
            <a:ext cx="1436400" cy="646331"/>
          </a:xfrm>
          <a:prstGeom prst="rect">
            <a:avLst/>
          </a:prstGeom>
        </p:spPr>
        <p:txBody>
          <a:bodyPr wrap="square">
            <a:spAutoFit/>
          </a:bodyPr>
          <a:lstStyle/>
          <a:p>
            <a:pPr marL="113030" marR="15875" indent="304800" algn="ctr" eaLnBrk="1" fontAlgn="auto" hangingPunct="1">
              <a:lnSpc>
                <a:spcPct val="150000"/>
              </a:lnSpc>
              <a:spcAft>
                <a:spcPts val="600"/>
              </a:spcAft>
              <a:defRPr/>
            </a:pPr>
            <a:r>
              <a:rPr lang="zh-CN" altLang="en-US" sz="2400" b="1" noProof="1">
                <a:gradFill flip="none" rotWithShape="1">
                  <a:gsLst>
                    <a:gs pos="0">
                      <a:srgbClr val="FFFF00"/>
                    </a:gs>
                    <a:gs pos="100000">
                      <a:srgbClr val="FFC000">
                        <a:shade val="100000"/>
                        <a:satMod val="115000"/>
                      </a:srgb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忌</a:t>
            </a:r>
            <a:r>
              <a:rPr lang="zh-CN" altLang="en-US" noProof="1">
                <a:solidFill>
                  <a:schemeClr val="bg1"/>
                </a:solidFill>
                <a:latin typeface="微软雅黑" panose="020B0503020204020204" pitchFamily="34" charset="-122"/>
                <a:ea typeface="微软雅黑" panose="020B0503020204020204" pitchFamily="34" charset="-122"/>
              </a:rPr>
              <a:t>直白</a:t>
            </a:r>
            <a:endParaRPr lang="zh-CN" altLang="zh-CN" noProof="1">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039133" y="3395625"/>
            <a:ext cx="1686576" cy="646331"/>
          </a:xfrm>
          <a:prstGeom prst="rect">
            <a:avLst/>
          </a:prstGeom>
        </p:spPr>
        <p:txBody>
          <a:bodyPr>
            <a:spAutoFit/>
          </a:bodyPr>
          <a:lstStyle/>
          <a:p>
            <a:pPr marL="113030" marR="15875" indent="304800" algn="ctr" eaLnBrk="1" fontAlgn="auto" hangingPunct="1">
              <a:lnSpc>
                <a:spcPct val="150000"/>
              </a:lnSpc>
              <a:spcAft>
                <a:spcPts val="600"/>
              </a:spcAft>
              <a:defRPr/>
            </a:pPr>
            <a:r>
              <a:rPr lang="zh-CN" altLang="en-US" sz="2400" b="1" noProof="1">
                <a:gradFill flip="none" rotWithShape="1">
                  <a:gsLst>
                    <a:gs pos="0">
                      <a:srgbClr val="FFFF00"/>
                    </a:gs>
                    <a:gs pos="100000">
                      <a:srgbClr val="FFC000">
                        <a:shade val="100000"/>
                        <a:satMod val="115000"/>
                      </a:srgb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忌</a:t>
            </a:r>
            <a:r>
              <a:rPr lang="zh-CN" altLang="en-US" noProof="1">
                <a:solidFill>
                  <a:schemeClr val="bg1"/>
                </a:solidFill>
                <a:latin typeface="微软雅黑" panose="020B0503020204020204" pitchFamily="34" charset="-122"/>
                <a:ea typeface="微软雅黑" panose="020B0503020204020204" pitchFamily="34" charset="-122"/>
              </a:rPr>
              <a:t>批评</a:t>
            </a:r>
            <a:endParaRPr lang="zh-CN" altLang="zh-CN" noProof="1">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1003107" y="3499619"/>
            <a:ext cx="5092893" cy="1526187"/>
          </a:xfrm>
          <a:prstGeom prst="rect">
            <a:avLst/>
          </a:prstGeom>
        </p:spPr>
        <p:txBody>
          <a:bodyPr wrap="square">
            <a:spAutoFit/>
          </a:bodyPr>
          <a:lstStyle/>
          <a:p>
            <a:pPr>
              <a:lnSpc>
                <a:spcPct val="15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做大客户销售，一个很重要的环节就是沟通，用什么样的营销话术、什么样的沟通技巧，具体的事情需要具体而定。但是有一些比较普遍意义的沟通技巧是大多数典典的销售必须共同遵守的。</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76547" b="9665"/>
          <a:stretch>
            <a:fillRect/>
          </a:stretch>
        </p:blipFill>
        <p:spPr>
          <a:xfrm>
            <a:off x="0" y="638623"/>
            <a:ext cx="12192000" cy="34401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1523" t="57913" r="973" b="28872"/>
          <a:stretch>
            <a:fillRect/>
          </a:stretch>
        </p:blipFill>
        <p:spPr>
          <a:xfrm>
            <a:off x="0" y="-1"/>
            <a:ext cx="12192000" cy="657225"/>
          </a:xfrm>
          <a:prstGeom prst="rect">
            <a:avLst/>
          </a:prstGeom>
        </p:spPr>
      </p:pic>
      <p:grpSp>
        <p:nvGrpSpPr>
          <p:cNvPr id="6" name="组合 5"/>
          <p:cNvGrpSpPr/>
          <p:nvPr/>
        </p:nvGrpSpPr>
        <p:grpSpPr>
          <a:xfrm>
            <a:off x="-667047" y="-1"/>
            <a:ext cx="13461391" cy="657226"/>
            <a:chOff x="-826704" y="-1"/>
            <a:chExt cx="13461391" cy="551544"/>
          </a:xfrm>
        </p:grpSpPr>
        <p:sp>
          <p:nvSpPr>
            <p:cNvPr id="4" name="平行四边形 3"/>
            <p:cNvSpPr/>
            <p:nvPr/>
          </p:nvSpPr>
          <p:spPr>
            <a:xfrm>
              <a:off x="-826704" y="0"/>
              <a:ext cx="6922704" cy="551543"/>
            </a:xfrm>
            <a:prstGeom prst="parallelogram">
              <a:avLst>
                <a:gd name="adj" fmla="val 58056"/>
              </a:avLst>
            </a:prstGeom>
            <a:solidFill>
              <a:srgbClr val="2980B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5711983" y="-1"/>
              <a:ext cx="6922704" cy="551543"/>
            </a:xfrm>
            <a:prstGeom prst="parallelogram">
              <a:avLst>
                <a:gd name="adj" fmla="val 58056"/>
              </a:avLst>
            </a:prstGeom>
            <a:solidFill>
              <a:srgbClr val="16A08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矩形 6"/>
          <p:cNvSpPr/>
          <p:nvPr/>
        </p:nvSpPr>
        <p:spPr>
          <a:xfrm>
            <a:off x="2747969" y="88479"/>
            <a:ext cx="6696064" cy="461665"/>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有效沟通的技巧</a:t>
            </a:r>
            <a:r>
              <a:rPr lang="en-US" altLang="zh-CN" sz="2400" dirty="0">
                <a:solidFill>
                  <a:schemeClr val="bg1"/>
                </a:solidFill>
                <a:latin typeface="微软雅黑" panose="020B0503020204020204" pitchFamily="34" charset="-122"/>
                <a:ea typeface="微软雅黑" panose="020B0503020204020204" pitchFamily="34" charset="-122"/>
              </a:rPr>
              <a:t>——</a:t>
            </a:r>
            <a:r>
              <a:rPr lang="zh-CN" altLang="en-US" sz="2400" dirty="0">
                <a:solidFill>
                  <a:schemeClr val="bg1"/>
                </a:solidFill>
                <a:latin typeface="微软雅黑" panose="020B0503020204020204" pitchFamily="34" charset="-122"/>
                <a:ea typeface="微软雅黑" panose="020B0503020204020204" pitchFamily="34" charset="-122"/>
              </a:rPr>
              <a:t>与客户达成协议的金科玉律</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32" name="图片 7"/>
          <p:cNvPicPr>
            <a:picLocks noChangeAspect="1" noChangeArrowheads="1"/>
          </p:cNvPicPr>
          <p:nvPr/>
        </p:nvPicPr>
        <p:blipFill>
          <a:blip r:embed="rId3">
            <a:extLst>
              <a:ext uri="{28A0092B-C50C-407E-A947-70E740481C1C}">
                <a14:useLocalDpi xmlns:a14="http://schemas.microsoft.com/office/drawing/2010/main" val="0"/>
              </a:ext>
            </a:extLst>
          </a:blip>
          <a:srcRect t="5751"/>
          <a:stretch>
            <a:fillRect/>
          </a:stretch>
        </p:blipFill>
        <p:spPr bwMode="auto">
          <a:xfrm>
            <a:off x="4222227" y="2190750"/>
            <a:ext cx="3298825"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平行四边形 32"/>
          <p:cNvSpPr/>
          <p:nvPr/>
        </p:nvSpPr>
        <p:spPr>
          <a:xfrm flipV="1">
            <a:off x="0" y="5513696"/>
            <a:ext cx="12192000" cy="1344304"/>
          </a:xfrm>
          <a:prstGeom prst="parallelogram">
            <a:avLst>
              <a:gd name="adj" fmla="val 0"/>
            </a:avLst>
          </a:prstGeom>
          <a:gradFill flip="none" rotWithShape="1">
            <a:gsLst>
              <a:gs pos="9000">
                <a:srgbClr val="2980B9"/>
              </a:gs>
              <a:gs pos="64000">
                <a:srgbClr val="16A085">
                  <a:alpha val="90000"/>
                </a:srgbClr>
              </a:gs>
              <a:gs pos="100000">
                <a:srgbClr val="9BBB59">
                  <a:alpha val="8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14"/>
          <p:cNvSpPr/>
          <p:nvPr/>
        </p:nvSpPr>
        <p:spPr>
          <a:xfrm>
            <a:off x="3048000" y="5801127"/>
            <a:ext cx="6096000" cy="769441"/>
          </a:xfrm>
          <a:prstGeom prst="rect">
            <a:avLst/>
          </a:prstGeom>
        </p:spPr>
        <p:txBody>
          <a:bodyPr>
            <a:spAutoFit/>
          </a:bodyPr>
          <a:lstStyle/>
          <a:p>
            <a:pPr algn="ctr"/>
            <a:r>
              <a:rPr lang="zh-CN" altLang="en-US" sz="2400" b="1" dirty="0">
                <a:gradFill flip="none" rotWithShape="1">
                  <a:gsLst>
                    <a:gs pos="0">
                      <a:srgbClr val="FFFF00"/>
                    </a:gs>
                    <a:gs pos="100000">
                      <a:srgbClr val="FFC000">
                        <a:shade val="100000"/>
                        <a:satMod val="115000"/>
                      </a:srgb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销售的重要准则是</a:t>
            </a:r>
            <a:endParaRPr lang="zh-CN" altLang="en-US" sz="2400" b="1" dirty="0">
              <a:gradFill flip="none" rotWithShape="1">
                <a:gsLst>
                  <a:gs pos="0">
                    <a:srgbClr val="FFFF00"/>
                  </a:gs>
                  <a:gs pos="100000">
                    <a:srgbClr val="FFC000">
                      <a:shade val="100000"/>
                      <a:satMod val="115000"/>
                    </a:srgb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2000" dirty="0">
                <a:solidFill>
                  <a:schemeClr val="bg1"/>
                </a:solidFill>
                <a:latin typeface="微软雅黑" panose="020B0503020204020204" pitchFamily="34" charset="-122"/>
                <a:ea typeface="微软雅黑" panose="020B0503020204020204" pitchFamily="34" charset="-122"/>
              </a:rPr>
              <a:t>自己少说，多提问。鼓励客户多说，引导客户多说。</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3695343" y="1441653"/>
            <a:ext cx="4801314" cy="461665"/>
          </a:xfrm>
          <a:prstGeom prst="rect">
            <a:avLst/>
          </a:prstGeom>
        </p:spPr>
        <p:txBody>
          <a:bodyPr wrap="none">
            <a:spAutoFit/>
          </a:bodyPr>
          <a:lstStyle/>
          <a:p>
            <a:pPr algn="ctr"/>
            <a:r>
              <a:rPr lang="zh-CN" altLang="en-US" sz="2400" dirty="0">
                <a:latin typeface="微软雅黑" panose="020B0503020204020204" pitchFamily="34" charset="-122"/>
                <a:ea typeface="微软雅黑" panose="020B0503020204020204" pitchFamily="34" charset="-122"/>
              </a:rPr>
              <a:t>倾听是与客户有效沟通的重要途径</a:t>
            </a:r>
            <a:endParaRPr lang="zh-CN" altLang="en-US" sz="2400" dirty="0">
              <a:latin typeface="微软雅黑" panose="020B0503020204020204" pitchFamily="34" charset="-122"/>
              <a:ea typeface="微软雅黑" panose="020B0503020204020204" pitchFamily="34" charset="-122"/>
            </a:endParaRPr>
          </a:p>
        </p:txBody>
      </p:sp>
      <p:sp>
        <p:nvSpPr>
          <p:cNvPr id="18" name="矩形 17"/>
          <p:cNvSpPr/>
          <p:nvPr/>
        </p:nvSpPr>
        <p:spPr>
          <a:xfrm>
            <a:off x="2142918" y="2492507"/>
            <a:ext cx="1210102" cy="707886"/>
          </a:xfrm>
          <a:prstGeom prst="rect">
            <a:avLst/>
          </a:prstGeom>
        </p:spPr>
        <p:txBody>
          <a:bodyPr wrap="square">
            <a:spAutoFit/>
          </a:bodyPr>
          <a:lstStyle/>
          <a:p>
            <a:pPr algn="ctr"/>
            <a:r>
              <a:rPr lang="zh-CN" altLang="en-US" sz="2000" b="1" dirty="0">
                <a:latin typeface="微软雅黑" panose="020B0503020204020204" pitchFamily="34" charset="-122"/>
                <a:ea typeface="微软雅黑" panose="020B0503020204020204" pitchFamily="34" charset="-122"/>
              </a:rPr>
              <a:t>无经验</a:t>
            </a:r>
            <a:endParaRPr lang="zh-CN" altLang="en-US" sz="2000" b="1" dirty="0">
              <a:latin typeface="微软雅黑" panose="020B0503020204020204" pitchFamily="34" charset="-122"/>
              <a:ea typeface="微软雅黑" panose="020B0503020204020204" pitchFamily="34" charset="-122"/>
            </a:endParaRPr>
          </a:p>
          <a:p>
            <a:pPr algn="ctr"/>
            <a:r>
              <a:rPr lang="zh-CN" altLang="en-US" sz="2000" b="1" dirty="0">
                <a:latin typeface="微软雅黑" panose="020B0503020204020204" pitchFamily="34" charset="-122"/>
                <a:ea typeface="微软雅黑" panose="020B0503020204020204" pitchFamily="34" charset="-122"/>
              </a:rPr>
              <a:t>业务员</a:t>
            </a:r>
            <a:endParaRPr lang="zh-CN" altLang="en-US" sz="2000" b="1" dirty="0">
              <a:latin typeface="微软雅黑" panose="020B0503020204020204" pitchFamily="34" charset="-122"/>
              <a:ea typeface="微软雅黑" panose="020B0503020204020204" pitchFamily="34" charset="-122"/>
            </a:endParaRPr>
          </a:p>
        </p:txBody>
      </p:sp>
      <p:sp>
        <p:nvSpPr>
          <p:cNvPr id="34" name="矩形 5"/>
          <p:cNvSpPr>
            <a:spLocks noChangeArrowheads="1"/>
          </p:cNvSpPr>
          <p:nvPr/>
        </p:nvSpPr>
        <p:spPr bwMode="auto">
          <a:xfrm>
            <a:off x="1017594" y="3305049"/>
            <a:ext cx="3460750" cy="149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lnSpc>
                <a:spcPct val="130000"/>
              </a:lnSpc>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rPr>
              <a:t>在和客户交涉的前期就滔滔不绝地介绍公司的实力规模如何，质量如何；</a:t>
            </a:r>
            <a:endParaRPr lang="en-US" altLang="zh-CN" sz="1400" dirty="0">
              <a:latin typeface="微软雅黑" panose="020B0503020204020204" pitchFamily="34" charset="-122"/>
              <a:ea typeface="微软雅黑" panose="020B0503020204020204" pitchFamily="34" charset="-122"/>
            </a:endParaRPr>
          </a:p>
          <a:p>
            <a:pPr eaLnBrk="1" hangingPunct="1">
              <a:lnSpc>
                <a:spcPct val="130000"/>
              </a:lnSpc>
              <a:buFont typeface="Arial" panose="020B0604020202020204" pitchFamily="34" charset="0"/>
              <a:buChar char="•"/>
            </a:pPr>
            <a:endParaRPr lang="en-US" altLang="zh-CN" sz="1400" dirty="0">
              <a:latin typeface="微软雅黑" panose="020B0503020204020204" pitchFamily="34" charset="-122"/>
              <a:ea typeface="微软雅黑" panose="020B0503020204020204" pitchFamily="34" charset="-122"/>
            </a:endParaRPr>
          </a:p>
          <a:p>
            <a:pPr eaLnBrk="1" hangingPunct="1">
              <a:lnSpc>
                <a:spcPct val="130000"/>
              </a:lnSpc>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rPr>
              <a:t>在争先恐后地陈述、解释，甚至争辩，却将提问、倾听和确认抛置脑后。</a:t>
            </a:r>
            <a:endParaRPr lang="zh-CN" altLang="en-US" sz="1400" dirty="0">
              <a:latin typeface="微软雅黑" panose="020B0503020204020204" pitchFamily="34" charset="-122"/>
              <a:ea typeface="微软雅黑" panose="020B0503020204020204" pitchFamily="34" charset="-122"/>
            </a:endParaRPr>
          </a:p>
        </p:txBody>
      </p:sp>
      <p:sp>
        <p:nvSpPr>
          <p:cNvPr id="35" name="矩形 34"/>
          <p:cNvSpPr/>
          <p:nvPr/>
        </p:nvSpPr>
        <p:spPr>
          <a:xfrm>
            <a:off x="8836922" y="2492507"/>
            <a:ext cx="1210102" cy="707886"/>
          </a:xfrm>
          <a:prstGeom prst="rect">
            <a:avLst/>
          </a:prstGeom>
        </p:spPr>
        <p:txBody>
          <a:bodyPr wrap="square">
            <a:spAutoFit/>
          </a:bodyPr>
          <a:lstStyle/>
          <a:p>
            <a:pPr algn="ctr"/>
            <a:r>
              <a:rPr lang="zh-CN" altLang="en-US" sz="2000" b="1" dirty="0">
                <a:latin typeface="微软雅黑" panose="020B0503020204020204" pitchFamily="34" charset="-122"/>
                <a:ea typeface="微软雅黑" panose="020B0503020204020204" pitchFamily="34" charset="-122"/>
              </a:rPr>
              <a:t>有经验</a:t>
            </a:r>
            <a:endParaRPr lang="zh-CN" altLang="en-US" sz="2000" b="1" dirty="0">
              <a:latin typeface="微软雅黑" panose="020B0503020204020204" pitchFamily="34" charset="-122"/>
              <a:ea typeface="微软雅黑" panose="020B0503020204020204" pitchFamily="34" charset="-122"/>
            </a:endParaRPr>
          </a:p>
          <a:p>
            <a:pPr algn="ctr"/>
            <a:r>
              <a:rPr lang="zh-CN" altLang="en-US" sz="2000" b="1" dirty="0">
                <a:latin typeface="微软雅黑" panose="020B0503020204020204" pitchFamily="34" charset="-122"/>
                <a:ea typeface="微软雅黑" panose="020B0503020204020204" pitchFamily="34" charset="-122"/>
              </a:rPr>
              <a:t>业务员</a:t>
            </a:r>
            <a:endParaRPr lang="zh-CN" altLang="en-US" sz="2000" b="1" dirty="0">
              <a:latin typeface="微软雅黑" panose="020B0503020204020204" pitchFamily="34" charset="-122"/>
              <a:ea typeface="微软雅黑" panose="020B0503020204020204" pitchFamily="34" charset="-122"/>
            </a:endParaRPr>
          </a:p>
        </p:txBody>
      </p:sp>
      <p:sp>
        <p:nvSpPr>
          <p:cNvPr id="36" name="矩形 5"/>
          <p:cNvSpPr>
            <a:spLocks noChangeArrowheads="1"/>
          </p:cNvSpPr>
          <p:nvPr/>
        </p:nvSpPr>
        <p:spPr bwMode="auto">
          <a:xfrm>
            <a:off x="7569954" y="3305049"/>
            <a:ext cx="3744039"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30000"/>
              </a:lnSpc>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rPr>
              <a:t>有经验的业务员会尽量让客户多说，从客户的字里行间了解客户的意图和真正需求。 </a:t>
            </a: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298961" y="1772529"/>
            <a:ext cx="3594078" cy="5391117"/>
          </a:xfrm>
          <a:prstGeom prst="rect">
            <a:avLst/>
          </a:prstGeom>
        </p:spPr>
      </p:pic>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76547" b="9665"/>
          <a:stretch>
            <a:fillRect/>
          </a:stretch>
        </p:blipFill>
        <p:spPr>
          <a:xfrm>
            <a:off x="0" y="638623"/>
            <a:ext cx="12192000" cy="344016"/>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1523" t="57913" r="973" b="28872"/>
          <a:stretch>
            <a:fillRect/>
          </a:stretch>
        </p:blipFill>
        <p:spPr>
          <a:xfrm>
            <a:off x="0" y="-1"/>
            <a:ext cx="12192000" cy="657225"/>
          </a:xfrm>
          <a:prstGeom prst="rect">
            <a:avLst/>
          </a:prstGeom>
        </p:spPr>
      </p:pic>
      <p:grpSp>
        <p:nvGrpSpPr>
          <p:cNvPr id="6" name="组合 5"/>
          <p:cNvGrpSpPr/>
          <p:nvPr/>
        </p:nvGrpSpPr>
        <p:grpSpPr>
          <a:xfrm>
            <a:off x="-667047" y="-1"/>
            <a:ext cx="13461391" cy="657226"/>
            <a:chOff x="-826704" y="-1"/>
            <a:chExt cx="13461391" cy="551544"/>
          </a:xfrm>
        </p:grpSpPr>
        <p:sp>
          <p:nvSpPr>
            <p:cNvPr id="4" name="平行四边形 3"/>
            <p:cNvSpPr/>
            <p:nvPr/>
          </p:nvSpPr>
          <p:spPr>
            <a:xfrm>
              <a:off x="-826704" y="0"/>
              <a:ext cx="6922704" cy="551543"/>
            </a:xfrm>
            <a:prstGeom prst="parallelogram">
              <a:avLst>
                <a:gd name="adj" fmla="val 58056"/>
              </a:avLst>
            </a:prstGeom>
            <a:solidFill>
              <a:srgbClr val="2980B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5711983" y="-1"/>
              <a:ext cx="6922704" cy="551543"/>
            </a:xfrm>
            <a:prstGeom prst="parallelogram">
              <a:avLst>
                <a:gd name="adj" fmla="val 58056"/>
              </a:avLst>
            </a:prstGeom>
            <a:solidFill>
              <a:srgbClr val="16A08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矩形 6"/>
          <p:cNvSpPr/>
          <p:nvPr/>
        </p:nvSpPr>
        <p:spPr>
          <a:xfrm>
            <a:off x="2747969" y="88479"/>
            <a:ext cx="6696064" cy="461665"/>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有效沟通的技巧</a:t>
            </a:r>
            <a:r>
              <a:rPr lang="en-US" altLang="zh-CN" sz="2400" dirty="0">
                <a:solidFill>
                  <a:schemeClr val="bg1"/>
                </a:solidFill>
                <a:latin typeface="微软雅黑" panose="020B0503020204020204" pitchFamily="34" charset="-122"/>
                <a:ea typeface="微软雅黑" panose="020B0503020204020204" pitchFamily="34" charset="-122"/>
              </a:rPr>
              <a:t>——</a:t>
            </a:r>
            <a:r>
              <a:rPr lang="zh-CN" altLang="en-US" sz="2400" dirty="0">
                <a:solidFill>
                  <a:schemeClr val="bg1"/>
                </a:solidFill>
                <a:latin typeface="微软雅黑" panose="020B0503020204020204" pitchFamily="34" charset="-122"/>
                <a:ea typeface="微软雅黑" panose="020B0503020204020204" pitchFamily="34" charset="-122"/>
              </a:rPr>
              <a:t>与客户达成协议的金科玉律</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4157007" y="1441653"/>
            <a:ext cx="3877985" cy="461665"/>
          </a:xfrm>
          <a:prstGeom prst="rect">
            <a:avLst/>
          </a:prstGeom>
        </p:spPr>
        <p:txBody>
          <a:bodyPr wrap="none">
            <a:spAutoFit/>
          </a:bodyPr>
          <a:lstStyle/>
          <a:p>
            <a:pPr algn="ctr"/>
            <a:r>
              <a:rPr lang="zh-CN" altLang="en-US" sz="2400" dirty="0">
                <a:latin typeface="微软雅黑" panose="020B0503020204020204" pitchFamily="34" charset="-122"/>
                <a:ea typeface="微软雅黑" panose="020B0503020204020204" pitchFamily="34" charset="-122"/>
              </a:rPr>
              <a:t>销售当中常常要用到的问句</a:t>
            </a:r>
            <a:endParaRPr lang="zh-CN" altLang="en-US" sz="2400" dirty="0">
              <a:latin typeface="微软雅黑" panose="020B0503020204020204" pitchFamily="34" charset="-122"/>
              <a:ea typeface="微软雅黑" panose="020B0503020204020204" pitchFamily="34" charset="-122"/>
            </a:endParaRPr>
          </a:p>
        </p:txBody>
      </p:sp>
      <p:sp>
        <p:nvSpPr>
          <p:cNvPr id="19" name="平行四边形 18"/>
          <p:cNvSpPr/>
          <p:nvPr/>
        </p:nvSpPr>
        <p:spPr>
          <a:xfrm flipV="1">
            <a:off x="0" y="5513696"/>
            <a:ext cx="12192000" cy="1344304"/>
          </a:xfrm>
          <a:prstGeom prst="parallelogram">
            <a:avLst>
              <a:gd name="adj" fmla="val 0"/>
            </a:avLst>
          </a:prstGeom>
          <a:gradFill flip="none" rotWithShape="1">
            <a:gsLst>
              <a:gs pos="9000">
                <a:srgbClr val="2980B9"/>
              </a:gs>
              <a:gs pos="64000">
                <a:srgbClr val="16A085">
                  <a:alpha val="90000"/>
                </a:srgbClr>
              </a:gs>
              <a:gs pos="100000">
                <a:srgbClr val="9BBB59">
                  <a:alpha val="8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矩形 19"/>
          <p:cNvSpPr/>
          <p:nvPr/>
        </p:nvSpPr>
        <p:spPr>
          <a:xfrm>
            <a:off x="1082723" y="5801127"/>
            <a:ext cx="10026555" cy="707886"/>
          </a:xfrm>
          <a:prstGeom prst="rect">
            <a:avLst/>
          </a:prstGeom>
        </p:spPr>
        <p:txBody>
          <a:bodyPr wrap="squar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当你得到潜在客户的购买信号之后，最好能够想出一个回应的问题，获得更多的信息。适当提出问题很重要，对于销售来说，没有提问，几乎达成不了销售。 </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144976" y="1914507"/>
            <a:ext cx="1210102" cy="993076"/>
            <a:chOff x="2144976" y="2083590"/>
            <a:chExt cx="1210102" cy="993076"/>
          </a:xfrm>
        </p:grpSpPr>
        <p:sp>
          <p:nvSpPr>
            <p:cNvPr id="8" name="椭圆 7"/>
            <p:cNvSpPr/>
            <p:nvPr/>
          </p:nvSpPr>
          <p:spPr>
            <a:xfrm>
              <a:off x="2257514" y="2083590"/>
              <a:ext cx="993076" cy="993076"/>
            </a:xfrm>
            <a:prstGeom prst="ellips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144976" y="2371644"/>
              <a:ext cx="1210102" cy="40011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客 户</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914410" y="3102068"/>
            <a:ext cx="4591902" cy="1788344"/>
            <a:chOff x="1471655" y="2944813"/>
            <a:chExt cx="4591902" cy="1788344"/>
          </a:xfrm>
        </p:grpSpPr>
        <p:sp>
          <p:nvSpPr>
            <p:cNvPr id="24" name="矩形 23"/>
            <p:cNvSpPr>
              <a:spLocks noChangeArrowheads="1"/>
            </p:cNvSpPr>
            <p:nvPr/>
          </p:nvSpPr>
          <p:spPr bwMode="auto">
            <a:xfrm>
              <a:off x="1471656" y="2944813"/>
              <a:ext cx="21771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buFont typeface="Calibri" panose="020F0502020204030204" charset="0"/>
                <a:buAutoNum type="circleNumDbPlain"/>
              </a:pP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rPr>
                <a:t>你们有 </a:t>
              </a:r>
              <a:r>
                <a:rPr lang="en-US" altLang="zh-CN" sz="1400">
                  <a:solidFill>
                    <a:schemeClr val="tx1">
                      <a:lumMod val="95000"/>
                      <a:lumOff val="5000"/>
                    </a:schemeClr>
                  </a:solidFill>
                  <a:latin typeface="微软雅黑" panose="020B0503020204020204" pitchFamily="34" charset="-122"/>
                  <a:ea typeface="微软雅黑" panose="020B0503020204020204" pitchFamily="34" charset="-122"/>
                </a:rPr>
                <a:t>XX </a:t>
              </a: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rPr>
                <a:t>产品吗？ </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5" name="矩形 24"/>
            <p:cNvSpPr>
              <a:spLocks noChangeArrowheads="1"/>
            </p:cNvSpPr>
            <p:nvPr/>
          </p:nvSpPr>
          <p:spPr bwMode="auto">
            <a:xfrm>
              <a:off x="1471656" y="3247643"/>
              <a:ext cx="2146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buFont typeface="Calibri" panose="020F0502020204030204" charset="0"/>
                <a:buAutoNum type="circleNumDbPlain" startAt="2"/>
              </a:pP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rPr>
                <a:t>你们多久可以交货？</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矩形 25"/>
            <p:cNvSpPr>
              <a:spLocks noChangeArrowheads="1"/>
            </p:cNvSpPr>
            <p:nvPr/>
          </p:nvSpPr>
          <p:spPr bwMode="auto">
            <a:xfrm>
              <a:off x="1471656" y="3550473"/>
              <a:ext cx="26853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buFont typeface="Calibri" panose="020F0502020204030204" charset="0"/>
                <a:buAutoNum type="circleNumDbPlain" startAt="3"/>
              </a:pP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rPr>
                <a:t>你们可以提供免费样品吗？</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7" name="矩形 26"/>
            <p:cNvSpPr>
              <a:spLocks noChangeArrowheads="1"/>
            </p:cNvSpPr>
            <p:nvPr/>
          </p:nvSpPr>
          <p:spPr bwMode="auto">
            <a:xfrm>
              <a:off x="1471656" y="3853303"/>
              <a:ext cx="26853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buFont typeface="Calibri" panose="020F0502020204030204" charset="0"/>
                <a:buAutoNum type="circleNumDbPlain" startAt="4"/>
              </a:pP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rPr>
                <a:t>价格高了，能给点折扣吗？</a:t>
              </a: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8" name="矩形 27"/>
            <p:cNvSpPr>
              <a:spLocks noChangeArrowheads="1"/>
            </p:cNvSpPr>
            <p:nvPr/>
          </p:nvSpPr>
          <p:spPr bwMode="auto">
            <a:xfrm>
              <a:off x="1471655" y="4156133"/>
              <a:ext cx="45919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buFont typeface="Calibri" panose="020F0502020204030204" charset="0"/>
                <a:buAutoNum type="circleNumDbPlain" startAt="5"/>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你们有价格低一些的典典瓷砖吗？我想作为参考。</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9" name="矩形 28"/>
            <p:cNvSpPr>
              <a:spLocks noChangeArrowheads="1"/>
            </p:cNvSpPr>
            <p:nvPr/>
          </p:nvSpPr>
          <p:spPr bwMode="auto">
            <a:xfrm>
              <a:off x="1471656" y="4425380"/>
              <a:ext cx="33845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buFont typeface="Calibri" panose="020F0502020204030204" charset="0"/>
                <a:buAutoNum type="circleNumDbPlain" startAt="6"/>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客户“有某某认证吗？</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8966595" y="1914507"/>
            <a:ext cx="1210102" cy="993076"/>
            <a:chOff x="2144976" y="2083590"/>
            <a:chExt cx="1210102" cy="993076"/>
          </a:xfrm>
        </p:grpSpPr>
        <p:sp>
          <p:nvSpPr>
            <p:cNvPr id="38" name="椭圆 37"/>
            <p:cNvSpPr/>
            <p:nvPr/>
          </p:nvSpPr>
          <p:spPr>
            <a:xfrm>
              <a:off x="2257514" y="2083590"/>
              <a:ext cx="993076" cy="993076"/>
            </a:xfrm>
            <a:prstGeom prst="ellipse">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144976" y="2371644"/>
              <a:ext cx="1210102" cy="40011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销 售</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7746570" y="3102068"/>
            <a:ext cx="3721531" cy="2169981"/>
            <a:chOff x="1471656" y="2944813"/>
            <a:chExt cx="3721531" cy="2169981"/>
          </a:xfrm>
        </p:grpSpPr>
        <p:sp>
          <p:nvSpPr>
            <p:cNvPr id="41" name="矩形 40"/>
            <p:cNvSpPr>
              <a:spLocks noChangeArrowheads="1"/>
            </p:cNvSpPr>
            <p:nvPr/>
          </p:nvSpPr>
          <p:spPr bwMode="auto">
            <a:xfrm>
              <a:off x="1471657" y="2944813"/>
              <a:ext cx="35940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buFont typeface="Calibri" panose="020F0502020204030204" charset="0"/>
                <a:buAutoNum type="circleNumDbPlain"/>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有的。您的数量有多少？这个产品是您主要采购的产品吗？</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2" name="矩形 41"/>
            <p:cNvSpPr>
              <a:spLocks noChangeArrowheads="1"/>
            </p:cNvSpPr>
            <p:nvPr/>
          </p:nvSpPr>
          <p:spPr bwMode="auto">
            <a:xfrm>
              <a:off x="1471657" y="3421919"/>
              <a:ext cx="372153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buFont typeface="Calibri" panose="020F0502020204030204" charset="0"/>
                <a:buAutoNum type="circleNumDbPlain" startAt="2"/>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您希望我们多久交货？我们正常的交货期为</a:t>
              </a:r>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rPr>
                <a:t>N</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天，但是如果您急要货。我们可以努力</a:t>
              </a:r>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rPr>
                <a:t>M</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天交货，用缩短时间体现你的努力。</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3" name="矩形 42"/>
            <p:cNvSpPr>
              <a:spLocks noChangeArrowheads="1"/>
            </p:cNvSpPr>
            <p:nvPr/>
          </p:nvSpPr>
          <p:spPr bwMode="auto">
            <a:xfrm>
              <a:off x="1471656" y="4114469"/>
              <a:ext cx="37215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buFont typeface="Calibri" panose="020F0502020204030204" charset="0"/>
                <a:buAutoNum type="circleNumDbPlain" startAt="3"/>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可以的。请问您是否确认价格？ 考量价格接受能力。</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5" name="矩形 44"/>
            <p:cNvSpPr>
              <a:spLocks noChangeArrowheads="1"/>
            </p:cNvSpPr>
            <p:nvPr/>
          </p:nvSpPr>
          <p:spPr bwMode="auto">
            <a:xfrm>
              <a:off x="1471656" y="4591574"/>
              <a:ext cx="37215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buFont typeface="Calibri" panose="020F0502020204030204" charset="0"/>
                <a:buAutoNum type="circleNumDbPlain" startAt="5"/>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当然。以上认证请见附件中，另外附上其他的认证。</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914650" y="0"/>
            <a:ext cx="10287000" cy="6858000"/>
          </a:xfrm>
          <a:prstGeom prst="rect">
            <a:avLst/>
          </a:prstGeom>
        </p:spPr>
      </p:pic>
      <p:pic>
        <p:nvPicPr>
          <p:cNvPr id="16" name="图片 15"/>
          <p:cNvPicPr>
            <a:picLocks noChangeAspect="1"/>
          </p:cNvPicPr>
          <p:nvPr/>
        </p:nvPicPr>
        <p:blipFill rotWithShape="1">
          <a:blip r:embed="rId2">
            <a:extLst>
              <a:ext uri="{28A0092B-C50C-407E-A947-70E740481C1C}">
                <a14:useLocalDpi xmlns:a14="http://schemas.microsoft.com/office/drawing/2010/main" val="0"/>
              </a:ext>
            </a:extLst>
          </a:blip>
          <a:srcRect t="76336" b="8471"/>
          <a:stretch>
            <a:fillRect/>
          </a:stretch>
        </p:blipFill>
        <p:spPr>
          <a:xfrm rot="7199596">
            <a:off x="-1824994" y="2402980"/>
            <a:ext cx="12192000" cy="1221043"/>
          </a:xfrm>
          <a:prstGeom prst="rect">
            <a:avLst/>
          </a:prstGeom>
        </p:spPr>
      </p:pic>
      <p:sp>
        <p:nvSpPr>
          <p:cNvPr id="4" name="平行四边形 3"/>
          <p:cNvSpPr/>
          <p:nvPr/>
        </p:nvSpPr>
        <p:spPr>
          <a:xfrm>
            <a:off x="2705100" y="0"/>
            <a:ext cx="15568526" cy="6858000"/>
          </a:xfrm>
          <a:prstGeom prst="parallelogram">
            <a:avLst>
              <a:gd name="adj" fmla="val 580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平行四边形 5"/>
          <p:cNvSpPr/>
          <p:nvPr/>
        </p:nvSpPr>
        <p:spPr>
          <a:xfrm>
            <a:off x="3145222" y="2645297"/>
            <a:ext cx="2950778" cy="1587204"/>
          </a:xfrm>
          <a:prstGeom prst="parallelogram">
            <a:avLst>
              <a:gd name="adj" fmla="val 58056"/>
            </a:avLst>
          </a:prstGeom>
          <a:gradFill flip="none" rotWithShape="1">
            <a:gsLst>
              <a:gs pos="9000">
                <a:srgbClr val="2980B9"/>
              </a:gs>
              <a:gs pos="64000">
                <a:srgbClr val="16A085"/>
              </a:gs>
              <a:gs pos="100000">
                <a:srgbClr val="9BBB5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p:cNvSpPr txBox="1"/>
          <p:nvPr/>
        </p:nvSpPr>
        <p:spPr>
          <a:xfrm>
            <a:off x="4036155" y="2777179"/>
            <a:ext cx="1168911" cy="1323439"/>
          </a:xfrm>
          <a:prstGeom prst="rect">
            <a:avLst/>
          </a:prstGeom>
          <a:noFill/>
        </p:spPr>
        <p:txBody>
          <a:bodyPr wrap="none" rtlCol="0">
            <a:spAutoFit/>
          </a:bodyPr>
          <a:lstStyle/>
          <a:p>
            <a:pPr algn="ctr"/>
            <a:r>
              <a:rPr lang="en-US" altLang="zh-CN" sz="8000" dirty="0" smtClean="0">
                <a:solidFill>
                  <a:schemeClr val="bg1"/>
                </a:solidFill>
                <a:latin typeface="DIN Mittelschrift Std" panose="00000500000000000000" pitchFamily="50" charset="0"/>
              </a:rPr>
              <a:t>02</a:t>
            </a:r>
            <a:endParaRPr lang="zh-CN" altLang="en-US" sz="8000" dirty="0">
              <a:solidFill>
                <a:schemeClr val="bg1"/>
              </a:solidFill>
              <a:latin typeface="DIN Mittelschrift Std" panose="00000500000000000000" pitchFamily="50" charset="0"/>
            </a:endParaRPr>
          </a:p>
        </p:txBody>
      </p:sp>
      <p:sp>
        <p:nvSpPr>
          <p:cNvPr id="8" name="平行四边形 7"/>
          <p:cNvSpPr/>
          <p:nvPr/>
        </p:nvSpPr>
        <p:spPr>
          <a:xfrm>
            <a:off x="-1989059" y="5377504"/>
            <a:ext cx="3797143" cy="3784864"/>
          </a:xfrm>
          <a:prstGeom prst="parallelogram">
            <a:avLst>
              <a:gd name="adj" fmla="val 58056"/>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平行四边形 8"/>
          <p:cNvSpPr/>
          <p:nvPr/>
        </p:nvSpPr>
        <p:spPr>
          <a:xfrm>
            <a:off x="60924" y="-2304368"/>
            <a:ext cx="3797143" cy="3784864"/>
          </a:xfrm>
          <a:prstGeom prst="parallelogram">
            <a:avLst>
              <a:gd name="adj" fmla="val 58056"/>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p:nvSpPr>
        <p:spPr>
          <a:xfrm>
            <a:off x="6270644" y="3013501"/>
            <a:ext cx="3157196" cy="830997"/>
          </a:xfrm>
          <a:prstGeom prst="rect">
            <a:avLst/>
          </a:prstGeom>
        </p:spPr>
        <p:txBody>
          <a:bodyPr wrap="square">
            <a:spAutoFit/>
          </a:bodyPr>
          <a:lstStyle/>
          <a:p>
            <a:r>
              <a:rPr lang="zh-CN" altLang="en-US" sz="4800" dirty="0" smtClean="0">
                <a:latin typeface="微软雅黑" panose="020B0503020204020204" pitchFamily="34" charset="-122"/>
                <a:ea typeface="微软雅黑" panose="020B0503020204020204" pitchFamily="34" charset="-122"/>
              </a:rPr>
              <a:t>顾客需求</a:t>
            </a:r>
            <a:endParaRPr lang="zh-CN" altLang="en-US" sz="4800" dirty="0">
              <a:latin typeface="微软雅黑" panose="020B0503020204020204" pitchFamily="34" charset="-122"/>
              <a:ea typeface="微软雅黑" panose="020B0503020204020204" pitchFamily="34" charset="-122"/>
            </a:endParaRPr>
          </a:p>
        </p:txBody>
      </p:sp>
      <p:sp>
        <p:nvSpPr>
          <p:cNvPr id="11" name="矩形 10"/>
          <p:cNvSpPr/>
          <p:nvPr/>
        </p:nvSpPr>
        <p:spPr>
          <a:xfrm>
            <a:off x="8978115" y="3300398"/>
            <a:ext cx="1698157" cy="276999"/>
          </a:xfrm>
          <a:prstGeom prst="rect">
            <a:avLst/>
          </a:prstGeom>
        </p:spPr>
        <p:txBody>
          <a:bodyPr wrap="none">
            <a:spAutoFit/>
          </a:bodyPr>
          <a:lstStyle/>
          <a:p>
            <a:r>
              <a:rPr lang="en-US" altLang="zh-CN" sz="1200" dirty="0" smtClean="0"/>
              <a:t>Customer Requirements</a:t>
            </a:r>
            <a:endParaRPr lang="zh-CN" altLang="en-US" sz="1200" dirty="0"/>
          </a:p>
        </p:txBody>
      </p:sp>
      <p:grpSp>
        <p:nvGrpSpPr>
          <p:cNvPr id="15" name="组合 14"/>
          <p:cNvGrpSpPr/>
          <p:nvPr/>
        </p:nvGrpSpPr>
        <p:grpSpPr>
          <a:xfrm>
            <a:off x="6368571" y="3888040"/>
            <a:ext cx="2089033" cy="1152738"/>
            <a:chOff x="6357698" y="4047835"/>
            <a:chExt cx="2089033" cy="1152738"/>
          </a:xfrm>
        </p:grpSpPr>
        <p:sp>
          <p:nvSpPr>
            <p:cNvPr id="12" name="矩形 11"/>
            <p:cNvSpPr/>
            <p:nvPr/>
          </p:nvSpPr>
          <p:spPr>
            <a:xfrm>
              <a:off x="6357698" y="4047835"/>
              <a:ext cx="2089033" cy="369332"/>
            </a:xfrm>
            <a:prstGeom prst="rect">
              <a:avLst/>
            </a:prstGeom>
          </p:spPr>
          <p:txBody>
            <a:bodyPr wrap="none">
              <a:spAutoFit/>
            </a:bodyPr>
            <a:lstStyle/>
            <a:p>
              <a:pPr marL="285750" indent="-285750">
                <a:buFont typeface="Wingdings" panose="05000000000000000000" pitchFamily="2" charset="2"/>
                <a:buChar char="p"/>
              </a:pPr>
              <a:r>
                <a:rPr lang="zh-CN" altLang="en-US" dirty="0">
                  <a:latin typeface="微软雅黑" panose="020B0503020204020204" pitchFamily="34" charset="-122"/>
                  <a:ea typeface="微软雅黑" panose="020B0503020204020204" pitchFamily="34" charset="-122"/>
                </a:rPr>
                <a:t>观察客户的技巧</a:t>
              </a:r>
              <a:endParaRPr lang="zh-CN" altLang="en-US" dirty="0">
                <a:latin typeface="微软雅黑" panose="020B0503020204020204" pitchFamily="34" charset="-122"/>
                <a:ea typeface="微软雅黑" panose="020B0503020204020204" pitchFamily="34" charset="-122"/>
              </a:endParaRPr>
            </a:p>
          </p:txBody>
        </p:sp>
        <p:sp>
          <p:nvSpPr>
            <p:cNvPr id="13" name="矩形 12"/>
            <p:cNvSpPr/>
            <p:nvPr/>
          </p:nvSpPr>
          <p:spPr>
            <a:xfrm>
              <a:off x="6360559" y="4442684"/>
              <a:ext cx="1858201" cy="369332"/>
            </a:xfrm>
            <a:prstGeom prst="rect">
              <a:avLst/>
            </a:prstGeom>
          </p:spPr>
          <p:txBody>
            <a:bodyPr wrap="none">
              <a:spAutoFit/>
            </a:bodyPr>
            <a:lstStyle/>
            <a:p>
              <a:pPr marL="285750" indent="-285750">
                <a:buFont typeface="Wingdings" panose="05000000000000000000" pitchFamily="2" charset="2"/>
                <a:buChar char="p"/>
              </a:pPr>
              <a:r>
                <a:rPr lang="zh-CN" altLang="en-US" dirty="0">
                  <a:latin typeface="微软雅黑" panose="020B0503020204020204" pitchFamily="34" charset="-122"/>
                  <a:ea typeface="微软雅黑" panose="020B0503020204020204" pitchFamily="34" charset="-122"/>
                </a:rPr>
                <a:t>销售成交技巧</a:t>
              </a:r>
              <a:endParaRPr lang="zh-CN" altLang="en-US" dirty="0">
                <a:latin typeface="微软雅黑" panose="020B0503020204020204" pitchFamily="34" charset="-122"/>
                <a:ea typeface="微软雅黑" panose="020B0503020204020204" pitchFamily="34" charset="-122"/>
              </a:endParaRPr>
            </a:p>
          </p:txBody>
        </p:sp>
        <p:sp>
          <p:nvSpPr>
            <p:cNvPr id="14" name="矩形 13"/>
            <p:cNvSpPr/>
            <p:nvPr/>
          </p:nvSpPr>
          <p:spPr>
            <a:xfrm>
              <a:off x="6357698" y="4831241"/>
              <a:ext cx="2089033" cy="369332"/>
            </a:xfrm>
            <a:prstGeom prst="rect">
              <a:avLst/>
            </a:prstGeom>
          </p:spPr>
          <p:txBody>
            <a:bodyPr wrap="none">
              <a:spAutoFit/>
            </a:bodyPr>
            <a:lstStyle/>
            <a:p>
              <a:pPr marL="285750" indent="-285750">
                <a:buFont typeface="Wingdings" panose="05000000000000000000" pitchFamily="2" charset="2"/>
                <a:buChar char="p"/>
              </a:pPr>
              <a:r>
                <a:rPr lang="zh-CN" altLang="en-US" dirty="0">
                  <a:latin typeface="微软雅黑" panose="020B0503020204020204" pitchFamily="34" charset="-122"/>
                  <a:ea typeface="微软雅黑" panose="020B0503020204020204" pitchFamily="34" charset="-122"/>
                </a:rPr>
                <a:t>有效沟通的技巧</a:t>
              </a:r>
              <a:endParaRPr lang="zh-CN" altLang="en-US"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cstate="print">
            <a:lum bright="70000" contrast="-70000"/>
            <a:extLst>
              <a:ext uri="{28A0092B-C50C-407E-A947-70E740481C1C}">
                <a14:useLocalDpi xmlns:a14="http://schemas.microsoft.com/office/drawing/2010/main" val="0"/>
              </a:ext>
            </a:extLst>
          </a:blip>
          <a:srcRect t="21111" b="26667"/>
          <a:stretch>
            <a:fillRect/>
          </a:stretch>
        </p:blipFill>
        <p:spPr>
          <a:xfrm>
            <a:off x="3171707" y="1058967"/>
            <a:ext cx="5399865" cy="2113915"/>
          </a:xfrm>
          <a:prstGeom prst="rect">
            <a:avLst/>
          </a:prstGeom>
        </p:spPr>
      </p:pic>
      <p:grpSp>
        <p:nvGrpSpPr>
          <p:cNvPr id="14" name="组合 13"/>
          <p:cNvGrpSpPr/>
          <p:nvPr/>
        </p:nvGrpSpPr>
        <p:grpSpPr>
          <a:xfrm>
            <a:off x="0" y="3497318"/>
            <a:ext cx="12192000" cy="3360681"/>
            <a:chOff x="0" y="3497318"/>
            <a:chExt cx="12192000" cy="3360681"/>
          </a:xfrm>
        </p:grpSpPr>
        <p:sp>
          <p:nvSpPr>
            <p:cNvPr id="36" name="平行四边形 35"/>
            <p:cNvSpPr/>
            <p:nvPr/>
          </p:nvSpPr>
          <p:spPr>
            <a:xfrm flipV="1">
              <a:off x="0" y="4825484"/>
              <a:ext cx="12192000" cy="2032515"/>
            </a:xfrm>
            <a:prstGeom prst="parallelogram">
              <a:avLst>
                <a:gd name="adj" fmla="val 0"/>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平行四边形 33"/>
            <p:cNvSpPr/>
            <p:nvPr/>
          </p:nvSpPr>
          <p:spPr>
            <a:xfrm flipV="1">
              <a:off x="0" y="3497318"/>
              <a:ext cx="12192000" cy="1344304"/>
            </a:xfrm>
            <a:prstGeom prst="parallelogram">
              <a:avLst>
                <a:gd name="adj" fmla="val 0"/>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76547" b="9665"/>
          <a:stretch>
            <a:fillRect/>
          </a:stretch>
        </p:blipFill>
        <p:spPr>
          <a:xfrm>
            <a:off x="0" y="638623"/>
            <a:ext cx="12192000" cy="344016"/>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1523" t="57913" r="973" b="28872"/>
          <a:stretch>
            <a:fillRect/>
          </a:stretch>
        </p:blipFill>
        <p:spPr>
          <a:xfrm>
            <a:off x="0" y="-1"/>
            <a:ext cx="12192000" cy="657225"/>
          </a:xfrm>
          <a:prstGeom prst="rect">
            <a:avLst/>
          </a:prstGeom>
        </p:spPr>
      </p:pic>
      <p:grpSp>
        <p:nvGrpSpPr>
          <p:cNvPr id="6" name="组合 5"/>
          <p:cNvGrpSpPr/>
          <p:nvPr/>
        </p:nvGrpSpPr>
        <p:grpSpPr>
          <a:xfrm>
            <a:off x="-667047" y="-1"/>
            <a:ext cx="13461391" cy="657226"/>
            <a:chOff x="-826704" y="-1"/>
            <a:chExt cx="13461391" cy="551544"/>
          </a:xfrm>
        </p:grpSpPr>
        <p:sp>
          <p:nvSpPr>
            <p:cNvPr id="4" name="平行四边形 3"/>
            <p:cNvSpPr/>
            <p:nvPr/>
          </p:nvSpPr>
          <p:spPr>
            <a:xfrm>
              <a:off x="-826704" y="0"/>
              <a:ext cx="6922704" cy="551543"/>
            </a:xfrm>
            <a:prstGeom prst="parallelogram">
              <a:avLst>
                <a:gd name="adj" fmla="val 58056"/>
              </a:avLst>
            </a:prstGeom>
            <a:solidFill>
              <a:srgbClr val="2980B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5711983" y="-1"/>
              <a:ext cx="6922704" cy="551543"/>
            </a:xfrm>
            <a:prstGeom prst="parallelogram">
              <a:avLst>
                <a:gd name="adj" fmla="val 58056"/>
              </a:avLst>
            </a:prstGeom>
            <a:solidFill>
              <a:srgbClr val="16A08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矩形 6"/>
          <p:cNvSpPr/>
          <p:nvPr/>
        </p:nvSpPr>
        <p:spPr>
          <a:xfrm>
            <a:off x="4772562" y="88479"/>
            <a:ext cx="2646878" cy="461665"/>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收集信息充分道歉</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t="52876" b="11853"/>
          <a:stretch>
            <a:fillRect/>
          </a:stretch>
        </p:blipFill>
        <p:spPr>
          <a:xfrm>
            <a:off x="3885456" y="2384878"/>
            <a:ext cx="4421087" cy="1162106"/>
          </a:xfrm>
          <a:prstGeom prst="rect">
            <a:avLst/>
          </a:prstGeom>
        </p:spPr>
      </p:pic>
      <p:sp>
        <p:nvSpPr>
          <p:cNvPr id="33" name="矩形 7"/>
          <p:cNvSpPr>
            <a:spLocks noChangeArrowheads="1"/>
          </p:cNvSpPr>
          <p:nvPr/>
        </p:nvSpPr>
        <p:spPr bwMode="auto">
          <a:xfrm>
            <a:off x="959345" y="3789202"/>
            <a:ext cx="10273307" cy="79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20000"/>
              </a:lnSpc>
            </a:pPr>
            <a:r>
              <a:rPr lang="zh-CN" altLang="en-US" sz="2000" dirty="0">
                <a:solidFill>
                  <a:schemeClr val="bg1"/>
                </a:solidFill>
                <a:latin typeface="微软雅黑" panose="020B0503020204020204" pitchFamily="34" charset="-122"/>
                <a:ea typeface="微软雅黑" panose="020B0503020204020204" pitchFamily="34" charset="-122"/>
              </a:rPr>
              <a:t>作为一个专业的销售员，一定要有这样一个心态：</a:t>
            </a:r>
            <a:r>
              <a:rPr lang="zh-CN" altLang="en-US" dirty="0">
                <a:solidFill>
                  <a:schemeClr val="bg1"/>
                </a:solidFill>
                <a:latin typeface="微软雅黑" panose="020B0503020204020204" pitchFamily="34" charset="-122"/>
                <a:ea typeface="微软雅黑" panose="020B0503020204020204" pitchFamily="34" charset="-122"/>
              </a:rPr>
              <a:t>异议是销售的真正开始。如果客户连异议都没有就购买了产品，那销售员的价值还怎么体现？针对异议向顾客道歉，拿出诚意，表明态度。</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5" name="矩形 34"/>
          <p:cNvSpPr>
            <a:spLocks noChangeArrowheads="1"/>
          </p:cNvSpPr>
          <p:nvPr/>
        </p:nvSpPr>
        <p:spPr bwMode="auto">
          <a:xfrm>
            <a:off x="1134704" y="5192294"/>
            <a:ext cx="9922584"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20000"/>
              </a:lnSpc>
            </a:pPr>
            <a:r>
              <a:rPr lang="zh-CN" altLang="en-US" b="1" dirty="0">
                <a:solidFill>
                  <a:schemeClr val="bg1"/>
                </a:solidFill>
                <a:latin typeface="微软雅黑" panose="020B0503020204020204" pitchFamily="34" charset="-122"/>
                <a:ea typeface="微软雅黑" panose="020B0503020204020204" pitchFamily="34" charset="-122"/>
              </a:rPr>
              <a:t>真正的销售从异议开始。</a:t>
            </a:r>
            <a:r>
              <a:rPr lang="zh-CN" altLang="en-US" sz="1600" dirty="0">
                <a:solidFill>
                  <a:schemeClr val="bg1"/>
                </a:solidFill>
                <a:latin typeface="微软雅黑" panose="020B0503020204020204" pitchFamily="34" charset="-122"/>
                <a:ea typeface="微软雅黑" panose="020B0503020204020204" pitchFamily="34" charset="-122"/>
              </a:rPr>
              <a:t>在实际的销售过程中，销售员经常会遇到各种异议。许多销售员会认为应对异议是一件困难的事情。其实，异议不仅仅是销售工作中的一个障碍，同时也是一个积极的因素。</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7" name="等腰三角形 16"/>
          <p:cNvSpPr/>
          <p:nvPr/>
        </p:nvSpPr>
        <p:spPr>
          <a:xfrm flipV="1">
            <a:off x="5761863" y="4817402"/>
            <a:ext cx="668267" cy="175946"/>
          </a:xfrm>
          <a:prstGeom prst="triangl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片 43"/>
          <p:cNvPicPr>
            <a:picLocks noChangeAspect="1"/>
          </p:cNvPicPr>
          <p:nvPr/>
        </p:nvPicPr>
        <p:blipFill rotWithShape="1">
          <a:blip r:embed="rId5" cstate="print">
            <a:clrChange>
              <a:clrFrom>
                <a:srgbClr val="E5E5E5"/>
              </a:clrFrom>
              <a:clrTo>
                <a:srgbClr val="E5E5E5">
                  <a:alpha val="0"/>
                </a:srgbClr>
              </a:clrTo>
            </a:clrChange>
            <a:extLst>
              <a:ext uri="{28A0092B-C50C-407E-A947-70E740481C1C}">
                <a14:useLocalDpi xmlns:a14="http://schemas.microsoft.com/office/drawing/2010/main" val="0"/>
              </a:ext>
            </a:extLst>
          </a:blip>
          <a:srcRect r="30937"/>
          <a:stretch>
            <a:fillRect/>
          </a:stretch>
        </p:blipFill>
        <p:spPr>
          <a:xfrm>
            <a:off x="82567" y="2384878"/>
            <a:ext cx="1030098" cy="223688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2039259" y="2512369"/>
            <a:ext cx="9296400" cy="883256"/>
            <a:chOff x="2895600" y="2259995"/>
            <a:chExt cx="9296400" cy="883256"/>
          </a:xfrm>
        </p:grpSpPr>
        <p:pic>
          <p:nvPicPr>
            <p:cNvPr id="20" name="图片 19"/>
            <p:cNvPicPr>
              <a:picLocks noChangeAspect="1"/>
            </p:cNvPicPr>
            <p:nvPr/>
          </p:nvPicPr>
          <p:blipFill rotWithShape="1">
            <a:blip r:embed="rId1" cstate="print">
              <a:extLst>
                <a:ext uri="{28A0092B-C50C-407E-A947-70E740481C1C}">
                  <a14:useLocalDpi xmlns:a14="http://schemas.microsoft.com/office/drawing/2010/main" val="0"/>
                </a:ext>
              </a:extLst>
            </a:blip>
            <a:srcRect l="9845" t="40934" r="733" b="45880"/>
            <a:stretch>
              <a:fillRect/>
            </a:stretch>
          </p:blipFill>
          <p:spPr>
            <a:xfrm>
              <a:off x="2895600" y="2259997"/>
              <a:ext cx="9296400" cy="883254"/>
            </a:xfrm>
            <a:prstGeom prst="rect">
              <a:avLst/>
            </a:prstGeom>
          </p:spPr>
        </p:pic>
        <p:sp>
          <p:nvSpPr>
            <p:cNvPr id="21" name="平行四边形 20"/>
            <p:cNvSpPr/>
            <p:nvPr/>
          </p:nvSpPr>
          <p:spPr>
            <a:xfrm flipV="1">
              <a:off x="4934859" y="2259995"/>
              <a:ext cx="7257141" cy="883253"/>
            </a:xfrm>
            <a:prstGeom prst="parallelogram">
              <a:avLst>
                <a:gd name="adj" fmla="val 0"/>
              </a:avLst>
            </a:prstGeom>
            <a:gradFill flip="none" rotWithShape="1">
              <a:gsLst>
                <a:gs pos="9000">
                  <a:srgbClr val="2980B9"/>
                </a:gs>
                <a:gs pos="64000">
                  <a:srgbClr val="16A085">
                    <a:alpha val="90000"/>
                  </a:srgbClr>
                </a:gs>
                <a:gs pos="100000">
                  <a:srgbClr val="9BBB59">
                    <a:alpha val="8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t="76547" b="9665"/>
          <a:stretch>
            <a:fillRect/>
          </a:stretch>
        </p:blipFill>
        <p:spPr>
          <a:xfrm>
            <a:off x="0" y="638623"/>
            <a:ext cx="12192000" cy="344016"/>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1523" t="57913" r="973" b="28872"/>
          <a:stretch>
            <a:fillRect/>
          </a:stretch>
        </p:blipFill>
        <p:spPr>
          <a:xfrm>
            <a:off x="0" y="-1"/>
            <a:ext cx="12192000" cy="657225"/>
          </a:xfrm>
          <a:prstGeom prst="rect">
            <a:avLst/>
          </a:prstGeom>
        </p:spPr>
      </p:pic>
      <p:grpSp>
        <p:nvGrpSpPr>
          <p:cNvPr id="6" name="组合 5"/>
          <p:cNvGrpSpPr/>
          <p:nvPr/>
        </p:nvGrpSpPr>
        <p:grpSpPr>
          <a:xfrm>
            <a:off x="-667047" y="-1"/>
            <a:ext cx="13461391" cy="657226"/>
            <a:chOff x="-826704" y="-1"/>
            <a:chExt cx="13461391" cy="551544"/>
          </a:xfrm>
        </p:grpSpPr>
        <p:sp>
          <p:nvSpPr>
            <p:cNvPr id="4" name="平行四边形 3"/>
            <p:cNvSpPr/>
            <p:nvPr/>
          </p:nvSpPr>
          <p:spPr>
            <a:xfrm>
              <a:off x="-826704" y="0"/>
              <a:ext cx="6922704" cy="551543"/>
            </a:xfrm>
            <a:prstGeom prst="parallelogram">
              <a:avLst>
                <a:gd name="adj" fmla="val 58056"/>
              </a:avLst>
            </a:prstGeom>
            <a:solidFill>
              <a:srgbClr val="2980B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5711983" y="-1"/>
              <a:ext cx="6922704" cy="551543"/>
            </a:xfrm>
            <a:prstGeom prst="parallelogram">
              <a:avLst>
                <a:gd name="adj" fmla="val 58056"/>
              </a:avLst>
            </a:prstGeom>
            <a:solidFill>
              <a:srgbClr val="16A08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矩形 6"/>
          <p:cNvSpPr/>
          <p:nvPr/>
        </p:nvSpPr>
        <p:spPr>
          <a:xfrm>
            <a:off x="4772562" y="88479"/>
            <a:ext cx="2646878" cy="461665"/>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再次征求客户意见</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1437" y="0"/>
            <a:ext cx="9646841" cy="6858000"/>
          </a:xfrm>
          <a:prstGeom prst="rect">
            <a:avLst/>
          </a:prstGeom>
        </p:spPr>
      </p:pic>
      <p:sp>
        <p:nvSpPr>
          <p:cNvPr id="22" name="矩形 21"/>
          <p:cNvSpPr/>
          <p:nvPr/>
        </p:nvSpPr>
        <p:spPr>
          <a:xfrm>
            <a:off x="959737" y="2768241"/>
            <a:ext cx="6660436" cy="400110"/>
          </a:xfrm>
          <a:prstGeom prst="rect">
            <a:avLst/>
          </a:prstGeom>
        </p:spPr>
        <p:txBody>
          <a:bodyPr wrap="squar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异议也是进行下一步销售工作的一个指导思想</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a:spLocks noChangeArrowheads="1"/>
          </p:cNvSpPr>
          <p:nvPr/>
        </p:nvSpPr>
        <p:spPr bwMode="auto">
          <a:xfrm>
            <a:off x="959738" y="3590775"/>
            <a:ext cx="5528144" cy="124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eaLnBrk="1" hangingPunct="1">
              <a:lnSpc>
                <a:spcPct val="12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从异议征求客户意见，实际上任何产品都有不足之处，都不可能完美，客户肯定会对它有一定的异议，异议提醒销售员在销售的过程中，可能没有完全了解某些需求，或者某些表达没有被客户理解。</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76547" b="9665"/>
          <a:stretch>
            <a:fillRect/>
          </a:stretch>
        </p:blipFill>
        <p:spPr>
          <a:xfrm>
            <a:off x="0" y="638623"/>
            <a:ext cx="12192000" cy="34401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1523" t="57913" r="973" b="28872"/>
          <a:stretch>
            <a:fillRect/>
          </a:stretch>
        </p:blipFill>
        <p:spPr>
          <a:xfrm>
            <a:off x="0" y="-1"/>
            <a:ext cx="12192000" cy="657225"/>
          </a:xfrm>
          <a:prstGeom prst="rect">
            <a:avLst/>
          </a:prstGeom>
        </p:spPr>
      </p:pic>
      <p:grpSp>
        <p:nvGrpSpPr>
          <p:cNvPr id="6" name="组合 5"/>
          <p:cNvGrpSpPr/>
          <p:nvPr/>
        </p:nvGrpSpPr>
        <p:grpSpPr>
          <a:xfrm>
            <a:off x="-667047" y="-1"/>
            <a:ext cx="13461391" cy="657226"/>
            <a:chOff x="-826704" y="-1"/>
            <a:chExt cx="13461391" cy="551544"/>
          </a:xfrm>
        </p:grpSpPr>
        <p:sp>
          <p:nvSpPr>
            <p:cNvPr id="4" name="平行四边形 3"/>
            <p:cNvSpPr/>
            <p:nvPr/>
          </p:nvSpPr>
          <p:spPr>
            <a:xfrm>
              <a:off x="-826704" y="0"/>
              <a:ext cx="6922704" cy="551543"/>
            </a:xfrm>
            <a:prstGeom prst="parallelogram">
              <a:avLst>
                <a:gd name="adj" fmla="val 58056"/>
              </a:avLst>
            </a:prstGeom>
            <a:solidFill>
              <a:srgbClr val="2980B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5711983" y="-1"/>
              <a:ext cx="6922704" cy="551543"/>
            </a:xfrm>
            <a:prstGeom prst="parallelogram">
              <a:avLst>
                <a:gd name="adj" fmla="val 58056"/>
              </a:avLst>
            </a:prstGeom>
            <a:solidFill>
              <a:srgbClr val="16A08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矩形 6"/>
          <p:cNvSpPr/>
          <p:nvPr/>
        </p:nvSpPr>
        <p:spPr>
          <a:xfrm>
            <a:off x="5388115" y="88479"/>
            <a:ext cx="1415772" cy="461665"/>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跟踪服务</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bwMode="auto">
          <a:xfrm>
            <a:off x="5388115" y="1621262"/>
            <a:ext cx="1399381" cy="1399382"/>
            <a:chOff x="1158705" y="3159020"/>
            <a:chExt cx="1451872" cy="1451872"/>
          </a:xfrm>
        </p:grpSpPr>
        <p:sp>
          <p:nvSpPr>
            <p:cNvPr id="16" name="椭圆 15"/>
            <p:cNvSpPr/>
            <p:nvPr/>
          </p:nvSpPr>
          <p:spPr>
            <a:xfrm>
              <a:off x="1158705" y="3159020"/>
              <a:ext cx="1451872" cy="1451872"/>
            </a:xfrm>
            <a:prstGeom prst="ellipse">
              <a:avLst/>
            </a:prstGeom>
            <a:ln w="571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defRPr/>
              </a:pPr>
              <a:endParaRPr lang="zh-CN" altLang="en-US" sz="3600" noProof="1"/>
            </a:p>
          </p:txBody>
        </p:sp>
        <p:sp>
          <p:nvSpPr>
            <p:cNvPr id="17" name="矩形 11"/>
            <p:cNvSpPr>
              <a:spLocks noChangeArrowheads="1"/>
            </p:cNvSpPr>
            <p:nvPr/>
          </p:nvSpPr>
          <p:spPr bwMode="auto">
            <a:xfrm>
              <a:off x="1276276" y="3600756"/>
              <a:ext cx="1244355" cy="670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3600" dirty="0">
                  <a:solidFill>
                    <a:schemeClr val="tx1">
                      <a:lumMod val="95000"/>
                      <a:lumOff val="5000"/>
                    </a:schemeClr>
                  </a:solidFill>
                  <a:latin typeface="方正兰亭纤黑简体" panose="02000000000000000000" pitchFamily="2" charset="-122"/>
                  <a:ea typeface="方正兰亭纤黑简体" panose="02000000000000000000" pitchFamily="2" charset="-122"/>
                </a:rPr>
                <a:t>60%</a:t>
              </a:r>
              <a:endParaRPr lang="zh-CN" altLang="en-US" sz="4400" dirty="0">
                <a:solidFill>
                  <a:schemeClr val="tx1">
                    <a:lumMod val="95000"/>
                    <a:lumOff val="5000"/>
                  </a:schemeClr>
                </a:solidFill>
                <a:latin typeface="方正兰亭纤黑简体" panose="02000000000000000000" pitchFamily="2" charset="-122"/>
                <a:ea typeface="方正兰亭纤黑简体" panose="02000000000000000000" pitchFamily="2" charset="-122"/>
              </a:endParaRPr>
            </a:p>
          </p:txBody>
        </p:sp>
        <p:sp>
          <p:nvSpPr>
            <p:cNvPr id="18" name="弧形 17"/>
            <p:cNvSpPr/>
            <p:nvPr/>
          </p:nvSpPr>
          <p:spPr>
            <a:xfrm>
              <a:off x="1158705" y="3159020"/>
              <a:ext cx="1451872" cy="1451872"/>
            </a:xfrm>
            <a:prstGeom prst="arc">
              <a:avLst>
                <a:gd name="adj1" fmla="val 4901660"/>
                <a:gd name="adj2" fmla="val 19680017"/>
              </a:avLst>
            </a:prstGeom>
            <a:ln w="57150" cap="rnd">
              <a:solidFill>
                <a:srgbClr val="2980B9"/>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defRPr/>
              </a:pPr>
              <a:endParaRPr lang="zh-CN" altLang="en-US" sz="3600" noProof="1"/>
            </a:p>
          </p:txBody>
        </p:sp>
      </p:grpSp>
      <p:sp>
        <p:nvSpPr>
          <p:cNvPr id="24" name="矩形 23"/>
          <p:cNvSpPr>
            <a:spLocks noChangeArrowheads="1"/>
          </p:cNvSpPr>
          <p:nvPr/>
        </p:nvSpPr>
        <p:spPr bwMode="auto">
          <a:xfrm>
            <a:off x="1988230" y="3189009"/>
            <a:ext cx="82391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有人估计当顾客停止从某个公司购买时，</a:t>
            </a:r>
            <a:r>
              <a:rPr lang="en-US" altLang="zh-CN" sz="3200" dirty="0">
                <a:solidFill>
                  <a:schemeClr val="tx1">
                    <a:lumMod val="95000"/>
                    <a:lumOff val="5000"/>
                  </a:schemeClr>
                </a:solidFill>
                <a:latin typeface="DIN Mittelschrift Std" panose="00000500000000000000" pitchFamily="50" charset="0"/>
                <a:ea typeface="微软雅黑" panose="020B0503020204020204" pitchFamily="34" charset="-122"/>
              </a:rPr>
              <a:t>60%</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的情况是因为顾客认为销售公司的销售人员在产品售出后，态度变得冷淡。</a:t>
            </a:r>
            <a:endParaRPr lang="zh-CN" altLang="en-US" sz="2000" dirty="0">
              <a:solidFill>
                <a:schemeClr val="tx1">
                  <a:lumMod val="95000"/>
                  <a:lumOff val="5000"/>
                </a:schemeClr>
              </a:solidFill>
            </a:endParaRPr>
          </a:p>
        </p:txBody>
      </p:sp>
      <p:sp>
        <p:nvSpPr>
          <p:cNvPr id="25" name="矩形 9"/>
          <p:cNvSpPr>
            <a:spLocks noChangeArrowheads="1"/>
          </p:cNvSpPr>
          <p:nvPr/>
        </p:nvSpPr>
        <p:spPr bwMode="auto">
          <a:xfrm>
            <a:off x="2024727" y="4080484"/>
            <a:ext cx="8126155" cy="867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20000"/>
              </a:lnSpc>
              <a:buFont typeface="Arial" panose="020B0604020202020204" pitchFamily="34" charset="0"/>
              <a:buChar char="•"/>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销售人员必须跟踪每笔销售以确保运输安排、产品质量或顾客的账单没有问题。</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eaLnBrk="1" hangingPunct="1">
              <a:lnSpc>
                <a:spcPct val="120000"/>
              </a:lnSpc>
              <a:buFont typeface="Arial" panose="020B0604020202020204" pitchFamily="34" charset="0"/>
              <a:buChar char="•"/>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除此之外，销售人员或销售团队的成员，要经常监督瓷砖的安装工作，并确保适当的维护，以此减少可能导致顾客不满意的问题。</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7" name="平行四边形 26"/>
          <p:cNvSpPr/>
          <p:nvPr/>
        </p:nvSpPr>
        <p:spPr>
          <a:xfrm flipV="1">
            <a:off x="0" y="5513696"/>
            <a:ext cx="12192000" cy="1344304"/>
          </a:xfrm>
          <a:prstGeom prst="parallelogram">
            <a:avLst>
              <a:gd name="adj" fmla="val 0"/>
            </a:avLst>
          </a:prstGeom>
          <a:gradFill flip="none" rotWithShape="1">
            <a:gsLst>
              <a:gs pos="9000">
                <a:srgbClr val="2980B9"/>
              </a:gs>
              <a:gs pos="64000">
                <a:srgbClr val="16A085">
                  <a:alpha val="90000"/>
                </a:srgbClr>
              </a:gs>
              <a:gs pos="100000">
                <a:srgbClr val="9BBB59">
                  <a:alpha val="8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矩形 27"/>
          <p:cNvSpPr/>
          <p:nvPr/>
        </p:nvSpPr>
        <p:spPr>
          <a:xfrm>
            <a:off x="1082723" y="5801127"/>
            <a:ext cx="10026555" cy="707886"/>
          </a:xfrm>
          <a:prstGeom prst="rect">
            <a:avLst/>
          </a:prstGeom>
        </p:spPr>
        <p:txBody>
          <a:bodyPr wrap="squar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成交后，销售人员的工作并没有结束，还必须给顾客提供各种各样的服务和支持，以确保他们的满意和重复购买。优秀的售后服务能够提高顾客的忠诚。</a:t>
            </a:r>
            <a:endParaRPr lang="zh-CN" altLang="en-US" sz="2000"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8275" y="1908229"/>
            <a:ext cx="3133725" cy="3629025"/>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6079429" y="2870200"/>
            <a:ext cx="0" cy="4279900"/>
          </a:xfrm>
          <a:prstGeom prst="line">
            <a:avLst/>
          </a:prstGeom>
          <a:ln>
            <a:solidFill>
              <a:srgbClr val="2980B9"/>
            </a:solidFill>
            <a:prstDash val="sysDash"/>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76547" b="9665"/>
          <a:stretch>
            <a:fillRect/>
          </a:stretch>
        </p:blipFill>
        <p:spPr>
          <a:xfrm>
            <a:off x="0" y="638623"/>
            <a:ext cx="12192000" cy="34401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1523" t="57913" r="973" b="28872"/>
          <a:stretch>
            <a:fillRect/>
          </a:stretch>
        </p:blipFill>
        <p:spPr>
          <a:xfrm>
            <a:off x="0" y="-1"/>
            <a:ext cx="12192000" cy="657225"/>
          </a:xfrm>
          <a:prstGeom prst="rect">
            <a:avLst/>
          </a:prstGeom>
        </p:spPr>
      </p:pic>
      <p:grpSp>
        <p:nvGrpSpPr>
          <p:cNvPr id="6" name="组合 5"/>
          <p:cNvGrpSpPr/>
          <p:nvPr/>
        </p:nvGrpSpPr>
        <p:grpSpPr>
          <a:xfrm>
            <a:off x="-667047" y="-1"/>
            <a:ext cx="13461391" cy="657226"/>
            <a:chOff x="-826704" y="-1"/>
            <a:chExt cx="13461391" cy="551544"/>
          </a:xfrm>
        </p:grpSpPr>
        <p:sp>
          <p:nvSpPr>
            <p:cNvPr id="4" name="平行四边形 3"/>
            <p:cNvSpPr/>
            <p:nvPr/>
          </p:nvSpPr>
          <p:spPr>
            <a:xfrm>
              <a:off x="-826704" y="0"/>
              <a:ext cx="6922704" cy="551543"/>
            </a:xfrm>
            <a:prstGeom prst="parallelogram">
              <a:avLst>
                <a:gd name="adj" fmla="val 58056"/>
              </a:avLst>
            </a:prstGeom>
            <a:solidFill>
              <a:srgbClr val="2980B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5711983" y="-1"/>
              <a:ext cx="6922704" cy="551543"/>
            </a:xfrm>
            <a:prstGeom prst="parallelogram">
              <a:avLst>
                <a:gd name="adj" fmla="val 58056"/>
              </a:avLst>
            </a:prstGeom>
            <a:solidFill>
              <a:srgbClr val="16A08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矩形 6"/>
          <p:cNvSpPr/>
          <p:nvPr/>
        </p:nvSpPr>
        <p:spPr>
          <a:xfrm>
            <a:off x="3695344" y="88479"/>
            <a:ext cx="4801314" cy="461665"/>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如何让老客户主动大量为你转介绍</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0" name="矩形 21"/>
          <p:cNvSpPr>
            <a:spLocks noChangeArrowheads="1"/>
          </p:cNvSpPr>
          <p:nvPr/>
        </p:nvSpPr>
        <p:spPr bwMode="auto">
          <a:xfrm>
            <a:off x="2150690" y="2168642"/>
            <a:ext cx="30893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规则</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1</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：小心接触，做好准备</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1" name="矩形 20"/>
          <p:cNvSpPr>
            <a:spLocks noChangeArrowheads="1"/>
          </p:cNvSpPr>
          <p:nvPr/>
        </p:nvSpPr>
        <p:spPr bwMode="auto">
          <a:xfrm>
            <a:off x="6952003" y="1715927"/>
            <a:ext cx="4062412" cy="127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eaLnBrk="1" hangingPunct="1">
              <a:lnSpc>
                <a:spcPct val="120000"/>
              </a:lnSpc>
            </a:pPr>
            <a:r>
              <a:rPr lang="zh-CN" altLang="en-US" sz="1600" b="1" dirty="0">
                <a:solidFill>
                  <a:srgbClr val="16A085"/>
                </a:solidFill>
                <a:latin typeface="微软雅黑" panose="020B0503020204020204" pitchFamily="34" charset="-122"/>
                <a:ea typeface="微软雅黑" panose="020B0503020204020204" pitchFamily="34" charset="-122"/>
              </a:rPr>
              <a:t>不要操之过急，时机胜于一切，不要表现出一付急着想得到业务（赚到钱）的猴急样儿。</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适当的规划可以培养出长期的关系（赚更多的钱），而不只是一件行销而已。 </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3" name="矩形 21"/>
          <p:cNvSpPr>
            <a:spLocks noChangeArrowheads="1"/>
          </p:cNvSpPr>
          <p:nvPr/>
        </p:nvSpPr>
        <p:spPr bwMode="auto">
          <a:xfrm>
            <a:off x="6952004" y="4489726"/>
            <a:ext cx="31582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规则</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2</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：安排一次三方会谈。 </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矩形 25"/>
          <p:cNvSpPr>
            <a:spLocks noChangeArrowheads="1"/>
          </p:cNvSpPr>
          <p:nvPr/>
        </p:nvSpPr>
        <p:spPr bwMode="auto">
          <a:xfrm>
            <a:off x="970303" y="3741829"/>
            <a:ext cx="4491726" cy="2234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20000"/>
              </a:lnSpc>
            </a:pPr>
            <a:r>
              <a:rPr lang="zh-CN" altLang="en-US" sz="1600" b="1" dirty="0">
                <a:solidFill>
                  <a:srgbClr val="16A085"/>
                </a:solidFill>
                <a:latin typeface="微软雅黑" panose="020B0503020204020204" pitchFamily="34" charset="-122"/>
                <a:ea typeface="微软雅黑" panose="020B0503020204020204" pitchFamily="34" charset="-122"/>
              </a:rPr>
              <a:t>用有意思的方式为第一次约谈或沟通先进行筹备工作。</a:t>
            </a:r>
            <a:endParaRPr lang="zh-CN" altLang="en-US" sz="1600" b="1" dirty="0">
              <a:solidFill>
                <a:srgbClr val="16A085"/>
              </a:solidFill>
              <a:latin typeface="微软雅黑" panose="020B0503020204020204" pitchFamily="34" charset="-122"/>
              <a:ea typeface="微软雅黑" panose="020B0503020204020204" pitchFamily="34" charset="-122"/>
            </a:endParaRPr>
          </a:p>
          <a:p>
            <a:pPr marL="285750" indent="-285750" algn="just">
              <a:lnSpc>
                <a:spcPct val="120000"/>
              </a:lnSpc>
              <a:buFont typeface="Wingdings" panose="05000000000000000000" pitchFamily="2" charset="2"/>
              <a:buChar char="p"/>
            </a:pPr>
            <a:r>
              <a:rPr lang="zh-CN" altLang="en-US" sz="1400" dirty="0">
                <a:latin typeface="微软雅黑" panose="020B0503020204020204" pitchFamily="34" charset="-122"/>
                <a:ea typeface="微软雅黑" panose="020B0503020204020204" pitchFamily="34" charset="-122"/>
              </a:rPr>
              <a:t>在社交活动上见面，比如剧院、足球场。安排在一起用餐，比如早餐的费用比较低、午餐的商业味较浓、晚餐比较自由，不那么拘束。</a:t>
            </a:r>
            <a:endParaRPr lang="zh-CN" altLang="en-US" sz="1400" dirty="0">
              <a:latin typeface="微软雅黑" panose="020B0503020204020204" pitchFamily="34" charset="-122"/>
              <a:ea typeface="微软雅黑" panose="020B0503020204020204" pitchFamily="34" charset="-122"/>
            </a:endParaRPr>
          </a:p>
          <a:p>
            <a:pPr marL="285750" indent="-285750" algn="just">
              <a:lnSpc>
                <a:spcPct val="120000"/>
              </a:lnSpc>
              <a:buFont typeface="Wingdings" panose="05000000000000000000" pitchFamily="2" charset="2"/>
              <a:buChar char="p"/>
            </a:pPr>
            <a:r>
              <a:rPr lang="zh-CN" altLang="en-US" sz="1400" dirty="0">
                <a:latin typeface="微软雅黑" panose="020B0503020204020204" pitchFamily="34" charset="-122"/>
                <a:ea typeface="微软雅黑" panose="020B0503020204020204" pitchFamily="34" charset="-122"/>
              </a:rPr>
              <a:t>拜托你的客户打电话给这位转介绍客户，告诉他你很快会打电话给他。取得一份介绍信。邮寄一张转介绍卡。</a:t>
            </a:r>
            <a:endParaRPr lang="zh-CN" altLang="en-US" sz="1400" dirty="0">
              <a:latin typeface="微软雅黑" panose="020B0503020204020204" pitchFamily="34" charset="-122"/>
              <a:ea typeface="微软雅黑" panose="020B0503020204020204" pitchFamily="34" charset="-122"/>
            </a:endParaRPr>
          </a:p>
        </p:txBody>
      </p:sp>
      <p:pic>
        <p:nvPicPr>
          <p:cNvPr id="29" name="图片 28"/>
          <p:cNvPicPr>
            <a:picLocks noChangeAspect="1"/>
          </p:cNvPicPr>
          <p:nvPr/>
        </p:nvPicPr>
        <p:blipFill rotWithShape="1">
          <a:blip r:embed="rId3"/>
          <a:srcRect l="16649" r="16649"/>
          <a:stretch>
            <a:fillRect/>
          </a:stretch>
        </p:blipFill>
        <p:spPr>
          <a:xfrm>
            <a:off x="5462029" y="1754761"/>
            <a:ext cx="1235928" cy="1235928"/>
          </a:xfrm>
          <a:prstGeom prst="ellipse">
            <a:avLst/>
          </a:prstGeom>
          <a:effectLst>
            <a:softEdge rad="0"/>
          </a:effectLst>
        </p:spPr>
      </p:pic>
      <p:pic>
        <p:nvPicPr>
          <p:cNvPr id="30" name="图片 29"/>
          <p:cNvPicPr>
            <a:picLocks noChangeAspect="1"/>
          </p:cNvPicPr>
          <p:nvPr/>
        </p:nvPicPr>
        <p:blipFill rotWithShape="1">
          <a:blip r:embed="rId4"/>
          <a:srcRect l="16703" r="16703"/>
          <a:stretch>
            <a:fillRect/>
          </a:stretch>
        </p:blipFill>
        <p:spPr>
          <a:xfrm>
            <a:off x="5462593" y="4056992"/>
            <a:ext cx="1234800" cy="1234800"/>
          </a:xfrm>
          <a:prstGeom prst="ellipse">
            <a:avLst/>
          </a:prstGeom>
          <a:effectLst>
            <a:softEdge rad="0"/>
          </a:effectLst>
        </p:spPr>
      </p:pic>
      <p:sp>
        <p:nvSpPr>
          <p:cNvPr id="12" name="椭圆 11"/>
          <p:cNvSpPr/>
          <p:nvPr/>
        </p:nvSpPr>
        <p:spPr>
          <a:xfrm>
            <a:off x="5463157" y="1754761"/>
            <a:ext cx="1234800" cy="1234800"/>
          </a:xfrm>
          <a:prstGeom prst="ellipse">
            <a:avLst/>
          </a:prstGeom>
          <a:gradFill flip="none" rotWithShape="1">
            <a:gsLst>
              <a:gs pos="0">
                <a:srgbClr val="2980B9"/>
              </a:gs>
              <a:gs pos="57000">
                <a:srgbClr val="9BBB59">
                  <a:alpha val="0"/>
                </a:srgbClr>
              </a:gs>
              <a:gs pos="16000">
                <a:srgbClr val="16A085">
                  <a:alpha val="90000"/>
                </a:srgbClr>
              </a:gs>
              <a:gs pos="37000">
                <a:srgbClr val="9BBB59">
                  <a:alpha val="80000"/>
                </a:srgbClr>
              </a:gs>
            </a:gsLst>
            <a:lin ang="13500000" scaled="1"/>
            <a:tileRect/>
          </a:gra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5462593" y="4056992"/>
            <a:ext cx="1234800" cy="1234800"/>
          </a:xfrm>
          <a:prstGeom prst="ellipse">
            <a:avLst/>
          </a:prstGeom>
          <a:gradFill flip="none" rotWithShape="1">
            <a:gsLst>
              <a:gs pos="0">
                <a:srgbClr val="2980B9"/>
              </a:gs>
              <a:gs pos="57000">
                <a:srgbClr val="9BBB59">
                  <a:alpha val="0"/>
                </a:srgbClr>
              </a:gs>
              <a:gs pos="16000">
                <a:srgbClr val="16A085">
                  <a:alpha val="90000"/>
                </a:srgbClr>
              </a:gs>
              <a:gs pos="37000">
                <a:srgbClr val="9BBB59">
                  <a:alpha val="80000"/>
                </a:srgbClr>
              </a:gs>
            </a:gsLst>
            <a:lin ang="13500000" scaled="1"/>
            <a:tileRect/>
          </a:gra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6079429" y="0"/>
            <a:ext cx="0" cy="7150100"/>
          </a:xfrm>
          <a:prstGeom prst="line">
            <a:avLst/>
          </a:prstGeom>
          <a:ln>
            <a:solidFill>
              <a:srgbClr val="2980B9"/>
            </a:solidFill>
            <a:prstDash val="sysDash"/>
          </a:ln>
        </p:spPr>
        <p:style>
          <a:lnRef idx="1">
            <a:schemeClr val="accent1"/>
          </a:lnRef>
          <a:fillRef idx="0">
            <a:schemeClr val="accent1"/>
          </a:fillRef>
          <a:effectRef idx="0">
            <a:schemeClr val="accent1"/>
          </a:effectRef>
          <a:fontRef idx="minor">
            <a:schemeClr val="tx1"/>
          </a:fontRef>
        </p:style>
      </p:cxnSp>
      <p:pic>
        <p:nvPicPr>
          <p:cNvPr id="19" name="图片 18"/>
          <p:cNvPicPr>
            <a:picLocks noChangeAspect="1"/>
          </p:cNvPicPr>
          <p:nvPr/>
        </p:nvPicPr>
        <p:blipFill rotWithShape="1">
          <a:blip r:embed="rId1"/>
          <a:srcRect l="14928" t="1528" r="22986" b="5158"/>
          <a:stretch>
            <a:fillRect/>
          </a:stretch>
        </p:blipFill>
        <p:spPr>
          <a:xfrm>
            <a:off x="5462593" y="3838624"/>
            <a:ext cx="1234800" cy="1234800"/>
          </a:xfrm>
          <a:prstGeom prst="ellipse">
            <a:avLst/>
          </a:prstGeom>
        </p:spPr>
      </p:pic>
      <p:sp>
        <p:nvSpPr>
          <p:cNvPr id="31" name="椭圆 30"/>
          <p:cNvSpPr/>
          <p:nvPr/>
        </p:nvSpPr>
        <p:spPr>
          <a:xfrm>
            <a:off x="5462593" y="3838624"/>
            <a:ext cx="1234800" cy="1234800"/>
          </a:xfrm>
          <a:prstGeom prst="ellipse">
            <a:avLst/>
          </a:prstGeom>
          <a:gradFill flip="none" rotWithShape="1">
            <a:gsLst>
              <a:gs pos="0">
                <a:srgbClr val="2980B9"/>
              </a:gs>
              <a:gs pos="57000">
                <a:srgbClr val="9BBB59">
                  <a:alpha val="0"/>
                </a:srgbClr>
              </a:gs>
              <a:gs pos="16000">
                <a:srgbClr val="16A085">
                  <a:alpha val="90000"/>
                </a:srgbClr>
              </a:gs>
              <a:gs pos="37000">
                <a:srgbClr val="9BBB59">
                  <a:alpha val="80000"/>
                </a:srgbClr>
              </a:gs>
            </a:gsLst>
            <a:lin ang="13500000" scaled="1"/>
            <a:tileRect/>
          </a:gra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rotWithShape="1">
          <a:blip r:embed="rId2"/>
          <a:srcRect l="3590" t="8649" r="37691" b="2292"/>
          <a:stretch>
            <a:fillRect/>
          </a:stretch>
        </p:blipFill>
        <p:spPr>
          <a:xfrm>
            <a:off x="5463157" y="1545211"/>
            <a:ext cx="1234800" cy="1234800"/>
          </a:xfrm>
          <a:prstGeom prst="ellipse">
            <a:avLst/>
          </a:prstGeom>
        </p:spPr>
      </p:pic>
      <p:sp>
        <p:nvSpPr>
          <p:cNvPr id="12" name="椭圆 11"/>
          <p:cNvSpPr/>
          <p:nvPr/>
        </p:nvSpPr>
        <p:spPr>
          <a:xfrm>
            <a:off x="5463157" y="1545211"/>
            <a:ext cx="1234800" cy="1234800"/>
          </a:xfrm>
          <a:prstGeom prst="ellipse">
            <a:avLst/>
          </a:prstGeom>
          <a:gradFill flip="none" rotWithShape="1">
            <a:gsLst>
              <a:gs pos="0">
                <a:srgbClr val="2980B9"/>
              </a:gs>
              <a:gs pos="57000">
                <a:srgbClr val="9BBB59">
                  <a:alpha val="0"/>
                </a:srgbClr>
              </a:gs>
              <a:gs pos="16000">
                <a:srgbClr val="16A085">
                  <a:alpha val="90000"/>
                </a:srgbClr>
              </a:gs>
              <a:gs pos="37000">
                <a:srgbClr val="9BBB59">
                  <a:alpha val="80000"/>
                </a:srgbClr>
              </a:gs>
            </a:gsLst>
            <a:lin ang="13500000" scaled="1"/>
            <a:tileRect/>
          </a:gra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21"/>
          <p:cNvSpPr>
            <a:spLocks noChangeArrowheads="1"/>
          </p:cNvSpPr>
          <p:nvPr/>
        </p:nvSpPr>
        <p:spPr bwMode="auto">
          <a:xfrm>
            <a:off x="1371524" y="1839445"/>
            <a:ext cx="37818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规则</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3</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：做第一次接触以前，先</a:t>
            </a:r>
            <a:r>
              <a:rPr lang="zh-CN" altLang="en-US" dirty="0" smtClean="0">
                <a:solidFill>
                  <a:schemeClr val="tx1">
                    <a:lumMod val="95000"/>
                    <a:lumOff val="5000"/>
                  </a:schemeClr>
                </a:solidFill>
                <a:latin typeface="微软雅黑" panose="020B0503020204020204" pitchFamily="34" charset="-122"/>
                <a:ea typeface="微软雅黑" panose="020B0503020204020204" pitchFamily="34" charset="-122"/>
              </a:rPr>
              <a:t>取得</a:t>
            </a:r>
            <a:endParaRPr lang="en-US" altLang="zh-CN"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gn="r"/>
            <a:r>
              <a:rPr lang="zh-CN" altLang="en-US" dirty="0" smtClean="0">
                <a:solidFill>
                  <a:schemeClr val="tx1">
                    <a:lumMod val="95000"/>
                    <a:lumOff val="5000"/>
                  </a:schemeClr>
                </a:solidFill>
                <a:latin typeface="微软雅黑" panose="020B0503020204020204" pitchFamily="34" charset="-122"/>
                <a:ea typeface="微软雅黑" panose="020B0503020204020204" pitchFamily="34" charset="-122"/>
              </a:rPr>
              <a:t>转</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介绍客户的个人资料</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1" name="矩形 20"/>
          <p:cNvSpPr>
            <a:spLocks noChangeArrowheads="1"/>
          </p:cNvSpPr>
          <p:nvPr/>
        </p:nvSpPr>
        <p:spPr bwMode="auto">
          <a:xfrm>
            <a:off x="6952004" y="1314878"/>
            <a:ext cx="4062412" cy="1695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20000"/>
              </a:lnSpc>
            </a:pPr>
            <a:r>
              <a:rPr lang="zh-CN" altLang="en-US" sz="1600" b="1" dirty="0">
                <a:solidFill>
                  <a:srgbClr val="16A085"/>
                </a:solidFill>
                <a:latin typeface="微软雅黑" panose="020B0503020204020204" pitchFamily="34" charset="-122"/>
                <a:ea typeface="微软雅黑" panose="020B0503020204020204" pitchFamily="34" charset="-122"/>
              </a:rPr>
              <a:t>这些资料包括公司资料、个人资料、家庭情况、最近一次成功的事、嗜好等。</a:t>
            </a:r>
            <a:r>
              <a:rPr lang="zh-CN" altLang="en-US" sz="1400" dirty="0">
                <a:latin typeface="微软雅黑" panose="020B0503020204020204" pitchFamily="34" charset="-122"/>
                <a:ea typeface="微软雅黑" panose="020B0503020204020204" pitchFamily="34" charset="-122"/>
              </a:rPr>
              <a:t>特别可以关注一些细节方面的资料收集，如：上一次度假、孩子们就读的学校、家乡</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诸如此类。有了这些个人资料是很好的优势，也便于接下来的面对面接触。</a:t>
            </a:r>
            <a:endParaRPr lang="zh-CN" altLang="en-US" sz="1400" dirty="0">
              <a:latin typeface="微软雅黑" panose="020B0503020204020204" pitchFamily="34" charset="-122"/>
              <a:ea typeface="微软雅黑" panose="020B0503020204020204" pitchFamily="34" charset="-122"/>
            </a:endParaRPr>
          </a:p>
        </p:txBody>
      </p:sp>
      <p:sp>
        <p:nvSpPr>
          <p:cNvPr id="23" name="矩形 21"/>
          <p:cNvSpPr>
            <a:spLocks noChangeArrowheads="1"/>
          </p:cNvSpPr>
          <p:nvPr/>
        </p:nvSpPr>
        <p:spPr bwMode="auto">
          <a:xfrm>
            <a:off x="6952004" y="4271358"/>
            <a:ext cx="42434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规则</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4</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：如果客户也在场，第一次见面</a:t>
            </a:r>
            <a:r>
              <a:rPr lang="zh-CN" altLang="en-US" dirty="0" smtClean="0">
                <a:solidFill>
                  <a:schemeClr val="tx1">
                    <a:lumMod val="95000"/>
                    <a:lumOff val="5000"/>
                  </a:schemeClr>
                </a:solidFill>
                <a:latin typeface="微软雅黑" panose="020B0503020204020204" pitchFamily="34" charset="-122"/>
                <a:ea typeface="微软雅黑" panose="020B0503020204020204" pitchFamily="34" charset="-122"/>
              </a:rPr>
              <a:t>不</a:t>
            </a:r>
            <a:endParaRPr lang="en-US" altLang="zh-CN" dirty="0" smtClean="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dirty="0" smtClean="0">
                <a:solidFill>
                  <a:schemeClr val="tx1">
                    <a:lumMod val="95000"/>
                    <a:lumOff val="5000"/>
                  </a:schemeClr>
                </a:solidFill>
                <a:latin typeface="微软雅黑" panose="020B0503020204020204" pitchFamily="34" charset="-122"/>
                <a:ea typeface="微软雅黑" panose="020B0503020204020204" pitchFamily="34" charset="-122"/>
              </a:rPr>
              <a:t>必</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行销。</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矩形 25"/>
          <p:cNvSpPr>
            <a:spLocks noChangeArrowheads="1"/>
          </p:cNvSpPr>
          <p:nvPr/>
        </p:nvSpPr>
        <p:spPr bwMode="auto">
          <a:xfrm>
            <a:off x="969176" y="4117661"/>
            <a:ext cx="4237679" cy="953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20000"/>
              </a:lnSpc>
            </a:pPr>
            <a:r>
              <a:rPr lang="zh-CN" altLang="en-US" sz="1600" b="1" dirty="0">
                <a:solidFill>
                  <a:srgbClr val="16A085"/>
                </a:solidFill>
                <a:latin typeface="微软雅黑" panose="020B0503020204020204" pitchFamily="34" charset="-122"/>
                <a:ea typeface="微软雅黑" panose="020B0503020204020204" pitchFamily="34" charset="-122"/>
              </a:rPr>
              <a:t>事实上，一开始你的行销动作做得愈少，获得的信赖度可能就愈高。</a:t>
            </a:r>
            <a:r>
              <a:rPr lang="zh-CN" altLang="en-US" sz="1400" dirty="0">
                <a:latin typeface="微软雅黑" panose="020B0503020204020204" pitchFamily="34" charset="-122"/>
                <a:ea typeface="微软雅黑" panose="020B0503020204020204" pitchFamily="34" charset="-122"/>
              </a:rPr>
              <a:t>你只要建立好关系，取得对方的信任，再进行下面的动作。</a:t>
            </a: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6079429" y="0"/>
            <a:ext cx="0" cy="7150100"/>
          </a:xfrm>
          <a:prstGeom prst="line">
            <a:avLst/>
          </a:prstGeom>
          <a:ln>
            <a:solidFill>
              <a:srgbClr val="2980B9"/>
            </a:solidFill>
            <a:prstDash val="sysDash"/>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469264" y="835524"/>
            <a:ext cx="1234800" cy="5237533"/>
            <a:chOff x="5469264" y="835524"/>
            <a:chExt cx="1234800" cy="5237533"/>
          </a:xfrm>
        </p:grpSpPr>
        <p:pic>
          <p:nvPicPr>
            <p:cNvPr id="22" name="图片 21"/>
            <p:cNvPicPr>
              <a:picLocks noChangeAspect="1"/>
            </p:cNvPicPr>
            <p:nvPr/>
          </p:nvPicPr>
          <p:blipFill rotWithShape="1">
            <a:blip r:embed="rId1"/>
            <a:srcRect l="17432" r="17432"/>
            <a:stretch>
              <a:fillRect/>
            </a:stretch>
          </p:blipFill>
          <p:spPr>
            <a:xfrm>
              <a:off x="5469264" y="835524"/>
              <a:ext cx="1234800" cy="1234800"/>
            </a:xfrm>
            <a:prstGeom prst="ellipse">
              <a:avLst/>
            </a:prstGeom>
          </p:spPr>
        </p:pic>
        <p:pic>
          <p:nvPicPr>
            <p:cNvPr id="24" name="图片 23"/>
            <p:cNvPicPr>
              <a:picLocks noChangeAspect="1"/>
            </p:cNvPicPr>
            <p:nvPr/>
          </p:nvPicPr>
          <p:blipFill rotWithShape="1">
            <a:blip r:embed="rId2" cstate="print">
              <a:extLst>
                <a:ext uri="{28A0092B-C50C-407E-A947-70E740481C1C}">
                  <a14:useLocalDpi xmlns:a14="http://schemas.microsoft.com/office/drawing/2010/main" val="0"/>
                </a:ext>
              </a:extLst>
            </a:blip>
            <a:srcRect l="16667" r="16667"/>
            <a:stretch>
              <a:fillRect/>
            </a:stretch>
          </p:blipFill>
          <p:spPr>
            <a:xfrm>
              <a:off x="5469264" y="4838257"/>
              <a:ext cx="1234800" cy="1234800"/>
            </a:xfrm>
            <a:prstGeom prst="ellipse">
              <a:avLst/>
            </a:prstGeom>
          </p:spPr>
        </p:pic>
        <p:pic>
          <p:nvPicPr>
            <p:cNvPr id="25" name="图片 24"/>
            <p:cNvPicPr>
              <a:picLocks noChangeAspect="1"/>
            </p:cNvPicPr>
            <p:nvPr/>
          </p:nvPicPr>
          <p:blipFill rotWithShape="1">
            <a:blip r:embed="rId3" cstate="print">
              <a:extLst>
                <a:ext uri="{28A0092B-C50C-407E-A947-70E740481C1C}">
                  <a14:useLocalDpi xmlns:a14="http://schemas.microsoft.com/office/drawing/2010/main" val="0"/>
                </a:ext>
              </a:extLst>
            </a:blip>
            <a:srcRect l="16667" r="16667"/>
            <a:stretch>
              <a:fillRect/>
            </a:stretch>
          </p:blipFill>
          <p:spPr>
            <a:xfrm>
              <a:off x="5469264" y="2836890"/>
              <a:ext cx="1234800" cy="1234800"/>
            </a:xfrm>
            <a:prstGeom prst="ellipse">
              <a:avLst/>
            </a:prstGeom>
          </p:spPr>
        </p:pic>
        <p:sp>
          <p:nvSpPr>
            <p:cNvPr id="12" name="椭圆 11"/>
            <p:cNvSpPr/>
            <p:nvPr/>
          </p:nvSpPr>
          <p:spPr>
            <a:xfrm>
              <a:off x="5469264" y="835524"/>
              <a:ext cx="1234800" cy="1234800"/>
            </a:xfrm>
            <a:prstGeom prst="ellipse">
              <a:avLst/>
            </a:prstGeom>
            <a:gradFill flip="none" rotWithShape="1">
              <a:gsLst>
                <a:gs pos="0">
                  <a:srgbClr val="2980B9"/>
                </a:gs>
                <a:gs pos="57000">
                  <a:srgbClr val="9BBB59">
                    <a:alpha val="0"/>
                  </a:srgbClr>
                </a:gs>
                <a:gs pos="16000">
                  <a:srgbClr val="16A085">
                    <a:alpha val="90000"/>
                  </a:srgbClr>
                </a:gs>
                <a:gs pos="37000">
                  <a:srgbClr val="9BBB59">
                    <a:alpha val="80000"/>
                  </a:srgbClr>
                </a:gs>
              </a:gsLst>
              <a:lin ang="13500000" scaled="1"/>
              <a:tileRect/>
            </a:gra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5469264" y="2836890"/>
              <a:ext cx="1234800" cy="1234800"/>
            </a:xfrm>
            <a:prstGeom prst="ellipse">
              <a:avLst/>
            </a:prstGeom>
            <a:gradFill flip="none" rotWithShape="1">
              <a:gsLst>
                <a:gs pos="0">
                  <a:srgbClr val="2980B9"/>
                </a:gs>
                <a:gs pos="57000">
                  <a:srgbClr val="9BBB59">
                    <a:alpha val="0"/>
                  </a:srgbClr>
                </a:gs>
                <a:gs pos="16000">
                  <a:srgbClr val="16A085">
                    <a:alpha val="90000"/>
                  </a:srgbClr>
                </a:gs>
                <a:gs pos="37000">
                  <a:srgbClr val="9BBB59">
                    <a:alpha val="80000"/>
                  </a:srgbClr>
                </a:gs>
              </a:gsLst>
              <a:lin ang="13500000" scaled="1"/>
              <a:tileRect/>
            </a:gra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469264" y="4838257"/>
              <a:ext cx="1234800" cy="1234800"/>
            </a:xfrm>
            <a:prstGeom prst="ellipse">
              <a:avLst/>
            </a:prstGeom>
            <a:gradFill flip="none" rotWithShape="1">
              <a:gsLst>
                <a:gs pos="0">
                  <a:srgbClr val="2980B9"/>
                </a:gs>
                <a:gs pos="57000">
                  <a:srgbClr val="9BBB59">
                    <a:alpha val="0"/>
                  </a:srgbClr>
                </a:gs>
                <a:gs pos="16000">
                  <a:srgbClr val="16A085">
                    <a:alpha val="90000"/>
                  </a:srgbClr>
                </a:gs>
                <a:gs pos="37000">
                  <a:srgbClr val="9BBB59">
                    <a:alpha val="80000"/>
                  </a:srgbClr>
                </a:gs>
              </a:gsLst>
              <a:lin ang="13500000" scaled="1"/>
              <a:tileRect/>
            </a:gra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矩形 21"/>
          <p:cNvSpPr>
            <a:spLocks noChangeArrowheads="1"/>
          </p:cNvSpPr>
          <p:nvPr/>
        </p:nvSpPr>
        <p:spPr bwMode="auto">
          <a:xfrm>
            <a:off x="1236871" y="1211646"/>
            <a:ext cx="39164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规则</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5</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：安排</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1</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分钟私下里商谈的时间</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1" name="矩形 20"/>
          <p:cNvSpPr>
            <a:spLocks noChangeArrowheads="1"/>
          </p:cNvSpPr>
          <p:nvPr/>
        </p:nvSpPr>
        <p:spPr bwMode="auto">
          <a:xfrm>
            <a:off x="6952004" y="1271528"/>
            <a:ext cx="4062412" cy="362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20000"/>
              </a:lnSpc>
            </a:pPr>
            <a:r>
              <a:rPr lang="zh-CN" altLang="en-US" sz="1600" b="1" dirty="0">
                <a:solidFill>
                  <a:srgbClr val="16A085"/>
                </a:solidFill>
                <a:latin typeface="微软雅黑" panose="020B0503020204020204" pitchFamily="34" charset="-122"/>
                <a:ea typeface="微软雅黑" panose="020B0503020204020204" pitchFamily="34" charset="-122"/>
              </a:rPr>
              <a:t>开门见山谈业务 。</a:t>
            </a:r>
            <a:endParaRPr lang="zh-CN" altLang="en-US" sz="1600" b="1" dirty="0">
              <a:solidFill>
                <a:srgbClr val="16A085"/>
              </a:solidFill>
              <a:latin typeface="微软雅黑" panose="020B0503020204020204" pitchFamily="34" charset="-122"/>
              <a:ea typeface="微软雅黑" panose="020B0503020204020204" pitchFamily="34" charset="-122"/>
            </a:endParaRPr>
          </a:p>
        </p:txBody>
      </p:sp>
      <p:sp>
        <p:nvSpPr>
          <p:cNvPr id="23" name="矩形 21"/>
          <p:cNvSpPr>
            <a:spLocks noChangeArrowheads="1"/>
          </p:cNvSpPr>
          <p:nvPr/>
        </p:nvSpPr>
        <p:spPr bwMode="auto">
          <a:xfrm>
            <a:off x="6952004" y="3131125"/>
            <a:ext cx="43210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规则</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6</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：试着让准客户为你们的约谈准备资料</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矩形 25"/>
          <p:cNvSpPr>
            <a:spLocks noChangeArrowheads="1"/>
          </p:cNvSpPr>
          <p:nvPr/>
        </p:nvSpPr>
        <p:spPr bwMode="auto">
          <a:xfrm>
            <a:off x="963069" y="2977428"/>
            <a:ext cx="4491726" cy="953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20000"/>
              </a:lnSpc>
            </a:pPr>
            <a:r>
              <a:rPr lang="zh-CN" altLang="en-US" sz="1600" dirty="0">
                <a:latin typeface="微软雅黑" panose="020B0503020204020204" pitchFamily="34" charset="-122"/>
                <a:ea typeface="微软雅黑" panose="020B0503020204020204" pitchFamily="34" charset="-122"/>
              </a:rPr>
              <a:t>如果你有办法让准客户帮你搜集资料，就等于得到了一个对你的销售感兴趣的准客户，他会很乐意谈话与聆听。</a:t>
            </a:r>
            <a:endParaRPr lang="zh-CN" altLang="en-US" sz="1600" dirty="0">
              <a:latin typeface="微软雅黑" panose="020B0503020204020204" pitchFamily="34" charset="-122"/>
              <a:ea typeface="微软雅黑" panose="020B0503020204020204" pitchFamily="34" charset="-122"/>
            </a:endParaRPr>
          </a:p>
        </p:txBody>
      </p:sp>
      <p:sp>
        <p:nvSpPr>
          <p:cNvPr id="16" name="矩形 21"/>
          <p:cNvSpPr>
            <a:spLocks noChangeArrowheads="1"/>
          </p:cNvSpPr>
          <p:nvPr/>
        </p:nvSpPr>
        <p:spPr bwMode="auto">
          <a:xfrm>
            <a:off x="2428717" y="5270991"/>
            <a:ext cx="26276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规则</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7</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：不要寄太多资料</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7" name="矩形 16"/>
          <p:cNvSpPr>
            <a:spLocks noChangeArrowheads="1"/>
          </p:cNvSpPr>
          <p:nvPr/>
        </p:nvSpPr>
        <p:spPr bwMode="auto">
          <a:xfrm>
            <a:off x="6855034" y="4718724"/>
            <a:ext cx="4062412" cy="147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20000"/>
              </a:lnSpc>
            </a:pPr>
            <a:r>
              <a:rPr lang="zh-CN" altLang="en-US" sz="1600" b="1" dirty="0">
                <a:solidFill>
                  <a:srgbClr val="16A085"/>
                </a:solidFill>
                <a:latin typeface="微软雅黑" panose="020B0503020204020204" pitchFamily="34" charset="-122"/>
                <a:ea typeface="微软雅黑" panose="020B0503020204020204" pitchFamily="34" charset="-122"/>
              </a:rPr>
              <a:t>资料就像电话一样，是不可能完成销售的，它只是工具而已，因此，只要寄足够引起对方兴趣的资料就可以了。</a:t>
            </a:r>
            <a:r>
              <a:rPr lang="zh-CN" altLang="en-US" sz="1400" dirty="0">
                <a:latin typeface="微软雅黑" panose="020B0503020204020204" pitchFamily="34" charset="-122"/>
                <a:ea typeface="微软雅黑" panose="020B0503020204020204" pitchFamily="34" charset="-122"/>
              </a:rPr>
              <a:t>简短，但是积极。不要洋洋洒洒写了一大堆感谢的话。你只要告诉他，很高兴认识他，期待下一次见面就好了。 </a:t>
            </a: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6079429" y="-3135087"/>
            <a:ext cx="0" cy="7150100"/>
          </a:xfrm>
          <a:prstGeom prst="line">
            <a:avLst/>
          </a:prstGeom>
          <a:ln>
            <a:solidFill>
              <a:srgbClr val="2980B9"/>
            </a:solidFill>
            <a:prstDash val="sysDash"/>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16667" r="16667"/>
          <a:stretch>
            <a:fillRect/>
          </a:stretch>
        </p:blipFill>
        <p:spPr>
          <a:xfrm>
            <a:off x="5463157" y="1545211"/>
            <a:ext cx="1234800" cy="1234800"/>
          </a:xfrm>
          <a:prstGeom prst="ellipse">
            <a:avLst/>
          </a:prstGeom>
        </p:spPr>
      </p:pic>
      <p:pic>
        <p:nvPicPr>
          <p:cNvPr id="13" name="图片 12"/>
          <p:cNvPicPr>
            <a:picLocks noChangeAspect="1"/>
          </p:cNvPicPr>
          <p:nvPr/>
        </p:nvPicPr>
        <p:blipFill rotWithShape="1">
          <a:blip r:embed="rId2" cstate="print">
            <a:extLst>
              <a:ext uri="{28A0092B-C50C-407E-A947-70E740481C1C}">
                <a14:useLocalDpi xmlns:a14="http://schemas.microsoft.com/office/drawing/2010/main" val="0"/>
              </a:ext>
            </a:extLst>
          </a:blip>
          <a:srcRect l="16667" r="16667"/>
          <a:stretch>
            <a:fillRect/>
          </a:stretch>
        </p:blipFill>
        <p:spPr>
          <a:xfrm>
            <a:off x="5462593" y="3838624"/>
            <a:ext cx="1234800" cy="1234800"/>
          </a:xfrm>
          <a:prstGeom prst="ellipse">
            <a:avLst/>
          </a:prstGeom>
        </p:spPr>
      </p:pic>
      <p:sp>
        <p:nvSpPr>
          <p:cNvPr id="31" name="椭圆 30"/>
          <p:cNvSpPr/>
          <p:nvPr/>
        </p:nvSpPr>
        <p:spPr>
          <a:xfrm>
            <a:off x="5462593" y="3838624"/>
            <a:ext cx="1234800" cy="1234800"/>
          </a:xfrm>
          <a:prstGeom prst="ellipse">
            <a:avLst/>
          </a:prstGeom>
          <a:gradFill flip="none" rotWithShape="1">
            <a:gsLst>
              <a:gs pos="0">
                <a:srgbClr val="2980B9"/>
              </a:gs>
              <a:gs pos="57000">
                <a:srgbClr val="9BBB59">
                  <a:alpha val="0"/>
                </a:srgbClr>
              </a:gs>
              <a:gs pos="16000">
                <a:srgbClr val="16A085">
                  <a:alpha val="90000"/>
                </a:srgbClr>
              </a:gs>
              <a:gs pos="37000">
                <a:srgbClr val="9BBB59">
                  <a:alpha val="80000"/>
                </a:srgbClr>
              </a:gs>
            </a:gsLst>
            <a:lin ang="13500000" scaled="1"/>
            <a:tileRect/>
          </a:gra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463157" y="1545211"/>
            <a:ext cx="1234800" cy="1234800"/>
          </a:xfrm>
          <a:prstGeom prst="ellipse">
            <a:avLst/>
          </a:prstGeom>
          <a:gradFill flip="none" rotWithShape="1">
            <a:gsLst>
              <a:gs pos="0">
                <a:srgbClr val="2980B9"/>
              </a:gs>
              <a:gs pos="57000">
                <a:srgbClr val="9BBB59">
                  <a:alpha val="0"/>
                </a:srgbClr>
              </a:gs>
              <a:gs pos="16000">
                <a:srgbClr val="16A085">
                  <a:alpha val="90000"/>
                </a:srgbClr>
              </a:gs>
              <a:gs pos="37000">
                <a:srgbClr val="9BBB59">
                  <a:alpha val="80000"/>
                </a:srgbClr>
              </a:gs>
            </a:gsLst>
            <a:lin ang="13500000" scaled="1"/>
            <a:tileRect/>
          </a:gra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21"/>
          <p:cNvSpPr>
            <a:spLocks noChangeArrowheads="1"/>
          </p:cNvSpPr>
          <p:nvPr/>
        </p:nvSpPr>
        <p:spPr bwMode="auto">
          <a:xfrm>
            <a:off x="2064022" y="1977945"/>
            <a:ext cx="30893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规则</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8</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：写信向你的客户致谢</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1" name="矩形 20"/>
          <p:cNvSpPr>
            <a:spLocks noChangeArrowheads="1"/>
          </p:cNvSpPr>
          <p:nvPr/>
        </p:nvSpPr>
        <p:spPr bwMode="auto">
          <a:xfrm>
            <a:off x="6952004" y="1314878"/>
            <a:ext cx="4062412" cy="173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20000"/>
              </a:lnSpc>
            </a:pPr>
            <a:r>
              <a:rPr lang="zh-CN" altLang="en-US" sz="1600" b="1" dirty="0">
                <a:solidFill>
                  <a:srgbClr val="16A085"/>
                </a:solidFill>
                <a:latin typeface="微软雅黑" panose="020B0503020204020204" pitchFamily="34" charset="-122"/>
                <a:ea typeface="微软雅黑" panose="020B0503020204020204" pitchFamily="34" charset="-122"/>
              </a:rPr>
              <a:t>如果想让这笔行销意义非凡的话，最好能随信寄上一份礼物</a:t>
            </a:r>
            <a:r>
              <a:rPr lang="en-US" altLang="zh-CN" sz="1600" b="1" dirty="0">
                <a:solidFill>
                  <a:srgbClr val="16A085"/>
                </a:solidFill>
                <a:latin typeface="微软雅黑" panose="020B0503020204020204" pitchFamily="34" charset="-122"/>
                <a:ea typeface="微软雅黑" panose="020B0503020204020204" pitchFamily="34" charset="-122"/>
              </a:rPr>
              <a:t>(</a:t>
            </a:r>
            <a:r>
              <a:rPr lang="zh-CN" altLang="en-US" sz="1600" b="1" dirty="0">
                <a:solidFill>
                  <a:srgbClr val="16A085"/>
                </a:solidFill>
                <a:latin typeface="微软雅黑" panose="020B0503020204020204" pitchFamily="34" charset="-122"/>
                <a:ea typeface="微软雅黑" panose="020B0503020204020204" pitchFamily="34" charset="-122"/>
              </a:rPr>
              <a:t>一份精的广告礼品</a:t>
            </a:r>
            <a:r>
              <a:rPr lang="en-US" altLang="zh-CN" sz="1600" b="1" dirty="0">
                <a:solidFill>
                  <a:srgbClr val="16A085"/>
                </a:solidFill>
                <a:latin typeface="微软雅黑" panose="020B0503020204020204" pitchFamily="34" charset="-122"/>
                <a:ea typeface="微软雅黑" panose="020B0503020204020204" pitchFamily="34" charset="-122"/>
              </a:rPr>
              <a:t>——</a:t>
            </a:r>
            <a:r>
              <a:rPr lang="zh-CN" altLang="en-US" sz="1600" b="1" dirty="0">
                <a:solidFill>
                  <a:srgbClr val="16A085"/>
                </a:solidFill>
                <a:latin typeface="微软雅黑" panose="020B0503020204020204" pitchFamily="34" charset="-122"/>
                <a:ea typeface="微软雅黑" panose="020B0503020204020204" pitchFamily="34" charset="-122"/>
              </a:rPr>
              <a:t>印有公司商标的东西</a:t>
            </a:r>
            <a:r>
              <a:rPr lang="en-US" altLang="zh-CN" sz="1600" b="1" dirty="0">
                <a:solidFill>
                  <a:srgbClr val="16A085"/>
                </a:solidFill>
                <a:latin typeface="微软雅黑" panose="020B0503020204020204" pitchFamily="34" charset="-122"/>
                <a:ea typeface="微软雅黑" panose="020B0503020204020204" pitchFamily="34" charset="-122"/>
              </a:rPr>
              <a:t>)</a:t>
            </a:r>
            <a:r>
              <a:rPr lang="zh-CN" altLang="en-US" sz="1600" b="1" dirty="0">
                <a:solidFill>
                  <a:srgbClr val="16A085"/>
                </a:solidFill>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如果你要送礼就要送得令人难忘；送一些会让人再三提起的，或者是每天会目睹的。你的感谢与礼物会增大你的客户再给你一个转介绍的机会。</a:t>
            </a:r>
            <a:endParaRPr lang="zh-CN" altLang="en-US" sz="1400" dirty="0">
              <a:latin typeface="微软雅黑" panose="020B0503020204020204" pitchFamily="34" charset="-122"/>
              <a:ea typeface="微软雅黑" panose="020B0503020204020204" pitchFamily="34" charset="-122"/>
            </a:endParaRPr>
          </a:p>
        </p:txBody>
      </p:sp>
      <p:sp>
        <p:nvSpPr>
          <p:cNvPr id="23" name="矩形 21"/>
          <p:cNvSpPr>
            <a:spLocks noChangeArrowheads="1"/>
          </p:cNvSpPr>
          <p:nvPr/>
        </p:nvSpPr>
        <p:spPr bwMode="auto">
          <a:xfrm>
            <a:off x="6952004" y="4271358"/>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规则</a:t>
            </a:r>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10</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：促成</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矩形 25"/>
          <p:cNvSpPr>
            <a:spLocks noChangeArrowheads="1"/>
          </p:cNvSpPr>
          <p:nvPr/>
        </p:nvSpPr>
        <p:spPr bwMode="auto">
          <a:xfrm>
            <a:off x="969176" y="3798348"/>
            <a:ext cx="4237679" cy="124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20000"/>
              </a:lnSpc>
            </a:pPr>
            <a:r>
              <a:rPr lang="zh-CN" altLang="en-US" sz="1600" b="1" dirty="0">
                <a:solidFill>
                  <a:srgbClr val="16A085"/>
                </a:solidFill>
                <a:latin typeface="微软雅黑" panose="020B0503020204020204" pitchFamily="34" charset="-122"/>
                <a:ea typeface="微软雅黑" panose="020B0503020204020204" pitchFamily="34" charset="-122"/>
              </a:rPr>
              <a:t>如果一切按步骤操作合理，促成也就顺理成章了。</a:t>
            </a:r>
            <a:r>
              <a:rPr lang="zh-CN" altLang="en-US" sz="1600" dirty="0">
                <a:latin typeface="微软雅黑" panose="020B0503020204020204" pitchFamily="34" charset="-122"/>
                <a:ea typeface="微软雅黑" panose="020B0503020204020204" pitchFamily="34" charset="-122"/>
              </a:rPr>
              <a:t>即使是最后因特殊原因无法成交，也不要浪费这次接触的机会，大胆提出你的要求：请他转介绍。</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0287000" cy="6858000"/>
          </a:xfrm>
          <a:prstGeom prst="rect">
            <a:avLst/>
          </a:prstGeom>
        </p:spPr>
      </p:pic>
      <p:pic>
        <p:nvPicPr>
          <p:cNvPr id="16" name="图片 15"/>
          <p:cNvPicPr>
            <a:picLocks noChangeAspect="1"/>
          </p:cNvPicPr>
          <p:nvPr/>
        </p:nvPicPr>
        <p:blipFill rotWithShape="1">
          <a:blip r:embed="rId2">
            <a:extLst>
              <a:ext uri="{28A0092B-C50C-407E-A947-70E740481C1C}">
                <a14:useLocalDpi xmlns:a14="http://schemas.microsoft.com/office/drawing/2010/main" val="0"/>
              </a:ext>
            </a:extLst>
          </a:blip>
          <a:srcRect t="76336" b="8471"/>
          <a:stretch>
            <a:fillRect/>
          </a:stretch>
        </p:blipFill>
        <p:spPr>
          <a:xfrm rot="7199596">
            <a:off x="-1824994" y="2402980"/>
            <a:ext cx="12192000" cy="1221043"/>
          </a:xfrm>
          <a:prstGeom prst="rect">
            <a:avLst/>
          </a:prstGeom>
        </p:spPr>
      </p:pic>
      <p:sp>
        <p:nvSpPr>
          <p:cNvPr id="4" name="平行四边形 3"/>
          <p:cNvSpPr/>
          <p:nvPr/>
        </p:nvSpPr>
        <p:spPr>
          <a:xfrm>
            <a:off x="2705100" y="0"/>
            <a:ext cx="15568526" cy="6858000"/>
          </a:xfrm>
          <a:prstGeom prst="parallelogram">
            <a:avLst>
              <a:gd name="adj" fmla="val 580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平行四边形 5"/>
          <p:cNvSpPr/>
          <p:nvPr/>
        </p:nvSpPr>
        <p:spPr>
          <a:xfrm>
            <a:off x="3145222" y="2645297"/>
            <a:ext cx="2950778" cy="1587204"/>
          </a:xfrm>
          <a:prstGeom prst="parallelogram">
            <a:avLst>
              <a:gd name="adj" fmla="val 58056"/>
            </a:avLst>
          </a:prstGeom>
          <a:gradFill flip="none" rotWithShape="1">
            <a:gsLst>
              <a:gs pos="9000">
                <a:srgbClr val="2980B9"/>
              </a:gs>
              <a:gs pos="64000">
                <a:srgbClr val="16A085"/>
              </a:gs>
              <a:gs pos="100000">
                <a:srgbClr val="9BBB5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p:cNvSpPr txBox="1"/>
          <p:nvPr/>
        </p:nvSpPr>
        <p:spPr>
          <a:xfrm>
            <a:off x="4036155" y="2777179"/>
            <a:ext cx="1168911" cy="1323439"/>
          </a:xfrm>
          <a:prstGeom prst="rect">
            <a:avLst/>
          </a:prstGeom>
          <a:noFill/>
        </p:spPr>
        <p:txBody>
          <a:bodyPr wrap="none" rtlCol="0">
            <a:spAutoFit/>
          </a:bodyPr>
          <a:lstStyle/>
          <a:p>
            <a:pPr algn="ctr"/>
            <a:r>
              <a:rPr lang="en-US" altLang="zh-CN" sz="8000" dirty="0" smtClean="0">
                <a:solidFill>
                  <a:schemeClr val="bg1"/>
                </a:solidFill>
                <a:latin typeface="DIN Mittelschrift Std" panose="00000500000000000000" pitchFamily="50" charset="0"/>
              </a:rPr>
              <a:t>03</a:t>
            </a:r>
            <a:endParaRPr lang="zh-CN" altLang="en-US" sz="8000" dirty="0">
              <a:solidFill>
                <a:schemeClr val="bg1"/>
              </a:solidFill>
              <a:latin typeface="DIN Mittelschrift Std" panose="00000500000000000000" pitchFamily="50" charset="0"/>
            </a:endParaRPr>
          </a:p>
        </p:txBody>
      </p:sp>
      <p:sp>
        <p:nvSpPr>
          <p:cNvPr id="8" name="平行四边形 7"/>
          <p:cNvSpPr/>
          <p:nvPr/>
        </p:nvSpPr>
        <p:spPr>
          <a:xfrm>
            <a:off x="-1989059" y="5377504"/>
            <a:ext cx="3797143" cy="3784864"/>
          </a:xfrm>
          <a:prstGeom prst="parallelogram">
            <a:avLst>
              <a:gd name="adj" fmla="val 58056"/>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平行四边形 8"/>
          <p:cNvSpPr/>
          <p:nvPr/>
        </p:nvSpPr>
        <p:spPr>
          <a:xfrm>
            <a:off x="60924" y="-2304368"/>
            <a:ext cx="3797143" cy="3784864"/>
          </a:xfrm>
          <a:prstGeom prst="parallelogram">
            <a:avLst>
              <a:gd name="adj" fmla="val 58056"/>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p:nvSpPr>
        <p:spPr>
          <a:xfrm>
            <a:off x="6270644" y="3023401"/>
            <a:ext cx="3157196" cy="830997"/>
          </a:xfrm>
          <a:prstGeom prst="rect">
            <a:avLst/>
          </a:prstGeom>
        </p:spPr>
        <p:txBody>
          <a:bodyPr wrap="square">
            <a:spAutoFit/>
          </a:bodyPr>
          <a:lstStyle/>
          <a:p>
            <a:r>
              <a:rPr lang="zh-CN" altLang="en-US" sz="4800" dirty="0" smtClean="0">
                <a:latin typeface="微软雅黑" panose="020B0503020204020204" pitchFamily="34" charset="-122"/>
                <a:ea typeface="微软雅黑" panose="020B0503020204020204" pitchFamily="34" charset="-122"/>
              </a:rPr>
              <a:t>导购工作</a:t>
            </a:r>
            <a:endParaRPr lang="zh-CN" altLang="en-US" sz="4800" dirty="0">
              <a:latin typeface="微软雅黑" panose="020B0503020204020204" pitchFamily="34" charset="-122"/>
              <a:ea typeface="微软雅黑" panose="020B0503020204020204" pitchFamily="34" charset="-122"/>
            </a:endParaRPr>
          </a:p>
        </p:txBody>
      </p:sp>
      <p:sp>
        <p:nvSpPr>
          <p:cNvPr id="11" name="矩形 10"/>
          <p:cNvSpPr/>
          <p:nvPr/>
        </p:nvSpPr>
        <p:spPr>
          <a:xfrm>
            <a:off x="8978115" y="3300400"/>
            <a:ext cx="1134349" cy="276999"/>
          </a:xfrm>
          <a:prstGeom prst="rect">
            <a:avLst/>
          </a:prstGeom>
        </p:spPr>
        <p:txBody>
          <a:bodyPr wrap="none">
            <a:spAutoFit/>
          </a:bodyPr>
          <a:lstStyle/>
          <a:p>
            <a:r>
              <a:rPr lang="en-US" altLang="zh-CN" sz="1200" dirty="0" smtClean="0"/>
              <a:t>A Ride To Work</a:t>
            </a:r>
            <a:endParaRPr lang="zh-CN" altLang="en-US" sz="1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76547" b="9665"/>
          <a:stretch>
            <a:fillRect/>
          </a:stretch>
        </p:blipFill>
        <p:spPr>
          <a:xfrm>
            <a:off x="0" y="638623"/>
            <a:ext cx="12192000" cy="34401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1523" t="57913" r="973" b="28872"/>
          <a:stretch>
            <a:fillRect/>
          </a:stretch>
        </p:blipFill>
        <p:spPr>
          <a:xfrm>
            <a:off x="0" y="-1"/>
            <a:ext cx="12192000" cy="657225"/>
          </a:xfrm>
          <a:prstGeom prst="rect">
            <a:avLst/>
          </a:prstGeom>
        </p:spPr>
      </p:pic>
      <p:grpSp>
        <p:nvGrpSpPr>
          <p:cNvPr id="6" name="组合 5"/>
          <p:cNvGrpSpPr/>
          <p:nvPr/>
        </p:nvGrpSpPr>
        <p:grpSpPr>
          <a:xfrm>
            <a:off x="-667047" y="-1"/>
            <a:ext cx="13461391" cy="657226"/>
            <a:chOff x="-826704" y="-1"/>
            <a:chExt cx="13461391" cy="551544"/>
          </a:xfrm>
        </p:grpSpPr>
        <p:sp>
          <p:nvSpPr>
            <p:cNvPr id="4" name="平行四边形 3"/>
            <p:cNvSpPr/>
            <p:nvPr/>
          </p:nvSpPr>
          <p:spPr>
            <a:xfrm>
              <a:off x="-826704" y="0"/>
              <a:ext cx="6922704" cy="551543"/>
            </a:xfrm>
            <a:prstGeom prst="parallelogram">
              <a:avLst>
                <a:gd name="adj" fmla="val 58056"/>
              </a:avLst>
            </a:prstGeom>
            <a:solidFill>
              <a:srgbClr val="2980B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平行四边形 4"/>
            <p:cNvSpPr/>
            <p:nvPr/>
          </p:nvSpPr>
          <p:spPr>
            <a:xfrm>
              <a:off x="5711983" y="-1"/>
              <a:ext cx="6922704" cy="551543"/>
            </a:xfrm>
            <a:prstGeom prst="parallelogram">
              <a:avLst>
                <a:gd name="adj" fmla="val 58056"/>
              </a:avLst>
            </a:prstGeom>
            <a:solidFill>
              <a:srgbClr val="16A08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矩形 6"/>
          <p:cNvSpPr/>
          <p:nvPr/>
        </p:nvSpPr>
        <p:spPr>
          <a:xfrm>
            <a:off x="3233679" y="88479"/>
            <a:ext cx="5724645" cy="461665"/>
          </a:xfrm>
          <a:prstGeom prst="rect">
            <a:avLst/>
          </a:prstGeom>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向工程、业务部客户提供接待及导购服务</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2809875" y="1924735"/>
            <a:ext cx="6572250" cy="707886"/>
          </a:xfrm>
          <a:prstGeom prst="rect">
            <a:avLst/>
          </a:prstGeom>
        </p:spPr>
        <p:txBody>
          <a:bodyPr wrap="square">
            <a:spAutoFit/>
          </a:bodyPr>
          <a:lstStyle/>
          <a:p>
            <a:pPr algn="ctr"/>
            <a:r>
              <a:rPr lang="zh-CN" altLang="en-US" sz="2000" dirty="0">
                <a:latin typeface="微软雅黑" panose="020B0503020204020204" pitchFamily="34" charset="-122"/>
                <a:ea typeface="微软雅黑" panose="020B0503020204020204" pitchFamily="34" charset="-122"/>
              </a:rPr>
              <a:t>作为导购必须按以下要求向工程、业务部客户提供接待。作为导购需要做到以下几点：</a:t>
            </a:r>
            <a:endParaRPr lang="zh-CN" altLang="en-US" sz="2000" dirty="0">
              <a:latin typeface="微软雅黑" panose="020B0503020204020204" pitchFamily="34" charset="-122"/>
              <a:ea typeface="微软雅黑" panose="020B0503020204020204" pitchFamily="34" charset="-122"/>
            </a:endParaRPr>
          </a:p>
        </p:txBody>
      </p:sp>
      <p:sp>
        <p:nvSpPr>
          <p:cNvPr id="80" name="MH_Title_1"/>
          <p:cNvSpPr/>
          <p:nvPr/>
        </p:nvSpPr>
        <p:spPr>
          <a:xfrm>
            <a:off x="5224738" y="3269768"/>
            <a:ext cx="1775701" cy="1777497"/>
          </a:xfrm>
          <a:prstGeom prst="ellipse">
            <a:avLst/>
          </a:prstGeom>
          <a:gradFill flip="none" rotWithShape="1">
            <a:gsLst>
              <a:gs pos="9000">
                <a:srgbClr val="2980B9"/>
              </a:gs>
              <a:gs pos="64000">
                <a:srgbClr val="16A085"/>
              </a:gs>
              <a:gs pos="100000">
                <a:srgbClr val="9BBB5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noProof="1">
                <a:latin typeface="微软雅黑" panose="020B0503020204020204" pitchFamily="34" charset="-122"/>
                <a:ea typeface="微软雅黑" panose="020B0503020204020204" pitchFamily="34" charset="-122"/>
              </a:rPr>
              <a:t>导购需要做</a:t>
            </a:r>
            <a:r>
              <a:rPr lang="zh-CN" altLang="en-US" sz="2000" noProof="1" smtClean="0">
                <a:latin typeface="微软雅黑" panose="020B0503020204020204" pitchFamily="34" charset="-122"/>
                <a:ea typeface="微软雅黑" panose="020B0503020204020204" pitchFamily="34" charset="-122"/>
              </a:rPr>
              <a:t>的</a:t>
            </a:r>
            <a:r>
              <a:rPr lang="zh-CN" altLang="en-US" sz="2400" b="1" noProof="1">
                <a:gradFill flip="none" rotWithShape="1">
                  <a:gsLst>
                    <a:gs pos="0">
                      <a:srgbClr val="FFFF00"/>
                    </a:gs>
                    <a:gs pos="100000">
                      <a:srgbClr val="FFC000">
                        <a:shade val="100000"/>
                        <a:satMod val="115000"/>
                      </a:srgbClr>
                    </a:gs>
                  </a:gsLst>
                  <a:lin ang="135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六</a:t>
            </a:r>
            <a:r>
              <a:rPr lang="zh-CN" altLang="en-US" sz="2000" noProof="1" smtClean="0">
                <a:latin typeface="微软雅黑" panose="020B0503020204020204" pitchFamily="34" charset="-122"/>
                <a:ea typeface="微软雅黑" panose="020B0503020204020204" pitchFamily="34" charset="-122"/>
              </a:rPr>
              <a:t>点</a:t>
            </a:r>
            <a:endParaRPr lang="zh-CN" altLang="en-US" sz="2000" noProof="1">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074057" y="2938129"/>
            <a:ext cx="4043139" cy="2437350"/>
            <a:chOff x="1074057" y="2938129"/>
            <a:chExt cx="4043139" cy="2437350"/>
          </a:xfrm>
        </p:grpSpPr>
        <p:grpSp>
          <p:nvGrpSpPr>
            <p:cNvPr id="13" name="组合 12"/>
            <p:cNvGrpSpPr/>
            <p:nvPr/>
          </p:nvGrpSpPr>
          <p:grpSpPr>
            <a:xfrm>
              <a:off x="2905885" y="2941553"/>
              <a:ext cx="2211311" cy="2433926"/>
              <a:chOff x="3233679" y="3010700"/>
              <a:chExt cx="2211311" cy="2433926"/>
            </a:xfrm>
            <a:solidFill>
              <a:srgbClr val="2980B9"/>
            </a:solidFill>
          </p:grpSpPr>
          <p:sp>
            <p:nvSpPr>
              <p:cNvPr id="77" name="MH_SubTitle_1"/>
              <p:cNvSpPr/>
              <p:nvPr/>
            </p:nvSpPr>
            <p:spPr bwMode="auto">
              <a:xfrm>
                <a:off x="3233679" y="3010700"/>
                <a:ext cx="1955589" cy="746617"/>
              </a:xfrm>
              <a:custGeom>
                <a:avLst/>
                <a:gdLst>
                  <a:gd name="T0" fmla="*/ 1884 w 1884"/>
                  <a:gd name="T1" fmla="*/ 720 h 720"/>
                  <a:gd name="T2" fmla="*/ 1506 w 1884"/>
                  <a:gd name="T3" fmla="*/ 0 h 720"/>
                  <a:gd name="T4" fmla="*/ 0 w 1884"/>
                  <a:gd name="T5" fmla="*/ 0 h 720"/>
                  <a:gd name="T6" fmla="*/ 0 w 1884"/>
                  <a:gd name="T7" fmla="*/ 720 h 720"/>
                  <a:gd name="T8" fmla="*/ 1884 w 1884"/>
                  <a:gd name="T9" fmla="*/ 720 h 720"/>
                </a:gdLst>
                <a:ahLst/>
                <a:cxnLst>
                  <a:cxn ang="0">
                    <a:pos x="T0" y="T1"/>
                  </a:cxn>
                  <a:cxn ang="0">
                    <a:pos x="T2" y="T3"/>
                  </a:cxn>
                  <a:cxn ang="0">
                    <a:pos x="T4" y="T5"/>
                  </a:cxn>
                  <a:cxn ang="0">
                    <a:pos x="T6" y="T7"/>
                  </a:cxn>
                  <a:cxn ang="0">
                    <a:pos x="T8" y="T9"/>
                  </a:cxn>
                </a:cxnLst>
                <a:rect l="0" t="0" r="r" b="b"/>
                <a:pathLst>
                  <a:path w="1884" h="720">
                    <a:moveTo>
                      <a:pt x="1884" y="720"/>
                    </a:moveTo>
                    <a:lnTo>
                      <a:pt x="1506" y="0"/>
                    </a:lnTo>
                    <a:lnTo>
                      <a:pt x="0" y="0"/>
                    </a:lnTo>
                    <a:lnTo>
                      <a:pt x="0" y="720"/>
                    </a:lnTo>
                    <a:lnTo>
                      <a:pt x="1884" y="720"/>
                    </a:ln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lnSpc>
                    <a:spcPct val="120000"/>
                  </a:lnSpc>
                  <a:defRPr/>
                </a:pPr>
                <a:endParaRPr lang="zh-CN" altLang="en-US" sz="1400" noProof="1">
                  <a:solidFill>
                    <a:schemeClr val="bg1"/>
                  </a:solidFill>
                  <a:latin typeface="微软雅黑" panose="020B0503020204020204" pitchFamily="34" charset="-122"/>
                  <a:ea typeface="微软雅黑" panose="020B0503020204020204" pitchFamily="34" charset="-122"/>
                </a:endParaRPr>
              </a:p>
            </p:txBody>
          </p:sp>
          <p:sp>
            <p:nvSpPr>
              <p:cNvPr id="78" name="MH_SubTitle_2"/>
              <p:cNvSpPr/>
              <p:nvPr/>
            </p:nvSpPr>
            <p:spPr bwMode="auto">
              <a:xfrm>
                <a:off x="3233679" y="3852071"/>
                <a:ext cx="2211311" cy="752325"/>
              </a:xfrm>
              <a:custGeom>
                <a:avLst/>
                <a:gdLst>
                  <a:gd name="T0" fmla="*/ 1938 w 2130"/>
                  <a:gd name="T1" fmla="*/ 726 h 726"/>
                  <a:gd name="T2" fmla="*/ 2130 w 2130"/>
                  <a:gd name="T3" fmla="*/ 366 h 726"/>
                  <a:gd name="T4" fmla="*/ 1932 w 2130"/>
                  <a:gd name="T5" fmla="*/ 0 h 726"/>
                  <a:gd name="T6" fmla="*/ 0 w 2130"/>
                  <a:gd name="T7" fmla="*/ 0 h 726"/>
                  <a:gd name="T8" fmla="*/ 0 w 2130"/>
                  <a:gd name="T9" fmla="*/ 726 h 726"/>
                  <a:gd name="T10" fmla="*/ 1938 w 2130"/>
                  <a:gd name="T11" fmla="*/ 726 h 726"/>
                </a:gdLst>
                <a:ahLst/>
                <a:cxnLst>
                  <a:cxn ang="0">
                    <a:pos x="T0" y="T1"/>
                  </a:cxn>
                  <a:cxn ang="0">
                    <a:pos x="T2" y="T3"/>
                  </a:cxn>
                  <a:cxn ang="0">
                    <a:pos x="T4" y="T5"/>
                  </a:cxn>
                  <a:cxn ang="0">
                    <a:pos x="T6" y="T7"/>
                  </a:cxn>
                  <a:cxn ang="0">
                    <a:pos x="T8" y="T9"/>
                  </a:cxn>
                  <a:cxn ang="0">
                    <a:pos x="T10" y="T11"/>
                  </a:cxn>
                </a:cxnLst>
                <a:rect l="0" t="0" r="r" b="b"/>
                <a:pathLst>
                  <a:path w="2130" h="726">
                    <a:moveTo>
                      <a:pt x="1938" y="726"/>
                    </a:moveTo>
                    <a:lnTo>
                      <a:pt x="2130" y="366"/>
                    </a:lnTo>
                    <a:lnTo>
                      <a:pt x="1932" y="0"/>
                    </a:lnTo>
                    <a:lnTo>
                      <a:pt x="0" y="0"/>
                    </a:lnTo>
                    <a:lnTo>
                      <a:pt x="0" y="726"/>
                    </a:lnTo>
                    <a:lnTo>
                      <a:pt x="1938" y="726"/>
                    </a:ln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lnSpc>
                    <a:spcPct val="120000"/>
                  </a:lnSpc>
                  <a:defRPr/>
                </a:pPr>
                <a:endParaRPr lang="zh-CN" altLang="en-US" sz="1400" noProof="1">
                  <a:solidFill>
                    <a:schemeClr val="bg1"/>
                  </a:solidFill>
                  <a:latin typeface="微软雅黑" panose="020B0503020204020204" pitchFamily="34" charset="-122"/>
                  <a:ea typeface="微软雅黑" panose="020B0503020204020204" pitchFamily="34" charset="-122"/>
                </a:endParaRPr>
              </a:p>
            </p:txBody>
          </p:sp>
          <p:sp>
            <p:nvSpPr>
              <p:cNvPr id="79" name="MH_SubTitle_3"/>
              <p:cNvSpPr/>
              <p:nvPr/>
            </p:nvSpPr>
            <p:spPr bwMode="auto">
              <a:xfrm>
                <a:off x="3233679" y="4692301"/>
                <a:ext cx="1962439" cy="752325"/>
              </a:xfrm>
              <a:custGeom>
                <a:avLst/>
                <a:gdLst>
                  <a:gd name="T0" fmla="*/ 1890 w 1890"/>
                  <a:gd name="T1" fmla="*/ 0 h 726"/>
                  <a:gd name="T2" fmla="*/ 0 w 1890"/>
                  <a:gd name="T3" fmla="*/ 0 h 726"/>
                  <a:gd name="T4" fmla="*/ 0 w 1890"/>
                  <a:gd name="T5" fmla="*/ 726 h 726"/>
                  <a:gd name="T6" fmla="*/ 1506 w 1890"/>
                  <a:gd name="T7" fmla="*/ 726 h 726"/>
                  <a:gd name="T8" fmla="*/ 1890 w 1890"/>
                  <a:gd name="T9" fmla="*/ 0 h 726"/>
                </a:gdLst>
                <a:ahLst/>
                <a:cxnLst>
                  <a:cxn ang="0">
                    <a:pos x="T0" y="T1"/>
                  </a:cxn>
                  <a:cxn ang="0">
                    <a:pos x="T2" y="T3"/>
                  </a:cxn>
                  <a:cxn ang="0">
                    <a:pos x="T4" y="T5"/>
                  </a:cxn>
                  <a:cxn ang="0">
                    <a:pos x="T6" y="T7"/>
                  </a:cxn>
                  <a:cxn ang="0">
                    <a:pos x="T8" y="T9"/>
                  </a:cxn>
                </a:cxnLst>
                <a:rect l="0" t="0" r="r" b="b"/>
                <a:pathLst>
                  <a:path w="1890" h="726">
                    <a:moveTo>
                      <a:pt x="1890" y="0"/>
                    </a:moveTo>
                    <a:lnTo>
                      <a:pt x="0" y="0"/>
                    </a:lnTo>
                    <a:lnTo>
                      <a:pt x="0" y="726"/>
                    </a:lnTo>
                    <a:lnTo>
                      <a:pt x="1506" y="726"/>
                    </a:lnTo>
                    <a:lnTo>
                      <a:pt x="1890" y="0"/>
                    </a:ln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lnSpc>
                    <a:spcPct val="120000"/>
                  </a:lnSpc>
                  <a:defRPr/>
                </a:pPr>
                <a:endParaRPr lang="zh-CN" altLang="en-US" sz="1400" noProof="1">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1074057" y="2938129"/>
              <a:ext cx="2278743" cy="2434495"/>
              <a:chOff x="1074057" y="2938129"/>
              <a:chExt cx="2278743" cy="2434495"/>
            </a:xfrm>
          </p:grpSpPr>
          <p:sp>
            <p:nvSpPr>
              <p:cNvPr id="14" name="矩形 13"/>
              <p:cNvSpPr/>
              <p:nvPr/>
            </p:nvSpPr>
            <p:spPr>
              <a:xfrm>
                <a:off x="1074057" y="2938129"/>
                <a:ext cx="2278743" cy="746617"/>
              </a:xfrm>
              <a:prstGeom prst="rect">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1074057" y="3785208"/>
                <a:ext cx="2278743" cy="746617"/>
              </a:xfrm>
              <a:prstGeom prst="rect">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1074057" y="4626007"/>
                <a:ext cx="2278743" cy="746617"/>
              </a:xfrm>
              <a:prstGeom prst="rect">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6" name="组合 15"/>
          <p:cNvGrpSpPr/>
          <p:nvPr/>
        </p:nvGrpSpPr>
        <p:grpSpPr>
          <a:xfrm>
            <a:off x="7121682" y="2938129"/>
            <a:ext cx="4051894" cy="2440775"/>
            <a:chOff x="7121682" y="2938129"/>
            <a:chExt cx="4051894" cy="2440775"/>
          </a:xfrm>
        </p:grpSpPr>
        <p:grpSp>
          <p:nvGrpSpPr>
            <p:cNvPr id="11" name="组合 10"/>
            <p:cNvGrpSpPr/>
            <p:nvPr/>
          </p:nvGrpSpPr>
          <p:grpSpPr>
            <a:xfrm>
              <a:off x="7121682" y="2938129"/>
              <a:ext cx="2211310" cy="2440775"/>
              <a:chOff x="6680219" y="3010700"/>
              <a:chExt cx="2211310" cy="2440775"/>
            </a:xfrm>
            <a:solidFill>
              <a:srgbClr val="16A085"/>
            </a:solidFill>
          </p:grpSpPr>
          <p:sp>
            <p:nvSpPr>
              <p:cNvPr id="81" name="MH_SubTitle_4"/>
              <p:cNvSpPr/>
              <p:nvPr/>
            </p:nvSpPr>
            <p:spPr bwMode="auto">
              <a:xfrm flipH="1">
                <a:off x="6935941" y="3010700"/>
                <a:ext cx="1955588" cy="746617"/>
              </a:xfrm>
              <a:custGeom>
                <a:avLst/>
                <a:gdLst>
                  <a:gd name="T0" fmla="*/ 1884 w 1884"/>
                  <a:gd name="T1" fmla="*/ 720 h 720"/>
                  <a:gd name="T2" fmla="*/ 1506 w 1884"/>
                  <a:gd name="T3" fmla="*/ 0 h 720"/>
                  <a:gd name="T4" fmla="*/ 0 w 1884"/>
                  <a:gd name="T5" fmla="*/ 0 h 720"/>
                  <a:gd name="T6" fmla="*/ 0 w 1884"/>
                  <a:gd name="T7" fmla="*/ 720 h 720"/>
                  <a:gd name="T8" fmla="*/ 1884 w 1884"/>
                  <a:gd name="T9" fmla="*/ 720 h 720"/>
                </a:gdLst>
                <a:ahLst/>
                <a:cxnLst>
                  <a:cxn ang="0">
                    <a:pos x="T0" y="T1"/>
                  </a:cxn>
                  <a:cxn ang="0">
                    <a:pos x="T2" y="T3"/>
                  </a:cxn>
                  <a:cxn ang="0">
                    <a:pos x="T4" y="T5"/>
                  </a:cxn>
                  <a:cxn ang="0">
                    <a:pos x="T6" y="T7"/>
                  </a:cxn>
                  <a:cxn ang="0">
                    <a:pos x="T8" y="T9"/>
                  </a:cxn>
                </a:cxnLst>
                <a:rect l="0" t="0" r="r" b="b"/>
                <a:pathLst>
                  <a:path w="1884" h="720">
                    <a:moveTo>
                      <a:pt x="1884" y="720"/>
                    </a:moveTo>
                    <a:lnTo>
                      <a:pt x="1506" y="0"/>
                    </a:lnTo>
                    <a:lnTo>
                      <a:pt x="0" y="0"/>
                    </a:lnTo>
                    <a:lnTo>
                      <a:pt x="0" y="720"/>
                    </a:lnTo>
                    <a:lnTo>
                      <a:pt x="1884" y="720"/>
                    </a:ln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fontAlgn="auto" hangingPunct="1">
                  <a:lnSpc>
                    <a:spcPct val="120000"/>
                  </a:lnSpc>
                  <a:defRPr/>
                </a:pPr>
                <a:endParaRPr lang="zh-CN" altLang="en-US" sz="1400" noProof="1">
                  <a:solidFill>
                    <a:schemeClr val="bg1"/>
                  </a:solidFill>
                  <a:latin typeface="微软雅黑" panose="020B0503020204020204" pitchFamily="34" charset="-122"/>
                  <a:ea typeface="微软雅黑" panose="020B0503020204020204" pitchFamily="34" charset="-122"/>
                </a:endParaRPr>
              </a:p>
            </p:txBody>
          </p:sp>
          <p:sp>
            <p:nvSpPr>
              <p:cNvPr id="82" name="MH_SubTitle_5"/>
              <p:cNvSpPr/>
              <p:nvPr/>
            </p:nvSpPr>
            <p:spPr bwMode="auto">
              <a:xfrm flipH="1">
                <a:off x="6680219" y="3850929"/>
                <a:ext cx="2211310" cy="753467"/>
              </a:xfrm>
              <a:custGeom>
                <a:avLst/>
                <a:gdLst>
                  <a:gd name="T0" fmla="*/ 1938 w 2130"/>
                  <a:gd name="T1" fmla="*/ 726 h 726"/>
                  <a:gd name="T2" fmla="*/ 2130 w 2130"/>
                  <a:gd name="T3" fmla="*/ 366 h 726"/>
                  <a:gd name="T4" fmla="*/ 1932 w 2130"/>
                  <a:gd name="T5" fmla="*/ 0 h 726"/>
                  <a:gd name="T6" fmla="*/ 0 w 2130"/>
                  <a:gd name="T7" fmla="*/ 0 h 726"/>
                  <a:gd name="T8" fmla="*/ 0 w 2130"/>
                  <a:gd name="T9" fmla="*/ 726 h 726"/>
                  <a:gd name="T10" fmla="*/ 1938 w 2130"/>
                  <a:gd name="T11" fmla="*/ 726 h 726"/>
                </a:gdLst>
                <a:ahLst/>
                <a:cxnLst>
                  <a:cxn ang="0">
                    <a:pos x="T0" y="T1"/>
                  </a:cxn>
                  <a:cxn ang="0">
                    <a:pos x="T2" y="T3"/>
                  </a:cxn>
                  <a:cxn ang="0">
                    <a:pos x="T4" y="T5"/>
                  </a:cxn>
                  <a:cxn ang="0">
                    <a:pos x="T6" y="T7"/>
                  </a:cxn>
                  <a:cxn ang="0">
                    <a:pos x="T8" y="T9"/>
                  </a:cxn>
                  <a:cxn ang="0">
                    <a:pos x="T10" y="T11"/>
                  </a:cxn>
                </a:cxnLst>
                <a:rect l="0" t="0" r="r" b="b"/>
                <a:pathLst>
                  <a:path w="2130" h="726">
                    <a:moveTo>
                      <a:pt x="1938" y="726"/>
                    </a:moveTo>
                    <a:lnTo>
                      <a:pt x="2130" y="366"/>
                    </a:lnTo>
                    <a:lnTo>
                      <a:pt x="1932" y="0"/>
                    </a:lnTo>
                    <a:lnTo>
                      <a:pt x="0" y="0"/>
                    </a:lnTo>
                    <a:lnTo>
                      <a:pt x="0" y="726"/>
                    </a:lnTo>
                    <a:lnTo>
                      <a:pt x="1938" y="726"/>
                    </a:ln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fontAlgn="auto" hangingPunct="1">
                  <a:lnSpc>
                    <a:spcPct val="120000"/>
                  </a:lnSpc>
                  <a:defRPr/>
                </a:pPr>
                <a:endParaRPr lang="zh-CN" altLang="en-US" sz="1400" noProof="1">
                  <a:solidFill>
                    <a:schemeClr val="bg1"/>
                  </a:solidFill>
                  <a:latin typeface="微软雅黑" panose="020B0503020204020204" pitchFamily="34" charset="-122"/>
                  <a:ea typeface="微软雅黑" panose="020B0503020204020204" pitchFamily="34" charset="-122"/>
                </a:endParaRPr>
              </a:p>
            </p:txBody>
          </p:sp>
          <p:sp>
            <p:nvSpPr>
              <p:cNvPr id="83" name="MH_SubTitle_6"/>
              <p:cNvSpPr/>
              <p:nvPr/>
            </p:nvSpPr>
            <p:spPr bwMode="auto">
              <a:xfrm flipH="1">
                <a:off x="6929091" y="4696867"/>
                <a:ext cx="1962438" cy="754608"/>
              </a:xfrm>
              <a:custGeom>
                <a:avLst/>
                <a:gdLst>
                  <a:gd name="T0" fmla="*/ 1890 w 1890"/>
                  <a:gd name="T1" fmla="*/ 0 h 726"/>
                  <a:gd name="T2" fmla="*/ 0 w 1890"/>
                  <a:gd name="T3" fmla="*/ 0 h 726"/>
                  <a:gd name="T4" fmla="*/ 0 w 1890"/>
                  <a:gd name="T5" fmla="*/ 726 h 726"/>
                  <a:gd name="T6" fmla="*/ 1506 w 1890"/>
                  <a:gd name="T7" fmla="*/ 726 h 726"/>
                  <a:gd name="T8" fmla="*/ 1890 w 1890"/>
                  <a:gd name="T9" fmla="*/ 0 h 726"/>
                </a:gdLst>
                <a:ahLst/>
                <a:cxnLst>
                  <a:cxn ang="0">
                    <a:pos x="T0" y="T1"/>
                  </a:cxn>
                  <a:cxn ang="0">
                    <a:pos x="T2" y="T3"/>
                  </a:cxn>
                  <a:cxn ang="0">
                    <a:pos x="T4" y="T5"/>
                  </a:cxn>
                  <a:cxn ang="0">
                    <a:pos x="T6" y="T7"/>
                  </a:cxn>
                  <a:cxn ang="0">
                    <a:pos x="T8" y="T9"/>
                  </a:cxn>
                </a:cxnLst>
                <a:rect l="0" t="0" r="r" b="b"/>
                <a:pathLst>
                  <a:path w="1890" h="726">
                    <a:moveTo>
                      <a:pt x="1890" y="0"/>
                    </a:moveTo>
                    <a:lnTo>
                      <a:pt x="0" y="0"/>
                    </a:lnTo>
                    <a:lnTo>
                      <a:pt x="0" y="726"/>
                    </a:lnTo>
                    <a:lnTo>
                      <a:pt x="1506" y="726"/>
                    </a:lnTo>
                    <a:lnTo>
                      <a:pt x="1890" y="0"/>
                    </a:ln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eaLnBrk="1" fontAlgn="auto" hangingPunct="1">
                  <a:lnSpc>
                    <a:spcPct val="120000"/>
                  </a:lnSpc>
                  <a:defRPr/>
                </a:pPr>
                <a:endParaRPr lang="zh-CN" altLang="en-US" sz="1400" noProof="1">
                  <a:solidFill>
                    <a:schemeClr val="bg1"/>
                  </a:solidFill>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8894833" y="2938224"/>
              <a:ext cx="2278743" cy="2434495"/>
              <a:chOff x="1074057" y="2938129"/>
              <a:chExt cx="2278743" cy="2434495"/>
            </a:xfrm>
            <a:solidFill>
              <a:srgbClr val="16A085"/>
            </a:solidFill>
          </p:grpSpPr>
          <p:sp>
            <p:nvSpPr>
              <p:cNvPr id="87" name="矩形 86"/>
              <p:cNvSpPr/>
              <p:nvPr/>
            </p:nvSpPr>
            <p:spPr>
              <a:xfrm>
                <a:off x="1074057" y="2938129"/>
                <a:ext cx="2278743" cy="7466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1074057" y="3785208"/>
                <a:ext cx="2278743" cy="7466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74057" y="4626007"/>
                <a:ext cx="2278743" cy="7466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90" name="矩形 89"/>
          <p:cNvSpPr/>
          <p:nvPr/>
        </p:nvSpPr>
        <p:spPr>
          <a:xfrm>
            <a:off x="1308152" y="3024657"/>
            <a:ext cx="2978728" cy="584775"/>
          </a:xfrm>
          <a:prstGeom prst="rect">
            <a:avLst/>
          </a:prstGeom>
        </p:spPr>
        <p:txBody>
          <a:bodyPr wrap="squar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全面掌握并按标准执行</a:t>
            </a:r>
            <a:endParaRPr lang="zh-CN" altLang="en-US"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a:t>
            </a:r>
            <a:r>
              <a:rPr lang="en-US" altLang="zh-CN" sz="1600" dirty="0">
                <a:solidFill>
                  <a:schemeClr val="bg1"/>
                </a:solidFill>
                <a:latin typeface="微软雅黑" panose="020B0503020204020204" pitchFamily="34" charset="-122"/>
                <a:ea typeface="微软雅黑" panose="020B0503020204020204" pitchFamily="34" charset="-122"/>
              </a:rPr>
              <a:t>7</a:t>
            </a:r>
            <a:r>
              <a:rPr lang="zh-CN" altLang="en-US" sz="1600" dirty="0">
                <a:solidFill>
                  <a:schemeClr val="bg1"/>
                </a:solidFill>
                <a:latin typeface="微软雅黑" panose="020B0503020204020204" pitchFamily="34" charset="-122"/>
                <a:ea typeface="微软雅黑" panose="020B0503020204020204" pitchFamily="34" charset="-122"/>
              </a:rPr>
              <a:t>星”服务</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91" name="矩形 90"/>
          <p:cNvSpPr/>
          <p:nvPr/>
        </p:nvSpPr>
        <p:spPr>
          <a:xfrm>
            <a:off x="1393786" y="3955031"/>
            <a:ext cx="2978728" cy="338554"/>
          </a:xfrm>
          <a:prstGeom prst="rect">
            <a:avLst/>
          </a:prstGeom>
        </p:spPr>
        <p:txBody>
          <a:bodyPr wrap="squar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熟练掌握一切产品相关信息</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92" name="矩形 91"/>
          <p:cNvSpPr/>
          <p:nvPr/>
        </p:nvSpPr>
        <p:spPr>
          <a:xfrm>
            <a:off x="1308152" y="4815633"/>
            <a:ext cx="2978728" cy="338554"/>
          </a:xfrm>
          <a:prstGeom prst="rect">
            <a:avLst/>
          </a:prstGeom>
        </p:spPr>
        <p:txBody>
          <a:bodyPr wrap="squar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熟悉公司的各种业务流程</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93" name="矩形 92"/>
          <p:cNvSpPr/>
          <p:nvPr/>
        </p:nvSpPr>
        <p:spPr>
          <a:xfrm>
            <a:off x="7843628" y="3024776"/>
            <a:ext cx="2978728" cy="584775"/>
          </a:xfrm>
          <a:prstGeom prst="rect">
            <a:avLst/>
          </a:prstGeom>
        </p:spPr>
        <p:txBody>
          <a:bodyPr wrap="squar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直接完成店面布置、样</a:t>
            </a:r>
            <a:endParaRPr lang="zh-CN" altLang="en-US"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品展示及卫生清洁工作</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94" name="矩形 93"/>
          <p:cNvSpPr/>
          <p:nvPr/>
        </p:nvSpPr>
        <p:spPr>
          <a:xfrm>
            <a:off x="7843628" y="3955031"/>
            <a:ext cx="3101463" cy="338554"/>
          </a:xfrm>
          <a:prstGeom prst="rect">
            <a:avLst/>
          </a:prstGeom>
        </p:spPr>
        <p:txBody>
          <a:bodyPr wrap="squar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接待客户，促进并完成销售业务</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95" name="矩形 94"/>
          <p:cNvSpPr/>
          <p:nvPr/>
        </p:nvSpPr>
        <p:spPr>
          <a:xfrm>
            <a:off x="7843628" y="4707046"/>
            <a:ext cx="2978728" cy="584775"/>
          </a:xfrm>
          <a:prstGeom prst="rect">
            <a:avLst/>
          </a:prstGeom>
        </p:spPr>
        <p:txBody>
          <a:bodyPr wrap="squar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了解顾客需求信息，收集和</a:t>
            </a:r>
            <a:endParaRPr lang="zh-CN" altLang="en-US"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反馈市场及竞争对手信息</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805131" y="0"/>
            <a:ext cx="10287000" cy="6858000"/>
          </a:xfrm>
          <a:prstGeom prst="rect">
            <a:avLst/>
          </a:prstGeom>
        </p:spPr>
      </p:pic>
      <p:pic>
        <p:nvPicPr>
          <p:cNvPr id="16" name="图片 15"/>
          <p:cNvPicPr>
            <a:picLocks noChangeAspect="1"/>
          </p:cNvPicPr>
          <p:nvPr/>
        </p:nvPicPr>
        <p:blipFill rotWithShape="1">
          <a:blip r:embed="rId2">
            <a:extLst>
              <a:ext uri="{28A0092B-C50C-407E-A947-70E740481C1C}">
                <a14:useLocalDpi xmlns:a14="http://schemas.microsoft.com/office/drawing/2010/main" val="0"/>
              </a:ext>
            </a:extLst>
          </a:blip>
          <a:srcRect t="76336" b="8471"/>
          <a:stretch>
            <a:fillRect/>
          </a:stretch>
        </p:blipFill>
        <p:spPr>
          <a:xfrm rot="7199596">
            <a:off x="-1824994" y="2402980"/>
            <a:ext cx="12192000" cy="1221043"/>
          </a:xfrm>
          <a:prstGeom prst="rect">
            <a:avLst/>
          </a:prstGeom>
        </p:spPr>
      </p:pic>
      <p:sp>
        <p:nvSpPr>
          <p:cNvPr id="4" name="平行四边形 3"/>
          <p:cNvSpPr/>
          <p:nvPr/>
        </p:nvSpPr>
        <p:spPr>
          <a:xfrm>
            <a:off x="2705100" y="0"/>
            <a:ext cx="15568526" cy="6858000"/>
          </a:xfrm>
          <a:prstGeom prst="parallelogram">
            <a:avLst>
              <a:gd name="adj" fmla="val 580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平行四边形 5"/>
          <p:cNvSpPr/>
          <p:nvPr/>
        </p:nvSpPr>
        <p:spPr>
          <a:xfrm>
            <a:off x="3145222" y="2645297"/>
            <a:ext cx="2950778" cy="1587204"/>
          </a:xfrm>
          <a:prstGeom prst="parallelogram">
            <a:avLst>
              <a:gd name="adj" fmla="val 58056"/>
            </a:avLst>
          </a:prstGeom>
          <a:gradFill flip="none" rotWithShape="1">
            <a:gsLst>
              <a:gs pos="9000">
                <a:srgbClr val="2980B9"/>
              </a:gs>
              <a:gs pos="64000">
                <a:srgbClr val="16A085"/>
              </a:gs>
              <a:gs pos="100000">
                <a:srgbClr val="9BBB5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p:cNvSpPr txBox="1"/>
          <p:nvPr/>
        </p:nvSpPr>
        <p:spPr>
          <a:xfrm>
            <a:off x="4036155" y="2777179"/>
            <a:ext cx="1168911" cy="1323439"/>
          </a:xfrm>
          <a:prstGeom prst="rect">
            <a:avLst/>
          </a:prstGeom>
          <a:noFill/>
        </p:spPr>
        <p:txBody>
          <a:bodyPr wrap="none" rtlCol="0">
            <a:spAutoFit/>
          </a:bodyPr>
          <a:lstStyle/>
          <a:p>
            <a:pPr algn="ctr"/>
            <a:r>
              <a:rPr lang="en-US" altLang="zh-CN" sz="8000" dirty="0" smtClean="0">
                <a:solidFill>
                  <a:schemeClr val="bg1"/>
                </a:solidFill>
                <a:latin typeface="DIN Mittelschrift Std" panose="00000500000000000000" pitchFamily="50" charset="0"/>
              </a:rPr>
              <a:t>04</a:t>
            </a:r>
            <a:endParaRPr lang="zh-CN" altLang="en-US" sz="8000" dirty="0">
              <a:solidFill>
                <a:schemeClr val="bg1"/>
              </a:solidFill>
              <a:latin typeface="DIN Mittelschrift Std" panose="00000500000000000000" pitchFamily="50" charset="0"/>
            </a:endParaRPr>
          </a:p>
        </p:txBody>
      </p:sp>
      <p:sp>
        <p:nvSpPr>
          <p:cNvPr id="8" name="平行四边形 7"/>
          <p:cNvSpPr/>
          <p:nvPr/>
        </p:nvSpPr>
        <p:spPr>
          <a:xfrm>
            <a:off x="-1989059" y="5377504"/>
            <a:ext cx="3797143" cy="3784864"/>
          </a:xfrm>
          <a:prstGeom prst="parallelogram">
            <a:avLst>
              <a:gd name="adj" fmla="val 58056"/>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平行四边形 8"/>
          <p:cNvSpPr/>
          <p:nvPr/>
        </p:nvSpPr>
        <p:spPr>
          <a:xfrm>
            <a:off x="60924" y="-2304368"/>
            <a:ext cx="3797143" cy="3784864"/>
          </a:xfrm>
          <a:prstGeom prst="parallelogram">
            <a:avLst>
              <a:gd name="adj" fmla="val 58056"/>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p:nvSpPr>
        <p:spPr>
          <a:xfrm>
            <a:off x="6270644" y="3013501"/>
            <a:ext cx="3157196" cy="830997"/>
          </a:xfrm>
          <a:prstGeom prst="rect">
            <a:avLst/>
          </a:prstGeom>
        </p:spPr>
        <p:txBody>
          <a:bodyPr wrap="square">
            <a:spAutoFit/>
          </a:bodyPr>
          <a:lstStyle/>
          <a:p>
            <a:r>
              <a:rPr lang="zh-CN" altLang="en-US" sz="4800" dirty="0">
                <a:latin typeface="微软雅黑" panose="020B0503020204020204" pitchFamily="34" charset="-122"/>
                <a:ea typeface="微软雅黑" panose="020B0503020204020204" pitchFamily="34" charset="-122"/>
              </a:rPr>
              <a:t>后  续</a:t>
            </a:r>
            <a:endParaRPr lang="zh-CN" altLang="en-US" sz="4800" dirty="0">
              <a:latin typeface="微软雅黑" panose="020B0503020204020204" pitchFamily="34" charset="-122"/>
              <a:ea typeface="微软雅黑" panose="020B0503020204020204" pitchFamily="34" charset="-122"/>
            </a:endParaRPr>
          </a:p>
        </p:txBody>
      </p:sp>
      <p:sp>
        <p:nvSpPr>
          <p:cNvPr id="11" name="矩形 10"/>
          <p:cNvSpPr/>
          <p:nvPr/>
        </p:nvSpPr>
        <p:spPr>
          <a:xfrm>
            <a:off x="8063710" y="3300398"/>
            <a:ext cx="1335174" cy="276999"/>
          </a:xfrm>
          <a:prstGeom prst="rect">
            <a:avLst/>
          </a:prstGeom>
        </p:spPr>
        <p:txBody>
          <a:bodyPr wrap="none">
            <a:spAutoFit/>
          </a:bodyPr>
          <a:lstStyle/>
          <a:p>
            <a:r>
              <a:rPr lang="en-US" altLang="zh-CN" sz="1200" dirty="0" smtClean="0"/>
              <a:t>After The Renewal</a:t>
            </a:r>
            <a:endParaRPr lang="zh-CN" altLang="en-US" sz="12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0287000" cy="6858000"/>
          </a:xfrm>
          <a:prstGeom prst="rect">
            <a:avLst/>
          </a:prstGeom>
        </p:spPr>
      </p:pic>
      <p:sp>
        <p:nvSpPr>
          <p:cNvPr id="34" name="矩形 33"/>
          <p:cNvSpPr/>
          <p:nvPr/>
        </p:nvSpPr>
        <p:spPr>
          <a:xfrm>
            <a:off x="3918856" y="0"/>
            <a:ext cx="8273143" cy="6858000"/>
          </a:xfrm>
          <a:prstGeom prst="rect">
            <a:avLst/>
          </a:prstGeom>
          <a:gradFill flip="none" rotWithShape="1">
            <a:gsLst>
              <a:gs pos="19000">
                <a:srgbClr val="2980B9"/>
              </a:gs>
              <a:gs pos="82000">
                <a:srgbClr val="9BBB59">
                  <a:alpha val="0"/>
                </a:srgbClr>
              </a:gs>
              <a:gs pos="47000">
                <a:srgbClr val="16A085">
                  <a:alpha val="90000"/>
                </a:srgbClr>
              </a:gs>
              <a:gs pos="67000">
                <a:srgbClr val="9BBB59">
                  <a:alpha val="8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265553" y="1221535"/>
            <a:ext cx="5122884" cy="4414931"/>
            <a:chOff x="6265553" y="1221535"/>
            <a:chExt cx="5122884" cy="4414931"/>
          </a:xfrm>
        </p:grpSpPr>
        <p:grpSp>
          <p:nvGrpSpPr>
            <p:cNvPr id="8" name="组合 7"/>
            <p:cNvGrpSpPr/>
            <p:nvPr/>
          </p:nvGrpSpPr>
          <p:grpSpPr>
            <a:xfrm>
              <a:off x="6265553" y="1221535"/>
              <a:ext cx="5122884" cy="1231107"/>
              <a:chOff x="6473371" y="1621292"/>
              <a:chExt cx="5122884" cy="1231107"/>
            </a:xfrm>
          </p:grpSpPr>
          <p:sp>
            <p:nvSpPr>
              <p:cNvPr id="36" name="矩形 1"/>
              <p:cNvSpPr>
                <a:spLocks noChangeArrowheads="1"/>
              </p:cNvSpPr>
              <p:nvPr/>
            </p:nvSpPr>
            <p:spPr bwMode="auto">
              <a:xfrm>
                <a:off x="6473371" y="1621292"/>
                <a:ext cx="47765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342900" indent="-342900" eaLnBrk="1" hangingPunct="1">
                  <a:buFont typeface="Wingdings" panose="05000000000000000000" pitchFamily="2" charset="2"/>
                  <a:buChar char="p"/>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收集工程信息并及时向直接主管汇报</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7" name="矩形 9"/>
              <p:cNvSpPr>
                <a:spLocks noChangeArrowheads="1"/>
              </p:cNvSpPr>
              <p:nvPr/>
            </p:nvSpPr>
            <p:spPr bwMode="auto">
              <a:xfrm>
                <a:off x="6792025" y="2021402"/>
                <a:ext cx="480423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1600" dirty="0">
                    <a:solidFill>
                      <a:schemeClr val="bg1"/>
                    </a:solidFill>
                    <a:latin typeface="微软雅黑" panose="020B0503020204020204" pitchFamily="34" charset="-122"/>
                    <a:ea typeface="微软雅黑" panose="020B0503020204020204" pitchFamily="34" charset="-122"/>
                  </a:rPr>
                  <a:t>为了更好的销售产品，必须对所进行的工程进行充分的了解。在整理好信息后直接主管汇报，这样可以更好的进行工作。</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6265553" y="2936558"/>
              <a:ext cx="5122884" cy="984885"/>
              <a:chOff x="6473371" y="1621292"/>
              <a:chExt cx="5122884" cy="984885"/>
            </a:xfrm>
          </p:grpSpPr>
          <p:sp>
            <p:nvSpPr>
              <p:cNvPr id="40" name="矩形 1"/>
              <p:cNvSpPr>
                <a:spLocks noChangeArrowheads="1"/>
              </p:cNvSpPr>
              <p:nvPr/>
            </p:nvSpPr>
            <p:spPr bwMode="auto">
              <a:xfrm>
                <a:off x="6473371" y="1621292"/>
                <a:ext cx="47765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342900" indent="-342900">
                  <a:buFont typeface="Wingdings" panose="05000000000000000000" pitchFamily="2" charset="2"/>
                  <a:buChar char="p"/>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保证专卖店内顾客及财产安全</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1" name="矩形 9"/>
              <p:cNvSpPr>
                <a:spLocks noChangeArrowheads="1"/>
              </p:cNvSpPr>
              <p:nvPr/>
            </p:nvSpPr>
            <p:spPr bwMode="auto">
              <a:xfrm>
                <a:off x="6792025" y="2021402"/>
                <a:ext cx="48042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sz="1600" dirty="0">
                    <a:solidFill>
                      <a:schemeClr val="bg1"/>
                    </a:solidFill>
                    <a:latin typeface="微软雅黑" panose="020B0503020204020204" pitchFamily="34" charset="-122"/>
                    <a:ea typeface="微软雅黑" panose="020B0503020204020204" pitchFamily="34" charset="-122"/>
                  </a:rPr>
                  <a:t>为了顾客能放心的选购商品，自然要做到保证专卖店内顾客及财产安全。</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6265553" y="4405359"/>
              <a:ext cx="5122884" cy="1231107"/>
              <a:chOff x="6473371" y="1621292"/>
              <a:chExt cx="5122884" cy="1231107"/>
            </a:xfrm>
          </p:grpSpPr>
          <p:sp>
            <p:nvSpPr>
              <p:cNvPr id="43" name="矩形 1"/>
              <p:cNvSpPr>
                <a:spLocks noChangeArrowheads="1"/>
              </p:cNvSpPr>
              <p:nvPr/>
            </p:nvSpPr>
            <p:spPr bwMode="auto">
              <a:xfrm>
                <a:off x="6473371" y="1621292"/>
                <a:ext cx="47765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342900" indent="-342900">
                  <a:buFont typeface="Wingdings" panose="05000000000000000000" pitchFamily="2" charset="2"/>
                  <a:buChar char="p"/>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及时向专卖店店长汇报工作</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4" name="矩形 9"/>
              <p:cNvSpPr>
                <a:spLocks noChangeArrowheads="1"/>
              </p:cNvSpPr>
              <p:nvPr/>
            </p:nvSpPr>
            <p:spPr bwMode="auto">
              <a:xfrm>
                <a:off x="6792025" y="2021402"/>
                <a:ext cx="480423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sz="1600" dirty="0">
                    <a:solidFill>
                      <a:schemeClr val="bg1"/>
                    </a:solidFill>
                    <a:latin typeface="微软雅黑" panose="020B0503020204020204" pitchFamily="34" charset="-122"/>
                    <a:ea typeface="微软雅黑" panose="020B0503020204020204" pitchFamily="34" charset="-122"/>
                  </a:rPr>
                  <a:t>把销售的情况做个整理，及时向专卖店店长汇报工作，让店长了解销售进度，了解顾客需求，及时补充货品。调整总体策略，有效提升业绩。</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9350597" y="-4"/>
            <a:ext cx="8365903" cy="6858005"/>
            <a:chOff x="8007572" y="-4"/>
            <a:chExt cx="8365903" cy="6858005"/>
          </a:xfrm>
        </p:grpSpPr>
        <p:grpSp>
          <p:nvGrpSpPr>
            <p:cNvPr id="9" name="组合 8"/>
            <p:cNvGrpSpPr/>
            <p:nvPr/>
          </p:nvGrpSpPr>
          <p:grpSpPr>
            <a:xfrm>
              <a:off x="8007572" y="-4"/>
              <a:ext cx="5335166" cy="6858004"/>
              <a:chOff x="5807297" y="-3"/>
              <a:chExt cx="5335166" cy="6858004"/>
            </a:xfrm>
          </p:grpSpPr>
          <p:sp>
            <p:nvSpPr>
              <p:cNvPr id="4" name="等腰三角形 3"/>
              <p:cNvSpPr/>
              <p:nvPr/>
            </p:nvSpPr>
            <p:spPr>
              <a:xfrm rot="10800000">
                <a:off x="6211632" y="-3"/>
                <a:ext cx="4930831" cy="4250716"/>
              </a:xfrm>
              <a:prstGeom prst="triangl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5807297" y="5136583"/>
                <a:ext cx="1996845" cy="1721418"/>
              </a:xfrm>
              <a:prstGeom prst="triangle">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0800000" flipV="1">
                <a:off x="6087699" y="1423070"/>
                <a:ext cx="1131685" cy="975590"/>
              </a:xfrm>
              <a:prstGeom prst="triangl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0800000" flipV="1">
                <a:off x="7382412" y="3252813"/>
                <a:ext cx="1131685" cy="975590"/>
              </a:xfrm>
              <a:prstGeom prst="triangle">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0800000" flipV="1">
                <a:off x="5843336" y="2550426"/>
                <a:ext cx="2546828" cy="2195541"/>
              </a:xfrm>
              <a:prstGeom prst="triangle">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平行四边形 9"/>
            <p:cNvSpPr/>
            <p:nvPr/>
          </p:nvSpPr>
          <p:spPr>
            <a:xfrm>
              <a:off x="9543592" y="1"/>
              <a:ext cx="6829883" cy="6858000"/>
            </a:xfrm>
            <a:prstGeom prst="parallelogram">
              <a:avLst>
                <a:gd name="adj" fmla="val 58056"/>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2" name="组合 11"/>
          <p:cNvGrpSpPr/>
          <p:nvPr/>
        </p:nvGrpSpPr>
        <p:grpSpPr>
          <a:xfrm rot="10800000">
            <a:off x="-5486602" y="0"/>
            <a:ext cx="8365903" cy="6858005"/>
            <a:chOff x="8007572" y="-4"/>
            <a:chExt cx="8365903" cy="6858005"/>
          </a:xfrm>
        </p:grpSpPr>
        <p:grpSp>
          <p:nvGrpSpPr>
            <p:cNvPr id="13" name="组合 12"/>
            <p:cNvGrpSpPr/>
            <p:nvPr/>
          </p:nvGrpSpPr>
          <p:grpSpPr>
            <a:xfrm>
              <a:off x="8007572" y="-4"/>
              <a:ext cx="5335166" cy="6858004"/>
              <a:chOff x="5807297" y="-3"/>
              <a:chExt cx="5335166" cy="6858004"/>
            </a:xfrm>
          </p:grpSpPr>
          <p:sp>
            <p:nvSpPr>
              <p:cNvPr id="15" name="等腰三角形 14"/>
              <p:cNvSpPr/>
              <p:nvPr/>
            </p:nvSpPr>
            <p:spPr>
              <a:xfrm rot="10800000">
                <a:off x="6211632" y="-3"/>
                <a:ext cx="4930831" cy="4250716"/>
              </a:xfrm>
              <a:prstGeom prst="triangl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0800000">
                <a:off x="5807297" y="5136583"/>
                <a:ext cx="1996845" cy="1721418"/>
              </a:xfrm>
              <a:prstGeom prst="triangle">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0" flipV="1">
                <a:off x="6087699" y="1423070"/>
                <a:ext cx="1131685" cy="975590"/>
              </a:xfrm>
              <a:prstGeom prst="triangl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10800000" flipV="1">
                <a:off x="7382412" y="3252813"/>
                <a:ext cx="1131685" cy="975590"/>
              </a:xfrm>
              <a:prstGeom prst="triangle">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0" flipV="1">
                <a:off x="5843336" y="2550426"/>
                <a:ext cx="2546828" cy="2195541"/>
              </a:xfrm>
              <a:prstGeom prst="triangle">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平行四边形 13"/>
            <p:cNvSpPr/>
            <p:nvPr/>
          </p:nvSpPr>
          <p:spPr>
            <a:xfrm>
              <a:off x="9543592" y="1"/>
              <a:ext cx="6829883" cy="6858000"/>
            </a:xfrm>
            <a:prstGeom prst="parallelogram">
              <a:avLst>
                <a:gd name="adj" fmla="val 58056"/>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7" name="组合 36"/>
          <p:cNvGrpSpPr/>
          <p:nvPr/>
        </p:nvGrpSpPr>
        <p:grpSpPr>
          <a:xfrm>
            <a:off x="3353986" y="2424668"/>
            <a:ext cx="5521925" cy="1303937"/>
            <a:chOff x="3424237" y="2352675"/>
            <a:chExt cx="5521925" cy="1303937"/>
          </a:xfrm>
        </p:grpSpPr>
        <p:sp>
          <p:nvSpPr>
            <p:cNvPr id="23" name="椭圆 22"/>
            <p:cNvSpPr/>
            <p:nvPr>
              <p:custDataLst>
                <p:tags r:id="rId1"/>
              </p:custDataLst>
            </p:nvPr>
          </p:nvSpPr>
          <p:spPr>
            <a:xfrm>
              <a:off x="4833937" y="2360612"/>
              <a:ext cx="1296000" cy="1296000"/>
            </a:xfrm>
            <a:prstGeom prst="ellipse">
              <a:avLst/>
            </a:prstGeom>
            <a:solidFill>
              <a:srgbClr val="16A085"/>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sp>
          <p:nvSpPr>
            <p:cNvPr id="27" name="椭圆 26"/>
            <p:cNvSpPr/>
            <p:nvPr>
              <p:custDataLst>
                <p:tags r:id="rId2"/>
              </p:custDataLst>
            </p:nvPr>
          </p:nvSpPr>
          <p:spPr>
            <a:xfrm>
              <a:off x="6235700" y="2352675"/>
              <a:ext cx="1296000" cy="1296000"/>
            </a:xfrm>
            <a:prstGeom prst="ellipse">
              <a:avLst/>
            </a:prstGeom>
            <a:solidFill>
              <a:srgbClr val="9BBB59"/>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sp>
          <p:nvSpPr>
            <p:cNvPr id="31" name="椭圆 30"/>
            <p:cNvSpPr/>
            <p:nvPr>
              <p:custDataLst>
                <p:tags r:id="rId3"/>
              </p:custDataLst>
            </p:nvPr>
          </p:nvSpPr>
          <p:spPr>
            <a:xfrm>
              <a:off x="7650162" y="2352675"/>
              <a:ext cx="1296000" cy="1296000"/>
            </a:xfrm>
            <a:prstGeom prst="ellipse">
              <a:avLst/>
            </a:prstGeom>
            <a:solidFill>
              <a:srgbClr val="FFC000"/>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sp>
          <p:nvSpPr>
            <p:cNvPr id="35" name="椭圆 34"/>
            <p:cNvSpPr/>
            <p:nvPr>
              <p:custDataLst>
                <p:tags r:id="rId4"/>
              </p:custDataLst>
            </p:nvPr>
          </p:nvSpPr>
          <p:spPr>
            <a:xfrm>
              <a:off x="3424237" y="2360612"/>
              <a:ext cx="1296000" cy="1296000"/>
            </a:xfrm>
            <a:prstGeom prst="ellipse">
              <a:avLst/>
            </a:prstGeom>
            <a:solidFill>
              <a:srgbClr val="2980B9"/>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sp>
          <p:nvSpPr>
            <p:cNvPr id="20" name="任意多边形 2"/>
            <p:cNvSpPr>
              <a:spLocks noChangeAspect="1" noChangeArrowheads="1"/>
            </p:cNvSpPr>
            <p:nvPr>
              <p:custDataLst>
                <p:tags r:id="rId5"/>
              </p:custDataLst>
            </p:nvPr>
          </p:nvSpPr>
          <p:spPr bwMode="auto">
            <a:xfrm>
              <a:off x="5141913" y="2686050"/>
              <a:ext cx="969962" cy="969963"/>
            </a:xfrm>
            <a:custGeom>
              <a:avLst/>
              <a:gdLst>
                <a:gd name="T0" fmla="*/ 152692 w 970530"/>
                <a:gd name="T1" fmla="*/ 236963 h 968938"/>
                <a:gd name="T2" fmla="*/ 145947 w 970530"/>
                <a:gd name="T3" fmla="*/ 231066 h 968938"/>
                <a:gd name="T4" fmla="*/ 145606 w 970530"/>
                <a:gd name="T5" fmla="*/ 231066 h 968938"/>
                <a:gd name="T6" fmla="*/ 134732 w 970530"/>
                <a:gd name="T7" fmla="*/ 219003 h 968938"/>
                <a:gd name="T8" fmla="*/ 127987 w 970530"/>
                <a:gd name="T9" fmla="*/ 213106 h 968938"/>
                <a:gd name="T10" fmla="*/ 127646 w 970530"/>
                <a:gd name="T11" fmla="*/ 213106 h 968938"/>
                <a:gd name="T12" fmla="*/ 116771 w 970530"/>
                <a:gd name="T13" fmla="*/ 201042 h 968938"/>
                <a:gd name="T14" fmla="*/ 111919 w 970530"/>
                <a:gd name="T15" fmla="*/ 193983 h 968938"/>
                <a:gd name="T16" fmla="*/ 320874 w 970530"/>
                <a:gd name="T17" fmla="*/ 8930 h 968938"/>
                <a:gd name="T18" fmla="*/ 334707 w 970530"/>
                <a:gd name="T19" fmla="*/ 31486 h 968938"/>
                <a:gd name="T20" fmla="*/ 352667 w 970530"/>
                <a:gd name="T21" fmla="*/ 49446 h 968938"/>
                <a:gd name="T22" fmla="*/ 370285 w 970530"/>
                <a:gd name="T23" fmla="*/ 64889 h 968938"/>
                <a:gd name="T24" fmla="*/ 370285 w 970530"/>
                <a:gd name="T25" fmla="*/ 75429 h 968938"/>
                <a:gd name="T26" fmla="*/ 384990 w 970530"/>
                <a:gd name="T27" fmla="*/ 93055 h 968938"/>
                <a:gd name="T28" fmla="*/ 402951 w 970530"/>
                <a:gd name="T29" fmla="*/ 111015 h 968938"/>
                <a:gd name="T30" fmla="*/ 478036 w 970530"/>
                <a:gd name="T31" fmla="*/ 10120 h 968938"/>
                <a:gd name="T32" fmla="*/ 556112 w 970530"/>
                <a:gd name="T33" fmla="*/ 32676 h 968938"/>
                <a:gd name="T34" fmla="*/ 574073 w 970530"/>
                <a:gd name="T35" fmla="*/ 50636 h 968938"/>
                <a:gd name="T36" fmla="*/ 592033 w 970530"/>
                <a:gd name="T37" fmla="*/ 68597 h 968938"/>
                <a:gd name="T38" fmla="*/ 609994 w 970530"/>
                <a:gd name="T39" fmla="*/ 86557 h 968938"/>
                <a:gd name="T40" fmla="*/ 627954 w 970530"/>
                <a:gd name="T41" fmla="*/ 104518 h 968938"/>
                <a:gd name="T42" fmla="*/ 645915 w 970530"/>
                <a:gd name="T43" fmla="*/ 122478 h 968938"/>
                <a:gd name="T44" fmla="*/ 663875 w 970530"/>
                <a:gd name="T45" fmla="*/ 140439 h 968938"/>
                <a:gd name="T46" fmla="*/ 681836 w 970530"/>
                <a:gd name="T47" fmla="*/ 158399 h 968938"/>
                <a:gd name="T48" fmla="*/ 699796 w 970530"/>
                <a:gd name="T49" fmla="*/ 176360 h 968938"/>
                <a:gd name="T50" fmla="*/ 717757 w 970530"/>
                <a:gd name="T51" fmla="*/ 194320 h 968938"/>
                <a:gd name="T52" fmla="*/ 735717 w 970530"/>
                <a:gd name="T53" fmla="*/ 212280 h 968938"/>
                <a:gd name="T54" fmla="*/ 753678 w 970530"/>
                <a:gd name="T55" fmla="*/ 230241 h 968938"/>
                <a:gd name="T56" fmla="*/ 771638 w 970530"/>
                <a:gd name="T57" fmla="*/ 248202 h 968938"/>
                <a:gd name="T58" fmla="*/ 789599 w 970530"/>
                <a:gd name="T59" fmla="*/ 257182 h 968938"/>
                <a:gd name="T60" fmla="*/ 798579 w 970530"/>
                <a:gd name="T61" fmla="*/ 274134 h 968938"/>
                <a:gd name="T62" fmla="*/ 970530 w 970530"/>
                <a:gd name="T63" fmla="*/ 446085 h 968938"/>
                <a:gd name="T64" fmla="*/ 246591 w 970530"/>
                <a:gd name="T65" fmla="*/ 779189 h 968938"/>
                <a:gd name="T66" fmla="*/ 231114 w 970530"/>
                <a:gd name="T67" fmla="*/ 759056 h 968938"/>
                <a:gd name="T68" fmla="*/ 213153 w 970530"/>
                <a:gd name="T69" fmla="*/ 741094 h 968938"/>
                <a:gd name="T70" fmla="*/ 195193 w 970530"/>
                <a:gd name="T71" fmla="*/ 723135 h 968938"/>
                <a:gd name="T72" fmla="*/ 177232 w 970530"/>
                <a:gd name="T73" fmla="*/ 705173 h 968938"/>
                <a:gd name="T74" fmla="*/ 159272 w 970530"/>
                <a:gd name="T75" fmla="*/ 687214 h 968938"/>
                <a:gd name="T76" fmla="*/ 141311 w 970530"/>
                <a:gd name="T77" fmla="*/ 669252 h 968938"/>
                <a:gd name="T78" fmla="*/ 123351 w 970530"/>
                <a:gd name="T79" fmla="*/ 651293 h 968938"/>
                <a:gd name="T80" fmla="*/ 105390 w 970530"/>
                <a:gd name="T81" fmla="*/ 633331 h 968938"/>
                <a:gd name="T82" fmla="*/ 87430 w 970530"/>
                <a:gd name="T83" fmla="*/ 615372 h 968938"/>
                <a:gd name="T84" fmla="*/ 69469 w 970530"/>
                <a:gd name="T85" fmla="*/ 597410 h 968938"/>
                <a:gd name="T86" fmla="*/ 20836 w 970530"/>
                <a:gd name="T87" fmla="*/ 532805 h 968938"/>
                <a:gd name="T88" fmla="*/ 31793 w 970530"/>
                <a:gd name="T89" fmla="*/ 290497 h 968938"/>
                <a:gd name="T90" fmla="*/ 13833 w 970530"/>
                <a:gd name="T91" fmla="*/ 272536 h 968938"/>
                <a:gd name="T92" fmla="*/ 0 w 970530"/>
                <a:gd name="T93" fmla="*/ 181570 h 968938"/>
                <a:gd name="T94" fmla="*/ 85351 w 970530"/>
                <a:gd name="T95" fmla="*/ 166812 h 968938"/>
                <a:gd name="T96" fmla="*/ 12502 w 970530"/>
                <a:gd name="T97" fmla="*/ 48220 h 968938"/>
                <a:gd name="T98" fmla="*/ 104847 w 970530"/>
                <a:gd name="T99" fmla="*/ 52405 h 968938"/>
                <a:gd name="T100" fmla="*/ 122808 w 970530"/>
                <a:gd name="T101" fmla="*/ 70366 h 968938"/>
                <a:gd name="T102" fmla="*/ 140768 w 970530"/>
                <a:gd name="T103" fmla="*/ 88326 h 968938"/>
                <a:gd name="T104" fmla="*/ 158729 w 970530"/>
                <a:gd name="T105" fmla="*/ 106287 h 968938"/>
                <a:gd name="T106" fmla="*/ 216396 w 970530"/>
                <a:gd name="T107" fmla="*/ 64889 h 968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0530" h="968938">
                  <a:moveTo>
                    <a:pt x="157193" y="238654"/>
                  </a:moveTo>
                  <a:lnTo>
                    <a:pt x="154926" y="240047"/>
                  </a:lnTo>
                  <a:lnTo>
                    <a:pt x="158049" y="240047"/>
                  </a:lnTo>
                  <a:close/>
                  <a:moveTo>
                    <a:pt x="152692" y="236963"/>
                  </a:moveTo>
                  <a:lnTo>
                    <a:pt x="152692" y="240047"/>
                  </a:lnTo>
                  <a:lnTo>
                    <a:pt x="154587" y="240047"/>
                  </a:lnTo>
                  <a:close/>
                  <a:moveTo>
                    <a:pt x="148213" y="229675"/>
                  </a:moveTo>
                  <a:lnTo>
                    <a:pt x="145947" y="231066"/>
                  </a:lnTo>
                  <a:lnTo>
                    <a:pt x="149068" y="231066"/>
                  </a:lnTo>
                  <a:close/>
                  <a:moveTo>
                    <a:pt x="143712" y="227983"/>
                  </a:moveTo>
                  <a:lnTo>
                    <a:pt x="143712" y="231066"/>
                  </a:lnTo>
                  <a:lnTo>
                    <a:pt x="145606" y="231066"/>
                  </a:lnTo>
                  <a:close/>
                  <a:moveTo>
                    <a:pt x="139233" y="220695"/>
                  </a:moveTo>
                  <a:lnTo>
                    <a:pt x="136967" y="222086"/>
                  </a:lnTo>
                  <a:lnTo>
                    <a:pt x="140088" y="222086"/>
                  </a:lnTo>
                  <a:close/>
                  <a:moveTo>
                    <a:pt x="134732" y="219003"/>
                  </a:moveTo>
                  <a:lnTo>
                    <a:pt x="134732" y="222086"/>
                  </a:lnTo>
                  <a:lnTo>
                    <a:pt x="136626" y="222086"/>
                  </a:lnTo>
                  <a:close/>
                  <a:moveTo>
                    <a:pt x="130253" y="211715"/>
                  </a:moveTo>
                  <a:lnTo>
                    <a:pt x="127987" y="213106"/>
                  </a:lnTo>
                  <a:lnTo>
                    <a:pt x="131108" y="213106"/>
                  </a:lnTo>
                  <a:close/>
                  <a:moveTo>
                    <a:pt x="125752" y="210023"/>
                  </a:moveTo>
                  <a:lnTo>
                    <a:pt x="125752" y="213106"/>
                  </a:lnTo>
                  <a:lnTo>
                    <a:pt x="127646" y="213106"/>
                  </a:lnTo>
                  <a:close/>
                  <a:moveTo>
                    <a:pt x="121272" y="202733"/>
                  </a:moveTo>
                  <a:lnTo>
                    <a:pt x="119005" y="204126"/>
                  </a:lnTo>
                  <a:lnTo>
                    <a:pt x="122128" y="204126"/>
                  </a:lnTo>
                  <a:close/>
                  <a:moveTo>
                    <a:pt x="116771" y="201042"/>
                  </a:moveTo>
                  <a:lnTo>
                    <a:pt x="116771" y="204126"/>
                  </a:lnTo>
                  <a:lnTo>
                    <a:pt x="118666" y="204126"/>
                  </a:lnTo>
                  <a:close/>
                  <a:moveTo>
                    <a:pt x="112292" y="193754"/>
                  </a:moveTo>
                  <a:lnTo>
                    <a:pt x="111919" y="193983"/>
                  </a:lnTo>
                  <a:lnTo>
                    <a:pt x="111919" y="195145"/>
                  </a:lnTo>
                  <a:lnTo>
                    <a:pt x="113147" y="195145"/>
                  </a:lnTo>
                  <a:close/>
                  <a:moveTo>
                    <a:pt x="233958" y="0"/>
                  </a:moveTo>
                  <a:lnTo>
                    <a:pt x="320874" y="8930"/>
                  </a:lnTo>
                  <a:lnTo>
                    <a:pt x="315034" y="21406"/>
                  </a:lnTo>
                  <a:lnTo>
                    <a:pt x="325726" y="22505"/>
                  </a:lnTo>
                  <a:lnTo>
                    <a:pt x="322127" y="30193"/>
                  </a:lnTo>
                  <a:lnTo>
                    <a:pt x="334707" y="31486"/>
                  </a:lnTo>
                  <a:lnTo>
                    <a:pt x="331109" y="39174"/>
                  </a:lnTo>
                  <a:lnTo>
                    <a:pt x="343687" y="40466"/>
                  </a:lnTo>
                  <a:lnTo>
                    <a:pt x="340089" y="48154"/>
                  </a:lnTo>
                  <a:lnTo>
                    <a:pt x="352667" y="49446"/>
                  </a:lnTo>
                  <a:lnTo>
                    <a:pt x="349069" y="57134"/>
                  </a:lnTo>
                  <a:lnTo>
                    <a:pt x="361647" y="58426"/>
                  </a:lnTo>
                  <a:lnTo>
                    <a:pt x="358622" y="64889"/>
                  </a:lnTo>
                  <a:lnTo>
                    <a:pt x="370285" y="64889"/>
                  </a:lnTo>
                  <a:lnTo>
                    <a:pt x="370285" y="67372"/>
                  </a:lnTo>
                  <a:lnTo>
                    <a:pt x="370628" y="67407"/>
                  </a:lnTo>
                  <a:lnTo>
                    <a:pt x="370285" y="68140"/>
                  </a:lnTo>
                  <a:lnTo>
                    <a:pt x="370285" y="75429"/>
                  </a:lnTo>
                  <a:lnTo>
                    <a:pt x="379608" y="76387"/>
                  </a:lnTo>
                  <a:lnTo>
                    <a:pt x="376010" y="84075"/>
                  </a:lnTo>
                  <a:lnTo>
                    <a:pt x="388588" y="85367"/>
                  </a:lnTo>
                  <a:lnTo>
                    <a:pt x="384990" y="93055"/>
                  </a:lnTo>
                  <a:lnTo>
                    <a:pt x="397568" y="94347"/>
                  </a:lnTo>
                  <a:lnTo>
                    <a:pt x="393969" y="102035"/>
                  </a:lnTo>
                  <a:lnTo>
                    <a:pt x="406549" y="103328"/>
                  </a:lnTo>
                  <a:lnTo>
                    <a:pt x="402951" y="111015"/>
                  </a:lnTo>
                  <a:lnTo>
                    <a:pt x="415529" y="112308"/>
                  </a:lnTo>
                  <a:lnTo>
                    <a:pt x="413482" y="116681"/>
                  </a:lnTo>
                  <a:lnTo>
                    <a:pt x="478036" y="116681"/>
                  </a:lnTo>
                  <a:lnTo>
                    <a:pt x="478036" y="10120"/>
                  </a:lnTo>
                  <a:lnTo>
                    <a:pt x="551260" y="10120"/>
                  </a:lnTo>
                  <a:lnTo>
                    <a:pt x="551260" y="23695"/>
                  </a:lnTo>
                  <a:lnTo>
                    <a:pt x="556112" y="23695"/>
                  </a:lnTo>
                  <a:lnTo>
                    <a:pt x="556112" y="32676"/>
                  </a:lnTo>
                  <a:lnTo>
                    <a:pt x="565093" y="32676"/>
                  </a:lnTo>
                  <a:lnTo>
                    <a:pt x="565093" y="41656"/>
                  </a:lnTo>
                  <a:lnTo>
                    <a:pt x="574073" y="41656"/>
                  </a:lnTo>
                  <a:lnTo>
                    <a:pt x="574073" y="50636"/>
                  </a:lnTo>
                  <a:lnTo>
                    <a:pt x="583053" y="50636"/>
                  </a:lnTo>
                  <a:lnTo>
                    <a:pt x="583053" y="59616"/>
                  </a:lnTo>
                  <a:lnTo>
                    <a:pt x="592033" y="59616"/>
                  </a:lnTo>
                  <a:lnTo>
                    <a:pt x="592033" y="68597"/>
                  </a:lnTo>
                  <a:lnTo>
                    <a:pt x="601014" y="68597"/>
                  </a:lnTo>
                  <a:lnTo>
                    <a:pt x="601014" y="77577"/>
                  </a:lnTo>
                  <a:lnTo>
                    <a:pt x="609994" y="77577"/>
                  </a:lnTo>
                  <a:lnTo>
                    <a:pt x="609994" y="86557"/>
                  </a:lnTo>
                  <a:lnTo>
                    <a:pt x="618974" y="86557"/>
                  </a:lnTo>
                  <a:lnTo>
                    <a:pt x="618974" y="95537"/>
                  </a:lnTo>
                  <a:lnTo>
                    <a:pt x="627954" y="95537"/>
                  </a:lnTo>
                  <a:lnTo>
                    <a:pt x="627954" y="104518"/>
                  </a:lnTo>
                  <a:lnTo>
                    <a:pt x="636935" y="104518"/>
                  </a:lnTo>
                  <a:lnTo>
                    <a:pt x="636935" y="113498"/>
                  </a:lnTo>
                  <a:lnTo>
                    <a:pt x="645915" y="113498"/>
                  </a:lnTo>
                  <a:lnTo>
                    <a:pt x="645915" y="122478"/>
                  </a:lnTo>
                  <a:lnTo>
                    <a:pt x="654895" y="122478"/>
                  </a:lnTo>
                  <a:lnTo>
                    <a:pt x="654895" y="131458"/>
                  </a:lnTo>
                  <a:lnTo>
                    <a:pt x="663875" y="131458"/>
                  </a:lnTo>
                  <a:lnTo>
                    <a:pt x="663875" y="140439"/>
                  </a:lnTo>
                  <a:lnTo>
                    <a:pt x="672856" y="140439"/>
                  </a:lnTo>
                  <a:lnTo>
                    <a:pt x="672856" y="149419"/>
                  </a:lnTo>
                  <a:lnTo>
                    <a:pt x="681836" y="149419"/>
                  </a:lnTo>
                  <a:lnTo>
                    <a:pt x="681836" y="158399"/>
                  </a:lnTo>
                  <a:lnTo>
                    <a:pt x="690816" y="158399"/>
                  </a:lnTo>
                  <a:lnTo>
                    <a:pt x="690816" y="167379"/>
                  </a:lnTo>
                  <a:lnTo>
                    <a:pt x="699796" y="167379"/>
                  </a:lnTo>
                  <a:lnTo>
                    <a:pt x="699796" y="176360"/>
                  </a:lnTo>
                  <a:lnTo>
                    <a:pt x="708777" y="176360"/>
                  </a:lnTo>
                  <a:lnTo>
                    <a:pt x="708777" y="185340"/>
                  </a:lnTo>
                  <a:lnTo>
                    <a:pt x="717757" y="185340"/>
                  </a:lnTo>
                  <a:lnTo>
                    <a:pt x="717757" y="194320"/>
                  </a:lnTo>
                  <a:lnTo>
                    <a:pt x="726737" y="194320"/>
                  </a:lnTo>
                  <a:lnTo>
                    <a:pt x="726737" y="203300"/>
                  </a:lnTo>
                  <a:lnTo>
                    <a:pt x="735717" y="203300"/>
                  </a:lnTo>
                  <a:lnTo>
                    <a:pt x="735717" y="212280"/>
                  </a:lnTo>
                  <a:lnTo>
                    <a:pt x="744697" y="212280"/>
                  </a:lnTo>
                  <a:lnTo>
                    <a:pt x="744697" y="221261"/>
                  </a:lnTo>
                  <a:lnTo>
                    <a:pt x="753678" y="221261"/>
                  </a:lnTo>
                  <a:lnTo>
                    <a:pt x="753678" y="230241"/>
                  </a:lnTo>
                  <a:lnTo>
                    <a:pt x="762658" y="230241"/>
                  </a:lnTo>
                  <a:lnTo>
                    <a:pt x="762658" y="239221"/>
                  </a:lnTo>
                  <a:lnTo>
                    <a:pt x="771638" y="239221"/>
                  </a:lnTo>
                  <a:lnTo>
                    <a:pt x="771638" y="248202"/>
                  </a:lnTo>
                  <a:lnTo>
                    <a:pt x="780619" y="248202"/>
                  </a:lnTo>
                  <a:lnTo>
                    <a:pt x="780619" y="256174"/>
                  </a:lnTo>
                  <a:lnTo>
                    <a:pt x="781627" y="257182"/>
                  </a:lnTo>
                  <a:lnTo>
                    <a:pt x="789599" y="257182"/>
                  </a:lnTo>
                  <a:lnTo>
                    <a:pt x="789599" y="265154"/>
                  </a:lnTo>
                  <a:lnTo>
                    <a:pt x="790607" y="266162"/>
                  </a:lnTo>
                  <a:lnTo>
                    <a:pt x="798579" y="266162"/>
                  </a:lnTo>
                  <a:lnTo>
                    <a:pt x="798579" y="274134"/>
                  </a:lnTo>
                  <a:lnTo>
                    <a:pt x="799588" y="275143"/>
                  </a:lnTo>
                  <a:lnTo>
                    <a:pt x="807560" y="275143"/>
                  </a:lnTo>
                  <a:lnTo>
                    <a:pt x="807560" y="283115"/>
                  </a:lnTo>
                  <a:lnTo>
                    <a:pt x="970530" y="446085"/>
                  </a:lnTo>
                  <a:lnTo>
                    <a:pt x="934646" y="561686"/>
                  </a:lnTo>
                  <a:cubicBezTo>
                    <a:pt x="847432" y="767882"/>
                    <a:pt x="662752" y="922817"/>
                    <a:pt x="438360" y="968734"/>
                  </a:cubicBezTo>
                  <a:lnTo>
                    <a:pt x="436340" y="968938"/>
                  </a:lnTo>
                  <a:lnTo>
                    <a:pt x="246591" y="779189"/>
                  </a:lnTo>
                  <a:lnTo>
                    <a:pt x="248087" y="777693"/>
                  </a:lnTo>
                  <a:lnTo>
                    <a:pt x="240094" y="768036"/>
                  </a:lnTo>
                  <a:lnTo>
                    <a:pt x="239176" y="768797"/>
                  </a:lnTo>
                  <a:lnTo>
                    <a:pt x="231114" y="759056"/>
                  </a:lnTo>
                  <a:lnTo>
                    <a:pt x="230196" y="759817"/>
                  </a:lnTo>
                  <a:lnTo>
                    <a:pt x="222134" y="750076"/>
                  </a:lnTo>
                  <a:lnTo>
                    <a:pt x="221216" y="750837"/>
                  </a:lnTo>
                  <a:lnTo>
                    <a:pt x="213153" y="741094"/>
                  </a:lnTo>
                  <a:lnTo>
                    <a:pt x="212235" y="741856"/>
                  </a:lnTo>
                  <a:lnTo>
                    <a:pt x="204173" y="732115"/>
                  </a:lnTo>
                  <a:lnTo>
                    <a:pt x="203255" y="732876"/>
                  </a:lnTo>
                  <a:lnTo>
                    <a:pt x="195193" y="723135"/>
                  </a:lnTo>
                  <a:lnTo>
                    <a:pt x="194275" y="723896"/>
                  </a:lnTo>
                  <a:lnTo>
                    <a:pt x="186213" y="714155"/>
                  </a:lnTo>
                  <a:lnTo>
                    <a:pt x="185295" y="714916"/>
                  </a:lnTo>
                  <a:lnTo>
                    <a:pt x="177232" y="705173"/>
                  </a:lnTo>
                  <a:lnTo>
                    <a:pt x="176314" y="705935"/>
                  </a:lnTo>
                  <a:lnTo>
                    <a:pt x="168252" y="696194"/>
                  </a:lnTo>
                  <a:lnTo>
                    <a:pt x="167334" y="696955"/>
                  </a:lnTo>
                  <a:lnTo>
                    <a:pt x="159272" y="687214"/>
                  </a:lnTo>
                  <a:lnTo>
                    <a:pt x="158354" y="687975"/>
                  </a:lnTo>
                  <a:lnTo>
                    <a:pt x="150292" y="678234"/>
                  </a:lnTo>
                  <a:lnTo>
                    <a:pt x="149374" y="678995"/>
                  </a:lnTo>
                  <a:lnTo>
                    <a:pt x="141311" y="669252"/>
                  </a:lnTo>
                  <a:lnTo>
                    <a:pt x="140393" y="670014"/>
                  </a:lnTo>
                  <a:lnTo>
                    <a:pt x="132331" y="660273"/>
                  </a:lnTo>
                  <a:lnTo>
                    <a:pt x="131413" y="661034"/>
                  </a:lnTo>
                  <a:lnTo>
                    <a:pt x="123351" y="651293"/>
                  </a:lnTo>
                  <a:lnTo>
                    <a:pt x="122433" y="652054"/>
                  </a:lnTo>
                  <a:lnTo>
                    <a:pt x="114371" y="642313"/>
                  </a:lnTo>
                  <a:lnTo>
                    <a:pt x="113453" y="643074"/>
                  </a:lnTo>
                  <a:lnTo>
                    <a:pt x="105390" y="633331"/>
                  </a:lnTo>
                  <a:lnTo>
                    <a:pt x="104472" y="634093"/>
                  </a:lnTo>
                  <a:lnTo>
                    <a:pt x="96410" y="624352"/>
                  </a:lnTo>
                  <a:lnTo>
                    <a:pt x="95492" y="625113"/>
                  </a:lnTo>
                  <a:lnTo>
                    <a:pt x="87430" y="615372"/>
                  </a:lnTo>
                  <a:lnTo>
                    <a:pt x="86512" y="616133"/>
                  </a:lnTo>
                  <a:lnTo>
                    <a:pt x="78450" y="606392"/>
                  </a:lnTo>
                  <a:lnTo>
                    <a:pt x="77532" y="607153"/>
                  </a:lnTo>
                  <a:lnTo>
                    <a:pt x="69469" y="597410"/>
                  </a:lnTo>
                  <a:lnTo>
                    <a:pt x="68551" y="598172"/>
                  </a:lnTo>
                  <a:lnTo>
                    <a:pt x="25688" y="546380"/>
                  </a:lnTo>
                  <a:lnTo>
                    <a:pt x="28430" y="541981"/>
                  </a:lnTo>
                  <a:lnTo>
                    <a:pt x="20836" y="532805"/>
                  </a:lnTo>
                  <a:cubicBezTo>
                    <a:pt x="33536" y="518914"/>
                    <a:pt x="39886" y="502245"/>
                    <a:pt x="39886" y="482798"/>
                  </a:cubicBezTo>
                  <a:lnTo>
                    <a:pt x="39886" y="299477"/>
                  </a:lnTo>
                  <a:lnTo>
                    <a:pt x="31793" y="299477"/>
                  </a:lnTo>
                  <a:lnTo>
                    <a:pt x="31793" y="290497"/>
                  </a:lnTo>
                  <a:lnTo>
                    <a:pt x="22813" y="290497"/>
                  </a:lnTo>
                  <a:lnTo>
                    <a:pt x="22813" y="281517"/>
                  </a:lnTo>
                  <a:lnTo>
                    <a:pt x="13833" y="281517"/>
                  </a:lnTo>
                  <a:lnTo>
                    <a:pt x="13833" y="272536"/>
                  </a:lnTo>
                  <a:lnTo>
                    <a:pt x="4852" y="272536"/>
                  </a:lnTo>
                  <a:lnTo>
                    <a:pt x="4852" y="258961"/>
                  </a:lnTo>
                  <a:lnTo>
                    <a:pt x="0" y="258961"/>
                  </a:lnTo>
                  <a:lnTo>
                    <a:pt x="0" y="181570"/>
                  </a:lnTo>
                  <a:lnTo>
                    <a:pt x="97882" y="181570"/>
                  </a:lnTo>
                  <a:lnTo>
                    <a:pt x="94332" y="175794"/>
                  </a:lnTo>
                  <a:lnTo>
                    <a:pt x="91819" y="177337"/>
                  </a:lnTo>
                  <a:lnTo>
                    <a:pt x="85351" y="166812"/>
                  </a:lnTo>
                  <a:lnTo>
                    <a:pt x="82838" y="168356"/>
                  </a:lnTo>
                  <a:cubicBezTo>
                    <a:pt x="62201" y="129859"/>
                    <a:pt x="40372" y="94339"/>
                    <a:pt x="17354" y="61795"/>
                  </a:cubicBezTo>
                  <a:lnTo>
                    <a:pt x="19904" y="60265"/>
                  </a:lnTo>
                  <a:lnTo>
                    <a:pt x="12502" y="48220"/>
                  </a:lnTo>
                  <a:lnTo>
                    <a:pt x="75010" y="10716"/>
                  </a:lnTo>
                  <a:lnTo>
                    <a:pt x="97120" y="42673"/>
                  </a:lnTo>
                  <a:lnTo>
                    <a:pt x="97823" y="42252"/>
                  </a:lnTo>
                  <a:lnTo>
                    <a:pt x="104847" y="52405"/>
                  </a:lnTo>
                  <a:lnTo>
                    <a:pt x="106803" y="51232"/>
                  </a:lnTo>
                  <a:lnTo>
                    <a:pt x="113827" y="61385"/>
                  </a:lnTo>
                  <a:lnTo>
                    <a:pt x="115783" y="60212"/>
                  </a:lnTo>
                  <a:lnTo>
                    <a:pt x="122808" y="70366"/>
                  </a:lnTo>
                  <a:lnTo>
                    <a:pt x="124764" y="69193"/>
                  </a:lnTo>
                  <a:lnTo>
                    <a:pt x="131788" y="79346"/>
                  </a:lnTo>
                  <a:lnTo>
                    <a:pt x="133744" y="78173"/>
                  </a:lnTo>
                  <a:lnTo>
                    <a:pt x="140768" y="88326"/>
                  </a:lnTo>
                  <a:lnTo>
                    <a:pt x="142724" y="87153"/>
                  </a:lnTo>
                  <a:lnTo>
                    <a:pt x="149748" y="97306"/>
                  </a:lnTo>
                  <a:lnTo>
                    <a:pt x="151704" y="96133"/>
                  </a:lnTo>
                  <a:lnTo>
                    <a:pt x="158729" y="106287"/>
                  </a:lnTo>
                  <a:lnTo>
                    <a:pt x="160685" y="105114"/>
                  </a:lnTo>
                  <a:lnTo>
                    <a:pt x="160735" y="105186"/>
                  </a:lnTo>
                  <a:lnTo>
                    <a:pt x="160735" y="64889"/>
                  </a:lnTo>
                  <a:lnTo>
                    <a:pt x="216396" y="64889"/>
                  </a:lnTo>
                  <a:cubicBezTo>
                    <a:pt x="222746" y="44847"/>
                    <a:pt x="228600" y="23217"/>
                    <a:pt x="233958" y="0"/>
                  </a:cubicBezTo>
                  <a:close/>
                </a:path>
              </a:pathLst>
            </a:custGeom>
            <a:gradFill rotWithShape="1">
              <a:gsLst>
                <a:gs pos="0">
                  <a:srgbClr val="531808">
                    <a:alpha val="51999"/>
                  </a:srgbClr>
                </a:gs>
                <a:gs pos="100000">
                  <a:srgbClr val="531808">
                    <a:alpha val="0"/>
                  </a:srgbClr>
                </a:gs>
              </a:gsLst>
              <a:lin ang="2700000"/>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b="1">
                <a:solidFill>
                  <a:schemeClr val="bg1"/>
                </a:solidFill>
              </a:endParaRPr>
            </a:p>
          </p:txBody>
        </p:sp>
        <p:sp>
          <p:nvSpPr>
            <p:cNvPr id="21" name="文本框 4"/>
            <p:cNvSpPr>
              <a:spLocks noChangeArrowheads="1"/>
            </p:cNvSpPr>
            <p:nvPr>
              <p:custDataLst>
                <p:tags r:id="rId6"/>
              </p:custDataLst>
            </p:nvPr>
          </p:nvSpPr>
          <p:spPr bwMode="auto">
            <a:xfrm>
              <a:off x="5138738" y="2686050"/>
              <a:ext cx="590550" cy="587375"/>
            </a:xfrm>
            <a:custGeom>
              <a:avLst/>
              <a:gdLst>
                <a:gd name="T0" fmla="*/ 232172 w 591741"/>
                <a:gd name="T1" fmla="*/ 336352 h 586680"/>
                <a:gd name="T2" fmla="*/ 298847 w 591741"/>
                <a:gd name="T3" fmla="*/ 300633 h 586680"/>
                <a:gd name="T4" fmla="*/ 232172 w 591741"/>
                <a:gd name="T5" fmla="*/ 213717 h 586680"/>
                <a:gd name="T6" fmla="*/ 298847 w 591741"/>
                <a:gd name="T7" fmla="*/ 249436 h 586680"/>
                <a:gd name="T8" fmla="*/ 232172 w 591741"/>
                <a:gd name="T9" fmla="*/ 213717 h 586680"/>
                <a:gd name="T10" fmla="*/ 232172 w 591741"/>
                <a:gd name="T11" fmla="*/ 162520 h 586680"/>
                <a:gd name="T12" fmla="*/ 298847 w 591741"/>
                <a:gd name="T13" fmla="*/ 126802 h 586680"/>
                <a:gd name="T14" fmla="*/ 75010 w 591741"/>
                <a:gd name="T15" fmla="*/ 10716 h 586680"/>
                <a:gd name="T16" fmla="*/ 77986 w 591741"/>
                <a:gd name="T17" fmla="*/ 154781 h 586680"/>
                <a:gd name="T18" fmla="*/ 75010 w 591741"/>
                <a:gd name="T19" fmla="*/ 10716 h 586680"/>
                <a:gd name="T20" fmla="*/ 551260 w 591741"/>
                <a:gd name="T21" fmla="*/ 10120 h 586680"/>
                <a:gd name="T22" fmla="*/ 591741 w 591741"/>
                <a:gd name="T23" fmla="*/ 116681 h 586680"/>
                <a:gd name="T24" fmla="*/ 551260 w 591741"/>
                <a:gd name="T25" fmla="*/ 193477 h 586680"/>
                <a:gd name="T26" fmla="*/ 534293 w 591741"/>
                <a:gd name="T27" fmla="*/ 557957 h 586680"/>
                <a:gd name="T28" fmla="*/ 407789 w 591741"/>
                <a:gd name="T29" fmla="*/ 585192 h 586680"/>
                <a:gd name="T30" fmla="*/ 447675 w 591741"/>
                <a:gd name="T31" fmla="*/ 510183 h 586680"/>
                <a:gd name="T32" fmla="*/ 478036 w 591741"/>
                <a:gd name="T33" fmla="*/ 193477 h 586680"/>
                <a:gd name="T34" fmla="*/ 383977 w 591741"/>
                <a:gd name="T35" fmla="*/ 116681 h 586680"/>
                <a:gd name="T36" fmla="*/ 478036 w 591741"/>
                <a:gd name="T37" fmla="*/ 10120 h 586680"/>
                <a:gd name="T38" fmla="*/ 320874 w 591741"/>
                <a:gd name="T39" fmla="*/ 8930 h 586680"/>
                <a:gd name="T40" fmla="*/ 370285 w 591741"/>
                <a:gd name="T41" fmla="*/ 64889 h 586680"/>
                <a:gd name="T42" fmla="*/ 426839 w 591741"/>
                <a:gd name="T43" fmla="*/ 234553 h 586680"/>
                <a:gd name="T44" fmla="*/ 410170 w 591741"/>
                <a:gd name="T45" fmla="*/ 398859 h 586680"/>
                <a:gd name="T46" fmla="*/ 370285 w 591741"/>
                <a:gd name="T47" fmla="*/ 504825 h 586680"/>
                <a:gd name="T48" fmla="*/ 309563 w 591741"/>
                <a:gd name="T49" fmla="*/ 586085 h 586680"/>
                <a:gd name="T50" fmla="*/ 223242 w 591741"/>
                <a:gd name="T51" fmla="*/ 515541 h 586680"/>
                <a:gd name="T52" fmla="*/ 298847 w 591741"/>
                <a:gd name="T53" fmla="*/ 492919 h 586680"/>
                <a:gd name="T54" fmla="*/ 168474 w 591741"/>
                <a:gd name="T55" fmla="*/ 548283 h 586680"/>
                <a:gd name="T56" fmla="*/ 63699 w 591741"/>
                <a:gd name="T57" fmla="*/ 584597 h 586680"/>
                <a:gd name="T58" fmla="*/ 39886 w 591741"/>
                <a:gd name="T59" fmla="*/ 482798 h 586680"/>
                <a:gd name="T60" fmla="*/ 0 w 591741"/>
                <a:gd name="T61" fmla="*/ 258961 h 586680"/>
                <a:gd name="T62" fmla="*/ 111919 w 591741"/>
                <a:gd name="T63" fmla="*/ 181570 h 586680"/>
                <a:gd name="T64" fmla="*/ 160735 w 591741"/>
                <a:gd name="T65" fmla="*/ 420291 h 586680"/>
                <a:gd name="T66" fmla="*/ 257473 w 591741"/>
                <a:gd name="T67" fmla="*/ 398264 h 586680"/>
                <a:gd name="T68" fmla="*/ 133945 w 591741"/>
                <a:gd name="T69" fmla="*/ 336352 h 586680"/>
                <a:gd name="T70" fmla="*/ 160735 w 591741"/>
                <a:gd name="T71" fmla="*/ 64889 h 586680"/>
                <a:gd name="T72" fmla="*/ 233958 w 591741"/>
                <a:gd name="T73" fmla="*/ 0 h 586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1741" h="586680">
                  <a:moveTo>
                    <a:pt x="232172" y="300633"/>
                  </a:moveTo>
                  <a:lnTo>
                    <a:pt x="232172" y="336352"/>
                  </a:lnTo>
                  <a:lnTo>
                    <a:pt x="298847" y="336352"/>
                  </a:lnTo>
                  <a:lnTo>
                    <a:pt x="298847" y="300633"/>
                  </a:lnTo>
                  <a:lnTo>
                    <a:pt x="232172" y="300633"/>
                  </a:lnTo>
                  <a:close/>
                  <a:moveTo>
                    <a:pt x="232172" y="213717"/>
                  </a:moveTo>
                  <a:lnTo>
                    <a:pt x="232172" y="249436"/>
                  </a:lnTo>
                  <a:lnTo>
                    <a:pt x="298847" y="249436"/>
                  </a:lnTo>
                  <a:lnTo>
                    <a:pt x="298847" y="213717"/>
                  </a:lnTo>
                  <a:lnTo>
                    <a:pt x="232172" y="213717"/>
                  </a:lnTo>
                  <a:close/>
                  <a:moveTo>
                    <a:pt x="232172" y="126802"/>
                  </a:moveTo>
                  <a:lnTo>
                    <a:pt x="232172" y="162520"/>
                  </a:lnTo>
                  <a:lnTo>
                    <a:pt x="298847" y="162520"/>
                  </a:lnTo>
                  <a:lnTo>
                    <a:pt x="298847" y="126802"/>
                  </a:lnTo>
                  <a:lnTo>
                    <a:pt x="232172" y="126802"/>
                  </a:lnTo>
                  <a:close/>
                  <a:moveTo>
                    <a:pt x="75010" y="10716"/>
                  </a:moveTo>
                  <a:cubicBezTo>
                    <a:pt x="101600" y="46037"/>
                    <a:pt x="125214" y="80169"/>
                    <a:pt x="145852" y="113109"/>
                  </a:cubicBezTo>
                  <a:cubicBezTo>
                    <a:pt x="124024" y="126206"/>
                    <a:pt x="101402" y="140097"/>
                    <a:pt x="77986" y="154781"/>
                  </a:cubicBezTo>
                  <a:cubicBezTo>
                    <a:pt x="57349" y="116284"/>
                    <a:pt x="35520" y="80764"/>
                    <a:pt x="12502" y="48220"/>
                  </a:cubicBezTo>
                  <a:lnTo>
                    <a:pt x="75010" y="10716"/>
                  </a:lnTo>
                  <a:close/>
                  <a:moveTo>
                    <a:pt x="478036" y="10120"/>
                  </a:moveTo>
                  <a:lnTo>
                    <a:pt x="551260" y="10120"/>
                  </a:lnTo>
                  <a:lnTo>
                    <a:pt x="551260" y="116681"/>
                  </a:lnTo>
                  <a:lnTo>
                    <a:pt x="591741" y="116681"/>
                  </a:lnTo>
                  <a:lnTo>
                    <a:pt x="591741" y="193477"/>
                  </a:lnTo>
                  <a:lnTo>
                    <a:pt x="551260" y="193477"/>
                  </a:lnTo>
                  <a:lnTo>
                    <a:pt x="551260" y="490538"/>
                  </a:lnTo>
                  <a:cubicBezTo>
                    <a:pt x="551260" y="520105"/>
                    <a:pt x="545604" y="542578"/>
                    <a:pt x="534293" y="557957"/>
                  </a:cubicBezTo>
                  <a:cubicBezTo>
                    <a:pt x="522982" y="573336"/>
                    <a:pt x="507008" y="581670"/>
                    <a:pt x="486370" y="582960"/>
                  </a:cubicBezTo>
                  <a:cubicBezTo>
                    <a:pt x="465733" y="584250"/>
                    <a:pt x="439539" y="584994"/>
                    <a:pt x="407789" y="585192"/>
                  </a:cubicBezTo>
                  <a:cubicBezTo>
                    <a:pt x="404614" y="558602"/>
                    <a:pt x="399653" y="533003"/>
                    <a:pt x="392906" y="508397"/>
                  </a:cubicBezTo>
                  <a:cubicBezTo>
                    <a:pt x="410766" y="509588"/>
                    <a:pt x="429022" y="510183"/>
                    <a:pt x="447675" y="510183"/>
                  </a:cubicBezTo>
                  <a:cubicBezTo>
                    <a:pt x="467916" y="510183"/>
                    <a:pt x="478036" y="499269"/>
                    <a:pt x="478036" y="477441"/>
                  </a:cubicBezTo>
                  <a:lnTo>
                    <a:pt x="478036" y="193477"/>
                  </a:lnTo>
                  <a:lnTo>
                    <a:pt x="383977" y="193477"/>
                  </a:lnTo>
                  <a:lnTo>
                    <a:pt x="383977" y="116681"/>
                  </a:lnTo>
                  <a:lnTo>
                    <a:pt x="478036" y="116681"/>
                  </a:lnTo>
                  <a:lnTo>
                    <a:pt x="478036" y="10120"/>
                  </a:lnTo>
                  <a:close/>
                  <a:moveTo>
                    <a:pt x="233958" y="0"/>
                  </a:moveTo>
                  <a:lnTo>
                    <a:pt x="320874" y="8930"/>
                  </a:lnTo>
                  <a:cubicBezTo>
                    <a:pt x="312539" y="27384"/>
                    <a:pt x="303808" y="46037"/>
                    <a:pt x="294680" y="64889"/>
                  </a:cubicBezTo>
                  <a:lnTo>
                    <a:pt x="370285" y="64889"/>
                  </a:lnTo>
                  <a:lnTo>
                    <a:pt x="370285" y="255091"/>
                  </a:lnTo>
                  <a:lnTo>
                    <a:pt x="426839" y="234553"/>
                  </a:lnTo>
                  <a:cubicBezTo>
                    <a:pt x="448667" y="288925"/>
                    <a:pt x="464939" y="336153"/>
                    <a:pt x="475655" y="376237"/>
                  </a:cubicBezTo>
                  <a:lnTo>
                    <a:pt x="410170" y="398859"/>
                  </a:lnTo>
                  <a:cubicBezTo>
                    <a:pt x="398463" y="357386"/>
                    <a:pt x="385167" y="314127"/>
                    <a:pt x="370285" y="269081"/>
                  </a:cubicBezTo>
                  <a:lnTo>
                    <a:pt x="370285" y="504825"/>
                  </a:lnTo>
                  <a:cubicBezTo>
                    <a:pt x="370285" y="531614"/>
                    <a:pt x="364976" y="551755"/>
                    <a:pt x="354360" y="565249"/>
                  </a:cubicBezTo>
                  <a:cubicBezTo>
                    <a:pt x="343743" y="578743"/>
                    <a:pt x="328811" y="585688"/>
                    <a:pt x="309563" y="586085"/>
                  </a:cubicBezTo>
                  <a:cubicBezTo>
                    <a:pt x="290314" y="586482"/>
                    <a:pt x="266105" y="586680"/>
                    <a:pt x="236935" y="586680"/>
                  </a:cubicBezTo>
                  <a:cubicBezTo>
                    <a:pt x="233363" y="563066"/>
                    <a:pt x="228799" y="539353"/>
                    <a:pt x="223242" y="515541"/>
                  </a:cubicBezTo>
                  <a:cubicBezTo>
                    <a:pt x="245070" y="518319"/>
                    <a:pt x="262136" y="519708"/>
                    <a:pt x="274439" y="519708"/>
                  </a:cubicBezTo>
                  <a:cubicBezTo>
                    <a:pt x="290711" y="519708"/>
                    <a:pt x="298847" y="510778"/>
                    <a:pt x="298847" y="492919"/>
                  </a:cubicBezTo>
                  <a:lnTo>
                    <a:pt x="298847" y="439936"/>
                  </a:lnTo>
                  <a:cubicBezTo>
                    <a:pt x="257969" y="484188"/>
                    <a:pt x="214511" y="520303"/>
                    <a:pt x="168474" y="548283"/>
                  </a:cubicBezTo>
                  <a:cubicBezTo>
                    <a:pt x="162322" y="539155"/>
                    <a:pt x="155178" y="529729"/>
                    <a:pt x="147042" y="520005"/>
                  </a:cubicBezTo>
                  <a:cubicBezTo>
                    <a:pt x="113308" y="543421"/>
                    <a:pt x="85527" y="564952"/>
                    <a:pt x="63699" y="584597"/>
                  </a:cubicBezTo>
                  <a:lnTo>
                    <a:pt x="20836" y="532805"/>
                  </a:lnTo>
                  <a:cubicBezTo>
                    <a:pt x="33536" y="518914"/>
                    <a:pt x="39886" y="502245"/>
                    <a:pt x="39886" y="482798"/>
                  </a:cubicBezTo>
                  <a:lnTo>
                    <a:pt x="39886" y="258961"/>
                  </a:lnTo>
                  <a:lnTo>
                    <a:pt x="0" y="258961"/>
                  </a:lnTo>
                  <a:lnTo>
                    <a:pt x="0" y="181570"/>
                  </a:lnTo>
                  <a:lnTo>
                    <a:pt x="111919" y="181570"/>
                  </a:lnTo>
                  <a:lnTo>
                    <a:pt x="111919" y="451842"/>
                  </a:lnTo>
                  <a:cubicBezTo>
                    <a:pt x="117872" y="447477"/>
                    <a:pt x="134144" y="436959"/>
                    <a:pt x="160735" y="420291"/>
                  </a:cubicBezTo>
                  <a:cubicBezTo>
                    <a:pt x="161925" y="436563"/>
                    <a:pt x="163314" y="451842"/>
                    <a:pt x="164902" y="466130"/>
                  </a:cubicBezTo>
                  <a:cubicBezTo>
                    <a:pt x="197247" y="446881"/>
                    <a:pt x="228104" y="424259"/>
                    <a:pt x="257473" y="398264"/>
                  </a:cubicBezTo>
                  <a:lnTo>
                    <a:pt x="133945" y="398264"/>
                  </a:lnTo>
                  <a:lnTo>
                    <a:pt x="133945" y="336352"/>
                  </a:lnTo>
                  <a:lnTo>
                    <a:pt x="160735" y="336352"/>
                  </a:lnTo>
                  <a:lnTo>
                    <a:pt x="160735" y="64889"/>
                  </a:lnTo>
                  <a:lnTo>
                    <a:pt x="216396" y="64889"/>
                  </a:lnTo>
                  <a:cubicBezTo>
                    <a:pt x="222746" y="44847"/>
                    <a:pt x="228600" y="23217"/>
                    <a:pt x="23395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文本框 7"/>
            <p:cNvSpPr>
              <a:spLocks noChangeArrowheads="1"/>
            </p:cNvSpPr>
            <p:nvPr>
              <p:custDataLst>
                <p:tags r:id="rId7"/>
              </p:custDataLst>
            </p:nvPr>
          </p:nvSpPr>
          <p:spPr bwMode="auto">
            <a:xfrm>
              <a:off x="6540500" y="2676525"/>
              <a:ext cx="985838" cy="957263"/>
            </a:xfrm>
            <a:custGeom>
              <a:avLst/>
              <a:gdLst>
                <a:gd name="T0" fmla="*/ 565547 w 985397"/>
                <a:gd name="T1" fmla="*/ 3431 h 957294"/>
                <a:gd name="T2" fmla="*/ 578469 w 985397"/>
                <a:gd name="T3" fmla="*/ 12412 h 957294"/>
                <a:gd name="T4" fmla="*/ 587449 w 985397"/>
                <a:gd name="T5" fmla="*/ 30372 h 957294"/>
                <a:gd name="T6" fmla="*/ 605409 w 985397"/>
                <a:gd name="T7" fmla="*/ 39352 h 957294"/>
                <a:gd name="T8" fmla="*/ 614390 w 985397"/>
                <a:gd name="T9" fmla="*/ 57313 h 957294"/>
                <a:gd name="T10" fmla="*/ 632350 w 985397"/>
                <a:gd name="T11" fmla="*/ 66293 h 957294"/>
                <a:gd name="T12" fmla="*/ 641330 w 985397"/>
                <a:gd name="T13" fmla="*/ 84254 h 957294"/>
                <a:gd name="T14" fmla="*/ 659291 w 985397"/>
                <a:gd name="T15" fmla="*/ 93234 h 957294"/>
                <a:gd name="T16" fmla="*/ 668271 w 985397"/>
                <a:gd name="T17" fmla="*/ 111194 h 957294"/>
                <a:gd name="T18" fmla="*/ 686231 w 985397"/>
                <a:gd name="T19" fmla="*/ 120175 h 957294"/>
                <a:gd name="T20" fmla="*/ 695212 w 985397"/>
                <a:gd name="T21" fmla="*/ 138135 h 957294"/>
                <a:gd name="T22" fmla="*/ 713172 w 985397"/>
                <a:gd name="T23" fmla="*/ 147115 h 957294"/>
                <a:gd name="T24" fmla="*/ 722152 w 985397"/>
                <a:gd name="T25" fmla="*/ 165076 h 957294"/>
                <a:gd name="T26" fmla="*/ 740113 w 985397"/>
                <a:gd name="T27" fmla="*/ 174056 h 957294"/>
                <a:gd name="T28" fmla="*/ 749093 w 985397"/>
                <a:gd name="T29" fmla="*/ 192017 h 957294"/>
                <a:gd name="T30" fmla="*/ 767054 w 985397"/>
                <a:gd name="T31" fmla="*/ 200997 h 957294"/>
                <a:gd name="T32" fmla="*/ 776034 w 985397"/>
                <a:gd name="T33" fmla="*/ 218957 h 957294"/>
                <a:gd name="T34" fmla="*/ 985397 w 985397"/>
                <a:gd name="T35" fmla="*/ 418149 h 957294"/>
                <a:gd name="T36" fmla="*/ 481555 w 985397"/>
                <a:gd name="T37" fmla="*/ 957294 h 957294"/>
                <a:gd name="T38" fmla="*/ 256668 w 985397"/>
                <a:gd name="T39" fmla="*/ 726627 h 957294"/>
                <a:gd name="T40" fmla="*/ 245560 w 985397"/>
                <a:gd name="T41" fmla="*/ 720705 h 957294"/>
                <a:gd name="T42" fmla="*/ 229726 w 985397"/>
                <a:gd name="T43" fmla="*/ 699687 h 957294"/>
                <a:gd name="T44" fmla="*/ 218619 w 985397"/>
                <a:gd name="T45" fmla="*/ 693764 h 957294"/>
                <a:gd name="T46" fmla="*/ 202786 w 985397"/>
                <a:gd name="T47" fmla="*/ 672745 h 957294"/>
                <a:gd name="T48" fmla="*/ 191678 w 985397"/>
                <a:gd name="T49" fmla="*/ 666823 h 957294"/>
                <a:gd name="T50" fmla="*/ 175845 w 985397"/>
                <a:gd name="T51" fmla="*/ 645805 h 957294"/>
                <a:gd name="T52" fmla="*/ 164737 w 985397"/>
                <a:gd name="T53" fmla="*/ 639883 h 957294"/>
                <a:gd name="T54" fmla="*/ 148904 w 985397"/>
                <a:gd name="T55" fmla="*/ 618864 h 957294"/>
                <a:gd name="T56" fmla="*/ 137797 w 985397"/>
                <a:gd name="T57" fmla="*/ 612942 h 957294"/>
                <a:gd name="T58" fmla="*/ 121963 w 985397"/>
                <a:gd name="T59" fmla="*/ 591924 h 957294"/>
                <a:gd name="T60" fmla="*/ 110856 w 985397"/>
                <a:gd name="T61" fmla="*/ 586001 h 957294"/>
                <a:gd name="T62" fmla="*/ 95023 w 985397"/>
                <a:gd name="T63" fmla="*/ 564983 h 957294"/>
                <a:gd name="T64" fmla="*/ 83915 w 985397"/>
                <a:gd name="T65" fmla="*/ 559060 h 957294"/>
                <a:gd name="T66" fmla="*/ 68082 w 985397"/>
                <a:gd name="T67" fmla="*/ 538042 h 957294"/>
                <a:gd name="T68" fmla="*/ 56975 w 985397"/>
                <a:gd name="T69" fmla="*/ 532120 h 957294"/>
                <a:gd name="T70" fmla="*/ 45146 w 985397"/>
                <a:gd name="T71" fmla="*/ 518137 h 957294"/>
                <a:gd name="T72" fmla="*/ 90488 w 985397"/>
                <a:gd name="T73" fmla="*/ 311050 h 957294"/>
                <a:gd name="T74" fmla="*/ 53554 w 985397"/>
                <a:gd name="T75" fmla="*/ 141150 h 957294"/>
                <a:gd name="T76" fmla="*/ 44574 w 985397"/>
                <a:gd name="T77" fmla="*/ 123190 h 957294"/>
                <a:gd name="T78" fmla="*/ 26614 w 985397"/>
                <a:gd name="T79" fmla="*/ 114210 h 957294"/>
                <a:gd name="T80" fmla="*/ 17633 w 985397"/>
                <a:gd name="T81" fmla="*/ 101798 h 957294"/>
                <a:gd name="T82" fmla="*/ 225624 w 985397"/>
                <a:gd name="T83" fmla="*/ 26789 h 957294"/>
                <a:gd name="T84" fmla="*/ 228575 w 985397"/>
                <a:gd name="T85" fmla="*/ 39201 h 957294"/>
                <a:gd name="T86" fmla="*/ 244674 w 985397"/>
                <a:gd name="T87" fmla="*/ 48181 h 957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85397" h="957294">
                  <a:moveTo>
                    <a:pt x="244674" y="0"/>
                  </a:moveTo>
                  <a:lnTo>
                    <a:pt x="565547" y="0"/>
                  </a:lnTo>
                  <a:lnTo>
                    <a:pt x="565547" y="3431"/>
                  </a:lnTo>
                  <a:lnTo>
                    <a:pt x="569488" y="3431"/>
                  </a:lnTo>
                  <a:lnTo>
                    <a:pt x="569488" y="12412"/>
                  </a:lnTo>
                  <a:lnTo>
                    <a:pt x="578469" y="12412"/>
                  </a:lnTo>
                  <a:lnTo>
                    <a:pt x="578469" y="21392"/>
                  </a:lnTo>
                  <a:lnTo>
                    <a:pt x="587449" y="21392"/>
                  </a:lnTo>
                  <a:lnTo>
                    <a:pt x="587449" y="30372"/>
                  </a:lnTo>
                  <a:lnTo>
                    <a:pt x="596429" y="30372"/>
                  </a:lnTo>
                  <a:lnTo>
                    <a:pt x="596429" y="39352"/>
                  </a:lnTo>
                  <a:lnTo>
                    <a:pt x="605409" y="39352"/>
                  </a:lnTo>
                  <a:lnTo>
                    <a:pt x="605409" y="48333"/>
                  </a:lnTo>
                  <a:lnTo>
                    <a:pt x="614390" y="48333"/>
                  </a:lnTo>
                  <a:lnTo>
                    <a:pt x="614390" y="57313"/>
                  </a:lnTo>
                  <a:lnTo>
                    <a:pt x="623370" y="57313"/>
                  </a:lnTo>
                  <a:lnTo>
                    <a:pt x="623370" y="66293"/>
                  </a:lnTo>
                  <a:lnTo>
                    <a:pt x="632350" y="66293"/>
                  </a:lnTo>
                  <a:lnTo>
                    <a:pt x="632350" y="75273"/>
                  </a:lnTo>
                  <a:lnTo>
                    <a:pt x="641330" y="75273"/>
                  </a:lnTo>
                  <a:lnTo>
                    <a:pt x="641330" y="84254"/>
                  </a:lnTo>
                  <a:lnTo>
                    <a:pt x="650310" y="84254"/>
                  </a:lnTo>
                  <a:lnTo>
                    <a:pt x="650310" y="93234"/>
                  </a:lnTo>
                  <a:lnTo>
                    <a:pt x="659291" y="93234"/>
                  </a:lnTo>
                  <a:lnTo>
                    <a:pt x="659291" y="102214"/>
                  </a:lnTo>
                  <a:lnTo>
                    <a:pt x="668271" y="102214"/>
                  </a:lnTo>
                  <a:lnTo>
                    <a:pt x="668271" y="111194"/>
                  </a:lnTo>
                  <a:lnTo>
                    <a:pt x="677251" y="111194"/>
                  </a:lnTo>
                  <a:lnTo>
                    <a:pt x="677251" y="120175"/>
                  </a:lnTo>
                  <a:lnTo>
                    <a:pt x="686231" y="120175"/>
                  </a:lnTo>
                  <a:lnTo>
                    <a:pt x="686231" y="129155"/>
                  </a:lnTo>
                  <a:lnTo>
                    <a:pt x="695212" y="129155"/>
                  </a:lnTo>
                  <a:lnTo>
                    <a:pt x="695212" y="138135"/>
                  </a:lnTo>
                  <a:lnTo>
                    <a:pt x="704192" y="138135"/>
                  </a:lnTo>
                  <a:lnTo>
                    <a:pt x="704192" y="147115"/>
                  </a:lnTo>
                  <a:lnTo>
                    <a:pt x="713172" y="147115"/>
                  </a:lnTo>
                  <a:lnTo>
                    <a:pt x="713172" y="156096"/>
                  </a:lnTo>
                  <a:lnTo>
                    <a:pt x="722152" y="156096"/>
                  </a:lnTo>
                  <a:lnTo>
                    <a:pt x="722152" y="165076"/>
                  </a:lnTo>
                  <a:lnTo>
                    <a:pt x="731133" y="165076"/>
                  </a:lnTo>
                  <a:lnTo>
                    <a:pt x="731133" y="174056"/>
                  </a:lnTo>
                  <a:lnTo>
                    <a:pt x="740113" y="174056"/>
                  </a:lnTo>
                  <a:lnTo>
                    <a:pt x="740113" y="183036"/>
                  </a:lnTo>
                  <a:lnTo>
                    <a:pt x="749093" y="183036"/>
                  </a:lnTo>
                  <a:lnTo>
                    <a:pt x="749093" y="192017"/>
                  </a:lnTo>
                  <a:lnTo>
                    <a:pt x="758073" y="192017"/>
                  </a:lnTo>
                  <a:lnTo>
                    <a:pt x="758073" y="200997"/>
                  </a:lnTo>
                  <a:lnTo>
                    <a:pt x="767054" y="200997"/>
                  </a:lnTo>
                  <a:lnTo>
                    <a:pt x="767054" y="209977"/>
                  </a:lnTo>
                  <a:lnTo>
                    <a:pt x="776034" y="209977"/>
                  </a:lnTo>
                  <a:lnTo>
                    <a:pt x="776034" y="218957"/>
                  </a:lnTo>
                  <a:lnTo>
                    <a:pt x="776933" y="218957"/>
                  </a:lnTo>
                  <a:lnTo>
                    <a:pt x="781569" y="214321"/>
                  </a:lnTo>
                  <a:lnTo>
                    <a:pt x="985397" y="418149"/>
                  </a:lnTo>
                  <a:lnTo>
                    <a:pt x="984064" y="431375"/>
                  </a:lnTo>
                  <a:cubicBezTo>
                    <a:pt x="938147" y="655767"/>
                    <a:pt x="783212" y="840447"/>
                    <a:pt x="577016" y="927661"/>
                  </a:cubicBezTo>
                  <a:lnTo>
                    <a:pt x="481555" y="957294"/>
                  </a:lnTo>
                  <a:lnTo>
                    <a:pt x="260076" y="735815"/>
                  </a:lnTo>
                  <a:lnTo>
                    <a:pt x="261237" y="734654"/>
                  </a:lnTo>
                  <a:lnTo>
                    <a:pt x="256668" y="726627"/>
                  </a:lnTo>
                  <a:lnTo>
                    <a:pt x="254540" y="729685"/>
                  </a:lnTo>
                  <a:lnTo>
                    <a:pt x="247687" y="717647"/>
                  </a:lnTo>
                  <a:lnTo>
                    <a:pt x="245560" y="720705"/>
                  </a:lnTo>
                  <a:lnTo>
                    <a:pt x="238707" y="708666"/>
                  </a:lnTo>
                  <a:lnTo>
                    <a:pt x="236579" y="711725"/>
                  </a:lnTo>
                  <a:lnTo>
                    <a:pt x="229726" y="699687"/>
                  </a:lnTo>
                  <a:lnTo>
                    <a:pt x="227599" y="702744"/>
                  </a:lnTo>
                  <a:lnTo>
                    <a:pt x="220746" y="690706"/>
                  </a:lnTo>
                  <a:lnTo>
                    <a:pt x="218619" y="693764"/>
                  </a:lnTo>
                  <a:lnTo>
                    <a:pt x="211766" y="681726"/>
                  </a:lnTo>
                  <a:lnTo>
                    <a:pt x="209639" y="684784"/>
                  </a:lnTo>
                  <a:lnTo>
                    <a:pt x="202786" y="672745"/>
                  </a:lnTo>
                  <a:lnTo>
                    <a:pt x="200658" y="675804"/>
                  </a:lnTo>
                  <a:lnTo>
                    <a:pt x="193805" y="663766"/>
                  </a:lnTo>
                  <a:lnTo>
                    <a:pt x="191678" y="666823"/>
                  </a:lnTo>
                  <a:lnTo>
                    <a:pt x="184825" y="654785"/>
                  </a:lnTo>
                  <a:lnTo>
                    <a:pt x="182698" y="657843"/>
                  </a:lnTo>
                  <a:lnTo>
                    <a:pt x="175845" y="645805"/>
                  </a:lnTo>
                  <a:lnTo>
                    <a:pt x="173718" y="648863"/>
                  </a:lnTo>
                  <a:lnTo>
                    <a:pt x="166865" y="636824"/>
                  </a:lnTo>
                  <a:lnTo>
                    <a:pt x="164737" y="639883"/>
                  </a:lnTo>
                  <a:lnTo>
                    <a:pt x="157884" y="627845"/>
                  </a:lnTo>
                  <a:lnTo>
                    <a:pt x="155757" y="630902"/>
                  </a:lnTo>
                  <a:lnTo>
                    <a:pt x="148904" y="618864"/>
                  </a:lnTo>
                  <a:lnTo>
                    <a:pt x="146777" y="621922"/>
                  </a:lnTo>
                  <a:lnTo>
                    <a:pt x="139924" y="609884"/>
                  </a:lnTo>
                  <a:lnTo>
                    <a:pt x="137797" y="612942"/>
                  </a:lnTo>
                  <a:lnTo>
                    <a:pt x="130944" y="600903"/>
                  </a:lnTo>
                  <a:lnTo>
                    <a:pt x="128816" y="603962"/>
                  </a:lnTo>
                  <a:lnTo>
                    <a:pt x="121963" y="591924"/>
                  </a:lnTo>
                  <a:lnTo>
                    <a:pt x="119836" y="594981"/>
                  </a:lnTo>
                  <a:lnTo>
                    <a:pt x="112983" y="582943"/>
                  </a:lnTo>
                  <a:lnTo>
                    <a:pt x="110856" y="586001"/>
                  </a:lnTo>
                  <a:lnTo>
                    <a:pt x="104003" y="573963"/>
                  </a:lnTo>
                  <a:lnTo>
                    <a:pt x="101876" y="577021"/>
                  </a:lnTo>
                  <a:lnTo>
                    <a:pt x="95023" y="564983"/>
                  </a:lnTo>
                  <a:lnTo>
                    <a:pt x="92896" y="568041"/>
                  </a:lnTo>
                  <a:lnTo>
                    <a:pt x="86043" y="556002"/>
                  </a:lnTo>
                  <a:lnTo>
                    <a:pt x="83915" y="559060"/>
                  </a:lnTo>
                  <a:lnTo>
                    <a:pt x="77062" y="547022"/>
                  </a:lnTo>
                  <a:lnTo>
                    <a:pt x="74935" y="550080"/>
                  </a:lnTo>
                  <a:lnTo>
                    <a:pt x="68082" y="538042"/>
                  </a:lnTo>
                  <a:lnTo>
                    <a:pt x="65955" y="541100"/>
                  </a:lnTo>
                  <a:lnTo>
                    <a:pt x="59102" y="529062"/>
                  </a:lnTo>
                  <a:lnTo>
                    <a:pt x="56975" y="532120"/>
                  </a:lnTo>
                  <a:lnTo>
                    <a:pt x="50122" y="520081"/>
                  </a:lnTo>
                  <a:lnTo>
                    <a:pt x="47994" y="523139"/>
                  </a:lnTo>
                  <a:lnTo>
                    <a:pt x="45146" y="518137"/>
                  </a:lnTo>
                  <a:lnTo>
                    <a:pt x="44053" y="519708"/>
                  </a:lnTo>
                  <a:cubicBezTo>
                    <a:pt x="31353" y="494307"/>
                    <a:pt x="16669" y="468511"/>
                    <a:pt x="0" y="442317"/>
                  </a:cubicBezTo>
                  <a:cubicBezTo>
                    <a:pt x="37108" y="400645"/>
                    <a:pt x="67270" y="356890"/>
                    <a:pt x="90488" y="311050"/>
                  </a:cubicBezTo>
                  <a:cubicBezTo>
                    <a:pt x="66080" y="263425"/>
                    <a:pt x="39688" y="213717"/>
                    <a:pt x="11311" y="161925"/>
                  </a:cubicBezTo>
                  <a:lnTo>
                    <a:pt x="54938" y="141150"/>
                  </a:lnTo>
                  <a:lnTo>
                    <a:pt x="53554" y="141150"/>
                  </a:lnTo>
                  <a:lnTo>
                    <a:pt x="53554" y="132170"/>
                  </a:lnTo>
                  <a:lnTo>
                    <a:pt x="44574" y="132170"/>
                  </a:lnTo>
                  <a:lnTo>
                    <a:pt x="44574" y="123190"/>
                  </a:lnTo>
                  <a:lnTo>
                    <a:pt x="35594" y="123190"/>
                  </a:lnTo>
                  <a:lnTo>
                    <a:pt x="35594" y="114210"/>
                  </a:lnTo>
                  <a:lnTo>
                    <a:pt x="26614" y="114210"/>
                  </a:lnTo>
                  <a:lnTo>
                    <a:pt x="26614" y="105229"/>
                  </a:lnTo>
                  <a:lnTo>
                    <a:pt x="17633" y="105229"/>
                  </a:lnTo>
                  <a:lnTo>
                    <a:pt x="17633" y="101798"/>
                  </a:lnTo>
                  <a:lnTo>
                    <a:pt x="13692" y="101798"/>
                  </a:lnTo>
                  <a:lnTo>
                    <a:pt x="13692" y="26789"/>
                  </a:lnTo>
                  <a:lnTo>
                    <a:pt x="225624" y="26789"/>
                  </a:lnTo>
                  <a:lnTo>
                    <a:pt x="225246" y="30220"/>
                  </a:lnTo>
                  <a:lnTo>
                    <a:pt x="229565" y="30220"/>
                  </a:lnTo>
                  <a:lnTo>
                    <a:pt x="228575" y="39201"/>
                  </a:lnTo>
                  <a:lnTo>
                    <a:pt x="238546" y="39201"/>
                  </a:lnTo>
                  <a:lnTo>
                    <a:pt x="237556" y="48181"/>
                  </a:lnTo>
                  <a:lnTo>
                    <a:pt x="244674" y="48181"/>
                  </a:lnTo>
                  <a:close/>
                </a:path>
              </a:pathLst>
            </a:custGeom>
            <a:gradFill rotWithShape="1">
              <a:gsLst>
                <a:gs pos="0">
                  <a:srgbClr val="531808">
                    <a:alpha val="51999"/>
                  </a:srgbClr>
                </a:gs>
                <a:gs pos="100000">
                  <a:srgbClr val="531808">
                    <a:alpha val="0"/>
                  </a:srgbClr>
                </a:gs>
              </a:gsLst>
              <a:lin ang="2700000"/>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b="1">
                <a:solidFill>
                  <a:schemeClr val="bg1"/>
                </a:solidFill>
              </a:endParaRPr>
            </a:p>
          </p:txBody>
        </p:sp>
        <p:sp>
          <p:nvSpPr>
            <p:cNvPr id="25" name="文本框 9"/>
            <p:cNvSpPr>
              <a:spLocks noChangeArrowheads="1"/>
            </p:cNvSpPr>
            <p:nvPr>
              <p:custDataLst>
                <p:tags r:id="rId8"/>
              </p:custDataLst>
            </p:nvPr>
          </p:nvSpPr>
          <p:spPr bwMode="auto">
            <a:xfrm>
              <a:off x="6540500" y="2676525"/>
              <a:ext cx="603250" cy="566738"/>
            </a:xfrm>
            <a:custGeom>
              <a:avLst/>
              <a:gdLst>
                <a:gd name="T0" fmla="*/ 365522 w 603647"/>
                <a:gd name="T1" fmla="*/ 114300 h 567333"/>
                <a:gd name="T2" fmla="*/ 445889 w 603647"/>
                <a:gd name="T3" fmla="*/ 114300 h 567333"/>
                <a:gd name="T4" fmla="*/ 429518 w 603647"/>
                <a:gd name="T5" fmla="*/ 324445 h 567333"/>
                <a:gd name="T6" fmla="*/ 470297 w 603647"/>
                <a:gd name="T7" fmla="*/ 324445 h 567333"/>
                <a:gd name="T8" fmla="*/ 470297 w 603647"/>
                <a:gd name="T9" fmla="*/ 456009 h 567333"/>
                <a:gd name="T10" fmla="*/ 495300 w 603647"/>
                <a:gd name="T11" fmla="*/ 482798 h 567333"/>
                <a:gd name="T12" fmla="*/ 517624 w 603647"/>
                <a:gd name="T13" fmla="*/ 470594 h 567333"/>
                <a:gd name="T14" fmla="*/ 528638 w 603647"/>
                <a:gd name="T15" fmla="*/ 388143 h 567333"/>
                <a:gd name="T16" fmla="*/ 603647 w 603647"/>
                <a:gd name="T17" fmla="*/ 419695 h 567333"/>
                <a:gd name="T18" fmla="*/ 565547 w 603647"/>
                <a:gd name="T19" fmla="*/ 536823 h 567333"/>
                <a:gd name="T20" fmla="*/ 514350 w 603647"/>
                <a:gd name="T21" fmla="*/ 552450 h 567333"/>
                <a:gd name="T22" fmla="*/ 470297 w 603647"/>
                <a:gd name="T23" fmla="*/ 552450 h 567333"/>
                <a:gd name="T24" fmla="*/ 397074 w 603647"/>
                <a:gd name="T25" fmla="*/ 480417 h 567333"/>
                <a:gd name="T26" fmla="*/ 397074 w 603647"/>
                <a:gd name="T27" fmla="*/ 419397 h 567333"/>
                <a:gd name="T28" fmla="*/ 241697 w 603647"/>
                <a:gd name="T29" fmla="*/ 567333 h 567333"/>
                <a:gd name="T30" fmla="*/ 185738 w 603647"/>
                <a:gd name="T31" fmla="*/ 495300 h 567333"/>
                <a:gd name="T32" fmla="*/ 335161 w 603647"/>
                <a:gd name="T33" fmla="*/ 365522 h 567333"/>
                <a:gd name="T34" fmla="*/ 365522 w 603647"/>
                <a:gd name="T35" fmla="*/ 114300 h 567333"/>
                <a:gd name="T36" fmla="*/ 13692 w 603647"/>
                <a:gd name="T37" fmla="*/ 26789 h 567333"/>
                <a:gd name="T38" fmla="*/ 225624 w 603647"/>
                <a:gd name="T39" fmla="*/ 26789 h 567333"/>
                <a:gd name="T40" fmla="*/ 171450 w 603647"/>
                <a:gd name="T41" fmla="*/ 307776 h 567333"/>
                <a:gd name="T42" fmla="*/ 238720 w 603647"/>
                <a:gd name="T43" fmla="*/ 434578 h 567333"/>
                <a:gd name="T44" fmla="*/ 172641 w 603647"/>
                <a:gd name="T45" fmla="*/ 478631 h 567333"/>
                <a:gd name="T46" fmla="*/ 131862 w 603647"/>
                <a:gd name="T47" fmla="*/ 393501 h 567333"/>
                <a:gd name="T48" fmla="*/ 44053 w 603647"/>
                <a:gd name="T49" fmla="*/ 519708 h 567333"/>
                <a:gd name="T50" fmla="*/ 0 w 603647"/>
                <a:gd name="T51" fmla="*/ 442317 h 567333"/>
                <a:gd name="T52" fmla="*/ 90488 w 603647"/>
                <a:gd name="T53" fmla="*/ 311050 h 567333"/>
                <a:gd name="T54" fmla="*/ 11311 w 603647"/>
                <a:gd name="T55" fmla="*/ 161925 h 567333"/>
                <a:gd name="T56" fmla="*/ 73819 w 603647"/>
                <a:gd name="T57" fmla="*/ 132159 h 567333"/>
                <a:gd name="T58" fmla="*/ 125313 w 603647"/>
                <a:gd name="T59" fmla="*/ 224135 h 567333"/>
                <a:gd name="T60" fmla="*/ 147638 w 603647"/>
                <a:gd name="T61" fmla="*/ 101798 h 567333"/>
                <a:gd name="T62" fmla="*/ 13692 w 603647"/>
                <a:gd name="T63" fmla="*/ 101798 h 567333"/>
                <a:gd name="T64" fmla="*/ 13692 w 603647"/>
                <a:gd name="T65" fmla="*/ 26789 h 567333"/>
                <a:gd name="T66" fmla="*/ 244674 w 603647"/>
                <a:gd name="T67" fmla="*/ 0 h 567333"/>
                <a:gd name="T68" fmla="*/ 565547 w 603647"/>
                <a:gd name="T69" fmla="*/ 0 h 567333"/>
                <a:gd name="T70" fmla="*/ 565547 w 603647"/>
                <a:gd name="T71" fmla="*/ 363140 h 567333"/>
                <a:gd name="T72" fmla="*/ 485775 w 603647"/>
                <a:gd name="T73" fmla="*/ 363140 h 567333"/>
                <a:gd name="T74" fmla="*/ 485775 w 603647"/>
                <a:gd name="T75" fmla="*/ 77390 h 567333"/>
                <a:gd name="T76" fmla="*/ 324445 w 603647"/>
                <a:gd name="T77" fmla="*/ 77390 h 567333"/>
                <a:gd name="T78" fmla="*/ 324445 w 603647"/>
                <a:gd name="T79" fmla="*/ 366712 h 567333"/>
                <a:gd name="T80" fmla="*/ 244674 w 603647"/>
                <a:gd name="T81" fmla="*/ 366712 h 567333"/>
                <a:gd name="T82" fmla="*/ 244674 w 603647"/>
                <a:gd name="T83" fmla="*/ 0 h 567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3647" h="567333">
                  <a:moveTo>
                    <a:pt x="365522" y="114300"/>
                  </a:moveTo>
                  <a:lnTo>
                    <a:pt x="445889" y="114300"/>
                  </a:lnTo>
                  <a:cubicBezTo>
                    <a:pt x="446683" y="198636"/>
                    <a:pt x="441226" y="268684"/>
                    <a:pt x="429518" y="324445"/>
                  </a:cubicBezTo>
                  <a:lnTo>
                    <a:pt x="470297" y="324445"/>
                  </a:lnTo>
                  <a:lnTo>
                    <a:pt x="470297" y="456009"/>
                  </a:lnTo>
                  <a:cubicBezTo>
                    <a:pt x="470297" y="473868"/>
                    <a:pt x="478631" y="482798"/>
                    <a:pt x="495300" y="482798"/>
                  </a:cubicBezTo>
                  <a:cubicBezTo>
                    <a:pt x="506214" y="482798"/>
                    <a:pt x="513656" y="478730"/>
                    <a:pt x="517624" y="470594"/>
                  </a:cubicBezTo>
                  <a:cubicBezTo>
                    <a:pt x="521593" y="462458"/>
                    <a:pt x="525264" y="434975"/>
                    <a:pt x="528638" y="388143"/>
                  </a:cubicBezTo>
                  <a:cubicBezTo>
                    <a:pt x="554831" y="400447"/>
                    <a:pt x="579835" y="410964"/>
                    <a:pt x="603647" y="419695"/>
                  </a:cubicBezTo>
                  <a:cubicBezTo>
                    <a:pt x="594122" y="487362"/>
                    <a:pt x="581422" y="526405"/>
                    <a:pt x="565547" y="536823"/>
                  </a:cubicBezTo>
                  <a:cubicBezTo>
                    <a:pt x="549672" y="547241"/>
                    <a:pt x="532606" y="552450"/>
                    <a:pt x="514350" y="552450"/>
                  </a:cubicBezTo>
                  <a:lnTo>
                    <a:pt x="470297" y="552450"/>
                  </a:lnTo>
                  <a:cubicBezTo>
                    <a:pt x="421481" y="552450"/>
                    <a:pt x="397074" y="528439"/>
                    <a:pt x="397074" y="480417"/>
                  </a:cubicBezTo>
                  <a:lnTo>
                    <a:pt x="397074" y="419397"/>
                  </a:lnTo>
                  <a:cubicBezTo>
                    <a:pt x="366911" y="479325"/>
                    <a:pt x="315119" y="528637"/>
                    <a:pt x="241697" y="567333"/>
                  </a:cubicBezTo>
                  <a:cubicBezTo>
                    <a:pt x="226616" y="545504"/>
                    <a:pt x="207963" y="521493"/>
                    <a:pt x="185738" y="495300"/>
                  </a:cubicBezTo>
                  <a:cubicBezTo>
                    <a:pt x="262731" y="460970"/>
                    <a:pt x="312539" y="417711"/>
                    <a:pt x="335161" y="365522"/>
                  </a:cubicBezTo>
                  <a:cubicBezTo>
                    <a:pt x="357783" y="313333"/>
                    <a:pt x="367903" y="229592"/>
                    <a:pt x="365522" y="114300"/>
                  </a:cubicBezTo>
                  <a:close/>
                  <a:moveTo>
                    <a:pt x="13692" y="26789"/>
                  </a:moveTo>
                  <a:lnTo>
                    <a:pt x="225624" y="26789"/>
                  </a:lnTo>
                  <a:cubicBezTo>
                    <a:pt x="222052" y="129381"/>
                    <a:pt x="203994" y="223043"/>
                    <a:pt x="171450" y="307776"/>
                  </a:cubicBezTo>
                  <a:lnTo>
                    <a:pt x="238720" y="434578"/>
                  </a:lnTo>
                  <a:lnTo>
                    <a:pt x="172641" y="478631"/>
                  </a:lnTo>
                  <a:cubicBezTo>
                    <a:pt x="159941" y="451247"/>
                    <a:pt x="146348" y="422870"/>
                    <a:pt x="131862" y="393501"/>
                  </a:cubicBezTo>
                  <a:cubicBezTo>
                    <a:pt x="107454" y="438547"/>
                    <a:pt x="78184" y="480615"/>
                    <a:pt x="44053" y="519708"/>
                  </a:cubicBezTo>
                  <a:cubicBezTo>
                    <a:pt x="31353" y="494307"/>
                    <a:pt x="16669" y="468511"/>
                    <a:pt x="0" y="442317"/>
                  </a:cubicBezTo>
                  <a:cubicBezTo>
                    <a:pt x="37108" y="400645"/>
                    <a:pt x="67270" y="356890"/>
                    <a:pt x="90488" y="311050"/>
                  </a:cubicBezTo>
                  <a:cubicBezTo>
                    <a:pt x="66080" y="263425"/>
                    <a:pt x="39688" y="213717"/>
                    <a:pt x="11311" y="161925"/>
                  </a:cubicBezTo>
                  <a:lnTo>
                    <a:pt x="73819" y="132159"/>
                  </a:lnTo>
                  <a:lnTo>
                    <a:pt x="125313" y="224135"/>
                  </a:lnTo>
                  <a:cubicBezTo>
                    <a:pt x="137418" y="184844"/>
                    <a:pt x="144859" y="144065"/>
                    <a:pt x="147638" y="101798"/>
                  </a:cubicBezTo>
                  <a:lnTo>
                    <a:pt x="13692" y="101798"/>
                  </a:lnTo>
                  <a:lnTo>
                    <a:pt x="13692" y="26789"/>
                  </a:lnTo>
                  <a:close/>
                  <a:moveTo>
                    <a:pt x="244674" y="0"/>
                  </a:moveTo>
                  <a:lnTo>
                    <a:pt x="565547" y="0"/>
                  </a:lnTo>
                  <a:lnTo>
                    <a:pt x="565547" y="363140"/>
                  </a:lnTo>
                  <a:lnTo>
                    <a:pt x="485775" y="363140"/>
                  </a:lnTo>
                  <a:lnTo>
                    <a:pt x="485775" y="77390"/>
                  </a:lnTo>
                  <a:lnTo>
                    <a:pt x="324445" y="77390"/>
                  </a:lnTo>
                  <a:lnTo>
                    <a:pt x="324445" y="366712"/>
                  </a:lnTo>
                  <a:lnTo>
                    <a:pt x="244674" y="366712"/>
                  </a:lnTo>
                  <a:lnTo>
                    <a:pt x="24467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文本框 12"/>
            <p:cNvSpPr>
              <a:spLocks noChangeArrowheads="1"/>
            </p:cNvSpPr>
            <p:nvPr>
              <p:custDataLst>
                <p:tags r:id="rId9"/>
              </p:custDataLst>
            </p:nvPr>
          </p:nvSpPr>
          <p:spPr bwMode="auto">
            <a:xfrm>
              <a:off x="7962900" y="2663825"/>
              <a:ext cx="969963" cy="955675"/>
            </a:xfrm>
            <a:custGeom>
              <a:avLst/>
              <a:gdLst>
                <a:gd name="T0" fmla="*/ 555241 w 970228"/>
                <a:gd name="T1" fmla="*/ 21089 h 955344"/>
                <a:gd name="T2" fmla="*/ 573202 w 970228"/>
                <a:gd name="T3" fmla="*/ 39049 h 955344"/>
                <a:gd name="T4" fmla="*/ 591162 w 970228"/>
                <a:gd name="T5" fmla="*/ 57009 h 955344"/>
                <a:gd name="T6" fmla="*/ 609123 w 970228"/>
                <a:gd name="T7" fmla="*/ 74970 h 955344"/>
                <a:gd name="T8" fmla="*/ 627083 w 970228"/>
                <a:gd name="T9" fmla="*/ 92931 h 955344"/>
                <a:gd name="T10" fmla="*/ 645044 w 970228"/>
                <a:gd name="T11" fmla="*/ 110891 h 955344"/>
                <a:gd name="T12" fmla="*/ 663004 w 970228"/>
                <a:gd name="T13" fmla="*/ 128852 h 955344"/>
                <a:gd name="T14" fmla="*/ 680965 w 970228"/>
                <a:gd name="T15" fmla="*/ 146812 h 955344"/>
                <a:gd name="T16" fmla="*/ 698925 w 970228"/>
                <a:gd name="T17" fmla="*/ 164773 h 955344"/>
                <a:gd name="T18" fmla="*/ 716886 w 970228"/>
                <a:gd name="T19" fmla="*/ 182733 h 955344"/>
                <a:gd name="T20" fmla="*/ 734846 w 970228"/>
                <a:gd name="T21" fmla="*/ 200694 h 955344"/>
                <a:gd name="T22" fmla="*/ 752807 w 970228"/>
                <a:gd name="T23" fmla="*/ 218654 h 955344"/>
                <a:gd name="T24" fmla="*/ 770767 w 970228"/>
                <a:gd name="T25" fmla="*/ 236615 h 955344"/>
                <a:gd name="T26" fmla="*/ 777899 w 970228"/>
                <a:gd name="T27" fmla="*/ 236265 h 955344"/>
                <a:gd name="T28" fmla="*/ 786980 w 970228"/>
                <a:gd name="T29" fmla="*/ 245754 h 955344"/>
                <a:gd name="T30" fmla="*/ 804450 w 970228"/>
                <a:gd name="T31" fmla="*/ 263224 h 955344"/>
                <a:gd name="T32" fmla="*/ 969583 w 970228"/>
                <a:gd name="T33" fmla="*/ 435405 h 955344"/>
                <a:gd name="T34" fmla="*/ 363118 w 970228"/>
                <a:gd name="T35" fmla="*/ 837086 h 955344"/>
                <a:gd name="T36" fmla="*/ 354137 w 970228"/>
                <a:gd name="T37" fmla="*/ 823145 h 955344"/>
                <a:gd name="T38" fmla="*/ 341138 w 970228"/>
                <a:gd name="T39" fmla="*/ 810146 h 955344"/>
                <a:gd name="T40" fmla="*/ 327196 w 970228"/>
                <a:gd name="T41" fmla="*/ 801165 h 955344"/>
                <a:gd name="T42" fmla="*/ 318216 w 970228"/>
                <a:gd name="T43" fmla="*/ 787224 h 955344"/>
                <a:gd name="T44" fmla="*/ 305217 w 970228"/>
                <a:gd name="T45" fmla="*/ 774225 h 955344"/>
                <a:gd name="T46" fmla="*/ 291275 w 970228"/>
                <a:gd name="T47" fmla="*/ 765244 h 955344"/>
                <a:gd name="T48" fmla="*/ 282295 w 970228"/>
                <a:gd name="T49" fmla="*/ 751303 h 955344"/>
                <a:gd name="T50" fmla="*/ 270872 w 970228"/>
                <a:gd name="T51" fmla="*/ 739879 h 955344"/>
                <a:gd name="T52" fmla="*/ 255354 w 970228"/>
                <a:gd name="T53" fmla="*/ 729323 h 955344"/>
                <a:gd name="T54" fmla="*/ 237394 w 970228"/>
                <a:gd name="T55" fmla="*/ 711363 h 955344"/>
                <a:gd name="T56" fmla="*/ 219433 w 970228"/>
                <a:gd name="T57" fmla="*/ 693402 h 955344"/>
                <a:gd name="T58" fmla="*/ 201473 w 970228"/>
                <a:gd name="T59" fmla="*/ 675442 h 955344"/>
                <a:gd name="T60" fmla="*/ 183512 w 970228"/>
                <a:gd name="T61" fmla="*/ 657481 h 955344"/>
                <a:gd name="T62" fmla="*/ 165552 w 970228"/>
                <a:gd name="T63" fmla="*/ 639521 h 955344"/>
                <a:gd name="T64" fmla="*/ 147591 w 970228"/>
                <a:gd name="T65" fmla="*/ 621560 h 955344"/>
                <a:gd name="T66" fmla="*/ 129631 w 970228"/>
                <a:gd name="T67" fmla="*/ 603600 h 955344"/>
                <a:gd name="T68" fmla="*/ 111670 w 970228"/>
                <a:gd name="T69" fmla="*/ 585639 h 955344"/>
                <a:gd name="T70" fmla="*/ 101904 w 970228"/>
                <a:gd name="T71" fmla="*/ 520509 h 955344"/>
                <a:gd name="T72" fmla="*/ 83943 w 970228"/>
                <a:gd name="T73" fmla="*/ 502548 h 955344"/>
                <a:gd name="T74" fmla="*/ 65983 w 970228"/>
                <a:gd name="T75" fmla="*/ 484588 h 955344"/>
                <a:gd name="T76" fmla="*/ 48022 w 970228"/>
                <a:gd name="T77" fmla="*/ 466628 h 955344"/>
                <a:gd name="T78" fmla="*/ 32742 w 970228"/>
                <a:gd name="T79" fmla="*/ 445889 h 955344"/>
                <a:gd name="T80" fmla="*/ 61968 w 970228"/>
                <a:gd name="T81" fmla="*/ 302574 h 955344"/>
                <a:gd name="T82" fmla="*/ 44007 w 970228"/>
                <a:gd name="T83" fmla="*/ 284613 h 955344"/>
                <a:gd name="T84" fmla="*/ 26047 w 970228"/>
                <a:gd name="T85" fmla="*/ 266653 h 955344"/>
                <a:gd name="T86" fmla="*/ 8086 w 970228"/>
                <a:gd name="T87" fmla="*/ 248692 h 955344"/>
                <a:gd name="T88" fmla="*/ 80270 w 970228"/>
                <a:gd name="T89" fmla="*/ 182761 h 955344"/>
                <a:gd name="T90" fmla="*/ 62309 w 970228"/>
                <a:gd name="T91" fmla="*/ 173139 h 955344"/>
                <a:gd name="T92" fmla="*/ 47029 w 970228"/>
                <a:gd name="T93" fmla="*/ 152400 h 955344"/>
                <a:gd name="T94" fmla="*/ 56951 w 970228"/>
                <a:gd name="T95" fmla="*/ 98725 h 955344"/>
                <a:gd name="T96" fmla="*/ 41671 w 970228"/>
                <a:gd name="T97" fmla="*/ 77986 h 955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0228" h="955344">
                  <a:moveTo>
                    <a:pt x="547092" y="0"/>
                  </a:moveTo>
                  <a:lnTo>
                    <a:pt x="549460" y="11951"/>
                  </a:lnTo>
                  <a:lnTo>
                    <a:pt x="553392" y="11758"/>
                  </a:lnTo>
                  <a:lnTo>
                    <a:pt x="555241" y="21089"/>
                  </a:lnTo>
                  <a:lnTo>
                    <a:pt x="562372" y="20739"/>
                  </a:lnTo>
                  <a:lnTo>
                    <a:pt x="564221" y="30069"/>
                  </a:lnTo>
                  <a:lnTo>
                    <a:pt x="571353" y="29719"/>
                  </a:lnTo>
                  <a:lnTo>
                    <a:pt x="573202" y="39049"/>
                  </a:lnTo>
                  <a:lnTo>
                    <a:pt x="580333" y="38699"/>
                  </a:lnTo>
                  <a:lnTo>
                    <a:pt x="582182" y="48029"/>
                  </a:lnTo>
                  <a:lnTo>
                    <a:pt x="589313" y="47679"/>
                  </a:lnTo>
                  <a:lnTo>
                    <a:pt x="591162" y="57009"/>
                  </a:lnTo>
                  <a:lnTo>
                    <a:pt x="598293" y="56659"/>
                  </a:lnTo>
                  <a:lnTo>
                    <a:pt x="600142" y="65990"/>
                  </a:lnTo>
                  <a:lnTo>
                    <a:pt x="607274" y="65640"/>
                  </a:lnTo>
                  <a:lnTo>
                    <a:pt x="609123" y="74970"/>
                  </a:lnTo>
                  <a:lnTo>
                    <a:pt x="616254" y="74620"/>
                  </a:lnTo>
                  <a:lnTo>
                    <a:pt x="618103" y="83950"/>
                  </a:lnTo>
                  <a:lnTo>
                    <a:pt x="625234" y="83600"/>
                  </a:lnTo>
                  <a:lnTo>
                    <a:pt x="627083" y="92931"/>
                  </a:lnTo>
                  <a:lnTo>
                    <a:pt x="634214" y="92581"/>
                  </a:lnTo>
                  <a:lnTo>
                    <a:pt x="636063" y="101911"/>
                  </a:lnTo>
                  <a:lnTo>
                    <a:pt x="643195" y="101561"/>
                  </a:lnTo>
                  <a:lnTo>
                    <a:pt x="645044" y="110891"/>
                  </a:lnTo>
                  <a:lnTo>
                    <a:pt x="652175" y="110541"/>
                  </a:lnTo>
                  <a:lnTo>
                    <a:pt x="654024" y="119871"/>
                  </a:lnTo>
                  <a:lnTo>
                    <a:pt x="661155" y="119521"/>
                  </a:lnTo>
                  <a:lnTo>
                    <a:pt x="663004" y="128852"/>
                  </a:lnTo>
                  <a:lnTo>
                    <a:pt x="670135" y="128502"/>
                  </a:lnTo>
                  <a:lnTo>
                    <a:pt x="671984" y="137832"/>
                  </a:lnTo>
                  <a:lnTo>
                    <a:pt x="679116" y="137482"/>
                  </a:lnTo>
                  <a:lnTo>
                    <a:pt x="680965" y="146812"/>
                  </a:lnTo>
                  <a:lnTo>
                    <a:pt x="688096" y="146462"/>
                  </a:lnTo>
                  <a:lnTo>
                    <a:pt x="689945" y="155792"/>
                  </a:lnTo>
                  <a:lnTo>
                    <a:pt x="697076" y="155442"/>
                  </a:lnTo>
                  <a:lnTo>
                    <a:pt x="698925" y="164773"/>
                  </a:lnTo>
                  <a:lnTo>
                    <a:pt x="706056" y="164423"/>
                  </a:lnTo>
                  <a:lnTo>
                    <a:pt x="707905" y="173753"/>
                  </a:lnTo>
                  <a:lnTo>
                    <a:pt x="715037" y="173403"/>
                  </a:lnTo>
                  <a:lnTo>
                    <a:pt x="716886" y="182733"/>
                  </a:lnTo>
                  <a:lnTo>
                    <a:pt x="724017" y="182383"/>
                  </a:lnTo>
                  <a:lnTo>
                    <a:pt x="725866" y="191713"/>
                  </a:lnTo>
                  <a:lnTo>
                    <a:pt x="732997" y="191363"/>
                  </a:lnTo>
                  <a:lnTo>
                    <a:pt x="734846" y="200694"/>
                  </a:lnTo>
                  <a:lnTo>
                    <a:pt x="741977" y="200344"/>
                  </a:lnTo>
                  <a:lnTo>
                    <a:pt x="743826" y="209674"/>
                  </a:lnTo>
                  <a:lnTo>
                    <a:pt x="750958" y="209324"/>
                  </a:lnTo>
                  <a:lnTo>
                    <a:pt x="752807" y="218654"/>
                  </a:lnTo>
                  <a:lnTo>
                    <a:pt x="759938" y="218304"/>
                  </a:lnTo>
                  <a:lnTo>
                    <a:pt x="761787" y="227634"/>
                  </a:lnTo>
                  <a:lnTo>
                    <a:pt x="768918" y="227284"/>
                  </a:lnTo>
                  <a:lnTo>
                    <a:pt x="770767" y="236615"/>
                  </a:lnTo>
                  <a:lnTo>
                    <a:pt x="774310" y="236441"/>
                  </a:lnTo>
                  <a:lnTo>
                    <a:pt x="775989" y="234763"/>
                  </a:lnTo>
                  <a:lnTo>
                    <a:pt x="777510" y="236284"/>
                  </a:lnTo>
                  <a:lnTo>
                    <a:pt x="777899" y="236265"/>
                  </a:lnTo>
                  <a:lnTo>
                    <a:pt x="778000" y="236774"/>
                  </a:lnTo>
                  <a:lnTo>
                    <a:pt x="786490" y="245264"/>
                  </a:lnTo>
                  <a:lnTo>
                    <a:pt x="786879" y="245245"/>
                  </a:lnTo>
                  <a:lnTo>
                    <a:pt x="786980" y="245754"/>
                  </a:lnTo>
                  <a:lnTo>
                    <a:pt x="795470" y="254244"/>
                  </a:lnTo>
                  <a:lnTo>
                    <a:pt x="795859" y="254225"/>
                  </a:lnTo>
                  <a:lnTo>
                    <a:pt x="795960" y="254734"/>
                  </a:lnTo>
                  <a:lnTo>
                    <a:pt x="804450" y="263224"/>
                  </a:lnTo>
                  <a:lnTo>
                    <a:pt x="804840" y="263205"/>
                  </a:lnTo>
                  <a:lnTo>
                    <a:pt x="804941" y="263715"/>
                  </a:lnTo>
                  <a:lnTo>
                    <a:pt x="970228" y="429003"/>
                  </a:lnTo>
                  <a:lnTo>
                    <a:pt x="969583" y="435405"/>
                  </a:lnTo>
                  <a:cubicBezTo>
                    <a:pt x="923666" y="659797"/>
                    <a:pt x="768731" y="844477"/>
                    <a:pt x="562535" y="931691"/>
                  </a:cubicBezTo>
                  <a:lnTo>
                    <a:pt x="486336" y="955344"/>
                  </a:lnTo>
                  <a:lnTo>
                    <a:pt x="368078" y="837086"/>
                  </a:lnTo>
                  <a:lnTo>
                    <a:pt x="363118" y="837086"/>
                  </a:lnTo>
                  <a:lnTo>
                    <a:pt x="363118" y="832126"/>
                  </a:lnTo>
                  <a:lnTo>
                    <a:pt x="359098" y="828106"/>
                  </a:lnTo>
                  <a:lnTo>
                    <a:pt x="354137" y="828106"/>
                  </a:lnTo>
                  <a:lnTo>
                    <a:pt x="354137" y="823145"/>
                  </a:lnTo>
                  <a:lnTo>
                    <a:pt x="350118" y="819126"/>
                  </a:lnTo>
                  <a:lnTo>
                    <a:pt x="345157" y="819126"/>
                  </a:lnTo>
                  <a:lnTo>
                    <a:pt x="345157" y="814165"/>
                  </a:lnTo>
                  <a:lnTo>
                    <a:pt x="341138" y="810146"/>
                  </a:lnTo>
                  <a:lnTo>
                    <a:pt x="336177" y="810146"/>
                  </a:lnTo>
                  <a:lnTo>
                    <a:pt x="336177" y="805185"/>
                  </a:lnTo>
                  <a:lnTo>
                    <a:pt x="332157" y="801165"/>
                  </a:lnTo>
                  <a:lnTo>
                    <a:pt x="327196" y="801165"/>
                  </a:lnTo>
                  <a:lnTo>
                    <a:pt x="327196" y="796204"/>
                  </a:lnTo>
                  <a:lnTo>
                    <a:pt x="323177" y="792185"/>
                  </a:lnTo>
                  <a:lnTo>
                    <a:pt x="318216" y="792185"/>
                  </a:lnTo>
                  <a:lnTo>
                    <a:pt x="318216" y="787224"/>
                  </a:lnTo>
                  <a:lnTo>
                    <a:pt x="314197" y="783205"/>
                  </a:lnTo>
                  <a:lnTo>
                    <a:pt x="309236" y="783205"/>
                  </a:lnTo>
                  <a:lnTo>
                    <a:pt x="309236" y="778244"/>
                  </a:lnTo>
                  <a:lnTo>
                    <a:pt x="305217" y="774225"/>
                  </a:lnTo>
                  <a:lnTo>
                    <a:pt x="300255" y="774225"/>
                  </a:lnTo>
                  <a:lnTo>
                    <a:pt x="300255" y="769263"/>
                  </a:lnTo>
                  <a:lnTo>
                    <a:pt x="296236" y="765244"/>
                  </a:lnTo>
                  <a:lnTo>
                    <a:pt x="291275" y="765244"/>
                  </a:lnTo>
                  <a:lnTo>
                    <a:pt x="291275" y="760283"/>
                  </a:lnTo>
                  <a:lnTo>
                    <a:pt x="287256" y="756264"/>
                  </a:lnTo>
                  <a:lnTo>
                    <a:pt x="282295" y="756264"/>
                  </a:lnTo>
                  <a:lnTo>
                    <a:pt x="282295" y="751303"/>
                  </a:lnTo>
                  <a:lnTo>
                    <a:pt x="278276" y="747284"/>
                  </a:lnTo>
                  <a:lnTo>
                    <a:pt x="273315" y="747284"/>
                  </a:lnTo>
                  <a:lnTo>
                    <a:pt x="273315" y="742323"/>
                  </a:lnTo>
                  <a:lnTo>
                    <a:pt x="270872" y="739879"/>
                  </a:lnTo>
                  <a:lnTo>
                    <a:pt x="272447" y="738304"/>
                  </a:lnTo>
                  <a:lnTo>
                    <a:pt x="264334" y="738304"/>
                  </a:lnTo>
                  <a:lnTo>
                    <a:pt x="264334" y="729323"/>
                  </a:lnTo>
                  <a:lnTo>
                    <a:pt x="255354" y="729323"/>
                  </a:lnTo>
                  <a:lnTo>
                    <a:pt x="255354" y="720343"/>
                  </a:lnTo>
                  <a:lnTo>
                    <a:pt x="246374" y="720343"/>
                  </a:lnTo>
                  <a:lnTo>
                    <a:pt x="246374" y="711363"/>
                  </a:lnTo>
                  <a:lnTo>
                    <a:pt x="237394" y="711363"/>
                  </a:lnTo>
                  <a:lnTo>
                    <a:pt x="237394" y="702383"/>
                  </a:lnTo>
                  <a:lnTo>
                    <a:pt x="228413" y="702383"/>
                  </a:lnTo>
                  <a:lnTo>
                    <a:pt x="228413" y="693402"/>
                  </a:lnTo>
                  <a:lnTo>
                    <a:pt x="219433" y="693402"/>
                  </a:lnTo>
                  <a:lnTo>
                    <a:pt x="219433" y="684422"/>
                  </a:lnTo>
                  <a:lnTo>
                    <a:pt x="210453" y="684422"/>
                  </a:lnTo>
                  <a:lnTo>
                    <a:pt x="210453" y="675442"/>
                  </a:lnTo>
                  <a:lnTo>
                    <a:pt x="201473" y="675442"/>
                  </a:lnTo>
                  <a:lnTo>
                    <a:pt x="201473" y="666462"/>
                  </a:lnTo>
                  <a:lnTo>
                    <a:pt x="192492" y="666462"/>
                  </a:lnTo>
                  <a:lnTo>
                    <a:pt x="192492" y="657481"/>
                  </a:lnTo>
                  <a:lnTo>
                    <a:pt x="183512" y="657481"/>
                  </a:lnTo>
                  <a:lnTo>
                    <a:pt x="183512" y="648501"/>
                  </a:lnTo>
                  <a:lnTo>
                    <a:pt x="174532" y="648501"/>
                  </a:lnTo>
                  <a:lnTo>
                    <a:pt x="174532" y="639521"/>
                  </a:lnTo>
                  <a:lnTo>
                    <a:pt x="165552" y="639521"/>
                  </a:lnTo>
                  <a:lnTo>
                    <a:pt x="165552" y="630540"/>
                  </a:lnTo>
                  <a:lnTo>
                    <a:pt x="156571" y="630540"/>
                  </a:lnTo>
                  <a:lnTo>
                    <a:pt x="156571" y="621560"/>
                  </a:lnTo>
                  <a:lnTo>
                    <a:pt x="147591" y="621560"/>
                  </a:lnTo>
                  <a:lnTo>
                    <a:pt x="147591" y="612580"/>
                  </a:lnTo>
                  <a:lnTo>
                    <a:pt x="138611" y="612580"/>
                  </a:lnTo>
                  <a:lnTo>
                    <a:pt x="138611" y="603600"/>
                  </a:lnTo>
                  <a:lnTo>
                    <a:pt x="129631" y="603600"/>
                  </a:lnTo>
                  <a:lnTo>
                    <a:pt x="129631" y="594620"/>
                  </a:lnTo>
                  <a:lnTo>
                    <a:pt x="120650" y="594620"/>
                  </a:lnTo>
                  <a:lnTo>
                    <a:pt x="120650" y="585639"/>
                  </a:lnTo>
                  <a:lnTo>
                    <a:pt x="111670" y="585639"/>
                  </a:lnTo>
                  <a:lnTo>
                    <a:pt x="111670" y="573881"/>
                  </a:lnTo>
                  <a:lnTo>
                    <a:pt x="105370" y="573881"/>
                  </a:lnTo>
                  <a:lnTo>
                    <a:pt x="105370" y="517640"/>
                  </a:lnTo>
                  <a:lnTo>
                    <a:pt x="101904" y="520509"/>
                  </a:lnTo>
                  <a:lnTo>
                    <a:pt x="97190" y="507997"/>
                  </a:lnTo>
                  <a:lnTo>
                    <a:pt x="92924" y="511529"/>
                  </a:lnTo>
                  <a:lnTo>
                    <a:pt x="88210" y="499015"/>
                  </a:lnTo>
                  <a:lnTo>
                    <a:pt x="83943" y="502548"/>
                  </a:lnTo>
                  <a:lnTo>
                    <a:pt x="79229" y="490036"/>
                  </a:lnTo>
                  <a:lnTo>
                    <a:pt x="74963" y="493568"/>
                  </a:lnTo>
                  <a:lnTo>
                    <a:pt x="70249" y="481056"/>
                  </a:lnTo>
                  <a:lnTo>
                    <a:pt x="65983" y="484588"/>
                  </a:lnTo>
                  <a:lnTo>
                    <a:pt x="61269" y="472076"/>
                  </a:lnTo>
                  <a:lnTo>
                    <a:pt x="57003" y="475608"/>
                  </a:lnTo>
                  <a:lnTo>
                    <a:pt x="52289" y="463095"/>
                  </a:lnTo>
                  <a:lnTo>
                    <a:pt x="48022" y="466628"/>
                  </a:lnTo>
                  <a:lnTo>
                    <a:pt x="43308" y="454115"/>
                  </a:lnTo>
                  <a:lnTo>
                    <a:pt x="39042" y="457647"/>
                  </a:lnTo>
                  <a:lnTo>
                    <a:pt x="34168" y="444709"/>
                  </a:lnTo>
                  <a:lnTo>
                    <a:pt x="32742" y="445889"/>
                  </a:lnTo>
                  <a:cubicBezTo>
                    <a:pt x="23217" y="415329"/>
                    <a:pt x="12303" y="386357"/>
                    <a:pt x="0" y="358973"/>
                  </a:cubicBezTo>
                  <a:lnTo>
                    <a:pt x="70948" y="308060"/>
                  </a:lnTo>
                  <a:lnTo>
                    <a:pt x="70948" y="302574"/>
                  </a:lnTo>
                  <a:lnTo>
                    <a:pt x="61968" y="302574"/>
                  </a:lnTo>
                  <a:lnTo>
                    <a:pt x="61968" y="293593"/>
                  </a:lnTo>
                  <a:lnTo>
                    <a:pt x="52987" y="293593"/>
                  </a:lnTo>
                  <a:lnTo>
                    <a:pt x="52987" y="284613"/>
                  </a:lnTo>
                  <a:lnTo>
                    <a:pt x="44007" y="284613"/>
                  </a:lnTo>
                  <a:lnTo>
                    <a:pt x="44007" y="275633"/>
                  </a:lnTo>
                  <a:lnTo>
                    <a:pt x="35027" y="275633"/>
                  </a:lnTo>
                  <a:lnTo>
                    <a:pt x="35027" y="266653"/>
                  </a:lnTo>
                  <a:lnTo>
                    <a:pt x="26047" y="266653"/>
                  </a:lnTo>
                  <a:lnTo>
                    <a:pt x="26047" y="257673"/>
                  </a:lnTo>
                  <a:lnTo>
                    <a:pt x="17066" y="257673"/>
                  </a:lnTo>
                  <a:lnTo>
                    <a:pt x="17066" y="248692"/>
                  </a:lnTo>
                  <a:lnTo>
                    <a:pt x="8086" y="248692"/>
                  </a:lnTo>
                  <a:lnTo>
                    <a:pt x="8086" y="236934"/>
                  </a:lnTo>
                  <a:lnTo>
                    <a:pt x="1786" y="236934"/>
                  </a:lnTo>
                  <a:lnTo>
                    <a:pt x="1786" y="182761"/>
                  </a:lnTo>
                  <a:lnTo>
                    <a:pt x="80270" y="182761"/>
                  </a:lnTo>
                  <a:lnTo>
                    <a:pt x="80270" y="182119"/>
                  </a:lnTo>
                  <a:lnTo>
                    <a:pt x="71290" y="182119"/>
                  </a:lnTo>
                  <a:lnTo>
                    <a:pt x="71290" y="173139"/>
                  </a:lnTo>
                  <a:lnTo>
                    <a:pt x="62309" y="173139"/>
                  </a:lnTo>
                  <a:lnTo>
                    <a:pt x="62309" y="164158"/>
                  </a:lnTo>
                  <a:lnTo>
                    <a:pt x="53329" y="164158"/>
                  </a:lnTo>
                  <a:lnTo>
                    <a:pt x="53329" y="152400"/>
                  </a:lnTo>
                  <a:lnTo>
                    <a:pt x="47029" y="152400"/>
                  </a:lnTo>
                  <a:lnTo>
                    <a:pt x="47029" y="101203"/>
                  </a:lnTo>
                  <a:lnTo>
                    <a:pt x="64960" y="101203"/>
                  </a:lnTo>
                  <a:lnTo>
                    <a:pt x="64562" y="98546"/>
                  </a:lnTo>
                  <a:lnTo>
                    <a:pt x="56951" y="98725"/>
                  </a:lnTo>
                  <a:lnTo>
                    <a:pt x="55581" y="89565"/>
                  </a:lnTo>
                  <a:lnTo>
                    <a:pt x="47971" y="89744"/>
                  </a:lnTo>
                  <a:lnTo>
                    <a:pt x="46197" y="77879"/>
                  </a:lnTo>
                  <a:lnTo>
                    <a:pt x="41671" y="77986"/>
                  </a:lnTo>
                  <a:cubicBezTo>
                    <a:pt x="39290" y="55364"/>
                    <a:pt x="36115" y="34131"/>
                    <a:pt x="32146" y="14287"/>
                  </a:cubicBezTo>
                  <a:cubicBezTo>
                    <a:pt x="230584" y="13097"/>
                    <a:pt x="402232" y="8334"/>
                    <a:pt x="547092" y="0"/>
                  </a:cubicBezTo>
                  <a:close/>
                </a:path>
              </a:pathLst>
            </a:custGeom>
            <a:gradFill rotWithShape="1">
              <a:gsLst>
                <a:gs pos="0">
                  <a:srgbClr val="531808">
                    <a:alpha val="51999"/>
                  </a:srgbClr>
                </a:gs>
                <a:gs pos="100000">
                  <a:srgbClr val="531808">
                    <a:alpha val="0"/>
                  </a:srgbClr>
                </a:gs>
              </a:gsLst>
              <a:lin ang="2700000"/>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b="1">
                <a:solidFill>
                  <a:schemeClr val="bg1"/>
                </a:solidFill>
              </a:endParaRPr>
            </a:p>
          </p:txBody>
        </p:sp>
        <p:sp>
          <p:nvSpPr>
            <p:cNvPr id="29" name="文本框 13"/>
            <p:cNvSpPr>
              <a:spLocks noChangeArrowheads="1"/>
            </p:cNvSpPr>
            <p:nvPr>
              <p:custDataLst>
                <p:tags r:id="rId10"/>
              </p:custDataLst>
            </p:nvPr>
          </p:nvSpPr>
          <p:spPr bwMode="auto">
            <a:xfrm>
              <a:off x="7962900" y="2663825"/>
              <a:ext cx="588963" cy="574675"/>
            </a:xfrm>
            <a:custGeom>
              <a:avLst/>
              <a:gdLst>
                <a:gd name="T0" fmla="*/ 186928 w 589954"/>
                <a:gd name="T1" fmla="*/ 464343 h 573881"/>
                <a:gd name="T2" fmla="*/ 186928 w 589954"/>
                <a:gd name="T3" fmla="*/ 495300 h 573881"/>
                <a:gd name="T4" fmla="*/ 449460 w 589954"/>
                <a:gd name="T5" fmla="*/ 495300 h 573881"/>
                <a:gd name="T6" fmla="*/ 449460 w 589954"/>
                <a:gd name="T7" fmla="*/ 464343 h 573881"/>
                <a:gd name="T8" fmla="*/ 186928 w 589954"/>
                <a:gd name="T9" fmla="*/ 464343 h 573881"/>
                <a:gd name="T10" fmla="*/ 186928 w 589954"/>
                <a:gd name="T11" fmla="*/ 392311 h 573881"/>
                <a:gd name="T12" fmla="*/ 186928 w 589954"/>
                <a:gd name="T13" fmla="*/ 422672 h 573881"/>
                <a:gd name="T14" fmla="*/ 449460 w 589954"/>
                <a:gd name="T15" fmla="*/ 422672 h 573881"/>
                <a:gd name="T16" fmla="*/ 449460 w 589954"/>
                <a:gd name="T17" fmla="*/ 392311 h 573881"/>
                <a:gd name="T18" fmla="*/ 186928 w 589954"/>
                <a:gd name="T19" fmla="*/ 392311 h 573881"/>
                <a:gd name="T20" fmla="*/ 186928 w 589954"/>
                <a:gd name="T21" fmla="*/ 320278 h 573881"/>
                <a:gd name="T22" fmla="*/ 186928 w 589954"/>
                <a:gd name="T23" fmla="*/ 350639 h 573881"/>
                <a:gd name="T24" fmla="*/ 449460 w 589954"/>
                <a:gd name="T25" fmla="*/ 350639 h 573881"/>
                <a:gd name="T26" fmla="*/ 449460 w 589954"/>
                <a:gd name="T27" fmla="*/ 320278 h 573881"/>
                <a:gd name="T28" fmla="*/ 186928 w 589954"/>
                <a:gd name="T29" fmla="*/ 320278 h 573881"/>
                <a:gd name="T30" fmla="*/ 547092 w 589954"/>
                <a:gd name="T31" fmla="*/ 0 h 573881"/>
                <a:gd name="T32" fmla="*/ 559593 w 589954"/>
                <a:gd name="T33" fmla="*/ 63103 h 573881"/>
                <a:gd name="T34" fmla="*/ 317896 w 589954"/>
                <a:gd name="T35" fmla="*/ 71139 h 573881"/>
                <a:gd name="T36" fmla="*/ 307181 w 589954"/>
                <a:gd name="T37" fmla="*/ 101203 h 573881"/>
                <a:gd name="T38" fmla="*/ 544710 w 589954"/>
                <a:gd name="T39" fmla="*/ 101203 h 573881"/>
                <a:gd name="T40" fmla="*/ 544710 w 589954"/>
                <a:gd name="T41" fmla="*/ 152400 h 573881"/>
                <a:gd name="T42" fmla="*/ 284857 w 589954"/>
                <a:gd name="T43" fmla="*/ 152400 h 573881"/>
                <a:gd name="T44" fmla="*/ 269081 w 589954"/>
                <a:gd name="T45" fmla="*/ 182761 h 573881"/>
                <a:gd name="T46" fmla="*/ 589954 w 589954"/>
                <a:gd name="T47" fmla="*/ 182761 h 573881"/>
                <a:gd name="T48" fmla="*/ 589954 w 589954"/>
                <a:gd name="T49" fmla="*/ 236934 h 573881"/>
                <a:gd name="T50" fmla="*/ 236041 w 589954"/>
                <a:gd name="T51" fmla="*/ 236934 h 573881"/>
                <a:gd name="T52" fmla="*/ 216396 w 589954"/>
                <a:gd name="T53" fmla="*/ 264318 h 573881"/>
                <a:gd name="T54" fmla="*/ 531018 w 589954"/>
                <a:gd name="T55" fmla="*/ 264318 h 573881"/>
                <a:gd name="T56" fmla="*/ 531018 w 589954"/>
                <a:gd name="T57" fmla="*/ 573881 h 573881"/>
                <a:gd name="T58" fmla="*/ 449460 w 589954"/>
                <a:gd name="T59" fmla="*/ 573881 h 573881"/>
                <a:gd name="T60" fmla="*/ 449460 w 589954"/>
                <a:gd name="T61" fmla="*/ 551259 h 573881"/>
                <a:gd name="T62" fmla="*/ 186928 w 589954"/>
                <a:gd name="T63" fmla="*/ 551259 h 573881"/>
                <a:gd name="T64" fmla="*/ 186928 w 589954"/>
                <a:gd name="T65" fmla="*/ 573881 h 573881"/>
                <a:gd name="T66" fmla="*/ 105370 w 589954"/>
                <a:gd name="T67" fmla="*/ 573881 h 573881"/>
                <a:gd name="T68" fmla="*/ 105370 w 589954"/>
                <a:gd name="T69" fmla="*/ 385762 h 573881"/>
                <a:gd name="T70" fmla="*/ 32742 w 589954"/>
                <a:gd name="T71" fmla="*/ 445889 h 573881"/>
                <a:gd name="T72" fmla="*/ 0 w 589954"/>
                <a:gd name="T73" fmla="*/ 358973 h 573881"/>
                <a:gd name="T74" fmla="*/ 144363 w 589954"/>
                <a:gd name="T75" fmla="*/ 236934 h 573881"/>
                <a:gd name="T76" fmla="*/ 1786 w 589954"/>
                <a:gd name="T77" fmla="*/ 236934 h 573881"/>
                <a:gd name="T78" fmla="*/ 1786 w 589954"/>
                <a:gd name="T79" fmla="*/ 182761 h 573881"/>
                <a:gd name="T80" fmla="*/ 183356 w 589954"/>
                <a:gd name="T81" fmla="*/ 182761 h 573881"/>
                <a:gd name="T82" fmla="*/ 200322 w 589954"/>
                <a:gd name="T83" fmla="*/ 152400 h 573881"/>
                <a:gd name="T84" fmla="*/ 47029 w 589954"/>
                <a:gd name="T85" fmla="*/ 152400 h 573881"/>
                <a:gd name="T86" fmla="*/ 47029 w 589954"/>
                <a:gd name="T87" fmla="*/ 101203 h 573881"/>
                <a:gd name="T88" fmla="*/ 222349 w 589954"/>
                <a:gd name="T89" fmla="*/ 101203 h 573881"/>
                <a:gd name="T90" fmla="*/ 231278 w 589954"/>
                <a:gd name="T91" fmla="*/ 73521 h 573881"/>
                <a:gd name="T92" fmla="*/ 41671 w 589954"/>
                <a:gd name="T93" fmla="*/ 77986 h 573881"/>
                <a:gd name="T94" fmla="*/ 32146 w 589954"/>
                <a:gd name="T95" fmla="*/ 14287 h 573881"/>
                <a:gd name="T96" fmla="*/ 547092 w 589954"/>
                <a:gd name="T97" fmla="*/ 0 h 573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9954" h="573881">
                  <a:moveTo>
                    <a:pt x="186928" y="464343"/>
                  </a:moveTo>
                  <a:lnTo>
                    <a:pt x="186928" y="495300"/>
                  </a:lnTo>
                  <a:lnTo>
                    <a:pt x="449460" y="495300"/>
                  </a:lnTo>
                  <a:lnTo>
                    <a:pt x="449460" y="464343"/>
                  </a:lnTo>
                  <a:lnTo>
                    <a:pt x="186928" y="464343"/>
                  </a:lnTo>
                  <a:close/>
                  <a:moveTo>
                    <a:pt x="186928" y="392311"/>
                  </a:moveTo>
                  <a:lnTo>
                    <a:pt x="186928" y="422672"/>
                  </a:lnTo>
                  <a:lnTo>
                    <a:pt x="449460" y="422672"/>
                  </a:lnTo>
                  <a:lnTo>
                    <a:pt x="449460" y="392311"/>
                  </a:lnTo>
                  <a:lnTo>
                    <a:pt x="186928" y="392311"/>
                  </a:lnTo>
                  <a:close/>
                  <a:moveTo>
                    <a:pt x="186928" y="320278"/>
                  </a:moveTo>
                  <a:lnTo>
                    <a:pt x="186928" y="350639"/>
                  </a:lnTo>
                  <a:lnTo>
                    <a:pt x="449460" y="350639"/>
                  </a:lnTo>
                  <a:lnTo>
                    <a:pt x="449460" y="320278"/>
                  </a:lnTo>
                  <a:lnTo>
                    <a:pt x="186928" y="320278"/>
                  </a:lnTo>
                  <a:close/>
                  <a:moveTo>
                    <a:pt x="547092" y="0"/>
                  </a:moveTo>
                  <a:lnTo>
                    <a:pt x="559593" y="63103"/>
                  </a:lnTo>
                  <a:lnTo>
                    <a:pt x="317896" y="71139"/>
                  </a:lnTo>
                  <a:cubicBezTo>
                    <a:pt x="314523" y="81260"/>
                    <a:pt x="310951" y="91281"/>
                    <a:pt x="307181" y="101203"/>
                  </a:cubicBezTo>
                  <a:lnTo>
                    <a:pt x="544710" y="101203"/>
                  </a:lnTo>
                  <a:lnTo>
                    <a:pt x="544710" y="152400"/>
                  </a:lnTo>
                  <a:lnTo>
                    <a:pt x="284857" y="152400"/>
                  </a:lnTo>
                  <a:cubicBezTo>
                    <a:pt x="279896" y="162718"/>
                    <a:pt x="274637" y="172839"/>
                    <a:pt x="269081" y="182761"/>
                  </a:cubicBezTo>
                  <a:lnTo>
                    <a:pt x="589954" y="182761"/>
                  </a:lnTo>
                  <a:lnTo>
                    <a:pt x="589954" y="236934"/>
                  </a:lnTo>
                  <a:lnTo>
                    <a:pt x="236041" y="236934"/>
                  </a:lnTo>
                  <a:cubicBezTo>
                    <a:pt x="229691" y="246261"/>
                    <a:pt x="223143" y="255389"/>
                    <a:pt x="216396" y="264318"/>
                  </a:cubicBezTo>
                  <a:lnTo>
                    <a:pt x="531018" y="264318"/>
                  </a:lnTo>
                  <a:lnTo>
                    <a:pt x="531018" y="573881"/>
                  </a:lnTo>
                  <a:lnTo>
                    <a:pt x="449460" y="573881"/>
                  </a:lnTo>
                  <a:lnTo>
                    <a:pt x="449460" y="551259"/>
                  </a:lnTo>
                  <a:lnTo>
                    <a:pt x="186928" y="551259"/>
                  </a:lnTo>
                  <a:lnTo>
                    <a:pt x="186928" y="573881"/>
                  </a:lnTo>
                  <a:lnTo>
                    <a:pt x="105370" y="573881"/>
                  </a:lnTo>
                  <a:lnTo>
                    <a:pt x="105370" y="385762"/>
                  </a:lnTo>
                  <a:cubicBezTo>
                    <a:pt x="82748" y="406400"/>
                    <a:pt x="58539" y="426442"/>
                    <a:pt x="32742" y="445889"/>
                  </a:cubicBezTo>
                  <a:cubicBezTo>
                    <a:pt x="23217" y="415329"/>
                    <a:pt x="12303" y="386357"/>
                    <a:pt x="0" y="358973"/>
                  </a:cubicBezTo>
                  <a:cubicBezTo>
                    <a:pt x="58340" y="323254"/>
                    <a:pt x="106461" y="282575"/>
                    <a:pt x="144363" y="236934"/>
                  </a:cubicBezTo>
                  <a:lnTo>
                    <a:pt x="1786" y="236934"/>
                  </a:lnTo>
                  <a:lnTo>
                    <a:pt x="1786" y="182761"/>
                  </a:lnTo>
                  <a:lnTo>
                    <a:pt x="183356" y="182761"/>
                  </a:lnTo>
                  <a:cubicBezTo>
                    <a:pt x="189309" y="172839"/>
                    <a:pt x="194964" y="162718"/>
                    <a:pt x="200322" y="152400"/>
                  </a:cubicBezTo>
                  <a:lnTo>
                    <a:pt x="47029" y="152400"/>
                  </a:lnTo>
                  <a:lnTo>
                    <a:pt x="47029" y="101203"/>
                  </a:lnTo>
                  <a:lnTo>
                    <a:pt x="222349" y="101203"/>
                  </a:lnTo>
                  <a:cubicBezTo>
                    <a:pt x="225722" y="92075"/>
                    <a:pt x="228699" y="82847"/>
                    <a:pt x="231278" y="73521"/>
                  </a:cubicBezTo>
                  <a:lnTo>
                    <a:pt x="41671" y="77986"/>
                  </a:lnTo>
                  <a:cubicBezTo>
                    <a:pt x="39290" y="55364"/>
                    <a:pt x="36115" y="34131"/>
                    <a:pt x="32146" y="14287"/>
                  </a:cubicBezTo>
                  <a:cubicBezTo>
                    <a:pt x="230584" y="13097"/>
                    <a:pt x="402232" y="8334"/>
                    <a:pt x="54709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任意多边形 32"/>
            <p:cNvSpPr>
              <a:spLocks noChangeAspect="1" noChangeArrowheads="1"/>
            </p:cNvSpPr>
            <p:nvPr>
              <p:custDataLst>
                <p:tags r:id="rId11"/>
              </p:custDataLst>
            </p:nvPr>
          </p:nvSpPr>
          <p:spPr bwMode="auto">
            <a:xfrm>
              <a:off x="3733800" y="2686050"/>
              <a:ext cx="969963" cy="969963"/>
            </a:xfrm>
            <a:custGeom>
              <a:avLst/>
              <a:gdLst>
                <a:gd name="T0" fmla="*/ 152692 w 970530"/>
                <a:gd name="T1" fmla="*/ 236963 h 968938"/>
                <a:gd name="T2" fmla="*/ 145947 w 970530"/>
                <a:gd name="T3" fmla="*/ 231066 h 968938"/>
                <a:gd name="T4" fmla="*/ 145606 w 970530"/>
                <a:gd name="T5" fmla="*/ 231066 h 968938"/>
                <a:gd name="T6" fmla="*/ 134732 w 970530"/>
                <a:gd name="T7" fmla="*/ 219003 h 968938"/>
                <a:gd name="T8" fmla="*/ 127987 w 970530"/>
                <a:gd name="T9" fmla="*/ 213106 h 968938"/>
                <a:gd name="T10" fmla="*/ 127646 w 970530"/>
                <a:gd name="T11" fmla="*/ 213106 h 968938"/>
                <a:gd name="T12" fmla="*/ 116771 w 970530"/>
                <a:gd name="T13" fmla="*/ 201042 h 968938"/>
                <a:gd name="T14" fmla="*/ 111919 w 970530"/>
                <a:gd name="T15" fmla="*/ 193983 h 968938"/>
                <a:gd name="T16" fmla="*/ 320874 w 970530"/>
                <a:gd name="T17" fmla="*/ 8930 h 968938"/>
                <a:gd name="T18" fmla="*/ 334707 w 970530"/>
                <a:gd name="T19" fmla="*/ 31486 h 968938"/>
                <a:gd name="T20" fmla="*/ 352667 w 970530"/>
                <a:gd name="T21" fmla="*/ 49446 h 968938"/>
                <a:gd name="T22" fmla="*/ 370285 w 970530"/>
                <a:gd name="T23" fmla="*/ 64889 h 968938"/>
                <a:gd name="T24" fmla="*/ 370285 w 970530"/>
                <a:gd name="T25" fmla="*/ 75429 h 968938"/>
                <a:gd name="T26" fmla="*/ 384990 w 970530"/>
                <a:gd name="T27" fmla="*/ 93055 h 968938"/>
                <a:gd name="T28" fmla="*/ 402951 w 970530"/>
                <a:gd name="T29" fmla="*/ 111015 h 968938"/>
                <a:gd name="T30" fmla="*/ 478036 w 970530"/>
                <a:gd name="T31" fmla="*/ 10120 h 968938"/>
                <a:gd name="T32" fmla="*/ 556112 w 970530"/>
                <a:gd name="T33" fmla="*/ 32676 h 968938"/>
                <a:gd name="T34" fmla="*/ 574073 w 970530"/>
                <a:gd name="T35" fmla="*/ 50636 h 968938"/>
                <a:gd name="T36" fmla="*/ 592033 w 970530"/>
                <a:gd name="T37" fmla="*/ 68597 h 968938"/>
                <a:gd name="T38" fmla="*/ 609994 w 970530"/>
                <a:gd name="T39" fmla="*/ 86557 h 968938"/>
                <a:gd name="T40" fmla="*/ 627954 w 970530"/>
                <a:gd name="T41" fmla="*/ 104518 h 968938"/>
                <a:gd name="T42" fmla="*/ 645915 w 970530"/>
                <a:gd name="T43" fmla="*/ 122478 h 968938"/>
                <a:gd name="T44" fmla="*/ 663875 w 970530"/>
                <a:gd name="T45" fmla="*/ 140439 h 968938"/>
                <a:gd name="T46" fmla="*/ 681836 w 970530"/>
                <a:gd name="T47" fmla="*/ 158399 h 968938"/>
                <a:gd name="T48" fmla="*/ 699796 w 970530"/>
                <a:gd name="T49" fmla="*/ 176360 h 968938"/>
                <a:gd name="T50" fmla="*/ 717757 w 970530"/>
                <a:gd name="T51" fmla="*/ 194320 h 968938"/>
                <a:gd name="T52" fmla="*/ 735717 w 970530"/>
                <a:gd name="T53" fmla="*/ 212280 h 968938"/>
                <a:gd name="T54" fmla="*/ 753678 w 970530"/>
                <a:gd name="T55" fmla="*/ 230241 h 968938"/>
                <a:gd name="T56" fmla="*/ 771638 w 970530"/>
                <a:gd name="T57" fmla="*/ 248202 h 968938"/>
                <a:gd name="T58" fmla="*/ 789599 w 970530"/>
                <a:gd name="T59" fmla="*/ 257182 h 968938"/>
                <a:gd name="T60" fmla="*/ 798579 w 970530"/>
                <a:gd name="T61" fmla="*/ 274134 h 968938"/>
                <a:gd name="T62" fmla="*/ 970530 w 970530"/>
                <a:gd name="T63" fmla="*/ 446085 h 968938"/>
                <a:gd name="T64" fmla="*/ 246591 w 970530"/>
                <a:gd name="T65" fmla="*/ 779189 h 968938"/>
                <a:gd name="T66" fmla="*/ 231114 w 970530"/>
                <a:gd name="T67" fmla="*/ 759056 h 968938"/>
                <a:gd name="T68" fmla="*/ 213153 w 970530"/>
                <a:gd name="T69" fmla="*/ 741094 h 968938"/>
                <a:gd name="T70" fmla="*/ 195193 w 970530"/>
                <a:gd name="T71" fmla="*/ 723135 h 968938"/>
                <a:gd name="T72" fmla="*/ 177232 w 970530"/>
                <a:gd name="T73" fmla="*/ 705173 h 968938"/>
                <a:gd name="T74" fmla="*/ 159272 w 970530"/>
                <a:gd name="T75" fmla="*/ 687214 h 968938"/>
                <a:gd name="T76" fmla="*/ 141311 w 970530"/>
                <a:gd name="T77" fmla="*/ 669252 h 968938"/>
                <a:gd name="T78" fmla="*/ 123351 w 970530"/>
                <a:gd name="T79" fmla="*/ 651293 h 968938"/>
                <a:gd name="T80" fmla="*/ 105390 w 970530"/>
                <a:gd name="T81" fmla="*/ 633331 h 968938"/>
                <a:gd name="T82" fmla="*/ 87430 w 970530"/>
                <a:gd name="T83" fmla="*/ 615372 h 968938"/>
                <a:gd name="T84" fmla="*/ 69469 w 970530"/>
                <a:gd name="T85" fmla="*/ 597410 h 968938"/>
                <a:gd name="T86" fmla="*/ 20836 w 970530"/>
                <a:gd name="T87" fmla="*/ 532805 h 968938"/>
                <a:gd name="T88" fmla="*/ 31793 w 970530"/>
                <a:gd name="T89" fmla="*/ 290497 h 968938"/>
                <a:gd name="T90" fmla="*/ 13833 w 970530"/>
                <a:gd name="T91" fmla="*/ 272536 h 968938"/>
                <a:gd name="T92" fmla="*/ 0 w 970530"/>
                <a:gd name="T93" fmla="*/ 181570 h 968938"/>
                <a:gd name="T94" fmla="*/ 85351 w 970530"/>
                <a:gd name="T95" fmla="*/ 166812 h 968938"/>
                <a:gd name="T96" fmla="*/ 12502 w 970530"/>
                <a:gd name="T97" fmla="*/ 48220 h 968938"/>
                <a:gd name="T98" fmla="*/ 104847 w 970530"/>
                <a:gd name="T99" fmla="*/ 52405 h 968938"/>
                <a:gd name="T100" fmla="*/ 122808 w 970530"/>
                <a:gd name="T101" fmla="*/ 70366 h 968938"/>
                <a:gd name="T102" fmla="*/ 140768 w 970530"/>
                <a:gd name="T103" fmla="*/ 88326 h 968938"/>
                <a:gd name="T104" fmla="*/ 158729 w 970530"/>
                <a:gd name="T105" fmla="*/ 106287 h 968938"/>
                <a:gd name="T106" fmla="*/ 216396 w 970530"/>
                <a:gd name="T107" fmla="*/ 64889 h 968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0530" h="968938">
                  <a:moveTo>
                    <a:pt x="157193" y="238654"/>
                  </a:moveTo>
                  <a:lnTo>
                    <a:pt x="154926" y="240047"/>
                  </a:lnTo>
                  <a:lnTo>
                    <a:pt x="158049" y="240047"/>
                  </a:lnTo>
                  <a:close/>
                  <a:moveTo>
                    <a:pt x="152692" y="236963"/>
                  </a:moveTo>
                  <a:lnTo>
                    <a:pt x="152692" y="240047"/>
                  </a:lnTo>
                  <a:lnTo>
                    <a:pt x="154587" y="240047"/>
                  </a:lnTo>
                  <a:close/>
                  <a:moveTo>
                    <a:pt x="148213" y="229675"/>
                  </a:moveTo>
                  <a:lnTo>
                    <a:pt x="145947" y="231066"/>
                  </a:lnTo>
                  <a:lnTo>
                    <a:pt x="149068" y="231066"/>
                  </a:lnTo>
                  <a:close/>
                  <a:moveTo>
                    <a:pt x="143712" y="227983"/>
                  </a:moveTo>
                  <a:lnTo>
                    <a:pt x="143712" y="231066"/>
                  </a:lnTo>
                  <a:lnTo>
                    <a:pt x="145606" y="231066"/>
                  </a:lnTo>
                  <a:close/>
                  <a:moveTo>
                    <a:pt x="139233" y="220695"/>
                  </a:moveTo>
                  <a:lnTo>
                    <a:pt x="136967" y="222086"/>
                  </a:lnTo>
                  <a:lnTo>
                    <a:pt x="140088" y="222086"/>
                  </a:lnTo>
                  <a:close/>
                  <a:moveTo>
                    <a:pt x="134732" y="219003"/>
                  </a:moveTo>
                  <a:lnTo>
                    <a:pt x="134732" y="222086"/>
                  </a:lnTo>
                  <a:lnTo>
                    <a:pt x="136626" y="222086"/>
                  </a:lnTo>
                  <a:close/>
                  <a:moveTo>
                    <a:pt x="130253" y="211715"/>
                  </a:moveTo>
                  <a:lnTo>
                    <a:pt x="127987" y="213106"/>
                  </a:lnTo>
                  <a:lnTo>
                    <a:pt x="131108" y="213106"/>
                  </a:lnTo>
                  <a:close/>
                  <a:moveTo>
                    <a:pt x="125752" y="210023"/>
                  </a:moveTo>
                  <a:lnTo>
                    <a:pt x="125752" y="213106"/>
                  </a:lnTo>
                  <a:lnTo>
                    <a:pt x="127646" y="213106"/>
                  </a:lnTo>
                  <a:close/>
                  <a:moveTo>
                    <a:pt x="121272" y="202733"/>
                  </a:moveTo>
                  <a:lnTo>
                    <a:pt x="119005" y="204126"/>
                  </a:lnTo>
                  <a:lnTo>
                    <a:pt x="122128" y="204126"/>
                  </a:lnTo>
                  <a:close/>
                  <a:moveTo>
                    <a:pt x="116771" y="201042"/>
                  </a:moveTo>
                  <a:lnTo>
                    <a:pt x="116771" y="204126"/>
                  </a:lnTo>
                  <a:lnTo>
                    <a:pt x="118666" y="204126"/>
                  </a:lnTo>
                  <a:close/>
                  <a:moveTo>
                    <a:pt x="112292" y="193754"/>
                  </a:moveTo>
                  <a:lnTo>
                    <a:pt x="111919" y="193983"/>
                  </a:lnTo>
                  <a:lnTo>
                    <a:pt x="111919" y="195145"/>
                  </a:lnTo>
                  <a:lnTo>
                    <a:pt x="113147" y="195145"/>
                  </a:lnTo>
                  <a:close/>
                  <a:moveTo>
                    <a:pt x="233958" y="0"/>
                  </a:moveTo>
                  <a:lnTo>
                    <a:pt x="320874" y="8930"/>
                  </a:lnTo>
                  <a:lnTo>
                    <a:pt x="315034" y="21406"/>
                  </a:lnTo>
                  <a:lnTo>
                    <a:pt x="325726" y="22505"/>
                  </a:lnTo>
                  <a:lnTo>
                    <a:pt x="322127" y="30193"/>
                  </a:lnTo>
                  <a:lnTo>
                    <a:pt x="334707" y="31486"/>
                  </a:lnTo>
                  <a:lnTo>
                    <a:pt x="331109" y="39174"/>
                  </a:lnTo>
                  <a:lnTo>
                    <a:pt x="343687" y="40466"/>
                  </a:lnTo>
                  <a:lnTo>
                    <a:pt x="340089" y="48154"/>
                  </a:lnTo>
                  <a:lnTo>
                    <a:pt x="352667" y="49446"/>
                  </a:lnTo>
                  <a:lnTo>
                    <a:pt x="349069" y="57134"/>
                  </a:lnTo>
                  <a:lnTo>
                    <a:pt x="361647" y="58426"/>
                  </a:lnTo>
                  <a:lnTo>
                    <a:pt x="358622" y="64889"/>
                  </a:lnTo>
                  <a:lnTo>
                    <a:pt x="370285" y="64889"/>
                  </a:lnTo>
                  <a:lnTo>
                    <a:pt x="370285" y="67372"/>
                  </a:lnTo>
                  <a:lnTo>
                    <a:pt x="370628" y="67407"/>
                  </a:lnTo>
                  <a:lnTo>
                    <a:pt x="370285" y="68140"/>
                  </a:lnTo>
                  <a:lnTo>
                    <a:pt x="370285" y="75429"/>
                  </a:lnTo>
                  <a:lnTo>
                    <a:pt x="379608" y="76387"/>
                  </a:lnTo>
                  <a:lnTo>
                    <a:pt x="376010" y="84075"/>
                  </a:lnTo>
                  <a:lnTo>
                    <a:pt x="388588" y="85367"/>
                  </a:lnTo>
                  <a:lnTo>
                    <a:pt x="384990" y="93055"/>
                  </a:lnTo>
                  <a:lnTo>
                    <a:pt x="397568" y="94347"/>
                  </a:lnTo>
                  <a:lnTo>
                    <a:pt x="393969" y="102035"/>
                  </a:lnTo>
                  <a:lnTo>
                    <a:pt x="406549" y="103328"/>
                  </a:lnTo>
                  <a:lnTo>
                    <a:pt x="402951" y="111015"/>
                  </a:lnTo>
                  <a:lnTo>
                    <a:pt x="415529" y="112308"/>
                  </a:lnTo>
                  <a:lnTo>
                    <a:pt x="413482" y="116681"/>
                  </a:lnTo>
                  <a:lnTo>
                    <a:pt x="478036" y="116681"/>
                  </a:lnTo>
                  <a:lnTo>
                    <a:pt x="478036" y="10120"/>
                  </a:lnTo>
                  <a:lnTo>
                    <a:pt x="551260" y="10120"/>
                  </a:lnTo>
                  <a:lnTo>
                    <a:pt x="551260" y="23695"/>
                  </a:lnTo>
                  <a:lnTo>
                    <a:pt x="556112" y="23695"/>
                  </a:lnTo>
                  <a:lnTo>
                    <a:pt x="556112" y="32676"/>
                  </a:lnTo>
                  <a:lnTo>
                    <a:pt x="565093" y="32676"/>
                  </a:lnTo>
                  <a:lnTo>
                    <a:pt x="565093" y="41656"/>
                  </a:lnTo>
                  <a:lnTo>
                    <a:pt x="574073" y="41656"/>
                  </a:lnTo>
                  <a:lnTo>
                    <a:pt x="574073" y="50636"/>
                  </a:lnTo>
                  <a:lnTo>
                    <a:pt x="583053" y="50636"/>
                  </a:lnTo>
                  <a:lnTo>
                    <a:pt x="583053" y="59616"/>
                  </a:lnTo>
                  <a:lnTo>
                    <a:pt x="592033" y="59616"/>
                  </a:lnTo>
                  <a:lnTo>
                    <a:pt x="592033" y="68597"/>
                  </a:lnTo>
                  <a:lnTo>
                    <a:pt x="601014" y="68597"/>
                  </a:lnTo>
                  <a:lnTo>
                    <a:pt x="601014" y="77577"/>
                  </a:lnTo>
                  <a:lnTo>
                    <a:pt x="609994" y="77577"/>
                  </a:lnTo>
                  <a:lnTo>
                    <a:pt x="609994" y="86557"/>
                  </a:lnTo>
                  <a:lnTo>
                    <a:pt x="618974" y="86557"/>
                  </a:lnTo>
                  <a:lnTo>
                    <a:pt x="618974" y="95537"/>
                  </a:lnTo>
                  <a:lnTo>
                    <a:pt x="627954" y="95537"/>
                  </a:lnTo>
                  <a:lnTo>
                    <a:pt x="627954" y="104518"/>
                  </a:lnTo>
                  <a:lnTo>
                    <a:pt x="636935" y="104518"/>
                  </a:lnTo>
                  <a:lnTo>
                    <a:pt x="636935" y="113498"/>
                  </a:lnTo>
                  <a:lnTo>
                    <a:pt x="645915" y="113498"/>
                  </a:lnTo>
                  <a:lnTo>
                    <a:pt x="645915" y="122478"/>
                  </a:lnTo>
                  <a:lnTo>
                    <a:pt x="654895" y="122478"/>
                  </a:lnTo>
                  <a:lnTo>
                    <a:pt x="654895" y="131458"/>
                  </a:lnTo>
                  <a:lnTo>
                    <a:pt x="663875" y="131458"/>
                  </a:lnTo>
                  <a:lnTo>
                    <a:pt x="663875" y="140439"/>
                  </a:lnTo>
                  <a:lnTo>
                    <a:pt x="672856" y="140439"/>
                  </a:lnTo>
                  <a:lnTo>
                    <a:pt x="672856" y="149419"/>
                  </a:lnTo>
                  <a:lnTo>
                    <a:pt x="681836" y="149419"/>
                  </a:lnTo>
                  <a:lnTo>
                    <a:pt x="681836" y="158399"/>
                  </a:lnTo>
                  <a:lnTo>
                    <a:pt x="690816" y="158399"/>
                  </a:lnTo>
                  <a:lnTo>
                    <a:pt x="690816" y="167379"/>
                  </a:lnTo>
                  <a:lnTo>
                    <a:pt x="699796" y="167379"/>
                  </a:lnTo>
                  <a:lnTo>
                    <a:pt x="699796" y="176360"/>
                  </a:lnTo>
                  <a:lnTo>
                    <a:pt x="708777" y="176360"/>
                  </a:lnTo>
                  <a:lnTo>
                    <a:pt x="708777" y="185340"/>
                  </a:lnTo>
                  <a:lnTo>
                    <a:pt x="717757" y="185340"/>
                  </a:lnTo>
                  <a:lnTo>
                    <a:pt x="717757" y="194320"/>
                  </a:lnTo>
                  <a:lnTo>
                    <a:pt x="726737" y="194320"/>
                  </a:lnTo>
                  <a:lnTo>
                    <a:pt x="726737" y="203300"/>
                  </a:lnTo>
                  <a:lnTo>
                    <a:pt x="735717" y="203300"/>
                  </a:lnTo>
                  <a:lnTo>
                    <a:pt x="735717" y="212280"/>
                  </a:lnTo>
                  <a:lnTo>
                    <a:pt x="744697" y="212280"/>
                  </a:lnTo>
                  <a:lnTo>
                    <a:pt x="744697" y="221261"/>
                  </a:lnTo>
                  <a:lnTo>
                    <a:pt x="753678" y="221261"/>
                  </a:lnTo>
                  <a:lnTo>
                    <a:pt x="753678" y="230241"/>
                  </a:lnTo>
                  <a:lnTo>
                    <a:pt x="762658" y="230241"/>
                  </a:lnTo>
                  <a:lnTo>
                    <a:pt x="762658" y="239221"/>
                  </a:lnTo>
                  <a:lnTo>
                    <a:pt x="771638" y="239221"/>
                  </a:lnTo>
                  <a:lnTo>
                    <a:pt x="771638" y="248202"/>
                  </a:lnTo>
                  <a:lnTo>
                    <a:pt x="780619" y="248202"/>
                  </a:lnTo>
                  <a:lnTo>
                    <a:pt x="780619" y="256174"/>
                  </a:lnTo>
                  <a:lnTo>
                    <a:pt x="781627" y="257182"/>
                  </a:lnTo>
                  <a:lnTo>
                    <a:pt x="789599" y="257182"/>
                  </a:lnTo>
                  <a:lnTo>
                    <a:pt x="789599" y="265154"/>
                  </a:lnTo>
                  <a:lnTo>
                    <a:pt x="790607" y="266162"/>
                  </a:lnTo>
                  <a:lnTo>
                    <a:pt x="798579" y="266162"/>
                  </a:lnTo>
                  <a:lnTo>
                    <a:pt x="798579" y="274134"/>
                  </a:lnTo>
                  <a:lnTo>
                    <a:pt x="799588" y="275143"/>
                  </a:lnTo>
                  <a:lnTo>
                    <a:pt x="807560" y="275143"/>
                  </a:lnTo>
                  <a:lnTo>
                    <a:pt x="807560" y="283115"/>
                  </a:lnTo>
                  <a:lnTo>
                    <a:pt x="970530" y="446085"/>
                  </a:lnTo>
                  <a:lnTo>
                    <a:pt x="934646" y="561686"/>
                  </a:lnTo>
                  <a:cubicBezTo>
                    <a:pt x="847432" y="767882"/>
                    <a:pt x="662752" y="922817"/>
                    <a:pt x="438360" y="968734"/>
                  </a:cubicBezTo>
                  <a:lnTo>
                    <a:pt x="436340" y="968938"/>
                  </a:lnTo>
                  <a:lnTo>
                    <a:pt x="246591" y="779189"/>
                  </a:lnTo>
                  <a:lnTo>
                    <a:pt x="248087" y="777693"/>
                  </a:lnTo>
                  <a:lnTo>
                    <a:pt x="240094" y="768036"/>
                  </a:lnTo>
                  <a:lnTo>
                    <a:pt x="239176" y="768797"/>
                  </a:lnTo>
                  <a:lnTo>
                    <a:pt x="231114" y="759056"/>
                  </a:lnTo>
                  <a:lnTo>
                    <a:pt x="230196" y="759817"/>
                  </a:lnTo>
                  <a:lnTo>
                    <a:pt x="222134" y="750076"/>
                  </a:lnTo>
                  <a:lnTo>
                    <a:pt x="221216" y="750837"/>
                  </a:lnTo>
                  <a:lnTo>
                    <a:pt x="213153" y="741094"/>
                  </a:lnTo>
                  <a:lnTo>
                    <a:pt x="212235" y="741856"/>
                  </a:lnTo>
                  <a:lnTo>
                    <a:pt x="204173" y="732115"/>
                  </a:lnTo>
                  <a:lnTo>
                    <a:pt x="203255" y="732876"/>
                  </a:lnTo>
                  <a:lnTo>
                    <a:pt x="195193" y="723135"/>
                  </a:lnTo>
                  <a:lnTo>
                    <a:pt x="194275" y="723896"/>
                  </a:lnTo>
                  <a:lnTo>
                    <a:pt x="186213" y="714155"/>
                  </a:lnTo>
                  <a:lnTo>
                    <a:pt x="185295" y="714916"/>
                  </a:lnTo>
                  <a:lnTo>
                    <a:pt x="177232" y="705173"/>
                  </a:lnTo>
                  <a:lnTo>
                    <a:pt x="176314" y="705935"/>
                  </a:lnTo>
                  <a:lnTo>
                    <a:pt x="168252" y="696194"/>
                  </a:lnTo>
                  <a:lnTo>
                    <a:pt x="167334" y="696955"/>
                  </a:lnTo>
                  <a:lnTo>
                    <a:pt x="159272" y="687214"/>
                  </a:lnTo>
                  <a:lnTo>
                    <a:pt x="158354" y="687975"/>
                  </a:lnTo>
                  <a:lnTo>
                    <a:pt x="150292" y="678234"/>
                  </a:lnTo>
                  <a:lnTo>
                    <a:pt x="149374" y="678995"/>
                  </a:lnTo>
                  <a:lnTo>
                    <a:pt x="141311" y="669252"/>
                  </a:lnTo>
                  <a:lnTo>
                    <a:pt x="140393" y="670014"/>
                  </a:lnTo>
                  <a:lnTo>
                    <a:pt x="132331" y="660273"/>
                  </a:lnTo>
                  <a:lnTo>
                    <a:pt x="131413" y="661034"/>
                  </a:lnTo>
                  <a:lnTo>
                    <a:pt x="123351" y="651293"/>
                  </a:lnTo>
                  <a:lnTo>
                    <a:pt x="122433" y="652054"/>
                  </a:lnTo>
                  <a:lnTo>
                    <a:pt x="114371" y="642313"/>
                  </a:lnTo>
                  <a:lnTo>
                    <a:pt x="113453" y="643074"/>
                  </a:lnTo>
                  <a:lnTo>
                    <a:pt x="105390" y="633331"/>
                  </a:lnTo>
                  <a:lnTo>
                    <a:pt x="104472" y="634093"/>
                  </a:lnTo>
                  <a:lnTo>
                    <a:pt x="96410" y="624352"/>
                  </a:lnTo>
                  <a:lnTo>
                    <a:pt x="95492" y="625113"/>
                  </a:lnTo>
                  <a:lnTo>
                    <a:pt x="87430" y="615372"/>
                  </a:lnTo>
                  <a:lnTo>
                    <a:pt x="86512" y="616133"/>
                  </a:lnTo>
                  <a:lnTo>
                    <a:pt x="78450" y="606392"/>
                  </a:lnTo>
                  <a:lnTo>
                    <a:pt x="77532" y="607153"/>
                  </a:lnTo>
                  <a:lnTo>
                    <a:pt x="69469" y="597410"/>
                  </a:lnTo>
                  <a:lnTo>
                    <a:pt x="68551" y="598172"/>
                  </a:lnTo>
                  <a:lnTo>
                    <a:pt x="25688" y="546380"/>
                  </a:lnTo>
                  <a:lnTo>
                    <a:pt x="28430" y="541981"/>
                  </a:lnTo>
                  <a:lnTo>
                    <a:pt x="20836" y="532805"/>
                  </a:lnTo>
                  <a:cubicBezTo>
                    <a:pt x="33536" y="518914"/>
                    <a:pt x="39886" y="502245"/>
                    <a:pt x="39886" y="482798"/>
                  </a:cubicBezTo>
                  <a:lnTo>
                    <a:pt x="39886" y="299477"/>
                  </a:lnTo>
                  <a:lnTo>
                    <a:pt x="31793" y="299477"/>
                  </a:lnTo>
                  <a:lnTo>
                    <a:pt x="31793" y="290497"/>
                  </a:lnTo>
                  <a:lnTo>
                    <a:pt x="22813" y="290497"/>
                  </a:lnTo>
                  <a:lnTo>
                    <a:pt x="22813" y="281517"/>
                  </a:lnTo>
                  <a:lnTo>
                    <a:pt x="13833" y="281517"/>
                  </a:lnTo>
                  <a:lnTo>
                    <a:pt x="13833" y="272536"/>
                  </a:lnTo>
                  <a:lnTo>
                    <a:pt x="4852" y="272536"/>
                  </a:lnTo>
                  <a:lnTo>
                    <a:pt x="4852" y="258961"/>
                  </a:lnTo>
                  <a:lnTo>
                    <a:pt x="0" y="258961"/>
                  </a:lnTo>
                  <a:lnTo>
                    <a:pt x="0" y="181570"/>
                  </a:lnTo>
                  <a:lnTo>
                    <a:pt x="97882" y="181570"/>
                  </a:lnTo>
                  <a:lnTo>
                    <a:pt x="94332" y="175794"/>
                  </a:lnTo>
                  <a:lnTo>
                    <a:pt x="91819" y="177337"/>
                  </a:lnTo>
                  <a:lnTo>
                    <a:pt x="85351" y="166812"/>
                  </a:lnTo>
                  <a:lnTo>
                    <a:pt x="82838" y="168356"/>
                  </a:lnTo>
                  <a:cubicBezTo>
                    <a:pt x="62201" y="129859"/>
                    <a:pt x="40372" y="94339"/>
                    <a:pt x="17354" y="61795"/>
                  </a:cubicBezTo>
                  <a:lnTo>
                    <a:pt x="19904" y="60265"/>
                  </a:lnTo>
                  <a:lnTo>
                    <a:pt x="12502" y="48220"/>
                  </a:lnTo>
                  <a:lnTo>
                    <a:pt x="75010" y="10716"/>
                  </a:lnTo>
                  <a:lnTo>
                    <a:pt x="97120" y="42673"/>
                  </a:lnTo>
                  <a:lnTo>
                    <a:pt x="97823" y="42252"/>
                  </a:lnTo>
                  <a:lnTo>
                    <a:pt x="104847" y="52405"/>
                  </a:lnTo>
                  <a:lnTo>
                    <a:pt x="106803" y="51232"/>
                  </a:lnTo>
                  <a:lnTo>
                    <a:pt x="113827" y="61385"/>
                  </a:lnTo>
                  <a:lnTo>
                    <a:pt x="115783" y="60212"/>
                  </a:lnTo>
                  <a:lnTo>
                    <a:pt x="122808" y="70366"/>
                  </a:lnTo>
                  <a:lnTo>
                    <a:pt x="124764" y="69193"/>
                  </a:lnTo>
                  <a:lnTo>
                    <a:pt x="131788" y="79346"/>
                  </a:lnTo>
                  <a:lnTo>
                    <a:pt x="133744" y="78173"/>
                  </a:lnTo>
                  <a:lnTo>
                    <a:pt x="140768" y="88326"/>
                  </a:lnTo>
                  <a:lnTo>
                    <a:pt x="142724" y="87153"/>
                  </a:lnTo>
                  <a:lnTo>
                    <a:pt x="149748" y="97306"/>
                  </a:lnTo>
                  <a:lnTo>
                    <a:pt x="151704" y="96133"/>
                  </a:lnTo>
                  <a:lnTo>
                    <a:pt x="158729" y="106287"/>
                  </a:lnTo>
                  <a:lnTo>
                    <a:pt x="160685" y="105114"/>
                  </a:lnTo>
                  <a:lnTo>
                    <a:pt x="160735" y="105186"/>
                  </a:lnTo>
                  <a:lnTo>
                    <a:pt x="160735" y="64889"/>
                  </a:lnTo>
                  <a:lnTo>
                    <a:pt x="216396" y="64889"/>
                  </a:lnTo>
                  <a:cubicBezTo>
                    <a:pt x="222746" y="44847"/>
                    <a:pt x="228600" y="23217"/>
                    <a:pt x="233958" y="0"/>
                  </a:cubicBezTo>
                  <a:close/>
                </a:path>
              </a:pathLst>
            </a:custGeom>
            <a:gradFill rotWithShape="1">
              <a:gsLst>
                <a:gs pos="0">
                  <a:srgbClr val="531808">
                    <a:alpha val="51999"/>
                  </a:srgbClr>
                </a:gs>
                <a:gs pos="100000">
                  <a:srgbClr val="531808">
                    <a:alpha val="0"/>
                  </a:srgbClr>
                </a:gs>
              </a:gsLst>
              <a:lin ang="2700000"/>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b="1">
                <a:solidFill>
                  <a:schemeClr val="bg1"/>
                </a:solidFill>
              </a:endParaRPr>
            </a:p>
          </p:txBody>
        </p:sp>
        <p:sp>
          <p:nvSpPr>
            <p:cNvPr id="33" name="文本框 34"/>
            <p:cNvSpPr>
              <a:spLocks noChangeArrowheads="1"/>
            </p:cNvSpPr>
            <p:nvPr>
              <p:custDataLst>
                <p:tags r:id="rId12"/>
              </p:custDataLst>
            </p:nvPr>
          </p:nvSpPr>
          <p:spPr bwMode="auto">
            <a:xfrm>
              <a:off x="3730625" y="2686050"/>
              <a:ext cx="590550" cy="587375"/>
            </a:xfrm>
            <a:custGeom>
              <a:avLst/>
              <a:gdLst>
                <a:gd name="T0" fmla="*/ 232172 w 591741"/>
                <a:gd name="T1" fmla="*/ 336352 h 586680"/>
                <a:gd name="T2" fmla="*/ 298847 w 591741"/>
                <a:gd name="T3" fmla="*/ 300633 h 586680"/>
                <a:gd name="T4" fmla="*/ 232172 w 591741"/>
                <a:gd name="T5" fmla="*/ 249436 h 586680"/>
                <a:gd name="T6" fmla="*/ 298847 w 591741"/>
                <a:gd name="T7" fmla="*/ 213717 h 586680"/>
                <a:gd name="T8" fmla="*/ 232172 w 591741"/>
                <a:gd name="T9" fmla="*/ 162520 h 586680"/>
                <a:gd name="T10" fmla="*/ 298847 w 591741"/>
                <a:gd name="T11" fmla="*/ 126802 h 586680"/>
                <a:gd name="T12" fmla="*/ 145852 w 591741"/>
                <a:gd name="T13" fmla="*/ 113109 h 586680"/>
                <a:gd name="T14" fmla="*/ 12502 w 591741"/>
                <a:gd name="T15" fmla="*/ 48220 h 586680"/>
                <a:gd name="T16" fmla="*/ 551260 w 591741"/>
                <a:gd name="T17" fmla="*/ 10120 h 586680"/>
                <a:gd name="T18" fmla="*/ 591741 w 591741"/>
                <a:gd name="T19" fmla="*/ 116681 h 586680"/>
                <a:gd name="T20" fmla="*/ 551260 w 591741"/>
                <a:gd name="T21" fmla="*/ 193477 h 586680"/>
                <a:gd name="T22" fmla="*/ 534293 w 591741"/>
                <a:gd name="T23" fmla="*/ 557957 h 586680"/>
                <a:gd name="T24" fmla="*/ 407789 w 591741"/>
                <a:gd name="T25" fmla="*/ 585192 h 586680"/>
                <a:gd name="T26" fmla="*/ 447675 w 591741"/>
                <a:gd name="T27" fmla="*/ 510183 h 586680"/>
                <a:gd name="T28" fmla="*/ 478036 w 591741"/>
                <a:gd name="T29" fmla="*/ 193477 h 586680"/>
                <a:gd name="T30" fmla="*/ 383977 w 591741"/>
                <a:gd name="T31" fmla="*/ 116681 h 586680"/>
                <a:gd name="T32" fmla="*/ 233958 w 591741"/>
                <a:gd name="T33" fmla="*/ 0 h 586680"/>
                <a:gd name="T34" fmla="*/ 294680 w 591741"/>
                <a:gd name="T35" fmla="*/ 64889 h 586680"/>
                <a:gd name="T36" fmla="*/ 370285 w 591741"/>
                <a:gd name="T37" fmla="*/ 255091 h 586680"/>
                <a:gd name="T38" fmla="*/ 475655 w 591741"/>
                <a:gd name="T39" fmla="*/ 376237 h 586680"/>
                <a:gd name="T40" fmla="*/ 370285 w 591741"/>
                <a:gd name="T41" fmla="*/ 269081 h 586680"/>
                <a:gd name="T42" fmla="*/ 354360 w 591741"/>
                <a:gd name="T43" fmla="*/ 565249 h 586680"/>
                <a:gd name="T44" fmla="*/ 236935 w 591741"/>
                <a:gd name="T45" fmla="*/ 586680 h 586680"/>
                <a:gd name="T46" fmla="*/ 274439 w 591741"/>
                <a:gd name="T47" fmla="*/ 519708 h 586680"/>
                <a:gd name="T48" fmla="*/ 298847 w 591741"/>
                <a:gd name="T49" fmla="*/ 439936 h 586680"/>
                <a:gd name="T50" fmla="*/ 147042 w 591741"/>
                <a:gd name="T51" fmla="*/ 520005 h 586680"/>
                <a:gd name="T52" fmla="*/ 20836 w 591741"/>
                <a:gd name="T53" fmla="*/ 532805 h 586680"/>
                <a:gd name="T54" fmla="*/ 39886 w 591741"/>
                <a:gd name="T55" fmla="*/ 258961 h 586680"/>
                <a:gd name="T56" fmla="*/ 0 w 591741"/>
                <a:gd name="T57" fmla="*/ 181570 h 586680"/>
                <a:gd name="T58" fmla="*/ 111919 w 591741"/>
                <a:gd name="T59" fmla="*/ 451842 h 586680"/>
                <a:gd name="T60" fmla="*/ 164902 w 591741"/>
                <a:gd name="T61" fmla="*/ 466130 h 586680"/>
                <a:gd name="T62" fmla="*/ 133945 w 591741"/>
                <a:gd name="T63" fmla="*/ 398264 h 586680"/>
                <a:gd name="T64" fmla="*/ 160735 w 591741"/>
                <a:gd name="T65" fmla="*/ 336352 h 586680"/>
                <a:gd name="T66" fmla="*/ 216396 w 591741"/>
                <a:gd name="T67" fmla="*/ 64889 h 586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1741" h="586680">
                  <a:moveTo>
                    <a:pt x="232172" y="300633"/>
                  </a:moveTo>
                  <a:lnTo>
                    <a:pt x="232172" y="336352"/>
                  </a:lnTo>
                  <a:lnTo>
                    <a:pt x="298847" y="336352"/>
                  </a:lnTo>
                  <a:lnTo>
                    <a:pt x="298847" y="300633"/>
                  </a:lnTo>
                  <a:close/>
                  <a:moveTo>
                    <a:pt x="232172" y="213717"/>
                  </a:moveTo>
                  <a:lnTo>
                    <a:pt x="232172" y="249436"/>
                  </a:lnTo>
                  <a:lnTo>
                    <a:pt x="298847" y="249436"/>
                  </a:lnTo>
                  <a:lnTo>
                    <a:pt x="298847" y="213717"/>
                  </a:lnTo>
                  <a:close/>
                  <a:moveTo>
                    <a:pt x="232172" y="126802"/>
                  </a:moveTo>
                  <a:lnTo>
                    <a:pt x="232172" y="162520"/>
                  </a:lnTo>
                  <a:lnTo>
                    <a:pt x="298847" y="162520"/>
                  </a:lnTo>
                  <a:lnTo>
                    <a:pt x="298847" y="126802"/>
                  </a:lnTo>
                  <a:close/>
                  <a:moveTo>
                    <a:pt x="75010" y="10716"/>
                  </a:moveTo>
                  <a:cubicBezTo>
                    <a:pt x="101600" y="46037"/>
                    <a:pt x="125214" y="80169"/>
                    <a:pt x="145852" y="113109"/>
                  </a:cubicBezTo>
                  <a:cubicBezTo>
                    <a:pt x="124024" y="126206"/>
                    <a:pt x="101402" y="140097"/>
                    <a:pt x="77986" y="154781"/>
                  </a:cubicBezTo>
                  <a:cubicBezTo>
                    <a:pt x="57349" y="116284"/>
                    <a:pt x="35520" y="80764"/>
                    <a:pt x="12502" y="48220"/>
                  </a:cubicBezTo>
                  <a:close/>
                  <a:moveTo>
                    <a:pt x="478036" y="10120"/>
                  </a:moveTo>
                  <a:lnTo>
                    <a:pt x="551260" y="10120"/>
                  </a:lnTo>
                  <a:lnTo>
                    <a:pt x="551260" y="116681"/>
                  </a:lnTo>
                  <a:lnTo>
                    <a:pt x="591741" y="116681"/>
                  </a:lnTo>
                  <a:lnTo>
                    <a:pt x="591741" y="193477"/>
                  </a:lnTo>
                  <a:lnTo>
                    <a:pt x="551260" y="193477"/>
                  </a:lnTo>
                  <a:lnTo>
                    <a:pt x="551260" y="490538"/>
                  </a:lnTo>
                  <a:cubicBezTo>
                    <a:pt x="551260" y="520105"/>
                    <a:pt x="545604" y="542578"/>
                    <a:pt x="534293" y="557957"/>
                  </a:cubicBezTo>
                  <a:cubicBezTo>
                    <a:pt x="522982" y="573336"/>
                    <a:pt x="507008" y="581670"/>
                    <a:pt x="486370" y="582960"/>
                  </a:cubicBezTo>
                  <a:cubicBezTo>
                    <a:pt x="465733" y="584250"/>
                    <a:pt x="439539" y="584994"/>
                    <a:pt x="407789" y="585192"/>
                  </a:cubicBezTo>
                  <a:cubicBezTo>
                    <a:pt x="404614" y="558602"/>
                    <a:pt x="399653" y="533003"/>
                    <a:pt x="392906" y="508397"/>
                  </a:cubicBezTo>
                  <a:cubicBezTo>
                    <a:pt x="410766" y="509588"/>
                    <a:pt x="429022" y="510183"/>
                    <a:pt x="447675" y="510183"/>
                  </a:cubicBezTo>
                  <a:cubicBezTo>
                    <a:pt x="467916" y="510183"/>
                    <a:pt x="478036" y="499269"/>
                    <a:pt x="478036" y="477441"/>
                  </a:cubicBezTo>
                  <a:lnTo>
                    <a:pt x="478036" y="193477"/>
                  </a:lnTo>
                  <a:lnTo>
                    <a:pt x="383977" y="193477"/>
                  </a:lnTo>
                  <a:lnTo>
                    <a:pt x="383977" y="116681"/>
                  </a:lnTo>
                  <a:lnTo>
                    <a:pt x="478036" y="116681"/>
                  </a:lnTo>
                  <a:close/>
                  <a:moveTo>
                    <a:pt x="233958" y="0"/>
                  </a:moveTo>
                  <a:lnTo>
                    <a:pt x="320874" y="8930"/>
                  </a:lnTo>
                  <a:cubicBezTo>
                    <a:pt x="312539" y="27384"/>
                    <a:pt x="303808" y="46037"/>
                    <a:pt x="294680" y="64889"/>
                  </a:cubicBezTo>
                  <a:lnTo>
                    <a:pt x="370285" y="64889"/>
                  </a:lnTo>
                  <a:lnTo>
                    <a:pt x="370285" y="255091"/>
                  </a:lnTo>
                  <a:lnTo>
                    <a:pt x="426839" y="234553"/>
                  </a:lnTo>
                  <a:cubicBezTo>
                    <a:pt x="448667" y="288925"/>
                    <a:pt x="464939" y="336153"/>
                    <a:pt x="475655" y="376237"/>
                  </a:cubicBezTo>
                  <a:lnTo>
                    <a:pt x="410170" y="398859"/>
                  </a:lnTo>
                  <a:cubicBezTo>
                    <a:pt x="398463" y="357386"/>
                    <a:pt x="385167" y="314127"/>
                    <a:pt x="370285" y="269081"/>
                  </a:cubicBezTo>
                  <a:lnTo>
                    <a:pt x="370285" y="504825"/>
                  </a:lnTo>
                  <a:cubicBezTo>
                    <a:pt x="370285" y="531614"/>
                    <a:pt x="364976" y="551755"/>
                    <a:pt x="354360" y="565249"/>
                  </a:cubicBezTo>
                  <a:cubicBezTo>
                    <a:pt x="343743" y="578743"/>
                    <a:pt x="328811" y="585688"/>
                    <a:pt x="309563" y="586085"/>
                  </a:cubicBezTo>
                  <a:cubicBezTo>
                    <a:pt x="290314" y="586482"/>
                    <a:pt x="266105" y="586680"/>
                    <a:pt x="236935" y="586680"/>
                  </a:cubicBezTo>
                  <a:cubicBezTo>
                    <a:pt x="233363" y="563066"/>
                    <a:pt x="228799" y="539353"/>
                    <a:pt x="223242" y="515541"/>
                  </a:cubicBezTo>
                  <a:cubicBezTo>
                    <a:pt x="245070" y="518319"/>
                    <a:pt x="262136" y="519708"/>
                    <a:pt x="274439" y="519708"/>
                  </a:cubicBezTo>
                  <a:cubicBezTo>
                    <a:pt x="290711" y="519708"/>
                    <a:pt x="298847" y="510778"/>
                    <a:pt x="298847" y="492919"/>
                  </a:cubicBezTo>
                  <a:lnTo>
                    <a:pt x="298847" y="439936"/>
                  </a:lnTo>
                  <a:cubicBezTo>
                    <a:pt x="257969" y="484188"/>
                    <a:pt x="214511" y="520303"/>
                    <a:pt x="168474" y="548283"/>
                  </a:cubicBezTo>
                  <a:cubicBezTo>
                    <a:pt x="162322" y="539155"/>
                    <a:pt x="155178" y="529729"/>
                    <a:pt x="147042" y="520005"/>
                  </a:cubicBezTo>
                  <a:cubicBezTo>
                    <a:pt x="113308" y="543421"/>
                    <a:pt x="85527" y="564952"/>
                    <a:pt x="63699" y="584597"/>
                  </a:cubicBezTo>
                  <a:lnTo>
                    <a:pt x="20836" y="532805"/>
                  </a:lnTo>
                  <a:cubicBezTo>
                    <a:pt x="33536" y="518914"/>
                    <a:pt x="39886" y="502245"/>
                    <a:pt x="39886" y="482798"/>
                  </a:cubicBezTo>
                  <a:lnTo>
                    <a:pt x="39886" y="258961"/>
                  </a:lnTo>
                  <a:lnTo>
                    <a:pt x="0" y="258961"/>
                  </a:lnTo>
                  <a:lnTo>
                    <a:pt x="0" y="181570"/>
                  </a:lnTo>
                  <a:lnTo>
                    <a:pt x="111919" y="181570"/>
                  </a:lnTo>
                  <a:lnTo>
                    <a:pt x="111919" y="451842"/>
                  </a:lnTo>
                  <a:cubicBezTo>
                    <a:pt x="117872" y="447477"/>
                    <a:pt x="134144" y="436959"/>
                    <a:pt x="160735" y="420291"/>
                  </a:cubicBezTo>
                  <a:cubicBezTo>
                    <a:pt x="161925" y="436563"/>
                    <a:pt x="163314" y="451842"/>
                    <a:pt x="164902" y="466130"/>
                  </a:cubicBezTo>
                  <a:cubicBezTo>
                    <a:pt x="197247" y="446881"/>
                    <a:pt x="228104" y="424259"/>
                    <a:pt x="257473" y="398264"/>
                  </a:cubicBezTo>
                  <a:lnTo>
                    <a:pt x="133945" y="398264"/>
                  </a:lnTo>
                  <a:lnTo>
                    <a:pt x="133945" y="336352"/>
                  </a:lnTo>
                  <a:lnTo>
                    <a:pt x="160735" y="336352"/>
                  </a:lnTo>
                  <a:lnTo>
                    <a:pt x="160735" y="64889"/>
                  </a:lnTo>
                  <a:lnTo>
                    <a:pt x="216396" y="64889"/>
                  </a:lnTo>
                  <a:cubicBezTo>
                    <a:pt x="222746" y="44847"/>
                    <a:pt x="228600" y="23217"/>
                    <a:pt x="23395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800" b="1">
                <a:solidFill>
                  <a:srgbClr val="FFFFFF"/>
                </a:solidFill>
                <a:latin typeface="宋体" panose="02010600030101010101" pitchFamily="2" charset="-122"/>
              </a:endParaRPr>
            </a:p>
          </p:txBody>
        </p:sp>
      </p:grpSp>
      <p:grpSp>
        <p:nvGrpSpPr>
          <p:cNvPr id="41" name="组合 40"/>
          <p:cNvGrpSpPr/>
          <p:nvPr/>
        </p:nvGrpSpPr>
        <p:grpSpPr>
          <a:xfrm>
            <a:off x="3353986" y="4002643"/>
            <a:ext cx="5521925" cy="423862"/>
            <a:chOff x="3363913" y="3910013"/>
            <a:chExt cx="5741987" cy="423862"/>
          </a:xfrm>
        </p:grpSpPr>
        <p:cxnSp>
          <p:nvCxnSpPr>
            <p:cNvPr id="38" name="直接连接符 37"/>
            <p:cNvCxnSpPr/>
            <p:nvPr>
              <p:custDataLst>
                <p:tags r:id="rId13"/>
              </p:custDataLst>
            </p:nvPr>
          </p:nvCxnSpPr>
          <p:spPr>
            <a:xfrm>
              <a:off x="3424238" y="4333875"/>
              <a:ext cx="55006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custDataLst>
                <p:tags r:id="rId14"/>
              </p:custDataLst>
            </p:nvPr>
          </p:nvSpPr>
          <p:spPr>
            <a:xfrm>
              <a:off x="3363913" y="3929063"/>
              <a:ext cx="5741987" cy="369887"/>
            </a:xfrm>
            <a:prstGeom prst="rect">
              <a:avLst/>
            </a:prstGeom>
            <a:noFill/>
          </p:spPr>
          <p:txBody>
            <a:bodyPr>
              <a:spAutoFit/>
            </a:bodyPr>
            <a:lstStyle/>
            <a:p>
              <a:pPr algn="ctr" fontAlgn="auto">
                <a:defRPr/>
              </a:pPr>
              <a:r>
                <a:rPr lang="en-US" altLang="zh-CN" b="1" spc="150" noProof="1">
                  <a:solidFill>
                    <a:sysClr val="windowText" lastClr="000000"/>
                  </a:solidFill>
                  <a:latin typeface="Arial" panose="020B0604020202020204" pitchFamily="34" charset="0"/>
                  <a:cs typeface="Arial" panose="020B0604020202020204" pitchFamily="34" charset="0"/>
                </a:rPr>
                <a:t>THANK YOU FOR YOUR ATTENTION!</a:t>
              </a:r>
              <a:endParaRPr lang="en-US" altLang="zh-CN" b="1" spc="150" noProof="1">
                <a:solidFill>
                  <a:sysClr val="windowText" lastClr="000000"/>
                </a:solidFill>
                <a:latin typeface="Arial" panose="020B0604020202020204" pitchFamily="34" charset="0"/>
                <a:cs typeface="Arial" panose="020B0604020202020204" pitchFamily="34" charset="0"/>
              </a:endParaRPr>
            </a:p>
          </p:txBody>
        </p:sp>
        <p:cxnSp>
          <p:nvCxnSpPr>
            <p:cNvPr id="40" name="直接连接符 39"/>
            <p:cNvCxnSpPr/>
            <p:nvPr>
              <p:custDataLst>
                <p:tags r:id="rId15"/>
              </p:custDataLst>
            </p:nvPr>
          </p:nvCxnSpPr>
          <p:spPr>
            <a:xfrm>
              <a:off x="3424238" y="3910013"/>
              <a:ext cx="55006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MH" val="20161024140756"/>
  <p:tag name="MH_LIBRARY" val="GRAPHIC"/>
  <p:tag name="MH_ORDER" val="Oval 5"/>
</p:tagLst>
</file>

<file path=ppt/tags/tag2.xml><?xml version="1.0" encoding="utf-8"?>
<p:tagLst xmlns:p="http://schemas.openxmlformats.org/presentationml/2006/main">
  <p:tag name="MH" val="20161024140756"/>
  <p:tag name="MH_LIBRARY" val="GRAPHIC"/>
  <p:tag name="MH_ORDER" val="Oval 10"/>
</p:tagLst>
</file>

<file path=ppt/tags/tag3.xml><?xml version="1.0" encoding="utf-8"?>
<p:tagLst xmlns:p="http://schemas.openxmlformats.org/presentationml/2006/main">
  <p:tag name="MH" val="20161024140756"/>
  <p:tag name="MH_LIBRARY" val="GRAPHIC"/>
  <p:tag name="MH_ORDER" val="Oval 15"/>
</p:tagLst>
</file>

<file path=ppt/tags/tag4.xml><?xml version="1.0" encoding="utf-8"?>
<p:tagLst xmlns:p="http://schemas.openxmlformats.org/presentationml/2006/main">
  <p:tag name="MH" val="20161024140756"/>
  <p:tag name="MH_LIBRARY" val="GRAPHIC"/>
  <p:tag name="MH_ORDER" val="Oval 35"/>
</p:tagLst>
</file>

<file path=ppt/tags/tag5.xml><?xml version="1.0" encoding="utf-8"?>
<p:tagLst xmlns:p="http://schemas.openxmlformats.org/presentationml/2006/main">
  <p:tag name="MH" val="20161024140756"/>
  <p:tag name="MH_LIBRARY" val="GRAPHIC"/>
  <p:tag name="MH_ORDER" val="Freeform 2"/>
</p:tagLst>
</file>

<file path=ppt/tags/tag6.xml><?xml version="1.0" encoding="utf-8"?>
<p:tagLst xmlns:p="http://schemas.openxmlformats.org/presentationml/2006/main">
  <p:tag name="MH" val="20161024140756"/>
  <p:tag name="MH_LIBRARY" val="GRAPHIC"/>
  <p:tag name="MH_ORDER" val="文本框 4"/>
</p:tagLst>
</file>

<file path=ppt/tags/tag7.xml><?xml version="1.0" encoding="utf-8"?>
<p:tagLst xmlns:p="http://schemas.openxmlformats.org/presentationml/2006/main">
  <p:tag name="MH" val="20161024140756"/>
  <p:tag name="MH_LIBRARY" val="GRAPHIC"/>
  <p:tag name="MH_ORDER" val="TextBox 7"/>
</p:tagLst>
</file>

<file path=ppt/tags/tag8.xml><?xml version="1.0" encoding="utf-8"?>
<p:tagLst xmlns:p="http://schemas.openxmlformats.org/presentationml/2006/main">
  <p:tag name="MH" val="20161024140756"/>
  <p:tag name="MH_LIBRARY" val="GRAPHIC"/>
  <p:tag name="MH_ORDER" val="文本框 9"/>
</p:tagLst>
</file>

<file path=ppt/tags/tag9.xml><?xml version="1.0" encoding="utf-8"?>
<p:tagLst xmlns:p="http://schemas.openxmlformats.org/presentationml/2006/main">
  <p:tag name="MH" val="20161024140756"/>
  <p:tag name="MH_LIBRARY" val="GRAPHIC"/>
  <p:tag name="MH_ORDER" val="TextBox 12"/>
</p:tagLst>
</file>

<file path=ppt/tags/tag10.xml><?xml version="1.0" encoding="utf-8"?>
<p:tagLst xmlns:p="http://schemas.openxmlformats.org/presentationml/2006/main">
  <p:tag name="MH" val="20161024140756"/>
  <p:tag name="MH_LIBRARY" val="GRAPHIC"/>
  <p:tag name="MH_ORDER" val="文本框 13"/>
</p:tagLst>
</file>

<file path=ppt/tags/tag11.xml><?xml version="1.0" encoding="utf-8"?>
<p:tagLst xmlns:p="http://schemas.openxmlformats.org/presentationml/2006/main">
  <p:tag name="MH" val="20161024140756"/>
  <p:tag name="MH_LIBRARY" val="GRAPHIC"/>
  <p:tag name="MH_ORDER" val="Freeform 32"/>
</p:tagLst>
</file>

<file path=ppt/tags/tag12.xml><?xml version="1.0" encoding="utf-8"?>
<p:tagLst xmlns:p="http://schemas.openxmlformats.org/presentationml/2006/main">
  <p:tag name="MH" val="20161024140756"/>
  <p:tag name="MH_LIBRARY" val="GRAPHIC"/>
  <p:tag name="MH_ORDER" val="TextBox 34"/>
</p:tagLst>
</file>

<file path=ppt/tags/tag13.xml><?xml version="1.0" encoding="utf-8"?>
<p:tagLst xmlns:p="http://schemas.openxmlformats.org/presentationml/2006/main">
  <p:tag name="MH" val="20161024140756"/>
  <p:tag name="MH_LIBRARY" val="GRAPHIC"/>
  <p:tag name="MH_ORDER" val="Straight Connector 31"/>
</p:tagLst>
</file>

<file path=ppt/tags/tag14.xml><?xml version="1.0" encoding="utf-8"?>
<p:tagLst xmlns:p="http://schemas.openxmlformats.org/presentationml/2006/main">
  <p:tag name="MH" val="20161024140756"/>
  <p:tag name="MH_LIBRARY" val="GRAPHIC"/>
  <p:tag name="MH_ORDER" val="TextBox 27"/>
</p:tagLst>
</file>

<file path=ppt/tags/tag15.xml><?xml version="1.0" encoding="utf-8"?>
<p:tagLst xmlns:p="http://schemas.openxmlformats.org/presentationml/2006/main">
  <p:tag name="MH" val="20161024140756"/>
  <p:tag name="MH_LIBRARY" val="GRAPHIC"/>
  <p:tag name="MH_ORDER" val="Straight Connector 3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4512</Words>
  <Application>WPS 演示</Application>
  <PresentationFormat>宽屏</PresentationFormat>
  <Paragraphs>417</Paragraphs>
  <Slides>30</Slides>
  <Notes>12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30</vt:i4>
      </vt:variant>
    </vt:vector>
  </HeadingPairs>
  <TitlesOfParts>
    <vt:vector size="43" baseType="lpstr">
      <vt:lpstr>Arial</vt:lpstr>
      <vt:lpstr>宋体</vt:lpstr>
      <vt:lpstr>Wingdings</vt:lpstr>
      <vt:lpstr>DIN Mittelschrift Std</vt:lpstr>
      <vt:lpstr>Segoe Print</vt:lpstr>
      <vt:lpstr>微软雅黑</vt:lpstr>
      <vt:lpstr>Calibri</vt:lpstr>
      <vt:lpstr>Calibri Light</vt:lpstr>
      <vt:lpstr>Arial Unicode MS</vt:lpstr>
      <vt:lpstr>Helvetica Neue Light</vt:lpstr>
      <vt:lpstr>方正兰亭纤黑简体</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陈Sir</cp:lastModifiedBy>
  <cp:revision>240</cp:revision>
  <dcterms:created xsi:type="dcterms:W3CDTF">2019-07-31T01:14:00Z</dcterms:created>
  <dcterms:modified xsi:type="dcterms:W3CDTF">2021-06-28T00:37:16Z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344933260B7D42C196E29903C00F5B0A</vt:lpwstr>
  </property>
  <property fmtid="{D5CDD505-2E9C-101B-9397-08002B2CF9AE}" pid="3" name="KSOProductBuildVer">
    <vt:lpwstr>2052-11.1.0.10577</vt:lpwstr>
  </property>
</Properties>
</file>