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sldIdLst>
    <p:sldId id="414" r:id="rId3"/>
    <p:sldId id="280" r:id="rId5"/>
    <p:sldId id="451" r:id="rId6"/>
    <p:sldId id="454" r:id="rId7"/>
    <p:sldId id="456" r:id="rId8"/>
    <p:sldId id="453" r:id="rId9"/>
    <p:sldId id="457" r:id="rId10"/>
    <p:sldId id="459" r:id="rId11"/>
    <p:sldId id="460" r:id="rId12"/>
    <p:sldId id="461" r:id="rId13"/>
    <p:sldId id="455" r:id="rId14"/>
    <p:sldId id="462" r:id="rId15"/>
    <p:sldId id="463" r:id="rId16"/>
    <p:sldId id="464" r:id="rId17"/>
    <p:sldId id="465" r:id="rId18"/>
    <p:sldId id="466" r:id="rId19"/>
    <p:sldId id="467" r:id="rId20"/>
    <p:sldId id="298" r:id="rId21"/>
    <p:sldId id="468" r:id="rId22"/>
    <p:sldId id="469" r:id="rId23"/>
    <p:sldId id="396" r:id="rId24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2DA8"/>
    <a:srgbClr val="131426"/>
    <a:srgbClr val="E74C2E"/>
    <a:srgbClr val="CB3517"/>
    <a:srgbClr val="323A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914" autoAdjust="0"/>
  </p:normalViewPr>
  <p:slideViewPr>
    <p:cSldViewPr>
      <p:cViewPr varScale="1">
        <p:scale>
          <a:sx n="159" d="100"/>
          <a:sy n="159" d="100"/>
        </p:scale>
        <p:origin x="156" y="168"/>
      </p:cViewPr>
      <p:guideLst>
        <p:guide orient="horz" pos="17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28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286FA-1D4E-41F4-820F-9675833312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79876-21DC-41E8-8E63-89BCD04AD8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08D6B-5688-4B1B-816B-C8E80BFF8CDD}" type="datetime1">
              <a:rPr lang="zh-CN" altLang="en-US" smtClean="0"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915816" y="4803998"/>
            <a:ext cx="2133600" cy="273844"/>
          </a:xfrm>
          <a:prstGeom prst="rect">
            <a:avLst/>
          </a:prstGeom>
        </p:spPr>
        <p:txBody>
          <a:bodyPr/>
          <a:lstStyle/>
          <a:p>
            <a:fld id="{916F26BD-DE47-4663-A93D-9EEAA43341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661-801A-4BC7-BD13-B4514D0BF7CB}" type="datetime1">
              <a:rPr lang="zh-CN" altLang="en-US" smtClean="0"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915816" y="4803998"/>
            <a:ext cx="2133600" cy="273844"/>
          </a:xfrm>
          <a:prstGeom prst="rect">
            <a:avLst/>
          </a:prstGeom>
        </p:spPr>
        <p:txBody>
          <a:bodyPr/>
          <a:lstStyle/>
          <a:p>
            <a:fld id="{916F26BD-DE47-4663-A93D-9EEAA43341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0F0C4-B81E-437B-B9F6-D83FD98A62B2}" type="datetime1">
              <a:rPr lang="zh-CN" altLang="en-US" smtClean="0"/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915816" y="4803998"/>
            <a:ext cx="2133600" cy="273844"/>
          </a:xfrm>
          <a:prstGeom prst="rect">
            <a:avLst/>
          </a:prstGeom>
        </p:spPr>
        <p:txBody>
          <a:bodyPr/>
          <a:lstStyle/>
          <a:p>
            <a:fld id="{916F26BD-DE47-4663-A93D-9EEAA43341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7047B-9E9A-4966-BBED-C933A05174B3}" type="datetime1">
              <a:rPr lang="zh-CN" altLang="en-US" smtClean="0"/>
            </a:fld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2915816" y="4803998"/>
            <a:ext cx="2133600" cy="273844"/>
          </a:xfrm>
          <a:prstGeom prst="rect">
            <a:avLst/>
          </a:prstGeom>
        </p:spPr>
        <p:txBody>
          <a:bodyPr/>
          <a:lstStyle/>
          <a:p>
            <a:fld id="{916F26BD-DE47-4663-A93D-9EEAA43341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6E77B-BCC5-45BE-9B5E-2D38C7AFB5B0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2915816" y="4803998"/>
            <a:ext cx="2133600" cy="273844"/>
          </a:xfrm>
          <a:prstGeom prst="rect">
            <a:avLst/>
          </a:prstGeom>
        </p:spPr>
        <p:txBody>
          <a:bodyPr/>
          <a:lstStyle/>
          <a:p>
            <a:fld id="{916F26BD-DE47-4663-A93D-9EEAA43341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B9A80-8B57-403E-9ABD-5EF56E9E49B2}" type="datetime1">
              <a:rPr lang="zh-CN" altLang="en-US" smtClean="0"/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2915816" y="4803998"/>
            <a:ext cx="2133600" cy="273844"/>
          </a:xfrm>
          <a:prstGeom prst="rect">
            <a:avLst/>
          </a:prstGeom>
        </p:spPr>
        <p:txBody>
          <a:bodyPr/>
          <a:lstStyle/>
          <a:p>
            <a:fld id="{916F26BD-DE47-4663-A93D-9EEAA43341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5F676-15A5-402A-A89B-21515CD99382}" type="datetime1">
              <a:rPr lang="zh-CN" altLang="en-US" smtClean="0"/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915816" y="4803998"/>
            <a:ext cx="2133600" cy="273844"/>
          </a:xfrm>
          <a:prstGeom prst="rect">
            <a:avLst/>
          </a:prstGeom>
        </p:spPr>
        <p:txBody>
          <a:bodyPr/>
          <a:lstStyle/>
          <a:p>
            <a:fld id="{916F26BD-DE47-4663-A93D-9EEAA43341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C7EA-4A56-4142-8A9F-722925628C6B}" type="datetime1">
              <a:rPr lang="zh-CN" altLang="en-US" smtClean="0"/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915816" y="4803998"/>
            <a:ext cx="2133600" cy="273844"/>
          </a:xfrm>
          <a:prstGeom prst="rect">
            <a:avLst/>
          </a:prstGeom>
        </p:spPr>
        <p:txBody>
          <a:bodyPr/>
          <a:lstStyle/>
          <a:p>
            <a:fld id="{916F26BD-DE47-4663-A93D-9EEAA43341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6079A-01F7-403F-A5A4-2406BB22D543}" type="datetime1">
              <a:rPr lang="zh-CN" altLang="en-US" smtClean="0"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915816" y="4803998"/>
            <a:ext cx="2133600" cy="273844"/>
          </a:xfrm>
          <a:prstGeom prst="rect">
            <a:avLst/>
          </a:prstGeom>
        </p:spPr>
        <p:txBody>
          <a:bodyPr/>
          <a:lstStyle/>
          <a:p>
            <a:fld id="{916F26BD-DE47-4663-A93D-9EEAA43341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E1B8-D0C0-42DE-B82B-0D9273CB657D}" type="datetime1">
              <a:rPr lang="zh-CN" altLang="en-US" smtClean="0"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915816" y="4803998"/>
            <a:ext cx="2133600" cy="273844"/>
          </a:xfrm>
          <a:prstGeom prst="rect">
            <a:avLst/>
          </a:prstGeom>
        </p:spPr>
        <p:txBody>
          <a:bodyPr/>
          <a:lstStyle/>
          <a:p>
            <a:fld id="{916F26BD-DE47-4663-A93D-9EEAA43341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4731990"/>
            <a:ext cx="9143999" cy="4165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136" y="480333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Impact" panose="020B0806030902050204" pitchFamily="34" charset="0"/>
                <a:ea typeface="+mn-ea"/>
              </a:defRPr>
            </a:lvl1pPr>
          </a:lstStyle>
          <a:p>
            <a:fld id="{9DD1F462-85FF-4F29-B431-4C51C50C97AB}" type="datetime1">
              <a:rPr lang="zh-CN" altLang="en-US" smtClean="0"/>
            </a:fld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8662737" y="4867191"/>
            <a:ext cx="224839" cy="224839"/>
            <a:chOff x="11550315" y="6496550"/>
            <a:chExt cx="299785" cy="299785"/>
          </a:xfrm>
        </p:grpSpPr>
        <p:sp>
          <p:nvSpPr>
            <p:cNvPr id="10" name="椭圆 9"/>
            <p:cNvSpPr/>
            <p:nvPr/>
          </p:nvSpPr>
          <p:spPr>
            <a:xfrm>
              <a:off x="11550315" y="6496550"/>
              <a:ext cx="299785" cy="299785"/>
            </a:xfrm>
            <a:prstGeom prst="ellipse">
              <a:avLst/>
            </a:prstGeom>
            <a:solidFill>
              <a:srgbClr val="FCF8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右箭头 10"/>
            <p:cNvSpPr/>
            <p:nvPr/>
          </p:nvSpPr>
          <p:spPr>
            <a:xfrm>
              <a:off x="11640049" y="6556709"/>
              <a:ext cx="144379" cy="168442"/>
            </a:xfrm>
            <a:prstGeom prst="rightArrow">
              <a:avLst/>
            </a:prstGeom>
            <a:solidFill>
              <a:srgbClr val="131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flipH="1">
            <a:off x="8291829" y="4867191"/>
            <a:ext cx="224839" cy="224839"/>
            <a:chOff x="11550315" y="6496550"/>
            <a:chExt cx="299785" cy="299785"/>
          </a:xfrm>
        </p:grpSpPr>
        <p:sp>
          <p:nvSpPr>
            <p:cNvPr id="13" name="椭圆 12"/>
            <p:cNvSpPr/>
            <p:nvPr/>
          </p:nvSpPr>
          <p:spPr>
            <a:xfrm>
              <a:off x="11550315" y="6496550"/>
              <a:ext cx="299785" cy="299785"/>
            </a:xfrm>
            <a:prstGeom prst="ellipse">
              <a:avLst/>
            </a:prstGeom>
            <a:solidFill>
              <a:srgbClr val="FCF8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右箭头 13"/>
            <p:cNvSpPr/>
            <p:nvPr/>
          </p:nvSpPr>
          <p:spPr>
            <a:xfrm>
              <a:off x="11640049" y="6556709"/>
              <a:ext cx="144379" cy="168442"/>
            </a:xfrm>
            <a:prstGeom prst="rightArrow">
              <a:avLst/>
            </a:prstGeom>
            <a:solidFill>
              <a:srgbClr val="131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矩形 37"/>
          <p:cNvSpPr/>
          <p:nvPr userDrawn="1"/>
        </p:nvSpPr>
        <p:spPr>
          <a:xfrm>
            <a:off x="-1" y="195486"/>
            <a:ext cx="827585" cy="4663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 userDrawn="1"/>
        </p:nvSpPr>
        <p:spPr>
          <a:xfrm>
            <a:off x="895341" y="195183"/>
            <a:ext cx="220275" cy="46635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 userDrawn="1"/>
        </p:nvSpPr>
        <p:spPr>
          <a:xfrm>
            <a:off x="8848519" y="223916"/>
            <a:ext cx="296534" cy="4663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7" Type="http://schemas.openxmlformats.org/officeDocument/2006/relationships/notesSlide" Target="../notesSlides/notesSlide20.xml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27.xml"/><Relationship Id="rId24" Type="http://schemas.openxmlformats.org/officeDocument/2006/relationships/tags" Target="../tags/tag26.xml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4.xml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tags" Target="../tags/tag3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users\administrator\appdata\roaming\360se6\User Data\temp\188976-1206061014078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9"/>
          <a:stretch>
            <a:fillRect/>
          </a:stretch>
        </p:blipFill>
        <p:spPr bwMode="auto">
          <a:xfrm>
            <a:off x="230779" y="149097"/>
            <a:ext cx="8025843" cy="410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日期占位符 1"/>
          <p:cNvSpPr txBox="1"/>
          <p:nvPr/>
        </p:nvSpPr>
        <p:spPr>
          <a:xfrm>
            <a:off x="2406188" y="467578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CCAE67-CA47-4824-86DE-BA31F9CF9142}" type="datetime1">
              <a:rPr lang="zh-CN" altLang="en-US" smtClean="0"/>
            </a:fld>
            <a:endParaRPr lang="zh-CN" altLang="en-US"/>
          </a:p>
        </p:txBody>
      </p:sp>
      <p:sp>
        <p:nvSpPr>
          <p:cNvPr id="36" name="矩形 26"/>
          <p:cNvSpPr>
            <a:spLocks noChangeArrowheads="1"/>
          </p:cNvSpPr>
          <p:nvPr/>
        </p:nvSpPr>
        <p:spPr bwMode="auto">
          <a:xfrm>
            <a:off x="2912570" y="3363838"/>
            <a:ext cx="5641158" cy="49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r>
              <a:rPr lang="zh-CN" altLang="en-US" sz="4000" b="1" spc="22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生产计划管理</a:t>
            </a:r>
            <a:endParaRPr lang="zh-CN" altLang="en-US" sz="4000" b="1" spc="22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204077" y="4025333"/>
            <a:ext cx="3887594" cy="72009"/>
            <a:chOff x="539552" y="195486"/>
            <a:chExt cx="1482080" cy="72008"/>
          </a:xfrm>
        </p:grpSpPr>
        <p:sp>
          <p:nvSpPr>
            <p:cNvPr id="38" name="矩形 37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132068" y="4097342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E74C2E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E74C2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06254" y="4227032"/>
            <a:ext cx="129095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E74C2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企划部：</a:t>
            </a:r>
            <a:r>
              <a:rPr lang="en-US" altLang="zh-CN" sz="1600" b="1" dirty="0">
                <a:solidFill>
                  <a:srgbClr val="E74C2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XXX</a:t>
            </a:r>
            <a:endParaRPr lang="en-US" altLang="zh-CN" sz="1600" b="1" dirty="0">
              <a:solidFill>
                <a:srgbClr val="E74C2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016451" y="4025031"/>
            <a:ext cx="1119868" cy="466662"/>
            <a:chOff x="3163712" y="2643758"/>
            <a:chExt cx="1119868" cy="466662"/>
          </a:xfrm>
        </p:grpSpPr>
        <p:sp>
          <p:nvSpPr>
            <p:cNvPr id="43" name="矩形 42"/>
            <p:cNvSpPr/>
            <p:nvPr/>
          </p:nvSpPr>
          <p:spPr>
            <a:xfrm>
              <a:off x="3163712" y="2644061"/>
              <a:ext cx="827585" cy="46635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3987046" y="2643758"/>
              <a:ext cx="296534" cy="46635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5868144" y="4138461"/>
            <a:ext cx="422091" cy="422091"/>
            <a:chOff x="2492224" y="1959430"/>
            <a:chExt cx="2148114" cy="2148114"/>
          </a:xfrm>
        </p:grpSpPr>
        <p:sp>
          <p:nvSpPr>
            <p:cNvPr id="46" name="椭圆 45"/>
            <p:cNvSpPr/>
            <p:nvPr/>
          </p:nvSpPr>
          <p:spPr>
            <a:xfrm>
              <a:off x="2492224" y="1959430"/>
              <a:ext cx="2148114" cy="2148114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38E0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2056" y="2549554"/>
              <a:ext cx="1162402" cy="1190723"/>
            </a:xfrm>
            <a:prstGeom prst="rect">
              <a:avLst/>
            </a:prstGeom>
          </p:spPr>
        </p:pic>
      </p:grpSp>
      <p:grpSp>
        <p:nvGrpSpPr>
          <p:cNvPr id="48" name="组合 47"/>
          <p:cNvGrpSpPr>
            <a:grpSpLocks noChangeAspect="1"/>
          </p:cNvGrpSpPr>
          <p:nvPr/>
        </p:nvGrpSpPr>
        <p:grpSpPr>
          <a:xfrm>
            <a:off x="6878646" y="4138461"/>
            <a:ext cx="422091" cy="422091"/>
            <a:chOff x="6564085" y="1959430"/>
            <a:chExt cx="2148114" cy="2148114"/>
          </a:xfrm>
        </p:grpSpPr>
        <p:sp>
          <p:nvSpPr>
            <p:cNvPr id="49" name="椭圆 48"/>
            <p:cNvSpPr/>
            <p:nvPr/>
          </p:nvSpPr>
          <p:spPr>
            <a:xfrm>
              <a:off x="6564085" y="1959430"/>
              <a:ext cx="2148114" cy="2148114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38E0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7033174" y="2413982"/>
              <a:ext cx="1209936" cy="1239010"/>
              <a:chOff x="3598200" y="1732459"/>
              <a:chExt cx="1947600" cy="1994400"/>
            </a:xfrm>
          </p:grpSpPr>
          <p:sp>
            <p:nvSpPr>
              <p:cNvPr id="51" name="Freeform 5"/>
              <p:cNvSpPr/>
              <p:nvPr/>
            </p:nvSpPr>
            <p:spPr bwMode="auto">
              <a:xfrm>
                <a:off x="4815450" y="1732459"/>
                <a:ext cx="417924" cy="1423836"/>
              </a:xfrm>
              <a:custGeom>
                <a:avLst/>
                <a:gdLst>
                  <a:gd name="T0" fmla="*/ 2 w 43"/>
                  <a:gd name="T1" fmla="*/ 115 h 115"/>
                  <a:gd name="T2" fmla="*/ 3 w 43"/>
                  <a:gd name="T3" fmla="*/ 115 h 115"/>
                  <a:gd name="T4" fmla="*/ 3 w 43"/>
                  <a:gd name="T5" fmla="*/ 115 h 115"/>
                  <a:gd name="T6" fmla="*/ 3 w 43"/>
                  <a:gd name="T7" fmla="*/ 115 h 115"/>
                  <a:gd name="T8" fmla="*/ 4 w 43"/>
                  <a:gd name="T9" fmla="*/ 115 h 115"/>
                  <a:gd name="T10" fmla="*/ 4 w 43"/>
                  <a:gd name="T11" fmla="*/ 115 h 115"/>
                  <a:gd name="T12" fmla="*/ 5 w 43"/>
                  <a:gd name="T13" fmla="*/ 114 h 115"/>
                  <a:gd name="T14" fmla="*/ 22 w 43"/>
                  <a:gd name="T15" fmla="*/ 98 h 115"/>
                  <a:gd name="T16" fmla="*/ 38 w 43"/>
                  <a:gd name="T17" fmla="*/ 114 h 115"/>
                  <a:gd name="T18" fmla="*/ 39 w 43"/>
                  <a:gd name="T19" fmla="*/ 115 h 115"/>
                  <a:gd name="T20" fmla="*/ 39 w 43"/>
                  <a:gd name="T21" fmla="*/ 115 h 115"/>
                  <a:gd name="T22" fmla="*/ 40 w 43"/>
                  <a:gd name="T23" fmla="*/ 115 h 115"/>
                  <a:gd name="T24" fmla="*/ 40 w 43"/>
                  <a:gd name="T25" fmla="*/ 115 h 115"/>
                  <a:gd name="T26" fmla="*/ 40 w 43"/>
                  <a:gd name="T27" fmla="*/ 115 h 115"/>
                  <a:gd name="T28" fmla="*/ 41 w 43"/>
                  <a:gd name="T29" fmla="*/ 115 h 115"/>
                  <a:gd name="T30" fmla="*/ 42 w 43"/>
                  <a:gd name="T31" fmla="*/ 114 h 115"/>
                  <a:gd name="T32" fmla="*/ 43 w 43"/>
                  <a:gd name="T33" fmla="*/ 112 h 115"/>
                  <a:gd name="T34" fmla="*/ 43 w 43"/>
                  <a:gd name="T35" fmla="*/ 27 h 115"/>
                  <a:gd name="T36" fmla="*/ 43 w 43"/>
                  <a:gd name="T37" fmla="*/ 13 h 115"/>
                  <a:gd name="T38" fmla="*/ 43 w 43"/>
                  <a:gd name="T39" fmla="*/ 3 h 115"/>
                  <a:gd name="T40" fmla="*/ 42 w 43"/>
                  <a:gd name="T41" fmla="*/ 1 h 115"/>
                  <a:gd name="T42" fmla="*/ 40 w 43"/>
                  <a:gd name="T43" fmla="*/ 0 h 115"/>
                  <a:gd name="T44" fmla="*/ 3 w 43"/>
                  <a:gd name="T45" fmla="*/ 0 h 115"/>
                  <a:gd name="T46" fmla="*/ 3 w 43"/>
                  <a:gd name="T47" fmla="*/ 0 h 115"/>
                  <a:gd name="T48" fmla="*/ 2 w 43"/>
                  <a:gd name="T49" fmla="*/ 1 h 115"/>
                  <a:gd name="T50" fmla="*/ 2 w 43"/>
                  <a:gd name="T51" fmla="*/ 1 h 115"/>
                  <a:gd name="T52" fmla="*/ 0 w 43"/>
                  <a:gd name="T53" fmla="*/ 3 h 115"/>
                  <a:gd name="T54" fmla="*/ 0 w 43"/>
                  <a:gd name="T55" fmla="*/ 13 h 115"/>
                  <a:gd name="T56" fmla="*/ 0 w 43"/>
                  <a:gd name="T57" fmla="*/ 27 h 115"/>
                  <a:gd name="T58" fmla="*/ 0 w 43"/>
                  <a:gd name="T59" fmla="*/ 112 h 115"/>
                  <a:gd name="T60" fmla="*/ 2 w 43"/>
                  <a:gd name="T61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" h="115">
                    <a:moveTo>
                      <a:pt x="2" y="115"/>
                    </a:moveTo>
                    <a:cubicBezTo>
                      <a:pt x="2" y="115"/>
                      <a:pt x="2" y="115"/>
                      <a:pt x="3" y="115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3" y="115"/>
                      <a:pt x="4" y="115"/>
                      <a:pt x="4" y="115"/>
                    </a:cubicBezTo>
                    <a:cubicBezTo>
                      <a:pt x="4" y="115"/>
                      <a:pt x="4" y="115"/>
                      <a:pt x="4" y="115"/>
                    </a:cubicBezTo>
                    <a:cubicBezTo>
                      <a:pt x="4" y="115"/>
                      <a:pt x="5" y="114"/>
                      <a:pt x="5" y="114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38" y="114"/>
                      <a:pt x="38" y="114"/>
                      <a:pt x="38" y="114"/>
                    </a:cubicBezTo>
                    <a:cubicBezTo>
                      <a:pt x="38" y="114"/>
                      <a:pt x="39" y="115"/>
                      <a:pt x="39" y="115"/>
                    </a:cubicBezTo>
                    <a:cubicBezTo>
                      <a:pt x="39" y="115"/>
                      <a:pt x="39" y="115"/>
                      <a:pt x="39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2" y="115"/>
                      <a:pt x="42" y="114"/>
                      <a:pt x="42" y="114"/>
                    </a:cubicBezTo>
                    <a:cubicBezTo>
                      <a:pt x="43" y="114"/>
                      <a:pt x="43" y="113"/>
                      <a:pt x="43" y="112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3"/>
                      <a:pt x="43" y="2"/>
                      <a:pt x="42" y="1"/>
                    </a:cubicBezTo>
                    <a:cubicBezTo>
                      <a:pt x="42" y="1"/>
                      <a:pt x="41" y="0"/>
                      <a:pt x="4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1" y="114"/>
                      <a:pt x="2" y="11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6"/>
              <p:cNvSpPr/>
              <p:nvPr/>
            </p:nvSpPr>
            <p:spPr bwMode="auto">
              <a:xfrm>
                <a:off x="3853824" y="2462367"/>
                <a:ext cx="515304" cy="61683"/>
              </a:xfrm>
              <a:custGeom>
                <a:avLst/>
                <a:gdLst>
                  <a:gd name="T0" fmla="*/ 0 w 53"/>
                  <a:gd name="T1" fmla="*/ 3 h 5"/>
                  <a:gd name="T2" fmla="*/ 3 w 53"/>
                  <a:gd name="T3" fmla="*/ 5 h 5"/>
                  <a:gd name="T4" fmla="*/ 50 w 53"/>
                  <a:gd name="T5" fmla="*/ 5 h 5"/>
                  <a:gd name="T6" fmla="*/ 53 w 53"/>
                  <a:gd name="T7" fmla="*/ 3 h 5"/>
                  <a:gd name="T8" fmla="*/ 50 w 53"/>
                  <a:gd name="T9" fmla="*/ 0 h 5"/>
                  <a:gd name="T10" fmla="*/ 3 w 53"/>
                  <a:gd name="T11" fmla="*/ 0 h 5"/>
                  <a:gd name="T12" fmla="*/ 0 w 53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0" y="3"/>
                    </a:move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3"/>
                    </a:cubicBezTo>
                    <a:cubicBezTo>
                      <a:pt x="53" y="1"/>
                      <a:pt x="52" y="0"/>
                      <a:pt x="5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7"/>
              <p:cNvSpPr/>
              <p:nvPr/>
            </p:nvSpPr>
            <p:spPr bwMode="auto">
              <a:xfrm>
                <a:off x="3853824" y="2750218"/>
                <a:ext cx="515304" cy="61683"/>
              </a:xfrm>
              <a:custGeom>
                <a:avLst/>
                <a:gdLst>
                  <a:gd name="T0" fmla="*/ 50 w 53"/>
                  <a:gd name="T1" fmla="*/ 0 h 5"/>
                  <a:gd name="T2" fmla="*/ 3 w 53"/>
                  <a:gd name="T3" fmla="*/ 0 h 5"/>
                  <a:gd name="T4" fmla="*/ 0 w 53"/>
                  <a:gd name="T5" fmla="*/ 2 h 5"/>
                  <a:gd name="T6" fmla="*/ 3 w 53"/>
                  <a:gd name="T7" fmla="*/ 5 h 5"/>
                  <a:gd name="T8" fmla="*/ 50 w 53"/>
                  <a:gd name="T9" fmla="*/ 5 h 5"/>
                  <a:gd name="T10" fmla="*/ 53 w 53"/>
                  <a:gd name="T11" fmla="*/ 2 h 5"/>
                  <a:gd name="T12" fmla="*/ 50 w 5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5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2"/>
                    </a:cubicBezTo>
                    <a:cubicBezTo>
                      <a:pt x="53" y="1"/>
                      <a:pt x="52" y="0"/>
                      <a:pt x="5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8"/>
              <p:cNvSpPr/>
              <p:nvPr/>
            </p:nvSpPr>
            <p:spPr bwMode="auto">
              <a:xfrm>
                <a:off x="3853824" y="3032931"/>
                <a:ext cx="515304" cy="61683"/>
              </a:xfrm>
              <a:custGeom>
                <a:avLst/>
                <a:gdLst>
                  <a:gd name="T0" fmla="*/ 50 w 53"/>
                  <a:gd name="T1" fmla="*/ 0 h 5"/>
                  <a:gd name="T2" fmla="*/ 3 w 53"/>
                  <a:gd name="T3" fmla="*/ 0 h 5"/>
                  <a:gd name="T4" fmla="*/ 0 w 53"/>
                  <a:gd name="T5" fmla="*/ 2 h 5"/>
                  <a:gd name="T6" fmla="*/ 3 w 53"/>
                  <a:gd name="T7" fmla="*/ 5 h 5"/>
                  <a:gd name="T8" fmla="*/ 50 w 53"/>
                  <a:gd name="T9" fmla="*/ 5 h 5"/>
                  <a:gd name="T10" fmla="*/ 53 w 53"/>
                  <a:gd name="T11" fmla="*/ 2 h 5"/>
                  <a:gd name="T12" fmla="*/ 50 w 5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5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2"/>
                    </a:cubicBezTo>
                    <a:cubicBezTo>
                      <a:pt x="53" y="1"/>
                      <a:pt x="52" y="0"/>
                      <a:pt x="5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9"/>
              <p:cNvSpPr>
                <a:spLocks noEditPoints="1"/>
              </p:cNvSpPr>
              <p:nvPr/>
            </p:nvSpPr>
            <p:spPr bwMode="auto">
              <a:xfrm>
                <a:off x="3598200" y="1881526"/>
                <a:ext cx="1947600" cy="1845333"/>
              </a:xfrm>
              <a:custGeom>
                <a:avLst/>
                <a:gdLst>
                  <a:gd name="T0" fmla="*/ 177 w 200"/>
                  <a:gd name="T1" fmla="*/ 3 h 149"/>
                  <a:gd name="T2" fmla="*/ 177 w 200"/>
                  <a:gd name="T3" fmla="*/ 17 h 149"/>
                  <a:gd name="T4" fmla="*/ 186 w 200"/>
                  <a:gd name="T5" fmla="*/ 21 h 149"/>
                  <a:gd name="T6" fmla="*/ 186 w 200"/>
                  <a:gd name="T7" fmla="*/ 134 h 149"/>
                  <a:gd name="T8" fmla="*/ 107 w 200"/>
                  <a:gd name="T9" fmla="*/ 134 h 149"/>
                  <a:gd name="T10" fmla="*/ 107 w 200"/>
                  <a:gd name="T11" fmla="*/ 21 h 149"/>
                  <a:gd name="T12" fmla="*/ 117 w 200"/>
                  <a:gd name="T13" fmla="*/ 17 h 149"/>
                  <a:gd name="T14" fmla="*/ 117 w 200"/>
                  <a:gd name="T15" fmla="*/ 3 h 149"/>
                  <a:gd name="T16" fmla="*/ 100 w 200"/>
                  <a:gd name="T17" fmla="*/ 9 h 149"/>
                  <a:gd name="T18" fmla="*/ 53 w 200"/>
                  <a:gd name="T19" fmla="*/ 0 h 149"/>
                  <a:gd name="T20" fmla="*/ 0 w 200"/>
                  <a:gd name="T21" fmla="*/ 20 h 149"/>
                  <a:gd name="T22" fmla="*/ 0 w 200"/>
                  <a:gd name="T23" fmla="*/ 142 h 149"/>
                  <a:gd name="T24" fmla="*/ 2 w 200"/>
                  <a:gd name="T25" fmla="*/ 147 h 149"/>
                  <a:gd name="T26" fmla="*/ 8 w 200"/>
                  <a:gd name="T27" fmla="*/ 149 h 149"/>
                  <a:gd name="T28" fmla="*/ 53 w 200"/>
                  <a:gd name="T29" fmla="*/ 145 h 149"/>
                  <a:gd name="T30" fmla="*/ 99 w 200"/>
                  <a:gd name="T31" fmla="*/ 149 h 149"/>
                  <a:gd name="T32" fmla="*/ 99 w 200"/>
                  <a:gd name="T33" fmla="*/ 149 h 149"/>
                  <a:gd name="T34" fmla="*/ 100 w 200"/>
                  <a:gd name="T35" fmla="*/ 149 h 149"/>
                  <a:gd name="T36" fmla="*/ 100 w 200"/>
                  <a:gd name="T37" fmla="*/ 149 h 149"/>
                  <a:gd name="T38" fmla="*/ 101 w 200"/>
                  <a:gd name="T39" fmla="*/ 149 h 149"/>
                  <a:gd name="T40" fmla="*/ 101 w 200"/>
                  <a:gd name="T41" fmla="*/ 149 h 149"/>
                  <a:gd name="T42" fmla="*/ 146 w 200"/>
                  <a:gd name="T43" fmla="*/ 145 h 149"/>
                  <a:gd name="T44" fmla="*/ 192 w 200"/>
                  <a:gd name="T45" fmla="*/ 149 h 149"/>
                  <a:gd name="T46" fmla="*/ 193 w 200"/>
                  <a:gd name="T47" fmla="*/ 149 h 149"/>
                  <a:gd name="T48" fmla="*/ 197 w 200"/>
                  <a:gd name="T49" fmla="*/ 147 h 149"/>
                  <a:gd name="T50" fmla="*/ 200 w 200"/>
                  <a:gd name="T51" fmla="*/ 142 h 149"/>
                  <a:gd name="T52" fmla="*/ 200 w 200"/>
                  <a:gd name="T53" fmla="*/ 20 h 149"/>
                  <a:gd name="T54" fmla="*/ 177 w 200"/>
                  <a:gd name="T55" fmla="*/ 3 h 149"/>
                  <a:gd name="T56" fmla="*/ 93 w 200"/>
                  <a:gd name="T57" fmla="*/ 134 h 149"/>
                  <a:gd name="T58" fmla="*/ 53 w 200"/>
                  <a:gd name="T59" fmla="*/ 131 h 149"/>
                  <a:gd name="T60" fmla="*/ 14 w 200"/>
                  <a:gd name="T61" fmla="*/ 134 h 149"/>
                  <a:gd name="T62" fmla="*/ 14 w 200"/>
                  <a:gd name="T63" fmla="*/ 21 h 149"/>
                  <a:gd name="T64" fmla="*/ 53 w 200"/>
                  <a:gd name="T65" fmla="*/ 14 h 149"/>
                  <a:gd name="T66" fmla="*/ 93 w 200"/>
                  <a:gd name="T67" fmla="*/ 21 h 149"/>
                  <a:gd name="T68" fmla="*/ 93 w 200"/>
                  <a:gd name="T69" fmla="*/ 13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49">
                    <a:moveTo>
                      <a:pt x="177" y="3"/>
                    </a:moveTo>
                    <a:cubicBezTo>
                      <a:pt x="177" y="17"/>
                      <a:pt x="177" y="17"/>
                      <a:pt x="177" y="17"/>
                    </a:cubicBezTo>
                    <a:cubicBezTo>
                      <a:pt x="181" y="18"/>
                      <a:pt x="185" y="20"/>
                      <a:pt x="186" y="21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161" y="130"/>
                      <a:pt x="131" y="130"/>
                      <a:pt x="107" y="134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08" y="20"/>
                      <a:pt x="111" y="18"/>
                      <a:pt x="117" y="17"/>
                    </a:cubicBezTo>
                    <a:cubicBezTo>
                      <a:pt x="117" y="3"/>
                      <a:pt x="117" y="3"/>
                      <a:pt x="117" y="3"/>
                    </a:cubicBezTo>
                    <a:cubicBezTo>
                      <a:pt x="110" y="4"/>
                      <a:pt x="104" y="6"/>
                      <a:pt x="100" y="9"/>
                    </a:cubicBezTo>
                    <a:cubicBezTo>
                      <a:pt x="90" y="2"/>
                      <a:pt x="70" y="0"/>
                      <a:pt x="53" y="0"/>
                    </a:cubicBezTo>
                    <a:cubicBezTo>
                      <a:pt x="29" y="0"/>
                      <a:pt x="0" y="5"/>
                      <a:pt x="0" y="2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4"/>
                      <a:pt x="1" y="146"/>
                      <a:pt x="2" y="147"/>
                    </a:cubicBezTo>
                    <a:cubicBezTo>
                      <a:pt x="4" y="148"/>
                      <a:pt x="6" y="149"/>
                      <a:pt x="8" y="149"/>
                    </a:cubicBezTo>
                    <a:cubicBezTo>
                      <a:pt x="22" y="146"/>
                      <a:pt x="37" y="145"/>
                      <a:pt x="53" y="145"/>
                    </a:cubicBezTo>
                    <a:cubicBezTo>
                      <a:pt x="69" y="145"/>
                      <a:pt x="85" y="146"/>
                      <a:pt x="99" y="149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9" y="149"/>
                      <a:pt x="99" y="149"/>
                      <a:pt x="100" y="149"/>
                    </a:cubicBezTo>
                    <a:cubicBezTo>
                      <a:pt x="100" y="149"/>
                      <a:pt x="100" y="149"/>
                      <a:pt x="100" y="149"/>
                    </a:cubicBezTo>
                    <a:cubicBezTo>
                      <a:pt x="100" y="149"/>
                      <a:pt x="100" y="149"/>
                      <a:pt x="101" y="149"/>
                    </a:cubicBezTo>
                    <a:cubicBezTo>
                      <a:pt x="101" y="149"/>
                      <a:pt x="101" y="149"/>
                      <a:pt x="101" y="149"/>
                    </a:cubicBezTo>
                    <a:cubicBezTo>
                      <a:pt x="115" y="146"/>
                      <a:pt x="130" y="145"/>
                      <a:pt x="146" y="145"/>
                    </a:cubicBezTo>
                    <a:cubicBezTo>
                      <a:pt x="162" y="145"/>
                      <a:pt x="178" y="146"/>
                      <a:pt x="192" y="149"/>
                    </a:cubicBezTo>
                    <a:cubicBezTo>
                      <a:pt x="192" y="149"/>
                      <a:pt x="192" y="149"/>
                      <a:pt x="193" y="149"/>
                    </a:cubicBezTo>
                    <a:cubicBezTo>
                      <a:pt x="194" y="149"/>
                      <a:pt x="196" y="148"/>
                      <a:pt x="197" y="147"/>
                    </a:cubicBezTo>
                    <a:cubicBezTo>
                      <a:pt x="199" y="146"/>
                      <a:pt x="200" y="144"/>
                      <a:pt x="200" y="142"/>
                    </a:cubicBezTo>
                    <a:cubicBezTo>
                      <a:pt x="200" y="20"/>
                      <a:pt x="200" y="20"/>
                      <a:pt x="200" y="20"/>
                    </a:cubicBezTo>
                    <a:cubicBezTo>
                      <a:pt x="200" y="11"/>
                      <a:pt x="190" y="6"/>
                      <a:pt x="177" y="3"/>
                    </a:cubicBezTo>
                    <a:close/>
                    <a:moveTo>
                      <a:pt x="93" y="134"/>
                    </a:moveTo>
                    <a:cubicBezTo>
                      <a:pt x="80" y="132"/>
                      <a:pt x="67" y="131"/>
                      <a:pt x="53" y="131"/>
                    </a:cubicBezTo>
                    <a:cubicBezTo>
                      <a:pt x="40" y="131"/>
                      <a:pt x="26" y="132"/>
                      <a:pt x="14" y="134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6" y="18"/>
                      <a:pt x="30" y="14"/>
                      <a:pt x="53" y="14"/>
                    </a:cubicBezTo>
                    <a:cubicBezTo>
                      <a:pt x="76" y="14"/>
                      <a:pt x="90" y="18"/>
                      <a:pt x="93" y="21"/>
                    </a:cubicBezTo>
                    <a:lnTo>
                      <a:pt x="93" y="13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6374590" y="4138461"/>
            <a:ext cx="422091" cy="422091"/>
            <a:chOff x="4528154" y="1959430"/>
            <a:chExt cx="2148114" cy="2148114"/>
          </a:xfrm>
        </p:grpSpPr>
        <p:sp>
          <p:nvSpPr>
            <p:cNvPr id="57" name="椭圆 56"/>
            <p:cNvSpPr/>
            <p:nvPr/>
          </p:nvSpPr>
          <p:spPr>
            <a:xfrm>
              <a:off x="4528154" y="1959430"/>
              <a:ext cx="2148114" cy="2148114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38E0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8" name="Group 4"/>
            <p:cNvGrpSpPr>
              <a:grpSpLocks noChangeAspect="1"/>
            </p:cNvGrpSpPr>
            <p:nvPr/>
          </p:nvGrpSpPr>
          <p:grpSpPr bwMode="auto">
            <a:xfrm>
              <a:off x="5033378" y="2342981"/>
              <a:ext cx="1137666" cy="1381012"/>
              <a:chOff x="2694" y="1931"/>
              <a:chExt cx="374" cy="454"/>
            </a:xfrm>
            <a:solidFill>
              <a:schemeClr val="bg1"/>
            </a:solidFill>
          </p:grpSpPr>
          <p:sp>
            <p:nvSpPr>
              <p:cNvPr id="59" name="Freeform 5"/>
              <p:cNvSpPr>
                <a:spLocks noEditPoints="1"/>
              </p:cNvSpPr>
              <p:nvPr/>
            </p:nvSpPr>
            <p:spPr bwMode="auto">
              <a:xfrm>
                <a:off x="2694" y="1931"/>
                <a:ext cx="374" cy="454"/>
              </a:xfrm>
              <a:custGeom>
                <a:avLst/>
                <a:gdLst>
                  <a:gd name="T0" fmla="*/ 127 w 155"/>
                  <a:gd name="T1" fmla="*/ 7 h 189"/>
                  <a:gd name="T2" fmla="*/ 124 w 155"/>
                  <a:gd name="T3" fmla="*/ 0 h 189"/>
                  <a:gd name="T4" fmla="*/ 122 w 155"/>
                  <a:gd name="T5" fmla="*/ 7 h 189"/>
                  <a:gd name="T6" fmla="*/ 96 w 155"/>
                  <a:gd name="T7" fmla="*/ 3 h 189"/>
                  <a:gd name="T8" fmla="*/ 90 w 155"/>
                  <a:gd name="T9" fmla="*/ 3 h 189"/>
                  <a:gd name="T10" fmla="*/ 64 w 155"/>
                  <a:gd name="T11" fmla="*/ 7 h 189"/>
                  <a:gd name="T12" fmla="*/ 62 w 155"/>
                  <a:gd name="T13" fmla="*/ 0 h 189"/>
                  <a:gd name="T14" fmla="*/ 59 w 155"/>
                  <a:gd name="T15" fmla="*/ 7 h 189"/>
                  <a:gd name="T16" fmla="*/ 33 w 155"/>
                  <a:gd name="T17" fmla="*/ 3 h 189"/>
                  <a:gd name="T18" fmla="*/ 27 w 155"/>
                  <a:gd name="T19" fmla="*/ 3 h 189"/>
                  <a:gd name="T20" fmla="*/ 7 w 155"/>
                  <a:gd name="T21" fmla="*/ 7 h 189"/>
                  <a:gd name="T22" fmla="*/ 0 w 155"/>
                  <a:gd name="T23" fmla="*/ 182 h 189"/>
                  <a:gd name="T24" fmla="*/ 148 w 155"/>
                  <a:gd name="T25" fmla="*/ 189 h 189"/>
                  <a:gd name="T26" fmla="*/ 155 w 155"/>
                  <a:gd name="T27" fmla="*/ 13 h 189"/>
                  <a:gd name="T28" fmla="*/ 124 w 155"/>
                  <a:gd name="T29" fmla="*/ 40 h 189"/>
                  <a:gd name="T30" fmla="*/ 127 w 155"/>
                  <a:gd name="T31" fmla="*/ 31 h 189"/>
                  <a:gd name="T32" fmla="*/ 124 w 155"/>
                  <a:gd name="T33" fmla="*/ 44 h 189"/>
                  <a:gd name="T34" fmla="*/ 122 w 155"/>
                  <a:gd name="T35" fmla="*/ 31 h 189"/>
                  <a:gd name="T36" fmla="*/ 124 w 155"/>
                  <a:gd name="T37" fmla="*/ 40 h 189"/>
                  <a:gd name="T38" fmla="*/ 96 w 155"/>
                  <a:gd name="T39" fmla="*/ 37 h 189"/>
                  <a:gd name="T40" fmla="*/ 100 w 155"/>
                  <a:gd name="T41" fmla="*/ 37 h 189"/>
                  <a:gd name="T42" fmla="*/ 86 w 155"/>
                  <a:gd name="T43" fmla="*/ 37 h 189"/>
                  <a:gd name="T44" fmla="*/ 90 w 155"/>
                  <a:gd name="T45" fmla="*/ 37 h 189"/>
                  <a:gd name="T46" fmla="*/ 62 w 155"/>
                  <a:gd name="T47" fmla="*/ 40 h 189"/>
                  <a:gd name="T48" fmla="*/ 64 w 155"/>
                  <a:gd name="T49" fmla="*/ 31 h 189"/>
                  <a:gd name="T50" fmla="*/ 62 w 155"/>
                  <a:gd name="T51" fmla="*/ 44 h 189"/>
                  <a:gd name="T52" fmla="*/ 59 w 155"/>
                  <a:gd name="T53" fmla="*/ 31 h 189"/>
                  <a:gd name="T54" fmla="*/ 62 w 155"/>
                  <a:gd name="T55" fmla="*/ 40 h 189"/>
                  <a:gd name="T56" fmla="*/ 33 w 155"/>
                  <a:gd name="T57" fmla="*/ 37 h 189"/>
                  <a:gd name="T58" fmla="*/ 37 w 155"/>
                  <a:gd name="T59" fmla="*/ 37 h 189"/>
                  <a:gd name="T60" fmla="*/ 23 w 155"/>
                  <a:gd name="T61" fmla="*/ 37 h 189"/>
                  <a:gd name="T62" fmla="*/ 27 w 155"/>
                  <a:gd name="T63" fmla="*/ 37 h 189"/>
                  <a:gd name="T64" fmla="*/ 141 w 155"/>
                  <a:gd name="T65" fmla="*/ 175 h 189"/>
                  <a:gd name="T66" fmla="*/ 14 w 155"/>
                  <a:gd name="T67" fmla="*/ 20 h 189"/>
                  <a:gd name="T68" fmla="*/ 27 w 155"/>
                  <a:gd name="T69" fmla="*/ 25 h 189"/>
                  <a:gd name="T70" fmla="*/ 30 w 155"/>
                  <a:gd name="T71" fmla="*/ 50 h 189"/>
                  <a:gd name="T72" fmla="*/ 33 w 155"/>
                  <a:gd name="T73" fmla="*/ 25 h 189"/>
                  <a:gd name="T74" fmla="*/ 59 w 155"/>
                  <a:gd name="T75" fmla="*/ 20 h 189"/>
                  <a:gd name="T76" fmla="*/ 49 w 155"/>
                  <a:gd name="T77" fmla="*/ 37 h 189"/>
                  <a:gd name="T78" fmla="*/ 74 w 155"/>
                  <a:gd name="T79" fmla="*/ 37 h 189"/>
                  <a:gd name="T80" fmla="*/ 64 w 155"/>
                  <a:gd name="T81" fmla="*/ 20 h 189"/>
                  <a:gd name="T82" fmla="*/ 90 w 155"/>
                  <a:gd name="T83" fmla="*/ 25 h 189"/>
                  <a:gd name="T84" fmla="*/ 93 w 155"/>
                  <a:gd name="T85" fmla="*/ 50 h 189"/>
                  <a:gd name="T86" fmla="*/ 96 w 155"/>
                  <a:gd name="T87" fmla="*/ 25 h 189"/>
                  <a:gd name="T88" fmla="*/ 122 w 155"/>
                  <a:gd name="T89" fmla="*/ 20 h 189"/>
                  <a:gd name="T90" fmla="*/ 112 w 155"/>
                  <a:gd name="T91" fmla="*/ 37 h 189"/>
                  <a:gd name="T92" fmla="*/ 137 w 155"/>
                  <a:gd name="T93" fmla="*/ 37 h 189"/>
                  <a:gd name="T94" fmla="*/ 127 w 155"/>
                  <a:gd name="T95" fmla="*/ 20 h 189"/>
                  <a:gd name="T96" fmla="*/ 141 w 155"/>
                  <a:gd name="T97" fmla="*/ 17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5" h="189">
                    <a:moveTo>
                      <a:pt x="148" y="7"/>
                    </a:moveTo>
                    <a:cubicBezTo>
                      <a:pt x="127" y="7"/>
                      <a:pt x="127" y="7"/>
                      <a:pt x="127" y="7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1"/>
                      <a:pt x="126" y="0"/>
                      <a:pt x="124" y="0"/>
                    </a:cubicBezTo>
                    <a:cubicBezTo>
                      <a:pt x="123" y="0"/>
                      <a:pt x="122" y="1"/>
                      <a:pt x="122" y="3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6" y="1"/>
                      <a:pt x="94" y="0"/>
                      <a:pt x="93" y="0"/>
                    </a:cubicBezTo>
                    <a:cubicBezTo>
                      <a:pt x="91" y="0"/>
                      <a:pt x="90" y="1"/>
                      <a:pt x="90" y="3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1"/>
                      <a:pt x="63" y="0"/>
                      <a:pt x="62" y="0"/>
                    </a:cubicBezTo>
                    <a:cubicBezTo>
                      <a:pt x="60" y="0"/>
                      <a:pt x="59" y="1"/>
                      <a:pt x="59" y="3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1"/>
                      <a:pt x="32" y="0"/>
                      <a:pt x="30" y="0"/>
                    </a:cubicBezTo>
                    <a:cubicBezTo>
                      <a:pt x="29" y="0"/>
                      <a:pt x="27" y="1"/>
                      <a:pt x="27" y="3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3" y="7"/>
                      <a:pt x="0" y="10"/>
                      <a:pt x="0" y="13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86"/>
                      <a:pt x="3" y="189"/>
                      <a:pt x="7" y="189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52" y="189"/>
                      <a:pt x="155" y="186"/>
                      <a:pt x="155" y="182"/>
                    </a:cubicBezTo>
                    <a:cubicBezTo>
                      <a:pt x="155" y="13"/>
                      <a:pt x="155" y="13"/>
                      <a:pt x="155" y="13"/>
                    </a:cubicBezTo>
                    <a:cubicBezTo>
                      <a:pt x="155" y="10"/>
                      <a:pt x="152" y="7"/>
                      <a:pt x="148" y="7"/>
                    </a:cubicBezTo>
                    <a:close/>
                    <a:moveTo>
                      <a:pt x="124" y="40"/>
                    </a:moveTo>
                    <a:cubicBezTo>
                      <a:pt x="126" y="40"/>
                      <a:pt x="127" y="39"/>
                      <a:pt x="127" y="37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130" y="32"/>
                      <a:pt x="131" y="35"/>
                      <a:pt x="131" y="37"/>
                    </a:cubicBezTo>
                    <a:cubicBezTo>
                      <a:pt x="131" y="41"/>
                      <a:pt x="128" y="44"/>
                      <a:pt x="124" y="44"/>
                    </a:cubicBezTo>
                    <a:cubicBezTo>
                      <a:pt x="120" y="44"/>
                      <a:pt x="117" y="41"/>
                      <a:pt x="117" y="37"/>
                    </a:cubicBezTo>
                    <a:cubicBezTo>
                      <a:pt x="117" y="34"/>
                      <a:pt x="119" y="32"/>
                      <a:pt x="122" y="31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2" y="39"/>
                      <a:pt x="123" y="40"/>
                      <a:pt x="124" y="40"/>
                    </a:cubicBezTo>
                    <a:close/>
                    <a:moveTo>
                      <a:pt x="93" y="40"/>
                    </a:moveTo>
                    <a:cubicBezTo>
                      <a:pt x="94" y="40"/>
                      <a:pt x="96" y="39"/>
                      <a:pt x="96" y="37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8" y="32"/>
                      <a:pt x="100" y="35"/>
                      <a:pt x="100" y="37"/>
                    </a:cubicBezTo>
                    <a:cubicBezTo>
                      <a:pt x="100" y="41"/>
                      <a:pt x="97" y="44"/>
                      <a:pt x="93" y="44"/>
                    </a:cubicBezTo>
                    <a:cubicBezTo>
                      <a:pt x="89" y="44"/>
                      <a:pt x="86" y="41"/>
                      <a:pt x="86" y="37"/>
                    </a:cubicBezTo>
                    <a:cubicBezTo>
                      <a:pt x="86" y="34"/>
                      <a:pt x="88" y="32"/>
                      <a:pt x="90" y="31"/>
                    </a:cubicBezTo>
                    <a:cubicBezTo>
                      <a:pt x="90" y="37"/>
                      <a:pt x="90" y="37"/>
                      <a:pt x="90" y="37"/>
                    </a:cubicBezTo>
                    <a:cubicBezTo>
                      <a:pt x="90" y="39"/>
                      <a:pt x="91" y="40"/>
                      <a:pt x="93" y="40"/>
                    </a:cubicBezTo>
                    <a:close/>
                    <a:moveTo>
                      <a:pt x="62" y="40"/>
                    </a:moveTo>
                    <a:cubicBezTo>
                      <a:pt x="63" y="40"/>
                      <a:pt x="64" y="39"/>
                      <a:pt x="64" y="37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7" y="32"/>
                      <a:pt x="69" y="35"/>
                      <a:pt x="69" y="37"/>
                    </a:cubicBezTo>
                    <a:cubicBezTo>
                      <a:pt x="69" y="41"/>
                      <a:pt x="65" y="44"/>
                      <a:pt x="62" y="44"/>
                    </a:cubicBezTo>
                    <a:cubicBezTo>
                      <a:pt x="58" y="44"/>
                      <a:pt x="54" y="41"/>
                      <a:pt x="54" y="37"/>
                    </a:cubicBezTo>
                    <a:cubicBezTo>
                      <a:pt x="54" y="34"/>
                      <a:pt x="56" y="32"/>
                      <a:pt x="59" y="31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59" y="39"/>
                      <a:pt x="60" y="40"/>
                      <a:pt x="62" y="40"/>
                    </a:cubicBezTo>
                    <a:close/>
                    <a:moveTo>
                      <a:pt x="30" y="40"/>
                    </a:moveTo>
                    <a:cubicBezTo>
                      <a:pt x="32" y="40"/>
                      <a:pt x="33" y="39"/>
                      <a:pt x="33" y="37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5" y="32"/>
                      <a:pt x="37" y="35"/>
                      <a:pt x="37" y="37"/>
                    </a:cubicBezTo>
                    <a:cubicBezTo>
                      <a:pt x="37" y="41"/>
                      <a:pt x="34" y="44"/>
                      <a:pt x="30" y="44"/>
                    </a:cubicBezTo>
                    <a:cubicBezTo>
                      <a:pt x="26" y="44"/>
                      <a:pt x="23" y="41"/>
                      <a:pt x="23" y="37"/>
                    </a:cubicBezTo>
                    <a:cubicBezTo>
                      <a:pt x="23" y="34"/>
                      <a:pt x="25" y="32"/>
                      <a:pt x="27" y="31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39"/>
                      <a:pt x="29" y="40"/>
                      <a:pt x="30" y="40"/>
                    </a:cubicBezTo>
                    <a:close/>
                    <a:moveTo>
                      <a:pt x="141" y="175"/>
                    </a:moveTo>
                    <a:cubicBezTo>
                      <a:pt x="14" y="175"/>
                      <a:pt x="14" y="175"/>
                      <a:pt x="14" y="175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2" y="26"/>
                      <a:pt x="18" y="31"/>
                      <a:pt x="18" y="37"/>
                    </a:cubicBezTo>
                    <a:cubicBezTo>
                      <a:pt x="18" y="44"/>
                      <a:pt x="23" y="50"/>
                      <a:pt x="30" y="50"/>
                    </a:cubicBezTo>
                    <a:cubicBezTo>
                      <a:pt x="37" y="50"/>
                      <a:pt x="43" y="44"/>
                      <a:pt x="43" y="37"/>
                    </a:cubicBezTo>
                    <a:cubicBezTo>
                      <a:pt x="43" y="31"/>
                      <a:pt x="39" y="26"/>
                      <a:pt x="33" y="25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3" y="26"/>
                      <a:pt x="49" y="31"/>
                      <a:pt x="49" y="37"/>
                    </a:cubicBezTo>
                    <a:cubicBezTo>
                      <a:pt x="49" y="44"/>
                      <a:pt x="55" y="50"/>
                      <a:pt x="62" y="50"/>
                    </a:cubicBezTo>
                    <a:cubicBezTo>
                      <a:pt x="68" y="50"/>
                      <a:pt x="74" y="44"/>
                      <a:pt x="74" y="37"/>
                    </a:cubicBezTo>
                    <a:cubicBezTo>
                      <a:pt x="74" y="31"/>
                      <a:pt x="70" y="26"/>
                      <a:pt x="64" y="25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5" y="26"/>
                      <a:pt x="80" y="31"/>
                      <a:pt x="80" y="37"/>
                    </a:cubicBezTo>
                    <a:cubicBezTo>
                      <a:pt x="80" y="44"/>
                      <a:pt x="86" y="50"/>
                      <a:pt x="93" y="50"/>
                    </a:cubicBezTo>
                    <a:cubicBezTo>
                      <a:pt x="100" y="50"/>
                      <a:pt x="105" y="44"/>
                      <a:pt x="105" y="37"/>
                    </a:cubicBezTo>
                    <a:cubicBezTo>
                      <a:pt x="105" y="31"/>
                      <a:pt x="101" y="26"/>
                      <a:pt x="96" y="25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122" y="20"/>
                      <a:pt x="122" y="20"/>
                      <a:pt x="122" y="20"/>
                    </a:cubicBezTo>
                    <a:cubicBezTo>
                      <a:pt x="122" y="25"/>
                      <a:pt x="122" y="25"/>
                      <a:pt x="122" y="25"/>
                    </a:cubicBezTo>
                    <a:cubicBezTo>
                      <a:pt x="116" y="26"/>
                      <a:pt x="112" y="31"/>
                      <a:pt x="112" y="37"/>
                    </a:cubicBezTo>
                    <a:cubicBezTo>
                      <a:pt x="112" y="44"/>
                      <a:pt x="117" y="50"/>
                      <a:pt x="124" y="50"/>
                    </a:cubicBezTo>
                    <a:cubicBezTo>
                      <a:pt x="131" y="50"/>
                      <a:pt x="137" y="44"/>
                      <a:pt x="137" y="37"/>
                    </a:cubicBezTo>
                    <a:cubicBezTo>
                      <a:pt x="137" y="31"/>
                      <a:pt x="133" y="26"/>
                      <a:pt x="127" y="25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1" y="20"/>
                      <a:pt x="141" y="20"/>
                      <a:pt x="141" y="20"/>
                    </a:cubicBezTo>
                    <a:lnTo>
                      <a:pt x="141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6"/>
              <p:cNvSpPr/>
              <p:nvPr/>
            </p:nvSpPr>
            <p:spPr bwMode="auto">
              <a:xfrm>
                <a:off x="2820" y="2272"/>
                <a:ext cx="181" cy="12"/>
              </a:xfrm>
              <a:custGeom>
                <a:avLst/>
                <a:gdLst>
                  <a:gd name="T0" fmla="*/ 73 w 75"/>
                  <a:gd name="T1" fmla="*/ 0 h 5"/>
                  <a:gd name="T2" fmla="*/ 2 w 75"/>
                  <a:gd name="T3" fmla="*/ 0 h 5"/>
                  <a:gd name="T4" fmla="*/ 0 w 75"/>
                  <a:gd name="T5" fmla="*/ 3 h 5"/>
                  <a:gd name="T6" fmla="*/ 2 w 75"/>
                  <a:gd name="T7" fmla="*/ 5 h 5"/>
                  <a:gd name="T8" fmla="*/ 73 w 75"/>
                  <a:gd name="T9" fmla="*/ 5 h 5"/>
                  <a:gd name="T10" fmla="*/ 75 w 75"/>
                  <a:gd name="T11" fmla="*/ 3 h 5"/>
                  <a:gd name="T12" fmla="*/ 73 w 7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5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4" y="5"/>
                      <a:pt x="75" y="4"/>
                      <a:pt x="75" y="3"/>
                    </a:cubicBezTo>
                    <a:cubicBezTo>
                      <a:pt x="75" y="1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7"/>
              <p:cNvSpPr/>
              <p:nvPr/>
            </p:nvSpPr>
            <p:spPr bwMode="auto">
              <a:xfrm>
                <a:off x="2820" y="2190"/>
                <a:ext cx="181" cy="14"/>
              </a:xfrm>
              <a:custGeom>
                <a:avLst/>
                <a:gdLst>
                  <a:gd name="T0" fmla="*/ 73 w 75"/>
                  <a:gd name="T1" fmla="*/ 0 h 6"/>
                  <a:gd name="T2" fmla="*/ 2 w 75"/>
                  <a:gd name="T3" fmla="*/ 0 h 6"/>
                  <a:gd name="T4" fmla="*/ 0 w 75"/>
                  <a:gd name="T5" fmla="*/ 3 h 6"/>
                  <a:gd name="T6" fmla="*/ 2 w 75"/>
                  <a:gd name="T7" fmla="*/ 6 h 6"/>
                  <a:gd name="T8" fmla="*/ 73 w 75"/>
                  <a:gd name="T9" fmla="*/ 6 h 6"/>
                  <a:gd name="T10" fmla="*/ 75 w 75"/>
                  <a:gd name="T11" fmla="*/ 3 h 6"/>
                  <a:gd name="T12" fmla="*/ 73 w 75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2" y="6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4" y="6"/>
                      <a:pt x="75" y="5"/>
                      <a:pt x="75" y="3"/>
                    </a:cubicBezTo>
                    <a:cubicBezTo>
                      <a:pt x="75" y="2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"/>
              <p:cNvSpPr/>
              <p:nvPr/>
            </p:nvSpPr>
            <p:spPr bwMode="auto">
              <a:xfrm>
                <a:off x="2820" y="2111"/>
                <a:ext cx="181" cy="12"/>
              </a:xfrm>
              <a:custGeom>
                <a:avLst/>
                <a:gdLst>
                  <a:gd name="T0" fmla="*/ 73 w 75"/>
                  <a:gd name="T1" fmla="*/ 0 h 5"/>
                  <a:gd name="T2" fmla="*/ 2 w 75"/>
                  <a:gd name="T3" fmla="*/ 0 h 5"/>
                  <a:gd name="T4" fmla="*/ 0 w 75"/>
                  <a:gd name="T5" fmla="*/ 3 h 5"/>
                  <a:gd name="T6" fmla="*/ 2 w 75"/>
                  <a:gd name="T7" fmla="*/ 5 h 5"/>
                  <a:gd name="T8" fmla="*/ 73 w 75"/>
                  <a:gd name="T9" fmla="*/ 5 h 5"/>
                  <a:gd name="T10" fmla="*/ 75 w 75"/>
                  <a:gd name="T11" fmla="*/ 3 h 5"/>
                  <a:gd name="T12" fmla="*/ 73 w 7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5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4" y="5"/>
                      <a:pt x="75" y="4"/>
                      <a:pt x="75" y="3"/>
                    </a:cubicBezTo>
                    <a:cubicBezTo>
                      <a:pt x="75" y="1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9"/>
              <p:cNvSpPr/>
              <p:nvPr/>
            </p:nvSpPr>
            <p:spPr bwMode="auto">
              <a:xfrm>
                <a:off x="2755" y="2096"/>
                <a:ext cx="41" cy="41"/>
              </a:xfrm>
              <a:custGeom>
                <a:avLst/>
                <a:gdLst>
                  <a:gd name="T0" fmla="*/ 15 w 17"/>
                  <a:gd name="T1" fmla="*/ 0 h 17"/>
                  <a:gd name="T2" fmla="*/ 3 w 17"/>
                  <a:gd name="T3" fmla="*/ 0 h 17"/>
                  <a:gd name="T4" fmla="*/ 0 w 17"/>
                  <a:gd name="T5" fmla="*/ 3 h 17"/>
                  <a:gd name="T6" fmla="*/ 0 w 17"/>
                  <a:gd name="T7" fmla="*/ 15 h 17"/>
                  <a:gd name="T8" fmla="*/ 3 w 17"/>
                  <a:gd name="T9" fmla="*/ 17 h 17"/>
                  <a:gd name="T10" fmla="*/ 15 w 17"/>
                  <a:gd name="T11" fmla="*/ 17 h 17"/>
                  <a:gd name="T12" fmla="*/ 17 w 17"/>
                  <a:gd name="T13" fmla="*/ 15 h 17"/>
                  <a:gd name="T14" fmla="*/ 17 w 17"/>
                  <a:gd name="T15" fmla="*/ 3 h 17"/>
                  <a:gd name="T16" fmla="*/ 15 w 17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7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1" y="17"/>
                      <a:pt x="3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7"/>
                      <a:pt x="17" y="16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10"/>
              <p:cNvSpPr/>
              <p:nvPr/>
            </p:nvSpPr>
            <p:spPr bwMode="auto">
              <a:xfrm>
                <a:off x="2755" y="2176"/>
                <a:ext cx="41" cy="43"/>
              </a:xfrm>
              <a:custGeom>
                <a:avLst/>
                <a:gdLst>
                  <a:gd name="T0" fmla="*/ 15 w 17"/>
                  <a:gd name="T1" fmla="*/ 0 h 18"/>
                  <a:gd name="T2" fmla="*/ 3 w 17"/>
                  <a:gd name="T3" fmla="*/ 0 h 18"/>
                  <a:gd name="T4" fmla="*/ 0 w 17"/>
                  <a:gd name="T5" fmla="*/ 3 h 18"/>
                  <a:gd name="T6" fmla="*/ 0 w 17"/>
                  <a:gd name="T7" fmla="*/ 15 h 18"/>
                  <a:gd name="T8" fmla="*/ 3 w 17"/>
                  <a:gd name="T9" fmla="*/ 18 h 18"/>
                  <a:gd name="T10" fmla="*/ 15 w 17"/>
                  <a:gd name="T11" fmla="*/ 18 h 18"/>
                  <a:gd name="T12" fmla="*/ 17 w 17"/>
                  <a:gd name="T13" fmla="*/ 15 h 18"/>
                  <a:gd name="T14" fmla="*/ 17 w 17"/>
                  <a:gd name="T15" fmla="*/ 3 h 18"/>
                  <a:gd name="T16" fmla="*/ 15 w 17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8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7"/>
                      <a:pt x="1" y="18"/>
                      <a:pt x="3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6" y="18"/>
                      <a:pt x="17" y="17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2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11"/>
              <p:cNvSpPr/>
              <p:nvPr/>
            </p:nvSpPr>
            <p:spPr bwMode="auto">
              <a:xfrm>
                <a:off x="2755" y="2257"/>
                <a:ext cx="41" cy="41"/>
              </a:xfrm>
              <a:custGeom>
                <a:avLst/>
                <a:gdLst>
                  <a:gd name="T0" fmla="*/ 15 w 17"/>
                  <a:gd name="T1" fmla="*/ 0 h 17"/>
                  <a:gd name="T2" fmla="*/ 3 w 17"/>
                  <a:gd name="T3" fmla="*/ 0 h 17"/>
                  <a:gd name="T4" fmla="*/ 0 w 17"/>
                  <a:gd name="T5" fmla="*/ 3 h 17"/>
                  <a:gd name="T6" fmla="*/ 0 w 17"/>
                  <a:gd name="T7" fmla="*/ 15 h 17"/>
                  <a:gd name="T8" fmla="*/ 3 w 17"/>
                  <a:gd name="T9" fmla="*/ 17 h 17"/>
                  <a:gd name="T10" fmla="*/ 15 w 17"/>
                  <a:gd name="T11" fmla="*/ 17 h 17"/>
                  <a:gd name="T12" fmla="*/ 17 w 17"/>
                  <a:gd name="T13" fmla="*/ 15 h 17"/>
                  <a:gd name="T14" fmla="*/ 17 w 17"/>
                  <a:gd name="T15" fmla="*/ 3 h 17"/>
                  <a:gd name="T16" fmla="*/ 15 w 17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7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1" y="17"/>
                      <a:pt x="3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7"/>
                      <a:pt x="17" y="16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2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2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2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99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99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99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99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99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99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utoUpdateAnimBg="0"/>
      <p:bldP spid="40" grpId="0"/>
      <p:bldP spid="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89274" y="397184"/>
            <a:ext cx="7924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企划部</a:t>
            </a:r>
            <a:endParaRPr lang="zh-CN" altLang="en-US" sz="16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13" name="组合 188"/>
          <p:cNvGrpSpPr/>
          <p:nvPr/>
        </p:nvGrpSpPr>
        <p:grpSpPr>
          <a:xfrm>
            <a:off x="681625" y="1380826"/>
            <a:ext cx="2402113" cy="2401244"/>
            <a:chOff x="4179570" y="1588770"/>
            <a:chExt cx="2735580" cy="2735580"/>
          </a:xfrm>
        </p:grpSpPr>
        <p:sp>
          <p:nvSpPr>
            <p:cNvPr id="190" name="椭圆 189"/>
            <p:cNvSpPr/>
            <p:nvPr/>
          </p:nvSpPr>
          <p:spPr>
            <a:xfrm>
              <a:off x="4179570" y="1588770"/>
              <a:ext cx="2735580" cy="2735580"/>
            </a:xfrm>
            <a:prstGeom prst="ellipse">
              <a:avLst/>
            </a:prstGeom>
            <a:solidFill>
              <a:srgbClr val="C00000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651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4385545" y="1794746"/>
              <a:ext cx="2323632" cy="2323630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2000">
                  <a:schemeClr val="bg1"/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2" name="TextBox 191"/>
          <p:cNvSpPr txBox="1"/>
          <p:nvPr/>
        </p:nvSpPr>
        <p:spPr>
          <a:xfrm>
            <a:off x="1003729" y="2306639"/>
            <a:ext cx="1757906" cy="861690"/>
          </a:xfrm>
          <a:prstGeom prst="rect">
            <a:avLst/>
          </a:prstGeom>
          <a:noFill/>
        </p:spPr>
        <p:txBody>
          <a:bodyPr wrap="square" lIns="91359" tIns="45678" rIns="91359" bIns="45678">
            <a:spAutoFit/>
          </a:bodyPr>
          <a:p>
            <a:pPr algn="ctr">
              <a:lnSpc>
                <a:spcPts val="3000"/>
              </a:lnSpc>
              <a:defRPr/>
            </a:pPr>
            <a:r>
              <a:rPr lang="zh-CN" altLang="en-US" sz="4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3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121"/>
          <p:cNvGrpSpPr/>
          <p:nvPr/>
        </p:nvGrpSpPr>
        <p:grpSpPr>
          <a:xfrm>
            <a:off x="4660265" y="721360"/>
            <a:ext cx="3954145" cy="408940"/>
            <a:chOff x="4555084" y="1092328"/>
            <a:chExt cx="4697323" cy="1150809"/>
          </a:xfrm>
        </p:grpSpPr>
        <p:pic>
          <p:nvPicPr>
            <p:cNvPr id="123" name="图片 12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5" name="组合 123"/>
            <p:cNvGrpSpPr/>
            <p:nvPr/>
          </p:nvGrpSpPr>
          <p:grpSpPr>
            <a:xfrm>
              <a:off x="4555084" y="1092328"/>
              <a:ext cx="4697323" cy="974451"/>
              <a:chOff x="4555084" y="1092328"/>
              <a:chExt cx="4697323" cy="974451"/>
            </a:xfrm>
          </p:grpSpPr>
          <p:pic>
            <p:nvPicPr>
              <p:cNvPr id="125" name="图片 12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26" name="圆角矩形 125"/>
              <p:cNvSpPr/>
              <p:nvPr/>
            </p:nvSpPr>
            <p:spPr>
              <a:xfrm>
                <a:off x="4555084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193" name="矩形 192"/>
          <p:cNvSpPr/>
          <p:nvPr/>
        </p:nvSpPr>
        <p:spPr>
          <a:xfrm>
            <a:off x="4906980" y="683023"/>
            <a:ext cx="1508760" cy="3454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工厂常见问题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337560" y="1245235"/>
            <a:ext cx="799465" cy="556895"/>
            <a:chOff x="5166" y="1125"/>
            <a:chExt cx="1587" cy="1183"/>
          </a:xfrm>
        </p:grpSpPr>
        <p:sp>
          <p:nvSpPr>
            <p:cNvPr id="20" name="Freeform 5"/>
            <p:cNvSpPr/>
            <p:nvPr/>
          </p:nvSpPr>
          <p:spPr bwMode="auto">
            <a:xfrm>
              <a:off x="5166" y="1182"/>
              <a:ext cx="1255" cy="1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14300">
                <a:prstClr val="black"/>
              </a:innerShdw>
            </a:effectLst>
          </p:spPr>
          <p:txBody>
            <a:bodyPr vert="horz" wrap="square" lIns="68580" tIns="34290" rIns="68580" bIns="3429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21" name="组合 269"/>
            <p:cNvGrpSpPr/>
            <p:nvPr/>
          </p:nvGrpSpPr>
          <p:grpSpPr>
            <a:xfrm rot="16200000">
              <a:off x="5494" y="1049"/>
              <a:ext cx="1183" cy="1335"/>
              <a:chOff x="8439634" y="3544648"/>
              <a:chExt cx="1611146" cy="1817848"/>
            </a:xfrm>
          </p:grpSpPr>
          <p:sp>
            <p:nvSpPr>
              <p:cNvPr id="22" name="Freeform 5"/>
              <p:cNvSpPr/>
              <p:nvPr/>
            </p:nvSpPr>
            <p:spPr bwMode="auto">
              <a:xfrm rot="5400000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5"/>
              <p:cNvSpPr/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5678" y="1356"/>
              <a:ext cx="809" cy="668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p>
              <a:pPr marL="0" lvl="1" algn="ctr"/>
              <a:r>
                <a:rPr lang="en-US" altLang="zh-CN" sz="16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364230" y="574675"/>
            <a:ext cx="799465" cy="556895"/>
            <a:chOff x="5166" y="1125"/>
            <a:chExt cx="1587" cy="1183"/>
          </a:xfrm>
        </p:grpSpPr>
        <p:sp>
          <p:nvSpPr>
            <p:cNvPr id="26" name="Freeform 5"/>
            <p:cNvSpPr/>
            <p:nvPr/>
          </p:nvSpPr>
          <p:spPr bwMode="auto">
            <a:xfrm>
              <a:off x="5166" y="1182"/>
              <a:ext cx="1255" cy="1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14300">
                <a:prstClr val="black"/>
              </a:innerShdw>
            </a:effectLst>
          </p:spPr>
          <p:txBody>
            <a:bodyPr vert="horz" wrap="square" lIns="68580" tIns="34290" rIns="68580" bIns="3429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1" name="组合 269"/>
            <p:cNvGrpSpPr/>
            <p:nvPr/>
          </p:nvGrpSpPr>
          <p:grpSpPr>
            <a:xfrm rot="16200000">
              <a:off x="5494" y="1049"/>
              <a:ext cx="1183" cy="1335"/>
              <a:chOff x="8439634" y="3544648"/>
              <a:chExt cx="1611146" cy="1817848"/>
            </a:xfrm>
          </p:grpSpPr>
          <p:sp>
            <p:nvSpPr>
              <p:cNvPr id="32" name="Freeform 5"/>
              <p:cNvSpPr/>
              <p:nvPr/>
            </p:nvSpPr>
            <p:spPr bwMode="auto">
              <a:xfrm rot="5400000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5"/>
              <p:cNvSpPr/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5678" y="1356"/>
              <a:ext cx="809" cy="668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p>
              <a:pPr marL="0" lvl="1" algn="ctr"/>
              <a:r>
                <a:rPr lang="en-US" altLang="zh-CN" sz="16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336925" y="1939290"/>
            <a:ext cx="799465" cy="556895"/>
            <a:chOff x="5166" y="1125"/>
            <a:chExt cx="1587" cy="1183"/>
          </a:xfrm>
        </p:grpSpPr>
        <p:sp>
          <p:nvSpPr>
            <p:cNvPr id="36" name="Freeform 5"/>
            <p:cNvSpPr/>
            <p:nvPr/>
          </p:nvSpPr>
          <p:spPr bwMode="auto">
            <a:xfrm>
              <a:off x="5166" y="1182"/>
              <a:ext cx="1255" cy="1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14300">
                <a:prstClr val="black"/>
              </a:innerShdw>
            </a:effectLst>
          </p:spPr>
          <p:txBody>
            <a:bodyPr vert="horz" wrap="square" lIns="68580" tIns="34290" rIns="68580" bIns="3429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7" name="组合 269"/>
            <p:cNvGrpSpPr/>
            <p:nvPr/>
          </p:nvGrpSpPr>
          <p:grpSpPr>
            <a:xfrm rot="16200000">
              <a:off x="5494" y="1049"/>
              <a:ext cx="1183" cy="1335"/>
              <a:chOff x="8439634" y="3544648"/>
              <a:chExt cx="1611146" cy="1817848"/>
            </a:xfrm>
          </p:grpSpPr>
          <p:sp>
            <p:nvSpPr>
              <p:cNvPr id="38" name="Freeform 5"/>
              <p:cNvSpPr/>
              <p:nvPr/>
            </p:nvSpPr>
            <p:spPr bwMode="auto">
              <a:xfrm rot="5400000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5"/>
              <p:cNvSpPr/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5678" y="1356"/>
              <a:ext cx="809" cy="668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p>
              <a:pPr marL="0" lvl="1" algn="ctr"/>
              <a:r>
                <a:rPr lang="en-US" altLang="zh-CN" sz="16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364230" y="2651760"/>
            <a:ext cx="799465" cy="556895"/>
            <a:chOff x="5166" y="1125"/>
            <a:chExt cx="1587" cy="1183"/>
          </a:xfrm>
        </p:grpSpPr>
        <p:sp>
          <p:nvSpPr>
            <p:cNvPr id="42" name="Freeform 5"/>
            <p:cNvSpPr/>
            <p:nvPr/>
          </p:nvSpPr>
          <p:spPr bwMode="auto">
            <a:xfrm>
              <a:off x="5166" y="1182"/>
              <a:ext cx="1255" cy="1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14300">
                <a:prstClr val="black"/>
              </a:innerShdw>
            </a:effectLst>
          </p:spPr>
          <p:txBody>
            <a:bodyPr vert="horz" wrap="square" lIns="68580" tIns="34290" rIns="68580" bIns="3429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3" name="组合 269"/>
            <p:cNvGrpSpPr/>
            <p:nvPr/>
          </p:nvGrpSpPr>
          <p:grpSpPr>
            <a:xfrm rot="16200000">
              <a:off x="5494" y="1049"/>
              <a:ext cx="1183" cy="1335"/>
              <a:chOff x="8439634" y="3544648"/>
              <a:chExt cx="1611146" cy="1817848"/>
            </a:xfrm>
          </p:grpSpPr>
          <p:sp>
            <p:nvSpPr>
              <p:cNvPr id="50" name="Freeform 5"/>
              <p:cNvSpPr/>
              <p:nvPr/>
            </p:nvSpPr>
            <p:spPr bwMode="auto">
              <a:xfrm rot="5400000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5"/>
              <p:cNvSpPr/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5678" y="1356"/>
              <a:ext cx="809" cy="668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p>
              <a:pPr marL="0" lvl="1" algn="ctr"/>
              <a:r>
                <a:rPr lang="en-US" altLang="zh-CN" sz="16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365500" y="3321685"/>
            <a:ext cx="799465" cy="556895"/>
            <a:chOff x="5166" y="1125"/>
            <a:chExt cx="1587" cy="1183"/>
          </a:xfrm>
        </p:grpSpPr>
        <p:sp>
          <p:nvSpPr>
            <p:cNvPr id="54" name="Freeform 5"/>
            <p:cNvSpPr/>
            <p:nvPr/>
          </p:nvSpPr>
          <p:spPr bwMode="auto">
            <a:xfrm>
              <a:off x="5166" y="1182"/>
              <a:ext cx="1255" cy="1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14300">
                <a:prstClr val="black"/>
              </a:innerShdw>
            </a:effectLst>
          </p:spPr>
          <p:txBody>
            <a:bodyPr vert="horz" wrap="square" lIns="68580" tIns="34290" rIns="68580" bIns="3429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55" name="组合 269"/>
            <p:cNvGrpSpPr/>
            <p:nvPr/>
          </p:nvGrpSpPr>
          <p:grpSpPr>
            <a:xfrm rot="16200000">
              <a:off x="5494" y="1049"/>
              <a:ext cx="1183" cy="1335"/>
              <a:chOff x="8439634" y="3544648"/>
              <a:chExt cx="1611146" cy="1817848"/>
            </a:xfrm>
          </p:grpSpPr>
          <p:sp>
            <p:nvSpPr>
              <p:cNvPr id="56" name="Freeform 5"/>
              <p:cNvSpPr/>
              <p:nvPr/>
            </p:nvSpPr>
            <p:spPr bwMode="auto">
              <a:xfrm rot="5400000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5"/>
              <p:cNvSpPr/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8" name="矩形 57"/>
            <p:cNvSpPr/>
            <p:nvPr/>
          </p:nvSpPr>
          <p:spPr>
            <a:xfrm>
              <a:off x="5678" y="1356"/>
              <a:ext cx="809" cy="668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p>
              <a:pPr marL="0" lvl="1" algn="ctr"/>
              <a:r>
                <a:rPr lang="en-US" altLang="zh-CN" sz="16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05</a:t>
              </a:r>
              <a:endPara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356610" y="4025265"/>
            <a:ext cx="799465" cy="556895"/>
            <a:chOff x="5166" y="1125"/>
            <a:chExt cx="1587" cy="1183"/>
          </a:xfrm>
        </p:grpSpPr>
        <p:sp>
          <p:nvSpPr>
            <p:cNvPr id="60" name="Freeform 5"/>
            <p:cNvSpPr/>
            <p:nvPr/>
          </p:nvSpPr>
          <p:spPr bwMode="auto">
            <a:xfrm>
              <a:off x="5166" y="1182"/>
              <a:ext cx="1255" cy="1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14300">
                <a:prstClr val="black"/>
              </a:innerShdw>
            </a:effectLst>
          </p:spPr>
          <p:txBody>
            <a:bodyPr vert="horz" wrap="square" lIns="68580" tIns="34290" rIns="68580" bIns="34290" numCol="1" anchor="t" anchorCtr="0" compatLnSpc="1"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61" name="组合 269"/>
            <p:cNvGrpSpPr/>
            <p:nvPr/>
          </p:nvGrpSpPr>
          <p:grpSpPr>
            <a:xfrm rot="16200000">
              <a:off x="5494" y="1049"/>
              <a:ext cx="1183" cy="1335"/>
              <a:chOff x="8439634" y="3544648"/>
              <a:chExt cx="1611146" cy="1817848"/>
            </a:xfrm>
          </p:grpSpPr>
          <p:sp>
            <p:nvSpPr>
              <p:cNvPr id="62" name="Freeform 5"/>
              <p:cNvSpPr/>
              <p:nvPr/>
            </p:nvSpPr>
            <p:spPr bwMode="auto">
              <a:xfrm rot="5400000">
                <a:off x="8336283" y="3647999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7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100000">
                      <a:schemeClr val="bg1">
                        <a:lumMod val="7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27000" dist="508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5"/>
              <p:cNvSpPr/>
              <p:nvPr/>
            </p:nvSpPr>
            <p:spPr bwMode="auto">
              <a:xfrm rot="5400000">
                <a:off x="8582835" y="3866516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254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5678" y="1356"/>
              <a:ext cx="809" cy="668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p>
              <a:pPr marL="0" lvl="1" algn="ctr"/>
              <a:r>
                <a:rPr lang="en-US" altLang="zh-CN" sz="16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06</a:t>
              </a:r>
              <a:endPara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121"/>
          <p:cNvGrpSpPr/>
          <p:nvPr/>
        </p:nvGrpSpPr>
        <p:grpSpPr>
          <a:xfrm>
            <a:off x="4343400" y="1346835"/>
            <a:ext cx="4293235" cy="408940"/>
            <a:chOff x="4555084" y="1092328"/>
            <a:chExt cx="4697323" cy="1150809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67" name="组合 123"/>
            <p:cNvGrpSpPr/>
            <p:nvPr/>
          </p:nvGrpSpPr>
          <p:grpSpPr>
            <a:xfrm>
              <a:off x="4555084" y="1092328"/>
              <a:ext cx="4697323" cy="974451"/>
              <a:chOff x="4555084" y="1092328"/>
              <a:chExt cx="4697323" cy="974451"/>
            </a:xfrm>
          </p:grpSpPr>
          <p:pic>
            <p:nvPicPr>
              <p:cNvPr id="68" name="图片 6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69" name="圆角矩形 68"/>
              <p:cNvSpPr/>
              <p:nvPr/>
            </p:nvSpPr>
            <p:spPr>
              <a:xfrm>
                <a:off x="4555084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70" name="矩形 69"/>
          <p:cNvSpPr/>
          <p:nvPr/>
        </p:nvSpPr>
        <p:spPr>
          <a:xfrm>
            <a:off x="4871085" y="1346835"/>
            <a:ext cx="1993265" cy="34544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规范生产管理制度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pSp>
        <p:nvGrpSpPr>
          <p:cNvPr id="71" name="组合 121"/>
          <p:cNvGrpSpPr/>
          <p:nvPr/>
        </p:nvGrpSpPr>
        <p:grpSpPr>
          <a:xfrm>
            <a:off x="4683125" y="2057400"/>
            <a:ext cx="3954145" cy="408940"/>
            <a:chOff x="4555084" y="1092328"/>
            <a:chExt cx="4697323" cy="1150809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73" name="组合 123"/>
            <p:cNvGrpSpPr/>
            <p:nvPr/>
          </p:nvGrpSpPr>
          <p:grpSpPr>
            <a:xfrm>
              <a:off x="4555084" y="1092328"/>
              <a:ext cx="4697323" cy="974451"/>
              <a:chOff x="4555084" y="1092328"/>
              <a:chExt cx="4697323" cy="974451"/>
            </a:xfrm>
          </p:grpSpPr>
          <p:pic>
            <p:nvPicPr>
              <p:cNvPr id="74" name="图片 7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75" name="圆角矩形 74"/>
              <p:cNvSpPr/>
              <p:nvPr/>
            </p:nvSpPr>
            <p:spPr>
              <a:xfrm>
                <a:off x="4555084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76" name="矩形 75"/>
          <p:cNvSpPr/>
          <p:nvPr/>
        </p:nvSpPr>
        <p:spPr>
          <a:xfrm>
            <a:off x="4665345" y="1961515"/>
            <a:ext cx="1993265" cy="34544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产能负荷分析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pSp>
        <p:nvGrpSpPr>
          <p:cNvPr id="77" name="组合 121"/>
          <p:cNvGrpSpPr/>
          <p:nvPr/>
        </p:nvGrpSpPr>
        <p:grpSpPr>
          <a:xfrm>
            <a:off x="4683125" y="2750185"/>
            <a:ext cx="3954145" cy="408940"/>
            <a:chOff x="4555084" y="1092328"/>
            <a:chExt cx="4697323" cy="1150809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79" name="组合 123"/>
            <p:cNvGrpSpPr/>
            <p:nvPr/>
          </p:nvGrpSpPr>
          <p:grpSpPr>
            <a:xfrm>
              <a:off x="4555084" y="1092328"/>
              <a:ext cx="4697323" cy="974451"/>
              <a:chOff x="4555084" y="1092328"/>
              <a:chExt cx="4697323" cy="974451"/>
            </a:xfrm>
          </p:grpSpPr>
          <p:pic>
            <p:nvPicPr>
              <p:cNvPr id="80" name="图片 7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81" name="圆角矩形 80"/>
              <p:cNvSpPr/>
              <p:nvPr/>
            </p:nvSpPr>
            <p:spPr>
              <a:xfrm>
                <a:off x="4555084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82" name="组合 121"/>
          <p:cNvGrpSpPr/>
          <p:nvPr/>
        </p:nvGrpSpPr>
        <p:grpSpPr>
          <a:xfrm>
            <a:off x="4402455" y="3403053"/>
            <a:ext cx="4254500" cy="406421"/>
            <a:chOff x="4555084" y="1108657"/>
            <a:chExt cx="4697323" cy="1143721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84" name="组合 123"/>
            <p:cNvGrpSpPr/>
            <p:nvPr/>
          </p:nvGrpSpPr>
          <p:grpSpPr>
            <a:xfrm>
              <a:off x="4555084" y="1108657"/>
              <a:ext cx="4697323" cy="1143721"/>
              <a:chOff x="4555084" y="1108657"/>
              <a:chExt cx="4697323" cy="1143721"/>
            </a:xfrm>
          </p:grpSpPr>
          <p:pic>
            <p:nvPicPr>
              <p:cNvPr id="85" name="图片 8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86" name="圆角矩形 85"/>
              <p:cNvSpPr/>
              <p:nvPr/>
            </p:nvSpPr>
            <p:spPr>
              <a:xfrm>
                <a:off x="4555084" y="1294256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87" name="组合 121"/>
          <p:cNvGrpSpPr/>
          <p:nvPr/>
        </p:nvGrpSpPr>
        <p:grpSpPr>
          <a:xfrm>
            <a:off x="4683125" y="4122420"/>
            <a:ext cx="3954145" cy="408940"/>
            <a:chOff x="4555084" y="1092328"/>
            <a:chExt cx="4697323" cy="1150809"/>
          </a:xfrm>
        </p:grpSpPr>
        <p:pic>
          <p:nvPicPr>
            <p:cNvPr id="88" name="图片 8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89" name="组合 123"/>
            <p:cNvGrpSpPr/>
            <p:nvPr/>
          </p:nvGrpSpPr>
          <p:grpSpPr>
            <a:xfrm>
              <a:off x="4555084" y="1092328"/>
              <a:ext cx="4697323" cy="974451"/>
              <a:chOff x="4555084" y="1092328"/>
              <a:chExt cx="4697323" cy="974451"/>
            </a:xfrm>
          </p:grpSpPr>
          <p:pic>
            <p:nvPicPr>
              <p:cNvPr id="90" name="图片 8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91" name="圆角矩形 90"/>
              <p:cNvSpPr/>
              <p:nvPr/>
            </p:nvSpPr>
            <p:spPr>
              <a:xfrm>
                <a:off x="4555084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92" name="矩形 91"/>
          <p:cNvSpPr/>
          <p:nvPr/>
        </p:nvSpPr>
        <p:spPr>
          <a:xfrm>
            <a:off x="4754880" y="2693035"/>
            <a:ext cx="2944495" cy="34544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均衡销售计划与生产计划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4398645" y="3393440"/>
            <a:ext cx="2077720" cy="34544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日程安排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4402455" y="4097020"/>
            <a:ext cx="2544445" cy="34544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生产进度管理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grpSp>
        <p:nvGrpSpPr>
          <p:cNvPr id="12" name="组合 160"/>
          <p:cNvGrpSpPr/>
          <p:nvPr/>
        </p:nvGrpSpPr>
        <p:grpSpPr>
          <a:xfrm>
            <a:off x="4164965" y="468630"/>
            <a:ext cx="742315" cy="4260850"/>
            <a:chOff x="3971019" y="796001"/>
            <a:chExt cx="989404" cy="5338506"/>
          </a:xfrm>
        </p:grpSpPr>
        <p:sp>
          <p:nvSpPr>
            <p:cNvPr id="162" name="矩形 161"/>
            <p:cNvSpPr/>
            <p:nvPr/>
          </p:nvSpPr>
          <p:spPr>
            <a:xfrm>
              <a:off x="4614031" y="796001"/>
              <a:ext cx="346392" cy="5287413"/>
            </a:xfrm>
            <a:prstGeom prst="rect">
              <a:avLst/>
            </a:prstGeom>
            <a:gradFill>
              <a:gsLst>
                <a:gs pos="0">
                  <a:schemeClr val="tx1">
                    <a:alpha val="8000"/>
                  </a:schemeClr>
                </a:gs>
                <a:gs pos="100000">
                  <a:srgbClr val="F2F2F2">
                    <a:alpha val="0"/>
                  </a:srgb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2" name="矩形 171"/>
            <p:cNvSpPr/>
            <p:nvPr/>
          </p:nvSpPr>
          <p:spPr>
            <a:xfrm>
              <a:off x="4178614" y="796001"/>
              <a:ext cx="452661" cy="528741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173" name="图片 17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5400000">
              <a:off x="1404452" y="3362569"/>
              <a:ext cx="5338505" cy="205371"/>
            </a:xfrm>
            <a:prstGeom prst="rect">
              <a:avLst/>
            </a:prstGeom>
          </p:spPr>
        </p:pic>
        <p:sp>
          <p:nvSpPr>
            <p:cNvPr id="174" name="流程图: 手动输入 32"/>
            <p:cNvSpPr/>
            <p:nvPr/>
          </p:nvSpPr>
          <p:spPr>
            <a:xfrm flipH="1" flipV="1">
              <a:off x="4614203" y="796001"/>
              <a:ext cx="345594" cy="920797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-1" fmla="*/ 0 w 10000"/>
                <a:gd name="connsiteY0-2" fmla="*/ 6677 h 10000"/>
                <a:gd name="connsiteX1-3" fmla="*/ 10000 w 10000"/>
                <a:gd name="connsiteY1-4" fmla="*/ 0 h 10000"/>
                <a:gd name="connsiteX2-5" fmla="*/ 10000 w 10000"/>
                <a:gd name="connsiteY2-6" fmla="*/ 10000 h 10000"/>
                <a:gd name="connsiteX3-7" fmla="*/ 0 w 10000"/>
                <a:gd name="connsiteY3-8" fmla="*/ 10000 h 10000"/>
                <a:gd name="connsiteX4-9" fmla="*/ 0 w 10000"/>
                <a:gd name="connsiteY4-10" fmla="*/ 6677 h 10000"/>
                <a:gd name="connsiteX0-11" fmla="*/ 0 w 10000"/>
                <a:gd name="connsiteY0-12" fmla="*/ 6875 h 10000"/>
                <a:gd name="connsiteX1-13" fmla="*/ 10000 w 10000"/>
                <a:gd name="connsiteY1-14" fmla="*/ 0 h 10000"/>
                <a:gd name="connsiteX2-15" fmla="*/ 10000 w 10000"/>
                <a:gd name="connsiteY2-16" fmla="*/ 10000 h 10000"/>
                <a:gd name="connsiteX3-17" fmla="*/ 0 w 10000"/>
                <a:gd name="connsiteY3-18" fmla="*/ 10000 h 10000"/>
                <a:gd name="connsiteX4-19" fmla="*/ 0 w 10000"/>
                <a:gd name="connsiteY4-20" fmla="*/ 6875 h 10000"/>
                <a:gd name="connsiteX0-21" fmla="*/ 0 w 10185"/>
                <a:gd name="connsiteY0-22" fmla="*/ 6624 h 10000"/>
                <a:gd name="connsiteX1-23" fmla="*/ 10185 w 10185"/>
                <a:gd name="connsiteY1-24" fmla="*/ 0 h 10000"/>
                <a:gd name="connsiteX2-25" fmla="*/ 10185 w 10185"/>
                <a:gd name="connsiteY2-26" fmla="*/ 10000 h 10000"/>
                <a:gd name="connsiteX3-27" fmla="*/ 185 w 10185"/>
                <a:gd name="connsiteY3-28" fmla="*/ 10000 h 10000"/>
                <a:gd name="connsiteX4-29" fmla="*/ 0 w 10185"/>
                <a:gd name="connsiteY4-30" fmla="*/ 6624 h 10000"/>
                <a:gd name="connsiteX0-31" fmla="*/ 0 w 10092"/>
                <a:gd name="connsiteY0-32" fmla="*/ 8092 h 10000"/>
                <a:gd name="connsiteX1-33" fmla="*/ 10092 w 10092"/>
                <a:gd name="connsiteY1-34" fmla="*/ 0 h 10000"/>
                <a:gd name="connsiteX2-35" fmla="*/ 10092 w 10092"/>
                <a:gd name="connsiteY2-36" fmla="*/ 10000 h 10000"/>
                <a:gd name="connsiteX3-37" fmla="*/ 92 w 10092"/>
                <a:gd name="connsiteY3-38" fmla="*/ 10000 h 10000"/>
                <a:gd name="connsiteX4-39" fmla="*/ 0 w 10092"/>
                <a:gd name="connsiteY4-40" fmla="*/ 8092 h 10000"/>
                <a:gd name="connsiteX0-41" fmla="*/ 0 w 10092"/>
                <a:gd name="connsiteY0-42" fmla="*/ 8736 h 10000"/>
                <a:gd name="connsiteX1-43" fmla="*/ 10092 w 10092"/>
                <a:gd name="connsiteY1-44" fmla="*/ 0 h 10000"/>
                <a:gd name="connsiteX2-45" fmla="*/ 10092 w 10092"/>
                <a:gd name="connsiteY2-46" fmla="*/ 10000 h 10000"/>
                <a:gd name="connsiteX3-47" fmla="*/ 92 w 10092"/>
                <a:gd name="connsiteY3-48" fmla="*/ 10000 h 10000"/>
                <a:gd name="connsiteX4-49" fmla="*/ 0 w 10092"/>
                <a:gd name="connsiteY4-50" fmla="*/ 8736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92" h="10000">
                  <a:moveTo>
                    <a:pt x="0" y="8736"/>
                  </a:moveTo>
                  <a:lnTo>
                    <a:pt x="10092" y="0"/>
                  </a:lnTo>
                  <a:lnTo>
                    <a:pt x="10092" y="10000"/>
                  </a:lnTo>
                  <a:lnTo>
                    <a:pt x="92" y="10000"/>
                  </a:lnTo>
                  <a:cubicBezTo>
                    <a:pt x="30" y="8875"/>
                    <a:pt x="62" y="9861"/>
                    <a:pt x="0" y="8736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21000"/>
                  </a:schemeClr>
                </a:gs>
                <a:gs pos="100000">
                  <a:srgbClr val="F2F2F2">
                    <a:alpha val="0"/>
                  </a:srgbClr>
                </a:gs>
              </a:gsLst>
              <a:lin ang="108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5" name="梯形 184"/>
            <p:cNvSpPr/>
            <p:nvPr/>
          </p:nvSpPr>
          <p:spPr>
            <a:xfrm rot="5400000">
              <a:off x="4085362" y="2026910"/>
              <a:ext cx="1396262" cy="345868"/>
            </a:xfrm>
            <a:prstGeom prst="trapezoid">
              <a:avLst>
                <a:gd name="adj" fmla="val 173951"/>
              </a:avLst>
            </a:prstGeom>
            <a:gradFill>
              <a:gsLst>
                <a:gs pos="100000">
                  <a:schemeClr val="tx1">
                    <a:alpha val="21000"/>
                  </a:schemeClr>
                </a:gs>
                <a:gs pos="0">
                  <a:srgbClr val="F2F2F2">
                    <a:alpha val="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6" name="梯形 185"/>
            <p:cNvSpPr/>
            <p:nvPr/>
          </p:nvSpPr>
          <p:spPr>
            <a:xfrm rot="5400000">
              <a:off x="4085362" y="3275907"/>
              <a:ext cx="1396262" cy="345868"/>
            </a:xfrm>
            <a:prstGeom prst="trapezoid">
              <a:avLst>
                <a:gd name="adj" fmla="val 173951"/>
              </a:avLst>
            </a:prstGeom>
            <a:gradFill>
              <a:gsLst>
                <a:gs pos="100000">
                  <a:schemeClr val="tx1">
                    <a:alpha val="21000"/>
                  </a:schemeClr>
                </a:gs>
                <a:gs pos="0">
                  <a:srgbClr val="F2F2F2">
                    <a:alpha val="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7" name="梯形 186"/>
            <p:cNvSpPr/>
            <p:nvPr/>
          </p:nvSpPr>
          <p:spPr>
            <a:xfrm rot="5400000">
              <a:off x="4085362" y="4502881"/>
              <a:ext cx="1396262" cy="345868"/>
            </a:xfrm>
            <a:prstGeom prst="trapezoid">
              <a:avLst>
                <a:gd name="adj" fmla="val 173951"/>
              </a:avLst>
            </a:prstGeom>
            <a:gradFill>
              <a:gsLst>
                <a:gs pos="100000">
                  <a:schemeClr val="tx1">
                    <a:alpha val="21000"/>
                  </a:schemeClr>
                </a:gs>
                <a:gs pos="0">
                  <a:srgbClr val="F2F2F2">
                    <a:alpha val="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8" name="流程图: 手动输入 32"/>
            <p:cNvSpPr/>
            <p:nvPr/>
          </p:nvSpPr>
          <p:spPr>
            <a:xfrm flipH="1">
              <a:off x="4614203" y="5187950"/>
              <a:ext cx="345594" cy="895464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-1" fmla="*/ 0 w 10000"/>
                <a:gd name="connsiteY0-2" fmla="*/ 6677 h 10000"/>
                <a:gd name="connsiteX1-3" fmla="*/ 10000 w 10000"/>
                <a:gd name="connsiteY1-4" fmla="*/ 0 h 10000"/>
                <a:gd name="connsiteX2-5" fmla="*/ 10000 w 10000"/>
                <a:gd name="connsiteY2-6" fmla="*/ 10000 h 10000"/>
                <a:gd name="connsiteX3-7" fmla="*/ 0 w 10000"/>
                <a:gd name="connsiteY3-8" fmla="*/ 10000 h 10000"/>
                <a:gd name="connsiteX4-9" fmla="*/ 0 w 10000"/>
                <a:gd name="connsiteY4-10" fmla="*/ 6677 h 10000"/>
                <a:gd name="connsiteX0-11" fmla="*/ 0 w 10000"/>
                <a:gd name="connsiteY0-12" fmla="*/ 6875 h 10000"/>
                <a:gd name="connsiteX1-13" fmla="*/ 10000 w 10000"/>
                <a:gd name="connsiteY1-14" fmla="*/ 0 h 10000"/>
                <a:gd name="connsiteX2-15" fmla="*/ 10000 w 10000"/>
                <a:gd name="connsiteY2-16" fmla="*/ 10000 h 10000"/>
                <a:gd name="connsiteX3-17" fmla="*/ 0 w 10000"/>
                <a:gd name="connsiteY3-18" fmla="*/ 10000 h 10000"/>
                <a:gd name="connsiteX4-19" fmla="*/ 0 w 10000"/>
                <a:gd name="connsiteY4-20" fmla="*/ 6875 h 10000"/>
                <a:gd name="connsiteX0-21" fmla="*/ 0 w 10185"/>
                <a:gd name="connsiteY0-22" fmla="*/ 6624 h 10000"/>
                <a:gd name="connsiteX1-23" fmla="*/ 10185 w 10185"/>
                <a:gd name="connsiteY1-24" fmla="*/ 0 h 10000"/>
                <a:gd name="connsiteX2-25" fmla="*/ 10185 w 10185"/>
                <a:gd name="connsiteY2-26" fmla="*/ 10000 h 10000"/>
                <a:gd name="connsiteX3-27" fmla="*/ 185 w 10185"/>
                <a:gd name="connsiteY3-28" fmla="*/ 10000 h 10000"/>
                <a:gd name="connsiteX4-29" fmla="*/ 0 w 10185"/>
                <a:gd name="connsiteY4-30" fmla="*/ 6624 h 10000"/>
                <a:gd name="connsiteX0-31" fmla="*/ 0 w 10092"/>
                <a:gd name="connsiteY0-32" fmla="*/ 8092 h 10000"/>
                <a:gd name="connsiteX1-33" fmla="*/ 10092 w 10092"/>
                <a:gd name="connsiteY1-34" fmla="*/ 0 h 10000"/>
                <a:gd name="connsiteX2-35" fmla="*/ 10092 w 10092"/>
                <a:gd name="connsiteY2-36" fmla="*/ 10000 h 10000"/>
                <a:gd name="connsiteX3-37" fmla="*/ 92 w 10092"/>
                <a:gd name="connsiteY3-38" fmla="*/ 10000 h 10000"/>
                <a:gd name="connsiteX4-39" fmla="*/ 0 w 10092"/>
                <a:gd name="connsiteY4-40" fmla="*/ 8092 h 10000"/>
                <a:gd name="connsiteX0-41" fmla="*/ 0 w 10092"/>
                <a:gd name="connsiteY0-42" fmla="*/ 8736 h 10000"/>
                <a:gd name="connsiteX1-43" fmla="*/ 10092 w 10092"/>
                <a:gd name="connsiteY1-44" fmla="*/ 0 h 10000"/>
                <a:gd name="connsiteX2-45" fmla="*/ 10092 w 10092"/>
                <a:gd name="connsiteY2-46" fmla="*/ 10000 h 10000"/>
                <a:gd name="connsiteX3-47" fmla="*/ 92 w 10092"/>
                <a:gd name="connsiteY3-48" fmla="*/ 10000 h 10000"/>
                <a:gd name="connsiteX4-49" fmla="*/ 0 w 10092"/>
                <a:gd name="connsiteY4-50" fmla="*/ 8736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92" h="10000">
                  <a:moveTo>
                    <a:pt x="0" y="8736"/>
                  </a:moveTo>
                  <a:lnTo>
                    <a:pt x="10092" y="0"/>
                  </a:lnTo>
                  <a:lnTo>
                    <a:pt x="10092" y="10000"/>
                  </a:lnTo>
                  <a:lnTo>
                    <a:pt x="92" y="10000"/>
                  </a:lnTo>
                  <a:cubicBezTo>
                    <a:pt x="30" y="8875"/>
                    <a:pt x="62" y="9861"/>
                    <a:pt x="0" y="8736"/>
                  </a:cubicBezTo>
                  <a:close/>
                </a:path>
              </a:pathLst>
            </a:custGeom>
            <a:gradFill>
              <a:gsLst>
                <a:gs pos="0">
                  <a:schemeClr val="tx1">
                    <a:alpha val="21000"/>
                  </a:schemeClr>
                </a:gs>
                <a:gs pos="100000">
                  <a:srgbClr val="F2F2F2">
                    <a:alpha val="0"/>
                  </a:srgbClr>
                </a:gs>
              </a:gsLst>
              <a:lin ang="108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49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49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49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49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49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649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49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49"/>
                            </p:stCondLst>
                            <p:childTnLst>
                              <p:par>
                                <p:cTn id="5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49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649"/>
                            </p:stCondLst>
                            <p:childTnLst>
                              <p:par>
                                <p:cTn id="6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49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649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149"/>
                            </p:stCondLst>
                            <p:childTnLst>
                              <p:par>
                                <p:cTn id="7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49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149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649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149"/>
                            </p:stCondLst>
                            <p:childTnLst>
                              <p:par>
                                <p:cTn id="9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/>
      <p:bldP spid="193" grpId="0"/>
      <p:bldP spid="193" grpId="1"/>
      <p:bldP spid="70" grpId="0"/>
      <p:bldP spid="70" grpId="1"/>
      <p:bldP spid="76" grpId="0"/>
      <p:bldP spid="76" grpId="1"/>
      <p:bldP spid="92" grpId="0"/>
      <p:bldP spid="92" grpId="1"/>
      <p:bldP spid="93" grpId="0"/>
      <p:bldP spid="93" grpId="1"/>
      <p:bldP spid="94" grpId="0"/>
      <p:bldP spid="9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89274" y="397184"/>
            <a:ext cx="2429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工厂常见问题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52"/>
          <p:cNvGrpSpPr/>
          <p:nvPr/>
        </p:nvGrpSpPr>
        <p:grpSpPr>
          <a:xfrm>
            <a:off x="381332" y="1054249"/>
            <a:ext cx="1153285" cy="1153284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组合 49"/>
          <p:cNvGrpSpPr/>
          <p:nvPr/>
        </p:nvGrpSpPr>
        <p:grpSpPr>
          <a:xfrm>
            <a:off x="1644696" y="2791713"/>
            <a:ext cx="1436242" cy="143624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组合 40"/>
          <p:cNvGrpSpPr/>
          <p:nvPr/>
        </p:nvGrpSpPr>
        <p:grpSpPr>
          <a:xfrm>
            <a:off x="859155" y="1308100"/>
            <a:ext cx="2239010" cy="242951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45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3" y="760413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7" name="组合 56"/>
          <p:cNvGrpSpPr/>
          <p:nvPr/>
        </p:nvGrpSpPr>
        <p:grpSpPr>
          <a:xfrm>
            <a:off x="2693193" y="1068354"/>
            <a:ext cx="501312" cy="50131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3590925" y="1733550"/>
            <a:ext cx="5105400" cy="8591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5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工厂常见问题</a:t>
            </a:r>
            <a:endParaRPr lang="zh-CN" altLang="en-US" sz="5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5166" y="1835150"/>
            <a:ext cx="2587625" cy="1327283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p>
            <a:pPr algn="ctr">
              <a:defRPr/>
            </a:pPr>
            <a:r>
              <a:rPr lang="en-US" altLang="zh-CN" sz="8000" b="1" spc="-300" noProof="1" smtClean="0">
                <a:solidFill>
                  <a:srgbClr val="C00000"/>
                </a:solidFill>
                <a:latin typeface="+mj-ea"/>
                <a:ea typeface="+mj-ea"/>
              </a:rPr>
              <a:t>01</a:t>
            </a:r>
            <a:endParaRPr lang="en-US" altLang="zh-CN" sz="8000" b="1" spc="-300" noProof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765" y="2567940"/>
            <a:ext cx="5040630" cy="755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TextBox 61"/>
          <p:cNvSpPr txBox="1">
            <a:spLocks noChangeArrowheads="1"/>
          </p:cNvSpPr>
          <p:nvPr/>
        </p:nvSpPr>
        <p:spPr bwMode="auto">
          <a:xfrm>
            <a:off x="3642995" y="2643505"/>
            <a:ext cx="510540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15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制造乱象问题刨析</a:t>
            </a:r>
            <a:endParaRPr lang="zh-CN" altLang="en-US" sz="15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99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1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5"/>
          <p:cNvSpPr/>
          <p:nvPr/>
        </p:nvSpPr>
        <p:spPr bwMode="auto">
          <a:xfrm>
            <a:off x="3081226" y="987574"/>
            <a:ext cx="2950619" cy="3407882"/>
          </a:xfrm>
          <a:custGeom>
            <a:avLst/>
            <a:gdLst>
              <a:gd name="T0" fmla="*/ 3349 w 3349"/>
              <a:gd name="T1" fmla="*/ 2902 h 3868"/>
              <a:gd name="T2" fmla="*/ 1675 w 3349"/>
              <a:gd name="T3" fmla="*/ 3868 h 3868"/>
              <a:gd name="T4" fmla="*/ 0 w 3349"/>
              <a:gd name="T5" fmla="*/ 2902 h 3868"/>
              <a:gd name="T6" fmla="*/ 0 w 3349"/>
              <a:gd name="T7" fmla="*/ 966 h 3868"/>
              <a:gd name="T8" fmla="*/ 1675 w 3349"/>
              <a:gd name="T9" fmla="*/ 0 h 3868"/>
              <a:gd name="T10" fmla="*/ 3349 w 3349"/>
              <a:gd name="T11" fmla="*/ 966 h 3868"/>
              <a:gd name="T12" fmla="*/ 3349 w 3349"/>
              <a:gd name="T13" fmla="*/ 2902 h 3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49" h="3868">
                <a:moveTo>
                  <a:pt x="3349" y="2902"/>
                </a:moveTo>
                <a:lnTo>
                  <a:pt x="1675" y="3868"/>
                </a:lnTo>
                <a:lnTo>
                  <a:pt x="0" y="2902"/>
                </a:lnTo>
                <a:lnTo>
                  <a:pt x="0" y="966"/>
                </a:lnTo>
                <a:lnTo>
                  <a:pt x="1675" y="0"/>
                </a:lnTo>
                <a:lnTo>
                  <a:pt x="3349" y="966"/>
                </a:lnTo>
                <a:lnTo>
                  <a:pt x="3349" y="29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B7985F"/>
            </a:solidFill>
          </a:ln>
          <a:effectLst>
            <a:outerShdw blurRad="228600" sx="102000" sy="102000" algn="ctr" rotWithShape="0">
              <a:prstClr val="black">
                <a:alpha val="28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grpSp>
        <p:nvGrpSpPr>
          <p:cNvPr id="42" name="组合 41"/>
          <p:cNvGrpSpPr/>
          <p:nvPr/>
        </p:nvGrpSpPr>
        <p:grpSpPr>
          <a:xfrm>
            <a:off x="3926251" y="2195800"/>
            <a:ext cx="1423952" cy="873779"/>
            <a:chOff x="3926251" y="2215677"/>
            <a:chExt cx="1423952" cy="873779"/>
          </a:xfrm>
        </p:grpSpPr>
        <p:grpSp>
          <p:nvGrpSpPr>
            <p:cNvPr id="43" name="组合 42"/>
            <p:cNvGrpSpPr/>
            <p:nvPr/>
          </p:nvGrpSpPr>
          <p:grpSpPr>
            <a:xfrm>
              <a:off x="4203565" y="2215677"/>
              <a:ext cx="706822" cy="436998"/>
              <a:chOff x="8513763" y="2622551"/>
              <a:chExt cx="765175" cy="473075"/>
            </a:xfrm>
            <a:solidFill>
              <a:schemeClr val="bg1"/>
            </a:solidFill>
          </p:grpSpPr>
          <p:sp>
            <p:nvSpPr>
              <p:cNvPr id="45" name="Freeform 36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6" name="Freeform 37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7" name="Freeform 38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8" name="Freeform 39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0" name="Freeform 41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</p:grpSp>
        <p:sp>
          <p:nvSpPr>
            <p:cNvPr id="44" name="文本框 83"/>
            <p:cNvSpPr txBox="1"/>
            <p:nvPr/>
          </p:nvSpPr>
          <p:spPr>
            <a:xfrm>
              <a:off x="3926251" y="2773985"/>
              <a:ext cx="1423952" cy="3154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en-US" altLang="zh-CN" sz="1600" dirty="0">
                  <a:solidFill>
                    <a:srgbClr val="E74C2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Sample Text.</a:t>
              </a:r>
              <a:endParaRPr lang="zh-CN" altLang="en-US" sz="1600" dirty="0">
                <a:solidFill>
                  <a:srgbClr val="E74C2E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51" name="文本框 8"/>
          <p:cNvSpPr txBox="1"/>
          <p:nvPr/>
        </p:nvSpPr>
        <p:spPr>
          <a:xfrm>
            <a:off x="6044673" y="1260009"/>
            <a:ext cx="2163967" cy="6070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 b="1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库存量过大</a:t>
            </a:r>
            <a:endParaRPr lang="en-US" altLang="zh-CN" sz="1050" b="1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材料、零件或成品积压过多，造成企业资金调度困难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8"/>
          <p:cNvSpPr txBox="1"/>
          <p:nvPr/>
        </p:nvSpPr>
        <p:spPr>
          <a:xfrm>
            <a:off x="935960" y="1279887"/>
            <a:ext cx="2163967" cy="6070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 b="1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生产不衔接</a:t>
            </a:r>
            <a:endParaRPr lang="en-US" altLang="zh-CN" sz="1050" b="1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前后工序的半成品或材料不衔接；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流水线半成品堆积像仓库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8"/>
          <p:cNvSpPr txBox="1"/>
          <p:nvPr/>
        </p:nvSpPr>
        <p:spPr>
          <a:xfrm>
            <a:off x="541655" y="2419350"/>
            <a:ext cx="2280285" cy="7607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 b="1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生产计划执行力差</a:t>
            </a:r>
            <a:endParaRPr lang="en-US" altLang="zh-CN" sz="1050" b="1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生产计划表，徒具形式，不具威望；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生产计划表紧急订单多，更动频繁，不是追加，就是取消</a:t>
            </a:r>
            <a:endParaRPr lang="en-US" altLang="zh-CN" sz="1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8"/>
          <p:cNvSpPr txBox="1"/>
          <p:nvPr/>
        </p:nvSpPr>
        <p:spPr>
          <a:xfrm>
            <a:off x="6296465" y="2439452"/>
            <a:ext cx="2163967" cy="6070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 b="1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加班无法管控</a:t>
            </a:r>
            <a:endParaRPr lang="en-US" altLang="zh-CN" sz="1050" b="1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计划达不成，无休止的加班，日日加班，人变成了生产机器。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8"/>
          <p:cNvSpPr txBox="1"/>
          <p:nvPr/>
        </p:nvSpPr>
        <p:spPr>
          <a:xfrm>
            <a:off x="5732060" y="3800616"/>
            <a:ext cx="2163967" cy="6070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 b="1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交货计划未达成</a:t>
            </a:r>
            <a:endParaRPr lang="en-US" altLang="zh-CN" sz="1050" b="1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交货经常迟延，影响公司信誉与后续接单能力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8"/>
          <p:cNvSpPr txBox="1"/>
          <p:nvPr/>
        </p:nvSpPr>
        <p:spPr>
          <a:xfrm>
            <a:off x="1259162" y="3714025"/>
            <a:ext cx="2163967" cy="6070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 b="1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生产紊乱</a:t>
            </a:r>
            <a:endParaRPr lang="zh-CN" altLang="en-US" sz="1050" b="1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品质就跟着失控，失控的品质返工重做，又搅乱原生产计划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Freeform 14"/>
          <p:cNvSpPr/>
          <p:nvPr/>
        </p:nvSpPr>
        <p:spPr bwMode="auto">
          <a:xfrm>
            <a:off x="3513455" y="1066165"/>
            <a:ext cx="454660" cy="203835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5F65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sp>
        <p:nvSpPr>
          <p:cNvPr id="61" name="Freeform 15"/>
          <p:cNvSpPr/>
          <p:nvPr/>
        </p:nvSpPr>
        <p:spPr bwMode="auto">
          <a:xfrm>
            <a:off x="3451860" y="1030605"/>
            <a:ext cx="1031875" cy="1191260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sp>
        <p:nvSpPr>
          <p:cNvPr id="62" name="Freeform 16"/>
          <p:cNvSpPr/>
          <p:nvPr/>
        </p:nvSpPr>
        <p:spPr bwMode="auto">
          <a:xfrm>
            <a:off x="3513455" y="1066165"/>
            <a:ext cx="350520" cy="379095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 dirty="0"/>
          </a:p>
        </p:txBody>
      </p:sp>
      <p:grpSp>
        <p:nvGrpSpPr>
          <p:cNvPr id="63" name="组合 62"/>
          <p:cNvGrpSpPr/>
          <p:nvPr/>
        </p:nvGrpSpPr>
        <p:grpSpPr>
          <a:xfrm rot="0">
            <a:off x="3763010" y="1555115"/>
            <a:ext cx="409575" cy="344170"/>
            <a:chOff x="5146675" y="766763"/>
            <a:chExt cx="1590676" cy="1338263"/>
          </a:xfrm>
          <a:solidFill>
            <a:schemeClr val="bg1"/>
          </a:solidFill>
        </p:grpSpPr>
        <p:sp>
          <p:nvSpPr>
            <p:cNvPr id="64" name="Oval 18"/>
            <p:cNvSpPr>
              <a:spLocks noChangeArrowheads="1"/>
            </p:cNvSpPr>
            <p:nvPr/>
          </p:nvSpPr>
          <p:spPr bwMode="auto">
            <a:xfrm>
              <a:off x="5675313" y="766763"/>
              <a:ext cx="533400" cy="534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65" name="Freeform 19"/>
            <p:cNvSpPr/>
            <p:nvPr/>
          </p:nvSpPr>
          <p:spPr bwMode="auto">
            <a:xfrm>
              <a:off x="5511800" y="1344613"/>
              <a:ext cx="860425" cy="760413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66" name="Freeform 20"/>
            <p:cNvSpPr/>
            <p:nvPr/>
          </p:nvSpPr>
          <p:spPr bwMode="auto">
            <a:xfrm>
              <a:off x="5900738" y="1319213"/>
              <a:ext cx="85725" cy="50800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67" name="Freeform 21"/>
            <p:cNvSpPr/>
            <p:nvPr/>
          </p:nvSpPr>
          <p:spPr bwMode="auto">
            <a:xfrm>
              <a:off x="5894388" y="1377951"/>
              <a:ext cx="95250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68" name="Freeform 22"/>
            <p:cNvSpPr/>
            <p:nvPr/>
          </p:nvSpPr>
          <p:spPr bwMode="auto">
            <a:xfrm>
              <a:off x="5432425" y="1427163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69" name="Freeform 23"/>
            <p:cNvSpPr/>
            <p:nvPr/>
          </p:nvSpPr>
          <p:spPr bwMode="auto">
            <a:xfrm>
              <a:off x="5146675" y="1401763"/>
              <a:ext cx="465138" cy="568325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70" name="Freeform 24"/>
            <p:cNvSpPr/>
            <p:nvPr/>
          </p:nvSpPr>
          <p:spPr bwMode="auto">
            <a:xfrm>
              <a:off x="5438775" y="1381126"/>
              <a:ext cx="61913" cy="41275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71" name="Oval 25"/>
            <p:cNvSpPr>
              <a:spLocks noChangeArrowheads="1"/>
            </p:cNvSpPr>
            <p:nvPr/>
          </p:nvSpPr>
          <p:spPr bwMode="auto">
            <a:xfrm>
              <a:off x="5267325" y="966788"/>
              <a:ext cx="401638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72" name="Freeform 26"/>
            <p:cNvSpPr/>
            <p:nvPr/>
          </p:nvSpPr>
          <p:spPr bwMode="auto">
            <a:xfrm>
              <a:off x="6386513" y="1381126"/>
              <a:ext cx="61913" cy="41275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73" name="Freeform 27"/>
            <p:cNvSpPr/>
            <p:nvPr/>
          </p:nvSpPr>
          <p:spPr bwMode="auto">
            <a:xfrm>
              <a:off x="6380163" y="1427163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74" name="Oval 28"/>
            <p:cNvSpPr>
              <a:spLocks noChangeArrowheads="1"/>
            </p:cNvSpPr>
            <p:nvPr/>
          </p:nvSpPr>
          <p:spPr bwMode="auto">
            <a:xfrm>
              <a:off x="6215063" y="966788"/>
              <a:ext cx="403225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75" name="Freeform 29"/>
            <p:cNvSpPr/>
            <p:nvPr/>
          </p:nvSpPr>
          <p:spPr bwMode="auto">
            <a:xfrm>
              <a:off x="6272213" y="1401763"/>
              <a:ext cx="465138" cy="568325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3486150" y="1163955"/>
            <a:ext cx="374015" cy="338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9" name="Freeform 18"/>
          <p:cNvSpPr/>
          <p:nvPr/>
        </p:nvSpPr>
        <p:spPr bwMode="auto">
          <a:xfrm>
            <a:off x="4639945" y="1057910"/>
            <a:ext cx="1031875" cy="1191260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grpSp>
        <p:nvGrpSpPr>
          <p:cNvPr id="80" name="组合 79"/>
          <p:cNvGrpSpPr/>
          <p:nvPr/>
        </p:nvGrpSpPr>
        <p:grpSpPr>
          <a:xfrm rot="0">
            <a:off x="4968875" y="1529080"/>
            <a:ext cx="440055" cy="451485"/>
            <a:chOff x="7673976" y="2593975"/>
            <a:chExt cx="1716088" cy="17605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2" name="Freeform 60"/>
            <p:cNvSpPr/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83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sp>
        <p:nvSpPr>
          <p:cNvPr id="81" name="Freeform 20"/>
          <p:cNvSpPr/>
          <p:nvPr/>
        </p:nvSpPr>
        <p:spPr bwMode="auto">
          <a:xfrm flipH="1">
            <a:off x="5224145" y="1108075"/>
            <a:ext cx="350520" cy="379095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sp>
        <p:nvSpPr>
          <p:cNvPr id="101" name="Freeform 13"/>
          <p:cNvSpPr/>
          <p:nvPr/>
        </p:nvSpPr>
        <p:spPr bwMode="auto">
          <a:xfrm>
            <a:off x="4639945" y="3133725"/>
            <a:ext cx="1031875" cy="1191260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sp>
        <p:nvSpPr>
          <p:cNvPr id="102" name="Freeform 20"/>
          <p:cNvSpPr/>
          <p:nvPr/>
        </p:nvSpPr>
        <p:spPr bwMode="auto">
          <a:xfrm flipH="1">
            <a:off x="5197475" y="3169285"/>
            <a:ext cx="350520" cy="379095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grpSp>
        <p:nvGrpSpPr>
          <p:cNvPr id="103" name="组合 102"/>
          <p:cNvGrpSpPr/>
          <p:nvPr/>
        </p:nvGrpSpPr>
        <p:grpSpPr>
          <a:xfrm rot="0">
            <a:off x="4935855" y="3709035"/>
            <a:ext cx="450850" cy="348615"/>
            <a:chOff x="3175" y="747713"/>
            <a:chExt cx="1751013" cy="1354138"/>
          </a:xfrm>
          <a:solidFill>
            <a:schemeClr val="bg1"/>
          </a:solidFill>
        </p:grpSpPr>
        <p:sp>
          <p:nvSpPr>
            <p:cNvPr id="104" name="Freeform 6"/>
            <p:cNvSpPr/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06" name="Freeform 8"/>
            <p:cNvSpPr/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07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sp>
        <p:nvSpPr>
          <p:cNvPr id="111" name="Freeform 10"/>
          <p:cNvSpPr/>
          <p:nvPr/>
        </p:nvSpPr>
        <p:spPr bwMode="auto">
          <a:xfrm>
            <a:off x="3503295" y="3169285"/>
            <a:ext cx="454660" cy="203835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5A4C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sp>
        <p:nvSpPr>
          <p:cNvPr id="112" name="Freeform 11"/>
          <p:cNvSpPr/>
          <p:nvPr/>
        </p:nvSpPr>
        <p:spPr bwMode="auto">
          <a:xfrm>
            <a:off x="3441700" y="3133725"/>
            <a:ext cx="1031875" cy="1191260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sp>
        <p:nvSpPr>
          <p:cNvPr id="113" name="Freeform 21"/>
          <p:cNvSpPr/>
          <p:nvPr/>
        </p:nvSpPr>
        <p:spPr bwMode="auto">
          <a:xfrm>
            <a:off x="3503295" y="3169285"/>
            <a:ext cx="350520" cy="379095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grpSp>
        <p:nvGrpSpPr>
          <p:cNvPr id="114" name="组合 113"/>
          <p:cNvGrpSpPr/>
          <p:nvPr/>
        </p:nvGrpSpPr>
        <p:grpSpPr>
          <a:xfrm rot="0">
            <a:off x="3813810" y="3686175"/>
            <a:ext cx="304165" cy="398145"/>
            <a:chOff x="2951163" y="2495550"/>
            <a:chExt cx="1208088" cy="1581150"/>
          </a:xfrm>
          <a:solidFill>
            <a:srgbClr val="867188"/>
          </a:solidFill>
        </p:grpSpPr>
        <p:sp>
          <p:nvSpPr>
            <p:cNvPr id="115" name="Freeform 29"/>
            <p:cNvSpPr/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16" name="Freeform 30"/>
            <p:cNvSpPr/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17" name="Freeform 31"/>
            <p:cNvSpPr/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18" name="Freeform 32"/>
            <p:cNvSpPr/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19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20" name="Freeform 34"/>
            <p:cNvSpPr/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21" name="Freeform 35"/>
            <p:cNvSpPr/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22" name="Freeform 36"/>
            <p:cNvSpPr/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23" name="Freeform 37"/>
            <p:cNvSpPr/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3471545" y="3252470"/>
            <a:ext cx="40005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35" name="组合 134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136" name="矩形 135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矩形 136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3" name="TextBox 47"/>
          <p:cNvSpPr txBox="1"/>
          <p:nvPr/>
        </p:nvSpPr>
        <p:spPr>
          <a:xfrm>
            <a:off x="1076574" y="381944"/>
            <a:ext cx="2429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工厂常见问题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7" name="Freeform 6"/>
          <p:cNvSpPr/>
          <p:nvPr/>
        </p:nvSpPr>
        <p:spPr bwMode="auto">
          <a:xfrm>
            <a:off x="2884170" y="2148840"/>
            <a:ext cx="454025" cy="203835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3C53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sp>
        <p:nvSpPr>
          <p:cNvPr id="128" name="Freeform 7"/>
          <p:cNvSpPr/>
          <p:nvPr/>
        </p:nvSpPr>
        <p:spPr bwMode="auto">
          <a:xfrm>
            <a:off x="2823210" y="2113280"/>
            <a:ext cx="1029970" cy="1191260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4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4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4" y="0"/>
                </a:lnTo>
                <a:lnTo>
                  <a:pt x="1169" y="338"/>
                </a:lnTo>
                <a:lnTo>
                  <a:pt x="1169" y="1014"/>
                </a:lnTo>
                <a:lnTo>
                  <a:pt x="584" y="1352"/>
                </a:lnTo>
                <a:lnTo>
                  <a:pt x="0" y="10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sp>
        <p:nvSpPr>
          <p:cNvPr id="129" name="Freeform 22"/>
          <p:cNvSpPr/>
          <p:nvPr/>
        </p:nvSpPr>
        <p:spPr bwMode="auto">
          <a:xfrm>
            <a:off x="2884170" y="2148840"/>
            <a:ext cx="350520" cy="379095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grpSp>
        <p:nvGrpSpPr>
          <p:cNvPr id="130" name="组合 129"/>
          <p:cNvGrpSpPr/>
          <p:nvPr/>
        </p:nvGrpSpPr>
        <p:grpSpPr>
          <a:xfrm rot="0">
            <a:off x="3160395" y="2667635"/>
            <a:ext cx="346075" cy="321310"/>
            <a:chOff x="5278438" y="2973388"/>
            <a:chExt cx="1344613" cy="1247775"/>
          </a:xfrm>
          <a:solidFill>
            <a:schemeClr val="bg1"/>
          </a:solidFill>
        </p:grpSpPr>
        <p:sp>
          <p:nvSpPr>
            <p:cNvPr id="131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78A6B6"/>
                </a:solidFill>
              </a:endParaRPr>
            </a:p>
          </p:txBody>
        </p:sp>
        <p:sp>
          <p:nvSpPr>
            <p:cNvPr id="132" name="Freeform 68"/>
            <p:cNvSpPr/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78A6B6"/>
                </a:solidFill>
              </a:endParaRPr>
            </a:p>
          </p:txBody>
        </p:sp>
        <p:sp>
          <p:nvSpPr>
            <p:cNvPr id="133" name="Freeform 69"/>
            <p:cNvSpPr/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78A6B6"/>
                </a:solidFill>
              </a:endParaRPr>
            </a:p>
          </p:txBody>
        </p:sp>
        <p:sp>
          <p:nvSpPr>
            <p:cNvPr id="134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78A6B6"/>
                </a:solidFill>
              </a:endParaRPr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2868295" y="2256790"/>
            <a:ext cx="3943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7" name="Freeform 9"/>
          <p:cNvSpPr/>
          <p:nvPr/>
        </p:nvSpPr>
        <p:spPr bwMode="auto">
          <a:xfrm>
            <a:off x="5240020" y="2096135"/>
            <a:ext cx="1029970" cy="1191260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5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5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69" y="338"/>
                </a:lnTo>
                <a:lnTo>
                  <a:pt x="1169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 sz="1600"/>
          </a:p>
        </p:txBody>
      </p:sp>
      <p:sp>
        <p:nvSpPr>
          <p:cNvPr id="88" name="Freeform 23"/>
          <p:cNvSpPr/>
          <p:nvPr/>
        </p:nvSpPr>
        <p:spPr bwMode="auto">
          <a:xfrm flipH="1">
            <a:off x="5821045" y="2132330"/>
            <a:ext cx="350520" cy="379095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C00000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68580" tIns="34290" rIns="68580" bIns="34290" numCol="1" anchor="t" anchorCtr="0" compatLnSpc="1"/>
          <a:lstStyle/>
          <a:p>
            <a:endParaRPr lang="zh-CN" altLang="en-US" sz="1600">
              <a:solidFill>
                <a:srgbClr val="FF0000"/>
              </a:solidFill>
            </a:endParaRPr>
          </a:p>
        </p:txBody>
      </p:sp>
      <p:grpSp>
        <p:nvGrpSpPr>
          <p:cNvPr id="89" name="组合 88"/>
          <p:cNvGrpSpPr/>
          <p:nvPr/>
        </p:nvGrpSpPr>
        <p:grpSpPr>
          <a:xfrm rot="0">
            <a:off x="5567045" y="2668905"/>
            <a:ext cx="377825" cy="424180"/>
            <a:chOff x="279401" y="2698750"/>
            <a:chExt cx="1473200" cy="1655763"/>
          </a:xfrm>
          <a:solidFill>
            <a:schemeClr val="bg1"/>
          </a:solidFill>
        </p:grpSpPr>
        <p:sp>
          <p:nvSpPr>
            <p:cNvPr id="90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1" name="Freeform 46"/>
            <p:cNvSpPr/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2" name="Freeform 47"/>
            <p:cNvSpPr/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3" name="Freeform 48"/>
            <p:cNvSpPr/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4" name="Freeform 49"/>
            <p:cNvSpPr/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5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6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97" name="Freeform 52"/>
            <p:cNvSpPr/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sp>
        <p:nvSpPr>
          <p:cNvPr id="5" name="TextBox 109"/>
          <p:cNvSpPr txBox="1"/>
          <p:nvPr/>
        </p:nvSpPr>
        <p:spPr>
          <a:xfrm>
            <a:off x="5777865" y="2221865"/>
            <a:ext cx="40132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05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TextBox 109"/>
          <p:cNvSpPr txBox="1"/>
          <p:nvPr/>
        </p:nvSpPr>
        <p:spPr>
          <a:xfrm>
            <a:off x="5173345" y="3261995"/>
            <a:ext cx="39370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160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TextBox 58"/>
          <p:cNvSpPr txBox="1"/>
          <p:nvPr/>
        </p:nvSpPr>
        <p:spPr>
          <a:xfrm>
            <a:off x="5173345" y="1191895"/>
            <a:ext cx="40195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06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89274" y="397184"/>
            <a:ext cx="2429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规范生产制度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52"/>
          <p:cNvGrpSpPr/>
          <p:nvPr/>
        </p:nvGrpSpPr>
        <p:grpSpPr>
          <a:xfrm>
            <a:off x="381332" y="1054249"/>
            <a:ext cx="1153285" cy="1153284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组合 49"/>
          <p:cNvGrpSpPr/>
          <p:nvPr/>
        </p:nvGrpSpPr>
        <p:grpSpPr>
          <a:xfrm>
            <a:off x="1644696" y="2791713"/>
            <a:ext cx="1436242" cy="143624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组合 40"/>
          <p:cNvGrpSpPr/>
          <p:nvPr/>
        </p:nvGrpSpPr>
        <p:grpSpPr>
          <a:xfrm>
            <a:off x="859155" y="1308100"/>
            <a:ext cx="2239010" cy="242951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45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3" y="760413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7" name="组合 56"/>
          <p:cNvGrpSpPr/>
          <p:nvPr/>
        </p:nvGrpSpPr>
        <p:grpSpPr>
          <a:xfrm>
            <a:off x="2693193" y="1068354"/>
            <a:ext cx="501312" cy="50131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3662680" y="1733550"/>
            <a:ext cx="5105400" cy="8591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5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规范生产制度</a:t>
            </a:r>
            <a:endParaRPr lang="zh-CN" altLang="en-US" sz="5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5166" y="1835150"/>
            <a:ext cx="2587625" cy="1320800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p>
            <a:pPr algn="ctr">
              <a:defRPr/>
            </a:pPr>
            <a:r>
              <a:rPr lang="en-US" altLang="zh-CN" sz="8000" b="1" spc="-300" noProof="1" smtClean="0">
                <a:solidFill>
                  <a:srgbClr val="C00000"/>
                </a:solidFill>
                <a:latin typeface="+mj-ea"/>
                <a:ea typeface="+mj-ea"/>
              </a:rPr>
              <a:t>02</a:t>
            </a:r>
            <a:endParaRPr lang="en-US" altLang="zh-CN" sz="8000" b="1" spc="-300" noProof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765" y="2567940"/>
            <a:ext cx="5040630" cy="755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TextBox 61"/>
          <p:cNvSpPr txBox="1">
            <a:spLocks noChangeArrowheads="1"/>
          </p:cNvSpPr>
          <p:nvPr/>
        </p:nvSpPr>
        <p:spPr bwMode="auto">
          <a:xfrm>
            <a:off x="3714750" y="2643505"/>
            <a:ext cx="510540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15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生产管理、规范生产计划编制的基础</a:t>
            </a:r>
            <a:endParaRPr lang="zh-CN" altLang="en-US" sz="15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99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1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3697605" y="876935"/>
            <a:ext cx="4719955" cy="3168015"/>
          </a:xfrm>
          <a:prstGeom prst="rect">
            <a:avLst/>
          </a:prstGeom>
          <a:noFill/>
        </p:spPr>
        <p:txBody>
          <a:bodyPr wrap="square" lIns="91359" tIns="45678" rIns="91359" bIns="45678">
            <a:spAutoFit/>
          </a:bodyPr>
          <a:p>
            <a:pPr algn="l">
              <a:lnSpc>
                <a:spcPts val="3000"/>
              </a:lnSpc>
              <a:defRPr/>
            </a:pPr>
            <a:r>
              <a:rPr lang="zh-CN" altLang="en-US" sz="1200" dirty="0">
                <a:latin typeface="文道楷体" panose="02010600040101010101" charset="-122"/>
                <a:ea typeface="文道楷体" panose="02010600040101010101" charset="-122"/>
              </a:rPr>
              <a:t>很多工厂普遍存在生产紊乱、生产不稳定等现象。</a:t>
            </a:r>
            <a:endParaRPr lang="zh-CN" altLang="en-US" sz="1200" dirty="0">
              <a:latin typeface="文道楷体" panose="02010600040101010101" charset="-122"/>
              <a:ea typeface="文道楷体" panose="02010600040101010101" charset="-122"/>
            </a:endParaRPr>
          </a:p>
          <a:p>
            <a:pPr algn="l">
              <a:lnSpc>
                <a:spcPts val="3000"/>
              </a:lnSpc>
              <a:defRPr/>
            </a:pPr>
            <a:r>
              <a:rPr lang="zh-CN" altLang="en-US" sz="1200" dirty="0">
                <a:latin typeface="文道楷体" panose="02010600040101010101" charset="-122"/>
                <a:ea typeface="文道楷体" panose="02010600040101010101" charset="-122"/>
              </a:rPr>
              <a:t>症结主要来自于工厂未能建立一个运作的生产管理系统，生产指挥中心管控力度不够，随意性强。</a:t>
            </a:r>
            <a:endParaRPr lang="zh-CN" altLang="en-US" sz="1200" dirty="0">
              <a:latin typeface="文道楷体" panose="02010600040101010101" charset="-122"/>
              <a:ea typeface="文道楷体" panose="02010600040101010101" charset="-122"/>
            </a:endParaRPr>
          </a:p>
          <a:p>
            <a:pPr algn="l">
              <a:lnSpc>
                <a:spcPts val="3000"/>
              </a:lnSpc>
              <a:defRPr/>
            </a:pPr>
            <a:r>
              <a:rPr lang="zh-CN" altLang="en-US" sz="1200" dirty="0">
                <a:latin typeface="文道楷体" panose="02010600040101010101" charset="-122"/>
                <a:ea typeface="文道楷体" panose="02010600040101010101" charset="-122"/>
              </a:rPr>
              <a:t>随着企业规模的日益庞大，会更加混乱，甚至形成恶习性循环的困境。</a:t>
            </a:r>
            <a:endParaRPr lang="zh-CN" altLang="en-US" sz="1200" dirty="0">
              <a:latin typeface="文道楷体" panose="02010600040101010101" charset="-122"/>
              <a:ea typeface="文道楷体" panose="02010600040101010101" charset="-122"/>
            </a:endParaRPr>
          </a:p>
          <a:p>
            <a:pPr algn="l">
              <a:lnSpc>
                <a:spcPts val="3000"/>
              </a:lnSpc>
              <a:defRPr/>
            </a:pPr>
            <a:r>
              <a:rPr lang="zh-CN" altLang="en-US" sz="1200" dirty="0">
                <a:latin typeface="文道楷体" panose="02010600040101010101" charset="-122"/>
                <a:ea typeface="文道楷体" panose="02010600040101010101" charset="-122"/>
              </a:rPr>
              <a:t>因此需要加强制度建设，自销售部门至生产部门，建立健全管理制度，规范、约束大家的行为，最终建立良好的生产秩序，消除乱象，这些是做好生产管理、规范生产计划编制的基础。</a:t>
            </a:r>
            <a:endParaRPr lang="zh-CN" altLang="en-US" sz="1200" dirty="0">
              <a:latin typeface="文道楷体" panose="02010600040101010101" charset="-122"/>
              <a:ea typeface="文道楷体" panose="02010600040101010101" charset="-122"/>
            </a:endParaRPr>
          </a:p>
        </p:txBody>
      </p:sp>
      <p:sp>
        <p:nvSpPr>
          <p:cNvPr id="4" name="TextBox 47"/>
          <p:cNvSpPr txBox="1"/>
          <p:nvPr/>
        </p:nvSpPr>
        <p:spPr>
          <a:xfrm>
            <a:off x="1089274" y="397184"/>
            <a:ext cx="2429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规范生产制度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TextBox 191"/>
          <p:cNvSpPr txBox="1"/>
          <p:nvPr/>
        </p:nvSpPr>
        <p:spPr>
          <a:xfrm>
            <a:off x="573405" y="1180465"/>
            <a:ext cx="2843530" cy="2783205"/>
          </a:xfrm>
          <a:prstGeom prst="rect">
            <a:avLst/>
          </a:prstGeom>
          <a:noFill/>
        </p:spPr>
        <p:txBody>
          <a:bodyPr wrap="square" lIns="91359" tIns="45678" rIns="91359" bIns="45678">
            <a:spAutoFit/>
          </a:bodyPr>
          <a:p>
            <a:pPr algn="l">
              <a:lnSpc>
                <a:spcPts val="3000"/>
              </a:lnSpc>
              <a:defRPr/>
            </a:pPr>
            <a:r>
              <a:rPr lang="en-US" altLang="zh-CN" sz="2000" b="1" dirty="0"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  【</a:t>
            </a:r>
            <a:r>
              <a:rPr lang="zh-CN" altLang="en-US" sz="2000" b="1" dirty="0"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行动</a:t>
            </a:r>
            <a:r>
              <a:rPr lang="zh-CN" altLang="en-US" sz="2000" b="1" dirty="0"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方案</a:t>
            </a:r>
            <a:r>
              <a:rPr lang="en-US" altLang="zh-CN" sz="2000" b="1" dirty="0"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】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3000"/>
              </a:lnSpc>
              <a:defRPr/>
            </a:pP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3000"/>
              </a:lnSpc>
              <a:defRPr/>
            </a:pP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一、生产管理系统建设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3000"/>
              </a:lnSpc>
              <a:defRPr/>
            </a:pP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3000"/>
              </a:lnSpc>
              <a:defRPr/>
            </a:pP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二、生产指挥中心地位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3000"/>
              </a:lnSpc>
              <a:defRPr/>
            </a:pP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3000"/>
              </a:lnSpc>
              <a:defRPr/>
            </a:pP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三、管理制度与团队建设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850"/>
                            </p:stCondLst>
                            <p:childTnLst>
                              <p:par>
                                <p:cTn id="1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89274" y="397184"/>
            <a:ext cx="2429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产能负荷分析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52"/>
          <p:cNvGrpSpPr/>
          <p:nvPr/>
        </p:nvGrpSpPr>
        <p:grpSpPr>
          <a:xfrm>
            <a:off x="381332" y="1054249"/>
            <a:ext cx="1153285" cy="1153284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组合 49"/>
          <p:cNvGrpSpPr/>
          <p:nvPr/>
        </p:nvGrpSpPr>
        <p:grpSpPr>
          <a:xfrm>
            <a:off x="1644696" y="2791713"/>
            <a:ext cx="1436242" cy="143624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组合 40"/>
          <p:cNvGrpSpPr/>
          <p:nvPr/>
        </p:nvGrpSpPr>
        <p:grpSpPr>
          <a:xfrm>
            <a:off x="859155" y="1308100"/>
            <a:ext cx="2239010" cy="242951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45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3" y="760413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7" name="组合 56"/>
          <p:cNvGrpSpPr/>
          <p:nvPr/>
        </p:nvGrpSpPr>
        <p:grpSpPr>
          <a:xfrm>
            <a:off x="2693193" y="1068354"/>
            <a:ext cx="501312" cy="50131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3590925" y="1733550"/>
            <a:ext cx="5105400" cy="8591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5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产能负荷分析</a:t>
            </a:r>
            <a:endParaRPr lang="zh-CN" altLang="en-US" sz="5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5166" y="1835150"/>
            <a:ext cx="2587625" cy="1320800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p>
            <a:pPr algn="ctr">
              <a:defRPr/>
            </a:pPr>
            <a:r>
              <a:rPr lang="en-US" altLang="zh-CN" sz="8000" b="1" spc="-300" noProof="1" smtClean="0">
                <a:solidFill>
                  <a:srgbClr val="C00000"/>
                </a:solidFill>
                <a:latin typeface="+mj-ea"/>
                <a:ea typeface="+mj-ea"/>
              </a:rPr>
              <a:t>03</a:t>
            </a:r>
            <a:endParaRPr lang="en-US" altLang="zh-CN" sz="8000" b="1" spc="-300" noProof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765" y="2567940"/>
            <a:ext cx="5040630" cy="755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TextBox 61"/>
          <p:cNvSpPr txBox="1">
            <a:spLocks noChangeArrowheads="1"/>
          </p:cNvSpPr>
          <p:nvPr/>
        </p:nvSpPr>
        <p:spPr bwMode="auto">
          <a:xfrm>
            <a:off x="3642995" y="2643505"/>
            <a:ext cx="510540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15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工厂机台设备产能分析，计划的前提</a:t>
            </a:r>
            <a:endParaRPr lang="zh-CN" altLang="en-US" sz="15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99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1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675005" y="1005205"/>
            <a:ext cx="7615555" cy="859155"/>
          </a:xfrm>
          <a:prstGeom prst="rect">
            <a:avLst/>
          </a:prstGeom>
          <a:noFill/>
        </p:spPr>
        <p:txBody>
          <a:bodyPr wrap="square" lIns="91359" tIns="45678" rIns="91359" bIns="45678">
            <a:spAutoFit/>
          </a:bodyPr>
          <a:p>
            <a:pPr algn="l">
              <a:lnSpc>
                <a:spcPts val="3000"/>
              </a:lnSpc>
              <a:defRPr/>
            </a:pPr>
            <a:r>
              <a:rPr lang="zh-CN" altLang="en-US" sz="1200" dirty="0">
                <a:latin typeface="文道楷体" panose="02010600040101010101" charset="-122"/>
                <a:ea typeface="文道楷体" panose="02010600040101010101" charset="-122"/>
              </a:rPr>
              <a:t>在未做好充分的事前计划和准备，或者产品与数量有较大的变动，所产生的人力或机器负荷与需求不平衡时，可能的方法有：</a:t>
            </a:r>
            <a:endParaRPr lang="zh-CN" altLang="en-US" sz="1200" dirty="0">
              <a:latin typeface="文道楷体" panose="02010600040101010101" charset="-122"/>
              <a:ea typeface="文道楷体" panose="02010600040101010101" charset="-122"/>
            </a:endParaRPr>
          </a:p>
        </p:txBody>
      </p:sp>
      <p:sp>
        <p:nvSpPr>
          <p:cNvPr id="4" name="TextBox 47"/>
          <p:cNvSpPr txBox="1"/>
          <p:nvPr/>
        </p:nvSpPr>
        <p:spPr>
          <a:xfrm>
            <a:off x="1089274" y="397184"/>
            <a:ext cx="2429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产能负荷分析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278130" y="790575"/>
            <a:ext cx="2814955" cy="44196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汉仪旗黑-85S" panose="00020600040101010101" pitchFamily="18" charset="-122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r>
              <a:rPr lang="en-US" altLang="zh-CN"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1</a:t>
            </a:r>
            <a:r>
              <a:rPr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、</a:t>
            </a:r>
            <a:r>
              <a:rPr lang="en-US" altLang="zh-CN"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【</a:t>
            </a:r>
            <a:r>
              <a:rPr lang="zh-CN" altLang="en-US"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短期的产能调整</a:t>
            </a:r>
            <a:r>
              <a:rPr lang="en-US" altLang="zh-CN"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】</a:t>
            </a:r>
            <a:endParaRPr lang="zh-CN" altLang="en-US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br>
              <a:rPr lang="zh-CN" altLang="en-US"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zh-CN" altLang="en-US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8810" y="1777365"/>
            <a:ext cx="4048125" cy="2695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764540" y="1471930"/>
            <a:ext cx="7615555" cy="859155"/>
          </a:xfrm>
          <a:prstGeom prst="rect">
            <a:avLst/>
          </a:prstGeom>
          <a:noFill/>
        </p:spPr>
        <p:txBody>
          <a:bodyPr wrap="square" lIns="91359" tIns="45678" rIns="91359" bIns="45678">
            <a:spAutoFit/>
          </a:bodyPr>
          <a:p>
            <a:pPr algn="l">
              <a:lnSpc>
                <a:spcPts val="3000"/>
              </a:lnSpc>
              <a:defRPr/>
            </a:pPr>
            <a:r>
              <a:rPr lang="zh-CN" altLang="en-US" sz="1200" dirty="0">
                <a:latin typeface="文道楷体" panose="02010600040101010101" charset="-122"/>
                <a:ea typeface="文道楷体" panose="02010600040101010101" charset="-122"/>
              </a:rPr>
              <a:t>长期机器产能不足时，可考虑延长工种工时或新增设备来提升产量，对于生产要素，综合考虑成本及生产效率等因素，可最终决定是延长工种工时还是新增设备。</a:t>
            </a:r>
            <a:endParaRPr lang="zh-CN" altLang="en-US" sz="1200" dirty="0">
              <a:latin typeface="文道楷体" panose="02010600040101010101" charset="-122"/>
              <a:ea typeface="文道楷体" panose="02010600040101010101" charset="-122"/>
            </a:endParaRPr>
          </a:p>
        </p:txBody>
      </p:sp>
      <p:sp>
        <p:nvSpPr>
          <p:cNvPr id="4" name="TextBox 47"/>
          <p:cNvSpPr txBox="1"/>
          <p:nvPr/>
        </p:nvSpPr>
        <p:spPr>
          <a:xfrm>
            <a:off x="1089274" y="397184"/>
            <a:ext cx="2429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产能负荷分析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278130" y="790575"/>
            <a:ext cx="2425700" cy="44196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汉仪旗黑-85S" panose="00020600040101010101" pitchFamily="18" charset="-122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r>
              <a:rPr lang="en-US" altLang="zh-CN"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2</a:t>
            </a:r>
            <a:r>
              <a:rPr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、</a:t>
            </a:r>
            <a:r>
              <a:rPr lang="en-US" altLang="zh-CN"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【</a:t>
            </a:r>
            <a:r>
              <a:rPr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长</a:t>
            </a:r>
            <a:r>
              <a:rPr lang="zh-CN" altLang="en-US"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期的产能调整</a:t>
            </a:r>
            <a:r>
              <a:rPr lang="en-US" altLang="zh-CN"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造字工房悦黑演示版常规体" pitchFamily="50" charset="-122"/>
                <a:ea typeface="造字工房悦黑演示版常规体" pitchFamily="50" charset="-122"/>
                <a:sym typeface="+mn-ea"/>
              </a:rPr>
              <a:t>】</a:t>
            </a:r>
            <a:endParaRPr lang="zh-CN" altLang="en-US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</a:endParaRPr>
          </a:p>
          <a:p>
            <a:br>
              <a:rPr lang="zh-CN" altLang="en-US" sz="160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zh-CN" altLang="en-US" sz="160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89274" y="397184"/>
            <a:ext cx="3191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均衡销售计划与生产计划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52"/>
          <p:cNvGrpSpPr/>
          <p:nvPr/>
        </p:nvGrpSpPr>
        <p:grpSpPr>
          <a:xfrm>
            <a:off x="381332" y="1054249"/>
            <a:ext cx="1153285" cy="1153284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组合 49"/>
          <p:cNvGrpSpPr/>
          <p:nvPr/>
        </p:nvGrpSpPr>
        <p:grpSpPr>
          <a:xfrm>
            <a:off x="1644696" y="2791713"/>
            <a:ext cx="1436242" cy="143624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组合 40"/>
          <p:cNvGrpSpPr/>
          <p:nvPr/>
        </p:nvGrpSpPr>
        <p:grpSpPr>
          <a:xfrm>
            <a:off x="859155" y="1308100"/>
            <a:ext cx="2239010" cy="242951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45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3" y="760413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7" name="组合 56"/>
          <p:cNvGrpSpPr/>
          <p:nvPr/>
        </p:nvGrpSpPr>
        <p:grpSpPr>
          <a:xfrm>
            <a:off x="2693193" y="1068354"/>
            <a:ext cx="501312" cy="50131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3590925" y="1805305"/>
            <a:ext cx="5105400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3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均衡销售计划与生产计划</a:t>
            </a:r>
            <a:endParaRPr lang="zh-CN" altLang="en-US" sz="3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5166" y="1835150"/>
            <a:ext cx="2587625" cy="1320800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p>
            <a:pPr algn="ctr">
              <a:defRPr/>
            </a:pPr>
            <a:r>
              <a:rPr lang="en-US" altLang="zh-CN" sz="8000" b="1" spc="-300" noProof="1" smtClean="0">
                <a:solidFill>
                  <a:srgbClr val="C00000"/>
                </a:solidFill>
                <a:latin typeface="+mj-ea"/>
                <a:ea typeface="+mj-ea"/>
              </a:rPr>
              <a:t>04</a:t>
            </a:r>
            <a:endParaRPr lang="en-US" altLang="zh-CN" sz="8000" b="1" spc="-300" noProof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765" y="2567940"/>
            <a:ext cx="5040630" cy="755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TextBox 61"/>
          <p:cNvSpPr txBox="1">
            <a:spLocks noChangeArrowheads="1"/>
          </p:cNvSpPr>
          <p:nvPr/>
        </p:nvSpPr>
        <p:spPr bwMode="auto">
          <a:xfrm>
            <a:off x="3642995" y="2715260"/>
            <a:ext cx="510540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15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产销平衡</a:t>
            </a:r>
            <a:endParaRPr lang="zh-CN" altLang="en-US" sz="15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49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1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407670" y="910590"/>
            <a:ext cx="7632065" cy="341376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lang="en-US" altLang="zh-CN"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Arial" panose="020B0604020202020204" pitchFamily="34" charset="0"/>
                <a:sym typeface="+mn-ea"/>
              </a:rPr>
              <a:t>1</a:t>
            </a:r>
            <a:r>
              <a:rPr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、生产型企业</a:t>
            </a:r>
            <a:endParaRPr altLang="en-AU" sz="2400" b="1">
              <a:ea typeface="Arial" panose="020B0604020202020204" pitchFamily="34" charset="0"/>
              <a:sym typeface="+mn-ea"/>
            </a:endParaRPr>
          </a:p>
          <a:p>
            <a:pPr indent="0" algn="just" fontAlgn="auto">
              <a:lnSpc>
                <a:spcPct val="150000"/>
              </a:lnSpc>
            </a:pPr>
            <a:r>
              <a:rPr lang="zh-CN" altLang="es-MX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依产销关系分为：</a:t>
            </a:r>
            <a:r>
              <a:rPr lang="zh-CN" altLang="es-MX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存货</a:t>
            </a:r>
            <a:r>
              <a:rPr lang="zh-CN" altLang="es-MX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生产型</a:t>
            </a:r>
            <a:r>
              <a:rPr lang="zh-CN" altLang="es-MX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与</a:t>
            </a:r>
            <a:r>
              <a:rPr lang="zh-CN" altLang="es-MX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订货生产型</a:t>
            </a:r>
            <a:endParaRPr lang="zh-CN" altLang="es-MX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s-MX" sz="12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存货生产型</a:t>
            </a:r>
            <a:endParaRPr altLang="es-MX" sz="1100">
              <a:solidFill>
                <a:srgbClr val="232324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altLang="es-MX"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</a:t>
            </a: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强调按照既定计划生产，销售部门依产品、市场状况及销售方法，做好销售预估，并依此来设定最低成品存量，开展系列生产</a:t>
            </a: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1100" dirty="0">
              <a:solidFill>
                <a:srgbClr val="23232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s-MX" sz="12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订货</a:t>
            </a:r>
            <a:r>
              <a:rPr altLang="es-MX" sz="12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生产型</a:t>
            </a:r>
            <a:endParaRPr altLang="es-MX" sz="1200" b="1">
              <a:solidFill>
                <a:srgbClr val="FF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接到客户订单后，再开始安排生产。</a:t>
            </a:r>
            <a:endParaRPr sz="1100">
              <a:solidFill>
                <a:srgbClr val="232324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z="1200"/>
          </a:p>
        </p:txBody>
      </p:sp>
      <p:sp>
        <p:nvSpPr>
          <p:cNvPr id="4" name="TextBox 47"/>
          <p:cNvSpPr txBox="1"/>
          <p:nvPr/>
        </p:nvSpPr>
        <p:spPr>
          <a:xfrm>
            <a:off x="1089274" y="397184"/>
            <a:ext cx="3191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均衡销售计划与生产计划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479425" y="767080"/>
            <a:ext cx="8165465" cy="390271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lang="en-US" altLang="zh-CN"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2</a:t>
            </a:r>
            <a:r>
              <a:rPr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、计划的拟定</a:t>
            </a:r>
            <a:endParaRPr lang="zh-CN" altLang="es-MX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s-MX" sz="12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销货计划</a:t>
            </a:r>
            <a:endParaRPr altLang="es-MX" sz="1100">
              <a:solidFill>
                <a:srgbClr val="232324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altLang="es-MX"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</a:t>
            </a: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不论存货生产型还是订货生产型，销售部门每年均应做好市场调查，并进行预估，并充分考虑客户类别、产品类别、订货类数、交货时间等因素，拟定年度各月销售计划，才是生产工作正常开展的根本。</a:t>
            </a:r>
            <a:endParaRPr sz="1100">
              <a:solidFill>
                <a:srgbClr val="232324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s-MX" sz="12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月计划</a:t>
            </a:r>
            <a:endParaRPr altLang="es-MX" sz="1200" b="1">
              <a:solidFill>
                <a:srgbClr val="FF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每个月的20日左右，销售部门提出次月的销售（出货）计划，这个出货计划应考虑订单状况及生产部门的实际负荷状况，月底之前，销售部、技术部、供应部、生产部对销售部提出的次月销售（出货）计划进行评审，销售部最终确定相对详尽的计划，技术部确定技术研发（调整）计划，供应部确定采购计划，生产管理部门提出次月生产计划，同样考虑订单状况与生产部门的产能状况，销售部门、生产管理部门、技术部门进行“产销协调”以确定生产任务，此外要求生产部门应留出一定的时间（一般在5%左右）空间以备追加紧急订单。</a:t>
            </a:r>
            <a:endParaRPr sz="1100">
              <a:solidFill>
                <a:srgbClr val="232324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除年度、月度计划以外，销售与生产部门应做好</a:t>
            </a:r>
            <a:r>
              <a:rPr sz="1100" b="1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周计划、日计划</a:t>
            </a: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，确保计划执行周期尽量短，以便对全局有一个更精细的掌控，出现问题也可及时补救。</a:t>
            </a:r>
            <a:endParaRPr sz="1100">
              <a:solidFill>
                <a:srgbClr val="232324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TextBox 47"/>
          <p:cNvSpPr txBox="1"/>
          <p:nvPr/>
        </p:nvSpPr>
        <p:spPr>
          <a:xfrm>
            <a:off x="1089274" y="397184"/>
            <a:ext cx="3191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均衡销售计划与生产计划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488950" y="734060"/>
            <a:ext cx="7927975" cy="295084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lang="en-US" altLang="zh-CN"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3</a:t>
            </a:r>
            <a:r>
              <a:rPr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、工作任务指派</a:t>
            </a:r>
            <a:endParaRPr lang="zh-CN" altLang="es-MX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s-MX" sz="11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生产单位</a:t>
            </a:r>
            <a:endParaRPr altLang="es-MX" sz="1100">
              <a:solidFill>
                <a:srgbClr val="232324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altLang="es-MX"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</a:t>
            </a: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生产计划确定后，生产部门应以班组为单位，排定班组生产计划,同一件产品，生产流程时间安排要能衔接，半成品的流动才会顺畅，班组与班组间保留一定的缓冲量，以免衔接不上或堆积太多。</a:t>
            </a:r>
            <a:endParaRPr sz="1100">
              <a:solidFill>
                <a:srgbClr val="232324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TextBox 47"/>
          <p:cNvSpPr txBox="1"/>
          <p:nvPr/>
        </p:nvSpPr>
        <p:spPr>
          <a:xfrm>
            <a:off x="1089274" y="397184"/>
            <a:ext cx="3191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均衡销售计划与生产计划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345440" y="721360"/>
            <a:ext cx="5299075" cy="423545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lang="en-US" altLang="zh-CN"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4</a:t>
            </a:r>
            <a:r>
              <a:rPr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、编制生产计划前准备事宜</a:t>
            </a:r>
            <a:endParaRPr sz="1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物料是否齐备                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熟悉公司产品、了解产品加工工序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材料使用途径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了解市场需求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了解员工动态、机器的正常运作一级物料齐套状况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生产进度的有效跟踪与控制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下达生产指令需仔细、准确，不能少下，漏下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信息需及时反馈与跟进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9.适当考虑异常情况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了解车间产能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TextBox 47"/>
          <p:cNvSpPr txBox="1"/>
          <p:nvPr/>
        </p:nvSpPr>
        <p:spPr>
          <a:xfrm>
            <a:off x="1089274" y="397184"/>
            <a:ext cx="3191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均衡销售计划与生产计划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内容占位符 2"/>
          <p:cNvSpPr>
            <a:spLocks noGrp="1"/>
          </p:cNvSpPr>
          <p:nvPr/>
        </p:nvSpPr>
        <p:spPr>
          <a:xfrm>
            <a:off x="4166870" y="136525"/>
            <a:ext cx="4921885" cy="451231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endParaRPr sz="1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管理好独立需求              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质量情况及品质控制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13.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正常情况下不能排期太紧，以考虑插入急单的情况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14.了解产品、相关工艺流程、瓶颈工序：前工序先采购；</a:t>
            </a:r>
            <a:endParaRPr lang="en-US" altLang="zh-CN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15.了解物料的性能；</a:t>
            </a:r>
            <a:endParaRPr lang="en-US" altLang="zh-CN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16.物料的采购周期及到料情况跟进</a:t>
            </a:r>
            <a:endParaRPr lang="en-US" altLang="zh-CN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17.合理地调配人员</a:t>
            </a:r>
            <a:endParaRPr lang="en-US" altLang="zh-CN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18.跟供应仓储部门、人员联系保证物料的供给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熟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19.与工程、技术部门联系技术支持</a:t>
            </a:r>
            <a:endParaRPr lang="en-US" altLang="zh-CN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20.</a:t>
            </a:r>
            <a:r>
              <a:rPr altLang="es-MX" sz="10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制定和查看相应的系列计划：如产品开发计划、生产作业排序计划、人员计划、产能计划与负荷计划、库存计划、出货计划、物料计划、外协计划等熟悉公司产品、了解产品加工工序品、了解产品加工工序</a:t>
            </a:r>
            <a:endParaRPr altLang="es-MX" sz="1000" b="1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89274" y="397184"/>
            <a:ext cx="21247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日程安排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52"/>
          <p:cNvGrpSpPr/>
          <p:nvPr/>
        </p:nvGrpSpPr>
        <p:grpSpPr>
          <a:xfrm>
            <a:off x="381332" y="1054249"/>
            <a:ext cx="1153285" cy="1153284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组合 49"/>
          <p:cNvGrpSpPr/>
          <p:nvPr/>
        </p:nvGrpSpPr>
        <p:grpSpPr>
          <a:xfrm>
            <a:off x="1644696" y="2791713"/>
            <a:ext cx="1436242" cy="143624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组合 40"/>
          <p:cNvGrpSpPr/>
          <p:nvPr/>
        </p:nvGrpSpPr>
        <p:grpSpPr>
          <a:xfrm>
            <a:off x="859155" y="1308100"/>
            <a:ext cx="2239010" cy="242951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45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3" y="760413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7" name="组合 56"/>
          <p:cNvGrpSpPr/>
          <p:nvPr/>
        </p:nvGrpSpPr>
        <p:grpSpPr>
          <a:xfrm>
            <a:off x="2693193" y="1068354"/>
            <a:ext cx="501312" cy="50131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3590925" y="1805305"/>
            <a:ext cx="5105400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3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日程安排</a:t>
            </a:r>
            <a:endParaRPr lang="zh-CN" altLang="en-US" sz="3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5166" y="1835150"/>
            <a:ext cx="2587625" cy="1320800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p>
            <a:pPr algn="ctr">
              <a:defRPr/>
            </a:pPr>
            <a:r>
              <a:rPr lang="en-US" altLang="zh-CN" sz="8000" b="1" spc="-300" noProof="1" smtClean="0">
                <a:solidFill>
                  <a:srgbClr val="C00000"/>
                </a:solidFill>
                <a:latin typeface="+mj-ea"/>
                <a:ea typeface="+mj-ea"/>
              </a:rPr>
              <a:t>05</a:t>
            </a:r>
            <a:endParaRPr lang="en-US" altLang="zh-CN" sz="8000" b="1" spc="-300" noProof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765" y="2567940"/>
            <a:ext cx="5040630" cy="755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TextBox 61"/>
          <p:cNvSpPr txBox="1">
            <a:spLocks noChangeArrowheads="1"/>
          </p:cNvSpPr>
          <p:nvPr/>
        </p:nvSpPr>
        <p:spPr bwMode="auto">
          <a:xfrm>
            <a:off x="3642995" y="2715260"/>
            <a:ext cx="510540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15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日程表（订货生产型）</a:t>
            </a:r>
            <a:endParaRPr lang="zh-CN" altLang="en-US" sz="15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49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99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1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407670" y="910590"/>
            <a:ext cx="7945755" cy="341376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sz="15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从销售部接到订单到生产部完成生产出货整个过程规划一个日程，从中可以得到：</a:t>
            </a:r>
            <a:endParaRPr lang="zh-CN" altLang="es-MX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s-MX" sz="12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整个流程如何衔接</a:t>
            </a:r>
            <a:endParaRPr altLang="es-MX" sz="1200" b="1">
              <a:solidFill>
                <a:srgbClr val="FF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s-MX" sz="12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整个流程如何简化，怎样做可以缩短时间，争取订单</a:t>
            </a:r>
            <a:endParaRPr altLang="es-MX" sz="1200" b="1">
              <a:solidFill>
                <a:srgbClr val="FF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altLang="es-MX" sz="12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对流程中各阶段的工作制定一个标准时间，可以做为：</a:t>
            </a:r>
            <a:endParaRPr altLang="es-MX" sz="1200" b="1">
              <a:solidFill>
                <a:srgbClr val="FF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70000"/>
              </a:lnSpc>
              <a:buFont typeface="Wingdings" panose="05000000000000000000" charset="0"/>
              <a:buNone/>
            </a:pPr>
            <a:r>
              <a:rPr altLang="es-MX"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</a:t>
            </a: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</a:t>
            </a:r>
            <a:r>
              <a:rPr lang="en-US" altLang="zh-CN"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销售部门接订单的标准交货前置时间。</a:t>
            </a:r>
            <a:endParaRPr sz="1100">
              <a:solidFill>
                <a:srgbClr val="232324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70000"/>
              </a:lnSpc>
              <a:buFont typeface="Wingdings" panose="05000000000000000000" charset="0"/>
              <a:buNone/>
            </a:pP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B</a:t>
            </a:r>
            <a:r>
              <a:rPr lang="en-US" altLang="zh-CN"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生产管理做生产计划的依据。</a:t>
            </a:r>
            <a:endParaRPr sz="1100">
              <a:solidFill>
                <a:srgbClr val="232324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70000"/>
              </a:lnSpc>
              <a:buFont typeface="Wingdings" panose="05000000000000000000" charset="0"/>
              <a:buNone/>
            </a:pP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C</a:t>
            </a:r>
            <a:r>
              <a:rPr lang="en-US" altLang="zh-CN"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</a:t>
            </a:r>
            <a:r>
              <a:rPr sz="1100">
                <a:solidFill>
                  <a:srgbClr val="232324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各班组进度控制的指针。</a:t>
            </a:r>
            <a:endParaRPr sz="1100">
              <a:solidFill>
                <a:srgbClr val="232324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0" algn="just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altLang="es-MX" sz="1200" b="1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订货生产型日程表通常使用反向排程法，即确定出货日期后，对生产计划、物料计划、采购计划日程进行细致安排。</a:t>
            </a:r>
            <a:r>
              <a:rPr sz="1100">
                <a:solidFill>
                  <a:srgbClr val="1F2DA8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zh-CN" altLang="en-US" sz="1100">
              <a:solidFill>
                <a:srgbClr val="1F2DA8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TextBox 47"/>
          <p:cNvSpPr txBox="1"/>
          <p:nvPr/>
        </p:nvSpPr>
        <p:spPr>
          <a:xfrm>
            <a:off x="1089274" y="397184"/>
            <a:ext cx="21247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日程安排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45" name="矩形 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89274" y="397184"/>
            <a:ext cx="2429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生产进度管理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52"/>
          <p:cNvGrpSpPr/>
          <p:nvPr/>
        </p:nvGrpSpPr>
        <p:grpSpPr>
          <a:xfrm>
            <a:off x="381332" y="1054249"/>
            <a:ext cx="1153285" cy="1153284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5" name="同心圆 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组合 49"/>
          <p:cNvGrpSpPr/>
          <p:nvPr/>
        </p:nvGrpSpPr>
        <p:grpSpPr>
          <a:xfrm>
            <a:off x="1644696" y="2791713"/>
            <a:ext cx="1436242" cy="143624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5" name="组合 40"/>
          <p:cNvGrpSpPr/>
          <p:nvPr/>
        </p:nvGrpSpPr>
        <p:grpSpPr>
          <a:xfrm>
            <a:off x="859155" y="1308100"/>
            <a:ext cx="2239010" cy="242951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45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3" y="760413"/>
              <a:ext cx="3825873" cy="38258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grpSp>
        <p:nvGrpSpPr>
          <p:cNvPr id="7" name="组合 56"/>
          <p:cNvGrpSpPr/>
          <p:nvPr/>
        </p:nvGrpSpPr>
        <p:grpSpPr>
          <a:xfrm>
            <a:off x="2693193" y="1068354"/>
            <a:ext cx="501312" cy="501312"/>
            <a:chOff x="304800" y="673100"/>
            <a:chExt cx="4000500" cy="4000500"/>
          </a:xfrm>
          <a:solidFill>
            <a:srgbClr val="C00000"/>
          </a:solidFill>
          <a:effectLst>
            <a:outerShdw blurRad="444500" dist="254000" dir="6840000" algn="tr" rotWithShape="0">
              <a:prstClr val="black">
                <a:alpha val="24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noProof="1">
                <a:solidFill>
                  <a:srgbClr val="C00000"/>
                </a:solidFill>
              </a:endParaRPr>
            </a:p>
          </p:txBody>
        </p:sp>
      </p:grp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3590925" y="1805305"/>
            <a:ext cx="5105400" cy="628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3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生产进度管理</a:t>
            </a:r>
            <a:endParaRPr lang="zh-CN" altLang="en-US" sz="3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5166" y="1835150"/>
            <a:ext cx="2587625" cy="1320800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p>
            <a:pPr algn="ctr">
              <a:defRPr/>
            </a:pPr>
            <a:r>
              <a:rPr lang="en-US" altLang="zh-CN" sz="8000" b="1" spc="-300" noProof="1" smtClean="0">
                <a:solidFill>
                  <a:srgbClr val="C00000"/>
                </a:solidFill>
                <a:latin typeface="+mj-ea"/>
                <a:ea typeface="+mj-ea"/>
              </a:rPr>
              <a:t>06</a:t>
            </a:r>
            <a:endParaRPr lang="en-US" altLang="zh-CN" sz="8000" b="1" spc="-300" noProof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07765" y="2567940"/>
            <a:ext cx="5040630" cy="755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TextBox 61"/>
          <p:cNvSpPr txBox="1">
            <a:spLocks noChangeArrowheads="1"/>
          </p:cNvSpPr>
          <p:nvPr/>
        </p:nvSpPr>
        <p:spPr bwMode="auto">
          <a:xfrm>
            <a:off x="3642995" y="2715260"/>
            <a:ext cx="5105400" cy="320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p>
            <a:pPr algn="ctr"/>
            <a:r>
              <a:rPr lang="zh-CN" altLang="en-US" sz="15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管理内容、方法与流程</a:t>
            </a:r>
            <a:endParaRPr lang="zh-CN" altLang="en-US" sz="15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accel="3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99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1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连接符 54"/>
          <p:cNvCxnSpPr/>
          <p:nvPr/>
        </p:nvCxnSpPr>
        <p:spPr>
          <a:xfrm>
            <a:off x="3366630" y="1954214"/>
            <a:ext cx="125707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3366630" y="2524168"/>
            <a:ext cx="127376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3366630" y="3094122"/>
            <a:ext cx="125393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3366630" y="3664075"/>
            <a:ext cx="125393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AutoShape 4"/>
          <p:cNvSpPr>
            <a:spLocks noChangeAspect="1" noChangeArrowheads="1" noTextEdit="1"/>
          </p:cNvSpPr>
          <p:nvPr/>
        </p:nvSpPr>
        <p:spPr bwMode="auto">
          <a:xfrm>
            <a:off x="1527761" y="1436960"/>
            <a:ext cx="1868487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6"/>
          <p:cNvSpPr/>
          <p:nvPr/>
        </p:nvSpPr>
        <p:spPr bwMode="auto">
          <a:xfrm>
            <a:off x="1115616" y="1203598"/>
            <a:ext cx="2282219" cy="1355725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4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rgbClr val="E74C2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7"/>
          <p:cNvSpPr/>
          <p:nvPr/>
        </p:nvSpPr>
        <p:spPr bwMode="auto">
          <a:xfrm>
            <a:off x="1115616" y="1779860"/>
            <a:ext cx="2282219" cy="1355725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8"/>
          <p:cNvSpPr/>
          <p:nvPr/>
        </p:nvSpPr>
        <p:spPr bwMode="auto">
          <a:xfrm>
            <a:off x="1115616" y="2357710"/>
            <a:ext cx="2282219" cy="1354138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8"/>
                  <a:pt x="1353" y="1000"/>
                  <a:pt x="918" y="694"/>
                </a:cubicBezTo>
                <a:cubicBezTo>
                  <a:pt x="483" y="388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rgbClr val="EB75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9"/>
          <p:cNvSpPr/>
          <p:nvPr/>
        </p:nvSpPr>
        <p:spPr bwMode="auto">
          <a:xfrm>
            <a:off x="1115616" y="2932385"/>
            <a:ext cx="2282219" cy="1355725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rgbClr val="FFC5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64" name="直接连接符 63"/>
          <p:cNvCxnSpPr/>
          <p:nvPr/>
        </p:nvCxnSpPr>
        <p:spPr>
          <a:xfrm>
            <a:off x="1043305" y="1657985"/>
            <a:ext cx="0" cy="2929890"/>
          </a:xfrm>
          <a:prstGeom prst="line">
            <a:avLst/>
          </a:prstGeom>
          <a:ln w="381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/>
          <p:cNvSpPr/>
          <p:nvPr/>
        </p:nvSpPr>
        <p:spPr>
          <a:xfrm>
            <a:off x="1187626" y="1695822"/>
            <a:ext cx="6936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187625" y="2306835"/>
            <a:ext cx="693635" cy="280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187624" y="2880846"/>
            <a:ext cx="693635" cy="280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196432" y="3454856"/>
            <a:ext cx="693635" cy="280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3261285" y="1901541"/>
            <a:ext cx="105345" cy="10534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4626127" y="1677417"/>
            <a:ext cx="507503" cy="507503"/>
            <a:chOff x="6016316" y="1528430"/>
            <a:chExt cx="560677" cy="560677"/>
          </a:xfrm>
          <a:solidFill>
            <a:srgbClr val="E74C2E"/>
          </a:solidFill>
        </p:grpSpPr>
        <p:grpSp>
          <p:nvGrpSpPr>
            <p:cNvPr id="71" name="组合 70"/>
            <p:cNvGrpSpPr/>
            <p:nvPr/>
          </p:nvGrpSpPr>
          <p:grpSpPr>
            <a:xfrm>
              <a:off x="6084168" y="1657727"/>
              <a:ext cx="371475" cy="302084"/>
              <a:chOff x="5256405" y="2057401"/>
              <a:chExt cx="1130300" cy="919163"/>
            </a:xfrm>
            <a:grpFill/>
          </p:grpSpPr>
          <p:sp>
            <p:nvSpPr>
              <p:cNvPr id="73" name="Freeform 45"/>
              <p:cNvSpPr/>
              <p:nvPr/>
            </p:nvSpPr>
            <p:spPr bwMode="auto">
              <a:xfrm>
                <a:off x="5473893" y="2528889"/>
                <a:ext cx="330200" cy="428625"/>
              </a:xfrm>
              <a:custGeom>
                <a:avLst/>
                <a:gdLst>
                  <a:gd name="T0" fmla="*/ 35 w 88"/>
                  <a:gd name="T1" fmla="*/ 0 h 114"/>
                  <a:gd name="T2" fmla="*/ 0 w 88"/>
                  <a:gd name="T3" fmla="*/ 0 h 114"/>
                  <a:gd name="T4" fmla="*/ 88 w 88"/>
                  <a:gd name="T5" fmla="*/ 114 h 114"/>
                  <a:gd name="T6" fmla="*/ 35 w 88"/>
                  <a:gd name="T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114">
                    <a:moveTo>
                      <a:pt x="3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52"/>
                      <a:pt x="37" y="95"/>
                      <a:pt x="88" y="114"/>
                    </a:cubicBezTo>
                    <a:cubicBezTo>
                      <a:pt x="57" y="91"/>
                      <a:pt x="37" y="49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46"/>
              <p:cNvSpPr/>
              <p:nvPr/>
            </p:nvSpPr>
            <p:spPr bwMode="auto">
              <a:xfrm>
                <a:off x="5627880" y="2057401"/>
                <a:ext cx="758825" cy="919163"/>
              </a:xfrm>
              <a:custGeom>
                <a:avLst/>
                <a:gdLst>
                  <a:gd name="T0" fmla="*/ 202 w 202"/>
                  <a:gd name="T1" fmla="*/ 126 h 245"/>
                  <a:gd name="T2" fmla="*/ 202 w 202"/>
                  <a:gd name="T3" fmla="*/ 118 h 245"/>
                  <a:gd name="T4" fmla="*/ 202 w 202"/>
                  <a:gd name="T5" fmla="*/ 118 h 245"/>
                  <a:gd name="T6" fmla="*/ 91 w 202"/>
                  <a:gd name="T7" fmla="*/ 0 h 245"/>
                  <a:gd name="T8" fmla="*/ 87 w 202"/>
                  <a:gd name="T9" fmla="*/ 0 h 245"/>
                  <a:gd name="T10" fmla="*/ 87 w 202"/>
                  <a:gd name="T11" fmla="*/ 0 h 245"/>
                  <a:gd name="T12" fmla="*/ 86 w 202"/>
                  <a:gd name="T13" fmla="*/ 0 h 245"/>
                  <a:gd name="T14" fmla="*/ 83 w 202"/>
                  <a:gd name="T15" fmla="*/ 0 h 245"/>
                  <a:gd name="T16" fmla="*/ 79 w 202"/>
                  <a:gd name="T17" fmla="*/ 0 h 245"/>
                  <a:gd name="T18" fmla="*/ 79 w 202"/>
                  <a:gd name="T19" fmla="*/ 0 h 245"/>
                  <a:gd name="T20" fmla="*/ 79 w 202"/>
                  <a:gd name="T21" fmla="*/ 0 h 245"/>
                  <a:gd name="T22" fmla="*/ 21 w 202"/>
                  <a:gd name="T23" fmla="*/ 42 h 245"/>
                  <a:gd name="T24" fmla="*/ 29 w 202"/>
                  <a:gd name="T25" fmla="*/ 46 h 245"/>
                  <a:gd name="T26" fmla="*/ 79 w 202"/>
                  <a:gd name="T27" fmla="*/ 9 h 245"/>
                  <a:gd name="T28" fmla="*/ 79 w 202"/>
                  <a:gd name="T29" fmla="*/ 61 h 245"/>
                  <a:gd name="T30" fmla="*/ 53 w 202"/>
                  <a:gd name="T31" fmla="*/ 61 h 245"/>
                  <a:gd name="T32" fmla="*/ 51 w 202"/>
                  <a:gd name="T33" fmla="*/ 69 h 245"/>
                  <a:gd name="T34" fmla="*/ 79 w 202"/>
                  <a:gd name="T35" fmla="*/ 69 h 245"/>
                  <a:gd name="T36" fmla="*/ 79 w 202"/>
                  <a:gd name="T37" fmla="*/ 118 h 245"/>
                  <a:gd name="T38" fmla="*/ 26 w 202"/>
                  <a:gd name="T39" fmla="*/ 118 h 245"/>
                  <a:gd name="T40" fmla="*/ 26 w 202"/>
                  <a:gd name="T41" fmla="*/ 126 h 245"/>
                  <a:gd name="T42" fmla="*/ 79 w 202"/>
                  <a:gd name="T43" fmla="*/ 126 h 245"/>
                  <a:gd name="T44" fmla="*/ 79 w 202"/>
                  <a:gd name="T45" fmla="*/ 175 h 245"/>
                  <a:gd name="T46" fmla="*/ 18 w 202"/>
                  <a:gd name="T47" fmla="*/ 175 h 245"/>
                  <a:gd name="T48" fmla="*/ 10 w 202"/>
                  <a:gd name="T49" fmla="*/ 126 h 245"/>
                  <a:gd name="T50" fmla="*/ 0 w 202"/>
                  <a:gd name="T51" fmla="*/ 126 h 245"/>
                  <a:gd name="T52" fmla="*/ 79 w 202"/>
                  <a:gd name="T53" fmla="*/ 245 h 245"/>
                  <a:gd name="T54" fmla="*/ 79 w 202"/>
                  <a:gd name="T55" fmla="*/ 245 h 245"/>
                  <a:gd name="T56" fmla="*/ 80 w 202"/>
                  <a:gd name="T57" fmla="*/ 245 h 245"/>
                  <a:gd name="T58" fmla="*/ 80 w 202"/>
                  <a:gd name="T59" fmla="*/ 245 h 245"/>
                  <a:gd name="T60" fmla="*/ 80 w 202"/>
                  <a:gd name="T61" fmla="*/ 245 h 245"/>
                  <a:gd name="T62" fmla="*/ 82 w 202"/>
                  <a:gd name="T63" fmla="*/ 245 h 245"/>
                  <a:gd name="T64" fmla="*/ 83 w 202"/>
                  <a:gd name="T65" fmla="*/ 245 h 245"/>
                  <a:gd name="T66" fmla="*/ 83 w 202"/>
                  <a:gd name="T67" fmla="*/ 245 h 245"/>
                  <a:gd name="T68" fmla="*/ 84 w 202"/>
                  <a:gd name="T69" fmla="*/ 245 h 245"/>
                  <a:gd name="T70" fmla="*/ 186 w 202"/>
                  <a:gd name="T71" fmla="*/ 183 h 245"/>
                  <a:gd name="T72" fmla="*/ 187 w 202"/>
                  <a:gd name="T73" fmla="*/ 183 h 245"/>
                  <a:gd name="T74" fmla="*/ 187 w 202"/>
                  <a:gd name="T75" fmla="*/ 183 h 245"/>
                  <a:gd name="T76" fmla="*/ 202 w 202"/>
                  <a:gd name="T77" fmla="*/ 12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2" h="245">
                    <a:moveTo>
                      <a:pt x="202" y="126"/>
                    </a:moveTo>
                    <a:cubicBezTo>
                      <a:pt x="202" y="118"/>
                      <a:pt x="202" y="118"/>
                      <a:pt x="202" y="118"/>
                    </a:cubicBezTo>
                    <a:cubicBezTo>
                      <a:pt x="202" y="118"/>
                      <a:pt x="202" y="118"/>
                      <a:pt x="202" y="118"/>
                    </a:cubicBezTo>
                    <a:cubicBezTo>
                      <a:pt x="199" y="55"/>
                      <a:pt x="151" y="4"/>
                      <a:pt x="91" y="0"/>
                    </a:cubicBezTo>
                    <a:cubicBezTo>
                      <a:pt x="89" y="0"/>
                      <a:pt x="88" y="0"/>
                      <a:pt x="87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56" y="2"/>
                      <a:pt x="35" y="18"/>
                      <a:pt x="21" y="42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41" y="24"/>
                      <a:pt x="59" y="11"/>
                      <a:pt x="79" y="9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118"/>
                      <a:pt x="79" y="118"/>
                      <a:pt x="79" y="118"/>
                    </a:cubicBezTo>
                    <a:cubicBezTo>
                      <a:pt x="26" y="118"/>
                      <a:pt x="26" y="118"/>
                      <a:pt x="26" y="118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79" y="175"/>
                      <a:pt x="79" y="175"/>
                      <a:pt x="79" y="175"/>
                    </a:cubicBezTo>
                    <a:cubicBezTo>
                      <a:pt x="18" y="175"/>
                      <a:pt x="18" y="175"/>
                      <a:pt x="18" y="175"/>
                    </a:cubicBezTo>
                    <a:cubicBezTo>
                      <a:pt x="13" y="161"/>
                      <a:pt x="10" y="144"/>
                      <a:pt x="10" y="12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2" y="190"/>
                      <a:pt x="36" y="242"/>
                      <a:pt x="79" y="245"/>
                    </a:cubicBezTo>
                    <a:cubicBezTo>
                      <a:pt x="79" y="245"/>
                      <a:pt x="79" y="245"/>
                      <a:pt x="79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1" y="245"/>
                      <a:pt x="81" y="245"/>
                      <a:pt x="82" y="245"/>
                    </a:cubicBezTo>
                    <a:cubicBezTo>
                      <a:pt x="82" y="245"/>
                      <a:pt x="82" y="245"/>
                      <a:pt x="83" y="245"/>
                    </a:cubicBezTo>
                    <a:cubicBezTo>
                      <a:pt x="83" y="245"/>
                      <a:pt x="83" y="245"/>
                      <a:pt x="83" y="245"/>
                    </a:cubicBezTo>
                    <a:cubicBezTo>
                      <a:pt x="84" y="245"/>
                      <a:pt x="84" y="245"/>
                      <a:pt x="84" y="245"/>
                    </a:cubicBezTo>
                    <a:cubicBezTo>
                      <a:pt x="128" y="245"/>
                      <a:pt x="166" y="220"/>
                      <a:pt x="186" y="183"/>
                    </a:cubicBezTo>
                    <a:cubicBezTo>
                      <a:pt x="187" y="183"/>
                      <a:pt x="187" y="183"/>
                      <a:pt x="187" y="183"/>
                    </a:cubicBezTo>
                    <a:cubicBezTo>
                      <a:pt x="187" y="183"/>
                      <a:pt x="187" y="183"/>
                      <a:pt x="187" y="183"/>
                    </a:cubicBezTo>
                    <a:cubicBezTo>
                      <a:pt x="196" y="166"/>
                      <a:pt x="201" y="147"/>
                      <a:pt x="20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47"/>
              <p:cNvSpPr/>
              <p:nvPr/>
            </p:nvSpPr>
            <p:spPr bwMode="auto">
              <a:xfrm>
                <a:off x="5707255" y="2743201"/>
                <a:ext cx="217488" cy="198438"/>
              </a:xfrm>
              <a:custGeom>
                <a:avLst/>
                <a:gdLst>
                  <a:gd name="T0" fmla="*/ 58 w 58"/>
                  <a:gd name="T1" fmla="*/ 53 h 53"/>
                  <a:gd name="T2" fmla="*/ 0 w 58"/>
                  <a:gd name="T3" fmla="*/ 0 h 53"/>
                  <a:gd name="T4" fmla="*/ 58 w 58"/>
                  <a:gd name="T5" fmla="*/ 0 h 53"/>
                  <a:gd name="T6" fmla="*/ 58 w 58"/>
                  <a:gd name="T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53">
                    <a:moveTo>
                      <a:pt x="58" y="53"/>
                    </a:moveTo>
                    <a:cubicBezTo>
                      <a:pt x="33" y="51"/>
                      <a:pt x="12" y="31"/>
                      <a:pt x="0" y="0"/>
                    </a:cubicBezTo>
                    <a:cubicBezTo>
                      <a:pt x="58" y="0"/>
                      <a:pt x="58" y="0"/>
                      <a:pt x="58" y="0"/>
                    </a:cubicBezTo>
                    <a:lnTo>
                      <a:pt x="58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48"/>
              <p:cNvSpPr/>
              <p:nvPr/>
            </p:nvSpPr>
            <p:spPr bwMode="auto">
              <a:xfrm>
                <a:off x="6089843" y="2743201"/>
                <a:ext cx="201613" cy="173038"/>
              </a:xfrm>
              <a:custGeom>
                <a:avLst/>
                <a:gdLst>
                  <a:gd name="T0" fmla="*/ 0 w 54"/>
                  <a:gd name="T1" fmla="*/ 46 h 46"/>
                  <a:gd name="T2" fmla="*/ 31 w 54"/>
                  <a:gd name="T3" fmla="*/ 0 h 46"/>
                  <a:gd name="T4" fmla="*/ 54 w 54"/>
                  <a:gd name="T5" fmla="*/ 0 h 46"/>
                  <a:gd name="T6" fmla="*/ 0 w 54"/>
                  <a:gd name="T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6">
                    <a:moveTo>
                      <a:pt x="0" y="46"/>
                    </a:moveTo>
                    <a:cubicBezTo>
                      <a:pt x="13" y="35"/>
                      <a:pt x="24" y="19"/>
                      <a:pt x="31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1" y="21"/>
                      <a:pt x="22" y="37"/>
                      <a:pt x="0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49"/>
              <p:cNvSpPr/>
              <p:nvPr/>
            </p:nvSpPr>
            <p:spPr bwMode="auto">
              <a:xfrm>
                <a:off x="5954905" y="2743201"/>
                <a:ext cx="212725" cy="198438"/>
              </a:xfrm>
              <a:custGeom>
                <a:avLst/>
                <a:gdLst>
                  <a:gd name="T0" fmla="*/ 0 w 57"/>
                  <a:gd name="T1" fmla="*/ 0 h 53"/>
                  <a:gd name="T2" fmla="*/ 57 w 57"/>
                  <a:gd name="T3" fmla="*/ 0 h 53"/>
                  <a:gd name="T4" fmla="*/ 0 w 57"/>
                  <a:gd name="T5" fmla="*/ 53 h 53"/>
                  <a:gd name="T6" fmla="*/ 0 w 57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3">
                    <a:moveTo>
                      <a:pt x="0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45" y="31"/>
                      <a:pt x="24" y="51"/>
                      <a:pt x="0" y="5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50"/>
              <p:cNvSpPr/>
              <p:nvPr/>
            </p:nvSpPr>
            <p:spPr bwMode="auto">
              <a:xfrm>
                <a:off x="5954905" y="2528889"/>
                <a:ext cx="254000" cy="184150"/>
              </a:xfrm>
              <a:custGeom>
                <a:avLst/>
                <a:gdLst>
                  <a:gd name="T0" fmla="*/ 0 w 68"/>
                  <a:gd name="T1" fmla="*/ 0 h 49"/>
                  <a:gd name="T2" fmla="*/ 68 w 68"/>
                  <a:gd name="T3" fmla="*/ 0 h 49"/>
                  <a:gd name="T4" fmla="*/ 60 w 68"/>
                  <a:gd name="T5" fmla="*/ 49 h 49"/>
                  <a:gd name="T6" fmla="*/ 0 w 68"/>
                  <a:gd name="T7" fmla="*/ 49 h 49"/>
                  <a:gd name="T8" fmla="*/ 0 w 6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68" y="18"/>
                      <a:pt x="65" y="34"/>
                      <a:pt x="60" y="49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51"/>
              <p:cNvSpPr/>
              <p:nvPr/>
            </p:nvSpPr>
            <p:spPr bwMode="auto">
              <a:xfrm>
                <a:off x="5954905" y="2316164"/>
                <a:ext cx="254000" cy="182563"/>
              </a:xfrm>
              <a:custGeom>
                <a:avLst/>
                <a:gdLst>
                  <a:gd name="T0" fmla="*/ 0 w 68"/>
                  <a:gd name="T1" fmla="*/ 0 h 49"/>
                  <a:gd name="T2" fmla="*/ 60 w 68"/>
                  <a:gd name="T3" fmla="*/ 0 h 49"/>
                  <a:gd name="T4" fmla="*/ 68 w 68"/>
                  <a:gd name="T5" fmla="*/ 49 h 49"/>
                  <a:gd name="T6" fmla="*/ 0 w 68"/>
                  <a:gd name="T7" fmla="*/ 49 h 49"/>
                  <a:gd name="T8" fmla="*/ 0 w 6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5" y="15"/>
                      <a:pt x="68" y="31"/>
                      <a:pt x="68" y="49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52"/>
              <p:cNvSpPr/>
              <p:nvPr/>
            </p:nvSpPr>
            <p:spPr bwMode="auto">
              <a:xfrm>
                <a:off x="5954905" y="2090739"/>
                <a:ext cx="212725" cy="195263"/>
              </a:xfrm>
              <a:custGeom>
                <a:avLst/>
                <a:gdLst>
                  <a:gd name="T0" fmla="*/ 57 w 57"/>
                  <a:gd name="T1" fmla="*/ 52 h 52"/>
                  <a:gd name="T2" fmla="*/ 0 w 57"/>
                  <a:gd name="T3" fmla="*/ 52 h 52"/>
                  <a:gd name="T4" fmla="*/ 0 w 57"/>
                  <a:gd name="T5" fmla="*/ 0 h 52"/>
                  <a:gd name="T6" fmla="*/ 2 w 57"/>
                  <a:gd name="T7" fmla="*/ 0 h 52"/>
                  <a:gd name="T8" fmla="*/ 57 w 57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2">
                    <a:moveTo>
                      <a:pt x="57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5" y="3"/>
                      <a:pt x="45" y="23"/>
                      <a:pt x="5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53"/>
              <p:cNvSpPr/>
              <p:nvPr/>
            </p:nvSpPr>
            <p:spPr bwMode="auto">
              <a:xfrm>
                <a:off x="6093018" y="2117726"/>
                <a:ext cx="195263" cy="168275"/>
              </a:xfrm>
              <a:custGeom>
                <a:avLst/>
                <a:gdLst>
                  <a:gd name="T0" fmla="*/ 52 w 52"/>
                  <a:gd name="T1" fmla="*/ 45 h 45"/>
                  <a:gd name="T2" fmla="*/ 30 w 52"/>
                  <a:gd name="T3" fmla="*/ 45 h 45"/>
                  <a:gd name="T4" fmla="*/ 0 w 52"/>
                  <a:gd name="T5" fmla="*/ 0 h 45"/>
                  <a:gd name="T6" fmla="*/ 52 w 52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52" y="45"/>
                    </a:moveTo>
                    <a:cubicBezTo>
                      <a:pt x="30" y="45"/>
                      <a:pt x="30" y="45"/>
                      <a:pt x="30" y="45"/>
                    </a:cubicBezTo>
                    <a:cubicBezTo>
                      <a:pt x="22" y="26"/>
                      <a:pt x="12" y="11"/>
                      <a:pt x="0" y="0"/>
                    </a:cubicBezTo>
                    <a:cubicBezTo>
                      <a:pt x="21" y="9"/>
                      <a:pt x="40" y="25"/>
                      <a:pt x="52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54"/>
              <p:cNvSpPr/>
              <p:nvPr/>
            </p:nvSpPr>
            <p:spPr bwMode="auto">
              <a:xfrm>
                <a:off x="6213668" y="2316164"/>
                <a:ext cx="138113" cy="182563"/>
              </a:xfrm>
              <a:custGeom>
                <a:avLst/>
                <a:gdLst>
                  <a:gd name="T0" fmla="*/ 37 w 37"/>
                  <a:gd name="T1" fmla="*/ 49 h 49"/>
                  <a:gd name="T2" fmla="*/ 9 w 37"/>
                  <a:gd name="T3" fmla="*/ 49 h 49"/>
                  <a:gd name="T4" fmla="*/ 0 w 37"/>
                  <a:gd name="T5" fmla="*/ 0 h 49"/>
                  <a:gd name="T6" fmla="*/ 25 w 37"/>
                  <a:gd name="T7" fmla="*/ 0 h 49"/>
                  <a:gd name="T8" fmla="*/ 37 w 37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37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8" y="31"/>
                      <a:pt x="5" y="15"/>
                      <a:pt x="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15"/>
                      <a:pt x="37" y="31"/>
                      <a:pt x="37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55"/>
              <p:cNvSpPr/>
              <p:nvPr/>
            </p:nvSpPr>
            <p:spPr bwMode="auto">
              <a:xfrm>
                <a:off x="6216843" y="2528889"/>
                <a:ext cx="139700" cy="184150"/>
              </a:xfrm>
              <a:custGeom>
                <a:avLst/>
                <a:gdLst>
                  <a:gd name="T0" fmla="*/ 37 w 37"/>
                  <a:gd name="T1" fmla="*/ 0 h 49"/>
                  <a:gd name="T2" fmla="*/ 24 w 37"/>
                  <a:gd name="T3" fmla="*/ 49 h 49"/>
                  <a:gd name="T4" fmla="*/ 0 w 37"/>
                  <a:gd name="T5" fmla="*/ 49 h 49"/>
                  <a:gd name="T6" fmla="*/ 8 w 37"/>
                  <a:gd name="T7" fmla="*/ 0 h 49"/>
                  <a:gd name="T8" fmla="*/ 37 w 37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37" y="0"/>
                    </a:moveTo>
                    <a:cubicBezTo>
                      <a:pt x="36" y="18"/>
                      <a:pt x="32" y="34"/>
                      <a:pt x="24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5" y="34"/>
                      <a:pt x="7" y="18"/>
                      <a:pt x="8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56"/>
              <p:cNvSpPr/>
              <p:nvPr/>
            </p:nvSpPr>
            <p:spPr bwMode="auto">
              <a:xfrm>
                <a:off x="5256405" y="2187576"/>
                <a:ext cx="547688" cy="285750"/>
              </a:xfrm>
              <a:custGeom>
                <a:avLst/>
                <a:gdLst>
                  <a:gd name="T0" fmla="*/ 258 w 345"/>
                  <a:gd name="T1" fmla="*/ 88 h 180"/>
                  <a:gd name="T2" fmla="*/ 258 w 345"/>
                  <a:gd name="T3" fmla="*/ 111 h 180"/>
                  <a:gd name="T4" fmla="*/ 258 w 345"/>
                  <a:gd name="T5" fmla="*/ 180 h 180"/>
                  <a:gd name="T6" fmla="*/ 88 w 345"/>
                  <a:gd name="T7" fmla="*/ 180 h 180"/>
                  <a:gd name="T8" fmla="*/ 88 w 345"/>
                  <a:gd name="T9" fmla="*/ 178 h 180"/>
                  <a:gd name="T10" fmla="*/ 85 w 345"/>
                  <a:gd name="T11" fmla="*/ 178 h 180"/>
                  <a:gd name="T12" fmla="*/ 88 w 345"/>
                  <a:gd name="T13" fmla="*/ 154 h 180"/>
                  <a:gd name="T14" fmla="*/ 88 w 345"/>
                  <a:gd name="T15" fmla="*/ 111 h 180"/>
                  <a:gd name="T16" fmla="*/ 88 w 345"/>
                  <a:gd name="T17" fmla="*/ 111 h 180"/>
                  <a:gd name="T18" fmla="*/ 88 w 345"/>
                  <a:gd name="T19" fmla="*/ 88 h 180"/>
                  <a:gd name="T20" fmla="*/ 0 w 345"/>
                  <a:gd name="T21" fmla="*/ 88 h 180"/>
                  <a:gd name="T22" fmla="*/ 173 w 345"/>
                  <a:gd name="T23" fmla="*/ 0 h 180"/>
                  <a:gd name="T24" fmla="*/ 345 w 345"/>
                  <a:gd name="T25" fmla="*/ 88 h 180"/>
                  <a:gd name="T26" fmla="*/ 258 w 345"/>
                  <a:gd name="T27" fmla="*/ 8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5" h="180">
                    <a:moveTo>
                      <a:pt x="258" y="88"/>
                    </a:moveTo>
                    <a:lnTo>
                      <a:pt x="258" y="111"/>
                    </a:lnTo>
                    <a:lnTo>
                      <a:pt x="258" y="180"/>
                    </a:lnTo>
                    <a:lnTo>
                      <a:pt x="88" y="180"/>
                    </a:lnTo>
                    <a:lnTo>
                      <a:pt x="88" y="178"/>
                    </a:lnTo>
                    <a:lnTo>
                      <a:pt x="85" y="178"/>
                    </a:lnTo>
                    <a:lnTo>
                      <a:pt x="88" y="154"/>
                    </a:lnTo>
                    <a:lnTo>
                      <a:pt x="88" y="111"/>
                    </a:lnTo>
                    <a:lnTo>
                      <a:pt x="88" y="111"/>
                    </a:lnTo>
                    <a:lnTo>
                      <a:pt x="88" y="88"/>
                    </a:lnTo>
                    <a:lnTo>
                      <a:pt x="0" y="88"/>
                    </a:lnTo>
                    <a:lnTo>
                      <a:pt x="173" y="0"/>
                    </a:lnTo>
                    <a:lnTo>
                      <a:pt x="345" y="88"/>
                    </a:lnTo>
                    <a:lnTo>
                      <a:pt x="258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2" name="同心圆 71"/>
            <p:cNvSpPr/>
            <p:nvPr/>
          </p:nvSpPr>
          <p:spPr>
            <a:xfrm>
              <a:off x="6016316" y="1528430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5145126" y="1657712"/>
            <a:ext cx="2880114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200" b="1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事务性的进度</a:t>
            </a:r>
            <a:endParaRPr lang="zh-CN" altLang="en-US" sz="1200" b="1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接到客户订单后到物料分析，订购等的时间控制。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61285" y="2471495"/>
            <a:ext cx="105345" cy="10534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5145126" y="2239694"/>
            <a:ext cx="2880114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200" b="1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采购进度</a:t>
            </a:r>
            <a:endParaRPr lang="zh-CN" altLang="en-US" sz="1200" b="1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采购的材料及零件应订有标准购备时间，并加以严格控制。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4626127" y="2263521"/>
            <a:ext cx="505578" cy="505578"/>
            <a:chOff x="1718632" y="1996162"/>
            <a:chExt cx="560677" cy="560677"/>
          </a:xfrm>
          <a:solidFill>
            <a:srgbClr val="E74C2E"/>
          </a:solidFill>
        </p:grpSpPr>
        <p:grpSp>
          <p:nvGrpSpPr>
            <p:cNvPr id="89" name="组合 88"/>
            <p:cNvGrpSpPr/>
            <p:nvPr/>
          </p:nvGrpSpPr>
          <p:grpSpPr>
            <a:xfrm flipH="1">
              <a:off x="1849203" y="2133863"/>
              <a:ext cx="272792" cy="268628"/>
              <a:chOff x="1046163" y="1765300"/>
              <a:chExt cx="1196975" cy="1019176"/>
            </a:xfrm>
            <a:grpFill/>
          </p:grpSpPr>
          <p:sp>
            <p:nvSpPr>
              <p:cNvPr id="91" name="Freeform 102"/>
              <p:cNvSpPr/>
              <p:nvPr/>
            </p:nvSpPr>
            <p:spPr bwMode="auto">
              <a:xfrm>
                <a:off x="1046163" y="2690813"/>
                <a:ext cx="1196975" cy="93663"/>
              </a:xfrm>
              <a:custGeom>
                <a:avLst/>
                <a:gdLst>
                  <a:gd name="T0" fmla="*/ 319 w 319"/>
                  <a:gd name="T1" fmla="*/ 12 h 25"/>
                  <a:gd name="T2" fmla="*/ 310 w 319"/>
                  <a:gd name="T3" fmla="*/ 25 h 25"/>
                  <a:gd name="T4" fmla="*/ 9 w 319"/>
                  <a:gd name="T5" fmla="*/ 25 h 25"/>
                  <a:gd name="T6" fmla="*/ 0 w 319"/>
                  <a:gd name="T7" fmla="*/ 12 h 25"/>
                  <a:gd name="T8" fmla="*/ 0 w 319"/>
                  <a:gd name="T9" fmla="*/ 12 h 25"/>
                  <a:gd name="T10" fmla="*/ 9 w 319"/>
                  <a:gd name="T11" fmla="*/ 0 h 25"/>
                  <a:gd name="T12" fmla="*/ 310 w 319"/>
                  <a:gd name="T13" fmla="*/ 0 h 25"/>
                  <a:gd name="T14" fmla="*/ 319 w 319"/>
                  <a:gd name="T15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9" h="25">
                    <a:moveTo>
                      <a:pt x="319" y="12"/>
                    </a:moveTo>
                    <a:cubicBezTo>
                      <a:pt x="319" y="19"/>
                      <a:pt x="315" y="25"/>
                      <a:pt x="310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19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9" y="0"/>
                    </a:cubicBezTo>
                    <a:cubicBezTo>
                      <a:pt x="310" y="0"/>
                      <a:pt x="310" y="0"/>
                      <a:pt x="310" y="0"/>
                    </a:cubicBezTo>
                    <a:cubicBezTo>
                      <a:pt x="315" y="0"/>
                      <a:pt x="319" y="6"/>
                      <a:pt x="31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103"/>
              <p:cNvSpPr/>
              <p:nvPr/>
            </p:nvSpPr>
            <p:spPr bwMode="auto">
              <a:xfrm>
                <a:off x="1092201" y="1989138"/>
                <a:ext cx="190500" cy="660400"/>
              </a:xfrm>
              <a:custGeom>
                <a:avLst/>
                <a:gdLst>
                  <a:gd name="T0" fmla="*/ 51 w 51"/>
                  <a:gd name="T1" fmla="*/ 166 h 176"/>
                  <a:gd name="T2" fmla="*/ 40 w 51"/>
                  <a:gd name="T3" fmla="*/ 176 h 176"/>
                  <a:gd name="T4" fmla="*/ 11 w 51"/>
                  <a:gd name="T5" fmla="*/ 176 h 176"/>
                  <a:gd name="T6" fmla="*/ 0 w 51"/>
                  <a:gd name="T7" fmla="*/ 166 h 176"/>
                  <a:gd name="T8" fmla="*/ 0 w 51"/>
                  <a:gd name="T9" fmla="*/ 10 h 176"/>
                  <a:gd name="T10" fmla="*/ 11 w 51"/>
                  <a:gd name="T11" fmla="*/ 0 h 176"/>
                  <a:gd name="T12" fmla="*/ 40 w 51"/>
                  <a:gd name="T13" fmla="*/ 0 h 176"/>
                  <a:gd name="T14" fmla="*/ 51 w 51"/>
                  <a:gd name="T15" fmla="*/ 10 h 176"/>
                  <a:gd name="T16" fmla="*/ 51 w 51"/>
                  <a:gd name="T17" fmla="*/ 16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76">
                    <a:moveTo>
                      <a:pt x="51" y="166"/>
                    </a:moveTo>
                    <a:cubicBezTo>
                      <a:pt x="51" y="172"/>
                      <a:pt x="46" y="176"/>
                      <a:pt x="40" y="176"/>
                    </a:cubicBezTo>
                    <a:cubicBezTo>
                      <a:pt x="11" y="176"/>
                      <a:pt x="11" y="176"/>
                      <a:pt x="11" y="176"/>
                    </a:cubicBezTo>
                    <a:cubicBezTo>
                      <a:pt x="5" y="176"/>
                      <a:pt x="0" y="172"/>
                      <a:pt x="0" y="16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5"/>
                      <a:pt x="51" y="10"/>
                    </a:cubicBezTo>
                    <a:lnTo>
                      <a:pt x="51" y="1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104"/>
              <p:cNvSpPr/>
              <p:nvPr/>
            </p:nvSpPr>
            <p:spPr bwMode="auto">
              <a:xfrm>
                <a:off x="1320801" y="1765300"/>
                <a:ext cx="190500" cy="884238"/>
              </a:xfrm>
              <a:custGeom>
                <a:avLst/>
                <a:gdLst>
                  <a:gd name="T0" fmla="*/ 51 w 51"/>
                  <a:gd name="T1" fmla="*/ 223 h 236"/>
                  <a:gd name="T2" fmla="*/ 40 w 51"/>
                  <a:gd name="T3" fmla="*/ 236 h 236"/>
                  <a:gd name="T4" fmla="*/ 11 w 51"/>
                  <a:gd name="T5" fmla="*/ 236 h 236"/>
                  <a:gd name="T6" fmla="*/ 0 w 51"/>
                  <a:gd name="T7" fmla="*/ 223 h 236"/>
                  <a:gd name="T8" fmla="*/ 0 w 51"/>
                  <a:gd name="T9" fmla="*/ 13 h 236"/>
                  <a:gd name="T10" fmla="*/ 11 w 51"/>
                  <a:gd name="T11" fmla="*/ 0 h 236"/>
                  <a:gd name="T12" fmla="*/ 40 w 51"/>
                  <a:gd name="T13" fmla="*/ 0 h 236"/>
                  <a:gd name="T14" fmla="*/ 51 w 51"/>
                  <a:gd name="T15" fmla="*/ 13 h 236"/>
                  <a:gd name="T16" fmla="*/ 51 w 51"/>
                  <a:gd name="T17" fmla="*/ 223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236">
                    <a:moveTo>
                      <a:pt x="51" y="223"/>
                    </a:moveTo>
                    <a:cubicBezTo>
                      <a:pt x="51" y="230"/>
                      <a:pt x="46" y="236"/>
                      <a:pt x="40" y="236"/>
                    </a:cubicBezTo>
                    <a:cubicBezTo>
                      <a:pt x="11" y="236"/>
                      <a:pt x="11" y="236"/>
                      <a:pt x="11" y="236"/>
                    </a:cubicBezTo>
                    <a:cubicBezTo>
                      <a:pt x="5" y="236"/>
                      <a:pt x="0" y="230"/>
                      <a:pt x="0" y="22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6"/>
                      <a:pt x="51" y="13"/>
                    </a:cubicBezTo>
                    <a:lnTo>
                      <a:pt x="51" y="2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105"/>
              <p:cNvSpPr/>
              <p:nvPr/>
            </p:nvSpPr>
            <p:spPr bwMode="auto">
              <a:xfrm>
                <a:off x="1549401" y="2159000"/>
                <a:ext cx="190500" cy="490538"/>
              </a:xfrm>
              <a:custGeom>
                <a:avLst/>
                <a:gdLst>
                  <a:gd name="T0" fmla="*/ 51 w 51"/>
                  <a:gd name="T1" fmla="*/ 124 h 131"/>
                  <a:gd name="T2" fmla="*/ 40 w 51"/>
                  <a:gd name="T3" fmla="*/ 131 h 131"/>
                  <a:gd name="T4" fmla="*/ 11 w 51"/>
                  <a:gd name="T5" fmla="*/ 131 h 131"/>
                  <a:gd name="T6" fmla="*/ 0 w 51"/>
                  <a:gd name="T7" fmla="*/ 124 h 131"/>
                  <a:gd name="T8" fmla="*/ 0 w 51"/>
                  <a:gd name="T9" fmla="*/ 7 h 131"/>
                  <a:gd name="T10" fmla="*/ 11 w 51"/>
                  <a:gd name="T11" fmla="*/ 0 h 131"/>
                  <a:gd name="T12" fmla="*/ 40 w 51"/>
                  <a:gd name="T13" fmla="*/ 0 h 131"/>
                  <a:gd name="T14" fmla="*/ 51 w 51"/>
                  <a:gd name="T15" fmla="*/ 7 h 131"/>
                  <a:gd name="T16" fmla="*/ 51 w 51"/>
                  <a:gd name="T17" fmla="*/ 1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31">
                    <a:moveTo>
                      <a:pt x="51" y="124"/>
                    </a:moveTo>
                    <a:cubicBezTo>
                      <a:pt x="51" y="128"/>
                      <a:pt x="46" y="131"/>
                      <a:pt x="40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5" y="131"/>
                      <a:pt x="0" y="128"/>
                      <a:pt x="0" y="12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3"/>
                      <a:pt x="51" y="7"/>
                    </a:cubicBezTo>
                    <a:lnTo>
                      <a:pt x="51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106"/>
              <p:cNvSpPr/>
              <p:nvPr/>
            </p:nvSpPr>
            <p:spPr bwMode="auto">
              <a:xfrm>
                <a:off x="1781176" y="1870075"/>
                <a:ext cx="187325" cy="779463"/>
              </a:xfrm>
              <a:custGeom>
                <a:avLst/>
                <a:gdLst>
                  <a:gd name="T0" fmla="*/ 50 w 50"/>
                  <a:gd name="T1" fmla="*/ 197 h 208"/>
                  <a:gd name="T2" fmla="*/ 39 w 50"/>
                  <a:gd name="T3" fmla="*/ 208 h 208"/>
                  <a:gd name="T4" fmla="*/ 10 w 50"/>
                  <a:gd name="T5" fmla="*/ 208 h 208"/>
                  <a:gd name="T6" fmla="*/ 0 w 50"/>
                  <a:gd name="T7" fmla="*/ 197 h 208"/>
                  <a:gd name="T8" fmla="*/ 0 w 50"/>
                  <a:gd name="T9" fmla="*/ 12 h 208"/>
                  <a:gd name="T10" fmla="*/ 10 w 50"/>
                  <a:gd name="T11" fmla="*/ 0 h 208"/>
                  <a:gd name="T12" fmla="*/ 39 w 50"/>
                  <a:gd name="T13" fmla="*/ 0 h 208"/>
                  <a:gd name="T14" fmla="*/ 50 w 50"/>
                  <a:gd name="T15" fmla="*/ 12 h 208"/>
                  <a:gd name="T16" fmla="*/ 50 w 50"/>
                  <a:gd name="T17" fmla="*/ 197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208">
                    <a:moveTo>
                      <a:pt x="50" y="197"/>
                    </a:moveTo>
                    <a:cubicBezTo>
                      <a:pt x="50" y="203"/>
                      <a:pt x="45" y="208"/>
                      <a:pt x="39" y="208"/>
                    </a:cubicBezTo>
                    <a:cubicBezTo>
                      <a:pt x="10" y="208"/>
                      <a:pt x="10" y="208"/>
                      <a:pt x="10" y="208"/>
                    </a:cubicBezTo>
                    <a:cubicBezTo>
                      <a:pt x="4" y="208"/>
                      <a:pt x="0" y="203"/>
                      <a:pt x="0" y="19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5" y="0"/>
                      <a:pt x="50" y="5"/>
                      <a:pt x="50" y="12"/>
                    </a:cubicBezTo>
                    <a:lnTo>
                      <a:pt x="50" y="1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107"/>
              <p:cNvSpPr/>
              <p:nvPr/>
            </p:nvSpPr>
            <p:spPr bwMode="auto">
              <a:xfrm>
                <a:off x="2009776" y="2159000"/>
                <a:ext cx="187325" cy="490538"/>
              </a:xfrm>
              <a:custGeom>
                <a:avLst/>
                <a:gdLst>
                  <a:gd name="T0" fmla="*/ 50 w 50"/>
                  <a:gd name="T1" fmla="*/ 124 h 131"/>
                  <a:gd name="T2" fmla="*/ 39 w 50"/>
                  <a:gd name="T3" fmla="*/ 131 h 131"/>
                  <a:gd name="T4" fmla="*/ 10 w 50"/>
                  <a:gd name="T5" fmla="*/ 131 h 131"/>
                  <a:gd name="T6" fmla="*/ 0 w 50"/>
                  <a:gd name="T7" fmla="*/ 124 h 131"/>
                  <a:gd name="T8" fmla="*/ 0 w 50"/>
                  <a:gd name="T9" fmla="*/ 7 h 131"/>
                  <a:gd name="T10" fmla="*/ 10 w 50"/>
                  <a:gd name="T11" fmla="*/ 0 h 131"/>
                  <a:gd name="T12" fmla="*/ 39 w 50"/>
                  <a:gd name="T13" fmla="*/ 0 h 131"/>
                  <a:gd name="T14" fmla="*/ 50 w 50"/>
                  <a:gd name="T15" fmla="*/ 7 h 131"/>
                  <a:gd name="T16" fmla="*/ 50 w 50"/>
                  <a:gd name="T17" fmla="*/ 1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131">
                    <a:moveTo>
                      <a:pt x="50" y="124"/>
                    </a:moveTo>
                    <a:cubicBezTo>
                      <a:pt x="50" y="128"/>
                      <a:pt x="45" y="131"/>
                      <a:pt x="39" y="131"/>
                    </a:cubicBezTo>
                    <a:cubicBezTo>
                      <a:pt x="10" y="131"/>
                      <a:pt x="10" y="131"/>
                      <a:pt x="10" y="131"/>
                    </a:cubicBezTo>
                    <a:cubicBezTo>
                      <a:pt x="4" y="131"/>
                      <a:pt x="0" y="128"/>
                      <a:pt x="0" y="12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1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5" y="0"/>
                      <a:pt x="50" y="3"/>
                      <a:pt x="50" y="7"/>
                    </a:cubicBezTo>
                    <a:lnTo>
                      <a:pt x="50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90" name="同心圆 89"/>
            <p:cNvSpPr/>
            <p:nvPr/>
          </p:nvSpPr>
          <p:spPr>
            <a:xfrm>
              <a:off x="1718632" y="1996162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7" name="椭圆 96"/>
          <p:cNvSpPr/>
          <p:nvPr/>
        </p:nvSpPr>
        <p:spPr>
          <a:xfrm>
            <a:off x="3261285" y="3041449"/>
            <a:ext cx="105345" cy="10534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>
            <a:off x="5145126" y="2821676"/>
            <a:ext cx="2880114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200" b="1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检验进度</a:t>
            </a:r>
            <a:endParaRPr lang="zh-CN" altLang="en-US" sz="1200" b="1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物料进厂后完成验收的时间应加以控制。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4626127" y="2847700"/>
            <a:ext cx="505405" cy="505405"/>
            <a:chOff x="4197777" y="3610451"/>
            <a:chExt cx="560677" cy="560677"/>
          </a:xfrm>
          <a:solidFill>
            <a:srgbClr val="E74C2E"/>
          </a:solidFill>
        </p:grpSpPr>
        <p:grpSp>
          <p:nvGrpSpPr>
            <p:cNvPr id="100" name="组合 99"/>
            <p:cNvGrpSpPr/>
            <p:nvPr/>
          </p:nvGrpSpPr>
          <p:grpSpPr>
            <a:xfrm>
              <a:off x="4324818" y="3742282"/>
              <a:ext cx="305320" cy="261247"/>
              <a:chOff x="1627188" y="2219325"/>
              <a:chExt cx="758825" cy="649288"/>
            </a:xfrm>
            <a:grpFill/>
          </p:grpSpPr>
          <p:sp>
            <p:nvSpPr>
              <p:cNvPr id="102" name="Freeform 72"/>
              <p:cNvSpPr/>
              <p:nvPr/>
            </p:nvSpPr>
            <p:spPr bwMode="auto">
              <a:xfrm>
                <a:off x="1657351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73"/>
              <p:cNvSpPr/>
              <p:nvPr/>
            </p:nvSpPr>
            <p:spPr bwMode="auto">
              <a:xfrm>
                <a:off x="1657351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74"/>
              <p:cNvSpPr/>
              <p:nvPr/>
            </p:nvSpPr>
            <p:spPr bwMode="auto">
              <a:xfrm>
                <a:off x="1657351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75"/>
              <p:cNvSpPr/>
              <p:nvPr/>
            </p:nvSpPr>
            <p:spPr bwMode="auto">
              <a:xfrm>
                <a:off x="1657351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76"/>
              <p:cNvSpPr/>
              <p:nvPr/>
            </p:nvSpPr>
            <p:spPr bwMode="auto">
              <a:xfrm>
                <a:off x="1657351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77"/>
              <p:cNvSpPr/>
              <p:nvPr/>
            </p:nvSpPr>
            <p:spPr bwMode="auto">
              <a:xfrm>
                <a:off x="1803401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78"/>
              <p:cNvSpPr/>
              <p:nvPr/>
            </p:nvSpPr>
            <p:spPr bwMode="auto">
              <a:xfrm>
                <a:off x="1803401" y="2219325"/>
                <a:ext cx="120650" cy="47625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79"/>
              <p:cNvSpPr/>
              <p:nvPr/>
            </p:nvSpPr>
            <p:spPr bwMode="auto">
              <a:xfrm>
                <a:off x="1803401" y="23050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80"/>
              <p:cNvSpPr/>
              <p:nvPr/>
            </p:nvSpPr>
            <p:spPr bwMode="auto">
              <a:xfrm>
                <a:off x="1803401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81"/>
              <p:cNvSpPr/>
              <p:nvPr/>
            </p:nvSpPr>
            <p:spPr bwMode="auto">
              <a:xfrm>
                <a:off x="1803401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82"/>
              <p:cNvSpPr/>
              <p:nvPr/>
            </p:nvSpPr>
            <p:spPr bwMode="auto">
              <a:xfrm>
                <a:off x="1803401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83"/>
              <p:cNvSpPr/>
              <p:nvPr/>
            </p:nvSpPr>
            <p:spPr bwMode="auto">
              <a:xfrm>
                <a:off x="1803401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84"/>
              <p:cNvSpPr/>
              <p:nvPr/>
            </p:nvSpPr>
            <p:spPr bwMode="auto">
              <a:xfrm>
                <a:off x="1949451" y="247808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85"/>
              <p:cNvSpPr/>
              <p:nvPr/>
            </p:nvSpPr>
            <p:spPr bwMode="auto">
              <a:xfrm>
                <a:off x="1949451" y="2563813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86"/>
              <p:cNvSpPr/>
              <p:nvPr/>
            </p:nvSpPr>
            <p:spPr bwMode="auto">
              <a:xfrm>
                <a:off x="1949451" y="264953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87"/>
              <p:cNvSpPr/>
              <p:nvPr/>
            </p:nvSpPr>
            <p:spPr bwMode="auto">
              <a:xfrm>
                <a:off x="1949451" y="2736850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88"/>
              <p:cNvSpPr/>
              <p:nvPr/>
            </p:nvSpPr>
            <p:spPr bwMode="auto">
              <a:xfrm>
                <a:off x="2092326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89"/>
              <p:cNvSpPr/>
              <p:nvPr/>
            </p:nvSpPr>
            <p:spPr bwMode="auto">
              <a:xfrm>
                <a:off x="2092326" y="23050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90"/>
              <p:cNvSpPr/>
              <p:nvPr/>
            </p:nvSpPr>
            <p:spPr bwMode="auto">
              <a:xfrm>
                <a:off x="2092326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91"/>
              <p:cNvSpPr/>
              <p:nvPr/>
            </p:nvSpPr>
            <p:spPr bwMode="auto">
              <a:xfrm>
                <a:off x="2092326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92"/>
              <p:cNvSpPr/>
              <p:nvPr/>
            </p:nvSpPr>
            <p:spPr bwMode="auto">
              <a:xfrm>
                <a:off x="2092326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93"/>
              <p:cNvSpPr/>
              <p:nvPr/>
            </p:nvSpPr>
            <p:spPr bwMode="auto">
              <a:xfrm>
                <a:off x="2092326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94"/>
              <p:cNvSpPr/>
              <p:nvPr/>
            </p:nvSpPr>
            <p:spPr bwMode="auto">
              <a:xfrm>
                <a:off x="2238376" y="2563813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95"/>
              <p:cNvSpPr/>
              <p:nvPr/>
            </p:nvSpPr>
            <p:spPr bwMode="auto">
              <a:xfrm>
                <a:off x="2238376" y="264953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96"/>
              <p:cNvSpPr/>
              <p:nvPr/>
            </p:nvSpPr>
            <p:spPr bwMode="auto">
              <a:xfrm>
                <a:off x="2238376" y="2736850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97"/>
              <p:cNvSpPr/>
              <p:nvPr/>
            </p:nvSpPr>
            <p:spPr bwMode="auto">
              <a:xfrm>
                <a:off x="1627188" y="2808288"/>
                <a:ext cx="758825" cy="60325"/>
              </a:xfrm>
              <a:custGeom>
                <a:avLst/>
                <a:gdLst>
                  <a:gd name="T0" fmla="*/ 202 w 202"/>
                  <a:gd name="T1" fmla="*/ 8 h 16"/>
                  <a:gd name="T2" fmla="*/ 197 w 202"/>
                  <a:gd name="T3" fmla="*/ 16 h 16"/>
                  <a:gd name="T4" fmla="*/ 6 w 202"/>
                  <a:gd name="T5" fmla="*/ 16 h 16"/>
                  <a:gd name="T6" fmla="*/ 0 w 202"/>
                  <a:gd name="T7" fmla="*/ 8 h 16"/>
                  <a:gd name="T8" fmla="*/ 0 w 202"/>
                  <a:gd name="T9" fmla="*/ 8 h 16"/>
                  <a:gd name="T10" fmla="*/ 6 w 202"/>
                  <a:gd name="T11" fmla="*/ 0 h 16"/>
                  <a:gd name="T12" fmla="*/ 197 w 202"/>
                  <a:gd name="T13" fmla="*/ 0 h 16"/>
                  <a:gd name="T14" fmla="*/ 202 w 202"/>
                  <a:gd name="T1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2" h="16">
                    <a:moveTo>
                      <a:pt x="202" y="8"/>
                    </a:moveTo>
                    <a:cubicBezTo>
                      <a:pt x="202" y="13"/>
                      <a:pt x="200" y="16"/>
                      <a:pt x="197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6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0" y="0"/>
                      <a:pt x="202" y="4"/>
                      <a:pt x="20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01" name="同心圆 100"/>
            <p:cNvSpPr/>
            <p:nvPr/>
          </p:nvSpPr>
          <p:spPr>
            <a:xfrm>
              <a:off x="4197777" y="3610451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8" name="椭圆 127"/>
          <p:cNvSpPr/>
          <p:nvPr/>
        </p:nvSpPr>
        <p:spPr>
          <a:xfrm>
            <a:off x="3261285" y="3611402"/>
            <a:ext cx="105345" cy="10534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5145126" y="3403659"/>
            <a:ext cx="2880114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200" b="1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外协进度</a:t>
            </a:r>
            <a:endParaRPr lang="zh-CN" altLang="en-US" sz="1200" b="1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委托外协单位加工、生产时程的控制。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4626127" y="3431706"/>
            <a:ext cx="506224" cy="506224"/>
            <a:chOff x="1292477" y="2482145"/>
            <a:chExt cx="560677" cy="560677"/>
          </a:xfrm>
          <a:solidFill>
            <a:srgbClr val="E74C2E"/>
          </a:solidFill>
        </p:grpSpPr>
        <p:grpSp>
          <p:nvGrpSpPr>
            <p:cNvPr id="131" name="组合 130"/>
            <p:cNvGrpSpPr/>
            <p:nvPr/>
          </p:nvGrpSpPr>
          <p:grpSpPr>
            <a:xfrm>
              <a:off x="1443224" y="2627821"/>
              <a:ext cx="242888" cy="265780"/>
              <a:chOff x="247650" y="1957388"/>
              <a:chExt cx="993776" cy="1087438"/>
            </a:xfrm>
            <a:grpFill/>
          </p:grpSpPr>
          <p:sp>
            <p:nvSpPr>
              <p:cNvPr id="133" name="Freeform 112"/>
              <p:cNvSpPr/>
              <p:nvPr/>
            </p:nvSpPr>
            <p:spPr bwMode="auto">
              <a:xfrm>
                <a:off x="247650" y="1957388"/>
                <a:ext cx="914400" cy="1087438"/>
              </a:xfrm>
              <a:custGeom>
                <a:avLst/>
                <a:gdLst>
                  <a:gd name="T0" fmla="*/ 244 w 244"/>
                  <a:gd name="T1" fmla="*/ 265 h 290"/>
                  <a:gd name="T2" fmla="*/ 219 w 244"/>
                  <a:gd name="T3" fmla="*/ 290 h 290"/>
                  <a:gd name="T4" fmla="*/ 26 w 244"/>
                  <a:gd name="T5" fmla="*/ 290 h 290"/>
                  <a:gd name="T6" fmla="*/ 0 w 244"/>
                  <a:gd name="T7" fmla="*/ 265 h 290"/>
                  <a:gd name="T8" fmla="*/ 0 w 244"/>
                  <a:gd name="T9" fmla="*/ 25 h 290"/>
                  <a:gd name="T10" fmla="*/ 26 w 244"/>
                  <a:gd name="T11" fmla="*/ 0 h 290"/>
                  <a:gd name="T12" fmla="*/ 219 w 244"/>
                  <a:gd name="T13" fmla="*/ 0 h 290"/>
                  <a:gd name="T14" fmla="*/ 244 w 244"/>
                  <a:gd name="T15" fmla="*/ 25 h 290"/>
                  <a:gd name="T16" fmla="*/ 244 w 244"/>
                  <a:gd name="T17" fmla="*/ 26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290">
                    <a:moveTo>
                      <a:pt x="244" y="265"/>
                    </a:moveTo>
                    <a:cubicBezTo>
                      <a:pt x="244" y="279"/>
                      <a:pt x="233" y="290"/>
                      <a:pt x="219" y="290"/>
                    </a:cubicBezTo>
                    <a:cubicBezTo>
                      <a:pt x="26" y="290"/>
                      <a:pt x="26" y="290"/>
                      <a:pt x="26" y="290"/>
                    </a:cubicBezTo>
                    <a:cubicBezTo>
                      <a:pt x="12" y="290"/>
                      <a:pt x="0" y="279"/>
                      <a:pt x="0" y="26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2" y="0"/>
                      <a:pt x="26" y="0"/>
                    </a:cubicBezTo>
                    <a:cubicBezTo>
                      <a:pt x="219" y="0"/>
                      <a:pt x="219" y="0"/>
                      <a:pt x="219" y="0"/>
                    </a:cubicBezTo>
                    <a:cubicBezTo>
                      <a:pt x="233" y="0"/>
                      <a:pt x="244" y="11"/>
                      <a:pt x="244" y="25"/>
                    </a:cubicBezTo>
                    <a:lnTo>
                      <a:pt x="244" y="2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13"/>
              <p:cNvSpPr/>
              <p:nvPr/>
            </p:nvSpPr>
            <p:spPr bwMode="auto">
              <a:xfrm>
                <a:off x="366713" y="2076451"/>
                <a:ext cx="676275" cy="850900"/>
              </a:xfrm>
              <a:custGeom>
                <a:avLst/>
                <a:gdLst>
                  <a:gd name="T0" fmla="*/ 426 w 426"/>
                  <a:gd name="T1" fmla="*/ 536 h 536"/>
                  <a:gd name="T2" fmla="*/ 0 w 426"/>
                  <a:gd name="T3" fmla="*/ 536 h 536"/>
                  <a:gd name="T4" fmla="*/ 0 w 426"/>
                  <a:gd name="T5" fmla="*/ 0 h 536"/>
                  <a:gd name="T6" fmla="*/ 426 w 426"/>
                  <a:gd name="T7" fmla="*/ 0 h 536"/>
                  <a:gd name="T8" fmla="*/ 426 w 426"/>
                  <a:gd name="T9" fmla="*/ 536 h 536"/>
                  <a:gd name="T10" fmla="*/ 426 w 426"/>
                  <a:gd name="T11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6" h="536">
                    <a:moveTo>
                      <a:pt x="426" y="536"/>
                    </a:moveTo>
                    <a:lnTo>
                      <a:pt x="0" y="536"/>
                    </a:lnTo>
                    <a:lnTo>
                      <a:pt x="0" y="0"/>
                    </a:lnTo>
                    <a:lnTo>
                      <a:pt x="426" y="0"/>
                    </a:lnTo>
                    <a:lnTo>
                      <a:pt x="426" y="536"/>
                    </a:lnTo>
                    <a:lnTo>
                      <a:pt x="426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Oval 114"/>
              <p:cNvSpPr>
                <a:spLocks noChangeArrowheads="1"/>
              </p:cNvSpPr>
              <p:nvPr/>
            </p:nvSpPr>
            <p:spPr bwMode="auto">
              <a:xfrm>
                <a:off x="407988" y="2152651"/>
                <a:ext cx="82550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Rectangle 115"/>
              <p:cNvSpPr>
                <a:spLocks noChangeArrowheads="1"/>
              </p:cNvSpPr>
              <p:nvPr/>
            </p:nvSpPr>
            <p:spPr bwMode="auto">
              <a:xfrm>
                <a:off x="550863" y="2170113"/>
                <a:ext cx="45402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Oval 116"/>
              <p:cNvSpPr>
                <a:spLocks noChangeArrowheads="1"/>
              </p:cNvSpPr>
              <p:nvPr/>
            </p:nvSpPr>
            <p:spPr bwMode="auto">
              <a:xfrm>
                <a:off x="407988" y="2305051"/>
                <a:ext cx="82550" cy="873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Rectangle 117"/>
              <p:cNvSpPr>
                <a:spLocks noChangeArrowheads="1"/>
              </p:cNvSpPr>
              <p:nvPr/>
            </p:nvSpPr>
            <p:spPr bwMode="auto">
              <a:xfrm>
                <a:off x="550863" y="2324101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Oval 118"/>
              <p:cNvSpPr>
                <a:spLocks noChangeArrowheads="1"/>
              </p:cNvSpPr>
              <p:nvPr/>
            </p:nvSpPr>
            <p:spPr bwMode="auto">
              <a:xfrm>
                <a:off x="407988" y="2463801"/>
                <a:ext cx="82550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Rectangle 119"/>
              <p:cNvSpPr>
                <a:spLocks noChangeArrowheads="1"/>
              </p:cNvSpPr>
              <p:nvPr/>
            </p:nvSpPr>
            <p:spPr bwMode="auto">
              <a:xfrm>
                <a:off x="550863" y="2478088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20"/>
              <p:cNvSpPr/>
              <p:nvPr/>
            </p:nvSpPr>
            <p:spPr bwMode="auto">
              <a:xfrm>
                <a:off x="442913" y="2582863"/>
                <a:ext cx="798513" cy="285750"/>
              </a:xfrm>
              <a:custGeom>
                <a:avLst/>
                <a:gdLst>
                  <a:gd name="T0" fmla="*/ 503 w 503"/>
                  <a:gd name="T1" fmla="*/ 180 h 180"/>
                  <a:gd name="T2" fmla="*/ 163 w 503"/>
                  <a:gd name="T3" fmla="*/ 180 h 180"/>
                  <a:gd name="T4" fmla="*/ 0 w 503"/>
                  <a:gd name="T5" fmla="*/ 92 h 180"/>
                  <a:gd name="T6" fmla="*/ 163 w 503"/>
                  <a:gd name="T7" fmla="*/ 0 h 180"/>
                  <a:gd name="T8" fmla="*/ 503 w 503"/>
                  <a:gd name="T9" fmla="*/ 0 h 180"/>
                  <a:gd name="T10" fmla="*/ 503 w 503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3" h="180">
                    <a:moveTo>
                      <a:pt x="503" y="180"/>
                    </a:moveTo>
                    <a:lnTo>
                      <a:pt x="163" y="180"/>
                    </a:lnTo>
                    <a:lnTo>
                      <a:pt x="0" y="92"/>
                    </a:lnTo>
                    <a:lnTo>
                      <a:pt x="163" y="0"/>
                    </a:lnTo>
                    <a:lnTo>
                      <a:pt x="503" y="0"/>
                    </a:lnTo>
                    <a:lnTo>
                      <a:pt x="503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121"/>
              <p:cNvSpPr/>
              <p:nvPr/>
            </p:nvSpPr>
            <p:spPr bwMode="auto">
              <a:xfrm>
                <a:off x="547688" y="2582863"/>
                <a:ext cx="149225" cy="285750"/>
              </a:xfrm>
              <a:custGeom>
                <a:avLst/>
                <a:gdLst>
                  <a:gd name="T0" fmla="*/ 0 w 94"/>
                  <a:gd name="T1" fmla="*/ 128 h 180"/>
                  <a:gd name="T2" fmla="*/ 94 w 94"/>
                  <a:gd name="T3" fmla="*/ 180 h 180"/>
                  <a:gd name="T4" fmla="*/ 94 w 94"/>
                  <a:gd name="T5" fmla="*/ 0 h 180"/>
                  <a:gd name="T6" fmla="*/ 0 w 94"/>
                  <a:gd name="T7" fmla="*/ 54 h 180"/>
                  <a:gd name="T8" fmla="*/ 0 w 94"/>
                  <a:gd name="T9" fmla="*/ 12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80">
                    <a:moveTo>
                      <a:pt x="0" y="128"/>
                    </a:moveTo>
                    <a:lnTo>
                      <a:pt x="94" y="180"/>
                    </a:lnTo>
                    <a:lnTo>
                      <a:pt x="94" y="0"/>
                    </a:lnTo>
                    <a:lnTo>
                      <a:pt x="0" y="54"/>
                    </a:lnTo>
                    <a:lnTo>
                      <a:pt x="0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122"/>
              <p:cNvSpPr/>
              <p:nvPr/>
            </p:nvSpPr>
            <p:spPr bwMode="auto">
              <a:xfrm>
                <a:off x="550863" y="2593976"/>
                <a:ext cx="142875" cy="266700"/>
              </a:xfrm>
              <a:custGeom>
                <a:avLst/>
                <a:gdLst>
                  <a:gd name="T0" fmla="*/ 90 w 90"/>
                  <a:gd name="T1" fmla="*/ 168 h 168"/>
                  <a:gd name="T2" fmla="*/ 0 w 90"/>
                  <a:gd name="T3" fmla="*/ 118 h 168"/>
                  <a:gd name="T4" fmla="*/ 0 w 90"/>
                  <a:gd name="T5" fmla="*/ 50 h 168"/>
                  <a:gd name="T6" fmla="*/ 90 w 90"/>
                  <a:gd name="T7" fmla="*/ 0 h 168"/>
                  <a:gd name="T8" fmla="*/ 90 w 90"/>
                  <a:gd name="T9" fmla="*/ 168 h 168"/>
                  <a:gd name="T10" fmla="*/ 90 w 90"/>
                  <a:gd name="T11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68">
                    <a:moveTo>
                      <a:pt x="90" y="168"/>
                    </a:moveTo>
                    <a:lnTo>
                      <a:pt x="0" y="118"/>
                    </a:lnTo>
                    <a:lnTo>
                      <a:pt x="0" y="50"/>
                    </a:lnTo>
                    <a:lnTo>
                      <a:pt x="90" y="0"/>
                    </a:lnTo>
                    <a:lnTo>
                      <a:pt x="90" y="168"/>
                    </a:lnTo>
                    <a:lnTo>
                      <a:pt x="9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32" name="同心圆 131"/>
            <p:cNvSpPr/>
            <p:nvPr/>
          </p:nvSpPr>
          <p:spPr>
            <a:xfrm>
              <a:off x="1292477" y="2482145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145" name="矩形 1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5944" y="381944"/>
            <a:ext cx="2429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生产进度管理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Freeform 9"/>
          <p:cNvSpPr/>
          <p:nvPr/>
        </p:nvSpPr>
        <p:spPr bwMode="auto">
          <a:xfrm>
            <a:off x="1084580" y="3505835"/>
            <a:ext cx="2313305" cy="1355725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58420" y="718820"/>
            <a:ext cx="5451475" cy="4699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lang="en-US" altLang="zh-CN"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1</a:t>
            </a:r>
            <a:r>
              <a:rPr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、生产进度管理内容</a:t>
            </a:r>
            <a:endParaRPr sz="1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宋体" panose="02010600030101010101" pitchFamily="2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350120" y="4293360"/>
            <a:ext cx="125393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3244775" y="4240687"/>
            <a:ext cx="105345" cy="10534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128616" y="4032944"/>
            <a:ext cx="2880114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ts val="1200"/>
              </a:lnSpc>
            </a:pPr>
            <a:r>
              <a:rPr lang="zh-CN" altLang="en-US" sz="1200" b="1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生产进度</a:t>
            </a:r>
            <a:endParaRPr lang="zh-CN" altLang="en-US" sz="1200" b="1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由制造部门及生产管理双重控制。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609617" y="4060991"/>
            <a:ext cx="506224" cy="506224"/>
            <a:chOff x="1292477" y="2482145"/>
            <a:chExt cx="560677" cy="560677"/>
          </a:xfrm>
          <a:solidFill>
            <a:srgbClr val="E74C2E"/>
          </a:solidFill>
        </p:grpSpPr>
        <p:grpSp>
          <p:nvGrpSpPr>
            <p:cNvPr id="9" name="组合 8"/>
            <p:cNvGrpSpPr/>
            <p:nvPr/>
          </p:nvGrpSpPr>
          <p:grpSpPr>
            <a:xfrm>
              <a:off x="1443224" y="2627821"/>
              <a:ext cx="242888" cy="265780"/>
              <a:chOff x="247650" y="1957388"/>
              <a:chExt cx="993776" cy="1087438"/>
            </a:xfrm>
            <a:grpFill/>
          </p:grpSpPr>
          <p:sp>
            <p:nvSpPr>
              <p:cNvPr id="10" name="Freeform 112"/>
              <p:cNvSpPr/>
              <p:nvPr/>
            </p:nvSpPr>
            <p:spPr bwMode="auto">
              <a:xfrm>
                <a:off x="247650" y="1957388"/>
                <a:ext cx="914400" cy="1087438"/>
              </a:xfrm>
              <a:custGeom>
                <a:avLst/>
                <a:gdLst>
                  <a:gd name="T0" fmla="*/ 244 w 244"/>
                  <a:gd name="T1" fmla="*/ 265 h 290"/>
                  <a:gd name="T2" fmla="*/ 219 w 244"/>
                  <a:gd name="T3" fmla="*/ 290 h 290"/>
                  <a:gd name="T4" fmla="*/ 26 w 244"/>
                  <a:gd name="T5" fmla="*/ 290 h 290"/>
                  <a:gd name="T6" fmla="*/ 0 w 244"/>
                  <a:gd name="T7" fmla="*/ 265 h 290"/>
                  <a:gd name="T8" fmla="*/ 0 w 244"/>
                  <a:gd name="T9" fmla="*/ 25 h 290"/>
                  <a:gd name="T10" fmla="*/ 26 w 244"/>
                  <a:gd name="T11" fmla="*/ 0 h 290"/>
                  <a:gd name="T12" fmla="*/ 219 w 244"/>
                  <a:gd name="T13" fmla="*/ 0 h 290"/>
                  <a:gd name="T14" fmla="*/ 244 w 244"/>
                  <a:gd name="T15" fmla="*/ 25 h 290"/>
                  <a:gd name="T16" fmla="*/ 244 w 244"/>
                  <a:gd name="T17" fmla="*/ 26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290">
                    <a:moveTo>
                      <a:pt x="244" y="265"/>
                    </a:moveTo>
                    <a:cubicBezTo>
                      <a:pt x="244" y="279"/>
                      <a:pt x="233" y="290"/>
                      <a:pt x="219" y="290"/>
                    </a:cubicBezTo>
                    <a:cubicBezTo>
                      <a:pt x="26" y="290"/>
                      <a:pt x="26" y="290"/>
                      <a:pt x="26" y="290"/>
                    </a:cubicBezTo>
                    <a:cubicBezTo>
                      <a:pt x="12" y="290"/>
                      <a:pt x="0" y="279"/>
                      <a:pt x="0" y="26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2" y="0"/>
                      <a:pt x="26" y="0"/>
                    </a:cubicBezTo>
                    <a:cubicBezTo>
                      <a:pt x="219" y="0"/>
                      <a:pt x="219" y="0"/>
                      <a:pt x="219" y="0"/>
                    </a:cubicBezTo>
                    <a:cubicBezTo>
                      <a:pt x="233" y="0"/>
                      <a:pt x="244" y="11"/>
                      <a:pt x="244" y="25"/>
                    </a:cubicBezTo>
                    <a:lnTo>
                      <a:pt x="244" y="2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" name="Freeform 113"/>
              <p:cNvSpPr/>
              <p:nvPr/>
            </p:nvSpPr>
            <p:spPr bwMode="auto">
              <a:xfrm>
                <a:off x="366713" y="2076451"/>
                <a:ext cx="676275" cy="850900"/>
              </a:xfrm>
              <a:custGeom>
                <a:avLst/>
                <a:gdLst>
                  <a:gd name="T0" fmla="*/ 426 w 426"/>
                  <a:gd name="T1" fmla="*/ 536 h 536"/>
                  <a:gd name="T2" fmla="*/ 0 w 426"/>
                  <a:gd name="T3" fmla="*/ 536 h 536"/>
                  <a:gd name="T4" fmla="*/ 0 w 426"/>
                  <a:gd name="T5" fmla="*/ 0 h 536"/>
                  <a:gd name="T6" fmla="*/ 426 w 426"/>
                  <a:gd name="T7" fmla="*/ 0 h 536"/>
                  <a:gd name="T8" fmla="*/ 426 w 426"/>
                  <a:gd name="T9" fmla="*/ 536 h 536"/>
                  <a:gd name="T10" fmla="*/ 426 w 426"/>
                  <a:gd name="T11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6" h="536">
                    <a:moveTo>
                      <a:pt x="426" y="536"/>
                    </a:moveTo>
                    <a:lnTo>
                      <a:pt x="0" y="536"/>
                    </a:lnTo>
                    <a:lnTo>
                      <a:pt x="0" y="0"/>
                    </a:lnTo>
                    <a:lnTo>
                      <a:pt x="426" y="0"/>
                    </a:lnTo>
                    <a:lnTo>
                      <a:pt x="426" y="536"/>
                    </a:lnTo>
                    <a:lnTo>
                      <a:pt x="426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" name="Oval 114"/>
              <p:cNvSpPr>
                <a:spLocks noChangeArrowheads="1"/>
              </p:cNvSpPr>
              <p:nvPr/>
            </p:nvSpPr>
            <p:spPr bwMode="auto">
              <a:xfrm>
                <a:off x="407988" y="2152651"/>
                <a:ext cx="82550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" name="Rectangle 115"/>
              <p:cNvSpPr>
                <a:spLocks noChangeArrowheads="1"/>
              </p:cNvSpPr>
              <p:nvPr/>
            </p:nvSpPr>
            <p:spPr bwMode="auto">
              <a:xfrm>
                <a:off x="550863" y="2170113"/>
                <a:ext cx="45402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" name="Oval 116"/>
              <p:cNvSpPr>
                <a:spLocks noChangeArrowheads="1"/>
              </p:cNvSpPr>
              <p:nvPr/>
            </p:nvSpPr>
            <p:spPr bwMode="auto">
              <a:xfrm>
                <a:off x="407988" y="2305051"/>
                <a:ext cx="82550" cy="873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" name="Rectangle 117"/>
              <p:cNvSpPr>
                <a:spLocks noChangeArrowheads="1"/>
              </p:cNvSpPr>
              <p:nvPr/>
            </p:nvSpPr>
            <p:spPr bwMode="auto">
              <a:xfrm>
                <a:off x="550863" y="2324101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" name="Oval 118"/>
              <p:cNvSpPr>
                <a:spLocks noChangeArrowheads="1"/>
              </p:cNvSpPr>
              <p:nvPr/>
            </p:nvSpPr>
            <p:spPr bwMode="auto">
              <a:xfrm>
                <a:off x="407988" y="2463801"/>
                <a:ext cx="82550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" name="Rectangle 119"/>
              <p:cNvSpPr>
                <a:spLocks noChangeArrowheads="1"/>
              </p:cNvSpPr>
              <p:nvPr/>
            </p:nvSpPr>
            <p:spPr bwMode="auto">
              <a:xfrm>
                <a:off x="550863" y="2478088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" name="Freeform 120"/>
              <p:cNvSpPr/>
              <p:nvPr/>
            </p:nvSpPr>
            <p:spPr bwMode="auto">
              <a:xfrm>
                <a:off x="442913" y="2582863"/>
                <a:ext cx="798513" cy="285750"/>
              </a:xfrm>
              <a:custGeom>
                <a:avLst/>
                <a:gdLst>
                  <a:gd name="T0" fmla="*/ 503 w 503"/>
                  <a:gd name="T1" fmla="*/ 180 h 180"/>
                  <a:gd name="T2" fmla="*/ 163 w 503"/>
                  <a:gd name="T3" fmla="*/ 180 h 180"/>
                  <a:gd name="T4" fmla="*/ 0 w 503"/>
                  <a:gd name="T5" fmla="*/ 92 h 180"/>
                  <a:gd name="T6" fmla="*/ 163 w 503"/>
                  <a:gd name="T7" fmla="*/ 0 h 180"/>
                  <a:gd name="T8" fmla="*/ 503 w 503"/>
                  <a:gd name="T9" fmla="*/ 0 h 180"/>
                  <a:gd name="T10" fmla="*/ 503 w 503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3" h="180">
                    <a:moveTo>
                      <a:pt x="503" y="180"/>
                    </a:moveTo>
                    <a:lnTo>
                      <a:pt x="163" y="180"/>
                    </a:lnTo>
                    <a:lnTo>
                      <a:pt x="0" y="92"/>
                    </a:lnTo>
                    <a:lnTo>
                      <a:pt x="163" y="0"/>
                    </a:lnTo>
                    <a:lnTo>
                      <a:pt x="503" y="0"/>
                    </a:lnTo>
                    <a:lnTo>
                      <a:pt x="503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" name="Freeform 121"/>
              <p:cNvSpPr/>
              <p:nvPr/>
            </p:nvSpPr>
            <p:spPr bwMode="auto">
              <a:xfrm>
                <a:off x="547688" y="2582863"/>
                <a:ext cx="149225" cy="285750"/>
              </a:xfrm>
              <a:custGeom>
                <a:avLst/>
                <a:gdLst>
                  <a:gd name="T0" fmla="*/ 0 w 94"/>
                  <a:gd name="T1" fmla="*/ 128 h 180"/>
                  <a:gd name="T2" fmla="*/ 94 w 94"/>
                  <a:gd name="T3" fmla="*/ 180 h 180"/>
                  <a:gd name="T4" fmla="*/ 94 w 94"/>
                  <a:gd name="T5" fmla="*/ 0 h 180"/>
                  <a:gd name="T6" fmla="*/ 0 w 94"/>
                  <a:gd name="T7" fmla="*/ 54 h 180"/>
                  <a:gd name="T8" fmla="*/ 0 w 94"/>
                  <a:gd name="T9" fmla="*/ 12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80">
                    <a:moveTo>
                      <a:pt x="0" y="128"/>
                    </a:moveTo>
                    <a:lnTo>
                      <a:pt x="94" y="180"/>
                    </a:lnTo>
                    <a:lnTo>
                      <a:pt x="94" y="0"/>
                    </a:lnTo>
                    <a:lnTo>
                      <a:pt x="0" y="54"/>
                    </a:lnTo>
                    <a:lnTo>
                      <a:pt x="0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" name="Freeform 122"/>
              <p:cNvSpPr/>
              <p:nvPr/>
            </p:nvSpPr>
            <p:spPr bwMode="auto">
              <a:xfrm>
                <a:off x="550863" y="2593976"/>
                <a:ext cx="142875" cy="266700"/>
              </a:xfrm>
              <a:custGeom>
                <a:avLst/>
                <a:gdLst>
                  <a:gd name="T0" fmla="*/ 90 w 90"/>
                  <a:gd name="T1" fmla="*/ 168 h 168"/>
                  <a:gd name="T2" fmla="*/ 0 w 90"/>
                  <a:gd name="T3" fmla="*/ 118 h 168"/>
                  <a:gd name="T4" fmla="*/ 0 w 90"/>
                  <a:gd name="T5" fmla="*/ 50 h 168"/>
                  <a:gd name="T6" fmla="*/ 90 w 90"/>
                  <a:gd name="T7" fmla="*/ 0 h 168"/>
                  <a:gd name="T8" fmla="*/ 90 w 90"/>
                  <a:gd name="T9" fmla="*/ 168 h 168"/>
                  <a:gd name="T10" fmla="*/ 90 w 90"/>
                  <a:gd name="T11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68">
                    <a:moveTo>
                      <a:pt x="90" y="168"/>
                    </a:moveTo>
                    <a:lnTo>
                      <a:pt x="0" y="118"/>
                    </a:lnTo>
                    <a:lnTo>
                      <a:pt x="0" y="50"/>
                    </a:lnTo>
                    <a:lnTo>
                      <a:pt x="90" y="0"/>
                    </a:lnTo>
                    <a:lnTo>
                      <a:pt x="90" y="168"/>
                    </a:lnTo>
                    <a:lnTo>
                      <a:pt x="9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21" name="同心圆 20"/>
            <p:cNvSpPr/>
            <p:nvPr/>
          </p:nvSpPr>
          <p:spPr>
            <a:xfrm>
              <a:off x="1292477" y="2482145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179922" y="4012386"/>
            <a:ext cx="693635" cy="24511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7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53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9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0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 p14:presetBounceEnd="53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4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75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7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5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 p14:presetBounceEnd="53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89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90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2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5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2" fill="hold" grpId="0" nodeType="withEffect" p14:presetBounceEnd="53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04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05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5" grpId="0"/>
          <p:bldP spid="66" grpId="0"/>
          <p:bldP spid="67" grpId="0"/>
          <p:bldP spid="68" grpId="0"/>
          <p:bldP spid="69" grpId="0" animBg="1"/>
          <p:bldP spid="85" grpId="0"/>
          <p:bldP spid="86" grpId="0" animBg="1"/>
          <p:bldP spid="87" grpId="0"/>
          <p:bldP spid="97" grpId="0" animBg="1"/>
          <p:bldP spid="98" grpId="0"/>
          <p:bldP spid="128" grpId="0" animBg="1"/>
          <p:bldP spid="12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7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7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5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2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5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5" grpId="0"/>
          <p:bldP spid="66" grpId="0"/>
          <p:bldP spid="67" grpId="0"/>
          <p:bldP spid="68" grpId="0"/>
          <p:bldP spid="69" grpId="0" animBg="1"/>
          <p:bldP spid="85" grpId="0"/>
          <p:bldP spid="86" grpId="0" animBg="1"/>
          <p:bldP spid="87" grpId="0"/>
          <p:bldP spid="97" grpId="0" animBg="1"/>
          <p:bldP spid="98" grpId="0"/>
          <p:bldP spid="128" grpId="0" animBg="1"/>
          <p:bldP spid="12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121"/>
          <p:cNvGrpSpPr/>
          <p:nvPr/>
        </p:nvGrpSpPr>
        <p:grpSpPr>
          <a:xfrm>
            <a:off x="2653030" y="1553845"/>
            <a:ext cx="4349115" cy="408940"/>
            <a:chOff x="4469843" y="1092328"/>
            <a:chExt cx="4782564" cy="1150809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4" name="组合 123"/>
            <p:cNvGrpSpPr/>
            <p:nvPr/>
          </p:nvGrpSpPr>
          <p:grpSpPr>
            <a:xfrm>
              <a:off x="4469843" y="1092328"/>
              <a:ext cx="4782564" cy="974451"/>
              <a:chOff x="4469843" y="1092328"/>
              <a:chExt cx="4782564" cy="974451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36" name="圆角矩形 35"/>
              <p:cNvSpPr/>
              <p:nvPr/>
            </p:nvSpPr>
            <p:spPr>
              <a:xfrm>
                <a:off x="4469843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144" name="组合 1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145" name="矩形 1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5944" y="381944"/>
            <a:ext cx="2429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生产进度管理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130175" y="718820"/>
            <a:ext cx="3880485" cy="4699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lang="en-US" altLang="zh-CN"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2</a:t>
            </a:r>
            <a:r>
              <a:rPr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、生产进度管理方法</a:t>
            </a:r>
            <a:endParaRPr sz="1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宋体" panose="02010600030101010101" pitchFamily="2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790065" y="1373505"/>
            <a:ext cx="721995" cy="69977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749425" y="1485900"/>
            <a:ext cx="803910" cy="4756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 defTabSz="685800"/>
            <a:r>
              <a:rPr lang="en-US" altLang="zh-CN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内容占位符 2"/>
          <p:cNvSpPr>
            <a:spLocks noGrp="1"/>
          </p:cNvSpPr>
          <p:nvPr/>
        </p:nvSpPr>
        <p:spPr>
          <a:xfrm>
            <a:off x="2525395" y="1445260"/>
            <a:ext cx="3497580" cy="70040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批量管制法</a:t>
            </a:r>
            <a:endParaRPr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7" name="内容占位符 2"/>
          <p:cNvSpPr>
            <a:spLocks noGrp="1"/>
          </p:cNvSpPr>
          <p:nvPr/>
        </p:nvSpPr>
        <p:spPr>
          <a:xfrm>
            <a:off x="2465705" y="2002155"/>
            <a:ext cx="4201795" cy="88138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rPr>
              <a:t>生产计划以一定的批量加以编写，并做为进度管理的基准，此种方法适用于存货生产型的产品。</a:t>
            </a:r>
            <a:endParaRPr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pSp>
        <p:nvGrpSpPr>
          <p:cNvPr id="38" name="组合 121"/>
          <p:cNvGrpSpPr/>
          <p:nvPr/>
        </p:nvGrpSpPr>
        <p:grpSpPr>
          <a:xfrm>
            <a:off x="2636520" y="2900680"/>
            <a:ext cx="4349115" cy="408940"/>
            <a:chOff x="4469843" y="1092328"/>
            <a:chExt cx="4782564" cy="1150809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40" name="组合 123"/>
            <p:cNvGrpSpPr/>
            <p:nvPr/>
          </p:nvGrpSpPr>
          <p:grpSpPr>
            <a:xfrm>
              <a:off x="4469843" y="1092328"/>
              <a:ext cx="4782564" cy="974451"/>
              <a:chOff x="4469843" y="1092328"/>
              <a:chExt cx="4782564" cy="974451"/>
            </a:xfrm>
          </p:grpSpPr>
          <p:pic>
            <p:nvPicPr>
              <p:cNvPr id="41" name="图片 4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42" name="圆角矩形 41"/>
              <p:cNvSpPr/>
              <p:nvPr/>
            </p:nvSpPr>
            <p:spPr>
              <a:xfrm>
                <a:off x="4469843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43" name="椭圆 42"/>
          <p:cNvSpPr/>
          <p:nvPr/>
        </p:nvSpPr>
        <p:spPr>
          <a:xfrm>
            <a:off x="1773555" y="2720340"/>
            <a:ext cx="721995" cy="69977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732915" y="2832735"/>
            <a:ext cx="803910" cy="4756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 defTabSz="685800"/>
            <a:r>
              <a:rPr lang="en-US" altLang="zh-CN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内容占位符 2"/>
          <p:cNvSpPr>
            <a:spLocks noGrp="1"/>
          </p:cNvSpPr>
          <p:nvPr/>
        </p:nvSpPr>
        <p:spPr>
          <a:xfrm>
            <a:off x="2508885" y="2792095"/>
            <a:ext cx="3497580" cy="70040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订单管制法</a:t>
            </a:r>
            <a:endParaRPr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46" name="内容占位符 2"/>
          <p:cNvSpPr>
            <a:spLocks noGrp="1"/>
          </p:cNvSpPr>
          <p:nvPr/>
        </p:nvSpPr>
        <p:spPr>
          <a:xfrm>
            <a:off x="2449195" y="3348990"/>
            <a:ext cx="4201795" cy="88138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lang="en-US" alt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rPr>
              <a:t>此方法适用于订单生产型，每一订单编一个号码（有时订单很大，又分批、分期交货，也可将订单拆开来开具制造单），此种做法是一般企业最常见的。</a:t>
            </a:r>
            <a:endParaRPr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组合 143"/>
          <p:cNvGrpSpPr/>
          <p:nvPr/>
        </p:nvGrpSpPr>
        <p:grpSpPr>
          <a:xfrm>
            <a:off x="1187624" y="195486"/>
            <a:ext cx="1515760" cy="72008"/>
            <a:chOff x="539552" y="195486"/>
            <a:chExt cx="1482080" cy="72008"/>
          </a:xfrm>
        </p:grpSpPr>
        <p:sp>
          <p:nvSpPr>
            <p:cNvPr id="145" name="矩形 144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1115616" y="267494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C00000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7956376" y="195486"/>
            <a:ext cx="90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Impact" panose="020B0806030902050204" pitchFamily="34" charset="0"/>
              </a:rPr>
              <a:t>LOGO</a:t>
            </a:r>
            <a:endParaRPr lang="zh-CN" altLang="en-US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5944" y="381944"/>
            <a:ext cx="2429510" cy="3371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200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Impact" panose="020B0806030902050204" pitchFamily="34" charset="0"/>
                <a:ea typeface="微软雅黑" panose="020B0503020204020204" pitchFamily="34" charset="-122"/>
              </a:rPr>
              <a:t>生产进度管理</a:t>
            </a:r>
            <a:endParaRPr lang="zh-CN" altLang="en-US" sz="1200" b="1" dirty="0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130175" y="718820"/>
            <a:ext cx="3880485" cy="4699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 fontAlgn="auto">
              <a:lnSpc>
                <a:spcPct val="150000"/>
              </a:lnSpc>
              <a:buNone/>
            </a:pPr>
            <a:r>
              <a:rPr lang="en-US" altLang="zh-CN"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3</a:t>
            </a:r>
            <a:r>
              <a:rPr sz="1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宋体" panose="02010600030101010101" pitchFamily="2" charset="-122"/>
                <a:sym typeface="+mn-ea"/>
              </a:rPr>
              <a:t>、生产进度管理基本流程</a:t>
            </a:r>
            <a:endParaRPr sz="1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宋体" panose="02010600030101010101" pitchFamily="2" charset="-122"/>
              <a:sym typeface="+mn-ea"/>
            </a:endParaRPr>
          </a:p>
        </p:txBody>
      </p:sp>
      <p:sp>
        <p:nvSpPr>
          <p:cNvPr id="64" name="椭圆 63"/>
          <p:cNvSpPr/>
          <p:nvPr>
            <p:custDataLst>
              <p:tags r:id="rId1"/>
            </p:custDataLst>
          </p:nvPr>
        </p:nvSpPr>
        <p:spPr>
          <a:xfrm>
            <a:off x="633095" y="3519805"/>
            <a:ext cx="307340" cy="28067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4D576B">
                <a:lumMod val="40000"/>
                <a:lumOff val="60000"/>
              </a:srgb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37500" lnSpcReduction="20000"/>
          </a:bodyPr>
          <a:p>
            <a:pPr algn="ctr" fontAlgn="base"/>
            <a:endParaRPr lang="zh-CN" altLang="en-US" strike="noStrike" noProof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>
            <p:custDataLst>
              <p:tags r:id="rId2"/>
            </p:custDataLst>
          </p:nvPr>
        </p:nvSpPr>
        <p:spPr>
          <a:xfrm>
            <a:off x="734060" y="3611880"/>
            <a:ext cx="106045" cy="97790"/>
          </a:xfrm>
          <a:prstGeom prst="ellipse">
            <a:avLst/>
          </a:prstGeom>
          <a:solidFill>
            <a:srgbClr val="1F74AD"/>
          </a:solidFill>
          <a:ln w="38100"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p>
            <a:pPr algn="ctr" fontAlgn="base"/>
            <a:endParaRPr lang="zh-CN" altLang="en-US" strike="noStrike" noProof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66" name="椭圆 65"/>
          <p:cNvSpPr/>
          <p:nvPr>
            <p:custDataLst>
              <p:tags r:id="rId3"/>
            </p:custDataLst>
          </p:nvPr>
        </p:nvSpPr>
        <p:spPr>
          <a:xfrm>
            <a:off x="1658620" y="3019425"/>
            <a:ext cx="308610" cy="2819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4D576B">
                <a:lumMod val="40000"/>
                <a:lumOff val="60000"/>
              </a:srgb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37500" lnSpcReduction="20000"/>
          </a:bodyPr>
          <a:p>
            <a:pPr algn="ctr" fontAlgn="base"/>
            <a:endParaRPr lang="zh-CN" altLang="en-US" strike="noStrike" noProof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>
            <p:custDataLst>
              <p:tags r:id="rId4"/>
            </p:custDataLst>
          </p:nvPr>
        </p:nvSpPr>
        <p:spPr>
          <a:xfrm>
            <a:off x="1759585" y="3111500"/>
            <a:ext cx="107315" cy="97790"/>
          </a:xfrm>
          <a:prstGeom prst="ellipse">
            <a:avLst/>
          </a:prstGeom>
          <a:solidFill>
            <a:srgbClr val="3498DB"/>
          </a:solidFill>
          <a:ln w="38100"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p>
            <a:pPr algn="ctr" fontAlgn="base"/>
            <a:endParaRPr lang="zh-CN" altLang="en-US" strike="noStrike" noProof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68" name="椭圆 67"/>
          <p:cNvSpPr/>
          <p:nvPr>
            <p:custDataLst>
              <p:tags r:id="rId5"/>
            </p:custDataLst>
          </p:nvPr>
        </p:nvSpPr>
        <p:spPr>
          <a:xfrm>
            <a:off x="2993390" y="2825750"/>
            <a:ext cx="307340" cy="28067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4D576B">
                <a:lumMod val="40000"/>
                <a:lumOff val="60000"/>
              </a:srgb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37500" lnSpcReduction="20000"/>
          </a:bodyPr>
          <a:p>
            <a:pPr algn="ctr" fontAlgn="base"/>
            <a:endParaRPr lang="zh-CN" altLang="en-US" strike="noStrike" noProof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69" name="椭圆 68"/>
          <p:cNvSpPr/>
          <p:nvPr>
            <p:custDataLst>
              <p:tags r:id="rId6"/>
            </p:custDataLst>
          </p:nvPr>
        </p:nvSpPr>
        <p:spPr>
          <a:xfrm>
            <a:off x="3093085" y="2917190"/>
            <a:ext cx="107315" cy="97790"/>
          </a:xfrm>
          <a:prstGeom prst="ellipse">
            <a:avLst/>
          </a:prstGeom>
          <a:solidFill>
            <a:srgbClr val="1AA3AA"/>
          </a:solidFill>
          <a:ln w="38100"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p>
            <a:pPr algn="ctr" fontAlgn="base"/>
            <a:endParaRPr lang="zh-CN" altLang="en-US" strike="noStrike" noProof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0" name="椭圆 69"/>
          <p:cNvSpPr/>
          <p:nvPr>
            <p:custDataLst>
              <p:tags r:id="rId7"/>
            </p:custDataLst>
          </p:nvPr>
        </p:nvSpPr>
        <p:spPr>
          <a:xfrm>
            <a:off x="4149090" y="2582545"/>
            <a:ext cx="307340" cy="28067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4D576B">
                <a:lumMod val="40000"/>
                <a:lumOff val="60000"/>
              </a:srgb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37500" lnSpcReduction="20000"/>
          </a:bodyPr>
          <a:p>
            <a:pPr algn="ctr" fontAlgn="base"/>
            <a:endParaRPr lang="zh-CN" altLang="en-US" strike="noStrike" noProof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1" name="椭圆 70"/>
          <p:cNvSpPr/>
          <p:nvPr>
            <p:custDataLst>
              <p:tags r:id="rId8"/>
            </p:custDataLst>
          </p:nvPr>
        </p:nvSpPr>
        <p:spPr>
          <a:xfrm>
            <a:off x="4248785" y="2673985"/>
            <a:ext cx="107315" cy="97790"/>
          </a:xfrm>
          <a:prstGeom prst="ellipse">
            <a:avLst/>
          </a:prstGeom>
          <a:solidFill>
            <a:srgbClr val="69A35B"/>
          </a:solidFill>
          <a:ln w="38100"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p>
            <a:pPr algn="ctr" fontAlgn="base"/>
            <a:endParaRPr lang="zh-CN" altLang="en-US" strike="noStrike" noProof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734050" y="2261870"/>
            <a:ext cx="307340" cy="280670"/>
            <a:chOff x="7608" y="4129"/>
            <a:chExt cx="484" cy="442"/>
          </a:xfrm>
        </p:grpSpPr>
        <p:sp>
          <p:nvSpPr>
            <p:cNvPr id="72" name="椭圆 71"/>
            <p:cNvSpPr/>
            <p:nvPr>
              <p:custDataLst>
                <p:tags r:id="rId9"/>
              </p:custDataLst>
            </p:nvPr>
          </p:nvSpPr>
          <p:spPr>
            <a:xfrm>
              <a:off x="7608" y="4129"/>
              <a:ext cx="484" cy="442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4D576B">
                  <a:lumMod val="40000"/>
                  <a:lumOff val="60000"/>
                </a:srgbClr>
              </a:solidFill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val="window" lastClr="FFFFFF"/>
            </a:fontRef>
          </p:style>
          <p:txBody>
            <a:bodyPr rtlCol="0" anchor="ctr">
              <a:normAutofit fontScale="37500" lnSpcReduction="20000"/>
            </a:bodyPr>
            <a:p>
              <a:pPr algn="ctr" fontAlgn="base"/>
              <a:endParaRPr lang="zh-CN" altLang="en-US" strike="noStrike" noProof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3" name="椭圆 72"/>
            <p:cNvSpPr/>
            <p:nvPr>
              <p:custDataLst>
                <p:tags r:id="rId10"/>
              </p:custDataLst>
            </p:nvPr>
          </p:nvSpPr>
          <p:spPr>
            <a:xfrm>
              <a:off x="7766" y="4272"/>
              <a:ext cx="169" cy="154"/>
            </a:xfrm>
            <a:prstGeom prst="ellipse">
              <a:avLst/>
            </a:prstGeom>
            <a:solidFill>
              <a:srgbClr val="9BBB59"/>
            </a:solidFill>
            <a:ln w="38100"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val="window" lastClr="FFFFFF"/>
            </a:fontRef>
          </p:style>
          <p:txBody>
            <a:bodyPr rtlCol="0" anchor="ctr">
              <a:normAutofit fontScale="25000" lnSpcReduction="20000"/>
            </a:bodyPr>
            <a:p>
              <a:pPr algn="ctr" fontAlgn="base"/>
              <a:endParaRPr lang="zh-CN" altLang="en-US" strike="noStrike" noProof="1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74" name="椭圆 73"/>
          <p:cNvSpPr/>
          <p:nvPr>
            <p:custDataLst>
              <p:tags r:id="rId11"/>
            </p:custDataLst>
          </p:nvPr>
        </p:nvSpPr>
        <p:spPr>
          <a:xfrm>
            <a:off x="6912610" y="1924050"/>
            <a:ext cx="307340" cy="28067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4D576B">
                <a:lumMod val="40000"/>
                <a:lumOff val="60000"/>
              </a:srgb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37500" lnSpcReduction="20000"/>
          </a:bodyPr>
          <a:p>
            <a:pPr algn="ctr" fontAlgn="base"/>
            <a:endParaRPr lang="zh-CN" altLang="en-US" strike="noStrike" noProof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274320" y="3815080"/>
            <a:ext cx="1689100" cy="37719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 anchor="ctr"/>
          <a:p>
            <a:pPr algn="ctr">
              <a:lnSpc>
                <a:spcPct val="120000"/>
              </a:lnSpc>
            </a:pPr>
            <a:r>
              <a:rPr lang="zh-CN" altLang="en-US" sz="1500" b="1" spc="300" noProof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①</a:t>
            </a:r>
            <a:r>
              <a:rPr lang="zh-CN" altLang="en-US" sz="1300" b="1" spc="300" noProof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订单签订</a:t>
            </a:r>
            <a:endParaRPr lang="zh-CN" altLang="en-US" sz="1300" b="1" spc="300" noProof="1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931545" y="2005330"/>
            <a:ext cx="1867535" cy="37719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ctr"/>
          <a:p>
            <a:pPr algn="ctr">
              <a:lnSpc>
                <a:spcPct val="120000"/>
              </a:lnSpc>
            </a:pPr>
            <a:r>
              <a:rPr lang="zh-CN" altLang="en-US" sz="1500" b="1" spc="30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②</a:t>
            </a:r>
            <a:r>
              <a:rPr lang="zh-CN" altLang="en-US" sz="1300" b="1" spc="30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制定销货计划</a:t>
            </a:r>
            <a:endParaRPr lang="zh-CN" altLang="en-US" sz="1300" b="1" spc="300" noProof="1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4"/>
            </p:custDataLst>
          </p:nvPr>
        </p:nvSpPr>
        <p:spPr>
          <a:xfrm>
            <a:off x="859155" y="2402205"/>
            <a:ext cx="2022475" cy="704850"/>
          </a:xfrm>
          <a:prstGeom prst="rect">
            <a:avLst/>
          </a:prstGeom>
        </p:spPr>
        <p:txBody>
          <a:bodyPr wrap="square" lIns="90000" rIns="90000" anchor="t" anchorCtr="0">
            <a:normAutofit/>
          </a:bodyPr>
          <a:p>
            <a:pPr marL="171450" lvl="0" indent="-171450" algn="l" fontAlgn="base">
              <a:lnSpc>
                <a:spcPct val="120000"/>
              </a:lnSpc>
              <a:buClrTx/>
              <a:buSzTx/>
              <a:buFont typeface="Wingdings" panose="05000000000000000000" charset="0"/>
              <a:buChar char="n"/>
            </a:pPr>
            <a:r>
              <a:rPr lang="zh-CN" altLang="en-US" sz="900" spc="15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销售同生产管理部门确定，含</a:t>
            </a:r>
            <a:r>
              <a:rPr lang="zh-CN" altLang="en-US" sz="900" spc="15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总数及细目之订单号、产品、数量、交期</a:t>
            </a:r>
            <a:endParaRPr lang="zh-CN" altLang="en-US" sz="900" spc="15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2522855" y="3164840"/>
            <a:ext cx="1591310" cy="430530"/>
          </a:xfrm>
          <a:prstGeom prst="rect">
            <a:avLst/>
          </a:prstGeom>
          <a:solidFill>
            <a:srgbClr val="069B87"/>
          </a:solidFill>
        </p:spPr>
        <p:txBody>
          <a:bodyPr wrap="square" rtlCol="0" anchor="ctr">
            <a:normAutofit fontScale="90000"/>
          </a:bodyPr>
          <a:p>
            <a:pPr algn="ctr">
              <a:lnSpc>
                <a:spcPct val="120000"/>
              </a:lnSpc>
            </a:pPr>
            <a:r>
              <a:rPr lang="zh-CN" altLang="en-US" sz="1500" b="1" spc="300" noProof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③</a:t>
            </a:r>
            <a:r>
              <a:rPr lang="zh-CN" altLang="en-US" sz="1300" b="1" spc="300" noProof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制定生产计划</a:t>
            </a:r>
            <a:endParaRPr lang="zh-CN" altLang="en-US" sz="1300" b="1" spc="300" noProof="1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16"/>
            </p:custDataLst>
          </p:nvPr>
        </p:nvSpPr>
        <p:spPr>
          <a:xfrm>
            <a:off x="2417763" y="3595053"/>
            <a:ext cx="2032000" cy="695325"/>
          </a:xfrm>
          <a:prstGeom prst="rect">
            <a:avLst/>
          </a:prstGeom>
        </p:spPr>
        <p:txBody>
          <a:bodyPr wrap="square" lIns="90000" rIns="90000" anchor="t" anchorCtr="0">
            <a:normAutofit/>
          </a:bodyPr>
          <a:p>
            <a:pPr marL="171450" lvl="0" indent="-171450" algn="l" fontAlgn="base">
              <a:lnSpc>
                <a:spcPct val="120000"/>
              </a:lnSpc>
              <a:buClrTx/>
              <a:buSzTx/>
              <a:buFont typeface="Wingdings" panose="05000000000000000000" charset="0"/>
              <a:buChar char="n"/>
            </a:pPr>
            <a:r>
              <a:rPr lang="zh-CN" altLang="en-US" sz="900" spc="15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生产管理部门依工厂产能及销售计划，排定季、月、周生产计划</a:t>
            </a:r>
            <a:endParaRPr lang="zh-CN" altLang="en-US" sz="900" spc="15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3406775" y="1343025"/>
            <a:ext cx="1743710" cy="377190"/>
          </a:xfrm>
          <a:prstGeom prst="rect">
            <a:avLst/>
          </a:prstGeom>
          <a:solidFill>
            <a:srgbClr val="57C45B"/>
          </a:solidFill>
        </p:spPr>
        <p:txBody>
          <a:bodyPr wrap="square" rtlCol="0" anchor="ctr"/>
          <a:p>
            <a:pPr algn="ctr">
              <a:lnSpc>
                <a:spcPct val="120000"/>
              </a:lnSpc>
            </a:pPr>
            <a:r>
              <a:rPr lang="zh-CN" altLang="en-US" sz="1500" b="1" spc="30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④</a:t>
            </a:r>
            <a:r>
              <a:rPr lang="zh-CN" altLang="en-US" sz="1300" b="1" spc="30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采购与到货</a:t>
            </a:r>
            <a:endParaRPr lang="zh-CN" altLang="en-US" sz="1300" b="1" spc="300" noProof="1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18"/>
            </p:custDataLst>
          </p:nvPr>
        </p:nvSpPr>
        <p:spPr>
          <a:xfrm>
            <a:off x="3372485" y="1739900"/>
            <a:ext cx="2177415" cy="1022985"/>
          </a:xfrm>
          <a:prstGeom prst="rect">
            <a:avLst/>
          </a:prstGeom>
        </p:spPr>
        <p:txBody>
          <a:bodyPr wrap="square" lIns="90000" rIns="90000" anchor="t" anchorCtr="0">
            <a:normAutofit/>
          </a:bodyPr>
          <a:p>
            <a:pPr marL="171450" lvl="0" indent="-171450" algn="l" fontAlgn="base">
              <a:lnSpc>
                <a:spcPct val="120000"/>
              </a:lnSpc>
              <a:buClrTx/>
              <a:buSzTx/>
              <a:buFont typeface="Wingdings" panose="05000000000000000000" charset="0"/>
              <a:buChar char="n"/>
            </a:pPr>
            <a:r>
              <a:rPr lang="zh-CN" altLang="en-US" sz="900" spc="15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采购部门依生产计划及物料库存情况，确定采购进料计划并及时与供应商协商、确定进料计划</a:t>
            </a:r>
            <a:r>
              <a:rPr lang="zh-CN" altLang="en-US" sz="900" spc="15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，并跟进到货进度</a:t>
            </a:r>
            <a:endParaRPr lang="zh-CN" altLang="en-US" sz="900" spc="15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12" name="曲线连接符 11"/>
          <p:cNvCxnSpPr>
            <a:stCxn id="64" idx="0"/>
            <a:endCxn id="66" idx="3"/>
          </p:cNvCxnSpPr>
          <p:nvPr/>
        </p:nvCxnSpPr>
        <p:spPr>
          <a:xfrm rot="16200000">
            <a:off x="1115060" y="2931160"/>
            <a:ext cx="259715" cy="916940"/>
          </a:xfrm>
          <a:prstGeom prst="curvedConnector3">
            <a:avLst>
              <a:gd name="adj1" fmla="val 42176"/>
            </a:avLst>
          </a:prstGeom>
          <a:ln w="28575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>
            <p:custDataLst>
              <p:tags r:id="rId19"/>
            </p:custDataLst>
          </p:nvPr>
        </p:nvSpPr>
        <p:spPr>
          <a:xfrm>
            <a:off x="5076508" y="2650808"/>
            <a:ext cx="1846263" cy="430213"/>
          </a:xfrm>
          <a:prstGeom prst="rect">
            <a:avLst/>
          </a:prstGeom>
          <a:solidFill>
            <a:srgbClr val="A4D663"/>
          </a:solidFill>
        </p:spPr>
        <p:txBody>
          <a:bodyPr wrap="square" rtlCol="0" anchor="ctr"/>
          <a:p>
            <a:pPr algn="ctr">
              <a:lnSpc>
                <a:spcPct val="120000"/>
              </a:lnSpc>
            </a:pPr>
            <a:r>
              <a:rPr lang="zh-CN" altLang="en-US" sz="1500" b="1" spc="300" noProof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⑤</a:t>
            </a:r>
            <a:r>
              <a:rPr lang="zh-CN" altLang="en-US" sz="1300" b="1" spc="300" noProof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发料管理</a:t>
            </a:r>
            <a:endParaRPr lang="zh-CN" altLang="en-US" sz="1300" b="1" spc="300" noProof="1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/>
          <p:cNvSpPr/>
          <p:nvPr>
            <p:custDataLst>
              <p:tags r:id="rId20"/>
            </p:custDataLst>
          </p:nvPr>
        </p:nvSpPr>
        <p:spPr>
          <a:xfrm>
            <a:off x="5053013" y="3106103"/>
            <a:ext cx="2030413" cy="695325"/>
          </a:xfrm>
          <a:prstGeom prst="rect">
            <a:avLst/>
          </a:prstGeom>
        </p:spPr>
        <p:txBody>
          <a:bodyPr wrap="square" lIns="90000" rIns="90000" anchor="t" anchorCtr="0"/>
          <a:p>
            <a:pPr marL="171450" indent="-171450" algn="l" fontAlgn="base">
              <a:lnSpc>
                <a:spcPct val="120000"/>
              </a:lnSpc>
              <a:buFont typeface="Wingdings" panose="05000000000000000000" charset="0"/>
              <a:buChar char="n"/>
            </a:pPr>
            <a:r>
              <a:rPr lang="zh-CN" altLang="en-US" sz="900" strike="noStrike" spc="15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仓储人员提前备好所需物料，遇到不足提前向采购人员反馈</a:t>
            </a:r>
            <a:endParaRPr lang="zh-CN" altLang="en-US" sz="900" strike="noStrike" spc="150" noProof="1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6049963" y="839788"/>
            <a:ext cx="2030413" cy="430213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1500" b="1" spc="300" noProof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⑥</a:t>
            </a:r>
            <a:r>
              <a:rPr lang="zh-CN" altLang="en-US" sz="1300" b="1" spc="300" noProof="1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生产与进度反馈</a:t>
            </a:r>
            <a:endParaRPr lang="zh-CN" altLang="en-US" sz="1300" b="1" spc="300" noProof="1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/>
          <p:cNvSpPr/>
          <p:nvPr>
            <p:custDataLst>
              <p:tags r:id="rId22"/>
            </p:custDataLst>
          </p:nvPr>
        </p:nvSpPr>
        <p:spPr>
          <a:xfrm>
            <a:off x="6022340" y="1270635"/>
            <a:ext cx="2012315" cy="697230"/>
          </a:xfrm>
          <a:prstGeom prst="rect">
            <a:avLst/>
          </a:prstGeom>
        </p:spPr>
        <p:txBody>
          <a:bodyPr wrap="square" lIns="90000" rIns="90000" anchor="t" anchorCtr="0">
            <a:normAutofit fontScale="90000" lnSpcReduction="10000"/>
          </a:bodyPr>
          <a:p>
            <a:pPr marL="171450" indent="-171450" algn="l" fontAlgn="base">
              <a:lnSpc>
                <a:spcPct val="120000"/>
              </a:lnSpc>
              <a:buFont typeface="Wingdings" panose="05000000000000000000" charset="0"/>
              <a:buChar char="n"/>
            </a:pPr>
            <a:r>
              <a:rPr lang="zh-CN" altLang="en-US" sz="1000" strike="noStrike" spc="15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生产部门控制产能并依生产计划对生产进度实施控制，发现问题及时回馈生产管理人员并及时予以控制、调整。</a:t>
            </a:r>
            <a:endParaRPr lang="zh-CN" altLang="en-US" sz="1000" strike="noStrike" spc="150" noProof="1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cxnSp>
        <p:nvCxnSpPr>
          <p:cNvPr id="17" name="曲线连接符 16"/>
          <p:cNvCxnSpPr>
            <a:stCxn id="66" idx="6"/>
          </p:cNvCxnSpPr>
          <p:nvPr/>
        </p:nvCxnSpPr>
        <p:spPr>
          <a:xfrm flipV="1">
            <a:off x="1967230" y="2978785"/>
            <a:ext cx="963295" cy="181610"/>
          </a:xfrm>
          <a:prstGeom prst="curvedConnector3">
            <a:avLst>
              <a:gd name="adj1" fmla="val 50033"/>
            </a:avLst>
          </a:prstGeom>
          <a:ln w="28575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曲线连接符 17"/>
          <p:cNvCxnSpPr>
            <a:stCxn id="68" idx="6"/>
          </p:cNvCxnSpPr>
          <p:nvPr/>
        </p:nvCxnSpPr>
        <p:spPr>
          <a:xfrm flipV="1">
            <a:off x="3300730" y="2715895"/>
            <a:ext cx="767715" cy="250190"/>
          </a:xfrm>
          <a:prstGeom prst="curvedConnector3">
            <a:avLst>
              <a:gd name="adj1" fmla="val 50041"/>
            </a:avLst>
          </a:prstGeom>
          <a:ln w="28575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曲线连接符 18"/>
          <p:cNvCxnSpPr/>
          <p:nvPr/>
        </p:nvCxnSpPr>
        <p:spPr>
          <a:xfrm flipV="1">
            <a:off x="4428490" y="2428240"/>
            <a:ext cx="1296035" cy="287655"/>
          </a:xfrm>
          <a:prstGeom prst="curvedConnector3">
            <a:avLst>
              <a:gd name="adj1" fmla="val 50024"/>
            </a:avLst>
          </a:prstGeom>
          <a:ln w="28575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曲线连接符 19"/>
          <p:cNvCxnSpPr>
            <a:stCxn id="72" idx="6"/>
            <a:endCxn id="74" idx="2"/>
          </p:cNvCxnSpPr>
          <p:nvPr/>
        </p:nvCxnSpPr>
        <p:spPr>
          <a:xfrm flipV="1">
            <a:off x="6041390" y="2064385"/>
            <a:ext cx="871220" cy="337820"/>
          </a:xfrm>
          <a:prstGeom prst="curvedConnector3">
            <a:avLst>
              <a:gd name="adj1" fmla="val 50000"/>
            </a:avLst>
          </a:prstGeom>
          <a:ln w="28575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>
            <p:custDataLst>
              <p:tags r:id="rId23"/>
            </p:custDataLst>
          </p:nvPr>
        </p:nvSpPr>
        <p:spPr>
          <a:xfrm>
            <a:off x="202565" y="4199255"/>
            <a:ext cx="2321560" cy="561340"/>
          </a:xfrm>
          <a:prstGeom prst="rect">
            <a:avLst/>
          </a:prstGeom>
        </p:spPr>
        <p:txBody>
          <a:bodyPr wrap="square" lIns="90000" rIns="90000" anchor="t" anchorCtr="0">
            <a:normAutofit/>
          </a:bodyPr>
          <a:p>
            <a:pPr marL="171450" lvl="0" indent="-171450" algn="l" fontAlgn="base">
              <a:lnSpc>
                <a:spcPct val="120000"/>
              </a:lnSpc>
              <a:buClrTx/>
              <a:buSzTx/>
              <a:buFont typeface="Wingdings" panose="05000000000000000000" charset="0"/>
              <a:buChar char="n"/>
            </a:pPr>
            <a:r>
              <a:rPr lang="zh-CN" altLang="en-US" sz="900" spc="15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销售部门结合生产管理人员反馈的产能负荷情况，签订销售订单</a:t>
            </a:r>
            <a:endParaRPr lang="zh-CN" altLang="en-US" sz="900" spc="15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椭圆 26"/>
          <p:cNvSpPr/>
          <p:nvPr>
            <p:custDataLst>
              <p:tags r:id="rId24"/>
            </p:custDataLst>
          </p:nvPr>
        </p:nvSpPr>
        <p:spPr>
          <a:xfrm>
            <a:off x="7012305" y="2014855"/>
            <a:ext cx="107315" cy="97790"/>
          </a:xfrm>
          <a:prstGeom prst="ellipse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p>
            <a:pPr algn="ctr" fontAlgn="base"/>
            <a:endParaRPr lang="zh-CN" altLang="en-US" strike="noStrike" noProof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</p:spTree>
    <p:custDataLst>
      <p:tags r:id="rId2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-5814" y="0"/>
            <a:ext cx="9149813" cy="314781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38" b="41862"/>
          <a:stretch>
            <a:fillRect/>
          </a:stretch>
        </p:blipFill>
        <p:spPr>
          <a:xfrm>
            <a:off x="75977" y="1313950"/>
            <a:ext cx="9119255" cy="101325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860024" y="3490692"/>
            <a:ext cx="5212106" cy="72008"/>
            <a:chOff x="539552" y="195486"/>
            <a:chExt cx="1482080" cy="72008"/>
          </a:xfrm>
        </p:grpSpPr>
        <p:sp>
          <p:nvSpPr>
            <p:cNvPr id="6" name="矩形 5"/>
            <p:cNvSpPr/>
            <p:nvPr/>
          </p:nvSpPr>
          <p:spPr>
            <a:xfrm>
              <a:off x="539552" y="195486"/>
              <a:ext cx="720080" cy="72008"/>
            </a:xfrm>
            <a:prstGeom prst="rect">
              <a:avLst/>
            </a:prstGeom>
            <a:solidFill>
              <a:srgbClr val="E74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301552" y="195486"/>
              <a:ext cx="72008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788016" y="3562700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rgbClr val="E74C2E"/>
                </a:solidFill>
                <a:latin typeface="Impact" panose="020B0806030902050204" pitchFamily="34" charset="0"/>
              </a:rPr>
              <a:t>DESIGNER:</a:t>
            </a:r>
            <a:endParaRPr lang="zh-CN" altLang="en-US" sz="1050" dirty="0">
              <a:solidFill>
                <a:srgbClr val="E74C2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2202" y="3692390"/>
            <a:ext cx="212471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E74C2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生产计划管理</a:t>
            </a:r>
            <a:r>
              <a:rPr lang="en-US" altLang="zh-CN" sz="1600" b="1" dirty="0">
                <a:solidFill>
                  <a:srgbClr val="E74C2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_</a:t>
            </a:r>
            <a:r>
              <a:rPr lang="zh-CN" altLang="en-US" sz="1600" b="1" dirty="0">
                <a:solidFill>
                  <a:srgbClr val="E74C2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企划部</a:t>
            </a:r>
            <a:endParaRPr lang="zh-CN" altLang="en-US" sz="1600" b="1" dirty="0">
              <a:solidFill>
                <a:srgbClr val="E74C2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72399" y="3490389"/>
            <a:ext cx="1119868" cy="466662"/>
            <a:chOff x="3163712" y="2643758"/>
            <a:chExt cx="1119868" cy="466662"/>
          </a:xfrm>
        </p:grpSpPr>
        <p:sp>
          <p:nvSpPr>
            <p:cNvPr id="11" name="矩形 10"/>
            <p:cNvSpPr/>
            <p:nvPr/>
          </p:nvSpPr>
          <p:spPr>
            <a:xfrm>
              <a:off x="3163712" y="2644061"/>
              <a:ext cx="827585" cy="46635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987046" y="2643758"/>
              <a:ext cx="296534" cy="466359"/>
            </a:xfrm>
            <a:prstGeom prst="rect">
              <a:avLst/>
            </a:prstGeom>
            <a:solidFill>
              <a:srgbClr val="E74C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4958449" y="3603819"/>
            <a:ext cx="422023" cy="422023"/>
            <a:chOff x="2492224" y="1959430"/>
            <a:chExt cx="2148114" cy="2148114"/>
          </a:xfrm>
        </p:grpSpPr>
        <p:sp>
          <p:nvSpPr>
            <p:cNvPr id="14" name="椭圆 13"/>
            <p:cNvSpPr/>
            <p:nvPr/>
          </p:nvSpPr>
          <p:spPr>
            <a:xfrm>
              <a:off x="2492224" y="1959430"/>
              <a:ext cx="2148114" cy="2148114"/>
            </a:xfrm>
            <a:prstGeom prst="ellipse">
              <a:avLst/>
            </a:prstGeom>
            <a:solidFill>
              <a:srgbClr val="E74C2E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38E0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2056" y="2549554"/>
              <a:ext cx="1162402" cy="1190723"/>
            </a:xfrm>
            <a:prstGeom prst="rect">
              <a:avLst/>
            </a:prstGeom>
          </p:spPr>
        </p:pic>
      </p:grpSp>
      <p:grpSp>
        <p:nvGrpSpPr>
          <p:cNvPr id="16" name="组合 15"/>
          <p:cNvGrpSpPr>
            <a:grpSpLocks noChangeAspect="1"/>
          </p:cNvGrpSpPr>
          <p:nvPr/>
        </p:nvGrpSpPr>
        <p:grpSpPr>
          <a:xfrm>
            <a:off x="5968951" y="3631309"/>
            <a:ext cx="422023" cy="422023"/>
            <a:chOff x="6564085" y="1959430"/>
            <a:chExt cx="2148114" cy="2148114"/>
          </a:xfrm>
        </p:grpSpPr>
        <p:sp>
          <p:nvSpPr>
            <p:cNvPr id="17" name="椭圆 16"/>
            <p:cNvSpPr/>
            <p:nvPr/>
          </p:nvSpPr>
          <p:spPr>
            <a:xfrm>
              <a:off x="6564085" y="1959430"/>
              <a:ext cx="2148114" cy="2148114"/>
            </a:xfrm>
            <a:prstGeom prst="ellipse">
              <a:avLst/>
            </a:prstGeom>
            <a:solidFill>
              <a:srgbClr val="E74C2E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38E0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7033174" y="2413982"/>
              <a:ext cx="1209936" cy="1239010"/>
              <a:chOff x="3598200" y="1732459"/>
              <a:chExt cx="1947600" cy="1994400"/>
            </a:xfrm>
          </p:grpSpPr>
          <p:sp>
            <p:nvSpPr>
              <p:cNvPr id="19" name="Freeform 5"/>
              <p:cNvSpPr/>
              <p:nvPr/>
            </p:nvSpPr>
            <p:spPr bwMode="auto">
              <a:xfrm>
                <a:off x="4815450" y="1732459"/>
                <a:ext cx="417924" cy="1423836"/>
              </a:xfrm>
              <a:custGeom>
                <a:avLst/>
                <a:gdLst>
                  <a:gd name="T0" fmla="*/ 2 w 43"/>
                  <a:gd name="T1" fmla="*/ 115 h 115"/>
                  <a:gd name="T2" fmla="*/ 3 w 43"/>
                  <a:gd name="T3" fmla="*/ 115 h 115"/>
                  <a:gd name="T4" fmla="*/ 3 w 43"/>
                  <a:gd name="T5" fmla="*/ 115 h 115"/>
                  <a:gd name="T6" fmla="*/ 3 w 43"/>
                  <a:gd name="T7" fmla="*/ 115 h 115"/>
                  <a:gd name="T8" fmla="*/ 4 w 43"/>
                  <a:gd name="T9" fmla="*/ 115 h 115"/>
                  <a:gd name="T10" fmla="*/ 4 w 43"/>
                  <a:gd name="T11" fmla="*/ 115 h 115"/>
                  <a:gd name="T12" fmla="*/ 5 w 43"/>
                  <a:gd name="T13" fmla="*/ 114 h 115"/>
                  <a:gd name="T14" fmla="*/ 22 w 43"/>
                  <a:gd name="T15" fmla="*/ 98 h 115"/>
                  <a:gd name="T16" fmla="*/ 38 w 43"/>
                  <a:gd name="T17" fmla="*/ 114 h 115"/>
                  <a:gd name="T18" fmla="*/ 39 w 43"/>
                  <a:gd name="T19" fmla="*/ 115 h 115"/>
                  <a:gd name="T20" fmla="*/ 39 w 43"/>
                  <a:gd name="T21" fmla="*/ 115 h 115"/>
                  <a:gd name="T22" fmla="*/ 40 w 43"/>
                  <a:gd name="T23" fmla="*/ 115 h 115"/>
                  <a:gd name="T24" fmla="*/ 40 w 43"/>
                  <a:gd name="T25" fmla="*/ 115 h 115"/>
                  <a:gd name="T26" fmla="*/ 40 w 43"/>
                  <a:gd name="T27" fmla="*/ 115 h 115"/>
                  <a:gd name="T28" fmla="*/ 41 w 43"/>
                  <a:gd name="T29" fmla="*/ 115 h 115"/>
                  <a:gd name="T30" fmla="*/ 42 w 43"/>
                  <a:gd name="T31" fmla="*/ 114 h 115"/>
                  <a:gd name="T32" fmla="*/ 43 w 43"/>
                  <a:gd name="T33" fmla="*/ 112 h 115"/>
                  <a:gd name="T34" fmla="*/ 43 w 43"/>
                  <a:gd name="T35" fmla="*/ 27 h 115"/>
                  <a:gd name="T36" fmla="*/ 43 w 43"/>
                  <a:gd name="T37" fmla="*/ 13 h 115"/>
                  <a:gd name="T38" fmla="*/ 43 w 43"/>
                  <a:gd name="T39" fmla="*/ 3 h 115"/>
                  <a:gd name="T40" fmla="*/ 42 w 43"/>
                  <a:gd name="T41" fmla="*/ 1 h 115"/>
                  <a:gd name="T42" fmla="*/ 40 w 43"/>
                  <a:gd name="T43" fmla="*/ 0 h 115"/>
                  <a:gd name="T44" fmla="*/ 3 w 43"/>
                  <a:gd name="T45" fmla="*/ 0 h 115"/>
                  <a:gd name="T46" fmla="*/ 3 w 43"/>
                  <a:gd name="T47" fmla="*/ 0 h 115"/>
                  <a:gd name="T48" fmla="*/ 2 w 43"/>
                  <a:gd name="T49" fmla="*/ 1 h 115"/>
                  <a:gd name="T50" fmla="*/ 2 w 43"/>
                  <a:gd name="T51" fmla="*/ 1 h 115"/>
                  <a:gd name="T52" fmla="*/ 0 w 43"/>
                  <a:gd name="T53" fmla="*/ 3 h 115"/>
                  <a:gd name="T54" fmla="*/ 0 w 43"/>
                  <a:gd name="T55" fmla="*/ 13 h 115"/>
                  <a:gd name="T56" fmla="*/ 0 w 43"/>
                  <a:gd name="T57" fmla="*/ 27 h 115"/>
                  <a:gd name="T58" fmla="*/ 0 w 43"/>
                  <a:gd name="T59" fmla="*/ 112 h 115"/>
                  <a:gd name="T60" fmla="*/ 2 w 43"/>
                  <a:gd name="T61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" h="115">
                    <a:moveTo>
                      <a:pt x="2" y="115"/>
                    </a:moveTo>
                    <a:cubicBezTo>
                      <a:pt x="2" y="115"/>
                      <a:pt x="2" y="115"/>
                      <a:pt x="3" y="115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3" y="115"/>
                      <a:pt x="4" y="115"/>
                      <a:pt x="4" y="115"/>
                    </a:cubicBezTo>
                    <a:cubicBezTo>
                      <a:pt x="4" y="115"/>
                      <a:pt x="4" y="115"/>
                      <a:pt x="4" y="115"/>
                    </a:cubicBezTo>
                    <a:cubicBezTo>
                      <a:pt x="4" y="115"/>
                      <a:pt x="5" y="114"/>
                      <a:pt x="5" y="114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38" y="114"/>
                      <a:pt x="38" y="114"/>
                      <a:pt x="38" y="114"/>
                    </a:cubicBezTo>
                    <a:cubicBezTo>
                      <a:pt x="38" y="114"/>
                      <a:pt x="39" y="115"/>
                      <a:pt x="39" y="115"/>
                    </a:cubicBezTo>
                    <a:cubicBezTo>
                      <a:pt x="39" y="115"/>
                      <a:pt x="39" y="115"/>
                      <a:pt x="39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2" y="115"/>
                      <a:pt x="42" y="114"/>
                      <a:pt x="42" y="114"/>
                    </a:cubicBezTo>
                    <a:cubicBezTo>
                      <a:pt x="43" y="114"/>
                      <a:pt x="43" y="113"/>
                      <a:pt x="43" y="112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3"/>
                      <a:pt x="43" y="2"/>
                      <a:pt x="42" y="1"/>
                    </a:cubicBezTo>
                    <a:cubicBezTo>
                      <a:pt x="42" y="1"/>
                      <a:pt x="41" y="0"/>
                      <a:pt x="4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1" y="114"/>
                      <a:pt x="2" y="11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6"/>
              <p:cNvSpPr/>
              <p:nvPr/>
            </p:nvSpPr>
            <p:spPr bwMode="auto">
              <a:xfrm>
                <a:off x="3853824" y="2462367"/>
                <a:ext cx="515304" cy="61683"/>
              </a:xfrm>
              <a:custGeom>
                <a:avLst/>
                <a:gdLst>
                  <a:gd name="T0" fmla="*/ 0 w 53"/>
                  <a:gd name="T1" fmla="*/ 3 h 5"/>
                  <a:gd name="T2" fmla="*/ 3 w 53"/>
                  <a:gd name="T3" fmla="*/ 5 h 5"/>
                  <a:gd name="T4" fmla="*/ 50 w 53"/>
                  <a:gd name="T5" fmla="*/ 5 h 5"/>
                  <a:gd name="T6" fmla="*/ 53 w 53"/>
                  <a:gd name="T7" fmla="*/ 3 h 5"/>
                  <a:gd name="T8" fmla="*/ 50 w 53"/>
                  <a:gd name="T9" fmla="*/ 0 h 5"/>
                  <a:gd name="T10" fmla="*/ 3 w 53"/>
                  <a:gd name="T11" fmla="*/ 0 h 5"/>
                  <a:gd name="T12" fmla="*/ 0 w 53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0" y="3"/>
                    </a:move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3"/>
                    </a:cubicBezTo>
                    <a:cubicBezTo>
                      <a:pt x="53" y="1"/>
                      <a:pt x="52" y="0"/>
                      <a:pt x="5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7"/>
              <p:cNvSpPr/>
              <p:nvPr/>
            </p:nvSpPr>
            <p:spPr bwMode="auto">
              <a:xfrm>
                <a:off x="3853824" y="2750218"/>
                <a:ext cx="515304" cy="61683"/>
              </a:xfrm>
              <a:custGeom>
                <a:avLst/>
                <a:gdLst>
                  <a:gd name="T0" fmla="*/ 50 w 53"/>
                  <a:gd name="T1" fmla="*/ 0 h 5"/>
                  <a:gd name="T2" fmla="*/ 3 w 53"/>
                  <a:gd name="T3" fmla="*/ 0 h 5"/>
                  <a:gd name="T4" fmla="*/ 0 w 53"/>
                  <a:gd name="T5" fmla="*/ 2 h 5"/>
                  <a:gd name="T6" fmla="*/ 3 w 53"/>
                  <a:gd name="T7" fmla="*/ 5 h 5"/>
                  <a:gd name="T8" fmla="*/ 50 w 53"/>
                  <a:gd name="T9" fmla="*/ 5 h 5"/>
                  <a:gd name="T10" fmla="*/ 53 w 53"/>
                  <a:gd name="T11" fmla="*/ 2 h 5"/>
                  <a:gd name="T12" fmla="*/ 50 w 5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5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2"/>
                    </a:cubicBezTo>
                    <a:cubicBezTo>
                      <a:pt x="53" y="1"/>
                      <a:pt x="52" y="0"/>
                      <a:pt x="5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8"/>
              <p:cNvSpPr/>
              <p:nvPr/>
            </p:nvSpPr>
            <p:spPr bwMode="auto">
              <a:xfrm>
                <a:off x="3853824" y="3032931"/>
                <a:ext cx="515304" cy="61683"/>
              </a:xfrm>
              <a:custGeom>
                <a:avLst/>
                <a:gdLst>
                  <a:gd name="T0" fmla="*/ 50 w 53"/>
                  <a:gd name="T1" fmla="*/ 0 h 5"/>
                  <a:gd name="T2" fmla="*/ 3 w 53"/>
                  <a:gd name="T3" fmla="*/ 0 h 5"/>
                  <a:gd name="T4" fmla="*/ 0 w 53"/>
                  <a:gd name="T5" fmla="*/ 2 h 5"/>
                  <a:gd name="T6" fmla="*/ 3 w 53"/>
                  <a:gd name="T7" fmla="*/ 5 h 5"/>
                  <a:gd name="T8" fmla="*/ 50 w 53"/>
                  <a:gd name="T9" fmla="*/ 5 h 5"/>
                  <a:gd name="T10" fmla="*/ 53 w 53"/>
                  <a:gd name="T11" fmla="*/ 2 h 5"/>
                  <a:gd name="T12" fmla="*/ 50 w 5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5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2"/>
                    </a:cubicBezTo>
                    <a:cubicBezTo>
                      <a:pt x="53" y="1"/>
                      <a:pt x="52" y="0"/>
                      <a:pt x="5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9"/>
              <p:cNvSpPr>
                <a:spLocks noEditPoints="1"/>
              </p:cNvSpPr>
              <p:nvPr/>
            </p:nvSpPr>
            <p:spPr bwMode="auto">
              <a:xfrm>
                <a:off x="3598200" y="1881526"/>
                <a:ext cx="1947600" cy="1845333"/>
              </a:xfrm>
              <a:custGeom>
                <a:avLst/>
                <a:gdLst>
                  <a:gd name="T0" fmla="*/ 177 w 200"/>
                  <a:gd name="T1" fmla="*/ 3 h 149"/>
                  <a:gd name="T2" fmla="*/ 177 w 200"/>
                  <a:gd name="T3" fmla="*/ 17 h 149"/>
                  <a:gd name="T4" fmla="*/ 186 w 200"/>
                  <a:gd name="T5" fmla="*/ 21 h 149"/>
                  <a:gd name="T6" fmla="*/ 186 w 200"/>
                  <a:gd name="T7" fmla="*/ 134 h 149"/>
                  <a:gd name="T8" fmla="*/ 107 w 200"/>
                  <a:gd name="T9" fmla="*/ 134 h 149"/>
                  <a:gd name="T10" fmla="*/ 107 w 200"/>
                  <a:gd name="T11" fmla="*/ 21 h 149"/>
                  <a:gd name="T12" fmla="*/ 117 w 200"/>
                  <a:gd name="T13" fmla="*/ 17 h 149"/>
                  <a:gd name="T14" fmla="*/ 117 w 200"/>
                  <a:gd name="T15" fmla="*/ 3 h 149"/>
                  <a:gd name="T16" fmla="*/ 100 w 200"/>
                  <a:gd name="T17" fmla="*/ 9 h 149"/>
                  <a:gd name="T18" fmla="*/ 53 w 200"/>
                  <a:gd name="T19" fmla="*/ 0 h 149"/>
                  <a:gd name="T20" fmla="*/ 0 w 200"/>
                  <a:gd name="T21" fmla="*/ 20 h 149"/>
                  <a:gd name="T22" fmla="*/ 0 w 200"/>
                  <a:gd name="T23" fmla="*/ 142 h 149"/>
                  <a:gd name="T24" fmla="*/ 2 w 200"/>
                  <a:gd name="T25" fmla="*/ 147 h 149"/>
                  <a:gd name="T26" fmla="*/ 8 w 200"/>
                  <a:gd name="T27" fmla="*/ 149 h 149"/>
                  <a:gd name="T28" fmla="*/ 53 w 200"/>
                  <a:gd name="T29" fmla="*/ 145 h 149"/>
                  <a:gd name="T30" fmla="*/ 99 w 200"/>
                  <a:gd name="T31" fmla="*/ 149 h 149"/>
                  <a:gd name="T32" fmla="*/ 99 w 200"/>
                  <a:gd name="T33" fmla="*/ 149 h 149"/>
                  <a:gd name="T34" fmla="*/ 100 w 200"/>
                  <a:gd name="T35" fmla="*/ 149 h 149"/>
                  <a:gd name="T36" fmla="*/ 100 w 200"/>
                  <a:gd name="T37" fmla="*/ 149 h 149"/>
                  <a:gd name="T38" fmla="*/ 101 w 200"/>
                  <a:gd name="T39" fmla="*/ 149 h 149"/>
                  <a:gd name="T40" fmla="*/ 101 w 200"/>
                  <a:gd name="T41" fmla="*/ 149 h 149"/>
                  <a:gd name="T42" fmla="*/ 146 w 200"/>
                  <a:gd name="T43" fmla="*/ 145 h 149"/>
                  <a:gd name="T44" fmla="*/ 192 w 200"/>
                  <a:gd name="T45" fmla="*/ 149 h 149"/>
                  <a:gd name="T46" fmla="*/ 193 w 200"/>
                  <a:gd name="T47" fmla="*/ 149 h 149"/>
                  <a:gd name="T48" fmla="*/ 197 w 200"/>
                  <a:gd name="T49" fmla="*/ 147 h 149"/>
                  <a:gd name="T50" fmla="*/ 200 w 200"/>
                  <a:gd name="T51" fmla="*/ 142 h 149"/>
                  <a:gd name="T52" fmla="*/ 200 w 200"/>
                  <a:gd name="T53" fmla="*/ 20 h 149"/>
                  <a:gd name="T54" fmla="*/ 177 w 200"/>
                  <a:gd name="T55" fmla="*/ 3 h 149"/>
                  <a:gd name="T56" fmla="*/ 93 w 200"/>
                  <a:gd name="T57" fmla="*/ 134 h 149"/>
                  <a:gd name="T58" fmla="*/ 53 w 200"/>
                  <a:gd name="T59" fmla="*/ 131 h 149"/>
                  <a:gd name="T60" fmla="*/ 14 w 200"/>
                  <a:gd name="T61" fmla="*/ 134 h 149"/>
                  <a:gd name="T62" fmla="*/ 14 w 200"/>
                  <a:gd name="T63" fmla="*/ 21 h 149"/>
                  <a:gd name="T64" fmla="*/ 53 w 200"/>
                  <a:gd name="T65" fmla="*/ 14 h 149"/>
                  <a:gd name="T66" fmla="*/ 93 w 200"/>
                  <a:gd name="T67" fmla="*/ 21 h 149"/>
                  <a:gd name="T68" fmla="*/ 93 w 200"/>
                  <a:gd name="T69" fmla="*/ 13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49">
                    <a:moveTo>
                      <a:pt x="177" y="3"/>
                    </a:moveTo>
                    <a:cubicBezTo>
                      <a:pt x="177" y="17"/>
                      <a:pt x="177" y="17"/>
                      <a:pt x="177" y="17"/>
                    </a:cubicBezTo>
                    <a:cubicBezTo>
                      <a:pt x="181" y="18"/>
                      <a:pt x="185" y="20"/>
                      <a:pt x="186" y="21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161" y="130"/>
                      <a:pt x="131" y="130"/>
                      <a:pt x="107" y="134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08" y="20"/>
                      <a:pt x="111" y="18"/>
                      <a:pt x="117" y="17"/>
                    </a:cubicBezTo>
                    <a:cubicBezTo>
                      <a:pt x="117" y="3"/>
                      <a:pt x="117" y="3"/>
                      <a:pt x="117" y="3"/>
                    </a:cubicBezTo>
                    <a:cubicBezTo>
                      <a:pt x="110" y="4"/>
                      <a:pt x="104" y="6"/>
                      <a:pt x="100" y="9"/>
                    </a:cubicBezTo>
                    <a:cubicBezTo>
                      <a:pt x="90" y="2"/>
                      <a:pt x="70" y="0"/>
                      <a:pt x="53" y="0"/>
                    </a:cubicBezTo>
                    <a:cubicBezTo>
                      <a:pt x="29" y="0"/>
                      <a:pt x="0" y="5"/>
                      <a:pt x="0" y="2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4"/>
                      <a:pt x="1" y="146"/>
                      <a:pt x="2" y="147"/>
                    </a:cubicBezTo>
                    <a:cubicBezTo>
                      <a:pt x="4" y="148"/>
                      <a:pt x="6" y="149"/>
                      <a:pt x="8" y="149"/>
                    </a:cubicBezTo>
                    <a:cubicBezTo>
                      <a:pt x="22" y="146"/>
                      <a:pt x="37" y="145"/>
                      <a:pt x="53" y="145"/>
                    </a:cubicBezTo>
                    <a:cubicBezTo>
                      <a:pt x="69" y="145"/>
                      <a:pt x="85" y="146"/>
                      <a:pt x="99" y="149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9" y="149"/>
                      <a:pt x="99" y="149"/>
                      <a:pt x="100" y="149"/>
                    </a:cubicBezTo>
                    <a:cubicBezTo>
                      <a:pt x="100" y="149"/>
                      <a:pt x="100" y="149"/>
                      <a:pt x="100" y="149"/>
                    </a:cubicBezTo>
                    <a:cubicBezTo>
                      <a:pt x="100" y="149"/>
                      <a:pt x="100" y="149"/>
                      <a:pt x="101" y="149"/>
                    </a:cubicBezTo>
                    <a:cubicBezTo>
                      <a:pt x="101" y="149"/>
                      <a:pt x="101" y="149"/>
                      <a:pt x="101" y="149"/>
                    </a:cubicBezTo>
                    <a:cubicBezTo>
                      <a:pt x="115" y="146"/>
                      <a:pt x="130" y="145"/>
                      <a:pt x="146" y="145"/>
                    </a:cubicBezTo>
                    <a:cubicBezTo>
                      <a:pt x="162" y="145"/>
                      <a:pt x="178" y="146"/>
                      <a:pt x="192" y="149"/>
                    </a:cubicBezTo>
                    <a:cubicBezTo>
                      <a:pt x="192" y="149"/>
                      <a:pt x="192" y="149"/>
                      <a:pt x="193" y="149"/>
                    </a:cubicBezTo>
                    <a:cubicBezTo>
                      <a:pt x="194" y="149"/>
                      <a:pt x="196" y="148"/>
                      <a:pt x="197" y="147"/>
                    </a:cubicBezTo>
                    <a:cubicBezTo>
                      <a:pt x="199" y="146"/>
                      <a:pt x="200" y="144"/>
                      <a:pt x="200" y="142"/>
                    </a:cubicBezTo>
                    <a:cubicBezTo>
                      <a:pt x="200" y="20"/>
                      <a:pt x="200" y="20"/>
                      <a:pt x="200" y="20"/>
                    </a:cubicBezTo>
                    <a:cubicBezTo>
                      <a:pt x="200" y="11"/>
                      <a:pt x="190" y="6"/>
                      <a:pt x="177" y="3"/>
                    </a:cubicBezTo>
                    <a:close/>
                    <a:moveTo>
                      <a:pt x="93" y="134"/>
                    </a:moveTo>
                    <a:cubicBezTo>
                      <a:pt x="80" y="132"/>
                      <a:pt x="67" y="131"/>
                      <a:pt x="53" y="131"/>
                    </a:cubicBezTo>
                    <a:cubicBezTo>
                      <a:pt x="40" y="131"/>
                      <a:pt x="26" y="132"/>
                      <a:pt x="14" y="134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6" y="18"/>
                      <a:pt x="30" y="14"/>
                      <a:pt x="53" y="14"/>
                    </a:cubicBezTo>
                    <a:cubicBezTo>
                      <a:pt x="76" y="14"/>
                      <a:pt x="90" y="18"/>
                      <a:pt x="93" y="21"/>
                    </a:cubicBezTo>
                    <a:lnTo>
                      <a:pt x="93" y="13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组合 23"/>
          <p:cNvGrpSpPr>
            <a:grpSpLocks noChangeAspect="1"/>
          </p:cNvGrpSpPr>
          <p:nvPr/>
        </p:nvGrpSpPr>
        <p:grpSpPr>
          <a:xfrm>
            <a:off x="5464895" y="3603819"/>
            <a:ext cx="422023" cy="422023"/>
            <a:chOff x="4528154" y="1959430"/>
            <a:chExt cx="2148114" cy="2148114"/>
          </a:xfrm>
        </p:grpSpPr>
        <p:sp>
          <p:nvSpPr>
            <p:cNvPr id="25" name="椭圆 24"/>
            <p:cNvSpPr/>
            <p:nvPr/>
          </p:nvSpPr>
          <p:spPr>
            <a:xfrm>
              <a:off x="4528154" y="1959430"/>
              <a:ext cx="2148114" cy="2148114"/>
            </a:xfrm>
            <a:prstGeom prst="ellipse">
              <a:avLst/>
            </a:prstGeom>
            <a:solidFill>
              <a:srgbClr val="E74C2E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38E0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4"/>
            <p:cNvGrpSpPr>
              <a:grpSpLocks noChangeAspect="1"/>
            </p:cNvGrpSpPr>
            <p:nvPr/>
          </p:nvGrpSpPr>
          <p:grpSpPr bwMode="auto">
            <a:xfrm>
              <a:off x="5033378" y="2342981"/>
              <a:ext cx="1137666" cy="1381012"/>
              <a:chOff x="2694" y="1931"/>
              <a:chExt cx="374" cy="454"/>
            </a:xfrm>
            <a:solidFill>
              <a:schemeClr val="bg1"/>
            </a:solidFill>
          </p:grpSpPr>
          <p:sp>
            <p:nvSpPr>
              <p:cNvPr id="27" name="Freeform 5"/>
              <p:cNvSpPr>
                <a:spLocks noEditPoints="1"/>
              </p:cNvSpPr>
              <p:nvPr/>
            </p:nvSpPr>
            <p:spPr bwMode="auto">
              <a:xfrm>
                <a:off x="2694" y="1931"/>
                <a:ext cx="374" cy="454"/>
              </a:xfrm>
              <a:custGeom>
                <a:avLst/>
                <a:gdLst>
                  <a:gd name="T0" fmla="*/ 127 w 155"/>
                  <a:gd name="T1" fmla="*/ 7 h 189"/>
                  <a:gd name="T2" fmla="*/ 124 w 155"/>
                  <a:gd name="T3" fmla="*/ 0 h 189"/>
                  <a:gd name="T4" fmla="*/ 122 w 155"/>
                  <a:gd name="T5" fmla="*/ 7 h 189"/>
                  <a:gd name="T6" fmla="*/ 96 w 155"/>
                  <a:gd name="T7" fmla="*/ 3 h 189"/>
                  <a:gd name="T8" fmla="*/ 90 w 155"/>
                  <a:gd name="T9" fmla="*/ 3 h 189"/>
                  <a:gd name="T10" fmla="*/ 64 w 155"/>
                  <a:gd name="T11" fmla="*/ 7 h 189"/>
                  <a:gd name="T12" fmla="*/ 62 w 155"/>
                  <a:gd name="T13" fmla="*/ 0 h 189"/>
                  <a:gd name="T14" fmla="*/ 59 w 155"/>
                  <a:gd name="T15" fmla="*/ 7 h 189"/>
                  <a:gd name="T16" fmla="*/ 33 w 155"/>
                  <a:gd name="T17" fmla="*/ 3 h 189"/>
                  <a:gd name="T18" fmla="*/ 27 w 155"/>
                  <a:gd name="T19" fmla="*/ 3 h 189"/>
                  <a:gd name="T20" fmla="*/ 7 w 155"/>
                  <a:gd name="T21" fmla="*/ 7 h 189"/>
                  <a:gd name="T22" fmla="*/ 0 w 155"/>
                  <a:gd name="T23" fmla="*/ 182 h 189"/>
                  <a:gd name="T24" fmla="*/ 148 w 155"/>
                  <a:gd name="T25" fmla="*/ 189 h 189"/>
                  <a:gd name="T26" fmla="*/ 155 w 155"/>
                  <a:gd name="T27" fmla="*/ 13 h 189"/>
                  <a:gd name="T28" fmla="*/ 124 w 155"/>
                  <a:gd name="T29" fmla="*/ 40 h 189"/>
                  <a:gd name="T30" fmla="*/ 127 w 155"/>
                  <a:gd name="T31" fmla="*/ 31 h 189"/>
                  <a:gd name="T32" fmla="*/ 124 w 155"/>
                  <a:gd name="T33" fmla="*/ 44 h 189"/>
                  <a:gd name="T34" fmla="*/ 122 w 155"/>
                  <a:gd name="T35" fmla="*/ 31 h 189"/>
                  <a:gd name="T36" fmla="*/ 124 w 155"/>
                  <a:gd name="T37" fmla="*/ 40 h 189"/>
                  <a:gd name="T38" fmla="*/ 96 w 155"/>
                  <a:gd name="T39" fmla="*/ 37 h 189"/>
                  <a:gd name="T40" fmla="*/ 100 w 155"/>
                  <a:gd name="T41" fmla="*/ 37 h 189"/>
                  <a:gd name="T42" fmla="*/ 86 w 155"/>
                  <a:gd name="T43" fmla="*/ 37 h 189"/>
                  <a:gd name="T44" fmla="*/ 90 w 155"/>
                  <a:gd name="T45" fmla="*/ 37 h 189"/>
                  <a:gd name="T46" fmla="*/ 62 w 155"/>
                  <a:gd name="T47" fmla="*/ 40 h 189"/>
                  <a:gd name="T48" fmla="*/ 64 w 155"/>
                  <a:gd name="T49" fmla="*/ 31 h 189"/>
                  <a:gd name="T50" fmla="*/ 62 w 155"/>
                  <a:gd name="T51" fmla="*/ 44 h 189"/>
                  <a:gd name="T52" fmla="*/ 59 w 155"/>
                  <a:gd name="T53" fmla="*/ 31 h 189"/>
                  <a:gd name="T54" fmla="*/ 62 w 155"/>
                  <a:gd name="T55" fmla="*/ 40 h 189"/>
                  <a:gd name="T56" fmla="*/ 33 w 155"/>
                  <a:gd name="T57" fmla="*/ 37 h 189"/>
                  <a:gd name="T58" fmla="*/ 37 w 155"/>
                  <a:gd name="T59" fmla="*/ 37 h 189"/>
                  <a:gd name="T60" fmla="*/ 23 w 155"/>
                  <a:gd name="T61" fmla="*/ 37 h 189"/>
                  <a:gd name="T62" fmla="*/ 27 w 155"/>
                  <a:gd name="T63" fmla="*/ 37 h 189"/>
                  <a:gd name="T64" fmla="*/ 141 w 155"/>
                  <a:gd name="T65" fmla="*/ 175 h 189"/>
                  <a:gd name="T66" fmla="*/ 14 w 155"/>
                  <a:gd name="T67" fmla="*/ 20 h 189"/>
                  <a:gd name="T68" fmla="*/ 27 w 155"/>
                  <a:gd name="T69" fmla="*/ 25 h 189"/>
                  <a:gd name="T70" fmla="*/ 30 w 155"/>
                  <a:gd name="T71" fmla="*/ 50 h 189"/>
                  <a:gd name="T72" fmla="*/ 33 w 155"/>
                  <a:gd name="T73" fmla="*/ 25 h 189"/>
                  <a:gd name="T74" fmla="*/ 59 w 155"/>
                  <a:gd name="T75" fmla="*/ 20 h 189"/>
                  <a:gd name="T76" fmla="*/ 49 w 155"/>
                  <a:gd name="T77" fmla="*/ 37 h 189"/>
                  <a:gd name="T78" fmla="*/ 74 w 155"/>
                  <a:gd name="T79" fmla="*/ 37 h 189"/>
                  <a:gd name="T80" fmla="*/ 64 w 155"/>
                  <a:gd name="T81" fmla="*/ 20 h 189"/>
                  <a:gd name="T82" fmla="*/ 90 w 155"/>
                  <a:gd name="T83" fmla="*/ 25 h 189"/>
                  <a:gd name="T84" fmla="*/ 93 w 155"/>
                  <a:gd name="T85" fmla="*/ 50 h 189"/>
                  <a:gd name="T86" fmla="*/ 96 w 155"/>
                  <a:gd name="T87" fmla="*/ 25 h 189"/>
                  <a:gd name="T88" fmla="*/ 122 w 155"/>
                  <a:gd name="T89" fmla="*/ 20 h 189"/>
                  <a:gd name="T90" fmla="*/ 112 w 155"/>
                  <a:gd name="T91" fmla="*/ 37 h 189"/>
                  <a:gd name="T92" fmla="*/ 137 w 155"/>
                  <a:gd name="T93" fmla="*/ 37 h 189"/>
                  <a:gd name="T94" fmla="*/ 127 w 155"/>
                  <a:gd name="T95" fmla="*/ 20 h 189"/>
                  <a:gd name="T96" fmla="*/ 141 w 155"/>
                  <a:gd name="T97" fmla="*/ 17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5" h="189">
                    <a:moveTo>
                      <a:pt x="148" y="7"/>
                    </a:moveTo>
                    <a:cubicBezTo>
                      <a:pt x="127" y="7"/>
                      <a:pt x="127" y="7"/>
                      <a:pt x="127" y="7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1"/>
                      <a:pt x="126" y="0"/>
                      <a:pt x="124" y="0"/>
                    </a:cubicBezTo>
                    <a:cubicBezTo>
                      <a:pt x="123" y="0"/>
                      <a:pt x="122" y="1"/>
                      <a:pt x="122" y="3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6" y="1"/>
                      <a:pt x="94" y="0"/>
                      <a:pt x="93" y="0"/>
                    </a:cubicBezTo>
                    <a:cubicBezTo>
                      <a:pt x="91" y="0"/>
                      <a:pt x="90" y="1"/>
                      <a:pt x="90" y="3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1"/>
                      <a:pt x="63" y="0"/>
                      <a:pt x="62" y="0"/>
                    </a:cubicBezTo>
                    <a:cubicBezTo>
                      <a:pt x="60" y="0"/>
                      <a:pt x="59" y="1"/>
                      <a:pt x="59" y="3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1"/>
                      <a:pt x="32" y="0"/>
                      <a:pt x="30" y="0"/>
                    </a:cubicBezTo>
                    <a:cubicBezTo>
                      <a:pt x="29" y="0"/>
                      <a:pt x="27" y="1"/>
                      <a:pt x="27" y="3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3" y="7"/>
                      <a:pt x="0" y="10"/>
                      <a:pt x="0" y="13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86"/>
                      <a:pt x="3" y="189"/>
                      <a:pt x="7" y="189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52" y="189"/>
                      <a:pt x="155" y="186"/>
                      <a:pt x="155" y="182"/>
                    </a:cubicBezTo>
                    <a:cubicBezTo>
                      <a:pt x="155" y="13"/>
                      <a:pt x="155" y="13"/>
                      <a:pt x="155" y="13"/>
                    </a:cubicBezTo>
                    <a:cubicBezTo>
                      <a:pt x="155" y="10"/>
                      <a:pt x="152" y="7"/>
                      <a:pt x="148" y="7"/>
                    </a:cubicBezTo>
                    <a:close/>
                    <a:moveTo>
                      <a:pt x="124" y="40"/>
                    </a:moveTo>
                    <a:cubicBezTo>
                      <a:pt x="126" y="40"/>
                      <a:pt x="127" y="39"/>
                      <a:pt x="127" y="37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130" y="32"/>
                      <a:pt x="131" y="35"/>
                      <a:pt x="131" y="37"/>
                    </a:cubicBezTo>
                    <a:cubicBezTo>
                      <a:pt x="131" y="41"/>
                      <a:pt x="128" y="44"/>
                      <a:pt x="124" y="44"/>
                    </a:cubicBezTo>
                    <a:cubicBezTo>
                      <a:pt x="120" y="44"/>
                      <a:pt x="117" y="41"/>
                      <a:pt x="117" y="37"/>
                    </a:cubicBezTo>
                    <a:cubicBezTo>
                      <a:pt x="117" y="34"/>
                      <a:pt x="119" y="32"/>
                      <a:pt x="122" y="31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2" y="39"/>
                      <a:pt x="123" y="40"/>
                      <a:pt x="124" y="40"/>
                    </a:cubicBezTo>
                    <a:close/>
                    <a:moveTo>
                      <a:pt x="93" y="40"/>
                    </a:moveTo>
                    <a:cubicBezTo>
                      <a:pt x="94" y="40"/>
                      <a:pt x="96" y="39"/>
                      <a:pt x="96" y="37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8" y="32"/>
                      <a:pt x="100" y="35"/>
                      <a:pt x="100" y="37"/>
                    </a:cubicBezTo>
                    <a:cubicBezTo>
                      <a:pt x="100" y="41"/>
                      <a:pt x="97" y="44"/>
                      <a:pt x="93" y="44"/>
                    </a:cubicBezTo>
                    <a:cubicBezTo>
                      <a:pt x="89" y="44"/>
                      <a:pt x="86" y="41"/>
                      <a:pt x="86" y="37"/>
                    </a:cubicBezTo>
                    <a:cubicBezTo>
                      <a:pt x="86" y="34"/>
                      <a:pt x="88" y="32"/>
                      <a:pt x="90" y="31"/>
                    </a:cubicBezTo>
                    <a:cubicBezTo>
                      <a:pt x="90" y="37"/>
                      <a:pt x="90" y="37"/>
                      <a:pt x="90" y="37"/>
                    </a:cubicBezTo>
                    <a:cubicBezTo>
                      <a:pt x="90" y="39"/>
                      <a:pt x="91" y="40"/>
                      <a:pt x="93" y="40"/>
                    </a:cubicBezTo>
                    <a:close/>
                    <a:moveTo>
                      <a:pt x="62" y="40"/>
                    </a:moveTo>
                    <a:cubicBezTo>
                      <a:pt x="63" y="40"/>
                      <a:pt x="64" y="39"/>
                      <a:pt x="64" y="37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7" y="32"/>
                      <a:pt x="69" y="35"/>
                      <a:pt x="69" y="37"/>
                    </a:cubicBezTo>
                    <a:cubicBezTo>
                      <a:pt x="69" y="41"/>
                      <a:pt x="65" y="44"/>
                      <a:pt x="62" y="44"/>
                    </a:cubicBezTo>
                    <a:cubicBezTo>
                      <a:pt x="58" y="44"/>
                      <a:pt x="54" y="41"/>
                      <a:pt x="54" y="37"/>
                    </a:cubicBezTo>
                    <a:cubicBezTo>
                      <a:pt x="54" y="34"/>
                      <a:pt x="56" y="32"/>
                      <a:pt x="59" y="31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59" y="39"/>
                      <a:pt x="60" y="40"/>
                      <a:pt x="62" y="40"/>
                    </a:cubicBezTo>
                    <a:close/>
                    <a:moveTo>
                      <a:pt x="30" y="40"/>
                    </a:moveTo>
                    <a:cubicBezTo>
                      <a:pt x="32" y="40"/>
                      <a:pt x="33" y="39"/>
                      <a:pt x="33" y="37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5" y="32"/>
                      <a:pt x="37" y="35"/>
                      <a:pt x="37" y="37"/>
                    </a:cubicBezTo>
                    <a:cubicBezTo>
                      <a:pt x="37" y="41"/>
                      <a:pt x="34" y="44"/>
                      <a:pt x="30" y="44"/>
                    </a:cubicBezTo>
                    <a:cubicBezTo>
                      <a:pt x="26" y="44"/>
                      <a:pt x="23" y="41"/>
                      <a:pt x="23" y="37"/>
                    </a:cubicBezTo>
                    <a:cubicBezTo>
                      <a:pt x="23" y="34"/>
                      <a:pt x="25" y="32"/>
                      <a:pt x="27" y="31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39"/>
                      <a:pt x="29" y="40"/>
                      <a:pt x="30" y="40"/>
                    </a:cubicBezTo>
                    <a:close/>
                    <a:moveTo>
                      <a:pt x="141" y="175"/>
                    </a:moveTo>
                    <a:cubicBezTo>
                      <a:pt x="14" y="175"/>
                      <a:pt x="14" y="175"/>
                      <a:pt x="14" y="175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2" y="26"/>
                      <a:pt x="18" y="31"/>
                      <a:pt x="18" y="37"/>
                    </a:cubicBezTo>
                    <a:cubicBezTo>
                      <a:pt x="18" y="44"/>
                      <a:pt x="23" y="50"/>
                      <a:pt x="30" y="50"/>
                    </a:cubicBezTo>
                    <a:cubicBezTo>
                      <a:pt x="37" y="50"/>
                      <a:pt x="43" y="44"/>
                      <a:pt x="43" y="37"/>
                    </a:cubicBezTo>
                    <a:cubicBezTo>
                      <a:pt x="43" y="31"/>
                      <a:pt x="39" y="26"/>
                      <a:pt x="33" y="25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3" y="26"/>
                      <a:pt x="49" y="31"/>
                      <a:pt x="49" y="37"/>
                    </a:cubicBezTo>
                    <a:cubicBezTo>
                      <a:pt x="49" y="44"/>
                      <a:pt x="55" y="50"/>
                      <a:pt x="62" y="50"/>
                    </a:cubicBezTo>
                    <a:cubicBezTo>
                      <a:pt x="68" y="50"/>
                      <a:pt x="74" y="44"/>
                      <a:pt x="74" y="37"/>
                    </a:cubicBezTo>
                    <a:cubicBezTo>
                      <a:pt x="74" y="31"/>
                      <a:pt x="70" y="26"/>
                      <a:pt x="64" y="25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5" y="26"/>
                      <a:pt x="80" y="31"/>
                      <a:pt x="80" y="37"/>
                    </a:cubicBezTo>
                    <a:cubicBezTo>
                      <a:pt x="80" y="44"/>
                      <a:pt x="86" y="50"/>
                      <a:pt x="93" y="50"/>
                    </a:cubicBezTo>
                    <a:cubicBezTo>
                      <a:pt x="100" y="50"/>
                      <a:pt x="105" y="44"/>
                      <a:pt x="105" y="37"/>
                    </a:cubicBezTo>
                    <a:cubicBezTo>
                      <a:pt x="105" y="31"/>
                      <a:pt x="101" y="26"/>
                      <a:pt x="96" y="25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122" y="20"/>
                      <a:pt x="122" y="20"/>
                      <a:pt x="122" y="20"/>
                    </a:cubicBezTo>
                    <a:cubicBezTo>
                      <a:pt x="122" y="25"/>
                      <a:pt x="122" y="25"/>
                      <a:pt x="122" y="25"/>
                    </a:cubicBezTo>
                    <a:cubicBezTo>
                      <a:pt x="116" y="26"/>
                      <a:pt x="112" y="31"/>
                      <a:pt x="112" y="37"/>
                    </a:cubicBezTo>
                    <a:cubicBezTo>
                      <a:pt x="112" y="44"/>
                      <a:pt x="117" y="50"/>
                      <a:pt x="124" y="50"/>
                    </a:cubicBezTo>
                    <a:cubicBezTo>
                      <a:pt x="131" y="50"/>
                      <a:pt x="137" y="44"/>
                      <a:pt x="137" y="37"/>
                    </a:cubicBezTo>
                    <a:cubicBezTo>
                      <a:pt x="137" y="31"/>
                      <a:pt x="133" y="26"/>
                      <a:pt x="127" y="25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1" y="20"/>
                      <a:pt x="141" y="20"/>
                      <a:pt x="141" y="20"/>
                    </a:cubicBezTo>
                    <a:lnTo>
                      <a:pt x="141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2820" y="2272"/>
                <a:ext cx="181" cy="12"/>
              </a:xfrm>
              <a:custGeom>
                <a:avLst/>
                <a:gdLst>
                  <a:gd name="T0" fmla="*/ 73 w 75"/>
                  <a:gd name="T1" fmla="*/ 0 h 5"/>
                  <a:gd name="T2" fmla="*/ 2 w 75"/>
                  <a:gd name="T3" fmla="*/ 0 h 5"/>
                  <a:gd name="T4" fmla="*/ 0 w 75"/>
                  <a:gd name="T5" fmla="*/ 3 h 5"/>
                  <a:gd name="T6" fmla="*/ 2 w 75"/>
                  <a:gd name="T7" fmla="*/ 5 h 5"/>
                  <a:gd name="T8" fmla="*/ 73 w 75"/>
                  <a:gd name="T9" fmla="*/ 5 h 5"/>
                  <a:gd name="T10" fmla="*/ 75 w 75"/>
                  <a:gd name="T11" fmla="*/ 3 h 5"/>
                  <a:gd name="T12" fmla="*/ 73 w 7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5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4" y="5"/>
                      <a:pt x="75" y="4"/>
                      <a:pt x="75" y="3"/>
                    </a:cubicBezTo>
                    <a:cubicBezTo>
                      <a:pt x="75" y="1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2820" y="2190"/>
                <a:ext cx="181" cy="14"/>
              </a:xfrm>
              <a:custGeom>
                <a:avLst/>
                <a:gdLst>
                  <a:gd name="T0" fmla="*/ 73 w 75"/>
                  <a:gd name="T1" fmla="*/ 0 h 6"/>
                  <a:gd name="T2" fmla="*/ 2 w 75"/>
                  <a:gd name="T3" fmla="*/ 0 h 6"/>
                  <a:gd name="T4" fmla="*/ 0 w 75"/>
                  <a:gd name="T5" fmla="*/ 3 h 6"/>
                  <a:gd name="T6" fmla="*/ 2 w 75"/>
                  <a:gd name="T7" fmla="*/ 6 h 6"/>
                  <a:gd name="T8" fmla="*/ 73 w 75"/>
                  <a:gd name="T9" fmla="*/ 6 h 6"/>
                  <a:gd name="T10" fmla="*/ 75 w 75"/>
                  <a:gd name="T11" fmla="*/ 3 h 6"/>
                  <a:gd name="T12" fmla="*/ 73 w 75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2" y="6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4" y="6"/>
                      <a:pt x="75" y="5"/>
                      <a:pt x="75" y="3"/>
                    </a:cubicBezTo>
                    <a:cubicBezTo>
                      <a:pt x="75" y="2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2820" y="2111"/>
                <a:ext cx="181" cy="12"/>
              </a:xfrm>
              <a:custGeom>
                <a:avLst/>
                <a:gdLst>
                  <a:gd name="T0" fmla="*/ 73 w 75"/>
                  <a:gd name="T1" fmla="*/ 0 h 5"/>
                  <a:gd name="T2" fmla="*/ 2 w 75"/>
                  <a:gd name="T3" fmla="*/ 0 h 5"/>
                  <a:gd name="T4" fmla="*/ 0 w 75"/>
                  <a:gd name="T5" fmla="*/ 3 h 5"/>
                  <a:gd name="T6" fmla="*/ 2 w 75"/>
                  <a:gd name="T7" fmla="*/ 5 h 5"/>
                  <a:gd name="T8" fmla="*/ 73 w 75"/>
                  <a:gd name="T9" fmla="*/ 5 h 5"/>
                  <a:gd name="T10" fmla="*/ 75 w 75"/>
                  <a:gd name="T11" fmla="*/ 3 h 5"/>
                  <a:gd name="T12" fmla="*/ 73 w 7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5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4" y="5"/>
                      <a:pt x="75" y="4"/>
                      <a:pt x="75" y="3"/>
                    </a:cubicBezTo>
                    <a:cubicBezTo>
                      <a:pt x="75" y="1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2755" y="2096"/>
                <a:ext cx="41" cy="41"/>
              </a:xfrm>
              <a:custGeom>
                <a:avLst/>
                <a:gdLst>
                  <a:gd name="T0" fmla="*/ 15 w 17"/>
                  <a:gd name="T1" fmla="*/ 0 h 17"/>
                  <a:gd name="T2" fmla="*/ 3 w 17"/>
                  <a:gd name="T3" fmla="*/ 0 h 17"/>
                  <a:gd name="T4" fmla="*/ 0 w 17"/>
                  <a:gd name="T5" fmla="*/ 3 h 17"/>
                  <a:gd name="T6" fmla="*/ 0 w 17"/>
                  <a:gd name="T7" fmla="*/ 15 h 17"/>
                  <a:gd name="T8" fmla="*/ 3 w 17"/>
                  <a:gd name="T9" fmla="*/ 17 h 17"/>
                  <a:gd name="T10" fmla="*/ 15 w 17"/>
                  <a:gd name="T11" fmla="*/ 17 h 17"/>
                  <a:gd name="T12" fmla="*/ 17 w 17"/>
                  <a:gd name="T13" fmla="*/ 15 h 17"/>
                  <a:gd name="T14" fmla="*/ 17 w 17"/>
                  <a:gd name="T15" fmla="*/ 3 h 17"/>
                  <a:gd name="T16" fmla="*/ 15 w 17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7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1" y="17"/>
                      <a:pt x="3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7"/>
                      <a:pt x="17" y="16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10"/>
              <p:cNvSpPr/>
              <p:nvPr/>
            </p:nvSpPr>
            <p:spPr bwMode="auto">
              <a:xfrm>
                <a:off x="2755" y="2176"/>
                <a:ext cx="41" cy="43"/>
              </a:xfrm>
              <a:custGeom>
                <a:avLst/>
                <a:gdLst>
                  <a:gd name="T0" fmla="*/ 15 w 17"/>
                  <a:gd name="T1" fmla="*/ 0 h 18"/>
                  <a:gd name="T2" fmla="*/ 3 w 17"/>
                  <a:gd name="T3" fmla="*/ 0 h 18"/>
                  <a:gd name="T4" fmla="*/ 0 w 17"/>
                  <a:gd name="T5" fmla="*/ 3 h 18"/>
                  <a:gd name="T6" fmla="*/ 0 w 17"/>
                  <a:gd name="T7" fmla="*/ 15 h 18"/>
                  <a:gd name="T8" fmla="*/ 3 w 17"/>
                  <a:gd name="T9" fmla="*/ 18 h 18"/>
                  <a:gd name="T10" fmla="*/ 15 w 17"/>
                  <a:gd name="T11" fmla="*/ 18 h 18"/>
                  <a:gd name="T12" fmla="*/ 17 w 17"/>
                  <a:gd name="T13" fmla="*/ 15 h 18"/>
                  <a:gd name="T14" fmla="*/ 17 w 17"/>
                  <a:gd name="T15" fmla="*/ 3 h 18"/>
                  <a:gd name="T16" fmla="*/ 15 w 17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8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7"/>
                      <a:pt x="1" y="18"/>
                      <a:pt x="3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6" y="18"/>
                      <a:pt x="17" y="17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2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11"/>
              <p:cNvSpPr/>
              <p:nvPr/>
            </p:nvSpPr>
            <p:spPr bwMode="auto">
              <a:xfrm>
                <a:off x="2755" y="2257"/>
                <a:ext cx="41" cy="41"/>
              </a:xfrm>
              <a:custGeom>
                <a:avLst/>
                <a:gdLst>
                  <a:gd name="T0" fmla="*/ 15 w 17"/>
                  <a:gd name="T1" fmla="*/ 0 h 17"/>
                  <a:gd name="T2" fmla="*/ 3 w 17"/>
                  <a:gd name="T3" fmla="*/ 0 h 17"/>
                  <a:gd name="T4" fmla="*/ 0 w 17"/>
                  <a:gd name="T5" fmla="*/ 3 h 17"/>
                  <a:gd name="T6" fmla="*/ 0 w 17"/>
                  <a:gd name="T7" fmla="*/ 15 h 17"/>
                  <a:gd name="T8" fmla="*/ 3 w 17"/>
                  <a:gd name="T9" fmla="*/ 17 h 17"/>
                  <a:gd name="T10" fmla="*/ 15 w 17"/>
                  <a:gd name="T11" fmla="*/ 17 h 17"/>
                  <a:gd name="T12" fmla="*/ 17 w 17"/>
                  <a:gd name="T13" fmla="*/ 15 h 17"/>
                  <a:gd name="T14" fmla="*/ 17 w 17"/>
                  <a:gd name="T15" fmla="*/ 3 h 17"/>
                  <a:gd name="T16" fmla="*/ 15 w 17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7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1" y="17"/>
                      <a:pt x="3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7"/>
                      <a:pt x="17" y="16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050">
                  <a:solidFill>
                    <a:srgbClr val="F38E0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4" name="矩形 26"/>
          <p:cNvSpPr>
            <a:spLocks noChangeArrowheads="1"/>
          </p:cNvSpPr>
          <p:nvPr/>
        </p:nvSpPr>
        <p:spPr bwMode="auto">
          <a:xfrm>
            <a:off x="568518" y="4155926"/>
            <a:ext cx="6503612" cy="49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r>
              <a:rPr lang="en-US" altLang="zh-CN" sz="4400" b="1" spc="225" dirty="0">
                <a:solidFill>
                  <a:srgbClr val="E74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400" b="1" spc="225" dirty="0">
              <a:solidFill>
                <a:srgbClr val="E74C2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9" t="11081" r="26729" b="10654"/>
          <a:stretch>
            <a:fillRect/>
          </a:stretch>
        </p:blipFill>
        <p:spPr>
          <a:xfrm>
            <a:off x="2511291" y="527370"/>
            <a:ext cx="4298708" cy="276670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47" t="32342" r="5913"/>
          <a:stretch>
            <a:fillRect/>
          </a:stretch>
        </p:blipFill>
        <p:spPr>
          <a:xfrm>
            <a:off x="5169460" y="1149248"/>
            <a:ext cx="2834707" cy="2505361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2" t="29602" r="64869" b="13234"/>
          <a:stretch>
            <a:fillRect/>
          </a:stretch>
        </p:blipFill>
        <p:spPr>
          <a:xfrm>
            <a:off x="1259632" y="855905"/>
            <a:ext cx="2329811" cy="2438163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1905525" y="1626352"/>
            <a:ext cx="985403" cy="860835"/>
            <a:chOff x="882603" y="2302677"/>
            <a:chExt cx="1093895" cy="95561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Freeform 14"/>
            <p:cNvSpPr/>
            <p:nvPr/>
          </p:nvSpPr>
          <p:spPr bwMode="auto">
            <a:xfrm>
              <a:off x="882603" y="2302677"/>
              <a:ext cx="820672" cy="955612"/>
            </a:xfrm>
            <a:custGeom>
              <a:avLst/>
              <a:gdLst>
                <a:gd name="T0" fmla="*/ 908 w 1036"/>
                <a:gd name="T1" fmla="*/ 372 h 1206"/>
                <a:gd name="T2" fmla="*/ 908 w 1036"/>
                <a:gd name="T3" fmla="*/ 296 h 1206"/>
                <a:gd name="T4" fmla="*/ 908 w 1036"/>
                <a:gd name="T5" fmla="*/ 152 h 1206"/>
                <a:gd name="T6" fmla="*/ 883 w 1036"/>
                <a:gd name="T7" fmla="*/ 128 h 1206"/>
                <a:gd name="T8" fmla="*/ 405 w 1036"/>
                <a:gd name="T9" fmla="*/ 128 h 1206"/>
                <a:gd name="T10" fmla="*/ 387 w 1036"/>
                <a:gd name="T11" fmla="*/ 128 h 1206"/>
                <a:gd name="T12" fmla="*/ 387 w 1036"/>
                <a:gd name="T13" fmla="*/ 150 h 1206"/>
                <a:gd name="T14" fmla="*/ 387 w 1036"/>
                <a:gd name="T15" fmla="*/ 296 h 1206"/>
                <a:gd name="T16" fmla="*/ 295 w 1036"/>
                <a:gd name="T17" fmla="*/ 386 h 1206"/>
                <a:gd name="T18" fmla="*/ 145 w 1036"/>
                <a:gd name="T19" fmla="*/ 386 h 1206"/>
                <a:gd name="T20" fmla="*/ 128 w 1036"/>
                <a:gd name="T21" fmla="*/ 386 h 1206"/>
                <a:gd name="T22" fmla="*/ 128 w 1036"/>
                <a:gd name="T23" fmla="*/ 404 h 1206"/>
                <a:gd name="T24" fmla="*/ 128 w 1036"/>
                <a:gd name="T25" fmla="*/ 1052 h 1206"/>
                <a:gd name="T26" fmla="*/ 153 w 1036"/>
                <a:gd name="T27" fmla="*/ 1078 h 1206"/>
                <a:gd name="T28" fmla="*/ 882 w 1036"/>
                <a:gd name="T29" fmla="*/ 1078 h 1206"/>
                <a:gd name="T30" fmla="*/ 908 w 1036"/>
                <a:gd name="T31" fmla="*/ 1052 h 1206"/>
                <a:gd name="T32" fmla="*/ 908 w 1036"/>
                <a:gd name="T33" fmla="*/ 869 h 1206"/>
                <a:gd name="T34" fmla="*/ 914 w 1036"/>
                <a:gd name="T35" fmla="*/ 851 h 1206"/>
                <a:gd name="T36" fmla="*/ 1028 w 1036"/>
                <a:gd name="T37" fmla="*/ 729 h 1206"/>
                <a:gd name="T38" fmla="*/ 1035 w 1036"/>
                <a:gd name="T39" fmla="*/ 724 h 1206"/>
                <a:gd name="T40" fmla="*/ 1036 w 1036"/>
                <a:gd name="T41" fmla="*/ 738 h 1206"/>
                <a:gd name="T42" fmla="*/ 1036 w 1036"/>
                <a:gd name="T43" fmla="*/ 1069 h 1206"/>
                <a:gd name="T44" fmla="*/ 899 w 1036"/>
                <a:gd name="T45" fmla="*/ 1206 h 1206"/>
                <a:gd name="T46" fmla="*/ 133 w 1036"/>
                <a:gd name="T47" fmla="*/ 1206 h 1206"/>
                <a:gd name="T48" fmla="*/ 0 w 1036"/>
                <a:gd name="T49" fmla="*/ 1073 h 1206"/>
                <a:gd name="T50" fmla="*/ 0 w 1036"/>
                <a:gd name="T51" fmla="*/ 316 h 1206"/>
                <a:gd name="T52" fmla="*/ 19 w 1036"/>
                <a:gd name="T53" fmla="*/ 267 h 1206"/>
                <a:gd name="T54" fmla="*/ 265 w 1036"/>
                <a:gd name="T55" fmla="*/ 27 h 1206"/>
                <a:gd name="T56" fmla="*/ 331 w 1036"/>
                <a:gd name="T57" fmla="*/ 0 h 1206"/>
                <a:gd name="T58" fmla="*/ 902 w 1036"/>
                <a:gd name="T59" fmla="*/ 0 h 1206"/>
                <a:gd name="T60" fmla="*/ 1036 w 1036"/>
                <a:gd name="T61" fmla="*/ 129 h 1206"/>
                <a:gd name="T62" fmla="*/ 1035 w 1036"/>
                <a:gd name="T63" fmla="*/ 206 h 1206"/>
                <a:gd name="T64" fmla="*/ 1028 w 1036"/>
                <a:gd name="T65" fmla="*/ 224 h 1206"/>
                <a:gd name="T66" fmla="*/ 942 w 1036"/>
                <a:gd name="T67" fmla="*/ 328 h 1206"/>
                <a:gd name="T68" fmla="*/ 921 w 1036"/>
                <a:gd name="T69" fmla="*/ 358 h 1206"/>
                <a:gd name="T70" fmla="*/ 908 w 1036"/>
                <a:gd name="T71" fmla="*/ 372 h 1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36" h="1206">
                  <a:moveTo>
                    <a:pt x="908" y="372"/>
                  </a:moveTo>
                  <a:cubicBezTo>
                    <a:pt x="908" y="344"/>
                    <a:pt x="908" y="320"/>
                    <a:pt x="908" y="296"/>
                  </a:cubicBezTo>
                  <a:cubicBezTo>
                    <a:pt x="908" y="248"/>
                    <a:pt x="908" y="200"/>
                    <a:pt x="908" y="152"/>
                  </a:cubicBezTo>
                  <a:cubicBezTo>
                    <a:pt x="908" y="131"/>
                    <a:pt x="905" y="128"/>
                    <a:pt x="883" y="128"/>
                  </a:cubicBezTo>
                  <a:cubicBezTo>
                    <a:pt x="724" y="128"/>
                    <a:pt x="565" y="128"/>
                    <a:pt x="405" y="128"/>
                  </a:cubicBezTo>
                  <a:cubicBezTo>
                    <a:pt x="400" y="128"/>
                    <a:pt x="394" y="128"/>
                    <a:pt x="387" y="128"/>
                  </a:cubicBezTo>
                  <a:cubicBezTo>
                    <a:pt x="387" y="137"/>
                    <a:pt x="387" y="144"/>
                    <a:pt x="387" y="150"/>
                  </a:cubicBezTo>
                  <a:cubicBezTo>
                    <a:pt x="387" y="199"/>
                    <a:pt x="387" y="247"/>
                    <a:pt x="387" y="296"/>
                  </a:cubicBezTo>
                  <a:cubicBezTo>
                    <a:pt x="386" y="352"/>
                    <a:pt x="351" y="386"/>
                    <a:pt x="295" y="386"/>
                  </a:cubicBezTo>
                  <a:cubicBezTo>
                    <a:pt x="245" y="386"/>
                    <a:pt x="195" y="386"/>
                    <a:pt x="145" y="386"/>
                  </a:cubicBezTo>
                  <a:cubicBezTo>
                    <a:pt x="140" y="386"/>
                    <a:pt x="135" y="386"/>
                    <a:pt x="128" y="386"/>
                  </a:cubicBezTo>
                  <a:cubicBezTo>
                    <a:pt x="128" y="394"/>
                    <a:pt x="128" y="399"/>
                    <a:pt x="128" y="404"/>
                  </a:cubicBezTo>
                  <a:cubicBezTo>
                    <a:pt x="128" y="620"/>
                    <a:pt x="128" y="836"/>
                    <a:pt x="128" y="1052"/>
                  </a:cubicBezTo>
                  <a:cubicBezTo>
                    <a:pt x="128" y="1076"/>
                    <a:pt x="130" y="1078"/>
                    <a:pt x="153" y="1078"/>
                  </a:cubicBezTo>
                  <a:cubicBezTo>
                    <a:pt x="396" y="1078"/>
                    <a:pt x="639" y="1078"/>
                    <a:pt x="882" y="1078"/>
                  </a:cubicBezTo>
                  <a:cubicBezTo>
                    <a:pt x="906" y="1078"/>
                    <a:pt x="908" y="1076"/>
                    <a:pt x="908" y="1052"/>
                  </a:cubicBezTo>
                  <a:cubicBezTo>
                    <a:pt x="908" y="991"/>
                    <a:pt x="908" y="930"/>
                    <a:pt x="908" y="869"/>
                  </a:cubicBezTo>
                  <a:cubicBezTo>
                    <a:pt x="908" y="863"/>
                    <a:pt x="910" y="855"/>
                    <a:pt x="914" y="851"/>
                  </a:cubicBezTo>
                  <a:cubicBezTo>
                    <a:pt x="952" y="810"/>
                    <a:pt x="990" y="770"/>
                    <a:pt x="1028" y="729"/>
                  </a:cubicBezTo>
                  <a:cubicBezTo>
                    <a:pt x="1030" y="728"/>
                    <a:pt x="1031" y="727"/>
                    <a:pt x="1035" y="724"/>
                  </a:cubicBezTo>
                  <a:cubicBezTo>
                    <a:pt x="1035" y="730"/>
                    <a:pt x="1036" y="734"/>
                    <a:pt x="1036" y="738"/>
                  </a:cubicBezTo>
                  <a:cubicBezTo>
                    <a:pt x="1036" y="849"/>
                    <a:pt x="1036" y="959"/>
                    <a:pt x="1036" y="1069"/>
                  </a:cubicBezTo>
                  <a:cubicBezTo>
                    <a:pt x="1035" y="1151"/>
                    <a:pt x="981" y="1206"/>
                    <a:pt x="899" y="1206"/>
                  </a:cubicBezTo>
                  <a:cubicBezTo>
                    <a:pt x="643" y="1206"/>
                    <a:pt x="388" y="1206"/>
                    <a:pt x="133" y="1206"/>
                  </a:cubicBezTo>
                  <a:cubicBezTo>
                    <a:pt x="56" y="1206"/>
                    <a:pt x="0" y="1150"/>
                    <a:pt x="0" y="1073"/>
                  </a:cubicBezTo>
                  <a:cubicBezTo>
                    <a:pt x="0" y="821"/>
                    <a:pt x="0" y="568"/>
                    <a:pt x="0" y="316"/>
                  </a:cubicBezTo>
                  <a:cubicBezTo>
                    <a:pt x="0" y="297"/>
                    <a:pt x="6" y="281"/>
                    <a:pt x="19" y="267"/>
                  </a:cubicBezTo>
                  <a:cubicBezTo>
                    <a:pt x="101" y="187"/>
                    <a:pt x="183" y="107"/>
                    <a:pt x="265" y="27"/>
                  </a:cubicBezTo>
                  <a:cubicBezTo>
                    <a:pt x="283" y="9"/>
                    <a:pt x="305" y="0"/>
                    <a:pt x="331" y="0"/>
                  </a:cubicBezTo>
                  <a:cubicBezTo>
                    <a:pt x="521" y="0"/>
                    <a:pt x="712" y="0"/>
                    <a:pt x="902" y="0"/>
                  </a:cubicBezTo>
                  <a:cubicBezTo>
                    <a:pt x="978" y="1"/>
                    <a:pt x="1033" y="53"/>
                    <a:pt x="1036" y="129"/>
                  </a:cubicBezTo>
                  <a:cubicBezTo>
                    <a:pt x="1036" y="155"/>
                    <a:pt x="1036" y="180"/>
                    <a:pt x="1035" y="206"/>
                  </a:cubicBezTo>
                  <a:cubicBezTo>
                    <a:pt x="1035" y="212"/>
                    <a:pt x="1032" y="219"/>
                    <a:pt x="1028" y="224"/>
                  </a:cubicBezTo>
                  <a:cubicBezTo>
                    <a:pt x="999" y="259"/>
                    <a:pt x="970" y="293"/>
                    <a:pt x="942" y="328"/>
                  </a:cubicBezTo>
                  <a:cubicBezTo>
                    <a:pt x="934" y="337"/>
                    <a:pt x="928" y="348"/>
                    <a:pt x="921" y="358"/>
                  </a:cubicBezTo>
                  <a:cubicBezTo>
                    <a:pt x="918" y="362"/>
                    <a:pt x="914" y="365"/>
                    <a:pt x="908" y="3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40" name="Freeform 15"/>
            <p:cNvSpPr/>
            <p:nvPr/>
          </p:nvSpPr>
          <p:spPr bwMode="auto">
            <a:xfrm>
              <a:off x="1362082" y="2640858"/>
              <a:ext cx="386396" cy="443988"/>
            </a:xfrm>
            <a:custGeom>
              <a:avLst/>
              <a:gdLst>
                <a:gd name="T0" fmla="*/ 351 w 488"/>
                <a:gd name="T1" fmla="*/ 0 h 560"/>
                <a:gd name="T2" fmla="*/ 488 w 488"/>
                <a:gd name="T3" fmla="*/ 114 h 560"/>
                <a:gd name="T4" fmla="*/ 431 w 488"/>
                <a:gd name="T5" fmla="*/ 180 h 560"/>
                <a:gd name="T6" fmla="*/ 127 w 488"/>
                <a:gd name="T7" fmla="*/ 490 h 560"/>
                <a:gd name="T8" fmla="*/ 39 w 488"/>
                <a:gd name="T9" fmla="*/ 554 h 560"/>
                <a:gd name="T10" fmla="*/ 5 w 488"/>
                <a:gd name="T11" fmla="*/ 560 h 560"/>
                <a:gd name="T12" fmla="*/ 4 w 488"/>
                <a:gd name="T13" fmla="*/ 526 h 560"/>
                <a:gd name="T14" fmla="*/ 64 w 488"/>
                <a:gd name="T15" fmla="*/ 404 h 560"/>
                <a:gd name="T16" fmla="*/ 347 w 488"/>
                <a:gd name="T17" fmla="*/ 7 h 560"/>
                <a:gd name="T18" fmla="*/ 351 w 488"/>
                <a:gd name="T19" fmla="*/ 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560">
                  <a:moveTo>
                    <a:pt x="351" y="0"/>
                  </a:moveTo>
                  <a:cubicBezTo>
                    <a:pt x="398" y="39"/>
                    <a:pt x="443" y="76"/>
                    <a:pt x="488" y="114"/>
                  </a:cubicBezTo>
                  <a:cubicBezTo>
                    <a:pt x="469" y="137"/>
                    <a:pt x="450" y="159"/>
                    <a:pt x="431" y="180"/>
                  </a:cubicBezTo>
                  <a:cubicBezTo>
                    <a:pt x="336" y="289"/>
                    <a:pt x="238" y="396"/>
                    <a:pt x="127" y="490"/>
                  </a:cubicBezTo>
                  <a:cubicBezTo>
                    <a:pt x="100" y="514"/>
                    <a:pt x="69" y="534"/>
                    <a:pt x="39" y="554"/>
                  </a:cubicBezTo>
                  <a:cubicBezTo>
                    <a:pt x="30" y="560"/>
                    <a:pt x="17" y="558"/>
                    <a:pt x="5" y="560"/>
                  </a:cubicBezTo>
                  <a:cubicBezTo>
                    <a:pt x="5" y="549"/>
                    <a:pt x="0" y="536"/>
                    <a:pt x="4" y="526"/>
                  </a:cubicBezTo>
                  <a:cubicBezTo>
                    <a:pt x="23" y="485"/>
                    <a:pt x="41" y="443"/>
                    <a:pt x="64" y="404"/>
                  </a:cubicBezTo>
                  <a:cubicBezTo>
                    <a:pt x="147" y="264"/>
                    <a:pt x="245" y="134"/>
                    <a:pt x="347" y="7"/>
                  </a:cubicBezTo>
                  <a:cubicBezTo>
                    <a:pt x="348" y="5"/>
                    <a:pt x="349" y="3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41" name="Freeform 16"/>
            <p:cNvSpPr/>
            <p:nvPr/>
          </p:nvSpPr>
          <p:spPr bwMode="auto">
            <a:xfrm>
              <a:off x="1667783" y="2400113"/>
              <a:ext cx="273223" cy="299340"/>
            </a:xfrm>
            <a:custGeom>
              <a:avLst/>
              <a:gdLst>
                <a:gd name="T0" fmla="*/ 139 w 345"/>
                <a:gd name="T1" fmla="*/ 378 h 378"/>
                <a:gd name="T2" fmla="*/ 0 w 345"/>
                <a:gd name="T3" fmla="*/ 264 h 378"/>
                <a:gd name="T4" fmla="*/ 19 w 345"/>
                <a:gd name="T5" fmla="*/ 240 h 378"/>
                <a:gd name="T6" fmla="*/ 183 w 345"/>
                <a:gd name="T7" fmla="*/ 54 h 378"/>
                <a:gd name="T8" fmla="*/ 231 w 345"/>
                <a:gd name="T9" fmla="*/ 17 h 378"/>
                <a:gd name="T10" fmla="*/ 308 w 345"/>
                <a:gd name="T11" fmla="*/ 26 h 378"/>
                <a:gd name="T12" fmla="*/ 334 w 345"/>
                <a:gd name="T13" fmla="*/ 103 h 378"/>
                <a:gd name="T14" fmla="*/ 312 w 345"/>
                <a:gd name="T15" fmla="*/ 150 h 378"/>
                <a:gd name="T16" fmla="*/ 139 w 345"/>
                <a:gd name="T17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378">
                  <a:moveTo>
                    <a:pt x="139" y="378"/>
                  </a:moveTo>
                  <a:cubicBezTo>
                    <a:pt x="90" y="338"/>
                    <a:pt x="46" y="301"/>
                    <a:pt x="0" y="264"/>
                  </a:cubicBezTo>
                  <a:cubicBezTo>
                    <a:pt x="7" y="255"/>
                    <a:pt x="13" y="247"/>
                    <a:pt x="19" y="240"/>
                  </a:cubicBezTo>
                  <a:cubicBezTo>
                    <a:pt x="74" y="178"/>
                    <a:pt x="128" y="115"/>
                    <a:pt x="183" y="54"/>
                  </a:cubicBezTo>
                  <a:cubicBezTo>
                    <a:pt x="196" y="39"/>
                    <a:pt x="214" y="27"/>
                    <a:pt x="231" y="17"/>
                  </a:cubicBezTo>
                  <a:cubicBezTo>
                    <a:pt x="259" y="0"/>
                    <a:pt x="280" y="4"/>
                    <a:pt x="308" y="26"/>
                  </a:cubicBezTo>
                  <a:cubicBezTo>
                    <a:pt x="336" y="50"/>
                    <a:pt x="345" y="73"/>
                    <a:pt x="334" y="103"/>
                  </a:cubicBezTo>
                  <a:cubicBezTo>
                    <a:pt x="328" y="119"/>
                    <a:pt x="322" y="136"/>
                    <a:pt x="312" y="150"/>
                  </a:cubicBezTo>
                  <a:cubicBezTo>
                    <a:pt x="255" y="226"/>
                    <a:pt x="197" y="301"/>
                    <a:pt x="139" y="3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42" name="Freeform 17"/>
            <p:cNvSpPr/>
            <p:nvPr/>
          </p:nvSpPr>
          <p:spPr bwMode="auto">
            <a:xfrm>
              <a:off x="1088524" y="2679029"/>
              <a:ext cx="408829" cy="66632"/>
            </a:xfrm>
            <a:custGeom>
              <a:avLst/>
              <a:gdLst>
                <a:gd name="T0" fmla="*/ 257 w 516"/>
                <a:gd name="T1" fmla="*/ 0 h 84"/>
                <a:gd name="T2" fmla="*/ 496 w 516"/>
                <a:gd name="T3" fmla="*/ 0 h 84"/>
                <a:gd name="T4" fmla="*/ 516 w 516"/>
                <a:gd name="T5" fmla="*/ 19 h 84"/>
                <a:gd name="T6" fmla="*/ 516 w 516"/>
                <a:gd name="T7" fmla="*/ 49 h 84"/>
                <a:gd name="T8" fmla="*/ 481 w 516"/>
                <a:gd name="T9" fmla="*/ 84 h 84"/>
                <a:gd name="T10" fmla="*/ 23 w 516"/>
                <a:gd name="T11" fmla="*/ 84 h 84"/>
                <a:gd name="T12" fmla="*/ 0 w 516"/>
                <a:gd name="T13" fmla="*/ 61 h 84"/>
                <a:gd name="T14" fmla="*/ 0 w 516"/>
                <a:gd name="T15" fmla="*/ 22 h 84"/>
                <a:gd name="T16" fmla="*/ 22 w 516"/>
                <a:gd name="T17" fmla="*/ 0 h 84"/>
                <a:gd name="T18" fmla="*/ 257 w 516"/>
                <a:gd name="T1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6" h="84">
                  <a:moveTo>
                    <a:pt x="257" y="0"/>
                  </a:moveTo>
                  <a:cubicBezTo>
                    <a:pt x="337" y="0"/>
                    <a:pt x="416" y="0"/>
                    <a:pt x="496" y="0"/>
                  </a:cubicBezTo>
                  <a:cubicBezTo>
                    <a:pt x="515" y="0"/>
                    <a:pt x="516" y="1"/>
                    <a:pt x="516" y="19"/>
                  </a:cubicBezTo>
                  <a:cubicBezTo>
                    <a:pt x="516" y="29"/>
                    <a:pt x="516" y="39"/>
                    <a:pt x="516" y="49"/>
                  </a:cubicBezTo>
                  <a:cubicBezTo>
                    <a:pt x="516" y="71"/>
                    <a:pt x="503" y="84"/>
                    <a:pt x="481" y="84"/>
                  </a:cubicBezTo>
                  <a:cubicBezTo>
                    <a:pt x="329" y="84"/>
                    <a:pt x="176" y="84"/>
                    <a:pt x="23" y="84"/>
                  </a:cubicBezTo>
                  <a:cubicBezTo>
                    <a:pt x="0" y="84"/>
                    <a:pt x="0" y="83"/>
                    <a:pt x="0" y="61"/>
                  </a:cubicBezTo>
                  <a:cubicBezTo>
                    <a:pt x="0" y="48"/>
                    <a:pt x="0" y="35"/>
                    <a:pt x="0" y="22"/>
                  </a:cubicBezTo>
                  <a:cubicBezTo>
                    <a:pt x="0" y="0"/>
                    <a:pt x="0" y="0"/>
                    <a:pt x="22" y="0"/>
                  </a:cubicBezTo>
                  <a:cubicBezTo>
                    <a:pt x="100" y="0"/>
                    <a:pt x="179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43" name="Freeform 18"/>
            <p:cNvSpPr/>
            <p:nvPr/>
          </p:nvSpPr>
          <p:spPr bwMode="auto">
            <a:xfrm>
              <a:off x="1087855" y="2815306"/>
              <a:ext cx="344542" cy="67301"/>
            </a:xfrm>
            <a:custGeom>
              <a:avLst/>
              <a:gdLst>
                <a:gd name="T0" fmla="*/ 435 w 435"/>
                <a:gd name="T1" fmla="*/ 0 h 85"/>
                <a:gd name="T2" fmla="*/ 382 w 435"/>
                <a:gd name="T3" fmla="*/ 80 h 85"/>
                <a:gd name="T4" fmla="*/ 371 w 435"/>
                <a:gd name="T5" fmla="*/ 84 h 85"/>
                <a:gd name="T6" fmla="*/ 15 w 435"/>
                <a:gd name="T7" fmla="*/ 85 h 85"/>
                <a:gd name="T8" fmla="*/ 1 w 435"/>
                <a:gd name="T9" fmla="*/ 69 h 85"/>
                <a:gd name="T10" fmla="*/ 0 w 435"/>
                <a:gd name="T11" fmla="*/ 18 h 85"/>
                <a:gd name="T12" fmla="*/ 19 w 435"/>
                <a:gd name="T13" fmla="*/ 0 h 85"/>
                <a:gd name="T14" fmla="*/ 190 w 435"/>
                <a:gd name="T15" fmla="*/ 0 h 85"/>
                <a:gd name="T16" fmla="*/ 415 w 435"/>
                <a:gd name="T17" fmla="*/ 0 h 85"/>
                <a:gd name="T18" fmla="*/ 435 w 435"/>
                <a:gd name="T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5">
                  <a:moveTo>
                    <a:pt x="435" y="0"/>
                  </a:moveTo>
                  <a:cubicBezTo>
                    <a:pt x="417" y="29"/>
                    <a:pt x="400" y="55"/>
                    <a:pt x="382" y="80"/>
                  </a:cubicBezTo>
                  <a:cubicBezTo>
                    <a:pt x="380" y="83"/>
                    <a:pt x="375" y="84"/>
                    <a:pt x="371" y="84"/>
                  </a:cubicBezTo>
                  <a:cubicBezTo>
                    <a:pt x="252" y="85"/>
                    <a:pt x="134" y="84"/>
                    <a:pt x="15" y="85"/>
                  </a:cubicBezTo>
                  <a:cubicBezTo>
                    <a:pt x="4" y="85"/>
                    <a:pt x="0" y="80"/>
                    <a:pt x="1" y="69"/>
                  </a:cubicBezTo>
                  <a:cubicBezTo>
                    <a:pt x="1" y="52"/>
                    <a:pt x="1" y="35"/>
                    <a:pt x="0" y="18"/>
                  </a:cubicBezTo>
                  <a:cubicBezTo>
                    <a:pt x="0" y="4"/>
                    <a:pt x="6" y="0"/>
                    <a:pt x="19" y="0"/>
                  </a:cubicBezTo>
                  <a:cubicBezTo>
                    <a:pt x="76" y="0"/>
                    <a:pt x="133" y="0"/>
                    <a:pt x="190" y="0"/>
                  </a:cubicBezTo>
                  <a:cubicBezTo>
                    <a:pt x="265" y="0"/>
                    <a:pt x="340" y="0"/>
                    <a:pt x="415" y="0"/>
                  </a:cubicBezTo>
                  <a:cubicBezTo>
                    <a:pt x="421" y="0"/>
                    <a:pt x="426" y="0"/>
                    <a:pt x="4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44" name="Freeform 19"/>
            <p:cNvSpPr/>
            <p:nvPr/>
          </p:nvSpPr>
          <p:spPr bwMode="auto">
            <a:xfrm>
              <a:off x="1082497" y="2945221"/>
              <a:ext cx="244427" cy="146657"/>
            </a:xfrm>
            <a:custGeom>
              <a:avLst/>
              <a:gdLst>
                <a:gd name="T0" fmla="*/ 286 w 309"/>
                <a:gd name="T1" fmla="*/ 148 h 185"/>
                <a:gd name="T2" fmla="*/ 283 w 309"/>
                <a:gd name="T3" fmla="*/ 148 h 185"/>
                <a:gd name="T4" fmla="*/ 234 w 309"/>
                <a:gd name="T5" fmla="*/ 153 h 185"/>
                <a:gd name="T6" fmla="*/ 214 w 309"/>
                <a:gd name="T7" fmla="*/ 169 h 185"/>
                <a:gd name="T8" fmla="*/ 156 w 309"/>
                <a:gd name="T9" fmla="*/ 164 h 185"/>
                <a:gd name="T10" fmla="*/ 105 w 309"/>
                <a:gd name="T11" fmla="*/ 110 h 185"/>
                <a:gd name="T12" fmla="*/ 80 w 309"/>
                <a:gd name="T13" fmla="*/ 157 h 185"/>
                <a:gd name="T14" fmla="*/ 38 w 309"/>
                <a:gd name="T15" fmla="*/ 178 h 185"/>
                <a:gd name="T16" fmla="*/ 11 w 309"/>
                <a:gd name="T17" fmla="*/ 126 h 185"/>
                <a:gd name="T18" fmla="*/ 64 w 309"/>
                <a:gd name="T19" fmla="*/ 24 h 185"/>
                <a:gd name="T20" fmla="*/ 126 w 309"/>
                <a:gd name="T21" fmla="*/ 21 h 185"/>
                <a:gd name="T22" fmla="*/ 191 w 309"/>
                <a:gd name="T23" fmla="*/ 90 h 185"/>
                <a:gd name="T24" fmla="*/ 230 w 309"/>
                <a:gd name="T25" fmla="*/ 60 h 185"/>
                <a:gd name="T26" fmla="*/ 281 w 309"/>
                <a:gd name="T27" fmla="*/ 58 h 185"/>
                <a:gd name="T28" fmla="*/ 309 w 309"/>
                <a:gd name="T29" fmla="*/ 76 h 185"/>
                <a:gd name="T30" fmla="*/ 286 w 309"/>
                <a:gd name="T31" fmla="*/ 14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9" h="185">
                  <a:moveTo>
                    <a:pt x="286" y="148"/>
                  </a:moveTo>
                  <a:cubicBezTo>
                    <a:pt x="284" y="148"/>
                    <a:pt x="284" y="148"/>
                    <a:pt x="283" y="148"/>
                  </a:cubicBezTo>
                  <a:cubicBezTo>
                    <a:pt x="265" y="131"/>
                    <a:pt x="249" y="137"/>
                    <a:pt x="234" y="153"/>
                  </a:cubicBezTo>
                  <a:cubicBezTo>
                    <a:pt x="228" y="159"/>
                    <a:pt x="221" y="164"/>
                    <a:pt x="214" y="169"/>
                  </a:cubicBezTo>
                  <a:cubicBezTo>
                    <a:pt x="193" y="185"/>
                    <a:pt x="174" y="183"/>
                    <a:pt x="156" y="164"/>
                  </a:cubicBezTo>
                  <a:cubicBezTo>
                    <a:pt x="139" y="147"/>
                    <a:pt x="123" y="129"/>
                    <a:pt x="105" y="110"/>
                  </a:cubicBezTo>
                  <a:cubicBezTo>
                    <a:pt x="96" y="126"/>
                    <a:pt x="88" y="142"/>
                    <a:pt x="80" y="157"/>
                  </a:cubicBezTo>
                  <a:cubicBezTo>
                    <a:pt x="71" y="174"/>
                    <a:pt x="55" y="181"/>
                    <a:pt x="38" y="178"/>
                  </a:cubicBezTo>
                  <a:cubicBezTo>
                    <a:pt x="14" y="174"/>
                    <a:pt x="0" y="149"/>
                    <a:pt x="11" y="126"/>
                  </a:cubicBezTo>
                  <a:cubicBezTo>
                    <a:pt x="28" y="92"/>
                    <a:pt x="45" y="57"/>
                    <a:pt x="64" y="24"/>
                  </a:cubicBezTo>
                  <a:cubicBezTo>
                    <a:pt x="77" y="0"/>
                    <a:pt x="107" y="0"/>
                    <a:pt x="126" y="21"/>
                  </a:cubicBezTo>
                  <a:cubicBezTo>
                    <a:pt x="148" y="43"/>
                    <a:pt x="169" y="66"/>
                    <a:pt x="191" y="90"/>
                  </a:cubicBezTo>
                  <a:cubicBezTo>
                    <a:pt x="204" y="80"/>
                    <a:pt x="217" y="70"/>
                    <a:pt x="230" y="60"/>
                  </a:cubicBezTo>
                  <a:cubicBezTo>
                    <a:pt x="247" y="47"/>
                    <a:pt x="262" y="46"/>
                    <a:pt x="281" y="58"/>
                  </a:cubicBezTo>
                  <a:cubicBezTo>
                    <a:pt x="291" y="64"/>
                    <a:pt x="300" y="70"/>
                    <a:pt x="309" y="76"/>
                  </a:cubicBezTo>
                  <a:cubicBezTo>
                    <a:pt x="301" y="100"/>
                    <a:pt x="294" y="124"/>
                    <a:pt x="286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45" name="Freeform 20"/>
            <p:cNvSpPr/>
            <p:nvPr/>
          </p:nvSpPr>
          <p:spPr bwMode="auto">
            <a:xfrm>
              <a:off x="1748478" y="2540408"/>
              <a:ext cx="228020" cy="273223"/>
            </a:xfrm>
            <a:custGeom>
              <a:avLst/>
              <a:gdLst>
                <a:gd name="T0" fmla="*/ 288 w 288"/>
                <a:gd name="T1" fmla="*/ 37 h 345"/>
                <a:gd name="T2" fmla="*/ 280 w 288"/>
                <a:gd name="T3" fmla="*/ 52 h 345"/>
                <a:gd name="T4" fmla="*/ 118 w 288"/>
                <a:gd name="T5" fmla="*/ 260 h 345"/>
                <a:gd name="T6" fmla="*/ 57 w 288"/>
                <a:gd name="T7" fmla="*/ 326 h 345"/>
                <a:gd name="T8" fmla="*/ 24 w 288"/>
                <a:gd name="T9" fmla="*/ 343 h 345"/>
                <a:gd name="T10" fmla="*/ 3 w 288"/>
                <a:gd name="T11" fmla="*/ 338 h 345"/>
                <a:gd name="T12" fmla="*/ 3 w 288"/>
                <a:gd name="T13" fmla="*/ 314 h 345"/>
                <a:gd name="T14" fmla="*/ 44 w 288"/>
                <a:gd name="T15" fmla="*/ 262 h 345"/>
                <a:gd name="T16" fmla="*/ 210 w 288"/>
                <a:gd name="T17" fmla="*/ 53 h 345"/>
                <a:gd name="T18" fmla="*/ 236 w 288"/>
                <a:gd name="T19" fmla="*/ 15 h 345"/>
                <a:gd name="T20" fmla="*/ 263 w 288"/>
                <a:gd name="T21" fmla="*/ 4 h 345"/>
                <a:gd name="T22" fmla="*/ 288 w 288"/>
                <a:gd name="T23" fmla="*/ 37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345">
                  <a:moveTo>
                    <a:pt x="288" y="37"/>
                  </a:moveTo>
                  <a:cubicBezTo>
                    <a:pt x="286" y="40"/>
                    <a:pt x="284" y="46"/>
                    <a:pt x="280" y="52"/>
                  </a:cubicBezTo>
                  <a:cubicBezTo>
                    <a:pt x="226" y="121"/>
                    <a:pt x="172" y="191"/>
                    <a:pt x="118" y="260"/>
                  </a:cubicBezTo>
                  <a:cubicBezTo>
                    <a:pt x="99" y="283"/>
                    <a:pt x="78" y="305"/>
                    <a:pt x="57" y="326"/>
                  </a:cubicBezTo>
                  <a:cubicBezTo>
                    <a:pt x="48" y="334"/>
                    <a:pt x="36" y="339"/>
                    <a:pt x="24" y="343"/>
                  </a:cubicBezTo>
                  <a:cubicBezTo>
                    <a:pt x="18" y="345"/>
                    <a:pt x="6" y="343"/>
                    <a:pt x="3" y="338"/>
                  </a:cubicBezTo>
                  <a:cubicBezTo>
                    <a:pt x="0" y="332"/>
                    <a:pt x="0" y="320"/>
                    <a:pt x="3" y="314"/>
                  </a:cubicBezTo>
                  <a:cubicBezTo>
                    <a:pt x="15" y="296"/>
                    <a:pt x="30" y="279"/>
                    <a:pt x="44" y="262"/>
                  </a:cubicBezTo>
                  <a:cubicBezTo>
                    <a:pt x="99" y="192"/>
                    <a:pt x="154" y="123"/>
                    <a:pt x="210" y="53"/>
                  </a:cubicBezTo>
                  <a:cubicBezTo>
                    <a:pt x="219" y="41"/>
                    <a:pt x="228" y="28"/>
                    <a:pt x="236" y="15"/>
                  </a:cubicBezTo>
                  <a:cubicBezTo>
                    <a:pt x="243" y="5"/>
                    <a:pt x="251" y="0"/>
                    <a:pt x="263" y="4"/>
                  </a:cubicBezTo>
                  <a:cubicBezTo>
                    <a:pt x="275" y="7"/>
                    <a:pt x="288" y="23"/>
                    <a:pt x="28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46" name="Freeform 21"/>
            <p:cNvSpPr/>
            <p:nvPr/>
          </p:nvSpPr>
          <p:spPr bwMode="auto">
            <a:xfrm>
              <a:off x="1293107" y="2473776"/>
              <a:ext cx="204247" cy="66632"/>
            </a:xfrm>
            <a:custGeom>
              <a:avLst/>
              <a:gdLst>
                <a:gd name="T0" fmla="*/ 129 w 258"/>
                <a:gd name="T1" fmla="*/ 84 h 84"/>
                <a:gd name="T2" fmla="*/ 18 w 258"/>
                <a:gd name="T3" fmla="*/ 84 h 84"/>
                <a:gd name="T4" fmla="*/ 0 w 258"/>
                <a:gd name="T5" fmla="*/ 66 h 84"/>
                <a:gd name="T6" fmla="*/ 0 w 258"/>
                <a:gd name="T7" fmla="*/ 16 h 84"/>
                <a:gd name="T8" fmla="*/ 15 w 258"/>
                <a:gd name="T9" fmla="*/ 0 h 84"/>
                <a:gd name="T10" fmla="*/ 243 w 258"/>
                <a:gd name="T11" fmla="*/ 0 h 84"/>
                <a:gd name="T12" fmla="*/ 258 w 258"/>
                <a:gd name="T13" fmla="*/ 15 h 84"/>
                <a:gd name="T14" fmla="*/ 258 w 258"/>
                <a:gd name="T15" fmla="*/ 68 h 84"/>
                <a:gd name="T16" fmla="*/ 241 w 258"/>
                <a:gd name="T17" fmla="*/ 84 h 84"/>
                <a:gd name="T18" fmla="*/ 129 w 258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84">
                  <a:moveTo>
                    <a:pt x="129" y="84"/>
                  </a:moveTo>
                  <a:cubicBezTo>
                    <a:pt x="92" y="84"/>
                    <a:pt x="55" y="83"/>
                    <a:pt x="18" y="84"/>
                  </a:cubicBezTo>
                  <a:cubicBezTo>
                    <a:pt x="5" y="84"/>
                    <a:pt x="0" y="79"/>
                    <a:pt x="0" y="66"/>
                  </a:cubicBezTo>
                  <a:cubicBezTo>
                    <a:pt x="1" y="50"/>
                    <a:pt x="1" y="33"/>
                    <a:pt x="0" y="16"/>
                  </a:cubicBezTo>
                  <a:cubicBezTo>
                    <a:pt x="0" y="5"/>
                    <a:pt x="4" y="0"/>
                    <a:pt x="15" y="0"/>
                  </a:cubicBezTo>
                  <a:cubicBezTo>
                    <a:pt x="91" y="0"/>
                    <a:pt x="167" y="0"/>
                    <a:pt x="243" y="0"/>
                  </a:cubicBezTo>
                  <a:cubicBezTo>
                    <a:pt x="254" y="0"/>
                    <a:pt x="258" y="4"/>
                    <a:pt x="258" y="15"/>
                  </a:cubicBezTo>
                  <a:cubicBezTo>
                    <a:pt x="257" y="33"/>
                    <a:pt x="257" y="50"/>
                    <a:pt x="258" y="68"/>
                  </a:cubicBezTo>
                  <a:cubicBezTo>
                    <a:pt x="258" y="80"/>
                    <a:pt x="253" y="84"/>
                    <a:pt x="241" y="84"/>
                  </a:cubicBezTo>
                  <a:cubicBezTo>
                    <a:pt x="203" y="84"/>
                    <a:pt x="166" y="84"/>
                    <a:pt x="129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911878" y="1184383"/>
            <a:ext cx="1107210" cy="863644"/>
            <a:chOff x="2855366" y="2301118"/>
            <a:chExt cx="1229112" cy="95873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Freeform 26"/>
            <p:cNvSpPr/>
            <p:nvPr/>
          </p:nvSpPr>
          <p:spPr bwMode="auto">
            <a:xfrm>
              <a:off x="2855366" y="2531318"/>
              <a:ext cx="807015" cy="728530"/>
            </a:xfrm>
            <a:custGeom>
              <a:avLst/>
              <a:gdLst>
                <a:gd name="T0" fmla="*/ 129 w 908"/>
                <a:gd name="T1" fmla="*/ 646 h 819"/>
                <a:gd name="T2" fmla="*/ 86 w 908"/>
                <a:gd name="T3" fmla="*/ 646 h 819"/>
                <a:gd name="T4" fmla="*/ 0 w 908"/>
                <a:gd name="T5" fmla="*/ 560 h 819"/>
                <a:gd name="T6" fmla="*/ 0 w 908"/>
                <a:gd name="T7" fmla="*/ 87 h 819"/>
                <a:gd name="T8" fmla="*/ 87 w 908"/>
                <a:gd name="T9" fmla="*/ 0 h 819"/>
                <a:gd name="T10" fmla="*/ 822 w 908"/>
                <a:gd name="T11" fmla="*/ 0 h 819"/>
                <a:gd name="T12" fmla="*/ 908 w 908"/>
                <a:gd name="T13" fmla="*/ 90 h 819"/>
                <a:gd name="T14" fmla="*/ 908 w 908"/>
                <a:gd name="T15" fmla="*/ 470 h 819"/>
                <a:gd name="T16" fmla="*/ 908 w 908"/>
                <a:gd name="T17" fmla="*/ 557 h 819"/>
                <a:gd name="T18" fmla="*/ 818 w 908"/>
                <a:gd name="T19" fmla="*/ 646 h 819"/>
                <a:gd name="T20" fmla="*/ 338 w 908"/>
                <a:gd name="T21" fmla="*/ 646 h 819"/>
                <a:gd name="T22" fmla="*/ 313 w 908"/>
                <a:gd name="T23" fmla="*/ 656 h 819"/>
                <a:gd name="T24" fmla="*/ 166 w 908"/>
                <a:gd name="T25" fmla="*/ 804 h 819"/>
                <a:gd name="T26" fmla="*/ 156 w 908"/>
                <a:gd name="T27" fmla="*/ 813 h 819"/>
                <a:gd name="T28" fmla="*/ 139 w 908"/>
                <a:gd name="T29" fmla="*/ 817 h 819"/>
                <a:gd name="T30" fmla="*/ 130 w 908"/>
                <a:gd name="T31" fmla="*/ 802 h 819"/>
                <a:gd name="T32" fmla="*/ 129 w 908"/>
                <a:gd name="T33" fmla="*/ 770 h 819"/>
                <a:gd name="T34" fmla="*/ 129 w 908"/>
                <a:gd name="T35" fmla="*/ 646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8" h="819">
                  <a:moveTo>
                    <a:pt x="129" y="646"/>
                  </a:moveTo>
                  <a:cubicBezTo>
                    <a:pt x="114" y="646"/>
                    <a:pt x="100" y="646"/>
                    <a:pt x="86" y="646"/>
                  </a:cubicBezTo>
                  <a:cubicBezTo>
                    <a:pt x="38" y="646"/>
                    <a:pt x="0" y="608"/>
                    <a:pt x="0" y="560"/>
                  </a:cubicBezTo>
                  <a:cubicBezTo>
                    <a:pt x="0" y="402"/>
                    <a:pt x="0" y="245"/>
                    <a:pt x="0" y="87"/>
                  </a:cubicBezTo>
                  <a:cubicBezTo>
                    <a:pt x="0" y="38"/>
                    <a:pt x="38" y="0"/>
                    <a:pt x="87" y="0"/>
                  </a:cubicBezTo>
                  <a:cubicBezTo>
                    <a:pt x="332" y="0"/>
                    <a:pt x="577" y="0"/>
                    <a:pt x="822" y="0"/>
                  </a:cubicBezTo>
                  <a:cubicBezTo>
                    <a:pt x="872" y="0"/>
                    <a:pt x="908" y="38"/>
                    <a:pt x="908" y="90"/>
                  </a:cubicBezTo>
                  <a:cubicBezTo>
                    <a:pt x="908" y="217"/>
                    <a:pt x="908" y="343"/>
                    <a:pt x="908" y="470"/>
                  </a:cubicBezTo>
                  <a:cubicBezTo>
                    <a:pt x="908" y="499"/>
                    <a:pt x="908" y="528"/>
                    <a:pt x="908" y="557"/>
                  </a:cubicBezTo>
                  <a:cubicBezTo>
                    <a:pt x="908" y="609"/>
                    <a:pt x="871" y="646"/>
                    <a:pt x="818" y="646"/>
                  </a:cubicBezTo>
                  <a:cubicBezTo>
                    <a:pt x="658" y="646"/>
                    <a:pt x="498" y="646"/>
                    <a:pt x="338" y="646"/>
                  </a:cubicBezTo>
                  <a:cubicBezTo>
                    <a:pt x="328" y="646"/>
                    <a:pt x="321" y="649"/>
                    <a:pt x="313" y="656"/>
                  </a:cubicBezTo>
                  <a:cubicBezTo>
                    <a:pt x="265" y="706"/>
                    <a:pt x="215" y="755"/>
                    <a:pt x="166" y="804"/>
                  </a:cubicBezTo>
                  <a:cubicBezTo>
                    <a:pt x="163" y="807"/>
                    <a:pt x="160" y="811"/>
                    <a:pt x="156" y="813"/>
                  </a:cubicBezTo>
                  <a:cubicBezTo>
                    <a:pt x="151" y="815"/>
                    <a:pt x="143" y="819"/>
                    <a:pt x="139" y="817"/>
                  </a:cubicBezTo>
                  <a:cubicBezTo>
                    <a:pt x="134" y="815"/>
                    <a:pt x="131" y="807"/>
                    <a:pt x="130" y="802"/>
                  </a:cubicBezTo>
                  <a:cubicBezTo>
                    <a:pt x="129" y="791"/>
                    <a:pt x="130" y="781"/>
                    <a:pt x="129" y="770"/>
                  </a:cubicBezTo>
                  <a:cubicBezTo>
                    <a:pt x="129" y="730"/>
                    <a:pt x="129" y="689"/>
                    <a:pt x="129" y="6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49" name="Freeform 27"/>
            <p:cNvSpPr/>
            <p:nvPr/>
          </p:nvSpPr>
          <p:spPr bwMode="auto">
            <a:xfrm>
              <a:off x="3237656" y="2301118"/>
              <a:ext cx="846822" cy="731909"/>
            </a:xfrm>
            <a:custGeom>
              <a:avLst/>
              <a:gdLst>
                <a:gd name="T0" fmla="*/ 824 w 953"/>
                <a:gd name="T1" fmla="*/ 647 h 823"/>
                <a:gd name="T2" fmla="*/ 824 w 953"/>
                <a:gd name="T3" fmla="*/ 785 h 823"/>
                <a:gd name="T4" fmla="*/ 814 w 953"/>
                <a:gd name="T5" fmla="*/ 817 h 823"/>
                <a:gd name="T6" fmla="*/ 785 w 953"/>
                <a:gd name="T7" fmla="*/ 802 h 823"/>
                <a:gd name="T8" fmla="*/ 638 w 953"/>
                <a:gd name="T9" fmla="*/ 656 h 823"/>
                <a:gd name="T10" fmla="*/ 618 w 953"/>
                <a:gd name="T11" fmla="*/ 647 h 823"/>
                <a:gd name="T12" fmla="*/ 542 w 953"/>
                <a:gd name="T13" fmla="*/ 647 h 823"/>
                <a:gd name="T14" fmla="*/ 542 w 953"/>
                <a:gd name="T15" fmla="*/ 630 h 823"/>
                <a:gd name="T16" fmla="*/ 542 w 953"/>
                <a:gd name="T17" fmla="*/ 351 h 823"/>
                <a:gd name="T18" fmla="*/ 385 w 953"/>
                <a:gd name="T19" fmla="*/ 194 h 823"/>
                <a:gd name="T20" fmla="*/ 20 w 953"/>
                <a:gd name="T21" fmla="*/ 194 h 823"/>
                <a:gd name="T22" fmla="*/ 4 w 953"/>
                <a:gd name="T23" fmla="*/ 194 h 823"/>
                <a:gd name="T24" fmla="*/ 5 w 953"/>
                <a:gd name="T25" fmla="*/ 71 h 823"/>
                <a:gd name="T26" fmla="*/ 93 w 953"/>
                <a:gd name="T27" fmla="*/ 0 h 823"/>
                <a:gd name="T28" fmla="*/ 393 w 953"/>
                <a:gd name="T29" fmla="*/ 0 h 823"/>
                <a:gd name="T30" fmla="*/ 857 w 953"/>
                <a:gd name="T31" fmla="*/ 0 h 823"/>
                <a:gd name="T32" fmla="*/ 953 w 953"/>
                <a:gd name="T33" fmla="*/ 97 h 823"/>
                <a:gd name="T34" fmla="*/ 953 w 953"/>
                <a:gd name="T35" fmla="*/ 552 h 823"/>
                <a:gd name="T36" fmla="*/ 859 w 953"/>
                <a:gd name="T37" fmla="*/ 647 h 823"/>
                <a:gd name="T38" fmla="*/ 824 w 953"/>
                <a:gd name="T39" fmla="*/ 647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3" h="823">
                  <a:moveTo>
                    <a:pt x="824" y="647"/>
                  </a:moveTo>
                  <a:cubicBezTo>
                    <a:pt x="824" y="694"/>
                    <a:pt x="824" y="740"/>
                    <a:pt x="824" y="785"/>
                  </a:cubicBezTo>
                  <a:cubicBezTo>
                    <a:pt x="823" y="796"/>
                    <a:pt x="828" y="811"/>
                    <a:pt x="814" y="817"/>
                  </a:cubicBezTo>
                  <a:cubicBezTo>
                    <a:pt x="801" y="823"/>
                    <a:pt x="793" y="810"/>
                    <a:pt x="785" y="802"/>
                  </a:cubicBezTo>
                  <a:cubicBezTo>
                    <a:pt x="736" y="753"/>
                    <a:pt x="687" y="704"/>
                    <a:pt x="638" y="656"/>
                  </a:cubicBezTo>
                  <a:cubicBezTo>
                    <a:pt x="633" y="651"/>
                    <a:pt x="625" y="648"/>
                    <a:pt x="618" y="647"/>
                  </a:cubicBezTo>
                  <a:cubicBezTo>
                    <a:pt x="593" y="646"/>
                    <a:pt x="569" y="647"/>
                    <a:pt x="542" y="647"/>
                  </a:cubicBezTo>
                  <a:cubicBezTo>
                    <a:pt x="542" y="641"/>
                    <a:pt x="542" y="636"/>
                    <a:pt x="542" y="630"/>
                  </a:cubicBezTo>
                  <a:cubicBezTo>
                    <a:pt x="542" y="537"/>
                    <a:pt x="542" y="444"/>
                    <a:pt x="542" y="351"/>
                  </a:cubicBezTo>
                  <a:cubicBezTo>
                    <a:pt x="542" y="258"/>
                    <a:pt x="478" y="194"/>
                    <a:pt x="385" y="194"/>
                  </a:cubicBezTo>
                  <a:cubicBezTo>
                    <a:pt x="263" y="194"/>
                    <a:pt x="142" y="194"/>
                    <a:pt x="20" y="194"/>
                  </a:cubicBezTo>
                  <a:cubicBezTo>
                    <a:pt x="15" y="194"/>
                    <a:pt x="9" y="194"/>
                    <a:pt x="4" y="194"/>
                  </a:cubicBezTo>
                  <a:cubicBezTo>
                    <a:pt x="4" y="152"/>
                    <a:pt x="0" y="111"/>
                    <a:pt x="5" y="71"/>
                  </a:cubicBezTo>
                  <a:cubicBezTo>
                    <a:pt x="9" y="27"/>
                    <a:pt x="47" y="0"/>
                    <a:pt x="93" y="0"/>
                  </a:cubicBezTo>
                  <a:cubicBezTo>
                    <a:pt x="193" y="0"/>
                    <a:pt x="293" y="0"/>
                    <a:pt x="393" y="0"/>
                  </a:cubicBezTo>
                  <a:cubicBezTo>
                    <a:pt x="548" y="0"/>
                    <a:pt x="702" y="0"/>
                    <a:pt x="857" y="0"/>
                  </a:cubicBezTo>
                  <a:cubicBezTo>
                    <a:pt x="918" y="0"/>
                    <a:pt x="953" y="35"/>
                    <a:pt x="953" y="97"/>
                  </a:cubicBezTo>
                  <a:cubicBezTo>
                    <a:pt x="953" y="249"/>
                    <a:pt x="953" y="401"/>
                    <a:pt x="953" y="552"/>
                  </a:cubicBezTo>
                  <a:cubicBezTo>
                    <a:pt x="953" y="611"/>
                    <a:pt x="917" y="647"/>
                    <a:pt x="859" y="647"/>
                  </a:cubicBezTo>
                  <a:cubicBezTo>
                    <a:pt x="848" y="647"/>
                    <a:pt x="837" y="647"/>
                    <a:pt x="824" y="6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169930" y="1649324"/>
            <a:ext cx="902512" cy="896059"/>
            <a:chOff x="7367401" y="2282771"/>
            <a:chExt cx="1001878" cy="99471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Freeform 32"/>
            <p:cNvSpPr/>
            <p:nvPr/>
          </p:nvSpPr>
          <p:spPr bwMode="auto">
            <a:xfrm>
              <a:off x="7634210" y="2488996"/>
              <a:ext cx="473930" cy="596888"/>
            </a:xfrm>
            <a:custGeom>
              <a:avLst/>
              <a:gdLst>
                <a:gd name="T0" fmla="*/ 659 w 671"/>
                <a:gd name="T1" fmla="*/ 351 h 845"/>
                <a:gd name="T2" fmla="*/ 643 w 671"/>
                <a:gd name="T3" fmla="*/ 429 h 845"/>
                <a:gd name="T4" fmla="*/ 659 w 671"/>
                <a:gd name="T5" fmla="*/ 458 h 845"/>
                <a:gd name="T6" fmla="*/ 664 w 671"/>
                <a:gd name="T7" fmla="*/ 493 h 845"/>
                <a:gd name="T8" fmla="*/ 378 w 671"/>
                <a:gd name="T9" fmla="*/ 838 h 845"/>
                <a:gd name="T10" fmla="*/ 357 w 671"/>
                <a:gd name="T11" fmla="*/ 840 h 845"/>
                <a:gd name="T12" fmla="*/ 286 w 671"/>
                <a:gd name="T13" fmla="*/ 838 h 845"/>
                <a:gd name="T14" fmla="*/ 267 w 671"/>
                <a:gd name="T15" fmla="*/ 834 h 845"/>
                <a:gd name="T16" fmla="*/ 15 w 671"/>
                <a:gd name="T17" fmla="*/ 366 h 845"/>
                <a:gd name="T18" fmla="*/ 41 w 671"/>
                <a:gd name="T19" fmla="*/ 49 h 845"/>
                <a:gd name="T20" fmla="*/ 45 w 671"/>
                <a:gd name="T21" fmla="*/ 39 h 845"/>
                <a:gd name="T22" fmla="*/ 58 w 671"/>
                <a:gd name="T23" fmla="*/ 39 h 845"/>
                <a:gd name="T24" fmla="*/ 130 w 671"/>
                <a:gd name="T25" fmla="*/ 7 h 845"/>
                <a:gd name="T26" fmla="*/ 145 w 671"/>
                <a:gd name="T27" fmla="*/ 1 h 845"/>
                <a:gd name="T28" fmla="*/ 658 w 671"/>
                <a:gd name="T29" fmla="*/ 349 h 845"/>
                <a:gd name="T30" fmla="*/ 659 w 671"/>
                <a:gd name="T31" fmla="*/ 351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1" h="845">
                  <a:moveTo>
                    <a:pt x="659" y="351"/>
                  </a:moveTo>
                  <a:cubicBezTo>
                    <a:pt x="641" y="374"/>
                    <a:pt x="634" y="401"/>
                    <a:pt x="643" y="429"/>
                  </a:cubicBezTo>
                  <a:cubicBezTo>
                    <a:pt x="647" y="440"/>
                    <a:pt x="651" y="451"/>
                    <a:pt x="659" y="458"/>
                  </a:cubicBezTo>
                  <a:cubicBezTo>
                    <a:pt x="671" y="469"/>
                    <a:pt x="670" y="479"/>
                    <a:pt x="664" y="493"/>
                  </a:cubicBezTo>
                  <a:cubicBezTo>
                    <a:pt x="602" y="635"/>
                    <a:pt x="505" y="749"/>
                    <a:pt x="378" y="838"/>
                  </a:cubicBezTo>
                  <a:cubicBezTo>
                    <a:pt x="371" y="844"/>
                    <a:pt x="366" y="845"/>
                    <a:pt x="357" y="840"/>
                  </a:cubicBezTo>
                  <a:cubicBezTo>
                    <a:pt x="334" y="828"/>
                    <a:pt x="310" y="827"/>
                    <a:pt x="286" y="838"/>
                  </a:cubicBezTo>
                  <a:cubicBezTo>
                    <a:pt x="278" y="842"/>
                    <a:pt x="273" y="840"/>
                    <a:pt x="267" y="834"/>
                  </a:cubicBezTo>
                  <a:cubicBezTo>
                    <a:pt x="129" y="707"/>
                    <a:pt x="41" y="553"/>
                    <a:pt x="15" y="366"/>
                  </a:cubicBezTo>
                  <a:cubicBezTo>
                    <a:pt x="0" y="259"/>
                    <a:pt x="9" y="153"/>
                    <a:pt x="41" y="49"/>
                  </a:cubicBezTo>
                  <a:cubicBezTo>
                    <a:pt x="42" y="46"/>
                    <a:pt x="44" y="43"/>
                    <a:pt x="45" y="39"/>
                  </a:cubicBezTo>
                  <a:cubicBezTo>
                    <a:pt x="50" y="39"/>
                    <a:pt x="54" y="39"/>
                    <a:pt x="58" y="39"/>
                  </a:cubicBezTo>
                  <a:cubicBezTo>
                    <a:pt x="87" y="40"/>
                    <a:pt x="110" y="29"/>
                    <a:pt x="130" y="7"/>
                  </a:cubicBezTo>
                  <a:cubicBezTo>
                    <a:pt x="133" y="3"/>
                    <a:pt x="141" y="0"/>
                    <a:pt x="145" y="1"/>
                  </a:cubicBezTo>
                  <a:cubicBezTo>
                    <a:pt x="359" y="54"/>
                    <a:pt x="532" y="167"/>
                    <a:pt x="658" y="349"/>
                  </a:cubicBezTo>
                  <a:cubicBezTo>
                    <a:pt x="658" y="349"/>
                    <a:pt x="658" y="350"/>
                    <a:pt x="659" y="3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52" name="Freeform 33"/>
            <p:cNvSpPr/>
            <p:nvPr/>
          </p:nvSpPr>
          <p:spPr bwMode="auto">
            <a:xfrm>
              <a:off x="7367401" y="2493174"/>
              <a:ext cx="439907" cy="697464"/>
            </a:xfrm>
            <a:custGeom>
              <a:avLst/>
              <a:gdLst>
                <a:gd name="T0" fmla="*/ 338 w 623"/>
                <a:gd name="T1" fmla="*/ 987 h 987"/>
                <a:gd name="T2" fmla="*/ 328 w 623"/>
                <a:gd name="T3" fmla="*/ 982 h 987"/>
                <a:gd name="T4" fmla="*/ 13 w 623"/>
                <a:gd name="T5" fmla="*/ 504 h 987"/>
                <a:gd name="T6" fmla="*/ 20 w 623"/>
                <a:gd name="T7" fmla="*/ 260 h 987"/>
                <a:gd name="T8" fmla="*/ 38 w 623"/>
                <a:gd name="T9" fmla="*/ 223 h 987"/>
                <a:gd name="T10" fmla="*/ 362 w 623"/>
                <a:gd name="T11" fmla="*/ 1 h 987"/>
                <a:gd name="T12" fmla="*/ 375 w 623"/>
                <a:gd name="T13" fmla="*/ 3 h 987"/>
                <a:gd name="T14" fmla="*/ 380 w 623"/>
                <a:gd name="T15" fmla="*/ 21 h 987"/>
                <a:gd name="T16" fmla="*/ 344 w 623"/>
                <a:gd name="T17" fmla="*/ 309 h 987"/>
                <a:gd name="T18" fmla="*/ 567 w 623"/>
                <a:gd name="T19" fmla="*/ 812 h 987"/>
                <a:gd name="T20" fmla="*/ 615 w 623"/>
                <a:gd name="T21" fmla="*/ 859 h 987"/>
                <a:gd name="T22" fmla="*/ 618 w 623"/>
                <a:gd name="T23" fmla="*/ 875 h 987"/>
                <a:gd name="T24" fmla="*/ 612 w 623"/>
                <a:gd name="T25" fmla="*/ 895 h 987"/>
                <a:gd name="T26" fmla="*/ 588 w 623"/>
                <a:gd name="T27" fmla="*/ 924 h 987"/>
                <a:gd name="T28" fmla="*/ 345 w 623"/>
                <a:gd name="T29" fmla="*/ 986 h 987"/>
                <a:gd name="T30" fmla="*/ 338 w 623"/>
                <a:gd name="T31" fmla="*/ 987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3" h="987">
                  <a:moveTo>
                    <a:pt x="338" y="987"/>
                  </a:moveTo>
                  <a:cubicBezTo>
                    <a:pt x="336" y="986"/>
                    <a:pt x="332" y="984"/>
                    <a:pt x="328" y="982"/>
                  </a:cubicBezTo>
                  <a:cubicBezTo>
                    <a:pt x="154" y="868"/>
                    <a:pt x="47" y="710"/>
                    <a:pt x="13" y="504"/>
                  </a:cubicBezTo>
                  <a:cubicBezTo>
                    <a:pt x="0" y="422"/>
                    <a:pt x="3" y="341"/>
                    <a:pt x="20" y="260"/>
                  </a:cubicBezTo>
                  <a:cubicBezTo>
                    <a:pt x="23" y="245"/>
                    <a:pt x="28" y="234"/>
                    <a:pt x="38" y="223"/>
                  </a:cubicBezTo>
                  <a:cubicBezTo>
                    <a:pt x="129" y="124"/>
                    <a:pt x="237" y="51"/>
                    <a:pt x="362" y="1"/>
                  </a:cubicBezTo>
                  <a:cubicBezTo>
                    <a:pt x="365" y="0"/>
                    <a:pt x="373" y="1"/>
                    <a:pt x="375" y="3"/>
                  </a:cubicBezTo>
                  <a:cubicBezTo>
                    <a:pt x="379" y="8"/>
                    <a:pt x="382" y="16"/>
                    <a:pt x="380" y="21"/>
                  </a:cubicBezTo>
                  <a:cubicBezTo>
                    <a:pt x="351" y="115"/>
                    <a:pt x="338" y="211"/>
                    <a:pt x="344" y="309"/>
                  </a:cubicBezTo>
                  <a:cubicBezTo>
                    <a:pt x="358" y="504"/>
                    <a:pt x="435" y="670"/>
                    <a:pt x="567" y="812"/>
                  </a:cubicBezTo>
                  <a:cubicBezTo>
                    <a:pt x="582" y="828"/>
                    <a:pt x="598" y="844"/>
                    <a:pt x="615" y="859"/>
                  </a:cubicBezTo>
                  <a:cubicBezTo>
                    <a:pt x="620" y="864"/>
                    <a:pt x="623" y="868"/>
                    <a:pt x="618" y="875"/>
                  </a:cubicBezTo>
                  <a:cubicBezTo>
                    <a:pt x="615" y="881"/>
                    <a:pt x="612" y="889"/>
                    <a:pt x="612" y="895"/>
                  </a:cubicBezTo>
                  <a:cubicBezTo>
                    <a:pt x="614" y="914"/>
                    <a:pt x="601" y="918"/>
                    <a:pt x="588" y="924"/>
                  </a:cubicBezTo>
                  <a:cubicBezTo>
                    <a:pt x="510" y="956"/>
                    <a:pt x="429" y="976"/>
                    <a:pt x="345" y="986"/>
                  </a:cubicBezTo>
                  <a:cubicBezTo>
                    <a:pt x="344" y="986"/>
                    <a:pt x="342" y="986"/>
                    <a:pt x="338" y="9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53" name="Freeform 34"/>
            <p:cNvSpPr/>
            <p:nvPr/>
          </p:nvSpPr>
          <p:spPr bwMode="auto">
            <a:xfrm>
              <a:off x="8168724" y="2543313"/>
              <a:ext cx="200555" cy="558090"/>
            </a:xfrm>
            <a:custGeom>
              <a:avLst/>
              <a:gdLst>
                <a:gd name="T0" fmla="*/ 39 w 284"/>
                <a:gd name="T1" fmla="*/ 0 h 790"/>
                <a:gd name="T2" fmla="*/ 229 w 284"/>
                <a:gd name="T3" fmla="*/ 159 h 790"/>
                <a:gd name="T4" fmla="*/ 235 w 284"/>
                <a:gd name="T5" fmla="*/ 173 h 790"/>
                <a:gd name="T6" fmla="*/ 78 w 284"/>
                <a:gd name="T7" fmla="*/ 785 h 790"/>
                <a:gd name="T8" fmla="*/ 74 w 284"/>
                <a:gd name="T9" fmla="*/ 790 h 790"/>
                <a:gd name="T10" fmla="*/ 71 w 284"/>
                <a:gd name="T11" fmla="*/ 790 h 790"/>
                <a:gd name="T12" fmla="*/ 73 w 284"/>
                <a:gd name="T13" fmla="*/ 770 h 790"/>
                <a:gd name="T14" fmla="*/ 23 w 284"/>
                <a:gd name="T15" fmla="*/ 412 h 790"/>
                <a:gd name="T16" fmla="*/ 28 w 284"/>
                <a:gd name="T17" fmla="*/ 390 h 790"/>
                <a:gd name="T18" fmla="*/ 12 w 284"/>
                <a:gd name="T19" fmla="*/ 254 h 790"/>
                <a:gd name="T20" fmla="*/ 2 w 284"/>
                <a:gd name="T21" fmla="*/ 231 h 790"/>
                <a:gd name="T22" fmla="*/ 5 w 284"/>
                <a:gd name="T23" fmla="*/ 37 h 790"/>
                <a:gd name="T24" fmla="*/ 13 w 284"/>
                <a:gd name="T25" fmla="*/ 20 h 790"/>
                <a:gd name="T26" fmla="*/ 39 w 284"/>
                <a:gd name="T27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790">
                  <a:moveTo>
                    <a:pt x="39" y="0"/>
                  </a:moveTo>
                  <a:cubicBezTo>
                    <a:pt x="110" y="44"/>
                    <a:pt x="173" y="97"/>
                    <a:pt x="229" y="159"/>
                  </a:cubicBezTo>
                  <a:cubicBezTo>
                    <a:pt x="232" y="163"/>
                    <a:pt x="234" y="168"/>
                    <a:pt x="235" y="173"/>
                  </a:cubicBezTo>
                  <a:cubicBezTo>
                    <a:pt x="284" y="403"/>
                    <a:pt x="231" y="607"/>
                    <a:pt x="78" y="785"/>
                  </a:cubicBezTo>
                  <a:cubicBezTo>
                    <a:pt x="77" y="787"/>
                    <a:pt x="75" y="788"/>
                    <a:pt x="74" y="790"/>
                  </a:cubicBezTo>
                  <a:cubicBezTo>
                    <a:pt x="73" y="790"/>
                    <a:pt x="73" y="790"/>
                    <a:pt x="71" y="790"/>
                  </a:cubicBezTo>
                  <a:cubicBezTo>
                    <a:pt x="71" y="784"/>
                    <a:pt x="72" y="777"/>
                    <a:pt x="73" y="770"/>
                  </a:cubicBezTo>
                  <a:cubicBezTo>
                    <a:pt x="86" y="647"/>
                    <a:pt x="68" y="527"/>
                    <a:pt x="23" y="412"/>
                  </a:cubicBezTo>
                  <a:cubicBezTo>
                    <a:pt x="20" y="403"/>
                    <a:pt x="20" y="398"/>
                    <a:pt x="28" y="390"/>
                  </a:cubicBezTo>
                  <a:cubicBezTo>
                    <a:pt x="70" y="351"/>
                    <a:pt x="63" y="283"/>
                    <a:pt x="12" y="254"/>
                  </a:cubicBezTo>
                  <a:cubicBezTo>
                    <a:pt x="1" y="248"/>
                    <a:pt x="0" y="242"/>
                    <a:pt x="2" y="231"/>
                  </a:cubicBezTo>
                  <a:cubicBezTo>
                    <a:pt x="12" y="167"/>
                    <a:pt x="13" y="102"/>
                    <a:pt x="5" y="37"/>
                  </a:cubicBezTo>
                  <a:cubicBezTo>
                    <a:pt x="4" y="30"/>
                    <a:pt x="5" y="25"/>
                    <a:pt x="13" y="20"/>
                  </a:cubicBezTo>
                  <a:cubicBezTo>
                    <a:pt x="21" y="15"/>
                    <a:pt x="29" y="8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54" name="Freeform 35"/>
            <p:cNvSpPr/>
            <p:nvPr/>
          </p:nvSpPr>
          <p:spPr bwMode="auto">
            <a:xfrm>
              <a:off x="7913256" y="2835191"/>
              <a:ext cx="280239" cy="378725"/>
            </a:xfrm>
            <a:custGeom>
              <a:avLst/>
              <a:gdLst>
                <a:gd name="T0" fmla="*/ 395 w 397"/>
                <a:gd name="T1" fmla="*/ 316 h 536"/>
                <a:gd name="T2" fmla="*/ 381 w 397"/>
                <a:gd name="T3" fmla="*/ 422 h 536"/>
                <a:gd name="T4" fmla="*/ 371 w 397"/>
                <a:gd name="T5" fmla="*/ 440 h 536"/>
                <a:gd name="T6" fmla="*/ 230 w 397"/>
                <a:gd name="T7" fmla="*/ 533 h 536"/>
                <a:gd name="T8" fmla="*/ 211 w 397"/>
                <a:gd name="T9" fmla="*/ 535 h 536"/>
                <a:gd name="T10" fmla="*/ 17 w 397"/>
                <a:gd name="T11" fmla="*/ 450 h 536"/>
                <a:gd name="T12" fmla="*/ 10 w 397"/>
                <a:gd name="T13" fmla="*/ 436 h 536"/>
                <a:gd name="T14" fmla="*/ 6 w 397"/>
                <a:gd name="T15" fmla="*/ 405 h 536"/>
                <a:gd name="T16" fmla="*/ 17 w 397"/>
                <a:gd name="T17" fmla="*/ 377 h 536"/>
                <a:gd name="T18" fmla="*/ 311 w 397"/>
                <a:gd name="T19" fmla="*/ 12 h 536"/>
                <a:gd name="T20" fmla="*/ 325 w 397"/>
                <a:gd name="T21" fmla="*/ 1 h 536"/>
                <a:gd name="T22" fmla="*/ 345 w 397"/>
                <a:gd name="T23" fmla="*/ 14 h 536"/>
                <a:gd name="T24" fmla="*/ 395 w 397"/>
                <a:gd name="T25" fmla="*/ 31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7" h="536">
                  <a:moveTo>
                    <a:pt x="395" y="316"/>
                  </a:moveTo>
                  <a:cubicBezTo>
                    <a:pt x="393" y="337"/>
                    <a:pt x="388" y="380"/>
                    <a:pt x="381" y="422"/>
                  </a:cubicBezTo>
                  <a:cubicBezTo>
                    <a:pt x="380" y="428"/>
                    <a:pt x="376" y="435"/>
                    <a:pt x="371" y="440"/>
                  </a:cubicBezTo>
                  <a:cubicBezTo>
                    <a:pt x="328" y="477"/>
                    <a:pt x="281" y="508"/>
                    <a:pt x="230" y="533"/>
                  </a:cubicBezTo>
                  <a:cubicBezTo>
                    <a:pt x="224" y="535"/>
                    <a:pt x="217" y="536"/>
                    <a:pt x="211" y="535"/>
                  </a:cubicBezTo>
                  <a:cubicBezTo>
                    <a:pt x="143" y="515"/>
                    <a:pt x="78" y="486"/>
                    <a:pt x="17" y="450"/>
                  </a:cubicBezTo>
                  <a:cubicBezTo>
                    <a:pt x="13" y="448"/>
                    <a:pt x="10" y="441"/>
                    <a:pt x="10" y="436"/>
                  </a:cubicBezTo>
                  <a:cubicBezTo>
                    <a:pt x="8" y="426"/>
                    <a:pt x="10" y="414"/>
                    <a:pt x="6" y="405"/>
                  </a:cubicBezTo>
                  <a:cubicBezTo>
                    <a:pt x="0" y="391"/>
                    <a:pt x="6" y="385"/>
                    <a:pt x="17" y="377"/>
                  </a:cubicBezTo>
                  <a:cubicBezTo>
                    <a:pt x="149" y="283"/>
                    <a:pt x="248" y="162"/>
                    <a:pt x="311" y="12"/>
                  </a:cubicBezTo>
                  <a:cubicBezTo>
                    <a:pt x="314" y="6"/>
                    <a:pt x="315" y="0"/>
                    <a:pt x="325" y="1"/>
                  </a:cubicBezTo>
                  <a:cubicBezTo>
                    <a:pt x="335" y="2"/>
                    <a:pt x="341" y="3"/>
                    <a:pt x="345" y="14"/>
                  </a:cubicBezTo>
                  <a:cubicBezTo>
                    <a:pt x="380" y="104"/>
                    <a:pt x="397" y="198"/>
                    <a:pt x="395" y="3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55" name="Freeform 36"/>
            <p:cNvSpPr/>
            <p:nvPr/>
          </p:nvSpPr>
          <p:spPr bwMode="auto">
            <a:xfrm>
              <a:off x="7715387" y="2282771"/>
              <a:ext cx="396036" cy="180857"/>
            </a:xfrm>
            <a:custGeom>
              <a:avLst/>
              <a:gdLst>
                <a:gd name="T0" fmla="*/ 0 w 561"/>
                <a:gd name="T1" fmla="*/ 175 h 256"/>
                <a:gd name="T2" fmla="*/ 127 w 561"/>
                <a:gd name="T3" fmla="*/ 15 h 256"/>
                <a:gd name="T4" fmla="*/ 140 w 561"/>
                <a:gd name="T5" fmla="*/ 10 h 256"/>
                <a:gd name="T6" fmla="*/ 455 w 561"/>
                <a:gd name="T7" fmla="*/ 54 h 256"/>
                <a:gd name="T8" fmla="*/ 477 w 561"/>
                <a:gd name="T9" fmla="*/ 72 h 256"/>
                <a:gd name="T10" fmla="*/ 560 w 561"/>
                <a:gd name="T11" fmla="*/ 230 h 256"/>
                <a:gd name="T12" fmla="*/ 559 w 561"/>
                <a:gd name="T13" fmla="*/ 246 h 256"/>
                <a:gd name="T14" fmla="*/ 538 w 561"/>
                <a:gd name="T15" fmla="*/ 253 h 256"/>
                <a:gd name="T16" fmla="*/ 184 w 561"/>
                <a:gd name="T17" fmla="*/ 193 h 256"/>
                <a:gd name="T18" fmla="*/ 43 w 561"/>
                <a:gd name="T19" fmla="*/ 206 h 256"/>
                <a:gd name="T20" fmla="*/ 19 w 561"/>
                <a:gd name="T21" fmla="*/ 197 h 256"/>
                <a:gd name="T22" fmla="*/ 0 w 561"/>
                <a:gd name="T23" fmla="*/ 17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256">
                  <a:moveTo>
                    <a:pt x="0" y="175"/>
                  </a:moveTo>
                  <a:cubicBezTo>
                    <a:pt x="36" y="116"/>
                    <a:pt x="78" y="63"/>
                    <a:pt x="127" y="15"/>
                  </a:cubicBezTo>
                  <a:cubicBezTo>
                    <a:pt x="130" y="12"/>
                    <a:pt x="136" y="11"/>
                    <a:pt x="140" y="10"/>
                  </a:cubicBezTo>
                  <a:cubicBezTo>
                    <a:pt x="249" y="0"/>
                    <a:pt x="354" y="15"/>
                    <a:pt x="455" y="54"/>
                  </a:cubicBezTo>
                  <a:cubicBezTo>
                    <a:pt x="463" y="58"/>
                    <a:pt x="472" y="65"/>
                    <a:pt x="477" y="72"/>
                  </a:cubicBezTo>
                  <a:cubicBezTo>
                    <a:pt x="511" y="121"/>
                    <a:pt x="539" y="174"/>
                    <a:pt x="560" y="230"/>
                  </a:cubicBezTo>
                  <a:cubicBezTo>
                    <a:pt x="561" y="235"/>
                    <a:pt x="561" y="242"/>
                    <a:pt x="559" y="246"/>
                  </a:cubicBezTo>
                  <a:cubicBezTo>
                    <a:pt x="554" y="253"/>
                    <a:pt x="548" y="256"/>
                    <a:pt x="538" y="253"/>
                  </a:cubicBezTo>
                  <a:cubicBezTo>
                    <a:pt x="424" y="210"/>
                    <a:pt x="306" y="189"/>
                    <a:pt x="184" y="193"/>
                  </a:cubicBezTo>
                  <a:cubicBezTo>
                    <a:pt x="137" y="195"/>
                    <a:pt x="90" y="201"/>
                    <a:pt x="43" y="206"/>
                  </a:cubicBezTo>
                  <a:cubicBezTo>
                    <a:pt x="32" y="208"/>
                    <a:pt x="24" y="208"/>
                    <a:pt x="19" y="197"/>
                  </a:cubicBezTo>
                  <a:cubicBezTo>
                    <a:pt x="15" y="189"/>
                    <a:pt x="7" y="183"/>
                    <a:pt x="0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56" name="Freeform 37"/>
            <p:cNvSpPr/>
            <p:nvPr/>
          </p:nvSpPr>
          <p:spPr bwMode="auto">
            <a:xfrm>
              <a:off x="7747321" y="2435276"/>
              <a:ext cx="400214" cy="282627"/>
            </a:xfrm>
            <a:custGeom>
              <a:avLst/>
              <a:gdLst>
                <a:gd name="T0" fmla="*/ 0 w 567"/>
                <a:gd name="T1" fmla="*/ 35 h 400"/>
                <a:gd name="T2" fmla="*/ 480 w 567"/>
                <a:gd name="T3" fmla="*/ 79 h 400"/>
                <a:gd name="T4" fmla="*/ 558 w 567"/>
                <a:gd name="T5" fmla="*/ 186 h 400"/>
                <a:gd name="T6" fmla="*/ 560 w 567"/>
                <a:gd name="T7" fmla="*/ 349 h 400"/>
                <a:gd name="T8" fmla="*/ 557 w 567"/>
                <a:gd name="T9" fmla="*/ 377 h 400"/>
                <a:gd name="T10" fmla="*/ 534 w 567"/>
                <a:gd name="T11" fmla="*/ 400 h 400"/>
                <a:gd name="T12" fmla="*/ 0 w 567"/>
                <a:gd name="T13" fmla="*/ 3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400">
                  <a:moveTo>
                    <a:pt x="0" y="35"/>
                  </a:moveTo>
                  <a:cubicBezTo>
                    <a:pt x="97" y="0"/>
                    <a:pt x="371" y="25"/>
                    <a:pt x="480" y="79"/>
                  </a:cubicBezTo>
                  <a:cubicBezTo>
                    <a:pt x="481" y="147"/>
                    <a:pt x="497" y="169"/>
                    <a:pt x="558" y="186"/>
                  </a:cubicBezTo>
                  <a:cubicBezTo>
                    <a:pt x="566" y="240"/>
                    <a:pt x="567" y="294"/>
                    <a:pt x="560" y="349"/>
                  </a:cubicBezTo>
                  <a:cubicBezTo>
                    <a:pt x="559" y="358"/>
                    <a:pt x="558" y="368"/>
                    <a:pt x="557" y="377"/>
                  </a:cubicBezTo>
                  <a:cubicBezTo>
                    <a:pt x="554" y="397"/>
                    <a:pt x="558" y="395"/>
                    <a:pt x="534" y="400"/>
                  </a:cubicBezTo>
                  <a:cubicBezTo>
                    <a:pt x="402" y="212"/>
                    <a:pt x="222" y="93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57" name="Freeform 38"/>
            <p:cNvSpPr/>
            <p:nvPr/>
          </p:nvSpPr>
          <p:spPr bwMode="auto">
            <a:xfrm>
              <a:off x="7655400" y="3171537"/>
              <a:ext cx="366490" cy="105948"/>
            </a:xfrm>
            <a:custGeom>
              <a:avLst/>
              <a:gdLst>
                <a:gd name="T0" fmla="*/ 519 w 519"/>
                <a:gd name="T1" fmla="*/ 88 h 150"/>
                <a:gd name="T2" fmla="*/ 0 w 519"/>
                <a:gd name="T3" fmla="*/ 64 h 150"/>
                <a:gd name="T4" fmla="*/ 216 w 519"/>
                <a:gd name="T5" fmla="*/ 0 h 150"/>
                <a:gd name="T6" fmla="*/ 352 w 519"/>
                <a:gd name="T7" fmla="*/ 10 h 150"/>
                <a:gd name="T8" fmla="*/ 519 w 519"/>
                <a:gd name="T9" fmla="*/ 8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150">
                  <a:moveTo>
                    <a:pt x="519" y="88"/>
                  </a:moveTo>
                  <a:cubicBezTo>
                    <a:pt x="376" y="150"/>
                    <a:pt x="104" y="137"/>
                    <a:pt x="0" y="64"/>
                  </a:cubicBezTo>
                  <a:cubicBezTo>
                    <a:pt x="70" y="43"/>
                    <a:pt x="143" y="22"/>
                    <a:pt x="216" y="0"/>
                  </a:cubicBezTo>
                  <a:cubicBezTo>
                    <a:pt x="256" y="51"/>
                    <a:pt x="316" y="46"/>
                    <a:pt x="352" y="10"/>
                  </a:cubicBezTo>
                  <a:cubicBezTo>
                    <a:pt x="408" y="36"/>
                    <a:pt x="463" y="62"/>
                    <a:pt x="519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58" name="Freeform 39"/>
            <p:cNvSpPr/>
            <p:nvPr/>
          </p:nvSpPr>
          <p:spPr bwMode="auto">
            <a:xfrm>
              <a:off x="7501701" y="2298887"/>
              <a:ext cx="251887" cy="145044"/>
            </a:xfrm>
            <a:custGeom>
              <a:avLst/>
              <a:gdLst>
                <a:gd name="T0" fmla="*/ 357 w 357"/>
                <a:gd name="T1" fmla="*/ 0 h 205"/>
                <a:gd name="T2" fmla="*/ 266 w 357"/>
                <a:gd name="T3" fmla="*/ 129 h 205"/>
                <a:gd name="T4" fmla="*/ 256 w 357"/>
                <a:gd name="T5" fmla="*/ 136 h 205"/>
                <a:gd name="T6" fmla="*/ 168 w 357"/>
                <a:gd name="T7" fmla="*/ 198 h 205"/>
                <a:gd name="T8" fmla="*/ 167 w 357"/>
                <a:gd name="T9" fmla="*/ 199 h 205"/>
                <a:gd name="T10" fmla="*/ 0 w 357"/>
                <a:gd name="T11" fmla="*/ 205 h 205"/>
                <a:gd name="T12" fmla="*/ 357 w 357"/>
                <a:gd name="T1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5">
                  <a:moveTo>
                    <a:pt x="357" y="0"/>
                  </a:moveTo>
                  <a:cubicBezTo>
                    <a:pt x="326" y="44"/>
                    <a:pt x="296" y="87"/>
                    <a:pt x="266" y="129"/>
                  </a:cubicBezTo>
                  <a:cubicBezTo>
                    <a:pt x="264" y="132"/>
                    <a:pt x="259" y="136"/>
                    <a:pt x="256" y="136"/>
                  </a:cubicBezTo>
                  <a:cubicBezTo>
                    <a:pt x="211" y="135"/>
                    <a:pt x="182" y="157"/>
                    <a:pt x="168" y="198"/>
                  </a:cubicBezTo>
                  <a:cubicBezTo>
                    <a:pt x="167" y="200"/>
                    <a:pt x="166" y="201"/>
                    <a:pt x="167" y="199"/>
                  </a:cubicBezTo>
                  <a:cubicBezTo>
                    <a:pt x="110" y="201"/>
                    <a:pt x="56" y="203"/>
                    <a:pt x="0" y="205"/>
                  </a:cubicBezTo>
                  <a:cubicBezTo>
                    <a:pt x="99" y="101"/>
                    <a:pt x="218" y="32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59" name="Freeform 40"/>
            <p:cNvSpPr/>
            <p:nvPr/>
          </p:nvSpPr>
          <p:spPr bwMode="auto">
            <a:xfrm>
              <a:off x="8104559" y="2355591"/>
              <a:ext cx="204733" cy="234577"/>
            </a:xfrm>
            <a:custGeom>
              <a:avLst/>
              <a:gdLst>
                <a:gd name="T0" fmla="*/ 290 w 290"/>
                <a:gd name="T1" fmla="*/ 332 h 332"/>
                <a:gd name="T2" fmla="*/ 281 w 290"/>
                <a:gd name="T3" fmla="*/ 325 h 332"/>
                <a:gd name="T4" fmla="*/ 155 w 290"/>
                <a:gd name="T5" fmla="*/ 231 h 332"/>
                <a:gd name="T6" fmla="*/ 147 w 290"/>
                <a:gd name="T7" fmla="*/ 215 h 332"/>
                <a:gd name="T8" fmla="*/ 66 w 290"/>
                <a:gd name="T9" fmla="*/ 126 h 332"/>
                <a:gd name="T10" fmla="*/ 53 w 290"/>
                <a:gd name="T11" fmla="*/ 119 h 332"/>
                <a:gd name="T12" fmla="*/ 0 w 290"/>
                <a:gd name="T13" fmla="*/ 0 h 332"/>
                <a:gd name="T14" fmla="*/ 290 w 290"/>
                <a:gd name="T15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332">
                  <a:moveTo>
                    <a:pt x="290" y="332"/>
                  </a:moveTo>
                  <a:cubicBezTo>
                    <a:pt x="286" y="329"/>
                    <a:pt x="284" y="327"/>
                    <a:pt x="281" y="325"/>
                  </a:cubicBezTo>
                  <a:cubicBezTo>
                    <a:pt x="239" y="294"/>
                    <a:pt x="197" y="263"/>
                    <a:pt x="155" y="231"/>
                  </a:cubicBezTo>
                  <a:cubicBezTo>
                    <a:pt x="151" y="228"/>
                    <a:pt x="147" y="221"/>
                    <a:pt x="147" y="215"/>
                  </a:cubicBezTo>
                  <a:cubicBezTo>
                    <a:pt x="146" y="168"/>
                    <a:pt x="114" y="132"/>
                    <a:pt x="66" y="126"/>
                  </a:cubicBezTo>
                  <a:cubicBezTo>
                    <a:pt x="61" y="126"/>
                    <a:pt x="54" y="123"/>
                    <a:pt x="53" y="119"/>
                  </a:cubicBezTo>
                  <a:cubicBezTo>
                    <a:pt x="34" y="79"/>
                    <a:pt x="17" y="39"/>
                    <a:pt x="0" y="0"/>
                  </a:cubicBezTo>
                  <a:cubicBezTo>
                    <a:pt x="84" y="22"/>
                    <a:pt x="264" y="226"/>
                    <a:pt x="290" y="3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  <p:sp>
          <p:nvSpPr>
            <p:cNvPr id="60" name="Freeform 41"/>
            <p:cNvSpPr/>
            <p:nvPr/>
          </p:nvSpPr>
          <p:spPr bwMode="auto">
            <a:xfrm>
              <a:off x="7407094" y="2470791"/>
              <a:ext cx="185632" cy="123556"/>
            </a:xfrm>
            <a:custGeom>
              <a:avLst/>
              <a:gdLst>
                <a:gd name="T0" fmla="*/ 263 w 263"/>
                <a:gd name="T1" fmla="*/ 1 h 175"/>
                <a:gd name="T2" fmla="*/ 0 w 263"/>
                <a:gd name="T3" fmla="*/ 175 h 175"/>
                <a:gd name="T4" fmla="*/ 4 w 263"/>
                <a:gd name="T5" fmla="*/ 162 h 175"/>
                <a:gd name="T6" fmla="*/ 80 w 263"/>
                <a:gd name="T7" fmla="*/ 28 h 175"/>
                <a:gd name="T8" fmla="*/ 104 w 263"/>
                <a:gd name="T9" fmla="*/ 12 h 175"/>
                <a:gd name="T10" fmla="*/ 250 w 263"/>
                <a:gd name="T11" fmla="*/ 0 h 175"/>
                <a:gd name="T12" fmla="*/ 263 w 263"/>
                <a:gd name="T13" fmla="*/ 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" h="175">
                  <a:moveTo>
                    <a:pt x="263" y="1"/>
                  </a:moveTo>
                  <a:cubicBezTo>
                    <a:pt x="167" y="46"/>
                    <a:pt x="80" y="101"/>
                    <a:pt x="0" y="175"/>
                  </a:cubicBezTo>
                  <a:cubicBezTo>
                    <a:pt x="2" y="168"/>
                    <a:pt x="3" y="165"/>
                    <a:pt x="4" y="162"/>
                  </a:cubicBezTo>
                  <a:cubicBezTo>
                    <a:pt x="30" y="117"/>
                    <a:pt x="55" y="72"/>
                    <a:pt x="80" y="28"/>
                  </a:cubicBezTo>
                  <a:cubicBezTo>
                    <a:pt x="85" y="19"/>
                    <a:pt x="93" y="13"/>
                    <a:pt x="104" y="12"/>
                  </a:cubicBezTo>
                  <a:cubicBezTo>
                    <a:pt x="153" y="9"/>
                    <a:pt x="201" y="4"/>
                    <a:pt x="250" y="0"/>
                  </a:cubicBezTo>
                  <a:cubicBezTo>
                    <a:pt x="254" y="0"/>
                    <a:pt x="258" y="1"/>
                    <a:pt x="26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/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136" y="4803335"/>
            <a:ext cx="2133600" cy="273844"/>
          </a:xfrm>
        </p:spPr>
        <p:txBody>
          <a:bodyPr/>
          <a:lstStyle/>
          <a:p>
            <a:fld id="{F3E05BB9-A027-4781-8AC4-E948EFBD12A3}" type="datetime1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99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699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2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2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2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699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199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699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199"/>
                            </p:stCondLst>
                            <p:childTnLst>
                              <p:par>
                                <p:cTn id="5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699"/>
                            </p:stCondLst>
                            <p:childTnLst>
                              <p:par>
                                <p:cTn id="6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34" grpId="0" bldLvl="0" autoUpdateAnimBg="0"/>
    </p:bldLst>
  </p:timing>
</p:sld>
</file>

<file path=ppt/tags/tag1.xml><?xml version="1.0" encoding="utf-8"?>
<p:tagLst xmlns:p="http://schemas.openxmlformats.org/presentationml/2006/main">
  <p:tag name="KSO_WM_SLIDE_MODEL_TYPE" val="dynamicNum"/>
</p:tagLst>
</file>

<file path=ppt/tags/tag2.xml><?xml version="1.0" encoding="utf-8"?>
<p:tagLst xmlns:p="http://schemas.openxmlformats.org/presentationml/2006/main">
  <p:tag name="KSO_WM_SLIDE_MODEL_TYPE" val="dynamicNum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1_2"/>
  <p:tag name="KSO_WM_UNIT_ID" val="diagram160108_5*m_h_i*1_1_2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15"/>
  <p:tag name="KSO_WM_UNIT_LINE_FILL_TYPE" val="2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1_1"/>
  <p:tag name="KSO_WM_UNIT_ID" val="diagram160108_5*m_h_i*1_1_1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2_2"/>
  <p:tag name="KSO_WM_UNIT_ID" val="diagram160108_5*m_h_i*1_2_2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15"/>
  <p:tag name="KSO_WM_UNIT_LINE_FILL_TYPE" val="2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2_1"/>
  <p:tag name="KSO_WM_UNIT_ID" val="diagram160108_5*m_h_i*1_2_1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6"/>
  <p:tag name="KSO_WM_UNIT_FILL_TYPE" val="1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3_2"/>
  <p:tag name="KSO_WM_UNIT_ID" val="diagram160108_5*m_h_i*1_3_2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15"/>
  <p:tag name="KSO_WM_UNIT_LINE_FILL_TYPE" val="2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3_1"/>
  <p:tag name="KSO_WM_UNIT_ID" val="diagram160108_5*m_h_i*1_3_1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7"/>
  <p:tag name="KSO_WM_UNIT_FILL_TYPE" val="1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4_2"/>
  <p:tag name="KSO_WM_UNIT_ID" val="diagram160108_5*m_h_i*1_4_2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15"/>
  <p:tag name="KSO_WM_UNIT_LINE_FILL_TYPE" val="2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4_1"/>
  <p:tag name="KSO_WM_UNIT_ID" val="diagram160108_5*m_h_i*1_4_1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8"/>
  <p:tag name="KSO_WM_UNIT_FILL_TYPE" val="1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5_2"/>
  <p:tag name="KSO_WM_UNIT_ID" val="diagram160108_5*m_h_i*1_5_2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15"/>
  <p:tag name="KSO_WM_UNIT_LINE_FILL_TYPE" val="2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5_1"/>
  <p:tag name="KSO_WM_UNIT_ID" val="diagram160108_5*m_h_i*1_5_1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6_2"/>
  <p:tag name="KSO_WM_UNIT_ID" val="diagram160108_5*m_h_i*1_6_2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LINE_FORE_SCHEMECOLOR_INDEX" val="15"/>
  <p:tag name="KSO_WM_UNIT_LINE_FILL_TYPE" val="2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160108_5*m_h_a*1_1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ISCONTENTSTITLE" val="0"/>
  <p:tag name="KSO_WM_UNIT_NOCLEAR" val="0"/>
  <p:tag name="KSO_WM_UNIT_VALUE" val="7"/>
  <p:tag name="KSO_WM_UNIT_TYPE" val="m_h_a"/>
  <p:tag name="KSO_WM_UNIT_INDEX" val="1_1_1"/>
  <p:tag name="KSO_WM_UNIT_PRESET_TEXT" val="添加标题"/>
  <p:tag name="KSO_WM_UNIT_TEXT_FILL_FORE_SCHEMECOLOR_INDEX" val="14"/>
  <p:tag name="KSO_WM_UNIT_TEXT_FILL_TYPE" val="1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160108_5*m_h_a*1_1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ISCONTENTSTITLE" val="0"/>
  <p:tag name="KSO_WM_UNIT_NOCLEAR" val="0"/>
  <p:tag name="KSO_WM_UNIT_VALUE" val="7"/>
  <p:tag name="KSO_WM_UNIT_TYPE" val="m_h_a"/>
  <p:tag name="KSO_WM_UNIT_INDEX" val="1_1_1"/>
  <p:tag name="KSO_WM_UNIT_PRESET_TEXT" val="添加标题"/>
  <p:tag name="KSO_WM_UNIT_TEXT_FILL_FORE_SCHEMECOLOR_INDEX" val="14"/>
  <p:tag name="KSO_WM_UNIT_TEXT_FILL_TYPE" val="1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f"/>
  <p:tag name="KSO_WM_UNIT_INDEX" val="1_1_1"/>
  <p:tag name="KSO_WM_UNIT_ID" val="diagram160108_5*m_h_f*1_1_1"/>
  <p:tag name="KSO_WM_UNIT_LAYERLEVEL" val="1_1_1"/>
  <p:tag name="KSO_WM_UNIT_VALUE" val="18"/>
  <p:tag name="KSO_WM_UNIT_HIGHLIGHT" val="0"/>
  <p:tag name="KSO_WM_UNIT_COMPATIBLE" val="0"/>
  <p:tag name="KSO_WM_DIAGRAM_GROUP_CODE" val="m1-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160108_5*m_h_a*1_3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ISCONTENTSTITLE" val="0"/>
  <p:tag name="KSO_WM_UNIT_NOCLEAR" val="0"/>
  <p:tag name="KSO_WM_UNIT_VALUE" val="7"/>
  <p:tag name="KSO_WM_UNIT_TYPE" val="m_h_a"/>
  <p:tag name="KSO_WM_UNIT_INDEX" val="1_3_1"/>
  <p:tag name="KSO_WM_UNIT_PRESET_TEXT" val="添加标题"/>
  <p:tag name="KSO_WM_UNIT_TEXT_FILL_FORE_SCHEMECOLOR_INDEX" val="14"/>
  <p:tag name="KSO_WM_UNIT_TEXT_FILL_TYPE" val="1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f"/>
  <p:tag name="KSO_WM_UNIT_INDEX" val="1_3_1"/>
  <p:tag name="KSO_WM_UNIT_ID" val="diagram160108_5*m_h_f*1_3_1"/>
  <p:tag name="KSO_WM_UNIT_LAYERLEVEL" val="1_1_1"/>
  <p:tag name="KSO_WM_UNIT_VALUE" val="18"/>
  <p:tag name="KSO_WM_UNIT_HIGHLIGHT" val="0"/>
  <p:tag name="KSO_WM_UNIT_COMPATIBLE" val="0"/>
  <p:tag name="KSO_WM_DIAGRAM_GROUP_CODE" val="m1-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160108_5*m_h_a*1_1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ISCONTENTSTITLE" val="0"/>
  <p:tag name="KSO_WM_UNIT_NOCLEAR" val="0"/>
  <p:tag name="KSO_WM_UNIT_VALUE" val="7"/>
  <p:tag name="KSO_WM_UNIT_TYPE" val="m_h_a"/>
  <p:tag name="KSO_WM_UNIT_INDEX" val="1_1_1"/>
  <p:tag name="KSO_WM_UNIT_PRESET_TEXT" val="添加标题"/>
  <p:tag name="KSO_WM_UNIT_TEXT_FILL_FORE_SCHEMECOLOR_INDEX" val="14"/>
  <p:tag name="KSO_WM_UNIT_TEXT_FILL_TYPE" val="1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f"/>
  <p:tag name="KSO_WM_UNIT_INDEX" val="1_1_1"/>
  <p:tag name="KSO_WM_UNIT_ID" val="diagram160108_5*m_h_f*1_1_1"/>
  <p:tag name="KSO_WM_UNIT_LAYERLEVEL" val="1_1_1"/>
  <p:tag name="KSO_WM_UNIT_VALUE" val="18"/>
  <p:tag name="KSO_WM_UNIT_HIGHLIGHT" val="0"/>
  <p:tag name="KSO_WM_UNIT_COMPATIBLE" val="0"/>
  <p:tag name="KSO_WM_DIAGRAM_GROUP_CODE" val="m1-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160108_5*m_h_a*1_5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ISCONTENTSTITLE" val="0"/>
  <p:tag name="KSO_WM_UNIT_NOCLEAR" val="0"/>
  <p:tag name="KSO_WM_UNIT_VALUE" val="7"/>
  <p:tag name="KSO_WM_UNIT_TYPE" val="m_h_a"/>
  <p:tag name="KSO_WM_UNIT_INDEX" val="1_5_1"/>
  <p:tag name="KSO_WM_UNIT_PRESET_TEXT" val="添加标题"/>
  <p:tag name="KSO_WM_UNIT_TEXT_FILL_FORE_SCHEMECOLOR_INDEX" val="14"/>
  <p:tag name="KSO_WM_UNIT_TEXT_FILL_TYPE" val="1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f"/>
  <p:tag name="KSO_WM_UNIT_INDEX" val="1_5_1"/>
  <p:tag name="KSO_WM_UNIT_ID" val="diagram160108_5*m_h_f*1_5_1"/>
  <p:tag name="KSO_WM_UNIT_LAYERLEVEL" val="1_1_1"/>
  <p:tag name="KSO_WM_UNIT_VALUE" val="18"/>
  <p:tag name="KSO_WM_UNIT_HIGHLIGHT" val="0"/>
  <p:tag name="KSO_WM_UNIT_COMPATIBLE" val="0"/>
  <p:tag name="KSO_WM_DIAGRAM_GROUP_CODE" val="m1-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160108_5*m_h_a*1_6_1"/>
  <p:tag name="KSO_WM_TEMPLATE_CATEGORY" val="diagram"/>
  <p:tag name="KSO_WM_TEMPLATE_INDEX" val="160108"/>
  <p:tag name="KSO_WM_UNIT_LAYERLEVEL" val="1_1_1"/>
  <p:tag name="KSO_WM_TAG_VERSION" val="1.0"/>
  <p:tag name="KSO_WM_BEAUTIFY_FLAG" val="#wm#"/>
  <p:tag name="KSO_WM_UNIT_ISCONTENTSTITLE" val="0"/>
  <p:tag name="KSO_WM_UNIT_NOCLEAR" val="0"/>
  <p:tag name="KSO_WM_UNIT_VALUE" val="7"/>
  <p:tag name="KSO_WM_UNIT_TYPE" val="m_h_a"/>
  <p:tag name="KSO_WM_UNIT_INDEX" val="1_6_1"/>
  <p:tag name="KSO_WM_UNIT_PRESET_TEXT" val="添加标题"/>
  <p:tag name="KSO_WM_UNIT_TEXT_FILL_FORE_SCHEMECOLOR_INDEX" val="14"/>
  <p:tag name="KSO_WM_UNIT_TEXT_FILL_TYPE" val="1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f"/>
  <p:tag name="KSO_WM_UNIT_INDEX" val="1_6_1"/>
  <p:tag name="KSO_WM_UNIT_ID" val="diagram160108_5*m_h_f*1_6_1"/>
  <p:tag name="KSO_WM_UNIT_LAYERLEVEL" val="1_1_1"/>
  <p:tag name="KSO_WM_UNIT_VALUE" val="18"/>
  <p:tag name="KSO_WM_UNIT_HIGHLIGHT" val="0"/>
  <p:tag name="KSO_WM_UNIT_COMPATIBLE" val="0"/>
  <p:tag name="KSO_WM_DIAGRAM_GROUP_CODE" val="m1-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f"/>
  <p:tag name="KSO_WM_UNIT_INDEX" val="1_1_1"/>
  <p:tag name="KSO_WM_UNIT_ID" val="diagram160108_5*m_h_f*1_1_1"/>
  <p:tag name="KSO_WM_UNIT_LAYERLEVEL" val="1_1_1"/>
  <p:tag name="KSO_WM_UNIT_VALUE" val="18"/>
  <p:tag name="KSO_WM_UNIT_HIGHLIGHT" val="0"/>
  <p:tag name="KSO_WM_UNIT_COMPATIBLE" val="0"/>
  <p:tag name="KSO_WM_DIAGRAM_GROUP_CODE" val="m1-1"/>
  <p:tag name="KSO_WM_UNIT_NOCLEAR" val="0"/>
  <p:tag name="KSO_WM_UNIT_DIAGRAM_ISNUMVISUAL" val="0"/>
  <p:tag name="KSO_WM_UNIT_DIAGRAM_ISREFERUNIT" val="0"/>
  <p:tag name="KSO_WM_UNIT_PRESET_TEXT" val="单击此处添加文本具体内容"/>
  <p:tag name="KSO_WM_UNIT_TEXT_FILL_FORE_SCHEMECOLOR_INDEX" val="13"/>
  <p:tag name="KSO_WM_UNIT_TEXT_FILL_TYPE" val="1"/>
</p:tagLst>
</file>

<file path=ppt/tags/tag2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108"/>
  <p:tag name="KSO_WM_UNIT_TYPE" val="m_h_i"/>
  <p:tag name="KSO_WM_UNIT_INDEX" val="1_5_1"/>
  <p:tag name="KSO_WM_UNIT_ID" val="diagram160108_5*m_h_i*1_5_1"/>
  <p:tag name="KSO_WM_UNIT_LAYERLEVEL" val="1_1_1"/>
  <p:tag name="KSO_WM_DIAGRAM_GROUP_CODE" val="m1-1"/>
  <p:tag name="KSO_WM_UNIT_HIGHLIGHT" val="0"/>
  <p:tag name="KSO_WM_UNIT_COMPATIBLE" val="0"/>
  <p:tag name="KSO_WM_UNIT_DIAGRAM_ISNUMVISUAL" val="0"/>
  <p:tag name="KSO_WM_UNIT_DIAGRAM_ISREFERUNIT" val="0"/>
  <p:tag name="KSO_WM_UNIT_FILL_FORE_SCHEMECOLOR_INDEX" val="9"/>
  <p:tag name="KSO_WM_UNIT_FILL_TYPE" val="1"/>
</p:tagLst>
</file>

<file path=ppt/tags/tag27.xml><?xml version="1.0" encoding="utf-8"?>
<p:tagLst xmlns:p="http://schemas.openxmlformats.org/presentationml/2006/main">
  <p:tag name="KSO_WM_SLIDE_MODEL_TYPE" val="dynamicNum"/>
</p:tagLst>
</file>

<file path=ppt/tags/tag28.xml><?xml version="1.0" encoding="utf-8"?>
<p:tagLst xmlns:p="http://schemas.openxmlformats.org/presentationml/2006/main">
  <p:tag name="ISPRING_SCORM_RATE_SLIDES" val="1"/>
  <p:tag name="ISPRING_SCORM_RATE_QUIZZES" val="0"/>
  <p:tag name="ISPRING_SCORM_PASSING_SCORE" val="100.0000000000"/>
  <p:tag name="GENSWF_OUTPUT_FILE_NAME" val="PowerPoint 演示文稿587"/>
  <p:tag name="ISPRING_RESOURCE_PATHS_HASH_2" val="5b37393fd5773ed29489cb3f16c84cbb9febe1d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3138</Words>
  <Application>WPS 演示</Application>
  <PresentationFormat>全屏显示(16:9)</PresentationFormat>
  <Paragraphs>368</Paragraphs>
  <Slides>21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9" baseType="lpstr">
      <vt:lpstr>Arial</vt:lpstr>
      <vt:lpstr>宋体</vt:lpstr>
      <vt:lpstr>Wingdings</vt:lpstr>
      <vt:lpstr>Impact</vt:lpstr>
      <vt:lpstr>微软雅黑</vt:lpstr>
      <vt:lpstr>Open Sans Light</vt:lpstr>
      <vt:lpstr>RomanS</vt:lpstr>
      <vt:lpstr>Tahoma</vt:lpstr>
      <vt:lpstr>文道楷体</vt:lpstr>
      <vt:lpstr>造字工房悦黑演示版常规体</vt:lpstr>
      <vt:lpstr>黑体</vt:lpstr>
      <vt:lpstr>汉仪旗黑-85S</vt:lpstr>
      <vt:lpstr>Calibri</vt:lpstr>
      <vt:lpstr>Arial Unicode MS</vt:lpstr>
      <vt:lpstr>Wingdings</vt:lpstr>
      <vt:lpstr>Calibri</vt:lpstr>
      <vt:lpstr>楷体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天籁之音</cp:lastModifiedBy>
  <cp:revision>74</cp:revision>
  <dcterms:created xsi:type="dcterms:W3CDTF">2015-03-22T11:03:00Z</dcterms:created>
  <dcterms:modified xsi:type="dcterms:W3CDTF">2019-09-21T09:10:08Z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2052-11.1.0.9058</vt:lpwstr>
  </property>
</Properties>
</file>