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1" r:id="rId3"/>
    <p:sldId id="258" r:id="rId4"/>
    <p:sldId id="314" r:id="rId5"/>
    <p:sldId id="313" r:id="rId6"/>
    <p:sldId id="372" r:id="rId7"/>
    <p:sldId id="373" r:id="rId8"/>
    <p:sldId id="374" r:id="rId9"/>
    <p:sldId id="375" r:id="rId10"/>
    <p:sldId id="264" r:id="rId11"/>
    <p:sldId id="265" r:id="rId12"/>
    <p:sldId id="266" r:id="rId13"/>
    <p:sldId id="268" r:id="rId14"/>
    <p:sldId id="269" r:id="rId15"/>
    <p:sldId id="270" r:id="rId16"/>
    <p:sldId id="376" r:id="rId17"/>
    <p:sldId id="273" r:id="rId18"/>
    <p:sldId id="275" r:id="rId19"/>
    <p:sldId id="377" r:id="rId20"/>
    <p:sldId id="378" r:id="rId21"/>
    <p:sldId id="285" r:id="rId22"/>
    <p:sldId id="286" r:id="rId23"/>
    <p:sldId id="379" r:id="rId24"/>
    <p:sldId id="383" r:id="rId25"/>
    <p:sldId id="296" r:id="rId26"/>
    <p:sldId id="380" r:id="rId27"/>
    <p:sldId id="298" r:id="rId28"/>
    <p:sldId id="381" r:id="rId29"/>
    <p:sldId id="301" r:id="rId30"/>
    <p:sldId id="302" r:id="rId31"/>
    <p:sldId id="303" r:id="rId32"/>
    <p:sldId id="382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900"/>
    <a:srgbClr val="FF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&amp;pky8481119310&amp;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5555" y="-9525"/>
            <a:ext cx="4576445" cy="6867525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>
            <a:off x="1346205" y="1422400"/>
            <a:ext cx="4576813" cy="54356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585788" y="2120900"/>
            <a:ext cx="11020425" cy="3816350"/>
          </a:xfrm>
          <a:prstGeom prst="rect">
            <a:avLst/>
          </a:prstGeom>
          <a:noFill/>
          <a:ln w="28575">
            <a:solidFill>
              <a:sysClr val="windowText" lastClr="000000"/>
            </a:solidFill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>
            <a:off x="3273042" y="3319649"/>
            <a:ext cx="657990" cy="0"/>
          </a:xfrm>
          <a:prstGeom prst="line">
            <a:avLst/>
          </a:prstGeom>
          <a:ln w="38100">
            <a:solidFill>
              <a:sysClr val="window" lastClr="FFFFFF"/>
            </a:solidFill>
          </a:ln>
        </p:spPr>
        <p:style>
          <a:lnRef idx="1">
            <a:srgbClr val="FFC300"/>
          </a:lnRef>
          <a:fillRef idx="0">
            <a:srgbClr val="FFC300"/>
          </a:fillRef>
          <a:effectRef idx="0">
            <a:srgbClr val="FFC300"/>
          </a:effectRef>
          <a:fontRef idx="minor">
            <a:sysClr val="windowText" lastClr="000000"/>
          </a:fontRef>
        </p:style>
      </p:cxnSp>
      <p:sp>
        <p:nvSpPr>
          <p:cNvPr id="14" name="页脚占位符 4"/>
          <p:cNvSpPr>
            <a:spLocks noGrp="1"/>
          </p:cNvSpPr>
          <p:nvPr userDrawn="1"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0000"/>
          </a:bodyPr>
          <a:lstStyle>
            <a:lvl1pPr>
              <a:defRPr baseline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 userDrawn="1"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0000"/>
          </a:bodyPr>
          <a:lstStyle>
            <a:lvl1pPr>
              <a:defRPr baseline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: 形状 5"/>
          <p:cNvSpPr/>
          <p:nvPr userDrawn="1">
            <p:custDataLst>
              <p:tags r:id="rId2"/>
            </p:custDataLst>
          </p:nvPr>
        </p:nvSpPr>
        <p:spPr>
          <a:xfrm rot="2700000">
            <a:off x="2226376" y="1322451"/>
            <a:ext cx="10846881" cy="4815659"/>
          </a:xfrm>
          <a:custGeom>
            <a:avLst/>
            <a:gdLst>
              <a:gd name="connsiteX0" fmla="*/ 0 w 10846881"/>
              <a:gd name="connsiteY0" fmla="*/ 2555857 h 4815659"/>
              <a:gd name="connsiteX1" fmla="*/ 2555857 w 10846881"/>
              <a:gd name="connsiteY1" fmla="*/ 0 h 4815659"/>
              <a:gd name="connsiteX2" fmla="*/ 9439229 w 10846881"/>
              <a:gd name="connsiteY2" fmla="*/ 0 h 4815659"/>
              <a:gd name="connsiteX3" fmla="*/ 10846881 w 10846881"/>
              <a:gd name="connsiteY3" fmla="*/ 1407652 h 4815659"/>
              <a:gd name="connsiteX4" fmla="*/ 7438875 w 10846881"/>
              <a:gd name="connsiteY4" fmla="*/ 4815659 h 4815659"/>
              <a:gd name="connsiteX5" fmla="*/ 0 w 10846881"/>
              <a:gd name="connsiteY5" fmla="*/ 4815659 h 481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46881" h="4815659">
                <a:moveTo>
                  <a:pt x="0" y="2555857"/>
                </a:moveTo>
                <a:lnTo>
                  <a:pt x="2555857" y="0"/>
                </a:lnTo>
                <a:lnTo>
                  <a:pt x="9439229" y="0"/>
                </a:lnTo>
                <a:lnTo>
                  <a:pt x="10846881" y="1407652"/>
                </a:lnTo>
                <a:lnTo>
                  <a:pt x="7438875" y="4815659"/>
                </a:lnTo>
                <a:lnTo>
                  <a:pt x="0" y="481565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6"/>
          <p:cNvSpPr/>
          <p:nvPr userDrawn="1">
            <p:custDataLst>
              <p:tags r:id="rId3"/>
            </p:custDataLst>
          </p:nvPr>
        </p:nvSpPr>
        <p:spPr>
          <a:xfrm>
            <a:off x="-39634" y="-34498"/>
            <a:ext cx="3240035" cy="3463498"/>
          </a:xfrm>
          <a:custGeom>
            <a:avLst/>
            <a:gdLst>
              <a:gd name="connsiteX0" fmla="*/ 0 w 3240035"/>
              <a:gd name="connsiteY0" fmla="*/ 0 h 3463498"/>
              <a:gd name="connsiteX1" fmla="*/ 2072710 w 3240035"/>
              <a:gd name="connsiteY1" fmla="*/ 0 h 3463498"/>
              <a:gd name="connsiteX2" fmla="*/ 3240035 w 3240035"/>
              <a:gd name="connsiteY2" fmla="*/ 1167325 h 3463498"/>
              <a:gd name="connsiteX3" fmla="*/ 943862 w 3240035"/>
              <a:gd name="connsiteY3" fmla="*/ 3463498 h 3463498"/>
              <a:gd name="connsiteX4" fmla="*/ 0 w 3240035"/>
              <a:gd name="connsiteY4" fmla="*/ 2519636 h 346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0035" h="3463498">
                <a:moveTo>
                  <a:pt x="0" y="0"/>
                </a:moveTo>
                <a:lnTo>
                  <a:pt x="2072710" y="0"/>
                </a:lnTo>
                <a:lnTo>
                  <a:pt x="3240035" y="1167325"/>
                </a:lnTo>
                <a:lnTo>
                  <a:pt x="943862" y="3463498"/>
                </a:lnTo>
                <a:lnTo>
                  <a:pt x="0" y="2519636"/>
                </a:lnTo>
                <a:close/>
              </a:path>
            </a:pathLst>
          </a:custGeom>
          <a:solidFill>
            <a:srgbClr val="FFC300"/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>
                  <a:lumMod val="85000"/>
                  <a:lumOff val="15000"/>
                </a:sysClr>
              </a:solidFill>
            </a:endParaRPr>
          </a:p>
        </p:txBody>
      </p:sp>
      <p:sp>
        <p:nvSpPr>
          <p:cNvPr id="26" name="日期占位符 2"/>
          <p:cNvSpPr>
            <a:spLocks noGrp="1"/>
          </p:cNvSpPr>
          <p:nvPr userDrawn="1"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27" name="页脚占位符 3"/>
          <p:cNvSpPr>
            <a:spLocks noGrp="1"/>
          </p:cNvSpPr>
          <p:nvPr userDrawn="1"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28" name="灯片编号占位符 4"/>
          <p:cNvSpPr>
            <a:spLocks noGrp="1"/>
          </p:cNvSpPr>
          <p:nvPr userDrawn="1"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/>
          </a:bodyPr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90605" y="5875020"/>
            <a:ext cx="833755" cy="808355"/>
            <a:chOff x="16793" y="8732"/>
            <a:chExt cx="3870" cy="3750"/>
          </a:xfrm>
        </p:grpSpPr>
        <p:sp>
          <p:nvSpPr>
            <p:cNvPr id="13" name="矩形 12"/>
            <p:cNvSpPr/>
            <p:nvPr userDrawn="1">
              <p:custDataLst>
                <p:tags r:id="rId3"/>
              </p:custDataLst>
            </p:nvPr>
          </p:nvSpPr>
          <p:spPr>
            <a:xfrm>
              <a:off x="16793" y="8732"/>
              <a:ext cx="3227" cy="3165"/>
            </a:xfrm>
            <a:prstGeom prst="rect">
              <a:avLst/>
            </a:prstGeom>
            <a:solidFill>
              <a:srgbClr val="FFC300"/>
            </a:solidFill>
            <a:ln>
              <a:noFill/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baseline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4"/>
              </p:custDataLst>
            </p:nvPr>
          </p:nvSpPr>
          <p:spPr>
            <a:xfrm>
              <a:off x="17493" y="9444"/>
              <a:ext cx="3171" cy="3039"/>
            </a:xfrm>
            <a:prstGeom prst="rect">
              <a:avLst/>
            </a:prstGeom>
            <a:noFill/>
            <a:ln w="28575">
              <a:solidFill>
                <a:sysClr val="windowText" lastClr="000000"/>
              </a:solidFill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baseline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16" name="矩形 1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453390" cy="445135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0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6.png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77.xml"/><Relationship Id="rId19" Type="http://schemas.openxmlformats.org/officeDocument/2006/relationships/tags" Target="../tags/tag93.xml"/><Relationship Id="rId18" Type="http://schemas.openxmlformats.org/officeDocument/2006/relationships/tags" Target="../tags/tag92.xml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tags" Target="../tags/tag7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812805" y="379412"/>
            <a:ext cx="5168895" cy="6099176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585788" y="920750"/>
            <a:ext cx="11020425" cy="5016500"/>
          </a:xfrm>
          <a:prstGeom prst="rect">
            <a:avLst/>
          </a:prstGeom>
          <a:noFill/>
          <a:ln w="28575">
            <a:solidFill>
              <a:sysClr val="windowText" lastClr="000000"/>
            </a:solidFill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标题 8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396990" y="3402330"/>
            <a:ext cx="5404485" cy="899160"/>
          </a:xfrm>
          <a:prstGeom prst="rect">
            <a:avLst/>
          </a:prstGeom>
        </p:spPr>
        <p:txBody>
          <a:bodyPr vert="horz" lIns="90000" tIns="46800" rIns="90000" bIns="46800" rtlCol="0" anchor="b" anchorCtr="0"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300" b="1" u="none" strike="noStrike" kern="1200" cap="none" spc="60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n-ea"/>
              </a:defRPr>
            </a:lvl1pPr>
          </a:lstStyle>
          <a:p>
            <a:r>
              <a:rPr lang="zh-CN" altLang="en-US" sz="4400"/>
              <a:t>如何做好团队管理</a:t>
            </a:r>
            <a:endParaRPr lang="zh-CN" altLang="en-US" sz="4400"/>
          </a:p>
        </p:txBody>
      </p:sp>
      <p:sp>
        <p:nvSpPr>
          <p:cNvPr id="12" name="副标题 1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938010" y="4392930"/>
            <a:ext cx="4511675" cy="951230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20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r>
              <a:rPr lang="zh-CN" altLang="en-US"/>
              <a:t>单击此处添加正文，文字是您思想的提炼，请尽量言简意赅的阐述观点。</a:t>
            </a:r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6947855" y="1394248"/>
            <a:ext cx="4081780" cy="2169160"/>
          </a:xfrm>
          <a:prstGeom prst="rect">
            <a:avLst/>
          </a:prstGeom>
          <a:noFill/>
        </p:spPr>
        <p:txBody>
          <a:bodyPr wrap="square" bIns="46800" rtlCol="0" anchor="b" anchorCtr="0">
            <a:normAutofit fontScale="90000"/>
          </a:bodyPr>
          <a:lstStyle>
            <a:defPPr>
              <a:defRPr lang="zh-CN"/>
            </a:defPPr>
            <a:lvl1pPr algn="ctr">
              <a:defRPr sz="13800">
                <a:solidFill>
                  <a:sysClr val="window" lastClr="FFFFFF">
                    <a:lumMod val="95000"/>
                  </a:sys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汉仪旗黑-85S" panose="00020600040101010101" pitchFamily="18" charset="-122"/>
              </a:rPr>
              <a:t>20XX</a:t>
            </a:r>
            <a:endParaRPr lang="en-US" altLang="zh-CN" dirty="0">
              <a:solidFill>
                <a:schemeClr val="bg1">
                  <a:lumMod val="65000"/>
                </a:schemeClr>
              </a:solidFill>
              <a:ea typeface="汉仪旗黑-85S" panose="00020600040101010101" pitchFamily="18" charset="-122"/>
            </a:endParaRPr>
          </a:p>
        </p:txBody>
      </p:sp>
      <p:pic>
        <p:nvPicPr>
          <p:cNvPr id="15" name="图片 14" descr="&amp;pky8071953096&amp;"/>
          <p:cNvPicPr>
            <a:picLocks noChangeAspect="1"/>
          </p:cNvPicPr>
          <p:nvPr/>
        </p:nvPicPr>
        <p:blipFill>
          <a:blip r:embed="rId6"/>
          <a:srcRect l="2116"/>
          <a:stretch>
            <a:fillRect/>
          </a:stretch>
        </p:blipFill>
        <p:spPr>
          <a:xfrm>
            <a:off x="0" y="1228725"/>
            <a:ext cx="6463665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TextBox 1"/>
          <p:cNvSpPr txBox="1"/>
          <p:nvPr/>
        </p:nvSpPr>
        <p:spPr>
          <a:xfrm>
            <a:off x="5014384" y="1833033"/>
            <a:ext cx="289560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管理者需要做到的</a:t>
            </a:r>
            <a:endParaRPr lang="zh-CN" altLang="en-US" sz="26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5364" name="矩形 3"/>
          <p:cNvSpPr/>
          <p:nvPr/>
        </p:nvSpPr>
        <p:spPr>
          <a:xfrm>
            <a:off x="7217833" y="173567"/>
            <a:ext cx="368808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0" b="1">
                <a:solidFill>
                  <a:srgbClr val="DEA90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3735">
                <a:solidFill>
                  <a:srgbClr val="DEA900"/>
                </a:solidFill>
                <a:latin typeface="Arial" panose="020B0604020202020204" pitchFamily="34" charset="0"/>
              </a:rPr>
              <a:t>个基本方面</a:t>
            </a:r>
            <a:endParaRPr lang="zh-CN" altLang="en-US" sz="3735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Box 4"/>
          <p:cNvSpPr txBox="1"/>
          <p:nvPr/>
        </p:nvSpPr>
        <p:spPr>
          <a:xfrm>
            <a:off x="5681133" y="2779184"/>
            <a:ext cx="35699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24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400">
                <a:latin typeface="Arial" panose="020B0604020202020204" pitchFamily="34" charset="0"/>
              </a:rPr>
              <a:t>正视团队的现实问题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15366" name="TextBox 6"/>
          <p:cNvSpPr txBox="1"/>
          <p:nvPr/>
        </p:nvSpPr>
        <p:spPr>
          <a:xfrm>
            <a:off x="5681133" y="3528484"/>
            <a:ext cx="564642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02</a:t>
            </a: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 sz="240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清楚地了解团队成员的不同想法</a:t>
            </a:r>
            <a:endParaRPr lang="en-US" altLang="zh-CN" sz="240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5367" name="TextBox 7"/>
          <p:cNvSpPr txBox="1"/>
          <p:nvPr/>
        </p:nvSpPr>
        <p:spPr>
          <a:xfrm>
            <a:off x="5681133" y="4275667"/>
            <a:ext cx="5307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03</a:t>
            </a: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 sz="240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明白自己作为管理者想要什么</a:t>
            </a:r>
            <a:endParaRPr lang="en-US" altLang="zh-CN" sz="240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5368" name="TextBox 8"/>
          <p:cNvSpPr txBox="1"/>
          <p:nvPr/>
        </p:nvSpPr>
        <p:spPr>
          <a:xfrm>
            <a:off x="5681133" y="5022851"/>
            <a:ext cx="53073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04</a:t>
            </a:r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 sz="2400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永远不要强扭一根歪长的瓜秧</a:t>
            </a:r>
            <a:endParaRPr lang="en-US" altLang="zh-CN" sz="2400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73050" y="1976755"/>
            <a:ext cx="4741545" cy="360553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p>
            <a:pPr>
              <a:lnSpc>
                <a:spcPct val="150000"/>
              </a:lnSpc>
              <a:defRPr/>
            </a:pPr>
            <a:endParaRPr lang="zh-CN" altLang="en-US" sz="170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10335" y="1658620"/>
            <a:ext cx="2295525" cy="619125"/>
          </a:xfrm>
          <a:prstGeom prst="rect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/>
              <a:t>前言</a:t>
            </a:r>
            <a:endParaRPr lang="zh-CN" altLang="en-US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-114935" y="628015"/>
            <a:ext cx="11497310" cy="4530725"/>
            <a:chOff x="-181" y="989"/>
            <a:chExt cx="18106" cy="7135"/>
          </a:xfrm>
        </p:grpSpPr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356" y="2394"/>
              <a:ext cx="2871" cy="63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dist"/>
              <a:r>
                <a:rPr lang="en-US" altLang="zh-CN" sz="20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Contents</a:t>
              </a:r>
              <a:endParaRPr lang="en-US" altLang="zh-CN" sz="20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1274" y="2322"/>
              <a:ext cx="1036" cy="0"/>
            </a:xfrm>
            <a:prstGeom prst="line">
              <a:avLst/>
            </a:prstGeom>
            <a:ln w="38100">
              <a:solidFill>
                <a:srgbClr val="F79C33"/>
              </a:solidFill>
            </a:ln>
          </p:spPr>
          <p:style>
            <a:lnRef idx="1">
              <a:srgbClr val="FFC300"/>
            </a:lnRef>
            <a:fillRef idx="0">
              <a:srgbClr val="FFC300"/>
            </a:fillRef>
            <a:effectRef idx="0">
              <a:srgbClr val="FFC300"/>
            </a:effectRef>
            <a:fontRef idx="minor">
              <a:sysClr val="windowText" lastClr="000000"/>
            </a:fontRef>
          </p:style>
        </p:cxnSp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>
            <a:xfrm>
              <a:off x="-181" y="989"/>
              <a:ext cx="3946" cy="1309"/>
            </a:xfrm>
            <a:prstGeom prst="rect">
              <a:avLst/>
            </a:prstGeom>
          </p:spPr>
          <p:txBody>
            <a:bodyPr wrap="square" lIns="90000" tIns="46800" rIns="90000" bIns="46800">
              <a:normAutofit fontScale="95000"/>
            </a:bodyPr>
            <a:lstStyle/>
            <a:p>
              <a:pPr algn="ctr"/>
              <a:r>
                <a:rPr lang="zh-CN" altLang="en-US" sz="4800" b="1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目 录</a:t>
              </a:r>
              <a:endParaRPr lang="zh-CN" altLang="en-US" sz="4800" b="1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菱形 11"/>
            <p:cNvSpPr/>
            <p:nvPr>
              <p:custDataLst>
                <p:tags r:id="rId4"/>
              </p:custDataLst>
            </p:nvPr>
          </p:nvSpPr>
          <p:spPr>
            <a:xfrm>
              <a:off x="5644" y="3467"/>
              <a:ext cx="1741" cy="1741"/>
            </a:xfrm>
            <a:prstGeom prst="diamond">
              <a:avLst/>
            </a:prstGeom>
            <a:noFill/>
            <a:ln w="38100">
              <a:solidFill>
                <a:srgbClr val="FFC300"/>
              </a:solidFill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7866" y="3698"/>
              <a:ext cx="3919" cy="619"/>
            </a:xfrm>
            <a:prstGeom prst="rect">
              <a:avLst/>
            </a:prstGeom>
            <a:noFill/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Arial" panose="020B0604020202020204" pitchFamily="34" charset="0"/>
                </a:defRPr>
              </a:lvl1pPr>
            </a:lstStyle>
            <a:p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沟通方式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7866" y="4331"/>
              <a:ext cx="3919" cy="905"/>
            </a:xfrm>
            <a:prstGeom prst="rect">
              <a:avLst/>
            </a:prstGeom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algn="just">
                <a:defRPr sz="1400">
                  <a:solidFill>
                    <a:srgbClr val="474546"/>
                  </a:solidFill>
                </a:defRPr>
              </a:lvl1pPr>
            </a:lstStyle>
            <a:p>
              <a:pPr algn="l"/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此处添加文本具体内容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5942" y="3825"/>
              <a:ext cx="1190" cy="1115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FFC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dirty="0">
                <a:solidFill>
                  <a:srgbClr val="FFC3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菱形 18"/>
            <p:cNvSpPr/>
            <p:nvPr>
              <p:custDataLst>
                <p:tags r:id="rId8"/>
              </p:custDataLst>
            </p:nvPr>
          </p:nvSpPr>
          <p:spPr>
            <a:xfrm>
              <a:off x="11785" y="3467"/>
              <a:ext cx="1741" cy="1741"/>
            </a:xfrm>
            <a:prstGeom prst="diamond">
              <a:avLst/>
            </a:prstGeom>
            <a:noFill/>
            <a:ln w="38100">
              <a:solidFill>
                <a:srgbClr val="FFC300"/>
              </a:solidFill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9"/>
              </p:custDataLst>
            </p:nvPr>
          </p:nvSpPr>
          <p:spPr>
            <a:xfrm>
              <a:off x="14007" y="3698"/>
              <a:ext cx="3919" cy="619"/>
            </a:xfrm>
            <a:prstGeom prst="rect">
              <a:avLst/>
            </a:prstGeom>
            <a:noFill/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Arial" panose="020B0604020202020204" pitchFamily="34" charset="0"/>
                </a:defRPr>
              </a:lvl1pPr>
            </a:lstStyle>
            <a:p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完整的执行体系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0"/>
              </p:custDataLst>
            </p:nvPr>
          </p:nvSpPr>
          <p:spPr>
            <a:xfrm>
              <a:off x="14007" y="4331"/>
              <a:ext cx="3919" cy="905"/>
            </a:xfrm>
            <a:prstGeom prst="rect">
              <a:avLst/>
            </a:prstGeom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algn="just">
                <a:defRPr sz="1400">
                  <a:solidFill>
                    <a:srgbClr val="474546"/>
                  </a:solidFill>
                </a:defRPr>
              </a:lvl1pPr>
            </a:lstStyle>
            <a:p>
              <a:pPr algn="l"/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此处添加文本具体内容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12084" y="3825"/>
              <a:ext cx="1190" cy="1115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FFC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dirty="0">
                <a:solidFill>
                  <a:srgbClr val="FFC3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菱形 23"/>
            <p:cNvSpPr/>
            <p:nvPr>
              <p:custDataLst>
                <p:tags r:id="rId12"/>
              </p:custDataLst>
            </p:nvPr>
          </p:nvSpPr>
          <p:spPr>
            <a:xfrm>
              <a:off x="5644" y="6356"/>
              <a:ext cx="1741" cy="1741"/>
            </a:xfrm>
            <a:prstGeom prst="diamond">
              <a:avLst/>
            </a:prstGeom>
            <a:noFill/>
            <a:ln w="38100">
              <a:solidFill>
                <a:srgbClr val="FFC300"/>
              </a:solidFill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7866" y="6587"/>
              <a:ext cx="3919" cy="619"/>
            </a:xfrm>
            <a:prstGeom prst="rect">
              <a:avLst/>
            </a:prstGeom>
            <a:noFill/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Arial" panose="020B0604020202020204" pitchFamily="34" charset="0"/>
                </a:defRPr>
              </a:lvl1pPr>
            </a:lstStyle>
            <a:p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激励的方式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14"/>
              </p:custDataLst>
            </p:nvPr>
          </p:nvSpPr>
          <p:spPr>
            <a:xfrm>
              <a:off x="7866" y="7220"/>
              <a:ext cx="3919" cy="905"/>
            </a:xfrm>
            <a:prstGeom prst="rect">
              <a:avLst/>
            </a:prstGeom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algn="just">
                <a:defRPr sz="1400">
                  <a:solidFill>
                    <a:srgbClr val="474546"/>
                  </a:solidFill>
                </a:defRPr>
              </a:lvl1pPr>
            </a:lstStyle>
            <a:p>
              <a:pPr algn="l"/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此处添加文本具体内容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5"/>
              </p:custDataLst>
            </p:nvPr>
          </p:nvSpPr>
          <p:spPr>
            <a:xfrm>
              <a:off x="5942" y="6714"/>
              <a:ext cx="1190" cy="1115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FFC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dirty="0">
                <a:solidFill>
                  <a:srgbClr val="FFC3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菱形 27"/>
            <p:cNvSpPr/>
            <p:nvPr>
              <p:custDataLst>
                <p:tags r:id="rId16"/>
              </p:custDataLst>
            </p:nvPr>
          </p:nvSpPr>
          <p:spPr>
            <a:xfrm>
              <a:off x="11785" y="6356"/>
              <a:ext cx="1741" cy="1741"/>
            </a:xfrm>
            <a:prstGeom prst="diamond">
              <a:avLst/>
            </a:prstGeom>
            <a:noFill/>
            <a:ln w="38100">
              <a:solidFill>
                <a:srgbClr val="FFC300"/>
              </a:solidFill>
            </a:ln>
          </p:spPr>
          <p:style>
            <a:lnRef idx="2">
              <a:srgbClr val="FFC300">
                <a:shade val="50000"/>
              </a:srgbClr>
            </a:lnRef>
            <a:fillRef idx="1">
              <a:srgbClr val="FFC300"/>
            </a:fillRef>
            <a:effectRef idx="0">
              <a:srgbClr val="FFC300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14007" y="6587"/>
              <a:ext cx="3919" cy="619"/>
            </a:xfrm>
            <a:prstGeom prst="rect">
              <a:avLst/>
            </a:prstGeom>
            <a:noFill/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>
                <a:defRPr>
                  <a:solidFill>
                    <a:srgbClr val="474546"/>
                  </a:solidFill>
                  <a:latin typeface="Arial" panose="020B0604020202020204" pitchFamily="34" charset="0"/>
                </a:defRPr>
              </a:lvl1pPr>
            </a:lstStyle>
            <a:p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提供晋升平台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4007" y="7220"/>
              <a:ext cx="3919" cy="905"/>
            </a:xfrm>
            <a:prstGeom prst="rect">
              <a:avLst/>
            </a:prstGeom>
          </p:spPr>
          <p:txBody>
            <a:bodyPr wrap="square" lIns="90000" tIns="46800" rIns="90000" bIns="46800">
              <a:normAutofit/>
            </a:bodyPr>
            <a:lstStyle>
              <a:defPPr>
                <a:defRPr lang="zh-CN"/>
              </a:defPPr>
              <a:lvl1pPr algn="just">
                <a:defRPr sz="1400">
                  <a:solidFill>
                    <a:srgbClr val="474546"/>
                  </a:solidFill>
                </a:defRPr>
              </a:lvl1pPr>
            </a:lstStyle>
            <a:p>
              <a:pPr algn="l"/>
              <a:r>
                <a:rPr lang="zh-CN" altLang="en-US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此处添加文本具体内容</a:t>
              </a:r>
              <a:endParaRPr lang="zh-CN" altLang="en-US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19"/>
              </p:custDataLst>
            </p:nvPr>
          </p:nvSpPr>
          <p:spPr>
            <a:xfrm>
              <a:off x="12084" y="6714"/>
              <a:ext cx="1190" cy="1115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FFC3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dirty="0">
                <a:solidFill>
                  <a:srgbClr val="FFC3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占位符 2"/>
          <p:cNvSpPr>
            <a:spLocks noGrp="1"/>
          </p:cNvSpPr>
          <p:nvPr userDrawn="1">
            <p:custDataLst>
              <p:tags r:id="rId1"/>
            </p:custDataLst>
          </p:nvPr>
        </p:nvSpPr>
        <p:spPr>
          <a:xfrm>
            <a:off x="1591945" y="4160520"/>
            <a:ext cx="3930015" cy="661670"/>
          </a:xfrm>
          <a:prstGeom prst="rect">
            <a:avLst/>
          </a:prstGeom>
        </p:spPr>
        <p:txBody>
          <a:bodyPr vert="horz" lIns="90170" tIns="46990" rIns="90170" bIns="46990" rtlCol="0"/>
          <a:lstStyle>
            <a:lvl1pPr marL="0" indent="0" algn="ctr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ysClr val="windowText" lastClr="000000">
                    <a:tint val="75000"/>
                  </a:sysClr>
                </a:solidFill>
              </a:defRPr>
            </a:lvl2pPr>
            <a:lvl3pPr marL="914400" indent="0">
              <a:buNone/>
              <a:defRPr sz="1800">
                <a:solidFill>
                  <a:sysClr val="windowText" lastClr="000000">
                    <a:tint val="75000"/>
                  </a:sysClr>
                </a:solidFill>
              </a:defRPr>
            </a:lvl3pPr>
            <a:lvl4pPr marL="1371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4pPr>
            <a:lvl5pPr marL="18288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5pPr>
            <a:lvl6pPr marL="22860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6pPr>
            <a:lvl7pPr marL="27432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7pPr>
            <a:lvl8pPr marL="32004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8pPr>
            <a:lvl9pPr marL="3657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40" dirty="0"/>
              <a:t>你需要明白，再忠臣的员工，都会向你隐瞒一些重要的东西。</a:t>
            </a:r>
            <a:endParaRPr lang="zh-CN" altLang="en-US" sz="1040" dirty="0"/>
          </a:p>
        </p:txBody>
      </p:sp>
      <p:sp>
        <p:nvSpPr>
          <p:cNvPr id="2" name="文本框 1"/>
          <p:cNvSpPr txBox="1"/>
          <p:nvPr/>
        </p:nvSpPr>
        <p:spPr>
          <a:xfrm>
            <a:off x="2125980" y="3576955"/>
            <a:ext cx="28835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沟通方式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" name="组合 34"/>
          <p:cNvGrpSpPr/>
          <p:nvPr/>
        </p:nvGrpSpPr>
        <p:grpSpPr>
          <a:xfrm>
            <a:off x="687705" y="2339975"/>
            <a:ext cx="10512425" cy="3248025"/>
            <a:chOff x="1323" y="1870"/>
            <a:chExt cx="16555" cy="5115"/>
          </a:xfrm>
        </p:grpSpPr>
        <p:sp>
          <p:nvSpPr>
            <p:cNvPr id="2" name="矩形: 圆角 1"/>
            <p:cNvSpPr/>
            <p:nvPr/>
          </p:nvSpPr>
          <p:spPr>
            <a:xfrm>
              <a:off x="1323" y="1870"/>
              <a:ext cx="8015" cy="2358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矩形: 圆角 2"/>
            <p:cNvSpPr/>
            <p:nvPr/>
          </p:nvSpPr>
          <p:spPr>
            <a:xfrm>
              <a:off x="1323" y="4630"/>
              <a:ext cx="8015" cy="2355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9863" y="1870"/>
              <a:ext cx="8015" cy="2358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9863" y="4630"/>
              <a:ext cx="8015" cy="2355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0200" y="2613"/>
              <a:ext cx="7423" cy="84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团队中彼此的沟通语言和方式。应避免情绪化与个人主义，避免自以为是，刚愎自用；尽量使用大家熟悉的语言，随和平等沟通。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0200" y="5310"/>
              <a:ext cx="7398" cy="118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协调主要体现团队的团结、互动和凝聚力。在管理中注意与员工交流，并寻找团队中的“二号人物”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703" y="2613"/>
              <a:ext cx="7378" cy="84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团队成员公用一个“大脑”，统一的思考和决策；如有一人反对，将会出现裂痕。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703" y="5385"/>
              <a:ext cx="7378" cy="118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团队文化是社会文化与团队长期形成的传统文化观念的产物，也是多数成员和谐共融的团队文化，同时它会绞杀融合比较特殊与孤立的成员。这种现象的发生会使团队出现裂痕。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970" y="2114"/>
              <a:ext cx="156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eaLnBrk="1" hangingPunct="1"/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团队思维</a:t>
              </a:r>
              <a:endParaRPr kumimoji="0" lang="zh-CN" altLang="en-US" sz="1600" b="1" kern="1200" cap="none" spc="0" normalizeH="0" baseline="0" noProof="0" dirty="0">
                <a:solidFill>
                  <a:srgbClr val="DEA90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97" y="2114"/>
              <a:ext cx="156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团队语言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70" y="4856"/>
              <a:ext cx="156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团队文化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497" y="4856"/>
              <a:ext cx="156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团队协调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323" y="4155"/>
              <a:ext cx="8015" cy="73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9863" y="4155"/>
              <a:ext cx="8015" cy="73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1323" y="6915"/>
              <a:ext cx="8015" cy="7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9863" y="6915"/>
              <a:ext cx="8015" cy="7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1865" y="2225"/>
              <a:ext cx="70" cy="3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10370" y="2225"/>
              <a:ext cx="73" cy="3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1865" y="4970"/>
              <a:ext cx="70" cy="3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0370" y="4970"/>
              <a:ext cx="73" cy="34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</p:grpSp>
      <p:sp>
        <p:nvSpPr>
          <p:cNvPr id="17409" name="TextBox 1"/>
          <p:cNvSpPr txBox="1"/>
          <p:nvPr/>
        </p:nvSpPr>
        <p:spPr>
          <a:xfrm>
            <a:off x="1016212" y="1396365"/>
            <a:ext cx="221742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团队内部沟通</a:t>
            </a:r>
            <a:endParaRPr lang="zh-CN" altLang="en-US" sz="2665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17410" name="矩形 2"/>
          <p:cNvSpPr/>
          <p:nvPr/>
        </p:nvSpPr>
        <p:spPr>
          <a:xfrm>
            <a:off x="3038687" y="340361"/>
            <a:ext cx="2392045" cy="17995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1100" b="1">
                <a:solidFill>
                  <a:srgbClr val="DEA90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3735" b="1">
                <a:solidFill>
                  <a:srgbClr val="DEA900"/>
                </a:solidFill>
                <a:latin typeface="Arial" panose="020B0604020202020204" pitchFamily="34" charset="0"/>
              </a:rPr>
              <a:t>大原则</a:t>
            </a:r>
            <a:endParaRPr lang="zh-CN" altLang="en-US" sz="3735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440" y="5397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沟通方式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440" y="5397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沟通方式</a:t>
            </a: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8900" y="1170940"/>
            <a:ext cx="12101830" cy="4532630"/>
            <a:chOff x="140" y="1844"/>
            <a:chExt cx="19058" cy="7138"/>
          </a:xfrm>
        </p:grpSpPr>
        <p:sp>
          <p:nvSpPr>
            <p:cNvPr id="6" name="椭圆 8"/>
            <p:cNvSpPr>
              <a:spLocks noChangeAspect="1"/>
            </p:cNvSpPr>
            <p:nvPr/>
          </p:nvSpPr>
          <p:spPr>
            <a:xfrm>
              <a:off x="7123" y="3198"/>
              <a:ext cx="4537" cy="4537"/>
            </a:xfrm>
            <a:prstGeom prst="ellipse">
              <a:avLst/>
            </a:prstGeom>
            <a:solidFill>
              <a:srgbClr val="DEA900"/>
            </a:solidFill>
            <a:ln w="9525">
              <a:noFill/>
            </a:ln>
          </p:spPr>
          <p:txBody>
            <a:bodyPr anchor="ctr"/>
            <a:p>
              <a:pPr algn="ctr" eaLnBrk="1" hangingPunct="1"/>
              <a:endParaRPr sz="24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0" y="1844"/>
              <a:ext cx="19059" cy="7138"/>
              <a:chOff x="1486" y="8550"/>
              <a:chExt cx="16854" cy="6312"/>
            </a:xfrm>
          </p:grpSpPr>
          <p:sp>
            <p:nvSpPr>
              <p:cNvPr id="15" name="任意形状 14"/>
              <p:cNvSpPr/>
              <p:nvPr>
                <p:custDataLst>
                  <p:tags r:id="rId1"/>
                </p:custDataLst>
              </p:nvPr>
            </p:nvSpPr>
            <p:spPr>
              <a:xfrm>
                <a:off x="8845" y="8606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="horz" wrap="square" lIns="198277" tIns="198277" rIns="198277" bIns="198277" numCol="1" spcCol="1270" anchor="ctr" anchorCtr="0">
                <a:noAutofit/>
              </a:bodyPr>
              <a:p>
                <a:pPr algn="ct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任意形状 15"/>
              <p:cNvSpPr/>
              <p:nvPr>
                <p:custDataLst>
                  <p:tags r:id="rId2"/>
                </p:custDataLst>
              </p:nvPr>
            </p:nvSpPr>
            <p:spPr>
              <a:xfrm>
                <a:off x="11160" y="10921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02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3" name="任意形状 16"/>
              <p:cNvSpPr/>
              <p:nvPr>
                <p:custDataLst>
                  <p:tags r:id="rId3"/>
                </p:custDataLst>
              </p:nvPr>
            </p:nvSpPr>
            <p:spPr>
              <a:xfrm>
                <a:off x="8845" y="13236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03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8" name="任意形状 17"/>
              <p:cNvSpPr/>
              <p:nvPr>
                <p:custDataLst>
                  <p:tags r:id="rId4"/>
                </p:custDataLst>
              </p:nvPr>
            </p:nvSpPr>
            <p:spPr>
              <a:xfrm>
                <a:off x="6530" y="10921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04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0" name="Shape 1306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0796" y="10060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1" name="Shape 1308"/>
              <p:cNvSpPr/>
              <p:nvPr>
                <p:custDataLst>
                  <p:tags r:id="rId6"/>
                </p:custDataLst>
              </p:nvPr>
            </p:nvSpPr>
            <p:spPr>
              <a:xfrm rot="8100000">
                <a:off x="10796" y="13287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2" name="Shape 1309"/>
              <p:cNvSpPr/>
              <p:nvPr>
                <p:custDataLst>
                  <p:tags r:id="rId7"/>
                </p:custDataLst>
              </p:nvPr>
            </p:nvSpPr>
            <p:spPr>
              <a:xfrm rot="18900000">
                <a:off x="7539" y="10060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3" name="Shape 1310"/>
              <p:cNvSpPr/>
              <p:nvPr>
                <p:custDataLst>
                  <p:tags r:id="rId8"/>
                </p:custDataLst>
              </p:nvPr>
            </p:nvSpPr>
            <p:spPr>
              <a:xfrm rot="13500000">
                <a:off x="7515" y="13287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678" y="8550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激励作用</a:t>
                </a:r>
                <a:endParaRPr lang="zh-CN" altLang="en-US" sz="2000" kern="0" spc="150" dirty="0">
                  <a:solidFill>
                    <a:srgbClr val="222222">
                      <a:lumMod val="75000"/>
                      <a:lumOff val="25000"/>
                    </a:srgbClr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2993" y="11137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l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控制功能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  <a:p>
                <a:pPr lvl="0" algn="l">
                  <a:lnSpc>
                    <a:spcPct val="120000"/>
                  </a:lnSpc>
                  <a:buClrTx/>
                  <a:buSzTx/>
                  <a:buFontTx/>
                  <a:defRPr/>
                </a:pP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405" y="13759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r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团队聚能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2"/>
                </p:custDataLst>
              </p:nvPr>
            </p:nvSpPr>
            <p:spPr>
              <a:xfrm flipH="1">
                <a:off x="1486" y="11154"/>
                <a:ext cx="4905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r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目标导向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</p:grpSp>
        <p:sp>
          <p:nvSpPr>
            <p:cNvPr id="18433" name="TextBox 1"/>
            <p:cNvSpPr txBox="1"/>
            <p:nvPr/>
          </p:nvSpPr>
          <p:spPr>
            <a:xfrm>
              <a:off x="8415" y="5149"/>
              <a:ext cx="1954" cy="11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zh-CN" altLang="en-US" sz="3200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团队精神的作用</a:t>
              </a:r>
              <a:endParaRPr lang="zh-CN" altLang="en-US" sz="3200" baseline="300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440" y="5397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沟通方式</a:t>
            </a:r>
            <a:endParaRPr lang="zh-CN" altLang="en-US"/>
          </a:p>
        </p:txBody>
      </p:sp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91440" y="1877695"/>
            <a:ext cx="11665585" cy="2573020"/>
            <a:chOff x="364366" y="1749867"/>
            <a:chExt cx="11463269" cy="2528226"/>
          </a:xfrm>
        </p:grpSpPr>
        <p:grpSp>
          <p:nvGrpSpPr>
            <p:cNvPr id="8" name="组合 7"/>
            <p:cNvGrpSpPr/>
            <p:nvPr/>
          </p:nvGrpSpPr>
          <p:grpSpPr>
            <a:xfrm>
              <a:off x="364366" y="1749867"/>
              <a:ext cx="5263253" cy="2528226"/>
              <a:chOff x="254138" y="1749867"/>
              <a:chExt cx="5263253" cy="2528226"/>
            </a:xfrm>
          </p:grpSpPr>
          <p:sp>
            <p:nvSpPr>
              <p:cNvPr id="2" name="任意多边形 1"/>
              <p:cNvSpPr/>
              <p:nvPr>
                <p:custDataLst>
                  <p:tags r:id="rId2"/>
                </p:custDataLst>
              </p:nvPr>
            </p:nvSpPr>
            <p:spPr>
              <a:xfrm rot="18900000">
                <a:off x="254138" y="3533026"/>
                <a:ext cx="5263253" cy="745067"/>
              </a:xfrm>
              <a:custGeom>
                <a:avLst/>
                <a:gdLst>
                  <a:gd name="connsiteX0" fmla="*/ 5263253 w 5263253"/>
                  <a:gd name="connsiteY0" fmla="*/ 0 h 745067"/>
                  <a:gd name="connsiteX1" fmla="*/ 4890719 w 5263253"/>
                  <a:gd name="connsiteY1" fmla="*/ 372534 h 745067"/>
                  <a:gd name="connsiteX2" fmla="*/ 5263253 w 5263253"/>
                  <a:gd name="connsiteY2" fmla="*/ 745067 h 745067"/>
                  <a:gd name="connsiteX3" fmla="*/ 745067 w 5263253"/>
                  <a:gd name="connsiteY3" fmla="*/ 745067 h 745067"/>
                  <a:gd name="connsiteX4" fmla="*/ 0 w 5263253"/>
                  <a:gd name="connsiteY4" fmla="*/ 0 h 745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3253" h="745067">
                    <a:moveTo>
                      <a:pt x="5263253" y="0"/>
                    </a:moveTo>
                    <a:lnTo>
                      <a:pt x="4890719" y="372534"/>
                    </a:lnTo>
                    <a:lnTo>
                      <a:pt x="5263253" y="745067"/>
                    </a:lnTo>
                    <a:lnTo>
                      <a:pt x="745067" y="74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txBody>
    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    <a:normAutofit/>
              </a:bodyPr>
              <a:p>
                <a:pPr algn="ctr"/>
                <a:r>
                  <a:rPr lang="zh-CN" altLang="en-US" kern="0" spc="15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个性与集体目标一致</a:t>
                </a:r>
                <a:endParaRPr lang="zh-CN" altLang="en-US" kern="0" spc="1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任意多边形 10"/>
              <p:cNvSpPr/>
              <p:nvPr>
                <p:custDataLst>
                  <p:tags r:id="rId3"/>
                </p:custDataLst>
              </p:nvPr>
            </p:nvSpPr>
            <p:spPr>
              <a:xfrm>
                <a:off x="4514616" y="1749867"/>
                <a:ext cx="526842" cy="526843"/>
              </a:xfrm>
              <a:custGeom>
                <a:avLst/>
                <a:gdLst>
                  <a:gd name="connsiteX0" fmla="*/ 0 w 526842"/>
                  <a:gd name="connsiteY0" fmla="*/ 0 h 526843"/>
                  <a:gd name="connsiteX1" fmla="*/ 526842 w 526842"/>
                  <a:gd name="connsiteY1" fmla="*/ 1 h 526843"/>
                  <a:gd name="connsiteX2" fmla="*/ 526842 w 526842"/>
                  <a:gd name="connsiteY2" fmla="*/ 526842 h 526843"/>
                  <a:gd name="connsiteX3" fmla="*/ 0 w 526842"/>
                  <a:gd name="connsiteY3" fmla="*/ 526843 h 52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842" h="526843">
                    <a:moveTo>
                      <a:pt x="0" y="0"/>
                    </a:moveTo>
                    <a:lnTo>
                      <a:pt x="526842" y="1"/>
                    </a:lnTo>
                    <a:lnTo>
                      <a:pt x="526842" y="526842"/>
                    </a:lnTo>
                    <a:lnTo>
                      <a:pt x="0" y="52684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rmAutofit/>
              </a:bodyPr>
              <a:p>
                <a:pPr algn="ctr"/>
                <a:r>
                  <a:rPr lang="en-US" altLang="zh-CN" sz="24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A</a:t>
                </a:r>
                <a:endParaRPr lang="en-US" altLang="zh-CN" sz="2400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914370" y="1749867"/>
              <a:ext cx="5263253" cy="2528226"/>
              <a:chOff x="1524742" y="1749867"/>
              <a:chExt cx="5263253" cy="2528226"/>
            </a:xfrm>
          </p:grpSpPr>
          <p:sp>
            <p:nvSpPr>
              <p:cNvPr id="10" name="任意多边形 9"/>
              <p:cNvSpPr/>
              <p:nvPr>
                <p:custDataLst>
                  <p:tags r:id="rId4"/>
                </p:custDataLst>
              </p:nvPr>
            </p:nvSpPr>
            <p:spPr>
              <a:xfrm rot="18900000">
                <a:off x="1524742" y="3533026"/>
                <a:ext cx="5263253" cy="745067"/>
              </a:xfrm>
              <a:custGeom>
                <a:avLst/>
                <a:gdLst>
                  <a:gd name="connsiteX0" fmla="*/ 5263253 w 5263253"/>
                  <a:gd name="connsiteY0" fmla="*/ 0 h 745067"/>
                  <a:gd name="connsiteX1" fmla="*/ 4890719 w 5263253"/>
                  <a:gd name="connsiteY1" fmla="*/ 372534 h 745067"/>
                  <a:gd name="connsiteX2" fmla="*/ 5263253 w 5263253"/>
                  <a:gd name="connsiteY2" fmla="*/ 745067 h 745067"/>
                  <a:gd name="connsiteX3" fmla="*/ 745067 w 5263253"/>
                  <a:gd name="connsiteY3" fmla="*/ 745067 h 745067"/>
                  <a:gd name="connsiteX4" fmla="*/ 0 w 5263253"/>
                  <a:gd name="connsiteY4" fmla="*/ 0 h 745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3253" h="745067">
                    <a:moveTo>
                      <a:pt x="5263253" y="0"/>
                    </a:moveTo>
                    <a:lnTo>
                      <a:pt x="4890719" y="372534"/>
                    </a:lnTo>
                    <a:lnTo>
                      <a:pt x="5263253" y="745067"/>
                    </a:lnTo>
                    <a:lnTo>
                      <a:pt x="745067" y="74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A900"/>
              </a:solidFill>
            </p:spPr>
            <p:txBody>
    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    <a:normAutofit/>
              </a:bodyPr>
              <a:p>
                <a:pPr algn="ctr"/>
                <a:r>
                  <a:rPr lang="zh-CN" altLang="en-US" kern="0" spc="15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对团队成员之间的对抗与互助的鼓励</a:t>
                </a:r>
                <a:endParaRPr lang="zh-CN" altLang="en-US" kern="0" spc="1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任意多边形 11"/>
              <p:cNvSpPr/>
              <p:nvPr>
                <p:custDataLst>
                  <p:tags r:id="rId5"/>
                </p:custDataLst>
              </p:nvPr>
            </p:nvSpPr>
            <p:spPr>
              <a:xfrm>
                <a:off x="5785220" y="1749867"/>
                <a:ext cx="526842" cy="526843"/>
              </a:xfrm>
              <a:custGeom>
                <a:avLst/>
                <a:gdLst>
                  <a:gd name="connsiteX0" fmla="*/ 0 w 526842"/>
                  <a:gd name="connsiteY0" fmla="*/ 0 h 526843"/>
                  <a:gd name="connsiteX1" fmla="*/ 526842 w 526842"/>
                  <a:gd name="connsiteY1" fmla="*/ 1 h 526843"/>
                  <a:gd name="connsiteX2" fmla="*/ 526842 w 526842"/>
                  <a:gd name="connsiteY2" fmla="*/ 526842 h 526843"/>
                  <a:gd name="connsiteX3" fmla="*/ 0 w 526842"/>
                  <a:gd name="connsiteY3" fmla="*/ 526843 h 52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842" h="526843">
                    <a:moveTo>
                      <a:pt x="0" y="0"/>
                    </a:moveTo>
                    <a:lnTo>
                      <a:pt x="526842" y="1"/>
                    </a:lnTo>
                    <a:lnTo>
                      <a:pt x="526842" y="526842"/>
                    </a:lnTo>
                    <a:lnTo>
                      <a:pt x="0" y="526843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rmAutofit/>
              </a:bodyPr>
              <a:p>
                <a:pPr algn="ctr"/>
                <a:r>
                  <a:rPr lang="en-US" altLang="zh-CN" sz="24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B</a:t>
                </a:r>
                <a:endParaRPr lang="en-US" altLang="zh-CN" sz="2400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464374" y="1749867"/>
              <a:ext cx="5263253" cy="2528226"/>
              <a:chOff x="2795346" y="1749867"/>
              <a:chExt cx="5263253" cy="2528226"/>
            </a:xfrm>
          </p:grpSpPr>
          <p:sp>
            <p:nvSpPr>
              <p:cNvPr id="14" name="任意多边形 13"/>
              <p:cNvSpPr/>
              <p:nvPr>
                <p:custDataLst>
                  <p:tags r:id="rId6"/>
                </p:custDataLst>
              </p:nvPr>
            </p:nvSpPr>
            <p:spPr>
              <a:xfrm rot="18900000">
                <a:off x="2795346" y="3533026"/>
                <a:ext cx="5263253" cy="745067"/>
              </a:xfrm>
              <a:custGeom>
                <a:avLst/>
                <a:gdLst>
                  <a:gd name="connsiteX0" fmla="*/ 5263253 w 5263253"/>
                  <a:gd name="connsiteY0" fmla="*/ 0 h 745067"/>
                  <a:gd name="connsiteX1" fmla="*/ 4890719 w 5263253"/>
                  <a:gd name="connsiteY1" fmla="*/ 372534 h 745067"/>
                  <a:gd name="connsiteX2" fmla="*/ 5263253 w 5263253"/>
                  <a:gd name="connsiteY2" fmla="*/ 745067 h 745067"/>
                  <a:gd name="connsiteX3" fmla="*/ 745067 w 5263253"/>
                  <a:gd name="connsiteY3" fmla="*/ 745067 h 745067"/>
                  <a:gd name="connsiteX4" fmla="*/ 0 w 5263253"/>
                  <a:gd name="connsiteY4" fmla="*/ 0 h 745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3253" h="745067">
                    <a:moveTo>
                      <a:pt x="5263253" y="0"/>
                    </a:moveTo>
                    <a:lnTo>
                      <a:pt x="4890719" y="372534"/>
                    </a:lnTo>
                    <a:lnTo>
                      <a:pt x="5263253" y="745067"/>
                    </a:lnTo>
                    <a:lnTo>
                      <a:pt x="745067" y="74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txBody>
    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    <a:normAutofit/>
              </a:bodyPr>
              <a:p>
                <a:pPr algn="ctr"/>
                <a:r>
                  <a:rPr lang="zh-CN" altLang="en-US" kern="0" spc="15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团队精神为团队业绩服务</a:t>
                </a:r>
                <a:endParaRPr lang="zh-CN" altLang="en-US" kern="0" spc="1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任意多边形 14"/>
              <p:cNvSpPr/>
              <p:nvPr>
                <p:custDataLst>
                  <p:tags r:id="rId7"/>
                </p:custDataLst>
              </p:nvPr>
            </p:nvSpPr>
            <p:spPr>
              <a:xfrm>
                <a:off x="7055824" y="1749867"/>
                <a:ext cx="526842" cy="526843"/>
              </a:xfrm>
              <a:custGeom>
                <a:avLst/>
                <a:gdLst>
                  <a:gd name="connsiteX0" fmla="*/ 0 w 526842"/>
                  <a:gd name="connsiteY0" fmla="*/ 0 h 526843"/>
                  <a:gd name="connsiteX1" fmla="*/ 526842 w 526842"/>
                  <a:gd name="connsiteY1" fmla="*/ 1 h 526843"/>
                  <a:gd name="connsiteX2" fmla="*/ 526842 w 526842"/>
                  <a:gd name="connsiteY2" fmla="*/ 526842 h 526843"/>
                  <a:gd name="connsiteX3" fmla="*/ 0 w 526842"/>
                  <a:gd name="connsiteY3" fmla="*/ 526843 h 52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842" h="526843">
                    <a:moveTo>
                      <a:pt x="0" y="0"/>
                    </a:moveTo>
                    <a:lnTo>
                      <a:pt x="526842" y="1"/>
                    </a:lnTo>
                    <a:lnTo>
                      <a:pt x="526842" y="526842"/>
                    </a:lnTo>
                    <a:lnTo>
                      <a:pt x="0" y="52684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rmAutofit/>
              </a:bodyPr>
              <a:p>
                <a:pPr algn="ctr"/>
                <a:r>
                  <a:rPr lang="en-US" altLang="zh-CN" sz="24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C</a:t>
                </a:r>
                <a:endParaRPr lang="en-US" altLang="zh-CN" sz="2400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014378" y="1749867"/>
              <a:ext cx="5263253" cy="2528226"/>
              <a:chOff x="4065950" y="1749867"/>
              <a:chExt cx="5263253" cy="2528226"/>
            </a:xfrm>
          </p:grpSpPr>
          <p:sp>
            <p:nvSpPr>
              <p:cNvPr id="17" name="任意多边形 16"/>
              <p:cNvSpPr/>
              <p:nvPr>
                <p:custDataLst>
                  <p:tags r:id="rId8"/>
                </p:custDataLst>
              </p:nvPr>
            </p:nvSpPr>
            <p:spPr>
              <a:xfrm rot="18900000">
                <a:off x="4065950" y="3533026"/>
                <a:ext cx="5263253" cy="745067"/>
              </a:xfrm>
              <a:custGeom>
                <a:avLst/>
                <a:gdLst>
                  <a:gd name="connsiteX0" fmla="*/ 5263253 w 5263253"/>
                  <a:gd name="connsiteY0" fmla="*/ 0 h 745067"/>
                  <a:gd name="connsiteX1" fmla="*/ 4890719 w 5263253"/>
                  <a:gd name="connsiteY1" fmla="*/ 372534 h 745067"/>
                  <a:gd name="connsiteX2" fmla="*/ 5263253 w 5263253"/>
                  <a:gd name="connsiteY2" fmla="*/ 745067 h 745067"/>
                  <a:gd name="connsiteX3" fmla="*/ 745067 w 5263253"/>
                  <a:gd name="connsiteY3" fmla="*/ 745067 h 745067"/>
                  <a:gd name="connsiteX4" fmla="*/ 0 w 5263253"/>
                  <a:gd name="connsiteY4" fmla="*/ 0 h 745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3253" h="745067">
                    <a:moveTo>
                      <a:pt x="5263253" y="0"/>
                    </a:moveTo>
                    <a:lnTo>
                      <a:pt x="4890719" y="372534"/>
                    </a:lnTo>
                    <a:lnTo>
                      <a:pt x="5263253" y="745067"/>
                    </a:lnTo>
                    <a:lnTo>
                      <a:pt x="745067" y="74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A900"/>
              </a:solidFill>
            </p:spPr>
            <p:txBody>
    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    <a:normAutofit/>
              </a:bodyPr>
              <a:p>
                <a:pPr algn="ctr"/>
                <a:r>
                  <a:rPr lang="zh-CN" altLang="en-US" kern="0" spc="15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平衡，兼顾管理者的权威和团队成员的自治</a:t>
                </a:r>
                <a:endParaRPr lang="zh-CN" altLang="en-US" kern="0" spc="1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任意多边形 17"/>
              <p:cNvSpPr/>
              <p:nvPr>
                <p:custDataLst>
                  <p:tags r:id="rId9"/>
                </p:custDataLst>
              </p:nvPr>
            </p:nvSpPr>
            <p:spPr>
              <a:xfrm>
                <a:off x="8326428" y="1749867"/>
                <a:ext cx="526842" cy="526843"/>
              </a:xfrm>
              <a:custGeom>
                <a:avLst/>
                <a:gdLst>
                  <a:gd name="connsiteX0" fmla="*/ 0 w 526842"/>
                  <a:gd name="connsiteY0" fmla="*/ 0 h 526843"/>
                  <a:gd name="connsiteX1" fmla="*/ 526842 w 526842"/>
                  <a:gd name="connsiteY1" fmla="*/ 1 h 526843"/>
                  <a:gd name="connsiteX2" fmla="*/ 526842 w 526842"/>
                  <a:gd name="connsiteY2" fmla="*/ 526842 h 526843"/>
                  <a:gd name="connsiteX3" fmla="*/ 0 w 526842"/>
                  <a:gd name="connsiteY3" fmla="*/ 526843 h 52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842" h="526843">
                    <a:moveTo>
                      <a:pt x="0" y="0"/>
                    </a:moveTo>
                    <a:lnTo>
                      <a:pt x="526842" y="1"/>
                    </a:lnTo>
                    <a:lnTo>
                      <a:pt x="526842" y="526842"/>
                    </a:lnTo>
                    <a:lnTo>
                      <a:pt x="0" y="526843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rmAutofit/>
              </a:bodyPr>
              <a:p>
                <a:pPr algn="ctr"/>
                <a:r>
                  <a:rPr lang="en-US" altLang="zh-CN" sz="24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D</a:t>
                </a:r>
                <a:endParaRPr lang="en-US" altLang="zh-CN" sz="2400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564382" y="1749867"/>
              <a:ext cx="5263253" cy="2528226"/>
              <a:chOff x="5336554" y="1749867"/>
              <a:chExt cx="5263253" cy="2528226"/>
            </a:xfrm>
          </p:grpSpPr>
          <p:sp>
            <p:nvSpPr>
              <p:cNvPr id="20" name="任意多边形 19"/>
              <p:cNvSpPr/>
              <p:nvPr>
                <p:custDataLst>
                  <p:tags r:id="rId10"/>
                </p:custDataLst>
              </p:nvPr>
            </p:nvSpPr>
            <p:spPr>
              <a:xfrm rot="18900000">
                <a:off x="5336554" y="3533026"/>
                <a:ext cx="5263253" cy="745067"/>
              </a:xfrm>
              <a:custGeom>
                <a:avLst/>
                <a:gdLst>
                  <a:gd name="connsiteX0" fmla="*/ 5263253 w 5263253"/>
                  <a:gd name="connsiteY0" fmla="*/ 0 h 745067"/>
                  <a:gd name="connsiteX1" fmla="*/ 4890719 w 5263253"/>
                  <a:gd name="connsiteY1" fmla="*/ 372534 h 745067"/>
                  <a:gd name="connsiteX2" fmla="*/ 5263253 w 5263253"/>
                  <a:gd name="connsiteY2" fmla="*/ 745067 h 745067"/>
                  <a:gd name="connsiteX3" fmla="*/ 745067 w 5263253"/>
                  <a:gd name="connsiteY3" fmla="*/ 745067 h 745067"/>
                  <a:gd name="connsiteX4" fmla="*/ 0 w 5263253"/>
                  <a:gd name="connsiteY4" fmla="*/ 0 h 745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3253" h="745067">
                    <a:moveTo>
                      <a:pt x="5263253" y="0"/>
                    </a:moveTo>
                    <a:lnTo>
                      <a:pt x="4890719" y="372534"/>
                    </a:lnTo>
                    <a:lnTo>
                      <a:pt x="5263253" y="745067"/>
                    </a:lnTo>
                    <a:lnTo>
                      <a:pt x="745067" y="74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txBody>
    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    <a:normAutofit/>
              </a:bodyPr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Arial" panose="020B0604020202020204" pitchFamily="34" charset="0"/>
                    <a:sym typeface="+mn-ea"/>
                  </a:rPr>
                  <a:t>牢固“管理者、个体、团队”之间的关系</a:t>
                </a:r>
                <a:endParaRPr lang="zh-CN" altLang="en-US" kern="0" spc="1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任意多边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9597032" y="1749867"/>
                <a:ext cx="526842" cy="526843"/>
              </a:xfrm>
              <a:custGeom>
                <a:avLst/>
                <a:gdLst>
                  <a:gd name="connsiteX0" fmla="*/ 0 w 526842"/>
                  <a:gd name="connsiteY0" fmla="*/ 0 h 526843"/>
                  <a:gd name="connsiteX1" fmla="*/ 526842 w 526842"/>
                  <a:gd name="connsiteY1" fmla="*/ 1 h 526843"/>
                  <a:gd name="connsiteX2" fmla="*/ 526842 w 526842"/>
                  <a:gd name="connsiteY2" fmla="*/ 526842 h 526843"/>
                  <a:gd name="connsiteX3" fmla="*/ 0 w 526842"/>
                  <a:gd name="connsiteY3" fmla="*/ 526843 h 526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6842" h="526843">
                    <a:moveTo>
                      <a:pt x="0" y="0"/>
                    </a:moveTo>
                    <a:lnTo>
                      <a:pt x="526842" y="1"/>
                    </a:lnTo>
                    <a:lnTo>
                      <a:pt x="526842" y="526842"/>
                    </a:lnTo>
                    <a:lnTo>
                      <a:pt x="0" y="52684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rmAutofit/>
              </a:bodyPr>
              <a:p>
                <a:pPr algn="ctr"/>
                <a:r>
                  <a:rPr lang="en-US" altLang="zh-CN" sz="24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E</a:t>
                </a:r>
                <a:endParaRPr lang="en-US" altLang="zh-CN" sz="2400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TextBox 1"/>
          <p:cNvSpPr txBox="1"/>
          <p:nvPr/>
        </p:nvSpPr>
        <p:spPr>
          <a:xfrm>
            <a:off x="492126" y="1159510"/>
            <a:ext cx="4152900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统一的团队精神带来的</a:t>
            </a:r>
            <a:endParaRPr lang="zh-CN" altLang="en-US" sz="2665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13"/>
          <p:cNvSpPr/>
          <p:nvPr/>
        </p:nvSpPr>
        <p:spPr>
          <a:xfrm>
            <a:off x="492126" y="1589194"/>
            <a:ext cx="2621280" cy="15684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9600" b="1">
                <a:solidFill>
                  <a:srgbClr val="DEA900"/>
                </a:solidFill>
                <a:latin typeface="Arial" panose="020B0604020202020204" pitchFamily="34" charset="0"/>
              </a:rPr>
              <a:t>好处</a:t>
            </a:r>
            <a:endParaRPr lang="zh-CN" altLang="en-US" sz="96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占位符 2"/>
          <p:cNvSpPr>
            <a:spLocks noGrp="1"/>
          </p:cNvSpPr>
          <p:nvPr userDrawn="1">
            <p:custDataLst>
              <p:tags r:id="rId1"/>
            </p:custDataLst>
          </p:nvPr>
        </p:nvSpPr>
        <p:spPr>
          <a:xfrm>
            <a:off x="1591945" y="4160520"/>
            <a:ext cx="3930015" cy="661670"/>
          </a:xfrm>
          <a:prstGeom prst="rect">
            <a:avLst/>
          </a:prstGeom>
        </p:spPr>
        <p:txBody>
          <a:bodyPr vert="horz" lIns="90170" tIns="46990" rIns="90170" bIns="46990" rtlCol="0"/>
          <a:lstStyle>
            <a:lvl1pPr marL="0" indent="0" algn="ctr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ysClr val="windowText" lastClr="000000">
                    <a:tint val="75000"/>
                  </a:sysClr>
                </a:solidFill>
              </a:defRPr>
            </a:lvl2pPr>
            <a:lvl3pPr marL="914400" indent="0">
              <a:buNone/>
              <a:defRPr sz="1800">
                <a:solidFill>
                  <a:sysClr val="windowText" lastClr="000000">
                    <a:tint val="75000"/>
                  </a:sysClr>
                </a:solidFill>
              </a:defRPr>
            </a:lvl3pPr>
            <a:lvl4pPr marL="1371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4pPr>
            <a:lvl5pPr marL="18288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5pPr>
            <a:lvl6pPr marL="22860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6pPr>
            <a:lvl7pPr marL="27432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7pPr>
            <a:lvl8pPr marL="32004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8pPr>
            <a:lvl9pPr marL="3657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40" dirty="0"/>
              <a:t>添加具体文本相关内容</a:t>
            </a: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endParaRPr lang="zh-CN" altLang="en-US" sz="1040" dirty="0"/>
          </a:p>
        </p:txBody>
      </p:sp>
      <p:sp>
        <p:nvSpPr>
          <p:cNvPr id="2" name="文本框 1"/>
          <p:cNvSpPr txBox="1"/>
          <p:nvPr/>
        </p:nvSpPr>
        <p:spPr>
          <a:xfrm>
            <a:off x="1591945" y="3548380"/>
            <a:ext cx="4072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完整的执行体系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90170" y="1306830"/>
            <a:ext cx="12102465" cy="4532630"/>
            <a:chOff x="140" y="1844"/>
            <a:chExt cx="19059" cy="7138"/>
          </a:xfrm>
        </p:grpSpPr>
        <p:sp>
          <p:nvSpPr>
            <p:cNvPr id="6" name="椭圆 8"/>
            <p:cNvSpPr>
              <a:spLocks noChangeAspect="1"/>
            </p:cNvSpPr>
            <p:nvPr/>
          </p:nvSpPr>
          <p:spPr>
            <a:xfrm>
              <a:off x="7123" y="3198"/>
              <a:ext cx="4537" cy="4537"/>
            </a:xfrm>
            <a:prstGeom prst="ellipse">
              <a:avLst/>
            </a:prstGeom>
            <a:solidFill>
              <a:srgbClr val="DEA900"/>
            </a:solidFill>
            <a:ln w="9525">
              <a:noFill/>
            </a:ln>
          </p:spPr>
          <p:txBody>
            <a:bodyPr anchor="ctr"/>
            <a:p>
              <a:pPr algn="ctr" eaLnBrk="1" hangingPunct="1"/>
              <a:endParaRPr sz="24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40" y="1844"/>
              <a:ext cx="19059" cy="7138"/>
              <a:chOff x="1486" y="8550"/>
              <a:chExt cx="16854" cy="6312"/>
            </a:xfrm>
          </p:grpSpPr>
          <p:sp>
            <p:nvSpPr>
              <p:cNvPr id="15" name="任意形状 14"/>
              <p:cNvSpPr/>
              <p:nvPr>
                <p:custDataLst>
                  <p:tags r:id="rId1"/>
                </p:custDataLst>
              </p:nvPr>
            </p:nvSpPr>
            <p:spPr>
              <a:xfrm>
                <a:off x="8845" y="8606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="horz" wrap="square" lIns="198277" tIns="198277" rIns="198277" bIns="198277" numCol="1" spcCol="1270" anchor="ctr" anchorCtr="0">
                <a:noAutofit/>
              </a:bodyPr>
              <a:p>
                <a:pPr algn="ct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任意形状 15"/>
              <p:cNvSpPr/>
              <p:nvPr>
                <p:custDataLst>
                  <p:tags r:id="rId2"/>
                </p:custDataLst>
              </p:nvPr>
            </p:nvSpPr>
            <p:spPr>
              <a:xfrm>
                <a:off x="11160" y="10921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02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5" name="任意形状 16"/>
              <p:cNvSpPr/>
              <p:nvPr>
                <p:custDataLst>
                  <p:tags r:id="rId3"/>
                </p:custDataLst>
              </p:nvPr>
            </p:nvSpPr>
            <p:spPr>
              <a:xfrm>
                <a:off x="8845" y="13236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03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8" name="任意形状 17"/>
              <p:cNvSpPr/>
              <p:nvPr>
                <p:custDataLst>
                  <p:tags r:id="rId4"/>
                </p:custDataLst>
              </p:nvPr>
            </p:nvSpPr>
            <p:spPr>
              <a:xfrm>
                <a:off x="6530" y="10921"/>
                <a:ext cx="1570" cy="1570"/>
              </a:xfrm>
              <a:custGeom>
                <a:avLst/>
                <a:gdLst>
                  <a:gd name="connsiteX0" fmla="*/ 0 w 899998"/>
                  <a:gd name="connsiteY0" fmla="*/ 449999 h 899998"/>
                  <a:gd name="connsiteX1" fmla="*/ 449999 w 899998"/>
                  <a:gd name="connsiteY1" fmla="*/ 0 h 899998"/>
                  <a:gd name="connsiteX2" fmla="*/ 899998 w 899998"/>
                  <a:gd name="connsiteY2" fmla="*/ 449999 h 899998"/>
                  <a:gd name="connsiteX3" fmla="*/ 449999 w 899998"/>
                  <a:gd name="connsiteY3" fmla="*/ 899998 h 899998"/>
                  <a:gd name="connsiteX4" fmla="*/ 0 w 899998"/>
                  <a:gd name="connsiteY4" fmla="*/ 449999 h 89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9998" h="899998">
                    <a:moveTo>
                      <a:pt x="0" y="449999"/>
                    </a:moveTo>
                    <a:cubicBezTo>
                      <a:pt x="0" y="201471"/>
                      <a:pt x="201471" y="0"/>
                      <a:pt x="449999" y="0"/>
                    </a:cubicBezTo>
                    <a:cubicBezTo>
                      <a:pt x="698527" y="0"/>
                      <a:pt x="899998" y="201471"/>
                      <a:pt x="899998" y="449999"/>
                    </a:cubicBezTo>
                    <a:cubicBezTo>
                      <a:pt x="899998" y="698527"/>
                      <a:pt x="698527" y="899998"/>
                      <a:pt x="449999" y="899998"/>
                    </a:cubicBezTo>
                    <a:cubicBezTo>
                      <a:pt x="201471" y="899998"/>
                      <a:pt x="0" y="698527"/>
                      <a:pt x="0" y="4499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</p:spPr>
            <p:style>
              <a:lnRef idx="2">
                <a:srgbClr val="FFFFFF">
                  <a:hueOff val="0"/>
                  <a:satOff val="0"/>
                  <a:lumOff val="0"/>
                  <a:alphaOff val="0"/>
                </a:srgbClr>
              </a:lnRef>
              <a:fillRef idx="1">
                <a:srgbClr val="2196F3">
                  <a:hueOff val="0"/>
                  <a:satOff val="0"/>
                  <a:lumOff val="0"/>
                  <a:alphaOff val="0"/>
                </a:srgbClr>
              </a:fillRef>
              <a:effectRef idx="0">
                <a:srgbClr val="2196F3">
                  <a:hueOff val="0"/>
                  <a:satOff val="0"/>
                  <a:lumOff val="0"/>
                  <a:alphaOff val="0"/>
                </a:srgbClr>
              </a:effectRef>
              <a:fontRef idx="minor">
                <a:srgbClr val="FFFFFF"/>
              </a:fontRef>
            </p:style>
            <p:txBody>
              <a:bodyPr spcFirstLastPara="0" vertOverflow="overflow" horzOverflow="overflow" vert="horz" wrap="square" lIns="198277" tIns="198277" rIns="198277" bIns="198277" numCol="1" spcCol="1270" rtlCol="0" fromWordArt="0" anchor="ctr" anchorCtr="0" forceAA="0" compatLnSpc="1">
                <a:noAutofit/>
              </a:bodyPr>
              <a:p>
                <a:pPr lvl="0" algn="ctr" defTabSz="1111250">
                  <a:lnSpc>
                    <a:spcPct val="90000"/>
                  </a:lnSpc>
                  <a:spcAft>
                    <a:spcPct val="35000"/>
                  </a:spcAft>
                  <a:buClrTx/>
                  <a:buSzTx/>
                  <a:buFontTx/>
                </a:pPr>
                <a:r>
                  <a:rPr lang="en-US" altLang="zh-CN" sz="24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04</a:t>
                </a:r>
                <a:endParaRPr lang="en-US" altLang="zh-CN" sz="2400" b="1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0" name="Shape 1306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0796" y="10060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1" name="Shape 1308"/>
              <p:cNvSpPr/>
              <p:nvPr>
                <p:custDataLst>
                  <p:tags r:id="rId6"/>
                </p:custDataLst>
              </p:nvPr>
            </p:nvSpPr>
            <p:spPr>
              <a:xfrm rot="8100000">
                <a:off x="10796" y="13287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2" name="Shape 1309"/>
              <p:cNvSpPr/>
              <p:nvPr>
                <p:custDataLst>
                  <p:tags r:id="rId7"/>
                </p:custDataLst>
              </p:nvPr>
            </p:nvSpPr>
            <p:spPr>
              <a:xfrm rot="18900000">
                <a:off x="7539" y="10060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23" name="Shape 1310"/>
              <p:cNvSpPr/>
              <p:nvPr>
                <p:custDataLst>
                  <p:tags r:id="rId8"/>
                </p:custDataLst>
              </p:nvPr>
            </p:nvSpPr>
            <p:spPr>
              <a:xfrm rot="13500000">
                <a:off x="7515" y="13287"/>
                <a:ext cx="931" cy="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563" extrusionOk="0">
                    <a:moveTo>
                      <a:pt x="0" y="11209"/>
                    </a:moveTo>
                    <a:cubicBezTo>
                      <a:pt x="9045" y="-10037"/>
                      <a:pt x="18106" y="4094"/>
                      <a:pt x="21600" y="11563"/>
                    </a:cubicBezTo>
                  </a:path>
                </a:pathLst>
              </a:custGeom>
              <a:noFill/>
              <a:ln w="38100" cap="flat">
                <a:solidFill>
                  <a:srgbClr val="FFFFFF">
                    <a:lumMod val="65000"/>
                  </a:srgb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p>
                <a:pPr algn="ctr" defTabSz="292100">
                  <a:lnSpc>
                    <a:spcPct val="110000"/>
                  </a:lnSpc>
                  <a:spcBef>
                    <a:spcPts val="150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000">
                  <a:solidFill>
                    <a:srgbClr val="4C4C4C"/>
                  </a:solidFill>
                  <a:latin typeface="微软雅黑" panose="020B0503020204020204" charset="-122"/>
                  <a:ea typeface="微软雅黑" panose="020B0503020204020204" charset="-122"/>
                  <a:cs typeface="Lato Light"/>
                  <a:sym typeface="Helvetica Neue Light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678" y="8550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团队构成</a:t>
                </a:r>
                <a:endParaRPr lang="zh-CN" altLang="en-US" sz="2000" kern="0" spc="150" dirty="0">
                  <a:solidFill>
                    <a:srgbClr val="222222">
                      <a:lumMod val="75000"/>
                      <a:lumOff val="25000"/>
                    </a:srgbClr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2993" y="11137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l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执行力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405" y="13759"/>
                <a:ext cx="5347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r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工作日记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2"/>
                </p:custDataLst>
              </p:nvPr>
            </p:nvSpPr>
            <p:spPr>
              <a:xfrm flipH="1">
                <a:off x="1486" y="11154"/>
                <a:ext cx="4905" cy="1103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p>
                <a:pPr lvl="0" algn="r">
                  <a:lnSpc>
                    <a:spcPct val="120000"/>
                  </a:lnSpc>
                  <a:buClrTx/>
                  <a:buSzTx/>
                  <a:buFontTx/>
                  <a:defRPr/>
                </a:pPr>
                <a:r>
                  <a:rPr lang="zh-CN" altLang="en-US" sz="2000">
                    <a:latin typeface="Arial" panose="020B0604020202020204" pitchFamily="34" charset="0"/>
                    <a:sym typeface="+mn-ea"/>
                  </a:rPr>
                  <a:t>缺陷跟踪</a:t>
                </a:r>
                <a:endParaRPr lang="zh-CN" altLang="en-US" sz="2000">
                  <a:latin typeface="Arial" panose="020B0604020202020204" pitchFamily="34" charset="0"/>
                  <a:sym typeface="+mn-ea"/>
                </a:endParaRPr>
              </a:p>
            </p:txBody>
          </p:sp>
        </p:grpSp>
        <p:sp>
          <p:nvSpPr>
            <p:cNvPr id="18433" name="TextBox 1"/>
            <p:cNvSpPr txBox="1"/>
            <p:nvPr/>
          </p:nvSpPr>
          <p:spPr>
            <a:xfrm>
              <a:off x="8205" y="4882"/>
              <a:ext cx="2374" cy="10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/>
              <a:r>
                <a:rPr lang="zh-CN" altLang="en-US" sz="2800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搭建执行体系的</a:t>
              </a:r>
              <a:r>
                <a:rPr lang="en-US" altLang="zh-CN" sz="2800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  <a:r>
                <a:rPr lang="zh-CN" altLang="en-US" sz="2800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部分</a:t>
              </a:r>
              <a:endParaRPr lang="zh-CN" altLang="en-US" sz="2800" baseline="300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TextBox 1"/>
          <p:cNvSpPr txBox="1"/>
          <p:nvPr/>
        </p:nvSpPr>
        <p:spPr>
          <a:xfrm>
            <a:off x="387351" y="1191895"/>
            <a:ext cx="3263900" cy="1322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6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保证执行力的</a:t>
            </a:r>
            <a:endParaRPr lang="en-US" altLang="zh-CN" sz="26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 eaLnBrk="1" hangingPunct="1"/>
            <a:r>
              <a:rPr lang="zh-CN" altLang="en-US" sz="5335" b="1">
                <a:solidFill>
                  <a:srgbClr val="DEA900"/>
                </a:solidFill>
                <a:latin typeface="Arial" panose="020B0604020202020204" pitchFamily="34" charset="0"/>
              </a:rPr>
              <a:t>3个环节</a:t>
            </a:r>
            <a:endParaRPr lang="zh-CN" altLang="en-US" sz="5335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22530" name="椭圆 2"/>
          <p:cNvSpPr>
            <a:spLocks noChangeAspect="1"/>
          </p:cNvSpPr>
          <p:nvPr/>
        </p:nvSpPr>
        <p:spPr>
          <a:xfrm>
            <a:off x="2364317" y="2514601"/>
            <a:ext cx="2880783" cy="2878667"/>
          </a:xfrm>
          <a:prstGeom prst="ellipse">
            <a:avLst/>
          </a:prstGeom>
          <a:solidFill>
            <a:srgbClr val="DEA900"/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2400">
                <a:solidFill>
                  <a:srgbClr val="FFFFFF"/>
                </a:solidFill>
                <a:latin typeface="Arial" panose="020B0604020202020204" pitchFamily="34" charset="0"/>
              </a:rPr>
              <a:t>做正确的事</a:t>
            </a:r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椭圆 3"/>
          <p:cNvSpPr>
            <a:spLocks noChangeAspect="1"/>
          </p:cNvSpPr>
          <p:nvPr/>
        </p:nvSpPr>
        <p:spPr>
          <a:xfrm>
            <a:off x="6929967" y="2514601"/>
            <a:ext cx="2880784" cy="2878667"/>
          </a:xfrm>
          <a:prstGeom prst="ellipse">
            <a:avLst/>
          </a:prstGeom>
          <a:solidFill>
            <a:srgbClr val="DEA900"/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2400">
                <a:solidFill>
                  <a:srgbClr val="FFFFFF"/>
                </a:solidFill>
                <a:latin typeface="Arial" panose="020B0604020202020204" pitchFamily="34" charset="0"/>
              </a:rPr>
              <a:t>正确的做事</a:t>
            </a:r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532" name="椭圆 4"/>
          <p:cNvSpPr>
            <a:spLocks noChangeAspect="1"/>
          </p:cNvSpPr>
          <p:nvPr/>
        </p:nvSpPr>
        <p:spPr>
          <a:xfrm>
            <a:off x="4648200" y="2514601"/>
            <a:ext cx="2878667" cy="287866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2400">
                <a:solidFill>
                  <a:srgbClr val="FFFFFF"/>
                </a:solidFill>
                <a:latin typeface="Arial" panose="020B0604020202020204" pitchFamily="34" charset="0"/>
              </a:rPr>
              <a:t>用正确的人</a:t>
            </a:r>
            <a:endParaRPr lang="zh-CN" altLang="en-US"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TextBox 1"/>
          <p:cNvSpPr txBox="1"/>
          <p:nvPr/>
        </p:nvSpPr>
        <p:spPr>
          <a:xfrm>
            <a:off x="5249333" y="1701800"/>
            <a:ext cx="425196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>
                <a:latin typeface="Arial" panose="020B0604020202020204" pitchFamily="34" charset="0"/>
              </a:rPr>
              <a:t>执行力的贯彻，沟通时前提</a:t>
            </a:r>
            <a:endParaRPr lang="en-US" altLang="zh-CN" sz="2665">
              <a:latin typeface="Arial" panose="020B0604020202020204" pitchFamily="34" charset="0"/>
            </a:endParaRPr>
          </a:p>
        </p:txBody>
      </p:sp>
      <p:sp>
        <p:nvSpPr>
          <p:cNvPr id="23554" name="TextBox 2"/>
          <p:cNvSpPr txBox="1"/>
          <p:nvPr/>
        </p:nvSpPr>
        <p:spPr>
          <a:xfrm>
            <a:off x="5249333" y="2626784"/>
            <a:ext cx="357378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>
                <a:latin typeface="Arial" panose="020B0604020202020204" pitchFamily="34" charset="0"/>
              </a:rPr>
              <a:t>协调是执行到位的手段</a:t>
            </a:r>
            <a:endParaRPr lang="en-US" altLang="zh-CN" sz="2665">
              <a:latin typeface="Arial" panose="020B0604020202020204" pitchFamily="34" charset="0"/>
            </a:endParaRPr>
          </a:p>
        </p:txBody>
      </p:sp>
      <p:sp>
        <p:nvSpPr>
          <p:cNvPr id="23555" name="TextBox 3"/>
          <p:cNvSpPr txBox="1"/>
          <p:nvPr/>
        </p:nvSpPr>
        <p:spPr>
          <a:xfrm>
            <a:off x="5249333" y="3492500"/>
            <a:ext cx="425196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>
                <a:latin typeface="Arial" panose="020B0604020202020204" pitchFamily="34" charset="0"/>
              </a:rPr>
              <a:t>执行的反馈电话效率的保障</a:t>
            </a:r>
            <a:endParaRPr lang="en-US" altLang="zh-CN" sz="2665">
              <a:latin typeface="Arial" panose="020B0604020202020204" pitchFamily="34" charset="0"/>
            </a:endParaRPr>
          </a:p>
        </p:txBody>
      </p:sp>
      <p:sp>
        <p:nvSpPr>
          <p:cNvPr id="23556" name="TextBox 4"/>
          <p:cNvSpPr txBox="1"/>
          <p:nvPr/>
        </p:nvSpPr>
        <p:spPr>
          <a:xfrm>
            <a:off x="5249333" y="4451351"/>
            <a:ext cx="526923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665">
                <a:latin typeface="Arial" panose="020B0604020202020204" pitchFamily="34" charset="0"/>
              </a:rPr>
              <a:t>考核责任心应该覆盖于每一个环节</a:t>
            </a:r>
            <a:endParaRPr lang="en-US" altLang="zh-CN" sz="2665">
              <a:latin typeface="Arial" panose="020B0604020202020204" pitchFamily="34" charset="0"/>
            </a:endParaRPr>
          </a:p>
        </p:txBody>
      </p:sp>
      <p:sp>
        <p:nvSpPr>
          <p:cNvPr id="23557" name="TextBox 5"/>
          <p:cNvSpPr txBox="1"/>
          <p:nvPr/>
        </p:nvSpPr>
        <p:spPr>
          <a:xfrm>
            <a:off x="692151" y="2504017"/>
            <a:ext cx="3024716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4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如何实现执行力</a:t>
            </a:r>
            <a:endParaRPr lang="zh-CN" altLang="en-US" sz="44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355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7592" y="1504950"/>
            <a:ext cx="1636183" cy="32321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1677670" y="1568450"/>
            <a:ext cx="4591050" cy="3498850"/>
            <a:chOff x="8807" y="2680"/>
            <a:chExt cx="7230" cy="5510"/>
          </a:xfrm>
        </p:grpSpPr>
        <p:sp>
          <p:nvSpPr>
            <p:cNvPr id="25601" name="TextBox 1"/>
            <p:cNvSpPr txBox="1"/>
            <p:nvPr/>
          </p:nvSpPr>
          <p:spPr>
            <a:xfrm>
              <a:off x="8807" y="2680"/>
              <a:ext cx="6696" cy="7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/>
              <a:r>
                <a:rPr lang="zh-CN" altLang="en-US" sz="2665">
                  <a:latin typeface="Arial" panose="020B0604020202020204" pitchFamily="34" charset="0"/>
                </a:rPr>
                <a:t>执行的决心是执行力的基石</a:t>
              </a:r>
              <a:endParaRPr lang="zh-CN" altLang="en-US" sz="2665">
                <a:latin typeface="Arial" panose="020B0604020202020204" pitchFamily="34" charset="0"/>
              </a:endParaRPr>
            </a:p>
          </p:txBody>
        </p:sp>
        <p:sp>
          <p:nvSpPr>
            <p:cNvPr id="25602" name="TextBox 2"/>
            <p:cNvSpPr txBox="1"/>
            <p:nvPr/>
          </p:nvSpPr>
          <p:spPr>
            <a:xfrm>
              <a:off x="8807" y="4253"/>
              <a:ext cx="7230" cy="7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/>
              <a:r>
                <a:rPr lang="zh-CN" altLang="en-US" sz="2665">
                  <a:latin typeface="Arial" panose="020B0604020202020204" pitchFamily="34" charset="0"/>
                </a:rPr>
                <a:t>要有敢于深入改造团队的勇气</a:t>
              </a:r>
              <a:endParaRPr lang="zh-CN" altLang="en-US" sz="2665">
                <a:latin typeface="Arial" panose="020B0604020202020204" pitchFamily="34" charset="0"/>
              </a:endParaRPr>
            </a:p>
          </p:txBody>
        </p:sp>
        <p:sp>
          <p:nvSpPr>
            <p:cNvPr id="25603" name="TextBox 3"/>
            <p:cNvSpPr txBox="1"/>
            <p:nvPr/>
          </p:nvSpPr>
          <p:spPr>
            <a:xfrm>
              <a:off x="8807" y="5827"/>
              <a:ext cx="6696" cy="7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/>
              <a:r>
                <a:rPr lang="zh-CN" altLang="en-US" sz="2665">
                  <a:latin typeface="Arial" panose="020B0604020202020204" pitchFamily="34" charset="0"/>
                </a:rPr>
                <a:t>必须以建立核心团队为目标</a:t>
              </a:r>
              <a:endParaRPr lang="zh-CN" altLang="en-US" sz="2665">
                <a:latin typeface="Arial" panose="020B0604020202020204" pitchFamily="34" charset="0"/>
              </a:endParaRPr>
            </a:p>
          </p:txBody>
        </p:sp>
        <p:sp>
          <p:nvSpPr>
            <p:cNvPr id="25604" name="TextBox 4"/>
            <p:cNvSpPr txBox="1"/>
            <p:nvPr/>
          </p:nvSpPr>
          <p:spPr>
            <a:xfrm>
              <a:off x="8807" y="7400"/>
              <a:ext cx="6696" cy="7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/>
              <a:r>
                <a:rPr lang="zh-CN" altLang="en-US" sz="2665">
                  <a:latin typeface="Arial" panose="020B0604020202020204" pitchFamily="34" charset="0"/>
                </a:rPr>
                <a:t>规则需要统一，并监督遵守</a:t>
              </a:r>
              <a:endParaRPr lang="zh-CN" altLang="en-US" sz="2665">
                <a:latin typeface="Arial" panose="020B0604020202020204" pitchFamily="34" charset="0"/>
              </a:endParaRPr>
            </a:p>
          </p:txBody>
        </p:sp>
      </p:grpSp>
      <p:sp>
        <p:nvSpPr>
          <p:cNvPr id="25605" name="TextBox 5"/>
          <p:cNvSpPr txBox="1"/>
          <p:nvPr/>
        </p:nvSpPr>
        <p:spPr>
          <a:xfrm>
            <a:off x="6659033" y="2189480"/>
            <a:ext cx="3024717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 eaLnBrk="1" hangingPunct="1"/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如何建立具有执行力的团队</a:t>
            </a:r>
            <a:endParaRPr lang="zh-CN" altLang="en-US" sz="32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25606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0217" y="1059180"/>
            <a:ext cx="1636183" cy="32321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TextBox 1"/>
          <p:cNvSpPr txBox="1"/>
          <p:nvPr/>
        </p:nvSpPr>
        <p:spPr>
          <a:xfrm>
            <a:off x="2544233" y="1310217"/>
            <a:ext cx="2976033" cy="9118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 eaLnBrk="1" hangingPunct="1"/>
            <a:r>
              <a:rPr lang="zh-CN" altLang="en-US" sz="26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保障</a:t>
            </a:r>
            <a:endParaRPr lang="en-US" altLang="zh-CN" sz="26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r" eaLnBrk="1" hangingPunct="1"/>
            <a:r>
              <a:rPr lang="zh-CN" altLang="en-US" sz="26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执行力到位的</a:t>
            </a:r>
            <a:endParaRPr lang="zh-CN" altLang="en-US" sz="26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6626" name="矩形 2"/>
          <p:cNvSpPr/>
          <p:nvPr/>
        </p:nvSpPr>
        <p:spPr>
          <a:xfrm>
            <a:off x="4838700" y="158751"/>
            <a:ext cx="3939117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en-US" altLang="zh-CN" sz="16000" b="1">
                <a:solidFill>
                  <a:srgbClr val="DEA900"/>
                </a:solidFill>
                <a:latin typeface="Arial" panose="020B0604020202020204" pitchFamily="34" charset="0"/>
              </a:rPr>
              <a:t>10</a:t>
            </a:r>
            <a:r>
              <a:rPr lang="zh-CN" altLang="en-US" sz="3735" b="1">
                <a:solidFill>
                  <a:srgbClr val="DEA900"/>
                </a:solidFill>
                <a:latin typeface="Arial" panose="020B0604020202020204" pitchFamily="34" charset="0"/>
              </a:rPr>
              <a:t>大步骤</a:t>
            </a:r>
            <a:endParaRPr lang="zh-CN" altLang="en-US" sz="3735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26627" name="TextBox 5"/>
          <p:cNvSpPr txBox="1"/>
          <p:nvPr/>
        </p:nvSpPr>
        <p:spPr>
          <a:xfrm>
            <a:off x="814917" y="3114676"/>
            <a:ext cx="487934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制定战略规划：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确立团队发展方向，增加向心力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02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设计组织结构：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分清职责，明确分工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03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编制岗位说明：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做到考核有据，奖惩有章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04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理清管理流程：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避免部门各自为政，不相配合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05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制定目标体系：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提升工作效率，使团队主动工作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cxnSp>
        <p:nvCxnSpPr>
          <p:cNvPr id="26628" name="直接连接符 6"/>
          <p:cNvCxnSpPr/>
          <p:nvPr/>
        </p:nvCxnSpPr>
        <p:spPr>
          <a:xfrm>
            <a:off x="954617" y="2729442"/>
            <a:ext cx="10282767" cy="0"/>
          </a:xfrm>
          <a:prstGeom prst="line">
            <a:avLst/>
          </a:prstGeom>
          <a:ln w="19050" cap="flat" cmpd="sng">
            <a:solidFill>
              <a:srgbClr val="DEA9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6629" name="TextBox 5"/>
          <p:cNvSpPr txBox="1"/>
          <p:nvPr/>
        </p:nvSpPr>
        <p:spPr>
          <a:xfrm>
            <a:off x="5848351" y="3114676"/>
            <a:ext cx="569214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06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考核员工绩效：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使工作有结果，让利益分配变公平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07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设计薪酬激励：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激励员工积极工作，多劳多得，能劳多得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08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建设文化制度：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使团队有章可循，有法可依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09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打造人才梯队：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提高人员的素质能力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600" b="1">
                <a:solidFill>
                  <a:srgbClr val="DEA900"/>
                </a:solidFill>
                <a:latin typeface="Arial" panose="020B0604020202020204" pitchFamily="34" charset="0"/>
              </a:rPr>
              <a:t>10</a:t>
            </a:r>
            <a:r>
              <a:rPr lang="zh-CN" altLang="en-US" sz="1600" b="1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 b="1">
                <a:solidFill>
                  <a:srgbClr val="4A452A"/>
                </a:solidFill>
                <a:latin typeface="Arial" panose="020B0604020202020204" pitchFamily="34" charset="0"/>
              </a:rPr>
              <a:t>管控实施到位：</a:t>
            </a:r>
            <a:r>
              <a:rPr lang="zh-CN" altLang="en-US" sz="1600">
                <a:solidFill>
                  <a:srgbClr val="404040"/>
                </a:solidFill>
                <a:latin typeface="Arial" panose="020B0604020202020204" pitchFamily="34" charset="0"/>
              </a:rPr>
              <a:t>防止执行部力，避免互相推诿扯皮</a:t>
            </a:r>
            <a:endParaRPr lang="zh-CN" altLang="en-US" sz="160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4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795233">
            <a:off x="6538384" y="366184"/>
            <a:ext cx="1214967" cy="23981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0" name="TextBox 2"/>
          <p:cNvSpPr txBox="1"/>
          <p:nvPr/>
        </p:nvSpPr>
        <p:spPr>
          <a:xfrm>
            <a:off x="2275417" y="2415117"/>
            <a:ext cx="2011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>
                <a:latin typeface="Arial" panose="020B0604020202020204" pitchFamily="34" charset="0"/>
              </a:rPr>
              <a:t>能力强态度好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7651" name="TextBox 8"/>
          <p:cNvSpPr txBox="1"/>
          <p:nvPr/>
        </p:nvSpPr>
        <p:spPr>
          <a:xfrm>
            <a:off x="2275417" y="4004733"/>
            <a:ext cx="2011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>
                <a:latin typeface="Arial" panose="020B0604020202020204" pitchFamily="34" charset="0"/>
              </a:rPr>
              <a:t>能力强态度差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7652" name="TextBox 9"/>
          <p:cNvSpPr txBox="1"/>
          <p:nvPr/>
        </p:nvSpPr>
        <p:spPr>
          <a:xfrm>
            <a:off x="7777904" y="2415117"/>
            <a:ext cx="2011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 eaLnBrk="1" hangingPunct="1"/>
            <a:r>
              <a:rPr lang="zh-CN" altLang="en-US" sz="2400">
                <a:latin typeface="Arial" panose="020B0604020202020204" pitchFamily="34" charset="0"/>
              </a:rPr>
              <a:t>能力差态度好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7653" name="TextBox 10"/>
          <p:cNvSpPr txBox="1"/>
          <p:nvPr/>
        </p:nvSpPr>
        <p:spPr>
          <a:xfrm>
            <a:off x="7777904" y="4004733"/>
            <a:ext cx="20116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 eaLnBrk="1" hangingPunct="1"/>
            <a:r>
              <a:rPr lang="zh-CN" altLang="en-US" sz="2400">
                <a:latin typeface="Arial" panose="020B0604020202020204" pitchFamily="34" charset="0"/>
              </a:rPr>
              <a:t>能力差态度差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7654" name="TextBox 3"/>
          <p:cNvSpPr txBox="1"/>
          <p:nvPr/>
        </p:nvSpPr>
        <p:spPr>
          <a:xfrm>
            <a:off x="814917" y="2415117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FFC000"/>
                </a:solidFill>
                <a:latin typeface="Arial" panose="020B0604020202020204" pitchFamily="34" charset="0"/>
              </a:rPr>
              <a:t>放手重用</a:t>
            </a:r>
            <a:endParaRPr lang="zh-CN" altLang="en-US" sz="24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27655" name="TextBox 12"/>
          <p:cNvSpPr txBox="1"/>
          <p:nvPr/>
        </p:nvSpPr>
        <p:spPr>
          <a:xfrm>
            <a:off x="814917" y="4004733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FFC000"/>
                </a:solidFill>
                <a:latin typeface="Arial" panose="020B0604020202020204" pitchFamily="34" charset="0"/>
              </a:rPr>
              <a:t>引导管理</a:t>
            </a:r>
            <a:endParaRPr lang="zh-CN" altLang="en-US" sz="24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27656" name="TextBox 13"/>
          <p:cNvSpPr txBox="1"/>
          <p:nvPr/>
        </p:nvSpPr>
        <p:spPr>
          <a:xfrm>
            <a:off x="9798051" y="2415117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FFC000"/>
                </a:solidFill>
                <a:latin typeface="Arial" panose="020B0604020202020204" pitchFamily="34" charset="0"/>
              </a:rPr>
              <a:t>劝说使用</a:t>
            </a:r>
            <a:endParaRPr lang="zh-CN" altLang="en-US" sz="24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27657" name="TextBox 14"/>
          <p:cNvSpPr txBox="1"/>
          <p:nvPr/>
        </p:nvSpPr>
        <p:spPr>
          <a:xfrm>
            <a:off x="9798051" y="4004733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FFC000"/>
                </a:solidFill>
                <a:latin typeface="Arial" panose="020B0604020202020204" pitchFamily="34" charset="0"/>
              </a:rPr>
              <a:t>告知使用</a:t>
            </a:r>
            <a:endParaRPr lang="zh-CN" altLang="en-US" sz="24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27658" name="任意多边形 7"/>
          <p:cNvSpPr/>
          <p:nvPr/>
        </p:nvSpPr>
        <p:spPr>
          <a:xfrm>
            <a:off x="897467" y="2929467"/>
            <a:ext cx="3302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76500" y="0"/>
              </a:cxn>
            </a:cxnLst>
            <a:pathLst>
              <a:path w="2476500" h="1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25400" cap="flat" cmpd="sng">
            <a:solidFill>
              <a:srgbClr val="948A5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400"/>
          </a:p>
        </p:txBody>
      </p:sp>
      <p:sp>
        <p:nvSpPr>
          <p:cNvPr id="27659" name="任意多边形 16"/>
          <p:cNvSpPr/>
          <p:nvPr/>
        </p:nvSpPr>
        <p:spPr>
          <a:xfrm>
            <a:off x="897467" y="4576233"/>
            <a:ext cx="3302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76500" y="0"/>
              </a:cxn>
            </a:cxnLst>
            <a:pathLst>
              <a:path w="2476500" h="1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25400" cap="flat" cmpd="sng">
            <a:solidFill>
              <a:srgbClr val="948A5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400"/>
          </a:p>
        </p:txBody>
      </p:sp>
      <p:sp>
        <p:nvSpPr>
          <p:cNvPr id="27660" name="任意多边形 17"/>
          <p:cNvSpPr/>
          <p:nvPr/>
        </p:nvSpPr>
        <p:spPr>
          <a:xfrm>
            <a:off x="7840133" y="2929467"/>
            <a:ext cx="3302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76500" y="0"/>
              </a:cxn>
            </a:cxnLst>
            <a:pathLst>
              <a:path w="2476500" h="1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25400" cap="flat" cmpd="sng">
            <a:solidFill>
              <a:srgbClr val="948A5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400"/>
          </a:p>
        </p:txBody>
      </p:sp>
      <p:sp>
        <p:nvSpPr>
          <p:cNvPr id="27661" name="任意多边形 18"/>
          <p:cNvSpPr/>
          <p:nvPr/>
        </p:nvSpPr>
        <p:spPr>
          <a:xfrm>
            <a:off x="7840133" y="4576233"/>
            <a:ext cx="3302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76500" y="0"/>
              </a:cxn>
            </a:cxnLst>
            <a:pathLst>
              <a:path w="2476500" h="1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25400" cap="flat" cmpd="sng">
            <a:solidFill>
              <a:srgbClr val="948A5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2400"/>
          </a:p>
        </p:txBody>
      </p:sp>
      <p:cxnSp>
        <p:nvCxnSpPr>
          <p:cNvPr id="27662" name="直接连接符 15"/>
          <p:cNvCxnSpPr>
            <a:stCxn id="27658" idx="1"/>
            <a:endCxn id="27661" idx="0"/>
          </p:cNvCxnSpPr>
          <p:nvPr/>
        </p:nvCxnSpPr>
        <p:spPr>
          <a:xfrm>
            <a:off x="4199467" y="2929467"/>
            <a:ext cx="3640667" cy="1646767"/>
          </a:xfrm>
          <a:prstGeom prst="line">
            <a:avLst/>
          </a:prstGeom>
          <a:ln w="25400" cap="flat" cmpd="sng">
            <a:solidFill>
              <a:srgbClr val="948A54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7663" name="直接连接符 21"/>
          <p:cNvCxnSpPr>
            <a:stCxn id="27658" idx="1"/>
            <a:endCxn id="27660" idx="0"/>
          </p:cNvCxnSpPr>
          <p:nvPr/>
        </p:nvCxnSpPr>
        <p:spPr>
          <a:xfrm flipV="1">
            <a:off x="4199467" y="2929467"/>
            <a:ext cx="3640667" cy="1646767"/>
          </a:xfrm>
          <a:prstGeom prst="line">
            <a:avLst/>
          </a:prstGeom>
          <a:ln w="25400" cap="flat" cmpd="sng">
            <a:solidFill>
              <a:srgbClr val="948A54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7664" name="椭圆 4"/>
          <p:cNvSpPr>
            <a:spLocks noChangeAspect="1"/>
          </p:cNvSpPr>
          <p:nvPr/>
        </p:nvSpPr>
        <p:spPr>
          <a:xfrm>
            <a:off x="4656667" y="2260600"/>
            <a:ext cx="2878667" cy="287866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txBody>
          <a:bodyPr anchor="ctr"/>
          <a:p>
            <a:pPr algn="ctr" eaLnBrk="1" hangingPunct="1"/>
            <a:endParaRPr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27665" name="Picture 4" descr="&#10;                        目视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733" y="2504017"/>
            <a:ext cx="2404533" cy="23981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66" name="TextBox 25"/>
          <p:cNvSpPr txBox="1"/>
          <p:nvPr/>
        </p:nvSpPr>
        <p:spPr>
          <a:xfrm>
            <a:off x="5326381" y="1210733"/>
            <a:ext cx="153924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2665" b="1">
                <a:solidFill>
                  <a:srgbClr val="DEA900"/>
                </a:solidFill>
                <a:latin typeface="Arial" panose="020B0604020202020204" pitchFamily="34" charset="0"/>
              </a:rPr>
              <a:t>如何用人</a:t>
            </a:r>
            <a:endParaRPr lang="zh-CN" altLang="en-US" sz="2665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960891" y="1217630"/>
            <a:ext cx="2801257" cy="4252685"/>
          </a:xfrm>
          <a:prstGeom prst="rect">
            <a:avLst/>
          </a:prstGeom>
          <a:solidFill>
            <a:srgbClr val="DEA90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48315" y="1391445"/>
            <a:ext cx="2810500" cy="4249280"/>
          </a:xfrm>
          <a:prstGeom prst="rect">
            <a:avLst/>
          </a:prstGeom>
        </p:spPr>
      </p:pic>
      <p:cxnSp>
        <p:nvCxnSpPr>
          <p:cNvPr id="58" name="直接连接符 57"/>
          <p:cNvCxnSpPr/>
          <p:nvPr>
            <p:custDataLst>
              <p:tags r:id="rId4"/>
            </p:custDataLst>
          </p:nvPr>
        </p:nvCxnSpPr>
        <p:spPr>
          <a:xfrm>
            <a:off x="6332176" y="2443923"/>
            <a:ext cx="0" cy="1993290"/>
          </a:xfrm>
          <a:prstGeom prst="line">
            <a:avLst/>
          </a:prstGeom>
          <a:ln w="3175" cap="rnd">
            <a:solidFill>
              <a:sysClr val="window" lastClr="FFFFFF">
                <a:lumMod val="85000"/>
              </a:sysClr>
            </a:solidFill>
            <a:round/>
            <a:headEnd type="none"/>
            <a:tailEnd type="none" w="med" len="med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6207297" y="2307476"/>
            <a:ext cx="249758" cy="249758"/>
          </a:xfrm>
          <a:prstGeom prst="ellipse">
            <a:avLst/>
          </a:prstGeom>
          <a:solidFill>
            <a:srgbClr val="E7E6E6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6581931" y="2059138"/>
            <a:ext cx="5009993" cy="384785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 fontScale="90000"/>
          </a:bodyPr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首先是公平的因素</a:t>
            </a:r>
            <a:endParaRPr lang="zh-CN" altLang="en-US" sz="2000" b="1" spc="300">
              <a:solidFill>
                <a:srgbClr val="1F74AD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7"/>
            </p:custDataLst>
          </p:nvPr>
        </p:nvSpPr>
        <p:spPr>
          <a:xfrm>
            <a:off x="6581931" y="2474840"/>
            <a:ext cx="5010000" cy="330733"/>
          </a:xfrm>
          <a:prstGeom prst="rect">
            <a:avLst/>
          </a:prstGeom>
        </p:spPr>
        <p:txBody>
          <a:bodyPr wrap="square" lIns="90000" tIns="0" rIns="90000" bIns="46800">
            <a:normAutofit/>
          </a:bodyPr>
          <a:p>
            <a:pPr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sym typeface="+mn-ea"/>
              </a:rPr>
              <a:t>如果程序上不公平，就会导致秩序上的混乱</a:t>
            </a:r>
            <a:endParaRPr lang="zh-CN" altLang="en-US" sz="14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五边形 9"/>
          <p:cNvSpPr/>
          <p:nvPr>
            <p:custDataLst>
              <p:tags r:id="rId8"/>
            </p:custDataLst>
          </p:nvPr>
        </p:nvSpPr>
        <p:spPr>
          <a:xfrm>
            <a:off x="4811471" y="2218920"/>
            <a:ext cx="1109660" cy="41544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tIns="0" bIns="0" anchor="ctr">
            <a:normAutofit lnSpcReduction="10000"/>
          </a:bodyPr>
          <a:p>
            <a:pPr lvl="0" algn="ctr">
              <a:lnSpc>
                <a:spcPct val="140000"/>
              </a:lnSpc>
            </a:pPr>
            <a:endParaRPr lang="en-US" altLang="zh-CN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9"/>
            </p:custDataLst>
          </p:nvPr>
        </p:nvSpPr>
        <p:spPr>
          <a:xfrm>
            <a:off x="4864152" y="2231210"/>
            <a:ext cx="846762" cy="40229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80000"/>
          </a:bodyPr>
          <a:p>
            <a:pPr algn="ctr"/>
            <a:r>
              <a:rPr lang="zh-CN" altLang="en-US" sz="2000" b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因素一</a:t>
            </a:r>
            <a:endParaRPr lang="zh-CN" altLang="en-US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10"/>
            </p:custDataLst>
          </p:nvPr>
        </p:nvSpPr>
        <p:spPr>
          <a:xfrm>
            <a:off x="6207297" y="3304121"/>
            <a:ext cx="249758" cy="249758"/>
          </a:xfrm>
          <a:prstGeom prst="ellipse">
            <a:avLst/>
          </a:prstGeom>
          <a:solidFill>
            <a:srgbClr val="E7E6E6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130000"/>
              </a:lnSpc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6581931" y="3055783"/>
            <a:ext cx="5009993" cy="384785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 fontScale="90000"/>
          </a:bodyPr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对绩效的评估</a:t>
            </a:r>
            <a:endParaRPr lang="zh-CN" altLang="en-US" sz="2000" b="1" spc="300">
              <a:solidFill>
                <a:srgbClr val="3498D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6581931" y="3471485"/>
            <a:ext cx="5010000" cy="330733"/>
          </a:xfrm>
          <a:prstGeom prst="rect">
            <a:avLst/>
          </a:prstGeom>
        </p:spPr>
        <p:txBody>
          <a:bodyPr wrap="square" lIns="90000" tIns="0" rIns="90000" bIns="46800">
            <a:normAutofit/>
          </a:bodyPr>
          <a:p>
            <a:pPr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sym typeface="+mn-ea"/>
              </a:rPr>
              <a:t>绩效评估需公平、透明、科学，否则会影响成员的积极性</a:t>
            </a:r>
            <a:endParaRPr lang="zh-CN" altLang="en-US" sz="14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五边形 12"/>
          <p:cNvSpPr/>
          <p:nvPr>
            <p:custDataLst>
              <p:tags r:id="rId13"/>
            </p:custDataLst>
          </p:nvPr>
        </p:nvSpPr>
        <p:spPr>
          <a:xfrm>
            <a:off x="4811471" y="3221280"/>
            <a:ext cx="1109660" cy="41544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tIns="0" bIns="0" anchor="ctr">
            <a:normAutofit lnSpcReduction="10000"/>
          </a:bodyPr>
          <a:p>
            <a:pPr lvl="0" algn="ctr">
              <a:lnSpc>
                <a:spcPct val="140000"/>
              </a:lnSpc>
            </a:pPr>
            <a:endParaRPr lang="en-US" altLang="zh-CN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14"/>
            </p:custDataLst>
          </p:nvPr>
        </p:nvSpPr>
        <p:spPr>
          <a:xfrm>
            <a:off x="4864152" y="3227855"/>
            <a:ext cx="846762" cy="40229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80000"/>
          </a:bodyPr>
          <a:p>
            <a:pPr algn="ctr"/>
            <a:r>
              <a:rPr lang="zh-CN" sz="2000" b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因素二</a:t>
            </a:r>
            <a:endParaRPr lang="zh-CN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>
            <p:custDataLst>
              <p:tags r:id="rId15"/>
            </p:custDataLst>
          </p:nvPr>
        </p:nvSpPr>
        <p:spPr>
          <a:xfrm>
            <a:off x="6207297" y="4300766"/>
            <a:ext cx="249758" cy="249758"/>
          </a:xfrm>
          <a:prstGeom prst="ellipse">
            <a:avLst/>
          </a:prstGeom>
          <a:solidFill>
            <a:srgbClr val="E7E6E6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lnSpc>
                <a:spcPct val="130000"/>
              </a:lnSpc>
              <a:buClrTx/>
              <a:buSzTx/>
              <a:buFontTx/>
            </a:pPr>
            <a:endParaRPr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6581931" y="4052428"/>
            <a:ext cx="5009993" cy="384785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 fontScale="90000"/>
          </a:bodyPr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人际关系的协调</a:t>
            </a:r>
            <a:endParaRPr lang="zh-CN" altLang="en-US" sz="2000" b="1" spc="300">
              <a:solidFill>
                <a:srgbClr val="1AA3AA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6581931" y="4468130"/>
            <a:ext cx="5010000" cy="330733"/>
          </a:xfrm>
          <a:prstGeom prst="rect">
            <a:avLst/>
          </a:prstGeom>
        </p:spPr>
        <p:txBody>
          <a:bodyPr wrap="square" lIns="90000" tIns="0" rIns="90000" bIns="46800">
            <a:normAutofit/>
          </a:bodyPr>
          <a:p>
            <a:pPr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sym typeface="+mn-ea"/>
              </a:rPr>
              <a:t>团队成员的人际关系越简单，工作就能既轻松又全力以赴</a:t>
            </a:r>
            <a:endParaRPr lang="zh-CN" altLang="en-US" sz="1400"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4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五边形 11"/>
          <p:cNvSpPr/>
          <p:nvPr>
            <p:custDataLst>
              <p:tags r:id="rId18"/>
            </p:custDataLst>
          </p:nvPr>
        </p:nvSpPr>
        <p:spPr>
          <a:xfrm>
            <a:off x="4811471" y="4217925"/>
            <a:ext cx="1109660" cy="41544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tIns="0" bIns="0" anchor="ctr">
            <a:normAutofit lnSpcReduction="10000"/>
          </a:bodyPr>
          <a:p>
            <a:pPr lvl="0" algn="ctr">
              <a:lnSpc>
                <a:spcPct val="140000"/>
              </a:lnSpc>
            </a:pPr>
            <a:endParaRPr lang="en-US" altLang="zh-CN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19"/>
            </p:custDataLst>
          </p:nvPr>
        </p:nvSpPr>
        <p:spPr>
          <a:xfrm>
            <a:off x="4864152" y="4224500"/>
            <a:ext cx="846762" cy="402291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 fontScale="80000"/>
          </a:bodyPr>
          <a:p>
            <a:pPr algn="ctr"/>
            <a:r>
              <a:rPr lang="zh-CN" altLang="en-US" sz="2000" b="1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因素三</a:t>
            </a:r>
            <a:endParaRPr lang="zh-CN" altLang="en-US" sz="2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697" name="TextBox 1"/>
          <p:cNvSpPr txBox="1"/>
          <p:nvPr/>
        </p:nvSpPr>
        <p:spPr>
          <a:xfrm>
            <a:off x="3958379" y="1330960"/>
            <a:ext cx="32308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4A452A"/>
                </a:solidFill>
                <a:latin typeface="Arial" panose="020B0604020202020204" pitchFamily="34" charset="0"/>
              </a:rPr>
              <a:t>团队制度的建立的因素</a:t>
            </a:r>
            <a:endParaRPr lang="zh-CN" altLang="en-US" sz="2400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823595" y="2728595"/>
            <a:ext cx="4838700" cy="14001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721" name="TextBox 1"/>
          <p:cNvSpPr txBox="1"/>
          <p:nvPr/>
        </p:nvSpPr>
        <p:spPr>
          <a:xfrm>
            <a:off x="1352550" y="2728595"/>
            <a:ext cx="4420235" cy="1076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r" eaLnBrk="1" hangingPunct="1">
              <a:lnSpc>
                <a:spcPct val="150000"/>
              </a:lnSpc>
            </a:pPr>
            <a:r>
              <a:rPr lang="zh-CN" altLang="en-US" sz="3735" b="1">
                <a:solidFill>
                  <a:srgbClr val="4A452A"/>
                </a:solidFill>
                <a:latin typeface="Arial" panose="020B0604020202020204" pitchFamily="34" charset="0"/>
              </a:rPr>
              <a:t>个人绩效评估</a:t>
            </a:r>
            <a:r>
              <a:rPr lang="zh-CN" altLang="en-US" sz="42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原则：</a:t>
            </a:r>
            <a:endParaRPr lang="zh-CN" altLang="en-US" sz="42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0722" name="TextBox 2"/>
          <p:cNvSpPr txBox="1"/>
          <p:nvPr/>
        </p:nvSpPr>
        <p:spPr>
          <a:xfrm>
            <a:off x="6088592" y="1951567"/>
            <a:ext cx="259461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665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2665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665">
                <a:latin typeface="Arial" panose="020B0604020202020204" pitchFamily="34" charset="0"/>
              </a:rPr>
              <a:t>目标要具体</a:t>
            </a:r>
            <a:endParaRPr lang="zh-CN" altLang="en-US" sz="2665">
              <a:latin typeface="Arial" panose="020B0604020202020204" pitchFamily="34" charset="0"/>
            </a:endParaRPr>
          </a:p>
        </p:txBody>
      </p:sp>
      <p:sp>
        <p:nvSpPr>
          <p:cNvPr id="30723" name="TextBox 3"/>
          <p:cNvSpPr txBox="1"/>
          <p:nvPr/>
        </p:nvSpPr>
        <p:spPr>
          <a:xfrm>
            <a:off x="6088592" y="2588683"/>
            <a:ext cx="293370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665">
                <a:solidFill>
                  <a:srgbClr val="DEA900"/>
                </a:solidFill>
                <a:latin typeface="Arial" panose="020B0604020202020204" pitchFamily="34" charset="0"/>
              </a:rPr>
              <a:t>02</a:t>
            </a:r>
            <a:r>
              <a:rPr lang="zh-CN" altLang="en-US" sz="2665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665">
                <a:latin typeface="Arial" panose="020B0604020202020204" pitchFamily="34" charset="0"/>
              </a:rPr>
              <a:t>必须可以度量</a:t>
            </a:r>
            <a:endParaRPr lang="zh-CN" altLang="en-US" sz="2665">
              <a:latin typeface="Arial" panose="020B0604020202020204" pitchFamily="34" charset="0"/>
            </a:endParaRPr>
          </a:p>
        </p:txBody>
      </p:sp>
      <p:sp>
        <p:nvSpPr>
          <p:cNvPr id="30724" name="TextBox 4"/>
          <p:cNvSpPr txBox="1"/>
          <p:nvPr/>
        </p:nvSpPr>
        <p:spPr>
          <a:xfrm>
            <a:off x="6088592" y="3225801"/>
            <a:ext cx="293370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665">
                <a:solidFill>
                  <a:srgbClr val="DEA900"/>
                </a:solidFill>
                <a:latin typeface="Arial" panose="020B0604020202020204" pitchFamily="34" charset="0"/>
              </a:rPr>
              <a:t>03</a:t>
            </a:r>
            <a:r>
              <a:rPr lang="zh-CN" altLang="en-US" sz="2665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665">
                <a:latin typeface="Arial" panose="020B0604020202020204" pitchFamily="34" charset="0"/>
              </a:rPr>
              <a:t>必须可以实现</a:t>
            </a:r>
            <a:endParaRPr lang="zh-CN" altLang="en-US" sz="2665">
              <a:latin typeface="Arial" panose="020B0604020202020204" pitchFamily="34" charset="0"/>
            </a:endParaRPr>
          </a:p>
        </p:txBody>
      </p:sp>
      <p:sp>
        <p:nvSpPr>
          <p:cNvPr id="30725" name="TextBox 5"/>
          <p:cNvSpPr txBox="1"/>
          <p:nvPr/>
        </p:nvSpPr>
        <p:spPr>
          <a:xfrm>
            <a:off x="6088592" y="3862917"/>
            <a:ext cx="327279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665">
                <a:solidFill>
                  <a:srgbClr val="DEA900"/>
                </a:solidFill>
                <a:latin typeface="Arial" panose="020B0604020202020204" pitchFamily="34" charset="0"/>
              </a:rPr>
              <a:t>04</a:t>
            </a:r>
            <a:r>
              <a:rPr lang="zh-CN" altLang="en-US" sz="2665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665">
                <a:latin typeface="Arial" panose="020B0604020202020204" pitchFamily="34" charset="0"/>
              </a:rPr>
              <a:t>有相当的实现性</a:t>
            </a:r>
            <a:endParaRPr lang="zh-CN" altLang="en-US" sz="2665">
              <a:latin typeface="Arial" panose="020B0604020202020204" pitchFamily="34" charset="0"/>
            </a:endParaRPr>
          </a:p>
        </p:txBody>
      </p:sp>
      <p:sp>
        <p:nvSpPr>
          <p:cNvPr id="30726" name="TextBox 6"/>
          <p:cNvSpPr txBox="1"/>
          <p:nvPr/>
        </p:nvSpPr>
        <p:spPr>
          <a:xfrm>
            <a:off x="6088592" y="4500034"/>
            <a:ext cx="3272790" cy="5016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665">
                <a:solidFill>
                  <a:srgbClr val="DEA900"/>
                </a:solidFill>
                <a:latin typeface="Arial" panose="020B0604020202020204" pitchFamily="34" charset="0"/>
              </a:rPr>
              <a:t>05</a:t>
            </a:r>
            <a:r>
              <a:rPr lang="zh-CN" altLang="en-US" sz="2665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665">
                <a:latin typeface="Arial" panose="020B0604020202020204" pitchFamily="34" charset="0"/>
              </a:rPr>
              <a:t>必须具备时限性</a:t>
            </a:r>
            <a:endParaRPr lang="zh-CN" altLang="en-US" sz="2665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TextBox 1"/>
          <p:cNvSpPr txBox="1"/>
          <p:nvPr/>
        </p:nvSpPr>
        <p:spPr>
          <a:xfrm>
            <a:off x="1253067" y="879898"/>
            <a:ext cx="41452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4A452A"/>
                </a:solidFill>
                <a:latin typeface="Arial" panose="020B0604020202020204" pitchFamily="34" charset="0"/>
              </a:rPr>
              <a:t>团队领导者与管理者的</a:t>
            </a:r>
            <a:r>
              <a:rPr lang="zh-CN" altLang="en-US" sz="3600" b="1">
                <a:solidFill>
                  <a:srgbClr val="DEA900"/>
                </a:solidFill>
                <a:latin typeface="Arial" panose="020B0604020202020204" pitchFamily="34" charset="0"/>
              </a:rPr>
              <a:t>区别</a:t>
            </a:r>
            <a:endParaRPr lang="zh-CN" altLang="en-US" sz="36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32770" name="TextBox 2"/>
          <p:cNvSpPr txBox="1"/>
          <p:nvPr/>
        </p:nvSpPr>
        <p:spPr>
          <a:xfrm>
            <a:off x="4078817" y="1983317"/>
            <a:ext cx="748876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1600">
                <a:latin typeface="Arial" panose="020B0604020202020204" pitchFamily="34" charset="0"/>
              </a:rPr>
              <a:t>设计者。有前瞻的想法、长远的目光，主动的创造团队的未来；勇于破坏旧秩序，敢于挑战现状。有强烈的直觉、敏感的嗅觉以及对大趋势的洞见。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32771" name="TextBox 3"/>
          <p:cNvSpPr txBox="1"/>
          <p:nvPr/>
        </p:nvSpPr>
        <p:spPr>
          <a:xfrm>
            <a:off x="4078817" y="3980392"/>
            <a:ext cx="7488767" cy="74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Arial" panose="020B0604020202020204" pitchFamily="34" charset="0"/>
                <a:sym typeface="+mn-ea"/>
              </a:rPr>
              <a:t>实现者。冷静，善于收集掌握各种信息，将设计完美的变成现实</a:t>
            </a:r>
            <a:endParaRPr lang="zh-CN" altLang="en-US" sz="160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32772" name="TextBox 4"/>
          <p:cNvSpPr txBox="1"/>
          <p:nvPr/>
        </p:nvSpPr>
        <p:spPr>
          <a:xfrm>
            <a:off x="1798108" y="5578475"/>
            <a:ext cx="84124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领导者从事团队的创造性工作，管理者专注于维持性的工作。</a:t>
            </a:r>
            <a:endParaRPr lang="zh-CN" altLang="en-US" sz="24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2773" name="矩形 5"/>
          <p:cNvSpPr/>
          <p:nvPr/>
        </p:nvSpPr>
        <p:spPr>
          <a:xfrm>
            <a:off x="1405467" y="1983105"/>
            <a:ext cx="2011680" cy="829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4800" b="1">
                <a:solidFill>
                  <a:srgbClr val="DEA900"/>
                </a:solidFill>
                <a:latin typeface="Arial" panose="020B0604020202020204" pitchFamily="34" charset="0"/>
              </a:rPr>
              <a:t>领导者</a:t>
            </a:r>
            <a:endParaRPr lang="zh-CN" altLang="en-US" sz="48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32774" name="矩形 6"/>
          <p:cNvSpPr/>
          <p:nvPr/>
        </p:nvSpPr>
        <p:spPr>
          <a:xfrm>
            <a:off x="1405255" y="3899535"/>
            <a:ext cx="23545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altLang="en-US" sz="48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管理者</a:t>
            </a:r>
            <a:endParaRPr lang="zh-CN" altLang="en-US" sz="4800" b="1">
              <a:solidFill>
                <a:srgbClr val="DEA900"/>
              </a:solidFill>
              <a:latin typeface="Arial" panose="020B0604020202020204" pitchFamily="34" charset="0"/>
              <a:sym typeface="+mn-ea"/>
            </a:endParaRPr>
          </a:p>
        </p:txBody>
      </p:sp>
      <p:cxnSp>
        <p:nvCxnSpPr>
          <p:cNvPr id="32775" name="直接连接符 7"/>
          <p:cNvCxnSpPr/>
          <p:nvPr/>
        </p:nvCxnSpPr>
        <p:spPr>
          <a:xfrm>
            <a:off x="955252" y="5141384"/>
            <a:ext cx="10282767" cy="0"/>
          </a:xfrm>
          <a:prstGeom prst="line">
            <a:avLst/>
          </a:prstGeom>
          <a:ln w="19050" cap="flat" cmpd="sng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249680" y="1635125"/>
            <a:ext cx="9674860" cy="4602480"/>
            <a:chOff x="1083" y="2065"/>
            <a:chExt cx="15236" cy="7248"/>
          </a:xfrm>
        </p:grpSpPr>
        <p:sp>
          <p:nvSpPr>
            <p:cNvPr id="3" name="矩形: 圆角 1"/>
            <p:cNvSpPr/>
            <p:nvPr/>
          </p:nvSpPr>
          <p:spPr>
            <a:xfrm>
              <a:off x="1083" y="2065"/>
              <a:ext cx="7362" cy="2166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矩形: 圆角 2"/>
            <p:cNvSpPr/>
            <p:nvPr/>
          </p:nvSpPr>
          <p:spPr>
            <a:xfrm>
              <a:off x="1083" y="460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: 圆角 4"/>
            <p:cNvSpPr/>
            <p:nvPr/>
          </p:nvSpPr>
          <p:spPr>
            <a:xfrm>
              <a:off x="8927" y="2065"/>
              <a:ext cx="7362" cy="2166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矩形: 圆角 5"/>
            <p:cNvSpPr/>
            <p:nvPr/>
          </p:nvSpPr>
          <p:spPr>
            <a:xfrm>
              <a:off x="8927" y="460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237" y="2747"/>
              <a:ext cx="6818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一个合格的管理者，应是当他不在时，业务仍能够有效地进行</a:t>
              </a:r>
              <a:endParaRPr lang="en-US" altLang="zh-CN" sz="1200">
                <a:latin typeface="Arial" panose="020B0604020202020204" pitchFamily="34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一个员工70%的培训是有直接主管完成的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237" y="5225"/>
              <a:ext cx="6795" cy="145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在员工面前总是服从错误的上司，他们会对你失望，并鄙视你。</a:t>
              </a:r>
              <a:endParaRPr lang="en-US" altLang="zh-CN" sz="1200">
                <a:latin typeface="Arial" panose="020B0604020202020204" pitchFamily="34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团队内部，下级要服从命令，但并不意味着你必须一直附和领导的意见或观点。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432" y="2747"/>
              <a:ext cx="6777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部下的错误，有时就是领导自身的错误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432" y="5293"/>
              <a:ext cx="6806" cy="136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一味的追求结果，而不试图影响员工的思想，不引导他们做什么，是管理的错误不良的过程和方法，最终会带来恶果</a:t>
              </a:r>
              <a:endParaRPr lang="zh-CN" altLang="en-US" sz="1200">
                <a:latin typeface="Arial" panose="020B0604020202020204" pitchFamily="34" charset="0"/>
              </a:endParaRPr>
            </a:p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7" y="2289"/>
              <a:ext cx="635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/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只专注于业务问题，忽视了管理工作</a:t>
              </a:r>
              <a:endParaRPr kumimoji="0" lang="zh-CN" altLang="en-US" sz="1600" b="1" kern="1200" cap="none" spc="0" normalizeH="0" baseline="0" noProof="0" dirty="0">
                <a:solidFill>
                  <a:srgbClr val="DEA90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09" y="2289"/>
              <a:ext cx="434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没有培养胜任的人才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7" y="4808"/>
              <a:ext cx="406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只想控制工作成功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509" y="4808"/>
              <a:ext cx="391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喜欢附和错误的一方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083" y="4164"/>
              <a:ext cx="7362" cy="6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8927" y="4164"/>
              <a:ext cx="7362" cy="6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1083" y="669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8927" y="669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1581" y="2391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9393" y="2391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1581" y="4912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9393" y="4912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8" name="矩形: 圆角 2"/>
            <p:cNvSpPr/>
            <p:nvPr/>
          </p:nvSpPr>
          <p:spPr>
            <a:xfrm>
              <a:off x="1113" y="715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: 圆角 5"/>
            <p:cNvSpPr/>
            <p:nvPr/>
          </p:nvSpPr>
          <p:spPr>
            <a:xfrm>
              <a:off x="8957" y="715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267" y="7775"/>
              <a:ext cx="6795" cy="92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公司没有利润，它就无法生存你最重要的任务就是让公司盈利</a:t>
              </a:r>
              <a:endParaRPr lang="zh-CN" altLang="en-US" sz="1200">
                <a:latin typeface="Arial" panose="020B0604020202020204" pitchFamily="34" charset="0"/>
              </a:endParaRPr>
            </a:p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462" y="7843"/>
              <a:ext cx="6777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应掌握员工的差异，因材施教，量体裁衣应取人之长，灵活对待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07" y="7358"/>
              <a:ext cx="202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僵硬管理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539" y="7358"/>
              <a:ext cx="505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忘记了利润对于团队的重要性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</a:endParaRPr>
            </a:p>
            <a:p>
              <a:pPr lvl="0" algn="l">
                <a:buClrTx/>
                <a:buSzTx/>
                <a:buFontTx/>
              </a:pP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矩形: 圆角 22"/>
            <p:cNvSpPr/>
            <p:nvPr/>
          </p:nvSpPr>
          <p:spPr>
            <a:xfrm>
              <a:off x="1113" y="924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1" name="矩形: 圆角 23"/>
            <p:cNvSpPr/>
            <p:nvPr/>
          </p:nvSpPr>
          <p:spPr>
            <a:xfrm>
              <a:off x="8957" y="924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2" name="矩形: 圆角 28"/>
            <p:cNvSpPr/>
            <p:nvPr/>
          </p:nvSpPr>
          <p:spPr>
            <a:xfrm>
              <a:off x="1611" y="7462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3" name="矩形: 圆角 29"/>
            <p:cNvSpPr/>
            <p:nvPr/>
          </p:nvSpPr>
          <p:spPr>
            <a:xfrm>
              <a:off x="9423" y="7462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</p:grpSp>
      <p:sp>
        <p:nvSpPr>
          <p:cNvPr id="37889" name="TextBox 1"/>
          <p:cNvSpPr txBox="1"/>
          <p:nvPr/>
        </p:nvSpPr>
        <p:spPr>
          <a:xfrm>
            <a:off x="4879340" y="755650"/>
            <a:ext cx="24333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b="1">
                <a:solidFill>
                  <a:srgbClr val="4A452A"/>
                </a:solidFill>
                <a:latin typeface="Arial" panose="020B0604020202020204" pitchFamily="34" charset="0"/>
              </a:rPr>
              <a:t>领导的</a:t>
            </a:r>
            <a:r>
              <a:rPr lang="zh-CN" altLang="en-US" sz="3600" b="1">
                <a:solidFill>
                  <a:srgbClr val="DEA900"/>
                </a:solidFill>
                <a:latin typeface="Arial" panose="020B0604020202020204" pitchFamily="34" charset="0"/>
              </a:rPr>
              <a:t>致命</a:t>
            </a:r>
            <a:r>
              <a:rPr lang="zh-CN" altLang="en-US" b="1">
                <a:solidFill>
                  <a:srgbClr val="4A452A"/>
                </a:solidFill>
                <a:latin typeface="Arial" panose="020B0604020202020204" pitchFamily="34" charset="0"/>
              </a:rPr>
              <a:t>错误</a:t>
            </a:r>
            <a:endParaRPr lang="zh-CN" altLang="en-US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249680" y="1635125"/>
            <a:ext cx="9674860" cy="4602480"/>
            <a:chOff x="1083" y="2065"/>
            <a:chExt cx="15236" cy="7248"/>
          </a:xfrm>
        </p:grpSpPr>
        <p:sp>
          <p:nvSpPr>
            <p:cNvPr id="3" name="矩形: 圆角 1"/>
            <p:cNvSpPr/>
            <p:nvPr/>
          </p:nvSpPr>
          <p:spPr>
            <a:xfrm>
              <a:off x="1083" y="2065"/>
              <a:ext cx="7362" cy="2166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矩形: 圆角 2"/>
            <p:cNvSpPr/>
            <p:nvPr/>
          </p:nvSpPr>
          <p:spPr>
            <a:xfrm>
              <a:off x="1083" y="460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: 圆角 4"/>
            <p:cNvSpPr/>
            <p:nvPr/>
          </p:nvSpPr>
          <p:spPr>
            <a:xfrm>
              <a:off x="8927" y="2065"/>
              <a:ext cx="7362" cy="2166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矩形: 圆角 5"/>
            <p:cNvSpPr/>
            <p:nvPr/>
          </p:nvSpPr>
          <p:spPr>
            <a:xfrm>
              <a:off x="8927" y="460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237" y="2747"/>
              <a:ext cx="6818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除管理工作之外，还应管理下属的生活及内心状态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237" y="5225"/>
              <a:ext cx="6795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纠正要及时宽恕等于纵容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432" y="2747"/>
              <a:ext cx="6777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要综观全局向目标迈进，而不是从事具体业务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432" y="5293"/>
              <a:ext cx="6806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没有相应的规则和标准，会导致工作陷入一团混乱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7" y="2289"/>
              <a:ext cx="452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/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拒绝承担个人责任</a:t>
              </a:r>
              <a:endParaRPr kumimoji="0" lang="zh-CN" altLang="en-US" sz="1600" b="1" kern="1200" cap="none" spc="0" normalizeH="0" baseline="0" noProof="0" dirty="0">
                <a:solidFill>
                  <a:srgbClr val="DEA900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09" y="2289"/>
              <a:ext cx="434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只是员工的工作伙伴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7" y="4808"/>
              <a:ext cx="5122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没有订立工作和行为的明确标准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509" y="4808"/>
              <a:ext cx="529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一味地宽恕那些不能胜任的员工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083" y="4164"/>
              <a:ext cx="7362" cy="6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8927" y="4164"/>
              <a:ext cx="7362" cy="6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1083" y="669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8927" y="669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1581" y="2391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9393" y="2391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1581" y="4912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9393" y="4912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8" name="矩形: 圆角 2"/>
            <p:cNvSpPr/>
            <p:nvPr/>
          </p:nvSpPr>
          <p:spPr>
            <a:xfrm>
              <a:off x="1113" y="715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: 圆角 5"/>
            <p:cNvSpPr/>
            <p:nvPr/>
          </p:nvSpPr>
          <p:spPr>
            <a:xfrm>
              <a:off x="8957" y="7150"/>
              <a:ext cx="7362" cy="2163"/>
            </a:xfrm>
            <a:prstGeom prst="roundRect">
              <a:avLst>
                <a:gd name="adj" fmla="val 4069"/>
              </a:avLst>
            </a:prstGeom>
            <a:solidFill>
              <a:schemeClr val="bg1"/>
            </a:solidFill>
            <a:ln>
              <a:noFill/>
            </a:ln>
            <a:effectLst>
              <a:outerShdw blurRad="8001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267" y="7775"/>
              <a:ext cx="6795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公</a:t>
              </a: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你的工作是管理，而不是专制，要学会分权与授权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462" y="7843"/>
              <a:ext cx="6777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Arial" panose="020B0604020202020204" pitchFamily="34" charset="0"/>
                  <a:sym typeface="+mn-ea"/>
                </a:rPr>
                <a:t>主要员工绩效适当，有一定贡献就应给予嘉奖</a:t>
              </a:r>
              <a:endParaRPr lang="zh-CN" altLang="en-US" sz="12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07" y="7358"/>
              <a:ext cx="478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只知道赞赏绩效最优的员工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539" y="7358"/>
              <a:ext cx="649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1600" b="1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试图去操纵员工，这是最不可原谅的错误</a:t>
              </a:r>
              <a:endParaRPr lang="zh-CN" altLang="en-US" sz="1600" b="1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矩形: 圆角 22"/>
            <p:cNvSpPr/>
            <p:nvPr/>
          </p:nvSpPr>
          <p:spPr>
            <a:xfrm>
              <a:off x="1113" y="924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1" name="矩形: 圆角 23"/>
            <p:cNvSpPr/>
            <p:nvPr/>
          </p:nvSpPr>
          <p:spPr>
            <a:xfrm>
              <a:off x="8957" y="9249"/>
              <a:ext cx="7362" cy="6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2" name="矩形: 圆角 28"/>
            <p:cNvSpPr/>
            <p:nvPr/>
          </p:nvSpPr>
          <p:spPr>
            <a:xfrm>
              <a:off x="1611" y="7462"/>
              <a:ext cx="64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  <p:sp>
          <p:nvSpPr>
            <p:cNvPr id="33" name="矩形: 圆角 29"/>
            <p:cNvSpPr/>
            <p:nvPr/>
          </p:nvSpPr>
          <p:spPr>
            <a:xfrm>
              <a:off x="9423" y="7462"/>
              <a:ext cx="67" cy="31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noProof="0">
                <a:ln>
                  <a:noFill/>
                </a:ln>
                <a:effectLst/>
                <a:uLnTx/>
                <a:uFillTx/>
                <a:sym typeface="+mn-ea"/>
              </a:endParaRPr>
            </a:p>
          </p:txBody>
        </p:sp>
      </p:grpSp>
      <p:sp>
        <p:nvSpPr>
          <p:cNvPr id="37889" name="TextBox 1"/>
          <p:cNvSpPr txBox="1"/>
          <p:nvPr/>
        </p:nvSpPr>
        <p:spPr>
          <a:xfrm>
            <a:off x="4879340" y="755650"/>
            <a:ext cx="24333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b="1">
                <a:solidFill>
                  <a:srgbClr val="4A452A"/>
                </a:solidFill>
                <a:latin typeface="Arial" panose="020B0604020202020204" pitchFamily="34" charset="0"/>
              </a:rPr>
              <a:t>领导的</a:t>
            </a:r>
            <a:r>
              <a:rPr lang="zh-CN" altLang="en-US" sz="3600" b="1">
                <a:solidFill>
                  <a:srgbClr val="DEA900"/>
                </a:solidFill>
                <a:latin typeface="Arial" panose="020B0604020202020204" pitchFamily="34" charset="0"/>
              </a:rPr>
              <a:t>致命</a:t>
            </a:r>
            <a:r>
              <a:rPr lang="zh-CN" altLang="en-US" b="1">
                <a:solidFill>
                  <a:srgbClr val="4A452A"/>
                </a:solidFill>
                <a:latin typeface="Arial" panose="020B0604020202020204" pitchFamily="34" charset="0"/>
              </a:rPr>
              <a:t>错误</a:t>
            </a:r>
            <a:endParaRPr lang="zh-CN" altLang="en-US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TextBox 2"/>
          <p:cNvSpPr txBox="1"/>
          <p:nvPr/>
        </p:nvSpPr>
        <p:spPr>
          <a:xfrm>
            <a:off x="6383867" y="4637617"/>
            <a:ext cx="32651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</a:rPr>
              <a:t>04</a:t>
            </a:r>
            <a:r>
              <a:rPr lang="zh-CN" altLang="en-US" sz="24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400">
                <a:latin typeface="Arial" panose="020B0604020202020204" pitchFamily="34" charset="0"/>
              </a:rPr>
              <a:t>为消费者谋求品质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43010" name="矩形 3"/>
          <p:cNvSpPr/>
          <p:nvPr/>
        </p:nvSpPr>
        <p:spPr>
          <a:xfrm>
            <a:off x="982133" y="3752851"/>
            <a:ext cx="29603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24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为老板创造利润</a:t>
            </a: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11" name="矩形 4"/>
          <p:cNvSpPr/>
          <p:nvPr/>
        </p:nvSpPr>
        <p:spPr>
          <a:xfrm>
            <a:off x="982133" y="4637617"/>
            <a:ext cx="29603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</a:rPr>
              <a:t>02</a:t>
            </a:r>
            <a:r>
              <a:rPr lang="zh-CN" altLang="en-US" sz="24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为社会谋求就业</a:t>
            </a: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矩形 5"/>
          <p:cNvSpPr/>
          <p:nvPr/>
        </p:nvSpPr>
        <p:spPr>
          <a:xfrm>
            <a:off x="6383867" y="3752851"/>
            <a:ext cx="296037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400">
                <a:solidFill>
                  <a:srgbClr val="DEA900"/>
                </a:solidFill>
                <a:latin typeface="Arial" panose="020B0604020202020204" pitchFamily="34" charset="0"/>
              </a:rPr>
              <a:t>03</a:t>
            </a:r>
            <a:r>
              <a:rPr lang="zh-CN" altLang="en-US" sz="24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为员工谋求福利</a:t>
            </a: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13" name="矩形 6"/>
          <p:cNvSpPr/>
          <p:nvPr/>
        </p:nvSpPr>
        <p:spPr>
          <a:xfrm>
            <a:off x="5135033" y="182033"/>
            <a:ext cx="273812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0" b="1">
                <a:solidFill>
                  <a:srgbClr val="DEA900"/>
                </a:solidFill>
                <a:latin typeface="Arial" panose="020B0604020202020204" pitchFamily="34" charset="0"/>
              </a:rPr>
              <a:t>4</a:t>
            </a:r>
            <a:r>
              <a:rPr lang="zh-CN" altLang="en-US" sz="3735">
                <a:solidFill>
                  <a:srgbClr val="DEA900"/>
                </a:solidFill>
                <a:latin typeface="Arial" panose="020B0604020202020204" pitchFamily="34" charset="0"/>
              </a:rPr>
              <a:t>大职责</a:t>
            </a:r>
            <a:endParaRPr lang="zh-CN" altLang="en-US" sz="3735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43014" name="矩形 8"/>
          <p:cNvSpPr/>
          <p:nvPr/>
        </p:nvSpPr>
        <p:spPr>
          <a:xfrm>
            <a:off x="3862917" y="1703917"/>
            <a:ext cx="1878330" cy="7073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团队主管的</a:t>
            </a:r>
            <a:endParaRPr lang="en-US" altLang="zh-CN" sz="2665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cxnSp>
        <p:nvCxnSpPr>
          <p:cNvPr id="43015" name="直接连接符 9"/>
          <p:cNvCxnSpPr/>
          <p:nvPr/>
        </p:nvCxnSpPr>
        <p:spPr>
          <a:xfrm>
            <a:off x="954617" y="2948517"/>
            <a:ext cx="10282767" cy="0"/>
          </a:xfrm>
          <a:prstGeom prst="line">
            <a:avLst/>
          </a:prstGeom>
          <a:ln w="19050" cap="flat" cmpd="sng">
            <a:solidFill>
              <a:srgbClr val="DEA9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TextBox 1"/>
          <p:cNvSpPr txBox="1"/>
          <p:nvPr/>
        </p:nvSpPr>
        <p:spPr>
          <a:xfrm>
            <a:off x="3955733" y="1028700"/>
            <a:ext cx="4280535" cy="7480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4265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好管理的3个角色</a:t>
            </a:r>
            <a:endParaRPr lang="zh-CN" altLang="en-US" sz="4265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034" name="椭圆 2"/>
          <p:cNvSpPr>
            <a:spLocks noChangeAspect="1"/>
          </p:cNvSpPr>
          <p:nvPr/>
        </p:nvSpPr>
        <p:spPr>
          <a:xfrm>
            <a:off x="2702984" y="2396067"/>
            <a:ext cx="2495549" cy="2495551"/>
          </a:xfrm>
          <a:prstGeom prst="ellipse">
            <a:avLst/>
          </a:prstGeom>
          <a:solidFill>
            <a:srgbClr val="DEA900"/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4265" b="1">
                <a:solidFill>
                  <a:srgbClr val="FFFFFF"/>
                </a:solidFill>
                <a:latin typeface="Arial" panose="020B0604020202020204" pitchFamily="34" charset="0"/>
              </a:rPr>
              <a:t>老师</a:t>
            </a:r>
            <a:endParaRPr lang="zh-CN" altLang="en-US" sz="4265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4035" name="椭圆 3"/>
          <p:cNvSpPr>
            <a:spLocks noChangeAspect="1"/>
          </p:cNvSpPr>
          <p:nvPr/>
        </p:nvSpPr>
        <p:spPr>
          <a:xfrm>
            <a:off x="6993467" y="2396067"/>
            <a:ext cx="2495551" cy="2495551"/>
          </a:xfrm>
          <a:prstGeom prst="ellipse">
            <a:avLst/>
          </a:prstGeom>
          <a:solidFill>
            <a:srgbClr val="DEA900"/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4265" b="1">
                <a:solidFill>
                  <a:srgbClr val="FFFFFF"/>
                </a:solidFill>
                <a:latin typeface="Arial" panose="020B0604020202020204" pitchFamily="34" charset="0"/>
              </a:rPr>
              <a:t>朋友</a:t>
            </a:r>
            <a:endParaRPr lang="zh-CN" altLang="en-US" sz="4265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4036" name="椭圆 4"/>
          <p:cNvSpPr>
            <a:spLocks noChangeAspect="1"/>
          </p:cNvSpPr>
          <p:nvPr/>
        </p:nvSpPr>
        <p:spPr>
          <a:xfrm>
            <a:off x="4847167" y="2396067"/>
            <a:ext cx="2497667" cy="249555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txBody>
          <a:bodyPr anchor="ctr"/>
          <a:p>
            <a:pPr algn="ctr" eaLnBrk="1" hangingPunct="1"/>
            <a:r>
              <a:rPr lang="zh-CN" altLang="en-US" sz="4265" b="1">
                <a:solidFill>
                  <a:srgbClr val="FFFFFF"/>
                </a:solidFill>
                <a:latin typeface="Arial" panose="020B0604020202020204" pitchFamily="34" charset="0"/>
              </a:rPr>
              <a:t>兄长</a:t>
            </a:r>
            <a:endParaRPr lang="zh-CN" altLang="en-US" sz="4265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4037" name="TextBox 5"/>
          <p:cNvSpPr txBox="1"/>
          <p:nvPr/>
        </p:nvSpPr>
        <p:spPr>
          <a:xfrm>
            <a:off x="3210984" y="5240867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chemeClr val="tx1"/>
                </a:solidFill>
                <a:latin typeface="Arial" panose="020B0604020202020204" pitchFamily="34" charset="0"/>
              </a:rPr>
              <a:t>循序善诱</a:t>
            </a:r>
            <a:endParaRPr lang="zh-CN" altLang="en-US" sz="2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8" name="TextBox 6"/>
          <p:cNvSpPr txBox="1"/>
          <p:nvPr/>
        </p:nvSpPr>
        <p:spPr>
          <a:xfrm>
            <a:off x="5357284" y="5240867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latin typeface="Arial" panose="020B0604020202020204" pitchFamily="34" charset="0"/>
                <a:sym typeface="+mn-ea"/>
              </a:rPr>
              <a:t>分享知识</a:t>
            </a:r>
            <a:endParaRPr lang="zh-CN" altLang="en-US" sz="2400" b="1">
              <a:latin typeface="Arial" panose="020B0604020202020204" pitchFamily="34" charset="0"/>
              <a:sym typeface="+mn-ea"/>
            </a:endParaRPr>
          </a:p>
        </p:txBody>
      </p:sp>
      <p:sp>
        <p:nvSpPr>
          <p:cNvPr id="44039" name="TextBox 7"/>
          <p:cNvSpPr txBox="1"/>
          <p:nvPr/>
        </p:nvSpPr>
        <p:spPr>
          <a:xfrm>
            <a:off x="7503584" y="5240867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latin typeface="Arial" panose="020B0604020202020204" pitchFamily="34" charset="0"/>
                <a:sym typeface="+mn-ea"/>
              </a:rPr>
              <a:t>表现到位</a:t>
            </a:r>
            <a:endParaRPr lang="zh-CN" altLang="en-US" sz="2400" b="1"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完整的执行体系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占位符 2"/>
          <p:cNvSpPr>
            <a:spLocks noGrp="1"/>
          </p:cNvSpPr>
          <p:nvPr userDrawn="1">
            <p:custDataLst>
              <p:tags r:id="rId1"/>
            </p:custDataLst>
          </p:nvPr>
        </p:nvSpPr>
        <p:spPr>
          <a:xfrm>
            <a:off x="1591945" y="4160520"/>
            <a:ext cx="3930015" cy="661670"/>
          </a:xfrm>
          <a:prstGeom prst="rect">
            <a:avLst/>
          </a:prstGeom>
        </p:spPr>
        <p:txBody>
          <a:bodyPr vert="horz" lIns="90170" tIns="46990" rIns="90170" bIns="46990" rtlCol="0"/>
          <a:lstStyle>
            <a:lvl1pPr marL="0" indent="0" algn="ctr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ysClr val="windowText" lastClr="000000">
                    <a:tint val="75000"/>
                  </a:sysClr>
                </a:solidFill>
              </a:defRPr>
            </a:lvl2pPr>
            <a:lvl3pPr marL="914400" indent="0">
              <a:buNone/>
              <a:defRPr sz="1800">
                <a:solidFill>
                  <a:sysClr val="windowText" lastClr="000000">
                    <a:tint val="75000"/>
                  </a:sysClr>
                </a:solidFill>
              </a:defRPr>
            </a:lvl3pPr>
            <a:lvl4pPr marL="1371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4pPr>
            <a:lvl5pPr marL="18288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5pPr>
            <a:lvl6pPr marL="22860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6pPr>
            <a:lvl7pPr marL="27432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7pPr>
            <a:lvl8pPr marL="32004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8pPr>
            <a:lvl9pPr marL="3657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40" dirty="0"/>
              <a:t>添加具体文本相关内容</a:t>
            </a: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endParaRPr lang="zh-CN" altLang="en-US" sz="1040" dirty="0"/>
          </a:p>
        </p:txBody>
      </p:sp>
      <p:sp>
        <p:nvSpPr>
          <p:cNvPr id="2" name="文本框 1"/>
          <p:cNvSpPr txBox="1"/>
          <p:nvPr/>
        </p:nvSpPr>
        <p:spPr>
          <a:xfrm>
            <a:off x="1591945" y="3548380"/>
            <a:ext cx="4072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激励的方式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6012656" y="0"/>
            <a:ext cx="166687" cy="6858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椭圆 6"/>
          <p:cNvSpPr/>
          <p:nvPr>
            <p:custDataLst>
              <p:tags r:id="rId2"/>
            </p:custDataLst>
          </p:nvPr>
        </p:nvSpPr>
        <p:spPr>
          <a:xfrm>
            <a:off x="5810252" y="2400605"/>
            <a:ext cx="571496" cy="57149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endParaRPr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16200000">
            <a:off x="5499497" y="2565237"/>
            <a:ext cx="280988" cy="242232"/>
          </a:xfrm>
          <a:prstGeom prst="triangle">
            <a:avLst/>
          </a:prstGeom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 bwMode="auto">
          <a:xfrm>
            <a:off x="1282214" y="2327881"/>
            <a:ext cx="3977043" cy="71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b="1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为员工安排的工作和职位必须与他的性格相匹配</a:t>
            </a:r>
            <a:endParaRPr lang="zh-CN" altLang="en-US" sz="1400" b="1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椭圆 38"/>
          <p:cNvSpPr/>
          <p:nvPr>
            <p:custDataLst>
              <p:tags r:id="rId5"/>
            </p:custDataLst>
          </p:nvPr>
        </p:nvSpPr>
        <p:spPr>
          <a:xfrm>
            <a:off x="5810252" y="4120087"/>
            <a:ext cx="571496" cy="57149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endParaRPr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等腰三角形 39"/>
          <p:cNvSpPr/>
          <p:nvPr>
            <p:custDataLst>
              <p:tags r:id="rId6"/>
            </p:custDataLst>
          </p:nvPr>
        </p:nvSpPr>
        <p:spPr>
          <a:xfrm rot="16200000">
            <a:off x="5499497" y="4284719"/>
            <a:ext cx="280988" cy="242232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>
            <p:custDataLst>
              <p:tags r:id="rId7"/>
            </p:custDataLst>
          </p:nvPr>
        </p:nvSpPr>
        <p:spPr bwMode="auto">
          <a:xfrm>
            <a:off x="1282214" y="4047363"/>
            <a:ext cx="3977043" cy="71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 lang="zh-CN" altLang="en-US" sz="1400" b="1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为每一名员工设定具体而恰当的目标</a:t>
            </a:r>
            <a:endParaRPr lang="zh-CN" altLang="en-US" sz="1400" b="1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endParaRPr lang="zh-CN" altLang="en-US" sz="1400" b="1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32" name="椭圆 31"/>
          <p:cNvSpPr/>
          <p:nvPr>
            <p:custDataLst>
              <p:tags r:id="rId8"/>
            </p:custDataLst>
          </p:nvPr>
        </p:nvSpPr>
        <p:spPr>
          <a:xfrm>
            <a:off x="5810252" y="3260346"/>
            <a:ext cx="571496" cy="571496"/>
          </a:xfrm>
          <a:prstGeom prst="ellipse">
            <a:avLst/>
          </a:prstGeom>
          <a:solidFill>
            <a:srgbClr val="DEA900"/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endParaRPr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等腰三角形 32"/>
          <p:cNvSpPr/>
          <p:nvPr>
            <p:custDataLst>
              <p:tags r:id="rId9"/>
            </p:custDataLst>
          </p:nvPr>
        </p:nvSpPr>
        <p:spPr>
          <a:xfrm rot="5400000" flipH="1">
            <a:off x="6411515" y="3424978"/>
            <a:ext cx="280988" cy="242232"/>
          </a:xfrm>
          <a:prstGeom prst="triangle">
            <a:avLst/>
          </a:prstGeom>
          <a:solidFill>
            <a:srgbClr val="DEA90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10"/>
            </p:custDataLst>
          </p:nvPr>
        </p:nvSpPr>
        <p:spPr bwMode="auto">
          <a:xfrm>
            <a:off x="6932743" y="3187622"/>
            <a:ext cx="3977043" cy="71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400" b="1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对完成了既定目标的员工进行恰当的奖励</a:t>
            </a:r>
            <a:endParaRPr lang="zh-CN" altLang="en-US" sz="1400" b="1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46" name="椭圆 45"/>
          <p:cNvSpPr/>
          <p:nvPr>
            <p:custDataLst>
              <p:tags r:id="rId11"/>
            </p:custDataLst>
          </p:nvPr>
        </p:nvSpPr>
        <p:spPr>
          <a:xfrm>
            <a:off x="5810252" y="4979828"/>
            <a:ext cx="571496" cy="571496"/>
          </a:xfrm>
          <a:prstGeom prst="ellipse">
            <a:avLst/>
          </a:prstGeom>
          <a:solidFill>
            <a:srgbClr val="DEA900"/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endParaRPr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等腰三角形 46"/>
          <p:cNvSpPr/>
          <p:nvPr>
            <p:custDataLst>
              <p:tags r:id="rId12"/>
            </p:custDataLst>
          </p:nvPr>
        </p:nvSpPr>
        <p:spPr>
          <a:xfrm rot="5400000" flipH="1">
            <a:off x="6411515" y="5144460"/>
            <a:ext cx="280988" cy="242232"/>
          </a:xfrm>
          <a:prstGeom prst="triangle">
            <a:avLst/>
          </a:prstGeom>
          <a:solidFill>
            <a:srgbClr val="DEA90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>
            <p:custDataLst>
              <p:tags r:id="rId13"/>
            </p:custDataLst>
          </p:nvPr>
        </p:nvSpPr>
        <p:spPr bwMode="auto">
          <a:xfrm>
            <a:off x="6932743" y="4907104"/>
            <a:ext cx="3977043" cy="71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400" b="1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针对不同的员工和他不同的需求，进行不同的相应的奖励</a:t>
            </a:r>
            <a:endParaRPr lang="zh-CN" altLang="en-US" sz="1400" b="1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endParaRPr lang="zh-CN" altLang="en-US" sz="1400" b="1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53249" name="TextBox 1"/>
          <p:cNvSpPr txBox="1"/>
          <p:nvPr/>
        </p:nvSpPr>
        <p:spPr>
          <a:xfrm>
            <a:off x="4915747" y="1049655"/>
            <a:ext cx="109728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b="1">
                <a:solidFill>
                  <a:srgbClr val="DEA900"/>
                </a:solidFill>
                <a:latin typeface="Arial" panose="020B0604020202020204" pitchFamily="34" charset="0"/>
              </a:rPr>
              <a:t>激励：</a:t>
            </a:r>
            <a:endParaRPr lang="zh-CN" altLang="en-US" sz="2400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激励的方式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179185" y="1049655"/>
            <a:ext cx="30880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+mn-ea"/>
              </a:rPr>
              <a:t>了解满足员工需求</a:t>
            </a:r>
            <a:endParaRPr lang="zh-CN" altLang="en-US" sz="24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TextBox 1"/>
          <p:cNvSpPr txBox="1"/>
          <p:nvPr/>
        </p:nvSpPr>
        <p:spPr>
          <a:xfrm>
            <a:off x="4373033" y="264584"/>
            <a:ext cx="335788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12</a:t>
            </a:r>
            <a:r>
              <a:rPr lang="zh-CN" altLang="en-US" sz="2400" b="1">
                <a:solidFill>
                  <a:srgbClr val="DEA900"/>
                </a:solidFill>
                <a:latin typeface="Arial" panose="020B0604020202020204" pitchFamily="34" charset="0"/>
              </a:rPr>
              <a:t>个需求</a:t>
            </a:r>
            <a:endParaRPr lang="zh-CN" altLang="en-US" sz="24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54274" name="TextBox 2"/>
          <p:cNvSpPr txBox="1"/>
          <p:nvPr/>
        </p:nvSpPr>
        <p:spPr>
          <a:xfrm>
            <a:off x="1102784" y="3106208"/>
            <a:ext cx="36601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在工作中知道公司对我有什么期望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75" name="TextBox 3"/>
          <p:cNvSpPr txBox="1"/>
          <p:nvPr/>
        </p:nvSpPr>
        <p:spPr>
          <a:xfrm>
            <a:off x="1102784" y="3622675"/>
            <a:ext cx="38633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02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我有把工作做好所必需的工具和设备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76" name="TextBox 4"/>
          <p:cNvSpPr txBox="1"/>
          <p:nvPr/>
        </p:nvSpPr>
        <p:spPr>
          <a:xfrm>
            <a:off x="1102784" y="4139142"/>
            <a:ext cx="32537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03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在工作中有机会做我擅长的事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77" name="TextBox 5"/>
          <p:cNvSpPr txBox="1"/>
          <p:nvPr/>
        </p:nvSpPr>
        <p:spPr>
          <a:xfrm>
            <a:off x="1102784" y="4655608"/>
            <a:ext cx="539877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04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在过去的7天里，我出色的工作表现得到了承认和表扬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78" name="TextBox 6"/>
          <p:cNvSpPr txBox="1"/>
          <p:nvPr/>
        </p:nvSpPr>
        <p:spPr>
          <a:xfrm>
            <a:off x="1102784" y="5172075"/>
            <a:ext cx="42697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05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在工作中上司把我当一个有用的人来关心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79" name="TextBox 7"/>
          <p:cNvSpPr txBox="1"/>
          <p:nvPr/>
        </p:nvSpPr>
        <p:spPr>
          <a:xfrm>
            <a:off x="1102784" y="5688542"/>
            <a:ext cx="36601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06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在工作中有人常常鼓励我向前发展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0" name="TextBox 8"/>
          <p:cNvSpPr txBox="1"/>
          <p:nvPr/>
        </p:nvSpPr>
        <p:spPr>
          <a:xfrm>
            <a:off x="6724651" y="3106208"/>
            <a:ext cx="34569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07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在工作中我的意见一定有人听取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1" name="TextBox 9"/>
          <p:cNvSpPr txBox="1"/>
          <p:nvPr/>
        </p:nvSpPr>
        <p:spPr>
          <a:xfrm>
            <a:off x="6724651" y="3622675"/>
            <a:ext cx="42697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08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公司的使命或目标使我感到工作的重要性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2" name="TextBox 10"/>
          <p:cNvSpPr txBox="1"/>
          <p:nvPr/>
        </p:nvSpPr>
        <p:spPr>
          <a:xfrm>
            <a:off x="6724651" y="4139142"/>
            <a:ext cx="38633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09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我的同事们也在致力于做好本职工作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3" name="TextBox 11"/>
          <p:cNvSpPr txBox="1"/>
          <p:nvPr/>
        </p:nvSpPr>
        <p:spPr>
          <a:xfrm>
            <a:off x="6724651" y="4655608"/>
            <a:ext cx="38633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10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我在工作中经常会有一个最好的朋友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4" name="TextBox 12"/>
          <p:cNvSpPr txBox="1"/>
          <p:nvPr/>
        </p:nvSpPr>
        <p:spPr>
          <a:xfrm>
            <a:off x="6724651" y="5172075"/>
            <a:ext cx="436753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11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在过去的6个月里，有人跟我谈过我的进步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5" name="TextBox 13"/>
          <p:cNvSpPr txBox="1"/>
          <p:nvPr/>
        </p:nvSpPr>
        <p:spPr>
          <a:xfrm>
            <a:off x="6724651" y="5688542"/>
            <a:ext cx="386334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">
                <a:solidFill>
                  <a:srgbClr val="DEA900"/>
                </a:solidFill>
                <a:latin typeface="Arial" panose="020B0604020202020204" pitchFamily="34" charset="0"/>
              </a:rPr>
              <a:t>12</a:t>
            </a:r>
            <a:r>
              <a:rPr lang="zh-CN" altLang="en-US" sz="16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1600">
                <a:latin typeface="Arial" panose="020B0604020202020204" pitchFamily="34" charset="0"/>
              </a:rPr>
              <a:t>去年，我在工作中有机会学习和成长</a:t>
            </a:r>
            <a:endParaRPr lang="zh-CN" altLang="en-US" sz="1600">
              <a:latin typeface="Arial" panose="020B0604020202020204" pitchFamily="34" charset="0"/>
            </a:endParaRPr>
          </a:p>
        </p:txBody>
      </p:sp>
      <p:sp>
        <p:nvSpPr>
          <p:cNvPr id="54286" name="矩形 14"/>
          <p:cNvSpPr/>
          <p:nvPr/>
        </p:nvSpPr>
        <p:spPr>
          <a:xfrm>
            <a:off x="3136054" y="1416051"/>
            <a:ext cx="1878330" cy="9118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 eaLnBrk="1" hangingPunct="1"/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了解</a:t>
            </a:r>
            <a:endParaRPr lang="en-US" altLang="zh-CN" sz="2665" b="1">
              <a:solidFill>
                <a:srgbClr val="4A452A"/>
              </a:solidFill>
              <a:latin typeface="Arial" panose="020B0604020202020204" pitchFamily="34" charset="0"/>
            </a:endParaRPr>
          </a:p>
          <a:p>
            <a:pPr algn="r" eaLnBrk="1" hangingPunct="1"/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团队成员的</a:t>
            </a:r>
            <a:endParaRPr lang="zh-CN" altLang="en-US" sz="2665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cxnSp>
        <p:nvCxnSpPr>
          <p:cNvPr id="54287" name="直接连接符 16"/>
          <p:cNvCxnSpPr/>
          <p:nvPr/>
        </p:nvCxnSpPr>
        <p:spPr>
          <a:xfrm>
            <a:off x="954617" y="2710392"/>
            <a:ext cx="10282767" cy="0"/>
          </a:xfrm>
          <a:prstGeom prst="line">
            <a:avLst/>
          </a:prstGeom>
          <a:ln w="19050" cap="flat" cmpd="sng">
            <a:solidFill>
              <a:srgbClr val="DEA9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" name="文本框 1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440" y="5397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激励的方式</a:t>
            </a: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840105" y="1198880"/>
            <a:ext cx="10188575" cy="4848225"/>
            <a:chOff x="1323" y="1888"/>
            <a:chExt cx="16045" cy="7635"/>
          </a:xfrm>
        </p:grpSpPr>
        <p:sp>
          <p:nvSpPr>
            <p:cNvPr id="3" name="矩形 2"/>
            <p:cNvSpPr/>
            <p:nvPr/>
          </p:nvSpPr>
          <p:spPr>
            <a:xfrm>
              <a:off x="1323" y="1888"/>
              <a:ext cx="16045" cy="7635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  <a:effectLst>
              <a:outerShdw blurRad="876300" sx="102000" sy="102000" algn="ct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605" y="2698"/>
              <a:ext cx="6710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l" defTabSz="45720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找到每一个的梦想，并让员工相信， 你可以帮助其实现梦想</a:t>
              </a:r>
              <a:endParaRPr lang="zh-CN" altLang="en-US" sz="1200">
                <a:solidFill>
                  <a:srgbClr val="DEA900"/>
                </a:solidFill>
                <a:latin typeface="Arial" panose="020B0604020202020204" pitchFamily="34" charset="0"/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605" y="3465"/>
              <a:ext cx="6710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低效率依靠管理，高效率则要依靠激励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05" y="4235"/>
              <a:ext cx="6710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把员工视为不可缺少的合作伙伴，让员工又主人翁的感觉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605" y="5003"/>
              <a:ext cx="6710" cy="43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eaLnBrk="1" hangingPunct="1">
                <a:buFont typeface="Wingdings" panose="05000000000000000000" pitchFamily="2" charset="2"/>
                <a:buNone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让那些充满活力的员工去带动整体的效率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605" y="5770"/>
              <a:ext cx="6710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要多拿出充沛的时间与员工良好沟通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05" y="6540"/>
              <a:ext cx="6710" cy="43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eaLnBrk="1" hangingPunct="1">
                <a:buFont typeface="Wingdings" panose="05000000000000000000" pitchFamily="2" charset="2"/>
                <a:buNone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制定一套激励人心的团队制度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05" y="7308"/>
              <a:ext cx="6710" cy="49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>
                  <a:solidFill>
                    <a:srgbClr val="DEA900"/>
                  </a:solidFill>
                  <a:latin typeface="Arial" panose="020B0604020202020204" pitchFamily="34" charset="0"/>
                  <a:sym typeface="+mn-ea"/>
                </a:rPr>
                <a:t>团队的奖励机制一定要尽可能公平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260" y="2820"/>
              <a:ext cx="8" cy="51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670" name="图片 3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758" y="3560"/>
              <a:ext cx="5265" cy="3840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</p:pic>
      </p:grpSp>
      <p:sp>
        <p:nvSpPr>
          <p:cNvPr id="15" name="文本框 14"/>
          <p:cNvSpPr txBox="1"/>
          <p:nvPr/>
        </p:nvSpPr>
        <p:spPr>
          <a:xfrm>
            <a:off x="1310005" y="1830705"/>
            <a:ext cx="791845" cy="31959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>
              <a:lnSpc>
                <a:spcPct val="110000"/>
              </a:lnSpc>
            </a:pP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+mn-ea"/>
              </a:rPr>
              <a:t>如何激励整个团队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dist">
              <a:lnSpc>
                <a:spcPct val="110000"/>
              </a:lnSpc>
            </a:pPr>
            <a:endParaRPr lang="zh-CN" altLang="en-US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440" y="5397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激励的方式</a:t>
            </a:r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TextBox 1"/>
          <p:cNvSpPr txBox="1"/>
          <p:nvPr/>
        </p:nvSpPr>
        <p:spPr>
          <a:xfrm>
            <a:off x="5469467" y="247651"/>
            <a:ext cx="2837180" cy="25533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6000" b="1">
                <a:solidFill>
                  <a:srgbClr val="DEA900"/>
                </a:solidFill>
                <a:latin typeface="Arial" panose="020B0604020202020204" pitchFamily="34" charset="0"/>
              </a:rPr>
              <a:t>6</a:t>
            </a:r>
            <a:r>
              <a:rPr lang="zh-CN" altLang="en-US" sz="2400" b="1">
                <a:solidFill>
                  <a:srgbClr val="DEA900"/>
                </a:solidFill>
                <a:latin typeface="Arial" panose="020B0604020202020204" pitchFamily="34" charset="0"/>
              </a:rPr>
              <a:t>大基本原则</a:t>
            </a:r>
            <a:endParaRPr lang="zh-CN" altLang="en-US" sz="24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56322" name="矩形 2"/>
          <p:cNvSpPr/>
          <p:nvPr/>
        </p:nvSpPr>
        <p:spPr>
          <a:xfrm>
            <a:off x="2486025" y="1263650"/>
            <a:ext cx="317373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r" eaLnBrk="1" hangingPunct="1"/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掌握</a:t>
            </a:r>
            <a:endParaRPr lang="en-US" altLang="zh-CN" sz="32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r" eaLnBrk="1" hangingPunct="1"/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激励的</a:t>
            </a:r>
            <a:endParaRPr lang="zh-CN" altLang="en-US" sz="32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6323" name="TextBox 3"/>
          <p:cNvSpPr txBox="1"/>
          <p:nvPr/>
        </p:nvSpPr>
        <p:spPr>
          <a:xfrm>
            <a:off x="624417" y="3382434"/>
            <a:ext cx="31800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>
                <a:solidFill>
                  <a:srgbClr val="262626"/>
                </a:solidFill>
                <a:latin typeface="Arial" panose="020B0604020202020204" pitchFamily="34" charset="0"/>
              </a:rPr>
              <a:t>难度适当，不能遥不可及</a:t>
            </a:r>
            <a:endParaRPr lang="zh-CN" altLang="en-US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56324" name="TextBox 4"/>
          <p:cNvSpPr txBox="1"/>
          <p:nvPr/>
        </p:nvSpPr>
        <p:spPr>
          <a:xfrm>
            <a:off x="624417" y="4294717"/>
            <a:ext cx="24942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02</a:t>
            </a: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>
                <a:latin typeface="Arial" panose="020B0604020202020204" pitchFamily="34" charset="0"/>
                <a:sym typeface="+mn-ea"/>
              </a:rPr>
              <a:t>奖励必须要公开化</a:t>
            </a:r>
            <a:endParaRPr lang="en-US" altLang="zh-CN">
              <a:latin typeface="Arial" panose="020B0604020202020204" pitchFamily="34" charset="0"/>
              <a:sym typeface="+mn-ea"/>
            </a:endParaRPr>
          </a:p>
        </p:txBody>
      </p:sp>
      <p:sp>
        <p:nvSpPr>
          <p:cNvPr id="56325" name="TextBox 5"/>
          <p:cNvSpPr txBox="1"/>
          <p:nvPr/>
        </p:nvSpPr>
        <p:spPr>
          <a:xfrm>
            <a:off x="624417" y="5207001"/>
            <a:ext cx="38658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03</a:t>
            </a: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>
                <a:latin typeface="Arial" panose="020B0604020202020204" pitchFamily="34" charset="0"/>
                <a:sym typeface="+mn-ea"/>
              </a:rPr>
              <a:t>用高名誉价值低金钱价值的礼物</a:t>
            </a:r>
            <a:endParaRPr lang="en-US" altLang="zh-CN">
              <a:solidFill>
                <a:srgbClr val="DEA9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56326" name="TextBox 6"/>
          <p:cNvSpPr txBox="1"/>
          <p:nvPr/>
        </p:nvSpPr>
        <p:spPr>
          <a:xfrm>
            <a:off x="5659967" y="4294717"/>
            <a:ext cx="45516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05</a:t>
            </a: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>
                <a:latin typeface="Arial" panose="020B0604020202020204" pitchFamily="34" charset="0"/>
                <a:sym typeface="+mn-ea"/>
              </a:rPr>
              <a:t>奖励方案应当短期，且与工作周期相关</a:t>
            </a:r>
            <a:endParaRPr lang="en-US" altLang="zh-CN">
              <a:solidFill>
                <a:srgbClr val="DEA9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56327" name="TextBox 7"/>
          <p:cNvSpPr txBox="1"/>
          <p:nvPr/>
        </p:nvSpPr>
        <p:spPr>
          <a:xfrm>
            <a:off x="5659967" y="5207001"/>
            <a:ext cx="31800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06</a:t>
            </a: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>
                <a:latin typeface="Arial" panose="020B0604020202020204" pitchFamily="34" charset="0"/>
                <a:sym typeface="+mn-ea"/>
              </a:rPr>
              <a:t>激</a:t>
            </a:r>
            <a:r>
              <a:rPr lang="en-US" altLang="zh-CN">
                <a:latin typeface="Arial" panose="020B0604020202020204" pitchFamily="34" charset="0"/>
                <a:sym typeface="+mn-ea"/>
              </a:rPr>
              <a:t>励方式应当不断变化着</a:t>
            </a:r>
            <a:endParaRPr lang="en-US" altLang="zh-CN">
              <a:solidFill>
                <a:srgbClr val="DEA9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56328" name="TextBox 8"/>
          <p:cNvSpPr txBox="1"/>
          <p:nvPr/>
        </p:nvSpPr>
        <p:spPr>
          <a:xfrm>
            <a:off x="5659967" y="3382434"/>
            <a:ext cx="5920740" cy="4203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04</a:t>
            </a:r>
            <a:r>
              <a:rPr lang="en-US" altLang="zh-CN">
                <a:solidFill>
                  <a:srgbClr val="DEA900"/>
                </a:solidFill>
                <a:latin typeface="Arial" panose="020B0604020202020204" pitchFamily="34" charset="0"/>
                <a:sym typeface="+mn-ea"/>
              </a:rPr>
              <a:t>】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现金奖励，最没有激励性的拙劣的激励方式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sym typeface="+mn-ea"/>
            </a:endParaRPr>
          </a:p>
        </p:txBody>
      </p:sp>
      <p:cxnSp>
        <p:nvCxnSpPr>
          <p:cNvPr id="56329" name="直接连接符 9"/>
          <p:cNvCxnSpPr/>
          <p:nvPr/>
        </p:nvCxnSpPr>
        <p:spPr>
          <a:xfrm>
            <a:off x="887942" y="2777067"/>
            <a:ext cx="10282767" cy="0"/>
          </a:xfrm>
          <a:prstGeom prst="line">
            <a:avLst/>
          </a:prstGeom>
          <a:ln w="19050" cap="flat" cmpd="sng">
            <a:solidFill>
              <a:srgbClr val="DEA9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6" name="文本框 15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440" y="5397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激励的方式</a:t>
            </a:r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占位符 2"/>
          <p:cNvSpPr>
            <a:spLocks noGrp="1"/>
          </p:cNvSpPr>
          <p:nvPr userDrawn="1">
            <p:custDataLst>
              <p:tags r:id="rId1"/>
            </p:custDataLst>
          </p:nvPr>
        </p:nvSpPr>
        <p:spPr>
          <a:xfrm>
            <a:off x="1591945" y="4160520"/>
            <a:ext cx="3930015" cy="661670"/>
          </a:xfrm>
          <a:prstGeom prst="rect">
            <a:avLst/>
          </a:prstGeom>
        </p:spPr>
        <p:txBody>
          <a:bodyPr vert="horz" lIns="90170" tIns="46990" rIns="90170" bIns="46990" rtlCol="0"/>
          <a:lstStyle>
            <a:lvl1pPr marL="0" indent="0" algn="ctr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ysClr val="windowText" lastClr="000000">
                    <a:tint val="75000"/>
                  </a:sysClr>
                </a:solidFill>
              </a:defRPr>
            </a:lvl2pPr>
            <a:lvl3pPr marL="914400" indent="0">
              <a:buNone/>
              <a:defRPr sz="1800">
                <a:solidFill>
                  <a:sysClr val="windowText" lastClr="000000">
                    <a:tint val="75000"/>
                  </a:sysClr>
                </a:solidFill>
              </a:defRPr>
            </a:lvl3pPr>
            <a:lvl4pPr marL="1371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4pPr>
            <a:lvl5pPr marL="18288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5pPr>
            <a:lvl6pPr marL="22860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6pPr>
            <a:lvl7pPr marL="27432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7pPr>
            <a:lvl8pPr marL="32004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8pPr>
            <a:lvl9pPr marL="3657600" indent="0">
              <a:buNone/>
              <a:defRPr sz="1600">
                <a:solidFill>
                  <a:sysClr val="windowText" lastClr="000000">
                    <a:tint val="75000"/>
                  </a:sysClr>
                </a:solidFill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40" dirty="0"/>
              <a:t>添加具体文本相关内容</a:t>
            </a: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r>
              <a:rPr sz="1035" dirty="0">
                <a:sym typeface="+mn-ea"/>
              </a:rPr>
              <a:t>添加具体文本相关内容</a:t>
            </a:r>
            <a:endParaRPr lang="zh-CN" altLang="en-US" sz="1035" dirty="0"/>
          </a:p>
          <a:p>
            <a:pPr lvl="0">
              <a:lnSpc>
                <a:spcPct val="150000"/>
              </a:lnSpc>
            </a:pPr>
            <a:endParaRPr lang="zh-CN" altLang="en-US" sz="1040" dirty="0"/>
          </a:p>
        </p:txBody>
      </p:sp>
      <p:sp>
        <p:nvSpPr>
          <p:cNvPr id="2" name="文本框 1"/>
          <p:cNvSpPr txBox="1"/>
          <p:nvPr/>
        </p:nvSpPr>
        <p:spPr>
          <a:xfrm>
            <a:off x="1591945" y="3548380"/>
            <a:ext cx="4072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000">
                <a:latin typeface="华文新魏" panose="02010800040101010101" charset="-122"/>
                <a:ea typeface="华文新魏" panose="02010800040101010101" charset="-122"/>
              </a:rPr>
              <a:t>提供晋升平台</a:t>
            </a:r>
            <a:endParaRPr lang="zh-CN" altLang="en-US" sz="4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1358900"/>
            <a:ext cx="6162675" cy="4140200"/>
          </a:xfrm>
          <a:prstGeom prst="rect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393" name="TextBox 1"/>
          <p:cNvSpPr txBox="1"/>
          <p:nvPr/>
        </p:nvSpPr>
        <p:spPr>
          <a:xfrm>
            <a:off x="81915" y="1663700"/>
            <a:ext cx="5789930" cy="138366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A900"/>
                </a:solidFill>
              </a14:hiddenFill>
            </a:ext>
          </a:extLst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+mn-ea"/>
                <a:cs typeface="+mn-ea"/>
              </a:rPr>
              <a:t>       一个人得到一份工作，进入你的团队，他不会想着拿到每月的薪水就完了。他不但想获得暂时的席位，还想夺占自己的将来，成为命运的主人，影响团队的发展，并继续向上攀升，成为团队的主人之一。</a:t>
            </a:r>
            <a:endParaRPr lang="en-US" altLang="zh-CN" sz="1400">
              <a:solidFill>
                <a:schemeClr val="bg1"/>
              </a:solidFill>
              <a:latin typeface="+mn-ea"/>
              <a:cs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+mn-ea"/>
                <a:cs typeface="+mn-ea"/>
              </a:rPr>
              <a:t>      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9394" name="AutoShape 2" descr="图片下载"/>
          <p:cNvSpPr>
            <a:spLocks noChangeAspect="1"/>
          </p:cNvSpPr>
          <p:nvPr/>
        </p:nvSpPr>
        <p:spPr>
          <a:xfrm>
            <a:off x="84667" y="-182033"/>
            <a:ext cx="406400" cy="4064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/>
            <a:endParaRPr sz="2400">
              <a:latin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440" y="5397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提供晋升平台</a:t>
            </a:r>
            <a:endParaRPr lang="zh-CN" altLang="en-US"/>
          </a:p>
        </p:txBody>
      </p:sp>
      <p:pic>
        <p:nvPicPr>
          <p:cNvPr id="2" name="图片 1" descr="&amp;pky8469669297&amp;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0590" y="1358900"/>
            <a:ext cx="6201410" cy="4140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915" y="3333115"/>
            <a:ext cx="5575300" cy="106045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A900"/>
                </a:solidFill>
              </a14:hiddenFill>
            </a:ext>
          </a:extLst>
        </p:spPr>
        <p:txBody>
          <a:bodyPr wrap="square" rtlCol="0">
            <a:spAutoFit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这是人的职业本性，作为主管，不要挡在他们前进的这条路上，而是要栽培他们，让他们有机会赢。在胜利时给予嘉奖，在进步时，给予赞赏。在团队中给予看到上升的希望，适当激励他的野心。</a:t>
            </a:r>
            <a:endParaRPr lang="zh-CN" altLang="en-US" sz="1400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TextBox 1"/>
          <p:cNvSpPr txBox="1"/>
          <p:nvPr/>
        </p:nvSpPr>
        <p:spPr>
          <a:xfrm>
            <a:off x="1414992" y="1401233"/>
            <a:ext cx="7071783" cy="501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665" b="1">
                <a:solidFill>
                  <a:srgbClr val="DEA900"/>
                </a:solidFill>
                <a:latin typeface="Arial" panose="020B0604020202020204" pitchFamily="34" charset="0"/>
              </a:rPr>
              <a:t>晋升。</a:t>
            </a:r>
            <a:r>
              <a:rPr lang="zh-CN" altLang="en-US" sz="2665" b="1">
                <a:solidFill>
                  <a:srgbClr val="4A452A"/>
                </a:solidFill>
                <a:latin typeface="Arial" panose="020B0604020202020204" pitchFamily="34" charset="0"/>
              </a:rPr>
              <a:t>为了员工的未来，给予提供培训机会</a:t>
            </a:r>
            <a:endParaRPr lang="zh-CN" altLang="en-US" sz="2665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60418" name="TextBox 2"/>
          <p:cNvSpPr txBox="1"/>
          <p:nvPr/>
        </p:nvSpPr>
        <p:spPr>
          <a:xfrm>
            <a:off x="2244726" y="2250017"/>
            <a:ext cx="2180590" cy="24517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15335" b="1">
                <a:solidFill>
                  <a:srgbClr val="DEA900"/>
                </a:solidFill>
                <a:latin typeface="Arial" panose="020B0604020202020204" pitchFamily="34" charset="0"/>
              </a:rPr>
              <a:t>3</a:t>
            </a:r>
            <a:r>
              <a:rPr lang="zh-CN" altLang="en-US" sz="2400" b="1">
                <a:solidFill>
                  <a:srgbClr val="DEA900"/>
                </a:solidFill>
                <a:latin typeface="Arial" panose="020B0604020202020204" pitchFamily="34" charset="0"/>
              </a:rPr>
              <a:t>种作用</a:t>
            </a:r>
            <a:endParaRPr lang="zh-CN" altLang="en-US" sz="2400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60419" name="矩形 3"/>
          <p:cNvSpPr/>
          <p:nvPr/>
        </p:nvSpPr>
        <p:spPr>
          <a:xfrm>
            <a:off x="919692" y="3627967"/>
            <a:ext cx="14020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3200" b="1">
                <a:solidFill>
                  <a:srgbClr val="4A452A"/>
                </a:solidFill>
                <a:latin typeface="Arial" panose="020B0604020202020204" pitchFamily="34" charset="0"/>
              </a:rPr>
              <a:t>培训的</a:t>
            </a:r>
            <a:endParaRPr lang="zh-CN" altLang="en-US" sz="3200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60420" name="TextBox 4"/>
          <p:cNvSpPr txBox="1"/>
          <p:nvPr/>
        </p:nvSpPr>
        <p:spPr>
          <a:xfrm>
            <a:off x="5535084" y="2692401"/>
            <a:ext cx="351282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000">
                <a:solidFill>
                  <a:srgbClr val="DEA900"/>
                </a:solidFill>
                <a:latin typeface="Arial" panose="020B0604020202020204" pitchFamily="34" charset="0"/>
              </a:rPr>
              <a:t>01</a:t>
            </a:r>
            <a:r>
              <a:rPr lang="zh-CN" altLang="en-US" sz="20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000">
                <a:solidFill>
                  <a:srgbClr val="262626"/>
                </a:solidFill>
                <a:latin typeface="Arial" panose="020B0604020202020204" pitchFamily="34" charset="0"/>
              </a:rPr>
              <a:t>提高员工的自我意识能力</a:t>
            </a:r>
            <a:endParaRPr lang="zh-CN" altLang="en-US" sz="200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60421" name="TextBox 5"/>
          <p:cNvSpPr txBox="1"/>
          <p:nvPr/>
        </p:nvSpPr>
        <p:spPr>
          <a:xfrm>
            <a:off x="5535084" y="3600450"/>
            <a:ext cx="503682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000">
                <a:solidFill>
                  <a:srgbClr val="DEA900"/>
                </a:solidFill>
                <a:latin typeface="Arial" panose="020B0604020202020204" pitchFamily="34" charset="0"/>
              </a:rPr>
              <a:t>02</a:t>
            </a:r>
            <a:r>
              <a:rPr lang="zh-CN" altLang="en-US" sz="20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000">
                <a:solidFill>
                  <a:srgbClr val="262626"/>
                </a:solidFill>
                <a:latin typeface="Arial" panose="020B0604020202020204" pitchFamily="34" charset="0"/>
              </a:rPr>
              <a:t>提高员工的技术能力和相应的知识水平</a:t>
            </a:r>
            <a:endParaRPr lang="zh-CN" altLang="en-US" sz="200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60422" name="TextBox 6"/>
          <p:cNvSpPr txBox="1"/>
          <p:nvPr/>
        </p:nvSpPr>
        <p:spPr>
          <a:xfrm>
            <a:off x="5535084" y="4506383"/>
            <a:ext cx="376682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en-US" altLang="zh-CN" sz="2000">
                <a:solidFill>
                  <a:srgbClr val="DEA900"/>
                </a:solidFill>
                <a:latin typeface="Arial" panose="020B0604020202020204" pitchFamily="34" charset="0"/>
              </a:rPr>
              <a:t>03</a:t>
            </a:r>
            <a:r>
              <a:rPr lang="zh-CN" altLang="en-US" sz="2000">
                <a:solidFill>
                  <a:srgbClr val="DEA900"/>
                </a:solidFill>
                <a:latin typeface="Arial" panose="020B0604020202020204" pitchFamily="34" charset="0"/>
              </a:rPr>
              <a:t>】</a:t>
            </a:r>
            <a:r>
              <a:rPr lang="zh-CN" altLang="en-US" sz="2000">
                <a:solidFill>
                  <a:srgbClr val="262626"/>
                </a:solidFill>
                <a:latin typeface="Arial" panose="020B0604020202020204" pitchFamily="34" charset="0"/>
              </a:rPr>
              <a:t>转变员工的态度及工作动机</a:t>
            </a:r>
            <a:endParaRPr lang="zh-CN" altLang="en-US" sz="200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440" y="5397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提供晋升平台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TextBox 1"/>
          <p:cNvSpPr txBox="1"/>
          <p:nvPr/>
        </p:nvSpPr>
        <p:spPr>
          <a:xfrm>
            <a:off x="4492626" y="2469938"/>
            <a:ext cx="505968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3200" b="1">
                <a:solidFill>
                  <a:srgbClr val="4A452A"/>
                </a:solidFill>
                <a:latin typeface="Arial" panose="020B0604020202020204" pitchFamily="34" charset="0"/>
              </a:rPr>
              <a:t>“利用价值”决定分配机会</a:t>
            </a:r>
            <a:endParaRPr lang="zh-CN" altLang="en-US" sz="3200" b="1">
              <a:solidFill>
                <a:srgbClr val="4A452A"/>
              </a:solidFill>
              <a:latin typeface="Arial" panose="020B0604020202020204" pitchFamily="34" charset="0"/>
            </a:endParaRPr>
          </a:p>
        </p:txBody>
      </p:sp>
      <p:sp>
        <p:nvSpPr>
          <p:cNvPr id="61442" name="TextBox 2"/>
          <p:cNvSpPr txBox="1"/>
          <p:nvPr/>
        </p:nvSpPr>
        <p:spPr>
          <a:xfrm>
            <a:off x="4714876" y="3303693"/>
            <a:ext cx="505968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16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没有一家公司愿意把利益分配给一名不劳而获的寄生虫</a:t>
            </a:r>
            <a:endParaRPr lang="zh-CN" altLang="en-US" sz="16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1443" name="TextBox 3"/>
          <p:cNvSpPr txBox="1"/>
          <p:nvPr/>
        </p:nvSpPr>
        <p:spPr>
          <a:xfrm>
            <a:off x="4787901" y="3923242"/>
            <a:ext cx="4043680" cy="3371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6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+mn-ea"/>
              </a:rPr>
              <a:t>让自己有足够的价值，才能得到团队的重视</a:t>
            </a:r>
            <a:endParaRPr lang="zh-CN" altLang="en-US" sz="16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61444" name="椭圆 6"/>
          <p:cNvSpPr>
            <a:spLocks noChangeAspect="1"/>
          </p:cNvSpPr>
          <p:nvPr/>
        </p:nvSpPr>
        <p:spPr>
          <a:xfrm>
            <a:off x="1223433" y="1837267"/>
            <a:ext cx="2878667" cy="2878667"/>
          </a:xfrm>
          <a:prstGeom prst="ellipse">
            <a:avLst/>
          </a:prstGeom>
          <a:solidFill>
            <a:srgbClr val="DEA900"/>
          </a:solidFill>
          <a:ln w="9525">
            <a:noFill/>
          </a:ln>
        </p:spPr>
        <p:txBody>
          <a:bodyPr anchor="ctr"/>
          <a:p>
            <a:pPr algn="ctr" eaLnBrk="1" hangingPunct="1"/>
            <a:endParaRPr sz="2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144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072217"/>
            <a:ext cx="2404533" cy="24066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46" name="文本框 4"/>
          <p:cNvSpPr txBox="1"/>
          <p:nvPr/>
        </p:nvSpPr>
        <p:spPr>
          <a:xfrm>
            <a:off x="4714875" y="1553633"/>
            <a:ext cx="1607820" cy="66611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3735" b="1">
                <a:solidFill>
                  <a:srgbClr val="DEA900"/>
                </a:solidFill>
                <a:latin typeface="Arial" panose="020B0604020202020204" pitchFamily="34" charset="0"/>
              </a:rPr>
              <a:t>注意：</a:t>
            </a:r>
            <a:endParaRPr lang="zh-CN" altLang="en-US" sz="3735" b="1">
              <a:solidFill>
                <a:srgbClr val="DEA9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440" y="5397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提供晋升平台</a:t>
            </a:r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812805" y="379412"/>
            <a:ext cx="5168895" cy="6099176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585788" y="920750"/>
            <a:ext cx="11020425" cy="5016500"/>
          </a:xfrm>
          <a:prstGeom prst="rect">
            <a:avLst/>
          </a:prstGeom>
          <a:noFill/>
          <a:ln w="28575">
            <a:solidFill>
              <a:sysClr val="windowText" lastClr="000000"/>
            </a:solidFill>
          </a:ln>
        </p:spPr>
        <p:style>
          <a:lnRef idx="2">
            <a:srgbClr val="FFC300">
              <a:shade val="50000"/>
            </a:srgbClr>
          </a:lnRef>
          <a:fillRef idx="1">
            <a:srgbClr val="FFC300"/>
          </a:fillRef>
          <a:effectRef idx="0">
            <a:srgbClr val="FFC3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baseline="0">
              <a:solidFill>
                <a:sysClr val="windowText" lastClr="000000">
                  <a:lumMod val="85000"/>
                  <a:lumOff val="15000"/>
                </a:sys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标题 8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463155" y="3364230"/>
            <a:ext cx="3051810" cy="899160"/>
          </a:xfrm>
          <a:prstGeom prst="rect">
            <a:avLst/>
          </a:prstGeom>
        </p:spPr>
        <p:txBody>
          <a:bodyPr vert="horz" lIns="90000" tIns="46800" rIns="90000" bIns="46800" rtlCol="0" anchor="b" anchorCtr="0"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300" b="1" u="none" strike="noStrike" kern="1200" cap="none" spc="60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n-ea"/>
              </a:defRPr>
            </a:lvl1pPr>
          </a:lstStyle>
          <a:p>
            <a:pPr algn="dist"/>
            <a:r>
              <a:rPr lang="zh-CN" altLang="en-US" sz="4400"/>
              <a:t>谢谢观看</a:t>
            </a:r>
            <a:endParaRPr lang="zh-CN" altLang="en-US" sz="4400"/>
          </a:p>
        </p:txBody>
      </p:sp>
      <p:sp>
        <p:nvSpPr>
          <p:cNvPr id="12" name="副标题 1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938010" y="4392930"/>
            <a:ext cx="4511675" cy="951230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20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ysClr val="windowText" lastClr="000000">
                    <a:lumMod val="85000"/>
                    <a:lumOff val="15000"/>
                  </a:sys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r>
              <a:rPr lang="zh-CN" altLang="en-US"/>
              <a:t>单击此处添加正文，文字是您思想的提炼，请尽量言简意赅的阐述观点。</a:t>
            </a:r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6947855" y="1394248"/>
            <a:ext cx="4081780" cy="2169160"/>
          </a:xfrm>
          <a:prstGeom prst="rect">
            <a:avLst/>
          </a:prstGeom>
          <a:noFill/>
        </p:spPr>
        <p:txBody>
          <a:bodyPr wrap="square" bIns="46800" rtlCol="0" anchor="b" anchorCtr="0">
            <a:normAutofit fontScale="90000"/>
          </a:bodyPr>
          <a:lstStyle>
            <a:defPPr>
              <a:defRPr lang="zh-CN"/>
            </a:defPPr>
            <a:lvl1pPr algn="ctr">
              <a:defRPr sz="13800">
                <a:solidFill>
                  <a:sysClr val="window" lastClr="FFFFFF">
                    <a:lumMod val="95000"/>
                  </a:sys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ysClr val="window" lastClr="FFFFFF">
                    <a:lumMod val="85000"/>
                  </a:sysClr>
                </a:solidFill>
                <a:ea typeface="汉仪旗黑-85S" panose="00020600040101010101" pitchFamily="18" charset="-122"/>
              </a:rPr>
              <a:t>20XX</a:t>
            </a:r>
            <a:endParaRPr lang="en-US" altLang="zh-CN" dirty="0">
              <a:solidFill>
                <a:sysClr val="window" lastClr="FFFFFF">
                  <a:lumMod val="85000"/>
                </a:sysClr>
              </a:solidFill>
              <a:ea typeface="汉仪旗黑-85S" panose="00020600040101010101" pitchFamily="18" charset="-122"/>
            </a:endParaRPr>
          </a:p>
        </p:txBody>
      </p:sp>
      <p:pic>
        <p:nvPicPr>
          <p:cNvPr id="15" name="图片 14" descr="&amp;pky8071953096&amp;"/>
          <p:cNvPicPr>
            <a:picLocks noChangeAspect="1"/>
          </p:cNvPicPr>
          <p:nvPr/>
        </p:nvPicPr>
        <p:blipFill>
          <a:blip r:embed="rId6"/>
          <a:srcRect l="2116"/>
          <a:stretch>
            <a:fillRect/>
          </a:stretch>
        </p:blipFill>
        <p:spPr>
          <a:xfrm>
            <a:off x="0" y="1228725"/>
            <a:ext cx="6463665" cy="44005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2"/>
  <p:tag name="KSO_WM_UNIT_LAYERLEVEL" val="1"/>
  <p:tag name="KSO_WM_TAG_VERSION" val="1.0"/>
  <p:tag name="KSO_WM_BEAUTIFY_FLAG" val="#wm#"/>
  <p:tag name="KSO_WM_SLIDE_BACKGROUND_MASK_FLAG" val="1"/>
  <p:tag name="KSO_WM_UNIT_TYPE" val="i"/>
  <p:tag name="KSO_WM_UNIT_INDEX" val="2"/>
  <p:tag name="KSO_WM_TEMPLATE_CATEGORY" val="custom"/>
  <p:tag name="KSO_WM_TEMPLATE_INDEX" val="20203229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3"/>
  <p:tag name="KSO_WM_UNIT_LAYERLEVEL" val="1"/>
  <p:tag name="KSO_WM_TAG_VERSION" val="1.0"/>
  <p:tag name="KSO_WM_BEAUTIFY_FLAG" val="#wm#"/>
  <p:tag name="KSO_WM_SLIDE_BACKGROUND_MASK_FLAG" val="1"/>
  <p:tag name="KSO_WM_UNIT_TYPE" val="i"/>
  <p:tag name="KSO_WM_UNIT_INDEX" val="3"/>
  <p:tag name="KSO_WM_TEMPLATE_CATEGORY" val="custom"/>
  <p:tag name="KSO_WM_TEMPLATE_INDEX" val="20203229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a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ISCONTENTSTITLE" val="0"/>
  <p:tag name="KSO_WM_UNIT_PRESET_TEXT" val="商务工作总结"/>
  <p:tag name="KSO_WM_UNIT_NOCLEAR" val="0"/>
  <p:tag name="KSO_WM_UNIT_VALUE" val="9"/>
  <p:tag name="KSO_WM_UNIT_TYPE" val="a"/>
  <p:tag name="KSO_WM_UNIT_INDEX" val="1"/>
  <p:tag name="KSO_WM_UNIT_ISNUMDGMTITLE" val="0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b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ISCONTENTSTITLE" val="0"/>
  <p:tag name="KSO_WM_UNIT_PRESET_TEXT" val="单击此处添加正文，文字是您思想的提炼，请尽量言简意赅的阐述观点。"/>
  <p:tag name="KSO_WM_UNIT_NOCLEAR" val="0"/>
  <p:tag name="KSO_WM_UNIT_VALUE" val="60"/>
  <p:tag name="KSO_WM_UNIT_TYPE" val="b"/>
  <p:tag name="KSO_WM_UNIT_INDEX" val="1"/>
  <p:tag name="KSO_WM_UNIT_ISNUMDGMTITLE" val="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0.xml><?xml version="1.0" encoding="utf-8"?>
<p:tagLst xmlns:p="http://schemas.openxmlformats.org/presentationml/2006/main">
  <p:tag name="KSO_WM_UNIT_ISCONTENTSTITLE" val="0"/>
  <p:tag name="KSO_WM_UNIT_PRESET_TEXT" val="Contents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2855_4*b*1"/>
  <p:tag name="KSO_WM_TEMPLATE_CATEGORY" val="custom"/>
  <p:tag name="KSO_WM_TEMPLATE_INDEX" val="20202855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02855_4*i*1"/>
  <p:tag name="KSO_WM_TEMPLATE_CATEGORY" val="custom"/>
  <p:tag name="KSO_WM_TEMPLATE_INDEX" val="20202855"/>
  <p:tag name="KSO_WM_UNIT_LAYERLEVEL" val="1"/>
  <p:tag name="KSO_WM_TAG_VERSION" val="1.0"/>
  <p:tag name="KSO_WM_BEAUTIFY_FLAG" val="#wm#"/>
  <p:tag name="KSO_WM_UNIT_TYPE" val="i"/>
  <p:tag name="KSO_WM_UNIT_INDEX" val="1"/>
  <p:tag name="KSO_WM_UNIT_LINE_FORE_SCHEMECOLOR_INDEX" val="6"/>
  <p:tag name="KSO_WM_UNIT_LINE_FILL_TYPE" val="2"/>
  <p:tag name="KSO_WM_UNIT_USESOURCEFORMAT_APPLY" val="1"/>
</p:tagLst>
</file>

<file path=ppt/tags/tag22.xml><?xml version="1.0" encoding="utf-8"?>
<p:tagLst xmlns:p="http://schemas.openxmlformats.org/presentationml/2006/main">
  <p:tag name="KSO_WM_UNIT_ISCONTENTSTITLE" val="1"/>
  <p:tag name="KSO_WM_UNIT_PRESET_TEXT" val="目 录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855_4*a*1"/>
  <p:tag name="KSO_WM_TEMPLATE_CATEGORY" val="custom"/>
  <p:tag name="KSO_WM_TEMPLATE_INDEX" val="20202855"/>
  <p:tag name="KSO_WM_UNIT_LAYERLEVEL" val="1"/>
  <p:tag name="KSO_WM_TAG_VERSION" val="1.0"/>
  <p:tag name="KSO_WM_BEAUTIFY_FLAG" val="#wm#"/>
  <p:tag name="KSO_WM_UNIT_ISNUMDGMTITLE" val="0"/>
  <p:tag name="KSO_WM_UNIT_TEXT_FILL_FORE_SCHEMECOLOR_INDEX" val="13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custom20202855_4*l_h_i*1_1_2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a*1_1_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  <p:tag name="KSO_WM_UNIT_USESOURCEFORMAT_APPLY" val="1"/>
  <p:tag name="KSO_WM_UNIT_ISNUMDGMTITLE" val="0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1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f*1_1_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  <p:tag name="KSO_WM_UNIT_USESOURCEFORMAT_APPLY" val="1"/>
  <p:tag name="KSO_WM_UNIT_SUBTYPE" val="a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202855_4*l_h_i*1_1_1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custom20202855_4*l_h_i*1_2_2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a*1_2_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  <p:tag name="KSO_WM_UNIT_USESOURCEFORMAT_APPLY" val="1"/>
  <p:tag name="KSO_WM_UNIT_ISNUMDGMTITLE" val="0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f*1_2_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  <p:tag name="KSO_WM_UNIT_USESOURCEFORMAT_APPLY" val="1"/>
  <p:tag name="KSO_WM_UNIT_SUBTYPE" val="a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202855_4*l_h_i*1_2_1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custom20202855_4*l_h_i*1_3_2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a*1_3_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  <p:tag name="KSO_WM_UNIT_USESOURCEFORMAT_APPLY" val="1"/>
  <p:tag name="KSO_WM_UNIT_ISNUMDGMTITLE" val="0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3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f*1_3_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  <p:tag name="KSO_WM_UNIT_USESOURCEFORMAT_APPLY" val="1"/>
  <p:tag name="KSO_WM_UNIT_SUBTYPE" val="a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custom20202855_4*l_h_i*1_3_1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custom20202855_4*l_h_i*1_4_2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ISCONTENTSTITLE" val="0"/>
  <p:tag name="KSO_WM_UNIT_TYPE" val="l_h_a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a*1_4_1"/>
  <p:tag name="KSO_WM_UNIT_NOCLEAR" val="0"/>
  <p:tag name="KSO_WM_UNIT_DIAGRAM_ISNUMVISUAL" val="0"/>
  <p:tag name="KSO_WM_UNIT_DIAGRAM_ISREFERUNIT" val="0"/>
  <p:tag name="KSO_WM_UNIT_PRESET_TEXT" val="单击此处添加标题"/>
  <p:tag name="KSO_WM_UNIT_TEXT_FILL_FORE_SCHEMECOLOR_INDEX" val="13"/>
  <p:tag name="KSO_WM_UNIT_TEXT_FILL_TYPE" val="1"/>
  <p:tag name="KSO_WM_UNIT_USESOURCEFORMAT_APPLY" val="1"/>
  <p:tag name="KSO_WM_UNIT_ISNUMDGMTITLE" val="0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TYPE" val="l_h_f"/>
  <p:tag name="KSO_WM_UNIT_INDEX" val="1_4_1"/>
  <p:tag name="KSO_WM_UNIT_LAYERLEVEL" val="1_1_1"/>
  <p:tag name="KSO_WM_UNIT_HIGHLIGHT" val="0"/>
  <p:tag name="KSO_WM_UNIT_COMPATIBLE" val="0"/>
  <p:tag name="KSO_WM_TEMPLATE_CATEGORY" val="custom"/>
  <p:tag name="KSO_WM_TEMPLATE_INDEX" val="20202855"/>
  <p:tag name="KSO_WM_DIAGRAM_GROUP_CODE" val="l1-1"/>
  <p:tag name="KSO_WM_UNIT_ID" val="custom20202855_4*l_h_f*1_4_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  <p:tag name="KSO_WM_UNIT_USESOURCEFORMAT_APPLY" val="1"/>
  <p:tag name="KSO_WM_UNIT_SUBTYPE" val="a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02855_4*l_h_i*1_4_1"/>
  <p:tag name="KSO_WM_TEMPLATE_CATEGORY" val="custom"/>
  <p:tag name="KSO_WM_TEMPLATE_INDEX" val="20202855"/>
  <p:tag name="KSO_WM_UNIT_LAYERLEVEL" val="1_1_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1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2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3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4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2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2"/>
  <p:tag name="KSO_WM_UNIT_LINE_FORE_SCHEMECOLOR_INDEX" val="14"/>
  <p:tag name="KSO_WM_UNIT_LINE_FILL_TYPE" val="2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3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2"/>
  <p:tag name="KSO_WM_UNIT_LINE_FORE_SCHEMECOLOR_INDEX" val="14"/>
  <p:tag name="KSO_WM_UNIT_LINE_FILL_TYPE" val="2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1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2"/>
  <p:tag name="KSO_WM_UNIT_LINE_FORE_SCHEMECOLOR_INDEX" val="14"/>
  <p:tag name="KSO_WM_UNIT_LINE_FILL_TYPE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4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2"/>
  <p:tag name="KSO_WM_UNIT_LINE_FORE_SCHEMECOLOR_INDEX" val="14"/>
  <p:tag name="KSO_WM_UNIT_LINE_FILL_TYPE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1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1_1"/>
  <p:tag name="KSO_WM_UNIT_PRESET_TEXT" val="单击此处添加文本具体内容，简明扼要的阐述您的观点。"/>
  <p:tag name="KSO_WM_UNIT_VALUE" val="63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2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2_1"/>
  <p:tag name="KSO_WM_UNIT_PRESET_TEXT" val="单击此处添加文本具体内容，简明扼要的阐述您的观点。"/>
  <p:tag name="KSO_WM_UNIT_VALUE" val="63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3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3_1"/>
  <p:tag name="KSO_WM_UNIT_PRESET_TEXT" val="单击此处添加文本具体内容，简明扼要的阐述您的观点。"/>
  <p:tag name="KSO_WM_UNIT_VALUE" val="63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4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4_1"/>
  <p:tag name="KSO_WM_UNIT_PRESET_TEXT" val="单击此处添加文本具体内容，简明扼要的阐述您的观点。"/>
  <p:tag name="KSO_WM_UNIT_VALUE" val="57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diagram785_5*i*1"/>
  <p:tag name="KSO_WM_TEMPLATE_CATEGORY" val="diagram"/>
  <p:tag name="KSO_WM_TEMPLATE_INDEX" val="785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785_5*l_h_f*1_1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PRESET_TEXT" val="单击此处添加正文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785_5*l_h_i*1_1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5.xml><?xml version="1.0" encoding="utf-8"?>
<p:tagLst xmlns:p="http://schemas.openxmlformats.org/presentationml/2006/main">
  <p:tag name="KSO_WM_UNIT_SUBTYPE" val="a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785_5*l_h_f*1_2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PRESET_TEXT" val="单击此处添加正文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785_5*l_h_i*1_2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785_5*l_h_f*1_3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PRESET_TEXT" val="单击此处添加正文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785_5*l_h_i*1_3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59.xml><?xml version="1.0" encoding="utf-8"?>
<p:tagLst xmlns:p="http://schemas.openxmlformats.org/presentationml/2006/main">
  <p:tag name="KSO_WM_UNIT_SUBTYPE" val="a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785_5*l_h_f*1_4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PRESET_TEXT" val="单击此处添加正文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785_5*l_h_i*1_4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785_5*l_h_f*1_5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PRESET_TEXT" val="单击此处添加正文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785_5*l_h_i*1_5_1"/>
  <p:tag name="KSO_WM_TEMPLATE_CATEGORY" val="diagram"/>
  <p:tag name="KSO_WM_TEMPLATE_INDEX" val="785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1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2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3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4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1"/>
  <p:tag name="KSO_WM_UNIT_FILL_FORE_SCHEMECOLOR_INDEX" val="5"/>
  <p:tag name="KSO_WM_UNIT_FILL_TYPE" val="1"/>
  <p:tag name="KSO_WM_UNIT_LINE_FORE_SCHEMECOLOR_INDEX" val="2"/>
  <p:tag name="KSO_WM_UNIT_LINE_FILL_TYPE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2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2"/>
  <p:tag name="KSO_WM_UNIT_LINE_FORE_SCHEMECOLOR_INDEX" val="14"/>
  <p:tag name="KSO_WM_UNIT_LINE_FILL_TYPE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3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2"/>
  <p:tag name="KSO_WM_UNIT_LINE_FORE_SCHEMECOLOR_INDEX" val="14"/>
  <p:tag name="KSO_WM_UNIT_LINE_FILL_TYPE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1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2"/>
  <p:tag name="KSO_WM_UNIT_LINE_FORE_SCHEMECOLOR_INDEX" val="14"/>
  <p:tag name="KSO_WM_UNIT_LINE_FILL_TYPE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i*1_4_2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2"/>
  <p:tag name="KSO_WM_UNIT_LINE_FORE_SCHEMECOLOR_INDEX" val="14"/>
  <p:tag name="KSO_WM_UNIT_LINE_FILL_TYPE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1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1_1"/>
  <p:tag name="KSO_WM_UNIT_PRESET_TEXT" val="单击此处添加文本具体内容，简明扼要的阐述您的观点。"/>
  <p:tag name="KSO_WM_UNIT_VALUE" val="63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2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2_1"/>
  <p:tag name="KSO_WM_UNIT_PRESET_TEXT" val="单击此处添加文本具体内容，简明扼要的阐述您的观点。"/>
  <p:tag name="KSO_WM_UNIT_VALUE" val="63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3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3_1"/>
  <p:tag name="KSO_WM_UNIT_PRESET_TEXT" val="单击此处添加文本具体内容，简明扼要的阐述您的观点。"/>
  <p:tag name="KSO_WM_UNIT_VALUE" val="6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527_2*q_h_f*1_4_1"/>
  <p:tag name="KSO_WM_TEMPLATE_CATEGORY" val="diagram"/>
  <p:tag name="KSO_WM_TEMPLATE_INDEX" val="20201527"/>
  <p:tag name="KSO_WM_UNIT_LAYERLEVEL" val="1_1_1"/>
  <p:tag name="KSO_WM_TAG_VERSION" val="1.0"/>
  <p:tag name="KSO_WM_BEAUTIFY_FLAG" val="#wm#"/>
  <p:tag name="KSO_WM_UNIT_NOCLEAR" val="0"/>
  <p:tag name="KSO_WM_DIAGRAM_GROUP_CODE" val="q1-1"/>
  <p:tag name="KSO_WM_UNIT_TYPE" val="q_h_f"/>
  <p:tag name="KSO_WM_UNIT_INDEX" val="1_4_1"/>
  <p:tag name="KSO_WM_UNIT_PRESET_TEXT" val="单击此处添加文本具体内容，简明扼要的阐述您的观点。"/>
  <p:tag name="KSO_WM_UNIT_VALUE" val="57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187567_2*m_i*1_2"/>
  <p:tag name="KSO_WM_TEMPLATE_CATEGORY" val="diagram"/>
  <p:tag name="KSO_WM_TEMPLATE_INDEX" val="20187567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7.xml><?xml version="1.0" encoding="utf-8"?>
<p:tagLst xmlns:p="http://schemas.openxmlformats.org/presentationml/2006/main">
  <p:tag name="KSO_WM_UNIT_VALUE" val="1179*78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d"/>
  <p:tag name="KSO_WM_UNIT_INDEX" val="1_1"/>
  <p:tag name="KSO_WM_UNIT_ID" val="diagram20187567_2*m_d*1_1"/>
  <p:tag name="KSO_WM_TEMPLATE_CATEGORY" val="diagram"/>
  <p:tag name="KSO_WM_TEMPLATE_INDEX" val="20187567"/>
  <p:tag name="KSO_WM_UNIT_SUPPORT_UNIT_TYPE" val="[&quot;all&quot;]"/>
  <p:tag name="KSO_WM_UNIT_LAYERLEVEL" val="1_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187567_2*m_i*1_1"/>
  <p:tag name="KSO_WM_TEMPLATE_CATEGORY" val="diagram"/>
  <p:tag name="KSO_WM_TEMPLATE_INDEX" val="20187567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87567_2*m_h_i*1_1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87567_2*m_h_a*1_1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</p:tagLst>
</file>

<file path=ppt/tags/tag81.xml><?xml version="1.0" encoding="utf-8"?>
<p:tagLst xmlns:p="http://schemas.openxmlformats.org/presentationml/2006/main"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87567_2*m_h_f*1_1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87567_2*m_h_i*1_1_2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187567_2*m_h_i*1_1_3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187567_2*m_h_i*1_2_3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LINE_FORE_SCHEMECOLOR_INDEX" val="6"/>
  <p:tag name="KSO_WM_UNIT_LINE_FILL_TYPE" val="2"/>
  <p:tag name="KSO_WM_UNIT_TEXT_FILL_FORE_SCHEMECOLOR_INDEX" val="2"/>
  <p:tag name="KSO_WM_UNIT_TEXT_FILL_TYPE" val="1"/>
</p:tagLst>
</file>

<file path=ppt/tags/tag85.xml><?xml version="1.0" encoding="utf-8"?>
<p:tagLst xmlns:p="http://schemas.openxmlformats.org/presentationml/2006/main">
  <p:tag name="KSO_WM_UNIT_ISCONTENTS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87567_2*m_h_a*1_2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6"/>
  <p:tag name="KSO_WM_UNIT_TEXT_FILL_TYPE" val="1"/>
</p:tagLst>
</file>

<file path=ppt/tags/tag86.xml><?xml version="1.0" encoding="utf-8"?>
<p:tagLst xmlns:p="http://schemas.openxmlformats.org/presentationml/2006/main"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87567_2*m_h_f*1_2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87567_2*m_h_i*1_2_2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87567_2*m_h_i*1_2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187567_2*m_h_i*1_3_3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16"/>
  <p:tag name="KSO_WM_UNIT_FILL_TYPE" val="1"/>
  <p:tag name="KSO_WM_UNIT_LINE_FORE_SCHEMECOLOR_INDEX" val="7"/>
  <p:tag name="KSO_WM_UNIT_LINE_FILL_TYPE" val="2"/>
  <p:tag name="KSO_WM_UNIT_TEXT_FILL_FORE_SCHEMECOLOR_INDEX" val="2"/>
  <p:tag name="KSO_WM_UNIT_TEXT_FILL_TYPE" val="1"/>
</p:tagLst>
</file>

<file path=ppt/tags/tag90.xml><?xml version="1.0" encoding="utf-8"?>
<p:tagLst xmlns:p="http://schemas.openxmlformats.org/presentationml/2006/main">
  <p:tag name="KSO_WM_UNIT_ISCONTENTS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87567_2*m_h_a*1_3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7"/>
  <p:tag name="KSO_WM_UNIT_TEXT_FILL_TYPE" val="1"/>
</p:tagLst>
</file>

<file path=ppt/tags/tag91.xml><?xml version="1.0" encoding="utf-8"?>
<p:tagLst xmlns:p="http://schemas.openxmlformats.org/presentationml/2006/main"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87567_2*m_h_f*1_3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87567_2*m_h_i*1_3_2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87567_2*m_h_i*1_3_1"/>
  <p:tag name="KSO_WM_TEMPLATE_CATEGORY" val="diagram"/>
  <p:tag name="KSO_WM_TEMPLATE_INDEX" val="20187567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194580_3*m_i*1_1"/>
  <p:tag name="KSO_WM_TEMPLATE_CATEGORY" val="diagram"/>
  <p:tag name="KSO_WM_TEMPLATE_INDEX" val="2019458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4580_3*m_h_i*1_1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4580_3*m_h_i*1_1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9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4580_3*m_h_f*1_1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4580_3*m_h_i*1_3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4580_3*m_h_i*1_3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0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4580_3*m_h_f*1_3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4580_3*m_h_i*1_2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4580_3*m_h_i*1_2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04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4580_3*m_h_f*1_2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4580_3*m_h_i*1_4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4580_3*m_h_i*1_4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107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4580_3*m_h_f*1_4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2"/>
  <p:tag name="KSO_WM_UNIT_LAYERLEVEL" val="1"/>
  <p:tag name="KSO_WM_TAG_VERSION" val="1.0"/>
  <p:tag name="KSO_WM_BEAUTIFY_FLAG" val="#wm#"/>
  <p:tag name="KSO_WM_SLIDE_BACKGROUND_MASK_FLAG" val="1"/>
  <p:tag name="KSO_WM_UNIT_TYPE" val="i"/>
  <p:tag name="KSO_WM_UNIT_INDEX" val="2"/>
  <p:tag name="KSO_WM_TEMPLATE_CATEGORY" val="custom"/>
  <p:tag name="KSO_WM_TEMPLATE_INDEX" val="2020322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3"/>
  <p:tag name="KSO_WM_UNIT_LAYERLEVEL" val="1"/>
  <p:tag name="KSO_WM_TAG_VERSION" val="1.0"/>
  <p:tag name="KSO_WM_BEAUTIFY_FLAG" val="#wm#"/>
  <p:tag name="KSO_WM_SLIDE_BACKGROUND_MASK_FLAG" val="1"/>
  <p:tag name="KSO_WM_UNIT_TYPE" val="i"/>
  <p:tag name="KSO_WM_UNIT_INDEX" val="3"/>
  <p:tag name="KSO_WM_TEMPLATE_CATEGORY" val="custom"/>
  <p:tag name="KSO_WM_TEMPLATE_INDEX" val="20203229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a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ISCONTENTSTITLE" val="0"/>
  <p:tag name="KSO_WM_UNIT_PRESET_TEXT" val="商务工作总结"/>
  <p:tag name="KSO_WM_UNIT_NOCLEAR" val="0"/>
  <p:tag name="KSO_WM_UNIT_VALUE" val="9"/>
  <p:tag name="KSO_WM_UNIT_TYPE" val="a"/>
  <p:tag name="KSO_WM_UNIT_INDEX" val="1"/>
  <p:tag name="KSO_WM_UNIT_ISNUMDGMTITLE" val="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b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ISCONTENTSTITLE" val="0"/>
  <p:tag name="KSO_WM_UNIT_PRESET_TEXT" val="单击此处添加正文，文字是您思想的提炼，请尽量言简意赅的阐述观点。"/>
  <p:tag name="KSO_WM_UNIT_NOCLEAR" val="0"/>
  <p:tag name="KSO_WM_UNIT_VALUE" val="60"/>
  <p:tag name="KSO_WM_UNIT_TYPE" val="b"/>
  <p:tag name="KSO_WM_UNIT_INDEX" val="1"/>
  <p:tag name="KSO_WM_UNIT_ISNUMDGMTITLE" val="0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229_1*i*1"/>
  <p:tag name="KSO_WM_TEMPLATE_CATEGORY" val="custom"/>
  <p:tag name="KSO_WM_TEMPLATE_INDEX" val="20203229"/>
  <p:tag name="KSO_WM_UNIT_LAYERLEVEL" val="1"/>
  <p:tag name="KSO_WM_TAG_VERSION" val="1.0"/>
  <p:tag name="KSO_WM_BEAUTIFY_FLAG" val="#wm#"/>
  <p:tag name="KSO_WM_UNIT_TYPE" val="i"/>
  <p:tag name="KSO_WM_UNIT_INDEX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3178</Words>
  <Application>WPS 演示</Application>
  <PresentationFormat>宽屏</PresentationFormat>
  <Paragraphs>544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汉仪旗黑-85S</vt:lpstr>
      <vt:lpstr>黑体</vt:lpstr>
      <vt:lpstr>华文新魏</vt:lpstr>
      <vt:lpstr>微软雅黑 Light</vt:lpstr>
      <vt:lpstr>Helvetica Neue Light</vt:lpstr>
      <vt:lpstr>Lato Light</vt:lpstr>
      <vt:lpstr>Arial Unicode MS</vt:lpstr>
      <vt:lpstr>Calibri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陈Sir</cp:lastModifiedBy>
  <cp:revision>1</cp:revision>
  <dcterms:created xsi:type="dcterms:W3CDTF">2021-10-29T04:37:20Z</dcterms:created>
  <dcterms:modified xsi:type="dcterms:W3CDTF">2021-10-29T04:37:20Z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v1.0_mb_In/Wfu6gPNewxatAwNCNcw==</vt:lpwstr>
  </property>
  <property fmtid="{D5CDD505-2E9C-101B-9397-08002B2CF9AE}" pid="4" name="ICV">
    <vt:lpwstr>C067CF94AAFD47B0BC667C88CE315924</vt:lpwstr>
  </property>
</Properties>
</file>