
<file path=[Content_Types].xml><?xml version="1.0" encoding="utf-8"?>
<Types xmlns="http://schemas.openxmlformats.org/package/2006/content-types">
  <Default Extension="png" ContentType="image/png"/>
  <Default Extension="jpeg" ContentType="image/jpeg"/>
  <Default Extension="JPG" ContentType="image/.jp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256" r:id="rId3"/>
    <p:sldId id="273" r:id="rId5"/>
    <p:sldId id="274" r:id="rId6"/>
    <p:sldId id="275" r:id="rId7"/>
    <p:sldId id="276" r:id="rId8"/>
    <p:sldId id="277" r:id="rId9"/>
    <p:sldId id="279" r:id="rId10"/>
    <p:sldId id="280" r:id="rId11"/>
    <p:sldId id="285" r:id="rId12"/>
    <p:sldId id="278" r:id="rId13"/>
    <p:sldId id="281" r:id="rId14"/>
    <p:sldId id="282" r:id="rId15"/>
    <p:sldId id="283" r:id="rId16"/>
    <p:sldId id="284" r:id="rId17"/>
    <p:sldId id="286" r:id="rId18"/>
    <p:sldId id="288" r:id="rId19"/>
    <p:sldId id="289" r:id="rId20"/>
    <p:sldId id="290" r:id="rId21"/>
    <p:sldId id="291" r:id="rId22"/>
    <p:sldId id="292" r:id="rId23"/>
    <p:sldId id="295" r:id="rId24"/>
    <p:sldId id="293" r:id="rId25"/>
    <p:sldId id="294" r:id="rId26"/>
    <p:sldId id="287" r:id="rId27"/>
    <p:sldId id="296"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1C20"/>
    <a:srgbClr val="215F6B"/>
    <a:srgbClr val="96D3DF"/>
    <a:srgbClr val="A7DEE8"/>
    <a:srgbClr val="40AFC4"/>
    <a:srgbClr val="B8E1E9"/>
    <a:srgbClr val="2E8896"/>
    <a:srgbClr val="2B7E8C"/>
    <a:srgbClr val="3DAEC3"/>
    <a:srgbClr val="2461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78" d="100"/>
          <a:sy n="78" d="100"/>
        </p:scale>
        <p:origin x="654" y="54"/>
      </p:cViewPr>
      <p:guideLst>
        <p:guide orient="horz" pos="2147"/>
        <p:guide pos="3751"/>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圆角矩形 3"/>
          <p:cNvSpPr/>
          <p:nvPr userDrawn="1"/>
        </p:nvSpPr>
        <p:spPr>
          <a:xfrm>
            <a:off x="0" y="-8255"/>
            <a:ext cx="12178665" cy="6948170"/>
          </a:xfrm>
          <a:prstGeom prst="roundRect">
            <a:avLst>
              <a:gd name="adj" fmla="val 4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userDrawn="1"/>
        </p:nvSpPr>
        <p:spPr>
          <a:xfrm>
            <a:off x="6985" y="-8255"/>
            <a:ext cx="12171680" cy="3882390"/>
          </a:xfrm>
          <a:prstGeom prst="roundRect">
            <a:avLst>
              <a:gd name="adj" fmla="val 484"/>
            </a:avLst>
          </a:prstGeom>
          <a:gradFill>
            <a:gsLst>
              <a:gs pos="50000">
                <a:srgbClr val="B9E5ED"/>
              </a:gs>
              <a:gs pos="0">
                <a:srgbClr val="CFECF1"/>
              </a:gs>
              <a:gs pos="100000">
                <a:srgbClr val="A3DDE8"/>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 name="图片 10"/>
          <p:cNvPicPr>
            <a:picLocks noChangeAspect="1"/>
          </p:cNvPicPr>
          <p:nvPr userDrawn="1"/>
        </p:nvPicPr>
        <p:blipFill rotWithShape="1">
          <a:blip r:embed="rId2"/>
          <a:srcRect l="928" t="-271" r="1233" b="2775"/>
          <a:stretch>
            <a:fillRect/>
          </a:stretch>
        </p:blipFill>
        <p:spPr>
          <a:xfrm>
            <a:off x="0" y="62865"/>
            <a:ext cx="12192000" cy="6877051"/>
          </a:xfrm>
          <a:prstGeom prst="rect">
            <a:avLst/>
          </a:prstGeom>
        </p:spPr>
      </p:pic>
      <p:sp>
        <p:nvSpPr>
          <p:cNvPr id="15" name="矩形 14"/>
          <p:cNvSpPr/>
          <p:nvPr userDrawn="1"/>
        </p:nvSpPr>
        <p:spPr>
          <a:xfrm>
            <a:off x="8382000" y="-540385"/>
            <a:ext cx="754380" cy="469900"/>
          </a:xfrm>
          <a:prstGeom prst="rect">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userDrawn="1"/>
        </p:nvSpPr>
        <p:spPr>
          <a:xfrm>
            <a:off x="6873240" y="-540385"/>
            <a:ext cx="754380" cy="469900"/>
          </a:xfrm>
          <a:prstGeom prst="rect">
            <a:avLst/>
          </a:prstGeom>
          <a:solidFill>
            <a:srgbClr val="0A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userDrawn="1"/>
        </p:nvSpPr>
        <p:spPr>
          <a:xfrm>
            <a:off x="7627620" y="-540385"/>
            <a:ext cx="754380" cy="469900"/>
          </a:xfrm>
          <a:prstGeom prst="rect">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userDrawn="1"/>
        </p:nvSpPr>
        <p:spPr>
          <a:xfrm>
            <a:off x="9136380" y="-540385"/>
            <a:ext cx="754380" cy="469900"/>
          </a:xfrm>
          <a:prstGeom prst="rect">
            <a:avLst/>
          </a:prstGeom>
          <a:solidFill>
            <a:srgbClr val="B8E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p>
            <a:r>
              <a:rPr lang="zh-CN" altLang="en-US" sz="300" dirty="0">
                <a:solidFill>
                  <a:schemeClr val="bg1">
                    <a:alpha val="0"/>
                  </a:schemeClr>
                </a:solidFill>
                <a:latin typeface="微软雅黑" panose="020B0503020204020204" charset="-122"/>
                <a:ea typeface="微软雅黑" panose="020B0503020204020204" charset="-122"/>
                <a:sym typeface="+mn-ea"/>
              </a:rPr>
              <a:t>感谢您下载包图网平台上提供的</a:t>
            </a:r>
            <a:r>
              <a:rPr lang="en-US" altLang="zh-CN" sz="300" dirty="0">
                <a:solidFill>
                  <a:schemeClr val="bg1">
                    <a:alpha val="0"/>
                  </a:schemeClr>
                </a:solidFill>
                <a:latin typeface="微软雅黑" panose="020B0503020204020204" charset="-122"/>
                <a:ea typeface="微软雅黑" panose="020B0503020204020204" charset="-122"/>
                <a:sym typeface="+mn-ea"/>
              </a:rPr>
              <a:t>PPT</a:t>
            </a:r>
            <a:r>
              <a:rPr lang="zh-CN" altLang="en-US" sz="300" dirty="0">
                <a:solidFill>
                  <a:schemeClr val="bg1">
                    <a:alpha val="0"/>
                  </a:schemeClr>
                </a:solidFill>
                <a:latin typeface="微软雅黑" panose="020B0503020204020204" charset="-122"/>
                <a:ea typeface="微软雅黑" panose="020B050302020402020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alpha val="0"/>
                </a:schemeClr>
              </a:solidFill>
              <a:latin typeface="微软雅黑" panose="020B0503020204020204" charset="-122"/>
              <a:ea typeface="微软雅黑" panose="020B0503020204020204" charset="-122"/>
              <a:sym typeface="+mn-ea"/>
            </a:endParaRPr>
          </a:p>
          <a:p>
            <a:r>
              <a:rPr lang="en-US" altLang="zh-CN" sz="600" dirty="0">
                <a:solidFill>
                  <a:schemeClr val="bg1">
                    <a:alpha val="0"/>
                  </a:schemeClr>
                </a:solidFill>
                <a:latin typeface="微软雅黑" panose="020B0503020204020204" charset="-122"/>
                <a:ea typeface="微软雅黑" panose="020B0503020204020204" charset="-122"/>
                <a:sym typeface="+mn-ea"/>
              </a:rPr>
              <a:t>ibaotu.com</a:t>
            </a:r>
            <a:endParaRPr lang="en-US" altLang="zh-CN" sz="600" dirty="0">
              <a:solidFill>
                <a:schemeClr val="bg1">
                  <a:alpha val="0"/>
                </a:schemeClr>
              </a:solidFill>
              <a:latin typeface="微软雅黑" panose="020B0503020204020204" charset="-122"/>
              <a:ea typeface="微软雅黑" panose="020B0503020204020204" charset="-122"/>
              <a:sym typeface="+mn-ea"/>
            </a:endParaRPr>
          </a:p>
        </p:txBody>
      </p:sp>
      <p:sp>
        <p:nvSpPr>
          <p:cNvPr id="12" name="圆角矩形 11"/>
          <p:cNvSpPr/>
          <p:nvPr userDrawn="1"/>
        </p:nvSpPr>
        <p:spPr>
          <a:xfrm>
            <a:off x="0" y="-8255"/>
            <a:ext cx="12178665" cy="6948170"/>
          </a:xfrm>
          <a:prstGeom prst="roundRect">
            <a:avLst>
              <a:gd name="adj" fmla="val 4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圆角矩形 12"/>
          <p:cNvSpPr/>
          <p:nvPr userDrawn="1"/>
        </p:nvSpPr>
        <p:spPr>
          <a:xfrm>
            <a:off x="10160" y="-8255"/>
            <a:ext cx="12171680" cy="6948805"/>
          </a:xfrm>
          <a:prstGeom prst="roundRect">
            <a:avLst>
              <a:gd name="adj" fmla="val 484"/>
            </a:avLst>
          </a:prstGeom>
          <a:gradFill>
            <a:gsLst>
              <a:gs pos="50000">
                <a:srgbClr val="B9E5ED"/>
              </a:gs>
              <a:gs pos="0">
                <a:srgbClr val="CFECF1"/>
              </a:gs>
              <a:gs pos="100000">
                <a:srgbClr val="A3DDE8"/>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4" name="图片 13"/>
          <p:cNvPicPr>
            <a:picLocks noChangeAspect="1"/>
          </p:cNvPicPr>
          <p:nvPr userDrawn="1"/>
        </p:nvPicPr>
        <p:blipFill rotWithShape="1">
          <a:blip r:embed="rId2"/>
          <a:srcRect l="928" t="-271" r="1233" b="2775"/>
          <a:stretch>
            <a:fillRect/>
          </a:stretch>
        </p:blipFill>
        <p:spPr>
          <a:xfrm>
            <a:off x="-248602" y="-149860"/>
            <a:ext cx="12689205" cy="7157720"/>
          </a:xfrm>
          <a:prstGeom prst="rect">
            <a:avLst/>
          </a:prstGeom>
        </p:spPr>
      </p:pic>
      <p:sp>
        <p:nvSpPr>
          <p:cNvPr id="15" name="矩形 14"/>
          <p:cNvSpPr/>
          <p:nvPr userDrawn="1"/>
        </p:nvSpPr>
        <p:spPr>
          <a:xfrm>
            <a:off x="8382000" y="-540385"/>
            <a:ext cx="754380" cy="469900"/>
          </a:xfrm>
          <a:prstGeom prst="rect">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userDrawn="1"/>
        </p:nvSpPr>
        <p:spPr>
          <a:xfrm>
            <a:off x="6873240" y="-540385"/>
            <a:ext cx="754380" cy="469900"/>
          </a:xfrm>
          <a:prstGeom prst="rect">
            <a:avLst/>
          </a:prstGeom>
          <a:solidFill>
            <a:srgbClr val="0A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userDrawn="1"/>
        </p:nvSpPr>
        <p:spPr>
          <a:xfrm>
            <a:off x="7627620" y="-540385"/>
            <a:ext cx="754380" cy="469900"/>
          </a:xfrm>
          <a:prstGeom prst="rect">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矩形 17"/>
          <p:cNvSpPr/>
          <p:nvPr userDrawn="1"/>
        </p:nvSpPr>
        <p:spPr>
          <a:xfrm>
            <a:off x="9136380" y="-540385"/>
            <a:ext cx="754380" cy="469900"/>
          </a:xfrm>
          <a:prstGeom prst="rect">
            <a:avLst/>
          </a:prstGeom>
          <a:solidFill>
            <a:srgbClr val="B8E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p>
            <a:r>
              <a:rPr lang="zh-CN" altLang="en-US" sz="300" dirty="0">
                <a:solidFill>
                  <a:schemeClr val="bg1">
                    <a:alpha val="0"/>
                  </a:schemeClr>
                </a:solidFill>
                <a:latin typeface="微软雅黑" panose="020B0503020204020204" charset="-122"/>
                <a:ea typeface="微软雅黑" panose="020B0503020204020204" charset="-122"/>
                <a:sym typeface="+mn-ea"/>
              </a:rPr>
              <a:t>感谢您下载包图网平台上提供的</a:t>
            </a:r>
            <a:r>
              <a:rPr lang="en-US" altLang="zh-CN" sz="300" dirty="0">
                <a:solidFill>
                  <a:schemeClr val="bg1">
                    <a:alpha val="0"/>
                  </a:schemeClr>
                </a:solidFill>
                <a:latin typeface="微软雅黑" panose="020B0503020204020204" charset="-122"/>
                <a:ea typeface="微软雅黑" panose="020B0503020204020204" charset="-122"/>
                <a:sym typeface="+mn-ea"/>
              </a:rPr>
              <a:t>PPT</a:t>
            </a:r>
            <a:r>
              <a:rPr lang="zh-CN" altLang="en-US" sz="300" dirty="0">
                <a:solidFill>
                  <a:schemeClr val="bg1">
                    <a:alpha val="0"/>
                  </a:schemeClr>
                </a:solidFill>
                <a:latin typeface="微软雅黑" panose="020B0503020204020204" charset="-122"/>
                <a:ea typeface="微软雅黑" panose="020B050302020402020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alpha val="0"/>
                </a:schemeClr>
              </a:solidFill>
              <a:latin typeface="微软雅黑" panose="020B0503020204020204" charset="-122"/>
              <a:ea typeface="微软雅黑" panose="020B0503020204020204" charset="-122"/>
              <a:sym typeface="+mn-ea"/>
            </a:endParaRPr>
          </a:p>
          <a:p>
            <a:r>
              <a:rPr lang="en-US" altLang="zh-CN" sz="600" dirty="0">
                <a:solidFill>
                  <a:schemeClr val="bg1">
                    <a:alpha val="0"/>
                  </a:schemeClr>
                </a:solidFill>
                <a:latin typeface="微软雅黑" panose="020B0503020204020204" charset="-122"/>
                <a:ea typeface="微软雅黑" panose="020B0503020204020204" charset="-122"/>
                <a:sym typeface="+mn-ea"/>
              </a:rPr>
              <a:t>ibaotu.com</a:t>
            </a:r>
            <a:endParaRPr lang="en-US" altLang="zh-CN" sz="600" dirty="0">
              <a:solidFill>
                <a:schemeClr val="bg1">
                  <a:alpha val="0"/>
                </a:schemeClr>
              </a:solidFill>
              <a:latin typeface="微软雅黑" panose="020B0503020204020204" charset="-122"/>
              <a:ea typeface="微软雅黑" panose="020B0503020204020204" charset="-122"/>
              <a:sym typeface="+mn-ea"/>
            </a:endParaRPr>
          </a:p>
        </p:txBody>
      </p:sp>
      <p:sp>
        <p:nvSpPr>
          <p:cNvPr id="12" name="圆角矩形 11"/>
          <p:cNvSpPr/>
          <p:nvPr userDrawn="1"/>
        </p:nvSpPr>
        <p:spPr>
          <a:xfrm>
            <a:off x="0" y="-8255"/>
            <a:ext cx="12178665" cy="6948170"/>
          </a:xfrm>
          <a:prstGeom prst="roundRect">
            <a:avLst>
              <a:gd name="adj" fmla="val 4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圆角矩形 12"/>
          <p:cNvSpPr/>
          <p:nvPr userDrawn="1"/>
        </p:nvSpPr>
        <p:spPr>
          <a:xfrm>
            <a:off x="10160" y="-8255"/>
            <a:ext cx="12171680" cy="6948805"/>
          </a:xfrm>
          <a:prstGeom prst="roundRect">
            <a:avLst>
              <a:gd name="adj" fmla="val 484"/>
            </a:avLst>
          </a:prstGeom>
          <a:gradFill>
            <a:gsLst>
              <a:gs pos="50000">
                <a:srgbClr val="B9E5ED"/>
              </a:gs>
              <a:gs pos="0">
                <a:srgbClr val="CFECF1"/>
              </a:gs>
              <a:gs pos="100000">
                <a:srgbClr val="A3DDE8"/>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4" name="图片 13"/>
          <p:cNvPicPr>
            <a:picLocks noChangeAspect="1"/>
          </p:cNvPicPr>
          <p:nvPr userDrawn="1"/>
        </p:nvPicPr>
        <p:blipFill rotWithShape="1">
          <a:blip r:embed="rId2"/>
          <a:srcRect l="928" t="-271" r="1233" b="2775"/>
          <a:stretch>
            <a:fillRect/>
          </a:stretch>
        </p:blipFill>
        <p:spPr>
          <a:xfrm>
            <a:off x="-457835" y="-248285"/>
            <a:ext cx="13058140" cy="7354570"/>
          </a:xfrm>
          <a:prstGeom prst="rect">
            <a:avLst/>
          </a:prstGeom>
        </p:spPr>
      </p:pic>
      <p:sp>
        <p:nvSpPr>
          <p:cNvPr id="15" name="矩形 14"/>
          <p:cNvSpPr/>
          <p:nvPr userDrawn="1"/>
        </p:nvSpPr>
        <p:spPr>
          <a:xfrm>
            <a:off x="8382000" y="-540385"/>
            <a:ext cx="754380" cy="469900"/>
          </a:xfrm>
          <a:prstGeom prst="rect">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userDrawn="1"/>
        </p:nvSpPr>
        <p:spPr>
          <a:xfrm>
            <a:off x="6873240" y="-540385"/>
            <a:ext cx="754380" cy="469900"/>
          </a:xfrm>
          <a:prstGeom prst="rect">
            <a:avLst/>
          </a:prstGeom>
          <a:solidFill>
            <a:srgbClr val="0A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userDrawn="1"/>
        </p:nvSpPr>
        <p:spPr>
          <a:xfrm>
            <a:off x="7627620" y="-540385"/>
            <a:ext cx="754380" cy="469900"/>
          </a:xfrm>
          <a:prstGeom prst="rect">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矩形 17"/>
          <p:cNvSpPr/>
          <p:nvPr userDrawn="1"/>
        </p:nvSpPr>
        <p:spPr>
          <a:xfrm>
            <a:off x="9136380" y="-540385"/>
            <a:ext cx="754380" cy="469900"/>
          </a:xfrm>
          <a:prstGeom prst="rect">
            <a:avLst/>
          </a:prstGeom>
          <a:solidFill>
            <a:srgbClr val="B8E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endParaRPr>
              <a:sym typeface="+mn-ea"/>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32.xml"/><Relationship Id="rId16" Type="http://schemas.openxmlformats.org/officeDocument/2006/relationships/tags" Target="../tags/tag31.xml"/><Relationship Id="rId15" Type="http://schemas.openxmlformats.org/officeDocument/2006/relationships/tags" Target="../tags/tag30.xml"/><Relationship Id="rId14" Type="http://schemas.openxmlformats.org/officeDocument/2006/relationships/tags" Target="../tags/tag29.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7.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8.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39.xml"/><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0.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5.xml"/><Relationship Id="rId1" Type="http://schemas.openxmlformats.org/officeDocument/2006/relationships/tags" Target="../tags/tag4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6.xml"/><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8.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9.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0.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3.xml"/><Relationship Id="rId7" Type="http://schemas.openxmlformats.org/officeDocument/2006/relationships/tags" Target="../tags/tag51.xml"/><Relationship Id="rId6" Type="http://schemas.openxmlformats.org/officeDocument/2006/relationships/image" Target="../media/image11.png"/><Relationship Id="rId5" Type="http://schemas.openxmlformats.org/officeDocument/2006/relationships/image" Target="../media/image2.jpeg"/><Relationship Id="rId4" Type="http://schemas.openxmlformats.org/officeDocument/2006/relationships/image" Target="../media/image10.png"/><Relationship Id="rId3" Type="http://schemas.openxmlformats.org/officeDocument/2006/relationships/image" Target="../media/image9.jpeg"/><Relationship Id="rId2" Type="http://schemas.openxmlformats.org/officeDocument/2006/relationships/image" Target="../media/image8.emf"/><Relationship Id="rId1" Type="http://schemas.openxmlformats.org/officeDocument/2006/relationships/image" Target="../media/image7.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5.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6.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8.xml"/><Relationship Id="rId1"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857693" y="1940243"/>
            <a:ext cx="8476615" cy="922020"/>
          </a:xfrm>
          <a:prstGeom prst="rect">
            <a:avLst/>
          </a:prstGeom>
          <a:noFill/>
        </p:spPr>
        <p:txBody>
          <a:bodyPr wrap="square" rtlCol="0" anchor="ctr" anchorCtr="0">
            <a:spAutoFit/>
          </a:bodyPr>
          <a:lstStyle/>
          <a:p>
            <a:pPr algn="ctr"/>
            <a:r>
              <a:rPr lang="zh-CN" altLang="zh-CN" sz="5400" dirty="0">
                <a:solidFill>
                  <a:srgbClr val="0A1C20"/>
                </a:solidFill>
                <a:latin typeface="微软雅黑" panose="020B0503020204020204" charset="-122"/>
                <a:ea typeface="微软雅黑" panose="020B0503020204020204" charset="-122"/>
                <a:cs typeface="阿里巴巴普惠体 R" panose="00020600040101010101" pitchFamily="18" charset="-122"/>
              </a:rPr>
              <a:t>员工心态管理培训</a:t>
            </a:r>
            <a:r>
              <a:rPr lang="en-US" altLang="zh-CN" sz="5400" dirty="0">
                <a:solidFill>
                  <a:srgbClr val="0A1C20"/>
                </a:solidFill>
                <a:latin typeface="微软雅黑" panose="020B0503020204020204" charset="-122"/>
                <a:ea typeface="微软雅黑" panose="020B0503020204020204" charset="-122"/>
                <a:cs typeface="阿里巴巴普惠体 R" panose="00020600040101010101" pitchFamily="18" charset="-122"/>
              </a:rPr>
              <a:t>PPT</a:t>
            </a:r>
            <a:endParaRPr lang="en-US" altLang="zh-CN" sz="5400" dirty="0">
              <a:solidFill>
                <a:srgbClr val="0A1C20"/>
              </a:solidFill>
              <a:latin typeface="微软雅黑" panose="020B0503020204020204" charset="-122"/>
              <a:ea typeface="微软雅黑" panose="020B0503020204020204" charset="-122"/>
              <a:cs typeface="阿里巴巴普惠体 R" panose="00020600040101010101" pitchFamily="18" charset="-122"/>
            </a:endParaRPr>
          </a:p>
        </p:txBody>
      </p:sp>
      <p:grpSp>
        <p:nvGrpSpPr>
          <p:cNvPr id="12" name="组合 11"/>
          <p:cNvGrpSpPr/>
          <p:nvPr/>
        </p:nvGrpSpPr>
        <p:grpSpPr>
          <a:xfrm>
            <a:off x="3853815" y="3311843"/>
            <a:ext cx="4484370" cy="424180"/>
            <a:chOff x="6795" y="5552"/>
            <a:chExt cx="7062" cy="668"/>
          </a:xfrm>
        </p:grpSpPr>
        <p:sp>
          <p:nvSpPr>
            <p:cNvPr id="13" name="Freeform 10"/>
            <p:cNvSpPr>
              <a:spLocks noEditPoints="1"/>
            </p:cNvSpPr>
            <p:nvPr/>
          </p:nvSpPr>
          <p:spPr bwMode="auto">
            <a:xfrm>
              <a:off x="6795" y="5552"/>
              <a:ext cx="666" cy="669"/>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215F6B"/>
            </a:solidFill>
            <a:ln>
              <a:noFill/>
            </a:ln>
          </p:spPr>
          <p:txBody>
            <a:bodyPr vert="horz" wrap="square" lIns="91398" tIns="45698" rIns="91398" bIns="45698" numCol="1" anchor="t" anchorCtr="0" compatLnSpc="1"/>
            <a:lstStyle/>
            <a:p>
              <a:pPr defTabSz="1285240">
                <a:defRPr/>
              </a:pPr>
              <a:endParaRPr lang="zh-CN" altLang="en-US" sz="2400" kern="0" dirty="0">
                <a:solidFill>
                  <a:srgbClr val="0A1C20"/>
                </a:solidFill>
                <a:latin typeface="宋体" panose="02010600030101010101" pitchFamily="2" charset="-122"/>
                <a:ea typeface="宋体" panose="02010600030101010101" pitchFamily="2" charset="-122"/>
              </a:endParaRPr>
            </a:p>
          </p:txBody>
        </p:sp>
        <p:sp>
          <p:nvSpPr>
            <p:cNvPr id="15" name="Rectangle 4"/>
            <p:cNvSpPr txBox="1">
              <a:spLocks noChangeArrowheads="1"/>
            </p:cNvSpPr>
            <p:nvPr/>
          </p:nvSpPr>
          <p:spPr bwMode="auto">
            <a:xfrm>
              <a:off x="7461" y="5617"/>
              <a:ext cx="6397" cy="5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8" tIns="45698" rIns="91398" bIns="4569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1285240">
                <a:defRPr/>
              </a:pPr>
              <a:r>
                <a:rPr lang="zh-CN" altLang="en-US" sz="2400" kern="0" dirty="0">
                  <a:solidFill>
                    <a:srgbClr val="0A1C20"/>
                  </a:solidFill>
                  <a:latin typeface="Arial" panose="020B0604020202020204"/>
                  <a:ea typeface="宋体" panose="02010600030101010101" pitchFamily="2" charset="-122"/>
                </a:rPr>
                <a:t>这里可以输入公司</a:t>
              </a:r>
              <a:r>
                <a:rPr lang="en-US" altLang="zh-CN" sz="2400" kern="0" dirty="0">
                  <a:solidFill>
                    <a:srgbClr val="0A1C20"/>
                  </a:solidFill>
                  <a:latin typeface="Arial" panose="020B0604020202020204"/>
                  <a:ea typeface="宋体" panose="02010600030101010101" pitchFamily="2" charset="-122"/>
                </a:rPr>
                <a:t>/</a:t>
              </a:r>
              <a:r>
                <a:rPr lang="zh-CN" altLang="en-US" sz="2400" kern="0" dirty="0">
                  <a:solidFill>
                    <a:srgbClr val="0A1C20"/>
                  </a:solidFill>
                  <a:latin typeface="Arial" panose="020B0604020202020204"/>
                  <a:ea typeface="宋体" panose="02010600030101010101" pitchFamily="2" charset="-122"/>
                </a:rPr>
                <a:t>团队名称</a:t>
              </a:r>
              <a:endParaRPr lang="zh-CN" altLang="en-US" sz="2400" kern="0" dirty="0">
                <a:solidFill>
                  <a:srgbClr val="0A1C20"/>
                </a:solidFill>
                <a:latin typeface="Arial" panose="020B0604020202020204"/>
                <a:ea typeface="宋体" panose="02010600030101010101" pitchFamily="2" charset="-122"/>
              </a:endParaRPr>
            </a:p>
          </p:txBody>
        </p:sp>
      </p:grpSp>
      <p:grpSp>
        <p:nvGrpSpPr>
          <p:cNvPr id="21" name="组合 20"/>
          <p:cNvGrpSpPr/>
          <p:nvPr/>
        </p:nvGrpSpPr>
        <p:grpSpPr>
          <a:xfrm rot="0">
            <a:off x="3803650" y="4547870"/>
            <a:ext cx="1821180" cy="415925"/>
            <a:chOff x="6503" y="7162"/>
            <a:chExt cx="2802" cy="655"/>
          </a:xfrm>
        </p:grpSpPr>
        <p:sp>
          <p:nvSpPr>
            <p:cNvPr id="19" name="圆角矩形 18"/>
            <p:cNvSpPr/>
            <p:nvPr/>
          </p:nvSpPr>
          <p:spPr>
            <a:xfrm>
              <a:off x="6504" y="7162"/>
              <a:ext cx="2801" cy="655"/>
            </a:xfrm>
            <a:prstGeom prst="roundRect">
              <a:avLst>
                <a:gd name="adj" fmla="val 40343"/>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20" name="文本框 19"/>
            <p:cNvSpPr txBox="1"/>
            <p:nvPr/>
          </p:nvSpPr>
          <p:spPr>
            <a:xfrm>
              <a:off x="6503" y="7224"/>
              <a:ext cx="2802" cy="531"/>
            </a:xfrm>
            <a:prstGeom prst="rect">
              <a:avLst/>
            </a:prstGeom>
            <a:noFill/>
          </p:spPr>
          <p:txBody>
            <a:bodyPr wrap="square" rtlCol="0">
              <a:spAutoFit/>
            </a:bodyPr>
            <a:p>
              <a:r>
                <a:rPr lang="zh-CN" altLang="en-US" sz="1600">
                  <a:solidFill>
                    <a:schemeClr val="bg1"/>
                  </a:solidFill>
                </a:rPr>
                <a:t>培训老师：</a:t>
              </a:r>
              <a:r>
                <a:rPr lang="en-US" altLang="zh-CN" sz="1600">
                  <a:solidFill>
                    <a:schemeClr val="bg1"/>
                  </a:solidFill>
                </a:rPr>
                <a:t>XXX</a:t>
              </a:r>
              <a:endParaRPr lang="en-US" altLang="zh-CN" sz="1600">
                <a:solidFill>
                  <a:schemeClr val="bg1"/>
                </a:solidFill>
              </a:endParaRPr>
            </a:p>
          </p:txBody>
        </p:sp>
      </p:grpSp>
      <p:grpSp>
        <p:nvGrpSpPr>
          <p:cNvPr id="22" name="组合 21"/>
          <p:cNvGrpSpPr/>
          <p:nvPr/>
        </p:nvGrpSpPr>
        <p:grpSpPr>
          <a:xfrm rot="0">
            <a:off x="6609715" y="4547870"/>
            <a:ext cx="1779270" cy="415925"/>
            <a:chOff x="6503" y="7162"/>
            <a:chExt cx="2802" cy="655"/>
          </a:xfrm>
        </p:grpSpPr>
        <p:sp>
          <p:nvSpPr>
            <p:cNvPr id="23" name="圆角矩形 22"/>
            <p:cNvSpPr/>
            <p:nvPr/>
          </p:nvSpPr>
          <p:spPr>
            <a:xfrm>
              <a:off x="6504" y="7162"/>
              <a:ext cx="2801" cy="655"/>
            </a:xfrm>
            <a:prstGeom prst="roundRect">
              <a:avLst>
                <a:gd name="adj" fmla="val 40343"/>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24" name="文本框 23"/>
            <p:cNvSpPr txBox="1"/>
            <p:nvPr/>
          </p:nvSpPr>
          <p:spPr>
            <a:xfrm>
              <a:off x="6503" y="7224"/>
              <a:ext cx="2802" cy="531"/>
            </a:xfrm>
            <a:prstGeom prst="rect">
              <a:avLst/>
            </a:prstGeom>
            <a:noFill/>
          </p:spPr>
          <p:txBody>
            <a:bodyPr wrap="square" rtlCol="0">
              <a:spAutoFit/>
            </a:bodyPr>
            <a:p>
              <a:r>
                <a:rPr lang="zh-CN" altLang="en-US" sz="1600">
                  <a:solidFill>
                    <a:schemeClr val="bg1"/>
                  </a:solidFill>
                </a:rPr>
                <a:t>日期：</a:t>
              </a:r>
              <a:r>
                <a:rPr lang="en-US" altLang="zh-CN" sz="1600">
                  <a:solidFill>
                    <a:schemeClr val="bg1"/>
                  </a:solidFill>
                </a:rPr>
                <a:t>20xx.6.1</a:t>
              </a:r>
              <a:endParaRPr lang="en-US" altLang="zh-CN" sz="1600">
                <a:solidFill>
                  <a:schemeClr val="bg1"/>
                </a:solidFill>
              </a:endParaRPr>
            </a:p>
          </p:txBody>
        </p:sp>
      </p:gr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 name="PA_文本框 69"/>
          <p:cNvSpPr txBox="1"/>
          <p:nvPr>
            <p:custDataLst>
              <p:tags r:id="rId1"/>
            </p:custDataLst>
          </p:nvPr>
        </p:nvSpPr>
        <p:spPr>
          <a:xfrm>
            <a:off x="5103613" y="901346"/>
            <a:ext cx="1984945" cy="829945"/>
          </a:xfrm>
          <a:prstGeom prst="rect">
            <a:avLst/>
          </a:prstGeom>
          <a:noFill/>
        </p:spPr>
        <p:txBody>
          <a:bodyPr wrap="square" rtlCol="0">
            <a:spAutoFit/>
          </a:bodyPr>
          <a:lstStyle/>
          <a:p>
            <a:pPr algn="dist"/>
            <a:r>
              <a:rPr lang="zh-CN" altLang="en-US" sz="4800" dirty="0">
                <a:solidFill>
                  <a:srgbClr val="0A1C20"/>
                </a:solidFill>
                <a:cs typeface="+mn-ea"/>
                <a:sym typeface="+mn-lt"/>
              </a:rPr>
              <a:t>目录</a:t>
            </a:r>
            <a:endParaRPr lang="zh-CN" altLang="en-US" sz="4800" dirty="0">
              <a:solidFill>
                <a:srgbClr val="0A1C20"/>
              </a:solidFill>
              <a:cs typeface="+mn-ea"/>
              <a:sym typeface="+mn-lt"/>
            </a:endParaRPr>
          </a:p>
        </p:txBody>
      </p:sp>
      <p:grpSp>
        <p:nvGrpSpPr>
          <p:cNvPr id="12" name="组合 11"/>
          <p:cNvGrpSpPr/>
          <p:nvPr/>
        </p:nvGrpSpPr>
        <p:grpSpPr>
          <a:xfrm>
            <a:off x="1616393" y="4204335"/>
            <a:ext cx="1854200" cy="1013460"/>
            <a:chOff x="2533" y="6799"/>
            <a:chExt cx="2920" cy="1596"/>
          </a:xfrm>
        </p:grpSpPr>
        <p:sp>
          <p:nvSpPr>
            <p:cNvPr id="45" name="TextBox 48"/>
            <p:cNvSpPr txBox="1"/>
            <p:nvPr/>
          </p:nvSpPr>
          <p:spPr>
            <a:xfrm>
              <a:off x="2676" y="6799"/>
              <a:ext cx="2634" cy="628"/>
            </a:xfrm>
            <a:prstGeom prst="rect">
              <a:avLst/>
            </a:prstGeom>
            <a:noFill/>
          </p:spPr>
          <p:txBody>
            <a:bodyPr wrap="square" rtlCol="0">
              <a:spAutoFit/>
            </a:bodyPr>
            <a:lstStyle/>
            <a:p>
              <a:pPr algn="ctr"/>
              <a:r>
                <a:rPr lang="zh-CN" altLang="en-US" sz="2000" spc="100" dirty="0">
                  <a:solidFill>
                    <a:srgbClr val="0A1C20"/>
                  </a:solidFill>
                  <a:latin typeface="微软雅黑" panose="020B0503020204020204" charset="-122"/>
                  <a:ea typeface="微软雅黑" panose="020B0503020204020204" charset="-122"/>
                </a:rPr>
                <a:t>心态的分类</a:t>
              </a:r>
              <a:endParaRPr lang="zh-CN" altLang="en-US" sz="2000" spc="100" dirty="0">
                <a:solidFill>
                  <a:srgbClr val="0A1C20"/>
                </a:solidFill>
                <a:latin typeface="微软雅黑" panose="020B0503020204020204" charset="-122"/>
                <a:ea typeface="微软雅黑" panose="020B0503020204020204" charset="-122"/>
              </a:endParaRPr>
            </a:p>
          </p:txBody>
        </p:sp>
        <p:sp>
          <p:nvSpPr>
            <p:cNvPr id="46" name="TextBox 48"/>
            <p:cNvSpPr txBox="1"/>
            <p:nvPr/>
          </p:nvSpPr>
          <p:spPr>
            <a:xfrm>
              <a:off x="2533" y="7670"/>
              <a:ext cx="2920" cy="725"/>
            </a:xfrm>
            <a:prstGeom prst="rect">
              <a:avLst/>
            </a:prstGeom>
            <a:noFill/>
          </p:spPr>
          <p:txBody>
            <a:bodyPr wrap="square" rtlCol="0">
              <a:spAutoFit/>
            </a:bodyPr>
            <a:lstStyle/>
            <a:p>
              <a:pPr algn="ctr">
                <a:lnSpc>
                  <a:spcPct val="120000"/>
                </a:lnSpc>
              </a:pPr>
              <a:r>
                <a:rPr lang="zh-CN" altLang="en-US" sz="1000" spc="100" dirty="0">
                  <a:solidFill>
                    <a:srgbClr val="0A1C20"/>
                  </a:solidFill>
                  <a:latin typeface="微软雅黑" panose="020B0503020204020204" charset="-122"/>
                  <a:ea typeface="微软雅黑" panose="020B0503020204020204" charset="-122"/>
                </a:rPr>
                <a:t>单击此处请输入您的标题简要的描述性文本</a:t>
              </a:r>
              <a:endParaRPr lang="zh-CN" altLang="en-US" sz="1000" spc="100" dirty="0">
                <a:solidFill>
                  <a:srgbClr val="0A1C20"/>
                </a:solidFill>
                <a:latin typeface="微软雅黑" panose="020B0503020204020204" charset="-122"/>
                <a:ea typeface="微软雅黑" panose="020B0503020204020204" charset="-122"/>
              </a:endParaRPr>
            </a:p>
          </p:txBody>
        </p:sp>
      </p:grpSp>
      <p:grpSp>
        <p:nvGrpSpPr>
          <p:cNvPr id="9" name="组合 8"/>
          <p:cNvGrpSpPr/>
          <p:nvPr/>
        </p:nvGrpSpPr>
        <p:grpSpPr>
          <a:xfrm>
            <a:off x="3985578" y="4204335"/>
            <a:ext cx="1854200" cy="1013460"/>
            <a:chOff x="6263" y="6968"/>
            <a:chExt cx="2920" cy="1596"/>
          </a:xfrm>
        </p:grpSpPr>
        <p:sp>
          <p:nvSpPr>
            <p:cNvPr id="47" name="TextBox 48"/>
            <p:cNvSpPr txBox="1"/>
            <p:nvPr/>
          </p:nvSpPr>
          <p:spPr>
            <a:xfrm>
              <a:off x="6442" y="6968"/>
              <a:ext cx="2634" cy="628"/>
            </a:xfrm>
            <a:prstGeom prst="rect">
              <a:avLst/>
            </a:prstGeom>
            <a:noFill/>
          </p:spPr>
          <p:txBody>
            <a:bodyPr wrap="square" rtlCol="0">
              <a:spAutoFit/>
            </a:bodyPr>
            <a:lstStyle/>
            <a:p>
              <a:pPr algn="ctr"/>
              <a:r>
                <a:rPr lang="zh-CN" altLang="en-US" sz="2000" spc="100" dirty="0">
                  <a:solidFill>
                    <a:srgbClr val="0A1C20"/>
                  </a:solidFill>
                  <a:latin typeface="微软雅黑" panose="020B0503020204020204" charset="-122"/>
                  <a:ea typeface="微软雅黑" panose="020B0503020204020204" charset="-122"/>
                </a:rPr>
                <a:t>心态的作用</a:t>
              </a:r>
              <a:endParaRPr lang="zh-CN" altLang="en-US" sz="2000" spc="100" dirty="0">
                <a:solidFill>
                  <a:srgbClr val="0A1C20"/>
                </a:solidFill>
                <a:latin typeface="微软雅黑" panose="020B0503020204020204" charset="-122"/>
                <a:ea typeface="微软雅黑" panose="020B0503020204020204" charset="-122"/>
              </a:endParaRPr>
            </a:p>
          </p:txBody>
        </p:sp>
        <p:sp>
          <p:nvSpPr>
            <p:cNvPr id="48" name="TextBox 48"/>
            <p:cNvSpPr txBox="1"/>
            <p:nvPr/>
          </p:nvSpPr>
          <p:spPr>
            <a:xfrm>
              <a:off x="6263" y="7839"/>
              <a:ext cx="2920" cy="725"/>
            </a:xfrm>
            <a:prstGeom prst="rect">
              <a:avLst/>
            </a:prstGeom>
            <a:noFill/>
          </p:spPr>
          <p:txBody>
            <a:bodyPr wrap="square" rtlCol="0">
              <a:spAutoFit/>
            </a:bodyPr>
            <a:lstStyle/>
            <a:p>
              <a:pPr algn="ctr">
                <a:lnSpc>
                  <a:spcPct val="120000"/>
                </a:lnSpc>
              </a:pPr>
              <a:r>
                <a:rPr lang="zh-CN" altLang="en-US" sz="1000" spc="100" dirty="0">
                  <a:solidFill>
                    <a:srgbClr val="0A1C20"/>
                  </a:solidFill>
                  <a:latin typeface="微软雅黑" panose="020B0503020204020204" charset="-122"/>
                  <a:ea typeface="微软雅黑" panose="020B0503020204020204" charset="-122"/>
                </a:rPr>
                <a:t>单击此处请输入您的标题简要的描述性文本</a:t>
              </a:r>
              <a:endParaRPr lang="zh-CN" altLang="en-US" sz="1000" spc="100" dirty="0">
                <a:solidFill>
                  <a:srgbClr val="0A1C20"/>
                </a:solidFill>
                <a:latin typeface="微软雅黑" panose="020B0503020204020204" charset="-122"/>
                <a:ea typeface="微软雅黑" panose="020B0503020204020204" charset="-122"/>
              </a:endParaRPr>
            </a:p>
          </p:txBody>
        </p:sp>
      </p:grpSp>
      <p:grpSp>
        <p:nvGrpSpPr>
          <p:cNvPr id="10" name="组合 9"/>
          <p:cNvGrpSpPr/>
          <p:nvPr/>
        </p:nvGrpSpPr>
        <p:grpSpPr>
          <a:xfrm>
            <a:off x="6269673" y="4204335"/>
            <a:ext cx="2115820" cy="1013460"/>
            <a:chOff x="10428" y="7524"/>
            <a:chExt cx="3332" cy="1596"/>
          </a:xfrm>
        </p:grpSpPr>
        <p:sp>
          <p:nvSpPr>
            <p:cNvPr id="49" name="TextBox 48"/>
            <p:cNvSpPr txBox="1"/>
            <p:nvPr/>
          </p:nvSpPr>
          <p:spPr>
            <a:xfrm>
              <a:off x="10428" y="7524"/>
              <a:ext cx="3332" cy="628"/>
            </a:xfrm>
            <a:prstGeom prst="rect">
              <a:avLst/>
            </a:prstGeom>
            <a:noFill/>
          </p:spPr>
          <p:txBody>
            <a:bodyPr wrap="square" rtlCol="0">
              <a:spAutoFit/>
            </a:bodyPr>
            <a:lstStyle/>
            <a:p>
              <a:pPr algn="ctr"/>
              <a:r>
                <a:rPr lang="zh-CN" altLang="en-US" sz="2000" spc="100" dirty="0">
                  <a:solidFill>
                    <a:srgbClr val="0A1C20"/>
                  </a:solidFill>
                  <a:latin typeface="微软雅黑" panose="020B0503020204020204" charset="-122"/>
                  <a:ea typeface="微软雅黑" panose="020B0503020204020204" charset="-122"/>
                </a:rPr>
                <a:t>如何拥有好心态</a:t>
              </a:r>
              <a:endParaRPr lang="zh-CN" altLang="en-US" sz="2000" spc="100" dirty="0">
                <a:solidFill>
                  <a:srgbClr val="0A1C20"/>
                </a:solidFill>
                <a:latin typeface="微软雅黑" panose="020B0503020204020204" charset="-122"/>
                <a:ea typeface="微软雅黑" panose="020B0503020204020204" charset="-122"/>
              </a:endParaRPr>
            </a:p>
          </p:txBody>
        </p:sp>
        <p:sp>
          <p:nvSpPr>
            <p:cNvPr id="50" name="TextBox 48"/>
            <p:cNvSpPr txBox="1"/>
            <p:nvPr/>
          </p:nvSpPr>
          <p:spPr>
            <a:xfrm>
              <a:off x="10562" y="8395"/>
              <a:ext cx="2920" cy="725"/>
            </a:xfrm>
            <a:prstGeom prst="rect">
              <a:avLst/>
            </a:prstGeom>
            <a:noFill/>
          </p:spPr>
          <p:txBody>
            <a:bodyPr wrap="square" rtlCol="0">
              <a:spAutoFit/>
            </a:bodyPr>
            <a:lstStyle/>
            <a:p>
              <a:pPr algn="ctr">
                <a:lnSpc>
                  <a:spcPct val="120000"/>
                </a:lnSpc>
              </a:pPr>
              <a:r>
                <a:rPr lang="zh-CN" altLang="en-US" sz="1000" spc="100" dirty="0">
                  <a:solidFill>
                    <a:srgbClr val="0A1C20"/>
                  </a:solidFill>
                  <a:latin typeface="微软雅黑" panose="020B0503020204020204" charset="-122"/>
                  <a:ea typeface="微软雅黑" panose="020B0503020204020204" charset="-122"/>
                </a:rPr>
                <a:t>单击此处请输入您的标题简要的描述性文本</a:t>
              </a:r>
              <a:endParaRPr lang="zh-CN" altLang="en-US" sz="1000" spc="100" dirty="0">
                <a:solidFill>
                  <a:srgbClr val="0A1C20"/>
                </a:solidFill>
                <a:latin typeface="微软雅黑" panose="020B0503020204020204" charset="-122"/>
                <a:ea typeface="微软雅黑" panose="020B0503020204020204" charset="-122"/>
              </a:endParaRPr>
            </a:p>
          </p:txBody>
        </p:sp>
      </p:grpSp>
      <p:grpSp>
        <p:nvGrpSpPr>
          <p:cNvPr id="11" name="组合 10"/>
          <p:cNvGrpSpPr/>
          <p:nvPr/>
        </p:nvGrpSpPr>
        <p:grpSpPr>
          <a:xfrm>
            <a:off x="8546148" y="4204335"/>
            <a:ext cx="2192020" cy="1013460"/>
            <a:chOff x="14126" y="7524"/>
            <a:chExt cx="3452" cy="1596"/>
          </a:xfrm>
        </p:grpSpPr>
        <p:sp>
          <p:nvSpPr>
            <p:cNvPr id="51" name="TextBox 48"/>
            <p:cNvSpPr txBox="1"/>
            <p:nvPr/>
          </p:nvSpPr>
          <p:spPr>
            <a:xfrm>
              <a:off x="14126" y="7524"/>
              <a:ext cx="3309" cy="628"/>
            </a:xfrm>
            <a:prstGeom prst="rect">
              <a:avLst/>
            </a:prstGeom>
            <a:noFill/>
          </p:spPr>
          <p:txBody>
            <a:bodyPr wrap="square" rtlCol="0">
              <a:spAutoFit/>
            </a:bodyPr>
            <a:lstStyle/>
            <a:p>
              <a:pPr algn="ctr"/>
              <a:r>
                <a:rPr lang="zh-CN" altLang="en-US" sz="2000" spc="100" dirty="0">
                  <a:solidFill>
                    <a:srgbClr val="0A1C20"/>
                  </a:solidFill>
                  <a:latin typeface="微软雅黑" panose="020B0503020204020204" charset="-122"/>
                  <a:ea typeface="微软雅黑" panose="020B0503020204020204" charset="-122"/>
                </a:rPr>
                <a:t>好心态的表现</a:t>
              </a:r>
              <a:endParaRPr lang="zh-CN" altLang="en-US" sz="2000" spc="100" dirty="0">
                <a:solidFill>
                  <a:srgbClr val="0A1C20"/>
                </a:solidFill>
                <a:latin typeface="微软雅黑" panose="020B0503020204020204" charset="-122"/>
                <a:ea typeface="微软雅黑" panose="020B0503020204020204" charset="-122"/>
              </a:endParaRPr>
            </a:p>
          </p:txBody>
        </p:sp>
        <p:sp>
          <p:nvSpPr>
            <p:cNvPr id="52" name="TextBox 48"/>
            <p:cNvSpPr txBox="1"/>
            <p:nvPr/>
          </p:nvSpPr>
          <p:spPr>
            <a:xfrm>
              <a:off x="14658" y="8395"/>
              <a:ext cx="2920" cy="725"/>
            </a:xfrm>
            <a:prstGeom prst="rect">
              <a:avLst/>
            </a:prstGeom>
            <a:noFill/>
          </p:spPr>
          <p:txBody>
            <a:bodyPr wrap="square" rtlCol="0">
              <a:spAutoFit/>
            </a:bodyPr>
            <a:lstStyle/>
            <a:p>
              <a:pPr algn="ctr">
                <a:lnSpc>
                  <a:spcPct val="120000"/>
                </a:lnSpc>
              </a:pPr>
              <a:r>
                <a:rPr lang="zh-CN" altLang="en-US" sz="1000" spc="100" dirty="0">
                  <a:solidFill>
                    <a:srgbClr val="0A1C20"/>
                  </a:solidFill>
                  <a:latin typeface="微软雅黑" panose="020B0503020204020204" charset="-122"/>
                  <a:ea typeface="微软雅黑" panose="020B0503020204020204" charset="-122"/>
                </a:rPr>
                <a:t>单击此处请输入您的标题简要的描述性文本</a:t>
              </a:r>
              <a:endParaRPr lang="zh-CN" altLang="en-US" sz="1000" spc="100" dirty="0">
                <a:solidFill>
                  <a:srgbClr val="0A1C20"/>
                </a:solidFill>
                <a:latin typeface="微软雅黑" panose="020B0503020204020204" charset="-122"/>
                <a:ea typeface="微软雅黑" panose="020B0503020204020204" charset="-122"/>
              </a:endParaRPr>
            </a:p>
          </p:txBody>
        </p:sp>
      </p:grpSp>
      <p:sp>
        <p:nvSpPr>
          <p:cNvPr id="14" name="Oval 13"/>
          <p:cNvSpPr/>
          <p:nvPr userDrawn="1"/>
        </p:nvSpPr>
        <p:spPr>
          <a:xfrm>
            <a:off x="1900555" y="2580005"/>
            <a:ext cx="1270000" cy="1310005"/>
          </a:xfrm>
          <a:prstGeom prst="ellipse">
            <a:avLst/>
          </a:prstGeom>
          <a:solidFill>
            <a:srgbClr val="AEDB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4" name="Pie 3"/>
          <p:cNvSpPr/>
          <p:nvPr userDrawn="1"/>
        </p:nvSpPr>
        <p:spPr>
          <a:xfrm>
            <a:off x="1838960" y="2501265"/>
            <a:ext cx="1407795" cy="1407795"/>
          </a:xfrm>
          <a:prstGeom prst="pie">
            <a:avLst>
              <a:gd name="adj1" fmla="val 10839810"/>
              <a:gd name="adj2" fmla="val 21558403"/>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3" name="Oval 2"/>
          <p:cNvSpPr/>
          <p:nvPr userDrawn="1"/>
        </p:nvSpPr>
        <p:spPr>
          <a:xfrm>
            <a:off x="1963420" y="2637790"/>
            <a:ext cx="1160145" cy="1196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29" name="文本占位符 1"/>
          <p:cNvSpPr txBox="1"/>
          <p:nvPr/>
        </p:nvSpPr>
        <p:spPr>
          <a:xfrm>
            <a:off x="2067560" y="2941955"/>
            <a:ext cx="951230" cy="58928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4800" dirty="0">
                <a:solidFill>
                  <a:srgbClr val="215F6B"/>
                </a:solidFill>
                <a:latin typeface="微软雅黑" panose="020B0503020204020204" charset="-122"/>
                <a:ea typeface="微软雅黑" panose="020B0503020204020204" charset="-122"/>
              </a:rPr>
              <a:t>01</a:t>
            </a:r>
            <a:endParaRPr lang="en-US" altLang="zh-CN" sz="4800" dirty="0">
              <a:solidFill>
                <a:srgbClr val="215F6B"/>
              </a:solidFill>
              <a:latin typeface="微软雅黑" panose="020B0503020204020204" charset="-122"/>
              <a:ea typeface="微软雅黑" panose="020B0503020204020204" charset="-122"/>
            </a:endParaRPr>
          </a:p>
        </p:txBody>
      </p:sp>
      <p:sp>
        <p:nvSpPr>
          <p:cNvPr id="34" name="Oval 33"/>
          <p:cNvSpPr/>
          <p:nvPr userDrawn="1"/>
        </p:nvSpPr>
        <p:spPr>
          <a:xfrm>
            <a:off x="4269740" y="2580005"/>
            <a:ext cx="1269365" cy="1310005"/>
          </a:xfrm>
          <a:prstGeom prst="ellipse">
            <a:avLst/>
          </a:prstGeom>
          <a:solidFill>
            <a:srgbClr val="B8E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35" name="Pie 34"/>
          <p:cNvSpPr/>
          <p:nvPr userDrawn="1"/>
        </p:nvSpPr>
        <p:spPr>
          <a:xfrm>
            <a:off x="4208780" y="2501265"/>
            <a:ext cx="1407160" cy="1407795"/>
          </a:xfrm>
          <a:prstGeom prst="pie">
            <a:avLst>
              <a:gd name="adj1" fmla="val 10839810"/>
              <a:gd name="adj2" fmla="val 21558403"/>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36" name="Oval 35"/>
          <p:cNvSpPr/>
          <p:nvPr userDrawn="1"/>
        </p:nvSpPr>
        <p:spPr>
          <a:xfrm>
            <a:off x="4333240" y="2637790"/>
            <a:ext cx="1159510" cy="1196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30" name="文本占位符 1"/>
          <p:cNvSpPr txBox="1"/>
          <p:nvPr/>
        </p:nvSpPr>
        <p:spPr>
          <a:xfrm>
            <a:off x="4436110" y="2940685"/>
            <a:ext cx="951230" cy="58928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4800" dirty="0">
                <a:solidFill>
                  <a:srgbClr val="215F6B"/>
                </a:solidFill>
                <a:latin typeface="微软雅黑" panose="020B0503020204020204" charset="-122"/>
                <a:ea typeface="微软雅黑" panose="020B0503020204020204" charset="-122"/>
              </a:rPr>
              <a:t>02</a:t>
            </a:r>
            <a:endParaRPr lang="en-US" altLang="zh-CN" sz="4800" dirty="0">
              <a:solidFill>
                <a:srgbClr val="215F6B"/>
              </a:solidFill>
              <a:latin typeface="微软雅黑" panose="020B0503020204020204" charset="-122"/>
              <a:ea typeface="微软雅黑" panose="020B0503020204020204" charset="-122"/>
            </a:endParaRPr>
          </a:p>
        </p:txBody>
      </p:sp>
      <p:sp>
        <p:nvSpPr>
          <p:cNvPr id="39" name="Oval 38"/>
          <p:cNvSpPr/>
          <p:nvPr userDrawn="1"/>
        </p:nvSpPr>
        <p:spPr>
          <a:xfrm>
            <a:off x="6638925" y="2580005"/>
            <a:ext cx="1269365" cy="1310005"/>
          </a:xfrm>
          <a:prstGeom prst="ellipse">
            <a:avLst/>
          </a:prstGeom>
          <a:solidFill>
            <a:srgbClr val="B8E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40" name="Pie 39"/>
          <p:cNvSpPr/>
          <p:nvPr userDrawn="1"/>
        </p:nvSpPr>
        <p:spPr>
          <a:xfrm>
            <a:off x="6577965" y="2501265"/>
            <a:ext cx="1407160" cy="1407795"/>
          </a:xfrm>
          <a:prstGeom prst="pie">
            <a:avLst>
              <a:gd name="adj1" fmla="val 10839810"/>
              <a:gd name="adj2" fmla="val 21558403"/>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41" name="Oval 40"/>
          <p:cNvSpPr/>
          <p:nvPr userDrawn="1"/>
        </p:nvSpPr>
        <p:spPr>
          <a:xfrm>
            <a:off x="6702425" y="2637790"/>
            <a:ext cx="1159510" cy="1196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31" name="文本占位符 1"/>
          <p:cNvSpPr txBox="1"/>
          <p:nvPr/>
        </p:nvSpPr>
        <p:spPr>
          <a:xfrm>
            <a:off x="6798310" y="2941955"/>
            <a:ext cx="951230" cy="58928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4800" dirty="0">
                <a:solidFill>
                  <a:srgbClr val="215F6B"/>
                </a:solidFill>
                <a:latin typeface="微软雅黑" panose="020B0503020204020204" charset="-122"/>
                <a:ea typeface="微软雅黑" panose="020B0503020204020204" charset="-122"/>
              </a:rPr>
              <a:t>03</a:t>
            </a:r>
            <a:endParaRPr lang="en-US" altLang="zh-CN" sz="4800" dirty="0">
              <a:solidFill>
                <a:srgbClr val="215F6B"/>
              </a:solidFill>
              <a:latin typeface="微软雅黑" panose="020B0503020204020204" charset="-122"/>
              <a:ea typeface="微软雅黑" panose="020B0503020204020204" charset="-122"/>
            </a:endParaRPr>
          </a:p>
        </p:txBody>
      </p:sp>
      <p:sp>
        <p:nvSpPr>
          <p:cNvPr id="25" name="Oval 38"/>
          <p:cNvSpPr/>
          <p:nvPr userDrawn="1"/>
        </p:nvSpPr>
        <p:spPr>
          <a:xfrm>
            <a:off x="9008110" y="2580005"/>
            <a:ext cx="1268730" cy="1310005"/>
          </a:xfrm>
          <a:prstGeom prst="ellipse">
            <a:avLst/>
          </a:prstGeom>
          <a:solidFill>
            <a:srgbClr val="B8E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6">
                  <a:lumMod val="50000"/>
                </a:schemeClr>
              </a:solidFill>
              <a:latin typeface="微软雅黑" panose="020B0503020204020204" charset="-122"/>
              <a:ea typeface="微软雅黑" panose="020B0503020204020204" charset="-122"/>
            </a:endParaRPr>
          </a:p>
        </p:txBody>
      </p:sp>
      <p:sp>
        <p:nvSpPr>
          <p:cNvPr id="26" name="Pie 39"/>
          <p:cNvSpPr/>
          <p:nvPr userDrawn="1"/>
        </p:nvSpPr>
        <p:spPr>
          <a:xfrm>
            <a:off x="8947150" y="2501265"/>
            <a:ext cx="1406525" cy="1407795"/>
          </a:xfrm>
          <a:prstGeom prst="pie">
            <a:avLst>
              <a:gd name="adj1" fmla="val 10839810"/>
              <a:gd name="adj2" fmla="val 21558403"/>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6">
                  <a:lumMod val="50000"/>
                </a:schemeClr>
              </a:solidFill>
              <a:latin typeface="微软雅黑" panose="020B0503020204020204" charset="-122"/>
              <a:ea typeface="微软雅黑" panose="020B0503020204020204" charset="-122"/>
            </a:endParaRPr>
          </a:p>
        </p:txBody>
      </p:sp>
      <p:sp>
        <p:nvSpPr>
          <p:cNvPr id="27" name="Oval 40"/>
          <p:cNvSpPr/>
          <p:nvPr userDrawn="1"/>
        </p:nvSpPr>
        <p:spPr>
          <a:xfrm>
            <a:off x="9071610" y="2637790"/>
            <a:ext cx="1159510" cy="1196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6">
                  <a:lumMod val="50000"/>
                </a:schemeClr>
              </a:solidFill>
              <a:latin typeface="微软雅黑" panose="020B0503020204020204" charset="-122"/>
              <a:ea typeface="微软雅黑" panose="020B0503020204020204" charset="-122"/>
            </a:endParaRPr>
          </a:p>
        </p:txBody>
      </p:sp>
      <p:sp>
        <p:nvSpPr>
          <p:cNvPr id="43" name="文本占位符 1"/>
          <p:cNvSpPr txBox="1"/>
          <p:nvPr/>
        </p:nvSpPr>
        <p:spPr>
          <a:xfrm>
            <a:off x="9167495" y="2941955"/>
            <a:ext cx="950595" cy="58928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4800" dirty="0">
                <a:solidFill>
                  <a:srgbClr val="215F6B"/>
                </a:solidFill>
                <a:latin typeface="微软雅黑" panose="020B0503020204020204" charset="-122"/>
                <a:ea typeface="微软雅黑" panose="020B0503020204020204" charset="-122"/>
              </a:rPr>
              <a:t>04</a:t>
            </a:r>
            <a:endParaRPr lang="en-US" altLang="zh-CN" sz="4800" dirty="0">
              <a:solidFill>
                <a:srgbClr val="215F6B"/>
              </a:solidFill>
              <a:latin typeface="微软雅黑" panose="020B0503020204020204" charset="-122"/>
              <a:ea typeface="微软雅黑" panose="020B0503020204020204" charset="-122"/>
            </a:endParaRPr>
          </a:p>
        </p:txBody>
      </p:sp>
    </p:spTree>
    <p:custDataLst>
      <p:tags r:id="rId2"/>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rot="0">
            <a:off x="5392420" y="1957070"/>
            <a:ext cx="1407160" cy="1407160"/>
            <a:chOff x="7845" y="2746"/>
            <a:chExt cx="2216" cy="2216"/>
          </a:xfrm>
        </p:grpSpPr>
        <p:sp>
          <p:nvSpPr>
            <p:cNvPr id="14" name="Oval 13"/>
            <p:cNvSpPr/>
            <p:nvPr userDrawn="1"/>
          </p:nvSpPr>
          <p:spPr>
            <a:xfrm>
              <a:off x="7942" y="2870"/>
              <a:ext cx="2000" cy="2063"/>
            </a:xfrm>
            <a:prstGeom prst="ellipse">
              <a:avLst/>
            </a:prstGeom>
            <a:solidFill>
              <a:srgbClr val="AEDB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4" name="Pie 3"/>
            <p:cNvSpPr/>
            <p:nvPr userDrawn="1"/>
          </p:nvSpPr>
          <p:spPr>
            <a:xfrm>
              <a:off x="7845" y="2746"/>
              <a:ext cx="2217" cy="2217"/>
            </a:xfrm>
            <a:prstGeom prst="pie">
              <a:avLst>
                <a:gd name="adj1" fmla="val 10839810"/>
                <a:gd name="adj2" fmla="val 21558403"/>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3" name="Oval 2"/>
            <p:cNvSpPr/>
            <p:nvPr userDrawn="1"/>
          </p:nvSpPr>
          <p:spPr>
            <a:xfrm>
              <a:off x="8041" y="2961"/>
              <a:ext cx="1827" cy="18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29" name="文本占位符 1"/>
            <p:cNvSpPr txBox="1"/>
            <p:nvPr/>
          </p:nvSpPr>
          <p:spPr>
            <a:xfrm>
              <a:off x="8205" y="3440"/>
              <a:ext cx="1498" cy="92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4800" dirty="0">
                  <a:solidFill>
                    <a:srgbClr val="215F6B"/>
                  </a:solidFill>
                  <a:latin typeface="微软雅黑" panose="020B0503020204020204" charset="-122"/>
                  <a:ea typeface="微软雅黑" panose="020B0503020204020204" charset="-122"/>
                </a:rPr>
                <a:t>01</a:t>
              </a:r>
              <a:endParaRPr lang="en-US" altLang="zh-CN" sz="4800" dirty="0">
                <a:solidFill>
                  <a:srgbClr val="215F6B"/>
                </a:solidFill>
                <a:latin typeface="微软雅黑" panose="020B0503020204020204" charset="-122"/>
                <a:ea typeface="微软雅黑" panose="020B0503020204020204" charset="-122"/>
              </a:endParaRPr>
            </a:p>
          </p:txBody>
        </p:sp>
      </p:grpSp>
      <p:grpSp>
        <p:nvGrpSpPr>
          <p:cNvPr id="12" name="组合 11"/>
          <p:cNvGrpSpPr/>
          <p:nvPr/>
        </p:nvGrpSpPr>
        <p:grpSpPr>
          <a:xfrm rot="0">
            <a:off x="4787265" y="3888105"/>
            <a:ext cx="2618105" cy="1013460"/>
            <a:chOff x="1932" y="6799"/>
            <a:chExt cx="4123" cy="1596"/>
          </a:xfrm>
        </p:grpSpPr>
        <p:sp>
          <p:nvSpPr>
            <p:cNvPr id="45" name="TextBox 48"/>
            <p:cNvSpPr txBox="1"/>
            <p:nvPr/>
          </p:nvSpPr>
          <p:spPr>
            <a:xfrm>
              <a:off x="1932" y="6799"/>
              <a:ext cx="4123" cy="919"/>
            </a:xfrm>
            <a:prstGeom prst="rect">
              <a:avLst/>
            </a:prstGeom>
            <a:noFill/>
          </p:spPr>
          <p:txBody>
            <a:bodyPr wrap="square" rtlCol="0">
              <a:spAutoFit/>
            </a:bodyPr>
            <a:p>
              <a:pPr algn="ctr"/>
              <a:r>
                <a:rPr lang="zh-CN" altLang="en-US" sz="3200" spc="100" dirty="0">
                  <a:solidFill>
                    <a:srgbClr val="0A1C20"/>
                  </a:solidFill>
                  <a:latin typeface="微软雅黑" panose="020B0503020204020204" charset="-122"/>
                  <a:ea typeface="微软雅黑" panose="020B0503020204020204" charset="-122"/>
                </a:rPr>
                <a:t>心态的分类</a:t>
              </a:r>
              <a:endParaRPr lang="zh-CN" altLang="en-US" sz="3200" spc="100" dirty="0">
                <a:solidFill>
                  <a:srgbClr val="0A1C20"/>
                </a:solidFill>
                <a:latin typeface="微软雅黑" panose="020B0503020204020204" charset="-122"/>
                <a:ea typeface="微软雅黑" panose="020B0503020204020204" charset="-122"/>
              </a:endParaRPr>
            </a:p>
          </p:txBody>
        </p:sp>
        <p:sp>
          <p:nvSpPr>
            <p:cNvPr id="46" name="TextBox 48"/>
            <p:cNvSpPr txBox="1"/>
            <p:nvPr/>
          </p:nvSpPr>
          <p:spPr>
            <a:xfrm>
              <a:off x="2533" y="7670"/>
              <a:ext cx="2920" cy="725"/>
            </a:xfrm>
            <a:prstGeom prst="rect">
              <a:avLst/>
            </a:prstGeom>
            <a:noFill/>
          </p:spPr>
          <p:txBody>
            <a:bodyPr wrap="square" rtlCol="0">
              <a:spAutoFit/>
            </a:bodyPr>
            <a:p>
              <a:pPr algn="ctr">
                <a:lnSpc>
                  <a:spcPct val="120000"/>
                </a:lnSpc>
              </a:pPr>
              <a:r>
                <a:rPr lang="zh-CN" altLang="en-US" sz="1000" spc="100" dirty="0">
                  <a:solidFill>
                    <a:srgbClr val="0A1C20"/>
                  </a:solidFill>
                  <a:latin typeface="微软雅黑" panose="020B0503020204020204" charset="-122"/>
                  <a:ea typeface="微软雅黑" panose="020B0503020204020204" charset="-122"/>
                </a:rPr>
                <a:t>单击此处请输入您的标题简要的描述性文本</a:t>
              </a:r>
              <a:endParaRPr lang="zh-CN" altLang="en-US" sz="1000" spc="100" dirty="0">
                <a:solidFill>
                  <a:srgbClr val="0A1C20"/>
                </a:solidFill>
                <a:latin typeface="微软雅黑" panose="020B0503020204020204" charset="-122"/>
                <a:ea typeface="微软雅黑" panose="020B0503020204020204" charset="-122"/>
              </a:endParaRPr>
            </a:p>
          </p:txBody>
        </p:sp>
      </p:gr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3" name="组合 13"/>
          <p:cNvGrpSpPr/>
          <p:nvPr/>
        </p:nvGrpSpPr>
        <p:grpSpPr bwMode="auto">
          <a:xfrm>
            <a:off x="6677025" y="1891029"/>
            <a:ext cx="3678239" cy="528000"/>
            <a:chOff x="0" y="0"/>
            <a:chExt cx="3240360" cy="346442"/>
          </a:xfrm>
          <a:solidFill>
            <a:srgbClr val="C00000"/>
          </a:solidFill>
        </p:grpSpPr>
        <p:sp>
          <p:nvSpPr>
            <p:cNvPr id="14" name="矩形 14"/>
            <p:cNvSpPr>
              <a:spLocks noChangeArrowheads="1"/>
            </p:cNvSpPr>
            <p:nvPr/>
          </p:nvSpPr>
          <p:spPr bwMode="auto">
            <a:xfrm>
              <a:off x="0" y="1900"/>
              <a:ext cx="3240360" cy="326896"/>
            </a:xfrm>
            <a:prstGeom prst="rect">
              <a:avLst/>
            </a:prstGeom>
            <a:solidFill>
              <a:srgbClr val="215F6B"/>
            </a:solidFill>
            <a:ln>
              <a:noFill/>
            </a:ln>
            <a:effectLst/>
          </p:spPr>
          <p:txBody>
            <a:bodyPr vert="horz" wrap="square" lIns="91440" tIns="45720" rIns="91440" bIns="45720" numCol="1" anchor="t" anchorCtr="0" compatLnSpc="1"/>
            <a:lstStyle/>
            <a:p>
              <a:endParaRPr lang="zh-CN" altLang="zh-CN" sz="2665" b="1">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15" name="文本框 11"/>
            <p:cNvSpPr>
              <a:spLocks noChangeArrowheads="1"/>
            </p:cNvSpPr>
            <p:nvPr/>
          </p:nvSpPr>
          <p:spPr bwMode="auto">
            <a:xfrm>
              <a:off x="72008" y="0"/>
              <a:ext cx="2888327" cy="346442"/>
            </a:xfrm>
            <a:prstGeom prst="rect">
              <a:avLst/>
            </a:prstGeom>
            <a:noFill/>
            <a:ln>
              <a:noFill/>
            </a:ln>
            <a:effectLst/>
          </p:spPr>
          <p:txBody>
            <a:bodyPr vert="horz" wrap="square" lIns="91440" tIns="45720" rIns="91440" bIns="45720" numCol="1" anchor="t" anchorCtr="0" compatLnSpc="1"/>
            <a:lstStyle/>
            <a:p>
              <a:r>
                <a:rPr lang="en-US" altLang="zh-CN" sz="2400" dirty="0">
                  <a:solidFill>
                    <a:srgbClr val="FFFFFF"/>
                  </a:solidFill>
                  <a:latin typeface="Arial" panose="020B0604020202020204" pitchFamily="34" charset="0"/>
                  <a:ea typeface="微软雅黑" panose="020B0503020204020204" charset="-122"/>
                  <a:sym typeface="Arial" panose="020B0604020202020204" pitchFamily="34" charset="0"/>
                </a:rPr>
                <a:t> </a:t>
              </a:r>
              <a:r>
                <a:rPr lang="en-US" altLang="zh-CN" sz="2400" b="1" dirty="0">
                  <a:solidFill>
                    <a:srgbClr val="FFFFFF"/>
                  </a:solidFill>
                  <a:latin typeface="Arial" panose="020B0604020202020204" pitchFamily="34" charset="0"/>
                  <a:ea typeface="微软雅黑" panose="020B0503020204020204" charset="-122"/>
                  <a:sym typeface="Arial" panose="020B0604020202020204" pitchFamily="34" charset="0"/>
                </a:rPr>
                <a:t>  </a:t>
              </a:r>
              <a:r>
                <a:rPr lang="zh-CN" altLang="en-US" sz="2400" b="1" dirty="0">
                  <a:solidFill>
                    <a:srgbClr val="FFFFFF"/>
                  </a:solidFill>
                  <a:latin typeface="Arial" panose="020B0604020202020204" pitchFamily="34" charset="0"/>
                  <a:ea typeface="微软雅黑" panose="020B0503020204020204" charset="-122"/>
                  <a:sym typeface="Arial" panose="020B0604020202020204" pitchFamily="34" charset="0"/>
                </a:rPr>
                <a:t>什么是心态</a:t>
              </a:r>
              <a:endParaRPr lang="zh-CN" altLang="en-US" sz="2400" b="1" dirty="0">
                <a:solidFill>
                  <a:srgbClr val="FFFFFF"/>
                </a:solidFill>
                <a:latin typeface="Arial" panose="020B0604020202020204" pitchFamily="34" charset="0"/>
                <a:ea typeface="微软雅黑" panose="020B0503020204020204" charset="-122"/>
                <a:sym typeface="Arial" panose="020B0604020202020204" pitchFamily="34" charset="0"/>
              </a:endParaRPr>
            </a:p>
          </p:txBody>
        </p:sp>
      </p:grpSp>
      <p:sp>
        <p:nvSpPr>
          <p:cNvPr id="26" name="TextBox 11"/>
          <p:cNvSpPr txBox="1">
            <a:spLocks noChangeArrowheads="1"/>
          </p:cNvSpPr>
          <p:nvPr/>
        </p:nvSpPr>
        <p:spPr bwMode="auto">
          <a:xfrm flipH="1">
            <a:off x="6677025" y="2560955"/>
            <a:ext cx="4627880" cy="332295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pPr>
            <a:r>
              <a:rPr lang="zh-CN" altLang="en-US" sz="2000" dirty="0">
                <a:solidFill>
                  <a:srgbClr val="0A1C20"/>
                </a:solidFill>
                <a:latin typeface="Arial" panose="020B0604020202020204" pitchFamily="34" charset="0"/>
                <a:ea typeface="微软雅黑" panose="020B0503020204020204" charset="-122"/>
                <a:cs typeface="+mn-ea"/>
                <a:sym typeface="Arial" panose="020B0604020202020204" pitchFamily="34" charset="0"/>
              </a:rPr>
              <a:t>       心态就是人们的看法、态度，就是人们对事物的思维方式与相应的处事态度。</a:t>
            </a:r>
            <a:endParaRPr lang="en-US" altLang="zh-CN" sz="200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a:p>
            <a:pPr lvl="0" eaLnBrk="1" hangingPunct="1">
              <a:lnSpc>
                <a:spcPct val="150000"/>
              </a:lnSpc>
            </a:pPr>
            <a:r>
              <a:rPr lang="en-US" altLang="zh-CN" sz="2000" dirty="0">
                <a:solidFill>
                  <a:srgbClr val="0A1C20"/>
                </a:solidFill>
                <a:latin typeface="Arial" panose="020B0604020202020204" pitchFamily="34" charset="0"/>
                <a:ea typeface="微软雅黑" panose="020B0503020204020204" charset="-122"/>
                <a:cs typeface="+mn-ea"/>
                <a:sym typeface="Arial" panose="020B0604020202020204" pitchFamily="34" charset="0"/>
              </a:rPr>
              <a:t>      </a:t>
            </a:r>
            <a:r>
              <a:rPr lang="zh-CN" altLang="en-US" sz="2000" dirty="0">
                <a:solidFill>
                  <a:srgbClr val="0A1C20"/>
                </a:solidFill>
                <a:latin typeface="Arial" panose="020B0604020202020204" pitchFamily="34" charset="0"/>
                <a:ea typeface="微软雅黑" panose="020B0503020204020204" charset="-122"/>
                <a:cs typeface="+mn-ea"/>
                <a:sym typeface="Arial" panose="020B0604020202020204" pitchFamily="34" charset="0"/>
              </a:rPr>
              <a:t>心态是我们采取一切行动的基础，也决定我们用何种方式去创造我们的生活。</a:t>
            </a:r>
            <a:endParaRPr lang="zh-CN" altLang="en-US" sz="200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a:p>
            <a:pPr lvl="0" eaLnBrk="1" hangingPunct="1">
              <a:lnSpc>
                <a:spcPct val="150000"/>
              </a:lnSpc>
            </a:pPr>
            <a:endParaRPr lang="zh-CN" altLang="en-US" sz="200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4" name="文本框 11_1_1_1"/>
          <p:cNvSpPr txBox="1">
            <a:spLocks noChangeArrowheads="1"/>
          </p:cNvSpPr>
          <p:nvPr/>
        </p:nvSpPr>
        <p:spPr bwMode="auto">
          <a:xfrm>
            <a:off x="687727" y="828816"/>
            <a:ext cx="5395294" cy="48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solidFill>
                  <a:schemeClr val="tx1">
                    <a:lumMod val="95000"/>
                    <a:lumOff val="5000"/>
                  </a:schemeClr>
                </a:solidFill>
                <a:latin typeface="Arial" panose="020B0604020202020204" pitchFamily="34" charset="0"/>
                <a:ea typeface="微软雅黑" panose="020B0503020204020204" charset="-122"/>
                <a:cs typeface="+mn-ea"/>
                <a:sym typeface="Arial" panose="020B0604020202020204" pitchFamily="34" charset="0"/>
              </a:rPr>
              <a:t> 心态的概念</a:t>
            </a:r>
            <a:endParaRPr lang="zh-CN" altLang="en-US" sz="2400" kern="0" spc="400" dirty="0">
              <a:solidFill>
                <a:schemeClr val="tx1">
                  <a:lumMod val="95000"/>
                  <a:lumOff val="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 name="矩形 1"/>
          <p:cNvSpPr/>
          <p:nvPr/>
        </p:nvSpPr>
        <p:spPr>
          <a:xfrm>
            <a:off x="920750" y="2012950"/>
            <a:ext cx="5162550" cy="3357880"/>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2"/>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Freeform 5"/>
          <p:cNvSpPr/>
          <p:nvPr/>
        </p:nvSpPr>
        <p:spPr bwMode="auto">
          <a:xfrm>
            <a:off x="1583500" y="2042587"/>
            <a:ext cx="1932517" cy="17399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15F6B"/>
          </a:solidFill>
          <a:ln w="9525" cap="flat">
            <a:noFill/>
            <a:prstDash val="solid"/>
            <a:miter lim="800000"/>
          </a:ln>
        </p:spPr>
        <p:txBody>
          <a:bodyPr lIns="121912" tIns="60956" rIns="121912" bIns="60956"/>
          <a:lstStyle/>
          <a:p>
            <a:pPr>
              <a:defRPr/>
            </a:pPr>
            <a:endParaRPr lang="zh-CN" altLang="en-US" sz="2400" kern="0">
              <a:solidFill>
                <a:sysClr val="windowText" lastClr="00000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 name="TextBox 9"/>
          <p:cNvSpPr txBox="1"/>
          <p:nvPr/>
        </p:nvSpPr>
        <p:spPr>
          <a:xfrm>
            <a:off x="2023767" y="2444752"/>
            <a:ext cx="850900" cy="923330"/>
          </a:xfrm>
          <a:prstGeom prst="rect">
            <a:avLst/>
          </a:prstGeom>
          <a:noFill/>
        </p:spPr>
        <p:txBody>
          <a:bodyPr lIns="0" tIns="0" rIns="0" bIns="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a:defRPr/>
            </a:pPr>
            <a:r>
              <a:rPr lang="en-US" altLang="zh-CN" sz="6000" b="1" kern="0" dirty="0">
                <a:solidFill>
                  <a:sysClr val="window" lastClr="FFFFFF"/>
                </a:solidFill>
                <a:latin typeface="Arial" panose="020B0604020202020204" pitchFamily="34" charset="0"/>
                <a:cs typeface="+mn-ea"/>
                <a:sym typeface="Arial" panose="020B0604020202020204" pitchFamily="34" charset="0"/>
              </a:rPr>
              <a:t>1</a:t>
            </a:r>
            <a:endParaRPr lang="zh-CN" altLang="en-US" sz="6000" b="1" kern="0" dirty="0">
              <a:solidFill>
                <a:sysClr val="window" lastClr="FFFFFF"/>
              </a:solidFill>
              <a:latin typeface="Arial" panose="020B0604020202020204" pitchFamily="34" charset="0"/>
              <a:cs typeface="+mn-ea"/>
              <a:sym typeface="Arial" panose="020B0604020202020204" pitchFamily="34" charset="0"/>
            </a:endParaRPr>
          </a:p>
        </p:txBody>
      </p:sp>
      <p:sp>
        <p:nvSpPr>
          <p:cNvPr id="11" name="矩形 3"/>
          <p:cNvSpPr/>
          <p:nvPr/>
        </p:nvSpPr>
        <p:spPr>
          <a:xfrm>
            <a:off x="3289532" y="1303871"/>
            <a:ext cx="6883400" cy="1545167"/>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cap="flat" cmpd="sng" algn="ctr">
            <a:solidFill>
              <a:srgbClr val="215F6B"/>
            </a:solidFill>
            <a:prstDash val="solid"/>
          </a:ln>
          <a:effectLst/>
        </p:spPr>
        <p:txBody>
          <a:bodyPr lIns="121912" tIns="60956" rIns="121912" bIns="60956" anchor="ctr"/>
          <a:lstStyle/>
          <a:p>
            <a:pPr algn="ctr">
              <a:defRPr/>
            </a:pPr>
            <a:endParaRPr lang="zh-CN" altLang="en-US" sz="2400" kern="0">
              <a:solidFill>
                <a:sysClr val="window" lastClr="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Freeform 5"/>
          <p:cNvSpPr/>
          <p:nvPr/>
        </p:nvSpPr>
        <p:spPr bwMode="auto">
          <a:xfrm>
            <a:off x="3177351" y="2995087"/>
            <a:ext cx="1932516" cy="17399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B8E1E9"/>
          </a:solidFill>
          <a:ln w="9525" cap="flat">
            <a:noFill/>
            <a:prstDash val="solid"/>
            <a:miter lim="800000"/>
          </a:ln>
        </p:spPr>
        <p:txBody>
          <a:bodyPr lIns="121912" tIns="60956" rIns="121912" bIns="60956"/>
          <a:lstStyle/>
          <a:p>
            <a:pPr>
              <a:defRPr/>
            </a:pPr>
            <a:endParaRPr lang="zh-CN" altLang="en-US" sz="2400" kern="0">
              <a:solidFill>
                <a:sysClr val="windowText" lastClr="00000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 name="Freeform 5"/>
          <p:cNvSpPr/>
          <p:nvPr/>
        </p:nvSpPr>
        <p:spPr bwMode="auto">
          <a:xfrm>
            <a:off x="1583500" y="3922187"/>
            <a:ext cx="1932517" cy="17399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6D3DF"/>
          </a:solidFill>
          <a:ln w="9525" cap="flat">
            <a:noFill/>
            <a:prstDash val="solid"/>
            <a:miter lim="800000"/>
          </a:ln>
        </p:spPr>
        <p:txBody>
          <a:bodyPr lIns="121912" tIns="60956" rIns="121912" bIns="60956"/>
          <a:lstStyle/>
          <a:p>
            <a:pPr>
              <a:defRPr/>
            </a:pPr>
            <a:endParaRPr lang="zh-CN" altLang="en-US" sz="2400" kern="0" dirty="0">
              <a:solidFill>
                <a:sysClr val="windowText" lastClr="00000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 name="矩形 3"/>
          <p:cNvSpPr/>
          <p:nvPr/>
        </p:nvSpPr>
        <p:spPr>
          <a:xfrm>
            <a:off x="5179716" y="3081871"/>
            <a:ext cx="5264149" cy="1545167"/>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cap="flat" cmpd="sng" algn="ctr">
            <a:solidFill>
              <a:srgbClr val="B8E1E9"/>
            </a:solidFill>
            <a:prstDash val="solid"/>
          </a:ln>
          <a:effectLst/>
        </p:spPr>
        <p:txBody>
          <a:bodyPr lIns="121912" tIns="60956" rIns="121912" bIns="60956" anchor="ctr"/>
          <a:lstStyle/>
          <a:p>
            <a:pPr algn="ctr">
              <a:defRPr/>
            </a:pPr>
            <a:endParaRPr lang="zh-CN" altLang="en-US" sz="2400" kern="0">
              <a:solidFill>
                <a:sysClr val="window" lastClr="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 name="矩形 3"/>
          <p:cNvSpPr/>
          <p:nvPr/>
        </p:nvSpPr>
        <p:spPr>
          <a:xfrm>
            <a:off x="3289532" y="4859871"/>
            <a:ext cx="6883400" cy="1545167"/>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cap="flat" cmpd="sng" algn="ctr">
            <a:solidFill>
              <a:srgbClr val="96D3DF"/>
            </a:solidFill>
            <a:prstDash val="solid"/>
          </a:ln>
          <a:effectLst/>
        </p:spPr>
        <p:txBody>
          <a:bodyPr lIns="121912" tIns="60956" rIns="121912" bIns="60956" anchor="ctr"/>
          <a:lstStyle/>
          <a:p>
            <a:pPr algn="ctr">
              <a:defRPr/>
            </a:pPr>
            <a:endParaRPr lang="zh-CN" altLang="en-US" sz="2400" kern="0">
              <a:solidFill>
                <a:sysClr val="window" lastClr="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9" name="TextBox 18"/>
          <p:cNvSpPr txBox="1"/>
          <p:nvPr/>
        </p:nvSpPr>
        <p:spPr>
          <a:xfrm>
            <a:off x="3613383" y="3333755"/>
            <a:ext cx="850900" cy="923330"/>
          </a:xfrm>
          <a:prstGeom prst="rect">
            <a:avLst/>
          </a:prstGeom>
          <a:noFill/>
        </p:spPr>
        <p:txBody>
          <a:bodyPr lIns="0" tIns="0" rIns="0" bIns="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a:defRPr/>
            </a:pPr>
            <a:r>
              <a:rPr lang="en-US" altLang="zh-CN" sz="6000" b="1" kern="0" dirty="0">
                <a:solidFill>
                  <a:sysClr val="window" lastClr="FFFFFF"/>
                </a:solidFill>
                <a:latin typeface="Arial" panose="020B0604020202020204" pitchFamily="34" charset="0"/>
                <a:cs typeface="+mn-ea"/>
                <a:sym typeface="Arial" panose="020B0604020202020204" pitchFamily="34" charset="0"/>
              </a:rPr>
              <a:t>2</a:t>
            </a:r>
            <a:endParaRPr lang="zh-CN" altLang="en-US" sz="6000" b="1" kern="0" dirty="0">
              <a:solidFill>
                <a:sysClr val="window" lastClr="FFFFFF"/>
              </a:solidFill>
              <a:latin typeface="Arial" panose="020B0604020202020204" pitchFamily="34" charset="0"/>
              <a:cs typeface="+mn-ea"/>
              <a:sym typeface="Arial" panose="020B0604020202020204" pitchFamily="34" charset="0"/>
            </a:endParaRPr>
          </a:p>
        </p:txBody>
      </p:sp>
      <p:sp>
        <p:nvSpPr>
          <p:cNvPr id="23" name="TextBox 22"/>
          <p:cNvSpPr txBox="1"/>
          <p:nvPr/>
        </p:nvSpPr>
        <p:spPr>
          <a:xfrm>
            <a:off x="2023767" y="4292604"/>
            <a:ext cx="850900" cy="923330"/>
          </a:xfrm>
          <a:prstGeom prst="rect">
            <a:avLst/>
          </a:prstGeom>
          <a:noFill/>
        </p:spPr>
        <p:txBody>
          <a:bodyPr lIns="0" tIns="0" rIns="0" bIns="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a:defRPr/>
            </a:pPr>
            <a:r>
              <a:rPr lang="en-US" altLang="zh-CN" sz="6000" b="1" kern="0" dirty="0">
                <a:solidFill>
                  <a:sysClr val="window" lastClr="FFFFFF"/>
                </a:solidFill>
                <a:latin typeface="Arial" panose="020B0604020202020204" pitchFamily="34" charset="0"/>
                <a:cs typeface="+mn-ea"/>
                <a:sym typeface="Arial" panose="020B0604020202020204" pitchFamily="34" charset="0"/>
              </a:rPr>
              <a:t>3</a:t>
            </a:r>
            <a:endParaRPr lang="zh-CN" altLang="en-US" sz="6000" b="1" kern="0" dirty="0">
              <a:solidFill>
                <a:sysClr val="window" lastClr="FFFFFF"/>
              </a:solidFill>
              <a:latin typeface="Arial" panose="020B0604020202020204" pitchFamily="34" charset="0"/>
              <a:cs typeface="+mn-ea"/>
              <a:sym typeface="Arial" panose="020B0604020202020204" pitchFamily="34" charset="0"/>
            </a:endParaRPr>
          </a:p>
        </p:txBody>
      </p:sp>
      <p:sp>
        <p:nvSpPr>
          <p:cNvPr id="27" name="TextBox 26"/>
          <p:cNvSpPr txBox="1"/>
          <p:nvPr/>
        </p:nvSpPr>
        <p:spPr>
          <a:xfrm>
            <a:off x="3867382" y="1596349"/>
            <a:ext cx="5799667" cy="1038746"/>
          </a:xfrm>
          <a:prstGeom prst="rect">
            <a:avLst/>
          </a:prstGeom>
          <a:noFill/>
        </p:spPr>
        <p:txBody>
          <a:bodyPr lIns="0" tIns="0" rIns="0" bIns="0">
            <a:spAutoFit/>
          </a:bodyPr>
          <a:lstStyle/>
          <a:p>
            <a:pPr>
              <a:lnSpc>
                <a:spcPts val="2500"/>
              </a:lnSpc>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这工作压力咋 越来越大？</a:t>
            </a:r>
            <a:endParaRPr lang="en-US" altLang="zh-CN" dirty="0">
              <a:solidFill>
                <a:srgbClr val="0A1C20"/>
              </a:solidFill>
              <a:latin typeface="Arial" panose="020B0604020202020204" pitchFamily="34" charset="0"/>
              <a:ea typeface="微软雅黑" panose="020B0503020204020204" charset="-122"/>
              <a:sym typeface="Arial" panose="020B0604020202020204" pitchFamily="34" charset="0"/>
            </a:endParaRPr>
          </a:p>
          <a:p>
            <a:pPr>
              <a:lnSpc>
                <a:spcPts val="2800"/>
              </a:lnSpc>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真纠结，这个月我的工资又没拿到全额</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a:p>
            <a:pPr>
              <a:lnSpc>
                <a:spcPts val="2800"/>
              </a:lnSpc>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天哪，这个食堂的菜为啥就是没有改观哪</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28" name="TextBox 27"/>
          <p:cNvSpPr txBox="1"/>
          <p:nvPr/>
        </p:nvSpPr>
        <p:spPr>
          <a:xfrm>
            <a:off x="5784617" y="3308694"/>
            <a:ext cx="4383616" cy="1179810"/>
          </a:xfrm>
          <a:prstGeom prst="rect">
            <a:avLst/>
          </a:prstGeom>
          <a:noFill/>
        </p:spPr>
        <p:txBody>
          <a:bodyPr lIns="0" tIns="0" rIns="0" bIns="0">
            <a:spAutoFit/>
          </a:bodyPr>
          <a:lstStyle/>
          <a:p>
            <a:pPr algn="just">
              <a:lnSpc>
                <a:spcPts val="2265"/>
              </a:lnSpc>
              <a:defRPr/>
            </a:pPr>
            <a:r>
              <a:rPr lang="zh-CN" altLang="en-US" sz="1735"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对你说我的上级吗？别提这个鸟人了</a:t>
            </a:r>
            <a:endParaRPr lang="zh-CN" altLang="en-US" sz="1735"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a:p>
            <a:pPr algn="just">
              <a:lnSpc>
                <a:spcPts val="2265"/>
              </a:lnSpc>
              <a:defRPr/>
            </a:pPr>
            <a:r>
              <a:rPr lang="zh-CN" altLang="en-US" sz="1735"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恼火至极，今早骑车被人撞了，人却跑了                                          </a:t>
            </a:r>
            <a:endParaRPr lang="en-US" altLang="zh-CN" sz="1735"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a:p>
            <a:pPr algn="just">
              <a:lnSpc>
                <a:spcPts val="2265"/>
              </a:lnSpc>
              <a:defRPr/>
            </a:pPr>
            <a:r>
              <a:rPr lang="zh-CN" altLang="en-US" sz="1735"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 唉，又没时间陪家人了，得加班</a:t>
            </a:r>
            <a:endParaRPr lang="zh-CN" altLang="en-US" sz="1735"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a:p>
            <a:pPr algn="just">
              <a:lnSpc>
                <a:spcPts val="2265"/>
              </a:lnSpc>
              <a:defRPr/>
            </a:pPr>
            <a:r>
              <a:rPr lang="zh-CN" altLang="en-US" sz="1735"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就现在这样，猴年马月能有车有房啊</a:t>
            </a:r>
            <a:endParaRPr lang="zh-CN" altLang="en-US" sz="1735"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9" name="TextBox 28"/>
          <p:cNvSpPr txBox="1"/>
          <p:nvPr/>
        </p:nvSpPr>
        <p:spPr>
          <a:xfrm>
            <a:off x="3831398" y="5155543"/>
            <a:ext cx="5799667" cy="1038746"/>
          </a:xfrm>
          <a:prstGeom prst="rect">
            <a:avLst/>
          </a:prstGeom>
          <a:noFill/>
        </p:spPr>
        <p:txBody>
          <a:bodyPr wrap="square" lIns="0" tIns="0" rIns="0" bIns="0">
            <a:spAutoFit/>
          </a:bodyPr>
          <a:lstStyle/>
          <a:p>
            <a:pPr algn="just">
              <a:lnSpc>
                <a:spcPts val="2665"/>
              </a:lnSpc>
              <a:defRPr/>
            </a:pPr>
            <a:r>
              <a:rPr lang="zh-CN" altLang="en-US" sz="1865"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 在我们的身边，这样的话可能不止一遍地听过或自己也正在说着，似乎已见怪不怪、习以为常了。孰不知如此这般的言语已如瘟疫般无形中蔓延并传染了周围的人。</a:t>
            </a:r>
            <a:endParaRPr lang="zh-CN" altLang="en-US" sz="1865"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0" name="文本框 11_1"/>
          <p:cNvSpPr txBox="1">
            <a:spLocks noChangeArrowheads="1"/>
          </p:cNvSpPr>
          <p:nvPr/>
        </p:nvSpPr>
        <p:spPr bwMode="auto">
          <a:xfrm>
            <a:off x="549474" y="560920"/>
            <a:ext cx="4650386"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这种想法您有或曾经有过吗？</a:t>
            </a:r>
            <a:endParaRPr lang="zh-CN" altLang="en-US" sz="2400" kern="0" spc="400" dirty="0">
              <a:latin typeface="Arial" panose="020B0604020202020204" pitchFamily="34" charset="0"/>
              <a:ea typeface="微软雅黑" panose="020B0503020204020204" charset="-122"/>
              <a:cs typeface="+mn-ea"/>
              <a:sym typeface="Arial" panose="020B0604020202020204" pitchFamily="34" charset="0"/>
            </a:endParaRPr>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 name="Text Box 45"/>
          <p:cNvSpPr txBox="1">
            <a:spLocks noChangeArrowheads="1"/>
          </p:cNvSpPr>
          <p:nvPr/>
        </p:nvSpPr>
        <p:spPr bwMode="auto">
          <a:xfrm>
            <a:off x="812800" y="3756025"/>
            <a:ext cx="4259580" cy="2699385"/>
          </a:xfrm>
          <a:prstGeom prst="rect">
            <a:avLst/>
          </a:prstGeom>
          <a:noFill/>
          <a:ln w="9525">
            <a:noFill/>
            <a:miter lim="800000"/>
          </a:ln>
        </p:spPr>
        <p:txBody>
          <a:bodyPr wrap="square" lIns="134404" tIns="67203" rIns="134404" bIns="67203">
            <a:spAutoFit/>
          </a:bodyPr>
          <a:lstStyle/>
          <a:p>
            <a:pPr defTabSz="1088390">
              <a:lnSpc>
                <a:spcPts val="3335"/>
              </a:lnSpc>
            </a:pPr>
            <a:r>
              <a:rPr lang="zh-CN" altLang="en-US" sz="2135" dirty="0">
                <a:solidFill>
                  <a:srgbClr val="0A1C20"/>
                </a:solidFill>
                <a:latin typeface="Arial" panose="020B0604020202020204" pitchFamily="34" charset="0"/>
                <a:ea typeface="微软雅黑" panose="020B0503020204020204" charset="-122"/>
                <a:cs typeface="+mn-ea"/>
                <a:sym typeface="Arial" panose="020B0604020202020204" pitchFamily="34" charset="0"/>
              </a:rPr>
              <a:t>积极心态：</a:t>
            </a:r>
            <a:endParaRPr lang="zh-CN" altLang="en-US" sz="2135"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a:p>
            <a:pPr defTabSz="1088390">
              <a:lnSpc>
                <a:spcPts val="3335"/>
              </a:lnSpc>
            </a:pPr>
            <a:r>
              <a:rPr lang="zh-CN" altLang="en-US" sz="2135" dirty="0">
                <a:solidFill>
                  <a:srgbClr val="0A1C20"/>
                </a:solidFill>
                <a:latin typeface="Arial" panose="020B0604020202020204" pitchFamily="34" charset="0"/>
                <a:ea typeface="微软雅黑" panose="020B0503020204020204" charset="-122"/>
                <a:cs typeface="+mn-ea"/>
                <a:sym typeface="Arial" panose="020B0604020202020204" pitchFamily="34" charset="0"/>
              </a:rPr>
              <a:t>      是保持最佳精神状态、拥有健康心理的法宝。能够创造财富，导向成功，帮助人获得健康快乐的生活。</a:t>
            </a:r>
            <a:endParaRPr lang="zh-CN" altLang="en-US" sz="2135"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a:p>
            <a:pPr defTabSz="1088390">
              <a:lnSpc>
                <a:spcPts val="3335"/>
              </a:lnSpc>
            </a:pPr>
            <a:endParaRPr lang="zh-CN" altLang="en-US" sz="2135" b="1"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 name="矩形 4"/>
          <p:cNvSpPr/>
          <p:nvPr/>
        </p:nvSpPr>
        <p:spPr>
          <a:xfrm>
            <a:off x="6745605" y="1577340"/>
            <a:ext cx="4460240" cy="1407160"/>
          </a:xfrm>
          <a:prstGeom prst="rect">
            <a:avLst/>
          </a:prstGeom>
        </p:spPr>
        <p:txBody>
          <a:bodyPr wrap="square">
            <a:spAutoFit/>
          </a:bodyPr>
          <a:lstStyle/>
          <a:p>
            <a:pPr>
              <a:buFont typeface="Wingdings 2" panose="05020102010507070707" pitchFamily="18" charset="2"/>
              <a:buNone/>
              <a:defRPr/>
            </a:pPr>
            <a:r>
              <a:rPr lang="zh-CN" altLang="en-US" sz="2135" dirty="0">
                <a:solidFill>
                  <a:srgbClr val="0A1C20"/>
                </a:solidFill>
                <a:latin typeface="Arial" panose="020B0604020202020204" pitchFamily="34" charset="0"/>
                <a:ea typeface="微软雅黑" panose="020B0503020204020204" charset="-122"/>
                <a:cs typeface="+mn-ea"/>
                <a:sym typeface="Arial" panose="020B0604020202020204" pitchFamily="34" charset="0"/>
              </a:rPr>
              <a:t>消极心态：</a:t>
            </a:r>
            <a:endParaRPr lang="zh-CN" altLang="en-US" sz="2135"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a:p>
            <a:pPr>
              <a:buFont typeface="Wingdings 2" panose="05020102010507070707" pitchFamily="18" charset="2"/>
              <a:buNone/>
              <a:defRPr/>
            </a:pPr>
            <a:r>
              <a:rPr lang="zh-CN" altLang="en-US" sz="2135" dirty="0">
                <a:solidFill>
                  <a:srgbClr val="0A1C20"/>
                </a:solidFill>
                <a:latin typeface="Arial" panose="020B0604020202020204" pitchFamily="34" charset="0"/>
                <a:ea typeface="微软雅黑" panose="020B0503020204020204" charset="-122"/>
                <a:cs typeface="+mn-ea"/>
                <a:sym typeface="Arial" panose="020B0604020202020204" pitchFamily="34" charset="0"/>
              </a:rPr>
              <a:t>      是心灵的毒药。它不仅排斥财富和成功，也在不断地排斥快乐和健康，甚至会毁掉一个人的一切。</a:t>
            </a:r>
            <a:endParaRPr lang="zh-CN" altLang="en-US" sz="2135"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 name="文本框 11_1_1_1_1"/>
          <p:cNvSpPr txBox="1">
            <a:spLocks noChangeArrowheads="1"/>
          </p:cNvSpPr>
          <p:nvPr/>
        </p:nvSpPr>
        <p:spPr bwMode="auto">
          <a:xfrm>
            <a:off x="546757" y="537986"/>
            <a:ext cx="5395294" cy="48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solidFill>
                  <a:srgbClr val="0A1C20"/>
                </a:solidFill>
                <a:latin typeface="Arial" panose="020B0604020202020204" pitchFamily="34" charset="0"/>
                <a:ea typeface="微软雅黑" panose="020B0503020204020204" charset="-122"/>
                <a:cs typeface="+mn-ea"/>
                <a:sym typeface="Arial" panose="020B0604020202020204" pitchFamily="34" charset="0"/>
              </a:rPr>
              <a:t> 心态的种类</a:t>
            </a:r>
            <a:endParaRPr lang="zh-CN" altLang="en-US" sz="2400" kern="0" spc="40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 name="矩形 1"/>
          <p:cNvSpPr/>
          <p:nvPr/>
        </p:nvSpPr>
        <p:spPr>
          <a:xfrm>
            <a:off x="1034415" y="1489710"/>
            <a:ext cx="4303395" cy="2209165"/>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6557645" y="3698875"/>
            <a:ext cx="4303395" cy="2209165"/>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3"/>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7021741" y="2491353"/>
            <a:ext cx="3472966" cy="2584450"/>
          </a:xfrm>
          <a:prstGeom prst="rect">
            <a:avLst/>
          </a:prstGeom>
          <a:ln>
            <a:solidFill>
              <a:srgbClr val="215F6B"/>
            </a:solidFill>
          </a:ln>
        </p:spPr>
        <p:txBody>
          <a:bodyPr wrap="square">
            <a:spAutoFit/>
          </a:bodyPr>
          <a:lstStyle/>
          <a:p>
            <a:pPr algn="ctr">
              <a:lnSpc>
                <a:spcPct val="150000"/>
              </a:lnSpc>
              <a:buClr>
                <a:schemeClr val="accent3"/>
              </a:buClr>
              <a:defRPr/>
            </a:pPr>
            <a:r>
              <a:rPr lang="zh-CN" altLang="en-US" sz="1600" dirty="0">
                <a:solidFill>
                  <a:srgbClr val="0A1C20"/>
                </a:solidFill>
                <a:latin typeface="Arial" panose="020B0604020202020204" pitchFamily="34" charset="0"/>
                <a:ea typeface="微软雅黑" panose="020B0503020204020204" charset="-122"/>
                <a:sym typeface="Arial" panose="020B0604020202020204" pitchFamily="34" charset="0"/>
              </a:rPr>
              <a:t>我们真的有这么多的负面牢骚要发吗</a:t>
            </a:r>
            <a:r>
              <a:rPr lang="en-US" altLang="zh-CN" sz="1600" dirty="0">
                <a:solidFill>
                  <a:srgbClr val="0A1C20"/>
                </a:solidFill>
                <a:latin typeface="Arial" panose="020B0604020202020204" pitchFamily="34" charset="0"/>
                <a:ea typeface="微软雅黑" panose="020B0503020204020204" charset="-122"/>
                <a:sym typeface="Arial" panose="020B0604020202020204" pitchFamily="34" charset="0"/>
              </a:rPr>
              <a:t>?</a:t>
            </a:r>
            <a:endParaRPr lang="en-US" altLang="zh-CN" sz="160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ctr">
              <a:lnSpc>
                <a:spcPct val="150000"/>
              </a:lnSpc>
              <a:buClr>
                <a:schemeClr val="accent3"/>
              </a:buClr>
              <a:defRPr/>
            </a:pPr>
            <a:endParaRPr lang="en-US" altLang="zh-CN" sz="160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ctr">
              <a:lnSpc>
                <a:spcPct val="150000"/>
              </a:lnSpc>
              <a:buClr>
                <a:schemeClr val="accent3"/>
              </a:buClr>
              <a:defRPr/>
            </a:pPr>
            <a:r>
              <a:rPr lang="zh-CN" altLang="en-US" sz="1600" dirty="0">
                <a:solidFill>
                  <a:srgbClr val="0A1C20"/>
                </a:solidFill>
                <a:latin typeface="Arial" panose="020B0604020202020204" pitchFamily="34" charset="0"/>
                <a:ea typeface="微软雅黑" panose="020B0503020204020204" charset="-122"/>
                <a:sym typeface="Arial" panose="020B0604020202020204" pitchFamily="34" charset="0"/>
              </a:rPr>
              <a:t>    我们的工作真的如此令人不满吗？</a:t>
            </a:r>
            <a:endParaRPr lang="zh-CN" altLang="en-US" sz="160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ctr">
              <a:lnSpc>
                <a:spcPct val="150000"/>
              </a:lnSpc>
              <a:buClr>
                <a:schemeClr val="accent3"/>
              </a:buClr>
              <a:defRPr/>
            </a:pPr>
            <a:endParaRPr lang="zh-CN" altLang="en-US" sz="160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ctr">
              <a:lnSpc>
                <a:spcPct val="150000"/>
              </a:lnSpc>
              <a:buClr>
                <a:schemeClr val="accent3"/>
              </a:buClr>
              <a:defRPr/>
            </a:pPr>
            <a:r>
              <a:rPr lang="zh-CN" altLang="en-US" sz="1600" dirty="0">
                <a:solidFill>
                  <a:srgbClr val="0A1C20"/>
                </a:solidFill>
                <a:latin typeface="Arial" panose="020B0604020202020204" pitchFamily="34" charset="0"/>
                <a:ea typeface="微软雅黑" panose="020B0503020204020204" charset="-122"/>
                <a:sym typeface="Arial" panose="020B0604020202020204" pitchFamily="34" charset="0"/>
              </a:rPr>
              <a:t>             我们的生活竟是如此不堪吗？</a:t>
            </a:r>
            <a:endParaRPr lang="en-US" altLang="zh-CN" sz="160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ctr">
              <a:lnSpc>
                <a:spcPct val="150000"/>
              </a:lnSpc>
              <a:buClr>
                <a:schemeClr val="accent3"/>
              </a:buClr>
              <a:defRPr/>
            </a:pPr>
            <a:endParaRPr lang="en-US" altLang="zh-CN" sz="140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ctr">
              <a:lnSpc>
                <a:spcPct val="150000"/>
              </a:lnSpc>
              <a:buClr>
                <a:schemeClr val="accent3"/>
              </a:buClr>
              <a:defRPr/>
            </a:pPr>
            <a:endParaRPr lang="en-US" altLang="zh-CN" sz="1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12" name="文本框 11_1_1_1_1_1"/>
          <p:cNvSpPr txBox="1">
            <a:spLocks noChangeArrowheads="1"/>
          </p:cNvSpPr>
          <p:nvPr/>
        </p:nvSpPr>
        <p:spPr bwMode="auto">
          <a:xfrm>
            <a:off x="509292" y="828816"/>
            <a:ext cx="5395294"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 心态的概念、种类、表象、特征</a:t>
            </a:r>
            <a:endParaRPr lang="zh-CN" altLang="en-US" sz="2400" kern="0" spc="400" dirty="0">
              <a:latin typeface="Arial" panose="020B0604020202020204" pitchFamily="34" charset="0"/>
              <a:ea typeface="微软雅黑" panose="020B0503020204020204" charset="-122"/>
              <a:cs typeface="+mn-ea"/>
              <a:sym typeface="Arial" panose="020B0604020202020204" pitchFamily="34" charset="0"/>
            </a:endParaRPr>
          </a:p>
        </p:txBody>
      </p:sp>
      <p:sp>
        <p:nvSpPr>
          <p:cNvPr id="3" name="矩形 2"/>
          <p:cNvSpPr/>
          <p:nvPr/>
        </p:nvSpPr>
        <p:spPr>
          <a:xfrm>
            <a:off x="996315" y="1807210"/>
            <a:ext cx="5149215" cy="3951605"/>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2"/>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bwMode="auto">
          <a:xfrm>
            <a:off x="2949951" y="2786224"/>
            <a:ext cx="6440487" cy="1230312"/>
            <a:chOff x="2922847" y="2636911"/>
            <a:chExt cx="6440416" cy="1229529"/>
          </a:xfrm>
        </p:grpSpPr>
        <p:sp>
          <p:nvSpPr>
            <p:cNvPr id="6" name="直接连接符 5"/>
            <p:cNvSpPr>
              <a:spLocks noChangeShapeType="1"/>
            </p:cNvSpPr>
            <p:nvPr/>
          </p:nvSpPr>
          <p:spPr bwMode="auto">
            <a:xfrm>
              <a:off x="2922847" y="3186087"/>
              <a:ext cx="1839656" cy="680353"/>
            </a:xfrm>
            <a:prstGeom prst="line">
              <a:avLst/>
            </a:prstGeom>
            <a:noFill/>
            <a:ln w="9525">
              <a:solidFill>
                <a:srgbClr val="0A1C20"/>
              </a:solidFill>
              <a:bevel/>
            </a:ln>
            <a:extLst>
              <a:ext uri="{909E8E84-426E-40DD-AFC4-6F175D3DCCD1}">
                <a14:hiddenFill xmlns:a14="http://schemas.microsoft.com/office/drawing/2010/main">
                  <a:noFill/>
                </a14:hiddenFill>
              </a:ext>
            </a:extLst>
          </p:spPr>
          <p:txBody>
            <a:bodyPr/>
            <a:lstStyle/>
            <a:p>
              <a:endParaRPr lang="zh-CN" altLang="en-US" sz="1425">
                <a:solidFill>
                  <a:schemeClr val="accent2"/>
                </a:solidFill>
                <a:latin typeface="Arial" panose="020B0604020202020204" pitchFamily="34" charset="0"/>
                <a:ea typeface="微软雅黑" panose="020B0503020204020204" charset="-122"/>
                <a:sym typeface="Arial" panose="020B0604020202020204" pitchFamily="34" charset="0"/>
              </a:endParaRPr>
            </a:p>
          </p:txBody>
        </p:sp>
        <p:sp>
          <p:nvSpPr>
            <p:cNvPr id="7" name="直接连接符 158"/>
            <p:cNvSpPr>
              <a:spLocks noChangeShapeType="1"/>
            </p:cNvSpPr>
            <p:nvPr/>
          </p:nvSpPr>
          <p:spPr bwMode="auto">
            <a:xfrm flipV="1">
              <a:off x="4762503" y="2636911"/>
              <a:ext cx="2628847" cy="1229527"/>
            </a:xfrm>
            <a:prstGeom prst="line">
              <a:avLst/>
            </a:prstGeom>
            <a:noFill/>
            <a:ln w="9525">
              <a:solidFill>
                <a:srgbClr val="0A1C20"/>
              </a:solidFill>
              <a:bevel/>
            </a:ln>
            <a:extLst>
              <a:ext uri="{909E8E84-426E-40DD-AFC4-6F175D3DCCD1}">
                <a14:hiddenFill xmlns:a14="http://schemas.microsoft.com/office/drawing/2010/main">
                  <a:noFill/>
                </a14:hiddenFill>
              </a:ext>
            </a:extLst>
          </p:spPr>
          <p:txBody>
            <a:bodyPr/>
            <a:lstStyle/>
            <a:p>
              <a:endParaRPr lang="zh-CN" altLang="en-US" sz="1425">
                <a:solidFill>
                  <a:schemeClr val="accent2"/>
                </a:solidFill>
                <a:latin typeface="Arial" panose="020B0604020202020204" pitchFamily="34" charset="0"/>
                <a:ea typeface="微软雅黑" panose="020B0503020204020204" charset="-122"/>
                <a:sym typeface="Arial" panose="020B0604020202020204" pitchFamily="34" charset="0"/>
              </a:endParaRPr>
            </a:p>
          </p:txBody>
        </p:sp>
        <p:sp>
          <p:nvSpPr>
            <p:cNvPr id="8" name="直接连接符 159"/>
            <p:cNvSpPr>
              <a:spLocks noChangeShapeType="1"/>
            </p:cNvSpPr>
            <p:nvPr/>
          </p:nvSpPr>
          <p:spPr bwMode="auto">
            <a:xfrm>
              <a:off x="7391350" y="2636912"/>
              <a:ext cx="1971913" cy="961472"/>
            </a:xfrm>
            <a:prstGeom prst="line">
              <a:avLst/>
            </a:prstGeom>
            <a:noFill/>
            <a:ln w="9525">
              <a:solidFill>
                <a:srgbClr val="0A1C20"/>
              </a:solidFill>
              <a:bevel/>
            </a:ln>
            <a:extLst>
              <a:ext uri="{909E8E84-426E-40DD-AFC4-6F175D3DCCD1}">
                <a14:hiddenFill xmlns:a14="http://schemas.microsoft.com/office/drawing/2010/main">
                  <a:noFill/>
                </a14:hiddenFill>
              </a:ext>
            </a:extLst>
          </p:spPr>
          <p:txBody>
            <a:bodyPr/>
            <a:lstStyle/>
            <a:p>
              <a:endParaRPr lang="zh-CN" altLang="en-US" sz="1425">
                <a:solidFill>
                  <a:schemeClr val="accent2"/>
                </a:solidFill>
                <a:latin typeface="Arial" panose="020B0604020202020204" pitchFamily="34" charset="0"/>
                <a:ea typeface="微软雅黑" panose="020B0503020204020204" charset="-122"/>
                <a:sym typeface="Arial" panose="020B0604020202020204" pitchFamily="34" charset="0"/>
              </a:endParaRPr>
            </a:p>
          </p:txBody>
        </p:sp>
      </p:grpSp>
      <p:grpSp>
        <p:nvGrpSpPr>
          <p:cNvPr id="17" name="组合 16"/>
          <p:cNvGrpSpPr/>
          <p:nvPr/>
        </p:nvGrpSpPr>
        <p:grpSpPr bwMode="auto">
          <a:xfrm>
            <a:off x="2129198" y="2938628"/>
            <a:ext cx="863600" cy="909638"/>
            <a:chOff x="2102110" y="2789212"/>
            <a:chExt cx="863600" cy="909637"/>
          </a:xfrm>
          <a:solidFill>
            <a:srgbClr val="96D3DF"/>
          </a:solidFill>
        </p:grpSpPr>
        <p:sp>
          <p:nvSpPr>
            <p:cNvPr id="18" name="矩形 2"/>
            <p:cNvSpPr>
              <a:spLocks noChangeArrowheads="1"/>
            </p:cNvSpPr>
            <p:nvPr/>
          </p:nvSpPr>
          <p:spPr bwMode="auto">
            <a:xfrm>
              <a:off x="2102110" y="2789212"/>
              <a:ext cx="863600" cy="909637"/>
            </a:xfrm>
            <a:prstGeom prst="rect">
              <a:avLst/>
            </a:prstGeom>
            <a:grpFill/>
            <a:ln>
              <a:noFill/>
            </a:ln>
            <a:effectLst/>
          </p:spPr>
          <p:txBody>
            <a:bodyPr anchor="ctr"/>
            <a:lstStyle/>
            <a:p>
              <a:pPr algn="ctr" defTabSz="914400">
                <a:defRPr/>
              </a:pPr>
              <a:endParaRPr lang="zh-CN" altLang="zh-CN" sz="1465">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文本框 19"/>
            <p:cNvSpPr>
              <a:spLocks noChangeArrowheads="1"/>
            </p:cNvSpPr>
            <p:nvPr/>
          </p:nvSpPr>
          <p:spPr bwMode="auto">
            <a:xfrm>
              <a:off x="2129162" y="2895217"/>
              <a:ext cx="809497" cy="6667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735" dirty="0">
                  <a:solidFill>
                    <a:schemeClr val="bg1"/>
                  </a:solidFill>
                  <a:latin typeface="Arial" panose="020B0604020202020204" pitchFamily="34" charset="0"/>
                  <a:ea typeface="微软雅黑" panose="020B0503020204020204" charset="-122"/>
                  <a:sym typeface="Arial" panose="020B0604020202020204" pitchFamily="34" charset="0"/>
                </a:rPr>
                <a:t>01</a:t>
              </a:r>
              <a:endParaRPr lang="zh-CN" altLang="en-US" sz="373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20" name="组合 19"/>
          <p:cNvGrpSpPr/>
          <p:nvPr/>
        </p:nvGrpSpPr>
        <p:grpSpPr bwMode="auto">
          <a:xfrm>
            <a:off x="4171039" y="3079910"/>
            <a:ext cx="1180043" cy="1244600"/>
            <a:chOff x="4197139" y="3106258"/>
            <a:chExt cx="1181100" cy="1244600"/>
          </a:xfrm>
          <a:solidFill>
            <a:srgbClr val="215F6B"/>
          </a:solidFill>
        </p:grpSpPr>
        <p:sp>
          <p:nvSpPr>
            <p:cNvPr id="21" name="矩形 150"/>
            <p:cNvSpPr>
              <a:spLocks noChangeArrowheads="1"/>
            </p:cNvSpPr>
            <p:nvPr/>
          </p:nvSpPr>
          <p:spPr bwMode="auto">
            <a:xfrm>
              <a:off x="4197139" y="3106258"/>
              <a:ext cx="1181100" cy="1244600"/>
            </a:xfrm>
            <a:prstGeom prst="rect">
              <a:avLst/>
            </a:prstGeom>
            <a:grpFill/>
            <a:ln>
              <a:noFill/>
            </a:ln>
            <a:effectLst/>
          </p:spPr>
          <p:txBody>
            <a:bodyPr anchor="ctr"/>
            <a:lstStyle/>
            <a:p>
              <a:pPr algn="ctr" defTabSz="914400">
                <a:defRPr/>
              </a:pPr>
              <a:endParaRPr lang="zh-CN" altLang="zh-CN" sz="1465">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2" name="文本框 19"/>
            <p:cNvSpPr>
              <a:spLocks noChangeArrowheads="1"/>
            </p:cNvSpPr>
            <p:nvPr/>
          </p:nvSpPr>
          <p:spPr bwMode="auto">
            <a:xfrm>
              <a:off x="4224463" y="3338709"/>
              <a:ext cx="1126448" cy="748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265" dirty="0">
                  <a:solidFill>
                    <a:schemeClr val="bg1"/>
                  </a:solidFill>
                  <a:latin typeface="Arial" panose="020B0604020202020204" pitchFamily="34" charset="0"/>
                  <a:ea typeface="微软雅黑" panose="020B0503020204020204" charset="-122"/>
                  <a:sym typeface="Arial" panose="020B0604020202020204" pitchFamily="34" charset="0"/>
                </a:rPr>
                <a:t>02</a:t>
              </a:r>
              <a:endParaRPr lang="zh-CN" altLang="en-US" sz="426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23" name="组合 22"/>
          <p:cNvGrpSpPr/>
          <p:nvPr/>
        </p:nvGrpSpPr>
        <p:grpSpPr bwMode="auto">
          <a:xfrm>
            <a:off x="6680749" y="2149440"/>
            <a:ext cx="1377771" cy="1452563"/>
            <a:chOff x="6534338" y="2152171"/>
            <a:chExt cx="1377950" cy="1452562"/>
          </a:xfrm>
          <a:solidFill>
            <a:srgbClr val="96D3DF"/>
          </a:solidFill>
        </p:grpSpPr>
        <p:sp>
          <p:nvSpPr>
            <p:cNvPr id="24" name="矩形 156"/>
            <p:cNvSpPr>
              <a:spLocks noChangeArrowheads="1"/>
            </p:cNvSpPr>
            <p:nvPr/>
          </p:nvSpPr>
          <p:spPr bwMode="auto">
            <a:xfrm>
              <a:off x="6534338" y="2152171"/>
              <a:ext cx="1377950" cy="1452562"/>
            </a:xfrm>
            <a:prstGeom prst="rect">
              <a:avLst/>
            </a:prstGeom>
            <a:grpFill/>
            <a:ln>
              <a:noFill/>
            </a:ln>
            <a:effectLst/>
          </p:spPr>
          <p:txBody>
            <a:bodyPr anchor="ctr"/>
            <a:lstStyle/>
            <a:p>
              <a:pPr algn="ctr" defTabSz="914400">
                <a:defRPr/>
              </a:pPr>
              <a:endParaRPr lang="zh-CN" altLang="zh-CN" sz="1465">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5" name="文本框 19"/>
            <p:cNvSpPr>
              <a:spLocks noChangeArrowheads="1"/>
            </p:cNvSpPr>
            <p:nvPr/>
          </p:nvSpPr>
          <p:spPr bwMode="auto">
            <a:xfrm>
              <a:off x="6807247" y="2447566"/>
              <a:ext cx="832132" cy="8309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defRPr/>
              </a:pPr>
              <a:r>
                <a:rPr lang="en-US" sz="4800" spc="-151" dirty="0">
                  <a:solidFill>
                    <a:schemeClr val="bg1"/>
                  </a:solidFill>
                  <a:latin typeface="Arial" panose="020B0604020202020204" pitchFamily="34" charset="0"/>
                  <a:ea typeface="微软雅黑" panose="020B0503020204020204" charset="-122"/>
                  <a:sym typeface="Arial" panose="020B0604020202020204" pitchFamily="34" charset="0"/>
                </a:rPr>
                <a:t>03</a:t>
              </a:r>
              <a:endParaRPr lang="zh-CN" altLang="en-US" sz="1865" spc="-15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29" name="组合 28"/>
          <p:cNvGrpSpPr/>
          <p:nvPr/>
        </p:nvGrpSpPr>
        <p:grpSpPr bwMode="auto">
          <a:xfrm>
            <a:off x="9103093" y="2906873"/>
            <a:ext cx="1181100" cy="1244600"/>
            <a:chOff x="9036558" y="2991386"/>
            <a:chExt cx="1181100" cy="1244600"/>
          </a:xfrm>
          <a:solidFill>
            <a:srgbClr val="215F6B"/>
          </a:solidFill>
        </p:grpSpPr>
        <p:sp>
          <p:nvSpPr>
            <p:cNvPr id="30" name="矩形 157"/>
            <p:cNvSpPr>
              <a:spLocks noChangeArrowheads="1"/>
            </p:cNvSpPr>
            <p:nvPr/>
          </p:nvSpPr>
          <p:spPr bwMode="auto">
            <a:xfrm>
              <a:off x="9036558" y="2991386"/>
              <a:ext cx="1181100" cy="1244600"/>
            </a:xfrm>
            <a:prstGeom prst="rect">
              <a:avLst/>
            </a:prstGeom>
            <a:grpFill/>
            <a:ln>
              <a:noFill/>
            </a:ln>
            <a:effectLst/>
          </p:spPr>
          <p:txBody>
            <a:bodyPr anchor="ctr"/>
            <a:lstStyle/>
            <a:p>
              <a:pPr algn="ctr" defTabSz="914400">
                <a:defRPr/>
              </a:pPr>
              <a:endParaRPr lang="zh-CN" altLang="zh-CN" sz="1465">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31" name="文本框 19"/>
            <p:cNvSpPr>
              <a:spLocks noChangeArrowheads="1"/>
            </p:cNvSpPr>
            <p:nvPr/>
          </p:nvSpPr>
          <p:spPr bwMode="auto">
            <a:xfrm>
              <a:off x="9268677" y="3264873"/>
              <a:ext cx="716864" cy="6667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735" dirty="0">
                  <a:solidFill>
                    <a:schemeClr val="bg1"/>
                  </a:solidFill>
                  <a:latin typeface="Arial" panose="020B0604020202020204" pitchFamily="34" charset="0"/>
                  <a:ea typeface="微软雅黑" panose="020B0503020204020204" charset="-122"/>
                  <a:sym typeface="Arial" panose="020B0604020202020204" pitchFamily="34" charset="0"/>
                </a:rPr>
                <a:t>04</a:t>
              </a:r>
              <a:endParaRPr lang="zh-CN" altLang="en-US" sz="213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33" name="TextBox 11"/>
          <p:cNvSpPr txBox="1">
            <a:spLocks noChangeArrowheads="1"/>
          </p:cNvSpPr>
          <p:nvPr/>
        </p:nvSpPr>
        <p:spPr bwMode="auto">
          <a:xfrm flipH="1">
            <a:off x="1454933" y="4112708"/>
            <a:ext cx="2003635" cy="1240155"/>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0" eaLnBrk="1" hangingPunct="1">
              <a:buClr>
                <a:srgbClr val="C00000"/>
              </a:buClr>
              <a:buFont typeface="Wingdings" panose="05000000000000000000" pitchFamily="2" charset="2"/>
              <a:buNone/>
              <a:defRPr/>
            </a:pPr>
            <a:r>
              <a:rPr lang="zh-CN" altLang="en-US" sz="1865"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两例说明：心态不同，虽然各有道理，但结果截然不同！</a:t>
            </a:r>
            <a:endParaRPr lang="zh-CN" altLang="en-US" sz="1865"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5" name="TextBox 11"/>
          <p:cNvSpPr txBox="1">
            <a:spLocks noChangeArrowheads="1"/>
          </p:cNvSpPr>
          <p:nvPr/>
        </p:nvSpPr>
        <p:spPr bwMode="auto">
          <a:xfrm flipH="1">
            <a:off x="3722633" y="4782965"/>
            <a:ext cx="2171700" cy="953135"/>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0" eaLnBrk="1" hangingPunct="1">
              <a:buClr>
                <a:srgbClr val="C00000"/>
              </a:buClr>
              <a:buFont typeface="Wingdings" panose="05000000000000000000" pitchFamily="2" charset="2"/>
              <a:buNone/>
              <a:defRPr/>
            </a:pPr>
            <a:r>
              <a:rPr lang="zh-CN" altLang="en-US" sz="1865"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有什么样的心态，就会有什么样的结果！念念成形！！ </a:t>
            </a:r>
            <a:endParaRPr lang="zh-CN" altLang="en-US" sz="1865"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7" name="TextBox 11"/>
          <p:cNvSpPr txBox="1">
            <a:spLocks noChangeArrowheads="1"/>
          </p:cNvSpPr>
          <p:nvPr/>
        </p:nvSpPr>
        <p:spPr bwMode="auto">
          <a:xfrm flipH="1">
            <a:off x="6297633" y="3967359"/>
            <a:ext cx="2244155" cy="181483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0" eaLnBrk="1" hangingPunct="1">
              <a:buClr>
                <a:srgbClr val="C00000"/>
              </a:buClr>
              <a:buFont typeface="Wingdings" panose="05000000000000000000" pitchFamily="2" charset="2"/>
              <a:buNone/>
              <a:defRPr/>
            </a:pPr>
            <a:r>
              <a:rPr lang="zh-CN" altLang="en-US" sz="1865"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阐点秘密吸引力法则（ 小宇宙）前提：</a:t>
            </a:r>
            <a:endParaRPr lang="zh-CN" altLang="en-US" sz="1865"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a:p>
            <a:pPr indent="0" eaLnBrk="1" hangingPunct="1">
              <a:buClr>
                <a:srgbClr val="C00000"/>
              </a:buClr>
              <a:buFont typeface="Wingdings" panose="05000000000000000000" pitchFamily="2" charset="2"/>
              <a:buNone/>
              <a:defRPr/>
            </a:pPr>
            <a:r>
              <a:rPr lang="zh-CN" altLang="en-US" sz="1865"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对自己有信心、相信能、立即采取行动、肯拼搏、全力以赴</a:t>
            </a:r>
            <a:endParaRPr lang="zh-CN" altLang="en-US" sz="1865"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9" name="TextBox 11"/>
          <p:cNvSpPr txBox="1">
            <a:spLocks noChangeArrowheads="1"/>
          </p:cNvSpPr>
          <p:nvPr/>
        </p:nvSpPr>
        <p:spPr bwMode="auto">
          <a:xfrm flipH="1">
            <a:off x="8907208" y="4782965"/>
            <a:ext cx="2578547" cy="953135"/>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indent="0" eaLnBrk="1" hangingPunct="1">
              <a:buClr>
                <a:srgbClr val="C00000"/>
              </a:buClr>
              <a:buFont typeface="Wingdings" panose="05000000000000000000" pitchFamily="2" charset="2"/>
              <a:buNone/>
              <a:defRPr/>
            </a:pPr>
            <a:r>
              <a:rPr lang="zh-CN" altLang="en-US" sz="1865"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遇到问题会变通、多面思考、遇到挫折不气馁、不做白日梦</a:t>
            </a:r>
            <a:endParaRPr lang="zh-CN" altLang="en-US" sz="1865"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0" name="矩形 39"/>
          <p:cNvSpPr/>
          <p:nvPr/>
        </p:nvSpPr>
        <p:spPr>
          <a:xfrm>
            <a:off x="3207875" y="616626"/>
            <a:ext cx="6127347" cy="502766"/>
          </a:xfrm>
          <a:prstGeom prst="rect">
            <a:avLst/>
          </a:prstGeom>
        </p:spPr>
        <p:txBody>
          <a:bodyPr wrap="square">
            <a:spAutoFit/>
          </a:bodyPr>
          <a:lstStyle/>
          <a:p>
            <a:pPr defTabSz="1219200">
              <a:defRPr/>
            </a:pPr>
            <a:r>
              <a:rPr lang="zh-CN" altLang="en-US" sz="2665" b="1"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心态影响人的能力，能力影响人的命运</a:t>
            </a:r>
            <a:endParaRPr lang="zh-CN" altLang="en-US" sz="2665" b="1"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rot="0">
            <a:off x="5392420" y="1957070"/>
            <a:ext cx="1407160" cy="1407160"/>
            <a:chOff x="7845" y="2746"/>
            <a:chExt cx="2216" cy="2216"/>
          </a:xfrm>
        </p:grpSpPr>
        <p:sp>
          <p:nvSpPr>
            <p:cNvPr id="14" name="Oval 13"/>
            <p:cNvSpPr/>
            <p:nvPr userDrawn="1"/>
          </p:nvSpPr>
          <p:spPr>
            <a:xfrm>
              <a:off x="7942" y="2870"/>
              <a:ext cx="2000" cy="2063"/>
            </a:xfrm>
            <a:prstGeom prst="ellipse">
              <a:avLst/>
            </a:prstGeom>
            <a:solidFill>
              <a:srgbClr val="AEDB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4" name="Pie 3"/>
            <p:cNvSpPr/>
            <p:nvPr userDrawn="1"/>
          </p:nvSpPr>
          <p:spPr>
            <a:xfrm>
              <a:off x="7845" y="2746"/>
              <a:ext cx="2217" cy="2217"/>
            </a:xfrm>
            <a:prstGeom prst="pie">
              <a:avLst>
                <a:gd name="adj1" fmla="val 10839810"/>
                <a:gd name="adj2" fmla="val 21558403"/>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3" name="Oval 2"/>
            <p:cNvSpPr/>
            <p:nvPr userDrawn="1"/>
          </p:nvSpPr>
          <p:spPr>
            <a:xfrm>
              <a:off x="8041" y="2961"/>
              <a:ext cx="1827" cy="18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29" name="文本占位符 1"/>
            <p:cNvSpPr txBox="1"/>
            <p:nvPr/>
          </p:nvSpPr>
          <p:spPr>
            <a:xfrm>
              <a:off x="8205" y="3440"/>
              <a:ext cx="1498" cy="92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4800" dirty="0">
                  <a:solidFill>
                    <a:srgbClr val="215F6B"/>
                  </a:solidFill>
                  <a:latin typeface="微软雅黑" panose="020B0503020204020204" charset="-122"/>
                  <a:ea typeface="微软雅黑" panose="020B0503020204020204" charset="-122"/>
                </a:rPr>
                <a:t>02</a:t>
              </a:r>
              <a:endParaRPr lang="en-US" altLang="zh-CN" sz="4800" dirty="0">
                <a:solidFill>
                  <a:srgbClr val="215F6B"/>
                </a:solidFill>
                <a:latin typeface="微软雅黑" panose="020B0503020204020204" charset="-122"/>
                <a:ea typeface="微软雅黑" panose="020B0503020204020204" charset="-122"/>
              </a:endParaRPr>
            </a:p>
          </p:txBody>
        </p:sp>
      </p:grpSp>
      <p:grpSp>
        <p:nvGrpSpPr>
          <p:cNvPr id="12" name="组合 11"/>
          <p:cNvGrpSpPr/>
          <p:nvPr/>
        </p:nvGrpSpPr>
        <p:grpSpPr>
          <a:xfrm rot="0">
            <a:off x="4787265" y="3888105"/>
            <a:ext cx="2618105" cy="1013460"/>
            <a:chOff x="1932" y="6799"/>
            <a:chExt cx="4123" cy="1596"/>
          </a:xfrm>
        </p:grpSpPr>
        <p:sp>
          <p:nvSpPr>
            <p:cNvPr id="45" name="TextBox 48"/>
            <p:cNvSpPr txBox="1"/>
            <p:nvPr/>
          </p:nvSpPr>
          <p:spPr>
            <a:xfrm>
              <a:off x="1932" y="6799"/>
              <a:ext cx="4123" cy="919"/>
            </a:xfrm>
            <a:prstGeom prst="rect">
              <a:avLst/>
            </a:prstGeom>
            <a:noFill/>
          </p:spPr>
          <p:txBody>
            <a:bodyPr wrap="square" rtlCol="0">
              <a:spAutoFit/>
            </a:bodyPr>
            <a:p>
              <a:pPr algn="ctr"/>
              <a:r>
                <a:rPr lang="zh-CN" altLang="en-US" sz="3200" spc="100" dirty="0">
                  <a:solidFill>
                    <a:srgbClr val="0A1C20"/>
                  </a:solidFill>
                  <a:latin typeface="微软雅黑" panose="020B0503020204020204" charset="-122"/>
                  <a:ea typeface="微软雅黑" panose="020B0503020204020204" charset="-122"/>
                </a:rPr>
                <a:t>心态的作用</a:t>
              </a:r>
              <a:endParaRPr lang="zh-CN" altLang="en-US" sz="3200" spc="100" dirty="0">
                <a:solidFill>
                  <a:srgbClr val="0A1C20"/>
                </a:solidFill>
                <a:latin typeface="微软雅黑" panose="020B0503020204020204" charset="-122"/>
                <a:ea typeface="微软雅黑" panose="020B0503020204020204" charset="-122"/>
              </a:endParaRPr>
            </a:p>
          </p:txBody>
        </p:sp>
        <p:sp>
          <p:nvSpPr>
            <p:cNvPr id="46" name="TextBox 48"/>
            <p:cNvSpPr txBox="1"/>
            <p:nvPr/>
          </p:nvSpPr>
          <p:spPr>
            <a:xfrm>
              <a:off x="2533" y="7670"/>
              <a:ext cx="2920" cy="725"/>
            </a:xfrm>
            <a:prstGeom prst="rect">
              <a:avLst/>
            </a:prstGeom>
            <a:noFill/>
          </p:spPr>
          <p:txBody>
            <a:bodyPr wrap="square" rtlCol="0">
              <a:spAutoFit/>
            </a:bodyPr>
            <a:p>
              <a:pPr algn="ctr">
                <a:lnSpc>
                  <a:spcPct val="120000"/>
                </a:lnSpc>
              </a:pPr>
              <a:r>
                <a:rPr lang="zh-CN" altLang="en-US" sz="1000" spc="100" dirty="0">
                  <a:solidFill>
                    <a:srgbClr val="0A1C20"/>
                  </a:solidFill>
                  <a:latin typeface="微软雅黑" panose="020B0503020204020204" charset="-122"/>
                  <a:ea typeface="微软雅黑" panose="020B0503020204020204" charset="-122"/>
                </a:rPr>
                <a:t>单击此处请输入您的标题简要的描述性文本</a:t>
              </a:r>
              <a:endParaRPr lang="zh-CN" altLang="en-US" sz="1000" spc="100" dirty="0">
                <a:solidFill>
                  <a:srgbClr val="0A1C20"/>
                </a:solidFill>
                <a:latin typeface="微软雅黑" panose="020B0503020204020204" charset="-122"/>
                <a:ea typeface="微软雅黑" panose="020B0503020204020204" charset="-122"/>
              </a:endParaRPr>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Rectangle 5"/>
          <p:cNvSpPr>
            <a:spLocks noChangeArrowheads="1"/>
          </p:cNvSpPr>
          <p:nvPr/>
        </p:nvSpPr>
        <p:spPr bwMode="auto">
          <a:xfrm>
            <a:off x="6810195" y="1658790"/>
            <a:ext cx="4176713" cy="4808537"/>
          </a:xfrm>
          <a:prstGeom prst="rect">
            <a:avLst/>
          </a:prstGeom>
          <a:noFill/>
          <a:ln w="9525">
            <a:solidFill>
              <a:srgbClr val="96D3DF"/>
            </a:solidFill>
            <a:miter lim="800000"/>
          </a:ln>
          <a:extLst>
            <a:ext uri="{909E8E84-426E-40DD-AFC4-6F175D3DCCD1}">
              <a14:hiddenFill xmlns:a14="http://schemas.microsoft.com/office/drawing/2010/main">
                <a:solidFill>
                  <a:srgbClr val="FFFFFF"/>
                </a:solidFill>
              </a14:hiddenFill>
            </a:ext>
          </a:extLst>
        </p:spPr>
        <p:txBody>
          <a:bodyPr/>
          <a:lstStyle>
            <a:lvl1pPr marL="342900" indent="-342900" algn="ctr">
              <a:defRPr sz="3200" b="1" i="1">
                <a:solidFill>
                  <a:srgbClr val="FF3300"/>
                </a:solidFill>
                <a:latin typeface="Tahoma" panose="020B0604030504040204" pitchFamily="34" charset="0"/>
                <a:ea typeface="宋体" panose="02010600030101010101" pitchFamily="2" charset="-122"/>
              </a:defRPr>
            </a:lvl1pPr>
            <a:lvl2pPr algn="ctr">
              <a:defRPr sz="3200" b="1" i="1">
                <a:solidFill>
                  <a:srgbClr val="FF3300"/>
                </a:solidFill>
                <a:latin typeface="Tahoma" panose="020B0604030504040204" pitchFamily="34" charset="0"/>
                <a:ea typeface="宋体" panose="02010600030101010101" pitchFamily="2" charset="-122"/>
              </a:defRPr>
            </a:lvl2pPr>
            <a:lvl3pPr algn="ctr">
              <a:defRPr sz="3200" b="1" i="1">
                <a:solidFill>
                  <a:srgbClr val="FF3300"/>
                </a:solidFill>
                <a:latin typeface="Tahoma" panose="020B0604030504040204" pitchFamily="34" charset="0"/>
                <a:ea typeface="宋体" panose="02010600030101010101" pitchFamily="2" charset="-122"/>
              </a:defRPr>
            </a:lvl3pPr>
            <a:lvl4pPr algn="ctr">
              <a:defRPr sz="3200" b="1" i="1">
                <a:solidFill>
                  <a:srgbClr val="FF3300"/>
                </a:solidFill>
                <a:latin typeface="Tahoma" panose="020B0604030504040204" pitchFamily="34" charset="0"/>
                <a:ea typeface="宋体" panose="02010600030101010101" pitchFamily="2" charset="-122"/>
              </a:defRPr>
            </a:lvl4pPr>
            <a:lvl5pPr algn="ctr">
              <a:defRPr sz="3200" b="1" i="1">
                <a:solidFill>
                  <a:srgbClr val="FF3300"/>
                </a:solidFill>
                <a:latin typeface="Tahoma" panose="020B0604030504040204" pitchFamily="34" charset="0"/>
                <a:ea typeface="宋体" panose="02010600030101010101" pitchFamily="2" charset="-122"/>
              </a:defRPr>
            </a:lvl5pPr>
            <a:lvl6pPr algn="ctr" fontAlgn="base">
              <a:spcBef>
                <a:spcPct val="0"/>
              </a:spcBef>
              <a:spcAft>
                <a:spcPct val="0"/>
              </a:spcAft>
              <a:buFont typeface="Arial" panose="020B0604020202020204" pitchFamily="34" charset="0"/>
              <a:defRPr sz="3200" b="1" i="1">
                <a:solidFill>
                  <a:srgbClr val="FF3300"/>
                </a:solidFill>
                <a:latin typeface="Tahoma" panose="020B0604030504040204" pitchFamily="34" charset="0"/>
                <a:ea typeface="宋体" panose="02010600030101010101" pitchFamily="2" charset="-122"/>
              </a:defRPr>
            </a:lvl6pPr>
            <a:lvl7pPr algn="ctr" fontAlgn="base">
              <a:spcBef>
                <a:spcPct val="0"/>
              </a:spcBef>
              <a:spcAft>
                <a:spcPct val="0"/>
              </a:spcAft>
              <a:buFont typeface="Arial" panose="020B0604020202020204" pitchFamily="34" charset="0"/>
              <a:defRPr sz="3200" b="1" i="1">
                <a:solidFill>
                  <a:srgbClr val="FF3300"/>
                </a:solidFill>
                <a:latin typeface="Tahoma" panose="020B0604030504040204" pitchFamily="34" charset="0"/>
                <a:ea typeface="宋体" panose="02010600030101010101" pitchFamily="2" charset="-122"/>
              </a:defRPr>
            </a:lvl7pPr>
            <a:lvl8pPr algn="ctr" fontAlgn="base">
              <a:spcBef>
                <a:spcPct val="0"/>
              </a:spcBef>
              <a:spcAft>
                <a:spcPct val="0"/>
              </a:spcAft>
              <a:buFont typeface="Arial" panose="020B0604020202020204" pitchFamily="34" charset="0"/>
              <a:defRPr sz="3200" b="1" i="1">
                <a:solidFill>
                  <a:srgbClr val="FF3300"/>
                </a:solidFill>
                <a:latin typeface="Tahoma" panose="020B0604030504040204" pitchFamily="34" charset="0"/>
                <a:ea typeface="宋体" panose="02010600030101010101" pitchFamily="2" charset="-122"/>
              </a:defRPr>
            </a:lvl8pPr>
            <a:lvl9pPr algn="ctr" fontAlgn="base">
              <a:spcBef>
                <a:spcPct val="0"/>
              </a:spcBef>
              <a:spcAft>
                <a:spcPct val="0"/>
              </a:spcAft>
              <a:buFont typeface="Arial" panose="020B0604020202020204" pitchFamily="34" charset="0"/>
              <a:defRPr sz="3200" b="1" i="1">
                <a:solidFill>
                  <a:srgbClr val="FF3300"/>
                </a:solidFill>
                <a:latin typeface="Tahoma" panose="020B0604030504040204" pitchFamily="34" charset="0"/>
                <a:ea typeface="宋体" panose="02010600030101010101" pitchFamily="2" charset="-122"/>
              </a:defRPr>
            </a:lvl9pPr>
          </a:lstStyle>
          <a:p>
            <a:pPr algn="l" eaLnBrk="0" hangingPunct="0">
              <a:lnSpc>
                <a:spcPct val="150000"/>
              </a:lnSpc>
              <a:spcBef>
                <a:spcPct val="20000"/>
              </a:spcBef>
              <a:buClr>
                <a:schemeClr val="folHlink"/>
              </a:buClr>
              <a:buSzPct val="85000"/>
              <a:buFont typeface="Wingdings 2" panose="05020102010507070707" pitchFamily="18" charset="2"/>
              <a:buNone/>
            </a:pPr>
            <a:r>
              <a:rPr lang="zh-CN" altLang="en-US" sz="1600" b="0" i="0" dirty="0">
                <a:solidFill>
                  <a:srgbClr val="0A1C20"/>
                </a:solidFill>
                <a:latin typeface="Arial" panose="020B0604020202020204" pitchFamily="34" charset="0"/>
                <a:ea typeface="微软雅黑" panose="020B0503020204020204" charset="-122"/>
                <a:sym typeface="Arial" panose="020B0604020202020204" pitchFamily="34" charset="0"/>
              </a:rPr>
              <a:t>                </a:t>
            </a:r>
            <a:r>
              <a:rPr lang="zh-CN" altLang="en-US" sz="2400" b="0" i="0" dirty="0">
                <a:solidFill>
                  <a:srgbClr val="0A1C20"/>
                </a:solidFill>
                <a:latin typeface="Arial" panose="020B0604020202020204" pitchFamily="34" charset="0"/>
                <a:ea typeface="微软雅黑" panose="020B0503020204020204" charset="-122"/>
                <a:sym typeface="Arial" panose="020B0604020202020204" pitchFamily="34" charset="0"/>
              </a:rPr>
              <a:t>主动积极</a:t>
            </a:r>
            <a:endParaRPr lang="zh-CN" altLang="en-US" sz="24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L"/>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我再试试看其它的可能性</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L"/>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我要，我也能控制自己的情绪</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L"/>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太好了，这是个机会，我当然去</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他这种表现的症结是什么呢，得想办法帮他改变这种态度</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这件事我的确有责任，我现在正在想办法扭转这形势</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我一定能找到说服他们的办法的</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我会努力向着好的方向改正的</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17411" name="Rectangle 7"/>
          <p:cNvSpPr>
            <a:spLocks noChangeArrowheads="1"/>
          </p:cNvSpPr>
          <p:nvPr/>
        </p:nvSpPr>
        <p:spPr bwMode="auto">
          <a:xfrm>
            <a:off x="1365250" y="1713230"/>
            <a:ext cx="3228340" cy="4592320"/>
          </a:xfrm>
          <a:prstGeom prst="rect">
            <a:avLst/>
          </a:prstGeom>
          <a:noFill/>
          <a:ln w="9525">
            <a:solidFill>
              <a:srgbClr val="96D3DF"/>
            </a:solidFill>
            <a:miter lim="800000"/>
          </a:ln>
          <a:extLst>
            <a:ext uri="{909E8E84-426E-40DD-AFC4-6F175D3DCCD1}">
              <a14:hiddenFill xmlns:a14="http://schemas.microsoft.com/office/drawing/2010/main">
                <a:solidFill>
                  <a:srgbClr val="FFFFFF"/>
                </a:solidFill>
              </a14:hiddenFill>
            </a:ext>
          </a:extLst>
        </p:spPr>
        <p:txBody>
          <a:bodyPr/>
          <a:lstStyle>
            <a:lvl1pPr marL="342900" indent="-342900" algn="ctr">
              <a:defRPr sz="3200" b="1" i="1">
                <a:solidFill>
                  <a:srgbClr val="FF3300"/>
                </a:solidFill>
                <a:latin typeface="Tahoma" panose="020B0604030504040204" pitchFamily="34" charset="0"/>
                <a:ea typeface="宋体" panose="02010600030101010101" pitchFamily="2" charset="-122"/>
              </a:defRPr>
            </a:lvl1pPr>
            <a:lvl2pPr algn="ctr">
              <a:defRPr sz="3200" b="1" i="1">
                <a:solidFill>
                  <a:srgbClr val="FF3300"/>
                </a:solidFill>
                <a:latin typeface="Tahoma" panose="020B0604030504040204" pitchFamily="34" charset="0"/>
                <a:ea typeface="宋体" panose="02010600030101010101" pitchFamily="2" charset="-122"/>
              </a:defRPr>
            </a:lvl2pPr>
            <a:lvl3pPr algn="ctr">
              <a:defRPr sz="3200" b="1" i="1">
                <a:solidFill>
                  <a:srgbClr val="FF3300"/>
                </a:solidFill>
                <a:latin typeface="Tahoma" panose="020B0604030504040204" pitchFamily="34" charset="0"/>
                <a:ea typeface="宋体" panose="02010600030101010101" pitchFamily="2" charset="-122"/>
              </a:defRPr>
            </a:lvl3pPr>
            <a:lvl4pPr algn="ctr">
              <a:defRPr sz="3200" b="1" i="1">
                <a:solidFill>
                  <a:srgbClr val="FF3300"/>
                </a:solidFill>
                <a:latin typeface="Tahoma" panose="020B0604030504040204" pitchFamily="34" charset="0"/>
                <a:ea typeface="宋体" panose="02010600030101010101" pitchFamily="2" charset="-122"/>
              </a:defRPr>
            </a:lvl4pPr>
            <a:lvl5pPr algn="ctr">
              <a:defRPr sz="3200" b="1" i="1">
                <a:solidFill>
                  <a:srgbClr val="FF3300"/>
                </a:solidFill>
                <a:latin typeface="Tahoma" panose="020B0604030504040204" pitchFamily="34" charset="0"/>
                <a:ea typeface="宋体" panose="02010600030101010101" pitchFamily="2" charset="-122"/>
              </a:defRPr>
            </a:lvl5pPr>
            <a:lvl6pPr algn="ctr" fontAlgn="base">
              <a:spcBef>
                <a:spcPct val="0"/>
              </a:spcBef>
              <a:spcAft>
                <a:spcPct val="0"/>
              </a:spcAft>
              <a:buFont typeface="Arial" panose="020B0604020202020204" pitchFamily="34" charset="0"/>
              <a:defRPr sz="3200" b="1" i="1">
                <a:solidFill>
                  <a:srgbClr val="FF3300"/>
                </a:solidFill>
                <a:latin typeface="Tahoma" panose="020B0604030504040204" pitchFamily="34" charset="0"/>
                <a:ea typeface="宋体" panose="02010600030101010101" pitchFamily="2" charset="-122"/>
              </a:defRPr>
            </a:lvl6pPr>
            <a:lvl7pPr algn="ctr" fontAlgn="base">
              <a:spcBef>
                <a:spcPct val="0"/>
              </a:spcBef>
              <a:spcAft>
                <a:spcPct val="0"/>
              </a:spcAft>
              <a:buFont typeface="Arial" panose="020B0604020202020204" pitchFamily="34" charset="0"/>
              <a:defRPr sz="3200" b="1" i="1">
                <a:solidFill>
                  <a:srgbClr val="FF3300"/>
                </a:solidFill>
                <a:latin typeface="Tahoma" panose="020B0604030504040204" pitchFamily="34" charset="0"/>
                <a:ea typeface="宋体" panose="02010600030101010101" pitchFamily="2" charset="-122"/>
              </a:defRPr>
            </a:lvl7pPr>
            <a:lvl8pPr algn="ctr" fontAlgn="base">
              <a:spcBef>
                <a:spcPct val="0"/>
              </a:spcBef>
              <a:spcAft>
                <a:spcPct val="0"/>
              </a:spcAft>
              <a:buFont typeface="Arial" panose="020B0604020202020204" pitchFamily="34" charset="0"/>
              <a:defRPr sz="3200" b="1" i="1">
                <a:solidFill>
                  <a:srgbClr val="FF3300"/>
                </a:solidFill>
                <a:latin typeface="Tahoma" panose="020B0604030504040204" pitchFamily="34" charset="0"/>
                <a:ea typeface="宋体" panose="02010600030101010101" pitchFamily="2" charset="-122"/>
              </a:defRPr>
            </a:lvl8pPr>
            <a:lvl9pPr algn="ctr" fontAlgn="base">
              <a:spcBef>
                <a:spcPct val="0"/>
              </a:spcBef>
              <a:spcAft>
                <a:spcPct val="0"/>
              </a:spcAft>
              <a:buFont typeface="Arial" panose="020B0604020202020204" pitchFamily="34" charset="0"/>
              <a:defRPr sz="3200" b="1" i="1">
                <a:solidFill>
                  <a:srgbClr val="FF3300"/>
                </a:solidFill>
                <a:latin typeface="Tahoma" panose="020B0604030504040204" pitchFamily="34" charset="0"/>
                <a:ea typeface="宋体" panose="02010600030101010101" pitchFamily="2" charset="-122"/>
              </a:defRPr>
            </a:lvl9pPr>
          </a:lstStyle>
          <a:p>
            <a:pPr algn="l" eaLnBrk="0" hangingPunct="0">
              <a:lnSpc>
                <a:spcPct val="90000"/>
              </a:lnSpc>
              <a:spcBef>
                <a:spcPct val="20000"/>
              </a:spcBef>
              <a:buClr>
                <a:schemeClr val="folHlink"/>
              </a:buClr>
              <a:buSzPct val="85000"/>
              <a:buFont typeface="Wingdings 2" panose="05020102010507070707" pitchFamily="18" charset="2"/>
              <a:buNone/>
            </a:pPr>
            <a:r>
              <a:rPr lang="zh-CN" altLang="en-US" sz="2400" b="0" i="0" dirty="0">
                <a:solidFill>
                  <a:srgbClr val="0A1C20"/>
                </a:solidFill>
                <a:latin typeface="Arial" panose="020B0604020202020204" pitchFamily="34" charset="0"/>
                <a:ea typeface="微软雅黑" panose="020B0503020204020204" charset="-122"/>
                <a:sym typeface="Arial" panose="020B0604020202020204" pitchFamily="34" charset="0"/>
              </a:rPr>
              <a:t>         消极被动</a:t>
            </a:r>
            <a:endParaRPr lang="zh-CN" altLang="en-US" sz="24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我已经无能无力了</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他把我气疯了</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我不得不去</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他的组织纪律性太差了</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endParaRPr lang="en-US" altLang="zh-CN"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我也不想这样啊</a:t>
            </a:r>
            <a:endParaRPr lang="en-US" altLang="zh-CN"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他们不会接受我的</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a:p>
            <a:pPr algn="l" eaLnBrk="0" hangingPunct="0">
              <a:lnSpc>
                <a:spcPct val="130000"/>
              </a:lnSpc>
              <a:spcBef>
                <a:spcPct val="20000"/>
              </a:spcBef>
              <a:buClr>
                <a:schemeClr val="tx1"/>
              </a:buClr>
              <a:buSzPct val="85000"/>
              <a:buFont typeface="Tahoma" panose="020B0604030504040204" pitchFamily="34" charset="0"/>
              <a:buChar char="J"/>
            </a:pPr>
            <a:r>
              <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rPr>
              <a:t>我就是这样一个人</a:t>
            </a:r>
            <a:endParaRPr lang="zh-CN" altLang="en-US" sz="2000" b="0" i="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8" name="Rectangle 39_1"/>
          <p:cNvSpPr/>
          <p:nvPr/>
        </p:nvSpPr>
        <p:spPr>
          <a:xfrm>
            <a:off x="2966039" y="744544"/>
            <a:ext cx="7137328" cy="502766"/>
          </a:xfrm>
          <a:prstGeom prst="rect">
            <a:avLst/>
          </a:prstGeom>
        </p:spPr>
        <p:txBody>
          <a:bodyPr wrap="square">
            <a:spAutoFit/>
          </a:bodyPr>
          <a:lstStyle/>
          <a:p>
            <a:pPr defTabSz="1219200">
              <a:defRPr/>
            </a:pPr>
            <a:r>
              <a:rPr lang="zh-CN" altLang="en-US" sz="2665" b="1"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盘点“消极”与“积极” 迥异的心态取向</a:t>
            </a:r>
            <a:endParaRPr lang="zh-CN" altLang="en-US" sz="2665" b="1"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4" name="组合 3"/>
          <p:cNvGrpSpPr/>
          <p:nvPr/>
        </p:nvGrpSpPr>
        <p:grpSpPr>
          <a:xfrm>
            <a:off x="4630420" y="2663190"/>
            <a:ext cx="2040890" cy="2143760"/>
            <a:chOff x="7929" y="4096"/>
            <a:chExt cx="3214" cy="3376"/>
          </a:xfrm>
        </p:grpSpPr>
        <p:sp>
          <p:nvSpPr>
            <p:cNvPr id="2" name="椭圆 1"/>
            <p:cNvSpPr/>
            <p:nvPr/>
          </p:nvSpPr>
          <p:spPr>
            <a:xfrm>
              <a:off x="7929" y="4096"/>
              <a:ext cx="3214" cy="3377"/>
            </a:xfrm>
            <a:prstGeom prst="ellipse">
              <a:avLst/>
            </a:prstGeom>
            <a:solidFill>
              <a:srgbClr val="215F6B"/>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a:p>
          </p:txBody>
        </p:sp>
        <p:sp>
          <p:nvSpPr>
            <p:cNvPr id="3" name="矩形 2"/>
            <p:cNvSpPr/>
            <p:nvPr/>
          </p:nvSpPr>
          <p:spPr>
            <a:xfrm>
              <a:off x="8432" y="4841"/>
              <a:ext cx="2208" cy="1888"/>
            </a:xfrm>
            <a:prstGeom prst="rect">
              <a:avLst/>
            </a:prstGeom>
            <a:noFill/>
            <a:ln>
              <a:noFill/>
            </a:ln>
          </p:spPr>
          <p:txBody>
            <a:bodyPr wrap="none" rtlCol="0" anchor="t">
              <a:spAutoFit/>
            </a:bodyPr>
            <a:p>
              <a:pPr algn="ctr"/>
              <a:r>
                <a:rPr lang="en-US" altLang="zh-CN" sz="7200">
                  <a:solidFill>
                    <a:schemeClr val="bg1"/>
                  </a:solidFill>
                  <a:effectLst>
                    <a:outerShdw blurRad="38100" dist="19050" dir="2700000" algn="tl" rotWithShape="0">
                      <a:schemeClr val="dk1">
                        <a:alpha val="40000"/>
                      </a:schemeClr>
                    </a:outerShdw>
                  </a:effectLst>
                </a:rPr>
                <a:t>VS</a:t>
              </a:r>
              <a:endParaRPr lang="en-US" altLang="zh-CN" sz="7200">
                <a:solidFill>
                  <a:schemeClr val="bg1"/>
                </a:solidFill>
                <a:effectLst>
                  <a:outerShdw blurRad="38100" dist="19050" dir="2700000" algn="tl" rotWithShape="0">
                    <a:schemeClr val="dk1">
                      <a:alpha val="40000"/>
                    </a:schemeClr>
                  </a:outerShdw>
                </a:effectLst>
              </a:endParaRPr>
            </a:p>
          </p:txBody>
        </p:sp>
      </p:gr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2260" name="Line 4"/>
          <p:cNvSpPr>
            <a:spLocks noChangeShapeType="1"/>
          </p:cNvSpPr>
          <p:nvPr/>
        </p:nvSpPr>
        <p:spPr bwMode="auto">
          <a:xfrm>
            <a:off x="4224338" y="1844676"/>
            <a:ext cx="0" cy="2879725"/>
          </a:xfrm>
          <a:prstGeom prst="line">
            <a:avLst/>
          </a:prstGeom>
          <a:noFill/>
          <a:ln w="9525">
            <a:noFill/>
            <a:round/>
          </a:ln>
          <a:effectLst/>
        </p:spPr>
        <p:txBody>
          <a:bodyPr>
            <a:spAutoFit/>
          </a:bodyPr>
          <a:lstStyle/>
          <a:p>
            <a:pPr algn="ctr">
              <a:buFontTx/>
              <a:buNone/>
              <a:defRPr/>
            </a:pPr>
            <a:endParaRPr lang="zh-CN" altLang="en-US">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endParaRPr>
          </a:p>
        </p:txBody>
      </p:sp>
      <p:graphicFrame>
        <p:nvGraphicFramePr>
          <p:cNvPr id="5" name="表格 4"/>
          <p:cNvGraphicFramePr>
            <a:graphicFrameLocks noGrp="1"/>
          </p:cNvGraphicFramePr>
          <p:nvPr>
            <p:custDataLst>
              <p:tags r:id="rId1"/>
            </p:custDataLst>
          </p:nvPr>
        </p:nvGraphicFramePr>
        <p:xfrm>
          <a:off x="2257460" y="1491227"/>
          <a:ext cx="7853680" cy="4716145"/>
        </p:xfrm>
        <a:graphic>
          <a:graphicData uri="http://schemas.openxmlformats.org/drawingml/2006/table">
            <a:tbl>
              <a:tblPr/>
              <a:tblGrid>
                <a:gridCol w="2617870"/>
                <a:gridCol w="2617869"/>
                <a:gridCol w="2617870"/>
              </a:tblGrid>
              <a:tr h="635635">
                <a:tc>
                  <a:txBody>
                    <a:bodyPr/>
                    <a:lstStyle/>
                    <a:p>
                      <a:pPr marL="0" marR="0" lvl="0" indent="0" algn="ctr" defTabSz="914400" rtl="0" eaLnBrk="1" fontAlgn="base" latinLnBrk="0" hangingPunct="1">
                        <a:lnSpc>
                          <a:spcPct val="100000"/>
                        </a:lnSpc>
                        <a:spcBef>
                          <a:spcPct val="0"/>
                        </a:spcBef>
                        <a:spcAft>
                          <a:spcPct val="0"/>
                        </a:spcAft>
                        <a:buClrTx/>
                        <a:buSzTx/>
                        <a:buFont typeface="Wingdings 2" panose="05020102010507070707" pitchFamily="18" charset="2"/>
                        <a:buNone/>
                      </a:pPr>
                      <a:r>
                        <a:rPr kumimoji="1" lang="zh-CN" altLang="en-US" sz="20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对待事物</a:t>
                      </a:r>
                      <a:endParaRPr kumimoji="1" lang="zh-CN" altLang="en-US" sz="20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215F6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20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积极者 </a:t>
                      </a:r>
                      <a:endParaRPr kumimoji="1" lang="zh-CN" altLang="en-US" sz="20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215F6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20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消极者</a:t>
                      </a:r>
                      <a:endParaRPr kumimoji="1" lang="zh-CN" altLang="en-US" sz="20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215F6B"/>
                    </a:solidFill>
                  </a:tcPr>
                </a:tc>
              </a:tr>
              <a:tr h="42311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同  事 </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15F6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亲和</a:t>
                      </a:r>
                      <a:r>
                        <a:rPr kumimoji="1" lang="en-US" altLang="zh-CN"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a:t>
                      </a: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热情 </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D3D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2" panose="05020102010507070707" pitchFamily="18" charset="2"/>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挑剔冷漠</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D3DF"/>
                    </a:solidFill>
                  </a:tcPr>
                </a:tc>
              </a:tr>
              <a:tr h="819714">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帮助自己的人 </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15F6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知恩图报</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D3D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endParaRPr kumimoji="1" lang="en-US" altLang="zh-CN"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 怨毒主义，不领情</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pP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D3DF"/>
                    </a:solidFill>
                  </a:tcPr>
                </a:tc>
              </a:tr>
              <a:tr h="819714">
                <a:tc>
                  <a:txBody>
                    <a:bodyPr/>
                    <a:lstStyle/>
                    <a:p>
                      <a:pPr marL="0" marR="0" lvl="0" indent="0" algn="ctr" defTabSz="914400" rtl="0" eaLnBrk="1" fontAlgn="base" latinLnBrk="0" hangingPunct="1">
                        <a:lnSpc>
                          <a:spcPct val="100000"/>
                        </a:lnSpc>
                        <a:spcBef>
                          <a:spcPct val="0"/>
                        </a:spcBef>
                        <a:spcAft>
                          <a:spcPct val="0"/>
                        </a:spcAft>
                        <a:buClrTx/>
                        <a:buSzTx/>
                        <a:buFontTx/>
                        <a:buNone/>
                      </a:pPr>
                      <a:endParaRPr kumimoji="1" lang="en-US" altLang="zh-CN"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问  题</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pP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15F6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积极寻求解决办法</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D3D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推卸</a:t>
                      </a:r>
                      <a:r>
                        <a:rPr kumimoji="1" lang="en-US" altLang="zh-CN"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a:t>
                      </a: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逃避</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D3DF"/>
                    </a:solidFill>
                  </a:tcPr>
                </a:tc>
              </a:tr>
              <a:tr h="819714">
                <a:tc>
                  <a:txBody>
                    <a:bodyPr/>
                    <a:lstStyle/>
                    <a:p>
                      <a:pPr marL="0" marR="0" lvl="0" indent="0" algn="ctr" defTabSz="914400" rtl="0" eaLnBrk="1" fontAlgn="base" latinLnBrk="0" hangingPunct="1">
                        <a:lnSpc>
                          <a:spcPct val="100000"/>
                        </a:lnSpc>
                        <a:spcBef>
                          <a:spcPct val="0"/>
                        </a:spcBef>
                        <a:spcAft>
                          <a:spcPct val="0"/>
                        </a:spcAft>
                        <a:buClrTx/>
                        <a:buSzTx/>
                        <a:buFontTx/>
                        <a:buNone/>
                      </a:pPr>
                      <a:endParaRPr kumimoji="1" lang="en-US" altLang="zh-CN"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困  难</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pP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15F6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 主动出击</a:t>
                      </a:r>
                      <a:r>
                        <a:rPr kumimoji="1" lang="en-US" altLang="zh-CN"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a:t>
                      </a: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克服</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D3D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endParaRPr kumimoji="1" lang="en-US" altLang="zh-CN"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沮丧、退缩、惶恐</a:t>
                      </a:r>
                      <a:endParaRPr kumimoji="0"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D3DF"/>
                    </a:solidFill>
                  </a:tcPr>
                </a:tc>
              </a:tr>
              <a:tr h="819714">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挫  折</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215F6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愈挫愈勇</a:t>
                      </a:r>
                      <a:r>
                        <a:rPr kumimoji="1" lang="en-US" altLang="zh-CN"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a:t>
                      </a: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百折不挠</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D3D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endParaRPr kumimoji="1" lang="en-US" altLang="zh-CN"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pPr>
                      <a:r>
                        <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rPr>
                        <a:t>萎靡不振、信心尽失</a:t>
                      </a: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pPr>
                      <a:endParaRPr kumimoji="1" lang="zh-CN" altLang="en-US" sz="1800" b="0" i="0" u="none" strike="noStrike" cap="none" normalizeH="0" baseline="0" dirty="0">
                        <a:ln>
                          <a:noFill/>
                        </a:ln>
                        <a:solidFill>
                          <a:schemeClr val="bg1"/>
                        </a:solidFill>
                        <a:effectLst/>
                        <a:latin typeface="Arial" panose="020B0604020202020204" pitchFamily="34" charset="0"/>
                        <a:ea typeface="微软雅黑" panose="020B0503020204020204" charset="-122"/>
                        <a:sym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D3DF"/>
                    </a:solidFill>
                  </a:tcPr>
                </a:tc>
              </a:tr>
            </a:tbl>
          </a:graphicData>
        </a:graphic>
      </p:graphicFrame>
      <p:sp>
        <p:nvSpPr>
          <p:cNvPr id="8" name="Rectangle 39_1_1"/>
          <p:cNvSpPr/>
          <p:nvPr/>
        </p:nvSpPr>
        <p:spPr>
          <a:xfrm>
            <a:off x="3264535" y="608965"/>
            <a:ext cx="6846570" cy="501650"/>
          </a:xfrm>
          <a:prstGeom prst="rect">
            <a:avLst/>
          </a:prstGeom>
        </p:spPr>
        <p:txBody>
          <a:bodyPr wrap="square">
            <a:spAutoFit/>
          </a:bodyPr>
          <a:lstStyle/>
          <a:p>
            <a:pPr defTabSz="1219200">
              <a:defRPr/>
            </a:pPr>
            <a:r>
              <a:rPr lang="zh-CN" altLang="en-US" sz="2665" b="1"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消极者与积极者对待同一事物的看法</a:t>
            </a:r>
            <a:endParaRPr lang="zh-CN" altLang="en-US" sz="2665" b="1"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Tree>
    <p:custDataLst>
      <p:tags r:id="rId2"/>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椭圆 54"/>
          <p:cNvSpPr/>
          <p:nvPr/>
        </p:nvSpPr>
        <p:spPr>
          <a:xfrm>
            <a:off x="3534776" y="2528764"/>
            <a:ext cx="4636869" cy="2402897"/>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4" name="TextBox 1"/>
          <p:cNvSpPr txBox="1"/>
          <p:nvPr/>
        </p:nvSpPr>
        <p:spPr>
          <a:xfrm>
            <a:off x="710617" y="2326744"/>
            <a:ext cx="2160000" cy="8801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lgn="r">
              <a:buClr>
                <a:srgbClr val="C00000"/>
              </a:buClr>
              <a:buNone/>
            </a:pPr>
            <a:r>
              <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rPr>
              <a:t>使我们丧失成功的机会</a:t>
            </a:r>
            <a:endPar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cxnSp>
        <p:nvCxnSpPr>
          <p:cNvPr id="5" name="直接连接符 4"/>
          <p:cNvCxnSpPr/>
          <p:nvPr/>
        </p:nvCxnSpPr>
        <p:spPr>
          <a:xfrm flipV="1">
            <a:off x="3825115" y="2523452"/>
            <a:ext cx="1998864" cy="14057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4988897" y="2523453"/>
            <a:ext cx="835083" cy="23726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flipV="1">
            <a:off x="5823984" y="2523487"/>
            <a:ext cx="894095" cy="228953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5823980" y="2523452"/>
            <a:ext cx="1953653" cy="14057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3559255" y="3398815"/>
            <a:ext cx="880176" cy="880176"/>
          </a:xfrm>
          <a:prstGeom prst="ellipse">
            <a:avLst/>
          </a:prstGeom>
          <a:solidFill>
            <a:srgbClr val="328F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5" dirty="0">
                <a:solidFill>
                  <a:prstClr val="white"/>
                </a:solidFill>
                <a:latin typeface="Arial" panose="020B0604020202020204" pitchFamily="34" charset="0"/>
                <a:ea typeface="微软雅黑" panose="020B0503020204020204" charset="-122"/>
                <a:sym typeface="Arial" panose="020B0604020202020204" pitchFamily="34" charset="0"/>
              </a:rPr>
              <a:t>02</a:t>
            </a:r>
            <a:endParaRPr lang="zh-CN" altLang="en-US" sz="266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0" name="椭圆 9"/>
          <p:cNvSpPr/>
          <p:nvPr/>
        </p:nvSpPr>
        <p:spPr>
          <a:xfrm>
            <a:off x="4639341" y="4328445"/>
            <a:ext cx="880176" cy="880176"/>
          </a:xfrm>
          <a:prstGeom prst="ellipse">
            <a:avLst/>
          </a:prstGeom>
          <a:solidFill>
            <a:srgbClr val="96D3D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5" dirty="0">
                <a:solidFill>
                  <a:prstClr val="white"/>
                </a:solidFill>
                <a:latin typeface="Arial" panose="020B0604020202020204" pitchFamily="34" charset="0"/>
                <a:ea typeface="微软雅黑" panose="020B0503020204020204" charset="-122"/>
                <a:sym typeface="Arial" panose="020B0604020202020204" pitchFamily="34" charset="0"/>
              </a:rPr>
              <a:t>03</a:t>
            </a:r>
            <a:endParaRPr lang="zh-CN" altLang="en-US" sz="266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1" name="椭圆 10"/>
          <p:cNvSpPr/>
          <p:nvPr/>
        </p:nvSpPr>
        <p:spPr>
          <a:xfrm>
            <a:off x="6271027" y="4327909"/>
            <a:ext cx="880176" cy="880176"/>
          </a:xfrm>
          <a:prstGeom prst="ellipse">
            <a:avLst/>
          </a:prstGeom>
          <a:solidFill>
            <a:srgbClr val="3BA8B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5" dirty="0">
                <a:solidFill>
                  <a:prstClr val="white"/>
                </a:solidFill>
                <a:latin typeface="Arial" panose="020B0604020202020204" pitchFamily="34" charset="0"/>
                <a:ea typeface="微软雅黑" panose="020B0503020204020204" charset="-122"/>
                <a:sym typeface="Arial" panose="020B0604020202020204" pitchFamily="34" charset="0"/>
              </a:rPr>
              <a:t>04</a:t>
            </a:r>
            <a:endParaRPr lang="zh-CN" altLang="en-US" sz="266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2" name="椭圆 11"/>
          <p:cNvSpPr/>
          <p:nvPr/>
        </p:nvSpPr>
        <p:spPr>
          <a:xfrm>
            <a:off x="7275617" y="3269669"/>
            <a:ext cx="880176" cy="880176"/>
          </a:xfrm>
          <a:prstGeom prst="ellipse">
            <a:avLst/>
          </a:prstGeom>
          <a:solidFill>
            <a:srgbClr val="215F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5" dirty="0">
                <a:solidFill>
                  <a:prstClr val="white"/>
                </a:solidFill>
                <a:latin typeface="Arial" panose="020B0604020202020204" pitchFamily="34" charset="0"/>
                <a:ea typeface="微软雅黑" panose="020B0503020204020204" charset="-122"/>
                <a:sym typeface="Arial" panose="020B0604020202020204" pitchFamily="34" charset="0"/>
              </a:rPr>
              <a:t>05</a:t>
            </a:r>
            <a:endParaRPr lang="zh-CN" altLang="en-US" sz="266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3" name="椭圆 12"/>
          <p:cNvSpPr/>
          <p:nvPr/>
        </p:nvSpPr>
        <p:spPr>
          <a:xfrm>
            <a:off x="7673582" y="2112716"/>
            <a:ext cx="880176" cy="880176"/>
          </a:xfrm>
          <a:prstGeom prst="ellipse">
            <a:avLst/>
          </a:prstGeom>
          <a:solidFill>
            <a:srgbClr val="96D3D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5" dirty="0">
                <a:solidFill>
                  <a:prstClr val="white"/>
                </a:solidFill>
                <a:latin typeface="Arial" panose="020B0604020202020204" pitchFamily="34" charset="0"/>
                <a:ea typeface="微软雅黑" panose="020B0503020204020204" charset="-122"/>
                <a:sym typeface="Arial" panose="020B0604020202020204" pitchFamily="34" charset="0"/>
              </a:rPr>
              <a:t>06</a:t>
            </a:r>
            <a:endParaRPr lang="zh-CN" altLang="en-US" sz="266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4" name="椭圆 13"/>
          <p:cNvSpPr/>
          <p:nvPr/>
        </p:nvSpPr>
        <p:spPr>
          <a:xfrm>
            <a:off x="3184966" y="2097512"/>
            <a:ext cx="880176" cy="880176"/>
          </a:xfrm>
          <a:prstGeom prst="ellipse">
            <a:avLst/>
          </a:prstGeom>
          <a:solidFill>
            <a:srgbClr val="215F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5" dirty="0">
                <a:solidFill>
                  <a:prstClr val="white"/>
                </a:solidFill>
                <a:latin typeface="Arial" panose="020B0604020202020204" pitchFamily="34" charset="0"/>
                <a:ea typeface="微软雅黑" panose="020B0503020204020204" charset="-122"/>
                <a:sym typeface="Arial" panose="020B0604020202020204" pitchFamily="34" charset="0"/>
              </a:rPr>
              <a:t>01</a:t>
            </a:r>
            <a:endParaRPr lang="zh-CN" altLang="en-US" sz="266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6" name="TextBox 35"/>
          <p:cNvSpPr txBox="1"/>
          <p:nvPr/>
        </p:nvSpPr>
        <p:spPr>
          <a:xfrm>
            <a:off x="1286681" y="3862915"/>
            <a:ext cx="2160000" cy="8801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lgn="r">
              <a:buClr>
                <a:schemeClr val="bg1">
                  <a:lumMod val="50000"/>
                </a:schemeClr>
              </a:buClr>
              <a:buNone/>
            </a:pPr>
            <a:r>
              <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rPr>
              <a:t>使我们的希望破灭</a:t>
            </a:r>
            <a:endPar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18" name="TextBox 37"/>
          <p:cNvSpPr txBox="1"/>
          <p:nvPr/>
        </p:nvSpPr>
        <p:spPr>
          <a:xfrm>
            <a:off x="3359431" y="5432357"/>
            <a:ext cx="2160000" cy="8801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lgn="r">
              <a:buClr>
                <a:srgbClr val="C00000"/>
              </a:buClr>
              <a:buNone/>
            </a:pPr>
            <a:r>
              <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rPr>
              <a:t>限制了我们潜能的发挥</a:t>
            </a:r>
            <a:endPar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20" name="TextBox 39"/>
          <p:cNvSpPr txBox="1"/>
          <p:nvPr/>
        </p:nvSpPr>
        <p:spPr>
          <a:xfrm>
            <a:off x="7033670" y="5347707"/>
            <a:ext cx="2160000" cy="9324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Clr>
                <a:srgbClr val="C00000"/>
              </a:buClr>
              <a:buNone/>
            </a:pPr>
            <a:r>
              <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rPr>
              <a:t> 消耗掉我们</a:t>
            </a:r>
            <a:r>
              <a:rPr lang="en-US" altLang="zh-CN" sz="1865" b="0" dirty="0">
                <a:solidFill>
                  <a:srgbClr val="0A1C20"/>
                </a:solidFill>
                <a:latin typeface="Arial" panose="020B0604020202020204" pitchFamily="34" charset="0"/>
                <a:ea typeface="微软雅黑" panose="020B0503020204020204" charset="-122"/>
                <a:sym typeface="Arial" panose="020B0604020202020204" pitchFamily="34" charset="0"/>
              </a:rPr>
              <a:t>90%</a:t>
            </a:r>
            <a:r>
              <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rPr>
              <a:t>的精力</a:t>
            </a:r>
            <a:endPar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22" name="TextBox 41"/>
          <p:cNvSpPr txBox="1"/>
          <p:nvPr/>
        </p:nvSpPr>
        <p:spPr>
          <a:xfrm>
            <a:off x="8428668" y="3987346"/>
            <a:ext cx="2274721" cy="5539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Clr>
                <a:schemeClr val="bg1">
                  <a:lumMod val="50000"/>
                </a:schemeClr>
              </a:buClr>
              <a:buNone/>
            </a:pPr>
            <a:r>
              <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rPr>
              <a:t>令我们失道寡助</a:t>
            </a:r>
            <a:endPar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24" name="TextBox 43"/>
          <p:cNvSpPr txBox="1"/>
          <p:nvPr/>
        </p:nvSpPr>
        <p:spPr>
          <a:xfrm>
            <a:off x="8805105" y="2369989"/>
            <a:ext cx="2791559" cy="1336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Clr>
                <a:srgbClr val="C00000"/>
              </a:buClr>
              <a:buNone/>
            </a:pPr>
            <a:r>
              <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rPr>
              <a:t>令我们不能充分享受人生</a:t>
            </a:r>
            <a:endParaRPr lang="zh-CN" altLang="en-US" sz="1865" b="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31" name="椭圆 30"/>
          <p:cNvSpPr/>
          <p:nvPr/>
        </p:nvSpPr>
        <p:spPr>
          <a:xfrm>
            <a:off x="4864100" y="1538605"/>
            <a:ext cx="1920240" cy="1920240"/>
          </a:xfrm>
          <a:prstGeom prst="ellipse">
            <a:avLst/>
          </a:prstGeom>
          <a:blipFill rotWithShape="1">
            <a:blip r:embed="rId1"/>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865">
              <a:latin typeface="Arial" panose="020B0604020202020204" pitchFamily="34" charset="0"/>
              <a:ea typeface="微软雅黑" panose="020B0503020204020204" charset="-122"/>
              <a:sym typeface="Arial" panose="020B0604020202020204" pitchFamily="34" charset="0"/>
            </a:endParaRPr>
          </a:p>
        </p:txBody>
      </p:sp>
      <p:sp>
        <p:nvSpPr>
          <p:cNvPr id="2" name="TextBox 21"/>
          <p:cNvSpPr txBox="1"/>
          <p:nvPr/>
        </p:nvSpPr>
        <p:spPr>
          <a:xfrm>
            <a:off x="2809875" y="429260"/>
            <a:ext cx="5983605" cy="629920"/>
          </a:xfrm>
          <a:prstGeom prst="rect">
            <a:avLst/>
          </a:prstGeom>
          <a:noFill/>
          <a:ln>
            <a:noFill/>
          </a:ln>
          <a:effectLst/>
          <a:extLst>
            <a:ext uri="{909E8E84-426E-40DD-AFC4-6F175D3DCCD1}">
              <a14:hiddenFill xmlns:a14="http://schemas.microsoft.com/office/drawing/2010/main">
                <a:solidFill>
                  <a:schemeClr val="bg1">
                    <a:lumMod val="5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ctr">
              <a:defRPr sz="1400">
                <a:solidFill>
                  <a:schemeClr val="lt1"/>
                </a:solidFill>
                <a:latin typeface="Impact" panose="020B080603090205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665" b="1" dirty="0">
                <a:solidFill>
                  <a:srgbClr val="0A1C20"/>
                </a:solidFill>
                <a:latin typeface="Arial" panose="020B0604020202020204" pitchFamily="34" charset="0"/>
                <a:ea typeface="微软雅黑" panose="020B0503020204020204" charset="-122"/>
                <a:sym typeface="Arial" panose="020B0604020202020204" pitchFamily="34" charset="0"/>
              </a:rPr>
              <a:t>消极心态为什么使人难以成功？</a:t>
            </a:r>
            <a:endParaRPr lang="zh-CN" altLang="en-US" sz="2665" b="1"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Tree>
    <p:custDataLst>
      <p:tags r:id="rId2"/>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4" name="灯片编号占位符 4"/>
          <p:cNvSpPr>
            <a:spLocks noGrp="1" noChangeArrowheads="1"/>
          </p:cNvSpPr>
          <p:nvPr/>
        </p:nvSpPr>
        <p:spPr>
          <a:xfrm>
            <a:off x="0" y="0"/>
            <a:ext cx="0" cy="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3200" b="1" i="1">
                <a:solidFill>
                  <a:srgbClr val="FF3300"/>
                </a:solidFill>
                <a:latin typeface="Tahoma" panose="020B0604030504040204" pitchFamily="34" charset="0"/>
                <a:ea typeface="宋体" panose="02010600030101010101" pitchFamily="2" charset="-122"/>
              </a:defRPr>
            </a:lvl1pPr>
            <a:lvl2pPr algn="ctr">
              <a:defRPr sz="3200" b="1" i="1">
                <a:solidFill>
                  <a:srgbClr val="FF3300"/>
                </a:solidFill>
                <a:latin typeface="Tahoma" panose="020B0604030504040204" pitchFamily="34" charset="0"/>
                <a:ea typeface="宋体" panose="02010600030101010101" pitchFamily="2" charset="-122"/>
              </a:defRPr>
            </a:lvl2pPr>
            <a:lvl3pPr algn="ctr">
              <a:defRPr sz="3200" b="1" i="1">
                <a:solidFill>
                  <a:srgbClr val="FF3300"/>
                </a:solidFill>
                <a:latin typeface="Tahoma" panose="020B0604030504040204" pitchFamily="34" charset="0"/>
                <a:ea typeface="宋体" panose="02010600030101010101" pitchFamily="2" charset="-122"/>
              </a:defRPr>
            </a:lvl3pPr>
            <a:lvl4pPr algn="ctr">
              <a:defRPr sz="3200" b="1" i="1">
                <a:solidFill>
                  <a:srgbClr val="FF3300"/>
                </a:solidFill>
                <a:latin typeface="Tahoma" panose="020B0604030504040204" pitchFamily="34" charset="0"/>
                <a:ea typeface="宋体" panose="02010600030101010101" pitchFamily="2" charset="-122"/>
              </a:defRPr>
            </a:lvl4pPr>
            <a:lvl5pPr algn="ctr">
              <a:defRPr sz="3200" b="1" i="1">
                <a:solidFill>
                  <a:srgbClr val="FF3300"/>
                </a:solidFill>
                <a:latin typeface="Tahoma" panose="020B0604030504040204" pitchFamily="34" charset="0"/>
                <a:ea typeface="宋体" panose="02010600030101010101" pitchFamily="2" charset="-122"/>
              </a:defRPr>
            </a:lvl5pPr>
            <a:lvl6pPr algn="ctr" fontAlgn="base">
              <a:spcBef>
                <a:spcPct val="0"/>
              </a:spcBef>
              <a:spcAft>
                <a:spcPct val="0"/>
              </a:spcAft>
              <a:buFont typeface="Arial" panose="020B0604020202020204" pitchFamily="34" charset="0"/>
              <a:defRPr sz="3200" b="1" i="1">
                <a:solidFill>
                  <a:srgbClr val="FF3300"/>
                </a:solidFill>
                <a:latin typeface="Tahoma" panose="020B0604030504040204" pitchFamily="34" charset="0"/>
                <a:ea typeface="宋体" panose="02010600030101010101" pitchFamily="2" charset="-122"/>
              </a:defRPr>
            </a:lvl6pPr>
            <a:lvl7pPr algn="ctr" fontAlgn="base">
              <a:spcBef>
                <a:spcPct val="0"/>
              </a:spcBef>
              <a:spcAft>
                <a:spcPct val="0"/>
              </a:spcAft>
              <a:buFont typeface="Arial" panose="020B0604020202020204" pitchFamily="34" charset="0"/>
              <a:defRPr sz="3200" b="1" i="1">
                <a:solidFill>
                  <a:srgbClr val="FF3300"/>
                </a:solidFill>
                <a:latin typeface="Tahoma" panose="020B0604030504040204" pitchFamily="34" charset="0"/>
                <a:ea typeface="宋体" panose="02010600030101010101" pitchFamily="2" charset="-122"/>
              </a:defRPr>
            </a:lvl7pPr>
            <a:lvl8pPr algn="ctr" fontAlgn="base">
              <a:spcBef>
                <a:spcPct val="0"/>
              </a:spcBef>
              <a:spcAft>
                <a:spcPct val="0"/>
              </a:spcAft>
              <a:buFont typeface="Arial" panose="020B0604020202020204" pitchFamily="34" charset="0"/>
              <a:defRPr sz="3200" b="1" i="1">
                <a:solidFill>
                  <a:srgbClr val="FF3300"/>
                </a:solidFill>
                <a:latin typeface="Tahoma" panose="020B0604030504040204" pitchFamily="34" charset="0"/>
                <a:ea typeface="宋体" panose="02010600030101010101" pitchFamily="2" charset="-122"/>
              </a:defRPr>
            </a:lvl8pPr>
            <a:lvl9pPr algn="ctr" fontAlgn="base">
              <a:spcBef>
                <a:spcPct val="0"/>
              </a:spcBef>
              <a:spcAft>
                <a:spcPct val="0"/>
              </a:spcAft>
              <a:buFont typeface="Arial" panose="020B0604020202020204" pitchFamily="34" charset="0"/>
              <a:defRPr sz="3200" b="1" i="1">
                <a:solidFill>
                  <a:srgbClr val="FF3300"/>
                </a:solidFill>
                <a:latin typeface="Tahoma" panose="020B0604030504040204" pitchFamily="34" charset="0"/>
                <a:ea typeface="宋体" panose="02010600030101010101" pitchFamily="2" charset="-122"/>
              </a:defRPr>
            </a:lvl9pPr>
          </a:lstStyle>
          <a:p>
            <a:pPr algn="r"/>
            <a:fld id="{D7A33882-01CC-4FED-9823-7266CFB02173}" type="slidenum">
              <a:rPr lang="en-US" altLang="zh-CN" sz="1400" b="0" i="0">
                <a:solidFill>
                  <a:schemeClr val="tx1"/>
                </a:solidFill>
                <a:latin typeface="Arial" panose="020B0604020202020204" pitchFamily="34" charset="0"/>
                <a:ea typeface="微软雅黑" panose="020B0503020204020204" charset="-122"/>
                <a:sym typeface="Arial" panose="020B0604020202020204" pitchFamily="34" charset="0"/>
              </a:rPr>
            </a:fld>
            <a:endParaRPr lang="en-US" altLang="zh-CN" sz="1400" b="0" i="0">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7" name="Rectangle 39_1_1_1"/>
          <p:cNvSpPr/>
          <p:nvPr/>
        </p:nvSpPr>
        <p:spPr>
          <a:xfrm>
            <a:off x="3502252" y="670020"/>
            <a:ext cx="5596964" cy="584775"/>
          </a:xfrm>
          <a:prstGeom prst="rect">
            <a:avLst/>
          </a:prstGeom>
        </p:spPr>
        <p:txBody>
          <a:bodyPr wrap="square">
            <a:spAutoFit/>
          </a:bodyPr>
          <a:lstStyle/>
          <a:p>
            <a:pPr algn="ctr" defTabSz="1219200">
              <a:defRPr/>
            </a:pPr>
            <a:r>
              <a:rPr lang="zh-CN" altLang="en-US" sz="3200" b="1"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导致消极心态的原因及表象</a:t>
            </a:r>
            <a:endParaRPr lang="zh-CN" altLang="en-US" sz="3200" b="1"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cxnSp>
        <p:nvCxnSpPr>
          <p:cNvPr id="4" name="Straight Connector 8"/>
          <p:cNvCxnSpPr>
            <a:stCxn id="65" idx="5"/>
            <a:endCxn id="51" idx="1"/>
          </p:cNvCxnSpPr>
          <p:nvPr/>
        </p:nvCxnSpPr>
        <p:spPr>
          <a:xfrm>
            <a:off x="3067050" y="2962910"/>
            <a:ext cx="886460" cy="21844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9"/>
          <p:cNvCxnSpPr>
            <a:stCxn id="51" idx="3"/>
            <a:endCxn id="72" idx="7"/>
          </p:cNvCxnSpPr>
          <p:nvPr/>
        </p:nvCxnSpPr>
        <p:spPr>
          <a:xfrm flipH="1">
            <a:off x="3067050" y="3917315"/>
            <a:ext cx="886460" cy="71437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10"/>
          <p:cNvCxnSpPr>
            <a:stCxn id="51" idx="5"/>
            <a:endCxn id="23" idx="1"/>
          </p:cNvCxnSpPr>
          <p:nvPr/>
        </p:nvCxnSpPr>
        <p:spPr>
          <a:xfrm>
            <a:off x="4680585" y="3917315"/>
            <a:ext cx="521970" cy="74168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11"/>
          <p:cNvCxnSpPr>
            <a:stCxn id="51" idx="7"/>
            <a:endCxn id="54" idx="2"/>
          </p:cNvCxnSpPr>
          <p:nvPr/>
        </p:nvCxnSpPr>
        <p:spPr>
          <a:xfrm flipV="1">
            <a:off x="4680585" y="2636520"/>
            <a:ext cx="521970" cy="54483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2"/>
          <p:cNvCxnSpPr>
            <a:stCxn id="54" idx="6"/>
            <a:endCxn id="45" idx="1"/>
          </p:cNvCxnSpPr>
          <p:nvPr/>
        </p:nvCxnSpPr>
        <p:spPr>
          <a:xfrm>
            <a:off x="5680075" y="2636520"/>
            <a:ext cx="1768475" cy="52133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3"/>
          <p:cNvCxnSpPr>
            <a:stCxn id="23" idx="6"/>
            <a:endCxn id="78" idx="12"/>
          </p:cNvCxnSpPr>
          <p:nvPr/>
        </p:nvCxnSpPr>
        <p:spPr>
          <a:xfrm flipV="1">
            <a:off x="5510530" y="4807585"/>
            <a:ext cx="1480185" cy="32131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20"/>
          <p:cNvCxnSpPr>
            <a:stCxn id="81" idx="6"/>
            <a:endCxn id="45" idx="3"/>
          </p:cNvCxnSpPr>
          <p:nvPr/>
        </p:nvCxnSpPr>
        <p:spPr>
          <a:xfrm flipV="1">
            <a:off x="7209155" y="3893820"/>
            <a:ext cx="238760" cy="72263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25"/>
          <p:cNvCxnSpPr>
            <a:stCxn id="45" idx="5"/>
            <a:endCxn id="75" idx="1"/>
          </p:cNvCxnSpPr>
          <p:nvPr/>
        </p:nvCxnSpPr>
        <p:spPr>
          <a:xfrm>
            <a:off x="8175625" y="3893820"/>
            <a:ext cx="865505" cy="72263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26"/>
          <p:cNvCxnSpPr>
            <a:stCxn id="45" idx="7"/>
            <a:endCxn id="78" idx="2"/>
          </p:cNvCxnSpPr>
          <p:nvPr/>
        </p:nvCxnSpPr>
        <p:spPr>
          <a:xfrm flipV="1">
            <a:off x="8175625" y="2752725"/>
            <a:ext cx="751840" cy="40449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27"/>
          <p:cNvCxnSpPr>
            <a:stCxn id="51" idx="6"/>
            <a:endCxn id="48" idx="2"/>
          </p:cNvCxnSpPr>
          <p:nvPr/>
        </p:nvCxnSpPr>
        <p:spPr>
          <a:xfrm flipV="1">
            <a:off x="4831080" y="3525520"/>
            <a:ext cx="671830" cy="2413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28"/>
          <p:cNvCxnSpPr>
            <a:stCxn id="48" idx="6"/>
            <a:endCxn id="45" idx="2"/>
          </p:cNvCxnSpPr>
          <p:nvPr/>
        </p:nvCxnSpPr>
        <p:spPr>
          <a:xfrm>
            <a:off x="6530975" y="3525520"/>
            <a:ext cx="767080" cy="63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29"/>
          <p:cNvCxnSpPr>
            <a:stCxn id="48" idx="4"/>
            <a:endCxn id="23" idx="7"/>
          </p:cNvCxnSpPr>
          <p:nvPr/>
        </p:nvCxnSpPr>
        <p:spPr>
          <a:xfrm flipH="1">
            <a:off x="5721985" y="4046220"/>
            <a:ext cx="294640" cy="61341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Oval 16"/>
          <p:cNvSpPr/>
          <p:nvPr/>
        </p:nvSpPr>
        <p:spPr bwMode="auto">
          <a:xfrm>
            <a:off x="5094605" y="4550410"/>
            <a:ext cx="735330" cy="744220"/>
          </a:xfrm>
          <a:prstGeom prst="ellipse">
            <a:avLst/>
          </a:prstGeom>
          <a:solidFill>
            <a:srgbClr val="B8E1E9"/>
          </a:solidFill>
          <a:ln w="12700" cap="flat" cmpd="sng" algn="ctr">
            <a:noFill/>
            <a:prstDash val="solid"/>
            <a:miter lim="800000"/>
          </a:ln>
          <a:effectLst>
            <a:outerShdw blurRad="127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20" name="Group 4689"/>
          <p:cNvGrpSpPr/>
          <p:nvPr/>
        </p:nvGrpSpPr>
        <p:grpSpPr bwMode="auto">
          <a:xfrm rot="10800000">
            <a:off x="5273675" y="4767580"/>
            <a:ext cx="366395" cy="316230"/>
            <a:chOff x="6337300" y="2947987"/>
            <a:chExt cx="614363" cy="523875"/>
          </a:xfrm>
          <a:solidFill>
            <a:schemeClr val="bg1"/>
          </a:solidFill>
        </p:grpSpPr>
        <p:sp>
          <p:nvSpPr>
            <p:cNvPr id="21" name="Freeform 302"/>
            <p:cNvSpPr>
              <a:spLocks noChangeArrowheads="1"/>
            </p:cNvSpPr>
            <p:nvPr/>
          </p:nvSpPr>
          <p:spPr bwMode="auto">
            <a:xfrm>
              <a:off x="6515100" y="3128962"/>
              <a:ext cx="77788" cy="76200"/>
            </a:xfrm>
            <a:custGeom>
              <a:avLst/>
              <a:gdLst>
                <a:gd name="T0" fmla="*/ 109 w 218"/>
                <a:gd name="T1" fmla="*/ 209 h 210"/>
                <a:gd name="T2" fmla="*/ 217 w 218"/>
                <a:gd name="T3" fmla="*/ 100 h 210"/>
                <a:gd name="T4" fmla="*/ 109 w 218"/>
                <a:gd name="T5" fmla="*/ 0 h 210"/>
                <a:gd name="T6" fmla="*/ 0 w 218"/>
                <a:gd name="T7" fmla="*/ 100 h 210"/>
                <a:gd name="T8" fmla="*/ 109 w 218"/>
                <a:gd name="T9" fmla="*/ 209 h 210"/>
                <a:gd name="T10" fmla="*/ 109 w 218"/>
                <a:gd name="T11" fmla="*/ 209 h 210"/>
                <a:gd name="T12" fmla="*/ 109 w 218"/>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109" y="209"/>
                  </a:moveTo>
                  <a:cubicBezTo>
                    <a:pt x="167" y="209"/>
                    <a:pt x="217" y="167"/>
                    <a:pt x="217" y="100"/>
                  </a:cubicBezTo>
                  <a:cubicBezTo>
                    <a:pt x="217" y="41"/>
                    <a:pt x="167" y="0"/>
                    <a:pt x="109" y="0"/>
                  </a:cubicBezTo>
                  <a:cubicBezTo>
                    <a:pt x="50" y="0"/>
                    <a:pt x="0" y="41"/>
                    <a:pt x="0" y="100"/>
                  </a:cubicBezTo>
                  <a:cubicBezTo>
                    <a:pt x="0" y="167"/>
                    <a:pt x="50" y="209"/>
                    <a:pt x="109" y="209"/>
                  </a:cubicBezTo>
                  <a:close/>
                  <a:moveTo>
                    <a:pt x="109" y="209"/>
                  </a:moveTo>
                  <a:lnTo>
                    <a:pt x="109" y="20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22" name="Freeform 303"/>
            <p:cNvSpPr>
              <a:spLocks noChangeArrowheads="1"/>
            </p:cNvSpPr>
            <p:nvPr/>
          </p:nvSpPr>
          <p:spPr bwMode="auto">
            <a:xfrm>
              <a:off x="6605588" y="3395662"/>
              <a:ext cx="77787" cy="76200"/>
            </a:xfrm>
            <a:custGeom>
              <a:avLst/>
              <a:gdLst>
                <a:gd name="T0" fmla="*/ 108 w 218"/>
                <a:gd name="T1" fmla="*/ 209 h 210"/>
                <a:gd name="T2" fmla="*/ 217 w 218"/>
                <a:gd name="T3" fmla="*/ 108 h 210"/>
                <a:gd name="T4" fmla="*/ 108 w 218"/>
                <a:gd name="T5" fmla="*/ 0 h 210"/>
                <a:gd name="T6" fmla="*/ 0 w 218"/>
                <a:gd name="T7" fmla="*/ 108 h 210"/>
                <a:gd name="T8" fmla="*/ 108 w 218"/>
                <a:gd name="T9" fmla="*/ 209 h 210"/>
                <a:gd name="T10" fmla="*/ 108 w 218"/>
                <a:gd name="T11" fmla="*/ 209 h 210"/>
                <a:gd name="T12" fmla="*/ 108 w 218"/>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108" y="209"/>
                  </a:moveTo>
                  <a:cubicBezTo>
                    <a:pt x="167" y="209"/>
                    <a:pt x="217" y="167"/>
                    <a:pt x="217" y="108"/>
                  </a:cubicBezTo>
                  <a:cubicBezTo>
                    <a:pt x="217" y="50"/>
                    <a:pt x="167" y="0"/>
                    <a:pt x="108" y="0"/>
                  </a:cubicBezTo>
                  <a:cubicBezTo>
                    <a:pt x="50" y="0"/>
                    <a:pt x="0" y="50"/>
                    <a:pt x="0" y="108"/>
                  </a:cubicBezTo>
                  <a:cubicBezTo>
                    <a:pt x="0" y="167"/>
                    <a:pt x="50" y="209"/>
                    <a:pt x="108" y="209"/>
                  </a:cubicBezTo>
                  <a:close/>
                  <a:moveTo>
                    <a:pt x="108" y="209"/>
                  </a:moveTo>
                  <a:lnTo>
                    <a:pt x="108" y="20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23" name="Freeform 304"/>
            <p:cNvSpPr>
              <a:spLocks noChangeArrowheads="1"/>
            </p:cNvSpPr>
            <p:nvPr/>
          </p:nvSpPr>
          <p:spPr bwMode="auto">
            <a:xfrm>
              <a:off x="6515100" y="3038474"/>
              <a:ext cx="77788" cy="77788"/>
            </a:xfrm>
            <a:custGeom>
              <a:avLst/>
              <a:gdLst>
                <a:gd name="T0" fmla="*/ 109 w 218"/>
                <a:gd name="T1" fmla="*/ 217 h 218"/>
                <a:gd name="T2" fmla="*/ 217 w 218"/>
                <a:gd name="T3" fmla="*/ 108 h 218"/>
                <a:gd name="T4" fmla="*/ 109 w 218"/>
                <a:gd name="T5" fmla="*/ 0 h 218"/>
                <a:gd name="T6" fmla="*/ 0 w 218"/>
                <a:gd name="T7" fmla="*/ 108 h 218"/>
                <a:gd name="T8" fmla="*/ 109 w 218"/>
                <a:gd name="T9" fmla="*/ 217 h 218"/>
                <a:gd name="T10" fmla="*/ 109 w 218"/>
                <a:gd name="T11" fmla="*/ 217 h 218"/>
                <a:gd name="T12" fmla="*/ 109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9" y="217"/>
                  </a:moveTo>
                  <a:cubicBezTo>
                    <a:pt x="167" y="217"/>
                    <a:pt x="217" y="167"/>
                    <a:pt x="217" y="108"/>
                  </a:cubicBezTo>
                  <a:cubicBezTo>
                    <a:pt x="217" y="50"/>
                    <a:pt x="167" y="0"/>
                    <a:pt x="109" y="0"/>
                  </a:cubicBezTo>
                  <a:cubicBezTo>
                    <a:pt x="50" y="0"/>
                    <a:pt x="0" y="50"/>
                    <a:pt x="0" y="108"/>
                  </a:cubicBezTo>
                  <a:cubicBezTo>
                    <a:pt x="0" y="167"/>
                    <a:pt x="50" y="217"/>
                    <a:pt x="109" y="217"/>
                  </a:cubicBezTo>
                  <a:close/>
                  <a:moveTo>
                    <a:pt x="109" y="217"/>
                  </a:moveTo>
                  <a:lnTo>
                    <a:pt x="109" y="21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24" name="Freeform 305"/>
            <p:cNvSpPr>
              <a:spLocks noChangeArrowheads="1"/>
            </p:cNvSpPr>
            <p:nvPr/>
          </p:nvSpPr>
          <p:spPr bwMode="auto">
            <a:xfrm>
              <a:off x="6515100" y="3216274"/>
              <a:ext cx="77788" cy="77788"/>
            </a:xfrm>
            <a:custGeom>
              <a:avLst/>
              <a:gdLst>
                <a:gd name="T0" fmla="*/ 109 w 218"/>
                <a:gd name="T1" fmla="*/ 217 h 218"/>
                <a:gd name="T2" fmla="*/ 217 w 218"/>
                <a:gd name="T3" fmla="*/ 109 h 218"/>
                <a:gd name="T4" fmla="*/ 109 w 218"/>
                <a:gd name="T5" fmla="*/ 0 h 218"/>
                <a:gd name="T6" fmla="*/ 0 w 218"/>
                <a:gd name="T7" fmla="*/ 109 h 218"/>
                <a:gd name="T8" fmla="*/ 109 w 218"/>
                <a:gd name="T9" fmla="*/ 217 h 218"/>
                <a:gd name="T10" fmla="*/ 109 w 218"/>
                <a:gd name="T11" fmla="*/ 217 h 218"/>
                <a:gd name="T12" fmla="*/ 109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9" y="217"/>
                  </a:moveTo>
                  <a:cubicBezTo>
                    <a:pt x="167" y="217"/>
                    <a:pt x="217" y="167"/>
                    <a:pt x="217" y="109"/>
                  </a:cubicBezTo>
                  <a:cubicBezTo>
                    <a:pt x="217" y="50"/>
                    <a:pt x="167" y="0"/>
                    <a:pt x="109" y="0"/>
                  </a:cubicBezTo>
                  <a:cubicBezTo>
                    <a:pt x="50" y="0"/>
                    <a:pt x="0" y="50"/>
                    <a:pt x="0" y="109"/>
                  </a:cubicBezTo>
                  <a:cubicBezTo>
                    <a:pt x="0" y="167"/>
                    <a:pt x="50" y="217"/>
                    <a:pt x="109" y="217"/>
                  </a:cubicBezTo>
                  <a:close/>
                  <a:moveTo>
                    <a:pt x="109" y="217"/>
                  </a:moveTo>
                  <a:lnTo>
                    <a:pt x="109" y="21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25" name="Freeform 306"/>
            <p:cNvSpPr>
              <a:spLocks noChangeArrowheads="1"/>
            </p:cNvSpPr>
            <p:nvPr/>
          </p:nvSpPr>
          <p:spPr bwMode="auto">
            <a:xfrm>
              <a:off x="6515100" y="3305174"/>
              <a:ext cx="77788" cy="77788"/>
            </a:xfrm>
            <a:custGeom>
              <a:avLst/>
              <a:gdLst>
                <a:gd name="T0" fmla="*/ 109 w 218"/>
                <a:gd name="T1" fmla="*/ 217 h 218"/>
                <a:gd name="T2" fmla="*/ 217 w 218"/>
                <a:gd name="T3" fmla="*/ 109 h 218"/>
                <a:gd name="T4" fmla="*/ 109 w 218"/>
                <a:gd name="T5" fmla="*/ 0 h 218"/>
                <a:gd name="T6" fmla="*/ 0 w 218"/>
                <a:gd name="T7" fmla="*/ 109 h 218"/>
                <a:gd name="T8" fmla="*/ 109 w 218"/>
                <a:gd name="T9" fmla="*/ 217 h 218"/>
                <a:gd name="T10" fmla="*/ 109 w 218"/>
                <a:gd name="T11" fmla="*/ 217 h 218"/>
                <a:gd name="T12" fmla="*/ 109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9" y="217"/>
                  </a:moveTo>
                  <a:cubicBezTo>
                    <a:pt x="167" y="217"/>
                    <a:pt x="217" y="167"/>
                    <a:pt x="217" y="109"/>
                  </a:cubicBezTo>
                  <a:cubicBezTo>
                    <a:pt x="217" y="50"/>
                    <a:pt x="167" y="0"/>
                    <a:pt x="109" y="0"/>
                  </a:cubicBezTo>
                  <a:cubicBezTo>
                    <a:pt x="50" y="0"/>
                    <a:pt x="0" y="50"/>
                    <a:pt x="0" y="109"/>
                  </a:cubicBezTo>
                  <a:cubicBezTo>
                    <a:pt x="0" y="167"/>
                    <a:pt x="50" y="217"/>
                    <a:pt x="109" y="217"/>
                  </a:cubicBezTo>
                  <a:close/>
                  <a:moveTo>
                    <a:pt x="109" y="217"/>
                  </a:moveTo>
                  <a:lnTo>
                    <a:pt x="109" y="21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26" name="Freeform 307"/>
            <p:cNvSpPr>
              <a:spLocks noChangeArrowheads="1"/>
            </p:cNvSpPr>
            <p:nvPr/>
          </p:nvSpPr>
          <p:spPr bwMode="auto">
            <a:xfrm>
              <a:off x="6873875" y="3128962"/>
              <a:ext cx="77788" cy="76200"/>
            </a:xfrm>
            <a:custGeom>
              <a:avLst/>
              <a:gdLst>
                <a:gd name="T0" fmla="*/ 0 w 218"/>
                <a:gd name="T1" fmla="*/ 100 h 210"/>
                <a:gd name="T2" fmla="*/ 109 w 218"/>
                <a:gd name="T3" fmla="*/ 209 h 210"/>
                <a:gd name="T4" fmla="*/ 217 w 218"/>
                <a:gd name="T5" fmla="*/ 100 h 210"/>
                <a:gd name="T6" fmla="*/ 109 w 218"/>
                <a:gd name="T7" fmla="*/ 0 h 210"/>
                <a:gd name="T8" fmla="*/ 0 w 218"/>
                <a:gd name="T9" fmla="*/ 100 h 210"/>
                <a:gd name="T10" fmla="*/ 0 w 218"/>
                <a:gd name="T11" fmla="*/ 100 h 210"/>
                <a:gd name="T12" fmla="*/ 0 w 218"/>
                <a:gd name="T13" fmla="*/ 100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0" y="100"/>
                  </a:moveTo>
                  <a:cubicBezTo>
                    <a:pt x="0" y="167"/>
                    <a:pt x="50" y="209"/>
                    <a:pt x="109" y="209"/>
                  </a:cubicBezTo>
                  <a:cubicBezTo>
                    <a:pt x="167" y="209"/>
                    <a:pt x="217" y="167"/>
                    <a:pt x="217" y="100"/>
                  </a:cubicBezTo>
                  <a:cubicBezTo>
                    <a:pt x="217" y="41"/>
                    <a:pt x="167" y="0"/>
                    <a:pt x="109" y="0"/>
                  </a:cubicBezTo>
                  <a:cubicBezTo>
                    <a:pt x="50" y="0"/>
                    <a:pt x="0" y="41"/>
                    <a:pt x="0" y="100"/>
                  </a:cubicBezTo>
                  <a:close/>
                  <a:moveTo>
                    <a:pt x="0" y="100"/>
                  </a:moveTo>
                  <a:lnTo>
                    <a:pt x="0" y="10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27" name="Freeform 308"/>
            <p:cNvSpPr>
              <a:spLocks noChangeArrowheads="1"/>
            </p:cNvSpPr>
            <p:nvPr/>
          </p:nvSpPr>
          <p:spPr bwMode="auto">
            <a:xfrm>
              <a:off x="6605588" y="3305174"/>
              <a:ext cx="77787" cy="77788"/>
            </a:xfrm>
            <a:custGeom>
              <a:avLst/>
              <a:gdLst>
                <a:gd name="T0" fmla="*/ 108 w 218"/>
                <a:gd name="T1" fmla="*/ 217 h 218"/>
                <a:gd name="T2" fmla="*/ 217 w 218"/>
                <a:gd name="T3" fmla="*/ 109 h 218"/>
                <a:gd name="T4" fmla="*/ 108 w 218"/>
                <a:gd name="T5" fmla="*/ 0 h 218"/>
                <a:gd name="T6" fmla="*/ 0 w 218"/>
                <a:gd name="T7" fmla="*/ 109 h 218"/>
                <a:gd name="T8" fmla="*/ 108 w 218"/>
                <a:gd name="T9" fmla="*/ 217 h 218"/>
                <a:gd name="T10" fmla="*/ 108 w 218"/>
                <a:gd name="T11" fmla="*/ 217 h 218"/>
                <a:gd name="T12" fmla="*/ 108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8" y="217"/>
                  </a:moveTo>
                  <a:cubicBezTo>
                    <a:pt x="167" y="217"/>
                    <a:pt x="217" y="167"/>
                    <a:pt x="217" y="109"/>
                  </a:cubicBezTo>
                  <a:cubicBezTo>
                    <a:pt x="217" y="50"/>
                    <a:pt x="167" y="0"/>
                    <a:pt x="108" y="0"/>
                  </a:cubicBezTo>
                  <a:cubicBezTo>
                    <a:pt x="50" y="0"/>
                    <a:pt x="0" y="50"/>
                    <a:pt x="0" y="109"/>
                  </a:cubicBezTo>
                  <a:cubicBezTo>
                    <a:pt x="0" y="167"/>
                    <a:pt x="50" y="217"/>
                    <a:pt x="108" y="217"/>
                  </a:cubicBezTo>
                  <a:close/>
                  <a:moveTo>
                    <a:pt x="108" y="217"/>
                  </a:moveTo>
                  <a:lnTo>
                    <a:pt x="108" y="21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28" name="Freeform 309"/>
            <p:cNvSpPr>
              <a:spLocks noChangeArrowheads="1"/>
            </p:cNvSpPr>
            <p:nvPr/>
          </p:nvSpPr>
          <p:spPr bwMode="auto">
            <a:xfrm>
              <a:off x="6337300" y="3173412"/>
              <a:ext cx="76200" cy="76200"/>
            </a:xfrm>
            <a:custGeom>
              <a:avLst/>
              <a:gdLst>
                <a:gd name="T0" fmla="*/ 108 w 210"/>
                <a:gd name="T1" fmla="*/ 209 h 210"/>
                <a:gd name="T2" fmla="*/ 209 w 210"/>
                <a:gd name="T3" fmla="*/ 100 h 210"/>
                <a:gd name="T4" fmla="*/ 108 w 210"/>
                <a:gd name="T5" fmla="*/ 0 h 210"/>
                <a:gd name="T6" fmla="*/ 0 w 210"/>
                <a:gd name="T7" fmla="*/ 100 h 210"/>
                <a:gd name="T8" fmla="*/ 108 w 210"/>
                <a:gd name="T9" fmla="*/ 209 h 210"/>
                <a:gd name="T10" fmla="*/ 108 w 210"/>
                <a:gd name="T11" fmla="*/ 209 h 210"/>
                <a:gd name="T12" fmla="*/ 108 w 210"/>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0" h="210">
                  <a:moveTo>
                    <a:pt x="108" y="209"/>
                  </a:moveTo>
                  <a:cubicBezTo>
                    <a:pt x="167" y="209"/>
                    <a:pt x="209" y="159"/>
                    <a:pt x="209" y="100"/>
                  </a:cubicBezTo>
                  <a:cubicBezTo>
                    <a:pt x="209" y="42"/>
                    <a:pt x="167" y="0"/>
                    <a:pt x="108" y="0"/>
                  </a:cubicBezTo>
                  <a:cubicBezTo>
                    <a:pt x="50" y="0"/>
                    <a:pt x="0" y="42"/>
                    <a:pt x="0" y="100"/>
                  </a:cubicBezTo>
                  <a:cubicBezTo>
                    <a:pt x="0" y="159"/>
                    <a:pt x="50" y="209"/>
                    <a:pt x="108" y="209"/>
                  </a:cubicBezTo>
                  <a:close/>
                  <a:moveTo>
                    <a:pt x="108" y="209"/>
                  </a:moveTo>
                  <a:lnTo>
                    <a:pt x="108" y="20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29" name="Freeform 310"/>
            <p:cNvSpPr>
              <a:spLocks noChangeArrowheads="1"/>
            </p:cNvSpPr>
            <p:nvPr/>
          </p:nvSpPr>
          <p:spPr bwMode="auto">
            <a:xfrm>
              <a:off x="6427788" y="3128962"/>
              <a:ext cx="76200" cy="76200"/>
            </a:xfrm>
            <a:custGeom>
              <a:avLst/>
              <a:gdLst>
                <a:gd name="T0" fmla="*/ 101 w 210"/>
                <a:gd name="T1" fmla="*/ 209 h 210"/>
                <a:gd name="T2" fmla="*/ 209 w 210"/>
                <a:gd name="T3" fmla="*/ 100 h 210"/>
                <a:gd name="T4" fmla="*/ 101 w 210"/>
                <a:gd name="T5" fmla="*/ 0 h 210"/>
                <a:gd name="T6" fmla="*/ 0 w 210"/>
                <a:gd name="T7" fmla="*/ 100 h 210"/>
                <a:gd name="T8" fmla="*/ 101 w 210"/>
                <a:gd name="T9" fmla="*/ 209 h 210"/>
                <a:gd name="T10" fmla="*/ 101 w 210"/>
                <a:gd name="T11" fmla="*/ 209 h 210"/>
                <a:gd name="T12" fmla="*/ 101 w 210"/>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0" h="210">
                  <a:moveTo>
                    <a:pt x="101" y="209"/>
                  </a:moveTo>
                  <a:cubicBezTo>
                    <a:pt x="159" y="209"/>
                    <a:pt x="209" y="167"/>
                    <a:pt x="209" y="100"/>
                  </a:cubicBezTo>
                  <a:cubicBezTo>
                    <a:pt x="209" y="41"/>
                    <a:pt x="159" y="0"/>
                    <a:pt x="101" y="0"/>
                  </a:cubicBezTo>
                  <a:cubicBezTo>
                    <a:pt x="42" y="0"/>
                    <a:pt x="0" y="41"/>
                    <a:pt x="0" y="100"/>
                  </a:cubicBezTo>
                  <a:cubicBezTo>
                    <a:pt x="0" y="167"/>
                    <a:pt x="42" y="209"/>
                    <a:pt x="101" y="209"/>
                  </a:cubicBezTo>
                  <a:close/>
                  <a:moveTo>
                    <a:pt x="101" y="209"/>
                  </a:moveTo>
                  <a:lnTo>
                    <a:pt x="101" y="20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30" name="Freeform 311"/>
            <p:cNvSpPr>
              <a:spLocks noChangeArrowheads="1"/>
            </p:cNvSpPr>
            <p:nvPr/>
          </p:nvSpPr>
          <p:spPr bwMode="auto">
            <a:xfrm>
              <a:off x="6427788" y="3216274"/>
              <a:ext cx="76200" cy="77788"/>
            </a:xfrm>
            <a:custGeom>
              <a:avLst/>
              <a:gdLst>
                <a:gd name="T0" fmla="*/ 101 w 210"/>
                <a:gd name="T1" fmla="*/ 217 h 218"/>
                <a:gd name="T2" fmla="*/ 209 w 210"/>
                <a:gd name="T3" fmla="*/ 109 h 218"/>
                <a:gd name="T4" fmla="*/ 101 w 210"/>
                <a:gd name="T5" fmla="*/ 0 h 218"/>
                <a:gd name="T6" fmla="*/ 0 w 210"/>
                <a:gd name="T7" fmla="*/ 109 h 218"/>
                <a:gd name="T8" fmla="*/ 101 w 210"/>
                <a:gd name="T9" fmla="*/ 217 h 218"/>
                <a:gd name="T10" fmla="*/ 101 w 210"/>
                <a:gd name="T11" fmla="*/ 217 h 218"/>
                <a:gd name="T12" fmla="*/ 101 w 210"/>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0" h="218">
                  <a:moveTo>
                    <a:pt x="101" y="217"/>
                  </a:moveTo>
                  <a:cubicBezTo>
                    <a:pt x="159" y="217"/>
                    <a:pt x="209" y="167"/>
                    <a:pt x="209" y="109"/>
                  </a:cubicBezTo>
                  <a:cubicBezTo>
                    <a:pt x="209" y="50"/>
                    <a:pt x="159" y="0"/>
                    <a:pt x="101" y="0"/>
                  </a:cubicBezTo>
                  <a:cubicBezTo>
                    <a:pt x="42" y="0"/>
                    <a:pt x="0" y="50"/>
                    <a:pt x="0" y="109"/>
                  </a:cubicBezTo>
                  <a:cubicBezTo>
                    <a:pt x="0" y="167"/>
                    <a:pt x="42" y="217"/>
                    <a:pt x="101" y="217"/>
                  </a:cubicBezTo>
                  <a:close/>
                  <a:moveTo>
                    <a:pt x="101" y="217"/>
                  </a:moveTo>
                  <a:lnTo>
                    <a:pt x="101" y="21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31" name="Freeform 312"/>
            <p:cNvSpPr>
              <a:spLocks noChangeArrowheads="1"/>
            </p:cNvSpPr>
            <p:nvPr/>
          </p:nvSpPr>
          <p:spPr bwMode="auto">
            <a:xfrm>
              <a:off x="6783388" y="3128962"/>
              <a:ext cx="77787" cy="76200"/>
            </a:xfrm>
            <a:custGeom>
              <a:avLst/>
              <a:gdLst>
                <a:gd name="T0" fmla="*/ 109 w 218"/>
                <a:gd name="T1" fmla="*/ 209 h 210"/>
                <a:gd name="T2" fmla="*/ 217 w 218"/>
                <a:gd name="T3" fmla="*/ 100 h 210"/>
                <a:gd name="T4" fmla="*/ 109 w 218"/>
                <a:gd name="T5" fmla="*/ 0 h 210"/>
                <a:gd name="T6" fmla="*/ 0 w 218"/>
                <a:gd name="T7" fmla="*/ 100 h 210"/>
                <a:gd name="T8" fmla="*/ 109 w 218"/>
                <a:gd name="T9" fmla="*/ 209 h 210"/>
                <a:gd name="T10" fmla="*/ 109 w 218"/>
                <a:gd name="T11" fmla="*/ 209 h 210"/>
                <a:gd name="T12" fmla="*/ 109 w 218"/>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109" y="209"/>
                  </a:moveTo>
                  <a:cubicBezTo>
                    <a:pt x="167" y="209"/>
                    <a:pt x="217" y="167"/>
                    <a:pt x="217" y="100"/>
                  </a:cubicBezTo>
                  <a:cubicBezTo>
                    <a:pt x="217" y="41"/>
                    <a:pt x="167" y="0"/>
                    <a:pt x="109" y="0"/>
                  </a:cubicBezTo>
                  <a:cubicBezTo>
                    <a:pt x="50" y="0"/>
                    <a:pt x="0" y="41"/>
                    <a:pt x="0" y="100"/>
                  </a:cubicBezTo>
                  <a:cubicBezTo>
                    <a:pt x="0" y="167"/>
                    <a:pt x="50" y="209"/>
                    <a:pt x="109" y="209"/>
                  </a:cubicBezTo>
                  <a:close/>
                  <a:moveTo>
                    <a:pt x="109" y="209"/>
                  </a:moveTo>
                  <a:lnTo>
                    <a:pt x="109" y="20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32" name="Freeform 313"/>
            <p:cNvSpPr>
              <a:spLocks noChangeArrowheads="1"/>
            </p:cNvSpPr>
            <p:nvPr/>
          </p:nvSpPr>
          <p:spPr bwMode="auto">
            <a:xfrm>
              <a:off x="6696075" y="3128962"/>
              <a:ext cx="74613" cy="76200"/>
            </a:xfrm>
            <a:custGeom>
              <a:avLst/>
              <a:gdLst>
                <a:gd name="T0" fmla="*/ 100 w 209"/>
                <a:gd name="T1" fmla="*/ 209 h 210"/>
                <a:gd name="T2" fmla="*/ 208 w 209"/>
                <a:gd name="T3" fmla="*/ 100 h 210"/>
                <a:gd name="T4" fmla="*/ 100 w 209"/>
                <a:gd name="T5" fmla="*/ 0 h 210"/>
                <a:gd name="T6" fmla="*/ 0 w 209"/>
                <a:gd name="T7" fmla="*/ 100 h 210"/>
                <a:gd name="T8" fmla="*/ 100 w 209"/>
                <a:gd name="T9" fmla="*/ 209 h 210"/>
                <a:gd name="T10" fmla="*/ 100 w 209"/>
                <a:gd name="T11" fmla="*/ 209 h 210"/>
                <a:gd name="T12" fmla="*/ 100 w 209"/>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09" h="210">
                  <a:moveTo>
                    <a:pt x="100" y="209"/>
                  </a:moveTo>
                  <a:cubicBezTo>
                    <a:pt x="167" y="209"/>
                    <a:pt x="208" y="167"/>
                    <a:pt x="208" y="100"/>
                  </a:cubicBezTo>
                  <a:cubicBezTo>
                    <a:pt x="208" y="41"/>
                    <a:pt x="167" y="0"/>
                    <a:pt x="100" y="0"/>
                  </a:cubicBezTo>
                  <a:cubicBezTo>
                    <a:pt x="41" y="0"/>
                    <a:pt x="0" y="41"/>
                    <a:pt x="0" y="100"/>
                  </a:cubicBezTo>
                  <a:cubicBezTo>
                    <a:pt x="0" y="167"/>
                    <a:pt x="41" y="209"/>
                    <a:pt x="100" y="209"/>
                  </a:cubicBezTo>
                  <a:close/>
                  <a:moveTo>
                    <a:pt x="100" y="209"/>
                  </a:moveTo>
                  <a:lnTo>
                    <a:pt x="100" y="20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33" name="Freeform 314"/>
            <p:cNvSpPr>
              <a:spLocks noChangeArrowheads="1"/>
            </p:cNvSpPr>
            <p:nvPr/>
          </p:nvSpPr>
          <p:spPr bwMode="auto">
            <a:xfrm>
              <a:off x="6783388" y="3216274"/>
              <a:ext cx="77787" cy="77788"/>
            </a:xfrm>
            <a:custGeom>
              <a:avLst/>
              <a:gdLst>
                <a:gd name="T0" fmla="*/ 217 w 218"/>
                <a:gd name="T1" fmla="*/ 109 h 218"/>
                <a:gd name="T2" fmla="*/ 109 w 218"/>
                <a:gd name="T3" fmla="*/ 0 h 218"/>
                <a:gd name="T4" fmla="*/ 0 w 218"/>
                <a:gd name="T5" fmla="*/ 109 h 218"/>
                <a:gd name="T6" fmla="*/ 109 w 218"/>
                <a:gd name="T7" fmla="*/ 217 h 218"/>
                <a:gd name="T8" fmla="*/ 217 w 218"/>
                <a:gd name="T9" fmla="*/ 109 h 218"/>
                <a:gd name="T10" fmla="*/ 217 w 218"/>
                <a:gd name="T11" fmla="*/ 109 h 218"/>
                <a:gd name="T12" fmla="*/ 217 w 218"/>
                <a:gd name="T13" fmla="*/ 109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217" y="109"/>
                  </a:moveTo>
                  <a:cubicBezTo>
                    <a:pt x="217" y="50"/>
                    <a:pt x="167" y="0"/>
                    <a:pt x="109" y="0"/>
                  </a:cubicBezTo>
                  <a:cubicBezTo>
                    <a:pt x="50" y="0"/>
                    <a:pt x="0" y="50"/>
                    <a:pt x="0" y="109"/>
                  </a:cubicBezTo>
                  <a:cubicBezTo>
                    <a:pt x="0" y="167"/>
                    <a:pt x="50" y="217"/>
                    <a:pt x="109" y="217"/>
                  </a:cubicBezTo>
                  <a:cubicBezTo>
                    <a:pt x="167" y="217"/>
                    <a:pt x="217" y="167"/>
                    <a:pt x="217" y="109"/>
                  </a:cubicBezTo>
                  <a:close/>
                  <a:moveTo>
                    <a:pt x="217" y="109"/>
                  </a:moveTo>
                  <a:lnTo>
                    <a:pt x="217" y="10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34" name="Freeform 315"/>
            <p:cNvSpPr>
              <a:spLocks noChangeArrowheads="1"/>
            </p:cNvSpPr>
            <p:nvPr/>
          </p:nvSpPr>
          <p:spPr bwMode="auto">
            <a:xfrm>
              <a:off x="6605588" y="3216274"/>
              <a:ext cx="77787" cy="77788"/>
            </a:xfrm>
            <a:custGeom>
              <a:avLst/>
              <a:gdLst>
                <a:gd name="T0" fmla="*/ 108 w 218"/>
                <a:gd name="T1" fmla="*/ 217 h 218"/>
                <a:gd name="T2" fmla="*/ 217 w 218"/>
                <a:gd name="T3" fmla="*/ 109 h 218"/>
                <a:gd name="T4" fmla="*/ 108 w 218"/>
                <a:gd name="T5" fmla="*/ 0 h 218"/>
                <a:gd name="T6" fmla="*/ 0 w 218"/>
                <a:gd name="T7" fmla="*/ 109 h 218"/>
                <a:gd name="T8" fmla="*/ 108 w 218"/>
                <a:gd name="T9" fmla="*/ 217 h 218"/>
                <a:gd name="T10" fmla="*/ 108 w 218"/>
                <a:gd name="T11" fmla="*/ 217 h 218"/>
                <a:gd name="T12" fmla="*/ 108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8" y="217"/>
                  </a:moveTo>
                  <a:cubicBezTo>
                    <a:pt x="167" y="217"/>
                    <a:pt x="217" y="167"/>
                    <a:pt x="217" y="109"/>
                  </a:cubicBezTo>
                  <a:cubicBezTo>
                    <a:pt x="217" y="50"/>
                    <a:pt x="167" y="0"/>
                    <a:pt x="108" y="0"/>
                  </a:cubicBezTo>
                  <a:cubicBezTo>
                    <a:pt x="50" y="0"/>
                    <a:pt x="0" y="50"/>
                    <a:pt x="0" y="109"/>
                  </a:cubicBezTo>
                  <a:cubicBezTo>
                    <a:pt x="0" y="167"/>
                    <a:pt x="50" y="217"/>
                    <a:pt x="108" y="217"/>
                  </a:cubicBezTo>
                  <a:close/>
                  <a:moveTo>
                    <a:pt x="108" y="217"/>
                  </a:moveTo>
                  <a:lnTo>
                    <a:pt x="108" y="21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35" name="Freeform 316"/>
            <p:cNvSpPr>
              <a:spLocks noChangeArrowheads="1"/>
            </p:cNvSpPr>
            <p:nvPr/>
          </p:nvSpPr>
          <p:spPr bwMode="auto">
            <a:xfrm>
              <a:off x="6873875" y="3216274"/>
              <a:ext cx="77788" cy="77788"/>
            </a:xfrm>
            <a:custGeom>
              <a:avLst/>
              <a:gdLst>
                <a:gd name="T0" fmla="*/ 109 w 218"/>
                <a:gd name="T1" fmla="*/ 0 h 218"/>
                <a:gd name="T2" fmla="*/ 0 w 218"/>
                <a:gd name="T3" fmla="*/ 109 h 218"/>
                <a:gd name="T4" fmla="*/ 109 w 218"/>
                <a:gd name="T5" fmla="*/ 217 h 218"/>
                <a:gd name="T6" fmla="*/ 217 w 218"/>
                <a:gd name="T7" fmla="*/ 109 h 218"/>
                <a:gd name="T8" fmla="*/ 109 w 218"/>
                <a:gd name="T9" fmla="*/ 0 h 218"/>
                <a:gd name="T10" fmla="*/ 109 w 218"/>
                <a:gd name="T11" fmla="*/ 0 h 218"/>
                <a:gd name="T12" fmla="*/ 109 w 218"/>
                <a:gd name="T13" fmla="*/ 0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9" y="0"/>
                  </a:moveTo>
                  <a:cubicBezTo>
                    <a:pt x="50" y="0"/>
                    <a:pt x="0" y="50"/>
                    <a:pt x="0" y="109"/>
                  </a:cubicBezTo>
                  <a:cubicBezTo>
                    <a:pt x="0" y="167"/>
                    <a:pt x="50" y="217"/>
                    <a:pt x="109" y="217"/>
                  </a:cubicBezTo>
                  <a:cubicBezTo>
                    <a:pt x="167" y="217"/>
                    <a:pt x="217" y="167"/>
                    <a:pt x="217" y="109"/>
                  </a:cubicBezTo>
                  <a:cubicBezTo>
                    <a:pt x="217" y="50"/>
                    <a:pt x="167" y="0"/>
                    <a:pt x="109" y="0"/>
                  </a:cubicBezTo>
                  <a:close/>
                  <a:moveTo>
                    <a:pt x="109" y="0"/>
                  </a:moveTo>
                  <a:lnTo>
                    <a:pt x="109"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36" name="Freeform 317"/>
            <p:cNvSpPr>
              <a:spLocks noChangeArrowheads="1"/>
            </p:cNvSpPr>
            <p:nvPr/>
          </p:nvSpPr>
          <p:spPr bwMode="auto">
            <a:xfrm>
              <a:off x="6605588" y="3128962"/>
              <a:ext cx="77787" cy="76200"/>
            </a:xfrm>
            <a:custGeom>
              <a:avLst/>
              <a:gdLst>
                <a:gd name="T0" fmla="*/ 108 w 218"/>
                <a:gd name="T1" fmla="*/ 209 h 210"/>
                <a:gd name="T2" fmla="*/ 217 w 218"/>
                <a:gd name="T3" fmla="*/ 100 h 210"/>
                <a:gd name="T4" fmla="*/ 108 w 218"/>
                <a:gd name="T5" fmla="*/ 0 h 210"/>
                <a:gd name="T6" fmla="*/ 0 w 218"/>
                <a:gd name="T7" fmla="*/ 100 h 210"/>
                <a:gd name="T8" fmla="*/ 108 w 218"/>
                <a:gd name="T9" fmla="*/ 209 h 210"/>
                <a:gd name="T10" fmla="*/ 108 w 218"/>
                <a:gd name="T11" fmla="*/ 209 h 210"/>
                <a:gd name="T12" fmla="*/ 108 w 218"/>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108" y="209"/>
                  </a:moveTo>
                  <a:cubicBezTo>
                    <a:pt x="167" y="209"/>
                    <a:pt x="217" y="167"/>
                    <a:pt x="217" y="100"/>
                  </a:cubicBezTo>
                  <a:cubicBezTo>
                    <a:pt x="217" y="41"/>
                    <a:pt x="167" y="0"/>
                    <a:pt x="108" y="0"/>
                  </a:cubicBezTo>
                  <a:cubicBezTo>
                    <a:pt x="50" y="0"/>
                    <a:pt x="0" y="41"/>
                    <a:pt x="0" y="100"/>
                  </a:cubicBezTo>
                  <a:cubicBezTo>
                    <a:pt x="0" y="167"/>
                    <a:pt x="50" y="209"/>
                    <a:pt x="108" y="209"/>
                  </a:cubicBezTo>
                  <a:close/>
                  <a:moveTo>
                    <a:pt x="108" y="209"/>
                  </a:moveTo>
                  <a:lnTo>
                    <a:pt x="108" y="20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37" name="Freeform 318"/>
            <p:cNvSpPr>
              <a:spLocks noChangeArrowheads="1"/>
            </p:cNvSpPr>
            <p:nvPr/>
          </p:nvSpPr>
          <p:spPr bwMode="auto">
            <a:xfrm>
              <a:off x="6605588" y="3038474"/>
              <a:ext cx="77787" cy="77788"/>
            </a:xfrm>
            <a:custGeom>
              <a:avLst/>
              <a:gdLst>
                <a:gd name="T0" fmla="*/ 108 w 218"/>
                <a:gd name="T1" fmla="*/ 217 h 218"/>
                <a:gd name="T2" fmla="*/ 217 w 218"/>
                <a:gd name="T3" fmla="*/ 108 h 218"/>
                <a:gd name="T4" fmla="*/ 108 w 218"/>
                <a:gd name="T5" fmla="*/ 0 h 218"/>
                <a:gd name="T6" fmla="*/ 0 w 218"/>
                <a:gd name="T7" fmla="*/ 108 h 218"/>
                <a:gd name="T8" fmla="*/ 108 w 218"/>
                <a:gd name="T9" fmla="*/ 217 h 218"/>
                <a:gd name="T10" fmla="*/ 108 w 218"/>
                <a:gd name="T11" fmla="*/ 217 h 218"/>
                <a:gd name="T12" fmla="*/ 108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8" y="217"/>
                  </a:moveTo>
                  <a:cubicBezTo>
                    <a:pt x="167" y="217"/>
                    <a:pt x="217" y="167"/>
                    <a:pt x="217" y="108"/>
                  </a:cubicBezTo>
                  <a:cubicBezTo>
                    <a:pt x="217" y="50"/>
                    <a:pt x="167" y="0"/>
                    <a:pt x="108" y="0"/>
                  </a:cubicBezTo>
                  <a:cubicBezTo>
                    <a:pt x="50" y="0"/>
                    <a:pt x="0" y="50"/>
                    <a:pt x="0" y="108"/>
                  </a:cubicBezTo>
                  <a:cubicBezTo>
                    <a:pt x="0" y="167"/>
                    <a:pt x="50" y="217"/>
                    <a:pt x="108" y="217"/>
                  </a:cubicBezTo>
                  <a:close/>
                  <a:moveTo>
                    <a:pt x="108" y="217"/>
                  </a:moveTo>
                  <a:lnTo>
                    <a:pt x="108" y="21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38" name="Freeform 319"/>
            <p:cNvSpPr>
              <a:spLocks noChangeArrowheads="1"/>
            </p:cNvSpPr>
            <p:nvPr/>
          </p:nvSpPr>
          <p:spPr bwMode="auto">
            <a:xfrm>
              <a:off x="6605588" y="2947987"/>
              <a:ext cx="77787" cy="77787"/>
            </a:xfrm>
            <a:custGeom>
              <a:avLst/>
              <a:gdLst>
                <a:gd name="T0" fmla="*/ 108 w 218"/>
                <a:gd name="T1" fmla="*/ 217 h 218"/>
                <a:gd name="T2" fmla="*/ 217 w 218"/>
                <a:gd name="T3" fmla="*/ 109 h 218"/>
                <a:gd name="T4" fmla="*/ 108 w 218"/>
                <a:gd name="T5" fmla="*/ 0 h 218"/>
                <a:gd name="T6" fmla="*/ 0 w 218"/>
                <a:gd name="T7" fmla="*/ 109 h 218"/>
                <a:gd name="T8" fmla="*/ 108 w 218"/>
                <a:gd name="T9" fmla="*/ 217 h 218"/>
                <a:gd name="T10" fmla="*/ 108 w 218"/>
                <a:gd name="T11" fmla="*/ 217 h 218"/>
                <a:gd name="T12" fmla="*/ 108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8" y="217"/>
                  </a:moveTo>
                  <a:cubicBezTo>
                    <a:pt x="167" y="217"/>
                    <a:pt x="217" y="167"/>
                    <a:pt x="217" y="109"/>
                  </a:cubicBezTo>
                  <a:cubicBezTo>
                    <a:pt x="217" y="50"/>
                    <a:pt x="167" y="0"/>
                    <a:pt x="108" y="0"/>
                  </a:cubicBezTo>
                  <a:cubicBezTo>
                    <a:pt x="50" y="0"/>
                    <a:pt x="0" y="50"/>
                    <a:pt x="0" y="109"/>
                  </a:cubicBezTo>
                  <a:cubicBezTo>
                    <a:pt x="0" y="167"/>
                    <a:pt x="50" y="217"/>
                    <a:pt x="108" y="217"/>
                  </a:cubicBezTo>
                  <a:close/>
                  <a:moveTo>
                    <a:pt x="108" y="217"/>
                  </a:moveTo>
                  <a:lnTo>
                    <a:pt x="108" y="21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39" name="Freeform 320"/>
            <p:cNvSpPr>
              <a:spLocks noChangeArrowheads="1"/>
            </p:cNvSpPr>
            <p:nvPr/>
          </p:nvSpPr>
          <p:spPr bwMode="auto">
            <a:xfrm>
              <a:off x="6696075" y="3216274"/>
              <a:ext cx="74613" cy="77788"/>
            </a:xfrm>
            <a:custGeom>
              <a:avLst/>
              <a:gdLst>
                <a:gd name="T0" fmla="*/ 208 w 209"/>
                <a:gd name="T1" fmla="*/ 109 h 218"/>
                <a:gd name="T2" fmla="*/ 100 w 209"/>
                <a:gd name="T3" fmla="*/ 0 h 218"/>
                <a:gd name="T4" fmla="*/ 0 w 209"/>
                <a:gd name="T5" fmla="*/ 109 h 218"/>
                <a:gd name="T6" fmla="*/ 100 w 209"/>
                <a:gd name="T7" fmla="*/ 217 h 218"/>
                <a:gd name="T8" fmla="*/ 208 w 209"/>
                <a:gd name="T9" fmla="*/ 109 h 218"/>
                <a:gd name="T10" fmla="*/ 208 w 209"/>
                <a:gd name="T11" fmla="*/ 109 h 218"/>
                <a:gd name="T12" fmla="*/ 208 w 209"/>
                <a:gd name="T13" fmla="*/ 109 h 218"/>
              </a:gdLst>
              <a:ahLst/>
              <a:cxnLst>
                <a:cxn ang="0">
                  <a:pos x="T0" y="T1"/>
                </a:cxn>
                <a:cxn ang="0">
                  <a:pos x="T2" y="T3"/>
                </a:cxn>
                <a:cxn ang="0">
                  <a:pos x="T4" y="T5"/>
                </a:cxn>
                <a:cxn ang="0">
                  <a:pos x="T6" y="T7"/>
                </a:cxn>
                <a:cxn ang="0">
                  <a:pos x="T8" y="T9"/>
                </a:cxn>
                <a:cxn ang="0">
                  <a:pos x="T10" y="T11"/>
                </a:cxn>
                <a:cxn ang="0">
                  <a:pos x="T12" y="T13"/>
                </a:cxn>
              </a:cxnLst>
              <a:rect l="0" t="0" r="r" b="b"/>
              <a:pathLst>
                <a:path w="209" h="218">
                  <a:moveTo>
                    <a:pt x="208" y="109"/>
                  </a:moveTo>
                  <a:cubicBezTo>
                    <a:pt x="208" y="50"/>
                    <a:pt x="167" y="0"/>
                    <a:pt x="100" y="0"/>
                  </a:cubicBezTo>
                  <a:cubicBezTo>
                    <a:pt x="41" y="0"/>
                    <a:pt x="0" y="50"/>
                    <a:pt x="0" y="109"/>
                  </a:cubicBezTo>
                  <a:cubicBezTo>
                    <a:pt x="0" y="167"/>
                    <a:pt x="41" y="217"/>
                    <a:pt x="100" y="217"/>
                  </a:cubicBezTo>
                  <a:cubicBezTo>
                    <a:pt x="167" y="217"/>
                    <a:pt x="208" y="167"/>
                    <a:pt x="208" y="109"/>
                  </a:cubicBezTo>
                  <a:close/>
                  <a:moveTo>
                    <a:pt x="208" y="109"/>
                  </a:moveTo>
                  <a:lnTo>
                    <a:pt x="208" y="10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grpSp>
      <p:sp>
        <p:nvSpPr>
          <p:cNvPr id="41" name="Oval 22"/>
          <p:cNvSpPr/>
          <p:nvPr/>
        </p:nvSpPr>
        <p:spPr bwMode="auto">
          <a:xfrm>
            <a:off x="7297420" y="3005455"/>
            <a:ext cx="1028065" cy="1041400"/>
          </a:xfrm>
          <a:prstGeom prst="ellipse">
            <a:avLst/>
          </a:prstGeom>
          <a:solidFill>
            <a:srgbClr val="328FA0"/>
          </a:solidFill>
          <a:ln w="12700" cap="flat" cmpd="sng" algn="ctr">
            <a:noFill/>
            <a:prstDash val="solid"/>
            <a:miter lim="800000"/>
          </a:ln>
          <a:effectLst>
            <a:outerShdw blurRad="127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42" name="Freeform 328"/>
          <p:cNvSpPr>
            <a:spLocks noChangeArrowheads="1"/>
          </p:cNvSpPr>
          <p:nvPr/>
        </p:nvSpPr>
        <p:spPr bwMode="auto">
          <a:xfrm>
            <a:off x="7514590" y="3365500"/>
            <a:ext cx="586105" cy="331470"/>
          </a:xfrm>
          <a:custGeom>
            <a:avLst/>
            <a:gdLst>
              <a:gd name="T0" fmla="*/ 585 w 1564"/>
              <a:gd name="T1" fmla="*/ 610 h 871"/>
              <a:gd name="T2" fmla="*/ 451 w 1564"/>
              <a:gd name="T3" fmla="*/ 744 h 871"/>
              <a:gd name="T4" fmla="*/ 585 w 1564"/>
              <a:gd name="T5" fmla="*/ 870 h 871"/>
              <a:gd name="T6" fmla="*/ 710 w 1564"/>
              <a:gd name="T7" fmla="*/ 744 h 871"/>
              <a:gd name="T8" fmla="*/ 585 w 1564"/>
              <a:gd name="T9" fmla="*/ 610 h 871"/>
              <a:gd name="T10" fmla="*/ 585 w 1564"/>
              <a:gd name="T11" fmla="*/ 811 h 871"/>
              <a:gd name="T12" fmla="*/ 518 w 1564"/>
              <a:gd name="T13" fmla="*/ 744 h 871"/>
              <a:gd name="T14" fmla="*/ 585 w 1564"/>
              <a:gd name="T15" fmla="*/ 677 h 871"/>
              <a:gd name="T16" fmla="*/ 643 w 1564"/>
              <a:gd name="T17" fmla="*/ 744 h 871"/>
              <a:gd name="T18" fmla="*/ 585 w 1564"/>
              <a:gd name="T19" fmla="*/ 811 h 871"/>
              <a:gd name="T20" fmla="*/ 1563 w 1564"/>
              <a:gd name="T21" fmla="*/ 519 h 871"/>
              <a:gd name="T22" fmla="*/ 1563 w 1564"/>
              <a:gd name="T23" fmla="*/ 652 h 871"/>
              <a:gd name="T24" fmla="*/ 1505 w 1564"/>
              <a:gd name="T25" fmla="*/ 719 h 871"/>
              <a:gd name="T26" fmla="*/ 1429 w 1564"/>
              <a:gd name="T27" fmla="*/ 719 h 871"/>
              <a:gd name="T28" fmla="*/ 1262 w 1564"/>
              <a:gd name="T29" fmla="*/ 569 h 871"/>
              <a:gd name="T30" fmla="*/ 1095 w 1564"/>
              <a:gd name="T31" fmla="*/ 719 h 871"/>
              <a:gd name="T32" fmla="*/ 752 w 1564"/>
              <a:gd name="T33" fmla="*/ 719 h 871"/>
              <a:gd name="T34" fmla="*/ 585 w 1564"/>
              <a:gd name="T35" fmla="*/ 569 h 871"/>
              <a:gd name="T36" fmla="*/ 409 w 1564"/>
              <a:gd name="T37" fmla="*/ 719 h 871"/>
              <a:gd name="T38" fmla="*/ 326 w 1564"/>
              <a:gd name="T39" fmla="*/ 719 h 871"/>
              <a:gd name="T40" fmla="*/ 267 w 1564"/>
              <a:gd name="T41" fmla="*/ 652 h 871"/>
              <a:gd name="T42" fmla="*/ 267 w 1564"/>
              <a:gd name="T43" fmla="*/ 519 h 871"/>
              <a:gd name="T44" fmla="*/ 1563 w 1564"/>
              <a:gd name="T45" fmla="*/ 519 h 871"/>
              <a:gd name="T46" fmla="*/ 1262 w 1564"/>
              <a:gd name="T47" fmla="*/ 610 h 871"/>
              <a:gd name="T48" fmla="*/ 1128 w 1564"/>
              <a:gd name="T49" fmla="*/ 744 h 871"/>
              <a:gd name="T50" fmla="*/ 1262 w 1564"/>
              <a:gd name="T51" fmla="*/ 870 h 871"/>
              <a:gd name="T52" fmla="*/ 1396 w 1564"/>
              <a:gd name="T53" fmla="*/ 744 h 871"/>
              <a:gd name="T54" fmla="*/ 1262 w 1564"/>
              <a:gd name="T55" fmla="*/ 610 h 871"/>
              <a:gd name="T56" fmla="*/ 1262 w 1564"/>
              <a:gd name="T57" fmla="*/ 811 h 871"/>
              <a:gd name="T58" fmla="*/ 1195 w 1564"/>
              <a:gd name="T59" fmla="*/ 744 h 871"/>
              <a:gd name="T60" fmla="*/ 1262 w 1564"/>
              <a:gd name="T61" fmla="*/ 677 h 871"/>
              <a:gd name="T62" fmla="*/ 1329 w 1564"/>
              <a:gd name="T63" fmla="*/ 744 h 871"/>
              <a:gd name="T64" fmla="*/ 1262 w 1564"/>
              <a:gd name="T65" fmla="*/ 811 h 871"/>
              <a:gd name="T66" fmla="*/ 1538 w 1564"/>
              <a:gd name="T67" fmla="*/ 376 h 871"/>
              <a:gd name="T68" fmla="*/ 1295 w 1564"/>
              <a:gd name="T69" fmla="*/ 134 h 871"/>
              <a:gd name="T70" fmla="*/ 1229 w 1564"/>
              <a:gd name="T71" fmla="*/ 109 h 871"/>
              <a:gd name="T72" fmla="*/ 1112 w 1564"/>
              <a:gd name="T73" fmla="*/ 109 h 871"/>
              <a:gd name="T74" fmla="*/ 1112 w 1564"/>
              <a:gd name="T75" fmla="*/ 59 h 871"/>
              <a:gd name="T76" fmla="*/ 1045 w 1564"/>
              <a:gd name="T77" fmla="*/ 0 h 871"/>
              <a:gd name="T78" fmla="*/ 326 w 1564"/>
              <a:gd name="T79" fmla="*/ 0 h 871"/>
              <a:gd name="T80" fmla="*/ 267 w 1564"/>
              <a:gd name="T81" fmla="*/ 59 h 871"/>
              <a:gd name="T82" fmla="*/ 267 w 1564"/>
              <a:gd name="T83" fmla="*/ 75 h 871"/>
              <a:gd name="T84" fmla="*/ 8 w 1564"/>
              <a:gd name="T85" fmla="*/ 101 h 871"/>
              <a:gd name="T86" fmla="*/ 459 w 1564"/>
              <a:gd name="T87" fmla="*/ 159 h 871"/>
              <a:gd name="T88" fmla="*/ 0 w 1564"/>
              <a:gd name="T89" fmla="*/ 209 h 871"/>
              <a:gd name="T90" fmla="*/ 459 w 1564"/>
              <a:gd name="T91" fmla="*/ 268 h 871"/>
              <a:gd name="T92" fmla="*/ 0 w 1564"/>
              <a:gd name="T93" fmla="*/ 309 h 871"/>
              <a:gd name="T94" fmla="*/ 267 w 1564"/>
              <a:gd name="T95" fmla="*/ 360 h 871"/>
              <a:gd name="T96" fmla="*/ 267 w 1564"/>
              <a:gd name="T97" fmla="*/ 485 h 871"/>
              <a:gd name="T98" fmla="*/ 1563 w 1564"/>
              <a:gd name="T99" fmla="*/ 485 h 871"/>
              <a:gd name="T100" fmla="*/ 1563 w 1564"/>
              <a:gd name="T101" fmla="*/ 435 h 871"/>
              <a:gd name="T102" fmla="*/ 1538 w 1564"/>
              <a:gd name="T103" fmla="*/ 376 h 871"/>
              <a:gd name="T104" fmla="*/ 1429 w 1564"/>
              <a:gd name="T105" fmla="*/ 385 h 871"/>
              <a:gd name="T106" fmla="*/ 1195 w 1564"/>
              <a:gd name="T107" fmla="*/ 385 h 871"/>
              <a:gd name="T108" fmla="*/ 1178 w 1564"/>
              <a:gd name="T109" fmla="*/ 376 h 871"/>
              <a:gd name="T110" fmla="*/ 1178 w 1564"/>
              <a:gd name="T111" fmla="*/ 193 h 871"/>
              <a:gd name="T112" fmla="*/ 1195 w 1564"/>
              <a:gd name="T113" fmla="*/ 184 h 871"/>
              <a:gd name="T114" fmla="*/ 1237 w 1564"/>
              <a:gd name="T115" fmla="*/ 184 h 871"/>
              <a:gd name="T116" fmla="*/ 1245 w 1564"/>
              <a:gd name="T117" fmla="*/ 184 h 871"/>
              <a:gd name="T118" fmla="*/ 1438 w 1564"/>
              <a:gd name="T119" fmla="*/ 368 h 871"/>
              <a:gd name="T120" fmla="*/ 1429 w 1564"/>
              <a:gd name="T121" fmla="*/ 385 h 871"/>
              <a:gd name="T122" fmla="*/ 1429 w 1564"/>
              <a:gd name="T123" fmla="*/ 385 h 871"/>
              <a:gd name="T124" fmla="*/ 1429 w 1564"/>
              <a:gd name="T125" fmla="*/ 385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chemeClr val="bg1"/>
          </a:solidFill>
          <a:ln>
            <a:noFill/>
          </a:ln>
          <a:effectLst/>
        </p:spPr>
        <p:txBody>
          <a:bodyPr wrap="none" lIns="174165" tIns="87082" rIns="174165" bIns="87082" anchor="ctr"/>
          <a:lstStyle/>
          <a:p>
            <a:pPr>
              <a:defRPr/>
            </a:pPr>
            <a:endParaRPr lang="en-US" sz="1100" dirty="0">
              <a:ea typeface="宋体" panose="02010600030101010101" pitchFamily="2" charset="-122"/>
            </a:endParaRPr>
          </a:p>
        </p:txBody>
      </p:sp>
      <p:sp>
        <p:nvSpPr>
          <p:cNvPr id="44" name="Oval 21"/>
          <p:cNvSpPr/>
          <p:nvPr/>
        </p:nvSpPr>
        <p:spPr bwMode="auto">
          <a:xfrm>
            <a:off x="5502910" y="3004820"/>
            <a:ext cx="1028065" cy="1041400"/>
          </a:xfrm>
          <a:prstGeom prst="ellipse">
            <a:avLst/>
          </a:prstGeom>
          <a:solidFill>
            <a:srgbClr val="96D3DF"/>
          </a:solidFill>
          <a:ln w="12700" cap="flat" cmpd="sng" algn="ctr">
            <a:noFill/>
            <a:prstDash val="solid"/>
            <a:miter lim="800000"/>
          </a:ln>
          <a:effectLst>
            <a:outerShdw blurRad="127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45" name="Freeform 544"/>
          <p:cNvSpPr>
            <a:spLocks noChangeArrowheads="1"/>
          </p:cNvSpPr>
          <p:nvPr/>
        </p:nvSpPr>
        <p:spPr bwMode="auto">
          <a:xfrm>
            <a:off x="5783580" y="3257550"/>
            <a:ext cx="467360" cy="501015"/>
          </a:xfrm>
          <a:custGeom>
            <a:avLst/>
            <a:gdLst>
              <a:gd name="T0" fmla="*/ 995 w 1588"/>
              <a:gd name="T1" fmla="*/ 870 h 1682"/>
              <a:gd name="T2" fmla="*/ 1078 w 1588"/>
              <a:gd name="T3" fmla="*/ 753 h 1682"/>
              <a:gd name="T4" fmla="*/ 1463 w 1588"/>
              <a:gd name="T5" fmla="*/ 661 h 1682"/>
              <a:gd name="T6" fmla="*/ 1546 w 1588"/>
              <a:gd name="T7" fmla="*/ 352 h 1682"/>
              <a:gd name="T8" fmla="*/ 1346 w 1588"/>
              <a:gd name="T9" fmla="*/ 527 h 1682"/>
              <a:gd name="T10" fmla="*/ 1120 w 1588"/>
              <a:gd name="T11" fmla="*/ 310 h 1682"/>
              <a:gd name="T12" fmla="*/ 1296 w 1588"/>
              <a:gd name="T13" fmla="*/ 101 h 1682"/>
              <a:gd name="T14" fmla="*/ 995 w 1588"/>
              <a:gd name="T15" fmla="*/ 184 h 1682"/>
              <a:gd name="T16" fmla="*/ 894 w 1588"/>
              <a:gd name="T17" fmla="*/ 577 h 1682"/>
              <a:gd name="T18" fmla="*/ 501 w 1588"/>
              <a:gd name="T19" fmla="*/ 452 h 1682"/>
              <a:gd name="T20" fmla="*/ 501 w 1588"/>
              <a:gd name="T21" fmla="*/ 427 h 1682"/>
              <a:gd name="T22" fmla="*/ 493 w 1588"/>
              <a:gd name="T23" fmla="*/ 0 h 1682"/>
              <a:gd name="T24" fmla="*/ 250 w 1588"/>
              <a:gd name="T25" fmla="*/ 285 h 1682"/>
              <a:gd name="T26" fmla="*/ 175 w 1588"/>
              <a:gd name="T27" fmla="*/ 393 h 1682"/>
              <a:gd name="T28" fmla="*/ 150 w 1588"/>
              <a:gd name="T29" fmla="*/ 427 h 1682"/>
              <a:gd name="T30" fmla="*/ 117 w 1588"/>
              <a:gd name="T31" fmla="*/ 477 h 1682"/>
              <a:gd name="T32" fmla="*/ 100 w 1588"/>
              <a:gd name="T33" fmla="*/ 502 h 1682"/>
              <a:gd name="T34" fmla="*/ 66 w 1588"/>
              <a:gd name="T35" fmla="*/ 586 h 1682"/>
              <a:gd name="T36" fmla="*/ 58 w 1588"/>
              <a:gd name="T37" fmla="*/ 611 h 1682"/>
              <a:gd name="T38" fmla="*/ 50 w 1588"/>
              <a:gd name="T39" fmla="*/ 678 h 1682"/>
              <a:gd name="T40" fmla="*/ 41 w 1588"/>
              <a:gd name="T41" fmla="*/ 728 h 1682"/>
              <a:gd name="T42" fmla="*/ 41 w 1588"/>
              <a:gd name="T43" fmla="*/ 744 h 1682"/>
              <a:gd name="T44" fmla="*/ 50 w 1588"/>
              <a:gd name="T45" fmla="*/ 778 h 1682"/>
              <a:gd name="T46" fmla="*/ 58 w 1588"/>
              <a:gd name="T47" fmla="*/ 811 h 1682"/>
              <a:gd name="T48" fmla="*/ 100 w 1588"/>
              <a:gd name="T49" fmla="*/ 878 h 1682"/>
              <a:gd name="T50" fmla="*/ 125 w 1588"/>
              <a:gd name="T51" fmla="*/ 853 h 1682"/>
              <a:gd name="T52" fmla="*/ 133 w 1588"/>
              <a:gd name="T53" fmla="*/ 795 h 1682"/>
              <a:gd name="T54" fmla="*/ 142 w 1588"/>
              <a:gd name="T55" fmla="*/ 770 h 1682"/>
              <a:gd name="T56" fmla="*/ 150 w 1588"/>
              <a:gd name="T57" fmla="*/ 753 h 1682"/>
              <a:gd name="T58" fmla="*/ 167 w 1588"/>
              <a:gd name="T59" fmla="*/ 720 h 1682"/>
              <a:gd name="T60" fmla="*/ 183 w 1588"/>
              <a:gd name="T61" fmla="*/ 694 h 1682"/>
              <a:gd name="T62" fmla="*/ 200 w 1588"/>
              <a:gd name="T63" fmla="*/ 669 h 1682"/>
              <a:gd name="T64" fmla="*/ 225 w 1588"/>
              <a:gd name="T65" fmla="*/ 644 h 1682"/>
              <a:gd name="T66" fmla="*/ 250 w 1588"/>
              <a:gd name="T67" fmla="*/ 619 h 1682"/>
              <a:gd name="T68" fmla="*/ 267 w 1588"/>
              <a:gd name="T69" fmla="*/ 611 h 1682"/>
              <a:gd name="T70" fmla="*/ 301 w 1588"/>
              <a:gd name="T71" fmla="*/ 594 h 1682"/>
              <a:gd name="T72" fmla="*/ 326 w 1588"/>
              <a:gd name="T73" fmla="*/ 577 h 1682"/>
              <a:gd name="T74" fmla="*/ 342 w 1588"/>
              <a:gd name="T75" fmla="*/ 569 h 1682"/>
              <a:gd name="T76" fmla="*/ 359 w 1588"/>
              <a:gd name="T77" fmla="*/ 586 h 1682"/>
              <a:gd name="T78" fmla="*/ 75 w 1588"/>
              <a:gd name="T79" fmla="*/ 1363 h 1682"/>
              <a:gd name="T80" fmla="*/ 292 w 1588"/>
              <a:gd name="T81" fmla="*/ 1581 h 1682"/>
              <a:gd name="T82" fmla="*/ 777 w 1588"/>
              <a:gd name="T83" fmla="*/ 1087 h 1682"/>
              <a:gd name="T84" fmla="*/ 1530 w 1588"/>
              <a:gd name="T85" fmla="*/ 1623 h 1682"/>
              <a:gd name="T86" fmla="*/ 217 w 1588"/>
              <a:gd name="T87" fmla="*/ 1522 h 1682"/>
              <a:gd name="T88" fmla="*/ 133 w 1588"/>
              <a:gd name="T89" fmla="*/ 1438 h 1682"/>
              <a:gd name="T90" fmla="*/ 217 w 1588"/>
              <a:gd name="T91" fmla="*/ 1522 h 1682"/>
              <a:gd name="T92" fmla="*/ 217 w 1588"/>
              <a:gd name="T93" fmla="*/ 1522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8" h="1682">
                <a:moveTo>
                  <a:pt x="1530" y="1405"/>
                </a:moveTo>
                <a:cubicBezTo>
                  <a:pt x="995" y="870"/>
                  <a:pt x="995" y="870"/>
                  <a:pt x="995" y="870"/>
                </a:cubicBezTo>
                <a:cubicBezTo>
                  <a:pt x="995" y="862"/>
                  <a:pt x="986" y="862"/>
                  <a:pt x="978" y="853"/>
                </a:cubicBezTo>
                <a:cubicBezTo>
                  <a:pt x="1078" y="753"/>
                  <a:pt x="1078" y="753"/>
                  <a:pt x="1078" y="753"/>
                </a:cubicBezTo>
                <a:cubicBezTo>
                  <a:pt x="1078" y="753"/>
                  <a:pt x="1086" y="744"/>
                  <a:pt x="1086" y="736"/>
                </a:cubicBezTo>
                <a:cubicBezTo>
                  <a:pt x="1212" y="786"/>
                  <a:pt x="1362" y="761"/>
                  <a:pt x="1463" y="661"/>
                </a:cubicBezTo>
                <a:cubicBezTo>
                  <a:pt x="1538" y="586"/>
                  <a:pt x="1570" y="485"/>
                  <a:pt x="1562" y="377"/>
                </a:cubicBezTo>
                <a:cubicBezTo>
                  <a:pt x="1562" y="368"/>
                  <a:pt x="1554" y="352"/>
                  <a:pt x="1546" y="352"/>
                </a:cubicBezTo>
                <a:cubicBezTo>
                  <a:pt x="1538" y="352"/>
                  <a:pt x="1521" y="352"/>
                  <a:pt x="1513" y="360"/>
                </a:cubicBezTo>
                <a:cubicBezTo>
                  <a:pt x="1346" y="527"/>
                  <a:pt x="1346" y="527"/>
                  <a:pt x="1346" y="527"/>
                </a:cubicBezTo>
                <a:cubicBezTo>
                  <a:pt x="1170" y="485"/>
                  <a:pt x="1170" y="485"/>
                  <a:pt x="1170" y="485"/>
                </a:cubicBezTo>
                <a:cubicBezTo>
                  <a:pt x="1120" y="310"/>
                  <a:pt x="1120" y="310"/>
                  <a:pt x="1120" y="310"/>
                </a:cubicBezTo>
                <a:cubicBezTo>
                  <a:pt x="1287" y="134"/>
                  <a:pt x="1287" y="134"/>
                  <a:pt x="1287" y="134"/>
                </a:cubicBezTo>
                <a:cubicBezTo>
                  <a:pt x="1296" y="126"/>
                  <a:pt x="1304" y="118"/>
                  <a:pt x="1296" y="101"/>
                </a:cubicBezTo>
                <a:cubicBezTo>
                  <a:pt x="1296" y="92"/>
                  <a:pt x="1287" y="84"/>
                  <a:pt x="1270" y="84"/>
                </a:cubicBezTo>
                <a:cubicBezTo>
                  <a:pt x="1170" y="76"/>
                  <a:pt x="1061" y="109"/>
                  <a:pt x="995" y="184"/>
                </a:cubicBezTo>
                <a:cubicBezTo>
                  <a:pt x="886" y="285"/>
                  <a:pt x="861" y="435"/>
                  <a:pt x="911" y="561"/>
                </a:cubicBezTo>
                <a:cubicBezTo>
                  <a:pt x="903" y="569"/>
                  <a:pt x="903" y="569"/>
                  <a:pt x="894" y="577"/>
                </a:cubicBezTo>
                <a:cubicBezTo>
                  <a:pt x="752" y="711"/>
                  <a:pt x="752" y="711"/>
                  <a:pt x="752" y="711"/>
                </a:cubicBezTo>
                <a:cubicBezTo>
                  <a:pt x="501" y="452"/>
                  <a:pt x="501" y="452"/>
                  <a:pt x="501" y="452"/>
                </a:cubicBezTo>
                <a:cubicBezTo>
                  <a:pt x="493" y="452"/>
                  <a:pt x="493" y="443"/>
                  <a:pt x="484" y="443"/>
                </a:cubicBezTo>
                <a:cubicBezTo>
                  <a:pt x="493" y="435"/>
                  <a:pt x="493" y="435"/>
                  <a:pt x="501" y="427"/>
                </a:cubicBezTo>
                <a:cubicBezTo>
                  <a:pt x="551" y="435"/>
                  <a:pt x="652" y="335"/>
                  <a:pt x="735" y="251"/>
                </a:cubicBezTo>
                <a:cubicBezTo>
                  <a:pt x="493" y="0"/>
                  <a:pt x="493" y="0"/>
                  <a:pt x="493" y="0"/>
                </a:cubicBezTo>
                <a:cubicBezTo>
                  <a:pt x="376" y="109"/>
                  <a:pt x="301" y="184"/>
                  <a:pt x="309" y="243"/>
                </a:cubicBezTo>
                <a:cubicBezTo>
                  <a:pt x="284" y="251"/>
                  <a:pt x="259" y="268"/>
                  <a:pt x="250" y="285"/>
                </a:cubicBezTo>
                <a:cubicBezTo>
                  <a:pt x="209" y="318"/>
                  <a:pt x="209" y="318"/>
                  <a:pt x="209" y="318"/>
                </a:cubicBezTo>
                <a:cubicBezTo>
                  <a:pt x="192" y="343"/>
                  <a:pt x="175" y="368"/>
                  <a:pt x="175" y="393"/>
                </a:cubicBezTo>
                <a:cubicBezTo>
                  <a:pt x="167" y="402"/>
                  <a:pt x="167" y="402"/>
                  <a:pt x="159" y="410"/>
                </a:cubicBezTo>
                <a:cubicBezTo>
                  <a:pt x="150" y="427"/>
                  <a:pt x="150" y="427"/>
                  <a:pt x="150" y="427"/>
                </a:cubicBezTo>
                <a:cubicBezTo>
                  <a:pt x="133" y="443"/>
                  <a:pt x="133" y="443"/>
                  <a:pt x="133" y="443"/>
                </a:cubicBezTo>
                <a:cubicBezTo>
                  <a:pt x="125" y="452"/>
                  <a:pt x="125" y="469"/>
                  <a:pt x="117" y="477"/>
                </a:cubicBezTo>
                <a:lnTo>
                  <a:pt x="108" y="485"/>
                </a:lnTo>
                <a:cubicBezTo>
                  <a:pt x="100" y="502"/>
                  <a:pt x="100" y="502"/>
                  <a:pt x="100" y="502"/>
                </a:cubicBezTo>
                <a:cubicBezTo>
                  <a:pt x="100" y="510"/>
                  <a:pt x="91" y="519"/>
                  <a:pt x="83" y="536"/>
                </a:cubicBezTo>
                <a:cubicBezTo>
                  <a:pt x="75" y="552"/>
                  <a:pt x="66" y="569"/>
                  <a:pt x="66" y="586"/>
                </a:cubicBezTo>
                <a:cubicBezTo>
                  <a:pt x="66" y="594"/>
                  <a:pt x="66" y="594"/>
                  <a:pt x="66" y="594"/>
                </a:cubicBezTo>
                <a:cubicBezTo>
                  <a:pt x="58" y="602"/>
                  <a:pt x="58" y="602"/>
                  <a:pt x="58" y="611"/>
                </a:cubicBezTo>
                <a:cubicBezTo>
                  <a:pt x="50" y="636"/>
                  <a:pt x="50" y="636"/>
                  <a:pt x="50" y="636"/>
                </a:cubicBezTo>
                <a:cubicBezTo>
                  <a:pt x="50" y="653"/>
                  <a:pt x="50" y="669"/>
                  <a:pt x="50" y="678"/>
                </a:cubicBezTo>
                <a:cubicBezTo>
                  <a:pt x="50" y="686"/>
                  <a:pt x="50" y="686"/>
                  <a:pt x="50" y="686"/>
                </a:cubicBezTo>
                <a:cubicBezTo>
                  <a:pt x="41" y="703"/>
                  <a:pt x="41" y="711"/>
                  <a:pt x="41" y="728"/>
                </a:cubicBezTo>
                <a:lnTo>
                  <a:pt x="41" y="736"/>
                </a:lnTo>
                <a:lnTo>
                  <a:pt x="41" y="744"/>
                </a:lnTo>
                <a:cubicBezTo>
                  <a:pt x="50" y="744"/>
                  <a:pt x="50" y="753"/>
                  <a:pt x="50" y="761"/>
                </a:cubicBezTo>
                <a:cubicBezTo>
                  <a:pt x="50" y="778"/>
                  <a:pt x="50" y="778"/>
                  <a:pt x="50" y="778"/>
                </a:cubicBezTo>
                <a:cubicBezTo>
                  <a:pt x="50" y="786"/>
                  <a:pt x="50" y="786"/>
                  <a:pt x="50" y="786"/>
                </a:cubicBezTo>
                <a:cubicBezTo>
                  <a:pt x="50" y="795"/>
                  <a:pt x="50" y="803"/>
                  <a:pt x="58" y="811"/>
                </a:cubicBezTo>
                <a:cubicBezTo>
                  <a:pt x="66" y="853"/>
                  <a:pt x="66" y="853"/>
                  <a:pt x="66" y="853"/>
                </a:cubicBezTo>
                <a:cubicBezTo>
                  <a:pt x="75" y="870"/>
                  <a:pt x="83" y="878"/>
                  <a:pt x="100" y="878"/>
                </a:cubicBezTo>
                <a:cubicBezTo>
                  <a:pt x="108" y="878"/>
                  <a:pt x="117" y="870"/>
                  <a:pt x="117" y="870"/>
                </a:cubicBezTo>
                <a:cubicBezTo>
                  <a:pt x="125" y="862"/>
                  <a:pt x="125" y="862"/>
                  <a:pt x="125" y="853"/>
                </a:cubicBezTo>
                <a:cubicBezTo>
                  <a:pt x="133" y="811"/>
                  <a:pt x="133" y="811"/>
                  <a:pt x="133" y="811"/>
                </a:cubicBezTo>
                <a:cubicBezTo>
                  <a:pt x="133" y="803"/>
                  <a:pt x="133" y="803"/>
                  <a:pt x="133" y="795"/>
                </a:cubicBezTo>
                <a:cubicBezTo>
                  <a:pt x="133" y="786"/>
                  <a:pt x="142" y="786"/>
                  <a:pt x="142" y="786"/>
                </a:cubicBezTo>
                <a:cubicBezTo>
                  <a:pt x="142" y="770"/>
                  <a:pt x="142" y="770"/>
                  <a:pt x="142" y="770"/>
                </a:cubicBezTo>
                <a:cubicBezTo>
                  <a:pt x="142" y="761"/>
                  <a:pt x="142" y="761"/>
                  <a:pt x="150" y="761"/>
                </a:cubicBezTo>
                <a:lnTo>
                  <a:pt x="150" y="753"/>
                </a:lnTo>
                <a:lnTo>
                  <a:pt x="150" y="744"/>
                </a:lnTo>
                <a:cubicBezTo>
                  <a:pt x="159" y="736"/>
                  <a:pt x="159" y="728"/>
                  <a:pt x="167" y="720"/>
                </a:cubicBezTo>
                <a:lnTo>
                  <a:pt x="167" y="711"/>
                </a:lnTo>
                <a:cubicBezTo>
                  <a:pt x="175" y="703"/>
                  <a:pt x="175" y="703"/>
                  <a:pt x="183" y="694"/>
                </a:cubicBezTo>
                <a:cubicBezTo>
                  <a:pt x="192" y="678"/>
                  <a:pt x="192" y="678"/>
                  <a:pt x="192" y="678"/>
                </a:cubicBezTo>
                <a:lnTo>
                  <a:pt x="200" y="669"/>
                </a:lnTo>
                <a:cubicBezTo>
                  <a:pt x="200" y="669"/>
                  <a:pt x="200" y="661"/>
                  <a:pt x="209" y="661"/>
                </a:cubicBezTo>
                <a:cubicBezTo>
                  <a:pt x="209" y="653"/>
                  <a:pt x="217" y="644"/>
                  <a:pt x="225" y="644"/>
                </a:cubicBezTo>
                <a:cubicBezTo>
                  <a:pt x="234" y="636"/>
                  <a:pt x="234" y="636"/>
                  <a:pt x="234" y="636"/>
                </a:cubicBezTo>
                <a:cubicBezTo>
                  <a:pt x="234" y="636"/>
                  <a:pt x="242" y="628"/>
                  <a:pt x="250" y="619"/>
                </a:cubicBezTo>
                <a:lnTo>
                  <a:pt x="259" y="619"/>
                </a:lnTo>
                <a:cubicBezTo>
                  <a:pt x="259" y="611"/>
                  <a:pt x="267" y="611"/>
                  <a:pt x="267" y="611"/>
                </a:cubicBezTo>
                <a:cubicBezTo>
                  <a:pt x="275" y="602"/>
                  <a:pt x="275" y="602"/>
                  <a:pt x="284" y="602"/>
                </a:cubicBezTo>
                <a:cubicBezTo>
                  <a:pt x="301" y="594"/>
                  <a:pt x="301" y="594"/>
                  <a:pt x="301" y="594"/>
                </a:cubicBezTo>
                <a:cubicBezTo>
                  <a:pt x="309" y="586"/>
                  <a:pt x="309" y="586"/>
                  <a:pt x="309" y="586"/>
                </a:cubicBezTo>
                <a:cubicBezTo>
                  <a:pt x="317" y="586"/>
                  <a:pt x="317" y="586"/>
                  <a:pt x="326" y="577"/>
                </a:cubicBezTo>
                <a:lnTo>
                  <a:pt x="334" y="577"/>
                </a:lnTo>
                <a:cubicBezTo>
                  <a:pt x="342" y="577"/>
                  <a:pt x="342" y="569"/>
                  <a:pt x="342" y="569"/>
                </a:cubicBezTo>
                <a:cubicBezTo>
                  <a:pt x="351" y="569"/>
                  <a:pt x="351" y="569"/>
                  <a:pt x="351" y="569"/>
                </a:cubicBezTo>
                <a:cubicBezTo>
                  <a:pt x="351" y="577"/>
                  <a:pt x="359" y="586"/>
                  <a:pt x="359" y="586"/>
                </a:cubicBezTo>
                <a:cubicBezTo>
                  <a:pt x="618" y="845"/>
                  <a:pt x="618" y="845"/>
                  <a:pt x="618" y="845"/>
                </a:cubicBezTo>
                <a:cubicBezTo>
                  <a:pt x="75" y="1363"/>
                  <a:pt x="75" y="1363"/>
                  <a:pt x="75" y="1363"/>
                </a:cubicBezTo>
                <a:cubicBezTo>
                  <a:pt x="8" y="1430"/>
                  <a:pt x="0" y="1531"/>
                  <a:pt x="66" y="1597"/>
                </a:cubicBezTo>
                <a:cubicBezTo>
                  <a:pt x="133" y="1664"/>
                  <a:pt x="225" y="1647"/>
                  <a:pt x="292" y="1581"/>
                </a:cubicBezTo>
                <a:cubicBezTo>
                  <a:pt x="769" y="1079"/>
                  <a:pt x="769" y="1079"/>
                  <a:pt x="769" y="1079"/>
                </a:cubicBezTo>
                <a:cubicBezTo>
                  <a:pt x="769" y="1079"/>
                  <a:pt x="777" y="1079"/>
                  <a:pt x="777" y="1087"/>
                </a:cubicBezTo>
                <a:cubicBezTo>
                  <a:pt x="1312" y="1623"/>
                  <a:pt x="1312" y="1623"/>
                  <a:pt x="1312" y="1623"/>
                </a:cubicBezTo>
                <a:cubicBezTo>
                  <a:pt x="1371" y="1681"/>
                  <a:pt x="1471" y="1681"/>
                  <a:pt x="1530" y="1623"/>
                </a:cubicBezTo>
                <a:cubicBezTo>
                  <a:pt x="1587" y="1564"/>
                  <a:pt x="1587" y="1464"/>
                  <a:pt x="1530" y="1405"/>
                </a:cubicBezTo>
                <a:close/>
                <a:moveTo>
                  <a:pt x="217" y="1522"/>
                </a:moveTo>
                <a:cubicBezTo>
                  <a:pt x="192" y="1547"/>
                  <a:pt x="159" y="1547"/>
                  <a:pt x="133" y="1522"/>
                </a:cubicBezTo>
                <a:cubicBezTo>
                  <a:pt x="108" y="1497"/>
                  <a:pt x="108" y="1455"/>
                  <a:pt x="133" y="1438"/>
                </a:cubicBezTo>
                <a:cubicBezTo>
                  <a:pt x="159" y="1413"/>
                  <a:pt x="192" y="1413"/>
                  <a:pt x="217" y="1438"/>
                </a:cubicBezTo>
                <a:cubicBezTo>
                  <a:pt x="242" y="1455"/>
                  <a:pt x="242" y="1497"/>
                  <a:pt x="217" y="1522"/>
                </a:cubicBezTo>
                <a:close/>
                <a:moveTo>
                  <a:pt x="217" y="1522"/>
                </a:moveTo>
                <a:lnTo>
                  <a:pt x="217" y="1522"/>
                </a:lnTo>
                <a:close/>
              </a:path>
            </a:pathLst>
          </a:custGeom>
          <a:solidFill>
            <a:schemeClr val="bg1"/>
          </a:solidFill>
          <a:ln>
            <a:noFill/>
          </a:ln>
          <a:effectLst/>
        </p:spPr>
        <p:txBody>
          <a:bodyPr wrap="none" lIns="174165" tIns="87082" rIns="174165" bIns="87082" anchor="ctr"/>
          <a:lstStyle/>
          <a:p>
            <a:pPr>
              <a:defRPr/>
            </a:pPr>
            <a:endParaRPr lang="en-US" sz="1100" dirty="0">
              <a:ea typeface="宋体" panose="02010600030101010101" pitchFamily="2" charset="-122"/>
            </a:endParaRPr>
          </a:p>
        </p:txBody>
      </p:sp>
      <p:sp>
        <p:nvSpPr>
          <p:cNvPr id="47" name="Oval 15"/>
          <p:cNvSpPr/>
          <p:nvPr/>
        </p:nvSpPr>
        <p:spPr bwMode="auto">
          <a:xfrm>
            <a:off x="3803015" y="3028315"/>
            <a:ext cx="1028065" cy="1041400"/>
          </a:xfrm>
          <a:prstGeom prst="ellipse">
            <a:avLst/>
          </a:prstGeom>
          <a:solidFill>
            <a:srgbClr val="215F6B"/>
          </a:solidFill>
          <a:ln w="12700" cap="flat" cmpd="sng" algn="ctr">
            <a:noFill/>
            <a:prstDash val="solid"/>
            <a:miter lim="800000"/>
          </a:ln>
          <a:effectLst>
            <a:outerShdw blurRad="127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48" name="Freeform 325"/>
          <p:cNvSpPr>
            <a:spLocks noChangeArrowheads="1"/>
          </p:cNvSpPr>
          <p:nvPr/>
        </p:nvSpPr>
        <p:spPr bwMode="auto">
          <a:xfrm>
            <a:off x="4107180" y="3255010"/>
            <a:ext cx="403225" cy="549910"/>
          </a:xfrm>
          <a:custGeom>
            <a:avLst/>
            <a:gdLst>
              <a:gd name="T0" fmla="*/ 694 w 1046"/>
              <a:gd name="T1" fmla="*/ 1053 h 1405"/>
              <a:gd name="T2" fmla="*/ 176 w 1046"/>
              <a:gd name="T3" fmla="*/ 526 h 1405"/>
              <a:gd name="T4" fmla="*/ 870 w 1046"/>
              <a:gd name="T5" fmla="*/ 526 h 1405"/>
              <a:gd name="T6" fmla="*/ 393 w 1046"/>
              <a:gd name="T7" fmla="*/ 1229 h 1405"/>
              <a:gd name="T8" fmla="*/ 393 w 1046"/>
              <a:gd name="T9" fmla="*/ 1321 h 1405"/>
              <a:gd name="T10" fmla="*/ 519 w 1046"/>
              <a:gd name="T11" fmla="*/ 1404 h 1405"/>
              <a:gd name="T12" fmla="*/ 652 w 1046"/>
              <a:gd name="T13" fmla="*/ 1321 h 1405"/>
              <a:gd name="T14" fmla="*/ 652 w 1046"/>
              <a:gd name="T15" fmla="*/ 1229 h 1405"/>
              <a:gd name="T16" fmla="*/ 393 w 1046"/>
              <a:gd name="T17" fmla="*/ 1095 h 1405"/>
              <a:gd name="T18" fmla="*/ 393 w 1046"/>
              <a:gd name="T19" fmla="*/ 1187 h 1405"/>
              <a:gd name="T20" fmla="*/ 694 w 1046"/>
              <a:gd name="T21" fmla="*/ 1145 h 1405"/>
              <a:gd name="T22" fmla="*/ 42 w 1046"/>
              <a:gd name="T23" fmla="*/ 301 h 1405"/>
              <a:gd name="T24" fmla="*/ 168 w 1046"/>
              <a:gd name="T25" fmla="*/ 275 h 1405"/>
              <a:gd name="T26" fmla="*/ 42 w 1046"/>
              <a:gd name="T27" fmla="*/ 301 h 1405"/>
              <a:gd name="T28" fmla="*/ 569 w 1046"/>
              <a:gd name="T29" fmla="*/ 0 h 1405"/>
              <a:gd name="T30" fmla="*/ 477 w 1046"/>
              <a:gd name="T31" fmla="*/ 92 h 1405"/>
              <a:gd name="T32" fmla="*/ 569 w 1046"/>
              <a:gd name="T33" fmla="*/ 92 h 1405"/>
              <a:gd name="T34" fmla="*/ 301 w 1046"/>
              <a:gd name="T35" fmla="*/ 50 h 1405"/>
              <a:gd name="T36" fmla="*/ 268 w 1046"/>
              <a:gd name="T37" fmla="*/ 175 h 1405"/>
              <a:gd name="T38" fmla="*/ 1004 w 1046"/>
              <a:gd name="T39" fmla="*/ 301 h 1405"/>
              <a:gd name="T40" fmla="*/ 878 w 1046"/>
              <a:gd name="T41" fmla="*/ 275 h 1405"/>
              <a:gd name="T42" fmla="*/ 1004 w 1046"/>
              <a:gd name="T43" fmla="*/ 301 h 1405"/>
              <a:gd name="T44" fmla="*/ 744 w 1046"/>
              <a:gd name="T45" fmla="*/ 50 h 1405"/>
              <a:gd name="T46" fmla="*/ 778 w 1046"/>
              <a:gd name="T47" fmla="*/ 175 h 1405"/>
              <a:gd name="T48" fmla="*/ 84 w 1046"/>
              <a:gd name="T49" fmla="*/ 526 h 1405"/>
              <a:gd name="T50" fmla="*/ 0 w 1046"/>
              <a:gd name="T51" fmla="*/ 485 h 1405"/>
              <a:gd name="T52" fmla="*/ 92 w 1046"/>
              <a:gd name="T53" fmla="*/ 568 h 1405"/>
              <a:gd name="T54" fmla="*/ 953 w 1046"/>
              <a:gd name="T55" fmla="*/ 485 h 1405"/>
              <a:gd name="T56" fmla="*/ 953 w 1046"/>
              <a:gd name="T57" fmla="*/ 568 h 1405"/>
              <a:gd name="T58" fmla="*/ 1045 w 1046"/>
              <a:gd name="T59" fmla="*/ 485 h 1405"/>
              <a:gd name="T60" fmla="*/ 886 w 1046"/>
              <a:gd name="T61" fmla="*/ 786 h 1405"/>
              <a:gd name="T62" fmla="*/ 1004 w 1046"/>
              <a:gd name="T63" fmla="*/ 752 h 1405"/>
              <a:gd name="T64" fmla="*/ 886 w 1046"/>
              <a:gd name="T65" fmla="*/ 786 h 1405"/>
              <a:gd name="T66" fmla="*/ 92 w 1046"/>
              <a:gd name="T67" fmla="*/ 827 h 1405"/>
              <a:gd name="T68" fmla="*/ 126 w 1046"/>
              <a:gd name="T69" fmla="*/ 710 h 1405"/>
              <a:gd name="T70" fmla="*/ 42 w 1046"/>
              <a:gd name="T71" fmla="*/ 752 h 1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6" h="1405">
                <a:moveTo>
                  <a:pt x="870" y="526"/>
                </a:moveTo>
                <a:cubicBezTo>
                  <a:pt x="870" y="702"/>
                  <a:pt x="694" y="877"/>
                  <a:pt x="694" y="1053"/>
                </a:cubicBezTo>
                <a:cubicBezTo>
                  <a:pt x="343" y="1053"/>
                  <a:pt x="343" y="1053"/>
                  <a:pt x="343" y="1053"/>
                </a:cubicBezTo>
                <a:cubicBezTo>
                  <a:pt x="343" y="877"/>
                  <a:pt x="176" y="702"/>
                  <a:pt x="176" y="526"/>
                </a:cubicBezTo>
                <a:cubicBezTo>
                  <a:pt x="176" y="334"/>
                  <a:pt x="326" y="175"/>
                  <a:pt x="519" y="175"/>
                </a:cubicBezTo>
                <a:cubicBezTo>
                  <a:pt x="719" y="175"/>
                  <a:pt x="870" y="334"/>
                  <a:pt x="870" y="526"/>
                </a:cubicBezTo>
                <a:close/>
                <a:moveTo>
                  <a:pt x="652" y="1229"/>
                </a:moveTo>
                <a:cubicBezTo>
                  <a:pt x="393" y="1229"/>
                  <a:pt x="393" y="1229"/>
                  <a:pt x="393" y="1229"/>
                </a:cubicBezTo>
                <a:cubicBezTo>
                  <a:pt x="368" y="1229"/>
                  <a:pt x="343" y="1245"/>
                  <a:pt x="343" y="1270"/>
                </a:cubicBezTo>
                <a:cubicBezTo>
                  <a:pt x="343" y="1296"/>
                  <a:pt x="368" y="1321"/>
                  <a:pt x="393" y="1321"/>
                </a:cubicBezTo>
                <a:cubicBezTo>
                  <a:pt x="402" y="1321"/>
                  <a:pt x="402" y="1321"/>
                  <a:pt x="402" y="1321"/>
                </a:cubicBezTo>
                <a:cubicBezTo>
                  <a:pt x="418" y="1371"/>
                  <a:pt x="469" y="1404"/>
                  <a:pt x="519" y="1404"/>
                </a:cubicBezTo>
                <a:cubicBezTo>
                  <a:pt x="577" y="1404"/>
                  <a:pt x="627" y="1371"/>
                  <a:pt x="644" y="1321"/>
                </a:cubicBezTo>
                <a:cubicBezTo>
                  <a:pt x="652" y="1321"/>
                  <a:pt x="652" y="1321"/>
                  <a:pt x="652" y="1321"/>
                </a:cubicBezTo>
                <a:cubicBezTo>
                  <a:pt x="677" y="1321"/>
                  <a:pt x="694" y="1296"/>
                  <a:pt x="694" y="1270"/>
                </a:cubicBezTo>
                <a:cubicBezTo>
                  <a:pt x="694" y="1245"/>
                  <a:pt x="677" y="1229"/>
                  <a:pt x="652" y="1229"/>
                </a:cubicBezTo>
                <a:close/>
                <a:moveTo>
                  <a:pt x="652" y="1095"/>
                </a:moveTo>
                <a:cubicBezTo>
                  <a:pt x="393" y="1095"/>
                  <a:pt x="393" y="1095"/>
                  <a:pt x="393" y="1095"/>
                </a:cubicBezTo>
                <a:cubicBezTo>
                  <a:pt x="368" y="1095"/>
                  <a:pt x="343" y="1120"/>
                  <a:pt x="343" y="1145"/>
                </a:cubicBezTo>
                <a:cubicBezTo>
                  <a:pt x="343" y="1162"/>
                  <a:pt x="368" y="1187"/>
                  <a:pt x="393" y="1187"/>
                </a:cubicBezTo>
                <a:cubicBezTo>
                  <a:pt x="652" y="1187"/>
                  <a:pt x="652" y="1187"/>
                  <a:pt x="652" y="1187"/>
                </a:cubicBezTo>
                <a:cubicBezTo>
                  <a:pt x="677" y="1187"/>
                  <a:pt x="694" y="1162"/>
                  <a:pt x="694" y="1145"/>
                </a:cubicBezTo>
                <a:cubicBezTo>
                  <a:pt x="694" y="1120"/>
                  <a:pt x="677" y="1095"/>
                  <a:pt x="652" y="1095"/>
                </a:cubicBezTo>
                <a:close/>
                <a:moveTo>
                  <a:pt x="42" y="301"/>
                </a:moveTo>
                <a:cubicBezTo>
                  <a:pt x="126" y="351"/>
                  <a:pt x="126" y="351"/>
                  <a:pt x="126" y="351"/>
                </a:cubicBezTo>
                <a:cubicBezTo>
                  <a:pt x="134" y="326"/>
                  <a:pt x="151" y="301"/>
                  <a:pt x="168" y="275"/>
                </a:cubicBezTo>
                <a:cubicBezTo>
                  <a:pt x="92" y="225"/>
                  <a:pt x="92" y="225"/>
                  <a:pt x="92" y="225"/>
                </a:cubicBezTo>
                <a:lnTo>
                  <a:pt x="42" y="301"/>
                </a:lnTo>
                <a:close/>
                <a:moveTo>
                  <a:pt x="569" y="92"/>
                </a:moveTo>
                <a:cubicBezTo>
                  <a:pt x="569" y="0"/>
                  <a:pt x="569" y="0"/>
                  <a:pt x="569" y="0"/>
                </a:cubicBezTo>
                <a:cubicBezTo>
                  <a:pt x="477" y="0"/>
                  <a:pt x="477" y="0"/>
                  <a:pt x="477" y="0"/>
                </a:cubicBezTo>
                <a:cubicBezTo>
                  <a:pt x="477" y="92"/>
                  <a:pt x="477" y="92"/>
                  <a:pt x="477" y="92"/>
                </a:cubicBezTo>
                <a:cubicBezTo>
                  <a:pt x="493" y="92"/>
                  <a:pt x="510" y="92"/>
                  <a:pt x="519" y="92"/>
                </a:cubicBezTo>
                <a:cubicBezTo>
                  <a:pt x="535" y="92"/>
                  <a:pt x="552" y="92"/>
                  <a:pt x="569" y="92"/>
                </a:cubicBezTo>
                <a:close/>
                <a:moveTo>
                  <a:pt x="343" y="133"/>
                </a:moveTo>
                <a:cubicBezTo>
                  <a:pt x="301" y="50"/>
                  <a:pt x="301" y="50"/>
                  <a:pt x="301" y="50"/>
                </a:cubicBezTo>
                <a:cubicBezTo>
                  <a:pt x="218" y="92"/>
                  <a:pt x="218" y="92"/>
                  <a:pt x="218" y="92"/>
                </a:cubicBezTo>
                <a:cubicBezTo>
                  <a:pt x="268" y="175"/>
                  <a:pt x="268" y="175"/>
                  <a:pt x="268" y="175"/>
                </a:cubicBezTo>
                <a:cubicBezTo>
                  <a:pt x="293" y="159"/>
                  <a:pt x="318" y="142"/>
                  <a:pt x="343" y="133"/>
                </a:cubicBezTo>
                <a:close/>
                <a:moveTo>
                  <a:pt x="1004" y="301"/>
                </a:moveTo>
                <a:cubicBezTo>
                  <a:pt x="953" y="225"/>
                  <a:pt x="953" y="225"/>
                  <a:pt x="953" y="225"/>
                </a:cubicBezTo>
                <a:cubicBezTo>
                  <a:pt x="878" y="275"/>
                  <a:pt x="878" y="275"/>
                  <a:pt x="878" y="275"/>
                </a:cubicBezTo>
                <a:cubicBezTo>
                  <a:pt x="895" y="301"/>
                  <a:pt x="912" y="326"/>
                  <a:pt x="920" y="351"/>
                </a:cubicBezTo>
                <a:lnTo>
                  <a:pt x="1004" y="301"/>
                </a:lnTo>
                <a:close/>
                <a:moveTo>
                  <a:pt x="820" y="92"/>
                </a:moveTo>
                <a:cubicBezTo>
                  <a:pt x="744" y="50"/>
                  <a:pt x="744" y="50"/>
                  <a:pt x="744" y="50"/>
                </a:cubicBezTo>
                <a:cubicBezTo>
                  <a:pt x="702" y="133"/>
                  <a:pt x="702" y="133"/>
                  <a:pt x="702" y="133"/>
                </a:cubicBezTo>
                <a:cubicBezTo>
                  <a:pt x="727" y="142"/>
                  <a:pt x="753" y="159"/>
                  <a:pt x="778" y="175"/>
                </a:cubicBezTo>
                <a:lnTo>
                  <a:pt x="820" y="92"/>
                </a:lnTo>
                <a:close/>
                <a:moveTo>
                  <a:pt x="84" y="526"/>
                </a:moveTo>
                <a:cubicBezTo>
                  <a:pt x="84" y="510"/>
                  <a:pt x="84" y="501"/>
                  <a:pt x="92" y="485"/>
                </a:cubicBezTo>
                <a:cubicBezTo>
                  <a:pt x="0" y="485"/>
                  <a:pt x="0" y="485"/>
                  <a:pt x="0" y="485"/>
                </a:cubicBezTo>
                <a:cubicBezTo>
                  <a:pt x="0" y="568"/>
                  <a:pt x="0" y="568"/>
                  <a:pt x="0" y="568"/>
                </a:cubicBezTo>
                <a:cubicBezTo>
                  <a:pt x="92" y="568"/>
                  <a:pt x="92" y="568"/>
                  <a:pt x="92" y="568"/>
                </a:cubicBezTo>
                <a:cubicBezTo>
                  <a:pt x="84" y="560"/>
                  <a:pt x="84" y="543"/>
                  <a:pt x="84" y="526"/>
                </a:cubicBezTo>
                <a:close/>
                <a:moveTo>
                  <a:pt x="953" y="485"/>
                </a:moveTo>
                <a:cubicBezTo>
                  <a:pt x="953" y="501"/>
                  <a:pt x="962" y="510"/>
                  <a:pt x="962" y="526"/>
                </a:cubicBezTo>
                <a:cubicBezTo>
                  <a:pt x="962" y="543"/>
                  <a:pt x="953" y="560"/>
                  <a:pt x="953" y="568"/>
                </a:cubicBezTo>
                <a:cubicBezTo>
                  <a:pt x="1045" y="568"/>
                  <a:pt x="1045" y="568"/>
                  <a:pt x="1045" y="568"/>
                </a:cubicBezTo>
                <a:cubicBezTo>
                  <a:pt x="1045" y="485"/>
                  <a:pt x="1045" y="485"/>
                  <a:pt x="1045" y="485"/>
                </a:cubicBezTo>
                <a:lnTo>
                  <a:pt x="953" y="485"/>
                </a:lnTo>
                <a:close/>
                <a:moveTo>
                  <a:pt x="886" y="786"/>
                </a:moveTo>
                <a:cubicBezTo>
                  <a:pt x="953" y="827"/>
                  <a:pt x="953" y="827"/>
                  <a:pt x="953" y="827"/>
                </a:cubicBezTo>
                <a:cubicBezTo>
                  <a:pt x="1004" y="752"/>
                  <a:pt x="1004" y="752"/>
                  <a:pt x="1004" y="752"/>
                </a:cubicBezTo>
                <a:cubicBezTo>
                  <a:pt x="920" y="710"/>
                  <a:pt x="920" y="710"/>
                  <a:pt x="920" y="710"/>
                </a:cubicBezTo>
                <a:cubicBezTo>
                  <a:pt x="912" y="735"/>
                  <a:pt x="895" y="761"/>
                  <a:pt x="886" y="786"/>
                </a:cubicBezTo>
                <a:close/>
                <a:moveTo>
                  <a:pt x="42" y="752"/>
                </a:moveTo>
                <a:cubicBezTo>
                  <a:pt x="92" y="827"/>
                  <a:pt x="92" y="827"/>
                  <a:pt x="92" y="827"/>
                </a:cubicBezTo>
                <a:cubicBezTo>
                  <a:pt x="159" y="786"/>
                  <a:pt x="159" y="786"/>
                  <a:pt x="159" y="786"/>
                </a:cubicBezTo>
                <a:cubicBezTo>
                  <a:pt x="151" y="761"/>
                  <a:pt x="134" y="735"/>
                  <a:pt x="126" y="710"/>
                </a:cubicBezTo>
                <a:lnTo>
                  <a:pt x="42" y="752"/>
                </a:lnTo>
                <a:close/>
                <a:moveTo>
                  <a:pt x="42" y="752"/>
                </a:moveTo>
                <a:lnTo>
                  <a:pt x="42" y="752"/>
                </a:lnTo>
                <a:close/>
              </a:path>
            </a:pathLst>
          </a:custGeom>
          <a:solidFill>
            <a:schemeClr val="bg1"/>
          </a:solidFill>
          <a:ln>
            <a:noFill/>
          </a:ln>
          <a:effectLst/>
        </p:spPr>
        <p:txBody>
          <a:bodyPr wrap="none" lIns="174165" tIns="87082" rIns="174165" bIns="87082" anchor="ctr"/>
          <a:lstStyle/>
          <a:p>
            <a:pPr>
              <a:defRPr/>
            </a:pPr>
            <a:endParaRPr lang="en-US" sz="1100" dirty="0">
              <a:ea typeface="宋体" panose="02010600030101010101" pitchFamily="2" charset="-122"/>
            </a:endParaRPr>
          </a:p>
        </p:txBody>
      </p:sp>
      <p:sp>
        <p:nvSpPr>
          <p:cNvPr id="50" name="Oval 18"/>
          <p:cNvSpPr/>
          <p:nvPr/>
        </p:nvSpPr>
        <p:spPr bwMode="auto">
          <a:xfrm>
            <a:off x="5201920" y="2394585"/>
            <a:ext cx="477520" cy="483870"/>
          </a:xfrm>
          <a:prstGeom prst="ellipse">
            <a:avLst/>
          </a:prstGeom>
          <a:solidFill>
            <a:srgbClr val="3DAEC3"/>
          </a:solidFill>
          <a:ln w="12700" cap="flat" cmpd="sng" algn="ctr">
            <a:noFill/>
            <a:prstDash val="solid"/>
            <a:miter lim="800000"/>
          </a:ln>
          <a:effectLst>
            <a:outerShdw blurRad="127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51" name="Group 581"/>
          <p:cNvGrpSpPr/>
          <p:nvPr/>
        </p:nvGrpSpPr>
        <p:grpSpPr bwMode="auto">
          <a:xfrm rot="0">
            <a:off x="5280660" y="2498090"/>
            <a:ext cx="318770" cy="213360"/>
            <a:chOff x="3763963" y="5216524"/>
            <a:chExt cx="466725" cy="307975"/>
          </a:xfrm>
          <a:solidFill>
            <a:schemeClr val="bg1"/>
          </a:solidFill>
        </p:grpSpPr>
        <p:sp>
          <p:nvSpPr>
            <p:cNvPr id="52" name="Freeform 496"/>
            <p:cNvSpPr>
              <a:spLocks noChangeArrowheads="1"/>
            </p:cNvSpPr>
            <p:nvPr/>
          </p:nvSpPr>
          <p:spPr bwMode="auto">
            <a:xfrm>
              <a:off x="4130675" y="5421312"/>
              <a:ext cx="100013" cy="103187"/>
            </a:xfrm>
            <a:custGeom>
              <a:avLst/>
              <a:gdLst>
                <a:gd name="T0" fmla="*/ 276 w 277"/>
                <a:gd name="T1" fmla="*/ 218 h 286"/>
                <a:gd name="T2" fmla="*/ 276 w 277"/>
                <a:gd name="T3" fmla="*/ 209 h 286"/>
                <a:gd name="T4" fmla="*/ 276 w 277"/>
                <a:gd name="T5" fmla="*/ 201 h 286"/>
                <a:gd name="T6" fmla="*/ 276 w 277"/>
                <a:gd name="T7" fmla="*/ 193 h 286"/>
                <a:gd name="T8" fmla="*/ 268 w 277"/>
                <a:gd name="T9" fmla="*/ 176 h 286"/>
                <a:gd name="T10" fmla="*/ 268 w 277"/>
                <a:gd name="T11" fmla="*/ 168 h 286"/>
                <a:gd name="T12" fmla="*/ 268 w 277"/>
                <a:gd name="T13" fmla="*/ 159 h 286"/>
                <a:gd name="T14" fmla="*/ 268 w 277"/>
                <a:gd name="T15" fmla="*/ 151 h 286"/>
                <a:gd name="T16" fmla="*/ 268 w 277"/>
                <a:gd name="T17" fmla="*/ 143 h 286"/>
                <a:gd name="T18" fmla="*/ 259 w 277"/>
                <a:gd name="T19" fmla="*/ 109 h 286"/>
                <a:gd name="T20" fmla="*/ 259 w 277"/>
                <a:gd name="T21" fmla="*/ 92 h 286"/>
                <a:gd name="T22" fmla="*/ 259 w 277"/>
                <a:gd name="T23" fmla="*/ 84 h 286"/>
                <a:gd name="T24" fmla="*/ 251 w 277"/>
                <a:gd name="T25" fmla="*/ 51 h 286"/>
                <a:gd name="T26" fmla="*/ 251 w 277"/>
                <a:gd name="T27" fmla="*/ 42 h 286"/>
                <a:gd name="T28" fmla="*/ 242 w 277"/>
                <a:gd name="T29" fmla="*/ 34 h 286"/>
                <a:gd name="T30" fmla="*/ 242 w 277"/>
                <a:gd name="T31" fmla="*/ 17 h 286"/>
                <a:gd name="T32" fmla="*/ 234 w 277"/>
                <a:gd name="T33" fmla="*/ 0 h 286"/>
                <a:gd name="T34" fmla="*/ 226 w 277"/>
                <a:gd name="T35" fmla="*/ 0 h 286"/>
                <a:gd name="T36" fmla="*/ 8 w 277"/>
                <a:gd name="T37" fmla="*/ 59 h 286"/>
                <a:gd name="T38" fmla="*/ 8 w 277"/>
                <a:gd name="T39" fmla="*/ 67 h 286"/>
                <a:gd name="T40" fmla="*/ 8 w 277"/>
                <a:gd name="T41" fmla="*/ 76 h 286"/>
                <a:gd name="T42" fmla="*/ 8 w 277"/>
                <a:gd name="T43" fmla="*/ 84 h 286"/>
                <a:gd name="T44" fmla="*/ 8 w 277"/>
                <a:gd name="T45" fmla="*/ 92 h 286"/>
                <a:gd name="T46" fmla="*/ 8 w 277"/>
                <a:gd name="T47" fmla="*/ 101 h 286"/>
                <a:gd name="T48" fmla="*/ 8 w 277"/>
                <a:gd name="T49" fmla="*/ 118 h 286"/>
                <a:gd name="T50" fmla="*/ 8 w 277"/>
                <a:gd name="T51" fmla="*/ 134 h 286"/>
                <a:gd name="T52" fmla="*/ 17 w 277"/>
                <a:gd name="T53" fmla="*/ 143 h 286"/>
                <a:gd name="T54" fmla="*/ 17 w 277"/>
                <a:gd name="T55" fmla="*/ 159 h 286"/>
                <a:gd name="T56" fmla="*/ 17 w 277"/>
                <a:gd name="T57" fmla="*/ 168 h 286"/>
                <a:gd name="T58" fmla="*/ 17 w 277"/>
                <a:gd name="T59" fmla="*/ 176 h 286"/>
                <a:gd name="T60" fmla="*/ 17 w 277"/>
                <a:gd name="T61" fmla="*/ 185 h 286"/>
                <a:gd name="T62" fmla="*/ 8 w 277"/>
                <a:gd name="T63" fmla="*/ 201 h 286"/>
                <a:gd name="T64" fmla="*/ 8 w 277"/>
                <a:gd name="T65" fmla="*/ 209 h 286"/>
                <a:gd name="T66" fmla="*/ 8 w 277"/>
                <a:gd name="T67" fmla="*/ 218 h 286"/>
                <a:gd name="T68" fmla="*/ 8 w 277"/>
                <a:gd name="T69" fmla="*/ 226 h 286"/>
                <a:gd name="T70" fmla="*/ 8 w 277"/>
                <a:gd name="T71" fmla="*/ 243 h 286"/>
                <a:gd name="T72" fmla="*/ 8 w 277"/>
                <a:gd name="T73" fmla="*/ 251 h 286"/>
                <a:gd name="T74" fmla="*/ 0 w 277"/>
                <a:gd name="T75" fmla="*/ 260 h 286"/>
                <a:gd name="T76" fmla="*/ 0 w 277"/>
                <a:gd name="T77" fmla="*/ 268 h 286"/>
                <a:gd name="T78" fmla="*/ 0 w 277"/>
                <a:gd name="T79" fmla="*/ 276 h 286"/>
                <a:gd name="T80" fmla="*/ 0 w 277"/>
                <a:gd name="T81" fmla="*/ 285 h 286"/>
                <a:gd name="T82" fmla="*/ 268 w 277"/>
                <a:gd name="T83" fmla="*/ 285 h 286"/>
                <a:gd name="T84" fmla="*/ 276 w 277"/>
                <a:gd name="T85" fmla="*/ 276 h 286"/>
                <a:gd name="T86" fmla="*/ 276 w 277"/>
                <a:gd name="T87" fmla="*/ 260 h 286"/>
                <a:gd name="T88" fmla="*/ 276 w 277"/>
                <a:gd name="T89" fmla="*/ 243 h 286"/>
                <a:gd name="T90" fmla="*/ 276 w 277"/>
                <a:gd name="T91" fmla="*/ 226 h 286"/>
                <a:gd name="T92" fmla="*/ 276 w 277"/>
                <a:gd name="T93" fmla="*/ 218 h 286"/>
                <a:gd name="T94" fmla="*/ 276 w 277"/>
                <a:gd name="T95" fmla="*/ 218 h 286"/>
                <a:gd name="T96" fmla="*/ 276 w 277"/>
                <a:gd name="T97" fmla="*/ 218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7" h="286">
                  <a:moveTo>
                    <a:pt x="276" y="218"/>
                  </a:moveTo>
                  <a:lnTo>
                    <a:pt x="276" y="209"/>
                  </a:lnTo>
                  <a:lnTo>
                    <a:pt x="276" y="201"/>
                  </a:lnTo>
                  <a:cubicBezTo>
                    <a:pt x="276" y="193"/>
                    <a:pt x="276" y="193"/>
                    <a:pt x="276" y="193"/>
                  </a:cubicBezTo>
                  <a:cubicBezTo>
                    <a:pt x="276" y="193"/>
                    <a:pt x="276" y="185"/>
                    <a:pt x="268" y="176"/>
                  </a:cubicBezTo>
                  <a:cubicBezTo>
                    <a:pt x="268" y="168"/>
                    <a:pt x="268" y="168"/>
                    <a:pt x="268" y="168"/>
                  </a:cubicBezTo>
                  <a:lnTo>
                    <a:pt x="268" y="159"/>
                  </a:lnTo>
                  <a:lnTo>
                    <a:pt x="268" y="151"/>
                  </a:lnTo>
                  <a:cubicBezTo>
                    <a:pt x="268" y="143"/>
                    <a:pt x="268" y="143"/>
                    <a:pt x="268" y="143"/>
                  </a:cubicBezTo>
                  <a:cubicBezTo>
                    <a:pt x="268" y="134"/>
                    <a:pt x="268" y="118"/>
                    <a:pt x="259" y="109"/>
                  </a:cubicBezTo>
                  <a:cubicBezTo>
                    <a:pt x="259" y="109"/>
                    <a:pt x="259" y="101"/>
                    <a:pt x="259" y="92"/>
                  </a:cubicBezTo>
                  <a:lnTo>
                    <a:pt x="259" y="84"/>
                  </a:lnTo>
                  <a:cubicBezTo>
                    <a:pt x="259" y="67"/>
                    <a:pt x="251" y="59"/>
                    <a:pt x="251" y="51"/>
                  </a:cubicBezTo>
                  <a:cubicBezTo>
                    <a:pt x="251" y="42"/>
                    <a:pt x="251" y="42"/>
                    <a:pt x="251" y="42"/>
                  </a:cubicBezTo>
                  <a:cubicBezTo>
                    <a:pt x="242" y="34"/>
                    <a:pt x="242" y="34"/>
                    <a:pt x="242" y="34"/>
                  </a:cubicBezTo>
                  <a:cubicBezTo>
                    <a:pt x="242" y="26"/>
                    <a:pt x="242" y="26"/>
                    <a:pt x="242" y="17"/>
                  </a:cubicBezTo>
                  <a:cubicBezTo>
                    <a:pt x="242" y="9"/>
                    <a:pt x="234" y="9"/>
                    <a:pt x="234" y="0"/>
                  </a:cubicBezTo>
                  <a:lnTo>
                    <a:pt x="226" y="0"/>
                  </a:lnTo>
                  <a:cubicBezTo>
                    <a:pt x="8" y="59"/>
                    <a:pt x="8" y="59"/>
                    <a:pt x="8" y="59"/>
                  </a:cubicBezTo>
                  <a:cubicBezTo>
                    <a:pt x="8" y="67"/>
                    <a:pt x="0" y="67"/>
                    <a:pt x="8" y="67"/>
                  </a:cubicBezTo>
                  <a:cubicBezTo>
                    <a:pt x="8" y="76"/>
                    <a:pt x="8" y="76"/>
                    <a:pt x="8" y="76"/>
                  </a:cubicBezTo>
                  <a:lnTo>
                    <a:pt x="8" y="84"/>
                  </a:lnTo>
                  <a:cubicBezTo>
                    <a:pt x="8" y="92"/>
                    <a:pt x="8" y="92"/>
                    <a:pt x="8" y="92"/>
                  </a:cubicBezTo>
                  <a:lnTo>
                    <a:pt x="8" y="101"/>
                  </a:lnTo>
                  <a:cubicBezTo>
                    <a:pt x="8" y="109"/>
                    <a:pt x="8" y="118"/>
                    <a:pt x="8" y="118"/>
                  </a:cubicBezTo>
                  <a:cubicBezTo>
                    <a:pt x="8" y="126"/>
                    <a:pt x="8" y="126"/>
                    <a:pt x="8" y="134"/>
                  </a:cubicBezTo>
                  <a:cubicBezTo>
                    <a:pt x="17" y="134"/>
                    <a:pt x="17" y="134"/>
                    <a:pt x="17" y="143"/>
                  </a:cubicBezTo>
                  <a:cubicBezTo>
                    <a:pt x="17" y="151"/>
                    <a:pt x="17" y="159"/>
                    <a:pt x="17" y="159"/>
                  </a:cubicBezTo>
                  <a:cubicBezTo>
                    <a:pt x="17" y="168"/>
                    <a:pt x="17" y="168"/>
                    <a:pt x="17" y="168"/>
                  </a:cubicBezTo>
                  <a:lnTo>
                    <a:pt x="17" y="176"/>
                  </a:lnTo>
                  <a:cubicBezTo>
                    <a:pt x="17" y="185"/>
                    <a:pt x="17" y="185"/>
                    <a:pt x="17" y="185"/>
                  </a:cubicBezTo>
                  <a:cubicBezTo>
                    <a:pt x="17" y="193"/>
                    <a:pt x="8" y="193"/>
                    <a:pt x="8" y="201"/>
                  </a:cubicBezTo>
                  <a:lnTo>
                    <a:pt x="8" y="209"/>
                  </a:lnTo>
                  <a:lnTo>
                    <a:pt x="8" y="218"/>
                  </a:lnTo>
                  <a:cubicBezTo>
                    <a:pt x="8" y="226"/>
                    <a:pt x="8" y="226"/>
                    <a:pt x="8" y="226"/>
                  </a:cubicBezTo>
                  <a:cubicBezTo>
                    <a:pt x="8" y="235"/>
                    <a:pt x="8" y="235"/>
                    <a:pt x="8" y="243"/>
                  </a:cubicBezTo>
                  <a:lnTo>
                    <a:pt x="8" y="251"/>
                  </a:lnTo>
                  <a:cubicBezTo>
                    <a:pt x="8" y="251"/>
                    <a:pt x="8" y="260"/>
                    <a:pt x="0" y="260"/>
                  </a:cubicBezTo>
                  <a:lnTo>
                    <a:pt x="0" y="268"/>
                  </a:lnTo>
                  <a:lnTo>
                    <a:pt x="0" y="276"/>
                  </a:lnTo>
                  <a:lnTo>
                    <a:pt x="0" y="285"/>
                  </a:lnTo>
                  <a:cubicBezTo>
                    <a:pt x="268" y="285"/>
                    <a:pt x="268" y="285"/>
                    <a:pt x="268" y="285"/>
                  </a:cubicBezTo>
                  <a:cubicBezTo>
                    <a:pt x="268" y="285"/>
                    <a:pt x="276" y="285"/>
                    <a:pt x="276" y="276"/>
                  </a:cubicBezTo>
                  <a:cubicBezTo>
                    <a:pt x="276" y="268"/>
                    <a:pt x="276" y="268"/>
                    <a:pt x="276" y="260"/>
                  </a:cubicBezTo>
                  <a:cubicBezTo>
                    <a:pt x="276" y="260"/>
                    <a:pt x="276" y="251"/>
                    <a:pt x="276" y="243"/>
                  </a:cubicBezTo>
                  <a:cubicBezTo>
                    <a:pt x="276" y="243"/>
                    <a:pt x="276" y="235"/>
                    <a:pt x="276" y="226"/>
                  </a:cubicBezTo>
                  <a:lnTo>
                    <a:pt x="276" y="218"/>
                  </a:lnTo>
                  <a:close/>
                  <a:moveTo>
                    <a:pt x="276" y="218"/>
                  </a:moveTo>
                  <a:lnTo>
                    <a:pt x="276" y="21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53" name="Freeform 497"/>
            <p:cNvSpPr>
              <a:spLocks noChangeArrowheads="1"/>
            </p:cNvSpPr>
            <p:nvPr/>
          </p:nvSpPr>
          <p:spPr bwMode="auto">
            <a:xfrm>
              <a:off x="4083050" y="5297487"/>
              <a:ext cx="123825" cy="133350"/>
            </a:xfrm>
            <a:custGeom>
              <a:avLst/>
              <a:gdLst>
                <a:gd name="T0" fmla="*/ 343 w 344"/>
                <a:gd name="T1" fmla="*/ 276 h 369"/>
                <a:gd name="T2" fmla="*/ 335 w 344"/>
                <a:gd name="T3" fmla="*/ 259 h 369"/>
                <a:gd name="T4" fmla="*/ 326 w 344"/>
                <a:gd name="T5" fmla="*/ 242 h 369"/>
                <a:gd name="T6" fmla="*/ 318 w 344"/>
                <a:gd name="T7" fmla="*/ 234 h 369"/>
                <a:gd name="T8" fmla="*/ 310 w 344"/>
                <a:gd name="T9" fmla="*/ 209 h 369"/>
                <a:gd name="T10" fmla="*/ 301 w 344"/>
                <a:gd name="T11" fmla="*/ 192 h 369"/>
                <a:gd name="T12" fmla="*/ 276 w 344"/>
                <a:gd name="T13" fmla="*/ 150 h 369"/>
                <a:gd name="T14" fmla="*/ 268 w 344"/>
                <a:gd name="T15" fmla="*/ 142 h 369"/>
                <a:gd name="T16" fmla="*/ 251 w 344"/>
                <a:gd name="T17" fmla="*/ 125 h 369"/>
                <a:gd name="T18" fmla="*/ 234 w 344"/>
                <a:gd name="T19" fmla="*/ 108 h 369"/>
                <a:gd name="T20" fmla="*/ 226 w 344"/>
                <a:gd name="T21" fmla="*/ 92 h 369"/>
                <a:gd name="T22" fmla="*/ 209 w 344"/>
                <a:gd name="T23" fmla="*/ 75 h 369"/>
                <a:gd name="T24" fmla="*/ 184 w 344"/>
                <a:gd name="T25" fmla="*/ 58 h 369"/>
                <a:gd name="T26" fmla="*/ 167 w 344"/>
                <a:gd name="T27" fmla="*/ 33 h 369"/>
                <a:gd name="T28" fmla="*/ 151 w 344"/>
                <a:gd name="T29" fmla="*/ 25 h 369"/>
                <a:gd name="T30" fmla="*/ 134 w 344"/>
                <a:gd name="T31" fmla="*/ 8 h 369"/>
                <a:gd name="T32" fmla="*/ 117 w 344"/>
                <a:gd name="T33" fmla="*/ 8 h 369"/>
                <a:gd name="T34" fmla="*/ 0 w 344"/>
                <a:gd name="T35" fmla="*/ 159 h 369"/>
                <a:gd name="T36" fmla="*/ 9 w 344"/>
                <a:gd name="T37" fmla="*/ 167 h 369"/>
                <a:gd name="T38" fmla="*/ 17 w 344"/>
                <a:gd name="T39" fmla="*/ 175 h 369"/>
                <a:gd name="T40" fmla="*/ 34 w 344"/>
                <a:gd name="T41" fmla="*/ 192 h 369"/>
                <a:gd name="T42" fmla="*/ 42 w 344"/>
                <a:gd name="T43" fmla="*/ 209 h 369"/>
                <a:gd name="T44" fmla="*/ 59 w 344"/>
                <a:gd name="T45" fmla="*/ 226 h 369"/>
                <a:gd name="T46" fmla="*/ 67 w 344"/>
                <a:gd name="T47" fmla="*/ 242 h 369"/>
                <a:gd name="T48" fmla="*/ 84 w 344"/>
                <a:gd name="T49" fmla="*/ 259 h 369"/>
                <a:gd name="T50" fmla="*/ 92 w 344"/>
                <a:gd name="T51" fmla="*/ 276 h 369"/>
                <a:gd name="T52" fmla="*/ 101 w 344"/>
                <a:gd name="T53" fmla="*/ 301 h 369"/>
                <a:gd name="T54" fmla="*/ 109 w 344"/>
                <a:gd name="T55" fmla="*/ 317 h 369"/>
                <a:gd name="T56" fmla="*/ 117 w 344"/>
                <a:gd name="T57" fmla="*/ 334 h 369"/>
                <a:gd name="T58" fmla="*/ 117 w 344"/>
                <a:gd name="T59" fmla="*/ 351 h 369"/>
                <a:gd name="T60" fmla="*/ 126 w 344"/>
                <a:gd name="T61" fmla="*/ 359 h 369"/>
                <a:gd name="T62" fmla="*/ 335 w 344"/>
                <a:gd name="T63" fmla="*/ 284 h 369"/>
                <a:gd name="T64" fmla="*/ 335 w 344"/>
                <a:gd name="T65" fmla="*/ 284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4" h="369">
                  <a:moveTo>
                    <a:pt x="335" y="284"/>
                  </a:moveTo>
                  <a:cubicBezTo>
                    <a:pt x="343" y="284"/>
                    <a:pt x="343" y="276"/>
                    <a:pt x="343" y="276"/>
                  </a:cubicBezTo>
                  <a:cubicBezTo>
                    <a:pt x="343" y="267"/>
                    <a:pt x="343" y="267"/>
                    <a:pt x="343" y="267"/>
                  </a:cubicBezTo>
                  <a:cubicBezTo>
                    <a:pt x="335" y="267"/>
                    <a:pt x="335" y="267"/>
                    <a:pt x="335" y="259"/>
                  </a:cubicBezTo>
                  <a:lnTo>
                    <a:pt x="335" y="250"/>
                  </a:lnTo>
                  <a:cubicBezTo>
                    <a:pt x="326" y="250"/>
                    <a:pt x="326" y="242"/>
                    <a:pt x="326" y="242"/>
                  </a:cubicBezTo>
                  <a:lnTo>
                    <a:pt x="326" y="234"/>
                  </a:lnTo>
                  <a:lnTo>
                    <a:pt x="318" y="234"/>
                  </a:lnTo>
                  <a:cubicBezTo>
                    <a:pt x="318" y="226"/>
                    <a:pt x="318" y="226"/>
                    <a:pt x="318" y="217"/>
                  </a:cubicBezTo>
                  <a:cubicBezTo>
                    <a:pt x="310" y="217"/>
                    <a:pt x="310" y="209"/>
                    <a:pt x="310" y="209"/>
                  </a:cubicBezTo>
                  <a:cubicBezTo>
                    <a:pt x="310" y="200"/>
                    <a:pt x="301" y="200"/>
                    <a:pt x="301" y="200"/>
                  </a:cubicBezTo>
                  <a:lnTo>
                    <a:pt x="301" y="192"/>
                  </a:lnTo>
                  <a:cubicBezTo>
                    <a:pt x="293" y="192"/>
                    <a:pt x="293" y="184"/>
                    <a:pt x="293" y="184"/>
                  </a:cubicBezTo>
                  <a:cubicBezTo>
                    <a:pt x="284" y="175"/>
                    <a:pt x="276" y="159"/>
                    <a:pt x="276" y="150"/>
                  </a:cubicBezTo>
                  <a:cubicBezTo>
                    <a:pt x="268" y="150"/>
                    <a:pt x="268" y="150"/>
                    <a:pt x="268" y="150"/>
                  </a:cubicBezTo>
                  <a:cubicBezTo>
                    <a:pt x="268" y="142"/>
                    <a:pt x="268" y="142"/>
                    <a:pt x="268" y="142"/>
                  </a:cubicBezTo>
                  <a:cubicBezTo>
                    <a:pt x="260" y="142"/>
                    <a:pt x="260" y="142"/>
                    <a:pt x="260" y="142"/>
                  </a:cubicBezTo>
                  <a:cubicBezTo>
                    <a:pt x="260" y="133"/>
                    <a:pt x="260" y="133"/>
                    <a:pt x="251" y="125"/>
                  </a:cubicBezTo>
                  <a:lnTo>
                    <a:pt x="243" y="117"/>
                  </a:lnTo>
                  <a:cubicBezTo>
                    <a:pt x="243" y="108"/>
                    <a:pt x="234" y="108"/>
                    <a:pt x="234" y="108"/>
                  </a:cubicBezTo>
                  <a:lnTo>
                    <a:pt x="234" y="100"/>
                  </a:lnTo>
                  <a:cubicBezTo>
                    <a:pt x="226" y="100"/>
                    <a:pt x="226" y="100"/>
                    <a:pt x="226" y="92"/>
                  </a:cubicBezTo>
                  <a:lnTo>
                    <a:pt x="218" y="92"/>
                  </a:lnTo>
                  <a:cubicBezTo>
                    <a:pt x="218" y="83"/>
                    <a:pt x="209" y="83"/>
                    <a:pt x="209" y="75"/>
                  </a:cubicBezTo>
                  <a:cubicBezTo>
                    <a:pt x="201" y="75"/>
                    <a:pt x="201" y="67"/>
                    <a:pt x="201" y="67"/>
                  </a:cubicBezTo>
                  <a:cubicBezTo>
                    <a:pt x="193" y="58"/>
                    <a:pt x="193" y="58"/>
                    <a:pt x="184" y="58"/>
                  </a:cubicBezTo>
                  <a:cubicBezTo>
                    <a:pt x="184" y="50"/>
                    <a:pt x="176" y="50"/>
                    <a:pt x="176" y="41"/>
                  </a:cubicBezTo>
                  <a:cubicBezTo>
                    <a:pt x="176" y="41"/>
                    <a:pt x="167" y="41"/>
                    <a:pt x="167" y="33"/>
                  </a:cubicBezTo>
                  <a:cubicBezTo>
                    <a:pt x="167" y="33"/>
                    <a:pt x="159" y="33"/>
                    <a:pt x="159" y="25"/>
                  </a:cubicBezTo>
                  <a:cubicBezTo>
                    <a:pt x="151" y="25"/>
                    <a:pt x="151" y="25"/>
                    <a:pt x="151" y="25"/>
                  </a:cubicBezTo>
                  <a:cubicBezTo>
                    <a:pt x="151" y="16"/>
                    <a:pt x="142" y="16"/>
                    <a:pt x="142" y="16"/>
                  </a:cubicBezTo>
                  <a:lnTo>
                    <a:pt x="134" y="8"/>
                  </a:lnTo>
                  <a:lnTo>
                    <a:pt x="126" y="8"/>
                  </a:lnTo>
                  <a:cubicBezTo>
                    <a:pt x="126" y="0"/>
                    <a:pt x="117" y="0"/>
                    <a:pt x="117" y="8"/>
                  </a:cubicBezTo>
                  <a:cubicBezTo>
                    <a:pt x="0" y="150"/>
                    <a:pt x="0" y="150"/>
                    <a:pt x="0" y="150"/>
                  </a:cubicBezTo>
                  <a:lnTo>
                    <a:pt x="0" y="159"/>
                  </a:lnTo>
                  <a:lnTo>
                    <a:pt x="9" y="159"/>
                  </a:lnTo>
                  <a:lnTo>
                    <a:pt x="9" y="167"/>
                  </a:lnTo>
                  <a:lnTo>
                    <a:pt x="17" y="167"/>
                  </a:lnTo>
                  <a:cubicBezTo>
                    <a:pt x="17" y="175"/>
                    <a:pt x="17" y="175"/>
                    <a:pt x="17" y="175"/>
                  </a:cubicBezTo>
                  <a:cubicBezTo>
                    <a:pt x="25" y="175"/>
                    <a:pt x="25" y="184"/>
                    <a:pt x="25" y="184"/>
                  </a:cubicBezTo>
                  <a:lnTo>
                    <a:pt x="34" y="192"/>
                  </a:lnTo>
                  <a:lnTo>
                    <a:pt x="34" y="200"/>
                  </a:lnTo>
                  <a:cubicBezTo>
                    <a:pt x="42" y="200"/>
                    <a:pt x="42" y="200"/>
                    <a:pt x="42" y="209"/>
                  </a:cubicBezTo>
                  <a:cubicBezTo>
                    <a:pt x="42" y="209"/>
                    <a:pt x="51" y="209"/>
                    <a:pt x="51" y="217"/>
                  </a:cubicBezTo>
                  <a:cubicBezTo>
                    <a:pt x="51" y="217"/>
                    <a:pt x="59" y="217"/>
                    <a:pt x="59" y="226"/>
                  </a:cubicBezTo>
                  <a:cubicBezTo>
                    <a:pt x="59" y="226"/>
                    <a:pt x="59" y="234"/>
                    <a:pt x="67" y="234"/>
                  </a:cubicBezTo>
                  <a:cubicBezTo>
                    <a:pt x="67" y="242"/>
                    <a:pt x="67" y="242"/>
                    <a:pt x="67" y="242"/>
                  </a:cubicBezTo>
                  <a:cubicBezTo>
                    <a:pt x="75" y="242"/>
                    <a:pt x="75" y="250"/>
                    <a:pt x="75" y="250"/>
                  </a:cubicBezTo>
                  <a:cubicBezTo>
                    <a:pt x="75" y="259"/>
                    <a:pt x="84" y="259"/>
                    <a:pt x="84" y="259"/>
                  </a:cubicBezTo>
                  <a:cubicBezTo>
                    <a:pt x="84" y="267"/>
                    <a:pt x="84" y="267"/>
                    <a:pt x="84" y="267"/>
                  </a:cubicBezTo>
                  <a:lnTo>
                    <a:pt x="92" y="276"/>
                  </a:lnTo>
                  <a:cubicBezTo>
                    <a:pt x="92" y="276"/>
                    <a:pt x="92" y="284"/>
                    <a:pt x="101" y="292"/>
                  </a:cubicBezTo>
                  <a:lnTo>
                    <a:pt x="101" y="301"/>
                  </a:lnTo>
                  <a:lnTo>
                    <a:pt x="109" y="309"/>
                  </a:lnTo>
                  <a:cubicBezTo>
                    <a:pt x="109" y="317"/>
                    <a:pt x="109" y="317"/>
                    <a:pt x="109" y="317"/>
                  </a:cubicBezTo>
                  <a:cubicBezTo>
                    <a:pt x="109" y="326"/>
                    <a:pt x="117" y="326"/>
                    <a:pt x="117" y="326"/>
                  </a:cubicBezTo>
                  <a:lnTo>
                    <a:pt x="117" y="334"/>
                  </a:lnTo>
                  <a:lnTo>
                    <a:pt x="117" y="342"/>
                  </a:lnTo>
                  <a:lnTo>
                    <a:pt x="117" y="351"/>
                  </a:lnTo>
                  <a:cubicBezTo>
                    <a:pt x="126" y="351"/>
                    <a:pt x="126" y="351"/>
                    <a:pt x="126" y="351"/>
                  </a:cubicBezTo>
                  <a:cubicBezTo>
                    <a:pt x="126" y="359"/>
                    <a:pt x="126" y="359"/>
                    <a:pt x="126" y="359"/>
                  </a:cubicBezTo>
                  <a:lnTo>
                    <a:pt x="134" y="368"/>
                  </a:lnTo>
                  <a:lnTo>
                    <a:pt x="335" y="284"/>
                  </a:lnTo>
                  <a:close/>
                  <a:moveTo>
                    <a:pt x="335" y="284"/>
                  </a:moveTo>
                  <a:lnTo>
                    <a:pt x="335"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54" name="Freeform 498"/>
            <p:cNvSpPr>
              <a:spLocks noChangeArrowheads="1"/>
            </p:cNvSpPr>
            <p:nvPr/>
          </p:nvSpPr>
          <p:spPr bwMode="auto">
            <a:xfrm>
              <a:off x="3986213" y="5253037"/>
              <a:ext cx="39687" cy="57150"/>
            </a:xfrm>
            <a:custGeom>
              <a:avLst/>
              <a:gdLst>
                <a:gd name="T0" fmla="*/ 8 w 109"/>
                <a:gd name="T1" fmla="*/ 151 h 160"/>
                <a:gd name="T2" fmla="*/ 17 w 109"/>
                <a:gd name="T3" fmla="*/ 151 h 160"/>
                <a:gd name="T4" fmla="*/ 17 w 109"/>
                <a:gd name="T5" fmla="*/ 159 h 160"/>
                <a:gd name="T6" fmla="*/ 25 w 109"/>
                <a:gd name="T7" fmla="*/ 159 h 160"/>
                <a:gd name="T8" fmla="*/ 33 w 109"/>
                <a:gd name="T9" fmla="*/ 159 h 160"/>
                <a:gd name="T10" fmla="*/ 108 w 109"/>
                <a:gd name="T11" fmla="*/ 9 h 160"/>
                <a:gd name="T12" fmla="*/ 100 w 109"/>
                <a:gd name="T13" fmla="*/ 9 h 160"/>
                <a:gd name="T14" fmla="*/ 92 w 109"/>
                <a:gd name="T15" fmla="*/ 0 h 160"/>
                <a:gd name="T16" fmla="*/ 83 w 109"/>
                <a:gd name="T17" fmla="*/ 0 h 160"/>
                <a:gd name="T18" fmla="*/ 67 w 109"/>
                <a:gd name="T19" fmla="*/ 0 h 160"/>
                <a:gd name="T20" fmla="*/ 58 w 109"/>
                <a:gd name="T21" fmla="*/ 0 h 160"/>
                <a:gd name="T22" fmla="*/ 41 w 109"/>
                <a:gd name="T23" fmla="*/ 0 h 160"/>
                <a:gd name="T24" fmla="*/ 33 w 109"/>
                <a:gd name="T25" fmla="*/ 0 h 160"/>
                <a:gd name="T26" fmla="*/ 25 w 109"/>
                <a:gd name="T27" fmla="*/ 0 h 160"/>
                <a:gd name="T28" fmla="*/ 17 w 109"/>
                <a:gd name="T29" fmla="*/ 0 h 160"/>
                <a:gd name="T30" fmla="*/ 8 w 109"/>
                <a:gd name="T31" fmla="*/ 0 h 160"/>
                <a:gd name="T32" fmla="*/ 0 w 109"/>
                <a:gd name="T33" fmla="*/ 9 h 160"/>
                <a:gd name="T34" fmla="*/ 0 w 109"/>
                <a:gd name="T35" fmla="*/ 142 h 160"/>
                <a:gd name="T36" fmla="*/ 0 w 109"/>
                <a:gd name="T37" fmla="*/ 151 h 160"/>
                <a:gd name="T38" fmla="*/ 8 w 109"/>
                <a:gd name="T39" fmla="*/ 151 h 160"/>
                <a:gd name="T40" fmla="*/ 8 w 109"/>
                <a:gd name="T41" fmla="*/ 151 h 160"/>
                <a:gd name="T42" fmla="*/ 8 w 109"/>
                <a:gd name="T43" fmla="*/ 15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9" h="160">
                  <a:moveTo>
                    <a:pt x="8" y="151"/>
                  </a:moveTo>
                  <a:lnTo>
                    <a:pt x="17" y="151"/>
                  </a:lnTo>
                  <a:lnTo>
                    <a:pt x="17" y="159"/>
                  </a:lnTo>
                  <a:cubicBezTo>
                    <a:pt x="25" y="159"/>
                    <a:pt x="25" y="159"/>
                    <a:pt x="25" y="159"/>
                  </a:cubicBezTo>
                  <a:cubicBezTo>
                    <a:pt x="33" y="159"/>
                    <a:pt x="33" y="159"/>
                    <a:pt x="33" y="159"/>
                  </a:cubicBezTo>
                  <a:cubicBezTo>
                    <a:pt x="108" y="9"/>
                    <a:pt x="108" y="9"/>
                    <a:pt x="108" y="9"/>
                  </a:cubicBezTo>
                  <a:lnTo>
                    <a:pt x="100" y="9"/>
                  </a:lnTo>
                  <a:cubicBezTo>
                    <a:pt x="92" y="9"/>
                    <a:pt x="92" y="0"/>
                    <a:pt x="92" y="0"/>
                  </a:cubicBezTo>
                  <a:lnTo>
                    <a:pt x="83" y="0"/>
                  </a:lnTo>
                  <a:cubicBezTo>
                    <a:pt x="75" y="0"/>
                    <a:pt x="75" y="0"/>
                    <a:pt x="67" y="0"/>
                  </a:cubicBezTo>
                  <a:lnTo>
                    <a:pt x="58" y="0"/>
                  </a:lnTo>
                  <a:cubicBezTo>
                    <a:pt x="50" y="0"/>
                    <a:pt x="50" y="0"/>
                    <a:pt x="41" y="0"/>
                  </a:cubicBezTo>
                  <a:lnTo>
                    <a:pt x="33" y="0"/>
                  </a:lnTo>
                  <a:lnTo>
                    <a:pt x="25" y="0"/>
                  </a:lnTo>
                  <a:lnTo>
                    <a:pt x="17" y="0"/>
                  </a:lnTo>
                  <a:lnTo>
                    <a:pt x="8" y="0"/>
                  </a:lnTo>
                  <a:cubicBezTo>
                    <a:pt x="8" y="0"/>
                    <a:pt x="0" y="0"/>
                    <a:pt x="0" y="9"/>
                  </a:cubicBezTo>
                  <a:cubicBezTo>
                    <a:pt x="0" y="142"/>
                    <a:pt x="0" y="142"/>
                    <a:pt x="0" y="142"/>
                  </a:cubicBezTo>
                  <a:cubicBezTo>
                    <a:pt x="0" y="151"/>
                    <a:pt x="0" y="151"/>
                    <a:pt x="0" y="151"/>
                  </a:cubicBezTo>
                  <a:lnTo>
                    <a:pt x="8" y="151"/>
                  </a:lnTo>
                  <a:close/>
                  <a:moveTo>
                    <a:pt x="8" y="151"/>
                  </a:moveTo>
                  <a:lnTo>
                    <a:pt x="8" y="15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55" name="Freeform 499"/>
            <p:cNvSpPr>
              <a:spLocks noChangeArrowheads="1"/>
            </p:cNvSpPr>
            <p:nvPr/>
          </p:nvSpPr>
          <p:spPr bwMode="auto">
            <a:xfrm>
              <a:off x="4056063" y="5267324"/>
              <a:ext cx="50800" cy="76200"/>
            </a:xfrm>
            <a:custGeom>
              <a:avLst/>
              <a:gdLst>
                <a:gd name="T0" fmla="*/ 17 w 143"/>
                <a:gd name="T1" fmla="*/ 192 h 210"/>
                <a:gd name="T2" fmla="*/ 25 w 143"/>
                <a:gd name="T3" fmla="*/ 201 h 210"/>
                <a:gd name="T4" fmla="*/ 34 w 143"/>
                <a:gd name="T5" fmla="*/ 201 h 210"/>
                <a:gd name="T6" fmla="*/ 42 w 143"/>
                <a:gd name="T7" fmla="*/ 201 h 210"/>
                <a:gd name="T8" fmla="*/ 142 w 143"/>
                <a:gd name="T9" fmla="*/ 59 h 210"/>
                <a:gd name="T10" fmla="*/ 142 w 143"/>
                <a:gd name="T11" fmla="*/ 42 h 210"/>
                <a:gd name="T12" fmla="*/ 134 w 143"/>
                <a:gd name="T13" fmla="*/ 42 h 210"/>
                <a:gd name="T14" fmla="*/ 126 w 143"/>
                <a:gd name="T15" fmla="*/ 42 h 210"/>
                <a:gd name="T16" fmla="*/ 117 w 143"/>
                <a:gd name="T17" fmla="*/ 33 h 210"/>
                <a:gd name="T18" fmla="*/ 109 w 143"/>
                <a:gd name="T19" fmla="*/ 25 h 210"/>
                <a:gd name="T20" fmla="*/ 100 w 143"/>
                <a:gd name="T21" fmla="*/ 25 h 210"/>
                <a:gd name="T22" fmla="*/ 84 w 143"/>
                <a:gd name="T23" fmla="*/ 17 h 210"/>
                <a:gd name="T24" fmla="*/ 75 w 143"/>
                <a:gd name="T25" fmla="*/ 9 h 210"/>
                <a:gd name="T26" fmla="*/ 59 w 143"/>
                <a:gd name="T27" fmla="*/ 9 h 210"/>
                <a:gd name="T28" fmla="*/ 42 w 143"/>
                <a:gd name="T29" fmla="*/ 0 h 210"/>
                <a:gd name="T30" fmla="*/ 0 w 143"/>
                <a:gd name="T31" fmla="*/ 184 h 210"/>
                <a:gd name="T32" fmla="*/ 8 w 143"/>
                <a:gd name="T33" fmla="*/ 184 h 210"/>
                <a:gd name="T34" fmla="*/ 17 w 143"/>
                <a:gd name="T35" fmla="*/ 192 h 210"/>
                <a:gd name="T36" fmla="*/ 17 w 143"/>
                <a:gd name="T37" fmla="*/ 192 h 210"/>
                <a:gd name="T38" fmla="*/ 17 w 143"/>
                <a:gd name="T39" fmla="*/ 19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3" h="210">
                  <a:moveTo>
                    <a:pt x="17" y="192"/>
                  </a:moveTo>
                  <a:cubicBezTo>
                    <a:pt x="25" y="192"/>
                    <a:pt x="25" y="192"/>
                    <a:pt x="25" y="201"/>
                  </a:cubicBezTo>
                  <a:lnTo>
                    <a:pt x="34" y="201"/>
                  </a:lnTo>
                  <a:cubicBezTo>
                    <a:pt x="42" y="209"/>
                    <a:pt x="42" y="209"/>
                    <a:pt x="42" y="201"/>
                  </a:cubicBezTo>
                  <a:cubicBezTo>
                    <a:pt x="142" y="59"/>
                    <a:pt x="142" y="59"/>
                    <a:pt x="142" y="59"/>
                  </a:cubicBezTo>
                  <a:cubicBezTo>
                    <a:pt x="142" y="50"/>
                    <a:pt x="142" y="50"/>
                    <a:pt x="142" y="42"/>
                  </a:cubicBezTo>
                  <a:cubicBezTo>
                    <a:pt x="134" y="42"/>
                    <a:pt x="134" y="42"/>
                    <a:pt x="134" y="42"/>
                  </a:cubicBezTo>
                  <a:lnTo>
                    <a:pt x="126" y="42"/>
                  </a:lnTo>
                  <a:cubicBezTo>
                    <a:pt x="126" y="42"/>
                    <a:pt x="126" y="33"/>
                    <a:pt x="117" y="33"/>
                  </a:cubicBezTo>
                  <a:cubicBezTo>
                    <a:pt x="117" y="33"/>
                    <a:pt x="109" y="33"/>
                    <a:pt x="109" y="25"/>
                  </a:cubicBezTo>
                  <a:lnTo>
                    <a:pt x="100" y="25"/>
                  </a:lnTo>
                  <a:cubicBezTo>
                    <a:pt x="92" y="25"/>
                    <a:pt x="92" y="17"/>
                    <a:pt x="84" y="17"/>
                  </a:cubicBezTo>
                  <a:cubicBezTo>
                    <a:pt x="84" y="17"/>
                    <a:pt x="75" y="17"/>
                    <a:pt x="75" y="9"/>
                  </a:cubicBezTo>
                  <a:cubicBezTo>
                    <a:pt x="67" y="9"/>
                    <a:pt x="67" y="9"/>
                    <a:pt x="59" y="9"/>
                  </a:cubicBezTo>
                  <a:cubicBezTo>
                    <a:pt x="59" y="9"/>
                    <a:pt x="50" y="0"/>
                    <a:pt x="42" y="0"/>
                  </a:cubicBezTo>
                  <a:cubicBezTo>
                    <a:pt x="0" y="184"/>
                    <a:pt x="0" y="184"/>
                    <a:pt x="0" y="184"/>
                  </a:cubicBezTo>
                  <a:lnTo>
                    <a:pt x="8" y="184"/>
                  </a:lnTo>
                  <a:lnTo>
                    <a:pt x="17" y="192"/>
                  </a:lnTo>
                  <a:close/>
                  <a:moveTo>
                    <a:pt x="17" y="192"/>
                  </a:moveTo>
                  <a:lnTo>
                    <a:pt x="17" y="192"/>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56" name="Freeform 500"/>
            <p:cNvSpPr>
              <a:spLocks noChangeArrowheads="1"/>
            </p:cNvSpPr>
            <p:nvPr/>
          </p:nvSpPr>
          <p:spPr bwMode="auto">
            <a:xfrm>
              <a:off x="3854450" y="5253037"/>
              <a:ext cx="114300" cy="79375"/>
            </a:xfrm>
            <a:custGeom>
              <a:avLst/>
              <a:gdLst>
                <a:gd name="T0" fmla="*/ 251 w 319"/>
                <a:gd name="T1" fmla="*/ 151 h 219"/>
                <a:gd name="T2" fmla="*/ 267 w 319"/>
                <a:gd name="T3" fmla="*/ 151 h 219"/>
                <a:gd name="T4" fmla="*/ 284 w 319"/>
                <a:gd name="T5" fmla="*/ 151 h 219"/>
                <a:gd name="T6" fmla="*/ 301 w 319"/>
                <a:gd name="T7" fmla="*/ 151 h 219"/>
                <a:gd name="T8" fmla="*/ 318 w 319"/>
                <a:gd name="T9" fmla="*/ 142 h 219"/>
                <a:gd name="T10" fmla="*/ 301 w 319"/>
                <a:gd name="T11" fmla="*/ 0 h 219"/>
                <a:gd name="T12" fmla="*/ 276 w 319"/>
                <a:gd name="T13" fmla="*/ 9 h 219"/>
                <a:gd name="T14" fmla="*/ 259 w 319"/>
                <a:gd name="T15" fmla="*/ 9 h 219"/>
                <a:gd name="T16" fmla="*/ 234 w 319"/>
                <a:gd name="T17" fmla="*/ 17 h 219"/>
                <a:gd name="T18" fmla="*/ 217 w 319"/>
                <a:gd name="T19" fmla="*/ 17 h 219"/>
                <a:gd name="T20" fmla="*/ 192 w 319"/>
                <a:gd name="T21" fmla="*/ 25 h 219"/>
                <a:gd name="T22" fmla="*/ 175 w 319"/>
                <a:gd name="T23" fmla="*/ 34 h 219"/>
                <a:gd name="T24" fmla="*/ 159 w 319"/>
                <a:gd name="T25" fmla="*/ 34 h 219"/>
                <a:gd name="T26" fmla="*/ 125 w 319"/>
                <a:gd name="T27" fmla="*/ 51 h 219"/>
                <a:gd name="T28" fmla="*/ 108 w 319"/>
                <a:gd name="T29" fmla="*/ 59 h 219"/>
                <a:gd name="T30" fmla="*/ 84 w 319"/>
                <a:gd name="T31" fmla="*/ 67 h 219"/>
                <a:gd name="T32" fmla="*/ 58 w 319"/>
                <a:gd name="T33" fmla="*/ 84 h 219"/>
                <a:gd name="T34" fmla="*/ 42 w 319"/>
                <a:gd name="T35" fmla="*/ 92 h 219"/>
                <a:gd name="T36" fmla="*/ 25 w 319"/>
                <a:gd name="T37" fmla="*/ 109 h 219"/>
                <a:gd name="T38" fmla="*/ 8 w 319"/>
                <a:gd name="T39" fmla="*/ 117 h 219"/>
                <a:gd name="T40" fmla="*/ 0 w 319"/>
                <a:gd name="T41" fmla="*/ 134 h 219"/>
                <a:gd name="T42" fmla="*/ 67 w 319"/>
                <a:gd name="T43" fmla="*/ 218 h 219"/>
                <a:gd name="T44" fmla="*/ 75 w 319"/>
                <a:gd name="T45" fmla="*/ 209 h 219"/>
                <a:gd name="T46" fmla="*/ 92 w 319"/>
                <a:gd name="T47" fmla="*/ 201 h 219"/>
                <a:gd name="T48" fmla="*/ 108 w 319"/>
                <a:gd name="T49" fmla="*/ 193 h 219"/>
                <a:gd name="T50" fmla="*/ 125 w 319"/>
                <a:gd name="T51" fmla="*/ 184 h 219"/>
                <a:gd name="T52" fmla="*/ 150 w 319"/>
                <a:gd name="T53" fmla="*/ 176 h 219"/>
                <a:gd name="T54" fmla="*/ 167 w 319"/>
                <a:gd name="T55" fmla="*/ 167 h 219"/>
                <a:gd name="T56" fmla="*/ 184 w 319"/>
                <a:gd name="T57" fmla="*/ 167 h 219"/>
                <a:gd name="T58" fmla="*/ 209 w 319"/>
                <a:gd name="T59" fmla="*/ 159 h 219"/>
                <a:gd name="T60" fmla="*/ 226 w 319"/>
                <a:gd name="T61" fmla="*/ 159 h 219"/>
                <a:gd name="T62" fmla="*/ 242 w 319"/>
                <a:gd name="T63" fmla="*/ 151 h 219"/>
                <a:gd name="T64" fmla="*/ 242 w 319"/>
                <a:gd name="T65" fmla="*/ 15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9" h="219">
                  <a:moveTo>
                    <a:pt x="242" y="151"/>
                  </a:moveTo>
                  <a:cubicBezTo>
                    <a:pt x="251" y="151"/>
                    <a:pt x="251" y="151"/>
                    <a:pt x="251" y="151"/>
                  </a:cubicBezTo>
                  <a:lnTo>
                    <a:pt x="259" y="151"/>
                  </a:lnTo>
                  <a:lnTo>
                    <a:pt x="267" y="151"/>
                  </a:lnTo>
                  <a:lnTo>
                    <a:pt x="276" y="151"/>
                  </a:lnTo>
                  <a:lnTo>
                    <a:pt x="284" y="151"/>
                  </a:lnTo>
                  <a:lnTo>
                    <a:pt x="293" y="151"/>
                  </a:lnTo>
                  <a:lnTo>
                    <a:pt x="301" y="151"/>
                  </a:lnTo>
                  <a:lnTo>
                    <a:pt x="309" y="151"/>
                  </a:lnTo>
                  <a:cubicBezTo>
                    <a:pt x="318" y="151"/>
                    <a:pt x="318" y="142"/>
                    <a:pt x="318" y="142"/>
                  </a:cubicBezTo>
                  <a:cubicBezTo>
                    <a:pt x="309" y="9"/>
                    <a:pt x="309" y="9"/>
                    <a:pt x="309" y="9"/>
                  </a:cubicBezTo>
                  <a:cubicBezTo>
                    <a:pt x="309" y="9"/>
                    <a:pt x="309" y="0"/>
                    <a:pt x="301" y="0"/>
                  </a:cubicBezTo>
                  <a:lnTo>
                    <a:pt x="293" y="0"/>
                  </a:lnTo>
                  <a:cubicBezTo>
                    <a:pt x="284" y="9"/>
                    <a:pt x="284" y="9"/>
                    <a:pt x="276" y="9"/>
                  </a:cubicBezTo>
                  <a:lnTo>
                    <a:pt x="267" y="9"/>
                  </a:lnTo>
                  <a:lnTo>
                    <a:pt x="259" y="9"/>
                  </a:lnTo>
                  <a:cubicBezTo>
                    <a:pt x="251" y="9"/>
                    <a:pt x="251" y="9"/>
                    <a:pt x="242" y="9"/>
                  </a:cubicBezTo>
                  <a:lnTo>
                    <a:pt x="234" y="17"/>
                  </a:lnTo>
                  <a:cubicBezTo>
                    <a:pt x="226" y="17"/>
                    <a:pt x="226" y="17"/>
                    <a:pt x="226" y="17"/>
                  </a:cubicBezTo>
                  <a:lnTo>
                    <a:pt x="217" y="17"/>
                  </a:lnTo>
                  <a:cubicBezTo>
                    <a:pt x="209" y="17"/>
                    <a:pt x="209" y="17"/>
                    <a:pt x="200" y="25"/>
                  </a:cubicBezTo>
                  <a:lnTo>
                    <a:pt x="192" y="25"/>
                  </a:lnTo>
                  <a:cubicBezTo>
                    <a:pt x="184" y="25"/>
                    <a:pt x="184" y="25"/>
                    <a:pt x="184" y="25"/>
                  </a:cubicBezTo>
                  <a:cubicBezTo>
                    <a:pt x="175" y="34"/>
                    <a:pt x="175" y="34"/>
                    <a:pt x="175" y="34"/>
                  </a:cubicBezTo>
                  <a:cubicBezTo>
                    <a:pt x="167" y="34"/>
                    <a:pt x="167" y="34"/>
                    <a:pt x="167" y="34"/>
                  </a:cubicBezTo>
                  <a:lnTo>
                    <a:pt x="159" y="34"/>
                  </a:lnTo>
                  <a:cubicBezTo>
                    <a:pt x="150" y="42"/>
                    <a:pt x="150" y="42"/>
                    <a:pt x="142" y="42"/>
                  </a:cubicBezTo>
                  <a:cubicBezTo>
                    <a:pt x="142" y="42"/>
                    <a:pt x="134" y="51"/>
                    <a:pt x="125" y="51"/>
                  </a:cubicBezTo>
                  <a:cubicBezTo>
                    <a:pt x="117" y="51"/>
                    <a:pt x="117" y="51"/>
                    <a:pt x="117" y="59"/>
                  </a:cubicBezTo>
                  <a:cubicBezTo>
                    <a:pt x="108" y="59"/>
                    <a:pt x="108" y="59"/>
                    <a:pt x="108" y="59"/>
                  </a:cubicBezTo>
                  <a:lnTo>
                    <a:pt x="100" y="59"/>
                  </a:lnTo>
                  <a:cubicBezTo>
                    <a:pt x="92" y="67"/>
                    <a:pt x="92" y="67"/>
                    <a:pt x="84" y="67"/>
                  </a:cubicBezTo>
                  <a:lnTo>
                    <a:pt x="75" y="75"/>
                  </a:lnTo>
                  <a:cubicBezTo>
                    <a:pt x="67" y="75"/>
                    <a:pt x="67" y="75"/>
                    <a:pt x="58" y="84"/>
                  </a:cubicBezTo>
                  <a:lnTo>
                    <a:pt x="50" y="92"/>
                  </a:lnTo>
                  <a:lnTo>
                    <a:pt x="42" y="92"/>
                  </a:lnTo>
                  <a:cubicBezTo>
                    <a:pt x="33" y="101"/>
                    <a:pt x="33" y="101"/>
                    <a:pt x="33" y="101"/>
                  </a:cubicBezTo>
                  <a:cubicBezTo>
                    <a:pt x="25" y="101"/>
                    <a:pt x="25" y="109"/>
                    <a:pt x="25" y="109"/>
                  </a:cubicBezTo>
                  <a:cubicBezTo>
                    <a:pt x="17" y="109"/>
                    <a:pt x="17" y="109"/>
                    <a:pt x="17" y="109"/>
                  </a:cubicBezTo>
                  <a:cubicBezTo>
                    <a:pt x="17" y="117"/>
                    <a:pt x="8" y="117"/>
                    <a:pt x="8" y="117"/>
                  </a:cubicBezTo>
                  <a:cubicBezTo>
                    <a:pt x="8" y="117"/>
                    <a:pt x="0" y="117"/>
                    <a:pt x="0" y="126"/>
                  </a:cubicBezTo>
                  <a:lnTo>
                    <a:pt x="0" y="134"/>
                  </a:lnTo>
                  <a:cubicBezTo>
                    <a:pt x="58" y="209"/>
                    <a:pt x="58" y="209"/>
                    <a:pt x="58" y="209"/>
                  </a:cubicBezTo>
                  <a:cubicBezTo>
                    <a:pt x="58" y="218"/>
                    <a:pt x="58" y="218"/>
                    <a:pt x="67" y="218"/>
                  </a:cubicBezTo>
                  <a:cubicBezTo>
                    <a:pt x="67" y="209"/>
                    <a:pt x="67" y="209"/>
                    <a:pt x="67" y="209"/>
                  </a:cubicBezTo>
                  <a:cubicBezTo>
                    <a:pt x="75" y="209"/>
                    <a:pt x="75" y="209"/>
                    <a:pt x="75" y="209"/>
                  </a:cubicBezTo>
                  <a:lnTo>
                    <a:pt x="84" y="201"/>
                  </a:lnTo>
                  <a:lnTo>
                    <a:pt x="92" y="201"/>
                  </a:lnTo>
                  <a:lnTo>
                    <a:pt x="100" y="201"/>
                  </a:lnTo>
                  <a:cubicBezTo>
                    <a:pt x="100" y="193"/>
                    <a:pt x="100" y="193"/>
                    <a:pt x="108" y="193"/>
                  </a:cubicBezTo>
                  <a:cubicBezTo>
                    <a:pt x="108" y="193"/>
                    <a:pt x="117" y="193"/>
                    <a:pt x="117" y="184"/>
                  </a:cubicBezTo>
                  <a:lnTo>
                    <a:pt x="125" y="184"/>
                  </a:lnTo>
                  <a:cubicBezTo>
                    <a:pt x="134" y="184"/>
                    <a:pt x="134" y="184"/>
                    <a:pt x="134" y="176"/>
                  </a:cubicBezTo>
                  <a:cubicBezTo>
                    <a:pt x="142" y="176"/>
                    <a:pt x="142" y="176"/>
                    <a:pt x="150" y="176"/>
                  </a:cubicBezTo>
                  <a:lnTo>
                    <a:pt x="159" y="176"/>
                  </a:lnTo>
                  <a:cubicBezTo>
                    <a:pt x="159" y="167"/>
                    <a:pt x="167" y="167"/>
                    <a:pt x="167" y="167"/>
                  </a:cubicBezTo>
                  <a:lnTo>
                    <a:pt x="175" y="167"/>
                  </a:lnTo>
                  <a:lnTo>
                    <a:pt x="184" y="167"/>
                  </a:lnTo>
                  <a:cubicBezTo>
                    <a:pt x="192" y="167"/>
                    <a:pt x="192" y="159"/>
                    <a:pt x="200" y="159"/>
                  </a:cubicBezTo>
                  <a:cubicBezTo>
                    <a:pt x="209" y="159"/>
                    <a:pt x="209" y="159"/>
                    <a:pt x="209" y="159"/>
                  </a:cubicBezTo>
                  <a:lnTo>
                    <a:pt x="217" y="159"/>
                  </a:lnTo>
                  <a:lnTo>
                    <a:pt x="226" y="159"/>
                  </a:lnTo>
                  <a:lnTo>
                    <a:pt x="234" y="151"/>
                  </a:lnTo>
                  <a:lnTo>
                    <a:pt x="242" y="151"/>
                  </a:lnTo>
                  <a:close/>
                  <a:moveTo>
                    <a:pt x="242" y="151"/>
                  </a:moveTo>
                  <a:lnTo>
                    <a:pt x="242" y="15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57" name="Freeform 501"/>
            <p:cNvSpPr>
              <a:spLocks noChangeArrowheads="1"/>
            </p:cNvSpPr>
            <p:nvPr/>
          </p:nvSpPr>
          <p:spPr bwMode="auto">
            <a:xfrm>
              <a:off x="3776663" y="5313362"/>
              <a:ext cx="84137" cy="106362"/>
            </a:xfrm>
            <a:custGeom>
              <a:avLst/>
              <a:gdLst>
                <a:gd name="T0" fmla="*/ 83 w 235"/>
                <a:gd name="T1" fmla="*/ 101 h 294"/>
                <a:gd name="T2" fmla="*/ 75 w 235"/>
                <a:gd name="T3" fmla="*/ 109 h 294"/>
                <a:gd name="T4" fmla="*/ 58 w 235"/>
                <a:gd name="T5" fmla="*/ 134 h 294"/>
                <a:gd name="T6" fmla="*/ 50 w 235"/>
                <a:gd name="T7" fmla="*/ 151 h 294"/>
                <a:gd name="T8" fmla="*/ 24 w 235"/>
                <a:gd name="T9" fmla="*/ 185 h 294"/>
                <a:gd name="T10" fmla="*/ 24 w 235"/>
                <a:gd name="T11" fmla="*/ 201 h 294"/>
                <a:gd name="T12" fmla="*/ 16 w 235"/>
                <a:gd name="T13" fmla="*/ 226 h 294"/>
                <a:gd name="T14" fmla="*/ 8 w 235"/>
                <a:gd name="T15" fmla="*/ 243 h 294"/>
                <a:gd name="T16" fmla="*/ 0 w 235"/>
                <a:gd name="T17" fmla="*/ 260 h 294"/>
                <a:gd name="T18" fmla="*/ 50 w 235"/>
                <a:gd name="T19" fmla="*/ 293 h 294"/>
                <a:gd name="T20" fmla="*/ 66 w 235"/>
                <a:gd name="T21" fmla="*/ 285 h 294"/>
                <a:gd name="T22" fmla="*/ 66 w 235"/>
                <a:gd name="T23" fmla="*/ 268 h 294"/>
                <a:gd name="T24" fmla="*/ 75 w 235"/>
                <a:gd name="T25" fmla="*/ 251 h 294"/>
                <a:gd name="T26" fmla="*/ 91 w 235"/>
                <a:gd name="T27" fmla="*/ 235 h 294"/>
                <a:gd name="T28" fmla="*/ 100 w 235"/>
                <a:gd name="T29" fmla="*/ 226 h 294"/>
                <a:gd name="T30" fmla="*/ 116 w 235"/>
                <a:gd name="T31" fmla="*/ 193 h 294"/>
                <a:gd name="T32" fmla="*/ 133 w 235"/>
                <a:gd name="T33" fmla="*/ 176 h 294"/>
                <a:gd name="T34" fmla="*/ 150 w 235"/>
                <a:gd name="T35" fmla="*/ 159 h 294"/>
                <a:gd name="T36" fmla="*/ 158 w 235"/>
                <a:gd name="T37" fmla="*/ 151 h 294"/>
                <a:gd name="T38" fmla="*/ 167 w 235"/>
                <a:gd name="T39" fmla="*/ 134 h 294"/>
                <a:gd name="T40" fmla="*/ 183 w 235"/>
                <a:gd name="T41" fmla="*/ 118 h 294"/>
                <a:gd name="T42" fmla="*/ 200 w 235"/>
                <a:gd name="T43" fmla="*/ 101 h 294"/>
                <a:gd name="T44" fmla="*/ 217 w 235"/>
                <a:gd name="T45" fmla="*/ 92 h 294"/>
                <a:gd name="T46" fmla="*/ 225 w 235"/>
                <a:gd name="T47" fmla="*/ 84 h 294"/>
                <a:gd name="T48" fmla="*/ 234 w 235"/>
                <a:gd name="T49" fmla="*/ 67 h 294"/>
                <a:gd name="T50" fmla="*/ 167 w 235"/>
                <a:gd name="T51" fmla="*/ 0 h 294"/>
                <a:gd name="T52" fmla="*/ 150 w 235"/>
                <a:gd name="T53" fmla="*/ 9 h 294"/>
                <a:gd name="T54" fmla="*/ 142 w 235"/>
                <a:gd name="T55" fmla="*/ 26 h 294"/>
                <a:gd name="T56" fmla="*/ 125 w 235"/>
                <a:gd name="T57" fmla="*/ 42 h 294"/>
                <a:gd name="T58" fmla="*/ 108 w 235"/>
                <a:gd name="T59" fmla="*/ 59 h 294"/>
                <a:gd name="T60" fmla="*/ 91 w 235"/>
                <a:gd name="T61" fmla="*/ 84 h 294"/>
                <a:gd name="T62" fmla="*/ 83 w 235"/>
                <a:gd name="T63" fmla="*/ 92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294">
                  <a:moveTo>
                    <a:pt x="83" y="92"/>
                  </a:moveTo>
                  <a:lnTo>
                    <a:pt x="83" y="101"/>
                  </a:lnTo>
                  <a:lnTo>
                    <a:pt x="75" y="101"/>
                  </a:lnTo>
                  <a:cubicBezTo>
                    <a:pt x="75" y="109"/>
                    <a:pt x="75" y="109"/>
                    <a:pt x="75" y="109"/>
                  </a:cubicBezTo>
                  <a:cubicBezTo>
                    <a:pt x="66" y="118"/>
                    <a:pt x="66" y="118"/>
                    <a:pt x="66" y="126"/>
                  </a:cubicBezTo>
                  <a:cubicBezTo>
                    <a:pt x="58" y="126"/>
                    <a:pt x="58" y="134"/>
                    <a:pt x="58" y="134"/>
                  </a:cubicBezTo>
                  <a:cubicBezTo>
                    <a:pt x="50" y="143"/>
                    <a:pt x="50" y="143"/>
                    <a:pt x="50" y="143"/>
                  </a:cubicBezTo>
                  <a:lnTo>
                    <a:pt x="50" y="151"/>
                  </a:lnTo>
                  <a:cubicBezTo>
                    <a:pt x="41" y="159"/>
                    <a:pt x="41" y="168"/>
                    <a:pt x="33" y="176"/>
                  </a:cubicBezTo>
                  <a:cubicBezTo>
                    <a:pt x="33" y="176"/>
                    <a:pt x="33" y="185"/>
                    <a:pt x="24" y="185"/>
                  </a:cubicBezTo>
                  <a:cubicBezTo>
                    <a:pt x="24" y="193"/>
                    <a:pt x="24" y="193"/>
                    <a:pt x="24" y="193"/>
                  </a:cubicBezTo>
                  <a:lnTo>
                    <a:pt x="24" y="201"/>
                  </a:lnTo>
                  <a:lnTo>
                    <a:pt x="16" y="209"/>
                  </a:lnTo>
                  <a:cubicBezTo>
                    <a:pt x="16" y="218"/>
                    <a:pt x="16" y="218"/>
                    <a:pt x="16" y="226"/>
                  </a:cubicBezTo>
                  <a:cubicBezTo>
                    <a:pt x="8" y="226"/>
                    <a:pt x="8" y="226"/>
                    <a:pt x="8" y="235"/>
                  </a:cubicBezTo>
                  <a:lnTo>
                    <a:pt x="8" y="243"/>
                  </a:lnTo>
                  <a:cubicBezTo>
                    <a:pt x="8" y="243"/>
                    <a:pt x="0" y="243"/>
                    <a:pt x="0" y="251"/>
                  </a:cubicBezTo>
                  <a:lnTo>
                    <a:pt x="0" y="260"/>
                  </a:lnTo>
                  <a:cubicBezTo>
                    <a:pt x="0" y="268"/>
                    <a:pt x="0" y="268"/>
                    <a:pt x="0" y="268"/>
                  </a:cubicBezTo>
                  <a:cubicBezTo>
                    <a:pt x="50" y="293"/>
                    <a:pt x="50" y="293"/>
                    <a:pt x="50" y="293"/>
                  </a:cubicBezTo>
                  <a:cubicBezTo>
                    <a:pt x="58" y="293"/>
                    <a:pt x="58" y="293"/>
                    <a:pt x="58" y="285"/>
                  </a:cubicBezTo>
                  <a:lnTo>
                    <a:pt x="66" y="285"/>
                  </a:lnTo>
                  <a:lnTo>
                    <a:pt x="66" y="276"/>
                  </a:lnTo>
                  <a:lnTo>
                    <a:pt x="66" y="268"/>
                  </a:lnTo>
                  <a:cubicBezTo>
                    <a:pt x="75" y="268"/>
                    <a:pt x="75" y="268"/>
                    <a:pt x="75" y="260"/>
                  </a:cubicBezTo>
                  <a:lnTo>
                    <a:pt x="75" y="251"/>
                  </a:lnTo>
                  <a:cubicBezTo>
                    <a:pt x="83" y="251"/>
                    <a:pt x="83" y="251"/>
                    <a:pt x="83" y="243"/>
                  </a:cubicBezTo>
                  <a:lnTo>
                    <a:pt x="91" y="235"/>
                  </a:lnTo>
                  <a:lnTo>
                    <a:pt x="91" y="226"/>
                  </a:lnTo>
                  <a:lnTo>
                    <a:pt x="100" y="226"/>
                  </a:lnTo>
                  <a:cubicBezTo>
                    <a:pt x="100" y="218"/>
                    <a:pt x="100" y="218"/>
                    <a:pt x="100" y="218"/>
                  </a:cubicBezTo>
                  <a:cubicBezTo>
                    <a:pt x="108" y="209"/>
                    <a:pt x="108" y="201"/>
                    <a:pt x="116" y="193"/>
                  </a:cubicBezTo>
                  <a:lnTo>
                    <a:pt x="125" y="185"/>
                  </a:lnTo>
                  <a:cubicBezTo>
                    <a:pt x="125" y="176"/>
                    <a:pt x="133" y="176"/>
                    <a:pt x="133" y="176"/>
                  </a:cubicBezTo>
                  <a:cubicBezTo>
                    <a:pt x="133" y="168"/>
                    <a:pt x="142" y="168"/>
                    <a:pt x="142" y="159"/>
                  </a:cubicBezTo>
                  <a:lnTo>
                    <a:pt x="150" y="159"/>
                  </a:lnTo>
                  <a:lnTo>
                    <a:pt x="150" y="151"/>
                  </a:lnTo>
                  <a:lnTo>
                    <a:pt x="158" y="151"/>
                  </a:lnTo>
                  <a:cubicBezTo>
                    <a:pt x="158" y="143"/>
                    <a:pt x="158" y="143"/>
                    <a:pt x="158" y="143"/>
                  </a:cubicBezTo>
                  <a:cubicBezTo>
                    <a:pt x="167" y="143"/>
                    <a:pt x="167" y="134"/>
                    <a:pt x="167" y="134"/>
                  </a:cubicBezTo>
                  <a:cubicBezTo>
                    <a:pt x="175" y="134"/>
                    <a:pt x="175" y="126"/>
                    <a:pt x="175" y="126"/>
                  </a:cubicBezTo>
                  <a:cubicBezTo>
                    <a:pt x="183" y="126"/>
                    <a:pt x="183" y="118"/>
                    <a:pt x="183" y="118"/>
                  </a:cubicBezTo>
                  <a:cubicBezTo>
                    <a:pt x="192" y="118"/>
                    <a:pt x="192" y="109"/>
                    <a:pt x="192" y="109"/>
                  </a:cubicBezTo>
                  <a:cubicBezTo>
                    <a:pt x="200" y="109"/>
                    <a:pt x="200" y="109"/>
                    <a:pt x="200" y="101"/>
                  </a:cubicBezTo>
                  <a:lnTo>
                    <a:pt x="209" y="101"/>
                  </a:lnTo>
                  <a:cubicBezTo>
                    <a:pt x="209" y="92"/>
                    <a:pt x="217" y="92"/>
                    <a:pt x="217" y="92"/>
                  </a:cubicBezTo>
                  <a:lnTo>
                    <a:pt x="217" y="84"/>
                  </a:lnTo>
                  <a:cubicBezTo>
                    <a:pt x="225" y="84"/>
                    <a:pt x="225" y="84"/>
                    <a:pt x="225" y="84"/>
                  </a:cubicBezTo>
                  <a:lnTo>
                    <a:pt x="234" y="84"/>
                  </a:lnTo>
                  <a:cubicBezTo>
                    <a:pt x="234" y="76"/>
                    <a:pt x="234" y="76"/>
                    <a:pt x="234" y="67"/>
                  </a:cubicBezTo>
                  <a:cubicBezTo>
                    <a:pt x="175" y="0"/>
                    <a:pt x="175" y="0"/>
                    <a:pt x="175" y="0"/>
                  </a:cubicBezTo>
                  <a:cubicBezTo>
                    <a:pt x="167" y="0"/>
                    <a:pt x="167" y="0"/>
                    <a:pt x="167" y="0"/>
                  </a:cubicBezTo>
                  <a:cubicBezTo>
                    <a:pt x="158" y="0"/>
                    <a:pt x="158" y="0"/>
                    <a:pt x="158" y="9"/>
                  </a:cubicBezTo>
                  <a:lnTo>
                    <a:pt x="150" y="9"/>
                  </a:lnTo>
                  <a:lnTo>
                    <a:pt x="150" y="17"/>
                  </a:lnTo>
                  <a:cubicBezTo>
                    <a:pt x="142" y="17"/>
                    <a:pt x="142" y="26"/>
                    <a:pt x="142" y="26"/>
                  </a:cubicBezTo>
                  <a:lnTo>
                    <a:pt x="133" y="34"/>
                  </a:lnTo>
                  <a:lnTo>
                    <a:pt x="125" y="42"/>
                  </a:lnTo>
                  <a:lnTo>
                    <a:pt x="116" y="51"/>
                  </a:lnTo>
                  <a:cubicBezTo>
                    <a:pt x="116" y="59"/>
                    <a:pt x="108" y="59"/>
                    <a:pt x="108" y="59"/>
                  </a:cubicBezTo>
                  <a:cubicBezTo>
                    <a:pt x="108" y="67"/>
                    <a:pt x="100" y="67"/>
                    <a:pt x="100" y="76"/>
                  </a:cubicBezTo>
                  <a:cubicBezTo>
                    <a:pt x="91" y="76"/>
                    <a:pt x="91" y="84"/>
                    <a:pt x="91" y="84"/>
                  </a:cubicBezTo>
                  <a:lnTo>
                    <a:pt x="83" y="92"/>
                  </a:lnTo>
                  <a:close/>
                  <a:moveTo>
                    <a:pt x="83" y="92"/>
                  </a:moveTo>
                  <a:lnTo>
                    <a:pt x="83" y="92"/>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58" name="Freeform 502"/>
            <p:cNvSpPr>
              <a:spLocks noChangeArrowheads="1"/>
            </p:cNvSpPr>
            <p:nvPr/>
          </p:nvSpPr>
          <p:spPr bwMode="auto">
            <a:xfrm>
              <a:off x="3763963" y="5430837"/>
              <a:ext cx="26987" cy="93662"/>
            </a:xfrm>
            <a:custGeom>
              <a:avLst/>
              <a:gdLst>
                <a:gd name="T0" fmla="*/ 17 w 76"/>
                <a:gd name="T1" fmla="*/ 8 h 260"/>
                <a:gd name="T2" fmla="*/ 8 w 76"/>
                <a:gd name="T3" fmla="*/ 8 h 260"/>
                <a:gd name="T4" fmla="*/ 8 w 76"/>
                <a:gd name="T5" fmla="*/ 16 h 260"/>
                <a:gd name="T6" fmla="*/ 8 w 76"/>
                <a:gd name="T7" fmla="*/ 25 h 260"/>
                <a:gd name="T8" fmla="*/ 8 w 76"/>
                <a:gd name="T9" fmla="*/ 33 h 260"/>
                <a:gd name="T10" fmla="*/ 8 w 76"/>
                <a:gd name="T11" fmla="*/ 41 h 260"/>
                <a:gd name="T12" fmla="*/ 8 w 76"/>
                <a:gd name="T13" fmla="*/ 50 h 260"/>
                <a:gd name="T14" fmla="*/ 0 w 76"/>
                <a:gd name="T15" fmla="*/ 66 h 260"/>
                <a:gd name="T16" fmla="*/ 0 w 76"/>
                <a:gd name="T17" fmla="*/ 83 h 260"/>
                <a:gd name="T18" fmla="*/ 0 w 76"/>
                <a:gd name="T19" fmla="*/ 100 h 260"/>
                <a:gd name="T20" fmla="*/ 0 w 76"/>
                <a:gd name="T21" fmla="*/ 125 h 260"/>
                <a:gd name="T22" fmla="*/ 0 w 76"/>
                <a:gd name="T23" fmla="*/ 133 h 260"/>
                <a:gd name="T24" fmla="*/ 0 w 76"/>
                <a:gd name="T25" fmla="*/ 142 h 260"/>
                <a:gd name="T26" fmla="*/ 0 w 76"/>
                <a:gd name="T27" fmla="*/ 150 h 260"/>
                <a:gd name="T28" fmla="*/ 0 w 76"/>
                <a:gd name="T29" fmla="*/ 159 h 260"/>
                <a:gd name="T30" fmla="*/ 0 w 76"/>
                <a:gd name="T31" fmla="*/ 167 h 260"/>
                <a:gd name="T32" fmla="*/ 0 w 76"/>
                <a:gd name="T33" fmla="*/ 175 h 260"/>
                <a:gd name="T34" fmla="*/ 0 w 76"/>
                <a:gd name="T35" fmla="*/ 183 h 260"/>
                <a:gd name="T36" fmla="*/ 0 w 76"/>
                <a:gd name="T37" fmla="*/ 192 h 260"/>
                <a:gd name="T38" fmla="*/ 0 w 76"/>
                <a:gd name="T39" fmla="*/ 200 h 260"/>
                <a:gd name="T40" fmla="*/ 0 w 76"/>
                <a:gd name="T41" fmla="*/ 209 h 260"/>
                <a:gd name="T42" fmla="*/ 0 w 76"/>
                <a:gd name="T43" fmla="*/ 217 h 260"/>
                <a:gd name="T44" fmla="*/ 8 w 76"/>
                <a:gd name="T45" fmla="*/ 225 h 260"/>
                <a:gd name="T46" fmla="*/ 8 w 76"/>
                <a:gd name="T47" fmla="*/ 242 h 260"/>
                <a:gd name="T48" fmla="*/ 8 w 76"/>
                <a:gd name="T49" fmla="*/ 250 h 260"/>
                <a:gd name="T50" fmla="*/ 17 w 76"/>
                <a:gd name="T51" fmla="*/ 259 h 260"/>
                <a:gd name="T52" fmla="*/ 34 w 76"/>
                <a:gd name="T53" fmla="*/ 259 h 260"/>
                <a:gd name="T54" fmla="*/ 42 w 76"/>
                <a:gd name="T55" fmla="*/ 250 h 260"/>
                <a:gd name="T56" fmla="*/ 42 w 76"/>
                <a:gd name="T57" fmla="*/ 234 h 260"/>
                <a:gd name="T58" fmla="*/ 42 w 76"/>
                <a:gd name="T59" fmla="*/ 225 h 260"/>
                <a:gd name="T60" fmla="*/ 42 w 76"/>
                <a:gd name="T61" fmla="*/ 209 h 260"/>
                <a:gd name="T62" fmla="*/ 42 w 76"/>
                <a:gd name="T63" fmla="*/ 200 h 260"/>
                <a:gd name="T64" fmla="*/ 42 w 76"/>
                <a:gd name="T65" fmla="*/ 192 h 260"/>
                <a:gd name="T66" fmla="*/ 42 w 76"/>
                <a:gd name="T67" fmla="*/ 183 h 260"/>
                <a:gd name="T68" fmla="*/ 42 w 76"/>
                <a:gd name="T69" fmla="*/ 175 h 260"/>
                <a:gd name="T70" fmla="*/ 42 w 76"/>
                <a:gd name="T71" fmla="*/ 167 h 260"/>
                <a:gd name="T72" fmla="*/ 42 w 76"/>
                <a:gd name="T73" fmla="*/ 159 h 260"/>
                <a:gd name="T74" fmla="*/ 42 w 76"/>
                <a:gd name="T75" fmla="*/ 150 h 260"/>
                <a:gd name="T76" fmla="*/ 42 w 76"/>
                <a:gd name="T77" fmla="*/ 142 h 260"/>
                <a:gd name="T78" fmla="*/ 42 w 76"/>
                <a:gd name="T79" fmla="*/ 133 h 260"/>
                <a:gd name="T80" fmla="*/ 42 w 76"/>
                <a:gd name="T81" fmla="*/ 125 h 260"/>
                <a:gd name="T82" fmla="*/ 50 w 76"/>
                <a:gd name="T83" fmla="*/ 100 h 260"/>
                <a:gd name="T84" fmla="*/ 50 w 76"/>
                <a:gd name="T85" fmla="*/ 92 h 260"/>
                <a:gd name="T86" fmla="*/ 58 w 76"/>
                <a:gd name="T87" fmla="*/ 75 h 260"/>
                <a:gd name="T88" fmla="*/ 58 w 76"/>
                <a:gd name="T89" fmla="*/ 58 h 260"/>
                <a:gd name="T90" fmla="*/ 58 w 76"/>
                <a:gd name="T91" fmla="*/ 50 h 260"/>
                <a:gd name="T92" fmla="*/ 67 w 76"/>
                <a:gd name="T93" fmla="*/ 41 h 260"/>
                <a:gd name="T94" fmla="*/ 67 w 76"/>
                <a:gd name="T95" fmla="*/ 33 h 260"/>
                <a:gd name="T96" fmla="*/ 67 w 76"/>
                <a:gd name="T97" fmla="*/ 25 h 260"/>
                <a:gd name="T98" fmla="*/ 75 w 76"/>
                <a:gd name="T99" fmla="*/ 16 h 260"/>
                <a:gd name="T100" fmla="*/ 67 w 76"/>
                <a:gd name="T101" fmla="*/ 8 h 260"/>
                <a:gd name="T102" fmla="*/ 25 w 76"/>
                <a:gd name="T103" fmla="*/ 0 h 260"/>
                <a:gd name="T104" fmla="*/ 17 w 76"/>
                <a:gd name="T105" fmla="*/ 8 h 260"/>
                <a:gd name="T106" fmla="*/ 17 w 76"/>
                <a:gd name="T107" fmla="*/ 8 h 260"/>
                <a:gd name="T108" fmla="*/ 17 w 76"/>
                <a:gd name="T109" fmla="*/ 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 h="260">
                  <a:moveTo>
                    <a:pt x="17" y="8"/>
                  </a:moveTo>
                  <a:cubicBezTo>
                    <a:pt x="8" y="8"/>
                    <a:pt x="8" y="8"/>
                    <a:pt x="8" y="8"/>
                  </a:cubicBezTo>
                  <a:cubicBezTo>
                    <a:pt x="8" y="16"/>
                    <a:pt x="8" y="16"/>
                    <a:pt x="8" y="16"/>
                  </a:cubicBezTo>
                  <a:lnTo>
                    <a:pt x="8" y="25"/>
                  </a:lnTo>
                  <a:lnTo>
                    <a:pt x="8" y="33"/>
                  </a:lnTo>
                  <a:lnTo>
                    <a:pt x="8" y="41"/>
                  </a:lnTo>
                  <a:lnTo>
                    <a:pt x="8" y="50"/>
                  </a:lnTo>
                  <a:cubicBezTo>
                    <a:pt x="8" y="50"/>
                    <a:pt x="0" y="58"/>
                    <a:pt x="0" y="66"/>
                  </a:cubicBezTo>
                  <a:cubicBezTo>
                    <a:pt x="0" y="75"/>
                    <a:pt x="0" y="75"/>
                    <a:pt x="0" y="83"/>
                  </a:cubicBezTo>
                  <a:cubicBezTo>
                    <a:pt x="0" y="92"/>
                    <a:pt x="0" y="92"/>
                    <a:pt x="0" y="100"/>
                  </a:cubicBezTo>
                  <a:cubicBezTo>
                    <a:pt x="0" y="108"/>
                    <a:pt x="0" y="117"/>
                    <a:pt x="0" y="125"/>
                  </a:cubicBezTo>
                  <a:cubicBezTo>
                    <a:pt x="0" y="133"/>
                    <a:pt x="0" y="133"/>
                    <a:pt x="0" y="133"/>
                  </a:cubicBezTo>
                  <a:lnTo>
                    <a:pt x="0" y="142"/>
                  </a:lnTo>
                  <a:lnTo>
                    <a:pt x="0" y="150"/>
                  </a:lnTo>
                  <a:cubicBezTo>
                    <a:pt x="0" y="159"/>
                    <a:pt x="0" y="159"/>
                    <a:pt x="0" y="159"/>
                  </a:cubicBezTo>
                  <a:lnTo>
                    <a:pt x="0" y="167"/>
                  </a:lnTo>
                  <a:cubicBezTo>
                    <a:pt x="0" y="175"/>
                    <a:pt x="0" y="175"/>
                    <a:pt x="0" y="175"/>
                  </a:cubicBezTo>
                  <a:cubicBezTo>
                    <a:pt x="0" y="183"/>
                    <a:pt x="0" y="183"/>
                    <a:pt x="0" y="183"/>
                  </a:cubicBezTo>
                  <a:lnTo>
                    <a:pt x="0" y="192"/>
                  </a:lnTo>
                  <a:lnTo>
                    <a:pt x="0" y="200"/>
                  </a:lnTo>
                  <a:lnTo>
                    <a:pt x="0" y="209"/>
                  </a:lnTo>
                  <a:lnTo>
                    <a:pt x="0" y="217"/>
                  </a:lnTo>
                  <a:lnTo>
                    <a:pt x="8" y="225"/>
                  </a:lnTo>
                  <a:cubicBezTo>
                    <a:pt x="8" y="234"/>
                    <a:pt x="8" y="234"/>
                    <a:pt x="8" y="242"/>
                  </a:cubicBezTo>
                  <a:lnTo>
                    <a:pt x="8" y="250"/>
                  </a:lnTo>
                  <a:cubicBezTo>
                    <a:pt x="8" y="259"/>
                    <a:pt x="17" y="259"/>
                    <a:pt x="17" y="259"/>
                  </a:cubicBezTo>
                  <a:cubicBezTo>
                    <a:pt x="34" y="259"/>
                    <a:pt x="34" y="259"/>
                    <a:pt x="34" y="259"/>
                  </a:cubicBezTo>
                  <a:cubicBezTo>
                    <a:pt x="42" y="259"/>
                    <a:pt x="42" y="250"/>
                    <a:pt x="42" y="250"/>
                  </a:cubicBezTo>
                  <a:cubicBezTo>
                    <a:pt x="42" y="242"/>
                    <a:pt x="42" y="242"/>
                    <a:pt x="42" y="234"/>
                  </a:cubicBezTo>
                  <a:lnTo>
                    <a:pt x="42" y="225"/>
                  </a:lnTo>
                  <a:cubicBezTo>
                    <a:pt x="42" y="217"/>
                    <a:pt x="42" y="217"/>
                    <a:pt x="42" y="209"/>
                  </a:cubicBezTo>
                  <a:lnTo>
                    <a:pt x="42" y="200"/>
                  </a:lnTo>
                  <a:cubicBezTo>
                    <a:pt x="42" y="192"/>
                    <a:pt x="42" y="192"/>
                    <a:pt x="42" y="192"/>
                  </a:cubicBezTo>
                  <a:lnTo>
                    <a:pt x="42" y="183"/>
                  </a:lnTo>
                  <a:lnTo>
                    <a:pt x="42" y="175"/>
                  </a:lnTo>
                  <a:cubicBezTo>
                    <a:pt x="42" y="167"/>
                    <a:pt x="42" y="167"/>
                    <a:pt x="42" y="167"/>
                  </a:cubicBezTo>
                  <a:lnTo>
                    <a:pt x="42" y="159"/>
                  </a:lnTo>
                  <a:cubicBezTo>
                    <a:pt x="42" y="150"/>
                    <a:pt x="42" y="150"/>
                    <a:pt x="42" y="150"/>
                  </a:cubicBezTo>
                  <a:lnTo>
                    <a:pt x="42" y="142"/>
                  </a:lnTo>
                  <a:lnTo>
                    <a:pt x="42" y="133"/>
                  </a:lnTo>
                  <a:cubicBezTo>
                    <a:pt x="42" y="125"/>
                    <a:pt x="42" y="125"/>
                    <a:pt x="42" y="125"/>
                  </a:cubicBezTo>
                  <a:cubicBezTo>
                    <a:pt x="50" y="117"/>
                    <a:pt x="50" y="108"/>
                    <a:pt x="50" y="100"/>
                  </a:cubicBezTo>
                  <a:lnTo>
                    <a:pt x="50" y="92"/>
                  </a:lnTo>
                  <a:cubicBezTo>
                    <a:pt x="50" y="83"/>
                    <a:pt x="50" y="83"/>
                    <a:pt x="58" y="75"/>
                  </a:cubicBezTo>
                  <a:cubicBezTo>
                    <a:pt x="58" y="75"/>
                    <a:pt x="58" y="66"/>
                    <a:pt x="58" y="58"/>
                  </a:cubicBezTo>
                  <a:lnTo>
                    <a:pt x="58" y="50"/>
                  </a:lnTo>
                  <a:cubicBezTo>
                    <a:pt x="67" y="41"/>
                    <a:pt x="67" y="41"/>
                    <a:pt x="67" y="41"/>
                  </a:cubicBezTo>
                  <a:cubicBezTo>
                    <a:pt x="67" y="33"/>
                    <a:pt x="67" y="33"/>
                    <a:pt x="67" y="33"/>
                  </a:cubicBezTo>
                  <a:lnTo>
                    <a:pt x="67" y="25"/>
                  </a:lnTo>
                  <a:lnTo>
                    <a:pt x="75" y="16"/>
                  </a:lnTo>
                  <a:cubicBezTo>
                    <a:pt x="75" y="16"/>
                    <a:pt x="67" y="16"/>
                    <a:pt x="67" y="8"/>
                  </a:cubicBezTo>
                  <a:cubicBezTo>
                    <a:pt x="25" y="0"/>
                    <a:pt x="25" y="0"/>
                    <a:pt x="25" y="0"/>
                  </a:cubicBezTo>
                  <a:cubicBezTo>
                    <a:pt x="17" y="0"/>
                    <a:pt x="17" y="0"/>
                    <a:pt x="17" y="8"/>
                  </a:cubicBezTo>
                  <a:close/>
                  <a:moveTo>
                    <a:pt x="17" y="8"/>
                  </a:moveTo>
                  <a:lnTo>
                    <a:pt x="17" y="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59" name="Freeform 503"/>
            <p:cNvSpPr>
              <a:spLocks noChangeArrowheads="1"/>
            </p:cNvSpPr>
            <p:nvPr/>
          </p:nvSpPr>
          <p:spPr bwMode="auto">
            <a:xfrm>
              <a:off x="3925888" y="5216524"/>
              <a:ext cx="142875" cy="304800"/>
            </a:xfrm>
            <a:custGeom>
              <a:avLst/>
              <a:gdLst>
                <a:gd name="T0" fmla="*/ 76 w 395"/>
                <a:gd name="T1" fmla="*/ 836 h 845"/>
                <a:gd name="T2" fmla="*/ 126 w 395"/>
                <a:gd name="T3" fmla="*/ 844 h 845"/>
                <a:gd name="T4" fmla="*/ 218 w 395"/>
                <a:gd name="T5" fmla="*/ 786 h 845"/>
                <a:gd name="T6" fmla="*/ 226 w 395"/>
                <a:gd name="T7" fmla="*/ 761 h 845"/>
                <a:gd name="T8" fmla="*/ 327 w 395"/>
                <a:gd name="T9" fmla="*/ 301 h 845"/>
                <a:gd name="T10" fmla="*/ 368 w 395"/>
                <a:gd name="T11" fmla="*/ 134 h 845"/>
                <a:gd name="T12" fmla="*/ 394 w 395"/>
                <a:gd name="T13" fmla="*/ 25 h 845"/>
                <a:gd name="T14" fmla="*/ 377 w 395"/>
                <a:gd name="T15" fmla="*/ 0 h 845"/>
                <a:gd name="T16" fmla="*/ 360 w 395"/>
                <a:gd name="T17" fmla="*/ 8 h 845"/>
                <a:gd name="T18" fmla="*/ 310 w 395"/>
                <a:gd name="T19" fmla="*/ 117 h 845"/>
                <a:gd name="T20" fmla="*/ 235 w 395"/>
                <a:gd name="T21" fmla="*/ 267 h 845"/>
                <a:gd name="T22" fmla="*/ 26 w 395"/>
                <a:gd name="T23" fmla="*/ 694 h 845"/>
                <a:gd name="T24" fmla="*/ 76 w 395"/>
                <a:gd name="T25" fmla="*/ 836 h 845"/>
                <a:gd name="T26" fmla="*/ 126 w 395"/>
                <a:gd name="T27" fmla="*/ 686 h 845"/>
                <a:gd name="T28" fmla="*/ 176 w 395"/>
                <a:gd name="T29" fmla="*/ 736 h 845"/>
                <a:gd name="T30" fmla="*/ 126 w 395"/>
                <a:gd name="T31" fmla="*/ 786 h 845"/>
                <a:gd name="T32" fmla="*/ 76 w 395"/>
                <a:gd name="T33" fmla="*/ 736 h 845"/>
                <a:gd name="T34" fmla="*/ 126 w 395"/>
                <a:gd name="T35" fmla="*/ 686 h 845"/>
                <a:gd name="T36" fmla="*/ 126 w 395"/>
                <a:gd name="T37" fmla="*/ 686 h 845"/>
                <a:gd name="T38" fmla="*/ 126 w 395"/>
                <a:gd name="T39" fmla="*/ 686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5" h="845">
                  <a:moveTo>
                    <a:pt x="76" y="836"/>
                  </a:moveTo>
                  <a:cubicBezTo>
                    <a:pt x="93" y="844"/>
                    <a:pt x="109" y="844"/>
                    <a:pt x="126" y="844"/>
                  </a:cubicBezTo>
                  <a:cubicBezTo>
                    <a:pt x="159" y="844"/>
                    <a:pt x="201" y="819"/>
                    <a:pt x="218" y="786"/>
                  </a:cubicBezTo>
                  <a:cubicBezTo>
                    <a:pt x="218" y="777"/>
                    <a:pt x="218" y="769"/>
                    <a:pt x="226" y="761"/>
                  </a:cubicBezTo>
                  <a:cubicBezTo>
                    <a:pt x="327" y="301"/>
                    <a:pt x="327" y="301"/>
                    <a:pt x="327" y="301"/>
                  </a:cubicBezTo>
                  <a:cubicBezTo>
                    <a:pt x="368" y="134"/>
                    <a:pt x="368" y="134"/>
                    <a:pt x="368" y="134"/>
                  </a:cubicBezTo>
                  <a:cubicBezTo>
                    <a:pt x="394" y="25"/>
                    <a:pt x="394" y="25"/>
                    <a:pt x="394" y="25"/>
                  </a:cubicBezTo>
                  <a:cubicBezTo>
                    <a:pt x="394" y="8"/>
                    <a:pt x="385" y="0"/>
                    <a:pt x="377" y="0"/>
                  </a:cubicBezTo>
                  <a:cubicBezTo>
                    <a:pt x="368" y="0"/>
                    <a:pt x="368" y="0"/>
                    <a:pt x="360" y="8"/>
                  </a:cubicBezTo>
                  <a:cubicBezTo>
                    <a:pt x="310" y="117"/>
                    <a:pt x="310" y="117"/>
                    <a:pt x="310" y="117"/>
                  </a:cubicBezTo>
                  <a:cubicBezTo>
                    <a:pt x="235" y="267"/>
                    <a:pt x="235" y="267"/>
                    <a:pt x="235" y="267"/>
                  </a:cubicBezTo>
                  <a:cubicBezTo>
                    <a:pt x="26" y="694"/>
                    <a:pt x="26" y="694"/>
                    <a:pt x="26" y="694"/>
                  </a:cubicBezTo>
                  <a:cubicBezTo>
                    <a:pt x="0" y="744"/>
                    <a:pt x="26" y="811"/>
                    <a:pt x="76" y="836"/>
                  </a:cubicBezTo>
                  <a:close/>
                  <a:moveTo>
                    <a:pt x="126" y="686"/>
                  </a:moveTo>
                  <a:cubicBezTo>
                    <a:pt x="151" y="686"/>
                    <a:pt x="176" y="711"/>
                    <a:pt x="176" y="736"/>
                  </a:cubicBezTo>
                  <a:cubicBezTo>
                    <a:pt x="176" y="769"/>
                    <a:pt x="151" y="786"/>
                    <a:pt x="126" y="786"/>
                  </a:cubicBezTo>
                  <a:cubicBezTo>
                    <a:pt x="101" y="786"/>
                    <a:pt x="76" y="769"/>
                    <a:pt x="76" y="736"/>
                  </a:cubicBezTo>
                  <a:cubicBezTo>
                    <a:pt x="76" y="711"/>
                    <a:pt x="101" y="686"/>
                    <a:pt x="126" y="686"/>
                  </a:cubicBezTo>
                  <a:close/>
                  <a:moveTo>
                    <a:pt x="126" y="686"/>
                  </a:moveTo>
                  <a:lnTo>
                    <a:pt x="126" y="686"/>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grpSp>
      <p:sp>
        <p:nvSpPr>
          <p:cNvPr id="61" name="Oval 17"/>
          <p:cNvSpPr/>
          <p:nvPr/>
        </p:nvSpPr>
        <p:spPr bwMode="auto">
          <a:xfrm>
            <a:off x="2565400" y="2456180"/>
            <a:ext cx="587375" cy="593725"/>
          </a:xfrm>
          <a:prstGeom prst="ellipse">
            <a:avLst/>
          </a:prstGeom>
          <a:solidFill>
            <a:srgbClr val="96D3DF"/>
          </a:solidFill>
          <a:ln w="12700" cap="flat" cmpd="sng" algn="ctr">
            <a:noFill/>
            <a:prstDash val="solid"/>
            <a:miter lim="800000"/>
          </a:ln>
          <a:effectLst>
            <a:outerShdw blurRad="127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nvGrpSpPr>
          <p:cNvPr id="62" name="Group 4688"/>
          <p:cNvGrpSpPr/>
          <p:nvPr/>
        </p:nvGrpSpPr>
        <p:grpSpPr bwMode="auto">
          <a:xfrm rot="0">
            <a:off x="2717165" y="2576195"/>
            <a:ext cx="312420" cy="300990"/>
            <a:chOff x="1835150" y="2800349"/>
            <a:chExt cx="382588" cy="363538"/>
          </a:xfrm>
          <a:solidFill>
            <a:schemeClr val="bg1"/>
          </a:solidFill>
        </p:grpSpPr>
        <p:sp>
          <p:nvSpPr>
            <p:cNvPr id="63" name="Freeform 291"/>
            <p:cNvSpPr>
              <a:spLocks noChangeArrowheads="1"/>
            </p:cNvSpPr>
            <p:nvPr/>
          </p:nvSpPr>
          <p:spPr bwMode="auto">
            <a:xfrm>
              <a:off x="1868488" y="3140074"/>
              <a:ext cx="271462" cy="23813"/>
            </a:xfrm>
            <a:custGeom>
              <a:avLst/>
              <a:gdLst>
                <a:gd name="T0" fmla="*/ 41 w 753"/>
                <a:gd name="T1" fmla="*/ 42 h 68"/>
                <a:gd name="T2" fmla="*/ 192 w 753"/>
                <a:gd name="T3" fmla="*/ 42 h 68"/>
                <a:gd name="T4" fmla="*/ 217 w 753"/>
                <a:gd name="T5" fmla="*/ 67 h 68"/>
                <a:gd name="T6" fmla="*/ 543 w 753"/>
                <a:gd name="T7" fmla="*/ 67 h 68"/>
                <a:gd name="T8" fmla="*/ 568 w 753"/>
                <a:gd name="T9" fmla="*/ 42 h 68"/>
                <a:gd name="T10" fmla="*/ 710 w 753"/>
                <a:gd name="T11" fmla="*/ 42 h 68"/>
                <a:gd name="T12" fmla="*/ 752 w 753"/>
                <a:gd name="T13" fmla="*/ 0 h 68"/>
                <a:gd name="T14" fmla="*/ 0 w 753"/>
                <a:gd name="T15" fmla="*/ 0 h 68"/>
                <a:gd name="T16" fmla="*/ 41 w 753"/>
                <a:gd name="T17" fmla="*/ 42 h 68"/>
                <a:gd name="T18" fmla="*/ 41 w 753"/>
                <a:gd name="T19" fmla="*/ 42 h 68"/>
                <a:gd name="T20" fmla="*/ 41 w 753"/>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3" h="68">
                  <a:moveTo>
                    <a:pt x="41" y="42"/>
                  </a:moveTo>
                  <a:cubicBezTo>
                    <a:pt x="192" y="42"/>
                    <a:pt x="192" y="42"/>
                    <a:pt x="192" y="42"/>
                  </a:cubicBezTo>
                  <a:cubicBezTo>
                    <a:pt x="192" y="50"/>
                    <a:pt x="200" y="67"/>
                    <a:pt x="217" y="67"/>
                  </a:cubicBezTo>
                  <a:cubicBezTo>
                    <a:pt x="543" y="67"/>
                    <a:pt x="543" y="67"/>
                    <a:pt x="543" y="67"/>
                  </a:cubicBezTo>
                  <a:cubicBezTo>
                    <a:pt x="552" y="67"/>
                    <a:pt x="568" y="50"/>
                    <a:pt x="568" y="42"/>
                  </a:cubicBezTo>
                  <a:cubicBezTo>
                    <a:pt x="710" y="42"/>
                    <a:pt x="710" y="42"/>
                    <a:pt x="710" y="42"/>
                  </a:cubicBezTo>
                  <a:cubicBezTo>
                    <a:pt x="735" y="42"/>
                    <a:pt x="752" y="17"/>
                    <a:pt x="752" y="0"/>
                  </a:cubicBezTo>
                  <a:cubicBezTo>
                    <a:pt x="0" y="0"/>
                    <a:pt x="0" y="0"/>
                    <a:pt x="0" y="0"/>
                  </a:cubicBezTo>
                  <a:cubicBezTo>
                    <a:pt x="0" y="17"/>
                    <a:pt x="16" y="42"/>
                    <a:pt x="41" y="42"/>
                  </a:cubicBezTo>
                  <a:close/>
                  <a:moveTo>
                    <a:pt x="41" y="42"/>
                  </a:moveTo>
                  <a:lnTo>
                    <a:pt x="41" y="42"/>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64" name="Freeform 292"/>
            <p:cNvSpPr>
              <a:spLocks noChangeArrowheads="1"/>
            </p:cNvSpPr>
            <p:nvPr/>
          </p:nvSpPr>
          <p:spPr bwMode="auto">
            <a:xfrm>
              <a:off x="1835150" y="2955924"/>
              <a:ext cx="382588" cy="174625"/>
            </a:xfrm>
            <a:custGeom>
              <a:avLst/>
              <a:gdLst>
                <a:gd name="T0" fmla="*/ 1020 w 1062"/>
                <a:gd name="T1" fmla="*/ 100 h 486"/>
                <a:gd name="T2" fmla="*/ 894 w 1062"/>
                <a:gd name="T3" fmla="*/ 75 h 486"/>
                <a:gd name="T4" fmla="*/ 894 w 1062"/>
                <a:gd name="T5" fmla="*/ 0 h 486"/>
                <a:gd name="T6" fmla="*/ 0 w 1062"/>
                <a:gd name="T7" fmla="*/ 0 h 486"/>
                <a:gd name="T8" fmla="*/ 267 w 1062"/>
                <a:gd name="T9" fmla="*/ 485 h 486"/>
                <a:gd name="T10" fmla="*/ 627 w 1062"/>
                <a:gd name="T11" fmla="*/ 485 h 486"/>
                <a:gd name="T12" fmla="*/ 819 w 1062"/>
                <a:gd name="T13" fmla="*/ 351 h 486"/>
                <a:gd name="T14" fmla="*/ 1061 w 1062"/>
                <a:gd name="T15" fmla="*/ 192 h 486"/>
                <a:gd name="T16" fmla="*/ 1020 w 1062"/>
                <a:gd name="T17" fmla="*/ 100 h 486"/>
                <a:gd name="T18" fmla="*/ 861 w 1062"/>
                <a:gd name="T19" fmla="*/ 284 h 486"/>
                <a:gd name="T20" fmla="*/ 894 w 1062"/>
                <a:gd name="T21" fmla="*/ 142 h 486"/>
                <a:gd name="T22" fmla="*/ 978 w 1062"/>
                <a:gd name="T23" fmla="*/ 151 h 486"/>
                <a:gd name="T24" fmla="*/ 995 w 1062"/>
                <a:gd name="T25" fmla="*/ 192 h 486"/>
                <a:gd name="T26" fmla="*/ 861 w 1062"/>
                <a:gd name="T27" fmla="*/ 284 h 486"/>
                <a:gd name="T28" fmla="*/ 861 w 1062"/>
                <a:gd name="T29" fmla="*/ 284 h 486"/>
                <a:gd name="T30" fmla="*/ 861 w 1062"/>
                <a:gd name="T31" fmla="*/ 28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2" h="486">
                  <a:moveTo>
                    <a:pt x="1020" y="100"/>
                  </a:moveTo>
                  <a:cubicBezTo>
                    <a:pt x="986" y="67"/>
                    <a:pt x="928" y="67"/>
                    <a:pt x="894" y="75"/>
                  </a:cubicBezTo>
                  <a:cubicBezTo>
                    <a:pt x="894" y="50"/>
                    <a:pt x="894" y="25"/>
                    <a:pt x="894" y="0"/>
                  </a:cubicBezTo>
                  <a:cubicBezTo>
                    <a:pt x="0" y="0"/>
                    <a:pt x="0" y="0"/>
                    <a:pt x="0" y="0"/>
                  </a:cubicBezTo>
                  <a:cubicBezTo>
                    <a:pt x="0" y="243"/>
                    <a:pt x="42" y="418"/>
                    <a:pt x="267" y="485"/>
                  </a:cubicBezTo>
                  <a:cubicBezTo>
                    <a:pt x="627" y="485"/>
                    <a:pt x="627" y="485"/>
                    <a:pt x="627" y="485"/>
                  </a:cubicBezTo>
                  <a:cubicBezTo>
                    <a:pt x="719" y="452"/>
                    <a:pt x="786" y="410"/>
                    <a:pt x="819" y="351"/>
                  </a:cubicBezTo>
                  <a:cubicBezTo>
                    <a:pt x="911" y="351"/>
                    <a:pt x="1053" y="318"/>
                    <a:pt x="1061" y="192"/>
                  </a:cubicBezTo>
                  <a:cubicBezTo>
                    <a:pt x="1061" y="142"/>
                    <a:pt x="1036" y="117"/>
                    <a:pt x="1020" y="100"/>
                  </a:cubicBezTo>
                  <a:close/>
                  <a:moveTo>
                    <a:pt x="861" y="284"/>
                  </a:moveTo>
                  <a:cubicBezTo>
                    <a:pt x="878" y="243"/>
                    <a:pt x="886" y="192"/>
                    <a:pt x="894" y="142"/>
                  </a:cubicBezTo>
                  <a:cubicBezTo>
                    <a:pt x="919" y="134"/>
                    <a:pt x="961" y="134"/>
                    <a:pt x="978" y="151"/>
                  </a:cubicBezTo>
                  <a:cubicBezTo>
                    <a:pt x="978" y="151"/>
                    <a:pt x="995" y="159"/>
                    <a:pt x="995" y="192"/>
                  </a:cubicBezTo>
                  <a:cubicBezTo>
                    <a:pt x="986" y="259"/>
                    <a:pt x="911" y="276"/>
                    <a:pt x="861" y="284"/>
                  </a:cubicBezTo>
                  <a:close/>
                  <a:moveTo>
                    <a:pt x="861" y="284"/>
                  </a:moveTo>
                  <a:lnTo>
                    <a:pt x="861"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65" name="Freeform 293"/>
            <p:cNvSpPr>
              <a:spLocks noChangeArrowheads="1"/>
            </p:cNvSpPr>
            <p:nvPr/>
          </p:nvSpPr>
          <p:spPr bwMode="auto">
            <a:xfrm>
              <a:off x="1916113" y="2800349"/>
              <a:ext cx="112712" cy="144463"/>
            </a:xfrm>
            <a:custGeom>
              <a:avLst/>
              <a:gdLst>
                <a:gd name="T0" fmla="*/ 142 w 311"/>
                <a:gd name="T1" fmla="*/ 401 h 402"/>
                <a:gd name="T2" fmla="*/ 234 w 311"/>
                <a:gd name="T3" fmla="*/ 243 h 402"/>
                <a:gd name="T4" fmla="*/ 268 w 311"/>
                <a:gd name="T5" fmla="*/ 0 h 402"/>
                <a:gd name="T6" fmla="*/ 159 w 311"/>
                <a:gd name="T7" fmla="*/ 276 h 402"/>
                <a:gd name="T8" fmla="*/ 142 w 311"/>
                <a:gd name="T9" fmla="*/ 401 h 402"/>
                <a:gd name="T10" fmla="*/ 142 w 311"/>
                <a:gd name="T11" fmla="*/ 401 h 402"/>
                <a:gd name="T12" fmla="*/ 142 w 311"/>
                <a:gd name="T13" fmla="*/ 401 h 402"/>
              </a:gdLst>
              <a:ahLst/>
              <a:cxnLst>
                <a:cxn ang="0">
                  <a:pos x="T0" y="T1"/>
                </a:cxn>
                <a:cxn ang="0">
                  <a:pos x="T2" y="T3"/>
                </a:cxn>
                <a:cxn ang="0">
                  <a:pos x="T4" y="T5"/>
                </a:cxn>
                <a:cxn ang="0">
                  <a:pos x="T6" y="T7"/>
                </a:cxn>
                <a:cxn ang="0">
                  <a:pos x="T8" y="T9"/>
                </a:cxn>
                <a:cxn ang="0">
                  <a:pos x="T10" y="T11"/>
                </a:cxn>
                <a:cxn ang="0">
                  <a:pos x="T12" y="T13"/>
                </a:cxn>
              </a:cxnLst>
              <a:rect l="0" t="0" r="r" b="b"/>
              <a:pathLst>
                <a:path w="311" h="402">
                  <a:moveTo>
                    <a:pt x="142" y="401"/>
                  </a:moveTo>
                  <a:cubicBezTo>
                    <a:pt x="142" y="401"/>
                    <a:pt x="310" y="385"/>
                    <a:pt x="234" y="243"/>
                  </a:cubicBezTo>
                  <a:cubicBezTo>
                    <a:pt x="168" y="126"/>
                    <a:pt x="184" y="59"/>
                    <a:pt x="268" y="0"/>
                  </a:cubicBezTo>
                  <a:cubicBezTo>
                    <a:pt x="268" y="0"/>
                    <a:pt x="0" y="67"/>
                    <a:pt x="159" y="276"/>
                  </a:cubicBezTo>
                  <a:cubicBezTo>
                    <a:pt x="209" y="360"/>
                    <a:pt x="142" y="401"/>
                    <a:pt x="142" y="401"/>
                  </a:cubicBezTo>
                  <a:close/>
                  <a:moveTo>
                    <a:pt x="142" y="401"/>
                  </a:moveTo>
                  <a:lnTo>
                    <a:pt x="142" y="4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sp>
          <p:nvSpPr>
            <p:cNvPr id="66" name="Freeform 294"/>
            <p:cNvSpPr>
              <a:spLocks noChangeArrowheads="1"/>
            </p:cNvSpPr>
            <p:nvPr/>
          </p:nvSpPr>
          <p:spPr bwMode="auto">
            <a:xfrm>
              <a:off x="2003425" y="2867024"/>
              <a:ext cx="53975" cy="73025"/>
            </a:xfrm>
            <a:custGeom>
              <a:avLst/>
              <a:gdLst>
                <a:gd name="T0" fmla="*/ 17 w 151"/>
                <a:gd name="T1" fmla="*/ 201 h 202"/>
                <a:gd name="T2" fmla="*/ 75 w 151"/>
                <a:gd name="T3" fmla="*/ 67 h 202"/>
                <a:gd name="T4" fmla="*/ 84 w 151"/>
                <a:gd name="T5" fmla="*/ 0 h 202"/>
                <a:gd name="T6" fmla="*/ 33 w 151"/>
                <a:gd name="T7" fmla="*/ 75 h 202"/>
                <a:gd name="T8" fmla="*/ 17 w 151"/>
                <a:gd name="T9" fmla="*/ 201 h 202"/>
                <a:gd name="T10" fmla="*/ 17 w 151"/>
                <a:gd name="T11" fmla="*/ 201 h 202"/>
                <a:gd name="T12" fmla="*/ 17 w 151"/>
                <a:gd name="T13" fmla="*/ 201 h 202"/>
              </a:gdLst>
              <a:ahLst/>
              <a:cxnLst>
                <a:cxn ang="0">
                  <a:pos x="T0" y="T1"/>
                </a:cxn>
                <a:cxn ang="0">
                  <a:pos x="T2" y="T3"/>
                </a:cxn>
                <a:cxn ang="0">
                  <a:pos x="T4" y="T5"/>
                </a:cxn>
                <a:cxn ang="0">
                  <a:pos x="T6" y="T7"/>
                </a:cxn>
                <a:cxn ang="0">
                  <a:pos x="T8" y="T9"/>
                </a:cxn>
                <a:cxn ang="0">
                  <a:pos x="T10" y="T11"/>
                </a:cxn>
                <a:cxn ang="0">
                  <a:pos x="T12" y="T13"/>
                </a:cxn>
              </a:cxnLst>
              <a:rect l="0" t="0" r="r" b="b"/>
              <a:pathLst>
                <a:path w="151" h="202">
                  <a:moveTo>
                    <a:pt x="17" y="201"/>
                  </a:moveTo>
                  <a:cubicBezTo>
                    <a:pt x="17" y="201"/>
                    <a:pt x="150" y="176"/>
                    <a:pt x="75" y="67"/>
                  </a:cubicBezTo>
                  <a:cubicBezTo>
                    <a:pt x="50" y="17"/>
                    <a:pt x="84" y="0"/>
                    <a:pt x="84" y="0"/>
                  </a:cubicBezTo>
                  <a:cubicBezTo>
                    <a:pt x="84" y="0"/>
                    <a:pt x="0" y="0"/>
                    <a:pt x="33" y="75"/>
                  </a:cubicBezTo>
                  <a:cubicBezTo>
                    <a:pt x="67" y="142"/>
                    <a:pt x="58" y="176"/>
                    <a:pt x="17" y="201"/>
                  </a:cubicBezTo>
                  <a:close/>
                  <a:moveTo>
                    <a:pt x="17" y="201"/>
                  </a:moveTo>
                  <a:lnTo>
                    <a:pt x="17" y="2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100" dirty="0">
                <a:ea typeface="宋体" panose="02010600030101010101" pitchFamily="2" charset="-122"/>
              </a:endParaRPr>
            </a:p>
          </p:txBody>
        </p:sp>
      </p:grpSp>
      <p:sp>
        <p:nvSpPr>
          <p:cNvPr id="68" name="Oval 19"/>
          <p:cNvSpPr/>
          <p:nvPr/>
        </p:nvSpPr>
        <p:spPr bwMode="auto">
          <a:xfrm>
            <a:off x="2565400" y="4545330"/>
            <a:ext cx="587375" cy="594995"/>
          </a:xfrm>
          <a:prstGeom prst="ellipse">
            <a:avLst/>
          </a:prstGeom>
          <a:solidFill>
            <a:srgbClr val="328FA0"/>
          </a:solidFill>
          <a:ln w="12700" cap="flat" cmpd="sng" algn="ctr">
            <a:noFill/>
            <a:prstDash val="solid"/>
            <a:miter lim="800000"/>
          </a:ln>
          <a:effectLst>
            <a:outerShdw blurRad="127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69" name="Freeform 299"/>
          <p:cNvSpPr>
            <a:spLocks noChangeArrowheads="1"/>
          </p:cNvSpPr>
          <p:nvPr/>
        </p:nvSpPr>
        <p:spPr bwMode="auto">
          <a:xfrm>
            <a:off x="2675255" y="4640580"/>
            <a:ext cx="356870" cy="346075"/>
          </a:xfrm>
          <a:custGeom>
            <a:avLst/>
            <a:gdLst>
              <a:gd name="T0" fmla="*/ 1229 w 1665"/>
              <a:gd name="T1" fmla="*/ 561 h 1598"/>
              <a:gd name="T2" fmla="*/ 911 w 1665"/>
              <a:gd name="T3" fmla="*/ 686 h 1598"/>
              <a:gd name="T4" fmla="*/ 1246 w 1665"/>
              <a:gd name="T5" fmla="*/ 419 h 1598"/>
              <a:gd name="T6" fmla="*/ 1664 w 1665"/>
              <a:gd name="T7" fmla="*/ 76 h 1598"/>
              <a:gd name="T8" fmla="*/ 1597 w 1665"/>
              <a:gd name="T9" fmla="*/ 0 h 1598"/>
              <a:gd name="T10" fmla="*/ 1530 w 1665"/>
              <a:gd name="T11" fmla="*/ 76 h 1598"/>
              <a:gd name="T12" fmla="*/ 1246 w 1665"/>
              <a:gd name="T13" fmla="*/ 276 h 1598"/>
              <a:gd name="T14" fmla="*/ 769 w 1665"/>
              <a:gd name="T15" fmla="*/ 686 h 1598"/>
              <a:gd name="T16" fmla="*/ 435 w 1665"/>
              <a:gd name="T17" fmla="*/ 561 h 1598"/>
              <a:gd name="T18" fmla="*/ 0 w 1665"/>
              <a:gd name="T19" fmla="*/ 1288 h 1598"/>
              <a:gd name="T20" fmla="*/ 201 w 1665"/>
              <a:gd name="T21" fmla="*/ 1597 h 1598"/>
              <a:gd name="T22" fmla="*/ 836 w 1665"/>
              <a:gd name="T23" fmla="*/ 1255 h 1598"/>
              <a:gd name="T24" fmla="*/ 1463 w 1665"/>
              <a:gd name="T25" fmla="*/ 1597 h 1598"/>
              <a:gd name="T26" fmla="*/ 1664 w 1665"/>
              <a:gd name="T27" fmla="*/ 1288 h 1598"/>
              <a:gd name="T28" fmla="*/ 1229 w 1665"/>
              <a:gd name="T29" fmla="*/ 561 h 1598"/>
              <a:gd name="T30" fmla="*/ 1246 w 1665"/>
              <a:gd name="T31" fmla="*/ 811 h 1598"/>
              <a:gd name="T32" fmla="*/ 1338 w 1665"/>
              <a:gd name="T33" fmla="*/ 903 h 1598"/>
              <a:gd name="T34" fmla="*/ 1246 w 1665"/>
              <a:gd name="T35" fmla="*/ 995 h 1598"/>
              <a:gd name="T36" fmla="*/ 1162 w 1665"/>
              <a:gd name="T37" fmla="*/ 903 h 1598"/>
              <a:gd name="T38" fmla="*/ 1246 w 1665"/>
              <a:gd name="T39" fmla="*/ 811 h 1598"/>
              <a:gd name="T40" fmla="*/ 627 w 1665"/>
              <a:gd name="T41" fmla="*/ 1112 h 1598"/>
              <a:gd name="T42" fmla="*/ 485 w 1665"/>
              <a:gd name="T43" fmla="*/ 1112 h 1598"/>
              <a:gd name="T44" fmla="*/ 485 w 1665"/>
              <a:gd name="T45" fmla="*/ 1255 h 1598"/>
              <a:gd name="T46" fmla="*/ 351 w 1665"/>
              <a:gd name="T47" fmla="*/ 1255 h 1598"/>
              <a:gd name="T48" fmla="*/ 351 w 1665"/>
              <a:gd name="T49" fmla="*/ 1112 h 1598"/>
              <a:gd name="T50" fmla="*/ 209 w 1665"/>
              <a:gd name="T51" fmla="*/ 1112 h 1598"/>
              <a:gd name="T52" fmla="*/ 209 w 1665"/>
              <a:gd name="T53" fmla="*/ 970 h 1598"/>
              <a:gd name="T54" fmla="*/ 351 w 1665"/>
              <a:gd name="T55" fmla="*/ 970 h 1598"/>
              <a:gd name="T56" fmla="*/ 351 w 1665"/>
              <a:gd name="T57" fmla="*/ 836 h 1598"/>
              <a:gd name="T58" fmla="*/ 485 w 1665"/>
              <a:gd name="T59" fmla="*/ 836 h 1598"/>
              <a:gd name="T60" fmla="*/ 485 w 1665"/>
              <a:gd name="T61" fmla="*/ 970 h 1598"/>
              <a:gd name="T62" fmla="*/ 627 w 1665"/>
              <a:gd name="T63" fmla="*/ 970 h 1598"/>
              <a:gd name="T64" fmla="*/ 627 w 1665"/>
              <a:gd name="T65" fmla="*/ 1112 h 1598"/>
              <a:gd name="T66" fmla="*/ 1020 w 1665"/>
              <a:gd name="T67" fmla="*/ 1045 h 1598"/>
              <a:gd name="T68" fmla="*/ 1112 w 1665"/>
              <a:gd name="T69" fmla="*/ 954 h 1598"/>
              <a:gd name="T70" fmla="*/ 1204 w 1665"/>
              <a:gd name="T71" fmla="*/ 1045 h 1598"/>
              <a:gd name="T72" fmla="*/ 1112 w 1665"/>
              <a:gd name="T73" fmla="*/ 1129 h 1598"/>
              <a:gd name="T74" fmla="*/ 1020 w 1665"/>
              <a:gd name="T75" fmla="*/ 1045 h 1598"/>
              <a:gd name="T76" fmla="*/ 1246 w 1665"/>
              <a:gd name="T77" fmla="*/ 1271 h 1598"/>
              <a:gd name="T78" fmla="*/ 1162 w 1665"/>
              <a:gd name="T79" fmla="*/ 1179 h 1598"/>
              <a:gd name="T80" fmla="*/ 1246 w 1665"/>
              <a:gd name="T81" fmla="*/ 1087 h 1598"/>
              <a:gd name="T82" fmla="*/ 1338 w 1665"/>
              <a:gd name="T83" fmla="*/ 1179 h 1598"/>
              <a:gd name="T84" fmla="*/ 1246 w 1665"/>
              <a:gd name="T85" fmla="*/ 1271 h 1598"/>
              <a:gd name="T86" fmla="*/ 1480 w 1665"/>
              <a:gd name="T87" fmla="*/ 1045 h 1598"/>
              <a:gd name="T88" fmla="*/ 1388 w 1665"/>
              <a:gd name="T89" fmla="*/ 1129 h 1598"/>
              <a:gd name="T90" fmla="*/ 1296 w 1665"/>
              <a:gd name="T91" fmla="*/ 1045 h 1598"/>
              <a:gd name="T92" fmla="*/ 1388 w 1665"/>
              <a:gd name="T93" fmla="*/ 954 h 1598"/>
              <a:gd name="T94" fmla="*/ 1480 w 1665"/>
              <a:gd name="T95" fmla="*/ 1045 h 1598"/>
              <a:gd name="T96" fmla="*/ 1480 w 1665"/>
              <a:gd name="T97" fmla="*/ 1045 h 1598"/>
              <a:gd name="T98" fmla="*/ 1480 w 1665"/>
              <a:gd name="T99" fmla="*/ 1045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5" h="1598">
                <a:moveTo>
                  <a:pt x="1229" y="561"/>
                </a:moveTo>
                <a:cubicBezTo>
                  <a:pt x="1079" y="561"/>
                  <a:pt x="1028" y="653"/>
                  <a:pt x="911" y="686"/>
                </a:cubicBezTo>
                <a:cubicBezTo>
                  <a:pt x="928" y="552"/>
                  <a:pt x="1012" y="419"/>
                  <a:pt x="1246" y="419"/>
                </a:cubicBezTo>
                <a:cubicBezTo>
                  <a:pt x="1580" y="419"/>
                  <a:pt x="1664" y="193"/>
                  <a:pt x="1664" y="76"/>
                </a:cubicBezTo>
                <a:cubicBezTo>
                  <a:pt x="1664" y="34"/>
                  <a:pt x="1630" y="0"/>
                  <a:pt x="1597" y="0"/>
                </a:cubicBezTo>
                <a:cubicBezTo>
                  <a:pt x="1555" y="0"/>
                  <a:pt x="1530" y="34"/>
                  <a:pt x="1530" y="76"/>
                </a:cubicBezTo>
                <a:cubicBezTo>
                  <a:pt x="1530" y="84"/>
                  <a:pt x="1522" y="276"/>
                  <a:pt x="1246" y="276"/>
                </a:cubicBezTo>
                <a:cubicBezTo>
                  <a:pt x="870" y="276"/>
                  <a:pt x="786" y="535"/>
                  <a:pt x="769" y="686"/>
                </a:cubicBezTo>
                <a:cubicBezTo>
                  <a:pt x="644" y="661"/>
                  <a:pt x="594" y="561"/>
                  <a:pt x="435" y="561"/>
                </a:cubicBezTo>
                <a:cubicBezTo>
                  <a:pt x="268" y="561"/>
                  <a:pt x="0" y="887"/>
                  <a:pt x="0" y="1288"/>
                </a:cubicBezTo>
                <a:cubicBezTo>
                  <a:pt x="0" y="1489"/>
                  <a:pt x="100" y="1597"/>
                  <a:pt x="201" y="1597"/>
                </a:cubicBezTo>
                <a:cubicBezTo>
                  <a:pt x="418" y="1597"/>
                  <a:pt x="460" y="1255"/>
                  <a:pt x="836" y="1255"/>
                </a:cubicBezTo>
                <a:cubicBezTo>
                  <a:pt x="1204" y="1255"/>
                  <a:pt x="1246" y="1597"/>
                  <a:pt x="1463" y="1597"/>
                </a:cubicBezTo>
                <a:cubicBezTo>
                  <a:pt x="1564" y="1597"/>
                  <a:pt x="1664" y="1497"/>
                  <a:pt x="1664" y="1288"/>
                </a:cubicBezTo>
                <a:cubicBezTo>
                  <a:pt x="1664" y="887"/>
                  <a:pt x="1405" y="561"/>
                  <a:pt x="1229" y="561"/>
                </a:cubicBezTo>
                <a:close/>
                <a:moveTo>
                  <a:pt x="1246" y="811"/>
                </a:moveTo>
                <a:cubicBezTo>
                  <a:pt x="1296" y="811"/>
                  <a:pt x="1338" y="853"/>
                  <a:pt x="1338" y="903"/>
                </a:cubicBezTo>
                <a:cubicBezTo>
                  <a:pt x="1338" y="954"/>
                  <a:pt x="1296" y="995"/>
                  <a:pt x="1246" y="995"/>
                </a:cubicBezTo>
                <a:cubicBezTo>
                  <a:pt x="1204" y="995"/>
                  <a:pt x="1162" y="954"/>
                  <a:pt x="1162" y="903"/>
                </a:cubicBezTo>
                <a:cubicBezTo>
                  <a:pt x="1162" y="853"/>
                  <a:pt x="1204" y="811"/>
                  <a:pt x="1246" y="811"/>
                </a:cubicBezTo>
                <a:close/>
                <a:moveTo>
                  <a:pt x="627" y="1112"/>
                </a:moveTo>
                <a:cubicBezTo>
                  <a:pt x="485" y="1112"/>
                  <a:pt x="485" y="1112"/>
                  <a:pt x="485" y="1112"/>
                </a:cubicBezTo>
                <a:cubicBezTo>
                  <a:pt x="485" y="1255"/>
                  <a:pt x="485" y="1255"/>
                  <a:pt x="485" y="1255"/>
                </a:cubicBezTo>
                <a:cubicBezTo>
                  <a:pt x="351" y="1255"/>
                  <a:pt x="351" y="1255"/>
                  <a:pt x="351" y="1255"/>
                </a:cubicBezTo>
                <a:cubicBezTo>
                  <a:pt x="351" y="1112"/>
                  <a:pt x="351" y="1112"/>
                  <a:pt x="351" y="1112"/>
                </a:cubicBezTo>
                <a:cubicBezTo>
                  <a:pt x="209" y="1112"/>
                  <a:pt x="209" y="1112"/>
                  <a:pt x="209" y="1112"/>
                </a:cubicBezTo>
                <a:cubicBezTo>
                  <a:pt x="209" y="970"/>
                  <a:pt x="209" y="970"/>
                  <a:pt x="209" y="970"/>
                </a:cubicBezTo>
                <a:cubicBezTo>
                  <a:pt x="351" y="970"/>
                  <a:pt x="351" y="970"/>
                  <a:pt x="351" y="970"/>
                </a:cubicBezTo>
                <a:cubicBezTo>
                  <a:pt x="351" y="836"/>
                  <a:pt x="351" y="836"/>
                  <a:pt x="351" y="836"/>
                </a:cubicBezTo>
                <a:cubicBezTo>
                  <a:pt x="485" y="836"/>
                  <a:pt x="485" y="836"/>
                  <a:pt x="485" y="836"/>
                </a:cubicBezTo>
                <a:cubicBezTo>
                  <a:pt x="485" y="970"/>
                  <a:pt x="485" y="970"/>
                  <a:pt x="485" y="970"/>
                </a:cubicBezTo>
                <a:cubicBezTo>
                  <a:pt x="627" y="970"/>
                  <a:pt x="627" y="970"/>
                  <a:pt x="627" y="970"/>
                </a:cubicBezTo>
                <a:lnTo>
                  <a:pt x="627" y="1112"/>
                </a:lnTo>
                <a:close/>
                <a:moveTo>
                  <a:pt x="1020" y="1045"/>
                </a:moveTo>
                <a:cubicBezTo>
                  <a:pt x="1020" y="995"/>
                  <a:pt x="1062" y="954"/>
                  <a:pt x="1112" y="954"/>
                </a:cubicBezTo>
                <a:cubicBezTo>
                  <a:pt x="1162" y="954"/>
                  <a:pt x="1204" y="995"/>
                  <a:pt x="1204" y="1045"/>
                </a:cubicBezTo>
                <a:cubicBezTo>
                  <a:pt x="1204" y="1087"/>
                  <a:pt x="1162" y="1129"/>
                  <a:pt x="1112" y="1129"/>
                </a:cubicBezTo>
                <a:cubicBezTo>
                  <a:pt x="1062" y="1129"/>
                  <a:pt x="1020" y="1087"/>
                  <a:pt x="1020" y="1045"/>
                </a:cubicBezTo>
                <a:close/>
                <a:moveTo>
                  <a:pt x="1246" y="1271"/>
                </a:moveTo>
                <a:cubicBezTo>
                  <a:pt x="1204" y="1271"/>
                  <a:pt x="1162" y="1229"/>
                  <a:pt x="1162" y="1179"/>
                </a:cubicBezTo>
                <a:cubicBezTo>
                  <a:pt x="1162" y="1129"/>
                  <a:pt x="1204" y="1087"/>
                  <a:pt x="1246" y="1087"/>
                </a:cubicBezTo>
                <a:cubicBezTo>
                  <a:pt x="1296" y="1087"/>
                  <a:pt x="1338" y="1129"/>
                  <a:pt x="1338" y="1179"/>
                </a:cubicBezTo>
                <a:cubicBezTo>
                  <a:pt x="1338" y="1229"/>
                  <a:pt x="1296" y="1271"/>
                  <a:pt x="1246" y="1271"/>
                </a:cubicBezTo>
                <a:close/>
                <a:moveTo>
                  <a:pt x="1480" y="1045"/>
                </a:moveTo>
                <a:cubicBezTo>
                  <a:pt x="1480" y="1087"/>
                  <a:pt x="1438" y="1129"/>
                  <a:pt x="1388" y="1129"/>
                </a:cubicBezTo>
                <a:cubicBezTo>
                  <a:pt x="1338" y="1129"/>
                  <a:pt x="1296" y="1087"/>
                  <a:pt x="1296" y="1045"/>
                </a:cubicBezTo>
                <a:cubicBezTo>
                  <a:pt x="1296" y="995"/>
                  <a:pt x="1338" y="954"/>
                  <a:pt x="1388" y="954"/>
                </a:cubicBezTo>
                <a:cubicBezTo>
                  <a:pt x="1438" y="954"/>
                  <a:pt x="1480" y="995"/>
                  <a:pt x="1480" y="1045"/>
                </a:cubicBezTo>
                <a:close/>
                <a:moveTo>
                  <a:pt x="1480" y="1045"/>
                </a:moveTo>
                <a:lnTo>
                  <a:pt x="1480" y="1045"/>
                </a:lnTo>
                <a:close/>
              </a:path>
            </a:pathLst>
          </a:custGeom>
          <a:solidFill>
            <a:schemeClr val="bg1"/>
          </a:solidFill>
          <a:ln>
            <a:noFill/>
          </a:ln>
          <a:effectLst/>
        </p:spPr>
        <p:txBody>
          <a:bodyPr wrap="none" lIns="174165" tIns="87082" rIns="174165" bIns="87082" anchor="ctr"/>
          <a:lstStyle/>
          <a:p>
            <a:pPr>
              <a:defRPr/>
            </a:pPr>
            <a:endParaRPr lang="en-US" sz="1100" dirty="0">
              <a:ea typeface="宋体" panose="02010600030101010101" pitchFamily="2" charset="-122"/>
            </a:endParaRPr>
          </a:p>
        </p:txBody>
      </p:sp>
      <p:sp>
        <p:nvSpPr>
          <p:cNvPr id="71" name="Oval 24"/>
          <p:cNvSpPr/>
          <p:nvPr/>
        </p:nvSpPr>
        <p:spPr bwMode="auto">
          <a:xfrm>
            <a:off x="8954135" y="4529455"/>
            <a:ext cx="587375" cy="594995"/>
          </a:xfrm>
          <a:prstGeom prst="ellipse">
            <a:avLst/>
          </a:prstGeom>
          <a:solidFill>
            <a:srgbClr val="96D3DF"/>
          </a:solidFill>
          <a:ln w="12700" cap="flat" cmpd="sng" algn="ctr">
            <a:noFill/>
            <a:prstDash val="solid"/>
            <a:miter lim="800000"/>
          </a:ln>
          <a:effectLst>
            <a:outerShdw blurRad="127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2" name="Freeform 380"/>
          <p:cNvSpPr>
            <a:spLocks noChangeArrowheads="1"/>
          </p:cNvSpPr>
          <p:nvPr/>
        </p:nvSpPr>
        <p:spPr bwMode="auto">
          <a:xfrm>
            <a:off x="9098915" y="4669790"/>
            <a:ext cx="317500" cy="321945"/>
          </a:xfrm>
          <a:custGeom>
            <a:avLst/>
            <a:gdLst>
              <a:gd name="T0" fmla="*/ 986 w 1079"/>
              <a:gd name="T1" fmla="*/ 627 h 1079"/>
              <a:gd name="T2" fmla="*/ 986 w 1079"/>
              <a:gd name="T3" fmla="*/ 452 h 1079"/>
              <a:gd name="T4" fmla="*/ 175 w 1079"/>
              <a:gd name="T5" fmla="*/ 543 h 1079"/>
              <a:gd name="T6" fmla="*/ 0 w 1079"/>
              <a:gd name="T7" fmla="*/ 543 h 1079"/>
              <a:gd name="T8" fmla="*/ 175 w 1079"/>
              <a:gd name="T9" fmla="*/ 543 h 1079"/>
              <a:gd name="T10" fmla="*/ 451 w 1079"/>
              <a:gd name="T11" fmla="*/ 987 h 1079"/>
              <a:gd name="T12" fmla="*/ 627 w 1079"/>
              <a:gd name="T13" fmla="*/ 987 h 1079"/>
              <a:gd name="T14" fmla="*/ 535 w 1079"/>
              <a:gd name="T15" fmla="*/ 175 h 1079"/>
              <a:gd name="T16" fmla="*/ 535 w 1079"/>
              <a:gd name="T17" fmla="*/ 0 h 1079"/>
              <a:gd name="T18" fmla="*/ 535 w 1079"/>
              <a:gd name="T19" fmla="*/ 175 h 1079"/>
              <a:gd name="T20" fmla="*/ 794 w 1079"/>
              <a:gd name="T21" fmla="*/ 920 h 1079"/>
              <a:gd name="T22" fmla="*/ 919 w 1079"/>
              <a:gd name="T23" fmla="*/ 794 h 1079"/>
              <a:gd name="T24" fmla="*/ 284 w 1079"/>
              <a:gd name="T25" fmla="*/ 284 h 1079"/>
              <a:gd name="T26" fmla="*/ 158 w 1079"/>
              <a:gd name="T27" fmla="*/ 159 h 1079"/>
              <a:gd name="T28" fmla="*/ 284 w 1079"/>
              <a:gd name="T29" fmla="*/ 284 h 1079"/>
              <a:gd name="T30" fmla="*/ 158 w 1079"/>
              <a:gd name="T31" fmla="*/ 920 h 1079"/>
              <a:gd name="T32" fmla="*/ 284 w 1079"/>
              <a:gd name="T33" fmla="*/ 794 h 1079"/>
              <a:gd name="T34" fmla="*/ 919 w 1079"/>
              <a:gd name="T35" fmla="*/ 284 h 1079"/>
              <a:gd name="T36" fmla="*/ 794 w 1079"/>
              <a:gd name="T37" fmla="*/ 159 h 1079"/>
              <a:gd name="T38" fmla="*/ 919 w 1079"/>
              <a:gd name="T39" fmla="*/ 284 h 1079"/>
              <a:gd name="T40" fmla="*/ 693 w 1079"/>
              <a:gd name="T41" fmla="*/ 635 h 1079"/>
              <a:gd name="T42" fmla="*/ 836 w 1079"/>
              <a:gd name="T43" fmla="*/ 552 h 1079"/>
              <a:gd name="T44" fmla="*/ 836 w 1079"/>
              <a:gd name="T45" fmla="*/ 493 h 1079"/>
              <a:gd name="T46" fmla="*/ 677 w 1079"/>
              <a:gd name="T47" fmla="*/ 426 h 1079"/>
              <a:gd name="T48" fmla="*/ 769 w 1079"/>
              <a:gd name="T49" fmla="*/ 293 h 1079"/>
              <a:gd name="T50" fmla="*/ 635 w 1079"/>
              <a:gd name="T51" fmla="*/ 385 h 1079"/>
              <a:gd name="T52" fmla="*/ 568 w 1079"/>
              <a:gd name="T53" fmla="*/ 226 h 1079"/>
              <a:gd name="T54" fmla="*/ 510 w 1079"/>
              <a:gd name="T55" fmla="*/ 226 h 1079"/>
              <a:gd name="T56" fmla="*/ 434 w 1079"/>
              <a:gd name="T57" fmla="*/ 385 h 1079"/>
              <a:gd name="T58" fmla="*/ 309 w 1079"/>
              <a:gd name="T59" fmla="*/ 293 h 1079"/>
              <a:gd name="T60" fmla="*/ 392 w 1079"/>
              <a:gd name="T61" fmla="*/ 426 h 1079"/>
              <a:gd name="T62" fmla="*/ 242 w 1079"/>
              <a:gd name="T63" fmla="*/ 493 h 1079"/>
              <a:gd name="T64" fmla="*/ 242 w 1079"/>
              <a:gd name="T65" fmla="*/ 552 h 1079"/>
              <a:gd name="T66" fmla="*/ 384 w 1079"/>
              <a:gd name="T67" fmla="*/ 635 h 1079"/>
              <a:gd name="T68" fmla="*/ 309 w 1079"/>
              <a:gd name="T69" fmla="*/ 753 h 1079"/>
              <a:gd name="T70" fmla="*/ 351 w 1079"/>
              <a:gd name="T71" fmla="*/ 753 h 1079"/>
              <a:gd name="T72" fmla="*/ 510 w 1079"/>
              <a:gd name="T73" fmla="*/ 719 h 1079"/>
              <a:gd name="T74" fmla="*/ 535 w 1079"/>
              <a:gd name="T75" fmla="*/ 853 h 1079"/>
              <a:gd name="T76" fmla="*/ 568 w 1079"/>
              <a:gd name="T77" fmla="*/ 719 h 1079"/>
              <a:gd name="T78" fmla="*/ 727 w 1079"/>
              <a:gd name="T79" fmla="*/ 753 h 1079"/>
              <a:gd name="T80" fmla="*/ 769 w 1079"/>
              <a:gd name="T81" fmla="*/ 753 h 1079"/>
              <a:gd name="T82" fmla="*/ 769 w 1079"/>
              <a:gd name="T83" fmla="*/ 719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9" h="1079">
                <a:moveTo>
                  <a:pt x="1078" y="543"/>
                </a:moveTo>
                <a:cubicBezTo>
                  <a:pt x="1078" y="585"/>
                  <a:pt x="1036" y="627"/>
                  <a:pt x="986" y="627"/>
                </a:cubicBezTo>
                <a:cubicBezTo>
                  <a:pt x="944" y="627"/>
                  <a:pt x="903" y="585"/>
                  <a:pt x="903" y="543"/>
                </a:cubicBezTo>
                <a:cubicBezTo>
                  <a:pt x="903" y="493"/>
                  <a:pt x="944" y="452"/>
                  <a:pt x="986" y="452"/>
                </a:cubicBezTo>
                <a:cubicBezTo>
                  <a:pt x="1036" y="452"/>
                  <a:pt x="1078" y="493"/>
                  <a:pt x="1078" y="543"/>
                </a:cubicBezTo>
                <a:close/>
                <a:moveTo>
                  <a:pt x="175" y="543"/>
                </a:moveTo>
                <a:cubicBezTo>
                  <a:pt x="175" y="493"/>
                  <a:pt x="133" y="452"/>
                  <a:pt x="91" y="452"/>
                </a:cubicBezTo>
                <a:cubicBezTo>
                  <a:pt x="41" y="452"/>
                  <a:pt x="0" y="493"/>
                  <a:pt x="0" y="543"/>
                </a:cubicBezTo>
                <a:cubicBezTo>
                  <a:pt x="0" y="585"/>
                  <a:pt x="41" y="627"/>
                  <a:pt x="91" y="627"/>
                </a:cubicBezTo>
                <a:cubicBezTo>
                  <a:pt x="133" y="627"/>
                  <a:pt x="175" y="585"/>
                  <a:pt x="175" y="543"/>
                </a:cubicBezTo>
                <a:close/>
                <a:moveTo>
                  <a:pt x="535" y="903"/>
                </a:moveTo>
                <a:cubicBezTo>
                  <a:pt x="493" y="903"/>
                  <a:pt x="451" y="945"/>
                  <a:pt x="451" y="987"/>
                </a:cubicBezTo>
                <a:cubicBezTo>
                  <a:pt x="451" y="1037"/>
                  <a:pt x="493" y="1078"/>
                  <a:pt x="535" y="1078"/>
                </a:cubicBezTo>
                <a:cubicBezTo>
                  <a:pt x="585" y="1078"/>
                  <a:pt x="627" y="1037"/>
                  <a:pt x="627" y="987"/>
                </a:cubicBezTo>
                <a:cubicBezTo>
                  <a:pt x="627" y="945"/>
                  <a:pt x="585" y="903"/>
                  <a:pt x="535" y="903"/>
                </a:cubicBezTo>
                <a:close/>
                <a:moveTo>
                  <a:pt x="535" y="175"/>
                </a:moveTo>
                <a:cubicBezTo>
                  <a:pt x="585" y="175"/>
                  <a:pt x="627" y="134"/>
                  <a:pt x="627" y="92"/>
                </a:cubicBezTo>
                <a:cubicBezTo>
                  <a:pt x="627" y="42"/>
                  <a:pt x="585" y="0"/>
                  <a:pt x="535" y="0"/>
                </a:cubicBezTo>
                <a:cubicBezTo>
                  <a:pt x="493" y="0"/>
                  <a:pt x="451" y="42"/>
                  <a:pt x="451" y="92"/>
                </a:cubicBezTo>
                <a:cubicBezTo>
                  <a:pt x="451" y="134"/>
                  <a:pt x="493" y="175"/>
                  <a:pt x="535" y="175"/>
                </a:cubicBezTo>
                <a:close/>
                <a:moveTo>
                  <a:pt x="794" y="794"/>
                </a:moveTo>
                <a:cubicBezTo>
                  <a:pt x="760" y="828"/>
                  <a:pt x="760" y="886"/>
                  <a:pt x="794" y="920"/>
                </a:cubicBezTo>
                <a:cubicBezTo>
                  <a:pt x="827" y="953"/>
                  <a:pt x="886" y="953"/>
                  <a:pt x="919" y="920"/>
                </a:cubicBezTo>
                <a:cubicBezTo>
                  <a:pt x="953" y="886"/>
                  <a:pt x="953" y="828"/>
                  <a:pt x="919" y="794"/>
                </a:cubicBezTo>
                <a:cubicBezTo>
                  <a:pt x="886" y="761"/>
                  <a:pt x="827" y="761"/>
                  <a:pt x="794" y="794"/>
                </a:cubicBezTo>
                <a:close/>
                <a:moveTo>
                  <a:pt x="284" y="284"/>
                </a:moveTo>
                <a:cubicBezTo>
                  <a:pt x="317" y="251"/>
                  <a:pt x="317" y="192"/>
                  <a:pt x="284" y="159"/>
                </a:cubicBezTo>
                <a:cubicBezTo>
                  <a:pt x="250" y="125"/>
                  <a:pt x="192" y="125"/>
                  <a:pt x="158" y="159"/>
                </a:cubicBezTo>
                <a:cubicBezTo>
                  <a:pt x="125" y="192"/>
                  <a:pt x="125" y="251"/>
                  <a:pt x="158" y="284"/>
                </a:cubicBezTo>
                <a:cubicBezTo>
                  <a:pt x="192" y="318"/>
                  <a:pt x="250" y="318"/>
                  <a:pt x="284" y="284"/>
                </a:cubicBezTo>
                <a:close/>
                <a:moveTo>
                  <a:pt x="158" y="794"/>
                </a:moveTo>
                <a:cubicBezTo>
                  <a:pt x="125" y="828"/>
                  <a:pt x="125" y="886"/>
                  <a:pt x="158" y="920"/>
                </a:cubicBezTo>
                <a:cubicBezTo>
                  <a:pt x="192" y="953"/>
                  <a:pt x="250" y="953"/>
                  <a:pt x="284" y="920"/>
                </a:cubicBezTo>
                <a:cubicBezTo>
                  <a:pt x="317" y="886"/>
                  <a:pt x="317" y="828"/>
                  <a:pt x="284" y="794"/>
                </a:cubicBezTo>
                <a:cubicBezTo>
                  <a:pt x="250" y="761"/>
                  <a:pt x="192" y="761"/>
                  <a:pt x="158" y="794"/>
                </a:cubicBezTo>
                <a:close/>
                <a:moveTo>
                  <a:pt x="919" y="284"/>
                </a:moveTo>
                <a:cubicBezTo>
                  <a:pt x="953" y="251"/>
                  <a:pt x="953" y="192"/>
                  <a:pt x="919" y="159"/>
                </a:cubicBezTo>
                <a:cubicBezTo>
                  <a:pt x="886" y="125"/>
                  <a:pt x="827" y="125"/>
                  <a:pt x="794" y="159"/>
                </a:cubicBezTo>
                <a:cubicBezTo>
                  <a:pt x="760" y="192"/>
                  <a:pt x="760" y="251"/>
                  <a:pt x="794" y="284"/>
                </a:cubicBezTo>
                <a:cubicBezTo>
                  <a:pt x="827" y="318"/>
                  <a:pt x="886" y="318"/>
                  <a:pt x="919" y="284"/>
                </a:cubicBezTo>
                <a:close/>
                <a:moveTo>
                  <a:pt x="769" y="719"/>
                </a:moveTo>
                <a:cubicBezTo>
                  <a:pt x="693" y="635"/>
                  <a:pt x="693" y="635"/>
                  <a:pt x="693" y="635"/>
                </a:cubicBezTo>
                <a:cubicBezTo>
                  <a:pt x="710" y="610"/>
                  <a:pt x="719" y="585"/>
                  <a:pt x="719" y="552"/>
                </a:cubicBezTo>
                <a:cubicBezTo>
                  <a:pt x="836" y="552"/>
                  <a:pt x="836" y="552"/>
                  <a:pt x="836" y="552"/>
                </a:cubicBezTo>
                <a:cubicBezTo>
                  <a:pt x="852" y="552"/>
                  <a:pt x="861" y="543"/>
                  <a:pt x="861" y="527"/>
                </a:cubicBezTo>
                <a:cubicBezTo>
                  <a:pt x="861" y="510"/>
                  <a:pt x="852" y="493"/>
                  <a:pt x="836" y="493"/>
                </a:cubicBezTo>
                <a:cubicBezTo>
                  <a:pt x="719" y="493"/>
                  <a:pt x="719" y="493"/>
                  <a:pt x="719" y="493"/>
                </a:cubicBezTo>
                <a:cubicBezTo>
                  <a:pt x="710" y="468"/>
                  <a:pt x="693" y="443"/>
                  <a:pt x="677" y="426"/>
                </a:cubicBezTo>
                <a:cubicBezTo>
                  <a:pt x="769" y="334"/>
                  <a:pt x="769" y="334"/>
                  <a:pt x="769" y="334"/>
                </a:cubicBezTo>
                <a:cubicBezTo>
                  <a:pt x="777" y="326"/>
                  <a:pt x="777" y="309"/>
                  <a:pt x="769" y="293"/>
                </a:cubicBezTo>
                <a:cubicBezTo>
                  <a:pt x="760" y="284"/>
                  <a:pt x="735" y="284"/>
                  <a:pt x="727" y="293"/>
                </a:cubicBezTo>
                <a:cubicBezTo>
                  <a:pt x="635" y="385"/>
                  <a:pt x="635" y="385"/>
                  <a:pt x="635" y="385"/>
                </a:cubicBezTo>
                <a:cubicBezTo>
                  <a:pt x="618" y="368"/>
                  <a:pt x="593" y="360"/>
                  <a:pt x="568" y="360"/>
                </a:cubicBezTo>
                <a:cubicBezTo>
                  <a:pt x="568" y="226"/>
                  <a:pt x="568" y="226"/>
                  <a:pt x="568" y="226"/>
                </a:cubicBezTo>
                <a:cubicBezTo>
                  <a:pt x="568" y="217"/>
                  <a:pt x="551" y="201"/>
                  <a:pt x="535" y="201"/>
                </a:cubicBezTo>
                <a:cubicBezTo>
                  <a:pt x="526" y="201"/>
                  <a:pt x="510" y="217"/>
                  <a:pt x="510" y="226"/>
                </a:cubicBezTo>
                <a:cubicBezTo>
                  <a:pt x="510" y="360"/>
                  <a:pt x="510" y="360"/>
                  <a:pt x="510" y="360"/>
                </a:cubicBezTo>
                <a:cubicBezTo>
                  <a:pt x="484" y="360"/>
                  <a:pt x="459" y="368"/>
                  <a:pt x="434" y="385"/>
                </a:cubicBezTo>
                <a:cubicBezTo>
                  <a:pt x="351" y="293"/>
                  <a:pt x="351" y="293"/>
                  <a:pt x="351" y="293"/>
                </a:cubicBezTo>
                <a:cubicBezTo>
                  <a:pt x="334" y="284"/>
                  <a:pt x="317" y="284"/>
                  <a:pt x="309" y="293"/>
                </a:cubicBezTo>
                <a:cubicBezTo>
                  <a:pt x="301" y="309"/>
                  <a:pt x="301" y="326"/>
                  <a:pt x="309" y="334"/>
                </a:cubicBezTo>
                <a:cubicBezTo>
                  <a:pt x="392" y="426"/>
                  <a:pt x="392" y="426"/>
                  <a:pt x="392" y="426"/>
                </a:cubicBezTo>
                <a:cubicBezTo>
                  <a:pt x="376" y="443"/>
                  <a:pt x="368" y="468"/>
                  <a:pt x="359" y="493"/>
                </a:cubicBezTo>
                <a:cubicBezTo>
                  <a:pt x="242" y="493"/>
                  <a:pt x="242" y="493"/>
                  <a:pt x="242" y="493"/>
                </a:cubicBezTo>
                <a:cubicBezTo>
                  <a:pt x="225" y="493"/>
                  <a:pt x="217" y="510"/>
                  <a:pt x="217" y="527"/>
                </a:cubicBezTo>
                <a:cubicBezTo>
                  <a:pt x="217" y="543"/>
                  <a:pt x="225" y="552"/>
                  <a:pt x="242" y="552"/>
                </a:cubicBezTo>
                <a:cubicBezTo>
                  <a:pt x="359" y="552"/>
                  <a:pt x="359" y="552"/>
                  <a:pt x="359" y="552"/>
                </a:cubicBezTo>
                <a:cubicBezTo>
                  <a:pt x="359" y="585"/>
                  <a:pt x="368" y="610"/>
                  <a:pt x="384" y="635"/>
                </a:cubicBezTo>
                <a:cubicBezTo>
                  <a:pt x="309" y="719"/>
                  <a:pt x="309" y="719"/>
                  <a:pt x="309" y="719"/>
                </a:cubicBezTo>
                <a:cubicBezTo>
                  <a:pt x="301" y="727"/>
                  <a:pt x="301" y="744"/>
                  <a:pt x="309" y="753"/>
                </a:cubicBezTo>
                <a:cubicBezTo>
                  <a:pt x="317" y="761"/>
                  <a:pt x="317" y="761"/>
                  <a:pt x="326" y="761"/>
                </a:cubicBezTo>
                <a:cubicBezTo>
                  <a:pt x="334" y="761"/>
                  <a:pt x="342" y="761"/>
                  <a:pt x="351" y="753"/>
                </a:cubicBezTo>
                <a:cubicBezTo>
                  <a:pt x="426" y="677"/>
                  <a:pt x="426" y="677"/>
                  <a:pt x="426" y="677"/>
                </a:cubicBezTo>
                <a:cubicBezTo>
                  <a:pt x="443" y="702"/>
                  <a:pt x="476" y="719"/>
                  <a:pt x="510" y="719"/>
                </a:cubicBezTo>
                <a:cubicBezTo>
                  <a:pt x="510" y="819"/>
                  <a:pt x="510" y="819"/>
                  <a:pt x="510" y="819"/>
                </a:cubicBezTo>
                <a:cubicBezTo>
                  <a:pt x="510" y="836"/>
                  <a:pt x="526" y="853"/>
                  <a:pt x="535" y="853"/>
                </a:cubicBezTo>
                <a:cubicBezTo>
                  <a:pt x="551" y="853"/>
                  <a:pt x="568" y="836"/>
                  <a:pt x="568" y="819"/>
                </a:cubicBezTo>
                <a:cubicBezTo>
                  <a:pt x="568" y="719"/>
                  <a:pt x="568" y="719"/>
                  <a:pt x="568" y="719"/>
                </a:cubicBezTo>
                <a:cubicBezTo>
                  <a:pt x="602" y="719"/>
                  <a:pt x="627" y="702"/>
                  <a:pt x="652" y="677"/>
                </a:cubicBezTo>
                <a:cubicBezTo>
                  <a:pt x="727" y="753"/>
                  <a:pt x="727" y="753"/>
                  <a:pt x="727" y="753"/>
                </a:cubicBezTo>
                <a:cubicBezTo>
                  <a:pt x="735" y="761"/>
                  <a:pt x="744" y="761"/>
                  <a:pt x="744" y="761"/>
                </a:cubicBezTo>
                <a:cubicBezTo>
                  <a:pt x="752" y="761"/>
                  <a:pt x="760" y="761"/>
                  <a:pt x="769" y="753"/>
                </a:cubicBezTo>
                <a:cubicBezTo>
                  <a:pt x="777" y="744"/>
                  <a:pt x="777" y="727"/>
                  <a:pt x="769" y="719"/>
                </a:cubicBezTo>
                <a:close/>
                <a:moveTo>
                  <a:pt x="769" y="719"/>
                </a:moveTo>
                <a:lnTo>
                  <a:pt x="769" y="719"/>
                </a:lnTo>
                <a:close/>
              </a:path>
            </a:pathLst>
          </a:custGeom>
          <a:solidFill>
            <a:schemeClr val="bg1"/>
          </a:solidFill>
          <a:ln>
            <a:noFill/>
          </a:ln>
          <a:effectLst/>
        </p:spPr>
        <p:txBody>
          <a:bodyPr wrap="none" lIns="174165" tIns="87082" rIns="174165" bIns="87082" anchor="ctr"/>
          <a:lstStyle/>
          <a:p>
            <a:pPr>
              <a:defRPr/>
            </a:pPr>
            <a:endParaRPr lang="en-US" sz="1100" dirty="0">
              <a:ea typeface="宋体" panose="02010600030101010101" pitchFamily="2" charset="-122"/>
            </a:endParaRPr>
          </a:p>
        </p:txBody>
      </p:sp>
      <p:sp>
        <p:nvSpPr>
          <p:cNvPr id="74" name="Oval 23"/>
          <p:cNvSpPr/>
          <p:nvPr/>
        </p:nvSpPr>
        <p:spPr bwMode="auto">
          <a:xfrm>
            <a:off x="8926830" y="2456180"/>
            <a:ext cx="587375" cy="593725"/>
          </a:xfrm>
          <a:prstGeom prst="ellipse">
            <a:avLst/>
          </a:prstGeom>
          <a:solidFill>
            <a:srgbClr val="215F6B"/>
          </a:solidFill>
          <a:ln w="12700" cap="flat" cmpd="sng" algn="ctr">
            <a:noFill/>
            <a:prstDash val="solid"/>
            <a:miter lim="800000"/>
          </a:ln>
          <a:effectLst>
            <a:outerShdw blurRad="127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5" name="Freeform 107"/>
          <p:cNvSpPr>
            <a:spLocks noChangeArrowheads="1"/>
          </p:cNvSpPr>
          <p:nvPr/>
        </p:nvSpPr>
        <p:spPr bwMode="auto">
          <a:xfrm>
            <a:off x="9062085" y="2520315"/>
            <a:ext cx="317500" cy="387350"/>
          </a:xfrm>
          <a:custGeom>
            <a:avLst/>
            <a:gdLst>
              <a:gd name="T0" fmla="*/ 710 w 736"/>
              <a:gd name="T1" fmla="*/ 435 h 888"/>
              <a:gd name="T2" fmla="*/ 117 w 736"/>
              <a:gd name="T3" fmla="*/ 435 h 888"/>
              <a:gd name="T4" fmla="*/ 133 w 736"/>
              <a:gd name="T5" fmla="*/ 419 h 888"/>
              <a:gd name="T6" fmla="*/ 610 w 736"/>
              <a:gd name="T7" fmla="*/ 134 h 888"/>
              <a:gd name="T8" fmla="*/ 618 w 736"/>
              <a:gd name="T9" fmla="*/ 92 h 888"/>
              <a:gd name="T10" fmla="*/ 593 w 736"/>
              <a:gd name="T11" fmla="*/ 26 h 888"/>
              <a:gd name="T12" fmla="*/ 551 w 736"/>
              <a:gd name="T13" fmla="*/ 9 h 888"/>
              <a:gd name="T14" fmla="*/ 16 w 736"/>
              <a:gd name="T15" fmla="*/ 335 h 888"/>
              <a:gd name="T16" fmla="*/ 8 w 736"/>
              <a:gd name="T17" fmla="*/ 377 h 888"/>
              <a:gd name="T18" fmla="*/ 58 w 736"/>
              <a:gd name="T19" fmla="*/ 435 h 888"/>
              <a:gd name="T20" fmla="*/ 58 w 736"/>
              <a:gd name="T21" fmla="*/ 862 h 888"/>
              <a:gd name="T22" fmla="*/ 83 w 736"/>
              <a:gd name="T23" fmla="*/ 887 h 888"/>
              <a:gd name="T24" fmla="*/ 710 w 736"/>
              <a:gd name="T25" fmla="*/ 887 h 888"/>
              <a:gd name="T26" fmla="*/ 735 w 736"/>
              <a:gd name="T27" fmla="*/ 862 h 888"/>
              <a:gd name="T28" fmla="*/ 735 w 736"/>
              <a:gd name="T29" fmla="*/ 460 h 888"/>
              <a:gd name="T30" fmla="*/ 710 w 736"/>
              <a:gd name="T31" fmla="*/ 435 h 888"/>
              <a:gd name="T32" fmla="*/ 501 w 736"/>
              <a:gd name="T33" fmla="*/ 452 h 888"/>
              <a:gd name="T34" fmla="*/ 418 w 736"/>
              <a:gd name="T35" fmla="*/ 536 h 888"/>
              <a:gd name="T36" fmla="*/ 300 w 736"/>
              <a:gd name="T37" fmla="*/ 536 h 888"/>
              <a:gd name="T38" fmla="*/ 393 w 736"/>
              <a:gd name="T39" fmla="*/ 452 h 888"/>
              <a:gd name="T40" fmla="*/ 501 w 736"/>
              <a:gd name="T41" fmla="*/ 452 h 888"/>
              <a:gd name="T42" fmla="*/ 468 w 736"/>
              <a:gd name="T43" fmla="*/ 92 h 888"/>
              <a:gd name="T44" fmla="*/ 568 w 736"/>
              <a:gd name="T45" fmla="*/ 26 h 888"/>
              <a:gd name="T46" fmla="*/ 551 w 736"/>
              <a:gd name="T47" fmla="*/ 118 h 888"/>
              <a:gd name="T48" fmla="*/ 451 w 736"/>
              <a:gd name="T49" fmla="*/ 185 h 888"/>
              <a:gd name="T50" fmla="*/ 468 w 736"/>
              <a:gd name="T51" fmla="*/ 92 h 888"/>
              <a:gd name="T52" fmla="*/ 292 w 736"/>
              <a:gd name="T53" fmla="*/ 201 h 888"/>
              <a:gd name="T54" fmla="*/ 393 w 736"/>
              <a:gd name="T55" fmla="*/ 134 h 888"/>
              <a:gd name="T56" fmla="*/ 376 w 736"/>
              <a:gd name="T57" fmla="*/ 235 h 888"/>
              <a:gd name="T58" fmla="*/ 267 w 736"/>
              <a:gd name="T59" fmla="*/ 293 h 888"/>
              <a:gd name="T60" fmla="*/ 292 w 736"/>
              <a:gd name="T61" fmla="*/ 201 h 888"/>
              <a:gd name="T62" fmla="*/ 83 w 736"/>
              <a:gd name="T63" fmla="*/ 410 h 888"/>
              <a:gd name="T64" fmla="*/ 100 w 736"/>
              <a:gd name="T65" fmla="*/ 318 h 888"/>
              <a:gd name="T66" fmla="*/ 200 w 736"/>
              <a:gd name="T67" fmla="*/ 251 h 888"/>
              <a:gd name="T68" fmla="*/ 184 w 736"/>
              <a:gd name="T69" fmla="*/ 343 h 888"/>
              <a:gd name="T70" fmla="*/ 83 w 736"/>
              <a:gd name="T71" fmla="*/ 410 h 888"/>
              <a:gd name="T72" fmla="*/ 192 w 736"/>
              <a:gd name="T73" fmla="*/ 452 h 888"/>
              <a:gd name="T74" fmla="*/ 300 w 736"/>
              <a:gd name="T75" fmla="*/ 452 h 888"/>
              <a:gd name="T76" fmla="*/ 217 w 736"/>
              <a:gd name="T77" fmla="*/ 536 h 888"/>
              <a:gd name="T78" fmla="*/ 108 w 736"/>
              <a:gd name="T79" fmla="*/ 536 h 888"/>
              <a:gd name="T80" fmla="*/ 192 w 736"/>
              <a:gd name="T81" fmla="*/ 452 h 888"/>
              <a:gd name="T82" fmla="*/ 694 w 736"/>
              <a:gd name="T83" fmla="*/ 853 h 888"/>
              <a:gd name="T84" fmla="*/ 108 w 736"/>
              <a:gd name="T85" fmla="*/ 853 h 888"/>
              <a:gd name="T86" fmla="*/ 108 w 736"/>
              <a:gd name="T87" fmla="*/ 586 h 888"/>
              <a:gd name="T88" fmla="*/ 694 w 736"/>
              <a:gd name="T89" fmla="*/ 586 h 888"/>
              <a:gd name="T90" fmla="*/ 694 w 736"/>
              <a:gd name="T91" fmla="*/ 853 h 888"/>
              <a:gd name="T92" fmla="*/ 618 w 736"/>
              <a:gd name="T93" fmla="*/ 536 h 888"/>
              <a:gd name="T94" fmla="*/ 501 w 736"/>
              <a:gd name="T95" fmla="*/ 536 h 888"/>
              <a:gd name="T96" fmla="*/ 585 w 736"/>
              <a:gd name="T97" fmla="*/ 452 h 888"/>
              <a:gd name="T98" fmla="*/ 702 w 736"/>
              <a:gd name="T99" fmla="*/ 452 h 888"/>
              <a:gd name="T100" fmla="*/ 618 w 736"/>
              <a:gd name="T101" fmla="*/ 536 h 888"/>
              <a:gd name="T102" fmla="*/ 618 w 736"/>
              <a:gd name="T103" fmla="*/ 536 h 888"/>
              <a:gd name="T104" fmla="*/ 618 w 736"/>
              <a:gd name="T105" fmla="*/ 53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6" h="888">
                <a:moveTo>
                  <a:pt x="710" y="435"/>
                </a:moveTo>
                <a:cubicBezTo>
                  <a:pt x="117" y="435"/>
                  <a:pt x="117" y="435"/>
                  <a:pt x="117" y="435"/>
                </a:cubicBezTo>
                <a:cubicBezTo>
                  <a:pt x="133" y="419"/>
                  <a:pt x="133" y="419"/>
                  <a:pt x="133" y="419"/>
                </a:cubicBezTo>
                <a:cubicBezTo>
                  <a:pt x="284" y="335"/>
                  <a:pt x="610" y="134"/>
                  <a:pt x="610" y="134"/>
                </a:cubicBezTo>
                <a:cubicBezTo>
                  <a:pt x="627" y="126"/>
                  <a:pt x="627" y="109"/>
                  <a:pt x="618" y="92"/>
                </a:cubicBezTo>
                <a:cubicBezTo>
                  <a:pt x="593" y="26"/>
                  <a:pt x="593" y="26"/>
                  <a:pt x="593" y="26"/>
                </a:cubicBezTo>
                <a:cubicBezTo>
                  <a:pt x="585" y="9"/>
                  <a:pt x="568" y="0"/>
                  <a:pt x="551" y="9"/>
                </a:cubicBezTo>
                <a:cubicBezTo>
                  <a:pt x="16" y="335"/>
                  <a:pt x="16" y="335"/>
                  <a:pt x="16" y="335"/>
                </a:cubicBezTo>
                <a:cubicBezTo>
                  <a:pt x="8" y="343"/>
                  <a:pt x="0" y="360"/>
                  <a:pt x="8" y="377"/>
                </a:cubicBezTo>
                <a:cubicBezTo>
                  <a:pt x="58" y="435"/>
                  <a:pt x="58" y="435"/>
                  <a:pt x="58" y="435"/>
                </a:cubicBezTo>
                <a:cubicBezTo>
                  <a:pt x="58" y="862"/>
                  <a:pt x="58" y="862"/>
                  <a:pt x="58" y="862"/>
                </a:cubicBezTo>
                <a:cubicBezTo>
                  <a:pt x="58" y="878"/>
                  <a:pt x="75" y="887"/>
                  <a:pt x="83" y="887"/>
                </a:cubicBezTo>
                <a:cubicBezTo>
                  <a:pt x="710" y="887"/>
                  <a:pt x="710" y="887"/>
                  <a:pt x="710" y="887"/>
                </a:cubicBezTo>
                <a:cubicBezTo>
                  <a:pt x="727" y="887"/>
                  <a:pt x="735" y="878"/>
                  <a:pt x="735" y="862"/>
                </a:cubicBezTo>
                <a:cubicBezTo>
                  <a:pt x="735" y="460"/>
                  <a:pt x="735" y="460"/>
                  <a:pt x="735" y="460"/>
                </a:cubicBezTo>
                <a:cubicBezTo>
                  <a:pt x="735" y="443"/>
                  <a:pt x="727" y="435"/>
                  <a:pt x="710" y="435"/>
                </a:cubicBezTo>
                <a:close/>
                <a:moveTo>
                  <a:pt x="501" y="452"/>
                </a:moveTo>
                <a:cubicBezTo>
                  <a:pt x="418" y="536"/>
                  <a:pt x="418" y="536"/>
                  <a:pt x="418" y="536"/>
                </a:cubicBezTo>
                <a:cubicBezTo>
                  <a:pt x="300" y="536"/>
                  <a:pt x="300" y="536"/>
                  <a:pt x="300" y="536"/>
                </a:cubicBezTo>
                <a:cubicBezTo>
                  <a:pt x="393" y="452"/>
                  <a:pt x="393" y="452"/>
                  <a:pt x="393" y="452"/>
                </a:cubicBezTo>
                <a:lnTo>
                  <a:pt x="501" y="452"/>
                </a:lnTo>
                <a:close/>
                <a:moveTo>
                  <a:pt x="468" y="92"/>
                </a:moveTo>
                <a:cubicBezTo>
                  <a:pt x="568" y="26"/>
                  <a:pt x="568" y="26"/>
                  <a:pt x="568" y="26"/>
                </a:cubicBezTo>
                <a:cubicBezTo>
                  <a:pt x="551" y="118"/>
                  <a:pt x="551" y="118"/>
                  <a:pt x="551" y="118"/>
                </a:cubicBezTo>
                <a:cubicBezTo>
                  <a:pt x="451" y="185"/>
                  <a:pt x="451" y="185"/>
                  <a:pt x="451" y="185"/>
                </a:cubicBezTo>
                <a:lnTo>
                  <a:pt x="468" y="92"/>
                </a:lnTo>
                <a:close/>
                <a:moveTo>
                  <a:pt x="292" y="201"/>
                </a:moveTo>
                <a:cubicBezTo>
                  <a:pt x="393" y="134"/>
                  <a:pt x="393" y="134"/>
                  <a:pt x="393" y="134"/>
                </a:cubicBezTo>
                <a:cubicBezTo>
                  <a:pt x="376" y="235"/>
                  <a:pt x="376" y="235"/>
                  <a:pt x="376" y="235"/>
                </a:cubicBezTo>
                <a:cubicBezTo>
                  <a:pt x="267" y="293"/>
                  <a:pt x="267" y="293"/>
                  <a:pt x="267" y="293"/>
                </a:cubicBezTo>
                <a:lnTo>
                  <a:pt x="292" y="201"/>
                </a:lnTo>
                <a:close/>
                <a:moveTo>
                  <a:pt x="83" y="410"/>
                </a:moveTo>
                <a:cubicBezTo>
                  <a:pt x="100" y="318"/>
                  <a:pt x="100" y="318"/>
                  <a:pt x="100" y="318"/>
                </a:cubicBezTo>
                <a:cubicBezTo>
                  <a:pt x="200" y="251"/>
                  <a:pt x="200" y="251"/>
                  <a:pt x="200" y="251"/>
                </a:cubicBezTo>
                <a:cubicBezTo>
                  <a:pt x="184" y="343"/>
                  <a:pt x="184" y="343"/>
                  <a:pt x="184" y="343"/>
                </a:cubicBezTo>
                <a:lnTo>
                  <a:pt x="83" y="410"/>
                </a:lnTo>
                <a:close/>
                <a:moveTo>
                  <a:pt x="192" y="452"/>
                </a:moveTo>
                <a:cubicBezTo>
                  <a:pt x="300" y="452"/>
                  <a:pt x="300" y="452"/>
                  <a:pt x="300" y="452"/>
                </a:cubicBezTo>
                <a:cubicBezTo>
                  <a:pt x="217" y="536"/>
                  <a:pt x="217" y="536"/>
                  <a:pt x="217" y="536"/>
                </a:cubicBezTo>
                <a:cubicBezTo>
                  <a:pt x="108" y="536"/>
                  <a:pt x="108" y="536"/>
                  <a:pt x="108" y="536"/>
                </a:cubicBezTo>
                <a:lnTo>
                  <a:pt x="192" y="452"/>
                </a:lnTo>
                <a:close/>
                <a:moveTo>
                  <a:pt x="694" y="853"/>
                </a:moveTo>
                <a:cubicBezTo>
                  <a:pt x="108" y="853"/>
                  <a:pt x="108" y="853"/>
                  <a:pt x="108" y="853"/>
                </a:cubicBezTo>
                <a:cubicBezTo>
                  <a:pt x="108" y="586"/>
                  <a:pt x="108" y="586"/>
                  <a:pt x="108" y="586"/>
                </a:cubicBezTo>
                <a:cubicBezTo>
                  <a:pt x="694" y="586"/>
                  <a:pt x="694" y="586"/>
                  <a:pt x="694" y="586"/>
                </a:cubicBezTo>
                <a:lnTo>
                  <a:pt x="694" y="853"/>
                </a:lnTo>
                <a:close/>
                <a:moveTo>
                  <a:pt x="618" y="536"/>
                </a:moveTo>
                <a:cubicBezTo>
                  <a:pt x="501" y="536"/>
                  <a:pt x="501" y="536"/>
                  <a:pt x="501" y="536"/>
                </a:cubicBezTo>
                <a:cubicBezTo>
                  <a:pt x="585" y="452"/>
                  <a:pt x="585" y="452"/>
                  <a:pt x="585" y="452"/>
                </a:cubicBezTo>
                <a:cubicBezTo>
                  <a:pt x="702" y="452"/>
                  <a:pt x="702" y="452"/>
                  <a:pt x="702" y="452"/>
                </a:cubicBezTo>
                <a:lnTo>
                  <a:pt x="618" y="536"/>
                </a:lnTo>
                <a:close/>
                <a:moveTo>
                  <a:pt x="618" y="536"/>
                </a:moveTo>
                <a:lnTo>
                  <a:pt x="618" y="536"/>
                </a:lnTo>
                <a:close/>
              </a:path>
            </a:pathLst>
          </a:custGeom>
          <a:solidFill>
            <a:schemeClr val="bg1"/>
          </a:solidFill>
          <a:ln>
            <a:noFill/>
          </a:ln>
          <a:effectLst/>
        </p:spPr>
        <p:txBody>
          <a:bodyPr wrap="none" lIns="174165" tIns="87082" rIns="174165" bIns="87082" anchor="ctr"/>
          <a:lstStyle/>
          <a:p>
            <a:pPr>
              <a:defRPr/>
            </a:pPr>
            <a:endParaRPr lang="en-US" sz="1100" dirty="0">
              <a:ea typeface="宋体" panose="02010600030101010101" pitchFamily="2" charset="-122"/>
            </a:endParaRPr>
          </a:p>
        </p:txBody>
      </p:sp>
      <p:sp>
        <p:nvSpPr>
          <p:cNvPr id="77" name="Oval 14"/>
          <p:cNvSpPr/>
          <p:nvPr/>
        </p:nvSpPr>
        <p:spPr>
          <a:xfrm>
            <a:off x="6843395" y="4431030"/>
            <a:ext cx="365760" cy="370840"/>
          </a:xfrm>
          <a:prstGeom prst="ellipse">
            <a:avLst/>
          </a:prstGeom>
          <a:solidFill>
            <a:srgbClr val="215F6B"/>
          </a:solidFill>
          <a:ln w="12700" cap="flat" cmpd="sng" algn="ctr">
            <a:noFill/>
            <a:prstDash val="solid"/>
            <a:miter lim="800000"/>
          </a:ln>
          <a:effectLst>
            <a:outerShdw blurRad="1270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8" name="Freeform 298"/>
          <p:cNvSpPr>
            <a:spLocks noChangeArrowheads="1"/>
          </p:cNvSpPr>
          <p:nvPr/>
        </p:nvSpPr>
        <p:spPr bwMode="auto">
          <a:xfrm>
            <a:off x="6931660" y="4508500"/>
            <a:ext cx="189865" cy="192405"/>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p:spPr>
        <p:txBody>
          <a:bodyPr wrap="none" lIns="174165" tIns="87082" rIns="174165" bIns="87082" anchor="ctr"/>
          <a:lstStyle/>
          <a:p>
            <a:pPr>
              <a:defRPr/>
            </a:pPr>
            <a:endParaRPr lang="en-US" sz="1100" dirty="0">
              <a:ea typeface="宋体" panose="02010600030101010101" pitchFamily="2" charset="-122"/>
            </a:endParaRPr>
          </a:p>
        </p:txBody>
      </p:sp>
      <p:sp>
        <p:nvSpPr>
          <p:cNvPr id="80" name="TextBox 14"/>
          <p:cNvSpPr txBox="1"/>
          <p:nvPr/>
        </p:nvSpPr>
        <p:spPr>
          <a:xfrm>
            <a:off x="6530975" y="5363845"/>
            <a:ext cx="1459230" cy="60769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charset="-122"/>
                <a:ea typeface="微软雅黑" panose="020B0503020204020204" charset="-122"/>
              </a:defRPr>
            </a:lvl1pPr>
          </a:lstStyle>
          <a:p>
            <a:pPr algn="ctr">
              <a:lnSpc>
                <a:spcPct val="120000"/>
              </a:lnSpc>
            </a:pPr>
            <a:r>
              <a:rPr lang="zh-CN" altLang="en-US" sz="1100" dirty="0">
                <a:solidFill>
                  <a:srgbClr val="0A1C20"/>
                </a:solidFill>
                <a:latin typeface="Arial" panose="020B0604020202020204" pitchFamily="34" charset="0"/>
                <a:sym typeface="Arial" panose="020B0604020202020204" pitchFamily="34" charset="0"/>
              </a:rPr>
              <a:t>表象为不愿正视问题或直接否定问题，处事浮躁、固执己见</a:t>
            </a:r>
            <a:endParaRPr lang="zh-CN" altLang="en-US" sz="1100" dirty="0">
              <a:solidFill>
                <a:srgbClr val="0A1C20"/>
              </a:solidFill>
              <a:latin typeface="Arial" panose="020B0604020202020204" pitchFamily="34" charset="0"/>
              <a:sym typeface="Arial" panose="020B0604020202020204" pitchFamily="34" charset="0"/>
            </a:endParaRPr>
          </a:p>
        </p:txBody>
      </p:sp>
      <p:sp>
        <p:nvSpPr>
          <p:cNvPr id="81" name="文本框 77"/>
          <p:cNvSpPr txBox="1"/>
          <p:nvPr/>
        </p:nvSpPr>
        <p:spPr>
          <a:xfrm>
            <a:off x="6771640" y="5036820"/>
            <a:ext cx="943610" cy="306705"/>
          </a:xfrm>
          <a:prstGeom prst="rect">
            <a:avLst/>
          </a:prstGeom>
          <a:noFill/>
        </p:spPr>
        <p:txBody>
          <a:bodyPr wrap="none" rtlCol="0">
            <a:spAutoFit/>
          </a:bodyPr>
          <a:lstStyle/>
          <a:p>
            <a:pPr algn="ctr"/>
            <a:r>
              <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rPr>
              <a:t> 否定现实</a:t>
            </a:r>
            <a:endPar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83" name="TextBox 14"/>
          <p:cNvSpPr txBox="1"/>
          <p:nvPr/>
        </p:nvSpPr>
        <p:spPr>
          <a:xfrm>
            <a:off x="1106170" y="2226310"/>
            <a:ext cx="1459230" cy="40513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charset="-122"/>
                <a:ea typeface="微软雅黑" panose="020B0503020204020204" charset="-122"/>
              </a:defRPr>
            </a:lvl1pPr>
          </a:lstStyle>
          <a:p>
            <a:pPr algn="ctr">
              <a:lnSpc>
                <a:spcPct val="120000"/>
              </a:lnSpc>
            </a:pPr>
            <a:r>
              <a:rPr lang="zh-CN" altLang="en-US" sz="1100" dirty="0">
                <a:solidFill>
                  <a:srgbClr val="0A1C20"/>
                </a:solidFill>
                <a:latin typeface="Arial" panose="020B0604020202020204" pitchFamily="34" charset="0"/>
                <a:sym typeface="Arial" panose="020B0604020202020204" pitchFamily="34" charset="0"/>
              </a:rPr>
              <a:t>表象为思路混沌、不清晰、做事计划性弱</a:t>
            </a:r>
            <a:endParaRPr lang="zh-CN" altLang="en-US" sz="1100" dirty="0">
              <a:solidFill>
                <a:srgbClr val="0A1C20"/>
              </a:solidFill>
              <a:latin typeface="Arial" panose="020B0604020202020204" pitchFamily="34" charset="0"/>
              <a:sym typeface="Arial" panose="020B0604020202020204" pitchFamily="34" charset="0"/>
            </a:endParaRPr>
          </a:p>
        </p:txBody>
      </p:sp>
      <p:sp>
        <p:nvSpPr>
          <p:cNvPr id="84" name="文本框 80"/>
          <p:cNvSpPr txBox="1"/>
          <p:nvPr/>
        </p:nvSpPr>
        <p:spPr>
          <a:xfrm>
            <a:off x="1359535" y="1920240"/>
            <a:ext cx="894080" cy="306705"/>
          </a:xfrm>
          <a:prstGeom prst="rect">
            <a:avLst/>
          </a:prstGeom>
          <a:noFill/>
        </p:spPr>
        <p:txBody>
          <a:bodyPr wrap="none" rtlCol="0">
            <a:spAutoFit/>
          </a:bodyPr>
          <a:lstStyle/>
          <a:p>
            <a:pPr algn="ctr"/>
            <a:r>
              <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rPr>
              <a:t>缺乏目标</a:t>
            </a:r>
            <a:endPar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86" name="TextBox 14"/>
          <p:cNvSpPr txBox="1"/>
          <p:nvPr/>
        </p:nvSpPr>
        <p:spPr>
          <a:xfrm>
            <a:off x="6342380" y="2279015"/>
            <a:ext cx="1734185" cy="40513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charset="-122"/>
                <a:ea typeface="微软雅黑" panose="020B0503020204020204" charset="-122"/>
              </a:defRPr>
            </a:lvl1pPr>
          </a:lstStyle>
          <a:p>
            <a:pPr algn="ctr">
              <a:lnSpc>
                <a:spcPct val="120000"/>
              </a:lnSpc>
            </a:pPr>
            <a:r>
              <a:rPr lang="zh-CN" altLang="en-US" sz="1100" dirty="0">
                <a:solidFill>
                  <a:srgbClr val="0A1C20"/>
                </a:solidFill>
                <a:latin typeface="Arial" panose="020B0604020202020204" pitchFamily="34" charset="0"/>
                <a:sym typeface="Arial" panose="020B0604020202020204" pitchFamily="34" charset="0"/>
              </a:rPr>
              <a:t>表象为抱怨，不担当，没有换位思考意识</a:t>
            </a:r>
            <a:endParaRPr lang="zh-CN" altLang="en-US" sz="1100" dirty="0">
              <a:solidFill>
                <a:srgbClr val="0A1C20"/>
              </a:solidFill>
              <a:latin typeface="Arial" panose="020B0604020202020204" pitchFamily="34" charset="0"/>
              <a:sym typeface="Arial" panose="020B0604020202020204" pitchFamily="34" charset="0"/>
            </a:endParaRPr>
          </a:p>
        </p:txBody>
      </p:sp>
      <p:sp>
        <p:nvSpPr>
          <p:cNvPr id="87" name="文本框 83"/>
          <p:cNvSpPr txBox="1"/>
          <p:nvPr/>
        </p:nvSpPr>
        <p:spPr>
          <a:xfrm>
            <a:off x="6617970" y="1990725"/>
            <a:ext cx="1071880" cy="306705"/>
          </a:xfrm>
          <a:prstGeom prst="rect">
            <a:avLst/>
          </a:prstGeom>
          <a:noFill/>
        </p:spPr>
        <p:txBody>
          <a:bodyPr wrap="none" rtlCol="0">
            <a:spAutoFit/>
          </a:bodyPr>
          <a:lstStyle/>
          <a:p>
            <a:pPr algn="ctr"/>
            <a:r>
              <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rPr>
              <a:t>埋怨与责怪</a:t>
            </a:r>
            <a:endPar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90" name="TextBox 14"/>
          <p:cNvSpPr txBox="1"/>
          <p:nvPr/>
        </p:nvSpPr>
        <p:spPr>
          <a:xfrm>
            <a:off x="9366885" y="3378835"/>
            <a:ext cx="1440180" cy="40513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charset="-122"/>
                <a:ea typeface="微软雅黑" panose="020B0503020204020204" charset="-122"/>
              </a:defRPr>
            </a:lvl1pPr>
          </a:lstStyle>
          <a:p>
            <a:pPr algn="ctr">
              <a:lnSpc>
                <a:spcPct val="120000"/>
              </a:lnSpc>
            </a:pPr>
            <a:r>
              <a:rPr lang="zh-CN" altLang="en-US" sz="1100" dirty="0">
                <a:solidFill>
                  <a:srgbClr val="0A1C20"/>
                </a:solidFill>
                <a:latin typeface="Arial" panose="020B0604020202020204" pitchFamily="34" charset="0"/>
                <a:sym typeface="Arial" panose="020B0604020202020204" pitchFamily="34" charset="0"/>
              </a:rPr>
              <a:t>表象为思想萎靡、不振作、得过且过</a:t>
            </a:r>
            <a:endParaRPr lang="zh-CN" altLang="en-US" sz="1100" dirty="0">
              <a:solidFill>
                <a:srgbClr val="0A1C20"/>
              </a:solidFill>
              <a:latin typeface="Arial" panose="020B0604020202020204" pitchFamily="34" charset="0"/>
              <a:sym typeface="Arial" panose="020B0604020202020204" pitchFamily="34" charset="0"/>
            </a:endParaRPr>
          </a:p>
        </p:txBody>
      </p:sp>
      <p:sp>
        <p:nvSpPr>
          <p:cNvPr id="91" name="文本框 86"/>
          <p:cNvSpPr txBox="1"/>
          <p:nvPr/>
        </p:nvSpPr>
        <p:spPr>
          <a:xfrm>
            <a:off x="9471660" y="3112770"/>
            <a:ext cx="1071880" cy="306705"/>
          </a:xfrm>
          <a:prstGeom prst="rect">
            <a:avLst/>
          </a:prstGeom>
          <a:noFill/>
        </p:spPr>
        <p:txBody>
          <a:bodyPr wrap="none" rtlCol="0">
            <a:spAutoFit/>
          </a:bodyPr>
          <a:lstStyle/>
          <a:p>
            <a:pPr algn="ctr"/>
            <a:r>
              <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rPr>
              <a:t>对未来悲观</a:t>
            </a:r>
            <a:endPar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93" name="TextBox 14"/>
          <p:cNvSpPr txBox="1"/>
          <p:nvPr/>
        </p:nvSpPr>
        <p:spPr>
          <a:xfrm>
            <a:off x="3694430" y="4982210"/>
            <a:ext cx="1459230" cy="60769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charset="-122"/>
                <a:ea typeface="微软雅黑" panose="020B0503020204020204" charset="-122"/>
              </a:defRPr>
            </a:lvl1pPr>
          </a:lstStyle>
          <a:p>
            <a:pPr algn="ctr">
              <a:lnSpc>
                <a:spcPct val="120000"/>
              </a:lnSpc>
            </a:pPr>
            <a:r>
              <a:rPr lang="zh-CN" altLang="en-US" sz="1100" dirty="0">
                <a:solidFill>
                  <a:srgbClr val="0A1C20"/>
                </a:solidFill>
                <a:latin typeface="Arial" panose="020B0604020202020204" pitchFamily="34" charset="0"/>
                <a:sym typeface="Arial" panose="020B0604020202020204" pitchFamily="34" charset="0"/>
              </a:rPr>
              <a:t>表象为懦弱、承压力不足、经不住挫折、不敢挑战新事物</a:t>
            </a:r>
            <a:endParaRPr lang="zh-CN" altLang="en-US" sz="1100" dirty="0">
              <a:solidFill>
                <a:srgbClr val="0A1C20"/>
              </a:solidFill>
              <a:latin typeface="Arial" panose="020B0604020202020204" pitchFamily="34" charset="0"/>
              <a:sym typeface="Arial" panose="020B0604020202020204" pitchFamily="34" charset="0"/>
            </a:endParaRPr>
          </a:p>
        </p:txBody>
      </p:sp>
      <p:sp>
        <p:nvSpPr>
          <p:cNvPr id="94" name="文本框 80"/>
          <p:cNvSpPr txBox="1"/>
          <p:nvPr/>
        </p:nvSpPr>
        <p:spPr>
          <a:xfrm>
            <a:off x="3947795" y="4676140"/>
            <a:ext cx="894080" cy="306705"/>
          </a:xfrm>
          <a:prstGeom prst="rect">
            <a:avLst/>
          </a:prstGeom>
          <a:noFill/>
        </p:spPr>
        <p:txBody>
          <a:bodyPr wrap="none" rtlCol="0">
            <a:spAutoFit/>
          </a:bodyPr>
          <a:lstStyle/>
          <a:p>
            <a:pPr algn="ctr"/>
            <a:r>
              <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rPr>
              <a:t>害怕失败</a:t>
            </a:r>
            <a:endPar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96" name="TextBox 14"/>
          <p:cNvSpPr txBox="1"/>
          <p:nvPr/>
        </p:nvSpPr>
        <p:spPr>
          <a:xfrm>
            <a:off x="3371850" y="2269490"/>
            <a:ext cx="1459230" cy="60769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charset="-122"/>
                <a:ea typeface="微软雅黑" panose="020B0503020204020204" charset="-122"/>
              </a:defRPr>
            </a:lvl1pPr>
          </a:lstStyle>
          <a:p>
            <a:pPr algn="ctr">
              <a:lnSpc>
                <a:spcPct val="120000"/>
              </a:lnSpc>
            </a:pPr>
            <a:r>
              <a:rPr lang="zh-CN" altLang="en-US" sz="1100" dirty="0">
                <a:solidFill>
                  <a:srgbClr val="0A1C20"/>
                </a:solidFill>
                <a:latin typeface="Arial" panose="020B0604020202020204" pitchFamily="34" charset="0"/>
                <a:sym typeface="Arial" panose="020B0604020202020204" pitchFamily="34" charset="0"/>
              </a:rPr>
              <a:t>表象为信心不足、处事不果敢、不敢阐述个人观点</a:t>
            </a:r>
            <a:endParaRPr lang="zh-CN" altLang="en-US" sz="1100" dirty="0">
              <a:solidFill>
                <a:srgbClr val="0A1C20"/>
              </a:solidFill>
              <a:latin typeface="Arial" panose="020B0604020202020204" pitchFamily="34" charset="0"/>
              <a:sym typeface="Arial" panose="020B0604020202020204" pitchFamily="34" charset="0"/>
            </a:endParaRPr>
          </a:p>
        </p:txBody>
      </p:sp>
      <p:sp>
        <p:nvSpPr>
          <p:cNvPr id="97" name="文本框 80"/>
          <p:cNvSpPr txBox="1"/>
          <p:nvPr/>
        </p:nvSpPr>
        <p:spPr>
          <a:xfrm>
            <a:off x="3536315" y="1963420"/>
            <a:ext cx="1071880" cy="306705"/>
          </a:xfrm>
          <a:prstGeom prst="rect">
            <a:avLst/>
          </a:prstGeom>
          <a:noFill/>
        </p:spPr>
        <p:txBody>
          <a:bodyPr wrap="none" rtlCol="0">
            <a:spAutoFit/>
          </a:bodyPr>
          <a:lstStyle/>
          <a:p>
            <a:pPr algn="ctr"/>
            <a:r>
              <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rPr>
              <a:t>害怕被拒绝</a:t>
            </a:r>
            <a:endPar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99" name="TextBox 14"/>
          <p:cNvSpPr txBox="1"/>
          <p:nvPr/>
        </p:nvSpPr>
        <p:spPr>
          <a:xfrm>
            <a:off x="9541510" y="5328285"/>
            <a:ext cx="1440180" cy="60769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charset="-122"/>
                <a:ea typeface="微软雅黑" panose="020B0503020204020204" charset="-122"/>
              </a:defRPr>
            </a:lvl1pPr>
          </a:lstStyle>
          <a:p>
            <a:pPr algn="ctr">
              <a:lnSpc>
                <a:spcPct val="120000"/>
              </a:lnSpc>
            </a:pPr>
            <a:r>
              <a:rPr lang="zh-CN" altLang="en-US" sz="1100" dirty="0">
                <a:solidFill>
                  <a:srgbClr val="0A1C20"/>
                </a:solidFill>
                <a:latin typeface="Arial" panose="020B0604020202020204" pitchFamily="34" charset="0"/>
                <a:sym typeface="Arial" panose="020B0604020202020204" pitchFamily="34" charset="0"/>
              </a:rPr>
              <a:t>表象为意志力弱，态度不坚定，做事虎头蛇尾、不执著</a:t>
            </a:r>
            <a:endParaRPr lang="zh-CN" altLang="en-US" sz="1100" dirty="0">
              <a:solidFill>
                <a:srgbClr val="0A1C20"/>
              </a:solidFill>
              <a:latin typeface="Arial" panose="020B0604020202020204" pitchFamily="34" charset="0"/>
              <a:sym typeface="Arial" panose="020B0604020202020204" pitchFamily="34" charset="0"/>
            </a:endParaRPr>
          </a:p>
        </p:txBody>
      </p:sp>
      <p:sp>
        <p:nvSpPr>
          <p:cNvPr id="100" name="文本框 86"/>
          <p:cNvSpPr txBox="1"/>
          <p:nvPr/>
        </p:nvSpPr>
        <p:spPr>
          <a:xfrm>
            <a:off x="9557385" y="5062220"/>
            <a:ext cx="1249680" cy="306705"/>
          </a:xfrm>
          <a:prstGeom prst="rect">
            <a:avLst/>
          </a:prstGeom>
          <a:noFill/>
        </p:spPr>
        <p:txBody>
          <a:bodyPr wrap="none" rtlCol="0">
            <a:spAutoFit/>
          </a:bodyPr>
          <a:lstStyle/>
          <a:p>
            <a:pPr algn="ctr"/>
            <a:r>
              <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rPr>
              <a:t>做事半途而废</a:t>
            </a:r>
            <a:endPar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102" name="TextBox 14"/>
          <p:cNvSpPr txBox="1"/>
          <p:nvPr/>
        </p:nvSpPr>
        <p:spPr>
          <a:xfrm>
            <a:off x="1435100" y="3900805"/>
            <a:ext cx="1440180" cy="60769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charset="-122"/>
                <a:ea typeface="微软雅黑" panose="020B0503020204020204" charset="-122"/>
              </a:defRPr>
            </a:lvl1pPr>
          </a:lstStyle>
          <a:p>
            <a:pPr algn="ctr">
              <a:lnSpc>
                <a:spcPct val="120000"/>
              </a:lnSpc>
            </a:pPr>
            <a:r>
              <a:rPr lang="zh-CN" altLang="en-US" sz="1100" dirty="0">
                <a:solidFill>
                  <a:srgbClr val="0A1C20"/>
                </a:solidFill>
                <a:latin typeface="Arial" panose="020B0604020202020204" pitchFamily="34" charset="0"/>
                <a:sym typeface="Arial" panose="020B0604020202020204" pitchFamily="34" charset="0"/>
              </a:rPr>
              <a:t>表象为考虑问题不切实际，志大才疏或目中无人</a:t>
            </a:r>
            <a:endParaRPr lang="zh-CN" altLang="en-US" sz="1100" dirty="0">
              <a:solidFill>
                <a:srgbClr val="0A1C20"/>
              </a:solidFill>
              <a:latin typeface="Arial" panose="020B0604020202020204" pitchFamily="34" charset="0"/>
              <a:sym typeface="Arial" panose="020B0604020202020204" pitchFamily="34" charset="0"/>
            </a:endParaRPr>
          </a:p>
        </p:txBody>
      </p:sp>
      <p:sp>
        <p:nvSpPr>
          <p:cNvPr id="103" name="文本框 86"/>
          <p:cNvSpPr txBox="1"/>
          <p:nvPr/>
        </p:nvSpPr>
        <p:spPr>
          <a:xfrm>
            <a:off x="1628775" y="3634740"/>
            <a:ext cx="894080" cy="306705"/>
          </a:xfrm>
          <a:prstGeom prst="rect">
            <a:avLst/>
          </a:prstGeom>
          <a:noFill/>
        </p:spPr>
        <p:txBody>
          <a:bodyPr wrap="none" rtlCol="0">
            <a:spAutoFit/>
          </a:bodyPr>
          <a:lstStyle/>
          <a:p>
            <a:pPr algn="ctr"/>
            <a:r>
              <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rPr>
              <a:t>好高骛远</a:t>
            </a:r>
            <a:endPar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 name="文本框 48"/>
          <p:cNvSpPr txBox="1"/>
          <p:nvPr/>
        </p:nvSpPr>
        <p:spPr>
          <a:xfrm>
            <a:off x="1805940" y="2078355"/>
            <a:ext cx="2997200" cy="368300"/>
          </a:xfrm>
          <a:prstGeom prst="rect">
            <a:avLst/>
          </a:prstGeom>
          <a:noFill/>
        </p:spPr>
        <p:txBody>
          <a:bodyPr wrap="square" rtlCol="0">
            <a:spAutoFit/>
            <a:scene3d>
              <a:camera prst="orthographicFront"/>
              <a:lightRig rig="threePt" dir="t"/>
            </a:scene3d>
            <a:sp3d contourW="12700"/>
          </a:bodyPr>
          <a:lstStyle/>
          <a:p>
            <a:pPr algn="ctr"/>
            <a:r>
              <a:rPr lang="en-US" dirty="0">
                <a:solidFill>
                  <a:srgbClr val="0A1C20"/>
                </a:solidFill>
                <a:latin typeface="Arial" panose="020B0604020202020204" pitchFamily="34" charset="0"/>
                <a:ea typeface="微软雅黑" panose="020B0503020204020204" charset="-122"/>
                <a:sym typeface="Arial" panose="020B0604020202020204" pitchFamily="34" charset="0"/>
              </a:rPr>
              <a:t>01.</a:t>
            </a: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贫穷与凄惨的生活</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52" name="文本框 51"/>
          <p:cNvSpPr txBox="1"/>
          <p:nvPr/>
        </p:nvSpPr>
        <p:spPr>
          <a:xfrm>
            <a:off x="1407160" y="2797175"/>
            <a:ext cx="2200910" cy="645160"/>
          </a:xfrm>
          <a:prstGeom prst="rect">
            <a:avLst/>
          </a:prstGeom>
          <a:noFill/>
        </p:spPr>
        <p:txBody>
          <a:bodyPr wrap="square" rtlCol="0">
            <a:spAutoFit/>
            <a:scene3d>
              <a:camera prst="orthographicFront"/>
              <a:lightRig rig="threePt" dir="t"/>
            </a:scene3d>
            <a:sp3d contourW="12700"/>
          </a:bodyPr>
          <a:lstStyle/>
          <a:p>
            <a:pPr algn="ctr"/>
            <a:r>
              <a:rPr lang="en-US" dirty="0">
                <a:solidFill>
                  <a:srgbClr val="0A1C20"/>
                </a:solidFill>
                <a:latin typeface="Arial" panose="020B0604020202020204" pitchFamily="34" charset="0"/>
                <a:ea typeface="微软雅黑" panose="020B0503020204020204" charset="-122"/>
                <a:sym typeface="Arial" panose="020B0604020202020204" pitchFamily="34" charset="0"/>
              </a:rPr>
              <a:t>02.</a:t>
            </a: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生理和心理的疾病</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55" name="文本框 54"/>
          <p:cNvSpPr txBox="1"/>
          <p:nvPr/>
        </p:nvSpPr>
        <p:spPr>
          <a:xfrm>
            <a:off x="4426092" y="4320524"/>
            <a:ext cx="1671556" cy="645160"/>
          </a:xfrm>
          <a:prstGeom prst="rect">
            <a:avLst/>
          </a:prstGeom>
          <a:noFill/>
        </p:spPr>
        <p:txBody>
          <a:bodyPr wrap="square" rtlCol="0">
            <a:spAutoFit/>
            <a:scene3d>
              <a:camera prst="orthographicFront"/>
              <a:lightRig rig="threePt" dir="t"/>
            </a:scene3d>
            <a:sp3d contourW="12700"/>
          </a:bodyPr>
          <a:lstStyle/>
          <a:p>
            <a:pPr algn="ctr"/>
            <a:r>
              <a:rPr lang="en-US" dirty="0">
                <a:solidFill>
                  <a:srgbClr val="0A1C20"/>
                </a:solidFill>
                <a:latin typeface="Arial" panose="020B0604020202020204" pitchFamily="34" charset="0"/>
                <a:ea typeface="微软雅黑" panose="020B0503020204020204" charset="-122"/>
                <a:sym typeface="Arial" panose="020B0604020202020204" pitchFamily="34" charset="0"/>
              </a:rPr>
              <a:t>03.</a:t>
            </a: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使人变得平庸的自我设限</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66" name="文本框 65"/>
          <p:cNvSpPr txBox="1"/>
          <p:nvPr/>
        </p:nvSpPr>
        <p:spPr>
          <a:xfrm>
            <a:off x="6362324" y="4861397"/>
            <a:ext cx="1671556" cy="922020"/>
          </a:xfrm>
          <a:prstGeom prst="rect">
            <a:avLst/>
          </a:prstGeom>
          <a:noFill/>
        </p:spPr>
        <p:txBody>
          <a:bodyPr wrap="square" rtlCol="0">
            <a:spAutoFit/>
            <a:scene3d>
              <a:camera prst="orthographicFront"/>
              <a:lightRig rig="threePt" dir="t"/>
            </a:scene3d>
            <a:sp3d contourW="12700"/>
          </a:bodyPr>
          <a:lstStyle/>
          <a:p>
            <a:pPr algn="ctr"/>
            <a:r>
              <a:rPr lang="en-US" dirty="0">
                <a:solidFill>
                  <a:srgbClr val="0A1C20"/>
                </a:solidFill>
                <a:latin typeface="Arial" panose="020B0604020202020204" pitchFamily="34" charset="0"/>
                <a:ea typeface="微软雅黑" panose="020B0503020204020204" charset="-122"/>
                <a:sym typeface="Arial" panose="020B0604020202020204" pitchFamily="34" charset="0"/>
              </a:rPr>
              <a:t>04.</a:t>
            </a: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恐惧以及其它破坏性的结果</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64" name="文本框 63"/>
          <p:cNvSpPr txBox="1"/>
          <p:nvPr/>
        </p:nvSpPr>
        <p:spPr>
          <a:xfrm>
            <a:off x="7401560" y="1939925"/>
            <a:ext cx="3135630" cy="645160"/>
          </a:xfrm>
          <a:prstGeom prst="rect">
            <a:avLst/>
          </a:prstGeom>
          <a:noFill/>
        </p:spPr>
        <p:txBody>
          <a:bodyPr wrap="square" rtlCol="0">
            <a:spAutoFit/>
            <a:scene3d>
              <a:camera prst="orthographicFront"/>
              <a:lightRig rig="threePt" dir="t"/>
            </a:scene3d>
            <a:sp3d contourW="12700"/>
          </a:bodyPr>
          <a:lstStyle/>
          <a:p>
            <a:pPr algn="ctr"/>
            <a:r>
              <a:rPr lang="en-US" dirty="0">
                <a:solidFill>
                  <a:srgbClr val="0A1C20"/>
                </a:solidFill>
                <a:latin typeface="Arial" panose="020B0604020202020204" pitchFamily="34" charset="0"/>
                <a:ea typeface="微软雅黑" panose="020B0503020204020204" charset="-122"/>
                <a:sym typeface="Arial" panose="020B0604020202020204" pitchFamily="34" charset="0"/>
              </a:rPr>
              <a:t>05.</a:t>
            </a: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限制我们思考“帮助自己成功”的方法</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62" name="文本框 61"/>
          <p:cNvSpPr txBox="1"/>
          <p:nvPr/>
        </p:nvSpPr>
        <p:spPr>
          <a:xfrm>
            <a:off x="9364980" y="3167380"/>
            <a:ext cx="2428875" cy="645160"/>
          </a:xfrm>
          <a:prstGeom prst="rect">
            <a:avLst/>
          </a:prstGeom>
          <a:noFill/>
        </p:spPr>
        <p:txBody>
          <a:bodyPr wrap="square" rtlCol="0">
            <a:spAutoFit/>
            <a:scene3d>
              <a:camera prst="orthographicFront"/>
              <a:lightRig rig="threePt" dir="t"/>
            </a:scene3d>
            <a:sp3d contourW="12700"/>
          </a:bodyPr>
          <a:lstStyle/>
          <a:p>
            <a:pPr algn="ctr"/>
            <a:r>
              <a:rPr lang="en-US" dirty="0">
                <a:solidFill>
                  <a:srgbClr val="0A1C20"/>
                </a:solidFill>
                <a:latin typeface="Arial" panose="020B0604020202020204" pitchFamily="34" charset="0"/>
                <a:ea typeface="微软雅黑" panose="020B0503020204020204" charset="-122"/>
                <a:sym typeface="Arial" panose="020B0604020202020204" pitchFamily="34" charset="0"/>
              </a:rPr>
              <a:t>05.</a:t>
            </a: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敌人多、朋友少</a:t>
            </a:r>
            <a:r>
              <a:rPr lang="en-US" altLang="zh-CN" dirty="0">
                <a:solidFill>
                  <a:srgbClr val="0A1C20"/>
                </a:solidFill>
                <a:latin typeface="Arial" panose="020B0604020202020204" pitchFamily="34" charset="0"/>
                <a:ea typeface="微软雅黑" panose="020B0503020204020204" charset="-122"/>
                <a:sym typeface="Arial" panose="020B0604020202020204" pitchFamily="34" charset="0"/>
              </a:rPr>
              <a:t>,</a:t>
            </a: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 产生各种烦恼</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45" name="文本框 11_1_1_1_1_1_1_1_1_1_1"/>
          <p:cNvSpPr txBox="1">
            <a:spLocks noChangeArrowheads="1"/>
          </p:cNvSpPr>
          <p:nvPr/>
        </p:nvSpPr>
        <p:spPr bwMode="auto">
          <a:xfrm>
            <a:off x="559457" y="550686"/>
            <a:ext cx="5395294"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消极心态可能造成的后果</a:t>
            </a:r>
            <a:endParaRPr lang="zh-CN" altLang="en-US" sz="2400" kern="0" spc="400" dirty="0">
              <a:latin typeface="Arial" panose="020B0604020202020204" pitchFamily="34" charset="0"/>
              <a:ea typeface="微软雅黑" panose="020B0503020204020204" charset="-122"/>
              <a:cs typeface="+mn-ea"/>
              <a:sym typeface="Arial" panose="020B0604020202020204" pitchFamily="34" charset="0"/>
            </a:endParaRPr>
          </a:p>
        </p:txBody>
      </p:sp>
      <p:sp>
        <p:nvSpPr>
          <p:cNvPr id="2" name="Bent Arrow 44"/>
          <p:cNvSpPr/>
          <p:nvPr/>
        </p:nvSpPr>
        <p:spPr>
          <a:xfrm rot="10800000">
            <a:off x="333" y="2666628"/>
            <a:ext cx="5445907" cy="1523917"/>
          </a:xfrm>
          <a:prstGeom prst="bentArrow">
            <a:avLst>
              <a:gd name="adj1" fmla="val 25000"/>
              <a:gd name="adj2" fmla="val 3719"/>
              <a:gd name="adj3" fmla="val 0"/>
              <a:gd name="adj4" fmla="val 30020"/>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705">
              <a:solidFill>
                <a:schemeClr val="tx1"/>
              </a:solidFill>
              <a:cs typeface="+mn-ea"/>
              <a:sym typeface="+mn-lt"/>
            </a:endParaRPr>
          </a:p>
        </p:txBody>
      </p:sp>
      <p:sp>
        <p:nvSpPr>
          <p:cNvPr id="3" name="Bent Arrow 48"/>
          <p:cNvSpPr/>
          <p:nvPr/>
        </p:nvSpPr>
        <p:spPr>
          <a:xfrm rot="10800000">
            <a:off x="332" y="3442250"/>
            <a:ext cx="4425545" cy="1523917"/>
          </a:xfrm>
          <a:prstGeom prst="bentArrow">
            <a:avLst>
              <a:gd name="adj1" fmla="val 25000"/>
              <a:gd name="adj2" fmla="val 3719"/>
              <a:gd name="adj3" fmla="val 0"/>
              <a:gd name="adj4" fmla="val 30020"/>
            </a:avLst>
          </a:prstGeom>
          <a:solidFill>
            <a:srgbClr val="3DA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705">
              <a:solidFill>
                <a:schemeClr val="tx1"/>
              </a:solidFill>
              <a:cs typeface="+mn-ea"/>
              <a:sym typeface="+mn-lt"/>
            </a:endParaRPr>
          </a:p>
        </p:txBody>
      </p:sp>
      <p:sp>
        <p:nvSpPr>
          <p:cNvPr id="53" name="Bent Arrow 52"/>
          <p:cNvSpPr/>
          <p:nvPr/>
        </p:nvSpPr>
        <p:spPr>
          <a:xfrm rot="10800000">
            <a:off x="330" y="4161400"/>
            <a:ext cx="3224527" cy="1523917"/>
          </a:xfrm>
          <a:prstGeom prst="bentArrow">
            <a:avLst>
              <a:gd name="adj1" fmla="val 25000"/>
              <a:gd name="adj2" fmla="val 3719"/>
              <a:gd name="adj3" fmla="val 0"/>
              <a:gd name="adj4" fmla="val 30020"/>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705">
              <a:solidFill>
                <a:schemeClr val="tx1"/>
              </a:solidFill>
              <a:cs typeface="+mn-ea"/>
              <a:sym typeface="+mn-lt"/>
            </a:endParaRPr>
          </a:p>
        </p:txBody>
      </p:sp>
      <p:grpSp>
        <p:nvGrpSpPr>
          <p:cNvPr id="65" name="Group 64"/>
          <p:cNvGrpSpPr/>
          <p:nvPr/>
        </p:nvGrpSpPr>
        <p:grpSpPr>
          <a:xfrm>
            <a:off x="4802881" y="1940022"/>
            <a:ext cx="1177897" cy="1178881"/>
            <a:chOff x="3621156" y="1140216"/>
            <a:chExt cx="883472" cy="884210"/>
          </a:xfrm>
          <a:solidFill>
            <a:srgbClr val="96D3DF"/>
          </a:solidFill>
        </p:grpSpPr>
        <p:sp>
          <p:nvSpPr>
            <p:cNvPr id="47" name="Oval 46"/>
            <p:cNvSpPr>
              <a:spLocks noChangeAspect="1"/>
            </p:cNvSpPr>
            <p:nvPr/>
          </p:nvSpPr>
          <p:spPr>
            <a:xfrm>
              <a:off x="3621156" y="1140216"/>
              <a:ext cx="883472" cy="88421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135" b="1" dirty="0">
                <a:cs typeface="+mn-ea"/>
                <a:sym typeface="+mn-lt"/>
              </a:endParaRPr>
            </a:p>
          </p:txBody>
        </p:sp>
        <p:sp>
          <p:nvSpPr>
            <p:cNvPr id="61" name="Freeform 5"/>
            <p:cNvSpPr>
              <a:spLocks noEditPoints="1"/>
            </p:cNvSpPr>
            <p:nvPr/>
          </p:nvSpPr>
          <p:spPr bwMode="auto">
            <a:xfrm>
              <a:off x="3898696" y="1397136"/>
              <a:ext cx="370370" cy="37037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1913" tIns="60956" rIns="121913" bIns="60956" numCol="1" anchor="t" anchorCtr="0" compatLnSpc="1"/>
            <a:p>
              <a:endParaRPr lang="en-US" sz="1705" dirty="0">
                <a:cs typeface="+mn-ea"/>
                <a:sym typeface="+mn-lt"/>
              </a:endParaRPr>
            </a:p>
          </p:txBody>
        </p:sp>
      </p:grpSp>
      <p:grpSp>
        <p:nvGrpSpPr>
          <p:cNvPr id="67" name="Group 66"/>
          <p:cNvGrpSpPr/>
          <p:nvPr/>
        </p:nvGrpSpPr>
        <p:grpSpPr>
          <a:xfrm>
            <a:off x="2568625" y="3477296"/>
            <a:ext cx="1177897" cy="1178881"/>
            <a:chOff x="1926323" y="2293234"/>
            <a:chExt cx="883472" cy="884210"/>
          </a:xfrm>
          <a:solidFill>
            <a:srgbClr val="215F6B"/>
          </a:solidFill>
        </p:grpSpPr>
        <p:sp>
          <p:nvSpPr>
            <p:cNvPr id="5" name="Oval 54"/>
            <p:cNvSpPr>
              <a:spLocks noChangeAspect="1"/>
            </p:cNvSpPr>
            <p:nvPr/>
          </p:nvSpPr>
          <p:spPr>
            <a:xfrm>
              <a:off x="1926323" y="2293234"/>
              <a:ext cx="883472" cy="88421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135" b="1" dirty="0">
                <a:cs typeface="+mn-ea"/>
                <a:sym typeface="+mn-lt"/>
              </a:endParaRPr>
            </a:p>
          </p:txBody>
        </p:sp>
        <p:sp>
          <p:nvSpPr>
            <p:cNvPr id="63" name="Freeform 216"/>
            <p:cNvSpPr>
              <a:spLocks noEditPoints="1"/>
            </p:cNvSpPr>
            <p:nvPr/>
          </p:nvSpPr>
          <p:spPr bwMode="auto">
            <a:xfrm>
              <a:off x="2198512" y="2564639"/>
              <a:ext cx="339094" cy="34140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ln>
          </p:spPr>
          <p:txBody>
            <a:bodyPr vert="horz" wrap="square" lIns="121913" tIns="60956" rIns="121913" bIns="60956" numCol="1" anchor="t" anchorCtr="0" compatLnSpc="1"/>
            <a:p>
              <a:endParaRPr lang="en-US" sz="1705" dirty="0">
                <a:cs typeface="+mn-ea"/>
                <a:sym typeface="+mn-lt"/>
              </a:endParaRPr>
            </a:p>
          </p:txBody>
        </p:sp>
      </p:grpSp>
      <p:grpSp>
        <p:nvGrpSpPr>
          <p:cNvPr id="6" name="Group 65"/>
          <p:cNvGrpSpPr/>
          <p:nvPr/>
        </p:nvGrpSpPr>
        <p:grpSpPr>
          <a:xfrm>
            <a:off x="3756948" y="2703354"/>
            <a:ext cx="1177897" cy="1178881"/>
            <a:chOff x="2827138" y="1712746"/>
            <a:chExt cx="883472" cy="884210"/>
          </a:xfrm>
          <a:solidFill>
            <a:srgbClr val="3DAEC3"/>
          </a:solidFill>
        </p:grpSpPr>
        <p:sp>
          <p:nvSpPr>
            <p:cNvPr id="51" name="Oval 50"/>
            <p:cNvSpPr>
              <a:spLocks noChangeAspect="1"/>
            </p:cNvSpPr>
            <p:nvPr/>
          </p:nvSpPr>
          <p:spPr>
            <a:xfrm>
              <a:off x="2827138" y="1712746"/>
              <a:ext cx="883472" cy="88421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135" b="1" dirty="0">
                <a:cs typeface="+mn-ea"/>
                <a:sym typeface="+mn-lt"/>
              </a:endParaRPr>
            </a:p>
          </p:txBody>
        </p:sp>
        <p:sp>
          <p:nvSpPr>
            <p:cNvPr id="7" name="Freeform 135"/>
            <p:cNvSpPr>
              <a:spLocks noEditPoints="1"/>
            </p:cNvSpPr>
            <p:nvPr/>
          </p:nvSpPr>
          <p:spPr bwMode="auto">
            <a:xfrm>
              <a:off x="3117194" y="2012771"/>
              <a:ext cx="303361" cy="28416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121913" tIns="60956" rIns="121913" bIns="60956" numCol="1" anchor="t" anchorCtr="0" compatLnSpc="1"/>
            <a:p>
              <a:endParaRPr lang="en-US" sz="1705" dirty="0">
                <a:cs typeface="+mn-ea"/>
                <a:sym typeface="+mn-lt"/>
              </a:endParaRPr>
            </a:p>
          </p:txBody>
        </p:sp>
      </p:grpSp>
      <p:sp>
        <p:nvSpPr>
          <p:cNvPr id="105" name="Bent Arrow 104"/>
          <p:cNvSpPr/>
          <p:nvPr/>
        </p:nvSpPr>
        <p:spPr>
          <a:xfrm rot="10800000" flipH="1">
            <a:off x="6745755" y="2666628"/>
            <a:ext cx="5445907" cy="1523917"/>
          </a:xfrm>
          <a:prstGeom prst="bentArrow">
            <a:avLst>
              <a:gd name="adj1" fmla="val 25000"/>
              <a:gd name="adj2" fmla="val 3719"/>
              <a:gd name="adj3" fmla="val 0"/>
              <a:gd name="adj4" fmla="val 30020"/>
            </a:avLst>
          </a:prstGeom>
          <a:solidFill>
            <a:srgbClr val="3DA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705">
              <a:solidFill>
                <a:schemeClr val="tx1"/>
              </a:solidFill>
              <a:cs typeface="+mn-ea"/>
              <a:sym typeface="+mn-lt"/>
            </a:endParaRPr>
          </a:p>
        </p:txBody>
      </p:sp>
      <p:sp>
        <p:nvSpPr>
          <p:cNvPr id="108" name="Bent Arrow 107"/>
          <p:cNvSpPr/>
          <p:nvPr/>
        </p:nvSpPr>
        <p:spPr>
          <a:xfrm rot="10800000" flipH="1">
            <a:off x="7766121" y="3442250"/>
            <a:ext cx="4425545" cy="1523917"/>
          </a:xfrm>
          <a:prstGeom prst="bentArrow">
            <a:avLst>
              <a:gd name="adj1" fmla="val 25000"/>
              <a:gd name="adj2" fmla="val 3719"/>
              <a:gd name="adj3" fmla="val 0"/>
              <a:gd name="adj4" fmla="val 30020"/>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705">
              <a:solidFill>
                <a:schemeClr val="tx1"/>
              </a:solidFill>
              <a:cs typeface="+mn-ea"/>
              <a:sym typeface="+mn-lt"/>
            </a:endParaRPr>
          </a:p>
        </p:txBody>
      </p:sp>
      <p:sp>
        <p:nvSpPr>
          <p:cNvPr id="109" name="Bent Arrow 108"/>
          <p:cNvSpPr/>
          <p:nvPr/>
        </p:nvSpPr>
        <p:spPr>
          <a:xfrm rot="10800000" flipH="1">
            <a:off x="8967139" y="4161400"/>
            <a:ext cx="3224527" cy="1523917"/>
          </a:xfrm>
          <a:prstGeom prst="bentArrow">
            <a:avLst>
              <a:gd name="adj1" fmla="val 25000"/>
              <a:gd name="adj2" fmla="val 3719"/>
              <a:gd name="adj3" fmla="val 0"/>
              <a:gd name="adj4" fmla="val 30020"/>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705">
              <a:solidFill>
                <a:schemeClr val="tx1"/>
              </a:solidFill>
              <a:cs typeface="+mn-ea"/>
              <a:sym typeface="+mn-lt"/>
            </a:endParaRPr>
          </a:p>
        </p:txBody>
      </p:sp>
      <p:grpSp>
        <p:nvGrpSpPr>
          <p:cNvPr id="141" name="Group 140"/>
          <p:cNvGrpSpPr/>
          <p:nvPr/>
        </p:nvGrpSpPr>
        <p:grpSpPr>
          <a:xfrm>
            <a:off x="8445473" y="3477296"/>
            <a:ext cx="1177897" cy="1178881"/>
            <a:chOff x="6334201" y="2293234"/>
            <a:chExt cx="883472" cy="884210"/>
          </a:xfrm>
          <a:solidFill>
            <a:srgbClr val="96D3DF"/>
          </a:solidFill>
        </p:grpSpPr>
        <p:sp>
          <p:nvSpPr>
            <p:cNvPr id="121" name="Oval 120"/>
            <p:cNvSpPr>
              <a:spLocks noChangeAspect="1"/>
            </p:cNvSpPr>
            <p:nvPr/>
          </p:nvSpPr>
          <p:spPr>
            <a:xfrm flipH="1">
              <a:off x="6334201" y="2293234"/>
              <a:ext cx="883472" cy="88421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135" b="1" dirty="0">
                <a:cs typeface="+mn-ea"/>
                <a:sym typeface="+mn-lt"/>
              </a:endParaRPr>
            </a:p>
          </p:txBody>
        </p:sp>
        <p:sp>
          <p:nvSpPr>
            <p:cNvPr id="135" name="Freeform 56"/>
            <p:cNvSpPr>
              <a:spLocks noEditPoints="1"/>
            </p:cNvSpPr>
            <p:nvPr/>
          </p:nvSpPr>
          <p:spPr bwMode="auto">
            <a:xfrm>
              <a:off x="6585437" y="2544839"/>
              <a:ext cx="381000" cy="381000"/>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21913" tIns="60956" rIns="121913" bIns="60956" numCol="1" anchor="t" anchorCtr="0" compatLnSpc="1"/>
            <a:p>
              <a:endParaRPr lang="en-US" sz="1705" dirty="0">
                <a:cs typeface="+mn-ea"/>
                <a:sym typeface="+mn-lt"/>
              </a:endParaRPr>
            </a:p>
          </p:txBody>
        </p:sp>
      </p:grpSp>
      <p:grpSp>
        <p:nvGrpSpPr>
          <p:cNvPr id="143" name="Group 142"/>
          <p:cNvGrpSpPr/>
          <p:nvPr/>
        </p:nvGrpSpPr>
        <p:grpSpPr>
          <a:xfrm>
            <a:off x="6223918" y="1940022"/>
            <a:ext cx="1177897" cy="1178881"/>
            <a:chOff x="4639368" y="1140216"/>
            <a:chExt cx="883472" cy="884210"/>
          </a:xfrm>
          <a:solidFill>
            <a:srgbClr val="3DAEC3"/>
          </a:solidFill>
        </p:grpSpPr>
        <p:sp>
          <p:nvSpPr>
            <p:cNvPr id="133" name="Oval 132"/>
            <p:cNvSpPr>
              <a:spLocks noChangeAspect="1"/>
            </p:cNvSpPr>
            <p:nvPr/>
          </p:nvSpPr>
          <p:spPr>
            <a:xfrm flipH="1">
              <a:off x="4639368" y="1140216"/>
              <a:ext cx="883472" cy="88421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135" b="1" dirty="0">
                <a:cs typeface="+mn-ea"/>
                <a:sym typeface="+mn-lt"/>
              </a:endParaRPr>
            </a:p>
          </p:txBody>
        </p:sp>
        <p:sp>
          <p:nvSpPr>
            <p:cNvPr id="138" name="Freeform 152"/>
            <p:cNvSpPr>
              <a:spLocks noEditPoints="1"/>
            </p:cNvSpPr>
            <p:nvPr/>
          </p:nvSpPr>
          <p:spPr bwMode="auto">
            <a:xfrm>
              <a:off x="4880717" y="1397136"/>
              <a:ext cx="400775" cy="370370"/>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13" tIns="60956" rIns="121913" bIns="60956" numCol="1" anchor="t" anchorCtr="0" compatLnSpc="1"/>
            <a:p>
              <a:endParaRPr lang="en-US" sz="1705" dirty="0">
                <a:cs typeface="+mn-ea"/>
                <a:sym typeface="+mn-lt"/>
              </a:endParaRPr>
            </a:p>
          </p:txBody>
        </p:sp>
      </p:grpSp>
      <p:grpSp>
        <p:nvGrpSpPr>
          <p:cNvPr id="142" name="Group 141"/>
          <p:cNvGrpSpPr/>
          <p:nvPr/>
        </p:nvGrpSpPr>
        <p:grpSpPr>
          <a:xfrm>
            <a:off x="7244453" y="2703354"/>
            <a:ext cx="1177897" cy="1178881"/>
            <a:chOff x="5433386" y="1712746"/>
            <a:chExt cx="883472" cy="884210"/>
          </a:xfrm>
          <a:solidFill>
            <a:srgbClr val="215F6B"/>
          </a:solidFill>
        </p:grpSpPr>
        <p:sp>
          <p:nvSpPr>
            <p:cNvPr id="118" name="Oval 117"/>
            <p:cNvSpPr>
              <a:spLocks noChangeAspect="1"/>
            </p:cNvSpPr>
            <p:nvPr/>
          </p:nvSpPr>
          <p:spPr>
            <a:xfrm flipH="1">
              <a:off x="5433386" y="1712746"/>
              <a:ext cx="883472" cy="88421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135" b="1" dirty="0">
                <a:cs typeface="+mn-ea"/>
                <a:sym typeface="+mn-lt"/>
              </a:endParaRPr>
            </a:p>
          </p:txBody>
        </p:sp>
        <p:sp>
          <p:nvSpPr>
            <p:cNvPr id="139" name="Freeform 66"/>
            <p:cNvSpPr>
              <a:spLocks noEditPoints="1"/>
            </p:cNvSpPr>
            <p:nvPr/>
          </p:nvSpPr>
          <p:spPr bwMode="auto">
            <a:xfrm>
              <a:off x="5641291" y="1973482"/>
              <a:ext cx="467662" cy="362739"/>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21913" tIns="60956" rIns="121913" bIns="60956" numCol="1" anchor="t" anchorCtr="0" compatLnSpc="1"/>
            <a:p>
              <a:endParaRPr lang="en-US" sz="1705" dirty="0">
                <a:cs typeface="+mn-ea"/>
                <a:sym typeface="+mn-lt"/>
              </a:endParaRPr>
            </a:p>
          </p:txBody>
        </p:sp>
      </p:gr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 name="TextBox 71"/>
          <p:cNvSpPr txBox="1"/>
          <p:nvPr/>
        </p:nvSpPr>
        <p:spPr>
          <a:xfrm>
            <a:off x="8137762" y="4563029"/>
            <a:ext cx="2888223" cy="1463758"/>
          </a:xfrm>
          <a:prstGeom prst="rect">
            <a:avLst/>
          </a:prstGeom>
          <a:noFill/>
        </p:spPr>
        <p:txBody>
          <a:bodyPr wrap="square" lIns="107972" tIns="53987" rIns="107972" bIns="53987" rtlCol="0">
            <a:spAutoFit/>
          </a:bodyPr>
          <a:lstStyle/>
          <a:p>
            <a:pPr defTabSz="1219200">
              <a:lnSpc>
                <a:spcPct val="150000"/>
              </a:lnSpc>
              <a:defRPr/>
            </a:pPr>
            <a:r>
              <a:rPr lang="zh-CN" altLang="en-US" sz="1465"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正视现实，负起责任，不管是愉快还是痛苦；而不是否认、逃避</a:t>
            </a:r>
            <a:endParaRPr lang="zh-CN" altLang="en-US" sz="1465"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a:p>
            <a:pPr defTabSz="1219200">
              <a:lnSpc>
                <a:spcPct val="150000"/>
              </a:lnSpc>
              <a:defRPr/>
            </a:pPr>
            <a:r>
              <a:rPr lang="zh-CN" altLang="en-US" sz="1465"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现实、沉溺在幻想中；出现问题敢于担当，不推诿、不找借口。</a:t>
            </a:r>
            <a:endParaRPr lang="zh-CN" altLang="en-US" sz="1465"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cxnSp>
        <p:nvCxnSpPr>
          <p:cNvPr id="85" name="Straight Connector 19"/>
          <p:cNvCxnSpPr/>
          <p:nvPr/>
        </p:nvCxnSpPr>
        <p:spPr>
          <a:xfrm flipH="1" flipV="1">
            <a:off x="3950011" y="1971289"/>
            <a:ext cx="588223" cy="373183"/>
          </a:xfrm>
          <a:prstGeom prst="line">
            <a:avLst/>
          </a:prstGeom>
          <a:noFill/>
          <a:ln w="9525" cap="flat" cmpd="sng" algn="ctr">
            <a:solidFill>
              <a:srgbClr val="215F6B"/>
            </a:solidFill>
            <a:prstDash val="solid"/>
          </a:ln>
          <a:effectLst/>
        </p:spPr>
      </p:cxnSp>
      <p:cxnSp>
        <p:nvCxnSpPr>
          <p:cNvPr id="86" name="Straight Connector 21"/>
          <p:cNvCxnSpPr/>
          <p:nvPr/>
        </p:nvCxnSpPr>
        <p:spPr>
          <a:xfrm flipH="1">
            <a:off x="1808147" y="1971288"/>
            <a:ext cx="2141865" cy="0"/>
          </a:xfrm>
          <a:prstGeom prst="line">
            <a:avLst/>
          </a:prstGeom>
          <a:noFill/>
          <a:ln w="9525" cap="flat" cmpd="sng" algn="ctr">
            <a:solidFill>
              <a:srgbClr val="215F6B"/>
            </a:solidFill>
            <a:prstDash val="solid"/>
            <a:tailEnd type="oval"/>
          </a:ln>
          <a:effectLst/>
        </p:spPr>
      </p:cxnSp>
      <p:cxnSp>
        <p:nvCxnSpPr>
          <p:cNvPr id="87" name="Straight Connector 127"/>
          <p:cNvCxnSpPr/>
          <p:nvPr/>
        </p:nvCxnSpPr>
        <p:spPr>
          <a:xfrm flipH="1">
            <a:off x="4252858" y="4373465"/>
            <a:ext cx="588223" cy="373183"/>
          </a:xfrm>
          <a:prstGeom prst="line">
            <a:avLst/>
          </a:prstGeom>
          <a:noFill/>
          <a:ln w="9525" cap="flat" cmpd="sng" algn="ctr">
            <a:solidFill>
              <a:srgbClr val="215F6B"/>
            </a:solidFill>
            <a:prstDash val="solid"/>
          </a:ln>
          <a:effectLst/>
        </p:spPr>
      </p:cxnSp>
      <p:cxnSp>
        <p:nvCxnSpPr>
          <p:cNvPr id="88" name="Straight Connector 128"/>
          <p:cNvCxnSpPr/>
          <p:nvPr/>
        </p:nvCxnSpPr>
        <p:spPr>
          <a:xfrm flipH="1">
            <a:off x="2344746" y="4746647"/>
            <a:ext cx="1908113" cy="0"/>
          </a:xfrm>
          <a:prstGeom prst="line">
            <a:avLst/>
          </a:prstGeom>
          <a:noFill/>
          <a:ln w="9525" cap="flat" cmpd="sng" algn="ctr">
            <a:solidFill>
              <a:srgbClr val="215F6B"/>
            </a:solidFill>
            <a:prstDash val="solid"/>
            <a:tailEnd type="oval"/>
          </a:ln>
          <a:effectLst/>
        </p:spPr>
      </p:cxnSp>
      <p:cxnSp>
        <p:nvCxnSpPr>
          <p:cNvPr id="90" name="Straight Connector 135"/>
          <p:cNvCxnSpPr/>
          <p:nvPr/>
        </p:nvCxnSpPr>
        <p:spPr>
          <a:xfrm>
            <a:off x="7994643" y="1864602"/>
            <a:ext cx="1847443" cy="0"/>
          </a:xfrm>
          <a:prstGeom prst="line">
            <a:avLst/>
          </a:prstGeom>
          <a:noFill/>
          <a:ln w="9525" cap="flat" cmpd="sng" algn="ctr">
            <a:solidFill>
              <a:srgbClr val="215F6B"/>
            </a:solidFill>
            <a:prstDash val="solid"/>
            <a:tailEnd type="oval"/>
          </a:ln>
          <a:effectLst/>
        </p:spPr>
      </p:cxnSp>
      <p:sp>
        <p:nvSpPr>
          <p:cNvPr id="92" name="TextBox 91"/>
          <p:cNvSpPr txBox="1"/>
          <p:nvPr/>
        </p:nvSpPr>
        <p:spPr>
          <a:xfrm>
            <a:off x="1057286" y="2112057"/>
            <a:ext cx="3082689" cy="1586356"/>
          </a:xfrm>
          <a:prstGeom prst="rect">
            <a:avLst/>
          </a:prstGeom>
          <a:noFill/>
        </p:spPr>
        <p:txBody>
          <a:bodyPr wrap="square" lIns="107972" tIns="53987" rIns="107972" bIns="53987" rtlCol="0">
            <a:spAutoFit/>
          </a:bodyPr>
          <a:lstStyle/>
          <a:p>
            <a:pPr defTabSz="1219200">
              <a:lnSpc>
                <a:spcPct val="150000"/>
              </a:lnSpc>
              <a:defRPr/>
            </a:pPr>
            <a:r>
              <a:rPr lang="zh-CN" altLang="en-US" sz="1600"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面临难题，认真思考、主动出击、做出方案或抉择；而不是安于现状、任由事态发展无所作为，或直接将问题转嫁他人或上交。</a:t>
            </a:r>
            <a:endParaRPr lang="zh-CN" altLang="en-US" sz="1600"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6" name="TextBox 95"/>
          <p:cNvSpPr txBox="1"/>
          <p:nvPr/>
        </p:nvSpPr>
        <p:spPr>
          <a:xfrm>
            <a:off x="1209025" y="4887103"/>
            <a:ext cx="3738598" cy="1217024"/>
          </a:xfrm>
          <a:prstGeom prst="rect">
            <a:avLst/>
          </a:prstGeom>
          <a:noFill/>
        </p:spPr>
        <p:txBody>
          <a:bodyPr wrap="square" lIns="107972" tIns="53987" rIns="107972" bIns="53987" rtlCol="0">
            <a:spAutoFit/>
          </a:bodyPr>
          <a:lstStyle/>
          <a:p>
            <a:pPr defTabSz="1219200">
              <a:lnSpc>
                <a:spcPct val="150000"/>
              </a:lnSpc>
              <a:defRPr/>
            </a:pPr>
            <a:r>
              <a:rPr lang="zh-CN" altLang="en-US" sz="1600"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遇到挑战，从实际出发，求变创新，超出预期地完成</a:t>
            </a:r>
            <a:r>
              <a:rPr lang="en-US" altLang="zh-CN" sz="1600"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a:t>
            </a:r>
            <a:r>
              <a:rPr lang="zh-CN" altLang="en-US" sz="1600"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而不是浑浑噩噩，回避矛盾、不善于发掘个人潜能。</a:t>
            </a:r>
            <a:endParaRPr lang="zh-CN" altLang="en-US" sz="1600"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7" name="TextBox 96"/>
          <p:cNvSpPr txBox="1"/>
          <p:nvPr/>
        </p:nvSpPr>
        <p:spPr>
          <a:xfrm>
            <a:off x="8006667" y="1987835"/>
            <a:ext cx="3355377" cy="1217024"/>
          </a:xfrm>
          <a:prstGeom prst="rect">
            <a:avLst/>
          </a:prstGeom>
          <a:noFill/>
        </p:spPr>
        <p:txBody>
          <a:bodyPr wrap="square" lIns="107972" tIns="53987" rIns="107972" bIns="53987" rtlCol="0">
            <a:spAutoFit/>
          </a:bodyPr>
          <a:lstStyle/>
          <a:p>
            <a:pPr defTabSz="1219200">
              <a:lnSpc>
                <a:spcPct val="150000"/>
              </a:lnSpc>
              <a:defRPr/>
            </a:pPr>
            <a:r>
              <a:rPr lang="zh-CN" altLang="en-US" sz="1600" kern="0" dirty="0">
                <a:solidFill>
                  <a:srgbClr val="0A1C20"/>
                </a:solidFill>
                <a:latin typeface="Arial" panose="020B0604020202020204" pitchFamily="34" charset="0"/>
                <a:ea typeface="微软雅黑" panose="020B0503020204020204" charset="-122"/>
                <a:cs typeface="+mn-ea"/>
                <a:sym typeface="Arial" panose="020B0604020202020204" pitchFamily="34" charset="0"/>
              </a:rPr>
              <a:t>选取目标，计划在先，具体而明确，善用闭环原则；而不是笼而统之、模糊不清，处理问题虎头蛇尾。</a:t>
            </a:r>
            <a:endParaRPr lang="zh-CN" altLang="en-US" sz="1600" kern="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cxnSp>
        <p:nvCxnSpPr>
          <p:cNvPr id="98" name="Straight Connector 47"/>
          <p:cNvCxnSpPr/>
          <p:nvPr/>
        </p:nvCxnSpPr>
        <p:spPr>
          <a:xfrm>
            <a:off x="7659162" y="4169683"/>
            <a:ext cx="616777" cy="239631"/>
          </a:xfrm>
          <a:prstGeom prst="line">
            <a:avLst/>
          </a:prstGeom>
          <a:noFill/>
          <a:ln w="9525" cap="flat" cmpd="sng" algn="ctr">
            <a:solidFill>
              <a:srgbClr val="215F6B"/>
            </a:solidFill>
            <a:prstDash val="solid"/>
          </a:ln>
          <a:effectLst/>
        </p:spPr>
      </p:cxnSp>
      <p:cxnSp>
        <p:nvCxnSpPr>
          <p:cNvPr id="99" name="Straight Connector 48"/>
          <p:cNvCxnSpPr/>
          <p:nvPr/>
        </p:nvCxnSpPr>
        <p:spPr>
          <a:xfrm>
            <a:off x="8275939" y="4409313"/>
            <a:ext cx="2205933" cy="0"/>
          </a:xfrm>
          <a:prstGeom prst="line">
            <a:avLst/>
          </a:prstGeom>
          <a:noFill/>
          <a:ln w="9525" cap="flat" cmpd="sng" algn="ctr">
            <a:solidFill>
              <a:srgbClr val="215F6B"/>
            </a:solidFill>
            <a:prstDash val="solid"/>
            <a:tailEnd type="oval"/>
          </a:ln>
          <a:effectLst/>
        </p:spPr>
      </p:cxnSp>
      <p:sp>
        <p:nvSpPr>
          <p:cNvPr id="43" name="文本框 11_1_1_1_1_1_1_1_1_1_1"/>
          <p:cNvSpPr txBox="1">
            <a:spLocks noChangeArrowheads="1"/>
          </p:cNvSpPr>
          <p:nvPr/>
        </p:nvSpPr>
        <p:spPr bwMode="auto">
          <a:xfrm>
            <a:off x="559457" y="550686"/>
            <a:ext cx="3012418"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积极心态的特征</a:t>
            </a:r>
            <a:endParaRPr lang="zh-CN" altLang="en-US" sz="2400" kern="0" spc="400" dirty="0">
              <a:latin typeface="Arial" panose="020B0604020202020204" pitchFamily="34" charset="0"/>
              <a:ea typeface="微软雅黑" panose="020B0503020204020204" charset="-122"/>
              <a:cs typeface="+mn-ea"/>
              <a:sym typeface="Arial" panose="020B0604020202020204" pitchFamily="34" charset="0"/>
            </a:endParaRPr>
          </a:p>
        </p:txBody>
      </p:sp>
      <p:sp>
        <p:nvSpPr>
          <p:cNvPr id="27" name="Freeform 9"/>
          <p:cNvSpPr/>
          <p:nvPr/>
        </p:nvSpPr>
        <p:spPr bwMode="auto">
          <a:xfrm>
            <a:off x="5142230" y="3427730"/>
            <a:ext cx="1909445" cy="1812290"/>
          </a:xfrm>
          <a:custGeom>
            <a:avLst/>
            <a:gdLst>
              <a:gd name="T0" fmla="*/ 362 w 725"/>
              <a:gd name="T1" fmla="*/ 0 h 726"/>
              <a:gd name="T2" fmla="*/ 0 w 725"/>
              <a:gd name="T3" fmla="*/ 363 h 726"/>
              <a:gd name="T4" fmla="*/ 362 w 725"/>
              <a:gd name="T5" fmla="*/ 726 h 726"/>
              <a:gd name="T6" fmla="*/ 725 w 725"/>
              <a:gd name="T7" fmla="*/ 363 h 726"/>
              <a:gd name="T8" fmla="*/ 362 w 725"/>
              <a:gd name="T9" fmla="*/ 0 h 726"/>
            </a:gdLst>
            <a:ahLst/>
            <a:cxnLst>
              <a:cxn ang="0">
                <a:pos x="T0" y="T1"/>
              </a:cxn>
              <a:cxn ang="0">
                <a:pos x="T2" y="T3"/>
              </a:cxn>
              <a:cxn ang="0">
                <a:pos x="T4" y="T5"/>
              </a:cxn>
              <a:cxn ang="0">
                <a:pos x="T6" y="T7"/>
              </a:cxn>
              <a:cxn ang="0">
                <a:pos x="T8" y="T9"/>
              </a:cxn>
            </a:cxnLst>
            <a:rect l="0" t="0" r="r" b="b"/>
            <a:pathLst>
              <a:path w="725" h="726">
                <a:moveTo>
                  <a:pt x="362" y="0"/>
                </a:moveTo>
                <a:cubicBezTo>
                  <a:pt x="162" y="0"/>
                  <a:pt x="0" y="163"/>
                  <a:pt x="0" y="363"/>
                </a:cubicBezTo>
                <a:cubicBezTo>
                  <a:pt x="0" y="563"/>
                  <a:pt x="162" y="726"/>
                  <a:pt x="362" y="726"/>
                </a:cubicBezTo>
                <a:cubicBezTo>
                  <a:pt x="563" y="726"/>
                  <a:pt x="725" y="563"/>
                  <a:pt x="725" y="363"/>
                </a:cubicBezTo>
                <a:cubicBezTo>
                  <a:pt x="525" y="363"/>
                  <a:pt x="362" y="200"/>
                  <a:pt x="362" y="0"/>
                </a:cubicBezTo>
                <a:close/>
              </a:path>
            </a:pathLst>
          </a:custGeom>
          <a:solidFill>
            <a:srgbClr val="215F6B"/>
          </a:solidFill>
          <a:ln>
            <a:solidFill>
              <a:schemeClr val="bg1"/>
            </a:solid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1800">
              <a:cs typeface="+mn-ea"/>
            </a:endParaRPr>
          </a:p>
        </p:txBody>
      </p:sp>
      <p:sp>
        <p:nvSpPr>
          <p:cNvPr id="28" name="Freeform 7"/>
          <p:cNvSpPr/>
          <p:nvPr/>
        </p:nvSpPr>
        <p:spPr bwMode="auto">
          <a:xfrm>
            <a:off x="6094730" y="2524125"/>
            <a:ext cx="1911985" cy="1810385"/>
          </a:xfrm>
          <a:custGeom>
            <a:avLst/>
            <a:gdLst>
              <a:gd name="T0" fmla="*/ 363 w 726"/>
              <a:gd name="T1" fmla="*/ 0 h 725"/>
              <a:gd name="T2" fmla="*/ 0 w 726"/>
              <a:gd name="T3" fmla="*/ 362 h 725"/>
              <a:gd name="T4" fmla="*/ 363 w 726"/>
              <a:gd name="T5" fmla="*/ 725 h 725"/>
              <a:gd name="T6" fmla="*/ 726 w 726"/>
              <a:gd name="T7" fmla="*/ 362 h 725"/>
              <a:gd name="T8" fmla="*/ 363 w 726"/>
              <a:gd name="T9" fmla="*/ 0 h 725"/>
            </a:gdLst>
            <a:ahLst/>
            <a:cxnLst>
              <a:cxn ang="0">
                <a:pos x="T0" y="T1"/>
              </a:cxn>
              <a:cxn ang="0">
                <a:pos x="T2" y="T3"/>
              </a:cxn>
              <a:cxn ang="0">
                <a:pos x="T4" y="T5"/>
              </a:cxn>
              <a:cxn ang="0">
                <a:pos x="T6" y="T7"/>
              </a:cxn>
              <a:cxn ang="0">
                <a:pos x="T8" y="T9"/>
              </a:cxn>
            </a:cxnLst>
            <a:rect l="0" t="0" r="r" b="b"/>
            <a:pathLst>
              <a:path w="726" h="725">
                <a:moveTo>
                  <a:pt x="363" y="0"/>
                </a:moveTo>
                <a:cubicBezTo>
                  <a:pt x="363" y="200"/>
                  <a:pt x="201" y="362"/>
                  <a:pt x="0" y="362"/>
                </a:cubicBezTo>
                <a:cubicBezTo>
                  <a:pt x="0" y="562"/>
                  <a:pt x="163" y="725"/>
                  <a:pt x="363" y="725"/>
                </a:cubicBezTo>
                <a:cubicBezTo>
                  <a:pt x="563" y="725"/>
                  <a:pt x="726" y="562"/>
                  <a:pt x="726" y="362"/>
                </a:cubicBezTo>
                <a:cubicBezTo>
                  <a:pt x="726" y="162"/>
                  <a:pt x="563" y="0"/>
                  <a:pt x="363" y="0"/>
                </a:cubicBezTo>
                <a:close/>
              </a:path>
            </a:pathLst>
          </a:custGeom>
          <a:solidFill>
            <a:srgbClr val="96D3DF"/>
          </a:solidFill>
          <a:ln>
            <a:solidFill>
              <a:schemeClr val="bg1"/>
            </a:solid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1800">
              <a:cs typeface="+mn-ea"/>
            </a:endParaRPr>
          </a:p>
        </p:txBody>
      </p:sp>
      <p:sp>
        <p:nvSpPr>
          <p:cNvPr id="29" name="Freeform 6"/>
          <p:cNvSpPr/>
          <p:nvPr/>
        </p:nvSpPr>
        <p:spPr bwMode="auto">
          <a:xfrm>
            <a:off x="5142230" y="1617980"/>
            <a:ext cx="1909445" cy="1810385"/>
          </a:xfrm>
          <a:custGeom>
            <a:avLst/>
            <a:gdLst>
              <a:gd name="T0" fmla="*/ 362 w 725"/>
              <a:gd name="T1" fmla="*/ 0 h 725"/>
              <a:gd name="T2" fmla="*/ 0 w 725"/>
              <a:gd name="T3" fmla="*/ 363 h 725"/>
              <a:gd name="T4" fmla="*/ 362 w 725"/>
              <a:gd name="T5" fmla="*/ 725 h 725"/>
              <a:gd name="T6" fmla="*/ 725 w 725"/>
              <a:gd name="T7" fmla="*/ 363 h 725"/>
              <a:gd name="T8" fmla="*/ 362 w 725"/>
              <a:gd name="T9" fmla="*/ 0 h 725"/>
            </a:gdLst>
            <a:ahLst/>
            <a:cxnLst>
              <a:cxn ang="0">
                <a:pos x="T0" y="T1"/>
              </a:cxn>
              <a:cxn ang="0">
                <a:pos x="T2" y="T3"/>
              </a:cxn>
              <a:cxn ang="0">
                <a:pos x="T4" y="T5"/>
              </a:cxn>
              <a:cxn ang="0">
                <a:pos x="T6" y="T7"/>
              </a:cxn>
              <a:cxn ang="0">
                <a:pos x="T8" y="T9"/>
              </a:cxn>
            </a:cxnLst>
            <a:rect l="0" t="0" r="r" b="b"/>
            <a:pathLst>
              <a:path w="725" h="725">
                <a:moveTo>
                  <a:pt x="362" y="0"/>
                </a:moveTo>
                <a:cubicBezTo>
                  <a:pt x="162" y="0"/>
                  <a:pt x="0" y="162"/>
                  <a:pt x="0" y="363"/>
                </a:cubicBezTo>
                <a:cubicBezTo>
                  <a:pt x="200" y="363"/>
                  <a:pt x="362" y="525"/>
                  <a:pt x="362" y="725"/>
                </a:cubicBezTo>
                <a:cubicBezTo>
                  <a:pt x="563" y="725"/>
                  <a:pt x="725" y="563"/>
                  <a:pt x="725" y="363"/>
                </a:cubicBezTo>
                <a:cubicBezTo>
                  <a:pt x="725" y="162"/>
                  <a:pt x="563" y="0"/>
                  <a:pt x="362" y="0"/>
                </a:cubicBezTo>
                <a:close/>
              </a:path>
            </a:pathLst>
          </a:custGeom>
          <a:solidFill>
            <a:srgbClr val="215F6B"/>
          </a:solidFill>
          <a:ln>
            <a:solidFill>
              <a:schemeClr val="bg1"/>
            </a:solid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1800">
              <a:cs typeface="+mn-ea"/>
            </a:endParaRPr>
          </a:p>
        </p:txBody>
      </p:sp>
      <p:sp>
        <p:nvSpPr>
          <p:cNvPr id="30" name="Freeform 8"/>
          <p:cNvSpPr/>
          <p:nvPr/>
        </p:nvSpPr>
        <p:spPr bwMode="auto">
          <a:xfrm>
            <a:off x="4185285" y="2524125"/>
            <a:ext cx="1909445" cy="1810385"/>
          </a:xfrm>
          <a:custGeom>
            <a:avLst/>
            <a:gdLst>
              <a:gd name="T0" fmla="*/ 363 w 725"/>
              <a:gd name="T1" fmla="*/ 0 h 725"/>
              <a:gd name="T2" fmla="*/ 0 w 725"/>
              <a:gd name="T3" fmla="*/ 362 h 725"/>
              <a:gd name="T4" fmla="*/ 363 w 725"/>
              <a:gd name="T5" fmla="*/ 725 h 725"/>
              <a:gd name="T6" fmla="*/ 725 w 725"/>
              <a:gd name="T7" fmla="*/ 362 h 725"/>
              <a:gd name="T8" fmla="*/ 363 w 725"/>
              <a:gd name="T9" fmla="*/ 0 h 725"/>
            </a:gdLst>
            <a:ahLst/>
            <a:cxnLst>
              <a:cxn ang="0">
                <a:pos x="T0" y="T1"/>
              </a:cxn>
              <a:cxn ang="0">
                <a:pos x="T2" y="T3"/>
              </a:cxn>
              <a:cxn ang="0">
                <a:pos x="T4" y="T5"/>
              </a:cxn>
              <a:cxn ang="0">
                <a:pos x="T6" y="T7"/>
              </a:cxn>
              <a:cxn ang="0">
                <a:pos x="T8" y="T9"/>
              </a:cxn>
            </a:cxnLst>
            <a:rect l="0" t="0" r="r" b="b"/>
            <a:pathLst>
              <a:path w="725" h="725">
                <a:moveTo>
                  <a:pt x="363" y="0"/>
                </a:moveTo>
                <a:cubicBezTo>
                  <a:pt x="162" y="0"/>
                  <a:pt x="0" y="162"/>
                  <a:pt x="0" y="362"/>
                </a:cubicBezTo>
                <a:cubicBezTo>
                  <a:pt x="0" y="562"/>
                  <a:pt x="162" y="725"/>
                  <a:pt x="363" y="725"/>
                </a:cubicBezTo>
                <a:cubicBezTo>
                  <a:pt x="363" y="525"/>
                  <a:pt x="525" y="362"/>
                  <a:pt x="725" y="362"/>
                </a:cubicBezTo>
                <a:cubicBezTo>
                  <a:pt x="725" y="162"/>
                  <a:pt x="563" y="0"/>
                  <a:pt x="363" y="0"/>
                </a:cubicBezTo>
                <a:close/>
              </a:path>
            </a:pathLst>
          </a:custGeom>
          <a:solidFill>
            <a:srgbClr val="96D3DF"/>
          </a:solidFill>
          <a:ln>
            <a:solidFill>
              <a:schemeClr val="bg1"/>
            </a:solid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sz="1800">
              <a:cs typeface="+mn-ea"/>
            </a:endParaRPr>
          </a:p>
        </p:txBody>
      </p:sp>
      <p:grpSp>
        <p:nvGrpSpPr>
          <p:cNvPr id="31" name="Group 112"/>
          <p:cNvGrpSpPr/>
          <p:nvPr/>
        </p:nvGrpSpPr>
        <p:grpSpPr>
          <a:xfrm rot="0">
            <a:off x="6842760" y="3204845"/>
            <a:ext cx="603250" cy="534670"/>
            <a:chOff x="5368132" y="3540125"/>
            <a:chExt cx="465138" cy="435769"/>
          </a:xfrm>
          <a:solidFill>
            <a:schemeClr val="bg1"/>
          </a:solidFill>
        </p:grpSpPr>
        <p:sp>
          <p:nvSpPr>
            <p:cNvPr id="32"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25400" tIns="25400" rIns="25400" bIns="25400" anchor="ctr"/>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33"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25400" tIns="25400" rIns="25400" bIns="25400" anchor="ctr"/>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grpSp>
      <p:sp>
        <p:nvSpPr>
          <p:cNvPr id="34" name="AutoShape 112"/>
          <p:cNvSpPr/>
          <p:nvPr/>
        </p:nvSpPr>
        <p:spPr bwMode="auto">
          <a:xfrm>
            <a:off x="4697730" y="3027680"/>
            <a:ext cx="603885" cy="56896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grpSp>
        <p:nvGrpSpPr>
          <p:cNvPr id="35" name="组合 24"/>
          <p:cNvGrpSpPr/>
          <p:nvPr/>
        </p:nvGrpSpPr>
        <p:grpSpPr>
          <a:xfrm rot="0">
            <a:off x="5711825" y="4186555"/>
            <a:ext cx="414020" cy="570865"/>
            <a:chOff x="2528974" y="2863357"/>
            <a:chExt cx="246811" cy="359779"/>
          </a:xfrm>
          <a:solidFill>
            <a:schemeClr val="bg1"/>
          </a:solidFill>
        </p:grpSpPr>
        <p:sp>
          <p:nvSpPr>
            <p:cNvPr id="36"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25400" tIns="25400" rIns="25400" bIns="25400" anchor="ctr"/>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37"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25400" tIns="25400" rIns="25400" bIns="25400" anchor="ctr"/>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grpSp>
      <p:grpSp>
        <p:nvGrpSpPr>
          <p:cNvPr id="38" name="组合 27"/>
          <p:cNvGrpSpPr/>
          <p:nvPr/>
        </p:nvGrpSpPr>
        <p:grpSpPr>
          <a:xfrm rot="0" flipH="1">
            <a:off x="5848350" y="2112010"/>
            <a:ext cx="601980" cy="569595"/>
            <a:chOff x="2473104" y="2145028"/>
            <a:chExt cx="359165" cy="359165"/>
          </a:xfrm>
          <a:solidFill>
            <a:schemeClr val="bg1"/>
          </a:solidFill>
        </p:grpSpPr>
        <p:sp>
          <p:nvSpPr>
            <p:cNvPr id="39"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25400" tIns="25400" rIns="25400" bIns="25400" anchor="ctr"/>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sp>
          <p:nvSpPr>
            <p:cNvPr id="40"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25400" tIns="25400" rIns="25400" bIns="25400" anchor="ctr"/>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sym typeface="Gill Sans" charset="0"/>
              </a:endParaRPr>
            </a:p>
          </p:txBody>
        </p:sp>
      </p:grpSp>
      <p:cxnSp>
        <p:nvCxnSpPr>
          <p:cNvPr id="2" name="Straight Connector 127"/>
          <p:cNvCxnSpPr/>
          <p:nvPr/>
        </p:nvCxnSpPr>
        <p:spPr>
          <a:xfrm flipH="1">
            <a:off x="7406903" y="1860135"/>
            <a:ext cx="588223" cy="373183"/>
          </a:xfrm>
          <a:prstGeom prst="line">
            <a:avLst/>
          </a:prstGeom>
          <a:noFill/>
          <a:ln w="9525" cap="flat" cmpd="sng" algn="ctr">
            <a:solidFill>
              <a:srgbClr val="215F6B"/>
            </a:solidFill>
            <a:prstDash val="solid"/>
          </a:ln>
          <a:effectLst/>
        </p:spPr>
      </p:cxnSp>
      <p:sp>
        <p:nvSpPr>
          <p:cNvPr id="3" name="文本框 11_1_1_1_1_1_1_1_1_1_1"/>
          <p:cNvSpPr txBox="1">
            <a:spLocks noChangeArrowheads="1"/>
          </p:cNvSpPr>
          <p:nvPr/>
        </p:nvSpPr>
        <p:spPr bwMode="auto">
          <a:xfrm>
            <a:off x="1989455" y="1481455"/>
            <a:ext cx="1582420" cy="48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特征一</a:t>
            </a:r>
            <a:endParaRPr lang="en-US" altLang="zh-CN" sz="2400" kern="0" spc="400" dirty="0">
              <a:latin typeface="Arial" panose="020B0604020202020204" pitchFamily="34" charset="0"/>
              <a:ea typeface="微软雅黑" panose="020B0503020204020204" charset="-122"/>
              <a:cs typeface="+mn-ea"/>
              <a:sym typeface="Arial" panose="020B0604020202020204" pitchFamily="34" charset="0"/>
            </a:endParaRPr>
          </a:p>
        </p:txBody>
      </p:sp>
      <p:sp>
        <p:nvSpPr>
          <p:cNvPr id="4" name="文本框 11_1_1_1_1_1_1_1_1_1_1"/>
          <p:cNvSpPr txBox="1">
            <a:spLocks noChangeArrowheads="1"/>
          </p:cNvSpPr>
          <p:nvPr/>
        </p:nvSpPr>
        <p:spPr bwMode="auto">
          <a:xfrm>
            <a:off x="2507615" y="4257040"/>
            <a:ext cx="1582420" cy="48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特征二</a:t>
            </a:r>
            <a:endParaRPr lang="en-US" altLang="zh-CN" sz="2400" kern="0" spc="400" dirty="0">
              <a:latin typeface="Arial" panose="020B0604020202020204" pitchFamily="34" charset="0"/>
              <a:ea typeface="微软雅黑" panose="020B0503020204020204" charset="-122"/>
              <a:cs typeface="+mn-ea"/>
              <a:sym typeface="Arial" panose="020B0604020202020204" pitchFamily="34" charset="0"/>
            </a:endParaRPr>
          </a:p>
        </p:txBody>
      </p:sp>
      <p:sp>
        <p:nvSpPr>
          <p:cNvPr id="5" name="文本框 11_1_1_1_1_1_1_1_1_1_1"/>
          <p:cNvSpPr txBox="1">
            <a:spLocks noChangeArrowheads="1"/>
          </p:cNvSpPr>
          <p:nvPr/>
        </p:nvSpPr>
        <p:spPr bwMode="auto">
          <a:xfrm>
            <a:off x="8137525" y="1370330"/>
            <a:ext cx="1582420" cy="48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特征三</a:t>
            </a:r>
            <a:endParaRPr lang="en-US" altLang="zh-CN" sz="2400" kern="0" spc="400" dirty="0">
              <a:latin typeface="Arial" panose="020B0604020202020204" pitchFamily="34" charset="0"/>
              <a:ea typeface="微软雅黑" panose="020B0503020204020204" charset="-122"/>
              <a:cs typeface="+mn-ea"/>
              <a:sym typeface="Arial" panose="020B0604020202020204" pitchFamily="34" charset="0"/>
            </a:endParaRPr>
          </a:p>
        </p:txBody>
      </p:sp>
      <p:sp>
        <p:nvSpPr>
          <p:cNvPr id="6" name="文本框 11_1_1_1_1_1_1_1_1_1_1"/>
          <p:cNvSpPr txBox="1">
            <a:spLocks noChangeArrowheads="1"/>
          </p:cNvSpPr>
          <p:nvPr/>
        </p:nvSpPr>
        <p:spPr bwMode="auto">
          <a:xfrm>
            <a:off x="8440420" y="3902710"/>
            <a:ext cx="1582420" cy="48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特征四</a:t>
            </a:r>
            <a:endParaRPr lang="en-US" altLang="zh-CN" sz="2400" kern="0" spc="400" dirty="0">
              <a:latin typeface="Arial" panose="020B0604020202020204" pitchFamily="34" charset="0"/>
              <a:ea typeface="微软雅黑" panose="020B0503020204020204" charset="-122"/>
              <a:cs typeface="+mn-ea"/>
              <a:sym typeface="Arial" panose="020B0604020202020204" pitchFamily="34" charset="0"/>
            </a:endParaRPr>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rot="0">
            <a:off x="5392420" y="1957070"/>
            <a:ext cx="1407160" cy="1407160"/>
            <a:chOff x="7845" y="2746"/>
            <a:chExt cx="2216" cy="2216"/>
          </a:xfrm>
        </p:grpSpPr>
        <p:sp>
          <p:nvSpPr>
            <p:cNvPr id="14" name="Oval 13"/>
            <p:cNvSpPr/>
            <p:nvPr userDrawn="1"/>
          </p:nvSpPr>
          <p:spPr>
            <a:xfrm>
              <a:off x="7942" y="2870"/>
              <a:ext cx="2000" cy="2063"/>
            </a:xfrm>
            <a:prstGeom prst="ellipse">
              <a:avLst/>
            </a:prstGeom>
            <a:solidFill>
              <a:srgbClr val="AEDB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4" name="Pie 3"/>
            <p:cNvSpPr/>
            <p:nvPr userDrawn="1"/>
          </p:nvSpPr>
          <p:spPr>
            <a:xfrm>
              <a:off x="7845" y="2746"/>
              <a:ext cx="2217" cy="2217"/>
            </a:xfrm>
            <a:prstGeom prst="pie">
              <a:avLst>
                <a:gd name="adj1" fmla="val 10839810"/>
                <a:gd name="adj2" fmla="val 21558403"/>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3" name="Oval 2"/>
            <p:cNvSpPr/>
            <p:nvPr userDrawn="1"/>
          </p:nvSpPr>
          <p:spPr>
            <a:xfrm>
              <a:off x="8041" y="2961"/>
              <a:ext cx="1827" cy="18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29" name="文本占位符 1"/>
            <p:cNvSpPr txBox="1"/>
            <p:nvPr/>
          </p:nvSpPr>
          <p:spPr>
            <a:xfrm>
              <a:off x="8205" y="3440"/>
              <a:ext cx="1498" cy="92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4800" dirty="0">
                  <a:solidFill>
                    <a:srgbClr val="215F6B"/>
                  </a:solidFill>
                  <a:latin typeface="微软雅黑" panose="020B0503020204020204" charset="-122"/>
                  <a:ea typeface="微软雅黑" panose="020B0503020204020204" charset="-122"/>
                </a:rPr>
                <a:t>03</a:t>
              </a:r>
              <a:endParaRPr lang="en-US" altLang="zh-CN" sz="4800" dirty="0">
                <a:solidFill>
                  <a:srgbClr val="215F6B"/>
                </a:solidFill>
                <a:latin typeface="微软雅黑" panose="020B0503020204020204" charset="-122"/>
                <a:ea typeface="微软雅黑" panose="020B0503020204020204" charset="-122"/>
              </a:endParaRPr>
            </a:p>
          </p:txBody>
        </p:sp>
      </p:grpSp>
      <p:grpSp>
        <p:nvGrpSpPr>
          <p:cNvPr id="12" name="组合 11"/>
          <p:cNvGrpSpPr/>
          <p:nvPr/>
        </p:nvGrpSpPr>
        <p:grpSpPr>
          <a:xfrm rot="0">
            <a:off x="4484370" y="3888105"/>
            <a:ext cx="3223895" cy="1013460"/>
            <a:chOff x="1455" y="6799"/>
            <a:chExt cx="5077" cy="1596"/>
          </a:xfrm>
        </p:grpSpPr>
        <p:sp>
          <p:nvSpPr>
            <p:cNvPr id="45" name="TextBox 48"/>
            <p:cNvSpPr txBox="1"/>
            <p:nvPr/>
          </p:nvSpPr>
          <p:spPr>
            <a:xfrm>
              <a:off x="1455" y="6799"/>
              <a:ext cx="5077" cy="919"/>
            </a:xfrm>
            <a:prstGeom prst="rect">
              <a:avLst/>
            </a:prstGeom>
            <a:noFill/>
          </p:spPr>
          <p:txBody>
            <a:bodyPr wrap="square" rtlCol="0">
              <a:spAutoFit/>
            </a:bodyPr>
            <a:p>
              <a:pPr algn="ctr"/>
              <a:r>
                <a:rPr lang="zh-CN" altLang="en-US" sz="3200" spc="100" dirty="0">
                  <a:solidFill>
                    <a:srgbClr val="0A1C20"/>
                  </a:solidFill>
                  <a:latin typeface="微软雅黑" panose="020B0503020204020204" charset="-122"/>
                  <a:ea typeface="微软雅黑" panose="020B0503020204020204" charset="-122"/>
                </a:rPr>
                <a:t>如何拥有好心情</a:t>
              </a:r>
              <a:endParaRPr lang="zh-CN" altLang="en-US" sz="3200" spc="100" dirty="0">
                <a:solidFill>
                  <a:srgbClr val="0A1C20"/>
                </a:solidFill>
                <a:latin typeface="微软雅黑" panose="020B0503020204020204" charset="-122"/>
                <a:ea typeface="微软雅黑" panose="020B0503020204020204" charset="-122"/>
              </a:endParaRPr>
            </a:p>
          </p:txBody>
        </p:sp>
        <p:sp>
          <p:nvSpPr>
            <p:cNvPr id="46" name="TextBox 48"/>
            <p:cNvSpPr txBox="1"/>
            <p:nvPr/>
          </p:nvSpPr>
          <p:spPr>
            <a:xfrm>
              <a:off x="2533" y="7670"/>
              <a:ext cx="2920" cy="725"/>
            </a:xfrm>
            <a:prstGeom prst="rect">
              <a:avLst/>
            </a:prstGeom>
            <a:noFill/>
          </p:spPr>
          <p:txBody>
            <a:bodyPr wrap="square" rtlCol="0">
              <a:spAutoFit/>
            </a:bodyPr>
            <a:p>
              <a:pPr algn="ctr">
                <a:lnSpc>
                  <a:spcPct val="120000"/>
                </a:lnSpc>
              </a:pPr>
              <a:r>
                <a:rPr lang="zh-CN" altLang="en-US" sz="1000" spc="100" dirty="0">
                  <a:solidFill>
                    <a:srgbClr val="0A1C20"/>
                  </a:solidFill>
                  <a:latin typeface="微软雅黑" panose="020B0503020204020204" charset="-122"/>
                  <a:ea typeface="微软雅黑" panose="020B0503020204020204" charset="-122"/>
                </a:rPr>
                <a:t>单击此处请输入您的标题简要的描述性文本</a:t>
              </a:r>
              <a:endParaRPr lang="zh-CN" altLang="en-US" sz="1000" spc="100" dirty="0">
                <a:solidFill>
                  <a:srgbClr val="0A1C20"/>
                </a:solidFill>
                <a:latin typeface="微软雅黑" panose="020B0503020204020204" charset="-122"/>
                <a:ea typeface="微软雅黑" panose="020B0503020204020204" charset="-122"/>
              </a:endParaRPr>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7" name="TextBox 226"/>
          <p:cNvSpPr txBox="1"/>
          <p:nvPr/>
        </p:nvSpPr>
        <p:spPr>
          <a:xfrm>
            <a:off x="2190328" y="7890561"/>
            <a:ext cx="856041" cy="358788"/>
          </a:xfrm>
          <a:prstGeom prst="rect">
            <a:avLst/>
          </a:prstGeom>
          <a:noFill/>
        </p:spPr>
        <p:txBody>
          <a:bodyPr wrap="none" lIns="81060" tIns="40531" rIns="81060" bIns="40531" rtlCol="0">
            <a:spAutoFit/>
          </a:bodyPr>
          <a:lstStyle/>
          <a:p>
            <a:r>
              <a:rPr lang="zh-CN" altLang="en-US" dirty="0">
                <a:latin typeface="Arial" panose="020B0604020202020204" pitchFamily="34" charset="0"/>
                <a:ea typeface="微软雅黑" panose="020B0503020204020204" charset="-122"/>
                <a:sym typeface="Arial" panose="020B0604020202020204" pitchFamily="34" charset="0"/>
              </a:rPr>
              <a:t>延迟符</a:t>
            </a:r>
            <a:endParaRPr lang="zh-CN" altLang="en-US" dirty="0">
              <a:latin typeface="Arial" panose="020B0604020202020204" pitchFamily="34" charset="0"/>
              <a:ea typeface="微软雅黑" panose="020B0503020204020204" charset="-122"/>
              <a:sym typeface="Arial" panose="020B0604020202020204" pitchFamily="34" charset="0"/>
            </a:endParaRPr>
          </a:p>
        </p:txBody>
      </p:sp>
      <p:sp>
        <p:nvSpPr>
          <p:cNvPr id="95" name="MH_SubTitle_1"/>
          <p:cNvSpPr>
            <a:spLocks noChangeArrowheads="1"/>
          </p:cNvSpPr>
          <p:nvPr/>
        </p:nvSpPr>
        <p:spPr bwMode="auto">
          <a:xfrm flipH="1">
            <a:off x="2450465" y="3925570"/>
            <a:ext cx="1097280" cy="460375"/>
          </a:xfrm>
          <a:prstGeom prst="rect">
            <a:avLst/>
          </a:prstGeom>
          <a:noFill/>
        </p:spPr>
        <p:txBody>
          <a:bodyPr wrap="none" rtlCol="0">
            <a:spAutoFit/>
          </a:bodyPr>
          <a:lstStyle/>
          <a:p>
            <a:r>
              <a:rPr lang="zh-CN" altLang="en-US" sz="2400" b="1" dirty="0">
                <a:solidFill>
                  <a:srgbClr val="0A1C20"/>
                </a:solidFill>
                <a:latin typeface="Arial" panose="020B0604020202020204" pitchFamily="34" charset="0"/>
                <a:ea typeface="微软雅黑" panose="020B0503020204020204" charset="-122"/>
                <a:sym typeface="Arial" panose="020B0604020202020204" pitchFamily="34" charset="0"/>
              </a:rPr>
              <a:t>方法一</a:t>
            </a:r>
            <a:endParaRPr lang="zh-CN" altLang="en-US" sz="2400" b="1"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96" name="Rectangle 5"/>
          <p:cNvSpPr/>
          <p:nvPr/>
        </p:nvSpPr>
        <p:spPr bwMode="auto">
          <a:xfrm>
            <a:off x="1633220" y="4673600"/>
            <a:ext cx="272923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30000"/>
              </a:lnSpc>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我们发展的最大障碍不是上司，也不是所处的环境，而是自己头脑里的“自我极限”。</a:t>
            </a:r>
            <a:b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b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100" name="MH_SubTitle_1"/>
          <p:cNvSpPr>
            <a:spLocks noChangeArrowheads="1"/>
          </p:cNvSpPr>
          <p:nvPr/>
        </p:nvSpPr>
        <p:spPr bwMode="auto">
          <a:xfrm flipH="1">
            <a:off x="8514715" y="4001770"/>
            <a:ext cx="1097280" cy="460375"/>
          </a:xfrm>
          <a:prstGeom prst="rect">
            <a:avLst/>
          </a:prstGeom>
          <a:noFill/>
        </p:spPr>
        <p:txBody>
          <a:bodyPr wrap="none" rtlCol="0">
            <a:spAutoFit/>
          </a:bodyPr>
          <a:lstStyle/>
          <a:p>
            <a:pPr algn="l"/>
            <a:r>
              <a:rPr lang="zh-CN" altLang="en-US" sz="2400" b="1" dirty="0">
                <a:solidFill>
                  <a:srgbClr val="0A1C20"/>
                </a:solidFill>
                <a:latin typeface="Arial" panose="020B0604020202020204" pitchFamily="34" charset="0"/>
                <a:ea typeface="微软雅黑" panose="020B0503020204020204" charset="-122"/>
                <a:sym typeface="Arial" panose="020B0604020202020204" pitchFamily="34" charset="0"/>
              </a:rPr>
              <a:t>方法三</a:t>
            </a:r>
            <a:endParaRPr lang="zh-CN" altLang="en-US" sz="2400" b="1"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101" name="Rectangle 5"/>
          <p:cNvSpPr/>
          <p:nvPr/>
        </p:nvSpPr>
        <p:spPr bwMode="auto">
          <a:xfrm>
            <a:off x="8413115" y="4673600"/>
            <a:ext cx="2791460" cy="1405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30000"/>
              </a:lnSpc>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许多极限是我们自己人为设置的，尽管妨碍了我们个人的成功和发展，可自己却还浑然不知。</a:t>
            </a:r>
            <a:b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b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105" name="MH_SubTitle_1"/>
          <p:cNvSpPr>
            <a:spLocks noChangeArrowheads="1"/>
          </p:cNvSpPr>
          <p:nvPr/>
        </p:nvSpPr>
        <p:spPr bwMode="auto">
          <a:xfrm flipH="1">
            <a:off x="5547360" y="4001770"/>
            <a:ext cx="1097280" cy="460375"/>
          </a:xfrm>
          <a:prstGeom prst="rect">
            <a:avLst/>
          </a:prstGeom>
          <a:noFill/>
        </p:spPr>
        <p:txBody>
          <a:bodyPr wrap="none" rtlCol="0">
            <a:spAutoFit/>
          </a:bodyPr>
          <a:lstStyle/>
          <a:p>
            <a:pPr algn="l"/>
            <a:r>
              <a:rPr lang="zh-CN" altLang="en-US" sz="2400" b="1" dirty="0">
                <a:solidFill>
                  <a:srgbClr val="0A1C20"/>
                </a:solidFill>
                <a:latin typeface="Arial" panose="020B0604020202020204" pitchFamily="34" charset="0"/>
                <a:ea typeface="微软雅黑" panose="020B0503020204020204" charset="-122"/>
                <a:sym typeface="Arial" panose="020B0604020202020204" pitchFamily="34" charset="0"/>
              </a:rPr>
              <a:t>方法二</a:t>
            </a:r>
            <a:endParaRPr lang="zh-CN" altLang="en-US" sz="2400" b="1"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106" name="Rectangle 5"/>
          <p:cNvSpPr/>
          <p:nvPr/>
        </p:nvSpPr>
        <p:spPr bwMode="auto">
          <a:xfrm>
            <a:off x="5015230" y="4673600"/>
            <a:ext cx="2606675" cy="144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30000"/>
              </a:lnSpc>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阻止我们突破的最大敌人，就是我们自己</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a:p>
            <a:pPr>
              <a:lnSpc>
                <a:spcPct val="130000"/>
              </a:lnSpc>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生存环境和未来是由我们自己决定和创造的</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34" name="文本框 11_1_1_1_1_1_1_1_1_1_1"/>
          <p:cNvSpPr txBox="1">
            <a:spLocks noChangeArrowheads="1"/>
          </p:cNvSpPr>
          <p:nvPr/>
        </p:nvSpPr>
        <p:spPr bwMode="auto">
          <a:xfrm>
            <a:off x="559457" y="550686"/>
            <a:ext cx="5395294"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如何塑造积极心态</a:t>
            </a:r>
            <a:endParaRPr lang="zh-CN" altLang="en-US" sz="2400" kern="0" spc="400"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3" name="Group 5"/>
          <p:cNvGrpSpPr/>
          <p:nvPr/>
        </p:nvGrpSpPr>
        <p:grpSpPr bwMode="auto">
          <a:xfrm rot="0">
            <a:off x="7964170" y="1646555"/>
            <a:ext cx="2058670" cy="2060575"/>
            <a:chOff x="0" y="0"/>
            <a:chExt cx="2059137" cy="2059137"/>
          </a:xfrm>
        </p:grpSpPr>
        <p:sp>
          <p:nvSpPr>
            <p:cNvPr id="4" name="椭圆 41"/>
            <p:cNvSpPr>
              <a:spLocks noChangeArrowheads="1"/>
            </p:cNvSpPr>
            <p:nvPr/>
          </p:nvSpPr>
          <p:spPr bwMode="auto">
            <a:xfrm>
              <a:off x="0" y="0"/>
              <a:ext cx="2059137" cy="2059137"/>
            </a:xfrm>
            <a:prstGeom prst="ellipse">
              <a:avLst/>
            </a:prstGeom>
            <a:solidFill>
              <a:srgbClr val="FFFFFF"/>
            </a:solidFill>
            <a:ln w="38100">
              <a:solidFill>
                <a:srgbClr val="3DAEC3"/>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sp>
          <p:nvSpPr>
            <p:cNvPr id="5" name="椭圆 42"/>
            <p:cNvSpPr>
              <a:spLocks noChangeArrowheads="1"/>
            </p:cNvSpPr>
            <p:nvPr/>
          </p:nvSpPr>
          <p:spPr bwMode="auto">
            <a:xfrm>
              <a:off x="83135" y="83135"/>
              <a:ext cx="1892867" cy="1892867"/>
            </a:xfrm>
            <a:prstGeom prst="ellipse">
              <a:avLst/>
            </a:prstGeom>
            <a:blipFill dpi="0" rotWithShape="1">
              <a:blip r:embed="rId1"/>
              <a:srcRect/>
              <a:stretch>
                <a:fillRect/>
              </a:stretch>
            </a:blipFill>
            <a:ln w="12700">
              <a:solidFill>
                <a:srgbClr val="3DAEC3"/>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grpSp>
      <p:grpSp>
        <p:nvGrpSpPr>
          <p:cNvPr id="6" name="Group 8"/>
          <p:cNvGrpSpPr/>
          <p:nvPr/>
        </p:nvGrpSpPr>
        <p:grpSpPr bwMode="auto">
          <a:xfrm rot="0">
            <a:off x="9362440" y="3024505"/>
            <a:ext cx="763270" cy="765175"/>
            <a:chOff x="0" y="0"/>
            <a:chExt cx="763788" cy="763788"/>
          </a:xfrm>
        </p:grpSpPr>
        <p:sp>
          <p:nvSpPr>
            <p:cNvPr id="7" name="椭圆 43"/>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sp>
          <p:nvSpPr>
            <p:cNvPr id="8" name="椭圆 44"/>
            <p:cNvSpPr>
              <a:spLocks noChangeArrowheads="1"/>
            </p:cNvSpPr>
            <p:nvPr/>
          </p:nvSpPr>
          <p:spPr bwMode="auto">
            <a:xfrm>
              <a:off x="82987" y="82987"/>
              <a:ext cx="597814" cy="597814"/>
            </a:xfrm>
            <a:prstGeom prst="ellipse">
              <a:avLst/>
            </a:prstGeom>
            <a:solidFill>
              <a:srgbClr val="3DAEC3"/>
            </a:solidFill>
            <a:ln w="3810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9" name="Picture 8"/>
            <p:cNvPicPr>
              <a:picLocks noChangeAspect="1" noChangeArrowheads="1"/>
            </p:cNvPicPr>
            <p:nvPr/>
          </p:nvPicPr>
          <p:blipFill>
            <a:blip r:embed="rId2" cstate="print">
              <a:biLevel thresh="50000"/>
              <a:grayscl/>
            </a:blip>
            <a:srcRect/>
            <a:stretch>
              <a:fillRect/>
            </a:stretch>
          </p:blipFill>
          <p:spPr bwMode="auto">
            <a:xfrm>
              <a:off x="249527" y="228895"/>
              <a:ext cx="252252"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12"/>
          <p:cNvGrpSpPr/>
          <p:nvPr/>
        </p:nvGrpSpPr>
        <p:grpSpPr bwMode="auto">
          <a:xfrm rot="0">
            <a:off x="2066290" y="1646555"/>
            <a:ext cx="2058670" cy="2060575"/>
            <a:chOff x="0" y="0"/>
            <a:chExt cx="2059137" cy="2059137"/>
          </a:xfrm>
        </p:grpSpPr>
        <p:sp>
          <p:nvSpPr>
            <p:cNvPr id="11" name="椭圆 4"/>
            <p:cNvSpPr>
              <a:spLocks noChangeArrowheads="1"/>
            </p:cNvSpPr>
            <p:nvPr/>
          </p:nvSpPr>
          <p:spPr bwMode="auto">
            <a:xfrm>
              <a:off x="0" y="0"/>
              <a:ext cx="2059137" cy="2059137"/>
            </a:xfrm>
            <a:prstGeom prst="ellipse">
              <a:avLst/>
            </a:prstGeom>
            <a:solidFill>
              <a:srgbClr val="FFFFFF"/>
            </a:solidFill>
            <a:ln w="38100">
              <a:solidFill>
                <a:srgbClr val="24616D"/>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sp>
          <p:nvSpPr>
            <p:cNvPr id="12" name="椭圆 11"/>
            <p:cNvSpPr>
              <a:spLocks noChangeArrowheads="1"/>
            </p:cNvSpPr>
            <p:nvPr/>
          </p:nvSpPr>
          <p:spPr bwMode="auto">
            <a:xfrm>
              <a:off x="83135" y="83135"/>
              <a:ext cx="1892867" cy="1892867"/>
            </a:xfrm>
            <a:prstGeom prst="ellipse">
              <a:avLst/>
            </a:prstGeom>
            <a:blipFill dpi="0" rotWithShape="1">
              <a:blip r:embed="rId3"/>
              <a:srcRect/>
              <a:stretch>
                <a:fillRect/>
              </a:stretch>
            </a:blipFill>
            <a:ln w="12700">
              <a:solidFill>
                <a:srgbClr val="24616D"/>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grpSp>
      <p:grpSp>
        <p:nvGrpSpPr>
          <p:cNvPr id="13" name="Group 15"/>
          <p:cNvGrpSpPr/>
          <p:nvPr/>
        </p:nvGrpSpPr>
        <p:grpSpPr bwMode="auto">
          <a:xfrm rot="0">
            <a:off x="3464560" y="3024505"/>
            <a:ext cx="763270" cy="765175"/>
            <a:chOff x="0" y="0"/>
            <a:chExt cx="763788" cy="763788"/>
          </a:xfrm>
        </p:grpSpPr>
        <p:sp>
          <p:nvSpPr>
            <p:cNvPr id="14" name="椭圆 13"/>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sp>
          <p:nvSpPr>
            <p:cNvPr id="15" name="椭圆 6"/>
            <p:cNvSpPr>
              <a:spLocks noChangeArrowheads="1"/>
            </p:cNvSpPr>
            <p:nvPr/>
          </p:nvSpPr>
          <p:spPr bwMode="auto">
            <a:xfrm>
              <a:off x="82987" y="82987"/>
              <a:ext cx="597814" cy="597814"/>
            </a:xfrm>
            <a:prstGeom prst="ellipse">
              <a:avLst/>
            </a:prstGeom>
            <a:solidFill>
              <a:srgbClr val="24616D"/>
            </a:solidFill>
            <a:ln w="3810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16" name="Picture 10" descr="C:\Users\Jonahs\Dropbox\Projects SCOTT\MEET Windows Azure\source\Background\tile-icon-network.png"/>
            <p:cNvPicPr>
              <a:picLocks noChangeAspect="1" noChangeArrowheads="1"/>
            </p:cNvPicPr>
            <p:nvPr/>
          </p:nvPicPr>
          <p:blipFill>
            <a:blip r:embed="rId4"/>
            <a:srcRect/>
            <a:stretch>
              <a:fillRect/>
            </a:stretch>
          </p:blipFill>
          <p:spPr bwMode="auto">
            <a:xfrm>
              <a:off x="223357" y="216863"/>
              <a:ext cx="324084"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Group 19"/>
          <p:cNvGrpSpPr/>
          <p:nvPr/>
        </p:nvGrpSpPr>
        <p:grpSpPr bwMode="auto">
          <a:xfrm rot="0">
            <a:off x="5015230" y="1646555"/>
            <a:ext cx="2058670" cy="2060575"/>
            <a:chOff x="0" y="0"/>
            <a:chExt cx="2059137" cy="2059137"/>
          </a:xfrm>
        </p:grpSpPr>
        <p:sp>
          <p:nvSpPr>
            <p:cNvPr id="18" name="椭圆 36"/>
            <p:cNvSpPr>
              <a:spLocks noChangeArrowheads="1"/>
            </p:cNvSpPr>
            <p:nvPr/>
          </p:nvSpPr>
          <p:spPr bwMode="auto">
            <a:xfrm>
              <a:off x="0" y="0"/>
              <a:ext cx="2059137" cy="2059137"/>
            </a:xfrm>
            <a:prstGeom prst="ellipse">
              <a:avLst/>
            </a:prstGeom>
            <a:solidFill>
              <a:srgbClr val="FFFFFF"/>
            </a:solidFill>
            <a:ln w="38100">
              <a:solidFill>
                <a:srgbClr val="96D3D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sp>
          <p:nvSpPr>
            <p:cNvPr id="19" name="椭圆 37"/>
            <p:cNvSpPr>
              <a:spLocks noChangeArrowheads="1"/>
            </p:cNvSpPr>
            <p:nvPr/>
          </p:nvSpPr>
          <p:spPr bwMode="auto">
            <a:xfrm>
              <a:off x="83135" y="83135"/>
              <a:ext cx="1892867" cy="1892867"/>
            </a:xfrm>
            <a:prstGeom prst="ellipse">
              <a:avLst/>
            </a:prstGeom>
            <a:blipFill dpi="0" rotWithShape="1">
              <a:blip r:embed="rId5"/>
              <a:srcRect/>
              <a:stretch>
                <a:fillRect/>
              </a:stretch>
            </a:blipFill>
            <a:ln w="12700">
              <a:solidFill>
                <a:srgbClr val="96D3D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grpSp>
      <p:grpSp>
        <p:nvGrpSpPr>
          <p:cNvPr id="20" name="Group 22"/>
          <p:cNvGrpSpPr/>
          <p:nvPr/>
        </p:nvGrpSpPr>
        <p:grpSpPr bwMode="auto">
          <a:xfrm rot="0">
            <a:off x="6412230" y="3024505"/>
            <a:ext cx="765175" cy="765175"/>
            <a:chOff x="0" y="0"/>
            <a:chExt cx="763788" cy="763788"/>
          </a:xfrm>
        </p:grpSpPr>
        <p:sp>
          <p:nvSpPr>
            <p:cNvPr id="21" name="椭圆 38"/>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sp>
          <p:nvSpPr>
            <p:cNvPr id="22" name="椭圆 39"/>
            <p:cNvSpPr>
              <a:spLocks noChangeArrowheads="1"/>
            </p:cNvSpPr>
            <p:nvPr/>
          </p:nvSpPr>
          <p:spPr bwMode="auto">
            <a:xfrm>
              <a:off x="82987" y="82987"/>
              <a:ext cx="597814" cy="597814"/>
            </a:xfrm>
            <a:prstGeom prst="ellipse">
              <a:avLst/>
            </a:prstGeom>
            <a:solidFill>
              <a:srgbClr val="96D3DF"/>
            </a:solidFill>
            <a:ln w="3810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23" name="Picture 9"/>
            <p:cNvPicPr>
              <a:picLocks noChangeAspect="1" noChangeArrowheads="1"/>
            </p:cNvPicPr>
            <p:nvPr/>
          </p:nvPicPr>
          <p:blipFill>
            <a:blip r:embed="rId6" cstate="print"/>
            <a:srcRect/>
            <a:stretch>
              <a:fillRect/>
            </a:stretch>
          </p:blipFill>
          <p:spPr bwMode="auto">
            <a:xfrm>
              <a:off x="151593" y="165667"/>
              <a:ext cx="461317"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7"/>
                                        </p:tgtEl>
                                        <p:attrNameLst>
                                          <p:attrName>style.visibility</p:attrName>
                                        </p:attrNameLst>
                                      </p:cBhvr>
                                      <p:to>
                                        <p:strVal val="visible"/>
                                      </p:to>
                                    </p:set>
                                    <p:animEffect transition="in" filter="fade">
                                      <p:cBhvr>
                                        <p:cTn id="7" dur="500"/>
                                        <p:tgtEl>
                                          <p:spTgt spid="2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 name="TextBox 25"/>
          <p:cNvSpPr txBox="1"/>
          <p:nvPr/>
        </p:nvSpPr>
        <p:spPr>
          <a:xfrm>
            <a:off x="2190328" y="7890561"/>
            <a:ext cx="856041" cy="358788"/>
          </a:xfrm>
          <a:prstGeom prst="rect">
            <a:avLst/>
          </a:prstGeom>
          <a:noFill/>
        </p:spPr>
        <p:txBody>
          <a:bodyPr wrap="none" lIns="81060" tIns="40531" rIns="81060" bIns="40531" rtlCol="0">
            <a:spAutoFit/>
          </a:bodyPr>
          <a:lstStyle/>
          <a:p>
            <a:r>
              <a:rPr lang="zh-CN" altLang="en-US" dirty="0">
                <a:latin typeface="Arial" panose="020B0604020202020204" pitchFamily="34" charset="0"/>
                <a:ea typeface="微软雅黑" panose="020B0503020204020204" charset="-122"/>
                <a:sym typeface="Arial" panose="020B0604020202020204" pitchFamily="34" charset="0"/>
              </a:rPr>
              <a:t>延迟符</a:t>
            </a:r>
            <a:endParaRPr lang="zh-CN" altLang="en-US" dirty="0">
              <a:latin typeface="Arial" panose="020B0604020202020204" pitchFamily="34" charset="0"/>
              <a:ea typeface="微软雅黑" panose="020B0503020204020204" charset="-122"/>
              <a:sym typeface="Arial" panose="020B0604020202020204" pitchFamily="34" charset="0"/>
            </a:endParaRPr>
          </a:p>
        </p:txBody>
      </p:sp>
      <p:grpSp>
        <p:nvGrpSpPr>
          <p:cNvPr id="61" name="组合 60"/>
          <p:cNvGrpSpPr/>
          <p:nvPr/>
        </p:nvGrpSpPr>
        <p:grpSpPr>
          <a:xfrm>
            <a:off x="1632538" y="4386536"/>
            <a:ext cx="2667527" cy="1274343"/>
            <a:chOff x="685452" y="3593783"/>
            <a:chExt cx="2668144" cy="1274637"/>
          </a:xfrm>
        </p:grpSpPr>
        <p:sp>
          <p:nvSpPr>
            <p:cNvPr id="62" name="文本框 45"/>
            <p:cNvSpPr txBox="1"/>
            <p:nvPr/>
          </p:nvSpPr>
          <p:spPr>
            <a:xfrm>
              <a:off x="1138312" y="3593783"/>
              <a:ext cx="1564367" cy="460481"/>
            </a:xfrm>
            <a:prstGeom prst="rect">
              <a:avLst/>
            </a:prstGeom>
            <a:noFill/>
          </p:spPr>
          <p:txBody>
            <a:bodyPr wrap="square" rtlCol="0">
              <a:spAutoFit/>
            </a:bodyPr>
            <a:lstStyle/>
            <a:p>
              <a:pPr algn="ctr"/>
              <a:r>
                <a:rPr lang="zh-CN" altLang="en-US" sz="2400" dirty="0">
                  <a:solidFill>
                    <a:srgbClr val="0A1C20"/>
                  </a:solidFill>
                  <a:latin typeface="Arial" panose="020B0604020202020204" pitchFamily="34" charset="0"/>
                  <a:ea typeface="微软雅黑" panose="020B0503020204020204" charset="-122"/>
                  <a:sym typeface="Arial" panose="020B0604020202020204" pitchFamily="34" charset="0"/>
                </a:rPr>
                <a:t>方法二</a:t>
              </a:r>
              <a:endParaRPr lang="zh-CN" altLang="en-US" sz="2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64" name="文本框 47"/>
            <p:cNvSpPr txBox="1"/>
            <p:nvPr/>
          </p:nvSpPr>
          <p:spPr>
            <a:xfrm>
              <a:off x="685452" y="3993811"/>
              <a:ext cx="2668144" cy="874609"/>
            </a:xfrm>
            <a:prstGeom prst="rect">
              <a:avLst/>
            </a:prstGeom>
            <a:noFill/>
          </p:spPr>
          <p:txBody>
            <a:bodyPr wrap="square" rtlCol="0">
              <a:spAutoFit/>
            </a:bodyPr>
            <a:lstStyle/>
            <a:p>
              <a:pPr>
                <a:lnSpc>
                  <a:spcPct val="150000"/>
                </a:lnSpc>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情绪不良时，适当进行自我酬劳，缓冲压力</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grpSp>
      <p:grpSp>
        <p:nvGrpSpPr>
          <p:cNvPr id="65" name="组合 64"/>
          <p:cNvGrpSpPr/>
          <p:nvPr/>
        </p:nvGrpSpPr>
        <p:grpSpPr>
          <a:xfrm>
            <a:off x="7736978" y="1915915"/>
            <a:ext cx="3199424" cy="1274343"/>
            <a:chOff x="1258030" y="3593783"/>
            <a:chExt cx="3200165" cy="1274637"/>
          </a:xfrm>
        </p:grpSpPr>
        <p:sp>
          <p:nvSpPr>
            <p:cNvPr id="66" name="文本框 49"/>
            <p:cNvSpPr txBox="1"/>
            <p:nvPr/>
          </p:nvSpPr>
          <p:spPr>
            <a:xfrm>
              <a:off x="1258030" y="3593783"/>
              <a:ext cx="1577705" cy="460481"/>
            </a:xfrm>
            <a:prstGeom prst="rect">
              <a:avLst/>
            </a:prstGeom>
            <a:noFill/>
          </p:spPr>
          <p:txBody>
            <a:bodyPr wrap="square" rtlCol="0">
              <a:spAutoFit/>
            </a:bodyPr>
            <a:lstStyle/>
            <a:p>
              <a:pPr algn="ctr"/>
              <a:r>
                <a:rPr lang="zh-CN" altLang="en-US" sz="2400" dirty="0">
                  <a:solidFill>
                    <a:srgbClr val="0A1C20"/>
                  </a:solidFill>
                  <a:latin typeface="Arial" panose="020B0604020202020204" pitchFamily="34" charset="0"/>
                  <a:ea typeface="微软雅黑" panose="020B0503020204020204" charset="-122"/>
                  <a:sym typeface="Arial" panose="020B0604020202020204" pitchFamily="34" charset="0"/>
                </a:rPr>
                <a:t>方法三</a:t>
              </a:r>
              <a:endParaRPr lang="zh-CN" altLang="en-US" sz="2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68" name="文本框 51"/>
            <p:cNvSpPr txBox="1"/>
            <p:nvPr/>
          </p:nvSpPr>
          <p:spPr>
            <a:xfrm>
              <a:off x="1438395" y="3993811"/>
              <a:ext cx="3019800" cy="874609"/>
            </a:xfrm>
            <a:prstGeom prst="rect">
              <a:avLst/>
            </a:prstGeom>
            <a:noFill/>
          </p:spPr>
          <p:txBody>
            <a:bodyPr wrap="square" rtlCol="0">
              <a:spAutoFit/>
            </a:bodyPr>
            <a:lstStyle/>
            <a:p>
              <a:pPr>
                <a:lnSpc>
                  <a:spcPct val="150000"/>
                </a:lnSpc>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对事态不只看到坏的一面，更客观地认识到好的一面</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grpSp>
      <p:grpSp>
        <p:nvGrpSpPr>
          <p:cNvPr id="69" name="组合 68"/>
          <p:cNvGrpSpPr/>
          <p:nvPr/>
        </p:nvGrpSpPr>
        <p:grpSpPr>
          <a:xfrm>
            <a:off x="1545168" y="1917360"/>
            <a:ext cx="2843266" cy="1274340"/>
            <a:chOff x="509672" y="3593783"/>
            <a:chExt cx="2843924" cy="1274634"/>
          </a:xfrm>
        </p:grpSpPr>
        <p:sp>
          <p:nvSpPr>
            <p:cNvPr id="70" name="文本框 53"/>
            <p:cNvSpPr txBox="1"/>
            <p:nvPr/>
          </p:nvSpPr>
          <p:spPr>
            <a:xfrm>
              <a:off x="959991" y="3593783"/>
              <a:ext cx="1526893" cy="460481"/>
            </a:xfrm>
            <a:prstGeom prst="rect">
              <a:avLst/>
            </a:prstGeom>
            <a:noFill/>
          </p:spPr>
          <p:txBody>
            <a:bodyPr wrap="square" rtlCol="0">
              <a:spAutoFit/>
            </a:bodyPr>
            <a:lstStyle/>
            <a:p>
              <a:pPr algn="ctr"/>
              <a:r>
                <a:rPr lang="zh-CN" altLang="en-US" sz="2400" dirty="0">
                  <a:solidFill>
                    <a:srgbClr val="0A1C20"/>
                  </a:solidFill>
                  <a:latin typeface="Arial" panose="020B0604020202020204" pitchFamily="34" charset="0"/>
                  <a:ea typeface="微软雅黑" panose="020B0503020204020204" charset="-122"/>
                  <a:sym typeface="Arial" panose="020B0604020202020204" pitchFamily="34" charset="0"/>
                </a:rPr>
                <a:t>方法一</a:t>
              </a:r>
              <a:endParaRPr lang="zh-CN" altLang="en-US" sz="2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72" name="文本框 55"/>
            <p:cNvSpPr txBox="1"/>
            <p:nvPr/>
          </p:nvSpPr>
          <p:spPr>
            <a:xfrm>
              <a:off x="509672" y="3993808"/>
              <a:ext cx="2843924" cy="874609"/>
            </a:xfrm>
            <a:prstGeom prst="rect">
              <a:avLst/>
            </a:prstGeom>
            <a:noFill/>
          </p:spPr>
          <p:txBody>
            <a:bodyPr wrap="square" rtlCol="0">
              <a:spAutoFit/>
            </a:bodyPr>
            <a:lstStyle/>
            <a:p>
              <a:pPr>
                <a:lnSpc>
                  <a:spcPct val="150000"/>
                </a:lnSpc>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分析并消除产生恶劣情绪的因素</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grpSp>
      <p:grpSp>
        <p:nvGrpSpPr>
          <p:cNvPr id="73" name="组合 72"/>
          <p:cNvGrpSpPr/>
          <p:nvPr/>
        </p:nvGrpSpPr>
        <p:grpSpPr>
          <a:xfrm>
            <a:off x="7524143" y="4723798"/>
            <a:ext cx="3512839" cy="936949"/>
            <a:chOff x="1438394" y="3515660"/>
            <a:chExt cx="3513652" cy="937165"/>
          </a:xfrm>
        </p:grpSpPr>
        <p:sp>
          <p:nvSpPr>
            <p:cNvPr id="74" name="文本框 57"/>
            <p:cNvSpPr txBox="1"/>
            <p:nvPr/>
          </p:nvSpPr>
          <p:spPr>
            <a:xfrm>
              <a:off x="1438394" y="3515660"/>
              <a:ext cx="1464014" cy="460481"/>
            </a:xfrm>
            <a:prstGeom prst="rect">
              <a:avLst/>
            </a:prstGeom>
            <a:noFill/>
          </p:spPr>
          <p:txBody>
            <a:bodyPr wrap="square" rtlCol="0">
              <a:spAutoFit/>
            </a:bodyPr>
            <a:lstStyle/>
            <a:p>
              <a:pPr algn="ctr"/>
              <a:r>
                <a:rPr lang="zh-CN" altLang="en-US" sz="2400" dirty="0">
                  <a:solidFill>
                    <a:srgbClr val="0A1C20"/>
                  </a:solidFill>
                  <a:latin typeface="Arial" panose="020B0604020202020204" pitchFamily="34" charset="0"/>
                  <a:ea typeface="微软雅黑" panose="020B0503020204020204" charset="-122"/>
                  <a:sym typeface="Arial" panose="020B0604020202020204" pitchFamily="34" charset="0"/>
                </a:rPr>
                <a:t>方法四</a:t>
              </a:r>
              <a:endParaRPr lang="zh-CN" altLang="en-US" sz="24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76" name="文本框 59"/>
            <p:cNvSpPr txBox="1"/>
            <p:nvPr/>
          </p:nvSpPr>
          <p:spPr>
            <a:xfrm>
              <a:off x="1438394" y="3993811"/>
              <a:ext cx="3513652" cy="459014"/>
            </a:xfrm>
            <a:prstGeom prst="rect">
              <a:avLst/>
            </a:prstGeom>
            <a:noFill/>
          </p:spPr>
          <p:txBody>
            <a:bodyPr wrap="square" rtlCol="0">
              <a:spAutoFit/>
            </a:bodyPr>
            <a:lstStyle/>
            <a:p>
              <a:pPr>
                <a:lnSpc>
                  <a:spcPct val="150000"/>
                </a:lnSpc>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寻求避免发生类似问题的方法</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grpSp>
      <p:sp>
        <p:nvSpPr>
          <p:cNvPr id="80" name="文本框 11_1_1_1_1_1_1_1_1_1_1_1"/>
          <p:cNvSpPr txBox="1">
            <a:spLocks noChangeArrowheads="1"/>
          </p:cNvSpPr>
          <p:nvPr/>
        </p:nvSpPr>
        <p:spPr bwMode="auto">
          <a:xfrm>
            <a:off x="559457" y="550686"/>
            <a:ext cx="5395294"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如何塑造积极心态</a:t>
            </a:r>
            <a:endParaRPr lang="zh-CN" altLang="en-US" sz="2400" kern="0" spc="400" dirty="0">
              <a:latin typeface="Arial" panose="020B0604020202020204" pitchFamily="34" charset="0"/>
              <a:ea typeface="微软雅黑" panose="020B0503020204020204" charset="-122"/>
              <a:cs typeface="+mn-ea"/>
              <a:sym typeface="Arial" panose="020B0604020202020204" pitchFamily="34" charset="0"/>
            </a:endParaRPr>
          </a:p>
        </p:txBody>
      </p:sp>
      <p:sp>
        <p:nvSpPr>
          <p:cNvPr id="6" name="Oval 28"/>
          <p:cNvSpPr/>
          <p:nvPr/>
        </p:nvSpPr>
        <p:spPr>
          <a:xfrm>
            <a:off x="4643120" y="3667125"/>
            <a:ext cx="1087755" cy="1144270"/>
          </a:xfrm>
          <a:prstGeom prst="ellipse">
            <a:avLst/>
          </a:prstGeom>
          <a:solidFill>
            <a:srgbClr val="215F6B"/>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id-ID">
              <a:solidFill>
                <a:schemeClr val="tx2"/>
              </a:solidFill>
            </a:endParaRPr>
          </a:p>
        </p:txBody>
      </p:sp>
      <p:sp>
        <p:nvSpPr>
          <p:cNvPr id="7" name="Freeform 16"/>
          <p:cNvSpPr>
            <a:spLocks noChangeAspect="1" noChangeArrowheads="1"/>
          </p:cNvSpPr>
          <p:nvPr/>
        </p:nvSpPr>
        <p:spPr bwMode="auto">
          <a:xfrm>
            <a:off x="4989830" y="3913505"/>
            <a:ext cx="394335" cy="651510"/>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wrap="none" lIns="137132" tIns="68567" rIns="137132" bIns="68567" anchor="ctr"/>
          <a:p>
            <a:pPr>
              <a:defRPr/>
            </a:pPr>
            <a:endParaRPr lang="en-US" dirty="0">
              <a:ea typeface="宋体" panose="02010600030101010101" pitchFamily="2" charset="-122"/>
            </a:endParaRPr>
          </a:p>
        </p:txBody>
      </p:sp>
      <p:sp>
        <p:nvSpPr>
          <p:cNvPr id="8" name="Oval 14"/>
          <p:cNvSpPr/>
          <p:nvPr/>
        </p:nvSpPr>
        <p:spPr>
          <a:xfrm>
            <a:off x="6436360" y="2047240"/>
            <a:ext cx="1087755" cy="1144270"/>
          </a:xfrm>
          <a:prstGeom prst="ellipse">
            <a:avLst/>
          </a:prstGeom>
          <a:solidFill>
            <a:srgbClr val="2E8896"/>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id-ID">
              <a:solidFill>
                <a:schemeClr val="tx2"/>
              </a:solidFill>
            </a:endParaRPr>
          </a:p>
        </p:txBody>
      </p:sp>
      <p:sp>
        <p:nvSpPr>
          <p:cNvPr id="9" name="AutoShape 123"/>
          <p:cNvSpPr>
            <a:spLocks noChangeAspect="1"/>
          </p:cNvSpPr>
          <p:nvPr/>
        </p:nvSpPr>
        <p:spPr bwMode="auto">
          <a:xfrm>
            <a:off x="6746875" y="2349500"/>
            <a:ext cx="466725" cy="5403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38092" tIns="38092" rIns="38092" bIns="38092" anchor="ctr"/>
          <a:p>
            <a:pPr defTabSz="342900">
              <a:defRPr/>
            </a:pPr>
            <a:endParaRPr lang="es-ES" sz="27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2" name="Oval 33"/>
          <p:cNvSpPr/>
          <p:nvPr/>
        </p:nvSpPr>
        <p:spPr>
          <a:xfrm>
            <a:off x="6461760" y="3667125"/>
            <a:ext cx="1087755" cy="1144270"/>
          </a:xfrm>
          <a:prstGeom prst="ellipse">
            <a:avLst/>
          </a:prstGeom>
          <a:solidFill>
            <a:srgbClr val="3DAEC3"/>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id-ID">
              <a:solidFill>
                <a:schemeClr val="tx2"/>
              </a:solidFill>
            </a:endParaRPr>
          </a:p>
        </p:txBody>
      </p:sp>
      <p:sp>
        <p:nvSpPr>
          <p:cNvPr id="13" name="Freeform 49"/>
          <p:cNvSpPr>
            <a:spLocks noChangeAspect="1" noChangeArrowheads="1"/>
          </p:cNvSpPr>
          <p:nvPr/>
        </p:nvSpPr>
        <p:spPr bwMode="auto">
          <a:xfrm>
            <a:off x="6790055" y="3967480"/>
            <a:ext cx="431800" cy="543560"/>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68580" tIns="34290" rIns="68580" bIns="34290" anchor="ctr">
            <a:noAutofit/>
          </a:bodyPr>
          <a:p>
            <a:pPr>
              <a:defRPr/>
            </a:pPr>
            <a:endParaRPr lang="en-US" dirty="0">
              <a:ea typeface="宋体" panose="02010600030101010101" pitchFamily="2" charset="-122"/>
            </a:endParaRPr>
          </a:p>
        </p:txBody>
      </p:sp>
      <p:sp>
        <p:nvSpPr>
          <p:cNvPr id="14" name="Oval 36"/>
          <p:cNvSpPr/>
          <p:nvPr/>
        </p:nvSpPr>
        <p:spPr>
          <a:xfrm>
            <a:off x="4643120" y="2047240"/>
            <a:ext cx="1087755" cy="1144270"/>
          </a:xfrm>
          <a:prstGeom prst="ellipse">
            <a:avLst/>
          </a:prstGeom>
          <a:solidFill>
            <a:srgbClr val="96D3DF"/>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id-ID">
              <a:solidFill>
                <a:schemeClr val="tx2"/>
              </a:solidFill>
            </a:endParaRPr>
          </a:p>
        </p:txBody>
      </p:sp>
      <p:sp>
        <p:nvSpPr>
          <p:cNvPr id="15" name="AutoShape 87"/>
          <p:cNvSpPr>
            <a:spLocks noChangeAspect="1"/>
          </p:cNvSpPr>
          <p:nvPr/>
        </p:nvSpPr>
        <p:spPr bwMode="auto">
          <a:xfrm>
            <a:off x="4922520" y="2341245"/>
            <a:ext cx="528955" cy="556260"/>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p:spPr>
        <p:txBody>
          <a:bodyPr lIns="76184" tIns="76184" rIns="76184" bIns="76184" anchor="ctr"/>
          <a:p>
            <a:pPr defTabSz="685800">
              <a:defRPr/>
            </a:pPr>
            <a:endParaRPr lang="es-ES" sz="50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5" name="TextBox 84"/>
          <p:cNvSpPr txBox="1"/>
          <p:nvPr/>
        </p:nvSpPr>
        <p:spPr>
          <a:xfrm>
            <a:off x="2190328" y="7890561"/>
            <a:ext cx="856041" cy="358788"/>
          </a:xfrm>
          <a:prstGeom prst="rect">
            <a:avLst/>
          </a:prstGeom>
          <a:noFill/>
        </p:spPr>
        <p:txBody>
          <a:bodyPr wrap="none" lIns="81060" tIns="40531" rIns="81060" bIns="40531" rtlCol="0">
            <a:spAutoFit/>
          </a:bodyPr>
          <a:lstStyle/>
          <a:p>
            <a:r>
              <a:rPr lang="zh-CN" altLang="en-US" dirty="0">
                <a:latin typeface="Arial" panose="020B0604020202020204" pitchFamily="34" charset="0"/>
                <a:ea typeface="微软雅黑" panose="020B0503020204020204" charset="-122"/>
                <a:sym typeface="Arial" panose="020B0604020202020204" pitchFamily="34" charset="0"/>
              </a:rPr>
              <a:t>延迟符</a:t>
            </a:r>
            <a:endParaRPr lang="zh-CN" altLang="en-US" dirty="0">
              <a:latin typeface="Arial" panose="020B0604020202020204" pitchFamily="34" charset="0"/>
              <a:ea typeface="微软雅黑" panose="020B0503020204020204" charset="-122"/>
              <a:sym typeface="Arial" panose="020B0604020202020204" pitchFamily="34" charset="0"/>
            </a:endParaRPr>
          </a:p>
        </p:txBody>
      </p:sp>
      <p:sp>
        <p:nvSpPr>
          <p:cNvPr id="48" name="文本框 11_1_1_1_1_1_1_1_1_1_1_1_1"/>
          <p:cNvSpPr txBox="1">
            <a:spLocks noChangeArrowheads="1"/>
          </p:cNvSpPr>
          <p:nvPr/>
        </p:nvSpPr>
        <p:spPr bwMode="auto">
          <a:xfrm>
            <a:off x="559457" y="550686"/>
            <a:ext cx="5395294"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如何塑造积极心态</a:t>
            </a:r>
            <a:endParaRPr lang="zh-CN" altLang="en-US" sz="2400" kern="0" spc="400" dirty="0">
              <a:latin typeface="Arial" panose="020B0604020202020204" pitchFamily="34" charset="0"/>
              <a:ea typeface="微软雅黑" panose="020B0503020204020204" charset="-122"/>
              <a:cs typeface="+mn-ea"/>
              <a:sym typeface="Arial" panose="020B0604020202020204" pitchFamily="34" charset="0"/>
            </a:endParaRPr>
          </a:p>
        </p:txBody>
      </p:sp>
      <p:sp>
        <p:nvSpPr>
          <p:cNvPr id="30" name="矩形 29"/>
          <p:cNvSpPr/>
          <p:nvPr/>
        </p:nvSpPr>
        <p:spPr>
          <a:xfrm>
            <a:off x="1000125" y="4171315"/>
            <a:ext cx="2692400" cy="1043940"/>
          </a:xfrm>
          <a:prstGeom prst="rect">
            <a:avLst/>
          </a:prstGeom>
        </p:spPr>
        <p:txBody>
          <a:bodyPr wrap="square" lIns="121758" tIns="60880" rIns="121758" bIns="60880">
            <a:spAutoFit/>
          </a:bodyPr>
          <a:lstStyle/>
          <a:p>
            <a:r>
              <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rPr>
              <a:t> </a:t>
            </a:r>
            <a:r>
              <a:rPr lang="en-US" altLang="zh-CN" sz="2000" dirty="0">
                <a:solidFill>
                  <a:srgbClr val="0A1C20"/>
                </a:solidFill>
                <a:latin typeface="Arial" panose="020B0604020202020204" pitchFamily="34" charset="0"/>
                <a:ea typeface="微软雅黑" panose="020B0503020204020204" charset="-122"/>
                <a:sym typeface="Arial" panose="020B0604020202020204" pitchFamily="34" charset="0"/>
              </a:rPr>
              <a:t>1</a:t>
            </a:r>
            <a:r>
              <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rPr>
              <a:t>、能量宣泄：哭、喊叫、合理攻击、睡觉、运动等</a:t>
            </a:r>
            <a:endPar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79" name="矩形 78"/>
          <p:cNvSpPr/>
          <p:nvPr/>
        </p:nvSpPr>
        <p:spPr>
          <a:xfrm>
            <a:off x="3609975" y="1947545"/>
            <a:ext cx="2542540" cy="1043940"/>
          </a:xfrm>
          <a:prstGeom prst="rect">
            <a:avLst/>
          </a:prstGeom>
        </p:spPr>
        <p:txBody>
          <a:bodyPr wrap="square" lIns="121758" tIns="60880" rIns="121758" bIns="60880">
            <a:spAutoFit/>
          </a:bodyPr>
          <a:lstStyle/>
          <a:p>
            <a:r>
              <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rPr>
              <a:t> </a:t>
            </a:r>
            <a:r>
              <a:rPr lang="en-US" altLang="zh-CN" sz="2000" dirty="0">
                <a:solidFill>
                  <a:srgbClr val="0A1C20"/>
                </a:solidFill>
                <a:latin typeface="Arial" panose="020B0604020202020204" pitchFamily="34" charset="0"/>
                <a:ea typeface="微软雅黑" panose="020B0503020204020204" charset="-122"/>
                <a:sym typeface="Arial" panose="020B0604020202020204" pitchFamily="34" charset="0"/>
              </a:rPr>
              <a:t>2</a:t>
            </a:r>
            <a:r>
              <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rPr>
              <a:t>、语言暗示：“不气馁”或“凡事发生皆可助我”</a:t>
            </a:r>
            <a:endPar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81" name="矩形 80"/>
          <p:cNvSpPr/>
          <p:nvPr/>
        </p:nvSpPr>
        <p:spPr>
          <a:xfrm>
            <a:off x="6152515" y="4083050"/>
            <a:ext cx="2310765" cy="1043940"/>
          </a:xfrm>
          <a:prstGeom prst="rect">
            <a:avLst/>
          </a:prstGeom>
        </p:spPr>
        <p:txBody>
          <a:bodyPr wrap="square" lIns="121758" tIns="60880" rIns="121758" bIns="60880">
            <a:spAutoFit/>
          </a:bodyPr>
          <a:lstStyle/>
          <a:p>
            <a:r>
              <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rPr>
              <a:t> </a:t>
            </a:r>
            <a:r>
              <a:rPr lang="en-US" altLang="zh-CN" sz="2000" dirty="0">
                <a:solidFill>
                  <a:srgbClr val="0A1C20"/>
                </a:solidFill>
                <a:latin typeface="Arial" panose="020B0604020202020204" pitchFamily="34" charset="0"/>
                <a:ea typeface="微软雅黑" panose="020B0503020204020204" charset="-122"/>
                <a:sym typeface="Arial" panose="020B0604020202020204" pitchFamily="34" charset="0"/>
              </a:rPr>
              <a:t>3</a:t>
            </a:r>
            <a:r>
              <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rPr>
              <a:t>、环境调节：景迁事过，借旖旎的风景缓解压抑</a:t>
            </a:r>
            <a:endPar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83" name="矩形 82"/>
          <p:cNvSpPr/>
          <p:nvPr/>
        </p:nvSpPr>
        <p:spPr>
          <a:xfrm>
            <a:off x="8560435" y="2232025"/>
            <a:ext cx="2632075" cy="735965"/>
          </a:xfrm>
          <a:prstGeom prst="rect">
            <a:avLst/>
          </a:prstGeom>
        </p:spPr>
        <p:txBody>
          <a:bodyPr wrap="square" lIns="121758" tIns="60880" rIns="121758" bIns="60880">
            <a:spAutoFit/>
          </a:bodyPr>
          <a:lstStyle/>
          <a:p>
            <a:r>
              <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rPr>
              <a:t> </a:t>
            </a:r>
            <a:r>
              <a:rPr lang="en-US" altLang="zh-CN" sz="2000" dirty="0">
                <a:solidFill>
                  <a:srgbClr val="0A1C20"/>
                </a:solidFill>
                <a:latin typeface="Arial" panose="020B0604020202020204" pitchFamily="34" charset="0"/>
                <a:ea typeface="微软雅黑" panose="020B0503020204020204" charset="-122"/>
                <a:sym typeface="Arial" panose="020B0604020202020204" pitchFamily="34" charset="0"/>
              </a:rPr>
              <a:t>4</a:t>
            </a:r>
            <a:r>
              <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rPr>
              <a:t>、人际疏导：找个朋友或家人倾吐心声</a:t>
            </a:r>
            <a:endPar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grpSp>
        <p:nvGrpSpPr>
          <p:cNvPr id="51" name="Group 3"/>
          <p:cNvGrpSpPr/>
          <p:nvPr/>
        </p:nvGrpSpPr>
        <p:grpSpPr>
          <a:xfrm rot="0">
            <a:off x="1298575" y="3147060"/>
            <a:ext cx="2317750" cy="411480"/>
            <a:chOff x="1424694" y="3437117"/>
            <a:chExt cx="1499779" cy="396331"/>
          </a:xfrm>
          <a:solidFill>
            <a:srgbClr val="40AFC4"/>
          </a:solidFill>
        </p:grpSpPr>
        <p:sp>
          <p:nvSpPr>
            <p:cNvPr id="52" name="Round Same Side Corner Rectangle 4"/>
            <p:cNvSpPr/>
            <p:nvPr/>
          </p:nvSpPr>
          <p:spPr>
            <a:xfrm rot="16200000">
              <a:off x="2049734"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GB"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53" name="Oval 13"/>
            <p:cNvSpPr/>
            <p:nvPr/>
          </p:nvSpPr>
          <p:spPr>
            <a:xfrm>
              <a:off x="2014338"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GB"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54" name="Group 10"/>
          <p:cNvGrpSpPr/>
          <p:nvPr/>
        </p:nvGrpSpPr>
        <p:grpSpPr>
          <a:xfrm rot="0">
            <a:off x="3722370" y="3299460"/>
            <a:ext cx="2317750" cy="400050"/>
            <a:chOff x="2993261" y="3583747"/>
            <a:chExt cx="1499779" cy="385328"/>
          </a:xfrm>
          <a:solidFill>
            <a:srgbClr val="96D3DF"/>
          </a:solidFill>
        </p:grpSpPr>
        <p:sp>
          <p:nvSpPr>
            <p:cNvPr id="55" name="Round Same Side Corner Rectangle 6"/>
            <p:cNvSpPr/>
            <p:nvPr/>
          </p:nvSpPr>
          <p:spPr>
            <a:xfrm rot="5400000" flipH="1">
              <a:off x="3618301"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GB"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56" name="Oval 14"/>
            <p:cNvSpPr/>
            <p:nvPr/>
          </p:nvSpPr>
          <p:spPr>
            <a:xfrm>
              <a:off x="3582905"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GB"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2" name="Group 11"/>
          <p:cNvGrpSpPr/>
          <p:nvPr/>
        </p:nvGrpSpPr>
        <p:grpSpPr>
          <a:xfrm rot="0">
            <a:off x="6146165" y="3147060"/>
            <a:ext cx="2317750" cy="411480"/>
            <a:chOff x="4561827" y="3437117"/>
            <a:chExt cx="1499779" cy="396330"/>
          </a:xfrm>
          <a:solidFill>
            <a:srgbClr val="B8E1E9"/>
          </a:solidFill>
        </p:grpSpPr>
        <p:sp>
          <p:nvSpPr>
            <p:cNvPr id="3" name="Round Same Side Corner Rectangle 7"/>
            <p:cNvSpPr/>
            <p:nvPr/>
          </p:nvSpPr>
          <p:spPr>
            <a:xfrm rot="5400000" flipH="1">
              <a:off x="5186867"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GB"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4" name="Oval 15"/>
            <p:cNvSpPr/>
            <p:nvPr/>
          </p:nvSpPr>
          <p:spPr>
            <a:xfrm>
              <a:off x="5220257"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GB"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8" name="AutoShape 59"/>
          <p:cNvSpPr/>
          <p:nvPr/>
        </p:nvSpPr>
        <p:spPr bwMode="auto">
          <a:xfrm>
            <a:off x="4410075" y="3778885"/>
            <a:ext cx="718820" cy="48196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40AFC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p>
            <a:pPr algn="ctr" defTabSz="171450" hangingPunct="0">
              <a:lnSpc>
                <a:spcPct val="130000"/>
              </a:lnSpc>
            </a:pPr>
            <a:endParaRPr 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84" name="Group 38"/>
          <p:cNvGrpSpPr/>
          <p:nvPr/>
        </p:nvGrpSpPr>
        <p:grpSpPr>
          <a:xfrm rot="0">
            <a:off x="7051675" y="2585085"/>
            <a:ext cx="718820" cy="406400"/>
            <a:chOff x="5368132" y="2625725"/>
            <a:chExt cx="465138" cy="391319"/>
          </a:xfrm>
          <a:solidFill>
            <a:srgbClr val="215F6B"/>
          </a:solidFill>
        </p:grpSpPr>
        <p:sp>
          <p:nvSpPr>
            <p:cNvPr id="9"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sp>
          <p:nvSpPr>
            <p:cNvPr id="86"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sp>
          <p:nvSpPr>
            <p:cNvPr id="87"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grpSp>
      <p:grpSp>
        <p:nvGrpSpPr>
          <p:cNvPr id="88" name="Group 42"/>
          <p:cNvGrpSpPr/>
          <p:nvPr/>
        </p:nvGrpSpPr>
        <p:grpSpPr>
          <a:xfrm rot="0">
            <a:off x="2098675" y="2591435"/>
            <a:ext cx="717550" cy="376555"/>
            <a:chOff x="2581275" y="1710532"/>
            <a:chExt cx="464344" cy="362744"/>
          </a:xfrm>
          <a:solidFill>
            <a:srgbClr val="96D3DF"/>
          </a:solidFill>
        </p:grpSpPr>
        <p:sp>
          <p:nvSpPr>
            <p:cNvPr id="89"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sp>
          <p:nvSpPr>
            <p:cNvPr id="90"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sp>
          <p:nvSpPr>
            <p:cNvPr id="91"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sp>
          <p:nvSpPr>
            <p:cNvPr id="92"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sp>
          <p:nvSpPr>
            <p:cNvPr id="93"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sp>
          <p:nvSpPr>
            <p:cNvPr id="9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sp>
          <p:nvSpPr>
            <p:cNvPr id="9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grpSp>
      <p:grpSp>
        <p:nvGrpSpPr>
          <p:cNvPr id="96" name="Group 52"/>
          <p:cNvGrpSpPr/>
          <p:nvPr/>
        </p:nvGrpSpPr>
        <p:grpSpPr>
          <a:xfrm rot="0">
            <a:off x="9483725" y="3778885"/>
            <a:ext cx="492760" cy="483235"/>
            <a:chOff x="5441157" y="4440238"/>
            <a:chExt cx="319088" cy="465138"/>
          </a:xfrm>
          <a:solidFill>
            <a:srgbClr val="B8E1E9"/>
          </a:solidFill>
        </p:grpSpPr>
        <p:sp>
          <p:nvSpPr>
            <p:cNvPr id="97" name="AutoShape 97"/>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sp>
          <p:nvSpPr>
            <p:cNvPr id="98" name="AutoShape 98"/>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sp>
          <p:nvSpPr>
            <p:cNvPr id="99" name="AutoShape 99"/>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0" tIns="26780" rIns="26780" bIns="26780" anchor="ctr"/>
            <a:p>
              <a:pPr algn="ctr" defTabSz="171450" hangingPunct="0">
                <a:lnSpc>
                  <a:spcPct val="130000"/>
                </a:lnSpc>
              </a:pPr>
              <a:endParaRPr lang="en-US" sz="900" dirty="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charset="-122"/>
                <a:sym typeface="Arial" panose="020B0604020202020204" pitchFamily="34" charset="0"/>
              </a:endParaRPr>
            </a:p>
          </p:txBody>
        </p:sp>
      </p:grpSp>
      <p:grpSp>
        <p:nvGrpSpPr>
          <p:cNvPr id="11" name="Group 35"/>
          <p:cNvGrpSpPr/>
          <p:nvPr/>
        </p:nvGrpSpPr>
        <p:grpSpPr>
          <a:xfrm rot="0">
            <a:off x="8560435" y="3298825"/>
            <a:ext cx="2318385" cy="410210"/>
            <a:chOff x="9267526" y="3583748"/>
            <a:chExt cx="1499779" cy="385327"/>
          </a:xfrm>
          <a:solidFill>
            <a:srgbClr val="215F6B"/>
          </a:solidFill>
        </p:grpSpPr>
        <p:sp>
          <p:nvSpPr>
            <p:cNvPr id="12" name="Round Same Side Corner Rectangle 5"/>
            <p:cNvSpPr/>
            <p:nvPr/>
          </p:nvSpPr>
          <p:spPr>
            <a:xfrm rot="5400000" flipH="1">
              <a:off x="9892566"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GB"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3" name="Oval 17"/>
            <p:cNvSpPr/>
            <p:nvPr/>
          </p:nvSpPr>
          <p:spPr>
            <a:xfrm>
              <a:off x="9857169"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GB"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gr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 name="TextBox 48"/>
          <p:cNvSpPr txBox="1"/>
          <p:nvPr/>
        </p:nvSpPr>
        <p:spPr>
          <a:xfrm>
            <a:off x="2190328" y="7890561"/>
            <a:ext cx="856041" cy="358788"/>
          </a:xfrm>
          <a:prstGeom prst="rect">
            <a:avLst/>
          </a:prstGeom>
          <a:noFill/>
        </p:spPr>
        <p:txBody>
          <a:bodyPr wrap="none" lIns="81060" tIns="40531" rIns="81060" bIns="40531" rtlCol="0">
            <a:spAutoFit/>
          </a:bodyPr>
          <a:lstStyle/>
          <a:p>
            <a:r>
              <a:rPr lang="zh-CN" altLang="en-US" dirty="0">
                <a:latin typeface="Arial" panose="020B0604020202020204" pitchFamily="34" charset="0"/>
                <a:ea typeface="微软雅黑" panose="020B0503020204020204" charset="-122"/>
                <a:sym typeface="Arial" panose="020B0604020202020204" pitchFamily="34" charset="0"/>
              </a:rPr>
              <a:t>延迟符</a:t>
            </a:r>
            <a:endParaRPr lang="zh-CN" altLang="en-US" dirty="0">
              <a:latin typeface="Arial" panose="020B0604020202020204" pitchFamily="34" charset="0"/>
              <a:ea typeface="微软雅黑" panose="020B0503020204020204" charset="-122"/>
              <a:sym typeface="Arial" panose="020B0604020202020204" pitchFamily="34" charset="0"/>
            </a:endParaRPr>
          </a:p>
        </p:txBody>
      </p:sp>
      <p:sp>
        <p:nvSpPr>
          <p:cNvPr id="82" name="矩形 81"/>
          <p:cNvSpPr>
            <a:spLocks noChangeArrowheads="1"/>
          </p:cNvSpPr>
          <p:nvPr/>
        </p:nvSpPr>
        <p:spPr bwMode="auto">
          <a:xfrm>
            <a:off x="2245995" y="5090582"/>
            <a:ext cx="1197610" cy="397510"/>
          </a:xfrm>
          <a:prstGeom prst="rect">
            <a:avLst/>
          </a:prstGeom>
          <a:noFill/>
          <a:ln w="9525">
            <a:noFill/>
            <a:miter lim="800000"/>
          </a:ln>
        </p:spPr>
        <p:txBody>
          <a:bodyPr wrap="none" lIns="91410" tIns="45705" rIns="91410" bIns="45705">
            <a:spAutoFit/>
          </a:bodyPr>
          <a:lstStyle/>
          <a:p>
            <a:pPr algn="ctr"/>
            <a:r>
              <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rPr>
              <a:t>把握现实</a:t>
            </a:r>
            <a:endPar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84" name="矩形 83"/>
          <p:cNvSpPr>
            <a:spLocks noChangeArrowheads="1"/>
          </p:cNvSpPr>
          <p:nvPr/>
        </p:nvSpPr>
        <p:spPr bwMode="auto">
          <a:xfrm>
            <a:off x="4237941" y="5091044"/>
            <a:ext cx="1197610" cy="397510"/>
          </a:xfrm>
          <a:prstGeom prst="rect">
            <a:avLst/>
          </a:prstGeom>
          <a:noFill/>
          <a:ln w="9525">
            <a:noFill/>
            <a:miter lim="800000"/>
          </a:ln>
        </p:spPr>
        <p:txBody>
          <a:bodyPr wrap="none" lIns="91410" tIns="45705" rIns="91410" bIns="45705">
            <a:spAutoFit/>
          </a:bodyPr>
          <a:lstStyle/>
          <a:p>
            <a:pPr algn="ctr"/>
            <a:r>
              <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rPr>
              <a:t>看清事实</a:t>
            </a:r>
            <a:endPar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86" name="矩形 85"/>
          <p:cNvSpPr>
            <a:spLocks noChangeArrowheads="1"/>
          </p:cNvSpPr>
          <p:nvPr/>
        </p:nvSpPr>
        <p:spPr bwMode="auto">
          <a:xfrm>
            <a:off x="6356350" y="5093411"/>
            <a:ext cx="1197610" cy="397510"/>
          </a:xfrm>
          <a:prstGeom prst="rect">
            <a:avLst/>
          </a:prstGeom>
          <a:noFill/>
          <a:ln w="9525">
            <a:noFill/>
            <a:miter lim="800000"/>
          </a:ln>
        </p:spPr>
        <p:txBody>
          <a:bodyPr wrap="none" lIns="91410" tIns="45705" rIns="91410" bIns="45705">
            <a:spAutoFit/>
          </a:bodyPr>
          <a:lstStyle/>
          <a:p>
            <a:pPr algn="ctr"/>
            <a:r>
              <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rPr>
              <a:t>减少烦恼</a:t>
            </a:r>
            <a:endPar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88" name="矩形 87"/>
          <p:cNvSpPr>
            <a:spLocks noChangeArrowheads="1"/>
          </p:cNvSpPr>
          <p:nvPr/>
        </p:nvSpPr>
        <p:spPr bwMode="auto">
          <a:xfrm>
            <a:off x="8462596" y="5093619"/>
            <a:ext cx="1197610" cy="397510"/>
          </a:xfrm>
          <a:prstGeom prst="rect">
            <a:avLst/>
          </a:prstGeom>
          <a:noFill/>
          <a:ln w="9525">
            <a:noFill/>
            <a:miter lim="800000"/>
          </a:ln>
        </p:spPr>
        <p:txBody>
          <a:bodyPr wrap="none" lIns="91410" tIns="45705" rIns="91410" bIns="45705">
            <a:spAutoFit/>
          </a:bodyPr>
          <a:lstStyle/>
          <a:p>
            <a:pPr algn="ctr"/>
            <a:r>
              <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rPr>
              <a:t>投入精力</a:t>
            </a:r>
            <a:endParaRPr lang="zh-CN" altLang="en-US" sz="20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93" name="文本框 11_1_1_1_1_1_1_1_1_1_1_1_1_1"/>
          <p:cNvSpPr txBox="1">
            <a:spLocks noChangeArrowheads="1"/>
          </p:cNvSpPr>
          <p:nvPr/>
        </p:nvSpPr>
        <p:spPr bwMode="auto">
          <a:xfrm>
            <a:off x="559457" y="550686"/>
            <a:ext cx="5395294"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情绪调理分解方法</a:t>
            </a:r>
            <a:endParaRPr lang="zh-CN" altLang="en-US" sz="2400" kern="0" spc="400"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6" name="组合 5"/>
          <p:cNvGrpSpPr/>
          <p:nvPr/>
        </p:nvGrpSpPr>
        <p:grpSpPr>
          <a:xfrm rot="0">
            <a:off x="8328025" y="1845945"/>
            <a:ext cx="1365250" cy="2287270"/>
            <a:chOff x="6518260" y="1252165"/>
            <a:chExt cx="1023937" cy="2614612"/>
          </a:xfrm>
          <a:solidFill>
            <a:srgbClr val="40AFC4"/>
          </a:solidFill>
        </p:grpSpPr>
        <p:sp>
          <p:nvSpPr>
            <p:cNvPr id="150" name="Freeform 5"/>
            <p:cNvSpPr>
              <a:spLocks noChangeArrowheads="1"/>
            </p:cNvSpPr>
            <p:nvPr/>
          </p:nvSpPr>
          <p:spPr bwMode="auto">
            <a:xfrm>
              <a:off x="6518260" y="1703015"/>
              <a:ext cx="1023937" cy="2163762"/>
            </a:xfrm>
            <a:custGeom>
              <a:avLst/>
              <a:gdLst>
                <a:gd name="T0" fmla="*/ 207 w 273"/>
                <a:gd name="T1" fmla="*/ 0 h 577"/>
                <a:gd name="T2" fmla="*/ 70 w 273"/>
                <a:gd name="T3" fmla="*/ 0 h 577"/>
                <a:gd name="T4" fmla="*/ 0 w 273"/>
                <a:gd name="T5" fmla="*/ 56 h 577"/>
                <a:gd name="T6" fmla="*/ 0 w 273"/>
                <a:gd name="T7" fmla="*/ 58 h 577"/>
                <a:gd name="T8" fmla="*/ 0 w 273"/>
                <a:gd name="T9" fmla="*/ 67 h 577"/>
                <a:gd name="T10" fmla="*/ 0 w 273"/>
                <a:gd name="T11" fmla="*/ 259 h 577"/>
                <a:gd name="T12" fmla="*/ 23 w 273"/>
                <a:gd name="T13" fmla="*/ 282 h 577"/>
                <a:gd name="T14" fmla="*/ 45 w 273"/>
                <a:gd name="T15" fmla="*/ 259 h 577"/>
                <a:gd name="T16" fmla="*/ 45 w 273"/>
                <a:gd name="T17" fmla="*/ 93 h 577"/>
                <a:gd name="T18" fmla="*/ 65 w 273"/>
                <a:gd name="T19" fmla="*/ 93 h 577"/>
                <a:gd name="T20" fmla="*/ 65 w 273"/>
                <a:gd name="T21" fmla="*/ 252 h 577"/>
                <a:gd name="T22" fmla="*/ 65 w 273"/>
                <a:gd name="T23" fmla="*/ 259 h 577"/>
                <a:gd name="T24" fmla="*/ 65 w 273"/>
                <a:gd name="T25" fmla="*/ 543 h 577"/>
                <a:gd name="T26" fmla="*/ 97 w 273"/>
                <a:gd name="T27" fmla="*/ 577 h 577"/>
                <a:gd name="T28" fmla="*/ 128 w 273"/>
                <a:gd name="T29" fmla="*/ 543 h 577"/>
                <a:gd name="T30" fmla="*/ 128 w 273"/>
                <a:gd name="T31" fmla="*/ 292 h 577"/>
                <a:gd name="T32" fmla="*/ 144 w 273"/>
                <a:gd name="T33" fmla="*/ 292 h 577"/>
                <a:gd name="T34" fmla="*/ 144 w 273"/>
                <a:gd name="T35" fmla="*/ 543 h 577"/>
                <a:gd name="T36" fmla="*/ 176 w 273"/>
                <a:gd name="T37" fmla="*/ 577 h 577"/>
                <a:gd name="T38" fmla="*/ 207 w 273"/>
                <a:gd name="T39" fmla="*/ 543 h 577"/>
                <a:gd name="T40" fmla="*/ 207 w 273"/>
                <a:gd name="T41" fmla="*/ 252 h 577"/>
                <a:gd name="T42" fmla="*/ 207 w 273"/>
                <a:gd name="T43" fmla="*/ 250 h 577"/>
                <a:gd name="T44" fmla="*/ 207 w 273"/>
                <a:gd name="T45" fmla="*/ 93 h 577"/>
                <a:gd name="T46" fmla="*/ 225 w 273"/>
                <a:gd name="T47" fmla="*/ 93 h 577"/>
                <a:gd name="T48" fmla="*/ 225 w 273"/>
                <a:gd name="T49" fmla="*/ 259 h 577"/>
                <a:gd name="T50" fmla="*/ 249 w 273"/>
                <a:gd name="T51" fmla="*/ 282 h 577"/>
                <a:gd name="T52" fmla="*/ 273 w 273"/>
                <a:gd name="T53" fmla="*/ 259 h 577"/>
                <a:gd name="T54" fmla="*/ 273 w 273"/>
                <a:gd name="T55" fmla="*/ 67 h 577"/>
                <a:gd name="T56" fmla="*/ 273 w 273"/>
                <a:gd name="T57" fmla="*/ 58 h 577"/>
                <a:gd name="T58" fmla="*/ 273 w 273"/>
                <a:gd name="T59" fmla="*/ 54 h 577"/>
                <a:gd name="T60" fmla="*/ 207 w 273"/>
                <a:gd name="T61" fmla="*/ 0 h 5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77"/>
                <a:gd name="T95" fmla="*/ 273 w 273"/>
                <a:gd name="T96" fmla="*/ 577 h 5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77">
                  <a:moveTo>
                    <a:pt x="207" y="0"/>
                  </a:moveTo>
                  <a:cubicBezTo>
                    <a:pt x="70" y="0"/>
                    <a:pt x="70" y="0"/>
                    <a:pt x="70" y="0"/>
                  </a:cubicBezTo>
                  <a:cubicBezTo>
                    <a:pt x="19" y="1"/>
                    <a:pt x="0" y="42"/>
                    <a:pt x="0" y="56"/>
                  </a:cubicBezTo>
                  <a:cubicBezTo>
                    <a:pt x="0" y="58"/>
                    <a:pt x="0" y="58"/>
                    <a:pt x="0" y="58"/>
                  </a:cubicBezTo>
                  <a:cubicBezTo>
                    <a:pt x="0" y="67"/>
                    <a:pt x="0" y="67"/>
                    <a:pt x="0" y="67"/>
                  </a:cubicBezTo>
                  <a:cubicBezTo>
                    <a:pt x="0" y="259"/>
                    <a:pt x="0" y="259"/>
                    <a:pt x="0" y="259"/>
                  </a:cubicBezTo>
                  <a:cubicBezTo>
                    <a:pt x="0" y="272"/>
                    <a:pt x="10" y="282"/>
                    <a:pt x="23" y="282"/>
                  </a:cubicBezTo>
                  <a:cubicBezTo>
                    <a:pt x="35" y="282"/>
                    <a:pt x="45" y="272"/>
                    <a:pt x="45" y="259"/>
                  </a:cubicBezTo>
                  <a:cubicBezTo>
                    <a:pt x="45" y="93"/>
                    <a:pt x="45" y="93"/>
                    <a:pt x="45" y="93"/>
                  </a:cubicBezTo>
                  <a:cubicBezTo>
                    <a:pt x="65" y="93"/>
                    <a:pt x="65" y="93"/>
                    <a:pt x="65" y="93"/>
                  </a:cubicBezTo>
                  <a:cubicBezTo>
                    <a:pt x="65" y="252"/>
                    <a:pt x="65" y="252"/>
                    <a:pt x="65" y="252"/>
                  </a:cubicBezTo>
                  <a:cubicBezTo>
                    <a:pt x="65" y="255"/>
                    <a:pt x="65" y="257"/>
                    <a:pt x="65" y="259"/>
                  </a:cubicBezTo>
                  <a:cubicBezTo>
                    <a:pt x="65" y="543"/>
                    <a:pt x="65" y="543"/>
                    <a:pt x="65" y="543"/>
                  </a:cubicBezTo>
                  <a:cubicBezTo>
                    <a:pt x="65" y="562"/>
                    <a:pt x="79" y="577"/>
                    <a:pt x="97" y="577"/>
                  </a:cubicBezTo>
                  <a:cubicBezTo>
                    <a:pt x="114" y="577"/>
                    <a:pt x="128" y="562"/>
                    <a:pt x="128" y="543"/>
                  </a:cubicBezTo>
                  <a:cubicBezTo>
                    <a:pt x="128" y="292"/>
                    <a:pt x="128" y="292"/>
                    <a:pt x="128" y="292"/>
                  </a:cubicBezTo>
                  <a:cubicBezTo>
                    <a:pt x="144" y="292"/>
                    <a:pt x="144" y="292"/>
                    <a:pt x="144" y="292"/>
                  </a:cubicBezTo>
                  <a:cubicBezTo>
                    <a:pt x="144" y="543"/>
                    <a:pt x="144" y="543"/>
                    <a:pt x="144" y="543"/>
                  </a:cubicBezTo>
                  <a:cubicBezTo>
                    <a:pt x="144" y="562"/>
                    <a:pt x="158" y="577"/>
                    <a:pt x="176" y="577"/>
                  </a:cubicBezTo>
                  <a:cubicBezTo>
                    <a:pt x="193" y="577"/>
                    <a:pt x="207" y="562"/>
                    <a:pt x="207" y="543"/>
                  </a:cubicBezTo>
                  <a:cubicBezTo>
                    <a:pt x="207" y="252"/>
                    <a:pt x="207" y="252"/>
                    <a:pt x="207" y="252"/>
                  </a:cubicBezTo>
                  <a:cubicBezTo>
                    <a:pt x="207" y="250"/>
                    <a:pt x="207" y="250"/>
                    <a:pt x="207" y="250"/>
                  </a:cubicBezTo>
                  <a:cubicBezTo>
                    <a:pt x="207" y="93"/>
                    <a:pt x="207" y="93"/>
                    <a:pt x="207" y="93"/>
                  </a:cubicBezTo>
                  <a:cubicBezTo>
                    <a:pt x="225" y="93"/>
                    <a:pt x="225" y="93"/>
                    <a:pt x="225" y="93"/>
                  </a:cubicBezTo>
                  <a:cubicBezTo>
                    <a:pt x="225" y="259"/>
                    <a:pt x="225" y="259"/>
                    <a:pt x="225" y="259"/>
                  </a:cubicBezTo>
                  <a:cubicBezTo>
                    <a:pt x="225"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1" y="0"/>
                    <a:pt x="207" y="0"/>
                  </a:cubicBezTo>
                  <a:close/>
                </a:path>
              </a:pathLst>
            </a:custGeom>
            <a:grpFill/>
            <a:ln w="28575">
              <a:solidFill>
                <a:srgbClr val="F2F2F2"/>
              </a:solidFill>
            </a:ln>
            <a:effectLst>
              <a:outerShdw blurRad="88900" dist="75434" dir="2699985" rotWithShape="0">
                <a:scrgbClr r="0" g="0" b="0">
                  <a:alpha val="23000"/>
                </a:scrgbClr>
              </a:outerShdw>
            </a:effec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latin typeface="+mn-lt"/>
                <a:ea typeface="+mn-ea"/>
                <a:cs typeface="+mn-ea"/>
                <a:sym typeface="+mn-lt"/>
              </a:endParaRPr>
            </a:p>
          </p:txBody>
        </p:sp>
        <p:sp>
          <p:nvSpPr>
            <p:cNvPr id="151" name="Oval 6"/>
            <p:cNvSpPr>
              <a:spLocks noChangeArrowheads="1"/>
            </p:cNvSpPr>
            <p:nvPr/>
          </p:nvSpPr>
          <p:spPr bwMode="auto">
            <a:xfrm>
              <a:off x="6826235" y="1252165"/>
              <a:ext cx="407987" cy="412750"/>
            </a:xfrm>
            <a:prstGeom prst="ellipse">
              <a:avLst/>
            </a:prstGeom>
            <a:grpFill/>
            <a:ln w="28575">
              <a:solidFill>
                <a:srgbClr val="F2F2F2"/>
              </a:solidFill>
            </a:ln>
            <a:effectLst>
              <a:outerShdw blurRad="88900" dist="75434" dir="2699985" rotWithShape="0">
                <a:scrgbClr r="0" g="0" b="0">
                  <a:alpha val="23000"/>
                </a:scrgbClr>
              </a:outerShdw>
            </a:effec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latin typeface="+mn-lt"/>
                <a:ea typeface="+mn-ea"/>
                <a:cs typeface="+mn-ea"/>
                <a:sym typeface="+mn-lt"/>
              </a:endParaRPr>
            </a:p>
          </p:txBody>
        </p:sp>
      </p:grpSp>
      <p:grpSp>
        <p:nvGrpSpPr>
          <p:cNvPr id="4" name="组合 3"/>
          <p:cNvGrpSpPr/>
          <p:nvPr/>
        </p:nvGrpSpPr>
        <p:grpSpPr>
          <a:xfrm rot="0">
            <a:off x="4217670" y="1845945"/>
            <a:ext cx="1365250" cy="2287270"/>
            <a:chOff x="3435335" y="1252165"/>
            <a:chExt cx="1023937" cy="2614612"/>
          </a:xfrm>
        </p:grpSpPr>
        <p:sp>
          <p:nvSpPr>
            <p:cNvPr id="152" name="Freeform 9"/>
            <p:cNvSpPr>
              <a:spLocks noChangeArrowheads="1"/>
            </p:cNvSpPr>
            <p:nvPr/>
          </p:nvSpPr>
          <p:spPr bwMode="auto">
            <a:xfrm>
              <a:off x="3435335" y="2561852"/>
              <a:ext cx="168275" cy="198438"/>
            </a:xfrm>
            <a:custGeom>
              <a:avLst/>
              <a:gdLst>
                <a:gd name="T0" fmla="*/ 0 w 45"/>
                <a:gd name="T1" fmla="*/ 30 h 53"/>
                <a:gd name="T2" fmla="*/ 22 w 45"/>
                <a:gd name="T3" fmla="*/ 53 h 53"/>
                <a:gd name="T4" fmla="*/ 45 w 45"/>
                <a:gd name="T5" fmla="*/ 30 h 53"/>
                <a:gd name="T6" fmla="*/ 45 w 45"/>
                <a:gd name="T7" fmla="*/ 0 h 53"/>
                <a:gd name="T8" fmla="*/ 0 w 45"/>
                <a:gd name="T9" fmla="*/ 0 h 53"/>
                <a:gd name="T10" fmla="*/ 0 w 45"/>
                <a:gd name="T11" fmla="*/ 30 h 53"/>
                <a:gd name="T12" fmla="*/ 0 60000 65536"/>
                <a:gd name="T13" fmla="*/ 0 60000 65536"/>
                <a:gd name="T14" fmla="*/ 0 60000 65536"/>
                <a:gd name="T15" fmla="*/ 0 60000 65536"/>
                <a:gd name="T16" fmla="*/ 0 60000 65536"/>
                <a:gd name="T17" fmla="*/ 0 60000 65536"/>
                <a:gd name="T18" fmla="*/ 0 w 45"/>
                <a:gd name="T19" fmla="*/ 0 h 53"/>
                <a:gd name="T20" fmla="*/ 45 w 45"/>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5" h="53">
                  <a:moveTo>
                    <a:pt x="0" y="30"/>
                  </a:moveTo>
                  <a:cubicBezTo>
                    <a:pt x="0" y="43"/>
                    <a:pt x="10" y="53"/>
                    <a:pt x="22" y="53"/>
                  </a:cubicBezTo>
                  <a:cubicBezTo>
                    <a:pt x="35" y="53"/>
                    <a:pt x="45" y="43"/>
                    <a:pt x="45" y="30"/>
                  </a:cubicBezTo>
                  <a:cubicBezTo>
                    <a:pt x="45" y="0"/>
                    <a:pt x="45" y="0"/>
                    <a:pt x="45" y="0"/>
                  </a:cubicBezTo>
                  <a:cubicBezTo>
                    <a:pt x="0" y="0"/>
                    <a:pt x="0" y="0"/>
                    <a:pt x="0" y="0"/>
                  </a:cubicBezTo>
                  <a:lnTo>
                    <a:pt x="0" y="30"/>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705">
                <a:solidFill>
                  <a:srgbClr val="000000"/>
                </a:solidFill>
                <a:latin typeface="+mn-lt"/>
                <a:ea typeface="+mn-ea"/>
                <a:cs typeface="+mn-ea"/>
                <a:sym typeface="+mn-lt"/>
              </a:endParaRPr>
            </a:p>
          </p:txBody>
        </p:sp>
        <p:sp>
          <p:nvSpPr>
            <p:cNvPr id="153" name="Freeform 10"/>
            <p:cNvSpPr>
              <a:spLocks noChangeArrowheads="1"/>
            </p:cNvSpPr>
            <p:nvPr/>
          </p:nvSpPr>
          <p:spPr bwMode="auto">
            <a:xfrm>
              <a:off x="3675047" y="2561852"/>
              <a:ext cx="536575" cy="1304925"/>
            </a:xfrm>
            <a:custGeom>
              <a:avLst/>
              <a:gdLst>
                <a:gd name="T0" fmla="*/ 0 w 143"/>
                <a:gd name="T1" fmla="*/ 23 h 348"/>
                <a:gd name="T2" fmla="*/ 1 w 143"/>
                <a:gd name="T3" fmla="*/ 30 h 348"/>
                <a:gd name="T4" fmla="*/ 1 w 143"/>
                <a:gd name="T5" fmla="*/ 314 h 348"/>
                <a:gd name="T6" fmla="*/ 33 w 143"/>
                <a:gd name="T7" fmla="*/ 348 h 348"/>
                <a:gd name="T8" fmla="*/ 64 w 143"/>
                <a:gd name="T9" fmla="*/ 314 h 348"/>
                <a:gd name="T10" fmla="*/ 64 w 143"/>
                <a:gd name="T11" fmla="*/ 63 h 348"/>
                <a:gd name="T12" fmla="*/ 80 w 143"/>
                <a:gd name="T13" fmla="*/ 63 h 348"/>
                <a:gd name="T14" fmla="*/ 80 w 143"/>
                <a:gd name="T15" fmla="*/ 314 h 348"/>
                <a:gd name="T16" fmla="*/ 112 w 143"/>
                <a:gd name="T17" fmla="*/ 348 h 348"/>
                <a:gd name="T18" fmla="*/ 143 w 143"/>
                <a:gd name="T19" fmla="*/ 314 h 348"/>
                <a:gd name="T20" fmla="*/ 143 w 143"/>
                <a:gd name="T21" fmla="*/ 23 h 348"/>
                <a:gd name="T22" fmla="*/ 143 w 143"/>
                <a:gd name="T23" fmla="*/ 21 h 348"/>
                <a:gd name="T24" fmla="*/ 143 w 143"/>
                <a:gd name="T25" fmla="*/ 0 h 348"/>
                <a:gd name="T26" fmla="*/ 0 w 143"/>
                <a:gd name="T27" fmla="*/ 0 h 348"/>
                <a:gd name="T28" fmla="*/ 0 w 143"/>
                <a:gd name="T29" fmla="*/ 23 h 3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3"/>
                <a:gd name="T46" fmla="*/ 0 h 348"/>
                <a:gd name="T47" fmla="*/ 143 w 143"/>
                <a:gd name="T48" fmla="*/ 348 h 3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3" h="348">
                  <a:moveTo>
                    <a:pt x="0" y="23"/>
                  </a:moveTo>
                  <a:cubicBezTo>
                    <a:pt x="0" y="26"/>
                    <a:pt x="1" y="28"/>
                    <a:pt x="1" y="30"/>
                  </a:cubicBezTo>
                  <a:cubicBezTo>
                    <a:pt x="1" y="314"/>
                    <a:pt x="1" y="314"/>
                    <a:pt x="1" y="314"/>
                  </a:cubicBezTo>
                  <a:cubicBezTo>
                    <a:pt x="1" y="333"/>
                    <a:pt x="15" y="348"/>
                    <a:pt x="33" y="348"/>
                  </a:cubicBezTo>
                  <a:cubicBezTo>
                    <a:pt x="50" y="348"/>
                    <a:pt x="64" y="333"/>
                    <a:pt x="64" y="314"/>
                  </a:cubicBezTo>
                  <a:cubicBezTo>
                    <a:pt x="64" y="63"/>
                    <a:pt x="64" y="63"/>
                    <a:pt x="64" y="63"/>
                  </a:cubicBezTo>
                  <a:cubicBezTo>
                    <a:pt x="80" y="63"/>
                    <a:pt x="80" y="63"/>
                    <a:pt x="80" y="63"/>
                  </a:cubicBezTo>
                  <a:cubicBezTo>
                    <a:pt x="80" y="314"/>
                    <a:pt x="80" y="314"/>
                    <a:pt x="80" y="314"/>
                  </a:cubicBezTo>
                  <a:cubicBezTo>
                    <a:pt x="80" y="333"/>
                    <a:pt x="94" y="348"/>
                    <a:pt x="112" y="348"/>
                  </a:cubicBezTo>
                  <a:cubicBezTo>
                    <a:pt x="129" y="348"/>
                    <a:pt x="143" y="333"/>
                    <a:pt x="143" y="314"/>
                  </a:cubicBezTo>
                  <a:cubicBezTo>
                    <a:pt x="143" y="23"/>
                    <a:pt x="143" y="23"/>
                    <a:pt x="143" y="23"/>
                  </a:cubicBezTo>
                  <a:cubicBezTo>
                    <a:pt x="143" y="21"/>
                    <a:pt x="143" y="21"/>
                    <a:pt x="143" y="21"/>
                  </a:cubicBezTo>
                  <a:cubicBezTo>
                    <a:pt x="143" y="0"/>
                    <a:pt x="143" y="0"/>
                    <a:pt x="143" y="0"/>
                  </a:cubicBezTo>
                  <a:cubicBezTo>
                    <a:pt x="0" y="0"/>
                    <a:pt x="0" y="0"/>
                    <a:pt x="0" y="0"/>
                  </a:cubicBezTo>
                  <a:lnTo>
                    <a:pt x="0" y="23"/>
                  </a:lnTo>
                  <a:close/>
                </a:path>
              </a:pathLst>
            </a:custGeom>
            <a:solidFill>
              <a:srgbClr val="215F6B"/>
            </a:solidFill>
            <a:ln w="28575">
              <a:solidFill>
                <a:srgbClr val="F2F2F2"/>
              </a:solidFill>
            </a:ln>
            <a:effectLst>
              <a:outerShdw blurRad="88900" dist="75434" dir="2699985" rotWithShape="0">
                <a:scrgbClr r="0" g="0" b="0">
                  <a:alpha val="23000"/>
                </a:scrgbClr>
              </a:outerShdw>
            </a:effec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latin typeface="+mn-lt"/>
                <a:ea typeface="+mn-ea"/>
                <a:cs typeface="+mn-ea"/>
                <a:sym typeface="+mn-lt"/>
              </a:endParaRPr>
            </a:p>
          </p:txBody>
        </p:sp>
        <p:sp>
          <p:nvSpPr>
            <p:cNvPr id="154" name="Freeform 11"/>
            <p:cNvSpPr>
              <a:spLocks noChangeArrowheads="1"/>
            </p:cNvSpPr>
            <p:nvPr/>
          </p:nvSpPr>
          <p:spPr bwMode="auto">
            <a:xfrm>
              <a:off x="4275122" y="2561852"/>
              <a:ext cx="184150" cy="198438"/>
            </a:xfrm>
            <a:custGeom>
              <a:avLst/>
              <a:gdLst>
                <a:gd name="T0" fmla="*/ 0 w 49"/>
                <a:gd name="T1" fmla="*/ 0 h 53"/>
                <a:gd name="T2" fmla="*/ 0 w 49"/>
                <a:gd name="T3" fmla="*/ 30 h 53"/>
                <a:gd name="T4" fmla="*/ 25 w 49"/>
                <a:gd name="T5" fmla="*/ 53 h 53"/>
                <a:gd name="T6" fmla="*/ 49 w 49"/>
                <a:gd name="T7" fmla="*/ 30 h 53"/>
                <a:gd name="T8" fmla="*/ 49 w 49"/>
                <a:gd name="T9" fmla="*/ 0 h 53"/>
                <a:gd name="T10" fmla="*/ 0 w 49"/>
                <a:gd name="T11" fmla="*/ 0 h 53"/>
                <a:gd name="T12" fmla="*/ 0 60000 65536"/>
                <a:gd name="T13" fmla="*/ 0 60000 65536"/>
                <a:gd name="T14" fmla="*/ 0 60000 65536"/>
                <a:gd name="T15" fmla="*/ 0 60000 65536"/>
                <a:gd name="T16" fmla="*/ 0 60000 65536"/>
                <a:gd name="T17" fmla="*/ 0 60000 65536"/>
                <a:gd name="T18" fmla="*/ 0 w 49"/>
                <a:gd name="T19" fmla="*/ 0 h 53"/>
                <a:gd name="T20" fmla="*/ 49 w 49"/>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9" h="53">
                  <a:moveTo>
                    <a:pt x="0" y="0"/>
                  </a:moveTo>
                  <a:cubicBezTo>
                    <a:pt x="0" y="30"/>
                    <a:pt x="0" y="30"/>
                    <a:pt x="0" y="30"/>
                  </a:cubicBezTo>
                  <a:cubicBezTo>
                    <a:pt x="0" y="43"/>
                    <a:pt x="11" y="53"/>
                    <a:pt x="25" y="53"/>
                  </a:cubicBezTo>
                  <a:cubicBezTo>
                    <a:pt x="38" y="53"/>
                    <a:pt x="49" y="43"/>
                    <a:pt x="49" y="30"/>
                  </a:cubicBezTo>
                  <a:cubicBezTo>
                    <a:pt x="49" y="0"/>
                    <a:pt x="49" y="0"/>
                    <a:pt x="49" y="0"/>
                  </a:cubicBezTo>
                  <a:lnTo>
                    <a:pt x="0" y="0"/>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705">
                <a:solidFill>
                  <a:srgbClr val="000000"/>
                </a:solidFill>
                <a:latin typeface="+mn-lt"/>
                <a:ea typeface="+mn-ea"/>
                <a:cs typeface="+mn-ea"/>
                <a:sym typeface="+mn-lt"/>
              </a:endParaRPr>
            </a:p>
          </p:txBody>
        </p:sp>
        <p:sp>
          <p:nvSpPr>
            <p:cNvPr id="155" name="Freeform 12"/>
            <p:cNvSpPr>
              <a:spLocks noChangeArrowheads="1"/>
            </p:cNvSpPr>
            <p:nvPr/>
          </p:nvSpPr>
          <p:spPr bwMode="auto">
            <a:xfrm>
              <a:off x="3435335" y="1703015"/>
              <a:ext cx="1023937" cy="858837"/>
            </a:xfrm>
            <a:custGeom>
              <a:avLst/>
              <a:gdLst>
                <a:gd name="T0" fmla="*/ 273 w 273"/>
                <a:gd name="T1" fmla="*/ 67 h 229"/>
                <a:gd name="T2" fmla="*/ 273 w 273"/>
                <a:gd name="T3" fmla="*/ 58 h 229"/>
                <a:gd name="T4" fmla="*/ 273 w 273"/>
                <a:gd name="T5" fmla="*/ 54 h 229"/>
                <a:gd name="T6" fmla="*/ 207 w 273"/>
                <a:gd name="T7" fmla="*/ 0 h 229"/>
                <a:gd name="T8" fmla="*/ 69 w 273"/>
                <a:gd name="T9" fmla="*/ 0 h 229"/>
                <a:gd name="T10" fmla="*/ 0 w 273"/>
                <a:gd name="T11" fmla="*/ 56 h 229"/>
                <a:gd name="T12" fmla="*/ 0 w 273"/>
                <a:gd name="T13" fmla="*/ 58 h 229"/>
                <a:gd name="T14" fmla="*/ 0 w 273"/>
                <a:gd name="T15" fmla="*/ 67 h 229"/>
                <a:gd name="T16" fmla="*/ 0 w 273"/>
                <a:gd name="T17" fmla="*/ 229 h 229"/>
                <a:gd name="T18" fmla="*/ 45 w 273"/>
                <a:gd name="T19" fmla="*/ 229 h 229"/>
                <a:gd name="T20" fmla="*/ 45 w 273"/>
                <a:gd name="T21" fmla="*/ 93 h 229"/>
                <a:gd name="T22" fmla="*/ 64 w 273"/>
                <a:gd name="T23" fmla="*/ 93 h 229"/>
                <a:gd name="T24" fmla="*/ 64 w 273"/>
                <a:gd name="T25" fmla="*/ 229 h 229"/>
                <a:gd name="T26" fmla="*/ 207 w 273"/>
                <a:gd name="T27" fmla="*/ 229 h 229"/>
                <a:gd name="T28" fmla="*/ 207 w 273"/>
                <a:gd name="T29" fmla="*/ 93 h 229"/>
                <a:gd name="T30" fmla="*/ 224 w 273"/>
                <a:gd name="T31" fmla="*/ 93 h 229"/>
                <a:gd name="T32" fmla="*/ 224 w 273"/>
                <a:gd name="T33" fmla="*/ 229 h 229"/>
                <a:gd name="T34" fmla="*/ 273 w 273"/>
                <a:gd name="T35" fmla="*/ 229 h 229"/>
                <a:gd name="T36" fmla="*/ 273 w 273"/>
                <a:gd name="T37" fmla="*/ 67 h 2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3"/>
                <a:gd name="T58" fmla="*/ 0 h 229"/>
                <a:gd name="T59" fmla="*/ 273 w 273"/>
                <a:gd name="T60" fmla="*/ 229 h 2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3" h="229">
                  <a:moveTo>
                    <a:pt x="273" y="67"/>
                  </a:moveTo>
                  <a:cubicBezTo>
                    <a:pt x="273" y="58"/>
                    <a:pt x="273" y="58"/>
                    <a:pt x="273" y="58"/>
                  </a:cubicBezTo>
                  <a:cubicBezTo>
                    <a:pt x="273" y="54"/>
                    <a:pt x="273" y="54"/>
                    <a:pt x="273" y="54"/>
                  </a:cubicBezTo>
                  <a:cubicBezTo>
                    <a:pt x="273" y="36"/>
                    <a:pt x="250" y="0"/>
                    <a:pt x="207" y="0"/>
                  </a:cubicBezTo>
                  <a:cubicBezTo>
                    <a:pt x="69" y="0"/>
                    <a:pt x="69" y="0"/>
                    <a:pt x="69" y="0"/>
                  </a:cubicBezTo>
                  <a:cubicBezTo>
                    <a:pt x="19" y="1"/>
                    <a:pt x="0" y="42"/>
                    <a:pt x="0" y="56"/>
                  </a:cubicBezTo>
                  <a:cubicBezTo>
                    <a:pt x="0" y="58"/>
                    <a:pt x="0" y="58"/>
                    <a:pt x="0" y="58"/>
                  </a:cubicBezTo>
                  <a:cubicBezTo>
                    <a:pt x="0" y="67"/>
                    <a:pt x="0" y="67"/>
                    <a:pt x="0" y="67"/>
                  </a:cubicBezTo>
                  <a:cubicBezTo>
                    <a:pt x="0" y="229"/>
                    <a:pt x="0" y="229"/>
                    <a:pt x="0" y="229"/>
                  </a:cubicBezTo>
                  <a:cubicBezTo>
                    <a:pt x="45" y="229"/>
                    <a:pt x="45" y="229"/>
                    <a:pt x="45" y="229"/>
                  </a:cubicBezTo>
                  <a:cubicBezTo>
                    <a:pt x="45" y="93"/>
                    <a:pt x="45" y="93"/>
                    <a:pt x="45" y="93"/>
                  </a:cubicBezTo>
                  <a:cubicBezTo>
                    <a:pt x="64" y="93"/>
                    <a:pt x="64" y="93"/>
                    <a:pt x="64" y="93"/>
                  </a:cubicBezTo>
                  <a:cubicBezTo>
                    <a:pt x="64" y="229"/>
                    <a:pt x="64" y="229"/>
                    <a:pt x="64" y="229"/>
                  </a:cubicBezTo>
                  <a:cubicBezTo>
                    <a:pt x="207" y="229"/>
                    <a:pt x="207" y="229"/>
                    <a:pt x="207" y="229"/>
                  </a:cubicBezTo>
                  <a:cubicBezTo>
                    <a:pt x="207" y="93"/>
                    <a:pt x="207" y="93"/>
                    <a:pt x="207" y="93"/>
                  </a:cubicBezTo>
                  <a:cubicBezTo>
                    <a:pt x="224" y="93"/>
                    <a:pt x="224" y="93"/>
                    <a:pt x="224" y="93"/>
                  </a:cubicBezTo>
                  <a:cubicBezTo>
                    <a:pt x="224" y="229"/>
                    <a:pt x="224" y="229"/>
                    <a:pt x="224" y="229"/>
                  </a:cubicBezTo>
                  <a:cubicBezTo>
                    <a:pt x="273" y="229"/>
                    <a:pt x="273" y="229"/>
                    <a:pt x="273" y="229"/>
                  </a:cubicBezTo>
                  <a:lnTo>
                    <a:pt x="273" y="67"/>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705">
                <a:solidFill>
                  <a:srgbClr val="000000"/>
                </a:solidFill>
                <a:latin typeface="+mn-lt"/>
                <a:ea typeface="+mn-ea"/>
                <a:cs typeface="+mn-ea"/>
                <a:sym typeface="+mn-lt"/>
              </a:endParaRPr>
            </a:p>
          </p:txBody>
        </p:sp>
        <p:sp>
          <p:nvSpPr>
            <p:cNvPr id="156" name="Oval 13"/>
            <p:cNvSpPr>
              <a:spLocks noChangeArrowheads="1"/>
            </p:cNvSpPr>
            <p:nvPr/>
          </p:nvSpPr>
          <p:spPr bwMode="auto">
            <a:xfrm>
              <a:off x="3743310" y="1252165"/>
              <a:ext cx="407987"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705">
                <a:solidFill>
                  <a:srgbClr val="000000"/>
                </a:solidFill>
                <a:latin typeface="+mn-lt"/>
                <a:ea typeface="+mn-ea"/>
                <a:cs typeface="+mn-ea"/>
                <a:sym typeface="+mn-lt"/>
              </a:endParaRPr>
            </a:p>
          </p:txBody>
        </p:sp>
      </p:grpSp>
      <p:grpSp>
        <p:nvGrpSpPr>
          <p:cNvPr id="5" name="组合 4"/>
          <p:cNvGrpSpPr/>
          <p:nvPr/>
        </p:nvGrpSpPr>
        <p:grpSpPr>
          <a:xfrm rot="0">
            <a:off x="6272530" y="1845945"/>
            <a:ext cx="1365250" cy="2287270"/>
            <a:chOff x="4976797" y="1252165"/>
            <a:chExt cx="1023938" cy="2614612"/>
          </a:xfrm>
        </p:grpSpPr>
        <p:sp>
          <p:nvSpPr>
            <p:cNvPr id="157" name="Freeform 14"/>
            <p:cNvSpPr>
              <a:spLocks noChangeArrowheads="1"/>
            </p:cNvSpPr>
            <p:nvPr/>
          </p:nvSpPr>
          <p:spPr bwMode="auto">
            <a:xfrm>
              <a:off x="4979972" y="1703015"/>
              <a:ext cx="1017588" cy="179387"/>
            </a:xfrm>
            <a:custGeom>
              <a:avLst/>
              <a:gdLst>
                <a:gd name="T0" fmla="*/ 206 w 271"/>
                <a:gd name="T1" fmla="*/ 0 h 48"/>
                <a:gd name="T2" fmla="*/ 69 w 271"/>
                <a:gd name="T3" fmla="*/ 0 h 48"/>
                <a:gd name="T4" fmla="*/ 0 w 271"/>
                <a:gd name="T5" fmla="*/ 48 h 48"/>
                <a:gd name="T6" fmla="*/ 271 w 271"/>
                <a:gd name="T7" fmla="*/ 48 h 48"/>
                <a:gd name="T8" fmla="*/ 206 w 271"/>
                <a:gd name="T9" fmla="*/ 0 h 48"/>
                <a:gd name="T10" fmla="*/ 0 60000 65536"/>
                <a:gd name="T11" fmla="*/ 0 60000 65536"/>
                <a:gd name="T12" fmla="*/ 0 60000 65536"/>
                <a:gd name="T13" fmla="*/ 0 60000 65536"/>
                <a:gd name="T14" fmla="*/ 0 60000 65536"/>
                <a:gd name="T15" fmla="*/ 0 w 271"/>
                <a:gd name="T16" fmla="*/ 0 h 48"/>
                <a:gd name="T17" fmla="*/ 271 w 271"/>
                <a:gd name="T18" fmla="*/ 48 h 48"/>
              </a:gdLst>
              <a:ahLst/>
              <a:cxnLst>
                <a:cxn ang="T10">
                  <a:pos x="T0" y="T1"/>
                </a:cxn>
                <a:cxn ang="T11">
                  <a:pos x="T2" y="T3"/>
                </a:cxn>
                <a:cxn ang="T12">
                  <a:pos x="T4" y="T5"/>
                </a:cxn>
                <a:cxn ang="T13">
                  <a:pos x="T6" y="T7"/>
                </a:cxn>
                <a:cxn ang="T14">
                  <a:pos x="T8" y="T9"/>
                </a:cxn>
              </a:cxnLst>
              <a:rect l="T15" t="T16" r="T17" b="T18"/>
              <a:pathLst>
                <a:path w="271" h="48">
                  <a:moveTo>
                    <a:pt x="206" y="0"/>
                  </a:moveTo>
                  <a:cubicBezTo>
                    <a:pt x="69" y="0"/>
                    <a:pt x="69" y="0"/>
                    <a:pt x="69" y="0"/>
                  </a:cubicBezTo>
                  <a:cubicBezTo>
                    <a:pt x="26" y="1"/>
                    <a:pt x="6" y="30"/>
                    <a:pt x="0" y="48"/>
                  </a:cubicBezTo>
                  <a:cubicBezTo>
                    <a:pt x="271" y="48"/>
                    <a:pt x="271" y="48"/>
                    <a:pt x="271" y="48"/>
                  </a:cubicBezTo>
                  <a:cubicBezTo>
                    <a:pt x="267" y="29"/>
                    <a:pt x="245" y="0"/>
                    <a:pt x="206" y="0"/>
                  </a:cubicBez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705">
                <a:solidFill>
                  <a:srgbClr val="000000"/>
                </a:solidFill>
                <a:latin typeface="+mn-lt"/>
                <a:ea typeface="+mn-ea"/>
                <a:cs typeface="+mn-ea"/>
                <a:sym typeface="+mn-lt"/>
              </a:endParaRPr>
            </a:p>
          </p:txBody>
        </p:sp>
        <p:sp>
          <p:nvSpPr>
            <p:cNvPr id="158" name="Freeform 15"/>
            <p:cNvSpPr>
              <a:spLocks noChangeArrowheads="1"/>
            </p:cNvSpPr>
            <p:nvPr/>
          </p:nvSpPr>
          <p:spPr bwMode="auto">
            <a:xfrm>
              <a:off x="4976797" y="1882402"/>
              <a:ext cx="1023938" cy="1984375"/>
            </a:xfrm>
            <a:custGeom>
              <a:avLst/>
              <a:gdLst>
                <a:gd name="T0" fmla="*/ 1 w 273"/>
                <a:gd name="T1" fmla="*/ 0 h 529"/>
                <a:gd name="T2" fmla="*/ 0 w 273"/>
                <a:gd name="T3" fmla="*/ 8 h 529"/>
                <a:gd name="T4" fmla="*/ 0 w 273"/>
                <a:gd name="T5" fmla="*/ 10 h 529"/>
                <a:gd name="T6" fmla="*/ 0 w 273"/>
                <a:gd name="T7" fmla="*/ 19 h 529"/>
                <a:gd name="T8" fmla="*/ 0 w 273"/>
                <a:gd name="T9" fmla="*/ 211 h 529"/>
                <a:gd name="T10" fmla="*/ 22 w 273"/>
                <a:gd name="T11" fmla="*/ 234 h 529"/>
                <a:gd name="T12" fmla="*/ 45 w 273"/>
                <a:gd name="T13" fmla="*/ 211 h 529"/>
                <a:gd name="T14" fmla="*/ 45 w 273"/>
                <a:gd name="T15" fmla="*/ 45 h 529"/>
                <a:gd name="T16" fmla="*/ 65 w 273"/>
                <a:gd name="T17" fmla="*/ 45 h 529"/>
                <a:gd name="T18" fmla="*/ 65 w 273"/>
                <a:gd name="T19" fmla="*/ 204 h 529"/>
                <a:gd name="T20" fmla="*/ 65 w 273"/>
                <a:gd name="T21" fmla="*/ 211 h 529"/>
                <a:gd name="T22" fmla="*/ 65 w 273"/>
                <a:gd name="T23" fmla="*/ 495 h 529"/>
                <a:gd name="T24" fmla="*/ 97 w 273"/>
                <a:gd name="T25" fmla="*/ 529 h 529"/>
                <a:gd name="T26" fmla="*/ 128 w 273"/>
                <a:gd name="T27" fmla="*/ 495 h 529"/>
                <a:gd name="T28" fmla="*/ 128 w 273"/>
                <a:gd name="T29" fmla="*/ 244 h 529"/>
                <a:gd name="T30" fmla="*/ 144 w 273"/>
                <a:gd name="T31" fmla="*/ 244 h 529"/>
                <a:gd name="T32" fmla="*/ 144 w 273"/>
                <a:gd name="T33" fmla="*/ 495 h 529"/>
                <a:gd name="T34" fmla="*/ 176 w 273"/>
                <a:gd name="T35" fmla="*/ 529 h 529"/>
                <a:gd name="T36" fmla="*/ 207 w 273"/>
                <a:gd name="T37" fmla="*/ 495 h 529"/>
                <a:gd name="T38" fmla="*/ 207 w 273"/>
                <a:gd name="T39" fmla="*/ 204 h 529"/>
                <a:gd name="T40" fmla="*/ 207 w 273"/>
                <a:gd name="T41" fmla="*/ 202 h 529"/>
                <a:gd name="T42" fmla="*/ 207 w 273"/>
                <a:gd name="T43" fmla="*/ 45 h 529"/>
                <a:gd name="T44" fmla="*/ 224 w 273"/>
                <a:gd name="T45" fmla="*/ 45 h 529"/>
                <a:gd name="T46" fmla="*/ 224 w 273"/>
                <a:gd name="T47" fmla="*/ 211 h 529"/>
                <a:gd name="T48" fmla="*/ 249 w 273"/>
                <a:gd name="T49" fmla="*/ 234 h 529"/>
                <a:gd name="T50" fmla="*/ 273 w 273"/>
                <a:gd name="T51" fmla="*/ 211 h 529"/>
                <a:gd name="T52" fmla="*/ 273 w 273"/>
                <a:gd name="T53" fmla="*/ 19 h 529"/>
                <a:gd name="T54" fmla="*/ 273 w 273"/>
                <a:gd name="T55" fmla="*/ 10 h 529"/>
                <a:gd name="T56" fmla="*/ 273 w 273"/>
                <a:gd name="T57" fmla="*/ 6 h 529"/>
                <a:gd name="T58" fmla="*/ 272 w 273"/>
                <a:gd name="T59" fmla="*/ 0 h 529"/>
                <a:gd name="T60" fmla="*/ 1 w 273"/>
                <a:gd name="T61" fmla="*/ 0 h 5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29"/>
                <a:gd name="T95" fmla="*/ 273 w 273"/>
                <a:gd name="T96" fmla="*/ 529 h 5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29">
                  <a:moveTo>
                    <a:pt x="1" y="0"/>
                  </a:moveTo>
                  <a:cubicBezTo>
                    <a:pt x="0" y="3"/>
                    <a:pt x="0" y="6"/>
                    <a:pt x="0" y="8"/>
                  </a:cubicBezTo>
                  <a:cubicBezTo>
                    <a:pt x="0" y="10"/>
                    <a:pt x="0" y="10"/>
                    <a:pt x="0" y="10"/>
                  </a:cubicBezTo>
                  <a:cubicBezTo>
                    <a:pt x="0" y="19"/>
                    <a:pt x="0" y="19"/>
                    <a:pt x="0" y="19"/>
                  </a:cubicBezTo>
                  <a:cubicBezTo>
                    <a:pt x="0" y="211"/>
                    <a:pt x="0" y="211"/>
                    <a:pt x="0" y="211"/>
                  </a:cubicBezTo>
                  <a:cubicBezTo>
                    <a:pt x="0" y="224"/>
                    <a:pt x="10" y="234"/>
                    <a:pt x="22" y="234"/>
                  </a:cubicBezTo>
                  <a:cubicBezTo>
                    <a:pt x="35" y="234"/>
                    <a:pt x="45" y="224"/>
                    <a:pt x="45" y="211"/>
                  </a:cubicBezTo>
                  <a:cubicBezTo>
                    <a:pt x="45" y="45"/>
                    <a:pt x="45" y="45"/>
                    <a:pt x="45" y="45"/>
                  </a:cubicBezTo>
                  <a:cubicBezTo>
                    <a:pt x="65" y="45"/>
                    <a:pt x="65" y="45"/>
                    <a:pt x="65" y="45"/>
                  </a:cubicBezTo>
                  <a:cubicBezTo>
                    <a:pt x="65" y="204"/>
                    <a:pt x="65" y="204"/>
                    <a:pt x="65" y="204"/>
                  </a:cubicBezTo>
                  <a:cubicBezTo>
                    <a:pt x="65" y="207"/>
                    <a:pt x="65" y="209"/>
                    <a:pt x="65" y="211"/>
                  </a:cubicBezTo>
                  <a:cubicBezTo>
                    <a:pt x="65" y="495"/>
                    <a:pt x="65" y="495"/>
                    <a:pt x="65" y="495"/>
                  </a:cubicBezTo>
                  <a:cubicBezTo>
                    <a:pt x="65" y="514"/>
                    <a:pt x="79" y="529"/>
                    <a:pt x="97" y="529"/>
                  </a:cubicBezTo>
                  <a:cubicBezTo>
                    <a:pt x="114" y="529"/>
                    <a:pt x="128" y="514"/>
                    <a:pt x="128" y="495"/>
                  </a:cubicBezTo>
                  <a:cubicBezTo>
                    <a:pt x="128" y="244"/>
                    <a:pt x="128" y="244"/>
                    <a:pt x="128" y="244"/>
                  </a:cubicBezTo>
                  <a:cubicBezTo>
                    <a:pt x="144" y="244"/>
                    <a:pt x="144" y="244"/>
                    <a:pt x="144" y="244"/>
                  </a:cubicBezTo>
                  <a:cubicBezTo>
                    <a:pt x="144" y="495"/>
                    <a:pt x="144" y="495"/>
                    <a:pt x="144" y="495"/>
                  </a:cubicBezTo>
                  <a:cubicBezTo>
                    <a:pt x="144" y="514"/>
                    <a:pt x="158" y="529"/>
                    <a:pt x="176" y="529"/>
                  </a:cubicBezTo>
                  <a:cubicBezTo>
                    <a:pt x="193" y="529"/>
                    <a:pt x="207" y="514"/>
                    <a:pt x="207" y="495"/>
                  </a:cubicBezTo>
                  <a:cubicBezTo>
                    <a:pt x="207" y="204"/>
                    <a:pt x="207" y="204"/>
                    <a:pt x="207" y="204"/>
                  </a:cubicBezTo>
                  <a:cubicBezTo>
                    <a:pt x="207" y="202"/>
                    <a:pt x="207" y="202"/>
                    <a:pt x="207" y="202"/>
                  </a:cubicBezTo>
                  <a:cubicBezTo>
                    <a:pt x="207" y="45"/>
                    <a:pt x="207" y="45"/>
                    <a:pt x="207" y="45"/>
                  </a:cubicBezTo>
                  <a:cubicBezTo>
                    <a:pt x="224" y="45"/>
                    <a:pt x="224" y="45"/>
                    <a:pt x="224" y="45"/>
                  </a:cubicBezTo>
                  <a:cubicBezTo>
                    <a:pt x="224" y="211"/>
                    <a:pt x="224" y="211"/>
                    <a:pt x="224" y="211"/>
                  </a:cubicBezTo>
                  <a:cubicBezTo>
                    <a:pt x="224" y="224"/>
                    <a:pt x="235" y="234"/>
                    <a:pt x="249" y="234"/>
                  </a:cubicBezTo>
                  <a:cubicBezTo>
                    <a:pt x="262" y="234"/>
                    <a:pt x="273" y="224"/>
                    <a:pt x="273" y="211"/>
                  </a:cubicBezTo>
                  <a:cubicBezTo>
                    <a:pt x="273" y="19"/>
                    <a:pt x="273" y="19"/>
                    <a:pt x="273" y="19"/>
                  </a:cubicBezTo>
                  <a:cubicBezTo>
                    <a:pt x="273" y="10"/>
                    <a:pt x="273" y="10"/>
                    <a:pt x="273" y="10"/>
                  </a:cubicBezTo>
                  <a:cubicBezTo>
                    <a:pt x="273" y="6"/>
                    <a:pt x="273" y="6"/>
                    <a:pt x="273" y="6"/>
                  </a:cubicBezTo>
                  <a:cubicBezTo>
                    <a:pt x="273" y="4"/>
                    <a:pt x="273" y="2"/>
                    <a:pt x="272" y="0"/>
                  </a:cubicBezTo>
                  <a:lnTo>
                    <a:pt x="1" y="0"/>
                  </a:lnTo>
                  <a:close/>
                </a:path>
              </a:pathLst>
            </a:custGeom>
            <a:solidFill>
              <a:srgbClr val="B8E1E9"/>
            </a:solidFill>
            <a:ln w="28575">
              <a:solidFill>
                <a:srgbClr val="F2F2F2"/>
              </a:solidFill>
            </a:ln>
            <a:effectLst>
              <a:outerShdw blurRad="88900" dist="75434" dir="2699985" rotWithShape="0">
                <a:scrgbClr r="0" g="0" b="0">
                  <a:alpha val="23000"/>
                </a:scrgbClr>
              </a:outerShdw>
            </a:effec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latin typeface="+mn-lt"/>
                <a:ea typeface="+mn-ea"/>
                <a:cs typeface="+mn-ea"/>
                <a:sym typeface="+mn-lt"/>
              </a:endParaRPr>
            </a:p>
          </p:txBody>
        </p:sp>
        <p:sp>
          <p:nvSpPr>
            <p:cNvPr id="159" name="Oval 16"/>
            <p:cNvSpPr>
              <a:spLocks noChangeArrowheads="1"/>
            </p:cNvSpPr>
            <p:nvPr/>
          </p:nvSpPr>
          <p:spPr bwMode="auto">
            <a:xfrm>
              <a:off x="5284772" y="1252165"/>
              <a:ext cx="407988"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705">
                <a:solidFill>
                  <a:srgbClr val="000000"/>
                </a:solidFill>
                <a:latin typeface="+mn-lt"/>
                <a:ea typeface="+mn-ea"/>
                <a:cs typeface="+mn-ea"/>
                <a:sym typeface="+mn-lt"/>
              </a:endParaRPr>
            </a:p>
          </p:txBody>
        </p:sp>
      </p:grpSp>
      <p:grpSp>
        <p:nvGrpSpPr>
          <p:cNvPr id="3" name="组合 2"/>
          <p:cNvGrpSpPr/>
          <p:nvPr/>
        </p:nvGrpSpPr>
        <p:grpSpPr>
          <a:xfrm rot="0">
            <a:off x="2162175" y="1845945"/>
            <a:ext cx="1365250" cy="2287270"/>
            <a:chOff x="1893872" y="1252165"/>
            <a:chExt cx="1023938" cy="2614612"/>
          </a:xfrm>
        </p:grpSpPr>
        <p:sp>
          <p:nvSpPr>
            <p:cNvPr id="160" name="Rectangle 17"/>
            <p:cNvSpPr>
              <a:spLocks noChangeArrowheads="1"/>
            </p:cNvSpPr>
            <p:nvPr/>
          </p:nvSpPr>
          <p:spPr bwMode="auto">
            <a:xfrm>
              <a:off x="2374885" y="2798390"/>
              <a:ext cx="58737" cy="415925"/>
            </a:xfrm>
            <a:prstGeom prst="rect">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705">
                <a:solidFill>
                  <a:srgbClr val="000000"/>
                </a:solidFill>
                <a:latin typeface="+mn-lt"/>
                <a:ea typeface="+mn-ea"/>
                <a:cs typeface="+mn-ea"/>
                <a:sym typeface="+mn-lt"/>
              </a:endParaRPr>
            </a:p>
          </p:txBody>
        </p:sp>
        <p:sp>
          <p:nvSpPr>
            <p:cNvPr id="161" name="Freeform 18"/>
            <p:cNvSpPr>
              <a:spLocks noChangeArrowheads="1"/>
            </p:cNvSpPr>
            <p:nvPr/>
          </p:nvSpPr>
          <p:spPr bwMode="auto">
            <a:xfrm>
              <a:off x="2138347" y="3214315"/>
              <a:ext cx="236538" cy="652462"/>
            </a:xfrm>
            <a:custGeom>
              <a:avLst/>
              <a:gdLst>
                <a:gd name="T0" fmla="*/ 0 w 63"/>
                <a:gd name="T1" fmla="*/ 140 h 174"/>
                <a:gd name="T2" fmla="*/ 32 w 63"/>
                <a:gd name="T3" fmla="*/ 174 h 174"/>
                <a:gd name="T4" fmla="*/ 63 w 63"/>
                <a:gd name="T5" fmla="*/ 140 h 174"/>
                <a:gd name="T6" fmla="*/ 63 w 63"/>
                <a:gd name="T7" fmla="*/ 0 h 174"/>
                <a:gd name="T8" fmla="*/ 0 w 63"/>
                <a:gd name="T9" fmla="*/ 0 h 174"/>
                <a:gd name="T10" fmla="*/ 0 w 63"/>
                <a:gd name="T11" fmla="*/ 14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140"/>
                  </a:moveTo>
                  <a:cubicBezTo>
                    <a:pt x="0" y="159"/>
                    <a:pt x="14" y="174"/>
                    <a:pt x="32" y="174"/>
                  </a:cubicBezTo>
                  <a:cubicBezTo>
                    <a:pt x="49" y="174"/>
                    <a:pt x="63" y="159"/>
                    <a:pt x="63" y="140"/>
                  </a:cubicBezTo>
                  <a:cubicBezTo>
                    <a:pt x="63" y="0"/>
                    <a:pt x="63" y="0"/>
                    <a:pt x="63" y="0"/>
                  </a:cubicBezTo>
                  <a:cubicBezTo>
                    <a:pt x="0" y="0"/>
                    <a:pt x="0" y="0"/>
                    <a:pt x="0" y="0"/>
                  </a:cubicBezTo>
                  <a:lnTo>
                    <a:pt x="0" y="140"/>
                  </a:lnTo>
                  <a:close/>
                </a:path>
              </a:pathLst>
            </a:custGeom>
            <a:solidFill>
              <a:srgbClr val="96D3DF"/>
            </a:solidFill>
            <a:ln w="28575">
              <a:solidFill>
                <a:srgbClr val="F2F2F2"/>
              </a:solidFill>
            </a:ln>
            <a:effectLst>
              <a:outerShdw blurRad="88900" dist="75434" dir="2699985" rotWithShape="0">
                <a:scrgbClr r="0" g="0" b="0">
                  <a:alpha val="23000"/>
                </a:scrgbClr>
              </a:outerShdw>
            </a:effec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latin typeface="+mn-lt"/>
                <a:ea typeface="+mn-ea"/>
                <a:cs typeface="+mn-ea"/>
                <a:sym typeface="+mn-lt"/>
              </a:endParaRPr>
            </a:p>
          </p:txBody>
        </p:sp>
        <p:sp>
          <p:nvSpPr>
            <p:cNvPr id="162" name="Freeform 19"/>
            <p:cNvSpPr>
              <a:spLocks noChangeArrowheads="1"/>
            </p:cNvSpPr>
            <p:nvPr/>
          </p:nvSpPr>
          <p:spPr bwMode="auto">
            <a:xfrm>
              <a:off x="2433622" y="3214315"/>
              <a:ext cx="236538" cy="652462"/>
            </a:xfrm>
            <a:custGeom>
              <a:avLst/>
              <a:gdLst>
                <a:gd name="T0" fmla="*/ 0 w 63"/>
                <a:gd name="T1" fmla="*/ 0 h 174"/>
                <a:gd name="T2" fmla="*/ 0 w 63"/>
                <a:gd name="T3" fmla="*/ 140 h 174"/>
                <a:gd name="T4" fmla="*/ 31 w 63"/>
                <a:gd name="T5" fmla="*/ 174 h 174"/>
                <a:gd name="T6" fmla="*/ 63 w 63"/>
                <a:gd name="T7" fmla="*/ 140 h 174"/>
                <a:gd name="T8" fmla="*/ 63 w 63"/>
                <a:gd name="T9" fmla="*/ 0 h 174"/>
                <a:gd name="T10" fmla="*/ 0 w 63"/>
                <a:gd name="T11" fmla="*/ 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0"/>
                  </a:moveTo>
                  <a:cubicBezTo>
                    <a:pt x="0" y="140"/>
                    <a:pt x="0" y="140"/>
                    <a:pt x="0" y="140"/>
                  </a:cubicBezTo>
                  <a:cubicBezTo>
                    <a:pt x="0" y="159"/>
                    <a:pt x="14" y="174"/>
                    <a:pt x="31" y="174"/>
                  </a:cubicBezTo>
                  <a:cubicBezTo>
                    <a:pt x="49" y="174"/>
                    <a:pt x="63" y="159"/>
                    <a:pt x="63" y="140"/>
                  </a:cubicBezTo>
                  <a:cubicBezTo>
                    <a:pt x="63" y="0"/>
                    <a:pt x="63" y="0"/>
                    <a:pt x="63" y="0"/>
                  </a:cubicBezTo>
                  <a:lnTo>
                    <a:pt x="0" y="0"/>
                  </a:lnTo>
                  <a:close/>
                </a:path>
              </a:pathLst>
            </a:custGeom>
            <a:solidFill>
              <a:srgbClr val="96D3DF"/>
            </a:solidFill>
            <a:ln w="28575">
              <a:solidFill>
                <a:srgbClr val="F2F2F2"/>
              </a:solidFill>
            </a:ln>
            <a:effectLst>
              <a:outerShdw blurRad="88900" dist="75434" dir="2699985" rotWithShape="0">
                <a:scrgbClr r="0" g="0" b="0">
                  <a:alpha val="23000"/>
                </a:scrgbClr>
              </a:outerShdw>
            </a:effec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latin typeface="+mn-lt"/>
                <a:ea typeface="+mn-ea"/>
                <a:cs typeface="+mn-ea"/>
                <a:sym typeface="+mn-lt"/>
              </a:endParaRPr>
            </a:p>
          </p:txBody>
        </p:sp>
        <p:sp>
          <p:nvSpPr>
            <p:cNvPr id="163" name="Freeform 20"/>
            <p:cNvSpPr>
              <a:spLocks noChangeArrowheads="1"/>
            </p:cNvSpPr>
            <p:nvPr/>
          </p:nvSpPr>
          <p:spPr bwMode="auto">
            <a:xfrm>
              <a:off x="1893872" y="1703015"/>
              <a:ext cx="1023938" cy="1511300"/>
            </a:xfrm>
            <a:custGeom>
              <a:avLst/>
              <a:gdLst>
                <a:gd name="T0" fmla="*/ 207 w 273"/>
                <a:gd name="T1" fmla="*/ 252 h 403"/>
                <a:gd name="T2" fmla="*/ 207 w 273"/>
                <a:gd name="T3" fmla="*/ 250 h 403"/>
                <a:gd name="T4" fmla="*/ 207 w 273"/>
                <a:gd name="T5" fmla="*/ 93 h 403"/>
                <a:gd name="T6" fmla="*/ 224 w 273"/>
                <a:gd name="T7" fmla="*/ 93 h 403"/>
                <a:gd name="T8" fmla="*/ 224 w 273"/>
                <a:gd name="T9" fmla="*/ 259 h 403"/>
                <a:gd name="T10" fmla="*/ 249 w 273"/>
                <a:gd name="T11" fmla="*/ 282 h 403"/>
                <a:gd name="T12" fmla="*/ 273 w 273"/>
                <a:gd name="T13" fmla="*/ 259 h 403"/>
                <a:gd name="T14" fmla="*/ 273 w 273"/>
                <a:gd name="T15" fmla="*/ 67 h 403"/>
                <a:gd name="T16" fmla="*/ 273 w 273"/>
                <a:gd name="T17" fmla="*/ 58 h 403"/>
                <a:gd name="T18" fmla="*/ 273 w 273"/>
                <a:gd name="T19" fmla="*/ 54 h 403"/>
                <a:gd name="T20" fmla="*/ 207 w 273"/>
                <a:gd name="T21" fmla="*/ 0 h 403"/>
                <a:gd name="T22" fmla="*/ 69 w 273"/>
                <a:gd name="T23" fmla="*/ 0 h 403"/>
                <a:gd name="T24" fmla="*/ 0 w 273"/>
                <a:gd name="T25" fmla="*/ 56 h 403"/>
                <a:gd name="T26" fmla="*/ 0 w 273"/>
                <a:gd name="T27" fmla="*/ 58 h 403"/>
                <a:gd name="T28" fmla="*/ 0 w 273"/>
                <a:gd name="T29" fmla="*/ 67 h 403"/>
                <a:gd name="T30" fmla="*/ 0 w 273"/>
                <a:gd name="T31" fmla="*/ 259 h 403"/>
                <a:gd name="T32" fmla="*/ 22 w 273"/>
                <a:gd name="T33" fmla="*/ 282 h 403"/>
                <a:gd name="T34" fmla="*/ 45 w 273"/>
                <a:gd name="T35" fmla="*/ 259 h 403"/>
                <a:gd name="T36" fmla="*/ 45 w 273"/>
                <a:gd name="T37" fmla="*/ 93 h 403"/>
                <a:gd name="T38" fmla="*/ 64 w 273"/>
                <a:gd name="T39" fmla="*/ 93 h 403"/>
                <a:gd name="T40" fmla="*/ 64 w 273"/>
                <a:gd name="T41" fmla="*/ 252 h 403"/>
                <a:gd name="T42" fmla="*/ 65 w 273"/>
                <a:gd name="T43" fmla="*/ 259 h 403"/>
                <a:gd name="T44" fmla="*/ 65 w 273"/>
                <a:gd name="T45" fmla="*/ 403 h 403"/>
                <a:gd name="T46" fmla="*/ 128 w 273"/>
                <a:gd name="T47" fmla="*/ 403 h 403"/>
                <a:gd name="T48" fmla="*/ 128 w 273"/>
                <a:gd name="T49" fmla="*/ 292 h 403"/>
                <a:gd name="T50" fmla="*/ 144 w 273"/>
                <a:gd name="T51" fmla="*/ 292 h 403"/>
                <a:gd name="T52" fmla="*/ 144 w 273"/>
                <a:gd name="T53" fmla="*/ 403 h 403"/>
                <a:gd name="T54" fmla="*/ 207 w 273"/>
                <a:gd name="T55" fmla="*/ 403 h 403"/>
                <a:gd name="T56" fmla="*/ 207 w 273"/>
                <a:gd name="T57" fmla="*/ 252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3"/>
                <a:gd name="T88" fmla="*/ 0 h 403"/>
                <a:gd name="T89" fmla="*/ 273 w 273"/>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3" h="403">
                  <a:moveTo>
                    <a:pt x="207" y="252"/>
                  </a:moveTo>
                  <a:cubicBezTo>
                    <a:pt x="207" y="250"/>
                    <a:pt x="207" y="250"/>
                    <a:pt x="207" y="250"/>
                  </a:cubicBezTo>
                  <a:cubicBezTo>
                    <a:pt x="207" y="93"/>
                    <a:pt x="207" y="93"/>
                    <a:pt x="207" y="93"/>
                  </a:cubicBezTo>
                  <a:cubicBezTo>
                    <a:pt x="224" y="93"/>
                    <a:pt x="224" y="93"/>
                    <a:pt x="224" y="93"/>
                  </a:cubicBezTo>
                  <a:cubicBezTo>
                    <a:pt x="224" y="259"/>
                    <a:pt x="224" y="259"/>
                    <a:pt x="224" y="259"/>
                  </a:cubicBezTo>
                  <a:cubicBezTo>
                    <a:pt x="224"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0" y="0"/>
                    <a:pt x="207" y="0"/>
                  </a:cubicBezTo>
                  <a:cubicBezTo>
                    <a:pt x="69" y="0"/>
                    <a:pt x="69" y="0"/>
                    <a:pt x="69" y="0"/>
                  </a:cubicBezTo>
                  <a:cubicBezTo>
                    <a:pt x="18" y="1"/>
                    <a:pt x="0" y="42"/>
                    <a:pt x="0" y="56"/>
                  </a:cubicBezTo>
                  <a:cubicBezTo>
                    <a:pt x="0" y="58"/>
                    <a:pt x="0" y="58"/>
                    <a:pt x="0" y="58"/>
                  </a:cubicBezTo>
                  <a:cubicBezTo>
                    <a:pt x="0" y="67"/>
                    <a:pt x="0" y="67"/>
                    <a:pt x="0" y="67"/>
                  </a:cubicBezTo>
                  <a:cubicBezTo>
                    <a:pt x="0" y="259"/>
                    <a:pt x="0" y="259"/>
                    <a:pt x="0" y="259"/>
                  </a:cubicBezTo>
                  <a:cubicBezTo>
                    <a:pt x="0" y="272"/>
                    <a:pt x="10" y="282"/>
                    <a:pt x="22" y="282"/>
                  </a:cubicBezTo>
                  <a:cubicBezTo>
                    <a:pt x="35" y="282"/>
                    <a:pt x="45" y="272"/>
                    <a:pt x="45" y="259"/>
                  </a:cubicBezTo>
                  <a:cubicBezTo>
                    <a:pt x="45" y="93"/>
                    <a:pt x="45" y="93"/>
                    <a:pt x="45" y="93"/>
                  </a:cubicBezTo>
                  <a:cubicBezTo>
                    <a:pt x="64" y="93"/>
                    <a:pt x="64" y="93"/>
                    <a:pt x="64" y="93"/>
                  </a:cubicBezTo>
                  <a:cubicBezTo>
                    <a:pt x="64" y="252"/>
                    <a:pt x="64" y="252"/>
                    <a:pt x="64" y="252"/>
                  </a:cubicBezTo>
                  <a:cubicBezTo>
                    <a:pt x="64" y="255"/>
                    <a:pt x="65" y="257"/>
                    <a:pt x="65" y="259"/>
                  </a:cubicBezTo>
                  <a:cubicBezTo>
                    <a:pt x="65" y="403"/>
                    <a:pt x="65" y="403"/>
                    <a:pt x="65" y="403"/>
                  </a:cubicBezTo>
                  <a:cubicBezTo>
                    <a:pt x="128" y="403"/>
                    <a:pt x="128" y="403"/>
                    <a:pt x="128" y="403"/>
                  </a:cubicBezTo>
                  <a:cubicBezTo>
                    <a:pt x="128" y="292"/>
                    <a:pt x="128" y="292"/>
                    <a:pt x="128" y="292"/>
                  </a:cubicBezTo>
                  <a:cubicBezTo>
                    <a:pt x="144" y="292"/>
                    <a:pt x="144" y="292"/>
                    <a:pt x="144" y="292"/>
                  </a:cubicBezTo>
                  <a:cubicBezTo>
                    <a:pt x="144" y="403"/>
                    <a:pt x="144" y="403"/>
                    <a:pt x="144" y="403"/>
                  </a:cubicBezTo>
                  <a:cubicBezTo>
                    <a:pt x="207" y="403"/>
                    <a:pt x="207" y="403"/>
                    <a:pt x="207" y="403"/>
                  </a:cubicBezTo>
                  <a:lnTo>
                    <a:pt x="207" y="252"/>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705">
                <a:solidFill>
                  <a:srgbClr val="000000"/>
                </a:solidFill>
                <a:latin typeface="+mn-lt"/>
                <a:ea typeface="+mn-ea"/>
                <a:cs typeface="+mn-ea"/>
                <a:sym typeface="+mn-lt"/>
              </a:endParaRPr>
            </a:p>
          </p:txBody>
        </p:sp>
        <p:sp>
          <p:nvSpPr>
            <p:cNvPr id="164" name="Oval 21"/>
            <p:cNvSpPr>
              <a:spLocks noChangeArrowheads="1"/>
            </p:cNvSpPr>
            <p:nvPr/>
          </p:nvSpPr>
          <p:spPr bwMode="auto">
            <a:xfrm>
              <a:off x="2201847" y="1252165"/>
              <a:ext cx="407988"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705">
                <a:solidFill>
                  <a:srgbClr val="000000"/>
                </a:solidFill>
                <a:latin typeface="+mn-lt"/>
                <a:ea typeface="+mn-ea"/>
                <a:cs typeface="+mn-ea"/>
                <a:sym typeface="+mn-lt"/>
              </a:endParaRPr>
            </a:p>
          </p:txBody>
        </p:sp>
      </p:grpSp>
      <p:sp>
        <p:nvSpPr>
          <p:cNvPr id="11" name="TextBox 10"/>
          <p:cNvSpPr txBox="1"/>
          <p:nvPr/>
        </p:nvSpPr>
        <p:spPr>
          <a:xfrm>
            <a:off x="2339023" y="4552950"/>
            <a:ext cx="1011555" cy="337185"/>
          </a:xfrm>
          <a:prstGeom prst="rect">
            <a:avLst/>
          </a:prstGeom>
          <a:noFill/>
        </p:spPr>
        <p:txBody>
          <a:bodyPr wrap="square" rtlCol="0">
            <a:spAutoFit/>
          </a:bodyPr>
          <a:lstStyle/>
          <a:p>
            <a:pPr algn="ctr"/>
            <a:r>
              <a:rPr lang="zh-CN" altLang="en-US" sz="1600" b="1" dirty="0">
                <a:solidFill>
                  <a:srgbClr val="0A1C20"/>
                </a:solidFill>
                <a:cs typeface="+mn-ea"/>
                <a:sym typeface="+mn-lt"/>
              </a:rPr>
              <a:t>第一</a:t>
            </a:r>
            <a:endParaRPr lang="zh-CN" altLang="en-US" sz="1600" b="1" dirty="0">
              <a:solidFill>
                <a:srgbClr val="0A1C20"/>
              </a:solidFill>
              <a:cs typeface="+mn-ea"/>
              <a:sym typeface="+mn-lt"/>
            </a:endParaRPr>
          </a:p>
        </p:txBody>
      </p:sp>
      <p:sp>
        <p:nvSpPr>
          <p:cNvPr id="178" name="TextBox 177"/>
          <p:cNvSpPr txBox="1"/>
          <p:nvPr/>
        </p:nvSpPr>
        <p:spPr>
          <a:xfrm>
            <a:off x="4420235" y="4552950"/>
            <a:ext cx="1011555" cy="337185"/>
          </a:xfrm>
          <a:prstGeom prst="rect">
            <a:avLst/>
          </a:prstGeom>
          <a:noFill/>
        </p:spPr>
        <p:txBody>
          <a:bodyPr wrap="square" rtlCol="0">
            <a:spAutoFit/>
          </a:bodyPr>
          <a:lstStyle/>
          <a:p>
            <a:pPr algn="ctr"/>
            <a:r>
              <a:rPr lang="zh-CN" altLang="en-US" sz="1600" b="1" dirty="0">
                <a:solidFill>
                  <a:srgbClr val="0A1C20"/>
                </a:solidFill>
                <a:cs typeface="+mn-ea"/>
                <a:sym typeface="+mn-lt"/>
              </a:rPr>
              <a:t>第二</a:t>
            </a:r>
            <a:endParaRPr lang="zh-CN" altLang="en-US" sz="1600" b="1" dirty="0">
              <a:solidFill>
                <a:srgbClr val="0A1C20"/>
              </a:solidFill>
              <a:cs typeface="+mn-ea"/>
              <a:sym typeface="+mn-lt"/>
            </a:endParaRPr>
          </a:p>
        </p:txBody>
      </p:sp>
      <p:sp>
        <p:nvSpPr>
          <p:cNvPr id="180" name="TextBox 179"/>
          <p:cNvSpPr txBox="1"/>
          <p:nvPr/>
        </p:nvSpPr>
        <p:spPr>
          <a:xfrm>
            <a:off x="6449378" y="4552950"/>
            <a:ext cx="1011555" cy="337185"/>
          </a:xfrm>
          <a:prstGeom prst="rect">
            <a:avLst/>
          </a:prstGeom>
          <a:noFill/>
        </p:spPr>
        <p:txBody>
          <a:bodyPr wrap="square" rtlCol="0">
            <a:spAutoFit/>
          </a:bodyPr>
          <a:lstStyle/>
          <a:p>
            <a:pPr algn="ctr"/>
            <a:r>
              <a:rPr lang="zh-CN" altLang="en-US" sz="1600" b="1" dirty="0">
                <a:solidFill>
                  <a:srgbClr val="0A1C20"/>
                </a:solidFill>
                <a:cs typeface="+mn-ea"/>
                <a:sym typeface="+mn-lt"/>
              </a:rPr>
              <a:t>第三</a:t>
            </a:r>
            <a:endParaRPr lang="zh-CN" altLang="en-US" sz="1600" b="1" dirty="0">
              <a:solidFill>
                <a:srgbClr val="0A1C20"/>
              </a:solidFill>
              <a:cs typeface="+mn-ea"/>
              <a:sym typeface="+mn-lt"/>
            </a:endParaRPr>
          </a:p>
        </p:txBody>
      </p:sp>
      <p:sp>
        <p:nvSpPr>
          <p:cNvPr id="182" name="TextBox 181"/>
          <p:cNvSpPr txBox="1"/>
          <p:nvPr/>
        </p:nvSpPr>
        <p:spPr>
          <a:xfrm>
            <a:off x="8555990" y="4552950"/>
            <a:ext cx="1011555" cy="337185"/>
          </a:xfrm>
          <a:prstGeom prst="rect">
            <a:avLst/>
          </a:prstGeom>
          <a:noFill/>
        </p:spPr>
        <p:txBody>
          <a:bodyPr wrap="square" rtlCol="0">
            <a:spAutoFit/>
          </a:bodyPr>
          <a:lstStyle/>
          <a:p>
            <a:pPr algn="ctr"/>
            <a:r>
              <a:rPr lang="zh-CN" altLang="en-US" sz="1600" b="1" dirty="0">
                <a:solidFill>
                  <a:srgbClr val="0A1C20"/>
                </a:solidFill>
                <a:cs typeface="+mn-ea"/>
                <a:sym typeface="+mn-lt"/>
              </a:rPr>
              <a:t>第四</a:t>
            </a:r>
            <a:endParaRPr lang="zh-CN" altLang="en-US" sz="1600" b="1" dirty="0">
              <a:solidFill>
                <a:srgbClr val="0A1C20"/>
              </a:solidFill>
              <a:cs typeface="+mn-ea"/>
              <a:sym typeface="+mn-lt"/>
            </a:endParaRPr>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rot="0">
            <a:off x="5392420" y="1957070"/>
            <a:ext cx="1407160" cy="1407160"/>
            <a:chOff x="7845" y="2746"/>
            <a:chExt cx="2216" cy="2216"/>
          </a:xfrm>
        </p:grpSpPr>
        <p:sp>
          <p:nvSpPr>
            <p:cNvPr id="14" name="Oval 13"/>
            <p:cNvSpPr/>
            <p:nvPr userDrawn="1"/>
          </p:nvSpPr>
          <p:spPr>
            <a:xfrm>
              <a:off x="7942" y="2870"/>
              <a:ext cx="2000" cy="2063"/>
            </a:xfrm>
            <a:prstGeom prst="ellipse">
              <a:avLst/>
            </a:prstGeom>
            <a:solidFill>
              <a:srgbClr val="AEDB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4" name="Pie 3"/>
            <p:cNvSpPr/>
            <p:nvPr userDrawn="1"/>
          </p:nvSpPr>
          <p:spPr>
            <a:xfrm>
              <a:off x="7845" y="2746"/>
              <a:ext cx="2217" cy="2217"/>
            </a:xfrm>
            <a:prstGeom prst="pie">
              <a:avLst>
                <a:gd name="adj1" fmla="val 10839810"/>
                <a:gd name="adj2" fmla="val 21558403"/>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3" name="Oval 2"/>
            <p:cNvSpPr/>
            <p:nvPr userDrawn="1"/>
          </p:nvSpPr>
          <p:spPr>
            <a:xfrm>
              <a:off x="8041" y="2961"/>
              <a:ext cx="1827" cy="18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6">
                    <a:lumMod val="50000"/>
                  </a:schemeClr>
                </a:solidFill>
                <a:latin typeface="微软雅黑" panose="020B0503020204020204" charset="-122"/>
                <a:ea typeface="微软雅黑" panose="020B0503020204020204" charset="-122"/>
              </a:endParaRPr>
            </a:p>
          </p:txBody>
        </p:sp>
        <p:sp>
          <p:nvSpPr>
            <p:cNvPr id="29" name="文本占位符 1"/>
            <p:cNvSpPr txBox="1"/>
            <p:nvPr/>
          </p:nvSpPr>
          <p:spPr>
            <a:xfrm>
              <a:off x="8205" y="3440"/>
              <a:ext cx="1498" cy="92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4800" dirty="0">
                  <a:solidFill>
                    <a:srgbClr val="215F6B"/>
                  </a:solidFill>
                  <a:latin typeface="微软雅黑" panose="020B0503020204020204" charset="-122"/>
                  <a:ea typeface="微软雅黑" panose="020B0503020204020204" charset="-122"/>
                </a:rPr>
                <a:t>04</a:t>
              </a:r>
              <a:endParaRPr lang="en-US" altLang="zh-CN" sz="4800" dirty="0">
                <a:solidFill>
                  <a:srgbClr val="215F6B"/>
                </a:solidFill>
                <a:latin typeface="微软雅黑" panose="020B0503020204020204" charset="-122"/>
                <a:ea typeface="微软雅黑" panose="020B0503020204020204" charset="-122"/>
              </a:endParaRPr>
            </a:p>
          </p:txBody>
        </p:sp>
      </p:grpSp>
      <p:grpSp>
        <p:nvGrpSpPr>
          <p:cNvPr id="12" name="组合 11"/>
          <p:cNvGrpSpPr/>
          <p:nvPr/>
        </p:nvGrpSpPr>
        <p:grpSpPr>
          <a:xfrm rot="0">
            <a:off x="4617085" y="3888105"/>
            <a:ext cx="2957830" cy="1013460"/>
            <a:chOff x="1664" y="6799"/>
            <a:chExt cx="4658" cy="1596"/>
          </a:xfrm>
        </p:grpSpPr>
        <p:sp>
          <p:nvSpPr>
            <p:cNvPr id="45" name="TextBox 48"/>
            <p:cNvSpPr txBox="1"/>
            <p:nvPr/>
          </p:nvSpPr>
          <p:spPr>
            <a:xfrm>
              <a:off x="1664" y="6799"/>
              <a:ext cx="4658" cy="919"/>
            </a:xfrm>
            <a:prstGeom prst="rect">
              <a:avLst/>
            </a:prstGeom>
            <a:noFill/>
          </p:spPr>
          <p:txBody>
            <a:bodyPr wrap="square" rtlCol="0">
              <a:spAutoFit/>
            </a:bodyPr>
            <a:p>
              <a:pPr algn="ctr"/>
              <a:r>
                <a:rPr lang="zh-CN" altLang="en-US" sz="3200" spc="100" dirty="0">
                  <a:solidFill>
                    <a:srgbClr val="0A1C20"/>
                  </a:solidFill>
                  <a:latin typeface="微软雅黑" panose="020B0503020204020204" charset="-122"/>
                  <a:ea typeface="微软雅黑" panose="020B0503020204020204" charset="-122"/>
                </a:rPr>
                <a:t>好心态的表现</a:t>
              </a:r>
              <a:endParaRPr lang="zh-CN" altLang="en-US" sz="3200" spc="100" dirty="0">
                <a:solidFill>
                  <a:srgbClr val="0A1C20"/>
                </a:solidFill>
                <a:latin typeface="微软雅黑" panose="020B0503020204020204" charset="-122"/>
                <a:ea typeface="微软雅黑" panose="020B0503020204020204" charset="-122"/>
              </a:endParaRPr>
            </a:p>
          </p:txBody>
        </p:sp>
        <p:sp>
          <p:nvSpPr>
            <p:cNvPr id="46" name="TextBox 48"/>
            <p:cNvSpPr txBox="1"/>
            <p:nvPr/>
          </p:nvSpPr>
          <p:spPr>
            <a:xfrm>
              <a:off x="2533" y="7670"/>
              <a:ext cx="2920" cy="725"/>
            </a:xfrm>
            <a:prstGeom prst="rect">
              <a:avLst/>
            </a:prstGeom>
            <a:noFill/>
          </p:spPr>
          <p:txBody>
            <a:bodyPr wrap="square" rtlCol="0">
              <a:spAutoFit/>
            </a:bodyPr>
            <a:p>
              <a:pPr algn="ctr">
                <a:lnSpc>
                  <a:spcPct val="120000"/>
                </a:lnSpc>
              </a:pPr>
              <a:r>
                <a:rPr lang="zh-CN" altLang="en-US" sz="1000" spc="100" dirty="0">
                  <a:solidFill>
                    <a:srgbClr val="0A1C20"/>
                  </a:solidFill>
                  <a:latin typeface="微软雅黑" panose="020B0503020204020204" charset="-122"/>
                  <a:ea typeface="微软雅黑" panose="020B0503020204020204" charset="-122"/>
                </a:rPr>
                <a:t>单击此处请输入您的标题简要的描述性文本</a:t>
              </a:r>
              <a:endParaRPr lang="zh-CN" altLang="en-US" sz="1000" spc="100" dirty="0">
                <a:solidFill>
                  <a:srgbClr val="0A1C20"/>
                </a:solidFill>
                <a:latin typeface="微软雅黑" panose="020B0503020204020204" charset="-122"/>
                <a:ea typeface="微软雅黑" panose="020B0503020204020204" charset="-122"/>
              </a:endParaRPr>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燕尾形 5"/>
          <p:cNvSpPr/>
          <p:nvPr/>
        </p:nvSpPr>
        <p:spPr>
          <a:xfrm>
            <a:off x="1201228" y="3307333"/>
            <a:ext cx="1088937" cy="1183631"/>
          </a:xfrm>
          <a:prstGeom prst="chevron">
            <a:avLst>
              <a:gd name="adj" fmla="val 54429"/>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7" tIns="60939" rIns="121877" bIns="60939" anchor="ctr"/>
          <a:lstStyle/>
          <a:p>
            <a:pPr algn="ctr" defTabSz="1218565">
              <a:defRPr/>
            </a:pPr>
            <a:endParaRPr lang="zh-CN" altLang="en-US" sz="3300">
              <a:latin typeface="Arial" panose="020B0604020202020204" pitchFamily="34" charset="0"/>
              <a:ea typeface="微软雅黑" panose="020B0503020204020204" charset="-122"/>
              <a:sym typeface="Arial" panose="020B0604020202020204" pitchFamily="34" charset="0"/>
            </a:endParaRPr>
          </a:p>
        </p:txBody>
      </p:sp>
      <p:sp>
        <p:nvSpPr>
          <p:cNvPr id="7" name="燕尾形 6"/>
          <p:cNvSpPr/>
          <p:nvPr/>
        </p:nvSpPr>
        <p:spPr>
          <a:xfrm>
            <a:off x="2160987" y="3307333"/>
            <a:ext cx="1090562" cy="1183631"/>
          </a:xfrm>
          <a:prstGeom prst="chevron">
            <a:avLst>
              <a:gd name="adj" fmla="val 54429"/>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7" tIns="60939" rIns="121877" bIns="60939" anchor="ctr"/>
          <a:lstStyle/>
          <a:p>
            <a:pPr algn="ctr" defTabSz="1218565">
              <a:defRPr/>
            </a:pPr>
            <a:endParaRPr lang="zh-CN" altLang="en-US" sz="3300">
              <a:latin typeface="Arial" panose="020B0604020202020204" pitchFamily="34" charset="0"/>
              <a:ea typeface="微软雅黑" panose="020B0503020204020204" charset="-122"/>
              <a:sym typeface="Arial" panose="020B0604020202020204" pitchFamily="34" charset="0"/>
            </a:endParaRPr>
          </a:p>
        </p:txBody>
      </p:sp>
      <p:sp>
        <p:nvSpPr>
          <p:cNvPr id="8" name="燕尾形 7"/>
          <p:cNvSpPr/>
          <p:nvPr/>
        </p:nvSpPr>
        <p:spPr>
          <a:xfrm>
            <a:off x="3120746" y="3307333"/>
            <a:ext cx="1090562" cy="1183631"/>
          </a:xfrm>
          <a:prstGeom prst="chevron">
            <a:avLst>
              <a:gd name="adj" fmla="val 54429"/>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7" tIns="60939" rIns="121877" bIns="60939" anchor="ctr"/>
          <a:lstStyle/>
          <a:p>
            <a:pPr algn="ctr" defTabSz="1218565">
              <a:defRPr/>
            </a:pPr>
            <a:endParaRPr lang="zh-CN" altLang="en-US" sz="3300">
              <a:latin typeface="Arial" panose="020B0604020202020204" pitchFamily="34" charset="0"/>
              <a:ea typeface="微软雅黑" panose="020B0503020204020204" charset="-122"/>
              <a:sym typeface="Arial" panose="020B0604020202020204" pitchFamily="34" charset="0"/>
            </a:endParaRPr>
          </a:p>
        </p:txBody>
      </p:sp>
      <p:sp>
        <p:nvSpPr>
          <p:cNvPr id="9" name="燕尾形 8"/>
          <p:cNvSpPr/>
          <p:nvPr/>
        </p:nvSpPr>
        <p:spPr>
          <a:xfrm>
            <a:off x="4045679" y="3307333"/>
            <a:ext cx="1090562" cy="1183631"/>
          </a:xfrm>
          <a:prstGeom prst="chevron">
            <a:avLst>
              <a:gd name="adj" fmla="val 54429"/>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7" tIns="60939" rIns="121877" bIns="60939" anchor="ctr"/>
          <a:lstStyle/>
          <a:p>
            <a:pPr algn="ctr" defTabSz="1218565">
              <a:defRPr/>
            </a:pPr>
            <a:endParaRPr lang="zh-CN" altLang="en-US" sz="3300">
              <a:latin typeface="Arial" panose="020B0604020202020204" pitchFamily="34" charset="0"/>
              <a:ea typeface="微软雅黑" panose="020B0503020204020204" charset="-122"/>
              <a:sym typeface="Arial" panose="020B0604020202020204" pitchFamily="34" charset="0"/>
            </a:endParaRPr>
          </a:p>
        </p:txBody>
      </p:sp>
      <p:cxnSp>
        <p:nvCxnSpPr>
          <p:cNvPr id="10" name="直接连接符 9"/>
          <p:cNvCxnSpPr/>
          <p:nvPr/>
        </p:nvCxnSpPr>
        <p:spPr>
          <a:xfrm>
            <a:off x="7968225" y="870559"/>
            <a:ext cx="0" cy="5265265"/>
          </a:xfrm>
          <a:prstGeom prst="line">
            <a:avLst/>
          </a:prstGeom>
          <a:ln w="12700">
            <a:solidFill>
              <a:srgbClr val="0A1C20"/>
            </a:solidFill>
          </a:ln>
        </p:spPr>
        <p:style>
          <a:lnRef idx="1">
            <a:schemeClr val="accent1"/>
          </a:lnRef>
          <a:fillRef idx="0">
            <a:schemeClr val="accent1"/>
          </a:fillRef>
          <a:effectRef idx="0">
            <a:schemeClr val="accent1"/>
          </a:effectRef>
          <a:fontRef idx="minor">
            <a:schemeClr val="tx1"/>
          </a:fontRef>
        </p:style>
      </p:cxnSp>
      <p:sp>
        <p:nvSpPr>
          <p:cNvPr id="15" name="五边形 14"/>
          <p:cNvSpPr/>
          <p:nvPr/>
        </p:nvSpPr>
        <p:spPr>
          <a:xfrm>
            <a:off x="-46460" y="3297445"/>
            <a:ext cx="7870027" cy="1190309"/>
          </a:xfrm>
          <a:prstGeom prst="homePlate">
            <a:avLst>
              <a:gd name="adj" fmla="val 47961"/>
            </a:avLst>
          </a:prstGeom>
          <a:ln w="12700">
            <a:solidFill>
              <a:srgbClr val="96D3DF"/>
            </a:solidFill>
          </a:ln>
        </p:spPr>
        <p:style>
          <a:lnRef idx="1">
            <a:schemeClr val="accent1"/>
          </a:lnRef>
          <a:fillRef idx="0">
            <a:schemeClr val="accent1"/>
          </a:fillRef>
          <a:effectRef idx="0">
            <a:schemeClr val="accent1"/>
          </a:effectRef>
          <a:fontRef idx="minor">
            <a:schemeClr val="tx1"/>
          </a:fontRef>
        </p:style>
        <p:txBody>
          <a:bodyPr lIns="121877" tIns="60939" rIns="121877" bIns="60939" anchor="ctr"/>
          <a:lstStyle/>
          <a:p>
            <a:pPr algn="ctr" defTabSz="1218565">
              <a:defRPr/>
            </a:pPr>
            <a:endParaRPr lang="zh-CN" altLang="en-US" sz="3300">
              <a:latin typeface="Arial" panose="020B0604020202020204" pitchFamily="34" charset="0"/>
              <a:ea typeface="微软雅黑" panose="020B0503020204020204" charset="-122"/>
              <a:sym typeface="Arial" panose="020B0604020202020204" pitchFamily="34" charset="0"/>
            </a:endParaRPr>
          </a:p>
        </p:txBody>
      </p:sp>
      <p:sp>
        <p:nvSpPr>
          <p:cNvPr id="16" name="TextBox 15"/>
          <p:cNvSpPr txBox="1"/>
          <p:nvPr/>
        </p:nvSpPr>
        <p:spPr>
          <a:xfrm>
            <a:off x="8194533" y="1828725"/>
            <a:ext cx="3320519" cy="4237282"/>
          </a:xfrm>
          <a:prstGeom prst="rect">
            <a:avLst/>
          </a:prstGeom>
          <a:noFill/>
        </p:spPr>
        <p:txBody>
          <a:bodyPr wrap="square" lIns="121889" tIns="60944" rIns="121889" bIns="60944" rtlCol="0">
            <a:spAutoFit/>
          </a:bodyPr>
          <a:lstStyle/>
          <a:p>
            <a:pPr>
              <a:lnSpc>
                <a:spcPct val="150000"/>
              </a:lnSpc>
            </a:pPr>
            <a:r>
              <a:rPr lang="zh-CN" altLang="en-US" sz="1400" dirty="0">
                <a:solidFill>
                  <a:srgbClr val="0A1C20"/>
                </a:solidFill>
                <a:latin typeface="Arial" panose="020B0604020202020204" pitchFamily="34" charset="0"/>
                <a:ea typeface="微软雅黑" panose="020B0503020204020204" charset="-122"/>
                <a:sym typeface="Arial" panose="020B0604020202020204" pitchFamily="34" charset="0"/>
              </a:rPr>
              <a:t>      </a:t>
            </a:r>
            <a:r>
              <a:rPr lang="zh-CN" altLang="en-US" sz="1500" dirty="0">
                <a:solidFill>
                  <a:srgbClr val="0A1C20"/>
                </a:solidFill>
                <a:latin typeface="Arial" panose="020B0604020202020204" pitchFamily="34" charset="0"/>
                <a:ea typeface="微软雅黑" panose="020B0503020204020204" charset="-122"/>
                <a:sym typeface="Arial" panose="020B0604020202020204" pitchFamily="34" charset="0"/>
              </a:rPr>
              <a:t>我们就是自己所想的那样的人，我们的思想决定于我们的心态是积极还是消极。</a:t>
            </a:r>
            <a:endParaRPr lang="zh-CN" altLang="en-US" sz="1500" dirty="0">
              <a:solidFill>
                <a:srgbClr val="0A1C20"/>
              </a:solidFill>
              <a:latin typeface="Arial" panose="020B0604020202020204" pitchFamily="34" charset="0"/>
              <a:ea typeface="微软雅黑" panose="020B0503020204020204" charset="-122"/>
              <a:sym typeface="Arial" panose="020B0604020202020204" pitchFamily="34" charset="0"/>
            </a:endParaRPr>
          </a:p>
          <a:p>
            <a:pPr>
              <a:lnSpc>
                <a:spcPct val="150000"/>
              </a:lnSpc>
            </a:pPr>
            <a:r>
              <a:rPr lang="zh-CN" altLang="en-US" sz="1500" dirty="0">
                <a:solidFill>
                  <a:srgbClr val="0A1C20"/>
                </a:solidFill>
                <a:latin typeface="Arial" panose="020B0604020202020204" pitchFamily="34" charset="0"/>
                <a:ea typeface="微软雅黑" panose="020B0503020204020204" charset="-122"/>
                <a:sym typeface="Arial" panose="020B0604020202020204" pitchFamily="34" charset="0"/>
              </a:rPr>
              <a:t>       清除自己心中的蜘蛛网：消极的情感、情绪、酷爱、倾向、偏见、信条、习惯等；</a:t>
            </a:r>
            <a:endParaRPr lang="zh-CN" altLang="en-US" sz="1500" dirty="0">
              <a:solidFill>
                <a:srgbClr val="0A1C20"/>
              </a:solidFill>
              <a:latin typeface="Arial" panose="020B0604020202020204" pitchFamily="34" charset="0"/>
              <a:ea typeface="微软雅黑" panose="020B0503020204020204" charset="-122"/>
              <a:sym typeface="Arial" panose="020B0604020202020204" pitchFamily="34" charset="0"/>
            </a:endParaRPr>
          </a:p>
          <a:p>
            <a:pPr>
              <a:lnSpc>
                <a:spcPct val="150000"/>
              </a:lnSpc>
            </a:pPr>
            <a:r>
              <a:rPr lang="zh-CN" altLang="en-US" sz="1500" dirty="0">
                <a:solidFill>
                  <a:srgbClr val="0A1C20"/>
                </a:solidFill>
                <a:latin typeface="Arial" panose="020B0604020202020204" pitchFamily="34" charset="0"/>
                <a:ea typeface="微软雅黑" panose="020B0503020204020204" charset="-122"/>
                <a:sym typeface="Arial" panose="020B0604020202020204" pitchFamily="34" charset="0"/>
              </a:rPr>
              <a:t>       当我们面临为别人所不认同的问题时，我们必须首先从检查自己开始；</a:t>
            </a:r>
            <a:endParaRPr lang="zh-CN" altLang="en-US" sz="1500" dirty="0">
              <a:solidFill>
                <a:srgbClr val="0A1C20"/>
              </a:solidFill>
              <a:latin typeface="Arial" panose="020B0604020202020204" pitchFamily="34" charset="0"/>
              <a:ea typeface="微软雅黑" panose="020B0503020204020204" charset="-122"/>
              <a:sym typeface="Arial" panose="020B0604020202020204" pitchFamily="34" charset="0"/>
            </a:endParaRPr>
          </a:p>
          <a:p>
            <a:pPr>
              <a:lnSpc>
                <a:spcPct val="150000"/>
              </a:lnSpc>
            </a:pPr>
            <a:r>
              <a:rPr lang="zh-CN" altLang="en-US" sz="1500" dirty="0">
                <a:solidFill>
                  <a:srgbClr val="0A1C20"/>
                </a:solidFill>
                <a:latin typeface="Arial" panose="020B0604020202020204" pitchFamily="34" charset="0"/>
                <a:ea typeface="微软雅黑" panose="020B0503020204020204" charset="-122"/>
                <a:sym typeface="Arial" panose="020B0604020202020204" pitchFamily="34" charset="0"/>
              </a:rPr>
              <a:t>       当我们运用思维进行推理时，要保证我们的大、小前提都是正确的。</a:t>
            </a:r>
            <a:endParaRPr lang="zh-CN" altLang="en-US" sz="1500" dirty="0">
              <a:solidFill>
                <a:srgbClr val="0A1C20"/>
              </a:solidFill>
              <a:latin typeface="Arial" panose="020B0604020202020204" pitchFamily="34" charset="0"/>
              <a:ea typeface="微软雅黑" panose="020B0503020204020204" charset="-122"/>
              <a:sym typeface="Arial" panose="020B0604020202020204" pitchFamily="34" charset="0"/>
            </a:endParaRPr>
          </a:p>
          <a:p>
            <a:pPr>
              <a:lnSpc>
                <a:spcPct val="150000"/>
              </a:lnSpc>
            </a:pPr>
            <a:r>
              <a:rPr lang="zh-CN" altLang="en-US" sz="1500" dirty="0">
                <a:solidFill>
                  <a:srgbClr val="0A1C20"/>
                </a:solidFill>
                <a:latin typeface="Arial" panose="020B0604020202020204" pitchFamily="34" charset="0"/>
                <a:ea typeface="微软雅黑" panose="020B0503020204020204" charset="-122"/>
                <a:sym typeface="Arial" panose="020B0604020202020204" pitchFamily="34" charset="0"/>
              </a:rPr>
              <a:t>        做正确的事</a:t>
            </a:r>
            <a:r>
              <a:rPr lang="en-US" altLang="zh-CN" sz="1500" dirty="0">
                <a:solidFill>
                  <a:srgbClr val="0A1C20"/>
                </a:solidFill>
                <a:latin typeface="Arial" panose="020B0604020202020204" pitchFamily="34" charset="0"/>
                <a:ea typeface="微软雅黑" panose="020B0503020204020204" charset="-122"/>
                <a:sym typeface="Arial" panose="020B0604020202020204" pitchFamily="34" charset="0"/>
              </a:rPr>
              <a:t>——</a:t>
            </a:r>
            <a:r>
              <a:rPr lang="zh-CN" altLang="en-US" sz="1500" dirty="0">
                <a:solidFill>
                  <a:srgbClr val="0A1C20"/>
                </a:solidFill>
                <a:latin typeface="Arial" panose="020B0604020202020204" pitchFamily="34" charset="0"/>
                <a:ea typeface="微软雅黑" panose="020B0503020204020204" charset="-122"/>
                <a:sym typeface="Arial" panose="020B0604020202020204" pitchFamily="34" charset="0"/>
              </a:rPr>
              <a:t>把事做正确</a:t>
            </a:r>
            <a:r>
              <a:rPr lang="en-US" altLang="zh-CN" sz="1500" dirty="0">
                <a:solidFill>
                  <a:srgbClr val="0A1C20"/>
                </a:solidFill>
                <a:latin typeface="Arial" panose="020B0604020202020204" pitchFamily="34" charset="0"/>
                <a:ea typeface="微软雅黑" panose="020B0503020204020204" charset="-122"/>
                <a:sym typeface="Arial" panose="020B0604020202020204" pitchFamily="34" charset="0"/>
              </a:rPr>
              <a:t>——</a:t>
            </a:r>
            <a:r>
              <a:rPr lang="zh-CN" altLang="en-US" sz="1500" dirty="0">
                <a:solidFill>
                  <a:srgbClr val="0A1C20"/>
                </a:solidFill>
                <a:latin typeface="Arial" panose="020B0604020202020204" pitchFamily="34" charset="0"/>
                <a:ea typeface="微软雅黑" panose="020B0503020204020204" charset="-122"/>
                <a:sym typeface="Arial" panose="020B0604020202020204" pitchFamily="34" charset="0"/>
              </a:rPr>
              <a:t>得到正确的结果 　</a:t>
            </a:r>
            <a:endParaRPr lang="zh-CN" altLang="en-US" sz="15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grpSp>
        <p:nvGrpSpPr>
          <p:cNvPr id="49" name="组合 48"/>
          <p:cNvGrpSpPr>
            <a:grpSpLocks noChangeAspect="1"/>
          </p:cNvGrpSpPr>
          <p:nvPr/>
        </p:nvGrpSpPr>
        <p:grpSpPr>
          <a:xfrm>
            <a:off x="5040266" y="2743639"/>
            <a:ext cx="2264382" cy="2161076"/>
            <a:chOff x="3197225" y="3458369"/>
            <a:chExt cx="533400" cy="487363"/>
          </a:xfrm>
          <a:solidFill>
            <a:srgbClr val="0A1C20"/>
          </a:solidFill>
        </p:grpSpPr>
        <p:sp>
          <p:nvSpPr>
            <p:cNvPr id="50"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sz="3300">
                <a:latin typeface="Arial" panose="020B0604020202020204" pitchFamily="34" charset="0"/>
                <a:ea typeface="微软雅黑" panose="020B0503020204020204" charset="-122"/>
                <a:sym typeface="Arial" panose="020B0604020202020204" pitchFamily="34" charset="0"/>
              </a:endParaRPr>
            </a:p>
          </p:txBody>
        </p:sp>
        <p:sp>
          <p:nvSpPr>
            <p:cNvPr id="51"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sz="3300">
                <a:latin typeface="Arial" panose="020B0604020202020204" pitchFamily="34" charset="0"/>
                <a:ea typeface="微软雅黑" panose="020B0503020204020204" charset="-122"/>
                <a:sym typeface="Arial" panose="020B0604020202020204" pitchFamily="34" charset="0"/>
              </a:endParaRPr>
            </a:p>
          </p:txBody>
        </p:sp>
      </p:grpSp>
      <p:sp>
        <p:nvSpPr>
          <p:cNvPr id="52" name="矩形 51"/>
          <p:cNvSpPr/>
          <p:nvPr/>
        </p:nvSpPr>
        <p:spPr>
          <a:xfrm>
            <a:off x="7968225" y="1119042"/>
            <a:ext cx="3787662" cy="521970"/>
          </a:xfrm>
          <a:prstGeom prst="rect">
            <a:avLst/>
          </a:prstGeom>
        </p:spPr>
        <p:txBody>
          <a:bodyPr wrap="square">
            <a:spAutoFit/>
          </a:bodyPr>
          <a:lstStyle/>
          <a:p>
            <a:r>
              <a:rPr lang="zh-CN" altLang="en-US" sz="2800" dirty="0">
                <a:solidFill>
                  <a:srgbClr val="215F6B"/>
                </a:solidFill>
                <a:latin typeface="Arial" panose="020B0604020202020204" pitchFamily="34" charset="0"/>
                <a:ea typeface="微软雅黑" panose="020B0503020204020204" charset="-122"/>
                <a:sym typeface="Arial" panose="020B0604020202020204" pitchFamily="34" charset="0"/>
              </a:rPr>
              <a:t> 以积极心态正确思考：</a:t>
            </a:r>
            <a:endParaRPr lang="zh-CN" altLang="en-US" sz="2800" dirty="0">
              <a:solidFill>
                <a:srgbClr val="215F6B"/>
              </a:solidFill>
              <a:latin typeface="Arial" panose="020B0604020202020204" pitchFamily="34" charset="0"/>
              <a:ea typeface="微软雅黑" panose="020B0503020204020204" charset="-122"/>
              <a:sym typeface="Arial" panose="020B0604020202020204" pitchFamily="34" charset="0"/>
            </a:endParaRPr>
          </a:p>
        </p:txBody>
      </p:sp>
      <p:sp>
        <p:nvSpPr>
          <p:cNvPr id="53" name="TextBox 52"/>
          <p:cNvSpPr txBox="1"/>
          <p:nvPr/>
        </p:nvSpPr>
        <p:spPr>
          <a:xfrm>
            <a:off x="2190328" y="7890561"/>
            <a:ext cx="856041" cy="358788"/>
          </a:xfrm>
          <a:prstGeom prst="rect">
            <a:avLst/>
          </a:prstGeom>
          <a:noFill/>
        </p:spPr>
        <p:txBody>
          <a:bodyPr wrap="none" lIns="81060" tIns="40531" rIns="81060" bIns="40531" rtlCol="0">
            <a:spAutoFit/>
          </a:bodyPr>
          <a:lstStyle/>
          <a:p>
            <a:r>
              <a:rPr lang="zh-CN" altLang="en-US" dirty="0">
                <a:latin typeface="Arial" panose="020B0604020202020204" pitchFamily="34" charset="0"/>
                <a:ea typeface="微软雅黑" panose="020B0503020204020204" charset="-122"/>
                <a:sym typeface="Arial" panose="020B0604020202020204" pitchFamily="34" charset="0"/>
              </a:rPr>
              <a:t>延迟符</a:t>
            </a:r>
            <a:endParaRPr lang="zh-CN" altLang="en-US" dirty="0">
              <a:latin typeface="Arial" panose="020B0604020202020204" pitchFamily="34" charset="0"/>
              <a:ea typeface="微软雅黑" panose="020B0503020204020204" charset="-122"/>
              <a:sym typeface="Arial" panose="020B0604020202020204" pitchFamily="34" charset="0"/>
            </a:endParaRPr>
          </a:p>
        </p:txBody>
      </p:sp>
      <p:sp>
        <p:nvSpPr>
          <p:cNvPr id="54" name="文本框 11_1_1_1_1_1_1_1_1_1_1_1"/>
          <p:cNvSpPr txBox="1">
            <a:spLocks noChangeArrowheads="1"/>
          </p:cNvSpPr>
          <p:nvPr/>
        </p:nvSpPr>
        <p:spPr bwMode="auto">
          <a:xfrm>
            <a:off x="559457" y="550686"/>
            <a:ext cx="5395294"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solidFill>
                  <a:srgbClr val="0A1C20"/>
                </a:solidFill>
                <a:latin typeface="Arial" panose="020B0604020202020204" pitchFamily="34" charset="0"/>
                <a:ea typeface="微软雅黑" panose="020B0503020204020204" charset="-122"/>
                <a:cs typeface="+mn-ea"/>
                <a:sym typeface="Arial" panose="020B0604020202020204" pitchFamily="34" charset="0"/>
              </a:rPr>
              <a:t>如何行动</a:t>
            </a:r>
            <a:endParaRPr lang="zh-CN" altLang="en-US" sz="2400" kern="0" spc="40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extBox 5"/>
          <p:cNvSpPr txBox="1"/>
          <p:nvPr/>
        </p:nvSpPr>
        <p:spPr>
          <a:xfrm>
            <a:off x="6457862" y="1419283"/>
            <a:ext cx="3810997" cy="538329"/>
          </a:xfrm>
          <a:prstGeom prst="rect">
            <a:avLst/>
          </a:prstGeom>
          <a:noFill/>
        </p:spPr>
        <p:txBody>
          <a:bodyPr wrap="none" lIns="121770" tIns="60885" rIns="121770" bIns="60885" rtlCol="0">
            <a:spAutoFit/>
          </a:bodyPr>
          <a:lstStyle/>
          <a:p>
            <a:r>
              <a:rPr lang="zh-CN" altLang="en-US" sz="2700" b="1" dirty="0">
                <a:solidFill>
                  <a:srgbClr val="0A1C20"/>
                </a:solidFill>
                <a:latin typeface="Arial" panose="020B0604020202020204" pitchFamily="34" charset="0"/>
                <a:ea typeface="微软雅黑" panose="020B0503020204020204" charset="-122"/>
                <a:sym typeface="Arial" panose="020B0604020202020204" pitchFamily="34" charset="0"/>
              </a:rPr>
              <a:t> 以积极心态克服困难：</a:t>
            </a:r>
            <a:endParaRPr lang="zh-CN" altLang="en-US" sz="2700" b="1"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34" name="TextBox 33"/>
          <p:cNvSpPr txBox="1"/>
          <p:nvPr/>
        </p:nvSpPr>
        <p:spPr>
          <a:xfrm>
            <a:off x="6083143" y="2135132"/>
            <a:ext cx="4560661" cy="3854750"/>
          </a:xfrm>
          <a:prstGeom prst="rect">
            <a:avLst/>
          </a:prstGeom>
          <a:noFill/>
        </p:spPr>
        <p:txBody>
          <a:bodyPr wrap="square" lIns="121770" tIns="60885" rIns="121770" bIns="60885" rtlCol="0">
            <a:spAutoFit/>
          </a:bodyPr>
          <a:lstStyle/>
          <a:p>
            <a:pPr>
              <a:lnSpc>
                <a:spcPts val="2400"/>
              </a:lnSpc>
              <a:buFont typeface="Wingdings 2" panose="05020102010507070707" pitchFamily="18" charset="2"/>
              <a:buNone/>
              <a:defRPr/>
            </a:pPr>
            <a:r>
              <a:rPr lang="zh-CN" altLang="en-US" sz="1600" dirty="0">
                <a:solidFill>
                  <a:srgbClr val="0A1C20"/>
                </a:solidFill>
                <a:latin typeface="Arial" panose="020B0604020202020204" pitchFamily="34" charset="0"/>
                <a:ea typeface="微软雅黑" panose="020B0503020204020204" charset="-122"/>
                <a:sym typeface="Arial" panose="020B0604020202020204" pitchFamily="34" charset="0"/>
              </a:rPr>
              <a:t>      </a:t>
            </a: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当我们用积极的心态去克服客观存在时，我们就会变成一个更美好、更大度、更成功的人！</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a:p>
            <a:pPr>
              <a:lnSpc>
                <a:spcPts val="2400"/>
              </a:lnSpc>
              <a:buFont typeface="Wingdings 2" panose="05020102010507070707" pitchFamily="18" charset="2"/>
              <a:buNone/>
              <a:defRPr/>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       人人都会有许多难题，那些具有积极心态的人能从逆境中求得极大的发展；当我们有了一个难题时，我们要向他人求教、思考、口述这个问题，并采取积极的心态“这是好事”，然后在解决问题的逆境中求得发展与成就感。</a:t>
            </a:r>
            <a:endParaRPr lang="zh-CN" altLang="en-US" dirty="0">
              <a:solidFill>
                <a:srgbClr val="0A1C20"/>
              </a:solidFill>
              <a:latin typeface="Arial" panose="020B0604020202020204" pitchFamily="34" charset="0"/>
              <a:ea typeface="微软雅黑" panose="020B0503020204020204" charset="-122"/>
              <a:sym typeface="Arial" panose="020B0604020202020204" pitchFamily="34" charset="0"/>
            </a:endParaRPr>
          </a:p>
          <a:p>
            <a:pPr>
              <a:lnSpc>
                <a:spcPts val="2400"/>
              </a:lnSpc>
              <a:buFont typeface="Wingdings 2" panose="05020102010507070707" pitchFamily="18" charset="2"/>
              <a:buNone/>
              <a:defRPr/>
            </a:pPr>
            <a:r>
              <a:rPr lang="zh-CN" altLang="en-US" dirty="0">
                <a:solidFill>
                  <a:srgbClr val="0A1C20"/>
                </a:solidFill>
                <a:latin typeface="Arial" panose="020B0604020202020204" pitchFamily="34" charset="0"/>
                <a:ea typeface="微软雅黑" panose="020B0503020204020204" charset="-122"/>
                <a:sym typeface="Arial" panose="020B0604020202020204" pitchFamily="34" charset="0"/>
              </a:rPr>
              <a:t>       良好的想法加以切实的行动，就能把失败转变为成功。</a:t>
            </a:r>
            <a:endParaRPr lang="en-US" altLang="zh-CN" dirty="0">
              <a:solidFill>
                <a:srgbClr val="0A1C20"/>
              </a:solidFill>
              <a:latin typeface="Arial" panose="020B0604020202020204" pitchFamily="34" charset="0"/>
              <a:ea typeface="微软雅黑" panose="020B0503020204020204" charset="-122"/>
              <a:sym typeface="Arial" panose="020B0604020202020204" pitchFamily="34" charset="0"/>
            </a:endParaRPr>
          </a:p>
          <a:p>
            <a:pPr>
              <a:lnSpc>
                <a:spcPct val="150000"/>
              </a:lnSpc>
            </a:pPr>
            <a:endParaRPr lang="en-US" altLang="zh-CN" sz="1500" dirty="0">
              <a:solidFill>
                <a:srgbClr val="0A1C20"/>
              </a:solidFill>
              <a:latin typeface="Arial" panose="020B0604020202020204" pitchFamily="34" charset="0"/>
              <a:ea typeface="微软雅黑" panose="020B0503020204020204" charset="-122"/>
              <a:sym typeface="Arial" panose="020B0604020202020204" pitchFamily="34" charset="0"/>
            </a:endParaRPr>
          </a:p>
        </p:txBody>
      </p:sp>
      <p:sp>
        <p:nvSpPr>
          <p:cNvPr id="35" name="TextBox 34"/>
          <p:cNvSpPr txBox="1"/>
          <p:nvPr/>
        </p:nvSpPr>
        <p:spPr>
          <a:xfrm>
            <a:off x="2190328" y="7890561"/>
            <a:ext cx="856041" cy="358788"/>
          </a:xfrm>
          <a:prstGeom prst="rect">
            <a:avLst/>
          </a:prstGeom>
          <a:noFill/>
        </p:spPr>
        <p:txBody>
          <a:bodyPr wrap="none" lIns="81060" tIns="40531" rIns="81060" bIns="40531" rtlCol="0">
            <a:spAutoFit/>
          </a:bodyPr>
          <a:lstStyle/>
          <a:p>
            <a:r>
              <a:rPr lang="zh-CN" altLang="en-US" dirty="0">
                <a:latin typeface="Arial" panose="020B0604020202020204" pitchFamily="34" charset="0"/>
                <a:ea typeface="微软雅黑" panose="020B0503020204020204" charset="-122"/>
                <a:sym typeface="Arial" panose="020B0604020202020204" pitchFamily="34" charset="0"/>
              </a:rPr>
              <a:t>延迟符</a:t>
            </a:r>
            <a:endParaRPr lang="zh-CN" altLang="en-US" dirty="0">
              <a:latin typeface="Arial" panose="020B0604020202020204" pitchFamily="34" charset="0"/>
              <a:ea typeface="微软雅黑" panose="020B0503020204020204" charset="-122"/>
              <a:sym typeface="Arial" panose="020B0604020202020204" pitchFamily="34" charset="0"/>
            </a:endParaRPr>
          </a:p>
        </p:txBody>
      </p:sp>
      <p:sp>
        <p:nvSpPr>
          <p:cNvPr id="36" name="文本框 11_1_1_1_1_1_1_1_1_1_1_1_1"/>
          <p:cNvSpPr txBox="1">
            <a:spLocks noChangeArrowheads="1"/>
          </p:cNvSpPr>
          <p:nvPr/>
        </p:nvSpPr>
        <p:spPr bwMode="auto">
          <a:xfrm>
            <a:off x="875030" y="550545"/>
            <a:ext cx="2486025" cy="48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latin typeface="Arial" panose="020B0604020202020204" pitchFamily="34" charset="0"/>
                <a:ea typeface="微软雅黑" panose="020B0503020204020204" charset="-122"/>
                <a:cs typeface="+mn-ea"/>
                <a:sym typeface="Arial" panose="020B0604020202020204" pitchFamily="34" charset="0"/>
              </a:rPr>
              <a:t>如何行动</a:t>
            </a:r>
            <a:endParaRPr lang="zh-CN" altLang="en-US" sz="2400" kern="0" spc="400" dirty="0">
              <a:latin typeface="Arial" panose="020B0604020202020204" pitchFamily="34" charset="0"/>
              <a:ea typeface="微软雅黑" panose="020B0503020204020204" charset="-122"/>
              <a:cs typeface="+mn-ea"/>
              <a:sym typeface="Arial" panose="020B0604020202020204" pitchFamily="34" charset="0"/>
            </a:endParaRPr>
          </a:p>
        </p:txBody>
      </p:sp>
      <p:sp>
        <p:nvSpPr>
          <p:cNvPr id="2" name="圆角矩形 1"/>
          <p:cNvSpPr/>
          <p:nvPr/>
        </p:nvSpPr>
        <p:spPr>
          <a:xfrm>
            <a:off x="1481455" y="2134870"/>
            <a:ext cx="1060450" cy="1047115"/>
          </a:xfrm>
          <a:prstGeom prst="roundRect">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圆角矩形 2"/>
          <p:cNvSpPr/>
          <p:nvPr/>
        </p:nvSpPr>
        <p:spPr>
          <a:xfrm>
            <a:off x="1481455" y="3303270"/>
            <a:ext cx="1060450" cy="1047115"/>
          </a:xfrm>
          <a:prstGeom prst="roundRect">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nvSpPr>
        <p:spPr>
          <a:xfrm>
            <a:off x="1481455" y="4471670"/>
            <a:ext cx="1060450" cy="1047115"/>
          </a:xfrm>
          <a:prstGeom prst="roundRect">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2658110" y="4471670"/>
            <a:ext cx="1060450" cy="1047115"/>
          </a:xfrm>
          <a:prstGeom prst="roundRect">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圆角矩形 6"/>
          <p:cNvSpPr/>
          <p:nvPr/>
        </p:nvSpPr>
        <p:spPr>
          <a:xfrm>
            <a:off x="3834765" y="4471670"/>
            <a:ext cx="1060450" cy="1047115"/>
          </a:xfrm>
          <a:prstGeom prst="roundRect">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圆角矩形 36"/>
          <p:cNvSpPr/>
          <p:nvPr/>
        </p:nvSpPr>
        <p:spPr>
          <a:xfrm>
            <a:off x="2658110" y="3303270"/>
            <a:ext cx="1060450" cy="1047115"/>
          </a:xfrm>
          <a:prstGeom prst="roundRect">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8" name="TextBox 7"/>
          <p:cNvSpPr txBox="1"/>
          <p:nvPr/>
        </p:nvSpPr>
        <p:spPr>
          <a:xfrm>
            <a:off x="1542403" y="2458366"/>
            <a:ext cx="938255" cy="401007"/>
          </a:xfrm>
          <a:prstGeom prst="rect">
            <a:avLst/>
          </a:prstGeom>
          <a:noFill/>
        </p:spPr>
        <p:txBody>
          <a:bodyPr wrap="none" lIns="121770" tIns="60885" rIns="121770" bIns="60885" rtlCol="0">
            <a:spAutoFit/>
          </a:bodyPr>
          <a:p>
            <a:r>
              <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rPr>
              <a:t>远见力</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9" name="TextBox 8"/>
          <p:cNvSpPr txBox="1"/>
          <p:nvPr/>
        </p:nvSpPr>
        <p:spPr>
          <a:xfrm>
            <a:off x="2718837" y="3626263"/>
            <a:ext cx="938255" cy="401007"/>
          </a:xfrm>
          <a:prstGeom prst="rect">
            <a:avLst/>
          </a:prstGeom>
          <a:noFill/>
        </p:spPr>
        <p:txBody>
          <a:bodyPr wrap="none" lIns="121770" tIns="60885" rIns="121770" bIns="60885" rtlCol="0">
            <a:spAutoFit/>
          </a:bodyPr>
          <a:p>
            <a:r>
              <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rPr>
              <a:t>执行力</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0" name="TextBox 9"/>
          <p:cNvSpPr txBox="1"/>
          <p:nvPr/>
        </p:nvSpPr>
        <p:spPr>
          <a:xfrm>
            <a:off x="3895633" y="4794980"/>
            <a:ext cx="938255" cy="401007"/>
          </a:xfrm>
          <a:prstGeom prst="rect">
            <a:avLst/>
          </a:prstGeom>
          <a:noFill/>
        </p:spPr>
        <p:txBody>
          <a:bodyPr wrap="none" lIns="121770" tIns="60885" rIns="121770" bIns="60885" rtlCol="0">
            <a:spAutoFit/>
          </a:bodyPr>
          <a:p>
            <a:r>
              <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rPr>
              <a:t>感召力</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1" name="TextBox 10"/>
          <p:cNvSpPr txBox="1"/>
          <p:nvPr/>
        </p:nvSpPr>
        <p:spPr>
          <a:xfrm>
            <a:off x="1481157" y="3625825"/>
            <a:ext cx="938255" cy="401007"/>
          </a:xfrm>
          <a:prstGeom prst="rect">
            <a:avLst/>
          </a:prstGeom>
          <a:noFill/>
        </p:spPr>
        <p:txBody>
          <a:bodyPr wrap="none" lIns="121770" tIns="60885" rIns="121770" bIns="60885" rtlCol="0">
            <a:spAutoFit/>
          </a:bodyPr>
          <a:p>
            <a:r>
              <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rPr>
              <a:t>决策力</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2" name="TextBox 11"/>
          <p:cNvSpPr txBox="1"/>
          <p:nvPr/>
        </p:nvSpPr>
        <p:spPr>
          <a:xfrm>
            <a:off x="1542492" y="4794282"/>
            <a:ext cx="938255" cy="401007"/>
          </a:xfrm>
          <a:prstGeom prst="rect">
            <a:avLst/>
          </a:prstGeom>
          <a:noFill/>
        </p:spPr>
        <p:txBody>
          <a:bodyPr wrap="none" lIns="121770" tIns="60885" rIns="121770" bIns="60885" rtlCol="0">
            <a:spAutoFit/>
          </a:bodyPr>
          <a:p>
            <a:r>
              <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rPr>
              <a:t>创新力</a:t>
            </a:r>
            <a:endParaRPr lang="zh-CN" altLang="en-US"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 name="文本框 11_1_1_1_1_1_1_1_1_1_1_1_1"/>
          <p:cNvSpPr txBox="1">
            <a:spLocks noChangeArrowheads="1"/>
          </p:cNvSpPr>
          <p:nvPr/>
        </p:nvSpPr>
        <p:spPr bwMode="auto">
          <a:xfrm>
            <a:off x="840740" y="537845"/>
            <a:ext cx="2164715" cy="489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2400" kern="0" spc="400" dirty="0">
                <a:solidFill>
                  <a:srgbClr val="0A1C20"/>
                </a:solidFill>
                <a:latin typeface="Arial" panose="020B0604020202020204" pitchFamily="34" charset="0"/>
                <a:ea typeface="微软雅黑" panose="020B0503020204020204" charset="-122"/>
                <a:cs typeface="+mn-ea"/>
                <a:sym typeface="Arial" panose="020B0604020202020204" pitchFamily="34" charset="0"/>
              </a:rPr>
              <a:t>如何行动</a:t>
            </a:r>
            <a:endParaRPr lang="zh-CN" altLang="en-US" sz="2400" kern="0" spc="400" dirty="0">
              <a:solidFill>
                <a:srgbClr val="0A1C2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7" name="圆角矩形 86"/>
          <p:cNvSpPr/>
          <p:nvPr/>
        </p:nvSpPr>
        <p:spPr>
          <a:xfrm>
            <a:off x="703580" y="1717675"/>
            <a:ext cx="3578860" cy="4404360"/>
          </a:xfrm>
          <a:prstGeom prst="roundRect">
            <a:avLst>
              <a:gd name="adj" fmla="val 6433"/>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88" name="组合 87"/>
          <p:cNvGrpSpPr/>
          <p:nvPr/>
        </p:nvGrpSpPr>
        <p:grpSpPr>
          <a:xfrm rot="0">
            <a:off x="841057" y="2012315"/>
            <a:ext cx="3305175" cy="3852544"/>
            <a:chOff x="929970" y="2466161"/>
            <a:chExt cx="3305162" cy="3852704"/>
          </a:xfrm>
        </p:grpSpPr>
        <p:sp>
          <p:nvSpPr>
            <p:cNvPr id="89" name="文本框 88"/>
            <p:cNvSpPr txBox="1"/>
            <p:nvPr/>
          </p:nvSpPr>
          <p:spPr>
            <a:xfrm>
              <a:off x="929970" y="2466161"/>
              <a:ext cx="3305162" cy="398797"/>
            </a:xfrm>
            <a:prstGeom prst="rect">
              <a:avLst/>
            </a:prstGeom>
            <a:noFill/>
          </p:spPr>
          <p:txBody>
            <a:bodyPr wrap="square" rtlCol="0">
              <a:spAutoFit/>
              <a:scene3d>
                <a:camera prst="orthographicFront"/>
                <a:lightRig rig="threePt" dir="t"/>
              </a:scene3d>
              <a:sp3d contourW="12700"/>
            </a:bodyPr>
            <a:p>
              <a:pPr algn="r"/>
              <a:r>
                <a:rPr lang="zh-CN" altLang="en-US" sz="2000" b="1" dirty="0">
                  <a:solidFill>
                    <a:schemeClr val="bg1"/>
                  </a:solidFill>
                  <a:latin typeface="Arial" panose="020B0604020202020204" pitchFamily="34" charset="0"/>
                  <a:ea typeface="微软雅黑" panose="020B0503020204020204" charset="-122"/>
                  <a:sym typeface="Arial" panose="020B0604020202020204" pitchFamily="34" charset="0"/>
                </a:rPr>
                <a:t>以积极心态激励自己和他人：</a:t>
              </a:r>
              <a:endParaRPr lang="zh-CN" altLang="en-US" sz="2000"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0" name="文本框 89"/>
            <p:cNvSpPr txBox="1"/>
            <p:nvPr/>
          </p:nvSpPr>
          <p:spPr>
            <a:xfrm>
              <a:off x="1150949" y="2864957"/>
              <a:ext cx="3027033" cy="3453908"/>
            </a:xfrm>
            <a:prstGeom prst="rect">
              <a:avLst/>
            </a:prstGeom>
            <a:noFill/>
          </p:spPr>
          <p:txBody>
            <a:bodyPr wrap="square" rtlCol="0">
              <a:spAutoFit/>
              <a:scene3d>
                <a:camera prst="orthographicFront"/>
                <a:lightRig rig="threePt" dir="t"/>
              </a:scene3d>
              <a:sp3d contourW="12700"/>
            </a:bodyPr>
            <a:p>
              <a:pPr>
                <a:lnSpc>
                  <a:spcPct val="114000"/>
                </a:lnSpc>
              </a:pPr>
              <a:r>
                <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rPr>
                <a:t>       激励就是鼓舞自己和别人做出抉择并付诸行动，激励就</a:t>
              </a:r>
              <a:endPar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endParaRPr>
            </a:p>
            <a:p>
              <a:pPr>
                <a:lnSpc>
                  <a:spcPct val="114000"/>
                </a:lnSpc>
              </a:pPr>
              <a:r>
                <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rPr>
                <a:t>是一种希望或力量，用以激起人的行动，使人期望产生特殊的</a:t>
              </a:r>
              <a:endPar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endParaRPr>
            </a:p>
            <a:p>
              <a:pPr>
                <a:lnSpc>
                  <a:spcPct val="114000"/>
                </a:lnSpc>
              </a:pPr>
              <a:r>
                <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rPr>
                <a:t>结果。</a:t>
              </a:r>
              <a:endPar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endParaRPr>
            </a:p>
            <a:p>
              <a:pPr>
                <a:lnSpc>
                  <a:spcPct val="114000"/>
                </a:lnSpc>
              </a:pPr>
              <a:r>
                <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rPr>
                <a:t>       在我们激励自己和他人时，会产生一种神奇的效果，使人</a:t>
              </a:r>
              <a:endPar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endParaRPr>
            </a:p>
            <a:p>
              <a:pPr>
                <a:lnSpc>
                  <a:spcPct val="114000"/>
                </a:lnSpc>
              </a:pPr>
              <a:r>
                <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rPr>
                <a:t>产生拼搏的动力和成功的欲望。</a:t>
              </a:r>
              <a:endPar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endParaRPr>
            </a:p>
            <a:p>
              <a:pPr>
                <a:lnSpc>
                  <a:spcPct val="114000"/>
                </a:lnSpc>
              </a:pPr>
              <a:r>
                <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rPr>
                <a:t>       在整个一生中，我们都在起着双重作用，我们即可以激励</a:t>
              </a:r>
              <a:endPar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endParaRPr>
            </a:p>
            <a:p>
              <a:pPr>
                <a:lnSpc>
                  <a:spcPct val="114000"/>
                </a:lnSpc>
              </a:pPr>
              <a:r>
                <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rPr>
                <a:t>别人，也会被别人所激励。 　　 </a:t>
              </a:r>
              <a:endPar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93" name="圆角矩形 92"/>
          <p:cNvSpPr/>
          <p:nvPr/>
        </p:nvSpPr>
        <p:spPr>
          <a:xfrm>
            <a:off x="4494530" y="1717675"/>
            <a:ext cx="3293110" cy="4404360"/>
          </a:xfrm>
          <a:prstGeom prst="roundRect">
            <a:avLst>
              <a:gd name="adj" fmla="val 6433"/>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圆角矩形 93"/>
          <p:cNvSpPr/>
          <p:nvPr/>
        </p:nvSpPr>
        <p:spPr>
          <a:xfrm>
            <a:off x="7904480" y="1717675"/>
            <a:ext cx="3578860" cy="4404360"/>
          </a:xfrm>
          <a:prstGeom prst="roundRect">
            <a:avLst>
              <a:gd name="adj" fmla="val 6433"/>
            </a:avLst>
          </a:prstGeom>
          <a:solidFill>
            <a:srgbClr val="215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95" name="组合 94"/>
          <p:cNvGrpSpPr/>
          <p:nvPr/>
        </p:nvGrpSpPr>
        <p:grpSpPr>
          <a:xfrm>
            <a:off x="8105934" y="2039759"/>
            <a:ext cx="3175962" cy="3688429"/>
            <a:chOff x="1457636" y="1615396"/>
            <a:chExt cx="3175962" cy="3688429"/>
          </a:xfrm>
        </p:grpSpPr>
        <p:sp>
          <p:nvSpPr>
            <p:cNvPr id="96" name="文本框 95"/>
            <p:cNvSpPr txBox="1"/>
            <p:nvPr/>
          </p:nvSpPr>
          <p:spPr>
            <a:xfrm>
              <a:off x="1541719" y="1615396"/>
              <a:ext cx="2506226" cy="400110"/>
            </a:xfrm>
            <a:prstGeom prst="rect">
              <a:avLst/>
            </a:prstGeom>
            <a:noFill/>
          </p:spPr>
          <p:txBody>
            <a:bodyPr wrap="square" rtlCol="0">
              <a:spAutoFit/>
              <a:scene3d>
                <a:camera prst="orthographicFront"/>
                <a:lightRig rig="threePt" dir="t"/>
              </a:scene3d>
              <a:sp3d contourW="12700"/>
            </a:bodyPr>
            <a:p>
              <a:r>
                <a:rPr lang="zh-CN" altLang="en-US" sz="2000" b="1" dirty="0">
                  <a:solidFill>
                    <a:schemeClr val="bg1"/>
                  </a:solidFill>
                  <a:latin typeface="Arial" panose="020B0604020202020204" pitchFamily="34" charset="0"/>
                  <a:ea typeface="微软雅黑" panose="020B0503020204020204" charset="-122"/>
                  <a:sym typeface="Arial" panose="020B0604020202020204" pitchFamily="34" charset="0"/>
                </a:rPr>
                <a:t>以积极心态自我充电：</a:t>
              </a:r>
              <a:endParaRPr lang="zh-CN" altLang="en-US" sz="2000"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7" name="文本框 96"/>
            <p:cNvSpPr txBox="1"/>
            <p:nvPr/>
          </p:nvSpPr>
          <p:spPr>
            <a:xfrm>
              <a:off x="1457636" y="2123595"/>
              <a:ext cx="3175962" cy="3180230"/>
            </a:xfrm>
            <a:prstGeom prst="rect">
              <a:avLst/>
            </a:prstGeom>
            <a:noFill/>
          </p:spPr>
          <p:txBody>
            <a:bodyPr wrap="square" rtlCol="0">
              <a:spAutoFit/>
              <a:scene3d>
                <a:camera prst="orthographicFront"/>
                <a:lightRig rig="threePt" dir="t"/>
              </a:scene3d>
              <a:sp3d contourW="12700"/>
            </a:bodyPr>
            <a:p>
              <a:pPr>
                <a:lnSpc>
                  <a:spcPct val="114000"/>
                </a:lnSpc>
              </a:pPr>
              <a:r>
                <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rPr>
                <a:t>       能量是万物运动之始，是维持生命的根源。</a:t>
              </a:r>
              <a:endPar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endParaRPr>
            </a:p>
            <a:p>
              <a:pPr>
                <a:lnSpc>
                  <a:spcPct val="114000"/>
                </a:lnSpc>
              </a:pPr>
              <a:r>
                <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rPr>
                <a:t>       如果我们的感情和动作表明自己的优点正在被那些令人不称心的、消极的东西所代替，那就说明自己的“电池”需要充电了。</a:t>
              </a:r>
              <a:endPar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endParaRPr>
            </a:p>
            <a:p>
              <a:pPr>
                <a:lnSpc>
                  <a:spcPct val="114000"/>
                </a:lnSpc>
              </a:pPr>
              <a:r>
                <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rPr>
                <a:t>       只有不时地通过各种渠道汲取可以保持心理和精神活力的励志的正向“维生素”，我们的心态才会积极、乐观、豁达，并保持常态的行为习惯。</a:t>
              </a:r>
              <a:endParaRPr lang="zh-CN" altLang="en-US" sz="160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1+#ppt_w/2"/>
                                          </p:val>
                                        </p:tav>
                                        <p:tav tm="100000">
                                          <p:val>
                                            <p:strVal val="#ppt_x"/>
                                          </p:val>
                                        </p:tav>
                                      </p:tavLst>
                                    </p:anim>
                                    <p:anim calcmode="lin" valueType="num">
                                      <p:cBhvr additive="base">
                                        <p:cTn id="8" dur="500" fill="hold"/>
                                        <p:tgtEl>
                                          <p:spTgt spid="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857693" y="1940243"/>
            <a:ext cx="8476615" cy="922020"/>
          </a:xfrm>
          <a:prstGeom prst="rect">
            <a:avLst/>
          </a:prstGeom>
          <a:noFill/>
        </p:spPr>
        <p:txBody>
          <a:bodyPr wrap="square" rtlCol="0" anchor="ctr" anchorCtr="0">
            <a:spAutoFit/>
          </a:bodyPr>
          <a:lstStyle/>
          <a:p>
            <a:pPr algn="ctr"/>
            <a:r>
              <a:rPr lang="zh-CN" altLang="en-US" sz="5400" dirty="0">
                <a:solidFill>
                  <a:srgbClr val="0A1C20"/>
                </a:solidFill>
                <a:latin typeface="微软雅黑" panose="020B0503020204020204" charset="-122"/>
                <a:ea typeface="微软雅黑" panose="020B0503020204020204" charset="-122"/>
                <a:cs typeface="阿里巴巴普惠体 R" panose="00020600040101010101" pitchFamily="18" charset="-122"/>
              </a:rPr>
              <a:t>谢谢聆听！</a:t>
            </a:r>
            <a:endParaRPr lang="zh-CN" altLang="en-US" sz="5400" dirty="0">
              <a:solidFill>
                <a:srgbClr val="0A1C20"/>
              </a:solidFill>
              <a:latin typeface="微软雅黑" panose="020B0503020204020204" charset="-122"/>
              <a:ea typeface="微软雅黑" panose="020B0503020204020204" charset="-122"/>
              <a:cs typeface="阿里巴巴普惠体 R" panose="00020600040101010101" pitchFamily="18" charset="-122"/>
            </a:endParaRPr>
          </a:p>
        </p:txBody>
      </p:sp>
      <p:grpSp>
        <p:nvGrpSpPr>
          <p:cNvPr id="12" name="组合 11"/>
          <p:cNvGrpSpPr/>
          <p:nvPr/>
        </p:nvGrpSpPr>
        <p:grpSpPr>
          <a:xfrm>
            <a:off x="3853815" y="3311843"/>
            <a:ext cx="4484370" cy="424180"/>
            <a:chOff x="6795" y="5552"/>
            <a:chExt cx="7062" cy="668"/>
          </a:xfrm>
        </p:grpSpPr>
        <p:sp>
          <p:nvSpPr>
            <p:cNvPr id="13" name="Freeform 10"/>
            <p:cNvSpPr>
              <a:spLocks noEditPoints="1"/>
            </p:cNvSpPr>
            <p:nvPr/>
          </p:nvSpPr>
          <p:spPr bwMode="auto">
            <a:xfrm>
              <a:off x="6795" y="5552"/>
              <a:ext cx="666" cy="669"/>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215F6B"/>
            </a:solidFill>
            <a:ln>
              <a:noFill/>
            </a:ln>
          </p:spPr>
          <p:txBody>
            <a:bodyPr vert="horz" wrap="square" lIns="91398" tIns="45698" rIns="91398" bIns="45698" numCol="1" anchor="t" anchorCtr="0" compatLnSpc="1"/>
            <a:lstStyle/>
            <a:p>
              <a:pPr defTabSz="1285240">
                <a:defRPr/>
              </a:pPr>
              <a:endParaRPr lang="zh-CN" altLang="en-US" sz="2400" kern="0" dirty="0">
                <a:solidFill>
                  <a:srgbClr val="0A1C20"/>
                </a:solidFill>
                <a:latin typeface="宋体" panose="02010600030101010101" pitchFamily="2" charset="-122"/>
                <a:ea typeface="宋体" panose="02010600030101010101" pitchFamily="2" charset="-122"/>
              </a:endParaRPr>
            </a:p>
          </p:txBody>
        </p:sp>
        <p:sp>
          <p:nvSpPr>
            <p:cNvPr id="15" name="Rectangle 4"/>
            <p:cNvSpPr txBox="1">
              <a:spLocks noChangeArrowheads="1"/>
            </p:cNvSpPr>
            <p:nvPr/>
          </p:nvSpPr>
          <p:spPr bwMode="auto">
            <a:xfrm>
              <a:off x="7461" y="5617"/>
              <a:ext cx="6397" cy="5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8" tIns="45698" rIns="91398" bIns="4569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1285240">
                <a:defRPr/>
              </a:pPr>
              <a:r>
                <a:rPr lang="zh-CN" altLang="en-US" sz="2400" kern="0" dirty="0">
                  <a:solidFill>
                    <a:srgbClr val="0A1C20"/>
                  </a:solidFill>
                  <a:latin typeface="Arial" panose="020B0604020202020204"/>
                  <a:ea typeface="宋体" panose="02010600030101010101" pitchFamily="2" charset="-122"/>
                </a:rPr>
                <a:t>这里可以输入公司</a:t>
              </a:r>
              <a:r>
                <a:rPr lang="en-US" altLang="zh-CN" sz="2400" kern="0" dirty="0">
                  <a:solidFill>
                    <a:srgbClr val="0A1C20"/>
                  </a:solidFill>
                  <a:latin typeface="Arial" panose="020B0604020202020204"/>
                  <a:ea typeface="宋体" panose="02010600030101010101" pitchFamily="2" charset="-122"/>
                </a:rPr>
                <a:t>/</a:t>
              </a:r>
              <a:r>
                <a:rPr lang="zh-CN" altLang="en-US" sz="2400" kern="0" dirty="0">
                  <a:solidFill>
                    <a:srgbClr val="0A1C20"/>
                  </a:solidFill>
                  <a:latin typeface="Arial" panose="020B0604020202020204"/>
                  <a:ea typeface="宋体" panose="02010600030101010101" pitchFamily="2" charset="-122"/>
                </a:rPr>
                <a:t>团队名称</a:t>
              </a:r>
              <a:endParaRPr lang="zh-CN" altLang="en-US" sz="2400" kern="0" dirty="0">
                <a:solidFill>
                  <a:srgbClr val="0A1C20"/>
                </a:solidFill>
                <a:latin typeface="Arial" panose="020B0604020202020204"/>
                <a:ea typeface="宋体" panose="02010600030101010101" pitchFamily="2" charset="-122"/>
              </a:endParaRPr>
            </a:p>
          </p:txBody>
        </p:sp>
      </p:grpSp>
      <p:grpSp>
        <p:nvGrpSpPr>
          <p:cNvPr id="21" name="组合 20"/>
          <p:cNvGrpSpPr/>
          <p:nvPr/>
        </p:nvGrpSpPr>
        <p:grpSpPr>
          <a:xfrm rot="0">
            <a:off x="3803650" y="4547870"/>
            <a:ext cx="1863090" cy="415925"/>
            <a:chOff x="6503" y="7162"/>
            <a:chExt cx="2934" cy="655"/>
          </a:xfrm>
        </p:grpSpPr>
        <p:sp>
          <p:nvSpPr>
            <p:cNvPr id="19" name="圆角矩形 18"/>
            <p:cNvSpPr/>
            <p:nvPr/>
          </p:nvSpPr>
          <p:spPr>
            <a:xfrm>
              <a:off x="6504" y="7162"/>
              <a:ext cx="2801" cy="655"/>
            </a:xfrm>
            <a:prstGeom prst="roundRect">
              <a:avLst>
                <a:gd name="adj" fmla="val 40343"/>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20" name="文本框 19"/>
            <p:cNvSpPr txBox="1"/>
            <p:nvPr/>
          </p:nvSpPr>
          <p:spPr>
            <a:xfrm>
              <a:off x="6503" y="7224"/>
              <a:ext cx="2934" cy="531"/>
            </a:xfrm>
            <a:prstGeom prst="rect">
              <a:avLst/>
            </a:prstGeom>
            <a:noFill/>
          </p:spPr>
          <p:txBody>
            <a:bodyPr wrap="square" rtlCol="0">
              <a:spAutoFit/>
            </a:bodyPr>
            <a:p>
              <a:r>
                <a:rPr lang="zh-CN" altLang="en-US" sz="1600">
                  <a:solidFill>
                    <a:schemeClr val="bg1"/>
                  </a:solidFill>
                </a:rPr>
                <a:t>培训老师：</a:t>
              </a:r>
              <a:r>
                <a:rPr lang="en-US" altLang="zh-CN" sz="1600">
                  <a:solidFill>
                    <a:schemeClr val="bg1"/>
                  </a:solidFill>
                </a:rPr>
                <a:t>XXX</a:t>
              </a:r>
              <a:endParaRPr lang="en-US" altLang="zh-CN" sz="1600">
                <a:solidFill>
                  <a:schemeClr val="bg1"/>
                </a:solidFill>
              </a:endParaRPr>
            </a:p>
          </p:txBody>
        </p:sp>
      </p:grpSp>
      <p:grpSp>
        <p:nvGrpSpPr>
          <p:cNvPr id="22" name="组合 21"/>
          <p:cNvGrpSpPr/>
          <p:nvPr/>
        </p:nvGrpSpPr>
        <p:grpSpPr>
          <a:xfrm rot="0">
            <a:off x="6609715" y="4547870"/>
            <a:ext cx="1779270" cy="415925"/>
            <a:chOff x="6503" y="7162"/>
            <a:chExt cx="2802" cy="655"/>
          </a:xfrm>
        </p:grpSpPr>
        <p:sp>
          <p:nvSpPr>
            <p:cNvPr id="23" name="圆角矩形 22"/>
            <p:cNvSpPr/>
            <p:nvPr/>
          </p:nvSpPr>
          <p:spPr>
            <a:xfrm>
              <a:off x="6504" y="7162"/>
              <a:ext cx="2801" cy="655"/>
            </a:xfrm>
            <a:prstGeom prst="roundRect">
              <a:avLst>
                <a:gd name="adj" fmla="val 40343"/>
              </a:avLst>
            </a:prstGeom>
            <a:solidFill>
              <a:srgbClr val="96D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24" name="文本框 23"/>
            <p:cNvSpPr txBox="1"/>
            <p:nvPr/>
          </p:nvSpPr>
          <p:spPr>
            <a:xfrm>
              <a:off x="6503" y="7224"/>
              <a:ext cx="2802" cy="531"/>
            </a:xfrm>
            <a:prstGeom prst="rect">
              <a:avLst/>
            </a:prstGeom>
            <a:noFill/>
          </p:spPr>
          <p:txBody>
            <a:bodyPr wrap="square" rtlCol="0">
              <a:spAutoFit/>
            </a:bodyPr>
            <a:p>
              <a:r>
                <a:rPr lang="zh-CN" altLang="en-US" sz="1600">
                  <a:solidFill>
                    <a:schemeClr val="bg1"/>
                  </a:solidFill>
                </a:rPr>
                <a:t>日期：</a:t>
              </a:r>
              <a:r>
                <a:rPr lang="en-US" altLang="zh-CN" sz="1600">
                  <a:solidFill>
                    <a:schemeClr val="bg1"/>
                  </a:solidFill>
                </a:rPr>
                <a:t>20xx.6.1</a:t>
              </a:r>
              <a:endParaRPr lang="en-US" altLang="zh-CN" sz="1600">
                <a:solidFill>
                  <a:schemeClr val="bg1"/>
                </a:solidFill>
              </a:endParaRPr>
            </a:p>
          </p:txBody>
        </p:sp>
      </p:grpSp>
    </p:spTree>
    <p:custDataLst>
      <p:tags r:id="rId1"/>
    </p:custDataLst>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2.xml><?xml version="1.0" encoding="utf-8"?>
<p:tagLst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33.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34.xml><?xml version="1.0" encoding="utf-8"?>
<p:tagLst xmlns:p="http://schemas.openxmlformats.org/presentationml/2006/main">
  <p:tag name="PA" val="v3.2.0"/>
</p:tagLst>
</file>

<file path=ppt/tags/tag35.xml><?xml version="1.0" encoding="utf-8"?>
<p:tagLst xmlns:p="http://schemas.openxmlformats.org/presentationml/2006/main">
  <p:tag name="KSO_WM_BEAUTIFY_FLAG" val="#wm#"/>
  <p:tag name="KSO_WM_TEMPLATE_CATEGORY" val="custom"/>
  <p:tag name="KSO_WM_TEMPLATE_INDEX" val="20187308"/>
</p:tagLst>
</file>

<file path=ppt/tags/tag36.xml><?xml version="1.0" encoding="utf-8"?>
<p:tagLst xmlns:p="http://schemas.openxmlformats.org/presentationml/2006/main">
  <p:tag name="KSO_WM_BEAUTIFY_FLAG" val="#wm#"/>
  <p:tag name="KSO_WM_TEMPLATE_CATEGORY" val="custom"/>
  <p:tag name="KSO_WM_TEMPLATE_INDEX" val="20187308"/>
</p:tagLst>
</file>

<file path=ppt/tags/tag37.xml><?xml version="1.0" encoding="utf-8"?>
<p:tagLst xmlns:p="http://schemas.openxmlformats.org/presentationml/2006/main">
  <p:tag name="KSO_WM_BEAUTIFY_FLAG" val="#wm#"/>
  <p:tag name="KSO_WM_TEMPLATE_CATEGORY" val="custom"/>
  <p:tag name="KSO_WM_TEMPLATE_INDEX" val="20187308"/>
</p:tagLst>
</file>

<file path=ppt/tags/tag38.xml><?xml version="1.0" encoding="utf-8"?>
<p:tagLst xmlns:p="http://schemas.openxmlformats.org/presentationml/2006/main">
  <p:tag name="KSO_WM_BEAUTIFY_FLAG" val="#wm#"/>
  <p:tag name="KSO_WM_TEMPLATE_CATEGORY" val="custom"/>
  <p:tag name="KSO_WM_TEMPLATE_INDEX" val="20187308"/>
</p:tagLst>
</file>

<file path=ppt/tags/tag39.xml><?xml version="1.0" encoding="utf-8"?>
<p:tagLst xmlns:p="http://schemas.openxmlformats.org/presentationml/2006/main">
  <p:tag name="KSO_WM_BEAUTIFY_FLAG" val="#wm#"/>
  <p:tag name="KSO_WM_TEMPLATE_CATEGORY" val="custom"/>
  <p:tag name="KSO_WM_TEMPLATE_INDEX" val="20187308"/>
</p:tagLst>
</file>

<file path=ppt/tags/tag40.xml><?xml version="1.0" encoding="utf-8"?>
<p:tagLst xmlns:p="http://schemas.openxmlformats.org/presentationml/2006/main">
  <p:tag name="KSO_WM_BEAUTIFY_FLAG" val="#wm#"/>
  <p:tag name="KSO_WM_TEMPLATE_CATEGORY" val="custom"/>
  <p:tag name="KSO_WM_TEMPLATE_INDEX" val="20187308"/>
</p:tagLst>
</file>

<file path=ppt/tags/tag41.xml><?xml version="1.0" encoding="utf-8"?>
<p:tagLst xmlns:p="http://schemas.openxmlformats.org/presentationml/2006/main">
  <p:tag name="KSO_WM_BEAUTIFY_FLAG" val="#wm#"/>
  <p:tag name="KSO_WM_TEMPLATE_CATEGORY" val="custom"/>
  <p:tag name="KSO_WM_TEMPLATE_INDEX" val="20187308"/>
</p:tagLst>
</file>

<file path=ppt/tags/tag42.xml><?xml version="1.0" encoding="utf-8"?>
<p:tagLst xmlns:p="http://schemas.openxmlformats.org/presentationml/2006/main">
  <p:tag name="KSO_WM_BEAUTIFY_FLAG" val="#wm#"/>
  <p:tag name="KSO_WM_TEMPLATE_CATEGORY" val="custom"/>
  <p:tag name="KSO_WM_TEMPLATE_INDEX" val="20187308"/>
</p:tagLst>
</file>

<file path=ppt/tags/tag43.xml><?xml version="1.0" encoding="utf-8"?>
<p:tagLst xmlns:p="http://schemas.openxmlformats.org/presentationml/2006/main">
  <p:tag name="KSO_WM_BEAUTIFY_FLAG" val="#wm#"/>
  <p:tag name="KSO_WM_TEMPLATE_CATEGORY" val="custom"/>
  <p:tag name="KSO_WM_TEMPLATE_INDEX" val="20187308"/>
</p:tagLst>
</file>

<file path=ppt/tags/tag44.xml><?xml version="1.0" encoding="utf-8"?>
<p:tagLst xmlns:p="http://schemas.openxmlformats.org/presentationml/2006/main">
  <p:tag name="KSO_WM_UNIT_TABLE_BEAUTIFY" val="smartTable{1f3aa87b-1db5-4bcc-ab40-dee699541be5}"/>
</p:tagLst>
</file>

<file path=ppt/tags/tag45.xml><?xml version="1.0" encoding="utf-8"?>
<p:tagLst xmlns:p="http://schemas.openxmlformats.org/presentationml/2006/main">
  <p:tag name="KSO_WM_BEAUTIFY_FLAG" val="#wm#"/>
  <p:tag name="KSO_WM_TEMPLATE_CATEGORY" val="custom"/>
  <p:tag name="KSO_WM_TEMPLATE_INDEX" val="20187308"/>
</p:tagLst>
</file>

<file path=ppt/tags/tag46.xml><?xml version="1.0" encoding="utf-8"?>
<p:tagLst xmlns:p="http://schemas.openxmlformats.org/presentationml/2006/main">
  <p:tag name="KSO_WM_BEAUTIFY_FLAG" val="#wm#"/>
  <p:tag name="KSO_WM_TEMPLATE_CATEGORY" val="custom"/>
  <p:tag name="KSO_WM_TEMPLATE_INDEX" val="20187308"/>
</p:tagLst>
</file>

<file path=ppt/tags/tag47.xml><?xml version="1.0" encoding="utf-8"?>
<p:tagLst xmlns:p="http://schemas.openxmlformats.org/presentationml/2006/main">
  <p:tag name="KSO_WM_BEAUTIFY_FLAG" val="#wm#"/>
  <p:tag name="KSO_WM_TEMPLATE_CATEGORY" val="custom"/>
  <p:tag name="KSO_WM_TEMPLATE_INDEX" val="20187308"/>
</p:tagLst>
</file>

<file path=ppt/tags/tag48.xml><?xml version="1.0" encoding="utf-8"?>
<p:tagLst xmlns:p="http://schemas.openxmlformats.org/presentationml/2006/main">
  <p:tag name="KSO_WM_BEAUTIFY_FLAG" val="#wm#"/>
  <p:tag name="KSO_WM_TEMPLATE_CATEGORY" val="custom"/>
  <p:tag name="KSO_WM_TEMPLATE_INDEX" val="20187308"/>
</p:tagLst>
</file>

<file path=ppt/tags/tag49.xml><?xml version="1.0" encoding="utf-8"?>
<p:tagLst xmlns:p="http://schemas.openxmlformats.org/presentationml/2006/main">
  <p:tag name="KSO_WM_BEAUTIFY_FLAG" val="#wm#"/>
  <p:tag name="KSO_WM_TEMPLATE_CATEGORY" val="custom"/>
  <p:tag name="KSO_WM_TEMPLATE_INDEX" val="20187308"/>
</p:tagLst>
</file>

<file path=ppt/tags/tag50.xml><?xml version="1.0" encoding="utf-8"?>
<p:tagLst xmlns:p="http://schemas.openxmlformats.org/presentationml/2006/main">
  <p:tag name="KSO_WM_BEAUTIFY_FLAG" val="#wm#"/>
  <p:tag name="KSO_WM_TEMPLATE_CATEGORY" val="custom"/>
  <p:tag name="KSO_WM_TEMPLATE_INDEX" val="20187308"/>
</p:tagLst>
</file>

<file path=ppt/tags/tag51.xml><?xml version="1.0" encoding="utf-8"?>
<p:tagLst xmlns:p="http://schemas.openxmlformats.org/presentationml/2006/main">
  <p:tag name="KSO_WM_BEAUTIFY_FLAG" val="#wm#"/>
  <p:tag name="KSO_WM_TEMPLATE_CATEGORY" val="custom"/>
  <p:tag name="KSO_WM_TEMPLATE_INDEX" val="20187308"/>
</p:tagLst>
</file>

<file path=ppt/tags/tag52.xml><?xml version="1.0" encoding="utf-8"?>
<p:tagLst xmlns:p="http://schemas.openxmlformats.org/presentationml/2006/main">
  <p:tag name="KSO_WM_BEAUTIFY_FLAG" val="#wm#"/>
  <p:tag name="KSO_WM_TEMPLATE_CATEGORY" val="custom"/>
  <p:tag name="KSO_WM_TEMPLATE_INDEX" val="20187308"/>
</p:tagLst>
</file>

<file path=ppt/tags/tag53.xml><?xml version="1.0" encoding="utf-8"?>
<p:tagLst xmlns:p="http://schemas.openxmlformats.org/presentationml/2006/main">
  <p:tag name="KSO_WM_BEAUTIFY_FLAG" val="#wm#"/>
  <p:tag name="KSO_WM_TEMPLATE_CATEGORY" val="custom"/>
  <p:tag name="KSO_WM_TEMPLATE_INDEX" val="20187308"/>
</p:tagLst>
</file>

<file path=ppt/tags/tag54.xml><?xml version="1.0" encoding="utf-8"?>
<p:tagLst xmlns:p="http://schemas.openxmlformats.org/presentationml/2006/main">
  <p:tag name="KSO_WM_BEAUTIFY_FLAG" val="#wm#"/>
  <p:tag name="KSO_WM_TEMPLATE_CATEGORY" val="custom"/>
  <p:tag name="KSO_WM_TEMPLATE_INDEX" val="20187308"/>
</p:tagLst>
</file>

<file path=ppt/tags/tag55.xml><?xml version="1.0" encoding="utf-8"?>
<p:tagLst xmlns:p="http://schemas.openxmlformats.org/presentationml/2006/main">
  <p:tag name="KSO_WM_BEAUTIFY_FLAG" val="#wm#"/>
  <p:tag name="KSO_WM_TEMPLATE_CATEGORY" val="custom"/>
  <p:tag name="KSO_WM_TEMPLATE_INDEX" val="20187308"/>
</p:tagLst>
</file>

<file path=ppt/tags/tag56.xml><?xml version="1.0" encoding="utf-8"?>
<p:tagLst xmlns:p="http://schemas.openxmlformats.org/presentationml/2006/main">
  <p:tag name="KSO_WM_BEAUTIFY_FLAG" val="#wm#"/>
  <p:tag name="KSO_WM_TEMPLATE_CATEGORY" val="custom"/>
  <p:tag name="KSO_WM_TEMPLATE_INDEX" val="20187308"/>
</p:tagLst>
</file>

<file path=ppt/tags/tag57.xml><?xml version="1.0" encoding="utf-8"?>
<p:tagLst xmlns:p="http://schemas.openxmlformats.org/presentationml/2006/main">
  <p:tag name="KSO_WM_BEAUTIFY_FLAG" val="#wm#"/>
  <p:tag name="KSO_WM_TEMPLATE_CATEGORY" val="custom"/>
  <p:tag name="KSO_WM_TEMPLATE_INDEX" val="20187308"/>
</p:tagLst>
</file>

<file path=ppt/tags/tag58.xml><?xml version="1.0" encoding="utf-8"?>
<p:tagLst xmlns:p="http://schemas.openxmlformats.org/presentationml/2006/main">
  <p:tag name="KSO_WM_BEAUTIFY_FLAG" val="#wm#"/>
  <p:tag name="KSO_WM_TEMPLATE_CATEGORY" val="custom"/>
  <p:tag name="KSO_WM_TEMPLATE_INDEX" val="20187308"/>
</p:tagLst>
</file>

<file path=ppt/tags/tag59.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3074</Words>
  <Application>WPS 演示</Application>
  <PresentationFormat>宽屏</PresentationFormat>
  <Paragraphs>413</Paragraphs>
  <Slides>25</Slides>
  <Notes>1</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Arial</vt:lpstr>
      <vt:lpstr>宋体</vt:lpstr>
      <vt:lpstr>Wingdings</vt:lpstr>
      <vt:lpstr>微软雅黑</vt:lpstr>
      <vt:lpstr>阿里巴巴普惠体 R</vt:lpstr>
      <vt:lpstr>仿宋_GB2312</vt:lpstr>
      <vt:lpstr>Arial</vt:lpstr>
      <vt:lpstr>Calibri</vt:lpstr>
      <vt:lpstr>Wingdings 2</vt:lpstr>
      <vt:lpstr>Tahoma</vt:lpstr>
      <vt:lpstr>仿宋</vt:lpstr>
      <vt:lpstr>Arial Unicode MS</vt:lpstr>
      <vt:lpstr>Impact</vt:lpstr>
      <vt:lpstr>Gill Sans</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陈Sir</cp:lastModifiedBy>
  <cp:revision>27</cp:revision>
  <dcterms:created xsi:type="dcterms:W3CDTF">2019-06-19T02:08:00Z</dcterms:created>
  <dcterms:modified xsi:type="dcterms:W3CDTF">2021-08-04T06:54:08Z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2052-11.1.0.10667</vt:lpwstr>
  </property>
  <property fmtid="{D5CDD505-2E9C-101B-9397-08002B2CF9AE}" pid="3" name="KSOTemplateUUID">
    <vt:lpwstr>v1.0_mb_1++1R9DGTDkXDH1uQSzu1w==</vt:lpwstr>
  </property>
  <property fmtid="{D5CDD505-2E9C-101B-9397-08002B2CF9AE}" pid="4" name="ICV">
    <vt:lpwstr>4F65E532BD7F4386B84609F287D9240F</vt:lpwstr>
  </property>
</Properties>
</file>