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3"/>
    <p:sldId id="257" r:id="rId4"/>
    <p:sldId id="258" r:id="rId5"/>
    <p:sldId id="263" r:id="rId6"/>
    <p:sldId id="264" r:id="rId7"/>
    <p:sldId id="265" r:id="rId8"/>
    <p:sldId id="259" r:id="rId9"/>
    <p:sldId id="266" r:id="rId10"/>
    <p:sldId id="267" r:id="rId11"/>
    <p:sldId id="268" r:id="rId12"/>
    <p:sldId id="269" r:id="rId13"/>
    <p:sldId id="260" r:id="rId14"/>
    <p:sldId id="270" r:id="rId15"/>
    <p:sldId id="271" r:id="rId16"/>
    <p:sldId id="272" r:id="rId17"/>
    <p:sldId id="273" r:id="rId18"/>
    <p:sldId id="274" r:id="rId19"/>
    <p:sldId id="275" r:id="rId20"/>
    <p:sldId id="261" r:id="rId21"/>
    <p:sldId id="282" r:id="rId22"/>
    <p:sldId id="276" r:id="rId24"/>
    <p:sldId id="277" r:id="rId25"/>
    <p:sldId id="278" r:id="rId26"/>
    <p:sldId id="279" r:id="rId27"/>
    <p:sldId id="280" r:id="rId28"/>
    <p:sldId id="281" r:id="rId29"/>
    <p:sldId id="26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5" r:id="rId3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AADC"/>
    <a:srgbClr val="2F5597"/>
    <a:srgbClr val="DEEBF7"/>
    <a:srgbClr val="203864"/>
    <a:srgbClr val="4472C4"/>
    <a:srgbClr val="1F4E79"/>
    <a:srgbClr val="595959"/>
    <a:srgbClr val="9E3328"/>
    <a:srgbClr val="5336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5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94E74-01A6-4FB3-B0EA-B29EEE43AA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0DCC-1FD5-4861-BB0C-F6260B261E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Tm="3000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PA-组合 12"/>
          <p:cNvGrpSpPr/>
          <p:nvPr userDrawn="1">
            <p:custDataLst>
              <p:tags r:id="rId2"/>
            </p:custDataLst>
          </p:nvPr>
        </p:nvGrpSpPr>
        <p:grpSpPr>
          <a:xfrm flipH="1">
            <a:off x="446002" y="446846"/>
            <a:ext cx="677948" cy="496178"/>
            <a:chOff x="10550193" y="64715"/>
            <a:chExt cx="1537252" cy="1125085"/>
          </a:xfrm>
        </p:grpSpPr>
        <p:sp>
          <p:nvSpPr>
            <p:cNvPr id="6" name="PA-任意多边形 60"/>
            <p:cNvSpPr/>
            <p:nvPr>
              <p:custDataLst>
                <p:tags r:id="rId3"/>
              </p:custDataLst>
            </p:nvPr>
          </p:nvSpPr>
          <p:spPr bwMode="auto">
            <a:xfrm>
              <a:off x="10550193" y="543687"/>
              <a:ext cx="646113" cy="6461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sp>
          <p:nvSpPr>
            <p:cNvPr id="8" name="PA-任意多边形 74"/>
            <p:cNvSpPr/>
            <p:nvPr>
              <p:custDataLst>
                <p:tags r:id="rId4"/>
              </p:custDataLst>
            </p:nvPr>
          </p:nvSpPr>
          <p:spPr bwMode="auto">
            <a:xfrm>
              <a:off x="11144479" y="64715"/>
              <a:ext cx="942966" cy="941513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</p:grpSp>
    </p:spTree>
  </p:cSld>
  <p:clrMapOvr>
    <a:masterClrMapping/>
  </p:clrMapOvr>
  <p:transition spd="med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94E74-01A6-4FB3-B0EA-B29EEE43AA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0DCC-1FD5-4861-BB0C-F6260B261E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Tm="3000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94E74-01A6-4FB3-B0EA-B29EEE43AA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0DCC-1FD5-4861-BB0C-F6260B261E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Tm="3000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94E74-01A6-4FB3-B0EA-B29EEE43AA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0DCC-1FD5-4861-BB0C-F6260B261E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Tm="3000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94E74-01A6-4FB3-B0EA-B29EEE43AA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0DCC-1FD5-4861-BB0C-F6260B261E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Tm="3000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94E74-01A6-4FB3-B0EA-B29EEE43AA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0DCC-1FD5-4861-BB0C-F6260B261E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Tm="3000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94E74-01A6-4FB3-B0EA-B29EEE43AA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0DCC-1FD5-4861-BB0C-F6260B261E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Tm="3000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94E74-01A6-4FB3-B0EA-B29EEE43AA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0DCC-1FD5-4861-BB0C-F6260B261E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Tm="3000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94E74-01A6-4FB3-B0EA-B29EEE43AA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0DCC-1FD5-4861-BB0C-F6260B261E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Tm="3000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94E74-01A6-4FB3-B0EA-B29EEE43AA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0DCC-1FD5-4861-BB0C-F6260B261E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Tm="3000">
    <p:pull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94E74-01A6-4FB3-B0EA-B29EEE43AA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C0DCC-1FD5-4861-BB0C-F6260B261E4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3000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1"/>
          <p:cNvSpPr txBox="1"/>
          <p:nvPr/>
        </p:nvSpPr>
        <p:spPr>
          <a:xfrm>
            <a:off x="622057" y="4126878"/>
            <a:ext cx="5893043" cy="39878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cs typeface="+mn-ea"/>
                <a:sym typeface="+mn-lt"/>
              </a:rPr>
              <a:t>【</a:t>
            </a:r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企业培训</a:t>
            </a:r>
            <a:r>
              <a:rPr lang="en-US" altLang="zh-CN" sz="2000" b="1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团队管理</a:t>
            </a:r>
            <a:r>
              <a:rPr lang="en-US" altLang="zh-CN" sz="2000" b="1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营销技巧培训课件</a:t>
            </a:r>
            <a:r>
              <a:rPr lang="en-US" altLang="zh-CN" sz="2000" b="1" dirty="0">
                <a:solidFill>
                  <a:schemeClr val="bg1"/>
                </a:solidFill>
                <a:cs typeface="+mn-ea"/>
                <a:sym typeface="+mn-lt"/>
              </a:rPr>
              <a:t>】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9251" y="2715069"/>
            <a:ext cx="6762250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8000" b="1" dirty="0">
                <a:ln w="0"/>
                <a:solidFill>
                  <a:srgbClr val="2F5597"/>
                </a:solidFill>
                <a:latin typeface="+mn-ea"/>
                <a:cs typeface="+mn-ea"/>
                <a:sym typeface="+mn-lt"/>
              </a:rPr>
              <a:t>塑造企业文化</a:t>
            </a:r>
            <a:endParaRPr lang="zh-CN" altLang="en-US" sz="8000" b="1" dirty="0">
              <a:ln w="0"/>
              <a:solidFill>
                <a:srgbClr val="2F5597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9543" y="2074913"/>
            <a:ext cx="64681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b="1" dirty="0">
                <a:ln w="0"/>
                <a:solidFill>
                  <a:srgbClr val="595959"/>
                </a:solidFill>
                <a:latin typeface="思源宋体 CN Medium" panose="02020500000000000000" pitchFamily="18" charset="-122"/>
                <a:ea typeface="思源宋体 CN Medium" panose="02020500000000000000" pitchFamily="18" charset="-122"/>
                <a:cs typeface="+mn-ea"/>
                <a:sym typeface="+mn-lt"/>
              </a:rPr>
              <a:t>企业员工</a:t>
            </a:r>
            <a:r>
              <a:rPr lang="zh-CN" altLang="en-US" sz="4400" b="1" dirty="0">
                <a:ln w="0"/>
                <a:solidFill>
                  <a:srgbClr val="2F5597"/>
                </a:solidFill>
                <a:latin typeface="思源宋体 CN Medium" panose="02020500000000000000" pitchFamily="18" charset="-122"/>
                <a:ea typeface="思源宋体 CN Medium" panose="02020500000000000000" pitchFamily="18" charset="-122"/>
                <a:cs typeface="+mn-ea"/>
                <a:sym typeface="+mn-lt"/>
              </a:rPr>
              <a:t>入职培训</a:t>
            </a:r>
            <a:r>
              <a:rPr lang="en-US" altLang="zh-CN" sz="4400" b="1" dirty="0">
                <a:ln w="0"/>
                <a:solidFill>
                  <a:srgbClr val="2F5597"/>
                </a:solidFill>
                <a:latin typeface="思源宋体 CN Medium" panose="02020500000000000000" pitchFamily="18" charset="-122"/>
                <a:ea typeface="思源宋体 CN Medium" panose="02020500000000000000" pitchFamily="18" charset="-122"/>
                <a:cs typeface="+mn-ea"/>
                <a:sym typeface="+mn-lt"/>
              </a:rPr>
              <a:t>PPT</a:t>
            </a:r>
            <a:endParaRPr lang="zh-CN" altLang="en-US" sz="4400" b="1" dirty="0">
              <a:ln w="0"/>
              <a:solidFill>
                <a:srgbClr val="2F5597"/>
              </a:solidFill>
              <a:latin typeface="思源宋体 CN Medium" panose="02020500000000000000" pitchFamily="18" charset="-122"/>
              <a:ea typeface="思源宋体 CN Medium" panose="02020500000000000000" pitchFamily="18" charset="-122"/>
              <a:cs typeface="+mn-ea"/>
              <a:sym typeface="+mn-lt"/>
            </a:endParaRPr>
          </a:p>
        </p:txBody>
      </p:sp>
      <p:sp>
        <p:nvSpPr>
          <p:cNvPr id="11" name="Freeform 55"/>
          <p:cNvSpPr/>
          <p:nvPr/>
        </p:nvSpPr>
        <p:spPr bwMode="auto">
          <a:xfrm>
            <a:off x="8396817" y="559287"/>
            <a:ext cx="2194983" cy="2194984"/>
          </a:xfrm>
          <a:custGeom>
            <a:avLst/>
            <a:gdLst>
              <a:gd name="T0" fmla="*/ 1037 w 1037"/>
              <a:gd name="T1" fmla="*/ 519 h 1037"/>
              <a:gd name="T2" fmla="*/ 519 w 1037"/>
              <a:gd name="T3" fmla="*/ 1037 h 1037"/>
              <a:gd name="T4" fmla="*/ 0 w 1037"/>
              <a:gd name="T5" fmla="*/ 519 h 1037"/>
              <a:gd name="T6" fmla="*/ 519 w 1037"/>
              <a:gd name="T7" fmla="*/ 0 h 1037"/>
              <a:gd name="T8" fmla="*/ 1037 w 1037"/>
              <a:gd name="T9" fmla="*/ 519 h 10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7" h="1037">
                <a:moveTo>
                  <a:pt x="1037" y="519"/>
                </a:moveTo>
                <a:lnTo>
                  <a:pt x="519" y="1037"/>
                </a:lnTo>
                <a:lnTo>
                  <a:pt x="0" y="519"/>
                </a:lnTo>
                <a:lnTo>
                  <a:pt x="519" y="0"/>
                </a:lnTo>
                <a:lnTo>
                  <a:pt x="1037" y="519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Freeform 56"/>
          <p:cNvSpPr/>
          <p:nvPr/>
        </p:nvSpPr>
        <p:spPr bwMode="auto">
          <a:xfrm>
            <a:off x="7430293" y="985776"/>
            <a:ext cx="615987" cy="615988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Freeform 57"/>
          <p:cNvSpPr/>
          <p:nvPr/>
        </p:nvSpPr>
        <p:spPr bwMode="auto">
          <a:xfrm>
            <a:off x="7124701" y="652420"/>
            <a:ext cx="1282700" cy="1282700"/>
          </a:xfrm>
          <a:custGeom>
            <a:avLst/>
            <a:gdLst>
              <a:gd name="T0" fmla="*/ 606 w 606"/>
              <a:gd name="T1" fmla="*/ 303 h 606"/>
              <a:gd name="T2" fmla="*/ 303 w 606"/>
              <a:gd name="T3" fmla="*/ 606 h 606"/>
              <a:gd name="T4" fmla="*/ 0 w 606"/>
              <a:gd name="T5" fmla="*/ 303 h 606"/>
              <a:gd name="T6" fmla="*/ 303 w 606"/>
              <a:gd name="T7" fmla="*/ 0 h 606"/>
              <a:gd name="T8" fmla="*/ 606 w 606"/>
              <a:gd name="T9" fmla="*/ 303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6" h="606">
                <a:moveTo>
                  <a:pt x="606" y="303"/>
                </a:moveTo>
                <a:lnTo>
                  <a:pt x="303" y="606"/>
                </a:lnTo>
                <a:lnTo>
                  <a:pt x="0" y="303"/>
                </a:lnTo>
                <a:lnTo>
                  <a:pt x="303" y="0"/>
                </a:lnTo>
                <a:lnTo>
                  <a:pt x="606" y="30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Freeform 59"/>
          <p:cNvSpPr/>
          <p:nvPr/>
        </p:nvSpPr>
        <p:spPr bwMode="auto">
          <a:xfrm>
            <a:off x="8396817" y="2756386"/>
            <a:ext cx="2194983" cy="2192866"/>
          </a:xfrm>
          <a:custGeom>
            <a:avLst/>
            <a:gdLst>
              <a:gd name="T0" fmla="*/ 1037 w 1037"/>
              <a:gd name="T1" fmla="*/ 518 h 1036"/>
              <a:gd name="T2" fmla="*/ 519 w 1037"/>
              <a:gd name="T3" fmla="*/ 1036 h 1036"/>
              <a:gd name="T4" fmla="*/ 0 w 1037"/>
              <a:gd name="T5" fmla="*/ 518 h 1036"/>
              <a:gd name="T6" fmla="*/ 519 w 1037"/>
              <a:gd name="T7" fmla="*/ 0 h 1036"/>
              <a:gd name="T8" fmla="*/ 1037 w 1037"/>
              <a:gd name="T9" fmla="*/ 518 h 10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7" h="1036">
                <a:moveTo>
                  <a:pt x="1037" y="518"/>
                </a:moveTo>
                <a:lnTo>
                  <a:pt x="519" y="1036"/>
                </a:lnTo>
                <a:lnTo>
                  <a:pt x="0" y="518"/>
                </a:lnTo>
                <a:lnTo>
                  <a:pt x="519" y="0"/>
                </a:lnTo>
                <a:lnTo>
                  <a:pt x="1037" y="518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Freeform 60"/>
          <p:cNvSpPr/>
          <p:nvPr/>
        </p:nvSpPr>
        <p:spPr bwMode="auto">
          <a:xfrm>
            <a:off x="8720122" y="5712398"/>
            <a:ext cx="442385" cy="44238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Freeform 61"/>
          <p:cNvSpPr>
            <a:spLocks noEditPoints="1"/>
          </p:cNvSpPr>
          <p:nvPr/>
        </p:nvSpPr>
        <p:spPr bwMode="auto">
          <a:xfrm>
            <a:off x="9738783" y="32236"/>
            <a:ext cx="2453217" cy="4430183"/>
          </a:xfrm>
          <a:custGeom>
            <a:avLst/>
            <a:gdLst>
              <a:gd name="T0" fmla="*/ 4 w 1159"/>
              <a:gd name="T1" fmla="*/ 1166 h 2093"/>
              <a:gd name="T2" fmla="*/ 0 w 1159"/>
              <a:gd name="T3" fmla="*/ 1171 h 2093"/>
              <a:gd name="T4" fmla="*/ 921 w 1159"/>
              <a:gd name="T5" fmla="*/ 2093 h 2093"/>
              <a:gd name="T6" fmla="*/ 1159 w 1159"/>
              <a:gd name="T7" fmla="*/ 1855 h 2093"/>
              <a:gd name="T8" fmla="*/ 1159 w 1159"/>
              <a:gd name="T9" fmla="*/ 1846 h 2093"/>
              <a:gd name="T10" fmla="*/ 921 w 1159"/>
              <a:gd name="T11" fmla="*/ 2084 h 2093"/>
              <a:gd name="T12" fmla="*/ 4 w 1159"/>
              <a:gd name="T13" fmla="*/ 1166 h 2093"/>
              <a:gd name="T14" fmla="*/ 478 w 1159"/>
              <a:gd name="T15" fmla="*/ 0 h 2093"/>
              <a:gd name="T16" fmla="*/ 469 w 1159"/>
              <a:gd name="T17" fmla="*/ 0 h 2093"/>
              <a:gd name="T18" fmla="*/ 52 w 1159"/>
              <a:gd name="T19" fmla="*/ 417 h 2093"/>
              <a:gd name="T20" fmla="*/ 56 w 1159"/>
              <a:gd name="T21" fmla="*/ 421 h 2093"/>
              <a:gd name="T22" fmla="*/ 478 w 1159"/>
              <a:gd name="T23" fmla="*/ 0 h 20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59" h="2093">
                <a:moveTo>
                  <a:pt x="4" y="1166"/>
                </a:moveTo>
                <a:lnTo>
                  <a:pt x="0" y="1171"/>
                </a:lnTo>
                <a:lnTo>
                  <a:pt x="921" y="2093"/>
                </a:lnTo>
                <a:lnTo>
                  <a:pt x="1159" y="1855"/>
                </a:lnTo>
                <a:lnTo>
                  <a:pt x="1159" y="1846"/>
                </a:lnTo>
                <a:lnTo>
                  <a:pt x="921" y="2084"/>
                </a:lnTo>
                <a:lnTo>
                  <a:pt x="4" y="1166"/>
                </a:lnTo>
                <a:close/>
                <a:moveTo>
                  <a:pt x="478" y="0"/>
                </a:moveTo>
                <a:lnTo>
                  <a:pt x="469" y="0"/>
                </a:lnTo>
                <a:lnTo>
                  <a:pt x="52" y="417"/>
                </a:lnTo>
                <a:lnTo>
                  <a:pt x="56" y="421"/>
                </a:lnTo>
                <a:lnTo>
                  <a:pt x="478" y="0"/>
                </a:lnTo>
                <a:close/>
              </a:path>
            </a:pathLst>
          </a:custGeom>
          <a:solidFill>
            <a:srgbClr val="99DD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Freeform 65"/>
          <p:cNvSpPr>
            <a:spLocks noEditPoints="1"/>
          </p:cNvSpPr>
          <p:nvPr/>
        </p:nvSpPr>
        <p:spPr bwMode="auto">
          <a:xfrm>
            <a:off x="6995584" y="512720"/>
            <a:ext cx="3702050" cy="6377516"/>
          </a:xfrm>
          <a:custGeom>
            <a:avLst/>
            <a:gdLst>
              <a:gd name="T0" fmla="*/ 1638 w 1749"/>
              <a:gd name="T1" fmla="*/ 1639 h 3013"/>
              <a:gd name="T2" fmla="*/ 1634 w 1749"/>
              <a:gd name="T3" fmla="*/ 1643 h 3013"/>
              <a:gd name="T4" fmla="*/ 1740 w 1749"/>
              <a:gd name="T5" fmla="*/ 1749 h 3013"/>
              <a:gd name="T6" fmla="*/ 477 w 1749"/>
              <a:gd name="T7" fmla="*/ 3013 h 3013"/>
              <a:gd name="T8" fmla="*/ 486 w 1749"/>
              <a:gd name="T9" fmla="*/ 3013 h 3013"/>
              <a:gd name="T10" fmla="*/ 1749 w 1749"/>
              <a:gd name="T11" fmla="*/ 1749 h 3013"/>
              <a:gd name="T12" fmla="*/ 1638 w 1749"/>
              <a:gd name="T13" fmla="*/ 1639 h 3013"/>
              <a:gd name="T14" fmla="*/ 518 w 1749"/>
              <a:gd name="T15" fmla="*/ 518 h 3013"/>
              <a:gd name="T16" fmla="*/ 513 w 1749"/>
              <a:gd name="T17" fmla="*/ 523 h 3013"/>
              <a:gd name="T18" fmla="*/ 597 w 1749"/>
              <a:gd name="T19" fmla="*/ 606 h 3013"/>
              <a:gd name="T20" fmla="*/ 602 w 1749"/>
              <a:gd name="T21" fmla="*/ 602 h 3013"/>
              <a:gd name="T22" fmla="*/ 518 w 1749"/>
              <a:gd name="T23" fmla="*/ 518 h 3013"/>
              <a:gd name="T24" fmla="*/ 0 w 1749"/>
              <a:gd name="T25" fmla="*/ 0 h 3013"/>
              <a:gd name="T26" fmla="*/ 0 w 1749"/>
              <a:gd name="T27" fmla="*/ 0 h 3013"/>
              <a:gd name="T28" fmla="*/ 0 w 1749"/>
              <a:gd name="T29" fmla="*/ 9 h 3013"/>
              <a:gd name="T30" fmla="*/ 0 w 1749"/>
              <a:gd name="T31" fmla="*/ 9 h 3013"/>
              <a:gd name="T32" fmla="*/ 211 w 1749"/>
              <a:gd name="T33" fmla="*/ 219 h 3013"/>
              <a:gd name="T34" fmla="*/ 215 w 1749"/>
              <a:gd name="T35" fmla="*/ 215 h 3013"/>
              <a:gd name="T36" fmla="*/ 3 w 1749"/>
              <a:gd name="T37" fmla="*/ 2 h 3013"/>
              <a:gd name="T38" fmla="*/ 0 w 1749"/>
              <a:gd name="T39" fmla="*/ 0 h 30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749" h="3013">
                <a:moveTo>
                  <a:pt x="1638" y="1639"/>
                </a:moveTo>
                <a:lnTo>
                  <a:pt x="1634" y="1643"/>
                </a:lnTo>
                <a:lnTo>
                  <a:pt x="1740" y="1749"/>
                </a:lnTo>
                <a:lnTo>
                  <a:pt x="477" y="3013"/>
                </a:lnTo>
                <a:lnTo>
                  <a:pt x="486" y="3013"/>
                </a:lnTo>
                <a:lnTo>
                  <a:pt x="1749" y="1749"/>
                </a:lnTo>
                <a:lnTo>
                  <a:pt x="1638" y="1639"/>
                </a:lnTo>
                <a:close/>
                <a:moveTo>
                  <a:pt x="518" y="518"/>
                </a:moveTo>
                <a:lnTo>
                  <a:pt x="513" y="523"/>
                </a:lnTo>
                <a:lnTo>
                  <a:pt x="597" y="606"/>
                </a:lnTo>
                <a:lnTo>
                  <a:pt x="602" y="602"/>
                </a:lnTo>
                <a:lnTo>
                  <a:pt x="518" y="518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0" y="9"/>
                </a:lnTo>
                <a:lnTo>
                  <a:pt x="0" y="9"/>
                </a:lnTo>
                <a:lnTo>
                  <a:pt x="211" y="219"/>
                </a:lnTo>
                <a:lnTo>
                  <a:pt x="215" y="215"/>
                </a:lnTo>
                <a:lnTo>
                  <a:pt x="3" y="2"/>
                </a:lnTo>
                <a:lnTo>
                  <a:pt x="0" y="0"/>
                </a:lnTo>
                <a:close/>
              </a:path>
            </a:pathLst>
          </a:custGeom>
          <a:solidFill>
            <a:srgbClr val="99DD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300384" y="559287"/>
            <a:ext cx="3799416" cy="4389965"/>
            <a:chOff x="7300384" y="559287"/>
            <a:chExt cx="3799416" cy="4389965"/>
          </a:xfrm>
        </p:grpSpPr>
        <p:sp>
          <p:nvSpPr>
            <p:cNvPr id="8" name="Freeform 52"/>
            <p:cNvSpPr/>
            <p:nvPr/>
          </p:nvSpPr>
          <p:spPr bwMode="auto">
            <a:xfrm>
              <a:off x="7300384" y="1657836"/>
              <a:ext cx="2194983" cy="2194984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7300384" y="559287"/>
              <a:ext cx="3799416" cy="4389965"/>
              <a:chOff x="7300384" y="559287"/>
              <a:chExt cx="3799416" cy="4389965"/>
            </a:xfrm>
          </p:grpSpPr>
          <p:sp>
            <p:nvSpPr>
              <p:cNvPr id="9" name="Freeform 53"/>
              <p:cNvSpPr/>
              <p:nvPr/>
            </p:nvSpPr>
            <p:spPr bwMode="auto">
              <a:xfrm>
                <a:off x="7300384" y="1657836"/>
                <a:ext cx="2194983" cy="2194984"/>
              </a:xfrm>
              <a:custGeom>
                <a:avLst/>
                <a:gdLst>
                  <a:gd name="T0" fmla="*/ 1037 w 1037"/>
                  <a:gd name="T1" fmla="*/ 519 h 1037"/>
                  <a:gd name="T2" fmla="*/ 518 w 1037"/>
                  <a:gd name="T3" fmla="*/ 1037 h 1037"/>
                  <a:gd name="T4" fmla="*/ 0 w 1037"/>
                  <a:gd name="T5" fmla="*/ 519 h 1037"/>
                  <a:gd name="T6" fmla="*/ 518 w 1037"/>
                  <a:gd name="T7" fmla="*/ 0 h 1037"/>
                  <a:gd name="T8" fmla="*/ 1037 w 1037"/>
                  <a:gd name="T9" fmla="*/ 519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1037">
                    <a:moveTo>
                      <a:pt x="1037" y="519"/>
                    </a:moveTo>
                    <a:lnTo>
                      <a:pt x="518" y="1037"/>
                    </a:lnTo>
                    <a:lnTo>
                      <a:pt x="0" y="519"/>
                    </a:lnTo>
                    <a:lnTo>
                      <a:pt x="518" y="0"/>
                    </a:lnTo>
                    <a:lnTo>
                      <a:pt x="1037" y="51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" name="Freeform 54"/>
              <p:cNvSpPr/>
              <p:nvPr/>
            </p:nvSpPr>
            <p:spPr bwMode="auto">
              <a:xfrm>
                <a:off x="8396817" y="559287"/>
                <a:ext cx="2194983" cy="2194984"/>
              </a:xfrm>
              <a:custGeom>
                <a:avLst/>
                <a:gdLst>
                  <a:gd name="T0" fmla="*/ 1037 w 1037"/>
                  <a:gd name="T1" fmla="*/ 519 h 1037"/>
                  <a:gd name="T2" fmla="*/ 519 w 1037"/>
                  <a:gd name="T3" fmla="*/ 1037 h 1037"/>
                  <a:gd name="T4" fmla="*/ 0 w 1037"/>
                  <a:gd name="T5" fmla="*/ 519 h 1037"/>
                  <a:gd name="T6" fmla="*/ 519 w 1037"/>
                  <a:gd name="T7" fmla="*/ 0 h 1037"/>
                  <a:gd name="T8" fmla="*/ 1037 w 1037"/>
                  <a:gd name="T9" fmla="*/ 519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1037">
                    <a:moveTo>
                      <a:pt x="1037" y="519"/>
                    </a:moveTo>
                    <a:lnTo>
                      <a:pt x="519" y="1037"/>
                    </a:lnTo>
                    <a:lnTo>
                      <a:pt x="0" y="519"/>
                    </a:lnTo>
                    <a:lnTo>
                      <a:pt x="519" y="0"/>
                    </a:lnTo>
                    <a:lnTo>
                      <a:pt x="1037" y="519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" name="Freeform 58"/>
              <p:cNvSpPr/>
              <p:nvPr/>
            </p:nvSpPr>
            <p:spPr bwMode="auto">
              <a:xfrm>
                <a:off x="8396817" y="2756386"/>
                <a:ext cx="2194983" cy="2192866"/>
              </a:xfrm>
              <a:custGeom>
                <a:avLst/>
                <a:gdLst>
                  <a:gd name="T0" fmla="*/ 1037 w 1037"/>
                  <a:gd name="T1" fmla="*/ 518 h 1036"/>
                  <a:gd name="T2" fmla="*/ 519 w 1037"/>
                  <a:gd name="T3" fmla="*/ 1036 h 1036"/>
                  <a:gd name="T4" fmla="*/ 0 w 1037"/>
                  <a:gd name="T5" fmla="*/ 518 h 1036"/>
                  <a:gd name="T6" fmla="*/ 519 w 1037"/>
                  <a:gd name="T7" fmla="*/ 0 h 1036"/>
                  <a:gd name="T8" fmla="*/ 1037 w 1037"/>
                  <a:gd name="T9" fmla="*/ 518 h 10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1036">
                    <a:moveTo>
                      <a:pt x="1037" y="518"/>
                    </a:moveTo>
                    <a:lnTo>
                      <a:pt x="519" y="1036"/>
                    </a:lnTo>
                    <a:lnTo>
                      <a:pt x="0" y="518"/>
                    </a:lnTo>
                    <a:lnTo>
                      <a:pt x="519" y="0"/>
                    </a:lnTo>
                    <a:lnTo>
                      <a:pt x="1037" y="51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" name="Freeform 73"/>
              <p:cNvSpPr/>
              <p:nvPr/>
            </p:nvSpPr>
            <p:spPr bwMode="auto">
              <a:xfrm>
                <a:off x="7882468" y="1145602"/>
                <a:ext cx="3217332" cy="3219450"/>
              </a:xfrm>
              <a:custGeom>
                <a:avLst/>
                <a:gdLst>
                  <a:gd name="T0" fmla="*/ 1520 w 1520"/>
                  <a:gd name="T1" fmla="*/ 761 h 1521"/>
                  <a:gd name="T2" fmla="*/ 760 w 1520"/>
                  <a:gd name="T3" fmla="*/ 1521 h 1521"/>
                  <a:gd name="T4" fmla="*/ 0 w 1520"/>
                  <a:gd name="T5" fmla="*/ 761 h 1521"/>
                  <a:gd name="T6" fmla="*/ 760 w 1520"/>
                  <a:gd name="T7" fmla="*/ 0 h 1521"/>
                  <a:gd name="T8" fmla="*/ 1520 w 1520"/>
                  <a:gd name="T9" fmla="*/ 761 h 1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0" h="1521">
                    <a:moveTo>
                      <a:pt x="1520" y="761"/>
                    </a:moveTo>
                    <a:lnTo>
                      <a:pt x="760" y="1521"/>
                    </a:lnTo>
                    <a:lnTo>
                      <a:pt x="0" y="761"/>
                    </a:lnTo>
                    <a:lnTo>
                      <a:pt x="760" y="0"/>
                    </a:lnTo>
                    <a:lnTo>
                      <a:pt x="1520" y="761"/>
                    </a:lnTo>
                    <a:close/>
                  </a:path>
                </a:pathLst>
              </a:custGeom>
              <a:blipFill dpi="0" rotWithShape="1"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colorTemperature colorTemp="72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23" name="Freeform 74"/>
          <p:cNvSpPr/>
          <p:nvPr/>
        </p:nvSpPr>
        <p:spPr bwMode="auto">
          <a:xfrm>
            <a:off x="4049297" y="6104952"/>
            <a:ext cx="1147120" cy="114535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4" name="Freeform 74"/>
          <p:cNvSpPr/>
          <p:nvPr/>
        </p:nvSpPr>
        <p:spPr bwMode="auto">
          <a:xfrm>
            <a:off x="6741111" y="4553356"/>
            <a:ext cx="621781" cy="620823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Freeform 74"/>
          <p:cNvSpPr/>
          <p:nvPr/>
        </p:nvSpPr>
        <p:spPr bwMode="auto">
          <a:xfrm>
            <a:off x="10853049" y="297522"/>
            <a:ext cx="980334" cy="927604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Freeform 60"/>
          <p:cNvSpPr/>
          <p:nvPr/>
        </p:nvSpPr>
        <p:spPr bwMode="auto">
          <a:xfrm flipH="1">
            <a:off x="10649796" y="5057489"/>
            <a:ext cx="631190" cy="64193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9544" y="1243916"/>
            <a:ext cx="2257089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>
                <a:ln w="0"/>
                <a:solidFill>
                  <a:schemeClr val="accent3">
                    <a:lumMod val="7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+mn-lt"/>
              </a:rPr>
              <a:t>LOGO</a:t>
            </a:r>
            <a:endParaRPr lang="en-US" altLang="zh-CN" sz="4800" b="1" dirty="0">
              <a:ln w="0"/>
              <a:solidFill>
                <a:schemeClr val="accent3">
                  <a:lumMod val="7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+mn-ea"/>
              <a:sym typeface="+mn-lt"/>
            </a:endParaRPr>
          </a:p>
        </p:txBody>
      </p:sp>
      <p:sp>
        <p:nvSpPr>
          <p:cNvPr id="35" name="文本框 45"/>
          <p:cNvSpPr txBox="1"/>
          <p:nvPr/>
        </p:nvSpPr>
        <p:spPr>
          <a:xfrm>
            <a:off x="621692" y="5057489"/>
            <a:ext cx="3618816" cy="9918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 Medium" panose="02020500000000000000" pitchFamily="18" charset="-122"/>
                <a:ea typeface="思源宋体 CN Medium" panose="02020500000000000000" pitchFamily="18" charset="-122"/>
                <a:cs typeface="+mn-ea"/>
                <a:sym typeface="+mn-lt"/>
              </a:rPr>
              <a:t>汇报人： 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思源宋体 CN Medium" panose="02020500000000000000" pitchFamily="18" charset="-122"/>
              <a:ea typeface="思源宋体 CN Medium" panose="02020500000000000000" pitchFamily="18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 Medium" panose="02020500000000000000" pitchFamily="18" charset="-122"/>
                <a:ea typeface="思源宋体 CN Medium" panose="02020500000000000000" pitchFamily="18" charset="-122"/>
                <a:cs typeface="+mn-ea"/>
                <a:sym typeface="+mn-lt"/>
              </a:rPr>
              <a:t>汇报时间：</a:t>
            </a: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 Medium" panose="02020500000000000000" pitchFamily="18" charset="-122"/>
                <a:ea typeface="思源宋体 CN Medium" panose="02020500000000000000" pitchFamily="18" charset="-122"/>
                <a:cs typeface="+mn-ea"/>
                <a:sym typeface="+mn-lt"/>
              </a:rPr>
              <a:t>XX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 Medium" panose="02020500000000000000" pitchFamily="18" charset="-122"/>
                <a:ea typeface="思源宋体 CN Medium" panose="02020500000000000000" pitchFamily="18" charset="-122"/>
                <a:cs typeface="+mn-ea"/>
                <a:sym typeface="+mn-lt"/>
              </a:rPr>
              <a:t>年</a:t>
            </a: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 Medium" panose="02020500000000000000" pitchFamily="18" charset="-122"/>
                <a:ea typeface="思源宋体 CN Medium" panose="02020500000000000000" pitchFamily="18" charset="-122"/>
                <a:cs typeface="+mn-ea"/>
                <a:sym typeface="+mn-lt"/>
              </a:rPr>
              <a:t>XX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 Medium" panose="02020500000000000000" pitchFamily="18" charset="-122"/>
                <a:ea typeface="思源宋体 CN Medium" panose="02020500000000000000" pitchFamily="18" charset="-122"/>
                <a:cs typeface="+mn-ea"/>
                <a:sym typeface="+mn-lt"/>
              </a:rPr>
              <a:t>月</a:t>
            </a:r>
            <a:endParaRPr lang="en-US" altLang="zh-CN" sz="2000" b="1" spc="450" dirty="0">
              <a:solidFill>
                <a:schemeClr val="tx1">
                  <a:lumMod val="65000"/>
                  <a:lumOff val="35000"/>
                </a:schemeClr>
              </a:solidFill>
              <a:latin typeface="思源宋体 CN Medium" panose="02020500000000000000" pitchFamily="18" charset="-122"/>
              <a:ea typeface="思源宋体 CN Medium" panose="02020500000000000000" pitchFamily="18" charset="-122"/>
              <a:cs typeface="+mn-ea"/>
              <a:sym typeface="+mn-lt"/>
            </a:endParaRPr>
          </a:p>
        </p:txBody>
      </p:sp>
      <p:sp>
        <p:nvSpPr>
          <p:cNvPr id="28" name="Freeform 60"/>
          <p:cNvSpPr/>
          <p:nvPr/>
        </p:nvSpPr>
        <p:spPr bwMode="auto">
          <a:xfrm>
            <a:off x="439543" y="543074"/>
            <a:ext cx="351032" cy="351032"/>
          </a:xfrm>
          <a:prstGeom prst="ellipse">
            <a:avLst/>
          </a:prstGeom>
          <a:solidFill>
            <a:srgbClr val="8FAAD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25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5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7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2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2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7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1"/>
      <p:bldP spid="7" grpId="0"/>
      <p:bldP spid="12" grpId="0" animBg="1"/>
      <p:bldP spid="15" grpId="0"/>
      <p:bldP spid="16" grpId="0" animBg="1"/>
      <p:bldP spid="17" grpId="0" animBg="1"/>
      <p:bldP spid="18" grpId="0" animBg="1"/>
      <p:bldP spid="23" grpId="0" animBg="1"/>
      <p:bldP spid="24" grpId="0" animBg="1"/>
      <p:bldP spid="30" grpId="0" animBg="1"/>
      <p:bldP spid="25" grpId="0" animBg="1"/>
      <p:bldP spid="34" grpId="0"/>
      <p:bldP spid="35" grpId="0"/>
      <p:bldP spid="2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5723890" y="1051560"/>
            <a:ext cx="5131435" cy="581660"/>
            <a:chOff x="6760400" y="1380220"/>
            <a:chExt cx="4420886" cy="775808"/>
          </a:xfrm>
        </p:grpSpPr>
        <p:sp>
          <p:nvSpPr>
            <p:cNvPr id="11" name="TextBox 11"/>
            <p:cNvSpPr txBox="1"/>
            <p:nvPr/>
          </p:nvSpPr>
          <p:spPr>
            <a:xfrm>
              <a:off x="6760400" y="1380220"/>
              <a:ext cx="655949" cy="707886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/>
              <a:r>
                <a:rPr lang="en-US" altLang="zh-CN" sz="5400" b="1" dirty="0">
                  <a:solidFill>
                    <a:schemeClr val="accent1">
                      <a:lumMod val="50000"/>
                    </a:schemeClr>
                  </a:solidFill>
                  <a:cs typeface="+mn-ea"/>
                  <a:sym typeface="+mn-lt"/>
                </a:rPr>
                <a:t>01</a:t>
              </a:r>
              <a:endParaRPr lang="en-US" altLang="zh-CN" sz="5400" b="1" dirty="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7218712" y="1592796"/>
              <a:ext cx="3962574" cy="563232"/>
              <a:chOff x="3943834" y="704409"/>
              <a:chExt cx="3962574" cy="563232"/>
            </a:xfrm>
          </p:grpSpPr>
          <p:sp>
            <p:nvSpPr>
              <p:cNvPr id="13" name="TextBox 1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Autofit/>
              </a:bodyPr>
              <a:lstStyle/>
              <a:p>
                <a:r>
                  <a:rPr lang="zh-CN" altLang="en-US" sz="2800" b="1" dirty="0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你在为谁工作</a:t>
                </a:r>
                <a:endParaRPr lang="zh-CN" altLang="en-US" sz="2800" b="1" dirty="0">
                  <a:solidFill>
                    <a:schemeClr val="accent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/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935" b="1" dirty="0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Who are you working </a:t>
                </a:r>
                <a:r>
                  <a:rPr lang="en-US" altLang="zh-CN" sz="935" b="1" dirty="0" err="1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forWho</a:t>
                </a:r>
                <a:r>
                  <a:rPr lang="en-US" altLang="zh-CN" sz="935" b="1" dirty="0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 are you working </a:t>
                </a:r>
                <a:r>
                  <a:rPr lang="en-US" altLang="zh-CN" sz="935" b="1" dirty="0" err="1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forWho</a:t>
                </a:r>
                <a:r>
                  <a:rPr lang="en-US" altLang="zh-CN" sz="935" b="1" dirty="0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 are you working for</a:t>
                </a:r>
                <a:endParaRPr lang="en-US" altLang="zh-CN" sz="935" b="1" dirty="0">
                  <a:solidFill>
                    <a:schemeClr val="accent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5723890" y="2059305"/>
            <a:ext cx="5166995" cy="568960"/>
            <a:chOff x="6729141" y="2404765"/>
            <a:chExt cx="4452145" cy="758198"/>
          </a:xfrm>
        </p:grpSpPr>
        <p:sp>
          <p:nvSpPr>
            <p:cNvPr id="16" name="TextBox 16"/>
            <p:cNvSpPr txBox="1"/>
            <p:nvPr/>
          </p:nvSpPr>
          <p:spPr>
            <a:xfrm>
              <a:off x="6729141" y="2404765"/>
              <a:ext cx="718466" cy="707886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/>
              <a:r>
                <a:rPr lang="en-US" altLang="zh-CN" sz="5400" b="1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rPr>
                <a:t>02</a:t>
              </a:r>
              <a:endParaRPr lang="en-US" altLang="zh-CN" sz="5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7218712" y="2599731"/>
              <a:ext cx="3962574" cy="563232"/>
              <a:chOff x="3943834" y="704409"/>
              <a:chExt cx="3962574" cy="563232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Autofit/>
              </a:bodyPr>
              <a:lstStyle/>
              <a:p>
                <a:r>
                  <a:rPr lang="zh-CN" altLang="en-US" sz="2800" b="1" dirty="0">
                    <a:solidFill>
                      <a:schemeClr val="accent1">
                        <a:lumMod val="75000"/>
                      </a:schemeClr>
                    </a:solidFill>
                    <a:cs typeface="+mn-ea"/>
                    <a:sym typeface="+mn-lt"/>
                  </a:rPr>
                  <a:t>为何要努力工作</a:t>
                </a:r>
                <a:endParaRPr lang="zh-CN" altLang="en-US" sz="2800" b="1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/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935" b="1" dirty="0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Who are you working </a:t>
                </a:r>
                <a:r>
                  <a:rPr lang="en-US" altLang="zh-CN" sz="935" b="1" dirty="0" err="1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forWho</a:t>
                </a:r>
                <a:r>
                  <a:rPr lang="en-US" altLang="zh-CN" sz="935" b="1" dirty="0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 are you working </a:t>
                </a:r>
                <a:r>
                  <a:rPr lang="en-US" altLang="zh-CN" sz="935" b="1" dirty="0" err="1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forWho</a:t>
                </a:r>
                <a:r>
                  <a:rPr lang="en-US" altLang="zh-CN" sz="935" b="1" dirty="0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 are you working for</a:t>
                </a:r>
                <a:endParaRPr lang="en-US" altLang="zh-CN" sz="935" b="1" dirty="0">
                  <a:solidFill>
                    <a:schemeClr val="accent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0" name="Group 20"/>
          <p:cNvGrpSpPr/>
          <p:nvPr/>
        </p:nvGrpSpPr>
        <p:grpSpPr>
          <a:xfrm>
            <a:off x="5728970" y="3053715"/>
            <a:ext cx="5170805" cy="550545"/>
            <a:chOff x="6726251" y="3436066"/>
            <a:chExt cx="4455035" cy="733832"/>
          </a:xfrm>
        </p:grpSpPr>
        <p:sp>
          <p:nvSpPr>
            <p:cNvPr id="21" name="TextBox 21"/>
            <p:cNvSpPr txBox="1"/>
            <p:nvPr/>
          </p:nvSpPr>
          <p:spPr>
            <a:xfrm>
              <a:off x="6726251" y="3436066"/>
              <a:ext cx="732893" cy="707886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/>
              <a:r>
                <a:rPr lang="en-US" altLang="zh-CN" sz="5400" b="1" dirty="0">
                  <a:solidFill>
                    <a:schemeClr val="accent1">
                      <a:lumMod val="50000"/>
                    </a:schemeClr>
                  </a:solidFill>
                  <a:cs typeface="+mn-ea"/>
                  <a:sym typeface="+mn-lt"/>
                </a:rPr>
                <a:t>03</a:t>
              </a:r>
              <a:endParaRPr lang="en-US" altLang="zh-CN" sz="5400" b="1" dirty="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7218712" y="3606666"/>
              <a:ext cx="3962574" cy="563232"/>
              <a:chOff x="3943834" y="704409"/>
              <a:chExt cx="3962574" cy="563232"/>
            </a:xfrm>
          </p:grpSpPr>
          <p:sp>
            <p:nvSpPr>
              <p:cNvPr id="23" name="TextBox 2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Autofit/>
              </a:bodyPr>
              <a:lstStyle/>
              <a:p>
                <a:r>
                  <a:rPr lang="zh-CN" altLang="en-US" sz="2800" b="1" dirty="0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珍惜现在的工作</a:t>
                </a:r>
                <a:endParaRPr lang="zh-CN" altLang="en-US" sz="2800" b="1" dirty="0">
                  <a:solidFill>
                    <a:schemeClr val="accent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/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935" b="1" dirty="0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Who are you working </a:t>
                </a:r>
                <a:r>
                  <a:rPr lang="en-US" altLang="zh-CN" sz="935" b="1" dirty="0" err="1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forWho</a:t>
                </a:r>
                <a:r>
                  <a:rPr lang="en-US" altLang="zh-CN" sz="935" b="1" dirty="0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 are you working </a:t>
                </a:r>
                <a:r>
                  <a:rPr lang="en-US" altLang="zh-CN" sz="935" b="1" dirty="0" err="1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forWho</a:t>
                </a:r>
                <a:r>
                  <a:rPr lang="en-US" altLang="zh-CN" sz="935" b="1" dirty="0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 are you working for</a:t>
                </a:r>
                <a:endParaRPr lang="en-US" altLang="zh-CN" sz="935" b="1" dirty="0">
                  <a:solidFill>
                    <a:schemeClr val="accent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5" name="Group 25"/>
          <p:cNvGrpSpPr/>
          <p:nvPr/>
        </p:nvGrpSpPr>
        <p:grpSpPr>
          <a:xfrm>
            <a:off x="5723890" y="4030345"/>
            <a:ext cx="5166995" cy="531495"/>
            <a:chOff x="6729388" y="4468593"/>
            <a:chExt cx="4451898" cy="708240"/>
          </a:xfrm>
        </p:grpSpPr>
        <p:sp>
          <p:nvSpPr>
            <p:cNvPr id="26" name="TextBox 26"/>
            <p:cNvSpPr txBox="1"/>
            <p:nvPr/>
          </p:nvSpPr>
          <p:spPr>
            <a:xfrm>
              <a:off x="6729388" y="4468593"/>
              <a:ext cx="716863" cy="707886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/>
              <a:r>
                <a:rPr lang="en-US" altLang="zh-CN" sz="5400" b="1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rPr>
                <a:t>04</a:t>
              </a:r>
              <a:endParaRPr lang="en-US" altLang="zh-CN" sz="5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7218712" y="4613601"/>
              <a:ext cx="3962574" cy="563232"/>
              <a:chOff x="3943834" y="704409"/>
              <a:chExt cx="3962574" cy="563232"/>
            </a:xfrm>
          </p:grpSpPr>
          <p:sp>
            <p:nvSpPr>
              <p:cNvPr id="28" name="TextBox 28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Autofit/>
              </a:bodyPr>
              <a:lstStyle/>
              <a:p>
                <a:r>
                  <a:rPr lang="zh-CN" altLang="en-US" sz="2800" b="1" dirty="0">
                    <a:solidFill>
                      <a:schemeClr val="accent1">
                        <a:lumMod val="75000"/>
                      </a:schemeClr>
                    </a:solidFill>
                    <a:cs typeface="+mn-ea"/>
                    <a:sym typeface="+mn-lt"/>
                  </a:rPr>
                  <a:t>敬业，是最完美的工作态度</a:t>
                </a:r>
                <a:endParaRPr lang="zh-CN" altLang="en-US" sz="2800" b="1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/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935" b="1" dirty="0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Who are you working </a:t>
                </a:r>
                <a:r>
                  <a:rPr lang="en-US" altLang="zh-CN" sz="935" b="1" dirty="0" err="1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forWho</a:t>
                </a:r>
                <a:r>
                  <a:rPr lang="en-US" altLang="zh-CN" sz="935" b="1" dirty="0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 are you working </a:t>
                </a:r>
                <a:r>
                  <a:rPr lang="en-US" altLang="zh-CN" sz="935" b="1" dirty="0" err="1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forWho</a:t>
                </a:r>
                <a:r>
                  <a:rPr lang="en-US" altLang="zh-CN" sz="935" b="1" dirty="0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 are you working for</a:t>
                </a:r>
                <a:endParaRPr lang="en-US" altLang="zh-CN" sz="935" b="1" dirty="0">
                  <a:solidFill>
                    <a:schemeClr val="accent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694673" y="1051561"/>
            <a:ext cx="4284017" cy="4278502"/>
            <a:chOff x="694673" y="1051561"/>
            <a:chExt cx="4284017" cy="4278502"/>
          </a:xfrm>
        </p:grpSpPr>
        <p:sp>
          <p:nvSpPr>
            <p:cNvPr id="37" name="Freeform 52"/>
            <p:cNvSpPr/>
            <p:nvPr/>
          </p:nvSpPr>
          <p:spPr bwMode="auto">
            <a:xfrm flipH="1">
              <a:off x="2832542" y="2125668"/>
              <a:ext cx="2146148" cy="214614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694673" y="1051561"/>
              <a:ext cx="3714884" cy="4278502"/>
              <a:chOff x="1743181" y="2051379"/>
              <a:chExt cx="2849563" cy="3281896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1743181" y="2051379"/>
                <a:ext cx="2849563" cy="3281896"/>
                <a:chOff x="1039093" y="743787"/>
                <a:chExt cx="2849563" cy="3281896"/>
              </a:xfrm>
            </p:grpSpPr>
            <p:sp>
              <p:nvSpPr>
                <p:cNvPr id="5" name="Freeform 52"/>
                <p:cNvSpPr/>
                <p:nvPr/>
              </p:nvSpPr>
              <p:spPr bwMode="auto">
                <a:xfrm>
                  <a:off x="1039093" y="1567699"/>
                  <a:ext cx="1646238" cy="1646238"/>
                </a:xfrm>
                <a:custGeom>
                  <a:avLst/>
                  <a:gdLst>
                    <a:gd name="T0" fmla="*/ 1037 w 1037"/>
                    <a:gd name="T1" fmla="*/ 519 h 1037"/>
                    <a:gd name="T2" fmla="*/ 518 w 1037"/>
                    <a:gd name="T3" fmla="*/ 1037 h 1037"/>
                    <a:gd name="T4" fmla="*/ 0 w 1037"/>
                    <a:gd name="T5" fmla="*/ 519 h 1037"/>
                    <a:gd name="T6" fmla="*/ 518 w 1037"/>
                    <a:gd name="T7" fmla="*/ 0 h 1037"/>
                    <a:gd name="T8" fmla="*/ 1037 w 1037"/>
                    <a:gd name="T9" fmla="*/ 519 h 10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7" h="1037">
                      <a:moveTo>
                        <a:pt x="1037" y="519"/>
                      </a:moveTo>
                      <a:lnTo>
                        <a:pt x="518" y="1037"/>
                      </a:lnTo>
                      <a:lnTo>
                        <a:pt x="0" y="519"/>
                      </a:lnTo>
                      <a:lnTo>
                        <a:pt x="518" y="0"/>
                      </a:lnTo>
                      <a:lnTo>
                        <a:pt x="1037" y="519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" name="Freeform 54"/>
                <p:cNvSpPr/>
                <p:nvPr/>
              </p:nvSpPr>
              <p:spPr bwMode="auto">
                <a:xfrm>
                  <a:off x="1861418" y="743787"/>
                  <a:ext cx="1646238" cy="1646238"/>
                </a:xfrm>
                <a:custGeom>
                  <a:avLst/>
                  <a:gdLst>
                    <a:gd name="T0" fmla="*/ 1037 w 1037"/>
                    <a:gd name="T1" fmla="*/ 519 h 1037"/>
                    <a:gd name="T2" fmla="*/ 519 w 1037"/>
                    <a:gd name="T3" fmla="*/ 1037 h 1037"/>
                    <a:gd name="T4" fmla="*/ 0 w 1037"/>
                    <a:gd name="T5" fmla="*/ 519 h 1037"/>
                    <a:gd name="T6" fmla="*/ 519 w 1037"/>
                    <a:gd name="T7" fmla="*/ 0 h 1037"/>
                    <a:gd name="T8" fmla="*/ 1037 w 1037"/>
                    <a:gd name="T9" fmla="*/ 519 h 10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7" h="1037">
                      <a:moveTo>
                        <a:pt x="1037" y="519"/>
                      </a:moveTo>
                      <a:lnTo>
                        <a:pt x="519" y="1037"/>
                      </a:lnTo>
                      <a:lnTo>
                        <a:pt x="0" y="519"/>
                      </a:lnTo>
                      <a:lnTo>
                        <a:pt x="519" y="0"/>
                      </a:lnTo>
                      <a:lnTo>
                        <a:pt x="1037" y="519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7" name="Freeform 58"/>
                <p:cNvSpPr/>
                <p:nvPr/>
              </p:nvSpPr>
              <p:spPr bwMode="auto">
                <a:xfrm>
                  <a:off x="1861418" y="2381033"/>
                  <a:ext cx="1646238" cy="1644650"/>
                </a:xfrm>
                <a:custGeom>
                  <a:avLst/>
                  <a:gdLst>
                    <a:gd name="T0" fmla="*/ 1037 w 1037"/>
                    <a:gd name="T1" fmla="*/ 518 h 1036"/>
                    <a:gd name="T2" fmla="*/ 519 w 1037"/>
                    <a:gd name="T3" fmla="*/ 1036 h 1036"/>
                    <a:gd name="T4" fmla="*/ 0 w 1037"/>
                    <a:gd name="T5" fmla="*/ 518 h 1036"/>
                    <a:gd name="T6" fmla="*/ 519 w 1037"/>
                    <a:gd name="T7" fmla="*/ 0 h 1036"/>
                    <a:gd name="T8" fmla="*/ 1037 w 1037"/>
                    <a:gd name="T9" fmla="*/ 518 h 10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7" h="1036">
                      <a:moveTo>
                        <a:pt x="1037" y="518"/>
                      </a:moveTo>
                      <a:lnTo>
                        <a:pt x="519" y="1036"/>
                      </a:lnTo>
                      <a:lnTo>
                        <a:pt x="0" y="518"/>
                      </a:lnTo>
                      <a:lnTo>
                        <a:pt x="519" y="0"/>
                      </a:lnTo>
                      <a:lnTo>
                        <a:pt x="1037" y="51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8" name="Freeform 73"/>
                <p:cNvSpPr/>
                <p:nvPr/>
              </p:nvSpPr>
              <p:spPr bwMode="auto">
                <a:xfrm>
                  <a:off x="1475656" y="1183524"/>
                  <a:ext cx="2413000" cy="2414588"/>
                </a:xfrm>
                <a:custGeom>
                  <a:avLst/>
                  <a:gdLst>
                    <a:gd name="T0" fmla="*/ 1520 w 1520"/>
                    <a:gd name="T1" fmla="*/ 761 h 1521"/>
                    <a:gd name="T2" fmla="*/ 760 w 1520"/>
                    <a:gd name="T3" fmla="*/ 1521 h 1521"/>
                    <a:gd name="T4" fmla="*/ 0 w 1520"/>
                    <a:gd name="T5" fmla="*/ 761 h 1521"/>
                    <a:gd name="T6" fmla="*/ 760 w 1520"/>
                    <a:gd name="T7" fmla="*/ 0 h 1521"/>
                    <a:gd name="T8" fmla="*/ 1520 w 1520"/>
                    <a:gd name="T9" fmla="*/ 761 h 15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20" h="1521">
                      <a:moveTo>
                        <a:pt x="1520" y="761"/>
                      </a:moveTo>
                      <a:lnTo>
                        <a:pt x="760" y="1521"/>
                      </a:lnTo>
                      <a:lnTo>
                        <a:pt x="0" y="761"/>
                      </a:lnTo>
                      <a:lnTo>
                        <a:pt x="760" y="0"/>
                      </a:lnTo>
                      <a:lnTo>
                        <a:pt x="1520" y="7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0" name="文本框 29"/>
              <p:cNvSpPr txBox="1"/>
              <p:nvPr/>
            </p:nvSpPr>
            <p:spPr>
              <a:xfrm>
                <a:off x="2671741" y="3272665"/>
                <a:ext cx="1474548" cy="8499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600" b="1" dirty="0">
                    <a:cs typeface="+mn-ea"/>
                    <a:sym typeface="+mn-lt"/>
                  </a:rPr>
                  <a:t>目录</a:t>
                </a:r>
                <a:endParaRPr lang="zh-CN" altLang="en-US" sz="6600" b="1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2" name="Group 20"/>
          <p:cNvGrpSpPr/>
          <p:nvPr/>
        </p:nvGrpSpPr>
        <p:grpSpPr>
          <a:xfrm>
            <a:off x="5728970" y="4987290"/>
            <a:ext cx="5170805" cy="550545"/>
            <a:chOff x="6726251" y="3436066"/>
            <a:chExt cx="4455035" cy="733832"/>
          </a:xfrm>
        </p:grpSpPr>
        <p:sp>
          <p:nvSpPr>
            <p:cNvPr id="33" name="TextBox 21"/>
            <p:cNvSpPr txBox="1"/>
            <p:nvPr/>
          </p:nvSpPr>
          <p:spPr>
            <a:xfrm>
              <a:off x="6726251" y="3436066"/>
              <a:ext cx="732893" cy="707886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lstStyle/>
            <a:p>
              <a:pPr algn="ctr"/>
              <a:r>
                <a:rPr lang="en-US" altLang="zh-CN" sz="5400" b="1" dirty="0">
                  <a:solidFill>
                    <a:schemeClr val="accent1">
                      <a:lumMod val="50000"/>
                    </a:schemeClr>
                  </a:solidFill>
                  <a:cs typeface="+mn-ea"/>
                  <a:sym typeface="+mn-lt"/>
                </a:rPr>
                <a:t>05</a:t>
              </a:r>
              <a:endParaRPr lang="en-US" altLang="zh-CN" sz="5400" b="1" dirty="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4" name="Group 22"/>
            <p:cNvGrpSpPr/>
            <p:nvPr/>
          </p:nvGrpSpPr>
          <p:grpSpPr>
            <a:xfrm>
              <a:off x="7218712" y="3606666"/>
              <a:ext cx="3962574" cy="563232"/>
              <a:chOff x="3943834" y="704409"/>
              <a:chExt cx="3962574" cy="563232"/>
            </a:xfrm>
          </p:grpSpPr>
          <p:sp>
            <p:nvSpPr>
              <p:cNvPr id="35" name="TextBox 2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Autofit/>
              </a:bodyPr>
              <a:lstStyle/>
              <a:p>
                <a:r>
                  <a:rPr lang="zh-CN" altLang="en-US" sz="2800" b="1" dirty="0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绝不拖延，从优秀到卓越</a:t>
                </a:r>
                <a:endParaRPr lang="zh-CN" altLang="en-US" sz="2800" b="1" dirty="0">
                  <a:solidFill>
                    <a:schemeClr val="accent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TextBox 24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/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935" b="1" dirty="0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Who are you working </a:t>
                </a:r>
                <a:r>
                  <a:rPr lang="en-US" altLang="zh-CN" sz="935" b="1" dirty="0" err="1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forWho</a:t>
                </a:r>
                <a:r>
                  <a:rPr lang="en-US" altLang="zh-CN" sz="935" b="1" dirty="0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 are you working </a:t>
                </a:r>
                <a:r>
                  <a:rPr lang="en-US" altLang="zh-CN" sz="935" b="1" dirty="0" err="1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forWho</a:t>
                </a:r>
                <a:r>
                  <a:rPr lang="en-US" altLang="zh-CN" sz="935" b="1" dirty="0">
                    <a:solidFill>
                      <a:schemeClr val="accent1">
                        <a:lumMod val="50000"/>
                      </a:schemeClr>
                    </a:solidFill>
                    <a:cs typeface="+mn-ea"/>
                    <a:sym typeface="+mn-lt"/>
                  </a:rPr>
                  <a:t> are you working for</a:t>
                </a:r>
                <a:endParaRPr lang="en-US" altLang="zh-CN" sz="935" b="1" dirty="0">
                  <a:solidFill>
                    <a:schemeClr val="accent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3483610" y="83820"/>
            <a:ext cx="99695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900" b="1">
                <a:solidFill>
                  <a:schemeClr val="bg1"/>
                </a:solidFill>
              </a:rPr>
              <a:t>luckyeveryday6</a:t>
            </a:r>
            <a:endParaRPr lang="en-US" altLang="zh-CN" sz="900" b="1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40530" y="83820"/>
            <a:ext cx="99695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900" b="1">
                <a:solidFill>
                  <a:schemeClr val="bg1"/>
                </a:solidFill>
              </a:rPr>
              <a:t>luckyeveryday6</a:t>
            </a:r>
            <a:endParaRPr lang="en-US" altLang="zh-CN" sz="9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848708" y="29602"/>
            <a:ext cx="6668924" cy="6660338"/>
            <a:chOff x="694673" y="1051561"/>
            <a:chExt cx="4284017" cy="4278502"/>
          </a:xfrm>
        </p:grpSpPr>
        <p:sp>
          <p:nvSpPr>
            <p:cNvPr id="5" name="Freeform 52"/>
            <p:cNvSpPr/>
            <p:nvPr/>
          </p:nvSpPr>
          <p:spPr bwMode="auto">
            <a:xfrm flipH="1">
              <a:off x="2832542" y="2125668"/>
              <a:ext cx="2146148" cy="214614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694673" y="1051561"/>
              <a:ext cx="3714884" cy="4278502"/>
              <a:chOff x="1039093" y="743787"/>
              <a:chExt cx="2849563" cy="3281896"/>
            </a:xfrm>
          </p:grpSpPr>
          <p:sp>
            <p:nvSpPr>
              <p:cNvPr id="9" name="Freeform 52"/>
              <p:cNvSpPr/>
              <p:nvPr/>
            </p:nvSpPr>
            <p:spPr bwMode="auto">
              <a:xfrm>
                <a:off x="1039093" y="1567699"/>
                <a:ext cx="1646238" cy="1646238"/>
              </a:xfrm>
              <a:custGeom>
                <a:avLst/>
                <a:gdLst>
                  <a:gd name="T0" fmla="*/ 1037 w 1037"/>
                  <a:gd name="T1" fmla="*/ 519 h 1037"/>
                  <a:gd name="T2" fmla="*/ 518 w 1037"/>
                  <a:gd name="T3" fmla="*/ 1037 h 1037"/>
                  <a:gd name="T4" fmla="*/ 0 w 1037"/>
                  <a:gd name="T5" fmla="*/ 519 h 1037"/>
                  <a:gd name="T6" fmla="*/ 518 w 1037"/>
                  <a:gd name="T7" fmla="*/ 0 h 1037"/>
                  <a:gd name="T8" fmla="*/ 1037 w 1037"/>
                  <a:gd name="T9" fmla="*/ 519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1037">
                    <a:moveTo>
                      <a:pt x="1037" y="519"/>
                    </a:moveTo>
                    <a:lnTo>
                      <a:pt x="518" y="1037"/>
                    </a:lnTo>
                    <a:lnTo>
                      <a:pt x="0" y="519"/>
                    </a:lnTo>
                    <a:lnTo>
                      <a:pt x="518" y="0"/>
                    </a:lnTo>
                    <a:lnTo>
                      <a:pt x="1037" y="519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  <a:sym typeface="思源宋体 CN Heavy" panose="02020900000000000000" pitchFamily="18" charset="-122"/>
                </a:endParaRPr>
              </a:p>
            </p:txBody>
          </p:sp>
          <p:sp>
            <p:nvSpPr>
              <p:cNvPr id="10" name="Freeform 54"/>
              <p:cNvSpPr/>
              <p:nvPr/>
            </p:nvSpPr>
            <p:spPr bwMode="auto">
              <a:xfrm>
                <a:off x="1861418" y="743787"/>
                <a:ext cx="1646238" cy="1646238"/>
              </a:xfrm>
              <a:custGeom>
                <a:avLst/>
                <a:gdLst>
                  <a:gd name="T0" fmla="*/ 1037 w 1037"/>
                  <a:gd name="T1" fmla="*/ 519 h 1037"/>
                  <a:gd name="T2" fmla="*/ 519 w 1037"/>
                  <a:gd name="T3" fmla="*/ 1037 h 1037"/>
                  <a:gd name="T4" fmla="*/ 0 w 1037"/>
                  <a:gd name="T5" fmla="*/ 519 h 1037"/>
                  <a:gd name="T6" fmla="*/ 519 w 1037"/>
                  <a:gd name="T7" fmla="*/ 0 h 1037"/>
                  <a:gd name="T8" fmla="*/ 1037 w 1037"/>
                  <a:gd name="T9" fmla="*/ 519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1037">
                    <a:moveTo>
                      <a:pt x="1037" y="519"/>
                    </a:moveTo>
                    <a:lnTo>
                      <a:pt x="519" y="1037"/>
                    </a:lnTo>
                    <a:lnTo>
                      <a:pt x="0" y="519"/>
                    </a:lnTo>
                    <a:lnTo>
                      <a:pt x="519" y="0"/>
                    </a:lnTo>
                    <a:lnTo>
                      <a:pt x="1037" y="519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  <a:sym typeface="思源宋体 CN Heavy" panose="02020900000000000000" pitchFamily="18" charset="-122"/>
                </a:endParaRPr>
              </a:p>
            </p:txBody>
          </p:sp>
          <p:sp>
            <p:nvSpPr>
              <p:cNvPr id="11" name="Freeform 58"/>
              <p:cNvSpPr/>
              <p:nvPr/>
            </p:nvSpPr>
            <p:spPr bwMode="auto">
              <a:xfrm>
                <a:off x="1861418" y="2381033"/>
                <a:ext cx="1646238" cy="1644650"/>
              </a:xfrm>
              <a:custGeom>
                <a:avLst/>
                <a:gdLst>
                  <a:gd name="T0" fmla="*/ 1037 w 1037"/>
                  <a:gd name="T1" fmla="*/ 518 h 1036"/>
                  <a:gd name="T2" fmla="*/ 519 w 1037"/>
                  <a:gd name="T3" fmla="*/ 1036 h 1036"/>
                  <a:gd name="T4" fmla="*/ 0 w 1037"/>
                  <a:gd name="T5" fmla="*/ 518 h 1036"/>
                  <a:gd name="T6" fmla="*/ 519 w 1037"/>
                  <a:gd name="T7" fmla="*/ 0 h 1036"/>
                  <a:gd name="T8" fmla="*/ 1037 w 1037"/>
                  <a:gd name="T9" fmla="*/ 518 h 10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1036">
                    <a:moveTo>
                      <a:pt x="1037" y="518"/>
                    </a:moveTo>
                    <a:lnTo>
                      <a:pt x="519" y="1036"/>
                    </a:lnTo>
                    <a:lnTo>
                      <a:pt x="0" y="518"/>
                    </a:lnTo>
                    <a:lnTo>
                      <a:pt x="519" y="0"/>
                    </a:lnTo>
                    <a:lnTo>
                      <a:pt x="1037" y="51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  <a:sym typeface="思源宋体 CN Heavy" panose="02020900000000000000" pitchFamily="18" charset="-122"/>
                </a:endParaRPr>
              </a:p>
            </p:txBody>
          </p:sp>
          <p:sp>
            <p:nvSpPr>
              <p:cNvPr id="12" name="Freeform 73"/>
              <p:cNvSpPr/>
              <p:nvPr/>
            </p:nvSpPr>
            <p:spPr bwMode="auto">
              <a:xfrm>
                <a:off x="1475656" y="1183524"/>
                <a:ext cx="2413000" cy="2414588"/>
              </a:xfrm>
              <a:custGeom>
                <a:avLst/>
                <a:gdLst>
                  <a:gd name="T0" fmla="*/ 1520 w 1520"/>
                  <a:gd name="T1" fmla="*/ 761 h 1521"/>
                  <a:gd name="T2" fmla="*/ 760 w 1520"/>
                  <a:gd name="T3" fmla="*/ 1521 h 1521"/>
                  <a:gd name="T4" fmla="*/ 0 w 1520"/>
                  <a:gd name="T5" fmla="*/ 761 h 1521"/>
                  <a:gd name="T6" fmla="*/ 760 w 1520"/>
                  <a:gd name="T7" fmla="*/ 0 h 1521"/>
                  <a:gd name="T8" fmla="*/ 1520 w 1520"/>
                  <a:gd name="T9" fmla="*/ 761 h 1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0" h="1521">
                    <a:moveTo>
                      <a:pt x="1520" y="761"/>
                    </a:moveTo>
                    <a:lnTo>
                      <a:pt x="760" y="1521"/>
                    </a:lnTo>
                    <a:lnTo>
                      <a:pt x="0" y="761"/>
                    </a:lnTo>
                    <a:lnTo>
                      <a:pt x="760" y="0"/>
                    </a:lnTo>
                    <a:lnTo>
                      <a:pt x="1520" y="7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  <a:sym typeface="思源宋体 CN Heavy" panose="02020900000000000000" pitchFamily="18" charset="-122"/>
                </a:endParaRPr>
              </a:p>
            </p:txBody>
          </p:sp>
        </p:grpSp>
      </p:grpSp>
      <p:grpSp>
        <p:nvGrpSpPr>
          <p:cNvPr id="13" name="PA-组合 12"/>
          <p:cNvGrpSpPr/>
          <p:nvPr>
            <p:custDataLst>
              <p:tags r:id="rId1"/>
            </p:custDataLst>
          </p:nvPr>
        </p:nvGrpSpPr>
        <p:grpSpPr>
          <a:xfrm flipH="1">
            <a:off x="579352" y="475224"/>
            <a:ext cx="765911" cy="560556"/>
            <a:chOff x="10550193" y="64715"/>
            <a:chExt cx="1537252" cy="1125085"/>
          </a:xfrm>
        </p:grpSpPr>
        <p:sp>
          <p:nvSpPr>
            <p:cNvPr id="14" name="PA-任意多边形 60"/>
            <p:cNvSpPr/>
            <p:nvPr>
              <p:custDataLst>
                <p:tags r:id="rId2"/>
              </p:custDataLst>
            </p:nvPr>
          </p:nvSpPr>
          <p:spPr bwMode="auto">
            <a:xfrm>
              <a:off x="10550193" y="543687"/>
              <a:ext cx="646113" cy="6461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sp>
          <p:nvSpPr>
            <p:cNvPr id="15" name="PA-任意多边形 74"/>
            <p:cNvSpPr/>
            <p:nvPr>
              <p:custDataLst>
                <p:tags r:id="rId3"/>
              </p:custDataLst>
            </p:nvPr>
          </p:nvSpPr>
          <p:spPr bwMode="auto">
            <a:xfrm>
              <a:off x="11144479" y="64715"/>
              <a:ext cx="942966" cy="941513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 flipH="1" flipV="1">
            <a:off x="631179" y="5994797"/>
            <a:ext cx="765911" cy="560556"/>
            <a:chOff x="10550193" y="64715"/>
            <a:chExt cx="1537252" cy="1125085"/>
          </a:xfrm>
        </p:grpSpPr>
        <p:sp>
          <p:nvSpPr>
            <p:cNvPr id="17" name="Freeform 60"/>
            <p:cNvSpPr/>
            <p:nvPr/>
          </p:nvSpPr>
          <p:spPr bwMode="auto">
            <a:xfrm>
              <a:off x="10550193" y="543687"/>
              <a:ext cx="646113" cy="6461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sp>
          <p:nvSpPr>
            <p:cNvPr id="18" name="Freeform 74"/>
            <p:cNvSpPr/>
            <p:nvPr/>
          </p:nvSpPr>
          <p:spPr bwMode="auto">
            <a:xfrm>
              <a:off x="11142082" y="64715"/>
              <a:ext cx="945363" cy="94390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0625989" y="475224"/>
            <a:ext cx="765911" cy="560556"/>
            <a:chOff x="10550193" y="64715"/>
            <a:chExt cx="1537252" cy="1125085"/>
          </a:xfrm>
        </p:grpSpPr>
        <p:sp>
          <p:nvSpPr>
            <p:cNvPr id="20" name="Freeform 60"/>
            <p:cNvSpPr/>
            <p:nvPr/>
          </p:nvSpPr>
          <p:spPr bwMode="auto">
            <a:xfrm>
              <a:off x="10550193" y="543687"/>
              <a:ext cx="646113" cy="6461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sp>
          <p:nvSpPr>
            <p:cNvPr id="21" name="Freeform 74"/>
            <p:cNvSpPr/>
            <p:nvPr/>
          </p:nvSpPr>
          <p:spPr bwMode="auto">
            <a:xfrm>
              <a:off x="11144479" y="64715"/>
              <a:ext cx="942966" cy="941513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 flipV="1">
            <a:off x="10625990" y="5976971"/>
            <a:ext cx="765910" cy="560555"/>
            <a:chOff x="10550193" y="64716"/>
            <a:chExt cx="1537251" cy="1125084"/>
          </a:xfrm>
        </p:grpSpPr>
        <p:sp>
          <p:nvSpPr>
            <p:cNvPr id="23" name="Freeform 60"/>
            <p:cNvSpPr/>
            <p:nvPr/>
          </p:nvSpPr>
          <p:spPr bwMode="auto">
            <a:xfrm>
              <a:off x="10550193" y="543687"/>
              <a:ext cx="646113" cy="6461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sp>
          <p:nvSpPr>
            <p:cNvPr id="24" name="Freeform 74"/>
            <p:cNvSpPr/>
            <p:nvPr/>
          </p:nvSpPr>
          <p:spPr bwMode="auto">
            <a:xfrm>
              <a:off x="11159933" y="64716"/>
              <a:ext cx="927511" cy="92608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5173950" y="1961767"/>
            <a:ext cx="201930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accent1">
                    <a:lumMod val="7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rPr>
              <a:t>第一章</a:t>
            </a:r>
            <a:endParaRPr lang="zh-CN" altLang="en-US" sz="4800" b="1" dirty="0">
              <a:solidFill>
                <a:schemeClr val="accent1">
                  <a:lumMod val="7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+mn-ea"/>
              <a:sym typeface="思源宋体 CN Heavy" panose="02020900000000000000" pitchFamily="18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542574" y="3065907"/>
            <a:ext cx="324612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rPr>
              <a:t>你在为谁工作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+mn-ea"/>
              <a:sym typeface="思源宋体 CN Heavy" panose="02020900000000000000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drap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604110" y="2734934"/>
            <a:ext cx="8122180" cy="2863669"/>
            <a:chOff x="1772097" y="2841973"/>
            <a:chExt cx="3730999" cy="2863669"/>
          </a:xfrm>
        </p:grpSpPr>
        <p:sp>
          <p:nvSpPr>
            <p:cNvPr id="11" name="TextBox 38"/>
            <p:cNvSpPr txBox="1"/>
            <p:nvPr/>
          </p:nvSpPr>
          <p:spPr>
            <a:xfrm>
              <a:off x="1772097" y="2841973"/>
              <a:ext cx="3082927" cy="57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30000"/>
                </a:lnSpc>
                <a:buClr>
                  <a:schemeClr val="accent1">
                    <a:lumMod val="75000"/>
                  </a:schemeClr>
                </a:buClr>
                <a:buFont typeface="Wingdings" panose="05000000000000000000" pitchFamily="2" charset="2"/>
                <a:buChar char="u"/>
              </a:pPr>
              <a:r>
                <a:rPr lang="zh-CN" altLang="en-US" sz="2400" b="1" dirty="0">
                  <a:cs typeface="+mn-ea"/>
                  <a:sym typeface="+mn-lt"/>
                </a:rPr>
                <a:t>我只拿这点钱，凭什么去做那么多工作</a:t>
              </a:r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2" name="TextBox 39"/>
            <p:cNvSpPr txBox="1"/>
            <p:nvPr/>
          </p:nvSpPr>
          <p:spPr>
            <a:xfrm>
              <a:off x="1772097" y="3405649"/>
              <a:ext cx="3730999" cy="57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30000"/>
                </a:lnSpc>
                <a:buClr>
                  <a:schemeClr val="accent1">
                    <a:lumMod val="75000"/>
                  </a:schemeClr>
                </a:buClr>
                <a:buFont typeface="Wingdings" panose="05000000000000000000" pitchFamily="2" charset="2"/>
                <a:buChar char="u"/>
              </a:pPr>
              <a:r>
                <a:rPr lang="zh-CN" altLang="en-US" sz="2400" b="1" dirty="0">
                  <a:cs typeface="+mn-ea"/>
                  <a:sym typeface="+mn-lt"/>
                </a:rPr>
                <a:t>我为公司干活，公司付给我报酬，等价交换而已</a:t>
              </a:r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3" name="TextBox 40"/>
            <p:cNvSpPr txBox="1"/>
            <p:nvPr/>
          </p:nvSpPr>
          <p:spPr>
            <a:xfrm>
              <a:off x="1772097" y="3972500"/>
              <a:ext cx="3730999" cy="57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30000"/>
                </a:lnSpc>
                <a:buClr>
                  <a:schemeClr val="accent1">
                    <a:lumMod val="75000"/>
                  </a:schemeClr>
                </a:buClr>
                <a:buFont typeface="Wingdings" panose="05000000000000000000" pitchFamily="2" charset="2"/>
                <a:buChar char="u"/>
              </a:pPr>
              <a:r>
                <a:rPr lang="zh-CN" altLang="en-US" sz="2400" b="1" dirty="0">
                  <a:cs typeface="+mn-ea"/>
                  <a:sym typeface="+mn-lt"/>
                </a:rPr>
                <a:t>我只要对得起这份薪水就行了，多一点我都不干</a:t>
              </a:r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4" name="TextBox 41"/>
            <p:cNvSpPr txBox="1"/>
            <p:nvPr/>
          </p:nvSpPr>
          <p:spPr>
            <a:xfrm>
              <a:off x="1772097" y="4544882"/>
              <a:ext cx="3730999" cy="57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30000"/>
                </a:lnSpc>
                <a:buClr>
                  <a:schemeClr val="accent1">
                    <a:lumMod val="75000"/>
                  </a:schemeClr>
                </a:buClr>
                <a:buFont typeface="Wingdings" panose="05000000000000000000" pitchFamily="2" charset="2"/>
                <a:buChar char="u"/>
              </a:pPr>
              <a:r>
                <a:rPr lang="zh-CN" altLang="en-US" sz="2400" b="1" dirty="0">
                  <a:cs typeface="+mn-ea"/>
                  <a:sym typeface="+mn-lt"/>
                </a:rPr>
                <a:t>工作嘛，又不是为自己干，说得过去就行了</a:t>
              </a:r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5" name="TextBox 42"/>
            <p:cNvSpPr txBox="1"/>
            <p:nvPr/>
          </p:nvSpPr>
          <p:spPr>
            <a:xfrm>
              <a:off x="1772097" y="5134777"/>
              <a:ext cx="3082927" cy="57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30000"/>
                </a:lnSpc>
                <a:buClr>
                  <a:schemeClr val="accent1">
                    <a:lumMod val="75000"/>
                  </a:schemeClr>
                </a:buClr>
                <a:buFont typeface="Wingdings" panose="05000000000000000000" pitchFamily="2" charset="2"/>
                <a:buChar char="u"/>
              </a:pPr>
              <a:r>
                <a:rPr lang="zh-CN" altLang="en-US" sz="2400" b="1" dirty="0">
                  <a:cs typeface="+mn-ea"/>
                  <a:sym typeface="+mn-lt"/>
                </a:rPr>
                <a:t>给我多少钱我干多少钱的活</a:t>
              </a:r>
              <a:endParaRPr lang="zh-CN" altLang="en-US" sz="2400" b="1" dirty="0">
                <a:cs typeface="+mn-ea"/>
                <a:sym typeface="+mn-lt"/>
              </a:endParaRPr>
            </a:p>
          </p:txBody>
        </p:sp>
      </p:grpSp>
      <p:sp>
        <p:nvSpPr>
          <p:cNvPr id="2" name="TextBox 5"/>
          <p:cNvSpPr txBox="1"/>
          <p:nvPr/>
        </p:nvSpPr>
        <p:spPr>
          <a:xfrm>
            <a:off x="1254623" y="340992"/>
            <a:ext cx="401871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努力工作为了谁</a:t>
            </a:r>
            <a:endParaRPr lang="zh-CN" altLang="en-US" sz="24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TextBox 21"/>
          <p:cNvSpPr txBox="1"/>
          <p:nvPr/>
        </p:nvSpPr>
        <p:spPr>
          <a:xfrm>
            <a:off x="7940014" y="3268413"/>
            <a:ext cx="3647876" cy="296862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cs typeface="+mn-ea"/>
                <a:sym typeface="+mn-lt"/>
              </a:rPr>
              <a:t>我们到底在为谁工作呢？工作着的我们都应该问问自己，如果不在年轻的时候弄清这个问题，不调整好自己的心态，我们很可能与成功无缘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31" name="TextBox 48"/>
          <p:cNvSpPr txBox="1"/>
          <p:nvPr/>
        </p:nvSpPr>
        <p:spPr>
          <a:xfrm>
            <a:off x="7940014" y="2806748"/>
            <a:ext cx="3647877" cy="46037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可怕的是你都这么做了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TextBox 49"/>
          <p:cNvSpPr txBox="1"/>
          <p:nvPr/>
        </p:nvSpPr>
        <p:spPr>
          <a:xfrm>
            <a:off x="2485420" y="1494287"/>
            <a:ext cx="722116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有人说：大家都这么说：你也这样说：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83610" y="83820"/>
            <a:ext cx="9309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chemeClr val="bg1"/>
                </a:solidFill>
              </a:rPr>
              <a:t>luckyeveryday6</a:t>
            </a:r>
            <a:endParaRPr lang="en-US" altLang="zh-CN" sz="2400" b="1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chemeClr val="bg1"/>
                </a:solidFill>
              </a:rPr>
              <a:t>luckyeveryday6</a:t>
            </a:r>
            <a:endParaRPr lang="en-US" altLang="zh-CN" sz="2400" b="1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drap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8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300"/>
                            </p:stCondLst>
                            <p:childTnLst>
                              <p:par>
                                <p:cTn id="2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ldLvl="0" animBg="1"/>
      <p:bldP spid="31" grpId="0" bldLvl="0" animBg="1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254624" y="302892"/>
            <a:ext cx="3384376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你在为谁工作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487679" y="1715433"/>
            <a:ext cx="7274561" cy="552894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700" b="1" dirty="0">
                <a:cs typeface="+mn-ea"/>
                <a:sym typeface="+mn-lt"/>
              </a:rPr>
              <a:t>       杰克在一家贸易公司工作</a:t>
            </a:r>
            <a:r>
              <a:rPr lang="en-US" altLang="zh-CN" sz="1700" b="1" dirty="0">
                <a:cs typeface="+mn-ea"/>
                <a:sym typeface="+mn-lt"/>
              </a:rPr>
              <a:t>1</a:t>
            </a:r>
            <a:r>
              <a:rPr lang="zh-CN" altLang="en-US" sz="1700" b="1" dirty="0">
                <a:cs typeface="+mn-ea"/>
                <a:sym typeface="+mn-lt"/>
              </a:rPr>
              <a:t>年，由于不满意自己的工作，他忿忿地对朋友说：“我在公司里的工资是最低的，老板也不把我放在眼里，如果再这样下去，总有一天我要跟他拍桌子，然后辞职不干”。</a:t>
            </a:r>
            <a:endParaRPr lang="zh-CN" altLang="en-US" sz="1700" b="1" dirty="0">
              <a:cs typeface="+mn-ea"/>
              <a:sym typeface="+mn-lt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700" b="1" dirty="0">
                <a:cs typeface="+mn-ea"/>
                <a:sym typeface="+mn-lt"/>
              </a:rPr>
              <a:t>     “你把公司的业务都弄清楚了吗？做国际贸易的窍门完全弄懂了吗？”他的朋友问，“还没有”！他说：</a:t>
            </a:r>
            <a:r>
              <a:rPr lang="en-US" altLang="zh-CN" sz="1700" b="1" dirty="0">
                <a:cs typeface="+mn-ea"/>
                <a:sym typeface="+mn-lt"/>
              </a:rPr>
              <a:t>“</a:t>
            </a:r>
            <a:r>
              <a:rPr lang="zh-CN" altLang="en-US" sz="1700" b="1" dirty="0">
                <a:cs typeface="+mn-ea"/>
                <a:sym typeface="+mn-lt"/>
              </a:rPr>
              <a:t>君子报仇十年不晚！我建议你先静下来，认认真真地工作，把公司的一切贸易技巧、商业文书和公司组织完全搞通，甚至包括如何书写合同等具体细节都弄懂之后，再一走了之，这样做岂不是即出了气，又有许多收获吗？”杰克听从了朋友的建议：一改往日的散漫习惯，开始认认真真地工作起来，甚至下班之后，还常常留在办以室里研究商业文书的写法。</a:t>
            </a:r>
            <a:endParaRPr lang="en-US" altLang="zh-CN" sz="1700" b="1" dirty="0">
              <a:cs typeface="+mn-ea"/>
              <a:sym typeface="+mn-lt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700" b="1" dirty="0">
                <a:cs typeface="+mn-ea"/>
                <a:sym typeface="+mn-lt"/>
              </a:rPr>
              <a:t>      一年之后，那位朋友偶然遇到他，“现在你大概都学会了，可以准备拍桌子不干了吗？ ”</a:t>
            </a:r>
            <a:endParaRPr lang="zh-CN" altLang="en-US" sz="1700" b="1" dirty="0">
              <a:cs typeface="+mn-ea"/>
              <a:sym typeface="+mn-lt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700" b="1" dirty="0">
                <a:cs typeface="+mn-ea"/>
                <a:sym typeface="+mn-lt"/>
              </a:rPr>
              <a:t>     “可是，我发现近半年来，老板对我刮目相看，最近更是委以重任，又升职、又加薪。说实话，不仅仅是老板，公司里的其他人都开始敬重我了”。</a:t>
            </a:r>
            <a:endParaRPr lang="zh-CN" altLang="en-US" sz="1700" b="1" dirty="0">
              <a:cs typeface="+mn-ea"/>
              <a:sym typeface="+mn-lt"/>
            </a:endParaRPr>
          </a:p>
          <a:p>
            <a:pPr algn="just">
              <a:lnSpc>
                <a:spcPct val="130000"/>
              </a:lnSpc>
            </a:pPr>
            <a:endParaRPr lang="zh-CN" altLang="en-US" sz="1700" b="1" dirty="0">
              <a:cs typeface="+mn-ea"/>
              <a:sym typeface="+mn-lt"/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650899" y="1074025"/>
            <a:ext cx="10890201" cy="7556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b="1" dirty="0">
                <a:cs typeface="+mn-ea"/>
                <a:sym typeface="+mn-lt"/>
              </a:rPr>
              <a:t>       只有抱着“为自己工作”的心态，承认并接受“为他人工作的同时，也是在为自己工作”，才能获得丰厚的物质报酬，赢得社会的尊重，实现自身价值。是金子就会发光。</a:t>
            </a:r>
            <a:endParaRPr lang="zh-CN" altLang="en-US" b="1" dirty="0"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61"/>
          <a:stretch>
            <a:fillRect/>
          </a:stretch>
        </p:blipFill>
        <p:spPr>
          <a:xfrm>
            <a:off x="8047866" y="2218353"/>
            <a:ext cx="3493234" cy="408302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>
                <a:solidFill>
                  <a:schemeClr val="bg1"/>
                </a:solidFill>
              </a:rPr>
              <a:t>luckyeveryday6</a:t>
            </a:r>
            <a:endParaRPr lang="en-US" altLang="zh-CN" sz="800" b="1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>
                <a:solidFill>
                  <a:schemeClr val="bg1"/>
                </a:solidFill>
              </a:rPr>
              <a:t>luckyeveryday6</a:t>
            </a:r>
            <a:endParaRPr lang="en-US" altLang="zh-CN" sz="800" b="1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wind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5"/>
          <p:cNvSpPr txBox="1"/>
          <p:nvPr/>
        </p:nvSpPr>
        <p:spPr>
          <a:xfrm>
            <a:off x="1254624" y="340992"/>
            <a:ext cx="3384376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归零心态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81178" y="1480809"/>
            <a:ext cx="10429643" cy="4655831"/>
            <a:chOff x="881178" y="1480809"/>
            <a:chExt cx="10429643" cy="4655831"/>
          </a:xfrm>
        </p:grpSpPr>
        <p:grpSp>
          <p:nvGrpSpPr>
            <p:cNvPr id="22" name="组合 21"/>
            <p:cNvGrpSpPr/>
            <p:nvPr/>
          </p:nvGrpSpPr>
          <p:grpSpPr>
            <a:xfrm>
              <a:off x="881178" y="1480809"/>
              <a:ext cx="10429643" cy="4655831"/>
              <a:chOff x="1890634" y="1572249"/>
              <a:chExt cx="8065294" cy="3600377"/>
            </a:xfrm>
          </p:grpSpPr>
          <p:sp>
            <p:nvSpPr>
              <p:cNvPr id="2" name="ïšḻïďê-Rectangle 3"/>
              <p:cNvSpPr/>
              <p:nvPr/>
            </p:nvSpPr>
            <p:spPr>
              <a:xfrm>
                <a:off x="4303100" y="1572249"/>
                <a:ext cx="5652827" cy="169214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cs typeface="+mn-ea"/>
                  <a:sym typeface="+mn-lt"/>
                </a:endParaRPr>
              </a:p>
            </p:txBody>
          </p:sp>
          <p:sp>
            <p:nvSpPr>
              <p:cNvPr id="3" name="ïšḻïďê-Rectangle 5"/>
              <p:cNvSpPr/>
              <p:nvPr/>
            </p:nvSpPr>
            <p:spPr>
              <a:xfrm>
                <a:off x="1890634" y="3480485"/>
                <a:ext cx="5652827" cy="1692141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 dirty="0">
                  <a:cs typeface="+mn-ea"/>
                  <a:sym typeface="+mn-lt"/>
                </a:endParaRPr>
              </a:p>
            </p:txBody>
          </p:sp>
          <p:grpSp>
            <p:nvGrpSpPr>
              <p:cNvPr id="4" name="组合 3"/>
              <p:cNvGrpSpPr/>
              <p:nvPr/>
            </p:nvGrpSpPr>
            <p:grpSpPr>
              <a:xfrm>
                <a:off x="1890634" y="1716700"/>
                <a:ext cx="3114545" cy="1403240"/>
                <a:chOff x="539354" y="1076620"/>
                <a:chExt cx="3114545" cy="1403240"/>
              </a:xfrm>
            </p:grpSpPr>
            <p:sp>
              <p:nvSpPr>
                <p:cNvPr id="5" name="ïšḻïďê-Rectangle 2"/>
                <p:cNvSpPr/>
                <p:nvPr/>
              </p:nvSpPr>
              <p:spPr>
                <a:xfrm>
                  <a:off x="539354" y="1257581"/>
                  <a:ext cx="2412467" cy="1041318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cs typeface="+mn-ea"/>
                    <a:sym typeface="+mn-lt"/>
                  </a:endParaRPr>
                </a:p>
              </p:txBody>
            </p:sp>
            <p:sp>
              <p:nvSpPr>
                <p:cNvPr id="6" name="ïšḻïďê-Oval 6"/>
                <p:cNvSpPr/>
                <p:nvPr/>
              </p:nvSpPr>
              <p:spPr>
                <a:xfrm>
                  <a:off x="2249744" y="1076620"/>
                  <a:ext cx="1404155" cy="1403240"/>
                </a:xfrm>
                <a:prstGeom prst="ellipse">
                  <a:avLst/>
                </a:prstGeom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8" name="ïšḻïďê-文本框 10"/>
                <p:cNvSpPr txBox="1"/>
                <p:nvPr/>
              </p:nvSpPr>
              <p:spPr bwMode="auto">
                <a:xfrm>
                  <a:off x="590484" y="1511153"/>
                  <a:ext cx="1733948" cy="488570"/>
                </a:xfrm>
                <a:prstGeom prst="rect">
                  <a:avLst/>
                </a:prstGeom>
                <a:noFill/>
              </p:spPr>
              <p:txBody>
                <a:bodyPr wrap="none" lIns="144000" tIns="0" rIns="144000" bIns="0" anchor="b" anchorCtr="0">
                  <a:normAutofit/>
                </a:bodyPr>
                <a:lstStyle/>
                <a:p>
                  <a:pPr algn="ctr"/>
                  <a:r>
                    <a:rPr lang="en-US" altLang="zh-CN" sz="3600" b="1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PART01</a:t>
                  </a:r>
                  <a:endParaRPr lang="en-US" altLang="zh-CN" sz="3600" b="1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>
                <a:off x="6841384" y="3622849"/>
                <a:ext cx="3114544" cy="1403240"/>
                <a:chOff x="5490104" y="2982769"/>
                <a:chExt cx="3114544" cy="1403240"/>
              </a:xfrm>
            </p:grpSpPr>
            <p:sp>
              <p:nvSpPr>
                <p:cNvPr id="11" name="ïšḻïďê-Rectangle 4"/>
                <p:cNvSpPr/>
                <p:nvPr/>
              </p:nvSpPr>
              <p:spPr>
                <a:xfrm>
                  <a:off x="6192181" y="3165816"/>
                  <a:ext cx="2412467" cy="1041318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" name="ïšḻïďê-Oval 7"/>
                <p:cNvSpPr/>
                <p:nvPr/>
              </p:nvSpPr>
              <p:spPr>
                <a:xfrm>
                  <a:off x="5490104" y="2982769"/>
                  <a:ext cx="1404155" cy="1403240"/>
                </a:xfrm>
                <a:prstGeom prst="ellipse">
                  <a:avLst/>
                </a:prstGeom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8" name="ïšḻïďê-Rectangle 15"/>
              <p:cNvSpPr/>
              <p:nvPr/>
            </p:nvSpPr>
            <p:spPr bwMode="auto">
              <a:xfrm>
                <a:off x="5150492" y="1828075"/>
                <a:ext cx="4504759" cy="10829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2000" b="1" dirty="0">
                    <a:solidFill>
                      <a:schemeClr val="accent1">
                        <a:lumMod val="75000"/>
                      </a:schemeClr>
                    </a:solidFill>
                    <a:cs typeface="+mn-ea"/>
                    <a:sym typeface="+mn-lt"/>
                  </a:rPr>
                  <a:t>人生离不开工作。</a:t>
                </a:r>
                <a:r>
                  <a:rPr lang="zh-CN" altLang="en-US" sz="2000" b="1" dirty="0">
                    <a:cs typeface="+mn-ea"/>
                    <a:sym typeface="+mn-lt"/>
                  </a:rPr>
                  <a:t>工作不仅能赚到养家糊口的薪水，同时，困难的事务能煅炼人的意志；新的任务能拓展人的才能；与同事的合作能培养一个人的人格；与客户的交流能训练人的品性。</a:t>
                </a:r>
                <a:endParaRPr lang="zh-CN" altLang="en-US" sz="2000" b="1" dirty="0">
                  <a:cs typeface="+mn-ea"/>
                  <a:sym typeface="+mn-lt"/>
                </a:endParaRPr>
              </a:p>
            </p:txBody>
          </p:sp>
          <p:sp>
            <p:nvSpPr>
              <p:cNvPr id="21" name="ïšḻïďê-Rectangle 13"/>
              <p:cNvSpPr/>
              <p:nvPr/>
            </p:nvSpPr>
            <p:spPr bwMode="auto">
              <a:xfrm>
                <a:off x="2188585" y="3658494"/>
                <a:ext cx="4354847" cy="1514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20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在工作中，不管做任何事，都应将心态回归于零：</a:t>
                </a:r>
                <a:r>
                  <a:rPr lang="zh-CN" altLang="en-US" sz="2000" b="1" dirty="0">
                    <a:cs typeface="+mn-ea"/>
                    <a:sym typeface="+mn-lt"/>
                  </a:rPr>
                  <a:t>把自己放空，抱着学习的态度，将每一次任务都视为一个新的开始，一段新的体验，千万不要视工作如鸡肋，食之无味，弃之可惜，结果做得心不甘情不愿。</a:t>
                </a:r>
                <a:endParaRPr lang="zh-CN" altLang="en-US" sz="2000" b="1" dirty="0">
                  <a:cs typeface="+mn-ea"/>
                  <a:sym typeface="+mn-lt"/>
                </a:endParaRPr>
              </a:p>
            </p:txBody>
          </p:sp>
        </p:grpSp>
        <p:sp>
          <p:nvSpPr>
            <p:cNvPr id="25" name="ïšḻïďê-文本框 10"/>
            <p:cNvSpPr txBox="1"/>
            <p:nvPr/>
          </p:nvSpPr>
          <p:spPr bwMode="auto">
            <a:xfrm>
              <a:off x="9002445" y="4731125"/>
              <a:ext cx="2242257" cy="631795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cs typeface="+mn-ea"/>
                  <a:sym typeface="+mn-lt"/>
                </a:rPr>
                <a:t>PART02</a:t>
              </a:r>
              <a:endParaRPr lang="en-US" altLang="zh-CN" sz="3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>
                <a:solidFill>
                  <a:schemeClr val="bg1"/>
                </a:solidFill>
              </a:rPr>
              <a:t>luckyeveryday6</a:t>
            </a:r>
            <a:endParaRPr lang="en-US" altLang="zh-CN" sz="800" b="1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>
                <a:solidFill>
                  <a:schemeClr val="bg1"/>
                </a:solidFill>
              </a:rPr>
              <a:t>luckyeveryday6</a:t>
            </a:r>
            <a:endParaRPr lang="en-US" altLang="zh-CN" sz="800" b="1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Tm="3000">
        <p15:prstTrans prst="curtains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49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848708" y="29602"/>
            <a:ext cx="6668924" cy="6660338"/>
            <a:chOff x="694673" y="1051561"/>
            <a:chExt cx="4284017" cy="4278502"/>
          </a:xfrm>
        </p:grpSpPr>
        <p:sp>
          <p:nvSpPr>
            <p:cNvPr id="5" name="Freeform 52"/>
            <p:cNvSpPr/>
            <p:nvPr/>
          </p:nvSpPr>
          <p:spPr bwMode="auto">
            <a:xfrm flipH="1">
              <a:off x="2832542" y="2125668"/>
              <a:ext cx="2146148" cy="214614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694673" y="1051561"/>
              <a:ext cx="3714884" cy="4278502"/>
              <a:chOff x="1039093" y="743787"/>
              <a:chExt cx="2849563" cy="3281896"/>
            </a:xfrm>
          </p:grpSpPr>
          <p:sp>
            <p:nvSpPr>
              <p:cNvPr id="9" name="Freeform 52"/>
              <p:cNvSpPr/>
              <p:nvPr/>
            </p:nvSpPr>
            <p:spPr bwMode="auto">
              <a:xfrm>
                <a:off x="1039093" y="1567699"/>
                <a:ext cx="1646238" cy="1646238"/>
              </a:xfrm>
              <a:custGeom>
                <a:avLst/>
                <a:gdLst>
                  <a:gd name="T0" fmla="*/ 1037 w 1037"/>
                  <a:gd name="T1" fmla="*/ 519 h 1037"/>
                  <a:gd name="T2" fmla="*/ 518 w 1037"/>
                  <a:gd name="T3" fmla="*/ 1037 h 1037"/>
                  <a:gd name="T4" fmla="*/ 0 w 1037"/>
                  <a:gd name="T5" fmla="*/ 519 h 1037"/>
                  <a:gd name="T6" fmla="*/ 518 w 1037"/>
                  <a:gd name="T7" fmla="*/ 0 h 1037"/>
                  <a:gd name="T8" fmla="*/ 1037 w 1037"/>
                  <a:gd name="T9" fmla="*/ 519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1037">
                    <a:moveTo>
                      <a:pt x="1037" y="519"/>
                    </a:moveTo>
                    <a:lnTo>
                      <a:pt x="518" y="1037"/>
                    </a:lnTo>
                    <a:lnTo>
                      <a:pt x="0" y="519"/>
                    </a:lnTo>
                    <a:lnTo>
                      <a:pt x="518" y="0"/>
                    </a:lnTo>
                    <a:lnTo>
                      <a:pt x="1037" y="519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  <a:sym typeface="思源宋体 CN Heavy" panose="02020900000000000000" pitchFamily="18" charset="-122"/>
                </a:endParaRPr>
              </a:p>
            </p:txBody>
          </p:sp>
          <p:sp>
            <p:nvSpPr>
              <p:cNvPr id="10" name="Freeform 54"/>
              <p:cNvSpPr/>
              <p:nvPr/>
            </p:nvSpPr>
            <p:spPr bwMode="auto">
              <a:xfrm>
                <a:off x="1861418" y="743787"/>
                <a:ext cx="1646238" cy="1646238"/>
              </a:xfrm>
              <a:custGeom>
                <a:avLst/>
                <a:gdLst>
                  <a:gd name="T0" fmla="*/ 1037 w 1037"/>
                  <a:gd name="T1" fmla="*/ 519 h 1037"/>
                  <a:gd name="T2" fmla="*/ 519 w 1037"/>
                  <a:gd name="T3" fmla="*/ 1037 h 1037"/>
                  <a:gd name="T4" fmla="*/ 0 w 1037"/>
                  <a:gd name="T5" fmla="*/ 519 h 1037"/>
                  <a:gd name="T6" fmla="*/ 519 w 1037"/>
                  <a:gd name="T7" fmla="*/ 0 h 1037"/>
                  <a:gd name="T8" fmla="*/ 1037 w 1037"/>
                  <a:gd name="T9" fmla="*/ 519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1037">
                    <a:moveTo>
                      <a:pt x="1037" y="519"/>
                    </a:moveTo>
                    <a:lnTo>
                      <a:pt x="519" y="1037"/>
                    </a:lnTo>
                    <a:lnTo>
                      <a:pt x="0" y="519"/>
                    </a:lnTo>
                    <a:lnTo>
                      <a:pt x="519" y="0"/>
                    </a:lnTo>
                    <a:lnTo>
                      <a:pt x="1037" y="519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  <a:sym typeface="思源宋体 CN Heavy" panose="02020900000000000000" pitchFamily="18" charset="-122"/>
                </a:endParaRPr>
              </a:p>
            </p:txBody>
          </p:sp>
          <p:sp>
            <p:nvSpPr>
              <p:cNvPr id="11" name="Freeform 58"/>
              <p:cNvSpPr/>
              <p:nvPr/>
            </p:nvSpPr>
            <p:spPr bwMode="auto">
              <a:xfrm>
                <a:off x="1861418" y="2381033"/>
                <a:ext cx="1646238" cy="1644650"/>
              </a:xfrm>
              <a:custGeom>
                <a:avLst/>
                <a:gdLst>
                  <a:gd name="T0" fmla="*/ 1037 w 1037"/>
                  <a:gd name="T1" fmla="*/ 518 h 1036"/>
                  <a:gd name="T2" fmla="*/ 519 w 1037"/>
                  <a:gd name="T3" fmla="*/ 1036 h 1036"/>
                  <a:gd name="T4" fmla="*/ 0 w 1037"/>
                  <a:gd name="T5" fmla="*/ 518 h 1036"/>
                  <a:gd name="T6" fmla="*/ 519 w 1037"/>
                  <a:gd name="T7" fmla="*/ 0 h 1036"/>
                  <a:gd name="T8" fmla="*/ 1037 w 1037"/>
                  <a:gd name="T9" fmla="*/ 518 h 10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1036">
                    <a:moveTo>
                      <a:pt x="1037" y="518"/>
                    </a:moveTo>
                    <a:lnTo>
                      <a:pt x="519" y="1036"/>
                    </a:lnTo>
                    <a:lnTo>
                      <a:pt x="0" y="518"/>
                    </a:lnTo>
                    <a:lnTo>
                      <a:pt x="519" y="0"/>
                    </a:lnTo>
                    <a:lnTo>
                      <a:pt x="1037" y="51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  <a:sym typeface="思源宋体 CN Heavy" panose="02020900000000000000" pitchFamily="18" charset="-122"/>
                </a:endParaRPr>
              </a:p>
            </p:txBody>
          </p:sp>
          <p:sp>
            <p:nvSpPr>
              <p:cNvPr id="12" name="Freeform 73"/>
              <p:cNvSpPr/>
              <p:nvPr/>
            </p:nvSpPr>
            <p:spPr bwMode="auto">
              <a:xfrm>
                <a:off x="1475656" y="1183524"/>
                <a:ext cx="2413000" cy="2414588"/>
              </a:xfrm>
              <a:custGeom>
                <a:avLst/>
                <a:gdLst>
                  <a:gd name="T0" fmla="*/ 1520 w 1520"/>
                  <a:gd name="T1" fmla="*/ 761 h 1521"/>
                  <a:gd name="T2" fmla="*/ 760 w 1520"/>
                  <a:gd name="T3" fmla="*/ 1521 h 1521"/>
                  <a:gd name="T4" fmla="*/ 0 w 1520"/>
                  <a:gd name="T5" fmla="*/ 761 h 1521"/>
                  <a:gd name="T6" fmla="*/ 760 w 1520"/>
                  <a:gd name="T7" fmla="*/ 0 h 1521"/>
                  <a:gd name="T8" fmla="*/ 1520 w 1520"/>
                  <a:gd name="T9" fmla="*/ 761 h 1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0" h="1521">
                    <a:moveTo>
                      <a:pt x="1520" y="761"/>
                    </a:moveTo>
                    <a:lnTo>
                      <a:pt x="760" y="1521"/>
                    </a:lnTo>
                    <a:lnTo>
                      <a:pt x="0" y="761"/>
                    </a:lnTo>
                    <a:lnTo>
                      <a:pt x="760" y="0"/>
                    </a:lnTo>
                    <a:lnTo>
                      <a:pt x="1520" y="7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  <a:sym typeface="思源宋体 CN Heavy" panose="02020900000000000000" pitchFamily="18" charset="-122"/>
                </a:endParaRPr>
              </a:p>
            </p:txBody>
          </p:sp>
        </p:grpSp>
      </p:grpSp>
      <p:sp>
        <p:nvSpPr>
          <p:cNvPr id="25" name="文本框 24"/>
          <p:cNvSpPr txBox="1"/>
          <p:nvPr/>
        </p:nvSpPr>
        <p:spPr>
          <a:xfrm>
            <a:off x="5173950" y="1879632"/>
            <a:ext cx="201930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accent1">
                    <a:lumMod val="7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rPr>
              <a:t>第二章</a:t>
            </a:r>
            <a:endParaRPr lang="zh-CN" altLang="en-US" sz="4800" b="1" dirty="0">
              <a:solidFill>
                <a:schemeClr val="accent1">
                  <a:lumMod val="7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+mn-ea"/>
              <a:sym typeface="思源宋体 CN Heavy" panose="02020900000000000000" pitchFamily="18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334524" y="2998315"/>
            <a:ext cx="3895076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rPr>
              <a:t>为何要努力工作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+mn-ea"/>
              <a:sym typeface="思源宋体 CN Heavy" panose="02020900000000000000" pitchFamily="18" charset="-122"/>
            </a:endParaRPr>
          </a:p>
        </p:txBody>
      </p:sp>
      <p:grpSp>
        <p:nvGrpSpPr>
          <p:cNvPr id="37" name="PA-组合 12"/>
          <p:cNvGrpSpPr/>
          <p:nvPr>
            <p:custDataLst>
              <p:tags r:id="rId1"/>
            </p:custDataLst>
          </p:nvPr>
        </p:nvGrpSpPr>
        <p:grpSpPr>
          <a:xfrm flipH="1">
            <a:off x="579352" y="475224"/>
            <a:ext cx="765911" cy="560556"/>
            <a:chOff x="10550193" y="64715"/>
            <a:chExt cx="1537252" cy="1125085"/>
          </a:xfrm>
        </p:grpSpPr>
        <p:sp>
          <p:nvSpPr>
            <p:cNvPr id="38" name="PA-任意多边形 60"/>
            <p:cNvSpPr/>
            <p:nvPr>
              <p:custDataLst>
                <p:tags r:id="rId2"/>
              </p:custDataLst>
            </p:nvPr>
          </p:nvSpPr>
          <p:spPr bwMode="auto">
            <a:xfrm>
              <a:off x="10550193" y="543687"/>
              <a:ext cx="646113" cy="6461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sp>
          <p:nvSpPr>
            <p:cNvPr id="51" name="PA-任意多边形 74"/>
            <p:cNvSpPr/>
            <p:nvPr>
              <p:custDataLst>
                <p:tags r:id="rId3"/>
              </p:custDataLst>
            </p:nvPr>
          </p:nvSpPr>
          <p:spPr bwMode="auto">
            <a:xfrm>
              <a:off x="11144479" y="64715"/>
              <a:ext cx="942966" cy="941513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flipH="1" flipV="1">
            <a:off x="631179" y="5994797"/>
            <a:ext cx="765911" cy="560556"/>
            <a:chOff x="10550193" y="64715"/>
            <a:chExt cx="1537252" cy="1125085"/>
          </a:xfrm>
        </p:grpSpPr>
        <p:sp>
          <p:nvSpPr>
            <p:cNvPr id="53" name="Freeform 60"/>
            <p:cNvSpPr/>
            <p:nvPr/>
          </p:nvSpPr>
          <p:spPr bwMode="auto">
            <a:xfrm>
              <a:off x="10550193" y="543687"/>
              <a:ext cx="646113" cy="6461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sp>
          <p:nvSpPr>
            <p:cNvPr id="54" name="Freeform 74"/>
            <p:cNvSpPr/>
            <p:nvPr/>
          </p:nvSpPr>
          <p:spPr bwMode="auto">
            <a:xfrm>
              <a:off x="11142082" y="64715"/>
              <a:ext cx="945363" cy="94390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0625989" y="475224"/>
            <a:ext cx="765911" cy="560556"/>
            <a:chOff x="10550193" y="64715"/>
            <a:chExt cx="1537252" cy="1125085"/>
          </a:xfrm>
        </p:grpSpPr>
        <p:sp>
          <p:nvSpPr>
            <p:cNvPr id="56" name="Freeform 60"/>
            <p:cNvSpPr/>
            <p:nvPr/>
          </p:nvSpPr>
          <p:spPr bwMode="auto">
            <a:xfrm>
              <a:off x="10550193" y="543687"/>
              <a:ext cx="646113" cy="6461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sp>
          <p:nvSpPr>
            <p:cNvPr id="57" name="Freeform 74"/>
            <p:cNvSpPr/>
            <p:nvPr/>
          </p:nvSpPr>
          <p:spPr bwMode="auto">
            <a:xfrm>
              <a:off x="11144479" y="64715"/>
              <a:ext cx="942966" cy="941513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 flipV="1">
            <a:off x="10625990" y="5976971"/>
            <a:ext cx="765910" cy="560555"/>
            <a:chOff x="10550193" y="64716"/>
            <a:chExt cx="1537251" cy="1125084"/>
          </a:xfrm>
        </p:grpSpPr>
        <p:sp>
          <p:nvSpPr>
            <p:cNvPr id="59" name="Freeform 60"/>
            <p:cNvSpPr/>
            <p:nvPr/>
          </p:nvSpPr>
          <p:spPr bwMode="auto">
            <a:xfrm>
              <a:off x="10550193" y="543687"/>
              <a:ext cx="646113" cy="6461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sp>
          <p:nvSpPr>
            <p:cNvPr id="60" name="Freeform 74"/>
            <p:cNvSpPr/>
            <p:nvPr/>
          </p:nvSpPr>
          <p:spPr bwMode="auto">
            <a:xfrm>
              <a:off x="11159933" y="64716"/>
              <a:ext cx="927511" cy="92608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drap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1018425" y="1933513"/>
            <a:ext cx="10155150" cy="3788692"/>
            <a:chOff x="1021067" y="1933513"/>
            <a:chExt cx="10155150" cy="3788692"/>
          </a:xfrm>
        </p:grpSpPr>
        <p:sp>
          <p:nvSpPr>
            <p:cNvPr id="7" name="弧形 6"/>
            <p:cNvSpPr/>
            <p:nvPr/>
          </p:nvSpPr>
          <p:spPr>
            <a:xfrm>
              <a:off x="1021067" y="3285907"/>
              <a:ext cx="2031030" cy="2031030"/>
            </a:xfrm>
            <a:prstGeom prst="arc">
              <a:avLst>
                <a:gd name="adj1" fmla="val 10844642"/>
                <a:gd name="adj2" fmla="val 0"/>
              </a:avLst>
            </a:prstGeom>
            <a:ln w="76200">
              <a:prstDash val="solid"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弧形 7"/>
            <p:cNvSpPr/>
            <p:nvPr/>
          </p:nvSpPr>
          <p:spPr>
            <a:xfrm>
              <a:off x="3052097" y="3285907"/>
              <a:ext cx="2031030" cy="2031030"/>
            </a:xfrm>
            <a:prstGeom prst="arc">
              <a:avLst>
                <a:gd name="adj1" fmla="val 10844642"/>
                <a:gd name="adj2" fmla="val 0"/>
              </a:avLst>
            </a:prstGeom>
            <a:ln w="76200"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弧形 8"/>
            <p:cNvSpPr/>
            <p:nvPr/>
          </p:nvSpPr>
          <p:spPr>
            <a:xfrm>
              <a:off x="5083127" y="3285907"/>
              <a:ext cx="2031030" cy="2031030"/>
            </a:xfrm>
            <a:prstGeom prst="arc">
              <a:avLst>
                <a:gd name="adj1" fmla="val 10844642"/>
                <a:gd name="adj2" fmla="val 0"/>
              </a:avLst>
            </a:prstGeom>
            <a:ln w="76200"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弧形 9"/>
            <p:cNvSpPr/>
            <p:nvPr/>
          </p:nvSpPr>
          <p:spPr>
            <a:xfrm>
              <a:off x="7114157" y="3285907"/>
              <a:ext cx="2031030" cy="2031030"/>
            </a:xfrm>
            <a:prstGeom prst="arc">
              <a:avLst>
                <a:gd name="adj1" fmla="val 10844642"/>
                <a:gd name="adj2" fmla="val 0"/>
              </a:avLst>
            </a:prstGeom>
            <a:ln w="76200"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弧形 10"/>
            <p:cNvSpPr/>
            <p:nvPr/>
          </p:nvSpPr>
          <p:spPr>
            <a:xfrm>
              <a:off x="9145187" y="3285907"/>
              <a:ext cx="2031030" cy="2031030"/>
            </a:xfrm>
            <a:prstGeom prst="arc">
              <a:avLst>
                <a:gd name="adj1" fmla="val 10844642"/>
                <a:gd name="adj2" fmla="val 0"/>
              </a:avLst>
            </a:prstGeom>
            <a:ln w="76200"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454538" y="3688348"/>
              <a:ext cx="1226149" cy="12261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85568" y="3688348"/>
              <a:ext cx="1226149" cy="122614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7516598" y="3688348"/>
              <a:ext cx="1226149" cy="12261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9547628" y="3688348"/>
              <a:ext cx="1226149" cy="122614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1423508" y="3688348"/>
              <a:ext cx="1226149" cy="122614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TextBox 39"/>
            <p:cNvSpPr txBox="1"/>
            <p:nvPr/>
          </p:nvSpPr>
          <p:spPr>
            <a:xfrm>
              <a:off x="1077507" y="5071965"/>
              <a:ext cx="1980000" cy="650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b="1" dirty="0">
                  <a:solidFill>
                    <a:schemeClr val="tx1"/>
                  </a:solidFill>
                  <a:cs typeface="+mn-ea"/>
                  <a:sym typeface="+mn-lt"/>
                </a:rPr>
                <a:t>对于食物和衣物的需要，以抵御饥饿和寒冷</a:t>
              </a:r>
              <a:endParaRPr lang="zh-CN" altLang="en-US" sz="14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39"/>
            <p:cNvSpPr txBox="1"/>
            <p:nvPr/>
          </p:nvSpPr>
          <p:spPr>
            <a:xfrm>
              <a:off x="3103551" y="5110065"/>
              <a:ext cx="198000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/>
                  </a:solidFill>
                  <a:cs typeface="+mn-ea"/>
                  <a:sym typeface="+mn-lt"/>
                </a:rPr>
                <a:t>对居住在一个可以感到安全的地方的需要</a:t>
              </a:r>
              <a:endParaRPr lang="zh-CN" altLang="en-US" sz="14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155638" y="5110065"/>
              <a:ext cx="198000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/>
                  </a:solidFill>
                  <a:cs typeface="+mn-ea"/>
                  <a:sym typeface="+mn-lt"/>
                </a:rPr>
                <a:t>要求别人赞扬和认可的需要</a:t>
              </a:r>
              <a:endParaRPr lang="zh-CN" altLang="en-US" sz="14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2" name="TextBox 39"/>
            <p:cNvSpPr txBox="1"/>
            <p:nvPr/>
          </p:nvSpPr>
          <p:spPr>
            <a:xfrm>
              <a:off x="9181681" y="5110065"/>
              <a:ext cx="198000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/>
                  </a:solidFill>
                  <a:cs typeface="+mn-ea"/>
                  <a:sym typeface="+mn-lt"/>
                </a:rPr>
                <a:t>自我实现与充分发挥自身潜能的需要</a:t>
              </a:r>
              <a:endParaRPr lang="zh-CN" altLang="en-US" sz="14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4" name="TextBox 39"/>
            <p:cNvSpPr txBox="1"/>
            <p:nvPr/>
          </p:nvSpPr>
          <p:spPr>
            <a:xfrm>
              <a:off x="5129595" y="5110065"/>
              <a:ext cx="198000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/>
                  </a:solidFill>
                  <a:cs typeface="+mn-ea"/>
                  <a:sym typeface="+mn-lt"/>
                </a:rPr>
                <a:t>与他人分享兴趣、爱好和交友的需要</a:t>
              </a:r>
              <a:endParaRPr lang="zh-CN" altLang="en-US" sz="14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7" name="Rectangle 58"/>
            <p:cNvSpPr/>
            <p:nvPr/>
          </p:nvSpPr>
          <p:spPr>
            <a:xfrm>
              <a:off x="1602016" y="1933513"/>
              <a:ext cx="9035157" cy="1210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rPr>
                <a:t>美国心理学家亚伯拉汗</a:t>
              </a:r>
              <a:r>
                <a:rPr lang="en-US" altLang="zh-CN" sz="2800" b="1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rPr>
                <a:t>·</a:t>
              </a:r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rPr>
                <a:t>马斯洛提出“需求的五个层次”：</a:t>
              </a:r>
              <a:endParaRPr lang="zh-CN" altLang="en-US" sz="28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49" name="TextBox 5"/>
          <p:cNvSpPr txBox="1"/>
          <p:nvPr/>
        </p:nvSpPr>
        <p:spPr>
          <a:xfrm>
            <a:off x="1254623" y="340992"/>
            <a:ext cx="711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工作是人们要用生命去做的事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1" name="TextBox 25"/>
          <p:cNvSpPr txBox="1"/>
          <p:nvPr/>
        </p:nvSpPr>
        <p:spPr>
          <a:xfrm>
            <a:off x="1521340" y="4147533"/>
            <a:ext cx="1025199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基本需求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TextBox 46"/>
          <p:cNvSpPr txBox="1"/>
          <p:nvPr/>
        </p:nvSpPr>
        <p:spPr>
          <a:xfrm>
            <a:off x="3560934" y="4134268"/>
            <a:ext cx="1025199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安全需求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TextBox 47"/>
          <p:cNvSpPr txBox="1"/>
          <p:nvPr/>
        </p:nvSpPr>
        <p:spPr>
          <a:xfrm>
            <a:off x="5583400" y="4134267"/>
            <a:ext cx="1025199" cy="3067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社交需求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5" name="TextBox 48"/>
          <p:cNvSpPr txBox="1"/>
          <p:nvPr/>
        </p:nvSpPr>
        <p:spPr>
          <a:xfrm>
            <a:off x="7599494" y="4077374"/>
            <a:ext cx="1025199" cy="5219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获得尊重</a:t>
            </a:r>
            <a:endParaRPr lang="en-US" altLang="zh-CN" sz="14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的需求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TextBox 50"/>
          <p:cNvSpPr txBox="1"/>
          <p:nvPr/>
        </p:nvSpPr>
        <p:spPr>
          <a:xfrm>
            <a:off x="9656439" y="4070687"/>
            <a:ext cx="1025199" cy="5219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自我实现</a:t>
            </a:r>
            <a:endParaRPr lang="en-US" altLang="zh-CN" sz="14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的需求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fallOve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1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  <p:bldP spid="55" grpId="0"/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左箭头 36"/>
          <p:cNvSpPr/>
          <p:nvPr/>
        </p:nvSpPr>
        <p:spPr>
          <a:xfrm flipH="1">
            <a:off x="7681606" y="3467348"/>
            <a:ext cx="1688745" cy="346432"/>
          </a:xfrm>
          <a:prstGeom prst="leftArrow">
            <a:avLst>
              <a:gd name="adj1" fmla="val 42638"/>
              <a:gd name="adj2" fmla="val 94618"/>
            </a:avLst>
          </a:prstGeom>
          <a:solidFill>
            <a:srgbClr val="647B8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流程图: 可选过程 5"/>
          <p:cNvSpPr/>
          <p:nvPr/>
        </p:nvSpPr>
        <p:spPr>
          <a:xfrm>
            <a:off x="6256100" y="1300459"/>
            <a:ext cx="1425506" cy="1425279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/>
            <a:r>
              <a:rPr lang="en-US" altLang="zh-CN" sz="6600" dirty="0">
                <a:solidFill>
                  <a:srgbClr val="FFFFFF"/>
                </a:solidFill>
                <a:cs typeface="+mn-ea"/>
                <a:sym typeface="+mn-lt"/>
              </a:rPr>
              <a:t>01</a:t>
            </a:r>
            <a:endParaRPr lang="zh-CN" altLang="en-US" sz="6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" name="流程图: 可选过程 6"/>
          <p:cNvSpPr/>
          <p:nvPr/>
        </p:nvSpPr>
        <p:spPr>
          <a:xfrm>
            <a:off x="6256100" y="2927924"/>
            <a:ext cx="1425506" cy="1425279"/>
          </a:xfrm>
          <a:prstGeom prst="flowChartAlternateProcess">
            <a:avLst/>
          </a:prstGeom>
          <a:solidFill>
            <a:schemeClr val="accent1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/>
            <a:r>
              <a:rPr lang="en-US" altLang="zh-CN" sz="6600" dirty="0">
                <a:solidFill>
                  <a:srgbClr val="FFFFFF"/>
                </a:solidFill>
                <a:cs typeface="+mn-ea"/>
                <a:sym typeface="+mn-lt"/>
              </a:rPr>
              <a:t>02</a:t>
            </a:r>
            <a:endParaRPr lang="zh-CN" altLang="en-US" sz="6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" name="流程图: 可选过程 7"/>
          <p:cNvSpPr/>
          <p:nvPr/>
        </p:nvSpPr>
        <p:spPr>
          <a:xfrm>
            <a:off x="6256100" y="4592108"/>
            <a:ext cx="1425506" cy="1425279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/>
            <a:r>
              <a:rPr lang="en-US" altLang="zh-CN" sz="6600" dirty="0">
                <a:solidFill>
                  <a:srgbClr val="FFFFFF"/>
                </a:solidFill>
                <a:cs typeface="+mn-ea"/>
                <a:sym typeface="+mn-lt"/>
              </a:rPr>
              <a:t>03</a:t>
            </a:r>
            <a:endParaRPr lang="zh-CN" altLang="en-US" sz="6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8927" y="1269141"/>
            <a:ext cx="5026251" cy="5128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 一个人如果总是为自己到底能拿多少工资而大伤脑筋的话，他又怎能看到工资背后的成长机会呢？又怎能理会从工作中获得的技能和经验，对自己的未来将会产生多么大的影响呢？这样的人只会逐渐将自己捆困在工资的信封里，永远也不会懂得自己真正需要什么？</a:t>
            </a:r>
            <a:endParaRPr lang="zh-CN" altLang="en-US" sz="28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2" name="TextBox 5"/>
          <p:cNvSpPr txBox="1"/>
          <p:nvPr/>
        </p:nvSpPr>
        <p:spPr>
          <a:xfrm>
            <a:off x="1254623" y="340992"/>
            <a:ext cx="7156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薪水算什么，要为自己而工作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左箭头 36"/>
          <p:cNvSpPr/>
          <p:nvPr/>
        </p:nvSpPr>
        <p:spPr>
          <a:xfrm flipH="1">
            <a:off x="7681605" y="5131531"/>
            <a:ext cx="1688745" cy="346432"/>
          </a:xfrm>
          <a:prstGeom prst="leftArrow">
            <a:avLst>
              <a:gd name="adj1" fmla="val 42638"/>
              <a:gd name="adj2" fmla="val 94618"/>
            </a:avLst>
          </a:prstGeom>
          <a:solidFill>
            <a:srgbClr val="647B8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4" name="左箭头 36"/>
          <p:cNvSpPr/>
          <p:nvPr/>
        </p:nvSpPr>
        <p:spPr>
          <a:xfrm flipH="1">
            <a:off x="7681604" y="1756618"/>
            <a:ext cx="1688745" cy="346432"/>
          </a:xfrm>
          <a:prstGeom prst="leftArrow">
            <a:avLst>
              <a:gd name="adj1" fmla="val 42638"/>
              <a:gd name="adj2" fmla="val 94618"/>
            </a:avLst>
          </a:prstGeom>
          <a:solidFill>
            <a:srgbClr val="647B8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412671" y="1463552"/>
            <a:ext cx="2565372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dirty="0">
                <a:solidFill>
                  <a:schemeClr val="tx1"/>
                </a:solidFill>
                <a:cs typeface="+mn-ea"/>
                <a:sym typeface="+mn-lt"/>
              </a:rPr>
              <a:t>现在的我们都很现实，我为公司干活，公司付我一份报酬，等价交换而已</a:t>
            </a:r>
            <a:endParaRPr lang="zh-CN" altLang="en-US" sz="14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412671" y="3151008"/>
            <a:ext cx="2335086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dirty="0">
                <a:solidFill>
                  <a:schemeClr val="tx1"/>
                </a:solidFill>
                <a:cs typeface="+mn-ea"/>
                <a:sym typeface="+mn-lt"/>
              </a:rPr>
              <a:t>我们看不到工资以外的价值，没有了信心，没有了热情，工作时采取一种应付的态度</a:t>
            </a:r>
            <a:endParaRPr lang="zh-CN" altLang="en-US" sz="14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9412671" y="4838465"/>
            <a:ext cx="2632972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dirty="0">
                <a:solidFill>
                  <a:schemeClr val="tx1"/>
                </a:solidFill>
                <a:cs typeface="+mn-ea"/>
                <a:sym typeface="+mn-lt"/>
              </a:rPr>
              <a:t>他们只想对得起自己目前的薪水，从未想过是否对得起自己将来的薪水，甚至将来的前途</a:t>
            </a:r>
            <a:endParaRPr lang="zh-CN" altLang="en-US" sz="14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drap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1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6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6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6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1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6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1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1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1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2" grpId="0"/>
      <p:bldP spid="13" grpId="0" animBg="1"/>
      <p:bldP spid="14" grpId="0" animBg="1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455051" y="2297384"/>
            <a:ext cx="1872000" cy="1872000"/>
          </a:xfrm>
          <a:prstGeom prst="diamond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altLang="zh-CN" sz="4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菱形 2"/>
          <p:cNvSpPr/>
          <p:nvPr/>
        </p:nvSpPr>
        <p:spPr>
          <a:xfrm>
            <a:off x="2634879" y="2297384"/>
            <a:ext cx="1872000" cy="18720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en-US" altLang="zh-CN" sz="4800" b="1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altLang="zh-CN" sz="4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菱形 3"/>
          <p:cNvSpPr/>
          <p:nvPr/>
        </p:nvSpPr>
        <p:spPr>
          <a:xfrm>
            <a:off x="7685121" y="2297384"/>
            <a:ext cx="1872000" cy="18720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en-US" altLang="zh-CN" sz="4800" b="1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altLang="zh-CN" sz="4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菱形 4"/>
          <p:cNvSpPr/>
          <p:nvPr/>
        </p:nvSpPr>
        <p:spPr>
          <a:xfrm>
            <a:off x="9864949" y="2297384"/>
            <a:ext cx="1872000" cy="1872000"/>
          </a:xfrm>
          <a:prstGeom prst="diamond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en-US" altLang="zh-CN" sz="4800" b="1" dirty="0"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en-US" altLang="zh-CN" sz="4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菱形 5"/>
          <p:cNvSpPr/>
          <p:nvPr/>
        </p:nvSpPr>
        <p:spPr>
          <a:xfrm>
            <a:off x="4814707" y="1952091"/>
            <a:ext cx="2562586" cy="2562586"/>
          </a:xfrm>
          <a:prstGeom prst="diamond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altLang="zh-CN" sz="6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07866" y="5698308"/>
            <a:ext cx="11163729" cy="0"/>
          </a:xfrm>
          <a:prstGeom prst="line">
            <a:avLst/>
          </a:prstGeom>
          <a:ln w="25400">
            <a:solidFill>
              <a:srgbClr val="065D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6"/>
          <p:cNvSpPr>
            <a:spLocks noChangeArrowheads="1"/>
          </p:cNvSpPr>
          <p:nvPr/>
        </p:nvSpPr>
        <p:spPr bwMode="auto">
          <a:xfrm>
            <a:off x="407865" y="4622191"/>
            <a:ext cx="2088000" cy="65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dirty="0">
                <a:cs typeface="+mn-ea"/>
                <a:sym typeface="+mn-lt"/>
              </a:rPr>
              <a:t>“我丢了一枚金币”他回答</a:t>
            </a: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26" name="矩形 6"/>
          <p:cNvSpPr>
            <a:spLocks noChangeArrowheads="1"/>
          </p:cNvSpPr>
          <p:nvPr/>
        </p:nvSpPr>
        <p:spPr bwMode="auto">
          <a:xfrm>
            <a:off x="2665883" y="4622191"/>
            <a:ext cx="2088000" cy="65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dirty="0">
                <a:cs typeface="+mn-ea"/>
                <a:sym typeface="+mn-lt"/>
              </a:rPr>
              <a:t>“你把它丢在房间的中间还是墙边？”</a:t>
            </a: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27" name="矩形 6"/>
          <p:cNvSpPr>
            <a:spLocks noChangeArrowheads="1"/>
          </p:cNvSpPr>
          <p:nvPr/>
        </p:nvSpPr>
        <p:spPr bwMode="auto">
          <a:xfrm>
            <a:off x="5140569" y="4622191"/>
            <a:ext cx="2088000" cy="65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dirty="0">
                <a:cs typeface="+mn-ea"/>
                <a:sym typeface="+mn-lt"/>
              </a:rPr>
              <a:t>“都不是，我把它丢在房屋外的草地了”</a:t>
            </a: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28" name="矩形 6"/>
          <p:cNvSpPr>
            <a:spLocks noChangeArrowheads="1"/>
          </p:cNvSpPr>
          <p:nvPr/>
        </p:nvSpPr>
        <p:spPr bwMode="auto">
          <a:xfrm>
            <a:off x="7617910" y="4622191"/>
            <a:ext cx="2088000" cy="65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dirty="0">
                <a:cs typeface="+mn-ea"/>
                <a:sym typeface="+mn-lt"/>
              </a:rPr>
              <a:t>“那你为什么不到外面找呢？”</a:t>
            </a: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29" name="矩形 6"/>
          <p:cNvSpPr>
            <a:spLocks noChangeArrowheads="1"/>
          </p:cNvSpPr>
          <p:nvPr/>
        </p:nvSpPr>
        <p:spPr bwMode="auto">
          <a:xfrm>
            <a:off x="9757939" y="4622191"/>
            <a:ext cx="2088000" cy="65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dirty="0">
                <a:cs typeface="+mn-ea"/>
                <a:sym typeface="+mn-lt"/>
              </a:rPr>
              <a:t>“因为那草地上没有灯光”</a:t>
            </a: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0" name="TextBox 5"/>
          <p:cNvSpPr txBox="1"/>
          <p:nvPr/>
        </p:nvSpPr>
        <p:spPr>
          <a:xfrm>
            <a:off x="1254623" y="340992"/>
            <a:ext cx="6841857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认真工作是真正的聪明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10"/>
          <p:cNvSpPr txBox="1"/>
          <p:nvPr/>
        </p:nvSpPr>
        <p:spPr>
          <a:xfrm>
            <a:off x="407865" y="5723604"/>
            <a:ext cx="11281898" cy="875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cs typeface="+mn-ea"/>
                <a:sym typeface="+mn-lt"/>
              </a:rPr>
              <a:t>       无论你做什么工作，无论你面对的工作环境是松散还是严格，你都应该认真工作，不要老板一转身就开始偷闲，没有监督就没有工作。你只有在工作中锻炼自己的能力，使自己不断提高，加薪升职的事</a:t>
            </a:r>
            <a:r>
              <a:rPr lang="zh-CN" altLang="en-US" b="1" dirty="0">
                <a:cs typeface="+mn-ea"/>
                <a:sym typeface="+mn-lt"/>
              </a:rPr>
              <a:t>才能落到你的头上。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308543" y="1407562"/>
            <a:ext cx="9574915" cy="450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 dirty="0">
                <a:cs typeface="+mn-ea"/>
                <a:sym typeface="+mn-lt"/>
              </a:rPr>
              <a:t>夜晚，一个人在房间四处搜索着什么东西，另一个人问：“你在找什么呢？”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>
                <a:solidFill>
                  <a:schemeClr val="bg1"/>
                </a:solidFill>
              </a:rPr>
              <a:t>luckyeveryday6</a:t>
            </a:r>
            <a:endParaRPr lang="en-US" altLang="zh-CN" sz="800" b="1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>
                <a:solidFill>
                  <a:schemeClr val="bg1"/>
                </a:solidFill>
              </a:rPr>
              <a:t>luckyeveryday6</a:t>
            </a:r>
            <a:endParaRPr lang="en-US" altLang="zh-CN" sz="800" b="1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ageCurlDoubl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49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49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449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949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449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1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/>
          <p:nvPr/>
        </p:nvSpPr>
        <p:spPr>
          <a:xfrm>
            <a:off x="1254623" y="340992"/>
            <a:ext cx="76650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今天工作不努力</a:t>
            </a:r>
            <a:r>
              <a:rPr lang="en-US" altLang="zh-CN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,</a:t>
            </a:r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明天努力找工作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9184" y="4882954"/>
            <a:ext cx="2229616" cy="169100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chemeClr val="tx1"/>
                </a:solidFill>
                <a:cs typeface="+mn-ea"/>
                <a:sym typeface="+mn-lt"/>
              </a:rPr>
              <a:t>许多企业员工都有这样的抱怨</a:t>
            </a:r>
            <a:r>
              <a:rPr lang="en-US" altLang="zh-CN" sz="1600" b="1" dirty="0">
                <a:solidFill>
                  <a:schemeClr val="tx1"/>
                </a:solidFill>
                <a:cs typeface="+mn-ea"/>
                <a:sym typeface="+mn-lt"/>
              </a:rPr>
              <a:t>:</a:t>
            </a:r>
            <a:r>
              <a:rPr lang="zh-CN" altLang="en-US" sz="1600" b="1" dirty="0">
                <a:solidFill>
                  <a:schemeClr val="tx1"/>
                </a:solidFill>
                <a:cs typeface="+mn-ea"/>
                <a:sym typeface="+mn-lt"/>
              </a:rPr>
              <a:t>抱怨公司的老板抠门、抱怨工作时间很长、抱怨公司的管理制度过严</a:t>
            </a:r>
            <a:r>
              <a:rPr lang="en-US" altLang="zh-CN" sz="1600" b="1" dirty="0">
                <a:solidFill>
                  <a:schemeClr val="tx1"/>
                </a:solidFill>
                <a:cs typeface="+mn-ea"/>
                <a:sym typeface="+mn-lt"/>
              </a:rPr>
              <a:t>……</a:t>
            </a:r>
            <a:endParaRPr lang="en-US" altLang="zh-CN" sz="16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52809" y="3717517"/>
            <a:ext cx="934720" cy="993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lIns="91440" tIns="45720" rIns="91440" bIns="45720" rtlCol="0">
            <a:spAutoFit/>
          </a:bodyPr>
          <a:lstStyle/>
          <a:p>
            <a:pPr algn="ctr"/>
            <a:r>
              <a:rPr lang="en-US" altLang="zh-CN" sz="5865" b="1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altLang="zh-CN" sz="5865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92325" y="4882954"/>
            <a:ext cx="2229616" cy="13709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chemeClr val="tx1"/>
                </a:solidFill>
                <a:cs typeface="+mn-ea"/>
                <a:sym typeface="+mn-lt"/>
              </a:rPr>
              <a:t>有时，这样的确可以赢得一些宽慰之词，可使自己的内心压力暂时得到一定的缓解</a:t>
            </a:r>
            <a:endParaRPr lang="zh-CN" altLang="en-US" sz="16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035952" y="3717517"/>
            <a:ext cx="934720" cy="9937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lIns="91440" tIns="45720" rIns="91440" bIns="45720" rtlCol="0">
            <a:spAutoFit/>
          </a:bodyPr>
          <a:lstStyle/>
          <a:p>
            <a:pPr algn="ctr"/>
            <a:r>
              <a:rPr lang="en-US" altLang="zh-CN" sz="5865" b="1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altLang="zh-CN" sz="5865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18823" y="4882954"/>
            <a:ext cx="2266632" cy="169100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chemeClr val="tx1"/>
                </a:solidFill>
                <a:cs typeface="+mn-ea"/>
                <a:sym typeface="+mn-lt"/>
              </a:rPr>
              <a:t>只会使与公司的发展理念格格不入，更使自己的发展道路越走越窄，最后一事无成，只好被迫离职</a:t>
            </a:r>
            <a:endParaRPr lang="zh-CN" altLang="en-US" sz="16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980027" y="3717517"/>
            <a:ext cx="934720" cy="993775"/>
          </a:xfrm>
          <a:prstGeom prst="rect">
            <a:avLst/>
          </a:prstGeom>
          <a:solidFill>
            <a:srgbClr val="0070C0"/>
          </a:solidFill>
        </p:spPr>
        <p:txBody>
          <a:bodyPr wrap="none" lIns="91440" tIns="45720" rIns="91440" bIns="45720" rtlCol="0">
            <a:spAutoFit/>
          </a:bodyPr>
          <a:lstStyle/>
          <a:p>
            <a:pPr algn="ctr"/>
            <a:r>
              <a:rPr lang="en-US" altLang="zh-CN" sz="5865" b="1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altLang="zh-CN" sz="5865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319544" y="4882954"/>
            <a:ext cx="2229616" cy="13709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chemeClr val="tx1"/>
                </a:solidFill>
                <a:cs typeface="+mn-ea"/>
                <a:sym typeface="+mn-lt"/>
              </a:rPr>
              <a:t>持续的抱怨会使人的思想摇摆不定，进而在工作上敷衍了事，使人思想肤浅，心胸狭窄</a:t>
            </a:r>
            <a:endParaRPr lang="zh-CN" altLang="en-US" sz="16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963169" y="3717517"/>
            <a:ext cx="934720" cy="993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lIns="91440" tIns="45720" rIns="91440" bIns="45720" rtlCol="0">
            <a:spAutoFit/>
          </a:bodyPr>
          <a:lstStyle/>
          <a:p>
            <a:pPr algn="ctr"/>
            <a:r>
              <a:rPr lang="en-US" altLang="zh-CN" sz="5865" b="1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altLang="zh-CN" sz="5865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878562" y="3115091"/>
            <a:ext cx="10025814" cy="0"/>
          </a:xfrm>
          <a:prstGeom prst="line">
            <a:avLst/>
          </a:prstGeom>
          <a:ln w="12700">
            <a:solidFill>
              <a:srgbClr val="0A56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34"/>
          <p:cNvSpPr txBox="1"/>
          <p:nvPr/>
        </p:nvSpPr>
        <p:spPr>
          <a:xfrm>
            <a:off x="1328606" y="2121132"/>
            <a:ext cx="9525281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许多工作不顺利的人，发现他们满腹的抱怨和痛苦。其实，他们所抱怨的并不是导致失业的最主要原因，恰恰相反，这种抱怨的行为刚好说明，他们倒霉的处境是自己一手造成的。</a:t>
            </a:r>
            <a:endParaRPr lang="zh-CN" altLang="en-US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>
                <a:solidFill>
                  <a:schemeClr val="bg1"/>
                </a:solidFill>
              </a:rPr>
              <a:t>luckyeveryday6</a:t>
            </a:r>
            <a:endParaRPr lang="en-US" altLang="zh-CN" sz="800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>
                <a:solidFill>
                  <a:schemeClr val="bg1"/>
                </a:solidFill>
              </a:rPr>
              <a:t>luckyeveryday6</a:t>
            </a:r>
            <a:endParaRPr lang="en-US" altLang="zh-CN" sz="800" b="1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eelOff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7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7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7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bldLvl="0" animBg="1"/>
      <p:bldP spid="8" grpId="0"/>
      <p:bldP spid="9" grpId="0" bldLvl="0" animBg="1"/>
      <p:bldP spid="11" grpId="0"/>
      <p:bldP spid="12" grpId="0" bldLvl="0" animBg="1"/>
      <p:bldP spid="14" grpId="0"/>
      <p:bldP spid="15" grpId="0" bldLvl="0" animBg="1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848708" y="29602"/>
            <a:ext cx="6668924" cy="6660338"/>
            <a:chOff x="694673" y="1051561"/>
            <a:chExt cx="4284017" cy="4278502"/>
          </a:xfrm>
        </p:grpSpPr>
        <p:sp>
          <p:nvSpPr>
            <p:cNvPr id="5" name="Freeform 52"/>
            <p:cNvSpPr/>
            <p:nvPr/>
          </p:nvSpPr>
          <p:spPr bwMode="auto">
            <a:xfrm flipH="1">
              <a:off x="2832542" y="2125668"/>
              <a:ext cx="2146148" cy="214614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694673" y="1051561"/>
              <a:ext cx="3714884" cy="4278502"/>
              <a:chOff x="1039093" y="743787"/>
              <a:chExt cx="2849563" cy="3281896"/>
            </a:xfrm>
          </p:grpSpPr>
          <p:sp>
            <p:nvSpPr>
              <p:cNvPr id="9" name="Freeform 52"/>
              <p:cNvSpPr/>
              <p:nvPr/>
            </p:nvSpPr>
            <p:spPr bwMode="auto">
              <a:xfrm>
                <a:off x="1039093" y="1567699"/>
                <a:ext cx="1646238" cy="1646238"/>
              </a:xfrm>
              <a:custGeom>
                <a:avLst/>
                <a:gdLst>
                  <a:gd name="T0" fmla="*/ 1037 w 1037"/>
                  <a:gd name="T1" fmla="*/ 519 h 1037"/>
                  <a:gd name="T2" fmla="*/ 518 w 1037"/>
                  <a:gd name="T3" fmla="*/ 1037 h 1037"/>
                  <a:gd name="T4" fmla="*/ 0 w 1037"/>
                  <a:gd name="T5" fmla="*/ 519 h 1037"/>
                  <a:gd name="T6" fmla="*/ 518 w 1037"/>
                  <a:gd name="T7" fmla="*/ 0 h 1037"/>
                  <a:gd name="T8" fmla="*/ 1037 w 1037"/>
                  <a:gd name="T9" fmla="*/ 519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1037">
                    <a:moveTo>
                      <a:pt x="1037" y="519"/>
                    </a:moveTo>
                    <a:lnTo>
                      <a:pt x="518" y="1037"/>
                    </a:lnTo>
                    <a:lnTo>
                      <a:pt x="0" y="519"/>
                    </a:lnTo>
                    <a:lnTo>
                      <a:pt x="518" y="0"/>
                    </a:lnTo>
                    <a:lnTo>
                      <a:pt x="1037" y="519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  <a:sym typeface="思源宋体 CN Heavy" panose="02020900000000000000" pitchFamily="18" charset="-122"/>
                </a:endParaRPr>
              </a:p>
            </p:txBody>
          </p:sp>
          <p:sp>
            <p:nvSpPr>
              <p:cNvPr id="10" name="Freeform 54"/>
              <p:cNvSpPr/>
              <p:nvPr/>
            </p:nvSpPr>
            <p:spPr bwMode="auto">
              <a:xfrm>
                <a:off x="1861418" y="743787"/>
                <a:ext cx="1646238" cy="1646238"/>
              </a:xfrm>
              <a:custGeom>
                <a:avLst/>
                <a:gdLst>
                  <a:gd name="T0" fmla="*/ 1037 w 1037"/>
                  <a:gd name="T1" fmla="*/ 519 h 1037"/>
                  <a:gd name="T2" fmla="*/ 519 w 1037"/>
                  <a:gd name="T3" fmla="*/ 1037 h 1037"/>
                  <a:gd name="T4" fmla="*/ 0 w 1037"/>
                  <a:gd name="T5" fmla="*/ 519 h 1037"/>
                  <a:gd name="T6" fmla="*/ 519 w 1037"/>
                  <a:gd name="T7" fmla="*/ 0 h 1037"/>
                  <a:gd name="T8" fmla="*/ 1037 w 1037"/>
                  <a:gd name="T9" fmla="*/ 519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1037">
                    <a:moveTo>
                      <a:pt x="1037" y="519"/>
                    </a:moveTo>
                    <a:lnTo>
                      <a:pt x="519" y="1037"/>
                    </a:lnTo>
                    <a:lnTo>
                      <a:pt x="0" y="519"/>
                    </a:lnTo>
                    <a:lnTo>
                      <a:pt x="519" y="0"/>
                    </a:lnTo>
                    <a:lnTo>
                      <a:pt x="1037" y="519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  <a:sym typeface="思源宋体 CN Heavy" panose="02020900000000000000" pitchFamily="18" charset="-122"/>
                </a:endParaRPr>
              </a:p>
            </p:txBody>
          </p:sp>
          <p:sp>
            <p:nvSpPr>
              <p:cNvPr id="11" name="Freeform 58"/>
              <p:cNvSpPr/>
              <p:nvPr/>
            </p:nvSpPr>
            <p:spPr bwMode="auto">
              <a:xfrm>
                <a:off x="1861418" y="2381033"/>
                <a:ext cx="1646238" cy="1644650"/>
              </a:xfrm>
              <a:custGeom>
                <a:avLst/>
                <a:gdLst>
                  <a:gd name="T0" fmla="*/ 1037 w 1037"/>
                  <a:gd name="T1" fmla="*/ 518 h 1036"/>
                  <a:gd name="T2" fmla="*/ 519 w 1037"/>
                  <a:gd name="T3" fmla="*/ 1036 h 1036"/>
                  <a:gd name="T4" fmla="*/ 0 w 1037"/>
                  <a:gd name="T5" fmla="*/ 518 h 1036"/>
                  <a:gd name="T6" fmla="*/ 519 w 1037"/>
                  <a:gd name="T7" fmla="*/ 0 h 1036"/>
                  <a:gd name="T8" fmla="*/ 1037 w 1037"/>
                  <a:gd name="T9" fmla="*/ 518 h 10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1036">
                    <a:moveTo>
                      <a:pt x="1037" y="518"/>
                    </a:moveTo>
                    <a:lnTo>
                      <a:pt x="519" y="1036"/>
                    </a:lnTo>
                    <a:lnTo>
                      <a:pt x="0" y="518"/>
                    </a:lnTo>
                    <a:lnTo>
                      <a:pt x="519" y="0"/>
                    </a:lnTo>
                    <a:lnTo>
                      <a:pt x="1037" y="51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  <a:sym typeface="思源宋体 CN Heavy" panose="02020900000000000000" pitchFamily="18" charset="-122"/>
                </a:endParaRPr>
              </a:p>
            </p:txBody>
          </p:sp>
          <p:sp>
            <p:nvSpPr>
              <p:cNvPr id="12" name="Freeform 73"/>
              <p:cNvSpPr/>
              <p:nvPr/>
            </p:nvSpPr>
            <p:spPr bwMode="auto">
              <a:xfrm>
                <a:off x="1475656" y="1183524"/>
                <a:ext cx="2413000" cy="2414588"/>
              </a:xfrm>
              <a:custGeom>
                <a:avLst/>
                <a:gdLst>
                  <a:gd name="T0" fmla="*/ 1520 w 1520"/>
                  <a:gd name="T1" fmla="*/ 761 h 1521"/>
                  <a:gd name="T2" fmla="*/ 760 w 1520"/>
                  <a:gd name="T3" fmla="*/ 1521 h 1521"/>
                  <a:gd name="T4" fmla="*/ 0 w 1520"/>
                  <a:gd name="T5" fmla="*/ 761 h 1521"/>
                  <a:gd name="T6" fmla="*/ 760 w 1520"/>
                  <a:gd name="T7" fmla="*/ 0 h 1521"/>
                  <a:gd name="T8" fmla="*/ 1520 w 1520"/>
                  <a:gd name="T9" fmla="*/ 761 h 1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0" h="1521">
                    <a:moveTo>
                      <a:pt x="1520" y="761"/>
                    </a:moveTo>
                    <a:lnTo>
                      <a:pt x="760" y="1521"/>
                    </a:lnTo>
                    <a:lnTo>
                      <a:pt x="0" y="761"/>
                    </a:lnTo>
                    <a:lnTo>
                      <a:pt x="760" y="0"/>
                    </a:lnTo>
                    <a:lnTo>
                      <a:pt x="1520" y="7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  <a:sym typeface="思源宋体 CN Heavy" panose="02020900000000000000" pitchFamily="18" charset="-122"/>
                </a:endParaRPr>
              </a:p>
            </p:txBody>
          </p:sp>
        </p:grpSp>
      </p:grpSp>
      <p:sp>
        <p:nvSpPr>
          <p:cNvPr id="25" name="文本框 24"/>
          <p:cNvSpPr txBox="1"/>
          <p:nvPr/>
        </p:nvSpPr>
        <p:spPr>
          <a:xfrm>
            <a:off x="5173950" y="1984109"/>
            <a:ext cx="20794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accent1">
                    <a:lumMod val="7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rPr>
              <a:t>第三章</a:t>
            </a:r>
            <a:endParaRPr lang="zh-CN" altLang="en-US" sz="4800" b="1" dirty="0">
              <a:solidFill>
                <a:schemeClr val="accent1">
                  <a:lumMod val="7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+mn-ea"/>
              <a:sym typeface="思源宋体 CN Heavy" panose="02020900000000000000" pitchFamily="18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399699" y="3088249"/>
            <a:ext cx="39243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dirty="0">
                <a:solidFill>
                  <a:schemeClr val="accent1">
                    <a:lumMod val="50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rPr>
              <a:t>珍惜现在的工作</a:t>
            </a:r>
            <a:endParaRPr lang="zh-CN" altLang="en-US" sz="4000" dirty="0">
              <a:solidFill>
                <a:schemeClr val="accent1">
                  <a:lumMod val="50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+mn-ea"/>
              <a:sym typeface="思源宋体 CN Heavy" panose="02020900000000000000" pitchFamily="18" charset="-122"/>
            </a:endParaRPr>
          </a:p>
        </p:txBody>
      </p:sp>
      <p:grpSp>
        <p:nvGrpSpPr>
          <p:cNvPr id="23" name="PA-组合 12"/>
          <p:cNvGrpSpPr/>
          <p:nvPr>
            <p:custDataLst>
              <p:tags r:id="rId1"/>
            </p:custDataLst>
          </p:nvPr>
        </p:nvGrpSpPr>
        <p:grpSpPr>
          <a:xfrm flipH="1">
            <a:off x="579352" y="475224"/>
            <a:ext cx="765911" cy="560556"/>
            <a:chOff x="10550193" y="64715"/>
            <a:chExt cx="1537252" cy="1125085"/>
          </a:xfrm>
        </p:grpSpPr>
        <p:sp>
          <p:nvSpPr>
            <p:cNvPr id="24" name="PA-任意多边形 60"/>
            <p:cNvSpPr/>
            <p:nvPr>
              <p:custDataLst>
                <p:tags r:id="rId2"/>
              </p:custDataLst>
            </p:nvPr>
          </p:nvSpPr>
          <p:spPr bwMode="auto">
            <a:xfrm>
              <a:off x="10550193" y="543687"/>
              <a:ext cx="646113" cy="6461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sp>
          <p:nvSpPr>
            <p:cNvPr id="27" name="PA-任意多边形 74"/>
            <p:cNvSpPr/>
            <p:nvPr>
              <p:custDataLst>
                <p:tags r:id="rId3"/>
              </p:custDataLst>
            </p:nvPr>
          </p:nvSpPr>
          <p:spPr bwMode="auto">
            <a:xfrm>
              <a:off x="11144479" y="64715"/>
              <a:ext cx="942966" cy="941513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 flipH="1" flipV="1">
            <a:off x="631179" y="5994797"/>
            <a:ext cx="765911" cy="560556"/>
            <a:chOff x="10550193" y="64715"/>
            <a:chExt cx="1537252" cy="1125085"/>
          </a:xfrm>
        </p:grpSpPr>
        <p:sp>
          <p:nvSpPr>
            <p:cNvPr id="29" name="Freeform 60"/>
            <p:cNvSpPr/>
            <p:nvPr/>
          </p:nvSpPr>
          <p:spPr bwMode="auto">
            <a:xfrm>
              <a:off x="10550193" y="543687"/>
              <a:ext cx="646113" cy="6461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sp>
          <p:nvSpPr>
            <p:cNvPr id="30" name="Freeform 74"/>
            <p:cNvSpPr/>
            <p:nvPr/>
          </p:nvSpPr>
          <p:spPr bwMode="auto">
            <a:xfrm>
              <a:off x="11142082" y="64715"/>
              <a:ext cx="945363" cy="94390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0625989" y="475224"/>
            <a:ext cx="765911" cy="560556"/>
            <a:chOff x="10550193" y="64715"/>
            <a:chExt cx="1537252" cy="1125085"/>
          </a:xfrm>
        </p:grpSpPr>
        <p:sp>
          <p:nvSpPr>
            <p:cNvPr id="32" name="Freeform 60"/>
            <p:cNvSpPr/>
            <p:nvPr/>
          </p:nvSpPr>
          <p:spPr bwMode="auto">
            <a:xfrm>
              <a:off x="10550193" y="543687"/>
              <a:ext cx="646113" cy="6461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sp>
          <p:nvSpPr>
            <p:cNvPr id="33" name="Freeform 74"/>
            <p:cNvSpPr/>
            <p:nvPr/>
          </p:nvSpPr>
          <p:spPr bwMode="auto">
            <a:xfrm>
              <a:off x="11144479" y="64715"/>
              <a:ext cx="942966" cy="941513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 flipV="1">
            <a:off x="10625990" y="5976971"/>
            <a:ext cx="765910" cy="560555"/>
            <a:chOff x="10550193" y="64716"/>
            <a:chExt cx="1537251" cy="1125084"/>
          </a:xfrm>
        </p:grpSpPr>
        <p:sp>
          <p:nvSpPr>
            <p:cNvPr id="35" name="Freeform 60"/>
            <p:cNvSpPr/>
            <p:nvPr/>
          </p:nvSpPr>
          <p:spPr bwMode="auto">
            <a:xfrm>
              <a:off x="10550193" y="543687"/>
              <a:ext cx="646113" cy="6461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sp>
          <p:nvSpPr>
            <p:cNvPr id="36" name="Freeform 74"/>
            <p:cNvSpPr/>
            <p:nvPr/>
          </p:nvSpPr>
          <p:spPr bwMode="auto">
            <a:xfrm>
              <a:off x="11159933" y="64716"/>
              <a:ext cx="927511" cy="92608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drap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254623" y="340992"/>
            <a:ext cx="6841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珍惜目前的工作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TextBox 10"/>
          <p:cNvSpPr txBox="1"/>
          <p:nvPr/>
        </p:nvSpPr>
        <p:spPr>
          <a:xfrm>
            <a:off x="2589250" y="975182"/>
            <a:ext cx="7013499" cy="81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6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钻石就在你家后院</a:t>
            </a:r>
            <a:endParaRPr lang="zh-CN" altLang="en-US" sz="36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TextBox 11"/>
          <p:cNvSpPr txBox="1"/>
          <p:nvPr/>
        </p:nvSpPr>
        <p:spPr>
          <a:xfrm>
            <a:off x="789033" y="1761539"/>
            <a:ext cx="5905536" cy="1889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b="1" dirty="0">
                <a:solidFill>
                  <a:schemeClr val="tx1"/>
                </a:solidFill>
                <a:cs typeface="+mn-ea"/>
                <a:sym typeface="+mn-lt"/>
              </a:rPr>
              <a:t>          美国著名演说家鲁塞 </a:t>
            </a:r>
            <a:r>
              <a:rPr lang="en-US" altLang="zh-CN" b="1" dirty="0">
                <a:solidFill>
                  <a:schemeClr val="tx1"/>
                </a:solidFill>
                <a:cs typeface="+mn-ea"/>
                <a:sym typeface="+mn-lt"/>
              </a:rPr>
              <a:t>· </a:t>
            </a:r>
            <a:r>
              <a:rPr lang="zh-CN" altLang="en-US" b="1" dirty="0">
                <a:solidFill>
                  <a:schemeClr val="tx1"/>
                </a:solidFill>
                <a:cs typeface="+mn-ea"/>
                <a:sym typeface="+mn-lt"/>
              </a:rPr>
              <a:t>康维尔的著名演讲</a:t>
            </a:r>
            <a:r>
              <a:rPr lang="en-US" altLang="zh-CN" b="1" dirty="0">
                <a:solidFill>
                  <a:schemeClr val="tx1"/>
                </a:solidFill>
                <a:cs typeface="+mn-ea"/>
                <a:sym typeface="+mn-lt"/>
              </a:rPr>
              <a:t>《</a:t>
            </a:r>
            <a:r>
              <a:rPr lang="zh-CN" altLang="en-US" b="1" dirty="0">
                <a:solidFill>
                  <a:schemeClr val="tx1"/>
                </a:solidFill>
                <a:cs typeface="+mn-ea"/>
                <a:sym typeface="+mn-lt"/>
              </a:rPr>
              <a:t>钻石就在你家后院</a:t>
            </a:r>
            <a:r>
              <a:rPr lang="en-US" altLang="zh-CN" b="1" dirty="0">
                <a:solidFill>
                  <a:schemeClr val="tx1"/>
                </a:solidFill>
                <a:cs typeface="+mn-ea"/>
                <a:sym typeface="+mn-lt"/>
              </a:rPr>
              <a:t>》</a:t>
            </a:r>
            <a:r>
              <a:rPr lang="zh-CN" altLang="en-US" b="1" dirty="0">
                <a:solidFill>
                  <a:schemeClr val="tx1"/>
                </a:solidFill>
                <a:cs typeface="+mn-ea"/>
                <a:sym typeface="+mn-lt"/>
              </a:rPr>
              <a:t>的故事，它讲述了当时世界最大的钻石矿</a:t>
            </a:r>
            <a:r>
              <a:rPr lang="en-US" altLang="zh-CN" b="1" dirty="0">
                <a:solidFill>
                  <a:schemeClr val="tx1"/>
                </a:solidFill>
                <a:cs typeface="+mn-ea"/>
                <a:sym typeface="+mn-lt"/>
              </a:rPr>
              <a:t>—</a:t>
            </a:r>
            <a:r>
              <a:rPr lang="zh-CN" altLang="en-US" b="1" dirty="0">
                <a:solidFill>
                  <a:schemeClr val="tx1"/>
                </a:solidFill>
                <a:cs typeface="+mn-ea"/>
                <a:sym typeface="+mn-lt"/>
              </a:rPr>
              <a:t>戈尔康达钻石矿的传奇发现过程：一个农场主，遍寻亚欧大陆，临死也不知道自己为之“奋斗”的钻石就在自己家的后花园中。</a:t>
            </a:r>
            <a:endParaRPr lang="zh-CN" altLang="en-US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89033" y="3659162"/>
            <a:ext cx="5904880" cy="1170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b="1" dirty="0">
                <a:solidFill>
                  <a:schemeClr val="tx1"/>
                </a:solidFill>
                <a:cs typeface="+mn-ea"/>
                <a:sym typeface="+mn-lt"/>
              </a:rPr>
              <a:t>         我们今天再次“聆听”戈尔康达钻石矿的发现经过，在抛弃其纯粹的偶然性和传奇色彩后，我们仍会被公司背后深刻寓意所惊醒和震撼。</a:t>
            </a:r>
            <a:endParaRPr lang="zh-CN" altLang="en-US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TextBox 13"/>
          <p:cNvSpPr txBox="1"/>
          <p:nvPr/>
        </p:nvSpPr>
        <p:spPr>
          <a:xfrm>
            <a:off x="789034" y="5003728"/>
            <a:ext cx="5904880" cy="1419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b="1" dirty="0">
                <a:solidFill>
                  <a:schemeClr val="tx1"/>
                </a:solidFill>
                <a:cs typeface="+mn-ea"/>
                <a:sym typeface="+mn-lt"/>
              </a:rPr>
              <a:t>       其实，每一份工作都是一座宝贵的钻石矿。年轻人在展望未来的时候，不要浮躁，务必要认识到自己正在拥有的一切。至少在转换工作之前一定要努力使自己专注于手中的的具体工作，哪怕是看似平凡的琐碎工作。</a:t>
            </a:r>
            <a:endParaRPr lang="zh-CN" altLang="en-US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896" y="1536575"/>
            <a:ext cx="4372567" cy="5011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prestig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3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8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254623" y="340992"/>
            <a:ext cx="6841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浮躁之人的借口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99085" y="2197100"/>
            <a:ext cx="5541010" cy="3125470"/>
            <a:chOff x="2818194" y="1536091"/>
            <a:chExt cx="6555612" cy="3442025"/>
          </a:xfrm>
        </p:grpSpPr>
        <p:sp>
          <p:nvSpPr>
            <p:cNvPr id="7" name="矩形 87"/>
            <p:cNvSpPr>
              <a:spLocks noChangeArrowheads="1"/>
            </p:cNvSpPr>
            <p:nvPr/>
          </p:nvSpPr>
          <p:spPr bwMode="auto">
            <a:xfrm>
              <a:off x="2940671" y="1891180"/>
              <a:ext cx="6433135" cy="186087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91430" tIns="45716" rIns="91430" bIns="45716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tx1"/>
                  </a:solidFill>
                  <a:cs typeface="+mn-ea"/>
                  <a:sym typeface="+mn-lt"/>
                </a:rPr>
                <a:t>工作中的机会；学校中课堂的机会；考试的机会；报纸上文章的机会； 每个客户的机会；每次培训的机会；每笔生意的机会；这些机会给我们带来成长的养分，带来勇敢，培养品德，赢得朋友，对你的能力和荣誉的每一次考验都是宝贵的机会。</a:t>
              </a:r>
              <a:endParaRPr lang="zh-CN" altLang="en-US" sz="16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18194" y="1536091"/>
              <a:ext cx="6555612" cy="3442025"/>
              <a:chOff x="2818194" y="1536091"/>
              <a:chExt cx="6555612" cy="3442025"/>
            </a:xfrm>
          </p:grpSpPr>
          <p:sp>
            <p:nvSpPr>
              <p:cNvPr id="6" name="圆角矩形 12"/>
              <p:cNvSpPr/>
              <p:nvPr/>
            </p:nvSpPr>
            <p:spPr bwMode="auto">
              <a:xfrm>
                <a:off x="2818194" y="1536091"/>
                <a:ext cx="6555612" cy="2827846"/>
              </a:xfrm>
              <a:prstGeom prst="roundRect">
                <a:avLst>
                  <a:gd name="adj" fmla="val 0"/>
                </a:avLst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lIns="91430" tIns="45716" rIns="91430" bIns="45716" anchor="ctr"/>
              <a:lstStyle/>
              <a:p>
                <a:pPr marL="0" lvl="2" algn="ctr" eaLnBrk="0" fontAlgn="ctr" hangingPunct="0">
                  <a:buClr>
                    <a:srgbClr val="FF0000"/>
                  </a:buClr>
                  <a:buSzPct val="70000"/>
                  <a:buFont typeface="Wingdings" panose="05000000000000000000" pitchFamily="2" charset="2"/>
                  <a:buChar char="n"/>
                  <a:tabLst>
                    <a:tab pos="135890" algn="l"/>
                  </a:tabLst>
                  <a:defRPr/>
                </a:pPr>
                <a:endParaRPr lang="zh-CN" altLang="en-US" sz="1600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8" name="组合 7"/>
              <p:cNvGrpSpPr>
                <a:grpSpLocks noChangeAspect="1"/>
              </p:cNvGrpSpPr>
              <p:nvPr/>
            </p:nvGrpSpPr>
            <p:grpSpPr bwMode="auto">
              <a:xfrm>
                <a:off x="3570319" y="3831870"/>
                <a:ext cx="5054654" cy="1146246"/>
                <a:chOff x="855540" y="3513439"/>
                <a:chExt cx="1399872" cy="987727"/>
              </a:xfrm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</p:grpSpPr>
            <p:sp>
              <p:nvSpPr>
                <p:cNvPr id="12" name="矩形 11"/>
                <p:cNvSpPr/>
                <p:nvPr/>
              </p:nvSpPr>
              <p:spPr>
                <a:xfrm>
                  <a:off x="855540" y="3513439"/>
                  <a:ext cx="1399872" cy="987727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ctr" hangingPunct="0">
                    <a:buClr>
                      <a:srgbClr val="FF0000"/>
                    </a:buClr>
                    <a:buSzPct val="70000"/>
                    <a:buFont typeface="Wingdings" panose="05000000000000000000" pitchFamily="2" charset="2"/>
                    <a:buChar char="u"/>
                    <a:defRPr/>
                  </a:pPr>
                  <a:endParaRPr lang="zh-CN" altLang="en-US" b="1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矩形 14"/>
                <p:cNvSpPr>
                  <a:spLocks noChangeArrowheads="1"/>
                </p:cNvSpPr>
                <p:nvPr/>
              </p:nvSpPr>
              <p:spPr bwMode="auto">
                <a:xfrm>
                  <a:off x="1004859" y="3713179"/>
                  <a:ext cx="1101235" cy="612245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  <a:effectLst/>
                <a:sp3d>
                  <a:bevelT w="190500" h="38100"/>
                </a:sp3d>
              </p:spPr>
              <p:txBody>
                <a:bodyPr anchor="ctr">
                  <a:spAutoFit/>
                </a:bodyPr>
                <a:lstStyle/>
                <a:p>
                  <a:pPr algn="ctr" fontAlgn="ctr">
                    <a:buClr>
                      <a:srgbClr val="FF0000"/>
                    </a:buClr>
                    <a:buSzPct val="70000"/>
                    <a:defRPr/>
                  </a:pPr>
                  <a:r>
                    <a:rPr kumimoji="1" lang="zh-CN" altLang="en-US" sz="36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机会</a:t>
                  </a:r>
                  <a:endParaRPr kumimoji="1" lang="zh-CN" altLang="en-US" sz="3600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6" name="组合 15"/>
          <p:cNvGrpSpPr/>
          <p:nvPr/>
        </p:nvGrpSpPr>
        <p:grpSpPr>
          <a:xfrm>
            <a:off x="6457315" y="2199159"/>
            <a:ext cx="5541010" cy="3112616"/>
            <a:chOff x="2818194" y="5400082"/>
            <a:chExt cx="6555612" cy="3427319"/>
          </a:xfrm>
        </p:grpSpPr>
        <p:sp>
          <p:nvSpPr>
            <p:cNvPr id="4" name="圆角矩形 10"/>
            <p:cNvSpPr/>
            <p:nvPr/>
          </p:nvSpPr>
          <p:spPr bwMode="auto">
            <a:xfrm>
              <a:off x="2818194" y="5996270"/>
              <a:ext cx="6555612" cy="2831131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91430" tIns="45716" rIns="91430" bIns="45716" anchor="ctr"/>
            <a:lstStyle/>
            <a:p>
              <a:pPr marL="0" lvl="2" algn="ctr" eaLnBrk="0" fontAlgn="ctr" hangingPunct="0">
                <a:buClr>
                  <a:srgbClr val="FF0000"/>
                </a:buClr>
                <a:buSzPct val="70000"/>
                <a:buFont typeface="Wingdings" panose="05000000000000000000" pitchFamily="2" charset="2"/>
                <a:buChar char="n"/>
                <a:tabLst>
                  <a:tab pos="135890" algn="l"/>
                </a:tabLst>
                <a:defRPr/>
              </a:pPr>
              <a:endParaRPr lang="zh-CN" altLang="en-US" sz="1600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5" name="矩形 87"/>
            <p:cNvSpPr>
              <a:spLocks noChangeArrowheads="1"/>
            </p:cNvSpPr>
            <p:nvPr/>
          </p:nvSpPr>
          <p:spPr bwMode="auto">
            <a:xfrm>
              <a:off x="3054205" y="6776341"/>
              <a:ext cx="6083589" cy="186057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91430" tIns="45716" rIns="91430" bIns="45716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tx1"/>
                  </a:solidFill>
                  <a:cs typeface="+mn-ea"/>
                  <a:sym typeface="+mn-lt"/>
                </a:rPr>
                <a:t>我们会把机会与运气混为一谈：运气，不需做任何准备，只要碰上了，不费吹火之力便能够财运亨通或直上青云，运气具有非常大的偶然性，任何人都不拿自己的一生去赌。而机会，则常常只有那些在平凡工作中善于用心并敢于接受挑战的人，才能发现，才能抓住机会。</a:t>
              </a:r>
              <a:endParaRPr lang="zh-CN" altLang="en-US" sz="16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9" name="组合 26"/>
            <p:cNvGrpSpPr>
              <a:grpSpLocks noChangeAspect="1"/>
            </p:cNvGrpSpPr>
            <p:nvPr/>
          </p:nvGrpSpPr>
          <p:grpSpPr bwMode="auto">
            <a:xfrm>
              <a:off x="3568672" y="5400082"/>
              <a:ext cx="5054654" cy="1211108"/>
              <a:chOff x="855084" y="3514785"/>
              <a:chExt cx="1399872" cy="1040639"/>
            </a:xfrm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10" name="圆角矩形 18"/>
              <p:cNvSpPr/>
              <p:nvPr/>
            </p:nvSpPr>
            <p:spPr>
              <a:xfrm>
                <a:off x="855084" y="3567697"/>
                <a:ext cx="1399872" cy="987727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0" fontAlgn="ctr" hangingPunct="0">
                  <a:buClr>
                    <a:srgbClr val="FF0000"/>
                  </a:buClr>
                  <a:buSzPct val="70000"/>
                  <a:buFont typeface="Wingdings" panose="05000000000000000000" pitchFamily="2" charset="2"/>
                  <a:buChar char="u"/>
                  <a:defRPr/>
                </a:pPr>
                <a:endParaRPr lang="zh-CN" altLang="en-US" b="1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矩形 10"/>
              <p:cNvSpPr>
                <a:spLocks noChangeArrowheads="1"/>
              </p:cNvSpPr>
              <p:nvPr/>
            </p:nvSpPr>
            <p:spPr bwMode="auto">
              <a:xfrm>
                <a:off x="929565" y="3514785"/>
                <a:ext cx="1250910" cy="87234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  <a:sp3d>
                <a:bevelT w="190500" h="38100"/>
              </a:sp3d>
            </p:spPr>
            <p:txBody>
              <a:bodyPr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3600" dirty="0">
                    <a:solidFill>
                      <a:schemeClr val="bg1"/>
                    </a:solidFill>
                    <a:cs typeface="+mn-ea"/>
                    <a:sym typeface="+mn-lt"/>
                  </a:rPr>
                  <a:t>机会与运气 </a:t>
                </a:r>
                <a:endParaRPr lang="zh-CN" altLang="en-US" sz="36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fallOve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254623" y="340992"/>
            <a:ext cx="6841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珍惜目前的工作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3466449"/>
            <a:ext cx="12192000" cy="254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TextBox 68"/>
          <p:cNvSpPr txBox="1">
            <a:spLocks noChangeArrowheads="1"/>
          </p:cNvSpPr>
          <p:nvPr/>
        </p:nvSpPr>
        <p:spPr bwMode="auto">
          <a:xfrm>
            <a:off x="5445642" y="1661757"/>
            <a:ext cx="6207003" cy="691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indent="457200">
              <a:lnSpc>
                <a:spcPct val="130000"/>
              </a:lnSpc>
            </a:pPr>
            <a:r>
              <a:rPr lang="zh-CN" altLang="en-US" sz="18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我们职业都极其平凡，在极其低微的岗位上，也时常蕴藏着巨大的机会。只要勤勤恳恳地把自己的工作做得比别人更迅速、更正确、更完美、只要调动自己全部的智慧思维，全力以赴去实施，就能发现机会，推开通往成功的大门，迈向成功之路。</a:t>
            </a:r>
            <a:endParaRPr lang="zh-CN" altLang="en-US" sz="1800" b="1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55" y="1661757"/>
            <a:ext cx="4643571" cy="4643571"/>
          </a:xfrm>
          <a:prstGeom prst="rect">
            <a:avLst/>
          </a:prstGeom>
        </p:spPr>
      </p:pic>
      <p:sp>
        <p:nvSpPr>
          <p:cNvPr id="19" name="TextBox 9"/>
          <p:cNvSpPr txBox="1"/>
          <p:nvPr/>
        </p:nvSpPr>
        <p:spPr>
          <a:xfrm>
            <a:off x="5596117" y="4716336"/>
            <a:ext cx="2634687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为自己的行为和目标负责任，同时享受自已努力的成果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TextBox 10"/>
          <p:cNvSpPr txBox="1"/>
          <p:nvPr/>
        </p:nvSpPr>
        <p:spPr>
          <a:xfrm>
            <a:off x="5445642" y="3980346"/>
            <a:ext cx="279709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成功的人找方法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TextBox 11"/>
          <p:cNvSpPr txBox="1"/>
          <p:nvPr/>
        </p:nvSpPr>
        <p:spPr>
          <a:xfrm>
            <a:off x="9161332" y="4739090"/>
            <a:ext cx="252065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1800" b="1" dirty="0">
                <a:latin typeface="+mn-lt"/>
                <a:ea typeface="+mn-ea"/>
                <a:cs typeface="+mn-ea"/>
                <a:sym typeface="+mn-lt"/>
              </a:rPr>
              <a:t>不愿意付出努力的人用借口来原谅自己的过错</a:t>
            </a:r>
            <a:endParaRPr lang="zh-CN" altLang="en-US" sz="18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TextBox 12"/>
          <p:cNvSpPr txBox="1"/>
          <p:nvPr/>
        </p:nvSpPr>
        <p:spPr>
          <a:xfrm>
            <a:off x="9161331" y="3980345"/>
            <a:ext cx="252065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失败的人找借口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drap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00"/>
                            </p:stCondLst>
                            <p:childTnLst>
                              <p:par>
                                <p:cTn id="2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8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00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3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8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/>
      <p:bldP spid="19" grpId="0"/>
      <p:bldP spid="20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254623" y="340992"/>
            <a:ext cx="69749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两个以上的目标等于没有目标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20309" y="1915402"/>
            <a:ext cx="11788162" cy="4280125"/>
            <a:chOff x="909721" y="1743807"/>
            <a:chExt cx="7327394" cy="2557877"/>
          </a:xfrm>
          <a:solidFill>
            <a:schemeClr val="accent1">
              <a:lumMod val="75000"/>
            </a:schemeClr>
          </a:solidFill>
        </p:grpSpPr>
        <p:sp>
          <p:nvSpPr>
            <p:cNvPr id="4" name="Freeform: Shape 8"/>
            <p:cNvSpPr/>
            <p:nvPr/>
          </p:nvSpPr>
          <p:spPr bwMode="auto">
            <a:xfrm>
              <a:off x="909721" y="1743807"/>
              <a:ext cx="1675002" cy="2557877"/>
            </a:xfrm>
            <a:custGeom>
              <a:avLst/>
              <a:gdLst>
                <a:gd name="T0" fmla="*/ 535 w 595"/>
                <a:gd name="T1" fmla="*/ 60 h 919"/>
                <a:gd name="T2" fmla="*/ 359 w 595"/>
                <a:gd name="T3" fmla="*/ 60 h 919"/>
                <a:gd name="T4" fmla="*/ 297 w 595"/>
                <a:gd name="T5" fmla="*/ 0 h 919"/>
                <a:gd name="T6" fmla="*/ 236 w 595"/>
                <a:gd name="T7" fmla="*/ 60 h 919"/>
                <a:gd name="T8" fmla="*/ 59 w 595"/>
                <a:gd name="T9" fmla="*/ 60 h 919"/>
                <a:gd name="T10" fmla="*/ 0 w 595"/>
                <a:gd name="T11" fmla="*/ 120 h 919"/>
                <a:gd name="T12" fmla="*/ 0 w 595"/>
                <a:gd name="T13" fmla="*/ 859 h 919"/>
                <a:gd name="T14" fmla="*/ 59 w 595"/>
                <a:gd name="T15" fmla="*/ 919 h 919"/>
                <a:gd name="T16" fmla="*/ 535 w 595"/>
                <a:gd name="T17" fmla="*/ 919 h 919"/>
                <a:gd name="T18" fmla="*/ 595 w 595"/>
                <a:gd name="T19" fmla="*/ 859 h 919"/>
                <a:gd name="T20" fmla="*/ 595 w 595"/>
                <a:gd name="T21" fmla="*/ 120 h 919"/>
                <a:gd name="T22" fmla="*/ 535 w 595"/>
                <a:gd name="T23" fmla="*/ 60 h 919"/>
                <a:gd name="T24" fmla="*/ 589 w 595"/>
                <a:gd name="T25" fmla="*/ 859 h 919"/>
                <a:gd name="T26" fmla="*/ 535 w 595"/>
                <a:gd name="T27" fmla="*/ 913 h 919"/>
                <a:gd name="T28" fmla="*/ 59 w 595"/>
                <a:gd name="T29" fmla="*/ 913 h 919"/>
                <a:gd name="T30" fmla="*/ 6 w 595"/>
                <a:gd name="T31" fmla="*/ 859 h 919"/>
                <a:gd name="T32" fmla="*/ 6 w 595"/>
                <a:gd name="T33" fmla="*/ 467 h 919"/>
                <a:gd name="T34" fmla="*/ 589 w 595"/>
                <a:gd name="T35" fmla="*/ 467 h 919"/>
                <a:gd name="T36" fmla="*/ 589 w 595"/>
                <a:gd name="T37" fmla="*/ 859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5" h="919">
                  <a:moveTo>
                    <a:pt x="535" y="60"/>
                  </a:moveTo>
                  <a:cubicBezTo>
                    <a:pt x="359" y="60"/>
                    <a:pt x="359" y="60"/>
                    <a:pt x="359" y="60"/>
                  </a:cubicBezTo>
                  <a:cubicBezTo>
                    <a:pt x="330" y="51"/>
                    <a:pt x="307" y="29"/>
                    <a:pt x="297" y="0"/>
                  </a:cubicBezTo>
                  <a:cubicBezTo>
                    <a:pt x="288" y="29"/>
                    <a:pt x="265" y="51"/>
                    <a:pt x="236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27" y="60"/>
                    <a:pt x="0" y="87"/>
                    <a:pt x="0" y="120"/>
                  </a:cubicBezTo>
                  <a:cubicBezTo>
                    <a:pt x="0" y="859"/>
                    <a:pt x="0" y="859"/>
                    <a:pt x="0" y="859"/>
                  </a:cubicBezTo>
                  <a:cubicBezTo>
                    <a:pt x="0" y="892"/>
                    <a:pt x="27" y="919"/>
                    <a:pt x="59" y="919"/>
                  </a:cubicBezTo>
                  <a:cubicBezTo>
                    <a:pt x="535" y="919"/>
                    <a:pt x="535" y="919"/>
                    <a:pt x="535" y="919"/>
                  </a:cubicBezTo>
                  <a:cubicBezTo>
                    <a:pt x="568" y="919"/>
                    <a:pt x="595" y="892"/>
                    <a:pt x="595" y="859"/>
                  </a:cubicBezTo>
                  <a:cubicBezTo>
                    <a:pt x="595" y="120"/>
                    <a:pt x="595" y="120"/>
                    <a:pt x="595" y="120"/>
                  </a:cubicBezTo>
                  <a:cubicBezTo>
                    <a:pt x="595" y="87"/>
                    <a:pt x="568" y="60"/>
                    <a:pt x="535" y="60"/>
                  </a:cubicBezTo>
                  <a:close/>
                  <a:moveTo>
                    <a:pt x="589" y="859"/>
                  </a:moveTo>
                  <a:cubicBezTo>
                    <a:pt x="589" y="889"/>
                    <a:pt x="565" y="913"/>
                    <a:pt x="535" y="913"/>
                  </a:cubicBezTo>
                  <a:cubicBezTo>
                    <a:pt x="59" y="913"/>
                    <a:pt x="59" y="913"/>
                    <a:pt x="59" y="913"/>
                  </a:cubicBezTo>
                  <a:cubicBezTo>
                    <a:pt x="30" y="913"/>
                    <a:pt x="6" y="889"/>
                    <a:pt x="6" y="859"/>
                  </a:cubicBezTo>
                  <a:cubicBezTo>
                    <a:pt x="6" y="467"/>
                    <a:pt x="6" y="467"/>
                    <a:pt x="6" y="467"/>
                  </a:cubicBezTo>
                  <a:cubicBezTo>
                    <a:pt x="589" y="467"/>
                    <a:pt x="589" y="467"/>
                    <a:pt x="589" y="467"/>
                  </a:cubicBezTo>
                  <a:lnTo>
                    <a:pt x="589" y="859"/>
                  </a:lnTo>
                  <a:close/>
                </a:path>
              </a:pathLst>
            </a:cu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vert="horz" wrap="square" lIns="144000" tIns="1908000" rIns="144000" bIns="60960" anchor="t" anchorCtr="1" compatLnSpc="1">
              <a:normAutofit/>
            </a:bodyPr>
            <a:lstStyle/>
            <a:p>
              <a:pPr>
                <a:lnSpc>
                  <a:spcPct val="120000"/>
                </a:lnSpc>
              </a:pPr>
              <a:endParaRPr lang="en-US" altLang="zh-CN" sz="1600" b="1" dirty="0"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 美国著名半导体公司德州仪器公司的口号是：“写出两个以上的目标就等于没有目标。”这句话不仅适用于公司经营，对个人工作也有指导意义。</a:t>
              </a:r>
              <a:endParaRPr lang="zh-CN" altLang="en-US" sz="1600" b="1" dirty="0">
                <a:cs typeface="+mn-ea"/>
                <a:sym typeface="+mn-lt"/>
              </a:endParaRPr>
            </a:p>
          </p:txBody>
        </p:sp>
        <p:sp>
          <p:nvSpPr>
            <p:cNvPr id="7" name="Freeform: Shape 12"/>
            <p:cNvSpPr/>
            <p:nvPr/>
          </p:nvSpPr>
          <p:spPr bwMode="auto">
            <a:xfrm>
              <a:off x="2793853" y="1743807"/>
              <a:ext cx="1675000" cy="2557877"/>
            </a:xfrm>
            <a:custGeom>
              <a:avLst/>
              <a:gdLst>
                <a:gd name="T0" fmla="*/ 535 w 595"/>
                <a:gd name="T1" fmla="*/ 60 h 919"/>
                <a:gd name="T2" fmla="*/ 359 w 595"/>
                <a:gd name="T3" fmla="*/ 60 h 919"/>
                <a:gd name="T4" fmla="*/ 297 w 595"/>
                <a:gd name="T5" fmla="*/ 0 h 919"/>
                <a:gd name="T6" fmla="*/ 236 w 595"/>
                <a:gd name="T7" fmla="*/ 60 h 919"/>
                <a:gd name="T8" fmla="*/ 59 w 595"/>
                <a:gd name="T9" fmla="*/ 60 h 919"/>
                <a:gd name="T10" fmla="*/ 0 w 595"/>
                <a:gd name="T11" fmla="*/ 120 h 919"/>
                <a:gd name="T12" fmla="*/ 0 w 595"/>
                <a:gd name="T13" fmla="*/ 859 h 919"/>
                <a:gd name="T14" fmla="*/ 59 w 595"/>
                <a:gd name="T15" fmla="*/ 919 h 919"/>
                <a:gd name="T16" fmla="*/ 535 w 595"/>
                <a:gd name="T17" fmla="*/ 919 h 919"/>
                <a:gd name="T18" fmla="*/ 595 w 595"/>
                <a:gd name="T19" fmla="*/ 859 h 919"/>
                <a:gd name="T20" fmla="*/ 595 w 595"/>
                <a:gd name="T21" fmla="*/ 120 h 919"/>
                <a:gd name="T22" fmla="*/ 535 w 595"/>
                <a:gd name="T23" fmla="*/ 60 h 919"/>
                <a:gd name="T24" fmla="*/ 589 w 595"/>
                <a:gd name="T25" fmla="*/ 859 h 919"/>
                <a:gd name="T26" fmla="*/ 535 w 595"/>
                <a:gd name="T27" fmla="*/ 913 h 919"/>
                <a:gd name="T28" fmla="*/ 59 w 595"/>
                <a:gd name="T29" fmla="*/ 913 h 919"/>
                <a:gd name="T30" fmla="*/ 6 w 595"/>
                <a:gd name="T31" fmla="*/ 859 h 919"/>
                <a:gd name="T32" fmla="*/ 6 w 595"/>
                <a:gd name="T33" fmla="*/ 467 h 919"/>
                <a:gd name="T34" fmla="*/ 589 w 595"/>
                <a:gd name="T35" fmla="*/ 467 h 919"/>
                <a:gd name="T36" fmla="*/ 589 w 595"/>
                <a:gd name="T37" fmla="*/ 859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5" h="919">
                  <a:moveTo>
                    <a:pt x="535" y="60"/>
                  </a:moveTo>
                  <a:cubicBezTo>
                    <a:pt x="359" y="60"/>
                    <a:pt x="359" y="60"/>
                    <a:pt x="359" y="60"/>
                  </a:cubicBezTo>
                  <a:cubicBezTo>
                    <a:pt x="330" y="51"/>
                    <a:pt x="307" y="29"/>
                    <a:pt x="297" y="0"/>
                  </a:cubicBezTo>
                  <a:cubicBezTo>
                    <a:pt x="288" y="29"/>
                    <a:pt x="265" y="51"/>
                    <a:pt x="236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27" y="60"/>
                    <a:pt x="0" y="87"/>
                    <a:pt x="0" y="120"/>
                  </a:cubicBezTo>
                  <a:cubicBezTo>
                    <a:pt x="0" y="859"/>
                    <a:pt x="0" y="859"/>
                    <a:pt x="0" y="859"/>
                  </a:cubicBezTo>
                  <a:cubicBezTo>
                    <a:pt x="0" y="892"/>
                    <a:pt x="27" y="919"/>
                    <a:pt x="59" y="919"/>
                  </a:cubicBezTo>
                  <a:cubicBezTo>
                    <a:pt x="535" y="919"/>
                    <a:pt x="535" y="919"/>
                    <a:pt x="535" y="919"/>
                  </a:cubicBezTo>
                  <a:cubicBezTo>
                    <a:pt x="568" y="919"/>
                    <a:pt x="595" y="892"/>
                    <a:pt x="595" y="859"/>
                  </a:cubicBezTo>
                  <a:cubicBezTo>
                    <a:pt x="595" y="120"/>
                    <a:pt x="595" y="120"/>
                    <a:pt x="595" y="120"/>
                  </a:cubicBezTo>
                  <a:cubicBezTo>
                    <a:pt x="595" y="87"/>
                    <a:pt x="568" y="60"/>
                    <a:pt x="535" y="60"/>
                  </a:cubicBezTo>
                  <a:close/>
                  <a:moveTo>
                    <a:pt x="589" y="859"/>
                  </a:moveTo>
                  <a:cubicBezTo>
                    <a:pt x="589" y="889"/>
                    <a:pt x="565" y="913"/>
                    <a:pt x="535" y="913"/>
                  </a:cubicBezTo>
                  <a:cubicBezTo>
                    <a:pt x="59" y="913"/>
                    <a:pt x="59" y="913"/>
                    <a:pt x="59" y="913"/>
                  </a:cubicBezTo>
                  <a:cubicBezTo>
                    <a:pt x="30" y="913"/>
                    <a:pt x="6" y="889"/>
                    <a:pt x="6" y="859"/>
                  </a:cubicBezTo>
                  <a:cubicBezTo>
                    <a:pt x="6" y="467"/>
                    <a:pt x="6" y="467"/>
                    <a:pt x="6" y="467"/>
                  </a:cubicBezTo>
                  <a:cubicBezTo>
                    <a:pt x="589" y="467"/>
                    <a:pt x="589" y="467"/>
                    <a:pt x="589" y="467"/>
                  </a:cubicBezTo>
                  <a:lnTo>
                    <a:pt x="589" y="859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vert="horz" wrap="square" lIns="144000" tIns="1908000" rIns="144000" bIns="60960" anchor="t" anchorCtr="1" compatLnSpc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500" b="1" dirty="0">
                  <a:cs typeface="+mn-ea"/>
                  <a:sym typeface="+mn-lt"/>
                </a:rPr>
                <a:t> </a:t>
              </a:r>
              <a:endParaRPr lang="en-US" altLang="zh-CN" sz="1500" b="1" dirty="0"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许多生活中的失败者几乎都在好几个行业艰苦的奋斗过，然而如果他们的努力能集中在一个方向，就足以使他们获得巨大的成功。</a:t>
              </a:r>
              <a:endParaRPr lang="zh-CN" altLang="en-US" sz="1600" b="1" dirty="0">
                <a:cs typeface="+mn-ea"/>
                <a:sym typeface="+mn-lt"/>
              </a:endParaRPr>
            </a:p>
          </p:txBody>
        </p:sp>
        <p:sp>
          <p:nvSpPr>
            <p:cNvPr id="10" name="Freeform: Shape 16"/>
            <p:cNvSpPr/>
            <p:nvPr/>
          </p:nvSpPr>
          <p:spPr bwMode="auto">
            <a:xfrm>
              <a:off x="4677983" y="1743807"/>
              <a:ext cx="1675001" cy="2557877"/>
            </a:xfrm>
            <a:custGeom>
              <a:avLst/>
              <a:gdLst>
                <a:gd name="T0" fmla="*/ 535 w 595"/>
                <a:gd name="T1" fmla="*/ 60 h 919"/>
                <a:gd name="T2" fmla="*/ 359 w 595"/>
                <a:gd name="T3" fmla="*/ 60 h 919"/>
                <a:gd name="T4" fmla="*/ 297 w 595"/>
                <a:gd name="T5" fmla="*/ 0 h 919"/>
                <a:gd name="T6" fmla="*/ 236 w 595"/>
                <a:gd name="T7" fmla="*/ 60 h 919"/>
                <a:gd name="T8" fmla="*/ 59 w 595"/>
                <a:gd name="T9" fmla="*/ 60 h 919"/>
                <a:gd name="T10" fmla="*/ 0 w 595"/>
                <a:gd name="T11" fmla="*/ 120 h 919"/>
                <a:gd name="T12" fmla="*/ 0 w 595"/>
                <a:gd name="T13" fmla="*/ 859 h 919"/>
                <a:gd name="T14" fmla="*/ 59 w 595"/>
                <a:gd name="T15" fmla="*/ 919 h 919"/>
                <a:gd name="T16" fmla="*/ 535 w 595"/>
                <a:gd name="T17" fmla="*/ 919 h 919"/>
                <a:gd name="T18" fmla="*/ 595 w 595"/>
                <a:gd name="T19" fmla="*/ 859 h 919"/>
                <a:gd name="T20" fmla="*/ 595 w 595"/>
                <a:gd name="T21" fmla="*/ 120 h 919"/>
                <a:gd name="T22" fmla="*/ 535 w 595"/>
                <a:gd name="T23" fmla="*/ 60 h 919"/>
                <a:gd name="T24" fmla="*/ 589 w 595"/>
                <a:gd name="T25" fmla="*/ 859 h 919"/>
                <a:gd name="T26" fmla="*/ 535 w 595"/>
                <a:gd name="T27" fmla="*/ 913 h 919"/>
                <a:gd name="T28" fmla="*/ 59 w 595"/>
                <a:gd name="T29" fmla="*/ 913 h 919"/>
                <a:gd name="T30" fmla="*/ 6 w 595"/>
                <a:gd name="T31" fmla="*/ 859 h 919"/>
                <a:gd name="T32" fmla="*/ 6 w 595"/>
                <a:gd name="T33" fmla="*/ 467 h 919"/>
                <a:gd name="T34" fmla="*/ 589 w 595"/>
                <a:gd name="T35" fmla="*/ 467 h 919"/>
                <a:gd name="T36" fmla="*/ 589 w 595"/>
                <a:gd name="T37" fmla="*/ 859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5" h="919">
                  <a:moveTo>
                    <a:pt x="535" y="60"/>
                  </a:moveTo>
                  <a:cubicBezTo>
                    <a:pt x="359" y="60"/>
                    <a:pt x="359" y="60"/>
                    <a:pt x="359" y="60"/>
                  </a:cubicBezTo>
                  <a:cubicBezTo>
                    <a:pt x="330" y="51"/>
                    <a:pt x="307" y="29"/>
                    <a:pt x="297" y="0"/>
                  </a:cubicBezTo>
                  <a:cubicBezTo>
                    <a:pt x="288" y="29"/>
                    <a:pt x="265" y="51"/>
                    <a:pt x="236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27" y="60"/>
                    <a:pt x="0" y="87"/>
                    <a:pt x="0" y="120"/>
                  </a:cubicBezTo>
                  <a:cubicBezTo>
                    <a:pt x="0" y="859"/>
                    <a:pt x="0" y="859"/>
                    <a:pt x="0" y="859"/>
                  </a:cubicBezTo>
                  <a:cubicBezTo>
                    <a:pt x="0" y="892"/>
                    <a:pt x="27" y="919"/>
                    <a:pt x="59" y="919"/>
                  </a:cubicBezTo>
                  <a:cubicBezTo>
                    <a:pt x="535" y="919"/>
                    <a:pt x="535" y="919"/>
                    <a:pt x="535" y="919"/>
                  </a:cubicBezTo>
                  <a:cubicBezTo>
                    <a:pt x="568" y="919"/>
                    <a:pt x="595" y="892"/>
                    <a:pt x="595" y="859"/>
                  </a:cubicBezTo>
                  <a:cubicBezTo>
                    <a:pt x="595" y="120"/>
                    <a:pt x="595" y="120"/>
                    <a:pt x="595" y="120"/>
                  </a:cubicBezTo>
                  <a:cubicBezTo>
                    <a:pt x="595" y="87"/>
                    <a:pt x="568" y="60"/>
                    <a:pt x="535" y="60"/>
                  </a:cubicBezTo>
                  <a:close/>
                  <a:moveTo>
                    <a:pt x="589" y="859"/>
                  </a:moveTo>
                  <a:cubicBezTo>
                    <a:pt x="589" y="889"/>
                    <a:pt x="565" y="913"/>
                    <a:pt x="535" y="913"/>
                  </a:cubicBezTo>
                  <a:cubicBezTo>
                    <a:pt x="59" y="913"/>
                    <a:pt x="59" y="913"/>
                    <a:pt x="59" y="913"/>
                  </a:cubicBezTo>
                  <a:cubicBezTo>
                    <a:pt x="30" y="913"/>
                    <a:pt x="6" y="889"/>
                    <a:pt x="6" y="859"/>
                  </a:cubicBezTo>
                  <a:cubicBezTo>
                    <a:pt x="6" y="467"/>
                    <a:pt x="6" y="467"/>
                    <a:pt x="6" y="467"/>
                  </a:cubicBezTo>
                  <a:cubicBezTo>
                    <a:pt x="589" y="467"/>
                    <a:pt x="589" y="467"/>
                    <a:pt x="589" y="467"/>
                  </a:cubicBezTo>
                  <a:lnTo>
                    <a:pt x="589" y="859"/>
                  </a:ln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vert="horz" wrap="square" lIns="144000" tIns="1908000" rIns="144000" bIns="60960" anchor="t" anchorCtr="1" compatLnSpc="1">
              <a:normAutofit fontScale="92500" lnSpcReduction="10000"/>
            </a:bodyPr>
            <a:lstStyle/>
            <a:p>
              <a:pPr>
                <a:lnSpc>
                  <a:spcPct val="130000"/>
                </a:lnSpc>
              </a:pPr>
              <a:endParaRPr lang="en-US" altLang="zh-CN" sz="1600" b="1" dirty="0">
                <a:cs typeface="+mn-ea"/>
                <a:sym typeface="+mn-lt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试想，有这样一个人，他只有一种技能，但是他把自己所有的力量都集中于一个毫不动摇的目标之上。而另外一个人，他很有头脑，但把他的精力分散开来，而且从不知道接下来该做什么。</a:t>
              </a:r>
              <a:endParaRPr lang="zh-CN" altLang="en-US" sz="1600" b="1" dirty="0">
                <a:cs typeface="+mn-ea"/>
                <a:sym typeface="+mn-lt"/>
              </a:endParaRPr>
            </a:p>
          </p:txBody>
        </p:sp>
        <p:sp>
          <p:nvSpPr>
            <p:cNvPr id="13" name="Freeform: Shape 20"/>
            <p:cNvSpPr/>
            <p:nvPr/>
          </p:nvSpPr>
          <p:spPr bwMode="auto">
            <a:xfrm>
              <a:off x="6562114" y="1743807"/>
              <a:ext cx="1675001" cy="2557877"/>
            </a:xfrm>
            <a:custGeom>
              <a:avLst/>
              <a:gdLst>
                <a:gd name="T0" fmla="*/ 535 w 595"/>
                <a:gd name="T1" fmla="*/ 60 h 919"/>
                <a:gd name="T2" fmla="*/ 359 w 595"/>
                <a:gd name="T3" fmla="*/ 60 h 919"/>
                <a:gd name="T4" fmla="*/ 297 w 595"/>
                <a:gd name="T5" fmla="*/ 0 h 919"/>
                <a:gd name="T6" fmla="*/ 236 w 595"/>
                <a:gd name="T7" fmla="*/ 60 h 919"/>
                <a:gd name="T8" fmla="*/ 59 w 595"/>
                <a:gd name="T9" fmla="*/ 60 h 919"/>
                <a:gd name="T10" fmla="*/ 0 w 595"/>
                <a:gd name="T11" fmla="*/ 120 h 919"/>
                <a:gd name="T12" fmla="*/ 0 w 595"/>
                <a:gd name="T13" fmla="*/ 859 h 919"/>
                <a:gd name="T14" fmla="*/ 59 w 595"/>
                <a:gd name="T15" fmla="*/ 919 h 919"/>
                <a:gd name="T16" fmla="*/ 535 w 595"/>
                <a:gd name="T17" fmla="*/ 919 h 919"/>
                <a:gd name="T18" fmla="*/ 595 w 595"/>
                <a:gd name="T19" fmla="*/ 859 h 919"/>
                <a:gd name="T20" fmla="*/ 595 w 595"/>
                <a:gd name="T21" fmla="*/ 120 h 919"/>
                <a:gd name="T22" fmla="*/ 535 w 595"/>
                <a:gd name="T23" fmla="*/ 60 h 919"/>
                <a:gd name="T24" fmla="*/ 589 w 595"/>
                <a:gd name="T25" fmla="*/ 859 h 919"/>
                <a:gd name="T26" fmla="*/ 535 w 595"/>
                <a:gd name="T27" fmla="*/ 913 h 919"/>
                <a:gd name="T28" fmla="*/ 59 w 595"/>
                <a:gd name="T29" fmla="*/ 913 h 919"/>
                <a:gd name="T30" fmla="*/ 6 w 595"/>
                <a:gd name="T31" fmla="*/ 859 h 919"/>
                <a:gd name="T32" fmla="*/ 6 w 595"/>
                <a:gd name="T33" fmla="*/ 467 h 919"/>
                <a:gd name="T34" fmla="*/ 589 w 595"/>
                <a:gd name="T35" fmla="*/ 467 h 919"/>
                <a:gd name="T36" fmla="*/ 589 w 595"/>
                <a:gd name="T37" fmla="*/ 859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5" h="919">
                  <a:moveTo>
                    <a:pt x="535" y="60"/>
                  </a:moveTo>
                  <a:cubicBezTo>
                    <a:pt x="359" y="60"/>
                    <a:pt x="359" y="60"/>
                    <a:pt x="359" y="60"/>
                  </a:cubicBezTo>
                  <a:cubicBezTo>
                    <a:pt x="330" y="51"/>
                    <a:pt x="307" y="29"/>
                    <a:pt x="297" y="0"/>
                  </a:cubicBezTo>
                  <a:cubicBezTo>
                    <a:pt x="288" y="29"/>
                    <a:pt x="265" y="51"/>
                    <a:pt x="236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27" y="60"/>
                    <a:pt x="0" y="87"/>
                    <a:pt x="0" y="120"/>
                  </a:cubicBezTo>
                  <a:cubicBezTo>
                    <a:pt x="0" y="859"/>
                    <a:pt x="0" y="859"/>
                    <a:pt x="0" y="859"/>
                  </a:cubicBezTo>
                  <a:cubicBezTo>
                    <a:pt x="0" y="892"/>
                    <a:pt x="27" y="919"/>
                    <a:pt x="59" y="919"/>
                  </a:cubicBezTo>
                  <a:cubicBezTo>
                    <a:pt x="535" y="919"/>
                    <a:pt x="535" y="919"/>
                    <a:pt x="535" y="919"/>
                  </a:cubicBezTo>
                  <a:cubicBezTo>
                    <a:pt x="568" y="919"/>
                    <a:pt x="595" y="892"/>
                    <a:pt x="595" y="859"/>
                  </a:cubicBezTo>
                  <a:cubicBezTo>
                    <a:pt x="595" y="120"/>
                    <a:pt x="595" y="120"/>
                    <a:pt x="595" y="120"/>
                  </a:cubicBezTo>
                  <a:cubicBezTo>
                    <a:pt x="595" y="87"/>
                    <a:pt x="568" y="60"/>
                    <a:pt x="535" y="60"/>
                  </a:cubicBezTo>
                  <a:close/>
                  <a:moveTo>
                    <a:pt x="589" y="859"/>
                  </a:moveTo>
                  <a:cubicBezTo>
                    <a:pt x="589" y="889"/>
                    <a:pt x="565" y="913"/>
                    <a:pt x="535" y="913"/>
                  </a:cubicBezTo>
                  <a:cubicBezTo>
                    <a:pt x="59" y="913"/>
                    <a:pt x="59" y="913"/>
                    <a:pt x="59" y="913"/>
                  </a:cubicBezTo>
                  <a:cubicBezTo>
                    <a:pt x="30" y="913"/>
                    <a:pt x="6" y="889"/>
                    <a:pt x="6" y="859"/>
                  </a:cubicBezTo>
                  <a:cubicBezTo>
                    <a:pt x="6" y="467"/>
                    <a:pt x="6" y="467"/>
                    <a:pt x="6" y="467"/>
                  </a:cubicBezTo>
                  <a:cubicBezTo>
                    <a:pt x="589" y="467"/>
                    <a:pt x="589" y="467"/>
                    <a:pt x="589" y="467"/>
                  </a:cubicBezTo>
                  <a:lnTo>
                    <a:pt x="589" y="859"/>
                  </a:lnTo>
                  <a:close/>
                </a:path>
              </a:pathLst>
            </a:cu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vert="horz" wrap="square" lIns="144000" tIns="1908000" rIns="144000" bIns="60960" anchor="t" anchorCtr="1" compatLnSpc="1">
              <a:noAutofit/>
            </a:bodyPr>
            <a:lstStyle/>
            <a:p>
              <a:pPr>
                <a:lnSpc>
                  <a:spcPct val="130000"/>
                </a:lnSpc>
              </a:pPr>
              <a:endParaRPr lang="en-US" altLang="zh-CN" sz="1400" b="1" dirty="0">
                <a:cs typeface="+mn-ea"/>
                <a:sym typeface="+mn-lt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400" b="1" dirty="0">
                  <a:cs typeface="+mn-ea"/>
                  <a:sym typeface="+mn-lt"/>
                </a:rPr>
                <a:t>我们可以断言：前者将获得更多成就。没有任何东西可以代替一个专注的目的：教育不能、天分不能、才智不能、勤奋不能、意志力更不能。没有一个专注目标的人生，注定是一个失败的人生。</a:t>
              </a:r>
              <a:endParaRPr lang="zh-CN" altLang="en-US" sz="1400" b="1" dirty="0">
                <a:cs typeface="+mn-ea"/>
                <a:sym typeface="+mn-lt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Tm="3000">
        <p15:prstTrans prst="curtains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1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254623" y="340992"/>
            <a:ext cx="6841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对工作心怀感激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432528" y="1570239"/>
            <a:ext cx="7981126" cy="4779847"/>
            <a:chOff x="868234" y="1478800"/>
            <a:chExt cx="4501123" cy="2695695"/>
          </a:xfrm>
        </p:grpSpPr>
        <p:cxnSp>
          <p:nvCxnSpPr>
            <p:cNvPr id="3" name="直接连接符 2"/>
            <p:cNvCxnSpPr/>
            <p:nvPr/>
          </p:nvCxnSpPr>
          <p:spPr>
            <a:xfrm rot="5400000">
              <a:off x="1807687" y="2817867"/>
              <a:ext cx="2678134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11 Rectángulo"/>
            <p:cNvSpPr/>
            <p:nvPr/>
          </p:nvSpPr>
          <p:spPr>
            <a:xfrm>
              <a:off x="868234" y="1478802"/>
              <a:ext cx="1976209" cy="787946"/>
            </a:xfrm>
            <a:prstGeom prst="rect">
              <a:avLst/>
            </a:prstGeom>
            <a:solidFill>
              <a:schemeClr val="accent1"/>
            </a:solidFill>
            <a:ln w="63500">
              <a:solidFill>
                <a:schemeClr val="bg1"/>
              </a:solidFill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lIns="68559" tIns="34279" rIns="68559" bIns="34279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6000" b="1" kern="0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1</a:t>
              </a:r>
              <a:endParaRPr lang="en-US" altLang="zh-CN" sz="4000" kern="0" dirty="0">
                <a:solidFill>
                  <a:schemeClr val="bg1"/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868235" y="2317993"/>
              <a:ext cx="1833514" cy="18565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tx1"/>
                  </a:solidFill>
                  <a:cs typeface="+mn-ea"/>
                  <a:sym typeface="+mn-lt"/>
                </a:rPr>
                <a:t>每一份工作或每一个工作环境都无法尽善尽美，但每一份工作中都有许多的宝贵的经验和资源，如果你每天都能怀着感恩的 心情去工作，在工作中始终牢记“拥有一份工作，就要懂得感恩”的道理，你一定会收获很多；</a:t>
              </a:r>
              <a:endParaRPr lang="zh-CN" altLang="en-US" sz="20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" name="42 Rectángulo"/>
            <p:cNvSpPr/>
            <p:nvPr/>
          </p:nvSpPr>
          <p:spPr>
            <a:xfrm>
              <a:off x="3393147" y="1478803"/>
              <a:ext cx="1976210" cy="78794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63500">
              <a:solidFill>
                <a:schemeClr val="bg1"/>
              </a:solidFill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lIns="68559" tIns="34279" rIns="68559" bIns="34279" anchor="ctr"/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6000" b="1" kern="0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en-US" altLang="zh-CN" sz="6000" kern="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393147" y="2317992"/>
              <a:ext cx="1833514" cy="1630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tx1"/>
                  </a:solidFill>
                  <a:cs typeface="+mn-ea"/>
                  <a:sym typeface="+mn-lt"/>
                </a:rPr>
                <a:t>对工作心怀感激并不仅仅有利于公司和老板，“感激能带来更多值得感激的事情”这是宇宙中一条永恒的法则，请相信，努力工作一定会带来更多更好的工作机会和成功机会。</a:t>
              </a:r>
              <a:endParaRPr lang="zh-CN" altLang="en-US" sz="20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781652" y="2088533"/>
            <a:ext cx="1861820" cy="411922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带着一种从容、坦然、喜悦的感恩心情去工作吧！</a:t>
            </a:r>
            <a:endParaRPr lang="en-US" altLang="zh-CN" sz="28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你会获得最大的成功</a:t>
            </a:r>
            <a:endParaRPr lang="zh-CN" altLang="en-US" sz="28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eelOff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8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6"/>
          <p:cNvGrpSpPr/>
          <p:nvPr/>
        </p:nvGrpSpPr>
        <p:grpSpPr>
          <a:xfrm>
            <a:off x="507638" y="2297892"/>
            <a:ext cx="5233123" cy="3379611"/>
            <a:chOff x="761458" y="1525299"/>
            <a:chExt cx="1828800" cy="2534709"/>
          </a:xfrm>
        </p:grpSpPr>
        <p:sp>
          <p:nvSpPr>
            <p:cNvPr id="3" name="Round Same Side Corner Rectangle 110"/>
            <p:cNvSpPr/>
            <p:nvPr/>
          </p:nvSpPr>
          <p:spPr>
            <a:xfrm>
              <a:off x="761458" y="1525299"/>
              <a:ext cx="1828800" cy="2534709"/>
            </a:xfrm>
            <a:prstGeom prst="round2SameRect">
              <a:avLst>
                <a:gd name="adj1" fmla="val 5209"/>
                <a:gd name="adj2" fmla="val 0"/>
              </a:avLst>
            </a:prstGeom>
            <a:solidFill>
              <a:schemeClr val="accent1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541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55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" name="TextBox 9"/>
            <p:cNvSpPr txBox="1"/>
            <p:nvPr/>
          </p:nvSpPr>
          <p:spPr>
            <a:xfrm>
              <a:off x="880979" y="2527929"/>
              <a:ext cx="1589758" cy="1147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我们评价一个人的能力以及他的成就时，我们不能完全忽视机遇的重要性。在时间的重要性和价值之间没有均衡，一个出人意料的</a:t>
              </a:r>
              <a:r>
                <a:rPr lang="en-US" altLang="zh-CN" b="1" dirty="0">
                  <a:solidFill>
                    <a:schemeClr val="bg1"/>
                  </a:solidFill>
                  <a:cs typeface="+mn-ea"/>
                  <a:sym typeface="+mn-lt"/>
                </a:rPr>
                <a:t>5</a:t>
              </a:r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分钟就可能决定了一个人命运；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" name="Rounded Rectangle 32"/>
            <p:cNvSpPr/>
            <p:nvPr/>
          </p:nvSpPr>
          <p:spPr>
            <a:xfrm>
              <a:off x="878149" y="2057709"/>
              <a:ext cx="1595419" cy="379777"/>
            </a:xfrm>
            <a:prstGeom prst="roundRect">
              <a:avLst/>
            </a:prstGeom>
            <a:solidFill>
              <a:srgbClr val="F3F3F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rPr>
                <a:t>PART01</a:t>
              </a:r>
              <a:endParaRPr lang="zh-CN" altLang="en-US" sz="24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Group 37"/>
          <p:cNvGrpSpPr/>
          <p:nvPr/>
        </p:nvGrpSpPr>
        <p:grpSpPr>
          <a:xfrm>
            <a:off x="6389454" y="2297892"/>
            <a:ext cx="5294908" cy="3379611"/>
            <a:chOff x="761458" y="1525299"/>
            <a:chExt cx="1828800" cy="2534709"/>
          </a:xfrm>
          <a:solidFill>
            <a:srgbClr val="0070C0"/>
          </a:solidFill>
        </p:grpSpPr>
        <p:sp>
          <p:nvSpPr>
            <p:cNvPr id="10" name="Round Same Side Corner Rectangle 38"/>
            <p:cNvSpPr/>
            <p:nvPr/>
          </p:nvSpPr>
          <p:spPr>
            <a:xfrm>
              <a:off x="761458" y="1525299"/>
              <a:ext cx="1828800" cy="2534709"/>
            </a:xfrm>
            <a:prstGeom prst="round2SameRect">
              <a:avLst>
                <a:gd name="adj1" fmla="val 5209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541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55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TextBox 39"/>
            <p:cNvSpPr txBox="1"/>
            <p:nvPr/>
          </p:nvSpPr>
          <p:spPr>
            <a:xfrm>
              <a:off x="880979" y="2504280"/>
              <a:ext cx="1589758" cy="14173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机遇来临的时候，你已经做好了把握它的准备。对于懒散者来说，再好的机遇，也不会降临到他的头上；再大的机遇，也只会彰示他的无能和丑恶，使他变的荒唐可笑。只有坚持不懈的努力者，他的运气迟早会到来。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" name="Rounded Rectangle 42"/>
            <p:cNvSpPr/>
            <p:nvPr/>
          </p:nvSpPr>
          <p:spPr>
            <a:xfrm>
              <a:off x="878149" y="2057709"/>
              <a:ext cx="1595419" cy="379777"/>
            </a:xfrm>
            <a:prstGeom prst="round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rPr>
                <a:t>PART02</a:t>
              </a:r>
              <a:endParaRPr lang="zh-CN" altLang="en-US" sz="24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6" name="TextBox 5"/>
          <p:cNvSpPr txBox="1"/>
          <p:nvPr/>
        </p:nvSpPr>
        <p:spPr>
          <a:xfrm>
            <a:off x="1254623" y="340992"/>
            <a:ext cx="9157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时刻准备着，当机会来临时你就成功了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drap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99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99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848708" y="29602"/>
            <a:ext cx="6668924" cy="6660338"/>
            <a:chOff x="694673" y="1051561"/>
            <a:chExt cx="4284017" cy="4278502"/>
          </a:xfrm>
        </p:grpSpPr>
        <p:sp>
          <p:nvSpPr>
            <p:cNvPr id="5" name="Freeform 52"/>
            <p:cNvSpPr/>
            <p:nvPr/>
          </p:nvSpPr>
          <p:spPr bwMode="auto">
            <a:xfrm flipH="1">
              <a:off x="2832542" y="2125668"/>
              <a:ext cx="2146148" cy="214614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694673" y="1051561"/>
              <a:ext cx="3714884" cy="4278502"/>
              <a:chOff x="1039093" y="743787"/>
              <a:chExt cx="2849563" cy="3281896"/>
            </a:xfrm>
          </p:grpSpPr>
          <p:sp>
            <p:nvSpPr>
              <p:cNvPr id="9" name="Freeform 52"/>
              <p:cNvSpPr/>
              <p:nvPr/>
            </p:nvSpPr>
            <p:spPr bwMode="auto">
              <a:xfrm>
                <a:off x="1039093" y="1567699"/>
                <a:ext cx="1646238" cy="1646238"/>
              </a:xfrm>
              <a:custGeom>
                <a:avLst/>
                <a:gdLst>
                  <a:gd name="T0" fmla="*/ 1037 w 1037"/>
                  <a:gd name="T1" fmla="*/ 519 h 1037"/>
                  <a:gd name="T2" fmla="*/ 518 w 1037"/>
                  <a:gd name="T3" fmla="*/ 1037 h 1037"/>
                  <a:gd name="T4" fmla="*/ 0 w 1037"/>
                  <a:gd name="T5" fmla="*/ 519 h 1037"/>
                  <a:gd name="T6" fmla="*/ 518 w 1037"/>
                  <a:gd name="T7" fmla="*/ 0 h 1037"/>
                  <a:gd name="T8" fmla="*/ 1037 w 1037"/>
                  <a:gd name="T9" fmla="*/ 519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1037">
                    <a:moveTo>
                      <a:pt x="1037" y="519"/>
                    </a:moveTo>
                    <a:lnTo>
                      <a:pt x="518" y="1037"/>
                    </a:lnTo>
                    <a:lnTo>
                      <a:pt x="0" y="519"/>
                    </a:lnTo>
                    <a:lnTo>
                      <a:pt x="518" y="0"/>
                    </a:lnTo>
                    <a:lnTo>
                      <a:pt x="1037" y="519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  <a:sym typeface="思源宋体 CN Heavy" panose="02020900000000000000" pitchFamily="18" charset="-122"/>
                </a:endParaRPr>
              </a:p>
            </p:txBody>
          </p:sp>
          <p:sp>
            <p:nvSpPr>
              <p:cNvPr id="10" name="Freeform 54"/>
              <p:cNvSpPr/>
              <p:nvPr/>
            </p:nvSpPr>
            <p:spPr bwMode="auto">
              <a:xfrm>
                <a:off x="1861418" y="743787"/>
                <a:ext cx="1646238" cy="1646238"/>
              </a:xfrm>
              <a:custGeom>
                <a:avLst/>
                <a:gdLst>
                  <a:gd name="T0" fmla="*/ 1037 w 1037"/>
                  <a:gd name="T1" fmla="*/ 519 h 1037"/>
                  <a:gd name="T2" fmla="*/ 519 w 1037"/>
                  <a:gd name="T3" fmla="*/ 1037 h 1037"/>
                  <a:gd name="T4" fmla="*/ 0 w 1037"/>
                  <a:gd name="T5" fmla="*/ 519 h 1037"/>
                  <a:gd name="T6" fmla="*/ 519 w 1037"/>
                  <a:gd name="T7" fmla="*/ 0 h 1037"/>
                  <a:gd name="T8" fmla="*/ 1037 w 1037"/>
                  <a:gd name="T9" fmla="*/ 519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1037">
                    <a:moveTo>
                      <a:pt x="1037" y="519"/>
                    </a:moveTo>
                    <a:lnTo>
                      <a:pt x="519" y="1037"/>
                    </a:lnTo>
                    <a:lnTo>
                      <a:pt x="0" y="519"/>
                    </a:lnTo>
                    <a:lnTo>
                      <a:pt x="519" y="0"/>
                    </a:lnTo>
                    <a:lnTo>
                      <a:pt x="1037" y="519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  <a:sym typeface="思源宋体 CN Heavy" panose="02020900000000000000" pitchFamily="18" charset="-122"/>
                </a:endParaRPr>
              </a:p>
            </p:txBody>
          </p:sp>
          <p:sp>
            <p:nvSpPr>
              <p:cNvPr id="11" name="Freeform 58"/>
              <p:cNvSpPr/>
              <p:nvPr/>
            </p:nvSpPr>
            <p:spPr bwMode="auto">
              <a:xfrm>
                <a:off x="1861418" y="2381033"/>
                <a:ext cx="1646238" cy="1644650"/>
              </a:xfrm>
              <a:custGeom>
                <a:avLst/>
                <a:gdLst>
                  <a:gd name="T0" fmla="*/ 1037 w 1037"/>
                  <a:gd name="T1" fmla="*/ 518 h 1036"/>
                  <a:gd name="T2" fmla="*/ 519 w 1037"/>
                  <a:gd name="T3" fmla="*/ 1036 h 1036"/>
                  <a:gd name="T4" fmla="*/ 0 w 1037"/>
                  <a:gd name="T5" fmla="*/ 518 h 1036"/>
                  <a:gd name="T6" fmla="*/ 519 w 1037"/>
                  <a:gd name="T7" fmla="*/ 0 h 1036"/>
                  <a:gd name="T8" fmla="*/ 1037 w 1037"/>
                  <a:gd name="T9" fmla="*/ 518 h 10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1036">
                    <a:moveTo>
                      <a:pt x="1037" y="518"/>
                    </a:moveTo>
                    <a:lnTo>
                      <a:pt x="519" y="1036"/>
                    </a:lnTo>
                    <a:lnTo>
                      <a:pt x="0" y="518"/>
                    </a:lnTo>
                    <a:lnTo>
                      <a:pt x="519" y="0"/>
                    </a:lnTo>
                    <a:lnTo>
                      <a:pt x="1037" y="51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  <a:sym typeface="思源宋体 CN Heavy" panose="02020900000000000000" pitchFamily="18" charset="-122"/>
                </a:endParaRPr>
              </a:p>
            </p:txBody>
          </p:sp>
          <p:sp>
            <p:nvSpPr>
              <p:cNvPr id="12" name="Freeform 73"/>
              <p:cNvSpPr/>
              <p:nvPr/>
            </p:nvSpPr>
            <p:spPr bwMode="auto">
              <a:xfrm>
                <a:off x="1475656" y="1183524"/>
                <a:ext cx="2413000" cy="2414588"/>
              </a:xfrm>
              <a:custGeom>
                <a:avLst/>
                <a:gdLst>
                  <a:gd name="T0" fmla="*/ 1520 w 1520"/>
                  <a:gd name="T1" fmla="*/ 761 h 1521"/>
                  <a:gd name="T2" fmla="*/ 760 w 1520"/>
                  <a:gd name="T3" fmla="*/ 1521 h 1521"/>
                  <a:gd name="T4" fmla="*/ 0 w 1520"/>
                  <a:gd name="T5" fmla="*/ 761 h 1521"/>
                  <a:gd name="T6" fmla="*/ 760 w 1520"/>
                  <a:gd name="T7" fmla="*/ 0 h 1521"/>
                  <a:gd name="T8" fmla="*/ 1520 w 1520"/>
                  <a:gd name="T9" fmla="*/ 761 h 1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0" h="1521">
                    <a:moveTo>
                      <a:pt x="1520" y="761"/>
                    </a:moveTo>
                    <a:lnTo>
                      <a:pt x="760" y="1521"/>
                    </a:lnTo>
                    <a:lnTo>
                      <a:pt x="0" y="761"/>
                    </a:lnTo>
                    <a:lnTo>
                      <a:pt x="760" y="0"/>
                    </a:lnTo>
                    <a:lnTo>
                      <a:pt x="1520" y="7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  <a:sym typeface="思源宋体 CN Heavy" panose="02020900000000000000" pitchFamily="18" charset="-122"/>
                </a:endParaRPr>
              </a:p>
            </p:txBody>
          </p:sp>
        </p:grpSp>
      </p:grpSp>
      <p:sp>
        <p:nvSpPr>
          <p:cNvPr id="25" name="文本框 24"/>
          <p:cNvSpPr txBox="1"/>
          <p:nvPr/>
        </p:nvSpPr>
        <p:spPr>
          <a:xfrm>
            <a:off x="5173950" y="2069039"/>
            <a:ext cx="20794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accent1">
                    <a:lumMod val="7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rPr>
              <a:t>第四章</a:t>
            </a:r>
            <a:endParaRPr lang="zh-CN" altLang="en-US" sz="4800" b="1" dirty="0">
              <a:solidFill>
                <a:schemeClr val="accent1">
                  <a:lumMod val="7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+mn-ea"/>
              <a:sym typeface="思源宋体 CN Heavy" panose="02020900000000000000" pitchFamily="18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227416" y="3029167"/>
            <a:ext cx="392439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dirty="0">
                <a:solidFill>
                  <a:schemeClr val="accent1">
                    <a:lumMod val="7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rPr>
              <a:t>敬业，是最完美的工作</a:t>
            </a:r>
            <a:endParaRPr lang="en-US" altLang="zh-CN" sz="4000" dirty="0">
              <a:solidFill>
                <a:schemeClr val="accent1">
                  <a:lumMod val="7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+mn-ea"/>
              <a:sym typeface="思源宋体 CN Heavy" panose="02020900000000000000" pitchFamily="18" charset="-122"/>
            </a:endParaRPr>
          </a:p>
          <a:p>
            <a:pPr algn="ctr"/>
            <a:r>
              <a:rPr lang="zh-CN" altLang="en-US" sz="4000" dirty="0">
                <a:solidFill>
                  <a:schemeClr val="accent1">
                    <a:lumMod val="7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rPr>
              <a:t>态度</a:t>
            </a:r>
            <a:endParaRPr lang="zh-CN" altLang="en-US" sz="4000" dirty="0">
              <a:solidFill>
                <a:schemeClr val="accent1">
                  <a:lumMod val="7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+mn-ea"/>
              <a:sym typeface="思源宋体 CN Heavy" panose="02020900000000000000" pitchFamily="18" charset="-122"/>
            </a:endParaRPr>
          </a:p>
        </p:txBody>
      </p:sp>
      <p:grpSp>
        <p:nvGrpSpPr>
          <p:cNvPr id="23" name="PA-组合 12"/>
          <p:cNvGrpSpPr/>
          <p:nvPr>
            <p:custDataLst>
              <p:tags r:id="rId1"/>
            </p:custDataLst>
          </p:nvPr>
        </p:nvGrpSpPr>
        <p:grpSpPr>
          <a:xfrm flipH="1">
            <a:off x="579352" y="475224"/>
            <a:ext cx="765911" cy="560556"/>
            <a:chOff x="10550193" y="64715"/>
            <a:chExt cx="1537252" cy="1125085"/>
          </a:xfrm>
        </p:grpSpPr>
        <p:sp>
          <p:nvSpPr>
            <p:cNvPr id="24" name="PA-任意多边形 60"/>
            <p:cNvSpPr/>
            <p:nvPr>
              <p:custDataLst>
                <p:tags r:id="rId2"/>
              </p:custDataLst>
            </p:nvPr>
          </p:nvSpPr>
          <p:spPr bwMode="auto">
            <a:xfrm>
              <a:off x="10550193" y="543687"/>
              <a:ext cx="646113" cy="6461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sp>
          <p:nvSpPr>
            <p:cNvPr id="27" name="PA-任意多边形 74"/>
            <p:cNvSpPr/>
            <p:nvPr>
              <p:custDataLst>
                <p:tags r:id="rId3"/>
              </p:custDataLst>
            </p:nvPr>
          </p:nvSpPr>
          <p:spPr bwMode="auto">
            <a:xfrm>
              <a:off x="11144479" y="64715"/>
              <a:ext cx="942966" cy="941513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 flipH="1" flipV="1">
            <a:off x="631179" y="5994797"/>
            <a:ext cx="765911" cy="560556"/>
            <a:chOff x="10550193" y="64715"/>
            <a:chExt cx="1537252" cy="1125085"/>
          </a:xfrm>
        </p:grpSpPr>
        <p:sp>
          <p:nvSpPr>
            <p:cNvPr id="29" name="Freeform 60"/>
            <p:cNvSpPr/>
            <p:nvPr/>
          </p:nvSpPr>
          <p:spPr bwMode="auto">
            <a:xfrm>
              <a:off x="10550193" y="543687"/>
              <a:ext cx="646113" cy="6461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sp>
          <p:nvSpPr>
            <p:cNvPr id="30" name="Freeform 74"/>
            <p:cNvSpPr/>
            <p:nvPr/>
          </p:nvSpPr>
          <p:spPr bwMode="auto">
            <a:xfrm>
              <a:off x="11142082" y="64715"/>
              <a:ext cx="945363" cy="94390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0625989" y="475224"/>
            <a:ext cx="765911" cy="560556"/>
            <a:chOff x="10550193" y="64715"/>
            <a:chExt cx="1537252" cy="1125085"/>
          </a:xfrm>
        </p:grpSpPr>
        <p:sp>
          <p:nvSpPr>
            <p:cNvPr id="32" name="Freeform 60"/>
            <p:cNvSpPr/>
            <p:nvPr/>
          </p:nvSpPr>
          <p:spPr bwMode="auto">
            <a:xfrm>
              <a:off x="10550193" y="543687"/>
              <a:ext cx="646113" cy="6461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sp>
          <p:nvSpPr>
            <p:cNvPr id="33" name="Freeform 74"/>
            <p:cNvSpPr/>
            <p:nvPr/>
          </p:nvSpPr>
          <p:spPr bwMode="auto">
            <a:xfrm>
              <a:off x="11144479" y="64715"/>
              <a:ext cx="942966" cy="941513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 flipV="1">
            <a:off x="10625990" y="5976971"/>
            <a:ext cx="765910" cy="560555"/>
            <a:chOff x="10550193" y="64716"/>
            <a:chExt cx="1537251" cy="1125084"/>
          </a:xfrm>
        </p:grpSpPr>
        <p:sp>
          <p:nvSpPr>
            <p:cNvPr id="35" name="Freeform 60"/>
            <p:cNvSpPr/>
            <p:nvPr/>
          </p:nvSpPr>
          <p:spPr bwMode="auto">
            <a:xfrm>
              <a:off x="10550193" y="543687"/>
              <a:ext cx="646113" cy="6461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sp>
          <p:nvSpPr>
            <p:cNvPr id="36" name="Freeform 74"/>
            <p:cNvSpPr/>
            <p:nvPr/>
          </p:nvSpPr>
          <p:spPr bwMode="auto">
            <a:xfrm>
              <a:off x="11159933" y="64716"/>
              <a:ext cx="927511" cy="92608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drap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254623" y="340992"/>
            <a:ext cx="72188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工作态度就是竞争力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" name="c99bb199-d781-4f46-8377-18a95437717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92801" y="1463040"/>
            <a:ext cx="10843838" cy="4685817"/>
            <a:chOff x="676650" y="2864734"/>
            <a:chExt cx="10843838" cy="2652667"/>
          </a:xfrm>
        </p:grpSpPr>
        <p:grpSp>
          <p:nvGrpSpPr>
            <p:cNvPr id="4" name="iṣ1iḍé"/>
            <p:cNvGrpSpPr/>
            <p:nvPr/>
          </p:nvGrpSpPr>
          <p:grpSpPr>
            <a:xfrm>
              <a:off x="676650" y="2864734"/>
              <a:ext cx="3484350" cy="2652667"/>
              <a:chOff x="676650" y="3386332"/>
              <a:chExt cx="3484350" cy="2652667"/>
            </a:xfrm>
          </p:grpSpPr>
          <p:sp>
            <p:nvSpPr>
              <p:cNvPr id="13" name="ísḷïḍé"/>
              <p:cNvSpPr/>
              <p:nvPr/>
            </p:nvSpPr>
            <p:spPr>
              <a:xfrm>
                <a:off x="676652" y="3608092"/>
                <a:ext cx="3484348" cy="2430907"/>
              </a:xfrm>
              <a:prstGeom prst="roundRect">
                <a:avLst>
                  <a:gd name="adj" fmla="val 2415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1">
                <a:normAutofit/>
              </a:bodyPr>
              <a:lstStyle/>
              <a:p>
                <a:pPr>
                  <a:lnSpc>
                    <a:spcPct val="130000"/>
                  </a:lnSpc>
                  <a:defRPr/>
                </a:pPr>
                <a:endPara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îṩľíḑê"/>
              <p:cNvSpPr/>
              <p:nvPr/>
            </p:nvSpPr>
            <p:spPr>
              <a:xfrm>
                <a:off x="676650" y="3386332"/>
                <a:ext cx="3484350" cy="44352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lnSpcReduction="20000"/>
              </a:bodyPr>
              <a:lstStyle/>
              <a:p>
                <a:pPr lvl="0" algn="ctr">
                  <a:lnSpc>
                    <a:spcPct val="120000"/>
                  </a:lnSpc>
                  <a:defRPr/>
                </a:pPr>
                <a:r>
                  <a:rPr lang="zh-CN" altLang="en-US" sz="2800" b="1" kern="0" dirty="0">
                    <a:solidFill>
                      <a:sysClr val="window" lastClr="FFFFFF"/>
                    </a:solidFill>
                    <a:cs typeface="+mn-ea"/>
                    <a:sym typeface="+mn-lt"/>
                  </a:rPr>
                  <a:t>得过且过</a:t>
                </a:r>
                <a:endParaRPr lang="zh-CN" altLang="en-US" sz="2800" b="1" kern="0" dirty="0">
                  <a:solidFill>
                    <a:sysClr val="window" lastClr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îSľidè"/>
              <p:cNvSpPr/>
              <p:nvPr/>
            </p:nvSpPr>
            <p:spPr>
              <a:xfrm>
                <a:off x="822158" y="4058999"/>
                <a:ext cx="3262642" cy="197999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>
                <a:norm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/>
                    </a:solidFill>
                    <a:cs typeface="+mn-ea"/>
                    <a:sym typeface="+mn-lt"/>
                  </a:rPr>
                  <a:t>他们的口头禅：“那么拼命干什么？大家不是拿着同样的薪水吗”职责以外的事情一概不理，分外之事更不会主动去做，不求有功，但求无过，一遇挫折就自我安慰：“反正晋升是少数人的事，大多数人还不是像我一样原地踏步，这样有什么不好？”</a:t>
                </a:r>
                <a:endParaRPr lang="zh-CN" altLang="en-US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ïṣliďê"/>
            <p:cNvGrpSpPr/>
            <p:nvPr/>
          </p:nvGrpSpPr>
          <p:grpSpPr>
            <a:xfrm>
              <a:off x="4356394" y="2864734"/>
              <a:ext cx="3484350" cy="2652667"/>
              <a:chOff x="676650" y="3386332"/>
              <a:chExt cx="3484350" cy="2652667"/>
            </a:xfrm>
          </p:grpSpPr>
          <p:sp>
            <p:nvSpPr>
              <p:cNvPr id="10" name="î$1îďé"/>
              <p:cNvSpPr/>
              <p:nvPr/>
            </p:nvSpPr>
            <p:spPr>
              <a:xfrm>
                <a:off x="676652" y="3608092"/>
                <a:ext cx="3484348" cy="2430907"/>
              </a:xfrm>
              <a:prstGeom prst="roundRect">
                <a:avLst>
                  <a:gd name="adj" fmla="val 2415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1">
                <a:normAutofit/>
              </a:bodyPr>
              <a:lstStyle/>
              <a:p>
                <a:pPr marL="171450" indent="-171450" defTabSz="914400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endParaRPr lang="zh-CN" altLang="en-US" sz="9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íŝļïḋè"/>
              <p:cNvSpPr/>
              <p:nvPr/>
            </p:nvSpPr>
            <p:spPr>
              <a:xfrm>
                <a:off x="676650" y="3386332"/>
                <a:ext cx="3484350" cy="44352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8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牢骚满腹</a:t>
                </a:r>
                <a:endParaRPr lang="zh-CN" altLang="en-US" sz="28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íšľíḋè"/>
              <p:cNvSpPr/>
              <p:nvPr/>
            </p:nvSpPr>
            <p:spPr>
              <a:xfrm>
                <a:off x="809853" y="4058999"/>
                <a:ext cx="3217944" cy="197999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>
                <a:normAutofit/>
              </a:bodyPr>
              <a:lstStyle/>
              <a:p>
                <a:pPr algn="just"/>
                <a:r>
                  <a:rPr lang="zh-CN" altLang="en-US" sz="2000" b="1" dirty="0">
                    <a:cs typeface="+mn-ea"/>
                    <a:sym typeface="+mn-lt"/>
                  </a:rPr>
                  <a:t>永远悲观失望，总在抱怨他人与环境，认为自己所有的不如意，都是由环境造成的，这种人常常自我设限，使自己的无限潜能无法发挥，整天生活在负面情绪当中，这种消极情绪会不知不觉地传染给其它人。</a:t>
                </a:r>
                <a:endParaRPr lang="zh-CN" altLang="en-US" sz="2000" b="1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îśḷiḋe"/>
            <p:cNvGrpSpPr/>
            <p:nvPr/>
          </p:nvGrpSpPr>
          <p:grpSpPr>
            <a:xfrm>
              <a:off x="8036138" y="2864734"/>
              <a:ext cx="3484350" cy="2652667"/>
              <a:chOff x="676650" y="3386332"/>
              <a:chExt cx="3484350" cy="2652667"/>
            </a:xfrm>
          </p:grpSpPr>
          <p:sp>
            <p:nvSpPr>
              <p:cNvPr id="7" name="ïSḷïḍê"/>
              <p:cNvSpPr/>
              <p:nvPr/>
            </p:nvSpPr>
            <p:spPr>
              <a:xfrm>
                <a:off x="676652" y="3608092"/>
                <a:ext cx="3484348" cy="2430907"/>
              </a:xfrm>
              <a:prstGeom prst="roundRect">
                <a:avLst>
                  <a:gd name="adj" fmla="val 2415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1">
                <a:normAutofit/>
              </a:bodyPr>
              <a:lstStyle/>
              <a:p>
                <a:pPr>
                  <a:lnSpc>
                    <a:spcPct val="130000"/>
                  </a:lnSpc>
                  <a:defRPr/>
                </a:pPr>
                <a:endPara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" name="îṡ1îḑê"/>
              <p:cNvSpPr/>
              <p:nvPr/>
            </p:nvSpPr>
            <p:spPr>
              <a:xfrm>
                <a:off x="676650" y="3386332"/>
                <a:ext cx="3484350" cy="44352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8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积极进取</a:t>
                </a:r>
                <a:endParaRPr lang="zh-CN" altLang="en-US" sz="28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" name="íṡļïďé"/>
              <p:cNvSpPr/>
              <p:nvPr/>
            </p:nvSpPr>
            <p:spPr>
              <a:xfrm>
                <a:off x="824181" y="4058999"/>
                <a:ext cx="3189288" cy="197999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>
                <a:normAutofit/>
              </a:bodyPr>
              <a:lstStyle/>
              <a:p>
                <a:pPr algn="just"/>
                <a:r>
                  <a:rPr lang="zh-CN" altLang="en-US" sz="2000" b="1" dirty="0">
                    <a:cs typeface="+mn-ea"/>
                    <a:sym typeface="+mn-lt"/>
                  </a:rPr>
                  <a:t>热情和同事门打招呼，精神抖擞，积极乐观，永争第一，遇到问题积极寻求办法解决，同事们都喜欢和他接触，虽然整天忙碌，但却始终保持着乐观的态度。</a:t>
                </a:r>
                <a:endParaRPr lang="zh-CN" altLang="en-US" sz="2000" b="1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16" name="文本框 15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ageCurlDoubl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99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254623" y="340992"/>
            <a:ext cx="72188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态度就是竞争力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378076" y="1656210"/>
            <a:ext cx="7702385" cy="1492485"/>
            <a:chOff x="1378076" y="1656210"/>
            <a:chExt cx="7702385" cy="1492485"/>
          </a:xfrm>
        </p:grpSpPr>
        <p:grpSp>
          <p:nvGrpSpPr>
            <p:cNvPr id="3" name="组合 147"/>
            <p:cNvGrpSpPr/>
            <p:nvPr/>
          </p:nvGrpSpPr>
          <p:grpSpPr>
            <a:xfrm>
              <a:off x="1378076" y="1656210"/>
              <a:ext cx="1329567" cy="1415742"/>
              <a:chOff x="611306" y="1203674"/>
              <a:chExt cx="1328332" cy="1414234"/>
            </a:xfrm>
            <a:solidFill>
              <a:srgbClr val="325F0B"/>
            </a:solidFill>
          </p:grpSpPr>
          <p:sp>
            <p:nvSpPr>
              <p:cNvPr id="4" name="菱形 3"/>
              <p:cNvSpPr/>
              <p:nvPr/>
            </p:nvSpPr>
            <p:spPr>
              <a:xfrm>
                <a:off x="723313" y="1289437"/>
                <a:ext cx="1104318" cy="1328471"/>
              </a:xfrm>
              <a:prstGeom prst="diamond">
                <a:avLst/>
              </a:prstGeom>
              <a:solidFill>
                <a:schemeClr val="accent1">
                  <a:lumMod val="50000"/>
                </a:schemeClr>
              </a:solidFill>
              <a:ln w="12700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685165">
                  <a:defRPr/>
                </a:pPr>
                <a:endParaRPr lang="zh-CN" altLang="en-US" sz="20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" name="菱形 4"/>
              <p:cNvSpPr/>
              <p:nvPr/>
            </p:nvSpPr>
            <p:spPr>
              <a:xfrm>
                <a:off x="611306" y="1203674"/>
                <a:ext cx="1328332" cy="1326722"/>
              </a:xfrm>
              <a:prstGeom prst="diamond">
                <a:avLst/>
              </a:prstGeom>
              <a:solidFill>
                <a:srgbClr val="00B0F0"/>
              </a:solidFill>
              <a:ln w="12700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685165">
                  <a:defRPr/>
                </a:pPr>
                <a:r>
                  <a:rPr lang="en-US" altLang="zh-CN" sz="3200" dirty="0">
                    <a:solidFill>
                      <a:srgbClr val="FFFFFF"/>
                    </a:solidFill>
                    <a:cs typeface="+mn-ea"/>
                    <a:sym typeface="+mn-lt"/>
                  </a:rPr>
                  <a:t>1</a:t>
                </a:r>
                <a:endParaRPr lang="zh-CN" altLang="en-US" sz="3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9" name="文本框 17"/>
            <p:cNvSpPr txBox="1"/>
            <p:nvPr/>
          </p:nvSpPr>
          <p:spPr>
            <a:xfrm>
              <a:off x="2779514" y="1848215"/>
              <a:ext cx="6300947" cy="1300480"/>
            </a:xfrm>
            <a:prstGeom prst="rect">
              <a:avLst/>
            </a:prstGeom>
            <a:noFill/>
          </p:spPr>
          <p:txBody>
            <a:bodyPr wrap="square" lIns="100765" tIns="50382" rIns="100765" bIns="50382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cs typeface="+mn-ea"/>
                  <a:sym typeface="+mn-lt"/>
                </a:rPr>
                <a:t>那些慵懒怠惰的人，那些态度上不具备竞争力的人只注重事物的表象，无法看透事物的本质，他们只相信运气、机缘、天命之类的东西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788670" y="3349298"/>
            <a:ext cx="8025254" cy="1548175"/>
            <a:chOff x="2788670" y="3349298"/>
            <a:chExt cx="8025254" cy="1548175"/>
          </a:xfrm>
        </p:grpSpPr>
        <p:grpSp>
          <p:nvGrpSpPr>
            <p:cNvPr id="6" name="组合 153"/>
            <p:cNvGrpSpPr/>
            <p:nvPr/>
          </p:nvGrpSpPr>
          <p:grpSpPr>
            <a:xfrm>
              <a:off x="9484354" y="3349298"/>
              <a:ext cx="1329570" cy="1415742"/>
              <a:chOff x="4056282" y="1203598"/>
              <a:chExt cx="1328333" cy="1414234"/>
            </a:xfrm>
            <a:solidFill>
              <a:srgbClr val="325F0B"/>
            </a:solidFill>
          </p:grpSpPr>
          <p:sp>
            <p:nvSpPr>
              <p:cNvPr id="7" name="菱形 6"/>
              <p:cNvSpPr/>
              <p:nvPr/>
            </p:nvSpPr>
            <p:spPr>
              <a:xfrm>
                <a:off x="4168289" y="1289361"/>
                <a:ext cx="1104319" cy="1328471"/>
              </a:xfrm>
              <a:prstGeom prst="diamon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2700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685165">
                  <a:defRPr/>
                </a:pPr>
                <a:endParaRPr lang="zh-CN" altLang="en-US" sz="20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" name="菱形 7"/>
              <p:cNvSpPr/>
              <p:nvPr/>
            </p:nvSpPr>
            <p:spPr>
              <a:xfrm>
                <a:off x="4056282" y="1203598"/>
                <a:ext cx="1328333" cy="1326722"/>
              </a:xfrm>
              <a:prstGeom prst="diamond">
                <a:avLst/>
              </a:prstGeom>
              <a:solidFill>
                <a:schemeClr val="accent1">
                  <a:lumMod val="75000"/>
                </a:schemeClr>
              </a:solidFill>
              <a:ln w="12700" cmpd="sng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685165">
                  <a:defRPr/>
                </a:pPr>
                <a:r>
                  <a:rPr lang="en-US" altLang="zh-CN" sz="3200" dirty="0">
                    <a:solidFill>
                      <a:srgbClr val="FFFFFF"/>
                    </a:solidFill>
                    <a:cs typeface="+mn-ea"/>
                    <a:sym typeface="+mn-lt"/>
                  </a:rPr>
                  <a:t>2</a:t>
                </a:r>
                <a:endParaRPr lang="zh-CN" altLang="en-US" sz="3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0" name="文本框 23"/>
            <p:cNvSpPr txBox="1"/>
            <p:nvPr/>
          </p:nvSpPr>
          <p:spPr>
            <a:xfrm>
              <a:off x="2788670" y="3596993"/>
              <a:ext cx="6282632" cy="1300480"/>
            </a:xfrm>
            <a:prstGeom prst="rect">
              <a:avLst/>
            </a:prstGeom>
            <a:noFill/>
          </p:spPr>
          <p:txBody>
            <a:bodyPr wrap="square" lIns="100765" tIns="50382" rIns="100765" bIns="50382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cs typeface="+mn-ea"/>
                  <a:sym typeface="+mn-lt"/>
                </a:rPr>
                <a:t>到他人工作出色，他们就说：“那是天分！”看到人家屡次加薪，他们就说：“那是幸运！”发现有人为老板重用，他们就说：“那是机缘巧合。”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490187" y="5201790"/>
            <a:ext cx="9211625" cy="1260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9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 在公司里，员工与员工之间在竞争智慧与能力的同时，也在竞争态度，一个人的态度直接决定了他的行为，决定了对待工作他是尽心尽力还是敷衍了事，是安于现状还是积极进取，态度越积极，决心越大，对工作投入的心血也越多，从工作中所获得的回报也就相应地更为理想。</a:t>
            </a:r>
            <a:endParaRPr lang="zh-CN" altLang="en-US" sz="19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eelOff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254623" y="340992"/>
            <a:ext cx="7218817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工作中无小事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TextBox 12"/>
          <p:cNvSpPr txBox="1"/>
          <p:nvPr/>
        </p:nvSpPr>
        <p:spPr>
          <a:xfrm>
            <a:off x="618265" y="1703624"/>
            <a:ext cx="5884136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zh-CN" altLang="en-US" sz="2000" b="1" dirty="0">
                <a:cs typeface="+mn-ea"/>
                <a:sym typeface="+mn-lt"/>
              </a:rPr>
              <a:t>在工作中，没有任何一件事情，小到可以被抛弃，没有任何一个细节，细到应该忽略，同样是做小事，不同的人会有不同体会和成就</a:t>
            </a:r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4" name="TextBox 13"/>
          <p:cNvSpPr txBox="1"/>
          <p:nvPr/>
        </p:nvSpPr>
        <p:spPr>
          <a:xfrm>
            <a:off x="618264" y="3270198"/>
            <a:ext cx="5884136" cy="930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zh-CN" altLang="en-US" sz="2100" b="1" dirty="0">
                <a:cs typeface="+mn-ea"/>
                <a:sym typeface="+mn-lt"/>
              </a:rPr>
              <a:t>不屑于做小事的人做起事来十分消极，不过只是在工作中混时间</a:t>
            </a:r>
            <a:endParaRPr lang="zh-CN" altLang="en-US" sz="2100" b="1" dirty="0">
              <a:cs typeface="+mn-ea"/>
              <a:sym typeface="+mn-lt"/>
            </a:endParaRPr>
          </a:p>
        </p:txBody>
      </p:sp>
      <p:sp>
        <p:nvSpPr>
          <p:cNvPr id="5" name="TextBox 14"/>
          <p:cNvSpPr txBox="1"/>
          <p:nvPr/>
        </p:nvSpPr>
        <p:spPr>
          <a:xfrm>
            <a:off x="618264" y="4436664"/>
            <a:ext cx="5884136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zh-CN" altLang="en-US" sz="2000" b="1" dirty="0">
                <a:cs typeface="+mn-ea"/>
                <a:sym typeface="+mn-lt"/>
              </a:rPr>
              <a:t>积极的人则会安心工作，把做小事作为锻炼自己，深入了解公司情况，利用小事去多方面体味，增强自己的判断能力和思考能力</a:t>
            </a:r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406641" y="1703624"/>
            <a:ext cx="4400774" cy="3928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大多数初入职场的年轻人，不管在哪个领域，从事什么样的工作，都会经历一段或长或短的做小事的“磨菇”期，在这种情况下，有一个忠告“与其浑浑噩噩浪费时间，不如从你的每一件琐事、每一件小事中得到成长。”</a:t>
            </a:r>
            <a:endParaRPr lang="zh-CN" altLang="en-US" sz="24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>
                <a:solidFill>
                  <a:schemeClr val="bg1"/>
                </a:solidFill>
              </a:rPr>
              <a:t>luckyeveryday6</a:t>
            </a:r>
            <a:endParaRPr lang="en-US" altLang="zh-CN" sz="800" b="1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>
                <a:solidFill>
                  <a:schemeClr val="bg1"/>
                </a:solidFill>
              </a:rPr>
              <a:t>luckyeveryday6</a:t>
            </a:r>
            <a:endParaRPr lang="en-US" altLang="zh-CN" sz="800" b="1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prestig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254623" y="340992"/>
            <a:ext cx="72188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工作中无小事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297501" y="1833326"/>
            <a:ext cx="7031628" cy="4595164"/>
            <a:chOff x="4414703" y="2634651"/>
            <a:chExt cx="5595229" cy="3656481"/>
          </a:xfrm>
        </p:grpSpPr>
        <p:sp>
          <p:nvSpPr>
            <p:cNvPr id="3" name="Line 20"/>
            <p:cNvSpPr>
              <a:spLocks noChangeShapeType="1"/>
            </p:cNvSpPr>
            <p:nvPr/>
          </p:nvSpPr>
          <p:spPr bwMode="auto">
            <a:xfrm flipH="1">
              <a:off x="5564144" y="5178866"/>
              <a:ext cx="4445788" cy="0"/>
            </a:xfrm>
            <a:prstGeom prst="line">
              <a:avLst/>
            </a:prstGeom>
            <a:noFill/>
            <a:ln w="9525" cap="rnd">
              <a:solidFill>
                <a:schemeClr val="accent1">
                  <a:lumMod val="7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56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" name="Line 21"/>
            <p:cNvSpPr>
              <a:spLocks noChangeShapeType="1"/>
            </p:cNvSpPr>
            <p:nvPr/>
          </p:nvSpPr>
          <p:spPr bwMode="auto">
            <a:xfrm flipH="1">
              <a:off x="4414703" y="2634651"/>
              <a:ext cx="5595229" cy="0"/>
            </a:xfrm>
            <a:prstGeom prst="line">
              <a:avLst/>
            </a:prstGeom>
            <a:noFill/>
            <a:ln w="9525" cap="rnd">
              <a:solidFill>
                <a:schemeClr val="accent1">
                  <a:lumMod val="7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56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" name="Line 22"/>
            <p:cNvSpPr>
              <a:spLocks noChangeShapeType="1"/>
            </p:cNvSpPr>
            <p:nvPr/>
          </p:nvSpPr>
          <p:spPr bwMode="auto">
            <a:xfrm flipH="1">
              <a:off x="4938764" y="3906759"/>
              <a:ext cx="5071168" cy="0"/>
            </a:xfrm>
            <a:prstGeom prst="line">
              <a:avLst/>
            </a:prstGeom>
            <a:noFill/>
            <a:ln w="9525" cap="rnd">
              <a:solidFill>
                <a:schemeClr val="accent1">
                  <a:lumMod val="7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56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5564143" y="5336144"/>
              <a:ext cx="4356278" cy="954988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indent="457200">
                <a:lnSpc>
                  <a:spcPct val="130000"/>
                </a:lnSpc>
              </a:pPr>
              <a:r>
                <a:rPr lang="zh-CN" altLang="en-US" sz="2000" b="1" dirty="0">
                  <a:cs typeface="+mn-ea"/>
                  <a:sym typeface="+mn-lt"/>
                </a:rPr>
                <a:t>而眼高手低者，是永远做不成大事的，你面对小事时的心态，可以折射出你的综合素质，以及你区别于他人的特点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4665346" y="2812482"/>
              <a:ext cx="5344586" cy="954988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457200">
                <a:lnSpc>
                  <a:spcPct val="130000"/>
                </a:lnSpc>
              </a:pPr>
              <a:r>
                <a:rPr lang="zh-CN" altLang="en-US" sz="2000" b="1" dirty="0">
                  <a:cs typeface="+mn-ea"/>
                  <a:sym typeface="+mn-lt"/>
                </a:rPr>
                <a:t>大事是由众多小事积累而成的，忽略了小事就难成大事，从小事开始，逐渐锻炼意志，增长思维智慧，熟练操作技能，日后才能做大事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5021067" y="4107166"/>
              <a:ext cx="4899355" cy="954988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indent="457200">
                <a:lnSpc>
                  <a:spcPct val="130000"/>
                </a:lnSpc>
              </a:pPr>
              <a:r>
                <a:rPr lang="zh-CN" altLang="en-US" sz="2000" b="1" dirty="0">
                  <a:cs typeface="+mn-ea"/>
                  <a:sym typeface="+mn-lt"/>
                </a:rPr>
                <a:t>而眼高手低者，是永远做不成大事的，你面对小事时的心态，可以折射出你的综合素质，以及你区别于他人的特点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4969" y="812191"/>
            <a:ext cx="6858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wind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254623" y="340992"/>
            <a:ext cx="72188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心中常存责任感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564532" y="1703983"/>
            <a:ext cx="9062936" cy="4123207"/>
            <a:chOff x="731304" y="2445663"/>
            <a:chExt cx="5143500" cy="2340049"/>
          </a:xfrm>
        </p:grpSpPr>
        <p:sp>
          <p:nvSpPr>
            <p:cNvPr id="5" name="Rounded Rectangle 18"/>
            <p:cNvSpPr/>
            <p:nvPr/>
          </p:nvSpPr>
          <p:spPr>
            <a:xfrm>
              <a:off x="731304" y="2445663"/>
              <a:ext cx="2340049" cy="234004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" name="Freeform 16"/>
            <p:cNvSpPr/>
            <p:nvPr/>
          </p:nvSpPr>
          <p:spPr>
            <a:xfrm>
              <a:off x="733264" y="4258227"/>
              <a:ext cx="2336129" cy="527485"/>
            </a:xfrm>
            <a:custGeom>
              <a:avLst/>
              <a:gdLst>
                <a:gd name="connsiteX0" fmla="*/ 1168064 w 2336129"/>
                <a:gd name="connsiteY0" fmla="*/ 0 h 527485"/>
                <a:gd name="connsiteX1" fmla="*/ 2334066 w 2336129"/>
                <a:gd name="connsiteY1" fmla="*/ 156250 h 527485"/>
                <a:gd name="connsiteX2" fmla="*/ 2336129 w 2336129"/>
                <a:gd name="connsiteY2" fmla="*/ 156910 h 527485"/>
                <a:gd name="connsiteX3" fmla="*/ 2330165 w 2336129"/>
                <a:gd name="connsiteY3" fmla="*/ 216071 h 527485"/>
                <a:gd name="connsiteX4" fmla="*/ 1948073 w 2336129"/>
                <a:gd name="connsiteY4" fmla="*/ 527485 h 527485"/>
                <a:gd name="connsiteX5" fmla="*/ 388056 w 2336129"/>
                <a:gd name="connsiteY5" fmla="*/ 527485 h 527485"/>
                <a:gd name="connsiteX6" fmla="*/ 5964 w 2336129"/>
                <a:gd name="connsiteY6" fmla="*/ 216071 h 527485"/>
                <a:gd name="connsiteX7" fmla="*/ 0 w 2336129"/>
                <a:gd name="connsiteY7" fmla="*/ 156909 h 527485"/>
                <a:gd name="connsiteX8" fmla="*/ 2063 w 2336129"/>
                <a:gd name="connsiteY8" fmla="*/ 156250 h 527485"/>
                <a:gd name="connsiteX9" fmla="*/ 1168064 w 2336129"/>
                <a:gd name="connsiteY9" fmla="*/ 0 h 52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36129" h="527485">
                  <a:moveTo>
                    <a:pt x="1168064" y="0"/>
                  </a:moveTo>
                  <a:cubicBezTo>
                    <a:pt x="1581663" y="0"/>
                    <a:pt x="1975684" y="55637"/>
                    <a:pt x="2334066" y="156250"/>
                  </a:cubicBezTo>
                  <a:lnTo>
                    <a:pt x="2336129" y="156910"/>
                  </a:lnTo>
                  <a:lnTo>
                    <a:pt x="2330165" y="216071"/>
                  </a:lnTo>
                  <a:cubicBezTo>
                    <a:pt x="2293798" y="393795"/>
                    <a:pt x="2136548" y="527485"/>
                    <a:pt x="1948073" y="527485"/>
                  </a:cubicBezTo>
                  <a:lnTo>
                    <a:pt x="388056" y="527485"/>
                  </a:lnTo>
                  <a:cubicBezTo>
                    <a:pt x="199581" y="527485"/>
                    <a:pt x="42331" y="393795"/>
                    <a:pt x="5964" y="216071"/>
                  </a:cubicBezTo>
                  <a:lnTo>
                    <a:pt x="0" y="156909"/>
                  </a:lnTo>
                  <a:lnTo>
                    <a:pt x="2063" y="156250"/>
                  </a:lnTo>
                  <a:cubicBezTo>
                    <a:pt x="360445" y="55637"/>
                    <a:pt x="754466" y="0"/>
                    <a:pt x="1168064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7" name="Rounded Rectangle 37"/>
            <p:cNvSpPr/>
            <p:nvPr/>
          </p:nvSpPr>
          <p:spPr>
            <a:xfrm>
              <a:off x="3534755" y="2445663"/>
              <a:ext cx="2340049" cy="2340049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Freeform 38"/>
            <p:cNvSpPr/>
            <p:nvPr/>
          </p:nvSpPr>
          <p:spPr>
            <a:xfrm>
              <a:off x="3536715" y="4258227"/>
              <a:ext cx="2336129" cy="527485"/>
            </a:xfrm>
            <a:custGeom>
              <a:avLst/>
              <a:gdLst>
                <a:gd name="connsiteX0" fmla="*/ 1168064 w 2336129"/>
                <a:gd name="connsiteY0" fmla="*/ 0 h 527485"/>
                <a:gd name="connsiteX1" fmla="*/ 2334066 w 2336129"/>
                <a:gd name="connsiteY1" fmla="*/ 156250 h 527485"/>
                <a:gd name="connsiteX2" fmla="*/ 2336129 w 2336129"/>
                <a:gd name="connsiteY2" fmla="*/ 156910 h 527485"/>
                <a:gd name="connsiteX3" fmla="*/ 2330165 w 2336129"/>
                <a:gd name="connsiteY3" fmla="*/ 216071 h 527485"/>
                <a:gd name="connsiteX4" fmla="*/ 1948073 w 2336129"/>
                <a:gd name="connsiteY4" fmla="*/ 527485 h 527485"/>
                <a:gd name="connsiteX5" fmla="*/ 388056 w 2336129"/>
                <a:gd name="connsiteY5" fmla="*/ 527485 h 527485"/>
                <a:gd name="connsiteX6" fmla="*/ 5964 w 2336129"/>
                <a:gd name="connsiteY6" fmla="*/ 216071 h 527485"/>
                <a:gd name="connsiteX7" fmla="*/ 0 w 2336129"/>
                <a:gd name="connsiteY7" fmla="*/ 156909 h 527485"/>
                <a:gd name="connsiteX8" fmla="*/ 2063 w 2336129"/>
                <a:gd name="connsiteY8" fmla="*/ 156250 h 527485"/>
                <a:gd name="connsiteX9" fmla="*/ 1168064 w 2336129"/>
                <a:gd name="connsiteY9" fmla="*/ 0 h 52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36129" h="527485">
                  <a:moveTo>
                    <a:pt x="1168064" y="0"/>
                  </a:moveTo>
                  <a:cubicBezTo>
                    <a:pt x="1581663" y="0"/>
                    <a:pt x="1975684" y="55637"/>
                    <a:pt x="2334066" y="156250"/>
                  </a:cubicBezTo>
                  <a:lnTo>
                    <a:pt x="2336129" y="156910"/>
                  </a:lnTo>
                  <a:lnTo>
                    <a:pt x="2330165" y="216071"/>
                  </a:lnTo>
                  <a:cubicBezTo>
                    <a:pt x="2293798" y="393795"/>
                    <a:pt x="2136548" y="527485"/>
                    <a:pt x="1948073" y="527485"/>
                  </a:cubicBezTo>
                  <a:lnTo>
                    <a:pt x="388056" y="527485"/>
                  </a:lnTo>
                  <a:cubicBezTo>
                    <a:pt x="199581" y="527485"/>
                    <a:pt x="42331" y="393795"/>
                    <a:pt x="5964" y="216071"/>
                  </a:cubicBezTo>
                  <a:lnTo>
                    <a:pt x="0" y="156909"/>
                  </a:lnTo>
                  <a:lnTo>
                    <a:pt x="2063" y="156250"/>
                  </a:lnTo>
                  <a:cubicBezTo>
                    <a:pt x="360445" y="55637"/>
                    <a:pt x="754466" y="0"/>
                    <a:pt x="1168064" y="0"/>
                  </a:cubicBezTo>
                  <a:close/>
                </a:path>
              </a:pathLst>
            </a:custGeom>
            <a:solidFill>
              <a:srgbClr val="1F4E79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TextBox 39"/>
            <p:cNvSpPr txBox="1"/>
            <p:nvPr/>
          </p:nvSpPr>
          <p:spPr>
            <a:xfrm>
              <a:off x="869361" y="2672124"/>
              <a:ext cx="1992353" cy="1187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每个人都肩负着责任，对工作，对家庭，对亲人，对朋友，我们都要负责任，正因为担负着这样或那样的责任，人才会对自己行为有所约束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TextBox 39"/>
            <p:cNvSpPr txBox="1"/>
            <p:nvPr/>
          </p:nvSpPr>
          <p:spPr>
            <a:xfrm>
              <a:off x="3677739" y="2672124"/>
              <a:ext cx="1992353" cy="960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社会学家戴维斯说：“放弃了自己对社会的责任，就意味着放弃了自身在这个社会中更好的生存机会”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2" name="TextBox 13"/>
          <p:cNvSpPr txBox="1"/>
          <p:nvPr/>
        </p:nvSpPr>
        <p:spPr>
          <a:xfrm>
            <a:off x="2362013" y="5154017"/>
            <a:ext cx="252824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PART01</a:t>
            </a:r>
            <a:endParaRPr lang="en-US" altLang="zh-CN" sz="3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359614" y="5154017"/>
            <a:ext cx="252824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PART02</a:t>
            </a:r>
            <a:endParaRPr lang="en-US" altLang="zh-CN" sz="3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eelOff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254623" y="340992"/>
            <a:ext cx="72188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工作态度的表现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TextBox 9"/>
          <p:cNvSpPr txBox="1"/>
          <p:nvPr/>
        </p:nvSpPr>
        <p:spPr>
          <a:xfrm>
            <a:off x="305409" y="1154630"/>
            <a:ext cx="2000625" cy="650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木匠的故事</a:t>
            </a:r>
            <a:endParaRPr lang="zh-CN" altLang="en-US" sz="28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5410" y="1830536"/>
            <a:ext cx="7070750" cy="3149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700" b="1" dirty="0">
                <a:cs typeface="+mn-ea"/>
                <a:sym typeface="+mn-lt"/>
              </a:rPr>
              <a:t>         乔治做了一辈子的木匠，他因敬业和勤奋而深得老板的信任。年老力衰，乔治对老板说，自己想退休回家与妻子儿女共享天伦之乐。老板十分舍不得他，再三挽留，但是他去意已决，不为所动。老板只好答应他的请辞，但希望他能再帮助自己盖一座房子，乔治自然无法推辞。乔治已归心似箭，心思全不在工作上了。用料也不那么严格，做出的活也全无往日的水准，老板看在眼里，却什么也不说，等到房子盖好后，老板将钥匙交给乔治。“这是你的房子，”老板说，“我送给你的礼物。”老木匠愣住了，悔恨和羞愧溢于言表，他一生盖了那么多毫宅华亭，最后却为自己建了这样一座粗制滥造的房子。</a:t>
            </a:r>
            <a:endParaRPr lang="zh-CN" altLang="en-US" sz="1700" b="1" dirty="0">
              <a:cs typeface="+mn-ea"/>
              <a:sym typeface="+mn-lt"/>
            </a:endParaRPr>
          </a:p>
        </p:txBody>
      </p:sp>
      <p:sp>
        <p:nvSpPr>
          <p:cNvPr id="5" name="TextBox 12"/>
          <p:cNvSpPr txBox="1"/>
          <p:nvPr/>
        </p:nvSpPr>
        <p:spPr>
          <a:xfrm>
            <a:off x="305409" y="5327128"/>
            <a:ext cx="7218817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b="1" dirty="0">
                <a:cs typeface="+mn-ea"/>
                <a:sym typeface="+mn-lt"/>
              </a:rPr>
              <a:t>同样一个人，可以盖出豪宅华亭，就必须在心中种下责任的种子，让责任感成为鞭策、激励、监督自己行为的力量，使自己在工和中没有丝毫的懈怠；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305409" y="4924116"/>
            <a:ext cx="143510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accent1"/>
                </a:solidFill>
                <a:cs typeface="+mn-ea"/>
                <a:sym typeface="+mn-lt"/>
              </a:rPr>
              <a:t>启 示：</a:t>
            </a:r>
            <a:endParaRPr lang="zh-CN" altLang="en-US" sz="28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848" y="2101856"/>
            <a:ext cx="4415152" cy="441515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drap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8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3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3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254623" y="340992"/>
            <a:ext cx="72188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忠诚度是职业生存方式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71315" y="5568435"/>
            <a:ext cx="2579130" cy="2579130"/>
            <a:chOff x="696715" y="5568435"/>
            <a:chExt cx="2579130" cy="2579130"/>
          </a:xfrm>
        </p:grpSpPr>
        <p:sp>
          <p:nvSpPr>
            <p:cNvPr id="3" name="直角三角形 2"/>
            <p:cNvSpPr/>
            <p:nvPr/>
          </p:nvSpPr>
          <p:spPr>
            <a:xfrm rot="8100000">
              <a:off x="696715" y="5568435"/>
              <a:ext cx="2579130" cy="2579130"/>
            </a:xfrm>
            <a:prstGeom prst="rtTriangle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509226" y="5709920"/>
              <a:ext cx="99257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b="1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5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06435" y="5568435"/>
            <a:ext cx="2579130" cy="2579130"/>
            <a:chOff x="696715" y="5568435"/>
            <a:chExt cx="2579130" cy="2579130"/>
          </a:xfrm>
        </p:grpSpPr>
        <p:sp>
          <p:nvSpPr>
            <p:cNvPr id="9" name="直角三角形 8"/>
            <p:cNvSpPr/>
            <p:nvPr/>
          </p:nvSpPr>
          <p:spPr>
            <a:xfrm rot="8100000">
              <a:off x="696715" y="5568435"/>
              <a:ext cx="2579130" cy="2579130"/>
            </a:xfrm>
            <a:prstGeom prst="rtTriangle">
              <a:avLst/>
            </a:prstGeom>
            <a:solidFill>
              <a:srgbClr val="4353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509226" y="5709920"/>
              <a:ext cx="99257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b="1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5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941555" y="5568435"/>
            <a:ext cx="2579130" cy="2579130"/>
            <a:chOff x="696715" y="5568435"/>
            <a:chExt cx="2579130" cy="2579130"/>
          </a:xfrm>
        </p:grpSpPr>
        <p:sp>
          <p:nvSpPr>
            <p:cNvPr id="12" name="直角三角形 11"/>
            <p:cNvSpPr/>
            <p:nvPr/>
          </p:nvSpPr>
          <p:spPr>
            <a:xfrm rot="8100000">
              <a:off x="696715" y="5568435"/>
              <a:ext cx="2579130" cy="2579130"/>
            </a:xfrm>
            <a:prstGeom prst="rt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509226" y="5709920"/>
              <a:ext cx="99257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b="1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5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" name="TextBox 12"/>
          <p:cNvSpPr txBox="1"/>
          <p:nvPr/>
        </p:nvSpPr>
        <p:spPr>
          <a:xfrm>
            <a:off x="271301" y="2009312"/>
            <a:ext cx="3667082" cy="249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000" b="1" dirty="0">
                <a:solidFill>
                  <a:schemeClr val="tx1"/>
                </a:solidFill>
                <a:cs typeface="+mn-ea"/>
                <a:sym typeface="+mn-lt"/>
              </a:rPr>
              <a:t>在这竞争激烈的年代，谋求个人利益，实现自我价值是天经地义的事，遗憾的是很多人没有意识到个性解放、自我实现与忠诚和敬业并不是对立的，而是相辅相成、缺一不可的。</a:t>
            </a:r>
            <a:endParaRPr lang="zh-CN" altLang="en-US" sz="20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4195976" y="2037592"/>
            <a:ext cx="3757771" cy="249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000" b="1" dirty="0">
                <a:solidFill>
                  <a:schemeClr val="tx1"/>
                </a:solidFill>
                <a:cs typeface="+mn-ea"/>
                <a:sym typeface="+mn-lt"/>
              </a:rPr>
              <a:t>许多职业人以玩事不恭的态度对待工作，他们频频跳槽，这山望那山高，觉得自己工作是在出卖劳动力； 他们蔑视敬业精神，嘲讽忠诚，将其视为愚弄下属的手段。</a:t>
            </a:r>
            <a:endParaRPr lang="zh-CN" altLang="en-US" sz="20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6" name="TextBox 14"/>
          <p:cNvSpPr txBox="1"/>
          <p:nvPr/>
        </p:nvSpPr>
        <p:spPr>
          <a:xfrm>
            <a:off x="8211339" y="1998704"/>
            <a:ext cx="3647442" cy="2891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000" b="1" dirty="0">
                <a:solidFill>
                  <a:schemeClr val="tx1"/>
                </a:solidFill>
                <a:cs typeface="+mn-ea"/>
                <a:sym typeface="+mn-lt"/>
              </a:rPr>
              <a:t>“忠诚”这个重要的职业道德在他们心中已没有栖身之处。对老板而言：公司的生存和发展需要员工的敬业和忠诚；对员工而言：丰厚的物质报酬和精神上的成就感离不开公司的进步。</a:t>
            </a:r>
            <a:endParaRPr lang="zh-CN" altLang="en-US" sz="20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wind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49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49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49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49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49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49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5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848708" y="29602"/>
            <a:ext cx="6668924" cy="6660338"/>
            <a:chOff x="694673" y="1051561"/>
            <a:chExt cx="4284017" cy="4278502"/>
          </a:xfrm>
        </p:grpSpPr>
        <p:sp>
          <p:nvSpPr>
            <p:cNvPr id="5" name="Freeform 52"/>
            <p:cNvSpPr/>
            <p:nvPr/>
          </p:nvSpPr>
          <p:spPr bwMode="auto">
            <a:xfrm flipH="1">
              <a:off x="2832542" y="2125668"/>
              <a:ext cx="2146148" cy="214614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694673" y="1051561"/>
              <a:ext cx="3714884" cy="4278502"/>
              <a:chOff x="1039093" y="743787"/>
              <a:chExt cx="2849563" cy="3281896"/>
            </a:xfrm>
          </p:grpSpPr>
          <p:sp>
            <p:nvSpPr>
              <p:cNvPr id="9" name="Freeform 52"/>
              <p:cNvSpPr/>
              <p:nvPr/>
            </p:nvSpPr>
            <p:spPr bwMode="auto">
              <a:xfrm>
                <a:off x="1039093" y="1567699"/>
                <a:ext cx="1646238" cy="1646238"/>
              </a:xfrm>
              <a:custGeom>
                <a:avLst/>
                <a:gdLst>
                  <a:gd name="T0" fmla="*/ 1037 w 1037"/>
                  <a:gd name="T1" fmla="*/ 519 h 1037"/>
                  <a:gd name="T2" fmla="*/ 518 w 1037"/>
                  <a:gd name="T3" fmla="*/ 1037 h 1037"/>
                  <a:gd name="T4" fmla="*/ 0 w 1037"/>
                  <a:gd name="T5" fmla="*/ 519 h 1037"/>
                  <a:gd name="T6" fmla="*/ 518 w 1037"/>
                  <a:gd name="T7" fmla="*/ 0 h 1037"/>
                  <a:gd name="T8" fmla="*/ 1037 w 1037"/>
                  <a:gd name="T9" fmla="*/ 519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1037">
                    <a:moveTo>
                      <a:pt x="1037" y="519"/>
                    </a:moveTo>
                    <a:lnTo>
                      <a:pt x="518" y="1037"/>
                    </a:lnTo>
                    <a:lnTo>
                      <a:pt x="0" y="519"/>
                    </a:lnTo>
                    <a:lnTo>
                      <a:pt x="518" y="0"/>
                    </a:lnTo>
                    <a:lnTo>
                      <a:pt x="1037" y="519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  <a:sym typeface="思源宋体 CN Heavy" panose="02020900000000000000" pitchFamily="18" charset="-122"/>
                </a:endParaRPr>
              </a:p>
            </p:txBody>
          </p:sp>
          <p:sp>
            <p:nvSpPr>
              <p:cNvPr id="10" name="Freeform 54"/>
              <p:cNvSpPr/>
              <p:nvPr/>
            </p:nvSpPr>
            <p:spPr bwMode="auto">
              <a:xfrm>
                <a:off x="1861418" y="743787"/>
                <a:ext cx="1646238" cy="1646238"/>
              </a:xfrm>
              <a:custGeom>
                <a:avLst/>
                <a:gdLst>
                  <a:gd name="T0" fmla="*/ 1037 w 1037"/>
                  <a:gd name="T1" fmla="*/ 519 h 1037"/>
                  <a:gd name="T2" fmla="*/ 519 w 1037"/>
                  <a:gd name="T3" fmla="*/ 1037 h 1037"/>
                  <a:gd name="T4" fmla="*/ 0 w 1037"/>
                  <a:gd name="T5" fmla="*/ 519 h 1037"/>
                  <a:gd name="T6" fmla="*/ 519 w 1037"/>
                  <a:gd name="T7" fmla="*/ 0 h 1037"/>
                  <a:gd name="T8" fmla="*/ 1037 w 1037"/>
                  <a:gd name="T9" fmla="*/ 519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1037">
                    <a:moveTo>
                      <a:pt x="1037" y="519"/>
                    </a:moveTo>
                    <a:lnTo>
                      <a:pt x="519" y="1037"/>
                    </a:lnTo>
                    <a:lnTo>
                      <a:pt x="0" y="519"/>
                    </a:lnTo>
                    <a:lnTo>
                      <a:pt x="519" y="0"/>
                    </a:lnTo>
                    <a:lnTo>
                      <a:pt x="1037" y="519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  <a:sym typeface="思源宋体 CN Heavy" panose="02020900000000000000" pitchFamily="18" charset="-122"/>
                </a:endParaRPr>
              </a:p>
            </p:txBody>
          </p:sp>
          <p:sp>
            <p:nvSpPr>
              <p:cNvPr id="11" name="Freeform 58"/>
              <p:cNvSpPr/>
              <p:nvPr/>
            </p:nvSpPr>
            <p:spPr bwMode="auto">
              <a:xfrm>
                <a:off x="1861418" y="2381033"/>
                <a:ext cx="1646238" cy="1644650"/>
              </a:xfrm>
              <a:custGeom>
                <a:avLst/>
                <a:gdLst>
                  <a:gd name="T0" fmla="*/ 1037 w 1037"/>
                  <a:gd name="T1" fmla="*/ 518 h 1036"/>
                  <a:gd name="T2" fmla="*/ 519 w 1037"/>
                  <a:gd name="T3" fmla="*/ 1036 h 1036"/>
                  <a:gd name="T4" fmla="*/ 0 w 1037"/>
                  <a:gd name="T5" fmla="*/ 518 h 1036"/>
                  <a:gd name="T6" fmla="*/ 519 w 1037"/>
                  <a:gd name="T7" fmla="*/ 0 h 1036"/>
                  <a:gd name="T8" fmla="*/ 1037 w 1037"/>
                  <a:gd name="T9" fmla="*/ 518 h 10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1036">
                    <a:moveTo>
                      <a:pt x="1037" y="518"/>
                    </a:moveTo>
                    <a:lnTo>
                      <a:pt x="519" y="1036"/>
                    </a:lnTo>
                    <a:lnTo>
                      <a:pt x="0" y="518"/>
                    </a:lnTo>
                    <a:lnTo>
                      <a:pt x="519" y="0"/>
                    </a:lnTo>
                    <a:lnTo>
                      <a:pt x="1037" y="51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  <a:sym typeface="思源宋体 CN Heavy" panose="02020900000000000000" pitchFamily="18" charset="-122"/>
                </a:endParaRPr>
              </a:p>
            </p:txBody>
          </p:sp>
          <p:sp>
            <p:nvSpPr>
              <p:cNvPr id="12" name="Freeform 73"/>
              <p:cNvSpPr/>
              <p:nvPr/>
            </p:nvSpPr>
            <p:spPr bwMode="auto">
              <a:xfrm>
                <a:off x="1475656" y="1183524"/>
                <a:ext cx="2413000" cy="2414588"/>
              </a:xfrm>
              <a:custGeom>
                <a:avLst/>
                <a:gdLst>
                  <a:gd name="T0" fmla="*/ 1520 w 1520"/>
                  <a:gd name="T1" fmla="*/ 761 h 1521"/>
                  <a:gd name="T2" fmla="*/ 760 w 1520"/>
                  <a:gd name="T3" fmla="*/ 1521 h 1521"/>
                  <a:gd name="T4" fmla="*/ 0 w 1520"/>
                  <a:gd name="T5" fmla="*/ 761 h 1521"/>
                  <a:gd name="T6" fmla="*/ 760 w 1520"/>
                  <a:gd name="T7" fmla="*/ 0 h 1521"/>
                  <a:gd name="T8" fmla="*/ 1520 w 1520"/>
                  <a:gd name="T9" fmla="*/ 761 h 1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0" h="1521">
                    <a:moveTo>
                      <a:pt x="1520" y="761"/>
                    </a:moveTo>
                    <a:lnTo>
                      <a:pt x="760" y="1521"/>
                    </a:lnTo>
                    <a:lnTo>
                      <a:pt x="0" y="761"/>
                    </a:lnTo>
                    <a:lnTo>
                      <a:pt x="760" y="0"/>
                    </a:lnTo>
                    <a:lnTo>
                      <a:pt x="1520" y="7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+mn-ea"/>
                  <a:sym typeface="思源宋体 CN Heavy" panose="02020900000000000000" pitchFamily="18" charset="-122"/>
                </a:endParaRPr>
              </a:p>
            </p:txBody>
          </p:sp>
        </p:grpSp>
      </p:grpSp>
      <p:sp>
        <p:nvSpPr>
          <p:cNvPr id="25" name="文本框 24"/>
          <p:cNvSpPr txBox="1"/>
          <p:nvPr/>
        </p:nvSpPr>
        <p:spPr>
          <a:xfrm>
            <a:off x="5173950" y="2069039"/>
            <a:ext cx="20794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accent1">
                    <a:lumMod val="7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rPr>
              <a:t>第五章</a:t>
            </a:r>
            <a:endParaRPr lang="zh-CN" altLang="en-US" sz="4800" b="1" dirty="0">
              <a:solidFill>
                <a:schemeClr val="accent1">
                  <a:lumMod val="7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+mn-ea"/>
              <a:sym typeface="思源宋体 CN Heavy" panose="02020900000000000000" pitchFamily="18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227416" y="2998932"/>
            <a:ext cx="39243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dirty="0">
                <a:solidFill>
                  <a:schemeClr val="accent1">
                    <a:lumMod val="50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rPr>
              <a:t>绝不拖延，从优秀到卓越</a:t>
            </a:r>
            <a:endParaRPr lang="zh-CN" altLang="en-US" sz="4800" dirty="0">
              <a:solidFill>
                <a:schemeClr val="accent1">
                  <a:lumMod val="50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+mn-ea"/>
              <a:sym typeface="思源宋体 CN Heavy" panose="02020900000000000000" pitchFamily="18" charset="-122"/>
            </a:endParaRPr>
          </a:p>
        </p:txBody>
      </p:sp>
      <p:grpSp>
        <p:nvGrpSpPr>
          <p:cNvPr id="39" name="PA-组合 12"/>
          <p:cNvGrpSpPr/>
          <p:nvPr>
            <p:custDataLst>
              <p:tags r:id="rId1"/>
            </p:custDataLst>
          </p:nvPr>
        </p:nvGrpSpPr>
        <p:grpSpPr>
          <a:xfrm flipH="1">
            <a:off x="446002" y="203450"/>
            <a:ext cx="1137248" cy="832330"/>
            <a:chOff x="10550193" y="64715"/>
            <a:chExt cx="1537252" cy="1125085"/>
          </a:xfrm>
        </p:grpSpPr>
        <p:sp>
          <p:nvSpPr>
            <p:cNvPr id="40" name="PA-任意多边形 60"/>
            <p:cNvSpPr/>
            <p:nvPr>
              <p:custDataLst>
                <p:tags r:id="rId2"/>
              </p:custDataLst>
            </p:nvPr>
          </p:nvSpPr>
          <p:spPr bwMode="auto">
            <a:xfrm>
              <a:off x="10550193" y="543687"/>
              <a:ext cx="646113" cy="6461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sp>
          <p:nvSpPr>
            <p:cNvPr id="41" name="PA-任意多边形 74"/>
            <p:cNvSpPr/>
            <p:nvPr>
              <p:custDataLst>
                <p:tags r:id="rId3"/>
              </p:custDataLst>
            </p:nvPr>
          </p:nvSpPr>
          <p:spPr bwMode="auto">
            <a:xfrm>
              <a:off x="11144479" y="64715"/>
              <a:ext cx="942966" cy="941513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 flipH="1" flipV="1">
            <a:off x="497829" y="5723023"/>
            <a:ext cx="1137248" cy="832330"/>
            <a:chOff x="10550193" y="64715"/>
            <a:chExt cx="1537252" cy="1125085"/>
          </a:xfrm>
        </p:grpSpPr>
        <p:sp>
          <p:nvSpPr>
            <p:cNvPr id="43" name="Freeform 60"/>
            <p:cNvSpPr/>
            <p:nvPr/>
          </p:nvSpPr>
          <p:spPr bwMode="auto">
            <a:xfrm>
              <a:off x="10550193" y="543687"/>
              <a:ext cx="646113" cy="6461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sp>
          <p:nvSpPr>
            <p:cNvPr id="44" name="Freeform 74"/>
            <p:cNvSpPr/>
            <p:nvPr/>
          </p:nvSpPr>
          <p:spPr bwMode="auto">
            <a:xfrm>
              <a:off x="11142082" y="64715"/>
              <a:ext cx="945363" cy="94390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0492639" y="203450"/>
            <a:ext cx="1137248" cy="832330"/>
            <a:chOff x="10550193" y="64715"/>
            <a:chExt cx="1537252" cy="1125085"/>
          </a:xfrm>
        </p:grpSpPr>
        <p:sp>
          <p:nvSpPr>
            <p:cNvPr id="46" name="Freeform 60"/>
            <p:cNvSpPr/>
            <p:nvPr/>
          </p:nvSpPr>
          <p:spPr bwMode="auto">
            <a:xfrm>
              <a:off x="10550193" y="543687"/>
              <a:ext cx="646113" cy="6461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sp>
          <p:nvSpPr>
            <p:cNvPr id="47" name="Freeform 74"/>
            <p:cNvSpPr/>
            <p:nvPr/>
          </p:nvSpPr>
          <p:spPr bwMode="auto">
            <a:xfrm>
              <a:off x="11144479" y="64715"/>
              <a:ext cx="942966" cy="941513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 flipV="1">
            <a:off x="10492639" y="5705198"/>
            <a:ext cx="1137247" cy="832329"/>
            <a:chOff x="10550193" y="64716"/>
            <a:chExt cx="1537251" cy="1125084"/>
          </a:xfrm>
        </p:grpSpPr>
        <p:sp>
          <p:nvSpPr>
            <p:cNvPr id="49" name="Freeform 60"/>
            <p:cNvSpPr/>
            <p:nvPr/>
          </p:nvSpPr>
          <p:spPr bwMode="auto">
            <a:xfrm>
              <a:off x="10550193" y="543687"/>
              <a:ext cx="646113" cy="6461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  <p:sp>
          <p:nvSpPr>
            <p:cNvPr id="50" name="Freeform 74"/>
            <p:cNvSpPr/>
            <p:nvPr/>
          </p:nvSpPr>
          <p:spPr bwMode="auto">
            <a:xfrm>
              <a:off x="11159933" y="64716"/>
              <a:ext cx="927511" cy="92608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思源宋体 CN Heavy" panose="02020900000000000000" pitchFamily="18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drap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254623" y="340992"/>
            <a:ext cx="72188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工作态度的表现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TextBox 8"/>
          <p:cNvSpPr txBox="1"/>
          <p:nvPr/>
        </p:nvSpPr>
        <p:spPr>
          <a:xfrm flipH="1">
            <a:off x="-584539" y="1598622"/>
            <a:ext cx="4578712" cy="7067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  <a:cs typeface="+mn-ea"/>
                <a:sym typeface="+mn-lt"/>
              </a:rPr>
              <a:t>有德无才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2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5" name="圆角矩形 10"/>
          <p:cNvSpPr/>
          <p:nvPr/>
        </p:nvSpPr>
        <p:spPr>
          <a:xfrm>
            <a:off x="698728" y="2049171"/>
            <a:ext cx="4127271" cy="419334"/>
          </a:xfrm>
          <a:prstGeom prst="roundRect">
            <a:avLst>
              <a:gd name="adj" fmla="val 50000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TextBox 11"/>
          <p:cNvSpPr txBox="1"/>
          <p:nvPr/>
        </p:nvSpPr>
        <p:spPr>
          <a:xfrm>
            <a:off x="3344591" y="1499784"/>
            <a:ext cx="294792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b="1" dirty="0">
                <a:solidFill>
                  <a:schemeClr val="accent1"/>
                </a:solidFill>
                <a:cs typeface="+mn-ea"/>
                <a:sym typeface="+mn-lt"/>
              </a:rPr>
              <a:t>有德有才</a:t>
            </a:r>
            <a:endParaRPr lang="en-US" altLang="zh-CN" sz="40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" name="圆角矩形 13"/>
          <p:cNvSpPr/>
          <p:nvPr/>
        </p:nvSpPr>
        <p:spPr>
          <a:xfrm>
            <a:off x="698728" y="2712862"/>
            <a:ext cx="4127271" cy="419334"/>
          </a:xfrm>
          <a:prstGeom prst="roundRect">
            <a:avLst>
              <a:gd name="adj" fmla="val 50000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449343" y="1499784"/>
            <a:ext cx="294792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无德无才</a:t>
            </a:r>
            <a:endParaRPr lang="en-US" altLang="zh-CN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圆角矩形 16"/>
          <p:cNvSpPr/>
          <p:nvPr/>
        </p:nvSpPr>
        <p:spPr>
          <a:xfrm>
            <a:off x="698728" y="3376552"/>
            <a:ext cx="4127271" cy="419334"/>
          </a:xfrm>
          <a:prstGeom prst="roundRect">
            <a:avLst>
              <a:gd name="adj" fmla="val 50000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Box 9"/>
          <p:cNvSpPr txBox="1"/>
          <p:nvPr/>
        </p:nvSpPr>
        <p:spPr>
          <a:xfrm>
            <a:off x="9244080" y="1499784"/>
            <a:ext cx="294792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b="1" dirty="0">
                <a:solidFill>
                  <a:schemeClr val="accent1"/>
                </a:solidFill>
                <a:cs typeface="+mn-ea"/>
                <a:sym typeface="+mn-lt"/>
              </a:rPr>
              <a:t>有才无德</a:t>
            </a:r>
            <a:endParaRPr lang="en-US" altLang="zh-CN" sz="40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" name="TextBox 19"/>
          <p:cNvSpPr txBox="1"/>
          <p:nvPr/>
        </p:nvSpPr>
        <p:spPr>
          <a:xfrm>
            <a:off x="698728" y="2548214"/>
            <a:ext cx="3569605" cy="850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4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试 想：</a:t>
            </a:r>
            <a:endParaRPr lang="en-US" altLang="zh-CN" sz="44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extBox 20"/>
          <p:cNvSpPr txBox="1"/>
          <p:nvPr/>
        </p:nvSpPr>
        <p:spPr>
          <a:xfrm>
            <a:off x="698728" y="3336862"/>
            <a:ext cx="4777512" cy="2675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00" b="1" dirty="0">
                <a:cs typeface="+mn-ea"/>
                <a:sym typeface="+mn-lt"/>
              </a:rPr>
              <a:t>如果才气很大、德性不好，对企业的破坏性可能就非常大。一个人智力有问题，是次品；一个人的灵魂有问题，就是危险品。</a:t>
            </a:r>
            <a:r>
              <a:rPr lang="en-US" altLang="zh-CN" sz="2800" b="1" dirty="0">
                <a:cs typeface="+mn-ea"/>
                <a:sym typeface="+mn-lt"/>
              </a:rPr>
              <a:t>"</a:t>
            </a:r>
            <a:endParaRPr lang="en-US" altLang="zh-CN" sz="2800" b="1" dirty="0"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599" y="2815163"/>
            <a:ext cx="5783298" cy="41302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drap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  <p:bldP spid="12" grpId="0"/>
      <p:bldP spid="13" grpId="0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254623" y="340992"/>
            <a:ext cx="72188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员工在企业的四种角色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577861" y="1537790"/>
            <a:ext cx="6103096" cy="4578530"/>
            <a:chOff x="5430078" y="1537790"/>
            <a:chExt cx="6103096" cy="4578530"/>
          </a:xfrm>
        </p:grpSpPr>
        <p:grpSp>
          <p:nvGrpSpPr>
            <p:cNvPr id="16" name="组合 15"/>
            <p:cNvGrpSpPr/>
            <p:nvPr/>
          </p:nvGrpSpPr>
          <p:grpSpPr>
            <a:xfrm>
              <a:off x="5430078" y="1537790"/>
              <a:ext cx="6103096" cy="4578530"/>
              <a:chOff x="5430078" y="1537790"/>
              <a:chExt cx="6103096" cy="4578530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5430078" y="1537790"/>
                <a:ext cx="6103096" cy="4578530"/>
                <a:chOff x="5430078" y="1537790"/>
                <a:chExt cx="6103096" cy="5929374"/>
              </a:xfrm>
            </p:grpSpPr>
            <p:grpSp>
              <p:nvGrpSpPr>
                <p:cNvPr id="12" name="组合 11"/>
                <p:cNvGrpSpPr/>
                <p:nvPr/>
              </p:nvGrpSpPr>
              <p:grpSpPr>
                <a:xfrm>
                  <a:off x="5430078" y="1537790"/>
                  <a:ext cx="6103096" cy="4394041"/>
                  <a:chOff x="5430078" y="1537790"/>
                  <a:chExt cx="6103096" cy="4394041"/>
                </a:xfrm>
              </p:grpSpPr>
              <p:grpSp>
                <p:nvGrpSpPr>
                  <p:cNvPr id="10" name="组合 9"/>
                  <p:cNvGrpSpPr/>
                  <p:nvPr/>
                </p:nvGrpSpPr>
                <p:grpSpPr>
                  <a:xfrm>
                    <a:off x="5430078" y="1537790"/>
                    <a:ext cx="6049978" cy="4394041"/>
                    <a:chOff x="997133" y="1629230"/>
                    <a:chExt cx="6049978" cy="4394041"/>
                  </a:xfrm>
                </p:grpSpPr>
                <p:sp>
                  <p:nvSpPr>
                    <p:cNvPr id="3" name="Rounded Rectangle 262"/>
                    <p:cNvSpPr/>
                    <p:nvPr/>
                  </p:nvSpPr>
                  <p:spPr>
                    <a:xfrm>
                      <a:off x="5420626" y="3402654"/>
                      <a:ext cx="1626485" cy="2173444"/>
                    </a:xfrm>
                    <a:prstGeom prst="roundRect">
                      <a:avLst>
                        <a:gd name="adj" fmla="val 8094"/>
                      </a:avLst>
                    </a:prstGeom>
                    <a:solidFill>
                      <a:schemeClr val="accent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3200" b="1">
                        <a:solidFill>
                          <a:schemeClr val="bg1"/>
                        </a:solidFill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4" name="Rounded Rectangle 263"/>
                    <p:cNvSpPr/>
                    <p:nvPr/>
                  </p:nvSpPr>
                  <p:spPr>
                    <a:xfrm>
                      <a:off x="997133" y="1629230"/>
                      <a:ext cx="3884063" cy="1323372"/>
                    </a:xfrm>
                    <a:prstGeom prst="roundRect">
                      <a:avLst>
                        <a:gd name="adj" fmla="val 8094"/>
                      </a:avLst>
                    </a:prstGeom>
                    <a:solidFill>
                      <a:schemeClr val="accent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400" b="1" dirty="0">
                        <a:solidFill>
                          <a:schemeClr val="bg1"/>
                        </a:solidFill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5" name="Rounded Rectangle 264"/>
                    <p:cNvSpPr/>
                    <p:nvPr/>
                  </p:nvSpPr>
                  <p:spPr>
                    <a:xfrm>
                      <a:off x="997133" y="3164565"/>
                      <a:ext cx="3884063" cy="1323372"/>
                    </a:xfrm>
                    <a:prstGeom prst="roundRect">
                      <a:avLst>
                        <a:gd name="adj" fmla="val 8094"/>
                      </a:avLst>
                    </a:prstGeom>
                    <a:solidFill>
                      <a:schemeClr val="accent5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400" b="1" dirty="0">
                        <a:solidFill>
                          <a:schemeClr val="bg1"/>
                        </a:solidFill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6" name="Rounded Rectangle 265"/>
                    <p:cNvSpPr/>
                    <p:nvPr/>
                  </p:nvSpPr>
                  <p:spPr>
                    <a:xfrm>
                      <a:off x="997133" y="4699899"/>
                      <a:ext cx="3884063" cy="1323372"/>
                    </a:xfrm>
                    <a:prstGeom prst="roundRect">
                      <a:avLst>
                        <a:gd name="adj" fmla="val 8094"/>
                      </a:avLst>
                    </a:prstGeom>
                    <a:solidFill>
                      <a:schemeClr val="accent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400" b="1" dirty="0">
                        <a:solidFill>
                          <a:schemeClr val="bg1"/>
                        </a:solidFill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7" name="Rectangle 29"/>
                    <p:cNvSpPr/>
                    <p:nvPr/>
                  </p:nvSpPr>
                  <p:spPr>
                    <a:xfrm>
                      <a:off x="1665353" y="1924662"/>
                      <a:ext cx="3033933" cy="882381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cs typeface="+mn-ea"/>
                          <a:sym typeface="+mn-lt"/>
                        </a:rPr>
                        <a:t>能力挺强，就是态度太差</a:t>
                      </a:r>
                      <a:r>
                        <a:rPr lang="en-US" altLang="zh-CN" sz="1600" b="1" dirty="0">
                          <a:solidFill>
                            <a:schemeClr val="bg1"/>
                          </a:solidFill>
                          <a:cs typeface="+mn-ea"/>
                          <a:sym typeface="+mn-lt"/>
                        </a:rPr>
                        <a:t>——</a:t>
                      </a:r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cs typeface="+mn-ea"/>
                          <a:sym typeface="+mn-lt"/>
                        </a:rPr>
                        <a:t>谨慎使用</a:t>
                      </a:r>
                      <a:endParaRPr lang="en-US" altLang="zh-CN" sz="1600" b="1" dirty="0">
                        <a:solidFill>
                          <a:schemeClr val="bg1"/>
                        </a:solidFill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8" name="Rectangle 29"/>
                    <p:cNvSpPr/>
                    <p:nvPr/>
                  </p:nvSpPr>
                  <p:spPr>
                    <a:xfrm>
                      <a:off x="1665353" y="3402654"/>
                      <a:ext cx="3033933" cy="882381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cs typeface="+mn-ea"/>
                          <a:sym typeface="+mn-lt"/>
                        </a:rPr>
                        <a:t>态度好，又有能力，真是公司财源</a:t>
                      </a:r>
                      <a:r>
                        <a:rPr lang="en-US" altLang="zh-CN" sz="1600" b="1" dirty="0">
                          <a:solidFill>
                            <a:schemeClr val="bg1"/>
                          </a:solidFill>
                          <a:cs typeface="+mn-ea"/>
                          <a:sym typeface="+mn-lt"/>
                        </a:rPr>
                        <a:t>——</a:t>
                      </a:r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cs typeface="+mn-ea"/>
                          <a:sym typeface="+mn-lt"/>
                        </a:rPr>
                        <a:t>重用</a:t>
                      </a:r>
                      <a:endParaRPr lang="en-US" altLang="zh-CN" sz="1600" b="1" dirty="0">
                        <a:solidFill>
                          <a:schemeClr val="bg1"/>
                        </a:solidFill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9" name="Rectangle 29"/>
                    <p:cNvSpPr/>
                    <p:nvPr/>
                  </p:nvSpPr>
                  <p:spPr>
                    <a:xfrm>
                      <a:off x="1665353" y="4911860"/>
                      <a:ext cx="3033933" cy="882381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cs typeface="+mn-ea"/>
                          <a:sym typeface="+mn-lt"/>
                        </a:rPr>
                        <a:t>能力很弱，态度又差</a:t>
                      </a:r>
                      <a:r>
                        <a:rPr lang="en-US" altLang="zh-CN" sz="1600" b="1" dirty="0">
                          <a:solidFill>
                            <a:schemeClr val="bg1"/>
                          </a:solidFill>
                          <a:cs typeface="+mn-ea"/>
                          <a:sym typeface="+mn-lt"/>
                        </a:rPr>
                        <a:t>——</a:t>
                      </a:r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cs typeface="+mn-ea"/>
                          <a:sym typeface="+mn-lt"/>
                        </a:rPr>
                        <a:t>坚决不用</a:t>
                      </a:r>
                      <a:endParaRPr lang="en-US" altLang="zh-CN" sz="1600" b="1" dirty="0">
                        <a:solidFill>
                          <a:schemeClr val="bg1"/>
                        </a:solidFill>
                        <a:cs typeface="+mn-ea"/>
                        <a:sym typeface="+mn-lt"/>
                      </a:endParaRPr>
                    </a:p>
                  </p:txBody>
                </p:sp>
              </p:grpSp>
              <p:sp>
                <p:nvSpPr>
                  <p:cNvPr id="11" name="矩形 10"/>
                  <p:cNvSpPr/>
                  <p:nvPr/>
                </p:nvSpPr>
                <p:spPr>
                  <a:xfrm>
                    <a:off x="9800451" y="3812909"/>
                    <a:ext cx="1732723" cy="107481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zh-CN" altLang="en-US" sz="2400" b="1" dirty="0">
                        <a:solidFill>
                          <a:schemeClr val="bg1"/>
                        </a:solidFill>
                        <a:cs typeface="+mn-ea"/>
                        <a:sym typeface="+mn-lt"/>
                      </a:rPr>
                      <a:t>员工在企业的四种角色</a:t>
                    </a:r>
                    <a:endParaRPr lang="zh-CN" altLang="en-US" sz="2400" b="1" dirty="0">
                      <a:solidFill>
                        <a:schemeClr val="bg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13" name="Rounded Rectangle 265"/>
                <p:cNvSpPr/>
                <p:nvPr/>
              </p:nvSpPr>
              <p:spPr>
                <a:xfrm>
                  <a:off x="5430078" y="6143792"/>
                  <a:ext cx="3884063" cy="1323372"/>
                </a:xfrm>
                <a:prstGeom prst="roundRect">
                  <a:avLst>
                    <a:gd name="adj" fmla="val 8094"/>
                  </a:avLst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b="1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5" name="Rectangle 29"/>
              <p:cNvSpPr/>
              <p:nvPr/>
            </p:nvSpPr>
            <p:spPr>
              <a:xfrm>
                <a:off x="6098298" y="5318613"/>
                <a:ext cx="3033933" cy="6813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能力很弱，态度又差</a:t>
                </a:r>
                <a:r>
                  <a:rPr lang="en-US" altLang="zh-CN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——</a:t>
                </a:r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坚决不用</a:t>
                </a:r>
                <a:endParaRPr lang="en-US" altLang="zh-CN" sz="16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5441023" y="1865929"/>
              <a:ext cx="642620" cy="3683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人才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449669" y="3050858"/>
              <a:ext cx="642620" cy="3683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人财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441023" y="4235787"/>
              <a:ext cx="642620" cy="3683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人裁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441023" y="5420715"/>
              <a:ext cx="642620" cy="3683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人材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3358" y="633379"/>
            <a:ext cx="6858000" cy="685800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wind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49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49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254623" y="340992"/>
            <a:ext cx="72188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借口是失败的滋养温床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TextBox 15"/>
          <p:cNvSpPr txBox="1"/>
          <p:nvPr/>
        </p:nvSpPr>
        <p:spPr>
          <a:xfrm>
            <a:off x="829216" y="1569168"/>
            <a:ext cx="4758784" cy="2158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在美国西点军校，有一个广为传诵的悠久传统，学员遇到军官问话时，只有四种回答：</a:t>
            </a:r>
            <a:endParaRPr lang="en-US" altLang="zh-CN" sz="28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TextBox 16"/>
          <p:cNvSpPr txBox="1"/>
          <p:nvPr/>
        </p:nvSpPr>
        <p:spPr>
          <a:xfrm>
            <a:off x="829216" y="4127277"/>
            <a:ext cx="4562703" cy="1863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2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u"/>
            </a:pPr>
            <a:r>
              <a:rPr lang="zh-CN" altLang="en-US" sz="2400" b="1" dirty="0">
                <a:cs typeface="+mn-ea"/>
                <a:sym typeface="+mn-lt"/>
              </a:rPr>
              <a:t>“报告长官，是”</a:t>
            </a:r>
            <a:endParaRPr lang="zh-CN" altLang="en-US" sz="2400" b="1" dirty="0">
              <a:cs typeface="+mn-ea"/>
              <a:sym typeface="+mn-lt"/>
            </a:endParaRPr>
          </a:p>
          <a:p>
            <a:pPr marL="342900" indent="-342900" algn="just">
              <a:lnSpc>
                <a:spcPct val="12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u"/>
            </a:pPr>
            <a:r>
              <a:rPr lang="zh-CN" altLang="en-US" sz="2400" b="1" dirty="0">
                <a:cs typeface="+mn-ea"/>
                <a:sym typeface="+mn-lt"/>
              </a:rPr>
              <a:t>“报告长官，不是”</a:t>
            </a:r>
            <a:endParaRPr lang="zh-CN" altLang="en-US" sz="2400" b="1" dirty="0">
              <a:cs typeface="+mn-ea"/>
              <a:sym typeface="+mn-lt"/>
            </a:endParaRPr>
          </a:p>
          <a:p>
            <a:pPr marL="342900" indent="-342900" algn="just">
              <a:lnSpc>
                <a:spcPct val="12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u"/>
            </a:pPr>
            <a:r>
              <a:rPr lang="zh-CN" altLang="en-US" sz="2400" b="1" dirty="0">
                <a:cs typeface="+mn-ea"/>
                <a:sym typeface="+mn-lt"/>
              </a:rPr>
              <a:t>“报告长官，不知道”</a:t>
            </a:r>
            <a:endParaRPr lang="zh-CN" altLang="en-US" sz="2400" b="1" dirty="0">
              <a:cs typeface="+mn-ea"/>
              <a:sym typeface="+mn-lt"/>
            </a:endParaRPr>
          </a:p>
          <a:p>
            <a:pPr marL="342900" indent="-342900" algn="just">
              <a:lnSpc>
                <a:spcPct val="12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u"/>
            </a:pPr>
            <a:r>
              <a:rPr lang="zh-CN" altLang="en-US" sz="2400" b="1" dirty="0">
                <a:cs typeface="+mn-ea"/>
                <a:sym typeface="+mn-lt"/>
              </a:rPr>
              <a:t>“报告长官，没有任何借口”</a:t>
            </a:r>
            <a:endParaRPr lang="en-US" altLang="zh-CN" sz="2400" b="1" dirty="0"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114323" y="1569168"/>
            <a:ext cx="4248461" cy="4387946"/>
            <a:chOff x="7114323" y="1569168"/>
            <a:chExt cx="4248461" cy="4387946"/>
          </a:xfrm>
        </p:grpSpPr>
        <p:grpSp>
          <p:nvGrpSpPr>
            <p:cNvPr id="8" name="组合 7"/>
            <p:cNvGrpSpPr/>
            <p:nvPr/>
          </p:nvGrpSpPr>
          <p:grpSpPr>
            <a:xfrm>
              <a:off x="7114323" y="1569168"/>
              <a:ext cx="4248461" cy="4387946"/>
              <a:chOff x="7226802" y="1569168"/>
              <a:chExt cx="2723196" cy="2812604"/>
            </a:xfrm>
          </p:grpSpPr>
          <p:sp>
            <p:nvSpPr>
              <p:cNvPr id="5" name="TextBox 20"/>
              <p:cNvSpPr txBox="1"/>
              <p:nvPr/>
            </p:nvSpPr>
            <p:spPr>
              <a:xfrm>
                <a:off x="7226802" y="1569168"/>
                <a:ext cx="2723196" cy="76846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没有任何借口！在工作中，每个人都应该发挥自己最大的潜能，努力地工作而不是浪费时间寻找借口</a:t>
                </a:r>
                <a:endParaRPr lang="zh-CN" altLang="en-US" sz="20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" name="TextBox 21"/>
              <p:cNvSpPr txBox="1"/>
              <p:nvPr/>
            </p:nvSpPr>
            <p:spPr>
              <a:xfrm>
                <a:off x="7226802" y="2711098"/>
                <a:ext cx="2723196" cy="768463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要知道，公司安排你这个职位，是为了解决问题，而不是听你对困难的长篇累续的分析</a:t>
                </a:r>
                <a:endParaRPr lang="zh-CN" altLang="en-US" sz="20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" name="TextBox 22"/>
              <p:cNvSpPr txBox="1"/>
              <p:nvPr/>
            </p:nvSpPr>
            <p:spPr>
              <a:xfrm>
                <a:off x="7226802" y="3849790"/>
                <a:ext cx="2723196" cy="531982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不论是失败了，还是做错了，再妙的借口对事情本身也没有丝豪作用</a:t>
                </a:r>
                <a:endParaRPr lang="zh-CN" altLang="en-US" sz="20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9" name="箭头: 下 8"/>
            <p:cNvSpPr/>
            <p:nvPr/>
          </p:nvSpPr>
          <p:spPr>
            <a:xfrm>
              <a:off x="8354633" y="2814320"/>
              <a:ext cx="1767840" cy="46736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>
                <a:cs typeface="+mn-ea"/>
                <a:sym typeface="+mn-lt"/>
              </a:endParaRPr>
            </a:p>
          </p:txBody>
        </p:sp>
        <p:sp>
          <p:nvSpPr>
            <p:cNvPr id="10" name="箭头: 下 9"/>
            <p:cNvSpPr/>
            <p:nvPr/>
          </p:nvSpPr>
          <p:spPr>
            <a:xfrm>
              <a:off x="8354633" y="4597924"/>
              <a:ext cx="1767840" cy="46736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>
                <a:cs typeface="+mn-ea"/>
                <a:sym typeface="+mn-lt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fallOve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49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49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449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254623" y="340992"/>
            <a:ext cx="72188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最佳的工作完成时间是昨天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54623" y="1985348"/>
            <a:ext cx="9708557" cy="891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       比尔</a:t>
            </a:r>
            <a:r>
              <a:rPr lang="en-US" altLang="zh-CN" sz="2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.</a:t>
            </a:r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盖茨说过这样的话：“过去，只有适者能够生存；今天，只有最快处理完事务的人能够生存。”只有效率高的人才能挤出时间来完成更多的事。</a:t>
            </a:r>
            <a:endParaRPr lang="en-US" altLang="zh-CN" sz="2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254624" y="3429000"/>
            <a:ext cx="9717154" cy="2665040"/>
            <a:chOff x="1848265" y="3467441"/>
            <a:chExt cx="8024435" cy="2665040"/>
          </a:xfrm>
        </p:grpSpPr>
        <p:sp>
          <p:nvSpPr>
            <p:cNvPr id="9" name="iś1îďe"/>
            <p:cNvSpPr/>
            <p:nvPr/>
          </p:nvSpPr>
          <p:spPr bwMode="auto">
            <a:xfrm>
              <a:off x="7306839" y="3467441"/>
              <a:ext cx="2565861" cy="266504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endParaRPr sz="2000" b="1" kern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848265" y="3467441"/>
              <a:ext cx="7948384" cy="2665040"/>
              <a:chOff x="1848265" y="3467441"/>
              <a:chExt cx="7948384" cy="2665040"/>
            </a:xfrm>
          </p:grpSpPr>
          <p:sp>
            <p:nvSpPr>
              <p:cNvPr id="7" name="ïşḻídè"/>
              <p:cNvSpPr/>
              <p:nvPr/>
            </p:nvSpPr>
            <p:spPr bwMode="auto">
              <a:xfrm>
                <a:off x="1848265" y="3467441"/>
                <a:ext cx="2565861" cy="266504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225425" indent="-225425"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sz="2000" b="1" kern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" name="ïšlíḍê"/>
              <p:cNvSpPr/>
              <p:nvPr/>
            </p:nvSpPr>
            <p:spPr bwMode="auto">
              <a:xfrm>
                <a:off x="4577552" y="3467441"/>
                <a:ext cx="2565861" cy="266504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225425" indent="-225425"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sz="2000" b="1" kern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" name="TextBox 43"/>
              <p:cNvSpPr txBox="1"/>
              <p:nvPr/>
            </p:nvSpPr>
            <p:spPr>
              <a:xfrm>
                <a:off x="1952667" y="3611503"/>
                <a:ext cx="2499483" cy="1291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2000" b="1" dirty="0">
                    <a:cs typeface="+mn-ea"/>
                    <a:sym typeface="+mn-lt"/>
                  </a:rPr>
                  <a:t>老板是世界上最“心急”的人，为了生存，他们恨不能把每一分钟掰成八瓣</a:t>
                </a:r>
                <a:endParaRPr lang="zh-CN" altLang="en-US" sz="2000" b="1" dirty="0">
                  <a:cs typeface="+mn-ea"/>
                  <a:sym typeface="+mn-lt"/>
                </a:endParaRPr>
              </a:p>
            </p:txBody>
          </p:sp>
          <p:sp>
            <p:nvSpPr>
              <p:cNvPr id="5" name="TextBox 44"/>
              <p:cNvSpPr txBox="1"/>
              <p:nvPr/>
            </p:nvSpPr>
            <p:spPr>
              <a:xfrm>
                <a:off x="4654473" y="3589313"/>
                <a:ext cx="2614342" cy="1691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2000" b="1" dirty="0">
                    <a:cs typeface="+mn-ea"/>
                    <a:sym typeface="+mn-lt"/>
                  </a:rPr>
                  <a:t>按他们的速率预算，罗马三日建成也算慢。自然，他也要求自己的员工快速行动</a:t>
                </a:r>
                <a:endParaRPr lang="zh-CN" altLang="en-US" sz="2000" b="1" dirty="0">
                  <a:cs typeface="+mn-ea"/>
                  <a:sym typeface="+mn-lt"/>
                </a:endParaRPr>
              </a:p>
            </p:txBody>
          </p:sp>
          <p:sp>
            <p:nvSpPr>
              <p:cNvPr id="6" name="TextBox 45"/>
              <p:cNvSpPr txBox="1"/>
              <p:nvPr/>
            </p:nvSpPr>
            <p:spPr>
              <a:xfrm>
                <a:off x="7382888" y="3499340"/>
                <a:ext cx="2413761" cy="2609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b="1" dirty="0">
                    <a:cs typeface="+mn-ea"/>
                    <a:sym typeface="+mn-lt"/>
                  </a:rPr>
                  <a:t>如果要让老板白花时间等你工作结果，比浪费金钱更让他心痛，因为在失去的那一分钟内能想到的业务计划，可能会价值连城，没有哪个老板，能长期容忍拖延工作的员工</a:t>
                </a:r>
                <a:endParaRPr lang="zh-CN" altLang="en-US" b="1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12" name="文本框 11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prestig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49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49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254623" y="340992"/>
            <a:ext cx="72188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工作激情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474019" y="1766360"/>
            <a:ext cx="9416682" cy="4268679"/>
            <a:chOff x="1474019" y="2040680"/>
            <a:chExt cx="9416682" cy="4268679"/>
          </a:xfrm>
        </p:grpSpPr>
        <p:grpSp>
          <p:nvGrpSpPr>
            <p:cNvPr id="21" name="组合 20"/>
            <p:cNvGrpSpPr/>
            <p:nvPr/>
          </p:nvGrpSpPr>
          <p:grpSpPr>
            <a:xfrm>
              <a:off x="1474019" y="2040680"/>
              <a:ext cx="9243962" cy="4268679"/>
              <a:chOff x="1474019" y="2040680"/>
              <a:chExt cx="9243962" cy="4268679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1474019" y="2040680"/>
                <a:ext cx="9243962" cy="4268679"/>
                <a:chOff x="904598" y="2030520"/>
                <a:chExt cx="9243962" cy="4268679"/>
              </a:xfrm>
            </p:grpSpPr>
            <p:sp>
              <p:nvSpPr>
                <p:cNvPr id="6" name="五边形 92"/>
                <p:cNvSpPr/>
                <p:nvPr/>
              </p:nvSpPr>
              <p:spPr>
                <a:xfrm rot="5400000">
                  <a:off x="202460" y="3314548"/>
                  <a:ext cx="3686789" cy="2282514"/>
                </a:xfrm>
                <a:prstGeom prst="homePlate">
                  <a:avLst>
                    <a:gd name="adj" fmla="val 18680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" name="Freeform 5"/>
                <p:cNvSpPr/>
                <p:nvPr/>
              </p:nvSpPr>
              <p:spPr bwMode="auto">
                <a:xfrm>
                  <a:off x="1311393" y="2030520"/>
                  <a:ext cx="1468924" cy="1469748"/>
                </a:xfrm>
                <a:custGeom>
                  <a:avLst/>
                  <a:gdLst>
                    <a:gd name="T0" fmla="*/ 727 w 751"/>
                    <a:gd name="T1" fmla="*/ 410 h 751"/>
                    <a:gd name="T2" fmla="*/ 714 w 751"/>
                    <a:gd name="T3" fmla="*/ 478 h 751"/>
                    <a:gd name="T4" fmla="*/ 687 w 751"/>
                    <a:gd name="T5" fmla="*/ 542 h 751"/>
                    <a:gd name="T6" fmla="*/ 649 w 751"/>
                    <a:gd name="T7" fmla="*/ 600 h 751"/>
                    <a:gd name="T8" fmla="*/ 600 w 751"/>
                    <a:gd name="T9" fmla="*/ 649 h 751"/>
                    <a:gd name="T10" fmla="*/ 562 w 751"/>
                    <a:gd name="T11" fmla="*/ 688 h 751"/>
                    <a:gd name="T12" fmla="*/ 519 w 751"/>
                    <a:gd name="T13" fmla="*/ 722 h 751"/>
                    <a:gd name="T14" fmla="*/ 478 w 751"/>
                    <a:gd name="T15" fmla="*/ 714 h 751"/>
                    <a:gd name="T16" fmla="*/ 429 w 751"/>
                    <a:gd name="T17" fmla="*/ 736 h 751"/>
                    <a:gd name="T18" fmla="*/ 375 w 751"/>
                    <a:gd name="T19" fmla="*/ 751 h 751"/>
                    <a:gd name="T20" fmla="*/ 322 w 751"/>
                    <a:gd name="T21" fmla="*/ 736 h 751"/>
                    <a:gd name="T22" fmla="*/ 272 w 751"/>
                    <a:gd name="T23" fmla="*/ 714 h 751"/>
                    <a:gd name="T24" fmla="*/ 231 w 751"/>
                    <a:gd name="T25" fmla="*/ 722 h 751"/>
                    <a:gd name="T26" fmla="*/ 188 w 751"/>
                    <a:gd name="T27" fmla="*/ 688 h 751"/>
                    <a:gd name="T28" fmla="*/ 151 w 751"/>
                    <a:gd name="T29" fmla="*/ 649 h 751"/>
                    <a:gd name="T30" fmla="*/ 102 w 751"/>
                    <a:gd name="T31" fmla="*/ 600 h 751"/>
                    <a:gd name="T32" fmla="*/ 63 w 751"/>
                    <a:gd name="T33" fmla="*/ 542 h 751"/>
                    <a:gd name="T34" fmla="*/ 36 w 751"/>
                    <a:gd name="T35" fmla="*/ 478 h 751"/>
                    <a:gd name="T36" fmla="*/ 23 w 751"/>
                    <a:gd name="T37" fmla="*/ 410 h 751"/>
                    <a:gd name="T38" fmla="*/ 23 w 751"/>
                    <a:gd name="T39" fmla="*/ 341 h 751"/>
                    <a:gd name="T40" fmla="*/ 36 w 751"/>
                    <a:gd name="T41" fmla="*/ 273 h 751"/>
                    <a:gd name="T42" fmla="*/ 63 w 751"/>
                    <a:gd name="T43" fmla="*/ 208 h 751"/>
                    <a:gd name="T44" fmla="*/ 102 w 751"/>
                    <a:gd name="T45" fmla="*/ 151 h 751"/>
                    <a:gd name="T46" fmla="*/ 151 w 751"/>
                    <a:gd name="T47" fmla="*/ 102 h 751"/>
                    <a:gd name="T48" fmla="*/ 188 w 751"/>
                    <a:gd name="T49" fmla="*/ 63 h 751"/>
                    <a:gd name="T50" fmla="*/ 231 w 751"/>
                    <a:gd name="T51" fmla="*/ 28 h 751"/>
                    <a:gd name="T52" fmla="*/ 272 w 751"/>
                    <a:gd name="T53" fmla="*/ 36 h 751"/>
                    <a:gd name="T54" fmla="*/ 322 w 751"/>
                    <a:gd name="T55" fmla="*/ 15 h 751"/>
                    <a:gd name="T56" fmla="*/ 375 w 751"/>
                    <a:gd name="T57" fmla="*/ 0 h 751"/>
                    <a:gd name="T58" fmla="*/ 429 w 751"/>
                    <a:gd name="T59" fmla="*/ 15 h 751"/>
                    <a:gd name="T60" fmla="*/ 478 w 751"/>
                    <a:gd name="T61" fmla="*/ 36 h 751"/>
                    <a:gd name="T62" fmla="*/ 519 w 751"/>
                    <a:gd name="T63" fmla="*/ 28 h 751"/>
                    <a:gd name="T64" fmla="*/ 562 w 751"/>
                    <a:gd name="T65" fmla="*/ 63 h 751"/>
                    <a:gd name="T66" fmla="*/ 600 w 751"/>
                    <a:gd name="T67" fmla="*/ 102 h 751"/>
                    <a:gd name="T68" fmla="*/ 649 w 751"/>
                    <a:gd name="T69" fmla="*/ 151 h 751"/>
                    <a:gd name="T70" fmla="*/ 687 w 751"/>
                    <a:gd name="T71" fmla="*/ 208 h 751"/>
                    <a:gd name="T72" fmla="*/ 714 w 751"/>
                    <a:gd name="T73" fmla="*/ 273 h 751"/>
                    <a:gd name="T74" fmla="*/ 727 w 751"/>
                    <a:gd name="T75" fmla="*/ 341 h 7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751" h="751">
                      <a:moveTo>
                        <a:pt x="751" y="375"/>
                      </a:moveTo>
                      <a:cubicBezTo>
                        <a:pt x="751" y="387"/>
                        <a:pt x="729" y="398"/>
                        <a:pt x="727" y="410"/>
                      </a:cubicBezTo>
                      <a:cubicBezTo>
                        <a:pt x="726" y="422"/>
                        <a:pt x="746" y="437"/>
                        <a:pt x="743" y="449"/>
                      </a:cubicBezTo>
                      <a:cubicBezTo>
                        <a:pt x="741" y="460"/>
                        <a:pt x="717" y="467"/>
                        <a:pt x="714" y="478"/>
                      </a:cubicBezTo>
                      <a:cubicBezTo>
                        <a:pt x="710" y="490"/>
                        <a:pt x="727" y="508"/>
                        <a:pt x="722" y="519"/>
                      </a:cubicBezTo>
                      <a:cubicBezTo>
                        <a:pt x="717" y="530"/>
                        <a:pt x="693" y="532"/>
                        <a:pt x="687" y="542"/>
                      </a:cubicBezTo>
                      <a:cubicBezTo>
                        <a:pt x="682" y="553"/>
                        <a:pt x="694" y="574"/>
                        <a:pt x="687" y="584"/>
                      </a:cubicBezTo>
                      <a:cubicBezTo>
                        <a:pt x="681" y="594"/>
                        <a:pt x="656" y="591"/>
                        <a:pt x="649" y="600"/>
                      </a:cubicBezTo>
                      <a:cubicBezTo>
                        <a:pt x="641" y="609"/>
                        <a:pt x="649" y="632"/>
                        <a:pt x="641" y="641"/>
                      </a:cubicBezTo>
                      <a:cubicBezTo>
                        <a:pt x="632" y="649"/>
                        <a:pt x="609" y="641"/>
                        <a:pt x="600" y="649"/>
                      </a:cubicBezTo>
                      <a:cubicBezTo>
                        <a:pt x="590" y="657"/>
                        <a:pt x="594" y="681"/>
                        <a:pt x="584" y="688"/>
                      </a:cubicBezTo>
                      <a:cubicBezTo>
                        <a:pt x="579" y="691"/>
                        <a:pt x="571" y="689"/>
                        <a:pt x="562" y="688"/>
                      </a:cubicBezTo>
                      <a:cubicBezTo>
                        <a:pt x="555" y="686"/>
                        <a:pt x="547" y="685"/>
                        <a:pt x="542" y="688"/>
                      </a:cubicBezTo>
                      <a:cubicBezTo>
                        <a:pt x="532" y="693"/>
                        <a:pt x="530" y="718"/>
                        <a:pt x="519" y="722"/>
                      </a:cubicBezTo>
                      <a:cubicBezTo>
                        <a:pt x="513" y="725"/>
                        <a:pt x="506" y="721"/>
                        <a:pt x="498" y="718"/>
                      </a:cubicBezTo>
                      <a:cubicBezTo>
                        <a:pt x="491" y="715"/>
                        <a:pt x="483" y="712"/>
                        <a:pt x="478" y="714"/>
                      </a:cubicBezTo>
                      <a:cubicBezTo>
                        <a:pt x="467" y="718"/>
                        <a:pt x="460" y="741"/>
                        <a:pt x="448" y="744"/>
                      </a:cubicBezTo>
                      <a:cubicBezTo>
                        <a:pt x="442" y="745"/>
                        <a:pt x="436" y="740"/>
                        <a:pt x="429" y="736"/>
                      </a:cubicBezTo>
                      <a:cubicBezTo>
                        <a:pt x="422" y="731"/>
                        <a:pt x="416" y="727"/>
                        <a:pt x="410" y="728"/>
                      </a:cubicBezTo>
                      <a:cubicBezTo>
                        <a:pt x="398" y="729"/>
                        <a:pt x="387" y="751"/>
                        <a:pt x="375" y="751"/>
                      </a:cubicBezTo>
                      <a:cubicBezTo>
                        <a:pt x="363" y="751"/>
                        <a:pt x="352" y="729"/>
                        <a:pt x="340" y="728"/>
                      </a:cubicBezTo>
                      <a:cubicBezTo>
                        <a:pt x="335" y="727"/>
                        <a:pt x="328" y="731"/>
                        <a:pt x="322" y="736"/>
                      </a:cubicBezTo>
                      <a:cubicBezTo>
                        <a:pt x="315" y="740"/>
                        <a:pt x="308" y="745"/>
                        <a:pt x="302" y="744"/>
                      </a:cubicBezTo>
                      <a:cubicBezTo>
                        <a:pt x="290" y="741"/>
                        <a:pt x="284" y="718"/>
                        <a:pt x="272" y="714"/>
                      </a:cubicBezTo>
                      <a:cubicBezTo>
                        <a:pt x="267" y="712"/>
                        <a:pt x="260" y="715"/>
                        <a:pt x="252" y="718"/>
                      </a:cubicBezTo>
                      <a:cubicBezTo>
                        <a:pt x="245" y="721"/>
                        <a:pt x="237" y="725"/>
                        <a:pt x="231" y="722"/>
                      </a:cubicBezTo>
                      <a:cubicBezTo>
                        <a:pt x="220" y="718"/>
                        <a:pt x="219" y="693"/>
                        <a:pt x="208" y="688"/>
                      </a:cubicBezTo>
                      <a:cubicBezTo>
                        <a:pt x="203" y="685"/>
                        <a:pt x="195" y="686"/>
                        <a:pt x="188" y="688"/>
                      </a:cubicBezTo>
                      <a:cubicBezTo>
                        <a:pt x="180" y="689"/>
                        <a:pt x="172" y="691"/>
                        <a:pt x="167" y="687"/>
                      </a:cubicBezTo>
                      <a:cubicBezTo>
                        <a:pt x="157" y="681"/>
                        <a:pt x="160" y="657"/>
                        <a:pt x="151" y="649"/>
                      </a:cubicBezTo>
                      <a:cubicBezTo>
                        <a:pt x="141" y="641"/>
                        <a:pt x="118" y="649"/>
                        <a:pt x="110" y="641"/>
                      </a:cubicBezTo>
                      <a:cubicBezTo>
                        <a:pt x="101" y="632"/>
                        <a:pt x="109" y="609"/>
                        <a:pt x="102" y="600"/>
                      </a:cubicBezTo>
                      <a:cubicBezTo>
                        <a:pt x="94" y="591"/>
                        <a:pt x="70" y="594"/>
                        <a:pt x="63" y="584"/>
                      </a:cubicBezTo>
                      <a:cubicBezTo>
                        <a:pt x="56" y="574"/>
                        <a:pt x="69" y="553"/>
                        <a:pt x="63" y="542"/>
                      </a:cubicBezTo>
                      <a:cubicBezTo>
                        <a:pt x="57" y="532"/>
                        <a:pt x="33" y="530"/>
                        <a:pt x="28" y="519"/>
                      </a:cubicBezTo>
                      <a:cubicBezTo>
                        <a:pt x="24" y="508"/>
                        <a:pt x="40" y="490"/>
                        <a:pt x="36" y="478"/>
                      </a:cubicBezTo>
                      <a:cubicBezTo>
                        <a:pt x="33" y="467"/>
                        <a:pt x="9" y="460"/>
                        <a:pt x="7" y="449"/>
                      </a:cubicBezTo>
                      <a:cubicBezTo>
                        <a:pt x="5" y="437"/>
                        <a:pt x="24" y="422"/>
                        <a:pt x="23" y="410"/>
                      </a:cubicBezTo>
                      <a:cubicBezTo>
                        <a:pt x="22" y="398"/>
                        <a:pt x="0" y="387"/>
                        <a:pt x="0" y="375"/>
                      </a:cubicBezTo>
                      <a:cubicBezTo>
                        <a:pt x="0" y="363"/>
                        <a:pt x="22" y="352"/>
                        <a:pt x="23" y="341"/>
                      </a:cubicBezTo>
                      <a:cubicBezTo>
                        <a:pt x="24" y="329"/>
                        <a:pt x="5" y="314"/>
                        <a:pt x="7" y="302"/>
                      </a:cubicBezTo>
                      <a:cubicBezTo>
                        <a:pt x="9" y="290"/>
                        <a:pt x="33" y="284"/>
                        <a:pt x="36" y="273"/>
                      </a:cubicBezTo>
                      <a:cubicBezTo>
                        <a:pt x="40" y="261"/>
                        <a:pt x="24" y="243"/>
                        <a:pt x="28" y="232"/>
                      </a:cubicBezTo>
                      <a:cubicBezTo>
                        <a:pt x="33" y="221"/>
                        <a:pt x="57" y="219"/>
                        <a:pt x="63" y="208"/>
                      </a:cubicBezTo>
                      <a:cubicBezTo>
                        <a:pt x="69" y="198"/>
                        <a:pt x="56" y="177"/>
                        <a:pt x="63" y="167"/>
                      </a:cubicBezTo>
                      <a:cubicBezTo>
                        <a:pt x="70" y="157"/>
                        <a:pt x="94" y="160"/>
                        <a:pt x="102" y="151"/>
                      </a:cubicBezTo>
                      <a:cubicBezTo>
                        <a:pt x="109" y="142"/>
                        <a:pt x="101" y="118"/>
                        <a:pt x="110" y="110"/>
                      </a:cubicBezTo>
                      <a:cubicBezTo>
                        <a:pt x="118" y="101"/>
                        <a:pt x="141" y="109"/>
                        <a:pt x="151" y="102"/>
                      </a:cubicBezTo>
                      <a:cubicBezTo>
                        <a:pt x="160" y="94"/>
                        <a:pt x="157" y="70"/>
                        <a:pt x="167" y="63"/>
                      </a:cubicBezTo>
                      <a:cubicBezTo>
                        <a:pt x="172" y="60"/>
                        <a:pt x="180" y="61"/>
                        <a:pt x="188" y="63"/>
                      </a:cubicBezTo>
                      <a:cubicBezTo>
                        <a:pt x="195" y="64"/>
                        <a:pt x="203" y="66"/>
                        <a:pt x="208" y="63"/>
                      </a:cubicBezTo>
                      <a:cubicBezTo>
                        <a:pt x="219" y="57"/>
                        <a:pt x="220" y="33"/>
                        <a:pt x="231" y="28"/>
                      </a:cubicBezTo>
                      <a:cubicBezTo>
                        <a:pt x="237" y="26"/>
                        <a:pt x="245" y="29"/>
                        <a:pt x="252" y="32"/>
                      </a:cubicBezTo>
                      <a:cubicBezTo>
                        <a:pt x="260" y="35"/>
                        <a:pt x="267" y="38"/>
                        <a:pt x="272" y="36"/>
                      </a:cubicBezTo>
                      <a:cubicBezTo>
                        <a:pt x="284" y="33"/>
                        <a:pt x="290" y="9"/>
                        <a:pt x="302" y="7"/>
                      </a:cubicBezTo>
                      <a:cubicBezTo>
                        <a:pt x="308" y="6"/>
                        <a:pt x="315" y="10"/>
                        <a:pt x="322" y="15"/>
                      </a:cubicBezTo>
                      <a:cubicBezTo>
                        <a:pt x="328" y="19"/>
                        <a:pt x="335" y="24"/>
                        <a:pt x="340" y="23"/>
                      </a:cubicBezTo>
                      <a:cubicBezTo>
                        <a:pt x="352" y="22"/>
                        <a:pt x="363" y="0"/>
                        <a:pt x="375" y="0"/>
                      </a:cubicBezTo>
                      <a:cubicBezTo>
                        <a:pt x="387" y="0"/>
                        <a:pt x="398" y="22"/>
                        <a:pt x="410" y="23"/>
                      </a:cubicBezTo>
                      <a:cubicBezTo>
                        <a:pt x="416" y="24"/>
                        <a:pt x="422" y="19"/>
                        <a:pt x="429" y="15"/>
                      </a:cubicBezTo>
                      <a:cubicBezTo>
                        <a:pt x="436" y="10"/>
                        <a:pt x="442" y="6"/>
                        <a:pt x="448" y="7"/>
                      </a:cubicBezTo>
                      <a:cubicBezTo>
                        <a:pt x="460" y="9"/>
                        <a:pt x="467" y="33"/>
                        <a:pt x="478" y="36"/>
                      </a:cubicBezTo>
                      <a:cubicBezTo>
                        <a:pt x="483" y="38"/>
                        <a:pt x="491" y="35"/>
                        <a:pt x="498" y="32"/>
                      </a:cubicBezTo>
                      <a:cubicBezTo>
                        <a:pt x="506" y="29"/>
                        <a:pt x="513" y="26"/>
                        <a:pt x="519" y="28"/>
                      </a:cubicBezTo>
                      <a:cubicBezTo>
                        <a:pt x="530" y="33"/>
                        <a:pt x="532" y="57"/>
                        <a:pt x="542" y="63"/>
                      </a:cubicBezTo>
                      <a:cubicBezTo>
                        <a:pt x="547" y="66"/>
                        <a:pt x="555" y="64"/>
                        <a:pt x="562" y="63"/>
                      </a:cubicBezTo>
                      <a:cubicBezTo>
                        <a:pt x="571" y="61"/>
                        <a:pt x="579" y="60"/>
                        <a:pt x="584" y="63"/>
                      </a:cubicBezTo>
                      <a:cubicBezTo>
                        <a:pt x="594" y="70"/>
                        <a:pt x="590" y="94"/>
                        <a:pt x="600" y="102"/>
                      </a:cubicBezTo>
                      <a:cubicBezTo>
                        <a:pt x="609" y="109"/>
                        <a:pt x="632" y="101"/>
                        <a:pt x="641" y="110"/>
                      </a:cubicBezTo>
                      <a:cubicBezTo>
                        <a:pt x="649" y="118"/>
                        <a:pt x="641" y="142"/>
                        <a:pt x="649" y="151"/>
                      </a:cubicBezTo>
                      <a:cubicBezTo>
                        <a:pt x="656" y="160"/>
                        <a:pt x="681" y="157"/>
                        <a:pt x="687" y="167"/>
                      </a:cubicBezTo>
                      <a:cubicBezTo>
                        <a:pt x="694" y="177"/>
                        <a:pt x="682" y="198"/>
                        <a:pt x="687" y="208"/>
                      </a:cubicBezTo>
                      <a:cubicBezTo>
                        <a:pt x="693" y="219"/>
                        <a:pt x="717" y="221"/>
                        <a:pt x="722" y="232"/>
                      </a:cubicBezTo>
                      <a:cubicBezTo>
                        <a:pt x="727" y="243"/>
                        <a:pt x="710" y="261"/>
                        <a:pt x="714" y="273"/>
                      </a:cubicBezTo>
                      <a:cubicBezTo>
                        <a:pt x="717" y="284"/>
                        <a:pt x="741" y="290"/>
                        <a:pt x="743" y="302"/>
                      </a:cubicBezTo>
                      <a:cubicBezTo>
                        <a:pt x="746" y="314"/>
                        <a:pt x="726" y="329"/>
                        <a:pt x="727" y="341"/>
                      </a:cubicBezTo>
                      <a:cubicBezTo>
                        <a:pt x="729" y="352"/>
                        <a:pt x="751" y="363"/>
                        <a:pt x="751" y="375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8" name="五边形 97"/>
                <p:cNvSpPr/>
                <p:nvPr/>
              </p:nvSpPr>
              <p:spPr>
                <a:xfrm rot="5400000">
                  <a:off x="3683184" y="3314548"/>
                  <a:ext cx="3686789" cy="2282514"/>
                </a:xfrm>
                <a:prstGeom prst="homePlate">
                  <a:avLst>
                    <a:gd name="adj" fmla="val 1868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9" name="Freeform 5"/>
                <p:cNvSpPr/>
                <p:nvPr/>
              </p:nvSpPr>
              <p:spPr bwMode="auto">
                <a:xfrm>
                  <a:off x="4792117" y="2030520"/>
                  <a:ext cx="1468924" cy="1469748"/>
                </a:xfrm>
                <a:custGeom>
                  <a:avLst/>
                  <a:gdLst>
                    <a:gd name="T0" fmla="*/ 727 w 751"/>
                    <a:gd name="T1" fmla="*/ 410 h 751"/>
                    <a:gd name="T2" fmla="*/ 714 w 751"/>
                    <a:gd name="T3" fmla="*/ 478 h 751"/>
                    <a:gd name="T4" fmla="*/ 687 w 751"/>
                    <a:gd name="T5" fmla="*/ 542 h 751"/>
                    <a:gd name="T6" fmla="*/ 649 w 751"/>
                    <a:gd name="T7" fmla="*/ 600 h 751"/>
                    <a:gd name="T8" fmla="*/ 600 w 751"/>
                    <a:gd name="T9" fmla="*/ 649 h 751"/>
                    <a:gd name="T10" fmla="*/ 562 w 751"/>
                    <a:gd name="T11" fmla="*/ 688 h 751"/>
                    <a:gd name="T12" fmla="*/ 519 w 751"/>
                    <a:gd name="T13" fmla="*/ 722 h 751"/>
                    <a:gd name="T14" fmla="*/ 478 w 751"/>
                    <a:gd name="T15" fmla="*/ 714 h 751"/>
                    <a:gd name="T16" fmla="*/ 429 w 751"/>
                    <a:gd name="T17" fmla="*/ 736 h 751"/>
                    <a:gd name="T18" fmla="*/ 375 w 751"/>
                    <a:gd name="T19" fmla="*/ 751 h 751"/>
                    <a:gd name="T20" fmla="*/ 322 w 751"/>
                    <a:gd name="T21" fmla="*/ 736 h 751"/>
                    <a:gd name="T22" fmla="*/ 272 w 751"/>
                    <a:gd name="T23" fmla="*/ 714 h 751"/>
                    <a:gd name="T24" fmla="*/ 231 w 751"/>
                    <a:gd name="T25" fmla="*/ 722 h 751"/>
                    <a:gd name="T26" fmla="*/ 188 w 751"/>
                    <a:gd name="T27" fmla="*/ 688 h 751"/>
                    <a:gd name="T28" fmla="*/ 151 w 751"/>
                    <a:gd name="T29" fmla="*/ 649 h 751"/>
                    <a:gd name="T30" fmla="*/ 102 w 751"/>
                    <a:gd name="T31" fmla="*/ 600 h 751"/>
                    <a:gd name="T32" fmla="*/ 63 w 751"/>
                    <a:gd name="T33" fmla="*/ 542 h 751"/>
                    <a:gd name="T34" fmla="*/ 36 w 751"/>
                    <a:gd name="T35" fmla="*/ 478 h 751"/>
                    <a:gd name="T36" fmla="*/ 23 w 751"/>
                    <a:gd name="T37" fmla="*/ 410 h 751"/>
                    <a:gd name="T38" fmla="*/ 23 w 751"/>
                    <a:gd name="T39" fmla="*/ 341 h 751"/>
                    <a:gd name="T40" fmla="*/ 36 w 751"/>
                    <a:gd name="T41" fmla="*/ 273 h 751"/>
                    <a:gd name="T42" fmla="*/ 63 w 751"/>
                    <a:gd name="T43" fmla="*/ 208 h 751"/>
                    <a:gd name="T44" fmla="*/ 102 w 751"/>
                    <a:gd name="T45" fmla="*/ 151 h 751"/>
                    <a:gd name="T46" fmla="*/ 151 w 751"/>
                    <a:gd name="T47" fmla="*/ 102 h 751"/>
                    <a:gd name="T48" fmla="*/ 188 w 751"/>
                    <a:gd name="T49" fmla="*/ 63 h 751"/>
                    <a:gd name="T50" fmla="*/ 231 w 751"/>
                    <a:gd name="T51" fmla="*/ 28 h 751"/>
                    <a:gd name="T52" fmla="*/ 272 w 751"/>
                    <a:gd name="T53" fmla="*/ 36 h 751"/>
                    <a:gd name="T54" fmla="*/ 322 w 751"/>
                    <a:gd name="T55" fmla="*/ 15 h 751"/>
                    <a:gd name="T56" fmla="*/ 375 w 751"/>
                    <a:gd name="T57" fmla="*/ 0 h 751"/>
                    <a:gd name="T58" fmla="*/ 429 w 751"/>
                    <a:gd name="T59" fmla="*/ 15 h 751"/>
                    <a:gd name="T60" fmla="*/ 478 w 751"/>
                    <a:gd name="T61" fmla="*/ 36 h 751"/>
                    <a:gd name="T62" fmla="*/ 519 w 751"/>
                    <a:gd name="T63" fmla="*/ 28 h 751"/>
                    <a:gd name="T64" fmla="*/ 562 w 751"/>
                    <a:gd name="T65" fmla="*/ 63 h 751"/>
                    <a:gd name="T66" fmla="*/ 600 w 751"/>
                    <a:gd name="T67" fmla="*/ 102 h 751"/>
                    <a:gd name="T68" fmla="*/ 649 w 751"/>
                    <a:gd name="T69" fmla="*/ 151 h 751"/>
                    <a:gd name="T70" fmla="*/ 687 w 751"/>
                    <a:gd name="T71" fmla="*/ 208 h 751"/>
                    <a:gd name="T72" fmla="*/ 714 w 751"/>
                    <a:gd name="T73" fmla="*/ 273 h 751"/>
                    <a:gd name="T74" fmla="*/ 727 w 751"/>
                    <a:gd name="T75" fmla="*/ 341 h 7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751" h="751">
                      <a:moveTo>
                        <a:pt x="751" y="375"/>
                      </a:moveTo>
                      <a:cubicBezTo>
                        <a:pt x="751" y="387"/>
                        <a:pt x="729" y="398"/>
                        <a:pt x="727" y="410"/>
                      </a:cubicBezTo>
                      <a:cubicBezTo>
                        <a:pt x="726" y="422"/>
                        <a:pt x="746" y="437"/>
                        <a:pt x="743" y="449"/>
                      </a:cubicBezTo>
                      <a:cubicBezTo>
                        <a:pt x="741" y="460"/>
                        <a:pt x="717" y="467"/>
                        <a:pt x="714" y="478"/>
                      </a:cubicBezTo>
                      <a:cubicBezTo>
                        <a:pt x="710" y="490"/>
                        <a:pt x="727" y="508"/>
                        <a:pt x="722" y="519"/>
                      </a:cubicBezTo>
                      <a:cubicBezTo>
                        <a:pt x="717" y="530"/>
                        <a:pt x="693" y="532"/>
                        <a:pt x="687" y="542"/>
                      </a:cubicBezTo>
                      <a:cubicBezTo>
                        <a:pt x="682" y="553"/>
                        <a:pt x="694" y="574"/>
                        <a:pt x="687" y="584"/>
                      </a:cubicBezTo>
                      <a:cubicBezTo>
                        <a:pt x="681" y="594"/>
                        <a:pt x="656" y="591"/>
                        <a:pt x="649" y="600"/>
                      </a:cubicBezTo>
                      <a:cubicBezTo>
                        <a:pt x="641" y="609"/>
                        <a:pt x="649" y="632"/>
                        <a:pt x="641" y="641"/>
                      </a:cubicBezTo>
                      <a:cubicBezTo>
                        <a:pt x="632" y="649"/>
                        <a:pt x="609" y="641"/>
                        <a:pt x="600" y="649"/>
                      </a:cubicBezTo>
                      <a:cubicBezTo>
                        <a:pt x="590" y="657"/>
                        <a:pt x="594" y="681"/>
                        <a:pt x="584" y="688"/>
                      </a:cubicBezTo>
                      <a:cubicBezTo>
                        <a:pt x="579" y="691"/>
                        <a:pt x="571" y="689"/>
                        <a:pt x="562" y="688"/>
                      </a:cubicBezTo>
                      <a:cubicBezTo>
                        <a:pt x="555" y="686"/>
                        <a:pt x="547" y="685"/>
                        <a:pt x="542" y="688"/>
                      </a:cubicBezTo>
                      <a:cubicBezTo>
                        <a:pt x="532" y="693"/>
                        <a:pt x="530" y="718"/>
                        <a:pt x="519" y="722"/>
                      </a:cubicBezTo>
                      <a:cubicBezTo>
                        <a:pt x="513" y="725"/>
                        <a:pt x="506" y="721"/>
                        <a:pt x="498" y="718"/>
                      </a:cubicBezTo>
                      <a:cubicBezTo>
                        <a:pt x="491" y="715"/>
                        <a:pt x="483" y="712"/>
                        <a:pt x="478" y="714"/>
                      </a:cubicBezTo>
                      <a:cubicBezTo>
                        <a:pt x="467" y="718"/>
                        <a:pt x="460" y="741"/>
                        <a:pt x="448" y="744"/>
                      </a:cubicBezTo>
                      <a:cubicBezTo>
                        <a:pt x="442" y="745"/>
                        <a:pt x="436" y="740"/>
                        <a:pt x="429" y="736"/>
                      </a:cubicBezTo>
                      <a:cubicBezTo>
                        <a:pt x="422" y="731"/>
                        <a:pt x="416" y="727"/>
                        <a:pt x="410" y="728"/>
                      </a:cubicBezTo>
                      <a:cubicBezTo>
                        <a:pt x="398" y="729"/>
                        <a:pt x="387" y="751"/>
                        <a:pt x="375" y="751"/>
                      </a:cubicBezTo>
                      <a:cubicBezTo>
                        <a:pt x="363" y="751"/>
                        <a:pt x="352" y="729"/>
                        <a:pt x="340" y="728"/>
                      </a:cubicBezTo>
                      <a:cubicBezTo>
                        <a:pt x="335" y="727"/>
                        <a:pt x="328" y="731"/>
                        <a:pt x="322" y="736"/>
                      </a:cubicBezTo>
                      <a:cubicBezTo>
                        <a:pt x="315" y="740"/>
                        <a:pt x="308" y="745"/>
                        <a:pt x="302" y="744"/>
                      </a:cubicBezTo>
                      <a:cubicBezTo>
                        <a:pt x="290" y="741"/>
                        <a:pt x="284" y="718"/>
                        <a:pt x="272" y="714"/>
                      </a:cubicBezTo>
                      <a:cubicBezTo>
                        <a:pt x="267" y="712"/>
                        <a:pt x="260" y="715"/>
                        <a:pt x="252" y="718"/>
                      </a:cubicBezTo>
                      <a:cubicBezTo>
                        <a:pt x="245" y="721"/>
                        <a:pt x="237" y="725"/>
                        <a:pt x="231" y="722"/>
                      </a:cubicBezTo>
                      <a:cubicBezTo>
                        <a:pt x="220" y="718"/>
                        <a:pt x="219" y="693"/>
                        <a:pt x="208" y="688"/>
                      </a:cubicBezTo>
                      <a:cubicBezTo>
                        <a:pt x="203" y="685"/>
                        <a:pt x="195" y="686"/>
                        <a:pt x="188" y="688"/>
                      </a:cubicBezTo>
                      <a:cubicBezTo>
                        <a:pt x="180" y="689"/>
                        <a:pt x="172" y="691"/>
                        <a:pt x="167" y="687"/>
                      </a:cubicBezTo>
                      <a:cubicBezTo>
                        <a:pt x="157" y="681"/>
                        <a:pt x="160" y="657"/>
                        <a:pt x="151" y="649"/>
                      </a:cubicBezTo>
                      <a:cubicBezTo>
                        <a:pt x="141" y="641"/>
                        <a:pt x="118" y="649"/>
                        <a:pt x="110" y="641"/>
                      </a:cubicBezTo>
                      <a:cubicBezTo>
                        <a:pt x="101" y="632"/>
                        <a:pt x="109" y="609"/>
                        <a:pt x="102" y="600"/>
                      </a:cubicBezTo>
                      <a:cubicBezTo>
                        <a:pt x="94" y="591"/>
                        <a:pt x="70" y="594"/>
                        <a:pt x="63" y="584"/>
                      </a:cubicBezTo>
                      <a:cubicBezTo>
                        <a:pt x="56" y="574"/>
                        <a:pt x="69" y="553"/>
                        <a:pt x="63" y="542"/>
                      </a:cubicBezTo>
                      <a:cubicBezTo>
                        <a:pt x="57" y="532"/>
                        <a:pt x="33" y="530"/>
                        <a:pt x="28" y="519"/>
                      </a:cubicBezTo>
                      <a:cubicBezTo>
                        <a:pt x="24" y="508"/>
                        <a:pt x="40" y="490"/>
                        <a:pt x="36" y="478"/>
                      </a:cubicBezTo>
                      <a:cubicBezTo>
                        <a:pt x="33" y="467"/>
                        <a:pt x="9" y="460"/>
                        <a:pt x="7" y="449"/>
                      </a:cubicBezTo>
                      <a:cubicBezTo>
                        <a:pt x="5" y="437"/>
                        <a:pt x="24" y="422"/>
                        <a:pt x="23" y="410"/>
                      </a:cubicBezTo>
                      <a:cubicBezTo>
                        <a:pt x="22" y="398"/>
                        <a:pt x="0" y="387"/>
                        <a:pt x="0" y="375"/>
                      </a:cubicBezTo>
                      <a:cubicBezTo>
                        <a:pt x="0" y="363"/>
                        <a:pt x="22" y="352"/>
                        <a:pt x="23" y="341"/>
                      </a:cubicBezTo>
                      <a:cubicBezTo>
                        <a:pt x="24" y="329"/>
                        <a:pt x="5" y="314"/>
                        <a:pt x="7" y="302"/>
                      </a:cubicBezTo>
                      <a:cubicBezTo>
                        <a:pt x="9" y="290"/>
                        <a:pt x="33" y="284"/>
                        <a:pt x="36" y="273"/>
                      </a:cubicBezTo>
                      <a:cubicBezTo>
                        <a:pt x="40" y="261"/>
                        <a:pt x="24" y="243"/>
                        <a:pt x="28" y="232"/>
                      </a:cubicBezTo>
                      <a:cubicBezTo>
                        <a:pt x="33" y="221"/>
                        <a:pt x="57" y="219"/>
                        <a:pt x="63" y="208"/>
                      </a:cubicBezTo>
                      <a:cubicBezTo>
                        <a:pt x="69" y="198"/>
                        <a:pt x="56" y="177"/>
                        <a:pt x="63" y="167"/>
                      </a:cubicBezTo>
                      <a:cubicBezTo>
                        <a:pt x="70" y="157"/>
                        <a:pt x="94" y="160"/>
                        <a:pt x="102" y="151"/>
                      </a:cubicBezTo>
                      <a:cubicBezTo>
                        <a:pt x="109" y="142"/>
                        <a:pt x="101" y="118"/>
                        <a:pt x="110" y="110"/>
                      </a:cubicBezTo>
                      <a:cubicBezTo>
                        <a:pt x="118" y="101"/>
                        <a:pt x="141" y="109"/>
                        <a:pt x="151" y="102"/>
                      </a:cubicBezTo>
                      <a:cubicBezTo>
                        <a:pt x="160" y="94"/>
                        <a:pt x="157" y="70"/>
                        <a:pt x="167" y="63"/>
                      </a:cubicBezTo>
                      <a:cubicBezTo>
                        <a:pt x="172" y="60"/>
                        <a:pt x="180" y="61"/>
                        <a:pt x="188" y="63"/>
                      </a:cubicBezTo>
                      <a:cubicBezTo>
                        <a:pt x="195" y="64"/>
                        <a:pt x="203" y="66"/>
                        <a:pt x="208" y="63"/>
                      </a:cubicBezTo>
                      <a:cubicBezTo>
                        <a:pt x="219" y="57"/>
                        <a:pt x="220" y="33"/>
                        <a:pt x="231" y="28"/>
                      </a:cubicBezTo>
                      <a:cubicBezTo>
                        <a:pt x="237" y="26"/>
                        <a:pt x="245" y="29"/>
                        <a:pt x="252" y="32"/>
                      </a:cubicBezTo>
                      <a:cubicBezTo>
                        <a:pt x="260" y="35"/>
                        <a:pt x="267" y="38"/>
                        <a:pt x="272" y="36"/>
                      </a:cubicBezTo>
                      <a:cubicBezTo>
                        <a:pt x="284" y="33"/>
                        <a:pt x="290" y="9"/>
                        <a:pt x="302" y="7"/>
                      </a:cubicBezTo>
                      <a:cubicBezTo>
                        <a:pt x="308" y="6"/>
                        <a:pt x="315" y="10"/>
                        <a:pt x="322" y="15"/>
                      </a:cubicBezTo>
                      <a:cubicBezTo>
                        <a:pt x="328" y="19"/>
                        <a:pt x="335" y="24"/>
                        <a:pt x="340" y="23"/>
                      </a:cubicBezTo>
                      <a:cubicBezTo>
                        <a:pt x="352" y="22"/>
                        <a:pt x="363" y="0"/>
                        <a:pt x="375" y="0"/>
                      </a:cubicBezTo>
                      <a:cubicBezTo>
                        <a:pt x="387" y="0"/>
                        <a:pt x="398" y="22"/>
                        <a:pt x="410" y="23"/>
                      </a:cubicBezTo>
                      <a:cubicBezTo>
                        <a:pt x="416" y="24"/>
                        <a:pt x="422" y="19"/>
                        <a:pt x="429" y="15"/>
                      </a:cubicBezTo>
                      <a:cubicBezTo>
                        <a:pt x="436" y="10"/>
                        <a:pt x="442" y="6"/>
                        <a:pt x="448" y="7"/>
                      </a:cubicBezTo>
                      <a:cubicBezTo>
                        <a:pt x="460" y="9"/>
                        <a:pt x="467" y="33"/>
                        <a:pt x="478" y="36"/>
                      </a:cubicBezTo>
                      <a:cubicBezTo>
                        <a:pt x="483" y="38"/>
                        <a:pt x="491" y="35"/>
                        <a:pt x="498" y="32"/>
                      </a:cubicBezTo>
                      <a:cubicBezTo>
                        <a:pt x="506" y="29"/>
                        <a:pt x="513" y="26"/>
                        <a:pt x="519" y="28"/>
                      </a:cubicBezTo>
                      <a:cubicBezTo>
                        <a:pt x="530" y="33"/>
                        <a:pt x="532" y="57"/>
                        <a:pt x="542" y="63"/>
                      </a:cubicBezTo>
                      <a:cubicBezTo>
                        <a:pt x="547" y="66"/>
                        <a:pt x="555" y="64"/>
                        <a:pt x="562" y="63"/>
                      </a:cubicBezTo>
                      <a:cubicBezTo>
                        <a:pt x="571" y="61"/>
                        <a:pt x="579" y="60"/>
                        <a:pt x="584" y="63"/>
                      </a:cubicBezTo>
                      <a:cubicBezTo>
                        <a:pt x="594" y="70"/>
                        <a:pt x="590" y="94"/>
                        <a:pt x="600" y="102"/>
                      </a:cubicBezTo>
                      <a:cubicBezTo>
                        <a:pt x="609" y="109"/>
                        <a:pt x="632" y="101"/>
                        <a:pt x="641" y="110"/>
                      </a:cubicBezTo>
                      <a:cubicBezTo>
                        <a:pt x="649" y="118"/>
                        <a:pt x="641" y="142"/>
                        <a:pt x="649" y="151"/>
                      </a:cubicBezTo>
                      <a:cubicBezTo>
                        <a:pt x="656" y="160"/>
                        <a:pt x="681" y="157"/>
                        <a:pt x="687" y="167"/>
                      </a:cubicBezTo>
                      <a:cubicBezTo>
                        <a:pt x="694" y="177"/>
                        <a:pt x="682" y="198"/>
                        <a:pt x="687" y="208"/>
                      </a:cubicBezTo>
                      <a:cubicBezTo>
                        <a:pt x="693" y="219"/>
                        <a:pt x="717" y="221"/>
                        <a:pt x="722" y="232"/>
                      </a:cubicBezTo>
                      <a:cubicBezTo>
                        <a:pt x="727" y="243"/>
                        <a:pt x="710" y="261"/>
                        <a:pt x="714" y="273"/>
                      </a:cubicBezTo>
                      <a:cubicBezTo>
                        <a:pt x="717" y="284"/>
                        <a:pt x="741" y="290"/>
                        <a:pt x="743" y="302"/>
                      </a:cubicBezTo>
                      <a:cubicBezTo>
                        <a:pt x="746" y="314"/>
                        <a:pt x="726" y="329"/>
                        <a:pt x="727" y="341"/>
                      </a:cubicBezTo>
                      <a:cubicBezTo>
                        <a:pt x="729" y="352"/>
                        <a:pt x="751" y="363"/>
                        <a:pt x="751" y="375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" name="五边形 102"/>
                <p:cNvSpPr/>
                <p:nvPr/>
              </p:nvSpPr>
              <p:spPr>
                <a:xfrm rot="5400000">
                  <a:off x="7163908" y="3314548"/>
                  <a:ext cx="3686789" cy="2282514"/>
                </a:xfrm>
                <a:prstGeom prst="homePlate">
                  <a:avLst>
                    <a:gd name="adj" fmla="val 18680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1" name="Freeform 5"/>
                <p:cNvSpPr/>
                <p:nvPr/>
              </p:nvSpPr>
              <p:spPr bwMode="auto">
                <a:xfrm>
                  <a:off x="8272841" y="2030520"/>
                  <a:ext cx="1468924" cy="1469748"/>
                </a:xfrm>
                <a:custGeom>
                  <a:avLst/>
                  <a:gdLst>
                    <a:gd name="T0" fmla="*/ 727 w 751"/>
                    <a:gd name="T1" fmla="*/ 410 h 751"/>
                    <a:gd name="T2" fmla="*/ 714 w 751"/>
                    <a:gd name="T3" fmla="*/ 478 h 751"/>
                    <a:gd name="T4" fmla="*/ 687 w 751"/>
                    <a:gd name="T5" fmla="*/ 542 h 751"/>
                    <a:gd name="T6" fmla="*/ 649 w 751"/>
                    <a:gd name="T7" fmla="*/ 600 h 751"/>
                    <a:gd name="T8" fmla="*/ 600 w 751"/>
                    <a:gd name="T9" fmla="*/ 649 h 751"/>
                    <a:gd name="T10" fmla="*/ 562 w 751"/>
                    <a:gd name="T11" fmla="*/ 688 h 751"/>
                    <a:gd name="T12" fmla="*/ 519 w 751"/>
                    <a:gd name="T13" fmla="*/ 722 h 751"/>
                    <a:gd name="T14" fmla="*/ 478 w 751"/>
                    <a:gd name="T15" fmla="*/ 714 h 751"/>
                    <a:gd name="T16" fmla="*/ 429 w 751"/>
                    <a:gd name="T17" fmla="*/ 736 h 751"/>
                    <a:gd name="T18" fmla="*/ 375 w 751"/>
                    <a:gd name="T19" fmla="*/ 751 h 751"/>
                    <a:gd name="T20" fmla="*/ 322 w 751"/>
                    <a:gd name="T21" fmla="*/ 736 h 751"/>
                    <a:gd name="T22" fmla="*/ 272 w 751"/>
                    <a:gd name="T23" fmla="*/ 714 h 751"/>
                    <a:gd name="T24" fmla="*/ 231 w 751"/>
                    <a:gd name="T25" fmla="*/ 722 h 751"/>
                    <a:gd name="T26" fmla="*/ 188 w 751"/>
                    <a:gd name="T27" fmla="*/ 688 h 751"/>
                    <a:gd name="T28" fmla="*/ 151 w 751"/>
                    <a:gd name="T29" fmla="*/ 649 h 751"/>
                    <a:gd name="T30" fmla="*/ 102 w 751"/>
                    <a:gd name="T31" fmla="*/ 600 h 751"/>
                    <a:gd name="T32" fmla="*/ 63 w 751"/>
                    <a:gd name="T33" fmla="*/ 542 h 751"/>
                    <a:gd name="T34" fmla="*/ 36 w 751"/>
                    <a:gd name="T35" fmla="*/ 478 h 751"/>
                    <a:gd name="T36" fmla="*/ 23 w 751"/>
                    <a:gd name="T37" fmla="*/ 410 h 751"/>
                    <a:gd name="T38" fmla="*/ 23 w 751"/>
                    <a:gd name="T39" fmla="*/ 341 h 751"/>
                    <a:gd name="T40" fmla="*/ 36 w 751"/>
                    <a:gd name="T41" fmla="*/ 273 h 751"/>
                    <a:gd name="T42" fmla="*/ 63 w 751"/>
                    <a:gd name="T43" fmla="*/ 208 h 751"/>
                    <a:gd name="T44" fmla="*/ 102 w 751"/>
                    <a:gd name="T45" fmla="*/ 151 h 751"/>
                    <a:gd name="T46" fmla="*/ 151 w 751"/>
                    <a:gd name="T47" fmla="*/ 102 h 751"/>
                    <a:gd name="T48" fmla="*/ 188 w 751"/>
                    <a:gd name="T49" fmla="*/ 63 h 751"/>
                    <a:gd name="T50" fmla="*/ 231 w 751"/>
                    <a:gd name="T51" fmla="*/ 28 h 751"/>
                    <a:gd name="T52" fmla="*/ 272 w 751"/>
                    <a:gd name="T53" fmla="*/ 36 h 751"/>
                    <a:gd name="T54" fmla="*/ 322 w 751"/>
                    <a:gd name="T55" fmla="*/ 15 h 751"/>
                    <a:gd name="T56" fmla="*/ 375 w 751"/>
                    <a:gd name="T57" fmla="*/ 0 h 751"/>
                    <a:gd name="T58" fmla="*/ 429 w 751"/>
                    <a:gd name="T59" fmla="*/ 15 h 751"/>
                    <a:gd name="T60" fmla="*/ 478 w 751"/>
                    <a:gd name="T61" fmla="*/ 36 h 751"/>
                    <a:gd name="T62" fmla="*/ 519 w 751"/>
                    <a:gd name="T63" fmla="*/ 28 h 751"/>
                    <a:gd name="T64" fmla="*/ 562 w 751"/>
                    <a:gd name="T65" fmla="*/ 63 h 751"/>
                    <a:gd name="T66" fmla="*/ 600 w 751"/>
                    <a:gd name="T67" fmla="*/ 102 h 751"/>
                    <a:gd name="T68" fmla="*/ 649 w 751"/>
                    <a:gd name="T69" fmla="*/ 151 h 751"/>
                    <a:gd name="T70" fmla="*/ 687 w 751"/>
                    <a:gd name="T71" fmla="*/ 208 h 751"/>
                    <a:gd name="T72" fmla="*/ 714 w 751"/>
                    <a:gd name="T73" fmla="*/ 273 h 751"/>
                    <a:gd name="T74" fmla="*/ 727 w 751"/>
                    <a:gd name="T75" fmla="*/ 341 h 7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751" h="751">
                      <a:moveTo>
                        <a:pt x="751" y="375"/>
                      </a:moveTo>
                      <a:cubicBezTo>
                        <a:pt x="751" y="387"/>
                        <a:pt x="729" y="398"/>
                        <a:pt x="727" y="410"/>
                      </a:cubicBezTo>
                      <a:cubicBezTo>
                        <a:pt x="726" y="422"/>
                        <a:pt x="746" y="437"/>
                        <a:pt x="743" y="449"/>
                      </a:cubicBezTo>
                      <a:cubicBezTo>
                        <a:pt x="741" y="460"/>
                        <a:pt x="717" y="467"/>
                        <a:pt x="714" y="478"/>
                      </a:cubicBezTo>
                      <a:cubicBezTo>
                        <a:pt x="710" y="490"/>
                        <a:pt x="727" y="508"/>
                        <a:pt x="722" y="519"/>
                      </a:cubicBezTo>
                      <a:cubicBezTo>
                        <a:pt x="717" y="530"/>
                        <a:pt x="693" y="532"/>
                        <a:pt x="687" y="542"/>
                      </a:cubicBezTo>
                      <a:cubicBezTo>
                        <a:pt x="682" y="553"/>
                        <a:pt x="694" y="574"/>
                        <a:pt x="687" y="584"/>
                      </a:cubicBezTo>
                      <a:cubicBezTo>
                        <a:pt x="681" y="594"/>
                        <a:pt x="656" y="591"/>
                        <a:pt x="649" y="600"/>
                      </a:cubicBezTo>
                      <a:cubicBezTo>
                        <a:pt x="641" y="609"/>
                        <a:pt x="649" y="632"/>
                        <a:pt x="641" y="641"/>
                      </a:cubicBezTo>
                      <a:cubicBezTo>
                        <a:pt x="632" y="649"/>
                        <a:pt x="609" y="641"/>
                        <a:pt x="600" y="649"/>
                      </a:cubicBezTo>
                      <a:cubicBezTo>
                        <a:pt x="590" y="657"/>
                        <a:pt x="594" y="681"/>
                        <a:pt x="584" y="688"/>
                      </a:cubicBezTo>
                      <a:cubicBezTo>
                        <a:pt x="579" y="691"/>
                        <a:pt x="571" y="689"/>
                        <a:pt x="562" y="688"/>
                      </a:cubicBezTo>
                      <a:cubicBezTo>
                        <a:pt x="555" y="686"/>
                        <a:pt x="547" y="685"/>
                        <a:pt x="542" y="688"/>
                      </a:cubicBezTo>
                      <a:cubicBezTo>
                        <a:pt x="532" y="693"/>
                        <a:pt x="530" y="718"/>
                        <a:pt x="519" y="722"/>
                      </a:cubicBezTo>
                      <a:cubicBezTo>
                        <a:pt x="513" y="725"/>
                        <a:pt x="506" y="721"/>
                        <a:pt x="498" y="718"/>
                      </a:cubicBezTo>
                      <a:cubicBezTo>
                        <a:pt x="491" y="715"/>
                        <a:pt x="483" y="712"/>
                        <a:pt x="478" y="714"/>
                      </a:cubicBezTo>
                      <a:cubicBezTo>
                        <a:pt x="467" y="718"/>
                        <a:pt x="460" y="741"/>
                        <a:pt x="448" y="744"/>
                      </a:cubicBezTo>
                      <a:cubicBezTo>
                        <a:pt x="442" y="745"/>
                        <a:pt x="436" y="740"/>
                        <a:pt x="429" y="736"/>
                      </a:cubicBezTo>
                      <a:cubicBezTo>
                        <a:pt x="422" y="731"/>
                        <a:pt x="416" y="727"/>
                        <a:pt x="410" y="728"/>
                      </a:cubicBezTo>
                      <a:cubicBezTo>
                        <a:pt x="398" y="729"/>
                        <a:pt x="387" y="751"/>
                        <a:pt x="375" y="751"/>
                      </a:cubicBezTo>
                      <a:cubicBezTo>
                        <a:pt x="363" y="751"/>
                        <a:pt x="352" y="729"/>
                        <a:pt x="340" y="728"/>
                      </a:cubicBezTo>
                      <a:cubicBezTo>
                        <a:pt x="335" y="727"/>
                        <a:pt x="328" y="731"/>
                        <a:pt x="322" y="736"/>
                      </a:cubicBezTo>
                      <a:cubicBezTo>
                        <a:pt x="315" y="740"/>
                        <a:pt x="308" y="745"/>
                        <a:pt x="302" y="744"/>
                      </a:cubicBezTo>
                      <a:cubicBezTo>
                        <a:pt x="290" y="741"/>
                        <a:pt x="284" y="718"/>
                        <a:pt x="272" y="714"/>
                      </a:cubicBezTo>
                      <a:cubicBezTo>
                        <a:pt x="267" y="712"/>
                        <a:pt x="260" y="715"/>
                        <a:pt x="252" y="718"/>
                      </a:cubicBezTo>
                      <a:cubicBezTo>
                        <a:pt x="245" y="721"/>
                        <a:pt x="237" y="725"/>
                        <a:pt x="231" y="722"/>
                      </a:cubicBezTo>
                      <a:cubicBezTo>
                        <a:pt x="220" y="718"/>
                        <a:pt x="219" y="693"/>
                        <a:pt x="208" y="688"/>
                      </a:cubicBezTo>
                      <a:cubicBezTo>
                        <a:pt x="203" y="685"/>
                        <a:pt x="195" y="686"/>
                        <a:pt x="188" y="688"/>
                      </a:cubicBezTo>
                      <a:cubicBezTo>
                        <a:pt x="180" y="689"/>
                        <a:pt x="172" y="691"/>
                        <a:pt x="167" y="687"/>
                      </a:cubicBezTo>
                      <a:cubicBezTo>
                        <a:pt x="157" y="681"/>
                        <a:pt x="160" y="657"/>
                        <a:pt x="151" y="649"/>
                      </a:cubicBezTo>
                      <a:cubicBezTo>
                        <a:pt x="141" y="641"/>
                        <a:pt x="118" y="649"/>
                        <a:pt x="110" y="641"/>
                      </a:cubicBezTo>
                      <a:cubicBezTo>
                        <a:pt x="101" y="632"/>
                        <a:pt x="109" y="609"/>
                        <a:pt x="102" y="600"/>
                      </a:cubicBezTo>
                      <a:cubicBezTo>
                        <a:pt x="94" y="591"/>
                        <a:pt x="70" y="594"/>
                        <a:pt x="63" y="584"/>
                      </a:cubicBezTo>
                      <a:cubicBezTo>
                        <a:pt x="56" y="574"/>
                        <a:pt x="69" y="553"/>
                        <a:pt x="63" y="542"/>
                      </a:cubicBezTo>
                      <a:cubicBezTo>
                        <a:pt x="57" y="532"/>
                        <a:pt x="33" y="530"/>
                        <a:pt x="28" y="519"/>
                      </a:cubicBezTo>
                      <a:cubicBezTo>
                        <a:pt x="24" y="508"/>
                        <a:pt x="40" y="490"/>
                        <a:pt x="36" y="478"/>
                      </a:cubicBezTo>
                      <a:cubicBezTo>
                        <a:pt x="33" y="467"/>
                        <a:pt x="9" y="460"/>
                        <a:pt x="7" y="449"/>
                      </a:cubicBezTo>
                      <a:cubicBezTo>
                        <a:pt x="5" y="437"/>
                        <a:pt x="24" y="422"/>
                        <a:pt x="23" y="410"/>
                      </a:cubicBezTo>
                      <a:cubicBezTo>
                        <a:pt x="22" y="398"/>
                        <a:pt x="0" y="387"/>
                        <a:pt x="0" y="375"/>
                      </a:cubicBezTo>
                      <a:cubicBezTo>
                        <a:pt x="0" y="363"/>
                        <a:pt x="22" y="352"/>
                        <a:pt x="23" y="341"/>
                      </a:cubicBezTo>
                      <a:cubicBezTo>
                        <a:pt x="24" y="329"/>
                        <a:pt x="5" y="314"/>
                        <a:pt x="7" y="302"/>
                      </a:cubicBezTo>
                      <a:cubicBezTo>
                        <a:pt x="9" y="290"/>
                        <a:pt x="33" y="284"/>
                        <a:pt x="36" y="273"/>
                      </a:cubicBezTo>
                      <a:cubicBezTo>
                        <a:pt x="40" y="261"/>
                        <a:pt x="24" y="243"/>
                        <a:pt x="28" y="232"/>
                      </a:cubicBezTo>
                      <a:cubicBezTo>
                        <a:pt x="33" y="221"/>
                        <a:pt x="57" y="219"/>
                        <a:pt x="63" y="208"/>
                      </a:cubicBezTo>
                      <a:cubicBezTo>
                        <a:pt x="69" y="198"/>
                        <a:pt x="56" y="177"/>
                        <a:pt x="63" y="167"/>
                      </a:cubicBezTo>
                      <a:cubicBezTo>
                        <a:pt x="70" y="157"/>
                        <a:pt x="94" y="160"/>
                        <a:pt x="102" y="151"/>
                      </a:cubicBezTo>
                      <a:cubicBezTo>
                        <a:pt x="109" y="142"/>
                        <a:pt x="101" y="118"/>
                        <a:pt x="110" y="110"/>
                      </a:cubicBezTo>
                      <a:cubicBezTo>
                        <a:pt x="118" y="101"/>
                        <a:pt x="141" y="109"/>
                        <a:pt x="151" y="102"/>
                      </a:cubicBezTo>
                      <a:cubicBezTo>
                        <a:pt x="160" y="94"/>
                        <a:pt x="157" y="70"/>
                        <a:pt x="167" y="63"/>
                      </a:cubicBezTo>
                      <a:cubicBezTo>
                        <a:pt x="172" y="60"/>
                        <a:pt x="180" y="61"/>
                        <a:pt x="188" y="63"/>
                      </a:cubicBezTo>
                      <a:cubicBezTo>
                        <a:pt x="195" y="64"/>
                        <a:pt x="203" y="66"/>
                        <a:pt x="208" y="63"/>
                      </a:cubicBezTo>
                      <a:cubicBezTo>
                        <a:pt x="219" y="57"/>
                        <a:pt x="220" y="33"/>
                        <a:pt x="231" y="28"/>
                      </a:cubicBezTo>
                      <a:cubicBezTo>
                        <a:pt x="237" y="26"/>
                        <a:pt x="245" y="29"/>
                        <a:pt x="252" y="32"/>
                      </a:cubicBezTo>
                      <a:cubicBezTo>
                        <a:pt x="260" y="35"/>
                        <a:pt x="267" y="38"/>
                        <a:pt x="272" y="36"/>
                      </a:cubicBezTo>
                      <a:cubicBezTo>
                        <a:pt x="284" y="33"/>
                        <a:pt x="290" y="9"/>
                        <a:pt x="302" y="7"/>
                      </a:cubicBezTo>
                      <a:cubicBezTo>
                        <a:pt x="308" y="6"/>
                        <a:pt x="315" y="10"/>
                        <a:pt x="322" y="15"/>
                      </a:cubicBezTo>
                      <a:cubicBezTo>
                        <a:pt x="328" y="19"/>
                        <a:pt x="335" y="24"/>
                        <a:pt x="340" y="23"/>
                      </a:cubicBezTo>
                      <a:cubicBezTo>
                        <a:pt x="352" y="22"/>
                        <a:pt x="363" y="0"/>
                        <a:pt x="375" y="0"/>
                      </a:cubicBezTo>
                      <a:cubicBezTo>
                        <a:pt x="387" y="0"/>
                        <a:pt x="398" y="22"/>
                        <a:pt x="410" y="23"/>
                      </a:cubicBezTo>
                      <a:cubicBezTo>
                        <a:pt x="416" y="24"/>
                        <a:pt x="422" y="19"/>
                        <a:pt x="429" y="15"/>
                      </a:cubicBezTo>
                      <a:cubicBezTo>
                        <a:pt x="436" y="10"/>
                        <a:pt x="442" y="6"/>
                        <a:pt x="448" y="7"/>
                      </a:cubicBezTo>
                      <a:cubicBezTo>
                        <a:pt x="460" y="9"/>
                        <a:pt x="467" y="33"/>
                        <a:pt x="478" y="36"/>
                      </a:cubicBezTo>
                      <a:cubicBezTo>
                        <a:pt x="483" y="38"/>
                        <a:pt x="491" y="35"/>
                        <a:pt x="498" y="32"/>
                      </a:cubicBezTo>
                      <a:cubicBezTo>
                        <a:pt x="506" y="29"/>
                        <a:pt x="513" y="26"/>
                        <a:pt x="519" y="28"/>
                      </a:cubicBezTo>
                      <a:cubicBezTo>
                        <a:pt x="530" y="33"/>
                        <a:pt x="532" y="57"/>
                        <a:pt x="542" y="63"/>
                      </a:cubicBezTo>
                      <a:cubicBezTo>
                        <a:pt x="547" y="66"/>
                        <a:pt x="555" y="64"/>
                        <a:pt x="562" y="63"/>
                      </a:cubicBezTo>
                      <a:cubicBezTo>
                        <a:pt x="571" y="61"/>
                        <a:pt x="579" y="60"/>
                        <a:pt x="584" y="63"/>
                      </a:cubicBezTo>
                      <a:cubicBezTo>
                        <a:pt x="594" y="70"/>
                        <a:pt x="590" y="94"/>
                        <a:pt x="600" y="102"/>
                      </a:cubicBezTo>
                      <a:cubicBezTo>
                        <a:pt x="609" y="109"/>
                        <a:pt x="632" y="101"/>
                        <a:pt x="641" y="110"/>
                      </a:cubicBezTo>
                      <a:cubicBezTo>
                        <a:pt x="649" y="118"/>
                        <a:pt x="641" y="142"/>
                        <a:pt x="649" y="151"/>
                      </a:cubicBezTo>
                      <a:cubicBezTo>
                        <a:pt x="656" y="160"/>
                        <a:pt x="681" y="157"/>
                        <a:pt x="687" y="167"/>
                      </a:cubicBezTo>
                      <a:cubicBezTo>
                        <a:pt x="694" y="177"/>
                        <a:pt x="682" y="198"/>
                        <a:pt x="687" y="208"/>
                      </a:cubicBezTo>
                      <a:cubicBezTo>
                        <a:pt x="693" y="219"/>
                        <a:pt x="717" y="221"/>
                        <a:pt x="722" y="232"/>
                      </a:cubicBezTo>
                      <a:cubicBezTo>
                        <a:pt x="727" y="243"/>
                        <a:pt x="710" y="261"/>
                        <a:pt x="714" y="273"/>
                      </a:cubicBezTo>
                      <a:cubicBezTo>
                        <a:pt x="717" y="284"/>
                        <a:pt x="741" y="290"/>
                        <a:pt x="743" y="302"/>
                      </a:cubicBezTo>
                      <a:cubicBezTo>
                        <a:pt x="746" y="314"/>
                        <a:pt x="726" y="329"/>
                        <a:pt x="727" y="341"/>
                      </a:cubicBezTo>
                      <a:cubicBezTo>
                        <a:pt x="729" y="352"/>
                        <a:pt x="751" y="363"/>
                        <a:pt x="751" y="375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5" name="矩形 14"/>
              <p:cNvSpPr/>
              <p:nvPr/>
            </p:nvSpPr>
            <p:spPr>
              <a:xfrm>
                <a:off x="2096191" y="2622571"/>
                <a:ext cx="103816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dirty="0">
                    <a:cs typeface="+mn-ea"/>
                    <a:sym typeface="+mn-lt"/>
                  </a:rPr>
                  <a:t>PART01</a:t>
                </a:r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576916" y="2590888"/>
                <a:ext cx="103816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dirty="0">
                    <a:cs typeface="+mn-ea"/>
                    <a:sym typeface="+mn-lt"/>
                  </a:rPr>
                  <a:t>PART02</a:t>
                </a:r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9101737" y="2590888"/>
                <a:ext cx="103816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dirty="0">
                    <a:cs typeface="+mn-ea"/>
                    <a:sym typeface="+mn-lt"/>
                  </a:rPr>
                  <a:t>PART03</a:t>
                </a:r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1474019" y="3510428"/>
              <a:ext cx="2417261" cy="24161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在工作时，如果能以精进不息的精神，火焰的热忱，充分发挥自己的特长，那么即使是做最平凡的工作，也能成为最精巧的工人</a:t>
              </a:r>
              <a:endParaRPr lang="en-US" altLang="zh-CN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954742" y="3510085"/>
              <a:ext cx="2417261" cy="1568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如果以冷淡的态度去做哪怕是最高尚的工作，也不过是个平庸的工人</a:t>
              </a:r>
              <a:endParaRPr lang="en-US" altLang="zh-CN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8473440" y="3510344"/>
              <a:ext cx="2417261" cy="20840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当你满怀激情地工作，并努力使自己的老板和顾客满意时，你所获得的利益会增加。能得到老板的肯定，且有荣誉感</a:t>
              </a:r>
              <a:endParaRPr lang="en-US" altLang="zh-CN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fallOve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254623" y="340992"/>
            <a:ext cx="72188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如何恢复工作激情的五个建议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85520" y="1253761"/>
            <a:ext cx="5336197" cy="5170629"/>
            <a:chOff x="6717350" y="2091414"/>
            <a:chExt cx="4115407" cy="3987717"/>
          </a:xfrm>
        </p:grpSpPr>
        <p:sp>
          <p:nvSpPr>
            <p:cNvPr id="3" name="Oval 82"/>
            <p:cNvSpPr>
              <a:spLocks noChangeAspect="1"/>
            </p:cNvSpPr>
            <p:nvPr/>
          </p:nvSpPr>
          <p:spPr>
            <a:xfrm>
              <a:off x="6717350" y="3817207"/>
              <a:ext cx="576000" cy="576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57150" cap="flat" cmpd="sng" algn="ctr">
              <a:noFill/>
              <a:prstDash val="solid"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spcBef>
                  <a:spcPct val="0"/>
                </a:spcBef>
              </a:pPr>
              <a:r>
                <a:rPr lang="en-US" sz="2000" b="1" kern="0" dirty="0">
                  <a:solidFill>
                    <a:schemeClr val="tx1"/>
                  </a:solidFill>
                  <a:cs typeface="+mn-ea"/>
                  <a:sym typeface="+mn-lt"/>
                </a:rPr>
                <a:t>03</a:t>
              </a:r>
              <a:endParaRPr lang="en-US" sz="2000" b="1" kern="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" name="Oval 83"/>
            <p:cNvSpPr>
              <a:spLocks noChangeAspect="1"/>
            </p:cNvSpPr>
            <p:nvPr/>
          </p:nvSpPr>
          <p:spPr>
            <a:xfrm>
              <a:off x="6717350" y="4660169"/>
              <a:ext cx="576000" cy="576000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noFill/>
              <a:prstDash val="solid"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spcBef>
                  <a:spcPct val="0"/>
                </a:spcBef>
              </a:pPr>
              <a:r>
                <a:rPr lang="en-US" sz="2000" b="1" kern="0" dirty="0">
                  <a:solidFill>
                    <a:schemeClr val="tx1"/>
                  </a:solidFill>
                  <a:cs typeface="+mn-ea"/>
                  <a:sym typeface="+mn-lt"/>
                </a:rPr>
                <a:t>04</a:t>
              </a:r>
              <a:endParaRPr lang="en-US" sz="2000" b="1" kern="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" name="Oval 84"/>
            <p:cNvSpPr>
              <a:spLocks noChangeAspect="1"/>
            </p:cNvSpPr>
            <p:nvPr/>
          </p:nvSpPr>
          <p:spPr>
            <a:xfrm>
              <a:off x="6717350" y="5503131"/>
              <a:ext cx="576000" cy="576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57150" cap="flat" cmpd="sng" algn="ctr">
              <a:noFill/>
              <a:prstDash val="solid"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spcBef>
                  <a:spcPct val="0"/>
                </a:spcBef>
              </a:pPr>
              <a:r>
                <a:rPr lang="en-US" sz="2000" b="1" kern="0" dirty="0">
                  <a:solidFill>
                    <a:schemeClr val="tx1"/>
                  </a:solidFill>
                  <a:cs typeface="+mn-ea"/>
                  <a:sym typeface="+mn-lt"/>
                </a:rPr>
                <a:t>05</a:t>
              </a:r>
              <a:endParaRPr lang="en-US" sz="2000" b="1" kern="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6" name="Oval 85"/>
            <p:cNvSpPr>
              <a:spLocks noChangeAspect="1"/>
            </p:cNvSpPr>
            <p:nvPr/>
          </p:nvSpPr>
          <p:spPr>
            <a:xfrm>
              <a:off x="6717350" y="2131283"/>
              <a:ext cx="576000" cy="576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57150" cap="flat" cmpd="sng" algn="ctr">
              <a:noFill/>
              <a:prstDash val="solid"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spcBef>
                  <a:spcPct val="0"/>
                </a:spcBef>
              </a:pPr>
              <a:r>
                <a:rPr lang="en-US" b="1" kern="0" dirty="0">
                  <a:solidFill>
                    <a:schemeClr val="tx1"/>
                  </a:solidFill>
                  <a:cs typeface="+mn-ea"/>
                  <a:sym typeface="+mn-lt"/>
                </a:rPr>
                <a:t>01</a:t>
              </a:r>
              <a:endParaRPr lang="en-US" b="1" kern="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" name="Oval 86"/>
            <p:cNvSpPr>
              <a:spLocks noChangeAspect="1"/>
            </p:cNvSpPr>
            <p:nvPr/>
          </p:nvSpPr>
          <p:spPr>
            <a:xfrm>
              <a:off x="6717350" y="2974245"/>
              <a:ext cx="576000" cy="576000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noFill/>
              <a:prstDash val="solid"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spcBef>
                  <a:spcPct val="0"/>
                </a:spcBef>
              </a:pPr>
              <a:r>
                <a:rPr lang="en-US" sz="2000" b="1" kern="0" dirty="0">
                  <a:solidFill>
                    <a:schemeClr val="tx1"/>
                  </a:solidFill>
                  <a:cs typeface="+mn-ea"/>
                  <a:sym typeface="+mn-lt"/>
                </a:rPr>
                <a:t>02</a:t>
              </a:r>
              <a:endParaRPr lang="en-US" sz="2000" b="1" kern="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307189" y="2091414"/>
              <a:ext cx="3525568" cy="810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solidFill>
                    <a:schemeClr val="tx1"/>
                  </a:solidFill>
                  <a:cs typeface="+mn-ea"/>
                  <a:sym typeface="+mn-lt"/>
                </a:rPr>
                <a:t>改变只有有兴趣的事才能对工作充满激情的看法</a:t>
              </a:r>
              <a:endParaRPr lang="zh-CN" altLang="en-US" sz="24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307189" y="5590655"/>
              <a:ext cx="3525568" cy="440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solidFill>
                    <a:schemeClr val="tx1"/>
                  </a:solidFill>
                  <a:cs typeface="+mn-ea"/>
                  <a:sym typeface="+mn-lt"/>
                </a:rPr>
                <a:t>切勿自满</a:t>
              </a:r>
              <a:endParaRPr lang="zh-CN" altLang="en-US" sz="24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307189" y="4742453"/>
              <a:ext cx="3525568" cy="440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solidFill>
                    <a:schemeClr val="tx1"/>
                  </a:solidFill>
                  <a:cs typeface="+mn-ea"/>
                  <a:sym typeface="+mn-lt"/>
                </a:rPr>
                <a:t>学会释放压力（工作、生活）</a:t>
              </a:r>
              <a:endParaRPr lang="zh-CN" altLang="en-US" sz="24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307189" y="3899490"/>
              <a:ext cx="3525568" cy="440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solidFill>
                    <a:schemeClr val="tx1"/>
                  </a:solidFill>
                  <a:cs typeface="+mn-ea"/>
                  <a:sym typeface="+mn-lt"/>
                </a:rPr>
                <a:t>树立新的目标方向</a:t>
              </a:r>
              <a:endParaRPr lang="zh-CN" altLang="en-US" sz="24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307189" y="3050444"/>
              <a:ext cx="3525568" cy="440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solidFill>
                    <a:schemeClr val="tx1"/>
                  </a:solidFill>
                  <a:cs typeface="+mn-ea"/>
                  <a:sym typeface="+mn-lt"/>
                </a:rPr>
                <a:t>把工作当作一项自己事业</a:t>
              </a:r>
              <a:endParaRPr lang="zh-CN" altLang="en-US" sz="24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183" y="825228"/>
            <a:ext cx="7218817" cy="7218817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ageCurlSingl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1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1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296405" y="323739"/>
            <a:ext cx="72188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坏习惯必须改掉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Rectangle 61"/>
          <p:cNvSpPr/>
          <p:nvPr/>
        </p:nvSpPr>
        <p:spPr>
          <a:xfrm>
            <a:off x="9342663" y="4602552"/>
            <a:ext cx="2190765" cy="1861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cs typeface="+mn-ea"/>
                <a:sym typeface="+mn-lt"/>
              </a:rPr>
              <a:t>坏习惯必须改掉，因为它会妨碍你取得绩效”</a:t>
            </a:r>
            <a:endParaRPr lang="zh-CN" altLang="en-US" sz="1600" b="1" dirty="0"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cs typeface="+mn-ea"/>
                <a:sym typeface="+mn-lt"/>
              </a:rPr>
              <a:t>“不求自我提高的人，到最后只会落得退化的命运”</a:t>
            </a:r>
            <a:endParaRPr lang="en-US" altLang="zh-CN" sz="1600" b="1" dirty="0">
              <a:cs typeface="+mn-ea"/>
              <a:sym typeface="+mn-lt"/>
            </a:endParaRPr>
          </a:p>
        </p:txBody>
      </p:sp>
      <p:sp>
        <p:nvSpPr>
          <p:cNvPr id="13" name="Rectangle 57"/>
          <p:cNvSpPr/>
          <p:nvPr/>
        </p:nvSpPr>
        <p:spPr>
          <a:xfrm>
            <a:off x="3691124" y="4602552"/>
            <a:ext cx="2190765" cy="215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cs typeface="+mn-ea"/>
                <a:sym typeface="+mn-lt"/>
              </a:rPr>
              <a:t>就像一句古老的箴言：“习惯就像一根绳索。每天我们都织进一根丝线，它就会逐渐变得非常坚固，无法断裂，把我们牢牢固定住”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18" name="Rectangle 55"/>
          <p:cNvSpPr/>
          <p:nvPr/>
        </p:nvSpPr>
        <p:spPr>
          <a:xfrm>
            <a:off x="865354" y="4602551"/>
            <a:ext cx="2190765" cy="1565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cs typeface="+mn-ea"/>
                <a:sym typeface="+mn-lt"/>
              </a:rPr>
              <a:t>习惯的力量是巨大的，因为它具有一贯性，它通过不断重复，使人们的行为呈现出难以改变的特定的倾向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23" name="Rectangle 59"/>
          <p:cNvSpPr/>
          <p:nvPr/>
        </p:nvSpPr>
        <p:spPr>
          <a:xfrm>
            <a:off x="6516894" y="4602552"/>
            <a:ext cx="2190765" cy="1861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cs typeface="+mn-ea"/>
                <a:sym typeface="+mn-lt"/>
              </a:rPr>
              <a:t>我们每天高达</a:t>
            </a:r>
            <a:r>
              <a:rPr lang="en-US" altLang="zh-CN" sz="1600" b="1" dirty="0">
                <a:cs typeface="+mn-ea"/>
                <a:sym typeface="+mn-lt"/>
              </a:rPr>
              <a:t>90%</a:t>
            </a:r>
            <a:r>
              <a:rPr lang="zh-CN" altLang="en-US" sz="1600" b="1" dirty="0">
                <a:cs typeface="+mn-ea"/>
                <a:sym typeface="+mn-lt"/>
              </a:rPr>
              <a:t>的行为是出自于习惯的支配。可以说，几乎是生活的每一天，我们所做的每一件事，都是习惯使然</a:t>
            </a:r>
            <a:endParaRPr lang="en-US" altLang="zh-CN" sz="1600" b="1" dirty="0">
              <a:cs typeface="+mn-ea"/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71462" y="1696515"/>
            <a:ext cx="11049077" cy="2761526"/>
            <a:chOff x="571462" y="1696515"/>
            <a:chExt cx="11049077" cy="2761526"/>
          </a:xfrm>
        </p:grpSpPr>
        <p:grpSp>
          <p:nvGrpSpPr>
            <p:cNvPr id="30" name="组合 29"/>
            <p:cNvGrpSpPr/>
            <p:nvPr/>
          </p:nvGrpSpPr>
          <p:grpSpPr>
            <a:xfrm>
              <a:off x="571462" y="1696515"/>
              <a:ext cx="11049077" cy="2761526"/>
              <a:chOff x="571462" y="1696515"/>
              <a:chExt cx="11049077" cy="2761526"/>
            </a:xfrm>
          </p:grpSpPr>
          <p:cxnSp>
            <p:nvCxnSpPr>
              <p:cNvPr id="4" name="Straight Connector 47"/>
              <p:cNvCxnSpPr/>
              <p:nvPr/>
            </p:nvCxnSpPr>
            <p:spPr>
              <a:xfrm>
                <a:off x="571462" y="3077278"/>
                <a:ext cx="11049077" cy="2117"/>
              </a:xfrm>
              <a:prstGeom prst="line">
                <a:avLst/>
              </a:prstGeom>
              <a:ln w="28575">
                <a:solidFill>
                  <a:srgbClr val="546E7A"/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" name="组合 28"/>
              <p:cNvGrpSpPr/>
              <p:nvPr/>
            </p:nvGrpSpPr>
            <p:grpSpPr>
              <a:xfrm>
                <a:off x="9620275" y="2306728"/>
                <a:ext cx="1541098" cy="1541099"/>
                <a:chOff x="9620275" y="2306728"/>
                <a:chExt cx="1541098" cy="1541099"/>
              </a:xfrm>
            </p:grpSpPr>
            <p:sp>
              <p:nvSpPr>
                <p:cNvPr id="5" name="Oval 65"/>
                <p:cNvSpPr/>
                <p:nvPr/>
              </p:nvSpPr>
              <p:spPr>
                <a:xfrm>
                  <a:off x="9620275" y="2306728"/>
                  <a:ext cx="1541098" cy="1541099"/>
                </a:xfrm>
                <a:prstGeom prst="ellipse">
                  <a:avLst/>
                </a:prstGeom>
                <a:solidFill>
                  <a:srgbClr val="F7F7F7"/>
                </a:solidFill>
                <a:ln w="28575">
                  <a:solidFill>
                    <a:schemeClr val="accent1">
                      <a:lumMod val="75000"/>
                    </a:schemeClr>
                  </a:solidFill>
                  <a:prstDash val="solid"/>
                  <a:headEnd type="oval" w="med" len="med"/>
                  <a:tailEnd type="oval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" name="Oval 51"/>
                <p:cNvSpPr/>
                <p:nvPr/>
              </p:nvSpPr>
              <p:spPr>
                <a:xfrm>
                  <a:off x="9724626" y="2401063"/>
                  <a:ext cx="1352429" cy="1352429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7" name="组合 26"/>
              <p:cNvGrpSpPr/>
              <p:nvPr/>
            </p:nvGrpSpPr>
            <p:grpSpPr>
              <a:xfrm>
                <a:off x="3524232" y="2306728"/>
                <a:ext cx="1541098" cy="1541099"/>
                <a:chOff x="3524232" y="2306728"/>
                <a:chExt cx="1541098" cy="1541099"/>
              </a:xfrm>
            </p:grpSpPr>
            <p:sp>
              <p:nvSpPr>
                <p:cNvPr id="10" name="Oval 64"/>
                <p:cNvSpPr/>
                <p:nvPr/>
              </p:nvSpPr>
              <p:spPr>
                <a:xfrm>
                  <a:off x="3524232" y="2306728"/>
                  <a:ext cx="1541098" cy="1541099"/>
                </a:xfrm>
                <a:prstGeom prst="ellipse">
                  <a:avLst/>
                </a:prstGeom>
                <a:solidFill>
                  <a:srgbClr val="F7F7F7"/>
                </a:solidFill>
                <a:ln w="28575">
                  <a:solidFill>
                    <a:schemeClr val="accent1">
                      <a:lumMod val="75000"/>
                    </a:schemeClr>
                  </a:solidFill>
                  <a:prstDash val="solid"/>
                  <a:headEnd type="oval" w="med" len="med"/>
                  <a:tailEnd type="oval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1" name="Oval 49"/>
                <p:cNvSpPr/>
                <p:nvPr/>
              </p:nvSpPr>
              <p:spPr>
                <a:xfrm>
                  <a:off x="3628583" y="2401063"/>
                  <a:ext cx="1352429" cy="1352429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>
                <a:off x="1143882" y="2306728"/>
                <a:ext cx="1541098" cy="1541099"/>
                <a:chOff x="1143882" y="2306728"/>
                <a:chExt cx="1541098" cy="1541099"/>
              </a:xfrm>
            </p:grpSpPr>
            <p:sp>
              <p:nvSpPr>
                <p:cNvPr id="15" name="Oval 63"/>
                <p:cNvSpPr/>
                <p:nvPr/>
              </p:nvSpPr>
              <p:spPr>
                <a:xfrm>
                  <a:off x="1143882" y="2306728"/>
                  <a:ext cx="1541098" cy="1541099"/>
                </a:xfrm>
                <a:prstGeom prst="ellipse">
                  <a:avLst/>
                </a:prstGeom>
                <a:solidFill>
                  <a:srgbClr val="F7F7F7"/>
                </a:solidFill>
                <a:ln w="28575">
                  <a:solidFill>
                    <a:schemeClr val="accent1">
                      <a:lumMod val="75000"/>
                    </a:schemeClr>
                  </a:solidFill>
                  <a:prstDash val="solid"/>
                  <a:headEnd type="oval" w="med" len="med"/>
                  <a:tailEnd type="oval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Oval 48"/>
                <p:cNvSpPr/>
                <p:nvPr/>
              </p:nvSpPr>
              <p:spPr>
                <a:xfrm>
                  <a:off x="1247317" y="2401063"/>
                  <a:ext cx="1352429" cy="1352429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9" name="Rectangle 56"/>
              <p:cNvSpPr/>
              <p:nvPr/>
            </p:nvSpPr>
            <p:spPr>
              <a:xfrm>
                <a:off x="1270950" y="2866995"/>
                <a:ext cx="1305165" cy="4205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135" b="1" dirty="0">
                    <a:solidFill>
                      <a:schemeClr val="bg1"/>
                    </a:solidFill>
                    <a:cs typeface="+mn-ea"/>
                    <a:sym typeface="+mn-lt"/>
                  </a:rPr>
                  <a:t>STEP 01</a:t>
                </a:r>
                <a:endParaRPr lang="en-US" sz="2135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28" name="组合 27"/>
              <p:cNvGrpSpPr/>
              <p:nvPr/>
            </p:nvGrpSpPr>
            <p:grpSpPr>
              <a:xfrm>
                <a:off x="5978358" y="1696515"/>
                <a:ext cx="2761525" cy="2761526"/>
                <a:chOff x="5978358" y="1696515"/>
                <a:chExt cx="2761525" cy="2761526"/>
              </a:xfrm>
            </p:grpSpPr>
            <p:sp>
              <p:nvSpPr>
                <p:cNvPr id="20" name="Oval 66"/>
                <p:cNvSpPr/>
                <p:nvPr/>
              </p:nvSpPr>
              <p:spPr>
                <a:xfrm>
                  <a:off x="5978358" y="1696515"/>
                  <a:ext cx="2761525" cy="2761526"/>
                </a:xfrm>
                <a:prstGeom prst="ellipse">
                  <a:avLst/>
                </a:prstGeom>
                <a:solidFill>
                  <a:srgbClr val="F7F7F7"/>
                </a:solidFill>
                <a:ln w="28575">
                  <a:solidFill>
                    <a:schemeClr val="accent1"/>
                  </a:solidFill>
                  <a:prstDash val="solid"/>
                  <a:headEnd type="oval" w="med" len="med"/>
                  <a:tailEnd type="oval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Oval 50"/>
                <p:cNvSpPr/>
                <p:nvPr/>
              </p:nvSpPr>
              <p:spPr>
                <a:xfrm>
                  <a:off x="6100419" y="1814158"/>
                  <a:ext cx="2526240" cy="252624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31" name="Rectangle 56"/>
            <p:cNvSpPr/>
            <p:nvPr/>
          </p:nvSpPr>
          <p:spPr>
            <a:xfrm>
              <a:off x="3688620" y="2866995"/>
              <a:ext cx="1306769" cy="4205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  <a:cs typeface="+mn-ea"/>
                  <a:sym typeface="+mn-lt"/>
                </a:rPr>
                <a:t>STEP 02</a:t>
              </a:r>
              <a:endParaRPr lang="en-US" sz="2135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" name="Rectangle 56"/>
            <p:cNvSpPr/>
            <p:nvPr/>
          </p:nvSpPr>
          <p:spPr>
            <a:xfrm>
              <a:off x="6728500" y="2866995"/>
              <a:ext cx="1306769" cy="4205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  <a:cs typeface="+mn-ea"/>
                  <a:sym typeface="+mn-lt"/>
                </a:rPr>
                <a:t>STEP 03</a:t>
              </a:r>
              <a:endParaRPr lang="en-US" sz="2135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3" name="Rectangle 56"/>
            <p:cNvSpPr/>
            <p:nvPr/>
          </p:nvSpPr>
          <p:spPr>
            <a:xfrm>
              <a:off x="9777323" y="2866995"/>
              <a:ext cx="1305165" cy="4205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  <a:cs typeface="+mn-ea"/>
                  <a:sym typeface="+mn-lt"/>
                </a:rPr>
                <a:t>STEP 04</a:t>
              </a:r>
              <a:endParaRPr lang="en-US" sz="2135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00">
        <p15:prstTrans prst="wind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3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3" grpId="0"/>
      <p:bldP spid="18" grpId="0"/>
      <p:bldP spid="2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254623" y="340992"/>
            <a:ext cx="72188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什么更重要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643288" y="2972648"/>
            <a:ext cx="4513609" cy="537553"/>
            <a:chOff x="6643288" y="2972648"/>
            <a:chExt cx="4513609" cy="537553"/>
          </a:xfrm>
        </p:grpSpPr>
        <p:grpSp>
          <p:nvGrpSpPr>
            <p:cNvPr id="8" name="그룹 27"/>
            <p:cNvGrpSpPr/>
            <p:nvPr/>
          </p:nvGrpSpPr>
          <p:grpSpPr>
            <a:xfrm>
              <a:off x="6643288" y="2989604"/>
              <a:ext cx="4513609" cy="520597"/>
              <a:chOff x="5004050" y="3212976"/>
              <a:chExt cx="3555749" cy="410118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9" name="직사각형 14"/>
              <p:cNvSpPr/>
              <p:nvPr/>
            </p:nvSpPr>
            <p:spPr>
              <a:xfrm>
                <a:off x="5004050" y="3212976"/>
                <a:ext cx="936105" cy="410118"/>
              </a:xfrm>
              <a:custGeom>
                <a:avLst/>
                <a:gdLst/>
                <a:ahLst/>
                <a:cxnLst/>
                <a:rect l="l" t="t" r="r" b="b"/>
                <a:pathLst>
                  <a:path w="936105" h="410118">
                    <a:moveTo>
                      <a:pt x="161666" y="123566"/>
                    </a:moveTo>
                    <a:lnTo>
                      <a:pt x="161666" y="286553"/>
                    </a:lnTo>
                    <a:lnTo>
                      <a:pt x="0" y="205059"/>
                    </a:lnTo>
                    <a:close/>
                    <a:moveTo>
                      <a:pt x="161667" y="0"/>
                    </a:moveTo>
                    <a:lnTo>
                      <a:pt x="936105" y="0"/>
                    </a:lnTo>
                    <a:lnTo>
                      <a:pt x="936105" y="410118"/>
                    </a:lnTo>
                    <a:lnTo>
                      <a:pt x="161667" y="410118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65" b="1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" name="직사각형 32"/>
              <p:cNvSpPr/>
              <p:nvPr/>
            </p:nvSpPr>
            <p:spPr>
              <a:xfrm>
                <a:off x="5940155" y="3212976"/>
                <a:ext cx="2619644" cy="410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65" b="1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1" name="Rectangle 3"/>
            <p:cNvSpPr txBox="1">
              <a:spLocks noChangeArrowheads="1"/>
            </p:cNvSpPr>
            <p:nvPr/>
          </p:nvSpPr>
          <p:spPr bwMode="auto">
            <a:xfrm>
              <a:off x="7999952" y="2972648"/>
              <a:ext cx="3030813" cy="4794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algn="ctr">
                <a:lnSpc>
                  <a:spcPct val="13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能力比知识重要</a:t>
              </a:r>
              <a:endParaRPr lang="zh-CN" altLang="en-US" sz="2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Rectangle 3"/>
            <p:cNvSpPr txBox="1">
              <a:spLocks noChangeArrowheads="1"/>
            </p:cNvSpPr>
            <p:nvPr/>
          </p:nvSpPr>
          <p:spPr bwMode="auto">
            <a:xfrm>
              <a:off x="6927544" y="3126792"/>
              <a:ext cx="891404" cy="2870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algn="ctr"/>
              <a:r>
                <a:rPr lang="en-US" altLang="zh-CN" sz="1865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en-US" altLang="zh-CN" sz="186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034819" y="2417518"/>
            <a:ext cx="4513608" cy="537553"/>
            <a:chOff x="1034819" y="2417518"/>
            <a:chExt cx="4513608" cy="537553"/>
          </a:xfrm>
        </p:grpSpPr>
        <p:grpSp>
          <p:nvGrpSpPr>
            <p:cNvPr id="14" name="그룹 34"/>
            <p:cNvGrpSpPr/>
            <p:nvPr/>
          </p:nvGrpSpPr>
          <p:grpSpPr>
            <a:xfrm flipH="1">
              <a:off x="1034819" y="2434474"/>
              <a:ext cx="4513608" cy="520597"/>
              <a:chOff x="5004051" y="3212976"/>
              <a:chExt cx="3555748" cy="410118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15" name="직사각형 14"/>
              <p:cNvSpPr/>
              <p:nvPr/>
            </p:nvSpPr>
            <p:spPr>
              <a:xfrm>
                <a:off x="5004051" y="3212976"/>
                <a:ext cx="936105" cy="410118"/>
              </a:xfrm>
              <a:custGeom>
                <a:avLst/>
                <a:gdLst/>
                <a:ahLst/>
                <a:cxnLst/>
                <a:rect l="l" t="t" r="r" b="b"/>
                <a:pathLst>
                  <a:path w="936105" h="410118">
                    <a:moveTo>
                      <a:pt x="161666" y="123566"/>
                    </a:moveTo>
                    <a:lnTo>
                      <a:pt x="161666" y="286553"/>
                    </a:lnTo>
                    <a:lnTo>
                      <a:pt x="0" y="205059"/>
                    </a:lnTo>
                    <a:close/>
                    <a:moveTo>
                      <a:pt x="161667" y="0"/>
                    </a:moveTo>
                    <a:lnTo>
                      <a:pt x="936105" y="0"/>
                    </a:lnTo>
                    <a:lnTo>
                      <a:pt x="936105" y="410118"/>
                    </a:lnTo>
                    <a:lnTo>
                      <a:pt x="161667" y="410118"/>
                    </a:lnTo>
                    <a:close/>
                  </a:path>
                </a:pathLst>
              </a:custGeom>
              <a:solidFill>
                <a:srgbClr val="5336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ko-KR" altLang="en-US" sz="1865" b="1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직사각형 39"/>
              <p:cNvSpPr/>
              <p:nvPr/>
            </p:nvSpPr>
            <p:spPr>
              <a:xfrm>
                <a:off x="5940155" y="3212976"/>
                <a:ext cx="2619644" cy="41011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ko-KR" altLang="en-US" sz="1865" b="1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7" name="Rectangle 3"/>
            <p:cNvSpPr txBox="1">
              <a:spLocks noChangeArrowheads="1"/>
            </p:cNvSpPr>
            <p:nvPr/>
          </p:nvSpPr>
          <p:spPr bwMode="auto">
            <a:xfrm flipH="1">
              <a:off x="1160951" y="2417518"/>
              <a:ext cx="3030813" cy="4794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algn="ctr">
                <a:lnSpc>
                  <a:spcPct val="13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方向比努力重要</a:t>
              </a:r>
              <a:endParaRPr lang="zh-CN" altLang="en-US" sz="2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Rectangle 3"/>
            <p:cNvSpPr txBox="1">
              <a:spLocks noChangeArrowheads="1"/>
            </p:cNvSpPr>
            <p:nvPr/>
          </p:nvSpPr>
          <p:spPr bwMode="auto">
            <a:xfrm flipH="1">
              <a:off x="4372767" y="2571662"/>
              <a:ext cx="891404" cy="2870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zh-CN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  <a:lvl2pPr marL="0" lvl="1" algn="ctr">
                <a:defRPr sz="1600" b="1">
                  <a:solidFill>
                    <a:schemeClr val="bg1"/>
                  </a:solidFill>
                  <a:latin typeface="Calibri" panose="020F0502020204030204" charset="0"/>
                  <a:ea typeface="Tahoma" panose="020B0604030504040204" pitchFamily="34" charset="0"/>
                  <a:cs typeface="Tahoma" panose="020B0604030504040204" pitchFamily="34" charset="0"/>
                </a:defRPr>
              </a:lvl2pPr>
            </a:lstStyle>
            <a:p>
              <a:pPr algn="ctr"/>
              <a:r>
                <a:rPr lang="en-US" altLang="zh-CN" sz="1865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lang="en-US" altLang="zh-CN" sz="186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643288" y="4792133"/>
            <a:ext cx="4513609" cy="537553"/>
            <a:chOff x="6643288" y="4792133"/>
            <a:chExt cx="4513609" cy="537553"/>
          </a:xfrm>
        </p:grpSpPr>
        <p:grpSp>
          <p:nvGrpSpPr>
            <p:cNvPr id="20" name="그룹 41"/>
            <p:cNvGrpSpPr/>
            <p:nvPr/>
          </p:nvGrpSpPr>
          <p:grpSpPr>
            <a:xfrm>
              <a:off x="6643288" y="4809089"/>
              <a:ext cx="4513609" cy="520597"/>
              <a:chOff x="5004050" y="3212976"/>
              <a:chExt cx="3555749" cy="410118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21" name="직사각형 14"/>
              <p:cNvSpPr/>
              <p:nvPr/>
            </p:nvSpPr>
            <p:spPr>
              <a:xfrm>
                <a:off x="5004050" y="3212976"/>
                <a:ext cx="936105" cy="410118"/>
              </a:xfrm>
              <a:custGeom>
                <a:avLst/>
                <a:gdLst/>
                <a:ahLst/>
                <a:cxnLst/>
                <a:rect l="l" t="t" r="r" b="b"/>
                <a:pathLst>
                  <a:path w="936105" h="410118">
                    <a:moveTo>
                      <a:pt x="161666" y="123566"/>
                    </a:moveTo>
                    <a:lnTo>
                      <a:pt x="161666" y="286553"/>
                    </a:lnTo>
                    <a:lnTo>
                      <a:pt x="0" y="205059"/>
                    </a:lnTo>
                    <a:close/>
                    <a:moveTo>
                      <a:pt x="161667" y="0"/>
                    </a:moveTo>
                    <a:lnTo>
                      <a:pt x="936105" y="0"/>
                    </a:lnTo>
                    <a:lnTo>
                      <a:pt x="936105" y="410118"/>
                    </a:lnTo>
                    <a:lnTo>
                      <a:pt x="161667" y="410118"/>
                    </a:lnTo>
                    <a:close/>
                  </a:path>
                </a:pathLst>
              </a:custGeom>
              <a:solidFill>
                <a:srgbClr val="5336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65" b="1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직사각형 46"/>
              <p:cNvSpPr/>
              <p:nvPr/>
            </p:nvSpPr>
            <p:spPr>
              <a:xfrm>
                <a:off x="5940155" y="3212976"/>
                <a:ext cx="2619644" cy="41011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65" b="1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3" name="Rectangle 3"/>
            <p:cNvSpPr txBox="1">
              <a:spLocks noChangeArrowheads="1"/>
            </p:cNvSpPr>
            <p:nvPr/>
          </p:nvSpPr>
          <p:spPr bwMode="auto">
            <a:xfrm>
              <a:off x="7999952" y="4792133"/>
              <a:ext cx="3030813" cy="4794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algn="ctr">
                <a:lnSpc>
                  <a:spcPct val="13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态度比一切重要</a:t>
              </a:r>
              <a:endParaRPr lang="zh-CN" altLang="en-US" sz="2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Rectangle 3"/>
            <p:cNvSpPr txBox="1">
              <a:spLocks noChangeArrowheads="1"/>
            </p:cNvSpPr>
            <p:nvPr/>
          </p:nvSpPr>
          <p:spPr bwMode="auto">
            <a:xfrm>
              <a:off x="6927544" y="4946277"/>
              <a:ext cx="891404" cy="2870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algn="ctr"/>
              <a:r>
                <a:rPr lang="en-US" altLang="zh-CN" sz="1865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lang="en-US" altLang="zh-CN" sz="186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034820" y="4237004"/>
            <a:ext cx="4513609" cy="537553"/>
            <a:chOff x="1034820" y="4237004"/>
            <a:chExt cx="4513609" cy="537553"/>
          </a:xfrm>
        </p:grpSpPr>
        <p:grpSp>
          <p:nvGrpSpPr>
            <p:cNvPr id="26" name="그룹 48"/>
            <p:cNvGrpSpPr/>
            <p:nvPr/>
          </p:nvGrpSpPr>
          <p:grpSpPr>
            <a:xfrm flipH="1">
              <a:off x="1034820" y="4253960"/>
              <a:ext cx="4513609" cy="520597"/>
              <a:chOff x="5004050" y="3212976"/>
              <a:chExt cx="3555749" cy="410118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27" name="직사각형 14"/>
              <p:cNvSpPr/>
              <p:nvPr/>
            </p:nvSpPr>
            <p:spPr>
              <a:xfrm>
                <a:off x="5004050" y="3212976"/>
                <a:ext cx="936105" cy="410118"/>
              </a:xfrm>
              <a:custGeom>
                <a:avLst/>
                <a:gdLst/>
                <a:ahLst/>
                <a:cxnLst/>
                <a:rect l="l" t="t" r="r" b="b"/>
                <a:pathLst>
                  <a:path w="936105" h="410118">
                    <a:moveTo>
                      <a:pt x="161666" y="123566"/>
                    </a:moveTo>
                    <a:lnTo>
                      <a:pt x="161666" y="286553"/>
                    </a:lnTo>
                    <a:lnTo>
                      <a:pt x="0" y="205059"/>
                    </a:lnTo>
                    <a:close/>
                    <a:moveTo>
                      <a:pt x="161667" y="0"/>
                    </a:moveTo>
                    <a:lnTo>
                      <a:pt x="936105" y="0"/>
                    </a:lnTo>
                    <a:lnTo>
                      <a:pt x="936105" y="410118"/>
                    </a:lnTo>
                    <a:lnTo>
                      <a:pt x="161667" y="410118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ko-KR" altLang="en-US" sz="1865" b="1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" name="직사각형 53"/>
              <p:cNvSpPr/>
              <p:nvPr/>
            </p:nvSpPr>
            <p:spPr>
              <a:xfrm>
                <a:off x="5940155" y="3212976"/>
                <a:ext cx="2619644" cy="4101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ko-KR" altLang="en-US" sz="1865" b="1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9" name="Rectangle 3"/>
            <p:cNvSpPr txBox="1">
              <a:spLocks noChangeArrowheads="1"/>
            </p:cNvSpPr>
            <p:nvPr/>
          </p:nvSpPr>
          <p:spPr bwMode="auto">
            <a:xfrm flipH="1">
              <a:off x="1160952" y="4237004"/>
              <a:ext cx="3030813" cy="4794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algn="ctr">
                <a:lnSpc>
                  <a:spcPct val="13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健康比金钱重要</a:t>
              </a:r>
              <a:endParaRPr lang="zh-CN" altLang="en-US" sz="2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Rectangle 3"/>
            <p:cNvSpPr txBox="1">
              <a:spLocks noChangeArrowheads="1"/>
            </p:cNvSpPr>
            <p:nvPr/>
          </p:nvSpPr>
          <p:spPr bwMode="auto">
            <a:xfrm flipH="1">
              <a:off x="4372769" y="4391148"/>
              <a:ext cx="891404" cy="2870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anose="020B0604020202020204" pitchFamily="34" charset="0"/>
                  <a:ea typeface="Yoon 윤고딕 550_TT" pitchFamily="18" charset="-127"/>
                  <a:cs typeface="Microsoft Sans Serif" panose="020B0604020202020204" pitchFamily="34" charset="0"/>
                </a:defRPr>
              </a:lvl1pPr>
            </a:lstStyle>
            <a:p>
              <a:pPr algn="ctr"/>
              <a:r>
                <a:rPr lang="en-US" altLang="zh-CN" sz="1865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lang="en-US" altLang="zh-CN" sz="186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2" name="Rectangle 3"/>
          <p:cNvSpPr txBox="1">
            <a:spLocks noChangeArrowheads="1"/>
          </p:cNvSpPr>
          <p:nvPr/>
        </p:nvSpPr>
        <p:spPr bwMode="auto">
          <a:xfrm flipH="1">
            <a:off x="4555850" y="1368220"/>
            <a:ext cx="3077999" cy="677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anose="020B0604020202020204" pitchFamily="34" charset="0"/>
                <a:ea typeface="Yoon 윤고딕 550_TT" pitchFamily="18" charset="-127"/>
                <a:cs typeface="Microsoft Sans Serif" panose="020B0604020202020204" pitchFamily="34" charset="0"/>
              </a:defRPr>
            </a:lvl1pPr>
          </a:lstStyle>
          <a:p>
            <a:pPr algn="ctr"/>
            <a:r>
              <a:rPr lang="zh-CN" altLang="en-US" sz="44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什么更重要</a:t>
            </a:r>
            <a:endParaRPr lang="zh-CN" altLang="en-US" sz="4400" b="1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476638" y="2233249"/>
            <a:ext cx="1236425" cy="4617495"/>
            <a:chOff x="5476638" y="2233249"/>
            <a:chExt cx="1236425" cy="4617495"/>
          </a:xfrm>
        </p:grpSpPr>
        <p:cxnSp>
          <p:nvCxnSpPr>
            <p:cNvPr id="4" name="직선 화살표 연결선 14"/>
            <p:cNvCxnSpPr/>
            <p:nvPr/>
          </p:nvCxnSpPr>
          <p:spPr>
            <a:xfrm flipH="1">
              <a:off x="6094851" y="5069387"/>
              <a:ext cx="618212" cy="0"/>
            </a:xfrm>
            <a:prstGeom prst="straightConnector1">
              <a:avLst/>
            </a:prstGeom>
            <a:ln>
              <a:solidFill>
                <a:srgbClr val="546E7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화살표 연결선 15"/>
            <p:cNvCxnSpPr/>
            <p:nvPr/>
          </p:nvCxnSpPr>
          <p:spPr>
            <a:xfrm flipH="1">
              <a:off x="6094851" y="3249902"/>
              <a:ext cx="618212" cy="0"/>
            </a:xfrm>
            <a:prstGeom prst="straightConnector1">
              <a:avLst/>
            </a:prstGeom>
            <a:ln>
              <a:solidFill>
                <a:srgbClr val="546E7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화살표 연결선 16"/>
            <p:cNvCxnSpPr/>
            <p:nvPr/>
          </p:nvCxnSpPr>
          <p:spPr>
            <a:xfrm>
              <a:off x="5476638" y="4514258"/>
              <a:ext cx="618212" cy="0"/>
            </a:xfrm>
            <a:prstGeom prst="straightConnector1">
              <a:avLst/>
            </a:prstGeom>
            <a:ln>
              <a:solidFill>
                <a:srgbClr val="546E7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화살표 연결선 17"/>
            <p:cNvCxnSpPr/>
            <p:nvPr/>
          </p:nvCxnSpPr>
          <p:spPr>
            <a:xfrm>
              <a:off x="5476638" y="2694772"/>
              <a:ext cx="618212" cy="0"/>
            </a:xfrm>
            <a:prstGeom prst="straightConnector1">
              <a:avLst/>
            </a:prstGeom>
            <a:ln>
              <a:solidFill>
                <a:srgbClr val="546E7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25"/>
            <p:cNvCxnSpPr/>
            <p:nvPr/>
          </p:nvCxnSpPr>
          <p:spPr>
            <a:xfrm>
              <a:off x="6096000" y="2233249"/>
              <a:ext cx="0" cy="4617495"/>
            </a:xfrm>
            <a:prstGeom prst="line">
              <a:avLst/>
            </a:prstGeom>
            <a:ln w="12700">
              <a:solidFill>
                <a:srgbClr val="546E7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eelOff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99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99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99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99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99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99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1"/>
          <p:cNvSpPr txBox="1"/>
          <p:nvPr/>
        </p:nvSpPr>
        <p:spPr>
          <a:xfrm>
            <a:off x="622057" y="4126878"/>
            <a:ext cx="5893043" cy="39878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cs typeface="+mn-ea"/>
                <a:sym typeface="+mn-lt"/>
              </a:rPr>
              <a:t>【</a:t>
            </a:r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企业培训</a:t>
            </a:r>
            <a:r>
              <a:rPr lang="en-US" altLang="zh-CN" sz="2000" b="1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团队管理</a:t>
            </a:r>
            <a:r>
              <a:rPr lang="en-US" altLang="zh-CN" sz="2000" b="1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营销技巧培训课件</a:t>
            </a:r>
            <a:r>
              <a:rPr lang="en-US" altLang="zh-CN" sz="2000" b="1" dirty="0">
                <a:solidFill>
                  <a:schemeClr val="bg1"/>
                </a:solidFill>
                <a:cs typeface="+mn-ea"/>
                <a:sym typeface="+mn-lt"/>
              </a:rPr>
              <a:t>】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9251" y="2715069"/>
            <a:ext cx="6762250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8000" b="1" dirty="0">
                <a:ln w="0"/>
                <a:solidFill>
                  <a:srgbClr val="2F5597"/>
                </a:solidFill>
                <a:latin typeface="+mn-ea"/>
                <a:cs typeface="+mn-ea"/>
                <a:sym typeface="+mn-lt"/>
              </a:rPr>
              <a:t>感谢您的观看</a:t>
            </a:r>
            <a:endParaRPr lang="zh-CN" altLang="en-US" sz="8000" b="1" dirty="0">
              <a:ln w="0"/>
              <a:solidFill>
                <a:srgbClr val="2F5597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9543" y="2074913"/>
            <a:ext cx="6468199" cy="76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b="1" dirty="0">
                <a:ln w="0"/>
                <a:solidFill>
                  <a:srgbClr val="595959"/>
                </a:solidFill>
                <a:latin typeface="思源宋体 CN Medium" panose="02020500000000000000" pitchFamily="18" charset="-122"/>
                <a:ea typeface="思源宋体 CN Medium" panose="02020500000000000000" pitchFamily="18" charset="-122"/>
                <a:cs typeface="+mn-ea"/>
                <a:sym typeface="+mn-lt"/>
              </a:rPr>
              <a:t>企业员工</a:t>
            </a:r>
            <a:r>
              <a:rPr lang="zh-CN" altLang="en-US" sz="4400" b="1" dirty="0">
                <a:ln w="0"/>
                <a:solidFill>
                  <a:srgbClr val="2F5597"/>
                </a:solidFill>
                <a:latin typeface="思源宋体 CN Medium" panose="02020500000000000000" pitchFamily="18" charset="-122"/>
                <a:ea typeface="思源宋体 CN Medium" panose="02020500000000000000" pitchFamily="18" charset="-122"/>
                <a:cs typeface="+mn-ea"/>
                <a:sym typeface="+mn-lt"/>
              </a:rPr>
              <a:t>入职培训</a:t>
            </a:r>
            <a:r>
              <a:rPr lang="en-US" altLang="zh-CN" sz="4400" b="1" dirty="0">
                <a:ln w="0"/>
                <a:solidFill>
                  <a:srgbClr val="2F5597"/>
                </a:solidFill>
                <a:latin typeface="思源宋体 CN Medium" panose="02020500000000000000" pitchFamily="18" charset="-122"/>
                <a:ea typeface="思源宋体 CN Medium" panose="02020500000000000000" pitchFamily="18" charset="-122"/>
                <a:cs typeface="+mn-ea"/>
                <a:sym typeface="+mn-lt"/>
              </a:rPr>
              <a:t>PPT</a:t>
            </a:r>
            <a:endParaRPr lang="zh-CN" altLang="en-US" sz="4400" b="1" dirty="0">
              <a:ln w="0"/>
              <a:solidFill>
                <a:srgbClr val="2F5597"/>
              </a:solidFill>
              <a:latin typeface="思源宋体 CN Medium" panose="02020500000000000000" pitchFamily="18" charset="-122"/>
              <a:ea typeface="思源宋体 CN Medium" panose="02020500000000000000" pitchFamily="18" charset="-122"/>
              <a:cs typeface="+mn-ea"/>
              <a:sym typeface="+mn-lt"/>
            </a:endParaRPr>
          </a:p>
        </p:txBody>
      </p:sp>
      <p:sp>
        <p:nvSpPr>
          <p:cNvPr id="11" name="Freeform 55"/>
          <p:cNvSpPr/>
          <p:nvPr/>
        </p:nvSpPr>
        <p:spPr bwMode="auto">
          <a:xfrm>
            <a:off x="8396817" y="559287"/>
            <a:ext cx="2194983" cy="2194984"/>
          </a:xfrm>
          <a:custGeom>
            <a:avLst/>
            <a:gdLst>
              <a:gd name="T0" fmla="*/ 1037 w 1037"/>
              <a:gd name="T1" fmla="*/ 519 h 1037"/>
              <a:gd name="T2" fmla="*/ 519 w 1037"/>
              <a:gd name="T3" fmla="*/ 1037 h 1037"/>
              <a:gd name="T4" fmla="*/ 0 w 1037"/>
              <a:gd name="T5" fmla="*/ 519 h 1037"/>
              <a:gd name="T6" fmla="*/ 519 w 1037"/>
              <a:gd name="T7" fmla="*/ 0 h 1037"/>
              <a:gd name="T8" fmla="*/ 1037 w 1037"/>
              <a:gd name="T9" fmla="*/ 519 h 10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7" h="1037">
                <a:moveTo>
                  <a:pt x="1037" y="519"/>
                </a:moveTo>
                <a:lnTo>
                  <a:pt x="519" y="1037"/>
                </a:lnTo>
                <a:lnTo>
                  <a:pt x="0" y="519"/>
                </a:lnTo>
                <a:lnTo>
                  <a:pt x="519" y="0"/>
                </a:lnTo>
                <a:lnTo>
                  <a:pt x="1037" y="519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Freeform 56"/>
          <p:cNvSpPr/>
          <p:nvPr/>
        </p:nvSpPr>
        <p:spPr bwMode="auto">
          <a:xfrm>
            <a:off x="7430293" y="985776"/>
            <a:ext cx="615987" cy="615988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Freeform 57"/>
          <p:cNvSpPr/>
          <p:nvPr/>
        </p:nvSpPr>
        <p:spPr bwMode="auto">
          <a:xfrm>
            <a:off x="7124701" y="652420"/>
            <a:ext cx="1282700" cy="1282700"/>
          </a:xfrm>
          <a:custGeom>
            <a:avLst/>
            <a:gdLst>
              <a:gd name="T0" fmla="*/ 606 w 606"/>
              <a:gd name="T1" fmla="*/ 303 h 606"/>
              <a:gd name="T2" fmla="*/ 303 w 606"/>
              <a:gd name="T3" fmla="*/ 606 h 606"/>
              <a:gd name="T4" fmla="*/ 0 w 606"/>
              <a:gd name="T5" fmla="*/ 303 h 606"/>
              <a:gd name="T6" fmla="*/ 303 w 606"/>
              <a:gd name="T7" fmla="*/ 0 h 606"/>
              <a:gd name="T8" fmla="*/ 606 w 606"/>
              <a:gd name="T9" fmla="*/ 303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6" h="606">
                <a:moveTo>
                  <a:pt x="606" y="303"/>
                </a:moveTo>
                <a:lnTo>
                  <a:pt x="303" y="606"/>
                </a:lnTo>
                <a:lnTo>
                  <a:pt x="0" y="303"/>
                </a:lnTo>
                <a:lnTo>
                  <a:pt x="303" y="0"/>
                </a:lnTo>
                <a:lnTo>
                  <a:pt x="606" y="30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Freeform 59"/>
          <p:cNvSpPr/>
          <p:nvPr/>
        </p:nvSpPr>
        <p:spPr bwMode="auto">
          <a:xfrm>
            <a:off x="8396817" y="2756386"/>
            <a:ext cx="2194983" cy="2192866"/>
          </a:xfrm>
          <a:custGeom>
            <a:avLst/>
            <a:gdLst>
              <a:gd name="T0" fmla="*/ 1037 w 1037"/>
              <a:gd name="T1" fmla="*/ 518 h 1036"/>
              <a:gd name="T2" fmla="*/ 519 w 1037"/>
              <a:gd name="T3" fmla="*/ 1036 h 1036"/>
              <a:gd name="T4" fmla="*/ 0 w 1037"/>
              <a:gd name="T5" fmla="*/ 518 h 1036"/>
              <a:gd name="T6" fmla="*/ 519 w 1037"/>
              <a:gd name="T7" fmla="*/ 0 h 1036"/>
              <a:gd name="T8" fmla="*/ 1037 w 1037"/>
              <a:gd name="T9" fmla="*/ 518 h 10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7" h="1036">
                <a:moveTo>
                  <a:pt x="1037" y="518"/>
                </a:moveTo>
                <a:lnTo>
                  <a:pt x="519" y="1036"/>
                </a:lnTo>
                <a:lnTo>
                  <a:pt x="0" y="518"/>
                </a:lnTo>
                <a:lnTo>
                  <a:pt x="519" y="0"/>
                </a:lnTo>
                <a:lnTo>
                  <a:pt x="1037" y="518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Freeform 60"/>
          <p:cNvSpPr/>
          <p:nvPr/>
        </p:nvSpPr>
        <p:spPr bwMode="auto">
          <a:xfrm>
            <a:off x="8720122" y="5712398"/>
            <a:ext cx="442385" cy="44238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Freeform 61"/>
          <p:cNvSpPr>
            <a:spLocks noEditPoints="1"/>
          </p:cNvSpPr>
          <p:nvPr/>
        </p:nvSpPr>
        <p:spPr bwMode="auto">
          <a:xfrm>
            <a:off x="9738783" y="32236"/>
            <a:ext cx="2453217" cy="4430183"/>
          </a:xfrm>
          <a:custGeom>
            <a:avLst/>
            <a:gdLst>
              <a:gd name="T0" fmla="*/ 4 w 1159"/>
              <a:gd name="T1" fmla="*/ 1166 h 2093"/>
              <a:gd name="T2" fmla="*/ 0 w 1159"/>
              <a:gd name="T3" fmla="*/ 1171 h 2093"/>
              <a:gd name="T4" fmla="*/ 921 w 1159"/>
              <a:gd name="T5" fmla="*/ 2093 h 2093"/>
              <a:gd name="T6" fmla="*/ 1159 w 1159"/>
              <a:gd name="T7" fmla="*/ 1855 h 2093"/>
              <a:gd name="T8" fmla="*/ 1159 w 1159"/>
              <a:gd name="T9" fmla="*/ 1846 h 2093"/>
              <a:gd name="T10" fmla="*/ 921 w 1159"/>
              <a:gd name="T11" fmla="*/ 2084 h 2093"/>
              <a:gd name="T12" fmla="*/ 4 w 1159"/>
              <a:gd name="T13" fmla="*/ 1166 h 2093"/>
              <a:gd name="T14" fmla="*/ 478 w 1159"/>
              <a:gd name="T15" fmla="*/ 0 h 2093"/>
              <a:gd name="T16" fmla="*/ 469 w 1159"/>
              <a:gd name="T17" fmla="*/ 0 h 2093"/>
              <a:gd name="T18" fmla="*/ 52 w 1159"/>
              <a:gd name="T19" fmla="*/ 417 h 2093"/>
              <a:gd name="T20" fmla="*/ 56 w 1159"/>
              <a:gd name="T21" fmla="*/ 421 h 2093"/>
              <a:gd name="T22" fmla="*/ 478 w 1159"/>
              <a:gd name="T23" fmla="*/ 0 h 20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59" h="2093">
                <a:moveTo>
                  <a:pt x="4" y="1166"/>
                </a:moveTo>
                <a:lnTo>
                  <a:pt x="0" y="1171"/>
                </a:lnTo>
                <a:lnTo>
                  <a:pt x="921" y="2093"/>
                </a:lnTo>
                <a:lnTo>
                  <a:pt x="1159" y="1855"/>
                </a:lnTo>
                <a:lnTo>
                  <a:pt x="1159" y="1846"/>
                </a:lnTo>
                <a:lnTo>
                  <a:pt x="921" y="2084"/>
                </a:lnTo>
                <a:lnTo>
                  <a:pt x="4" y="1166"/>
                </a:lnTo>
                <a:close/>
                <a:moveTo>
                  <a:pt x="478" y="0"/>
                </a:moveTo>
                <a:lnTo>
                  <a:pt x="469" y="0"/>
                </a:lnTo>
                <a:lnTo>
                  <a:pt x="52" y="417"/>
                </a:lnTo>
                <a:lnTo>
                  <a:pt x="56" y="421"/>
                </a:lnTo>
                <a:lnTo>
                  <a:pt x="478" y="0"/>
                </a:lnTo>
                <a:close/>
              </a:path>
            </a:pathLst>
          </a:custGeom>
          <a:solidFill>
            <a:srgbClr val="99DD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Freeform 65"/>
          <p:cNvSpPr>
            <a:spLocks noEditPoints="1"/>
          </p:cNvSpPr>
          <p:nvPr/>
        </p:nvSpPr>
        <p:spPr bwMode="auto">
          <a:xfrm>
            <a:off x="6995584" y="512720"/>
            <a:ext cx="3702050" cy="6377516"/>
          </a:xfrm>
          <a:custGeom>
            <a:avLst/>
            <a:gdLst>
              <a:gd name="T0" fmla="*/ 1638 w 1749"/>
              <a:gd name="T1" fmla="*/ 1639 h 3013"/>
              <a:gd name="T2" fmla="*/ 1634 w 1749"/>
              <a:gd name="T3" fmla="*/ 1643 h 3013"/>
              <a:gd name="T4" fmla="*/ 1740 w 1749"/>
              <a:gd name="T5" fmla="*/ 1749 h 3013"/>
              <a:gd name="T6" fmla="*/ 477 w 1749"/>
              <a:gd name="T7" fmla="*/ 3013 h 3013"/>
              <a:gd name="T8" fmla="*/ 486 w 1749"/>
              <a:gd name="T9" fmla="*/ 3013 h 3013"/>
              <a:gd name="T10" fmla="*/ 1749 w 1749"/>
              <a:gd name="T11" fmla="*/ 1749 h 3013"/>
              <a:gd name="T12" fmla="*/ 1638 w 1749"/>
              <a:gd name="T13" fmla="*/ 1639 h 3013"/>
              <a:gd name="T14" fmla="*/ 518 w 1749"/>
              <a:gd name="T15" fmla="*/ 518 h 3013"/>
              <a:gd name="T16" fmla="*/ 513 w 1749"/>
              <a:gd name="T17" fmla="*/ 523 h 3013"/>
              <a:gd name="T18" fmla="*/ 597 w 1749"/>
              <a:gd name="T19" fmla="*/ 606 h 3013"/>
              <a:gd name="T20" fmla="*/ 602 w 1749"/>
              <a:gd name="T21" fmla="*/ 602 h 3013"/>
              <a:gd name="T22" fmla="*/ 518 w 1749"/>
              <a:gd name="T23" fmla="*/ 518 h 3013"/>
              <a:gd name="T24" fmla="*/ 0 w 1749"/>
              <a:gd name="T25" fmla="*/ 0 h 3013"/>
              <a:gd name="T26" fmla="*/ 0 w 1749"/>
              <a:gd name="T27" fmla="*/ 0 h 3013"/>
              <a:gd name="T28" fmla="*/ 0 w 1749"/>
              <a:gd name="T29" fmla="*/ 9 h 3013"/>
              <a:gd name="T30" fmla="*/ 0 w 1749"/>
              <a:gd name="T31" fmla="*/ 9 h 3013"/>
              <a:gd name="T32" fmla="*/ 211 w 1749"/>
              <a:gd name="T33" fmla="*/ 219 h 3013"/>
              <a:gd name="T34" fmla="*/ 215 w 1749"/>
              <a:gd name="T35" fmla="*/ 215 h 3013"/>
              <a:gd name="T36" fmla="*/ 3 w 1749"/>
              <a:gd name="T37" fmla="*/ 2 h 3013"/>
              <a:gd name="T38" fmla="*/ 0 w 1749"/>
              <a:gd name="T39" fmla="*/ 0 h 30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749" h="3013">
                <a:moveTo>
                  <a:pt x="1638" y="1639"/>
                </a:moveTo>
                <a:lnTo>
                  <a:pt x="1634" y="1643"/>
                </a:lnTo>
                <a:lnTo>
                  <a:pt x="1740" y="1749"/>
                </a:lnTo>
                <a:lnTo>
                  <a:pt x="477" y="3013"/>
                </a:lnTo>
                <a:lnTo>
                  <a:pt x="486" y="3013"/>
                </a:lnTo>
                <a:lnTo>
                  <a:pt x="1749" y="1749"/>
                </a:lnTo>
                <a:lnTo>
                  <a:pt x="1638" y="1639"/>
                </a:lnTo>
                <a:close/>
                <a:moveTo>
                  <a:pt x="518" y="518"/>
                </a:moveTo>
                <a:lnTo>
                  <a:pt x="513" y="523"/>
                </a:lnTo>
                <a:lnTo>
                  <a:pt x="597" y="606"/>
                </a:lnTo>
                <a:lnTo>
                  <a:pt x="602" y="602"/>
                </a:lnTo>
                <a:lnTo>
                  <a:pt x="518" y="518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0" y="9"/>
                </a:lnTo>
                <a:lnTo>
                  <a:pt x="0" y="9"/>
                </a:lnTo>
                <a:lnTo>
                  <a:pt x="211" y="219"/>
                </a:lnTo>
                <a:lnTo>
                  <a:pt x="215" y="215"/>
                </a:lnTo>
                <a:lnTo>
                  <a:pt x="3" y="2"/>
                </a:lnTo>
                <a:lnTo>
                  <a:pt x="0" y="0"/>
                </a:lnTo>
                <a:close/>
              </a:path>
            </a:pathLst>
          </a:custGeom>
          <a:solidFill>
            <a:srgbClr val="99DD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300384" y="559287"/>
            <a:ext cx="3799416" cy="4389965"/>
            <a:chOff x="7300384" y="559287"/>
            <a:chExt cx="3799416" cy="4389965"/>
          </a:xfrm>
        </p:grpSpPr>
        <p:sp>
          <p:nvSpPr>
            <p:cNvPr id="8" name="Freeform 52"/>
            <p:cNvSpPr/>
            <p:nvPr/>
          </p:nvSpPr>
          <p:spPr bwMode="auto">
            <a:xfrm>
              <a:off x="7300384" y="1657836"/>
              <a:ext cx="2194983" cy="2194984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7300384" y="559287"/>
              <a:ext cx="3799416" cy="4389965"/>
              <a:chOff x="7300384" y="559287"/>
              <a:chExt cx="3799416" cy="4389965"/>
            </a:xfrm>
          </p:grpSpPr>
          <p:sp>
            <p:nvSpPr>
              <p:cNvPr id="9" name="Freeform 53"/>
              <p:cNvSpPr/>
              <p:nvPr/>
            </p:nvSpPr>
            <p:spPr bwMode="auto">
              <a:xfrm>
                <a:off x="7300384" y="1657836"/>
                <a:ext cx="2194983" cy="2194984"/>
              </a:xfrm>
              <a:custGeom>
                <a:avLst/>
                <a:gdLst>
                  <a:gd name="T0" fmla="*/ 1037 w 1037"/>
                  <a:gd name="T1" fmla="*/ 519 h 1037"/>
                  <a:gd name="T2" fmla="*/ 518 w 1037"/>
                  <a:gd name="T3" fmla="*/ 1037 h 1037"/>
                  <a:gd name="T4" fmla="*/ 0 w 1037"/>
                  <a:gd name="T5" fmla="*/ 519 h 1037"/>
                  <a:gd name="T6" fmla="*/ 518 w 1037"/>
                  <a:gd name="T7" fmla="*/ 0 h 1037"/>
                  <a:gd name="T8" fmla="*/ 1037 w 1037"/>
                  <a:gd name="T9" fmla="*/ 519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1037">
                    <a:moveTo>
                      <a:pt x="1037" y="519"/>
                    </a:moveTo>
                    <a:lnTo>
                      <a:pt x="518" y="1037"/>
                    </a:lnTo>
                    <a:lnTo>
                      <a:pt x="0" y="519"/>
                    </a:lnTo>
                    <a:lnTo>
                      <a:pt x="518" y="0"/>
                    </a:lnTo>
                    <a:lnTo>
                      <a:pt x="1037" y="51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" name="Freeform 54"/>
              <p:cNvSpPr/>
              <p:nvPr/>
            </p:nvSpPr>
            <p:spPr bwMode="auto">
              <a:xfrm>
                <a:off x="8396817" y="559287"/>
                <a:ext cx="2194983" cy="2194984"/>
              </a:xfrm>
              <a:custGeom>
                <a:avLst/>
                <a:gdLst>
                  <a:gd name="T0" fmla="*/ 1037 w 1037"/>
                  <a:gd name="T1" fmla="*/ 519 h 1037"/>
                  <a:gd name="T2" fmla="*/ 519 w 1037"/>
                  <a:gd name="T3" fmla="*/ 1037 h 1037"/>
                  <a:gd name="T4" fmla="*/ 0 w 1037"/>
                  <a:gd name="T5" fmla="*/ 519 h 1037"/>
                  <a:gd name="T6" fmla="*/ 519 w 1037"/>
                  <a:gd name="T7" fmla="*/ 0 h 1037"/>
                  <a:gd name="T8" fmla="*/ 1037 w 1037"/>
                  <a:gd name="T9" fmla="*/ 519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1037">
                    <a:moveTo>
                      <a:pt x="1037" y="519"/>
                    </a:moveTo>
                    <a:lnTo>
                      <a:pt x="519" y="1037"/>
                    </a:lnTo>
                    <a:lnTo>
                      <a:pt x="0" y="519"/>
                    </a:lnTo>
                    <a:lnTo>
                      <a:pt x="519" y="0"/>
                    </a:lnTo>
                    <a:lnTo>
                      <a:pt x="1037" y="519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" name="Freeform 58"/>
              <p:cNvSpPr/>
              <p:nvPr/>
            </p:nvSpPr>
            <p:spPr bwMode="auto">
              <a:xfrm>
                <a:off x="8396817" y="2756386"/>
                <a:ext cx="2194983" cy="2192866"/>
              </a:xfrm>
              <a:custGeom>
                <a:avLst/>
                <a:gdLst>
                  <a:gd name="T0" fmla="*/ 1037 w 1037"/>
                  <a:gd name="T1" fmla="*/ 518 h 1036"/>
                  <a:gd name="T2" fmla="*/ 519 w 1037"/>
                  <a:gd name="T3" fmla="*/ 1036 h 1036"/>
                  <a:gd name="T4" fmla="*/ 0 w 1037"/>
                  <a:gd name="T5" fmla="*/ 518 h 1036"/>
                  <a:gd name="T6" fmla="*/ 519 w 1037"/>
                  <a:gd name="T7" fmla="*/ 0 h 1036"/>
                  <a:gd name="T8" fmla="*/ 1037 w 1037"/>
                  <a:gd name="T9" fmla="*/ 518 h 10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1036">
                    <a:moveTo>
                      <a:pt x="1037" y="518"/>
                    </a:moveTo>
                    <a:lnTo>
                      <a:pt x="519" y="1036"/>
                    </a:lnTo>
                    <a:lnTo>
                      <a:pt x="0" y="518"/>
                    </a:lnTo>
                    <a:lnTo>
                      <a:pt x="519" y="0"/>
                    </a:lnTo>
                    <a:lnTo>
                      <a:pt x="1037" y="51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" name="Freeform 73"/>
              <p:cNvSpPr/>
              <p:nvPr/>
            </p:nvSpPr>
            <p:spPr bwMode="auto">
              <a:xfrm>
                <a:off x="7882468" y="1145602"/>
                <a:ext cx="3217332" cy="3219450"/>
              </a:xfrm>
              <a:custGeom>
                <a:avLst/>
                <a:gdLst>
                  <a:gd name="T0" fmla="*/ 1520 w 1520"/>
                  <a:gd name="T1" fmla="*/ 761 h 1521"/>
                  <a:gd name="T2" fmla="*/ 760 w 1520"/>
                  <a:gd name="T3" fmla="*/ 1521 h 1521"/>
                  <a:gd name="T4" fmla="*/ 0 w 1520"/>
                  <a:gd name="T5" fmla="*/ 761 h 1521"/>
                  <a:gd name="T6" fmla="*/ 760 w 1520"/>
                  <a:gd name="T7" fmla="*/ 0 h 1521"/>
                  <a:gd name="T8" fmla="*/ 1520 w 1520"/>
                  <a:gd name="T9" fmla="*/ 761 h 1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0" h="1521">
                    <a:moveTo>
                      <a:pt x="1520" y="761"/>
                    </a:moveTo>
                    <a:lnTo>
                      <a:pt x="760" y="1521"/>
                    </a:lnTo>
                    <a:lnTo>
                      <a:pt x="0" y="761"/>
                    </a:lnTo>
                    <a:lnTo>
                      <a:pt x="760" y="0"/>
                    </a:lnTo>
                    <a:lnTo>
                      <a:pt x="1520" y="761"/>
                    </a:lnTo>
                    <a:close/>
                  </a:path>
                </a:pathLst>
              </a:custGeom>
              <a:blipFill dpi="0" rotWithShape="1"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colorTemperature colorTemp="72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23" name="Freeform 74"/>
          <p:cNvSpPr/>
          <p:nvPr/>
        </p:nvSpPr>
        <p:spPr bwMode="auto">
          <a:xfrm>
            <a:off x="4049297" y="6104952"/>
            <a:ext cx="1147120" cy="114535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4" name="Freeform 74"/>
          <p:cNvSpPr/>
          <p:nvPr/>
        </p:nvSpPr>
        <p:spPr bwMode="auto">
          <a:xfrm>
            <a:off x="6741111" y="4553356"/>
            <a:ext cx="621781" cy="620823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b="1">
              <a:cs typeface="+mn-ea"/>
              <a:sym typeface="+mn-lt"/>
            </a:endParaRPr>
          </a:p>
        </p:txBody>
      </p:sp>
      <p:sp>
        <p:nvSpPr>
          <p:cNvPr id="30" name="Freeform 74"/>
          <p:cNvSpPr/>
          <p:nvPr/>
        </p:nvSpPr>
        <p:spPr bwMode="auto">
          <a:xfrm>
            <a:off x="10853049" y="297522"/>
            <a:ext cx="980334" cy="927604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Freeform 60"/>
          <p:cNvSpPr/>
          <p:nvPr/>
        </p:nvSpPr>
        <p:spPr bwMode="auto">
          <a:xfrm flipH="1">
            <a:off x="10649796" y="5057489"/>
            <a:ext cx="631190" cy="64193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9544" y="1243916"/>
            <a:ext cx="2257089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>
                <a:ln w="0"/>
                <a:solidFill>
                  <a:schemeClr val="accent3">
                    <a:lumMod val="75000"/>
                  </a:schemeClr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+mn-lt"/>
              </a:rPr>
              <a:t>LOGO</a:t>
            </a:r>
            <a:endParaRPr lang="en-US" altLang="zh-CN" sz="4800" b="1" dirty="0">
              <a:ln w="0"/>
              <a:solidFill>
                <a:schemeClr val="accent3">
                  <a:lumMod val="75000"/>
                </a:schemeClr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+mn-ea"/>
              <a:sym typeface="+mn-lt"/>
            </a:endParaRPr>
          </a:p>
        </p:txBody>
      </p:sp>
      <p:sp>
        <p:nvSpPr>
          <p:cNvPr id="35" name="文本框 45"/>
          <p:cNvSpPr txBox="1"/>
          <p:nvPr/>
        </p:nvSpPr>
        <p:spPr>
          <a:xfrm>
            <a:off x="621692" y="5057489"/>
            <a:ext cx="3618816" cy="9918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 Medium" panose="02020500000000000000" pitchFamily="18" charset="-122"/>
                <a:ea typeface="思源宋体 CN Medium" panose="02020500000000000000" pitchFamily="18" charset="-122"/>
                <a:cs typeface="+mn-ea"/>
                <a:sym typeface="+mn-lt"/>
              </a:rPr>
              <a:t>汇报人： 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思源宋体 CN Medium" panose="02020500000000000000" pitchFamily="18" charset="-122"/>
              <a:ea typeface="思源宋体 CN Medium" panose="02020500000000000000" pitchFamily="18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 Medium" panose="02020500000000000000" pitchFamily="18" charset="-122"/>
                <a:ea typeface="思源宋体 CN Medium" panose="02020500000000000000" pitchFamily="18" charset="-122"/>
                <a:cs typeface="+mn-ea"/>
                <a:sym typeface="+mn-lt"/>
              </a:rPr>
              <a:t>汇报时间：</a:t>
            </a: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 Medium" panose="02020500000000000000" pitchFamily="18" charset="-122"/>
                <a:ea typeface="思源宋体 CN Medium" panose="02020500000000000000" pitchFamily="18" charset="-122"/>
                <a:cs typeface="+mn-ea"/>
                <a:sym typeface="+mn-lt"/>
              </a:rPr>
              <a:t>XX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 Medium" panose="02020500000000000000" pitchFamily="18" charset="-122"/>
                <a:ea typeface="思源宋体 CN Medium" panose="02020500000000000000" pitchFamily="18" charset="-122"/>
                <a:cs typeface="+mn-ea"/>
                <a:sym typeface="+mn-lt"/>
              </a:rPr>
              <a:t>年</a:t>
            </a: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 Medium" panose="02020500000000000000" pitchFamily="18" charset="-122"/>
                <a:ea typeface="思源宋体 CN Medium" panose="02020500000000000000" pitchFamily="18" charset="-122"/>
                <a:cs typeface="+mn-ea"/>
                <a:sym typeface="+mn-lt"/>
              </a:rPr>
              <a:t>XX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CN Medium" panose="02020500000000000000" pitchFamily="18" charset="-122"/>
                <a:ea typeface="思源宋体 CN Medium" panose="02020500000000000000" pitchFamily="18" charset="-122"/>
                <a:cs typeface="+mn-ea"/>
                <a:sym typeface="+mn-lt"/>
              </a:rPr>
              <a:t>月</a:t>
            </a:r>
            <a:endParaRPr lang="en-US" altLang="zh-CN" sz="2000" b="1" spc="450" dirty="0">
              <a:solidFill>
                <a:schemeClr val="tx1">
                  <a:lumMod val="65000"/>
                  <a:lumOff val="35000"/>
                </a:schemeClr>
              </a:solidFill>
              <a:latin typeface="思源宋体 CN Medium" panose="02020500000000000000" pitchFamily="18" charset="-122"/>
              <a:ea typeface="思源宋体 CN Medium" panose="02020500000000000000" pitchFamily="18" charset="-122"/>
              <a:cs typeface="+mn-ea"/>
              <a:sym typeface="+mn-lt"/>
            </a:endParaRPr>
          </a:p>
        </p:txBody>
      </p:sp>
      <p:sp>
        <p:nvSpPr>
          <p:cNvPr id="28" name="Freeform 60"/>
          <p:cNvSpPr/>
          <p:nvPr/>
        </p:nvSpPr>
        <p:spPr bwMode="auto">
          <a:xfrm>
            <a:off x="439543" y="543074"/>
            <a:ext cx="351032" cy="351032"/>
          </a:xfrm>
          <a:prstGeom prst="ellipse">
            <a:avLst/>
          </a:prstGeom>
          <a:solidFill>
            <a:srgbClr val="8FAAD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8361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40530" y="83820"/>
            <a:ext cx="9309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chemeClr val="bg1"/>
                </a:solidFill>
              </a:rPr>
              <a:t>luckyeveryday6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25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5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7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2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2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/>
      <p:bldP spid="7" grpId="0"/>
      <p:bldP spid="15" grpId="0"/>
      <p:bldP spid="16" grpId="0" animBg="1"/>
      <p:bldP spid="17" grpId="0" animBg="1"/>
      <p:bldP spid="18" grpId="0" animBg="1"/>
      <p:bldP spid="23" grpId="0" animBg="1"/>
      <p:bldP spid="24" grpId="0" animBg="1"/>
      <p:bldP spid="30" grpId="0" animBg="1"/>
      <p:bldP spid="25" grpId="0" animBg="1"/>
      <p:bldP spid="34" grpId="0"/>
      <p:bldP spid="35" grpId="0"/>
      <p:bldP spid="28" grpId="0" animBg="1"/>
    </p:bldLst>
  </p:timing>
</p:sld>
</file>

<file path=ppt/tags/tag1.xml><?xml version="1.0" encoding="utf-8"?>
<p:tagLst xmlns:p="http://schemas.openxmlformats.org/presentationml/2006/main">
  <p:tag name="PA" val="v5.2.9"/>
</p:tagLst>
</file>

<file path=ppt/tags/tag2.xml><?xml version="1.0" encoding="utf-8"?>
<p:tagLst xmlns:p="http://schemas.openxmlformats.org/presentationml/2006/main">
  <p:tag name="PA" val="v5.2.9"/>
</p:tagLst>
</file>

<file path=ppt/tags/tag3.xml><?xml version="1.0" encoding="utf-8"?>
<p:tagLst xmlns:p="http://schemas.openxmlformats.org/presentationml/2006/main">
  <p:tag name="PA" val="v5.2.9"/>
</p:tagLst>
</file>

<file path=ppt/tags/tag4.xml><?xml version="1.0" encoding="utf-8"?>
<p:tagLst xmlns:p="http://schemas.openxmlformats.org/presentationml/2006/main">
  <p:tag name="PA" val="v5.2.9"/>
</p:tagLst>
</file>

<file path=ppt/tags/tag5.xml><?xml version="1.0" encoding="utf-8"?>
<p:tagLst xmlns:p="http://schemas.openxmlformats.org/presentationml/2006/main">
  <p:tag name="PA" val="v5.2.9"/>
</p:tagLst>
</file>

<file path=ppt/tags/tag6.xml><?xml version="1.0" encoding="utf-8"?>
<p:tagLst xmlns:p="http://schemas.openxmlformats.org/presentationml/2006/main">
  <p:tag name="PA" val="v5.2.9"/>
</p:tagLst>
</file>

<file path=ppt/tags/tag7.xml><?xml version="1.0" encoding="utf-8"?>
<p:tagLst xmlns:p="http://schemas.openxmlformats.org/presentationml/2006/main">
  <p:tag name="PA" val="v5.2.9"/>
</p:tagLst>
</file>

<file path=ppt/tags/tag8.xml><?xml version="1.0" encoding="utf-8"?>
<p:tagLst xmlns:p="http://schemas.openxmlformats.org/presentationml/2006/main">
  <p:tag name="PA" val="v5.2.9"/>
</p:tagLst>
</file>

<file path=ppt/tags/tag9.xml><?xml version="1.0" encoding="utf-8"?>
<p:tagLst xmlns:p="http://schemas.openxmlformats.org/presentationml/2006/main">
  <p:tag name="PA" val="v5.2.9"/>
</p:tagLst>
</file>

<file path=ppt/tags/tag10.xml><?xml version="1.0" encoding="utf-8"?>
<p:tagLst xmlns:p="http://schemas.openxmlformats.org/presentationml/2006/main">
  <p:tag name="PA" val="v5.2.9"/>
</p:tagLst>
</file>

<file path=ppt/tags/tag11.xml><?xml version="1.0" encoding="utf-8"?>
<p:tagLst xmlns:p="http://schemas.openxmlformats.org/presentationml/2006/main">
  <p:tag name="PA" val="v5.2.9"/>
</p:tagLst>
</file>

<file path=ppt/tags/tag12.xml><?xml version="1.0" encoding="utf-8"?>
<p:tagLst xmlns:p="http://schemas.openxmlformats.org/presentationml/2006/main">
  <p:tag name="PA" val="v5.2.9"/>
</p:tagLst>
</file>

<file path=ppt/tags/tag13.xml><?xml version="1.0" encoding="utf-8"?>
<p:tagLst xmlns:p="http://schemas.openxmlformats.org/presentationml/2006/main">
  <p:tag name="PA" val="v5.2.9"/>
</p:tagLst>
</file>

<file path=ppt/tags/tag14.xml><?xml version="1.0" encoding="utf-8"?>
<p:tagLst xmlns:p="http://schemas.openxmlformats.org/presentationml/2006/main">
  <p:tag name="PA" val="v5.2.9"/>
</p:tagLst>
</file>

<file path=ppt/tags/tag15.xml><?xml version="1.0" encoding="utf-8"?>
<p:tagLst xmlns:p="http://schemas.openxmlformats.org/presentationml/2006/main">
  <p:tag name="PA" val="v5.2.9"/>
</p:tagLst>
</file>

<file path=ppt/tags/tag16.xml><?xml version="1.0" encoding="utf-8"?>
<p:tagLst xmlns:p="http://schemas.openxmlformats.org/presentationml/2006/main">
  <p:tag name="ISLIDE.DIAGRAM" val="c99bb199-d781-4f46-8377-18a954377178"/>
</p:tagLst>
</file>

<file path=ppt/tags/tag17.xml><?xml version="1.0" encoding="utf-8"?>
<p:tagLst xmlns:p="http://schemas.openxmlformats.org/presentationml/2006/main">
  <p:tag name="PA" val="v5.2.9"/>
</p:tagLst>
</file>

<file path=ppt/tags/tag18.xml><?xml version="1.0" encoding="utf-8"?>
<p:tagLst xmlns:p="http://schemas.openxmlformats.org/presentationml/2006/main">
  <p:tag name="PA" val="v5.2.9"/>
</p:tagLst>
</file>

<file path=ppt/tags/tag19.xml><?xml version="1.0" encoding="utf-8"?>
<p:tagLst xmlns:p="http://schemas.openxmlformats.org/presentationml/2006/main">
  <p:tag name="PA" val="v5.2.9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zrumgoll">
      <a:majorFont>
        <a:latin typeface="思源宋体 CN"/>
        <a:ea typeface="思源宋体 CN"/>
        <a:cs typeface=""/>
      </a:majorFont>
      <a:minorFont>
        <a:latin typeface="思源宋体 CN"/>
        <a:ea typeface="思源宋体 C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7565</Words>
  <Application>WPS 演示</Application>
  <PresentationFormat>宽屏</PresentationFormat>
  <Paragraphs>619</Paragraphs>
  <Slides>36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1" baseType="lpstr">
      <vt:lpstr>Arial</vt:lpstr>
      <vt:lpstr>宋体</vt:lpstr>
      <vt:lpstr>Wingdings</vt:lpstr>
      <vt:lpstr>思源宋体 CN Heavy</vt:lpstr>
      <vt:lpstr>思源宋体 CN Medium</vt:lpstr>
      <vt:lpstr>思源宋体 CN</vt:lpstr>
      <vt:lpstr>微软雅黑</vt:lpstr>
      <vt:lpstr>Arial Unicode MS</vt:lpstr>
      <vt:lpstr>Calibri</vt:lpstr>
      <vt:lpstr>MS PGothic</vt:lpstr>
      <vt:lpstr>Microsoft Sans Serif</vt:lpstr>
      <vt:lpstr>Yoon 윤고딕 550_TT</vt:lpstr>
      <vt:lpstr>Malgun Gothic</vt:lpstr>
      <vt:lpstr>Tahoma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</dc:creator>
  <cp:lastModifiedBy>哦艳</cp:lastModifiedBy>
  <cp:revision>54</cp:revision>
  <dcterms:created xsi:type="dcterms:W3CDTF">2020-03-06T14:29:00Z</dcterms:created>
  <dcterms:modified xsi:type="dcterms:W3CDTF">2020-08-17T12:08:21Z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