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810" r:id="rId3"/>
    <p:sldId id="812" r:id="rId4"/>
    <p:sldId id="813" r:id="rId5"/>
    <p:sldId id="815" r:id="rId6"/>
    <p:sldId id="817" r:id="rId7"/>
    <p:sldId id="816" r:id="rId8"/>
    <p:sldId id="820" r:id="rId9"/>
    <p:sldId id="818" r:id="rId10"/>
    <p:sldId id="819" r:id="rId11"/>
    <p:sldId id="832" r:id="rId12"/>
    <p:sldId id="822" r:id="rId13"/>
    <p:sldId id="826" r:id="rId14"/>
    <p:sldId id="824" r:id="rId15"/>
    <p:sldId id="825" r:id="rId16"/>
    <p:sldId id="827" r:id="rId17"/>
    <p:sldId id="828" r:id="rId18"/>
    <p:sldId id="829" r:id="rId19"/>
    <p:sldId id="830" r:id="rId20"/>
    <p:sldId id="757" r:id="rId21"/>
    <p:sldId id="833" r:id="rId23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0F11"/>
    <a:srgbClr val="0C0C0D"/>
    <a:srgbClr val="BB2326"/>
    <a:srgbClr val="021526"/>
    <a:srgbClr val="021626"/>
    <a:srgbClr val="031727"/>
    <a:srgbClr val="000A13"/>
    <a:srgbClr val="262626"/>
    <a:srgbClr val="AB0605"/>
    <a:srgbClr val="1F1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50" autoAdjust="0"/>
    <p:restoredTop sz="89559" autoAdjust="0"/>
  </p:normalViewPr>
  <p:slideViewPr>
    <p:cSldViewPr snapToGrid="0" showGuides="1">
      <p:cViewPr>
        <p:scale>
          <a:sx n="100" d="100"/>
          <a:sy n="100" d="100"/>
        </p:scale>
        <p:origin x="714" y="330"/>
      </p:cViewPr>
      <p:guideLst>
        <p:guide orient="horz" pos="2092"/>
        <p:guide pos="3817"/>
        <p:guide pos="7401"/>
        <p:guide orient="horz" pos="595"/>
        <p:guide orient="horz" pos="40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4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1AAF42-15DA-4DF7-AB7C-242D16EEAB6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350ED6-792B-4819-8D77-BD0BE38DAAD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37A150-BF6B-4A92-B26E-996AC2A9DD9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B1897C-A698-47C6-AE5F-D0F2F2B268FA}" type="datetime1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lang="zh-CN" altLang="en-US" sz="60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ctr"/>
            <a:fld id="{0856BD1F-ADF7-42E1-97D2-878337E0B8E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B06249-7D48-40FC-9E7B-76A268CCA1A7}" type="datetime1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ctr">
              <a:defRPr sz="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fld id="{0856BD1F-ADF7-42E1-97D2-878337E0B8E6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33CECF-2F43-4B10-9E73-6BB16AF8A75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lang="zh-CN" altLang="en-US" sz="60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ctr"/>
            <a:fld id="{0856BD1F-ADF7-42E1-97D2-878337E0B8E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691F800-1D76-42EF-AD40-7388D2C5F29C}" type="datetime1">
              <a:rPr lang="zh-CN" altLang="en-US" smtClean="0"/>
            </a:fld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lang="zh-CN" altLang="en-US" sz="600" smtClean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Arial" panose="020B0604020202020204" pitchFamily="34" charset="0"/>
              </a:defRPr>
            </a:lvl1pPr>
          </a:lstStyle>
          <a:p>
            <a:pPr algn="ctr"/>
            <a:fld id="{0856BD1F-ADF7-42E1-97D2-878337E0B8E6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5996" r="19227"/>
          <a:stretch>
            <a:fillRect/>
          </a:stretch>
        </p:blipFill>
        <p:spPr>
          <a:xfrm>
            <a:off x="2528173" y="3201866"/>
            <a:ext cx="6787277" cy="404733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image7.wdp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2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14.wdp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microsoft.com/office/2007/relationships/hdphoto" Target="../media/image14.wdp"/><Relationship Id="rId1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microsoft.com/office/2007/relationships/hdphoto" Target="../media/image3.wdp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" t="12476" r="-98958" b="13147"/>
          <a:stretch>
            <a:fillRect/>
          </a:stretch>
        </p:blipFill>
        <p:spPr>
          <a:xfrm>
            <a:off x="0" y="-2"/>
            <a:ext cx="12192000" cy="6858002"/>
          </a:xfrm>
          <a:prstGeom prst="rect">
            <a:avLst/>
          </a:prstGeom>
          <a:solidFill>
            <a:srgbClr val="080607"/>
          </a:solidFill>
        </p:spPr>
      </p:pic>
      <p:sp>
        <p:nvSpPr>
          <p:cNvPr id="24" name="平行四边形 23"/>
          <p:cNvSpPr/>
          <p:nvPr/>
        </p:nvSpPr>
        <p:spPr>
          <a:xfrm flipH="1">
            <a:off x="482600" y="-1"/>
            <a:ext cx="5859932" cy="6858000"/>
          </a:xfrm>
          <a:prstGeom prst="parallelogram">
            <a:avLst>
              <a:gd name="adj" fmla="val 73182"/>
            </a:avLst>
          </a:prstGeom>
          <a:gradFill>
            <a:gsLst>
              <a:gs pos="100000">
                <a:srgbClr val="FF0000">
                  <a:alpha val="80000"/>
                </a:srgbClr>
              </a:gs>
              <a:gs pos="0">
                <a:srgbClr val="FF0000">
                  <a:alpha val="80000"/>
                </a:srgbClr>
              </a:gs>
              <a:gs pos="51000">
                <a:srgbClr val="FF0000">
                  <a:alpha val="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平行四边形 21"/>
          <p:cNvSpPr/>
          <p:nvPr/>
        </p:nvSpPr>
        <p:spPr>
          <a:xfrm>
            <a:off x="524073" y="0"/>
            <a:ext cx="5859932" cy="6858000"/>
          </a:xfrm>
          <a:prstGeom prst="parallelogram">
            <a:avLst>
              <a:gd name="adj" fmla="val 73182"/>
            </a:avLst>
          </a:prstGeom>
          <a:gradFill>
            <a:gsLst>
              <a:gs pos="100000">
                <a:srgbClr val="FF0000">
                  <a:alpha val="80000"/>
                </a:srgbClr>
              </a:gs>
              <a:gs pos="0">
                <a:srgbClr val="FF0000">
                  <a:alpha val="80000"/>
                </a:srgbClr>
              </a:gs>
              <a:gs pos="49000">
                <a:srgbClr val="FF0000">
                  <a:alpha val="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54413" y="2903132"/>
            <a:ext cx="50168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000" b="1" dirty="0" smtClean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effectLst>
                  <a:outerShdw blurRad="279400" dist="228600" dir="5400000" sx="102000" sy="102000" algn="t" rotWithShape="0">
                    <a:srgbClr val="BB2326">
                      <a:alpha val="20000"/>
                    </a:srgbClr>
                  </a:outerShdw>
                </a:effectLst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企业文化培训</a:t>
            </a:r>
            <a:endParaRPr lang="zh-CN" altLang="en-US" sz="6000" b="1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effectLst>
                <a:outerShdw blurRad="279400" dist="228600" dir="5400000" sx="102000" sy="102000" algn="t" rotWithShape="0">
                  <a:srgbClr val="BB2326">
                    <a:alpha val="20000"/>
                  </a:srgbClr>
                </a:outerShdw>
              </a:effectLst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44705" y="2659428"/>
            <a:ext cx="11983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CREAT THE </a:t>
            </a:r>
            <a:r>
              <a:rPr lang="en-US" altLang="zh-CN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SPIRIT  OF</a:t>
            </a:r>
            <a:endParaRPr lang="en-US" altLang="zh-CN"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r>
              <a:rPr lang="en-US" altLang="zh-CN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A TEAM </a:t>
            </a:r>
            <a:endParaRPr lang="zh-CN" altLang="en-US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122628" y="2187763"/>
            <a:ext cx="2387600" cy="676415"/>
          </a:xfrm>
          <a:prstGeom prst="roundRect">
            <a:avLst>
              <a:gd name="adj" fmla="val 4587"/>
            </a:avLst>
          </a:prstGeom>
          <a:gradFill flip="none" rotWithShape="1">
            <a:gsLst>
              <a:gs pos="99693">
                <a:srgbClr val="FF0000">
                  <a:alpha val="0"/>
                </a:srgbClr>
              </a:gs>
              <a:gs pos="0">
                <a:srgbClr val="FF0000">
                  <a:alpha val="79000"/>
                </a:srgbClr>
              </a:gs>
            </a:gsLst>
            <a:lin ang="108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800" b="1" dirty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effectLst>
                  <a:outerShdw blurRad="279400" dist="228600" dir="5400000" sx="102000" sy="102000" algn="t" rotWithShape="0">
                    <a:srgbClr val="BB2326">
                      <a:alpha val="20000"/>
                    </a:srgbClr>
                  </a:outerShdw>
                </a:effectLst>
                <a:cs typeface="+mn-ea"/>
                <a:sym typeface="+mn-lt"/>
              </a:rPr>
              <a:t>XXXX</a:t>
            </a:r>
            <a:r>
              <a:rPr lang="zh-CN" altLang="en-US" sz="2800" b="1" dirty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effectLst>
                  <a:outerShdw blurRad="279400" dist="228600" dir="5400000" sx="102000" sy="102000" algn="t" rotWithShape="0">
                    <a:srgbClr val="BB2326">
                      <a:alpha val="20000"/>
                    </a:srgbClr>
                  </a:outerShdw>
                </a:effectLst>
                <a:cs typeface="+mn-ea"/>
                <a:sym typeface="+mn-lt"/>
              </a:rPr>
              <a:t>公司</a:t>
            </a:r>
            <a:endParaRPr lang="zh-CN" altLang="en-US" sz="2800" b="1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effectLst>
                <a:outerShdw blurRad="279400" dist="228600" dir="5400000" sx="102000" sy="102000" algn="t" rotWithShape="0">
                  <a:srgbClr val="BB2326">
                    <a:alpha val="20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951621" y="3895897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团队</a:t>
            </a:r>
            <a:endParaRPr lang="zh-CN" altLang="zh-CN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8179748" y="3895898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沟通</a:t>
            </a:r>
            <a:endParaRPr lang="zh-CN" altLang="en-US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9407875" y="3895898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激励</a:t>
            </a:r>
            <a:endParaRPr lang="zh-CN" altLang="en-US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0636001" y="3895898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执行</a:t>
            </a:r>
            <a:endParaRPr lang="zh-CN" altLang="en-US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87320" y="4625317"/>
            <a:ext cx="302290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BB2326"/>
                </a:solidFill>
                <a:cs typeface="+mn-ea"/>
                <a:sym typeface="+mn-lt"/>
              </a:rPr>
              <a:t>培训讲师：</a:t>
            </a:r>
            <a:r>
              <a:rPr lang="en-US" altLang="zh-CN" sz="1600" dirty="0" smtClean="0">
                <a:solidFill>
                  <a:srgbClr val="BB2326"/>
                </a:solidFill>
                <a:cs typeface="+mn-ea"/>
                <a:sym typeface="+mn-lt"/>
              </a:rPr>
              <a:t>XXX</a:t>
            </a:r>
            <a:endParaRPr lang="zh-CN" altLang="en-US" sz="1600" dirty="0">
              <a:solidFill>
                <a:srgbClr val="BB2326"/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t="39671" b="8191"/>
          <a:stretch>
            <a:fillRect/>
          </a:stretch>
        </p:blipFill>
        <p:spPr>
          <a:xfrm>
            <a:off x="591596" y="1968501"/>
            <a:ext cx="6529382" cy="28067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8956" t="-46940" r="-31677" b="-44218"/>
          <a:stretch>
            <a:fillRect/>
          </a:stretch>
        </p:blipFill>
        <p:spPr>
          <a:xfrm rot="16200000">
            <a:off x="2645230" y="-2688771"/>
            <a:ext cx="6857999" cy="12235544"/>
          </a:xfrm>
          <a:prstGeom prst="rect">
            <a:avLst/>
          </a:prstGeom>
          <a:solidFill>
            <a:srgbClr val="080607"/>
          </a:solidFill>
        </p:spPr>
      </p:pic>
      <p:sp>
        <p:nvSpPr>
          <p:cNvPr id="4" name="矩形 3"/>
          <p:cNvSpPr/>
          <p:nvPr/>
        </p:nvSpPr>
        <p:spPr>
          <a:xfrm>
            <a:off x="2310172" y="1328429"/>
            <a:ext cx="8129228" cy="4248150"/>
          </a:xfrm>
          <a:prstGeom prst="rect">
            <a:avLst/>
          </a:prstGeom>
          <a:noFill/>
          <a:ln w="76200">
            <a:solidFill>
              <a:srgbClr val="AB06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883335" y="2129065"/>
            <a:ext cx="853673" cy="2646878"/>
          </a:xfrm>
          <a:prstGeom prst="rect">
            <a:avLst/>
          </a:prstGeom>
          <a:solidFill>
            <a:srgbClr val="0806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006863" y="2129065"/>
            <a:ext cx="853673" cy="2646878"/>
          </a:xfrm>
          <a:prstGeom prst="rect">
            <a:avLst/>
          </a:prstGeom>
          <a:solidFill>
            <a:srgbClr val="0806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023918" y="2051354"/>
            <a:ext cx="800219" cy="288607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CONTENTS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828931" y="2059227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什么是团队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808794" y="2080790"/>
            <a:ext cx="561847" cy="549302"/>
          </a:xfrm>
          <a:prstGeom prst="ellipse">
            <a:avLst/>
          </a:prstGeom>
          <a:solidFill>
            <a:srgbClr val="AB06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5808794" y="2864345"/>
            <a:ext cx="561847" cy="549302"/>
          </a:xfrm>
          <a:prstGeom prst="ellipse">
            <a:avLst/>
          </a:prstGeom>
          <a:solidFill>
            <a:srgbClr val="AB06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5808794" y="3647900"/>
            <a:ext cx="561847" cy="549302"/>
          </a:xfrm>
          <a:prstGeom prst="ellipse">
            <a:avLst/>
          </a:prstGeom>
          <a:solidFill>
            <a:srgbClr val="AB06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5808794" y="4431454"/>
            <a:ext cx="561847" cy="549302"/>
          </a:xfrm>
          <a:prstGeom prst="ellipse">
            <a:avLst/>
          </a:prstGeom>
          <a:solidFill>
            <a:srgbClr val="AB060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61887" y="217077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39700" stA="40000" endPos="30000" dir="5400000" sy="-100000" algn="bl" rotWithShape="0"/>
                </a:effectLst>
                <a:cs typeface="+mn-ea"/>
                <a:sym typeface="+mn-lt"/>
              </a:rPr>
              <a:t>01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39700" stA="40000" endPos="30000" dir="5400000" sy="-100000" algn="bl" rotWithShape="0"/>
              </a:effectLst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861887" y="2954330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39700" stA="40000" endPos="30000" dir="5400000" sy="-100000" algn="bl" rotWithShape="0"/>
                </a:effectLst>
                <a:cs typeface="+mn-ea"/>
                <a:sym typeface="+mn-lt"/>
              </a:rPr>
              <a:t>02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39700" stA="40000" endPos="30000" dir="5400000" sy="-100000" algn="bl" rotWithShape="0"/>
              </a:effectLst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61887" y="3737885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39700" stA="40000" endPos="30000" dir="5400000" sy="-100000" algn="bl" rotWithShape="0"/>
                </a:effectLst>
                <a:cs typeface="+mn-ea"/>
                <a:sym typeface="+mn-lt"/>
              </a:rPr>
              <a:t>03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39700" stA="40000" endPos="30000" dir="5400000" sy="-100000" algn="bl" rotWithShape="0"/>
              </a:effectLst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861887" y="45214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39700" stA="40000" endPos="30000" dir="5400000" sy="-100000" algn="bl" rotWithShape="0"/>
                </a:effectLst>
                <a:cs typeface="+mn-ea"/>
                <a:sym typeface="+mn-lt"/>
              </a:rPr>
              <a:t>04</a:t>
            </a:r>
            <a:endParaRPr lang="zh-CN" altLang="en-US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39700" stA="40000" endPos="30000" dir="5400000" sy="-100000" algn="bl" rotWithShape="0"/>
              </a:effectLst>
              <a:cs typeface="+mn-ea"/>
              <a:sym typeface="+mn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828931" y="285594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团队沟通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28931" y="3652669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团队激励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828931" y="4449390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团队</a:t>
            </a:r>
            <a:r>
              <a:rPr lang="zh-CN" altLang="en-US" sz="2800" dirty="0" smtClean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执行</a:t>
            </a:r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rPr>
              <a:t>力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/>
          <a:srcRect t="39671" b="8191"/>
          <a:stretch>
            <a:fillRect/>
          </a:stretch>
        </p:blipFill>
        <p:spPr>
          <a:xfrm>
            <a:off x="326217" y="2101971"/>
            <a:ext cx="5863100" cy="25202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000250"/>
            <a:ext cx="12192000" cy="260985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24976" y="2000250"/>
            <a:ext cx="1911927" cy="2609849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/>
        </p:nvSpPr>
        <p:spPr>
          <a:xfrm flipV="1">
            <a:off x="-527725" y="2004058"/>
            <a:ext cx="1911927" cy="2606041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96000" y="1276794"/>
            <a:ext cx="56165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n w="31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75000"/>
                    <a:alpha val="30000"/>
                  </a:schemeClr>
                </a:solidFill>
                <a:latin typeface="Arial Black" panose="020B0A04020102020204" pitchFamily="34" charset="0"/>
                <a:cs typeface="+mn-ea"/>
                <a:sym typeface="+mn-lt"/>
              </a:rPr>
              <a:t>WHAT IS A TEAM?</a:t>
            </a:r>
            <a:endParaRPr lang="zh-CN" altLang="en-US" sz="4400" dirty="0">
              <a:ln w="3175"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75000"/>
                  <a:alpha val="30000"/>
                </a:schemeClr>
              </a:solidFill>
              <a:latin typeface="Arial Black" panose="020B0A04020102020204" pitchFamily="34" charset="0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96001" y="2468758"/>
            <a:ext cx="218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第一部分</a:t>
            </a:r>
            <a:endParaRPr lang="zh-CN" altLang="en-US" sz="36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96000" y="3147642"/>
            <a:ext cx="4585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AB0605"/>
                </a:solidFill>
                <a:cs typeface="+mn-ea"/>
                <a:sym typeface="+mn-lt"/>
              </a:rPr>
              <a:t>什么是团队？</a:t>
            </a:r>
            <a:endParaRPr lang="zh-CN" altLang="en-US" sz="5400" b="1" dirty="0">
              <a:solidFill>
                <a:srgbClr val="AB0605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"/>
          <a:srcRect t="39671" b="8191"/>
          <a:stretch>
            <a:fillRect/>
          </a:stretch>
        </p:blipFill>
        <p:spPr>
          <a:xfrm>
            <a:off x="428238" y="2113888"/>
            <a:ext cx="5705117" cy="2452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sp>
          <p:nvSpPr>
            <p:cNvPr id="4" name="矩形 3"/>
            <p:cNvSpPr/>
            <p:nvPr/>
          </p:nvSpPr>
          <p:spPr>
            <a:xfrm>
              <a:off x="1009650" y="-1"/>
              <a:ext cx="788670" cy="77585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1009651" y="376237"/>
              <a:ext cx="788670" cy="78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sx="101000" sy="101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09650" y="637309"/>
            <a:ext cx="788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BB2326"/>
                </a:solidFill>
                <a:cs typeface="+mn-ea"/>
                <a:sym typeface="+mn-lt"/>
              </a:rPr>
              <a:t>LOGO</a:t>
            </a:r>
            <a:endParaRPr lang="zh-CN" altLang="en-US" sz="1600" b="1" dirty="0">
              <a:solidFill>
                <a:srgbClr val="BB2326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482600" y="1801947"/>
            <a:ext cx="5155126" cy="3686751"/>
            <a:chOff x="482600" y="1697469"/>
            <a:chExt cx="5474596" cy="3915223"/>
          </a:xfrm>
        </p:grpSpPr>
        <p:sp>
          <p:nvSpPr>
            <p:cNvPr id="9" name="矩形 8"/>
            <p:cNvSpPr/>
            <p:nvPr/>
          </p:nvSpPr>
          <p:spPr>
            <a:xfrm>
              <a:off x="482600" y="1697469"/>
              <a:ext cx="5270500" cy="3714750"/>
            </a:xfrm>
            <a:prstGeom prst="rect">
              <a:avLst/>
            </a:prstGeom>
            <a:solidFill>
              <a:srgbClr val="BB23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86696" y="1897942"/>
              <a:ext cx="5270500" cy="3714750"/>
            </a:xfrm>
            <a:prstGeom prst="rect">
              <a:avLst/>
            </a:prstGeom>
            <a:blipFill>
              <a:blip r:embed="rId1">
                <a:grayscl/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3362" r="-3362"/>
              </a:stretch>
            </a:blipFill>
            <a:ln>
              <a:noFill/>
            </a:ln>
            <a:effectLst>
              <a:outerShdw blurRad="3302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6187941" y="1781689"/>
            <a:ext cx="334899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什么是</a:t>
            </a:r>
            <a:r>
              <a:rPr lang="zh-CN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团队？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6187941" y="2424137"/>
            <a:ext cx="3040295" cy="3028"/>
          </a:xfrm>
          <a:prstGeom prst="line">
            <a:avLst/>
          </a:prstGeom>
          <a:ln w="12700">
            <a:solidFill>
              <a:srgbClr val="BB232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264141" y="2424137"/>
            <a:ext cx="2597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What is a </a:t>
            </a: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TEAM?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78050" y="3259016"/>
            <a:ext cx="4273622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solidFill>
                  <a:srgbClr val="BB2326"/>
                </a:solidFill>
                <a:cs typeface="+mn-ea"/>
                <a:sym typeface="+mn-lt"/>
              </a:rPr>
              <a:t>TEAM</a:t>
            </a:r>
            <a:r>
              <a:rPr lang="en-US" altLang="zh-CN" dirty="0" smtClean="0">
                <a:solidFill>
                  <a:srgbClr val="BB2326"/>
                </a:solidFill>
                <a:cs typeface="+mn-ea"/>
                <a:sym typeface="+mn-lt"/>
              </a:rPr>
              <a:t> 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团队是由基层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和管理层人员组成的一个共同体，它合理利用每一个成员的知识和技能协同工作，解决问题，达到共同的目标。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sp>
          <p:nvSpPr>
            <p:cNvPr id="7" name="矩形 6"/>
            <p:cNvSpPr/>
            <p:nvPr/>
          </p:nvSpPr>
          <p:spPr>
            <a:xfrm>
              <a:off x="1009650" y="-1"/>
              <a:ext cx="788670" cy="77585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009651" y="376237"/>
              <a:ext cx="788670" cy="78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sx="101000" sy="101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009650" y="637309"/>
            <a:ext cx="788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BB2326"/>
                </a:solidFill>
                <a:cs typeface="+mn-ea"/>
                <a:sym typeface="+mn-lt"/>
              </a:rPr>
              <a:t>LOGO</a:t>
            </a:r>
            <a:endParaRPr lang="zh-CN" altLang="en-US" sz="1600" b="1" dirty="0">
              <a:solidFill>
                <a:srgbClr val="BB2326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4522806" y="637309"/>
            <a:ext cx="3068005" cy="1063363"/>
            <a:chOff x="4522805" y="770437"/>
            <a:chExt cx="3068005" cy="1063363"/>
          </a:xfrm>
        </p:grpSpPr>
        <p:sp>
          <p:nvSpPr>
            <p:cNvPr id="15" name="矩形 14"/>
            <p:cNvSpPr/>
            <p:nvPr/>
          </p:nvSpPr>
          <p:spPr>
            <a:xfrm>
              <a:off x="4948890" y="770437"/>
              <a:ext cx="229421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团队特点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4522805" y="1464468"/>
              <a:ext cx="306800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TEAM CHARACTERISTICS</a:t>
              </a:r>
              <a:endParaRPr lang="zh-CN" altLang="en-US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0" y="4249948"/>
            <a:ext cx="12192000" cy="133192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181100" y="3442692"/>
            <a:ext cx="1733550" cy="1733550"/>
          </a:xfrm>
          <a:prstGeom prst="ellipse">
            <a:avLst/>
          </a:prstGeom>
          <a:solidFill>
            <a:srgbClr val="AB0605"/>
          </a:solidFill>
          <a:ln w="76200">
            <a:solidFill>
              <a:schemeClr val="bg1"/>
            </a:solidFill>
          </a:ln>
          <a:effectLst>
            <a:outerShdw blurRad="3302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855146" y="3442692"/>
            <a:ext cx="1733550" cy="1733550"/>
          </a:xfrm>
          <a:prstGeom prst="ellipse">
            <a:avLst/>
          </a:prstGeom>
          <a:solidFill>
            <a:srgbClr val="AB060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529192" y="3442692"/>
            <a:ext cx="1733550" cy="1733550"/>
          </a:xfrm>
          <a:prstGeom prst="ellipse">
            <a:avLst/>
          </a:prstGeom>
          <a:solidFill>
            <a:srgbClr val="AB060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203237" y="3442692"/>
            <a:ext cx="1733550" cy="1733550"/>
          </a:xfrm>
          <a:prstGeom prst="ellipse">
            <a:avLst/>
          </a:prstGeom>
          <a:solidFill>
            <a:srgbClr val="AB0605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3622976" y="2150904"/>
            <a:ext cx="2247709" cy="1039419"/>
            <a:chOff x="3622976" y="1960404"/>
            <a:chExt cx="2247709" cy="1039419"/>
          </a:xfrm>
        </p:grpSpPr>
        <p:grpSp>
          <p:nvGrpSpPr>
            <p:cNvPr id="45" name="组合 44"/>
            <p:cNvGrpSpPr/>
            <p:nvPr/>
          </p:nvGrpSpPr>
          <p:grpSpPr>
            <a:xfrm>
              <a:off x="3622976" y="1960404"/>
              <a:ext cx="2247709" cy="1039419"/>
              <a:chOff x="961387" y="1951481"/>
              <a:chExt cx="2247709" cy="1039419"/>
            </a:xfrm>
          </p:grpSpPr>
          <p:sp>
            <p:nvSpPr>
              <p:cNvPr id="46" name="矩形 45"/>
              <p:cNvSpPr/>
              <p:nvPr/>
            </p:nvSpPr>
            <p:spPr>
              <a:xfrm>
                <a:off x="992943" y="1973280"/>
                <a:ext cx="2184597" cy="978460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7" name="L 形 46"/>
              <p:cNvSpPr/>
              <p:nvPr/>
            </p:nvSpPr>
            <p:spPr>
              <a:xfrm>
                <a:off x="961387" y="2833814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L 形 47"/>
              <p:cNvSpPr/>
              <p:nvPr/>
            </p:nvSpPr>
            <p:spPr>
              <a:xfrm rot="16200000" flipH="1">
                <a:off x="3052010" y="1951481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3654533" y="2262455"/>
              <a:ext cx="218459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以协作为基础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960321" y="2140744"/>
            <a:ext cx="2247709" cy="1039419"/>
            <a:chOff x="8960321" y="1950244"/>
            <a:chExt cx="2247709" cy="1039419"/>
          </a:xfrm>
        </p:grpSpPr>
        <p:grpSp>
          <p:nvGrpSpPr>
            <p:cNvPr id="53" name="组合 52"/>
            <p:cNvGrpSpPr/>
            <p:nvPr/>
          </p:nvGrpSpPr>
          <p:grpSpPr>
            <a:xfrm>
              <a:off x="8960321" y="1950244"/>
              <a:ext cx="2247709" cy="1039419"/>
              <a:chOff x="961387" y="1951481"/>
              <a:chExt cx="2247709" cy="1039419"/>
            </a:xfrm>
          </p:grpSpPr>
          <p:sp>
            <p:nvSpPr>
              <p:cNvPr id="54" name="矩形 53"/>
              <p:cNvSpPr/>
              <p:nvPr/>
            </p:nvSpPr>
            <p:spPr>
              <a:xfrm>
                <a:off x="992943" y="1973280"/>
                <a:ext cx="2184597" cy="978460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5" name="L 形 54"/>
              <p:cNvSpPr/>
              <p:nvPr/>
            </p:nvSpPr>
            <p:spPr>
              <a:xfrm>
                <a:off x="961387" y="2833814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6" name="L 形 55"/>
              <p:cNvSpPr/>
              <p:nvPr/>
            </p:nvSpPr>
            <p:spPr>
              <a:xfrm rot="16200000" flipH="1">
                <a:off x="3052010" y="1951481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9005212" y="2108567"/>
              <a:ext cx="215709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成员在技术或技能上形成互补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284566" y="2141335"/>
            <a:ext cx="2247709" cy="1039419"/>
            <a:chOff x="6284566" y="1950835"/>
            <a:chExt cx="2247709" cy="1039419"/>
          </a:xfrm>
        </p:grpSpPr>
        <p:grpSp>
          <p:nvGrpSpPr>
            <p:cNvPr id="49" name="组合 48"/>
            <p:cNvGrpSpPr/>
            <p:nvPr/>
          </p:nvGrpSpPr>
          <p:grpSpPr>
            <a:xfrm>
              <a:off x="6284566" y="1950835"/>
              <a:ext cx="2247709" cy="1039419"/>
              <a:chOff x="961387" y="1951481"/>
              <a:chExt cx="2247709" cy="1039419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992943" y="1973280"/>
                <a:ext cx="2184597" cy="978460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L 形 50"/>
              <p:cNvSpPr/>
              <p:nvPr/>
            </p:nvSpPr>
            <p:spPr>
              <a:xfrm>
                <a:off x="961387" y="2833814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L 形 51"/>
              <p:cNvSpPr/>
              <p:nvPr/>
            </p:nvSpPr>
            <p:spPr>
              <a:xfrm rot="16200000" flipH="1">
                <a:off x="3052010" y="1951481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6495432" y="2108567"/>
              <a:ext cx="1767310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需要共同的规范和方法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4" name="Oval 29"/>
          <p:cNvSpPr/>
          <p:nvPr/>
        </p:nvSpPr>
        <p:spPr>
          <a:xfrm>
            <a:off x="1763475" y="4025498"/>
            <a:ext cx="568800" cy="567938"/>
          </a:xfrm>
          <a:custGeom>
            <a:avLst/>
            <a:gdLst>
              <a:gd name="T0" fmla="*/ 3880 w 3987"/>
              <a:gd name="T1" fmla="*/ 1893 h 3987"/>
              <a:gd name="T2" fmla="*/ 3535 w 3987"/>
              <a:gd name="T3" fmla="*/ 1893 h 3987"/>
              <a:gd name="T4" fmla="*/ 2102 w 3987"/>
              <a:gd name="T5" fmla="*/ 453 h 3987"/>
              <a:gd name="T6" fmla="*/ 2102 w 3987"/>
              <a:gd name="T7" fmla="*/ 107 h 3987"/>
              <a:gd name="T8" fmla="*/ 1996 w 3987"/>
              <a:gd name="T9" fmla="*/ 0 h 3987"/>
              <a:gd name="T10" fmla="*/ 1889 w 3987"/>
              <a:gd name="T11" fmla="*/ 107 h 3987"/>
              <a:gd name="T12" fmla="*/ 1889 w 3987"/>
              <a:gd name="T13" fmla="*/ 453 h 3987"/>
              <a:gd name="T14" fmla="*/ 465 w 3987"/>
              <a:gd name="T15" fmla="*/ 1893 h 3987"/>
              <a:gd name="T16" fmla="*/ 107 w 3987"/>
              <a:gd name="T17" fmla="*/ 1893 h 3987"/>
              <a:gd name="T18" fmla="*/ 0 w 3987"/>
              <a:gd name="T19" fmla="*/ 2000 h 3987"/>
              <a:gd name="T20" fmla="*/ 107 w 3987"/>
              <a:gd name="T21" fmla="*/ 2107 h 3987"/>
              <a:gd name="T22" fmla="*/ 467 w 3987"/>
              <a:gd name="T23" fmla="*/ 2107 h 3987"/>
              <a:gd name="T24" fmla="*/ 1889 w 3987"/>
              <a:gd name="T25" fmla="*/ 3521 h 3987"/>
              <a:gd name="T26" fmla="*/ 1889 w 3987"/>
              <a:gd name="T27" fmla="*/ 3880 h 3987"/>
              <a:gd name="T28" fmla="*/ 1996 w 3987"/>
              <a:gd name="T29" fmla="*/ 3987 h 3987"/>
              <a:gd name="T30" fmla="*/ 2102 w 3987"/>
              <a:gd name="T31" fmla="*/ 3880 h 3987"/>
              <a:gd name="T32" fmla="*/ 2102 w 3987"/>
              <a:gd name="T33" fmla="*/ 3521 h 3987"/>
              <a:gd name="T34" fmla="*/ 3533 w 3987"/>
              <a:gd name="T35" fmla="*/ 2107 h 3987"/>
              <a:gd name="T36" fmla="*/ 3880 w 3987"/>
              <a:gd name="T37" fmla="*/ 2107 h 3987"/>
              <a:gd name="T38" fmla="*/ 3987 w 3987"/>
              <a:gd name="T39" fmla="*/ 2000 h 3987"/>
              <a:gd name="T40" fmla="*/ 3880 w 3987"/>
              <a:gd name="T41" fmla="*/ 1893 h 3987"/>
              <a:gd name="T42" fmla="*/ 3321 w 3987"/>
              <a:gd name="T43" fmla="*/ 1893 h 3987"/>
              <a:gd name="T44" fmla="*/ 3095 w 3987"/>
              <a:gd name="T45" fmla="*/ 1893 h 3987"/>
              <a:gd name="T46" fmla="*/ 2102 w 3987"/>
              <a:gd name="T47" fmla="*/ 893 h 3987"/>
              <a:gd name="T48" fmla="*/ 2102 w 3987"/>
              <a:gd name="T49" fmla="*/ 667 h 3987"/>
              <a:gd name="T50" fmla="*/ 3321 w 3987"/>
              <a:gd name="T51" fmla="*/ 1893 h 3987"/>
              <a:gd name="T52" fmla="*/ 1889 w 3987"/>
              <a:gd name="T53" fmla="*/ 1893 h 3987"/>
              <a:gd name="T54" fmla="*/ 1560 w 3987"/>
              <a:gd name="T55" fmla="*/ 1893 h 3987"/>
              <a:gd name="T56" fmla="*/ 1889 w 3987"/>
              <a:gd name="T57" fmla="*/ 1550 h 3987"/>
              <a:gd name="T58" fmla="*/ 1889 w 3987"/>
              <a:gd name="T59" fmla="*/ 1893 h 3987"/>
              <a:gd name="T60" fmla="*/ 1889 w 3987"/>
              <a:gd name="T61" fmla="*/ 2107 h 3987"/>
              <a:gd name="T62" fmla="*/ 1889 w 3987"/>
              <a:gd name="T63" fmla="*/ 2424 h 3987"/>
              <a:gd name="T64" fmla="*/ 1566 w 3987"/>
              <a:gd name="T65" fmla="*/ 2107 h 3987"/>
              <a:gd name="T66" fmla="*/ 1889 w 3987"/>
              <a:gd name="T67" fmla="*/ 2107 h 3987"/>
              <a:gd name="T68" fmla="*/ 2102 w 3987"/>
              <a:gd name="T69" fmla="*/ 2107 h 3987"/>
              <a:gd name="T70" fmla="*/ 2434 w 3987"/>
              <a:gd name="T71" fmla="*/ 2107 h 3987"/>
              <a:gd name="T72" fmla="*/ 2102 w 3987"/>
              <a:gd name="T73" fmla="*/ 2424 h 3987"/>
              <a:gd name="T74" fmla="*/ 2102 w 3987"/>
              <a:gd name="T75" fmla="*/ 2107 h 3987"/>
              <a:gd name="T76" fmla="*/ 2102 w 3987"/>
              <a:gd name="T77" fmla="*/ 1893 h 3987"/>
              <a:gd name="T78" fmla="*/ 2102 w 3987"/>
              <a:gd name="T79" fmla="*/ 1550 h 3987"/>
              <a:gd name="T80" fmla="*/ 2440 w 3987"/>
              <a:gd name="T81" fmla="*/ 1893 h 3987"/>
              <a:gd name="T82" fmla="*/ 2102 w 3987"/>
              <a:gd name="T83" fmla="*/ 1893 h 3987"/>
              <a:gd name="T84" fmla="*/ 1889 w 3987"/>
              <a:gd name="T85" fmla="*/ 667 h 3987"/>
              <a:gd name="T86" fmla="*/ 1889 w 3987"/>
              <a:gd name="T87" fmla="*/ 893 h 3987"/>
              <a:gd name="T88" fmla="*/ 905 w 3987"/>
              <a:gd name="T89" fmla="*/ 1893 h 3987"/>
              <a:gd name="T90" fmla="*/ 679 w 3987"/>
              <a:gd name="T91" fmla="*/ 1893 h 3987"/>
              <a:gd name="T92" fmla="*/ 1889 w 3987"/>
              <a:gd name="T93" fmla="*/ 667 h 3987"/>
              <a:gd name="T94" fmla="*/ 681 w 3987"/>
              <a:gd name="T95" fmla="*/ 2107 h 3987"/>
              <a:gd name="T96" fmla="*/ 908 w 3987"/>
              <a:gd name="T97" fmla="*/ 2107 h 3987"/>
              <a:gd name="T98" fmla="*/ 1889 w 3987"/>
              <a:gd name="T99" fmla="*/ 3080 h 3987"/>
              <a:gd name="T100" fmla="*/ 1889 w 3987"/>
              <a:gd name="T101" fmla="*/ 3307 h 3987"/>
              <a:gd name="T102" fmla="*/ 681 w 3987"/>
              <a:gd name="T103" fmla="*/ 2107 h 3987"/>
              <a:gd name="T104" fmla="*/ 2102 w 3987"/>
              <a:gd name="T105" fmla="*/ 3307 h 3987"/>
              <a:gd name="T106" fmla="*/ 2102 w 3987"/>
              <a:gd name="T107" fmla="*/ 3080 h 3987"/>
              <a:gd name="T108" fmla="*/ 3092 w 3987"/>
              <a:gd name="T109" fmla="*/ 2107 h 3987"/>
              <a:gd name="T110" fmla="*/ 3319 w 3987"/>
              <a:gd name="T111" fmla="*/ 2107 h 3987"/>
              <a:gd name="T112" fmla="*/ 2102 w 3987"/>
              <a:gd name="T113" fmla="*/ 3307 h 3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987" h="3987">
                <a:moveTo>
                  <a:pt x="3880" y="1893"/>
                </a:moveTo>
                <a:lnTo>
                  <a:pt x="3535" y="1893"/>
                </a:lnTo>
                <a:cubicBezTo>
                  <a:pt x="3489" y="1124"/>
                  <a:pt x="2876" y="506"/>
                  <a:pt x="2102" y="453"/>
                </a:cubicBezTo>
                <a:lnTo>
                  <a:pt x="2102" y="107"/>
                </a:lnTo>
                <a:cubicBezTo>
                  <a:pt x="2102" y="48"/>
                  <a:pt x="2054" y="0"/>
                  <a:pt x="1996" y="0"/>
                </a:cubicBezTo>
                <a:cubicBezTo>
                  <a:pt x="1937" y="0"/>
                  <a:pt x="1889" y="48"/>
                  <a:pt x="1889" y="107"/>
                </a:cubicBezTo>
                <a:lnTo>
                  <a:pt x="1889" y="453"/>
                </a:lnTo>
                <a:cubicBezTo>
                  <a:pt x="1129" y="506"/>
                  <a:pt x="511" y="1124"/>
                  <a:pt x="465" y="1893"/>
                </a:cubicBezTo>
                <a:lnTo>
                  <a:pt x="107" y="1893"/>
                </a:lnTo>
                <a:cubicBezTo>
                  <a:pt x="48" y="1893"/>
                  <a:pt x="0" y="1941"/>
                  <a:pt x="0" y="2000"/>
                </a:cubicBezTo>
                <a:cubicBezTo>
                  <a:pt x="0" y="2059"/>
                  <a:pt x="48" y="2107"/>
                  <a:pt x="107" y="2107"/>
                </a:cubicBezTo>
                <a:lnTo>
                  <a:pt x="467" y="2107"/>
                </a:lnTo>
                <a:cubicBezTo>
                  <a:pt x="526" y="2864"/>
                  <a:pt x="1129" y="3468"/>
                  <a:pt x="1889" y="3521"/>
                </a:cubicBezTo>
                <a:lnTo>
                  <a:pt x="1889" y="3880"/>
                </a:lnTo>
                <a:cubicBezTo>
                  <a:pt x="1889" y="3939"/>
                  <a:pt x="1937" y="3987"/>
                  <a:pt x="1996" y="3987"/>
                </a:cubicBezTo>
                <a:cubicBezTo>
                  <a:pt x="2054" y="3987"/>
                  <a:pt x="2102" y="3939"/>
                  <a:pt x="2102" y="3880"/>
                </a:cubicBezTo>
                <a:lnTo>
                  <a:pt x="2102" y="3521"/>
                </a:lnTo>
                <a:cubicBezTo>
                  <a:pt x="2862" y="3468"/>
                  <a:pt x="3474" y="2864"/>
                  <a:pt x="3533" y="2107"/>
                </a:cubicBezTo>
                <a:lnTo>
                  <a:pt x="3880" y="2107"/>
                </a:lnTo>
                <a:cubicBezTo>
                  <a:pt x="3939" y="2107"/>
                  <a:pt x="3987" y="2059"/>
                  <a:pt x="3987" y="2000"/>
                </a:cubicBezTo>
                <a:cubicBezTo>
                  <a:pt x="3987" y="1941"/>
                  <a:pt x="3939" y="1893"/>
                  <a:pt x="3880" y="1893"/>
                </a:cubicBezTo>
                <a:close/>
                <a:moveTo>
                  <a:pt x="3321" y="1893"/>
                </a:moveTo>
                <a:lnTo>
                  <a:pt x="3095" y="1893"/>
                </a:lnTo>
                <a:cubicBezTo>
                  <a:pt x="3050" y="1366"/>
                  <a:pt x="2636" y="944"/>
                  <a:pt x="2102" y="893"/>
                </a:cubicBezTo>
                <a:lnTo>
                  <a:pt x="2102" y="667"/>
                </a:lnTo>
                <a:cubicBezTo>
                  <a:pt x="2756" y="719"/>
                  <a:pt x="3276" y="1242"/>
                  <a:pt x="3321" y="1893"/>
                </a:cubicBezTo>
                <a:close/>
                <a:moveTo>
                  <a:pt x="1889" y="1893"/>
                </a:moveTo>
                <a:lnTo>
                  <a:pt x="1560" y="1893"/>
                </a:lnTo>
                <a:cubicBezTo>
                  <a:pt x="1596" y="1724"/>
                  <a:pt x="1729" y="1590"/>
                  <a:pt x="1889" y="1550"/>
                </a:cubicBezTo>
                <a:lnTo>
                  <a:pt x="1889" y="1893"/>
                </a:lnTo>
                <a:close/>
                <a:moveTo>
                  <a:pt x="1889" y="2107"/>
                </a:moveTo>
                <a:lnTo>
                  <a:pt x="1889" y="2424"/>
                </a:lnTo>
                <a:cubicBezTo>
                  <a:pt x="1729" y="2385"/>
                  <a:pt x="1610" y="2263"/>
                  <a:pt x="1566" y="2107"/>
                </a:cubicBezTo>
                <a:lnTo>
                  <a:pt x="1889" y="2107"/>
                </a:lnTo>
                <a:close/>
                <a:moveTo>
                  <a:pt x="2102" y="2107"/>
                </a:moveTo>
                <a:lnTo>
                  <a:pt x="2434" y="2107"/>
                </a:lnTo>
                <a:cubicBezTo>
                  <a:pt x="2390" y="2263"/>
                  <a:pt x="2262" y="2385"/>
                  <a:pt x="2102" y="2424"/>
                </a:cubicBezTo>
                <a:lnTo>
                  <a:pt x="2102" y="2107"/>
                </a:lnTo>
                <a:close/>
                <a:moveTo>
                  <a:pt x="2102" y="1893"/>
                </a:moveTo>
                <a:lnTo>
                  <a:pt x="2102" y="1550"/>
                </a:lnTo>
                <a:cubicBezTo>
                  <a:pt x="2276" y="1590"/>
                  <a:pt x="2404" y="1724"/>
                  <a:pt x="2440" y="1893"/>
                </a:cubicBezTo>
                <a:lnTo>
                  <a:pt x="2102" y="1893"/>
                </a:lnTo>
                <a:close/>
                <a:moveTo>
                  <a:pt x="1889" y="667"/>
                </a:moveTo>
                <a:lnTo>
                  <a:pt x="1889" y="893"/>
                </a:lnTo>
                <a:cubicBezTo>
                  <a:pt x="1369" y="944"/>
                  <a:pt x="950" y="1366"/>
                  <a:pt x="905" y="1893"/>
                </a:cubicBezTo>
                <a:lnTo>
                  <a:pt x="679" y="1893"/>
                </a:lnTo>
                <a:cubicBezTo>
                  <a:pt x="724" y="1242"/>
                  <a:pt x="1249" y="719"/>
                  <a:pt x="1889" y="667"/>
                </a:cubicBezTo>
                <a:close/>
                <a:moveTo>
                  <a:pt x="681" y="2107"/>
                </a:moveTo>
                <a:lnTo>
                  <a:pt x="908" y="2107"/>
                </a:lnTo>
                <a:cubicBezTo>
                  <a:pt x="964" y="2621"/>
                  <a:pt x="1382" y="3030"/>
                  <a:pt x="1889" y="3080"/>
                </a:cubicBezTo>
                <a:lnTo>
                  <a:pt x="1889" y="3307"/>
                </a:lnTo>
                <a:cubicBezTo>
                  <a:pt x="1249" y="3255"/>
                  <a:pt x="739" y="2746"/>
                  <a:pt x="681" y="2107"/>
                </a:cubicBezTo>
                <a:close/>
                <a:moveTo>
                  <a:pt x="2102" y="3307"/>
                </a:moveTo>
                <a:lnTo>
                  <a:pt x="2102" y="3080"/>
                </a:lnTo>
                <a:cubicBezTo>
                  <a:pt x="2622" y="3030"/>
                  <a:pt x="3036" y="2621"/>
                  <a:pt x="3092" y="2107"/>
                </a:cubicBezTo>
                <a:lnTo>
                  <a:pt x="3319" y="2107"/>
                </a:lnTo>
                <a:cubicBezTo>
                  <a:pt x="3261" y="2746"/>
                  <a:pt x="2742" y="3255"/>
                  <a:pt x="2102" y="3307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rgbClr val="262626"/>
              </a:solidFill>
              <a:cs typeface="+mn-ea"/>
              <a:sym typeface="+mn-lt"/>
            </a:endParaRPr>
          </a:p>
        </p:txBody>
      </p:sp>
      <p:sp>
        <p:nvSpPr>
          <p:cNvPr id="35" name="Oval 30"/>
          <p:cNvSpPr/>
          <p:nvPr/>
        </p:nvSpPr>
        <p:spPr>
          <a:xfrm>
            <a:off x="4437521" y="4025067"/>
            <a:ext cx="568800" cy="568800"/>
          </a:xfrm>
          <a:custGeom>
            <a:avLst/>
            <a:gdLst>
              <a:gd name="T0" fmla="*/ 3481 w 9986"/>
              <a:gd name="T1" fmla="*/ 2329 h 9986"/>
              <a:gd name="T2" fmla="*/ 1740 w 9986"/>
              <a:gd name="T3" fmla="*/ 594 h 9986"/>
              <a:gd name="T4" fmla="*/ 0 w 9986"/>
              <a:gd name="T5" fmla="*/ 2329 h 9986"/>
              <a:gd name="T6" fmla="*/ 486 w 9986"/>
              <a:gd name="T7" fmla="*/ 3532 h 9986"/>
              <a:gd name="T8" fmla="*/ 361 w 9986"/>
              <a:gd name="T9" fmla="*/ 4597 h 9986"/>
              <a:gd name="T10" fmla="*/ 2541 w 9986"/>
              <a:gd name="T11" fmla="*/ 8505 h 9986"/>
              <a:gd name="T12" fmla="*/ 2891 w 9986"/>
              <a:gd name="T13" fmla="*/ 7079 h 9986"/>
              <a:gd name="T14" fmla="*/ 1729 w 9986"/>
              <a:gd name="T15" fmla="*/ 4597 h 9986"/>
              <a:gd name="T16" fmla="*/ 1773 w 9986"/>
              <a:gd name="T17" fmla="*/ 4064 h 9986"/>
              <a:gd name="T18" fmla="*/ 3481 w 9986"/>
              <a:gd name="T19" fmla="*/ 2329 h 9986"/>
              <a:gd name="T20" fmla="*/ 4974 w 9986"/>
              <a:gd name="T21" fmla="*/ 1358 h 9986"/>
              <a:gd name="T22" fmla="*/ 6624 w 9986"/>
              <a:gd name="T23" fmla="*/ 1804 h 9986"/>
              <a:gd name="T24" fmla="*/ 6506 w 9986"/>
              <a:gd name="T25" fmla="*/ 2432 h 9986"/>
              <a:gd name="T26" fmla="*/ 8246 w 9986"/>
              <a:gd name="T27" fmla="*/ 4167 h 9986"/>
              <a:gd name="T28" fmla="*/ 9986 w 9986"/>
              <a:gd name="T29" fmla="*/ 2432 h 9986"/>
              <a:gd name="T30" fmla="*/ 8246 w 9986"/>
              <a:gd name="T31" fmla="*/ 702 h 9986"/>
              <a:gd name="T32" fmla="*/ 7606 w 9986"/>
              <a:gd name="T33" fmla="*/ 823 h 9986"/>
              <a:gd name="T34" fmla="*/ 4970 w 9986"/>
              <a:gd name="T35" fmla="*/ 0 h 9986"/>
              <a:gd name="T36" fmla="*/ 3104 w 9986"/>
              <a:gd name="T37" fmla="*/ 393 h 9986"/>
              <a:gd name="T38" fmla="*/ 3901 w 9986"/>
              <a:gd name="T39" fmla="*/ 1544 h 9986"/>
              <a:gd name="T40" fmla="*/ 4974 w 9986"/>
              <a:gd name="T41" fmla="*/ 1358 h 9986"/>
              <a:gd name="T42" fmla="*/ 8219 w 9986"/>
              <a:gd name="T43" fmla="*/ 4746 h 9986"/>
              <a:gd name="T44" fmla="*/ 6490 w 9986"/>
              <a:gd name="T45" fmla="*/ 7463 h 9986"/>
              <a:gd name="T46" fmla="*/ 4939 w 9986"/>
              <a:gd name="T47" fmla="*/ 6516 h 9986"/>
              <a:gd name="T48" fmla="*/ 3199 w 9986"/>
              <a:gd name="T49" fmla="*/ 8251 h 9986"/>
              <a:gd name="T50" fmla="*/ 4939 w 9986"/>
              <a:gd name="T51" fmla="*/ 9986 h 9986"/>
              <a:gd name="T52" fmla="*/ 6545 w 9986"/>
              <a:gd name="T53" fmla="*/ 8924 h 9986"/>
              <a:gd name="T54" fmla="*/ 9590 w 9986"/>
              <a:gd name="T55" fmla="*/ 4597 h 9986"/>
              <a:gd name="T56" fmla="*/ 9578 w 9986"/>
              <a:gd name="T57" fmla="*/ 4292 h 9986"/>
              <a:gd name="T58" fmla="*/ 8219 w 9986"/>
              <a:gd name="T59" fmla="*/ 4746 h 9986"/>
              <a:gd name="T60" fmla="*/ 8219 w 9986"/>
              <a:gd name="T61" fmla="*/ 4746 h 9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986" h="9986">
                <a:moveTo>
                  <a:pt x="3481" y="2329"/>
                </a:moveTo>
                <a:cubicBezTo>
                  <a:pt x="3481" y="1369"/>
                  <a:pt x="2699" y="594"/>
                  <a:pt x="1740" y="594"/>
                </a:cubicBezTo>
                <a:cubicBezTo>
                  <a:pt x="779" y="594"/>
                  <a:pt x="0" y="1373"/>
                  <a:pt x="0" y="2329"/>
                </a:cubicBezTo>
                <a:cubicBezTo>
                  <a:pt x="0" y="2796"/>
                  <a:pt x="185" y="3218"/>
                  <a:pt x="486" y="3532"/>
                </a:cubicBezTo>
                <a:cubicBezTo>
                  <a:pt x="403" y="3882"/>
                  <a:pt x="360" y="4239"/>
                  <a:pt x="361" y="4597"/>
                </a:cubicBezTo>
                <a:cubicBezTo>
                  <a:pt x="361" y="6249"/>
                  <a:pt x="1234" y="7694"/>
                  <a:pt x="2541" y="8505"/>
                </a:cubicBezTo>
                <a:lnTo>
                  <a:pt x="2891" y="7079"/>
                </a:lnTo>
                <a:cubicBezTo>
                  <a:pt x="2180" y="6484"/>
                  <a:pt x="1729" y="5592"/>
                  <a:pt x="1729" y="4597"/>
                </a:cubicBezTo>
                <a:cubicBezTo>
                  <a:pt x="1729" y="4417"/>
                  <a:pt x="1745" y="4237"/>
                  <a:pt x="1773" y="4064"/>
                </a:cubicBezTo>
                <a:cubicBezTo>
                  <a:pt x="2714" y="4049"/>
                  <a:pt x="3481" y="3282"/>
                  <a:pt x="3481" y="2329"/>
                </a:cubicBezTo>
                <a:close/>
                <a:moveTo>
                  <a:pt x="4974" y="1358"/>
                </a:moveTo>
                <a:cubicBezTo>
                  <a:pt x="5575" y="1358"/>
                  <a:pt x="6140" y="1523"/>
                  <a:pt x="6624" y="1804"/>
                </a:cubicBezTo>
                <a:cubicBezTo>
                  <a:pt x="6546" y="2007"/>
                  <a:pt x="6508" y="2218"/>
                  <a:pt x="6506" y="2432"/>
                </a:cubicBezTo>
                <a:cubicBezTo>
                  <a:pt x="6506" y="3391"/>
                  <a:pt x="7288" y="4167"/>
                  <a:pt x="8246" y="4167"/>
                </a:cubicBezTo>
                <a:cubicBezTo>
                  <a:pt x="9205" y="4167"/>
                  <a:pt x="9986" y="3387"/>
                  <a:pt x="9986" y="2432"/>
                </a:cubicBezTo>
                <a:cubicBezTo>
                  <a:pt x="9986" y="1477"/>
                  <a:pt x="9209" y="702"/>
                  <a:pt x="8246" y="702"/>
                </a:cubicBezTo>
                <a:cubicBezTo>
                  <a:pt x="8023" y="702"/>
                  <a:pt x="7806" y="744"/>
                  <a:pt x="7606" y="823"/>
                </a:cubicBezTo>
                <a:cubicBezTo>
                  <a:pt x="6860" y="305"/>
                  <a:pt x="5951" y="0"/>
                  <a:pt x="4970" y="0"/>
                </a:cubicBezTo>
                <a:cubicBezTo>
                  <a:pt x="4323" y="0"/>
                  <a:pt x="3684" y="135"/>
                  <a:pt x="3104" y="393"/>
                </a:cubicBezTo>
                <a:lnTo>
                  <a:pt x="3901" y="1544"/>
                </a:lnTo>
                <a:cubicBezTo>
                  <a:pt x="4243" y="1420"/>
                  <a:pt x="4606" y="1358"/>
                  <a:pt x="4974" y="1358"/>
                </a:cubicBezTo>
                <a:close/>
                <a:moveTo>
                  <a:pt x="8219" y="4746"/>
                </a:moveTo>
                <a:cubicBezTo>
                  <a:pt x="8168" y="5928"/>
                  <a:pt x="7480" y="6942"/>
                  <a:pt x="6490" y="7463"/>
                </a:cubicBezTo>
                <a:cubicBezTo>
                  <a:pt x="6204" y="6899"/>
                  <a:pt x="5615" y="6516"/>
                  <a:pt x="4939" y="6516"/>
                </a:cubicBezTo>
                <a:cubicBezTo>
                  <a:pt x="3976" y="6516"/>
                  <a:pt x="3199" y="7294"/>
                  <a:pt x="3199" y="8251"/>
                </a:cubicBezTo>
                <a:cubicBezTo>
                  <a:pt x="3199" y="9206"/>
                  <a:pt x="3980" y="9986"/>
                  <a:pt x="4939" y="9986"/>
                </a:cubicBezTo>
                <a:cubicBezTo>
                  <a:pt x="5661" y="9986"/>
                  <a:pt x="6278" y="9547"/>
                  <a:pt x="6545" y="8924"/>
                </a:cubicBezTo>
                <a:cubicBezTo>
                  <a:pt x="8320" y="8283"/>
                  <a:pt x="9590" y="6587"/>
                  <a:pt x="9590" y="4597"/>
                </a:cubicBezTo>
                <a:cubicBezTo>
                  <a:pt x="9590" y="4496"/>
                  <a:pt x="9585" y="4393"/>
                  <a:pt x="9578" y="4292"/>
                </a:cubicBezTo>
                <a:lnTo>
                  <a:pt x="8219" y="4746"/>
                </a:lnTo>
                <a:close/>
                <a:moveTo>
                  <a:pt x="8219" y="4746"/>
                </a:move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Oval 31"/>
          <p:cNvSpPr/>
          <p:nvPr/>
        </p:nvSpPr>
        <p:spPr>
          <a:xfrm>
            <a:off x="7111642" y="4025067"/>
            <a:ext cx="568649" cy="568800"/>
          </a:xfrm>
          <a:custGeom>
            <a:avLst/>
            <a:gdLst>
              <a:gd name="T0" fmla="*/ 4772 w 7922"/>
              <a:gd name="T1" fmla="*/ 5491 h 7922"/>
              <a:gd name="T2" fmla="*/ 3405 w 7922"/>
              <a:gd name="T3" fmla="*/ 4124 h 7922"/>
              <a:gd name="T4" fmla="*/ 6555 w 7922"/>
              <a:gd name="T5" fmla="*/ 973 h 7922"/>
              <a:gd name="T6" fmla="*/ 3961 w 7922"/>
              <a:gd name="T7" fmla="*/ 0 h 7922"/>
              <a:gd name="T8" fmla="*/ 0 w 7922"/>
              <a:gd name="T9" fmla="*/ 3961 h 7922"/>
              <a:gd name="T10" fmla="*/ 3961 w 7922"/>
              <a:gd name="T11" fmla="*/ 7922 h 7922"/>
              <a:gd name="T12" fmla="*/ 7922 w 7922"/>
              <a:gd name="T13" fmla="*/ 3961 h 7922"/>
              <a:gd name="T14" fmla="*/ 7673 w 7922"/>
              <a:gd name="T15" fmla="*/ 2589 h 7922"/>
              <a:gd name="T16" fmla="*/ 4772 w 7922"/>
              <a:gd name="T17" fmla="*/ 5491 h 7922"/>
              <a:gd name="T18" fmla="*/ 2648 w 7922"/>
              <a:gd name="T19" fmla="*/ 6240 h 7922"/>
              <a:gd name="T20" fmla="*/ 3158 w 7922"/>
              <a:gd name="T21" fmla="*/ 4371 h 7922"/>
              <a:gd name="T22" fmla="*/ 4525 w 7922"/>
              <a:gd name="T23" fmla="*/ 5737 h 7922"/>
              <a:gd name="T24" fmla="*/ 2648 w 7922"/>
              <a:gd name="T25" fmla="*/ 6240 h 7922"/>
              <a:gd name="T26" fmla="*/ 2648 w 7922"/>
              <a:gd name="T27" fmla="*/ 6240 h 7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922" h="7922">
                <a:moveTo>
                  <a:pt x="4772" y="5491"/>
                </a:moveTo>
                <a:lnTo>
                  <a:pt x="3405" y="4124"/>
                </a:lnTo>
                <a:lnTo>
                  <a:pt x="6555" y="973"/>
                </a:lnTo>
                <a:cubicBezTo>
                  <a:pt x="5860" y="369"/>
                  <a:pt x="4954" y="0"/>
                  <a:pt x="3961" y="0"/>
                </a:cubicBezTo>
                <a:cubicBezTo>
                  <a:pt x="1773" y="0"/>
                  <a:pt x="0" y="1773"/>
                  <a:pt x="0" y="3961"/>
                </a:cubicBezTo>
                <a:cubicBezTo>
                  <a:pt x="0" y="6148"/>
                  <a:pt x="1773" y="7922"/>
                  <a:pt x="3961" y="7922"/>
                </a:cubicBezTo>
                <a:cubicBezTo>
                  <a:pt x="6148" y="7922"/>
                  <a:pt x="7922" y="6148"/>
                  <a:pt x="7922" y="3961"/>
                </a:cubicBezTo>
                <a:cubicBezTo>
                  <a:pt x="7922" y="3478"/>
                  <a:pt x="7830" y="3017"/>
                  <a:pt x="7673" y="2589"/>
                </a:cubicBezTo>
                <a:lnTo>
                  <a:pt x="4772" y="5491"/>
                </a:lnTo>
                <a:close/>
                <a:moveTo>
                  <a:pt x="2648" y="6240"/>
                </a:moveTo>
                <a:lnTo>
                  <a:pt x="3158" y="4371"/>
                </a:lnTo>
                <a:lnTo>
                  <a:pt x="4525" y="5737"/>
                </a:lnTo>
                <a:lnTo>
                  <a:pt x="2648" y="6240"/>
                </a:lnTo>
                <a:close/>
                <a:moveTo>
                  <a:pt x="2648" y="6240"/>
                </a:move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Oval 32"/>
          <p:cNvSpPr/>
          <p:nvPr/>
        </p:nvSpPr>
        <p:spPr>
          <a:xfrm>
            <a:off x="9886486" y="4094633"/>
            <a:ext cx="438898" cy="438898"/>
          </a:xfrm>
          <a:custGeom>
            <a:avLst/>
            <a:gdLst>
              <a:gd name="T0" fmla="*/ 0 w 11200"/>
              <a:gd name="T1" fmla="*/ 0 h 11200"/>
              <a:gd name="T2" fmla="*/ 4800 w 11200"/>
              <a:gd name="T3" fmla="*/ 0 h 11200"/>
              <a:gd name="T4" fmla="*/ 4800 w 11200"/>
              <a:gd name="T5" fmla="*/ 4800 h 11200"/>
              <a:gd name="T6" fmla="*/ 0 w 11200"/>
              <a:gd name="T7" fmla="*/ 4800 h 11200"/>
              <a:gd name="T8" fmla="*/ 0 w 11200"/>
              <a:gd name="T9" fmla="*/ 0 h 11200"/>
              <a:gd name="T10" fmla="*/ 0 w 11200"/>
              <a:gd name="T11" fmla="*/ 6400 h 11200"/>
              <a:gd name="T12" fmla="*/ 4800 w 11200"/>
              <a:gd name="T13" fmla="*/ 6400 h 11200"/>
              <a:gd name="T14" fmla="*/ 4800 w 11200"/>
              <a:gd name="T15" fmla="*/ 11200 h 11200"/>
              <a:gd name="T16" fmla="*/ 0 w 11200"/>
              <a:gd name="T17" fmla="*/ 11200 h 11200"/>
              <a:gd name="T18" fmla="*/ 0 w 11200"/>
              <a:gd name="T19" fmla="*/ 6400 h 11200"/>
              <a:gd name="T20" fmla="*/ 6400 w 11200"/>
              <a:gd name="T21" fmla="*/ 6400 h 11200"/>
              <a:gd name="T22" fmla="*/ 11200 w 11200"/>
              <a:gd name="T23" fmla="*/ 6400 h 11200"/>
              <a:gd name="T24" fmla="*/ 11200 w 11200"/>
              <a:gd name="T25" fmla="*/ 11200 h 11200"/>
              <a:gd name="T26" fmla="*/ 6400 w 11200"/>
              <a:gd name="T27" fmla="*/ 11200 h 11200"/>
              <a:gd name="T28" fmla="*/ 6400 w 11200"/>
              <a:gd name="T29" fmla="*/ 6400 h 11200"/>
              <a:gd name="T30" fmla="*/ 8800 w 11200"/>
              <a:gd name="T31" fmla="*/ 4800 h 11200"/>
              <a:gd name="T32" fmla="*/ 11200 w 11200"/>
              <a:gd name="T33" fmla="*/ 2400 h 11200"/>
              <a:gd name="T34" fmla="*/ 8800 w 11200"/>
              <a:gd name="T35" fmla="*/ 0 h 11200"/>
              <a:gd name="T36" fmla="*/ 6400 w 11200"/>
              <a:gd name="T37" fmla="*/ 2400 h 11200"/>
              <a:gd name="T38" fmla="*/ 8800 w 11200"/>
              <a:gd name="T39" fmla="*/ 4800 h 1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1200" h="11200">
                <a:moveTo>
                  <a:pt x="0" y="0"/>
                </a:moveTo>
                <a:lnTo>
                  <a:pt x="4800" y="0"/>
                </a:lnTo>
                <a:lnTo>
                  <a:pt x="4800" y="4800"/>
                </a:lnTo>
                <a:lnTo>
                  <a:pt x="0" y="4800"/>
                </a:lnTo>
                <a:lnTo>
                  <a:pt x="0" y="0"/>
                </a:lnTo>
                <a:close/>
                <a:moveTo>
                  <a:pt x="0" y="6400"/>
                </a:moveTo>
                <a:lnTo>
                  <a:pt x="4800" y="6400"/>
                </a:lnTo>
                <a:lnTo>
                  <a:pt x="4800" y="11200"/>
                </a:lnTo>
                <a:lnTo>
                  <a:pt x="0" y="11200"/>
                </a:lnTo>
                <a:lnTo>
                  <a:pt x="0" y="6400"/>
                </a:lnTo>
                <a:close/>
                <a:moveTo>
                  <a:pt x="6400" y="6400"/>
                </a:moveTo>
                <a:lnTo>
                  <a:pt x="11200" y="6400"/>
                </a:lnTo>
                <a:lnTo>
                  <a:pt x="11200" y="11200"/>
                </a:lnTo>
                <a:lnTo>
                  <a:pt x="6400" y="11200"/>
                </a:lnTo>
                <a:lnTo>
                  <a:pt x="6400" y="6400"/>
                </a:lnTo>
                <a:close/>
                <a:moveTo>
                  <a:pt x="8800" y="4800"/>
                </a:moveTo>
                <a:cubicBezTo>
                  <a:pt x="10125" y="4800"/>
                  <a:pt x="11200" y="3725"/>
                  <a:pt x="11200" y="2400"/>
                </a:cubicBezTo>
                <a:cubicBezTo>
                  <a:pt x="11200" y="1075"/>
                  <a:pt x="10125" y="0"/>
                  <a:pt x="8800" y="0"/>
                </a:cubicBezTo>
                <a:cubicBezTo>
                  <a:pt x="7475" y="0"/>
                  <a:pt x="6400" y="1075"/>
                  <a:pt x="6400" y="2400"/>
                </a:cubicBezTo>
                <a:cubicBezTo>
                  <a:pt x="6400" y="3725"/>
                  <a:pt x="7475" y="4800"/>
                  <a:pt x="8800" y="4800"/>
                </a:cubicBez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961387" y="2141981"/>
            <a:ext cx="2247709" cy="1039419"/>
            <a:chOff x="961387" y="1951481"/>
            <a:chExt cx="2247709" cy="1039419"/>
          </a:xfrm>
        </p:grpSpPr>
        <p:sp>
          <p:nvSpPr>
            <p:cNvPr id="22" name="矩形 21"/>
            <p:cNvSpPr/>
            <p:nvPr/>
          </p:nvSpPr>
          <p:spPr>
            <a:xfrm>
              <a:off x="1009650" y="2262455"/>
              <a:ext cx="216334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以目标为导向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961387" y="1951481"/>
              <a:ext cx="2247709" cy="1039419"/>
              <a:chOff x="961387" y="1951481"/>
              <a:chExt cx="2247709" cy="103941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992943" y="1973280"/>
                <a:ext cx="2184597" cy="978460"/>
              </a:xfrm>
              <a:prstGeom prst="rect">
                <a:avLst/>
              </a:prstGeom>
              <a:noFill/>
              <a:ln w="3175">
                <a:solidFill>
                  <a:schemeClr val="tx1">
                    <a:lumMod val="50000"/>
                    <a:lumOff val="50000"/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L 形 37"/>
              <p:cNvSpPr/>
              <p:nvPr/>
            </p:nvSpPr>
            <p:spPr>
              <a:xfrm>
                <a:off x="961387" y="2833814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9" name="L 形 38"/>
              <p:cNvSpPr/>
              <p:nvPr/>
            </p:nvSpPr>
            <p:spPr>
              <a:xfrm rot="16200000" flipH="1">
                <a:off x="3052010" y="1951481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sp>
          <p:nvSpPr>
            <p:cNvPr id="7" name="矩形 6"/>
            <p:cNvSpPr/>
            <p:nvPr/>
          </p:nvSpPr>
          <p:spPr>
            <a:xfrm>
              <a:off x="1009650" y="-1"/>
              <a:ext cx="788670" cy="775855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009651" y="376237"/>
              <a:ext cx="788670" cy="788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38100" dir="5400000" sx="101000" sy="101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009650" y="637309"/>
            <a:ext cx="788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BB2326"/>
                </a:solidFill>
                <a:cs typeface="+mn-ea"/>
                <a:sym typeface="+mn-lt"/>
              </a:rPr>
              <a:t>LOGO</a:t>
            </a:r>
            <a:endParaRPr lang="zh-CN" altLang="en-US" sz="1600" b="1" dirty="0">
              <a:solidFill>
                <a:srgbClr val="BB2326"/>
              </a:solidFill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4421503" y="637309"/>
            <a:ext cx="3348995" cy="1094141"/>
            <a:chOff x="4421502" y="770437"/>
            <a:chExt cx="3348995" cy="1094141"/>
          </a:xfrm>
        </p:grpSpPr>
        <p:sp>
          <p:nvSpPr>
            <p:cNvPr id="14" name="矩形 13"/>
            <p:cNvSpPr/>
            <p:nvPr/>
          </p:nvSpPr>
          <p:spPr>
            <a:xfrm>
              <a:off x="4421502" y="770437"/>
              <a:ext cx="334899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团队构成要素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TEAM COMPONTENTS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35987" y="2043884"/>
            <a:ext cx="3077213" cy="1747235"/>
            <a:chOff x="935987" y="2043884"/>
            <a:chExt cx="3077213" cy="1747235"/>
          </a:xfrm>
        </p:grpSpPr>
        <p:grpSp>
          <p:nvGrpSpPr>
            <p:cNvPr id="57" name="组合 56"/>
            <p:cNvGrpSpPr/>
            <p:nvPr/>
          </p:nvGrpSpPr>
          <p:grpSpPr>
            <a:xfrm>
              <a:off x="935987" y="2043884"/>
              <a:ext cx="3077213" cy="1747235"/>
              <a:chOff x="961387" y="1951481"/>
              <a:chExt cx="2247709" cy="1039419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992943" y="1973280"/>
                <a:ext cx="2184597" cy="978460"/>
              </a:xfrm>
              <a:prstGeom prst="rect">
                <a:avLst/>
              </a:prstGeom>
              <a:solidFill>
                <a:srgbClr val="262626"/>
              </a:solidFill>
              <a:ln w="3175">
                <a:solidFill>
                  <a:schemeClr val="tx1">
                    <a:lumMod val="50000"/>
                    <a:lumOff val="50000"/>
                    <a:alpha val="41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L 形 58"/>
              <p:cNvSpPr/>
              <p:nvPr/>
            </p:nvSpPr>
            <p:spPr>
              <a:xfrm>
                <a:off x="961387" y="2833814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L 形 59"/>
              <p:cNvSpPr/>
              <p:nvPr/>
            </p:nvSpPr>
            <p:spPr>
              <a:xfrm rot="16200000" flipH="1">
                <a:off x="3052010" y="1951481"/>
                <a:ext cx="157086" cy="157086"/>
              </a:xfrm>
              <a:prstGeom prst="corner">
                <a:avLst>
                  <a:gd name="adj1" fmla="val 38511"/>
                  <a:gd name="adj2" fmla="val 31946"/>
                </a:avLst>
              </a:prstGeom>
              <a:solidFill>
                <a:srgbClr val="AB060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984438" y="2637971"/>
              <a:ext cx="1736632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cs typeface="+mn-ea"/>
                  <a:sym typeface="+mn-lt"/>
                </a:rPr>
                <a:t>团队构成</a:t>
              </a: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要素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" name="椭圆 1"/>
            <p:cNvSpPr/>
            <p:nvPr/>
          </p:nvSpPr>
          <p:spPr>
            <a:xfrm>
              <a:off x="2721069" y="2305207"/>
              <a:ext cx="1065637" cy="1065637"/>
            </a:xfrm>
            <a:prstGeom prst="ellipse">
              <a:avLst/>
            </a:pr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rPr>
                <a:t>5P</a:t>
              </a:r>
              <a:endPara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522805" y="2031999"/>
            <a:ext cx="3119648" cy="1747235"/>
            <a:chOff x="4522805" y="2031999"/>
            <a:chExt cx="3119648" cy="1747235"/>
          </a:xfrm>
        </p:grpSpPr>
        <p:grpSp>
          <p:nvGrpSpPr>
            <p:cNvPr id="61" name="组合 60"/>
            <p:cNvGrpSpPr/>
            <p:nvPr/>
          </p:nvGrpSpPr>
          <p:grpSpPr>
            <a:xfrm>
              <a:off x="4522805" y="2031999"/>
              <a:ext cx="3119648" cy="1747235"/>
              <a:chOff x="930391" y="1951481"/>
              <a:chExt cx="2278705" cy="1039419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930391" y="2112451"/>
                <a:ext cx="1380130" cy="311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>
                    <a:solidFill>
                      <a:srgbClr val="AB0605"/>
                    </a:solidFill>
                    <a:cs typeface="+mn-ea"/>
                    <a:sym typeface="+mn-lt"/>
                  </a:rPr>
                  <a:t>P</a:t>
                </a:r>
                <a:r>
                  <a:rPr lang="en-US" altLang="zh-CN" sz="2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urpose</a:t>
                </a:r>
                <a:endParaRPr lang="zh-CN" altLang="en-US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63" name="组合 62"/>
              <p:cNvGrpSpPr/>
              <p:nvPr/>
            </p:nvGrpSpPr>
            <p:grpSpPr>
              <a:xfrm>
                <a:off x="961387" y="1951481"/>
                <a:ext cx="2247709" cy="1039419"/>
                <a:chOff x="961387" y="1951481"/>
                <a:chExt cx="2247709" cy="1039419"/>
              </a:xfrm>
            </p:grpSpPr>
            <p:sp>
              <p:nvSpPr>
                <p:cNvPr id="64" name="矩形 63"/>
                <p:cNvSpPr/>
                <p:nvPr/>
              </p:nvSpPr>
              <p:spPr>
                <a:xfrm>
                  <a:off x="992943" y="1973280"/>
                  <a:ext cx="2184597" cy="978460"/>
                </a:xfrm>
                <a:prstGeom prst="rect">
                  <a:avLst/>
                </a:prstGeom>
                <a:noFill/>
                <a:ln w="3175">
                  <a:solidFill>
                    <a:schemeClr val="tx1">
                      <a:lumMod val="65000"/>
                      <a:lumOff val="35000"/>
                      <a:alpha val="7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L 形 64"/>
                <p:cNvSpPr/>
                <p:nvPr/>
              </p:nvSpPr>
              <p:spPr>
                <a:xfrm>
                  <a:off x="961387" y="2833814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L 形 65"/>
                <p:cNvSpPr/>
                <p:nvPr/>
              </p:nvSpPr>
              <p:spPr>
                <a:xfrm rot="16200000" flipH="1">
                  <a:off x="3052010" y="1951481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9" name="矩形 18"/>
            <p:cNvSpPr/>
            <p:nvPr/>
          </p:nvSpPr>
          <p:spPr>
            <a:xfrm>
              <a:off x="6230123" y="2413881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目标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669361" y="2820275"/>
              <a:ext cx="289582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cs typeface="+mn-ea"/>
                  <a:sym typeface="+mn-lt"/>
                </a:rPr>
                <a:t>团队应该有一个既定的目标，为团队成员导航，知道要向何处去，没有目标这个团队就没有存在的价值。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157161" y="2013365"/>
            <a:ext cx="3119648" cy="1747235"/>
            <a:chOff x="4522805" y="2031999"/>
            <a:chExt cx="3119648" cy="1747235"/>
          </a:xfrm>
        </p:grpSpPr>
        <p:grpSp>
          <p:nvGrpSpPr>
            <p:cNvPr id="92" name="组合 91"/>
            <p:cNvGrpSpPr/>
            <p:nvPr/>
          </p:nvGrpSpPr>
          <p:grpSpPr>
            <a:xfrm>
              <a:off x="4522805" y="2031999"/>
              <a:ext cx="3119648" cy="1747235"/>
              <a:chOff x="930391" y="1951481"/>
              <a:chExt cx="2278705" cy="1039419"/>
            </a:xfrm>
          </p:grpSpPr>
          <p:sp>
            <p:nvSpPr>
              <p:cNvPr id="95" name="矩形 94"/>
              <p:cNvSpPr/>
              <p:nvPr/>
            </p:nvSpPr>
            <p:spPr>
              <a:xfrm>
                <a:off x="930391" y="2112451"/>
                <a:ext cx="1380130" cy="311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 smtClean="0">
                    <a:solidFill>
                      <a:srgbClr val="AB0605"/>
                    </a:solidFill>
                    <a:cs typeface="+mn-ea"/>
                    <a:sym typeface="+mn-lt"/>
                  </a:rPr>
                  <a:t>P</a:t>
                </a:r>
                <a:r>
                  <a:rPr lang="en-US" altLang="zh-CN" sz="2800" b="1" dirty="0" smtClean="0">
                    <a:solidFill>
                      <a:srgbClr val="262626"/>
                    </a:solidFill>
                    <a:cs typeface="+mn-ea"/>
                    <a:sym typeface="+mn-lt"/>
                  </a:rPr>
                  <a:t>eople</a:t>
                </a:r>
                <a:endParaRPr lang="zh-CN" altLang="en-US" sz="2800" b="1" dirty="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96" name="组合 95"/>
              <p:cNvGrpSpPr/>
              <p:nvPr/>
            </p:nvGrpSpPr>
            <p:grpSpPr>
              <a:xfrm>
                <a:off x="961387" y="1951481"/>
                <a:ext cx="2247709" cy="1039419"/>
                <a:chOff x="961387" y="1951481"/>
                <a:chExt cx="2247709" cy="1039419"/>
              </a:xfrm>
            </p:grpSpPr>
            <p:sp>
              <p:nvSpPr>
                <p:cNvPr id="97" name="矩形 96"/>
                <p:cNvSpPr/>
                <p:nvPr/>
              </p:nvSpPr>
              <p:spPr>
                <a:xfrm>
                  <a:off x="992943" y="1973280"/>
                  <a:ext cx="2184597" cy="978460"/>
                </a:xfrm>
                <a:prstGeom prst="rect">
                  <a:avLst/>
                </a:prstGeom>
                <a:noFill/>
                <a:ln w="3175">
                  <a:solidFill>
                    <a:schemeClr val="tx1">
                      <a:lumMod val="65000"/>
                      <a:lumOff val="35000"/>
                      <a:alpha val="7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L 形 97"/>
                <p:cNvSpPr/>
                <p:nvPr/>
              </p:nvSpPr>
              <p:spPr>
                <a:xfrm>
                  <a:off x="961387" y="2833814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L 形 98"/>
                <p:cNvSpPr/>
                <p:nvPr/>
              </p:nvSpPr>
              <p:spPr>
                <a:xfrm rot="16200000" flipH="1">
                  <a:off x="3052010" y="1951481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93" name="矩形 92"/>
            <p:cNvSpPr/>
            <p:nvPr/>
          </p:nvSpPr>
          <p:spPr>
            <a:xfrm>
              <a:off x="6230123" y="2413881"/>
              <a:ext cx="42191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人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4631313" y="2820275"/>
              <a:ext cx="296171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cs typeface="+mn-ea"/>
                  <a:sym typeface="+mn-lt"/>
                </a:rPr>
                <a:t>人是构成团队最核心的</a:t>
              </a:r>
              <a:r>
                <a:rPr lang="zh-CN" altLang="en-US" sz="1400" dirty="0" smtClean="0">
                  <a:cs typeface="+mn-ea"/>
                  <a:sym typeface="+mn-lt"/>
                </a:rPr>
                <a:t>力量</a:t>
              </a:r>
              <a:r>
                <a:rPr lang="en-US" altLang="zh-CN" sz="1400" dirty="0" smtClean="0">
                  <a:cs typeface="+mn-ea"/>
                  <a:sym typeface="+mn-lt"/>
                </a:rPr>
                <a:t>,</a:t>
              </a:r>
              <a:r>
                <a:rPr lang="zh-CN" altLang="en-US" sz="1400" dirty="0" smtClean="0">
                  <a:cs typeface="+mn-ea"/>
                  <a:sym typeface="+mn-lt"/>
                </a:rPr>
                <a:t>目标</a:t>
              </a:r>
              <a:r>
                <a:rPr lang="zh-CN" altLang="en-US" sz="1400" dirty="0">
                  <a:cs typeface="+mn-ea"/>
                  <a:sym typeface="+mn-lt"/>
                </a:rPr>
                <a:t>是通过人员具体实现的，所以人员的选择是团队中非常重要的一个部分。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918952" y="4115960"/>
            <a:ext cx="3119648" cy="1747235"/>
            <a:chOff x="4522805" y="2031999"/>
            <a:chExt cx="3119648" cy="1747235"/>
          </a:xfrm>
        </p:grpSpPr>
        <p:grpSp>
          <p:nvGrpSpPr>
            <p:cNvPr id="101" name="组合 100"/>
            <p:cNvGrpSpPr/>
            <p:nvPr/>
          </p:nvGrpSpPr>
          <p:grpSpPr>
            <a:xfrm>
              <a:off x="4522805" y="2031999"/>
              <a:ext cx="3119648" cy="1747235"/>
              <a:chOff x="930391" y="1951481"/>
              <a:chExt cx="2278705" cy="1039419"/>
            </a:xfrm>
          </p:grpSpPr>
          <p:sp>
            <p:nvSpPr>
              <p:cNvPr id="104" name="矩形 103"/>
              <p:cNvSpPr/>
              <p:nvPr/>
            </p:nvSpPr>
            <p:spPr>
              <a:xfrm>
                <a:off x="930391" y="2112451"/>
                <a:ext cx="1380130" cy="311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 smtClean="0">
                    <a:solidFill>
                      <a:srgbClr val="AB0605"/>
                    </a:solidFill>
                    <a:cs typeface="+mn-ea"/>
                    <a:sym typeface="+mn-lt"/>
                  </a:rPr>
                  <a:t>P</a:t>
                </a:r>
                <a:r>
                  <a:rPr lang="en-US" altLang="zh-CN" sz="2800" b="1" dirty="0" smtClean="0">
                    <a:solidFill>
                      <a:srgbClr val="262626"/>
                    </a:solidFill>
                    <a:cs typeface="+mn-ea"/>
                    <a:sym typeface="+mn-lt"/>
                  </a:rPr>
                  <a:t>lace</a:t>
                </a:r>
                <a:endParaRPr lang="zh-CN" altLang="en-US" sz="2800" b="1" dirty="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05" name="组合 104"/>
              <p:cNvGrpSpPr/>
              <p:nvPr/>
            </p:nvGrpSpPr>
            <p:grpSpPr>
              <a:xfrm>
                <a:off x="961387" y="1951481"/>
                <a:ext cx="2247709" cy="1039419"/>
                <a:chOff x="961387" y="1951481"/>
                <a:chExt cx="2247709" cy="1039419"/>
              </a:xfrm>
            </p:grpSpPr>
            <p:sp>
              <p:nvSpPr>
                <p:cNvPr id="106" name="矩形 105"/>
                <p:cNvSpPr/>
                <p:nvPr/>
              </p:nvSpPr>
              <p:spPr>
                <a:xfrm>
                  <a:off x="992943" y="1973280"/>
                  <a:ext cx="2184597" cy="978460"/>
                </a:xfrm>
                <a:prstGeom prst="rect">
                  <a:avLst/>
                </a:prstGeom>
                <a:noFill/>
                <a:ln w="3175">
                  <a:solidFill>
                    <a:schemeClr val="tx1">
                      <a:lumMod val="65000"/>
                      <a:lumOff val="35000"/>
                      <a:alpha val="7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L 形 106"/>
                <p:cNvSpPr/>
                <p:nvPr/>
              </p:nvSpPr>
              <p:spPr>
                <a:xfrm>
                  <a:off x="961387" y="2833814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L 形 107"/>
                <p:cNvSpPr/>
                <p:nvPr/>
              </p:nvSpPr>
              <p:spPr>
                <a:xfrm rot="16200000" flipH="1">
                  <a:off x="3052010" y="1951481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02" name="矩形 101"/>
            <p:cNvSpPr/>
            <p:nvPr/>
          </p:nvSpPr>
          <p:spPr>
            <a:xfrm>
              <a:off x="6230123" y="2413881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定位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4631313" y="2776733"/>
              <a:ext cx="296171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cs typeface="+mn-ea"/>
                  <a:sym typeface="+mn-lt"/>
                </a:rPr>
                <a:t>团队</a:t>
              </a:r>
              <a:r>
                <a:rPr lang="zh-CN" altLang="en-US" sz="1400" dirty="0">
                  <a:cs typeface="+mn-ea"/>
                  <a:sym typeface="+mn-lt"/>
                </a:rPr>
                <a:t>在企业中处于什么位置，由谁选择和决定团队的成员，团队最终应对谁负责，团队采取什么方式激励下属</a:t>
              </a:r>
              <a:r>
                <a:rPr lang="en-US" altLang="zh-CN" sz="1400" dirty="0">
                  <a:cs typeface="+mn-ea"/>
                  <a:sym typeface="+mn-lt"/>
                </a:rPr>
                <a:t>? 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510839" y="4103132"/>
            <a:ext cx="3119648" cy="1747235"/>
            <a:chOff x="4522805" y="2031999"/>
            <a:chExt cx="3119648" cy="1747235"/>
          </a:xfrm>
        </p:grpSpPr>
        <p:grpSp>
          <p:nvGrpSpPr>
            <p:cNvPr id="110" name="组合 109"/>
            <p:cNvGrpSpPr/>
            <p:nvPr/>
          </p:nvGrpSpPr>
          <p:grpSpPr>
            <a:xfrm>
              <a:off x="4522805" y="2031999"/>
              <a:ext cx="3119648" cy="1747235"/>
              <a:chOff x="930391" y="1951481"/>
              <a:chExt cx="2278705" cy="1039419"/>
            </a:xfrm>
          </p:grpSpPr>
          <p:sp>
            <p:nvSpPr>
              <p:cNvPr id="113" name="矩形 112"/>
              <p:cNvSpPr/>
              <p:nvPr/>
            </p:nvSpPr>
            <p:spPr>
              <a:xfrm>
                <a:off x="930391" y="2112451"/>
                <a:ext cx="1380130" cy="311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 smtClean="0">
                    <a:solidFill>
                      <a:srgbClr val="AB0605"/>
                    </a:solidFill>
                    <a:cs typeface="+mn-ea"/>
                    <a:sym typeface="+mn-lt"/>
                  </a:rPr>
                  <a:t>P</a:t>
                </a:r>
                <a:r>
                  <a:rPr lang="en-US" altLang="zh-CN" sz="2800" b="1" dirty="0" smtClean="0">
                    <a:solidFill>
                      <a:srgbClr val="262626"/>
                    </a:solidFill>
                    <a:cs typeface="+mn-ea"/>
                    <a:sym typeface="+mn-lt"/>
                  </a:rPr>
                  <a:t>ower</a:t>
                </a:r>
                <a:endParaRPr lang="zh-CN" altLang="en-US" sz="2800" b="1" dirty="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14" name="组合 113"/>
              <p:cNvGrpSpPr/>
              <p:nvPr/>
            </p:nvGrpSpPr>
            <p:grpSpPr>
              <a:xfrm>
                <a:off x="961387" y="1951481"/>
                <a:ext cx="2247709" cy="1039419"/>
                <a:chOff x="961387" y="1951481"/>
                <a:chExt cx="2247709" cy="1039419"/>
              </a:xfrm>
            </p:grpSpPr>
            <p:sp>
              <p:nvSpPr>
                <p:cNvPr id="115" name="矩形 114"/>
                <p:cNvSpPr/>
                <p:nvPr/>
              </p:nvSpPr>
              <p:spPr>
                <a:xfrm>
                  <a:off x="992943" y="1973280"/>
                  <a:ext cx="2184597" cy="978460"/>
                </a:xfrm>
                <a:prstGeom prst="rect">
                  <a:avLst/>
                </a:prstGeom>
                <a:noFill/>
                <a:ln w="3175">
                  <a:solidFill>
                    <a:schemeClr val="tx1">
                      <a:lumMod val="65000"/>
                      <a:lumOff val="35000"/>
                      <a:alpha val="7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L 形 115"/>
                <p:cNvSpPr/>
                <p:nvPr/>
              </p:nvSpPr>
              <p:spPr>
                <a:xfrm>
                  <a:off x="961387" y="2833814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L 形 116"/>
                <p:cNvSpPr/>
                <p:nvPr/>
              </p:nvSpPr>
              <p:spPr>
                <a:xfrm rot="16200000" flipH="1">
                  <a:off x="3052010" y="1951481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11" name="矩形 110"/>
            <p:cNvSpPr/>
            <p:nvPr/>
          </p:nvSpPr>
          <p:spPr>
            <a:xfrm>
              <a:off x="6230123" y="2413881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权限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4631313" y="2776733"/>
              <a:ext cx="296171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cs typeface="+mn-ea"/>
                  <a:sym typeface="+mn-lt"/>
                </a:rPr>
                <a:t>整个团队在组织中拥有什么样的决定权</a:t>
              </a:r>
              <a:r>
                <a:rPr lang="en-US" altLang="zh-CN" sz="1400" dirty="0" smtClean="0">
                  <a:cs typeface="+mn-ea"/>
                  <a:sym typeface="+mn-lt"/>
                </a:rPr>
                <a:t>?</a:t>
              </a:r>
              <a:endParaRPr lang="en-US" altLang="zh-CN" sz="1400" dirty="0" smtClean="0">
                <a:cs typeface="+mn-ea"/>
                <a:sym typeface="+mn-lt"/>
              </a:endParaRPr>
            </a:p>
            <a:p>
              <a:r>
                <a:rPr lang="zh-CN" altLang="en-US" sz="1400" dirty="0">
                  <a:cs typeface="+mn-ea"/>
                  <a:sym typeface="+mn-lt"/>
                </a:rPr>
                <a:t>财务决定权、人事决定权、信息</a:t>
              </a:r>
              <a:r>
                <a:rPr lang="zh-CN" altLang="en-US" sz="1400" dirty="0" smtClean="0">
                  <a:cs typeface="+mn-ea"/>
                  <a:sym typeface="+mn-lt"/>
                </a:rPr>
                <a:t>决定权。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8188363" y="4098568"/>
            <a:ext cx="3119648" cy="1747235"/>
            <a:chOff x="4522805" y="2031999"/>
            <a:chExt cx="3119648" cy="1747235"/>
          </a:xfrm>
        </p:grpSpPr>
        <p:grpSp>
          <p:nvGrpSpPr>
            <p:cNvPr id="119" name="组合 118"/>
            <p:cNvGrpSpPr/>
            <p:nvPr/>
          </p:nvGrpSpPr>
          <p:grpSpPr>
            <a:xfrm>
              <a:off x="4522805" y="2031999"/>
              <a:ext cx="3119648" cy="1747235"/>
              <a:chOff x="930391" y="1951481"/>
              <a:chExt cx="2278705" cy="1039419"/>
            </a:xfrm>
          </p:grpSpPr>
          <p:sp>
            <p:nvSpPr>
              <p:cNvPr id="122" name="矩形 121"/>
              <p:cNvSpPr/>
              <p:nvPr/>
            </p:nvSpPr>
            <p:spPr>
              <a:xfrm>
                <a:off x="930391" y="2112451"/>
                <a:ext cx="1380130" cy="311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2800" b="1" dirty="0" smtClean="0">
                    <a:solidFill>
                      <a:srgbClr val="AB0605"/>
                    </a:solidFill>
                    <a:cs typeface="+mn-ea"/>
                    <a:sym typeface="+mn-lt"/>
                  </a:rPr>
                  <a:t>P</a:t>
                </a:r>
                <a:r>
                  <a:rPr lang="en-US" altLang="zh-CN" sz="2800" b="1" dirty="0" smtClean="0">
                    <a:solidFill>
                      <a:srgbClr val="262626"/>
                    </a:solidFill>
                    <a:cs typeface="+mn-ea"/>
                    <a:sym typeface="+mn-lt"/>
                  </a:rPr>
                  <a:t>lan</a:t>
                </a:r>
                <a:endParaRPr lang="zh-CN" altLang="en-US" sz="2800" b="1" dirty="0">
                  <a:solidFill>
                    <a:srgbClr val="262626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123" name="组合 122"/>
              <p:cNvGrpSpPr/>
              <p:nvPr/>
            </p:nvGrpSpPr>
            <p:grpSpPr>
              <a:xfrm>
                <a:off x="961387" y="1951481"/>
                <a:ext cx="2247709" cy="1039419"/>
                <a:chOff x="961387" y="1951481"/>
                <a:chExt cx="2247709" cy="1039419"/>
              </a:xfrm>
            </p:grpSpPr>
            <p:sp>
              <p:nvSpPr>
                <p:cNvPr id="124" name="矩形 123"/>
                <p:cNvSpPr/>
                <p:nvPr/>
              </p:nvSpPr>
              <p:spPr>
                <a:xfrm>
                  <a:off x="992943" y="1973280"/>
                  <a:ext cx="2184597" cy="978460"/>
                </a:xfrm>
                <a:prstGeom prst="rect">
                  <a:avLst/>
                </a:prstGeom>
                <a:noFill/>
                <a:ln w="3175">
                  <a:solidFill>
                    <a:schemeClr val="tx1">
                      <a:lumMod val="65000"/>
                      <a:lumOff val="35000"/>
                      <a:alpha val="74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L 形 124"/>
                <p:cNvSpPr/>
                <p:nvPr/>
              </p:nvSpPr>
              <p:spPr>
                <a:xfrm>
                  <a:off x="961387" y="2833814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L 形 125"/>
                <p:cNvSpPr/>
                <p:nvPr/>
              </p:nvSpPr>
              <p:spPr>
                <a:xfrm rot="16200000" flipH="1">
                  <a:off x="3052010" y="1951481"/>
                  <a:ext cx="157086" cy="157086"/>
                </a:xfrm>
                <a:prstGeom prst="corner">
                  <a:avLst>
                    <a:gd name="adj1" fmla="val 38511"/>
                    <a:gd name="adj2" fmla="val 31946"/>
                  </a:avLst>
                </a:prstGeom>
                <a:solidFill>
                  <a:srgbClr val="AB060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20" name="矩形 119"/>
            <p:cNvSpPr/>
            <p:nvPr/>
          </p:nvSpPr>
          <p:spPr>
            <a:xfrm>
              <a:off x="6230123" y="2413881"/>
              <a:ext cx="6591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计划</a:t>
              </a:r>
              <a:endPara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1" name="矩形 120"/>
            <p:cNvSpPr/>
            <p:nvPr/>
          </p:nvSpPr>
          <p:spPr>
            <a:xfrm>
              <a:off x="4631313" y="2776733"/>
              <a:ext cx="2961719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cs typeface="+mn-ea"/>
                  <a:sym typeface="+mn-lt"/>
                </a:rPr>
                <a:t>目标最终的实现，需要一系列具体的行动方案，可以把计划理解成目标的具体工作的</a:t>
              </a:r>
              <a:r>
                <a:rPr lang="zh-CN" altLang="en-US" sz="1400" dirty="0" smtClean="0">
                  <a:cs typeface="+mn-ea"/>
                  <a:sym typeface="+mn-lt"/>
                </a:rPr>
                <a:t>程序。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7731782" y="4275934"/>
            <a:ext cx="304277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分析型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Compliance 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709505" y="3145353"/>
            <a:ext cx="2978033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>
              <a:spcBef>
                <a:spcPct val="0"/>
              </a:spcBef>
            </a:pP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控制型</a:t>
            </a: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Dominance 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338688" y="4244974"/>
            <a:ext cx="3042772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Steadiness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和平型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387368" y="3089992"/>
            <a:ext cx="2978033" cy="46166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altLang="zh-CN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Influence</a:t>
            </a:r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表现型</a:t>
            </a:r>
            <a:endParaRPr lang="en-US" altLang="zh-CN" sz="2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6" name="组合 5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9" name="文本框 8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3956978" y="637309"/>
            <a:ext cx="4171950" cy="1107996"/>
            <a:chOff x="3956977" y="770437"/>
            <a:chExt cx="4171950" cy="1107996"/>
          </a:xfrm>
        </p:grpSpPr>
        <p:sp>
          <p:nvSpPr>
            <p:cNvPr id="15" name="矩形 14"/>
            <p:cNvSpPr/>
            <p:nvPr/>
          </p:nvSpPr>
          <p:spPr>
            <a:xfrm>
              <a:off x="4336546" y="770437"/>
              <a:ext cx="351891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DISC</a:t>
              </a:r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性格测试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3956977" y="1478323"/>
              <a:ext cx="417195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rgbClr val="BB2326"/>
                  </a:solidFill>
                  <a:cs typeface="+mn-ea"/>
                  <a:sym typeface="+mn-lt"/>
                </a:rPr>
                <a:t>DICS</a:t>
              </a:r>
              <a:r>
                <a:rPr lang="zh-CN" altLang="en-US" sz="2000" dirty="0">
                  <a:solidFill>
                    <a:srgbClr val="BB2326"/>
                  </a:solidFill>
                  <a:cs typeface="+mn-ea"/>
                  <a:sym typeface="+mn-lt"/>
                </a:rPr>
                <a:t>行为风格的四个维度</a:t>
              </a:r>
              <a:endParaRPr lang="zh-CN" altLang="en-US" sz="2000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0901992" y="3753017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支配力强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81965" y="373148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支配力弱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 Box 12"/>
          <p:cNvSpPr/>
          <p:nvPr/>
        </p:nvSpPr>
        <p:spPr>
          <a:xfrm>
            <a:off x="5710991" y="1878173"/>
            <a:ext cx="7731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外向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 Box 12"/>
          <p:cNvSpPr/>
          <p:nvPr/>
        </p:nvSpPr>
        <p:spPr>
          <a:xfrm>
            <a:off x="5710991" y="5695161"/>
            <a:ext cx="77319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内向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" name="直接箭头连接符 2"/>
          <p:cNvCxnSpPr/>
          <p:nvPr/>
        </p:nvCxnSpPr>
        <p:spPr>
          <a:xfrm>
            <a:off x="1338688" y="3904572"/>
            <a:ext cx="9514624" cy="21533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flipH="1" flipV="1">
            <a:off x="6076992" y="2109472"/>
            <a:ext cx="7938" cy="3319075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>
            <a:off x="6328229" y="2555381"/>
            <a:ext cx="1234872" cy="1146629"/>
          </a:xfrm>
          <a:prstGeom prst="roundRect">
            <a:avLst>
              <a:gd name="adj" fmla="val 9680"/>
            </a:avLst>
          </a:prstGeom>
          <a:solidFill>
            <a:srgbClr val="BB2326"/>
          </a:solidFill>
          <a:ln w="19050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r>
              <a:rPr lang="en-US" altLang="zh-C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D</a:t>
            </a:r>
            <a:endParaRPr lang="zh-CN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4522806" y="2540936"/>
            <a:ext cx="1234872" cy="1146629"/>
          </a:xfrm>
          <a:prstGeom prst="roundRect">
            <a:avLst>
              <a:gd name="adj" fmla="val 9680"/>
            </a:avLst>
          </a:prstGeom>
          <a:solidFill>
            <a:srgbClr val="BB2326"/>
          </a:solidFill>
          <a:ln w="19050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r>
              <a:rPr lang="en-US" altLang="zh-C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I</a:t>
            </a:r>
            <a:endParaRPr lang="zh-CN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328229" y="4143112"/>
            <a:ext cx="1234872" cy="1146629"/>
          </a:xfrm>
          <a:prstGeom prst="roundRect">
            <a:avLst>
              <a:gd name="adj" fmla="val 9680"/>
            </a:avLst>
          </a:prstGeom>
          <a:solidFill>
            <a:srgbClr val="BB2326"/>
          </a:solidFill>
          <a:ln w="19050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r>
              <a:rPr lang="en-US" altLang="zh-C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C</a:t>
            </a:r>
            <a:endParaRPr lang="zh-CN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4522806" y="4128667"/>
            <a:ext cx="1234872" cy="1146629"/>
          </a:xfrm>
          <a:prstGeom prst="roundRect">
            <a:avLst>
              <a:gd name="adj" fmla="val 9680"/>
            </a:avLst>
          </a:prstGeom>
          <a:solidFill>
            <a:srgbClr val="BB2326"/>
          </a:solidFill>
          <a:ln w="19050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 defTabSz="914400"/>
            <a:r>
              <a:rPr lang="en-US" altLang="zh-CN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</a:t>
            </a:r>
            <a:endParaRPr lang="zh-CN" alt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000250"/>
            <a:ext cx="12192000" cy="260985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24976" y="2000250"/>
            <a:ext cx="1911927" cy="2609849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/>
        </p:nvSpPr>
        <p:spPr>
          <a:xfrm flipV="1">
            <a:off x="-527725" y="2000249"/>
            <a:ext cx="1911927" cy="2606255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98509" y="1237932"/>
            <a:ext cx="77981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ln w="31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75000"/>
                    <a:alpha val="30000"/>
                  </a:schemeClr>
                </a:solidFill>
                <a:latin typeface="Arial Black" panose="020B0A04020102020204" pitchFamily="34" charset="0"/>
                <a:cs typeface="+mn-ea"/>
                <a:sym typeface="+mn-lt"/>
              </a:rPr>
              <a:t>TEAM COMMUNICATION</a:t>
            </a:r>
            <a:endParaRPr lang="zh-CN" altLang="en-US" sz="4400" dirty="0">
              <a:ln w="3175"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75000"/>
                  <a:alpha val="30000"/>
                </a:schemeClr>
              </a:solidFill>
              <a:latin typeface="Arial Black" panose="020B0A04020102020204" pitchFamily="34" charset="0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96001" y="2468758"/>
            <a:ext cx="218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第二部分</a:t>
            </a:r>
            <a:endParaRPr lang="zh-CN" altLang="en-US" sz="36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96000" y="3147642"/>
            <a:ext cx="4585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AB0605"/>
                </a:solidFill>
                <a:cs typeface="+mn-ea"/>
                <a:sym typeface="+mn-lt"/>
              </a:rPr>
              <a:t>团队沟通</a:t>
            </a:r>
            <a:endParaRPr lang="zh-CN" altLang="en-US" sz="5400" b="1" dirty="0">
              <a:solidFill>
                <a:srgbClr val="AB0605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/>
          <a:srcRect t="39671" b="8191"/>
          <a:stretch>
            <a:fillRect/>
          </a:stretch>
        </p:blipFill>
        <p:spPr>
          <a:xfrm>
            <a:off x="428238" y="2113888"/>
            <a:ext cx="5705117" cy="2452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7" name="组合 6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>
            <a:off x="6208577" y="1460691"/>
            <a:ext cx="30402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团队沟通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6208578" y="2103139"/>
            <a:ext cx="3040295" cy="3028"/>
          </a:xfrm>
          <a:prstGeom prst="line">
            <a:avLst/>
          </a:prstGeom>
          <a:ln w="12700">
            <a:solidFill>
              <a:srgbClr val="BB232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284778" y="2103139"/>
            <a:ext cx="29640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TEAM COMMUNICATION</a:t>
            </a:r>
            <a:endParaRPr lang="en-US" altLang="zh-CN" dirty="0">
              <a:solidFill>
                <a:schemeClr val="bg1">
                  <a:lumMod val="6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284778" y="2768777"/>
            <a:ext cx="50690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BB2326"/>
                </a:solidFill>
                <a:cs typeface="+mn-ea"/>
                <a:sym typeface="+mn-lt"/>
              </a:rPr>
              <a:t>沟通</a:t>
            </a:r>
            <a:r>
              <a:rPr lang="zh-CN" altLang="en-US" dirty="0" smtClean="0">
                <a:solidFill>
                  <a:srgbClr val="BB2326"/>
                </a:solidFill>
                <a:cs typeface="+mn-ea"/>
                <a:sym typeface="+mn-lt"/>
              </a:rPr>
              <a:t>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是创造和提升团队精神和企业文化，完成共同愿景的主要途径和工具。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BB2326"/>
                </a:solidFill>
                <a:cs typeface="+mn-ea"/>
                <a:sym typeface="+mn-lt"/>
              </a:rPr>
              <a:t>沟通</a:t>
            </a:r>
            <a:r>
              <a:rPr lang="zh-CN" altLang="en-US" dirty="0" smtClean="0">
                <a:solidFill>
                  <a:srgbClr val="BB2326"/>
                </a:solidFill>
                <a:cs typeface="+mn-ea"/>
                <a:sym typeface="+mn-lt"/>
              </a:rPr>
              <a:t>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是管理的核心和灵魂。没有沟通，就没有管理上的创新，就没有良好的人际关系，沟通是维持团队良好的状态，保证团队正常运行的关键过程与行为。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-1" y="1460691"/>
            <a:ext cx="5844550" cy="4360276"/>
            <a:chOff x="-1" y="1460691"/>
            <a:chExt cx="5844550" cy="4360276"/>
          </a:xfrm>
          <a:blipFill>
            <a:blip r:embed="rId1"/>
            <a:stretch>
              <a:fillRect l="-3370" r="-3353"/>
            </a:stretch>
          </a:blipFill>
        </p:grpSpPr>
        <p:sp>
          <p:nvSpPr>
            <p:cNvPr id="87" name="矩形 86"/>
            <p:cNvSpPr/>
            <p:nvPr/>
          </p:nvSpPr>
          <p:spPr>
            <a:xfrm>
              <a:off x="5606949" y="1847936"/>
              <a:ext cx="237600" cy="295443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5311847" y="2239195"/>
              <a:ext cx="237600" cy="354448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5016744" y="2821437"/>
              <a:ext cx="237600" cy="238130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4721641" y="1649102"/>
              <a:ext cx="237600" cy="2589606"/>
            </a:xfrm>
            <a:prstGeom prst="rect">
              <a:avLst/>
            </a:prstGeom>
            <a:solidFill>
              <a:srgbClr val="BB23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4426539" y="2335771"/>
              <a:ext cx="237600" cy="228603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4131437" y="2083493"/>
              <a:ext cx="237600" cy="275184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3836334" y="1460691"/>
              <a:ext cx="237600" cy="363214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4" name="矩形 93"/>
            <p:cNvSpPr/>
            <p:nvPr/>
          </p:nvSpPr>
          <p:spPr>
            <a:xfrm>
              <a:off x="3541231" y="1753774"/>
              <a:ext cx="237600" cy="2546167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3246128" y="2239195"/>
              <a:ext cx="237600" cy="248859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2951026" y="2779567"/>
              <a:ext cx="237600" cy="2758085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2655923" y="3109287"/>
              <a:ext cx="237600" cy="2093457"/>
            </a:xfrm>
            <a:prstGeom prst="rect">
              <a:avLst/>
            </a:prstGeom>
            <a:solidFill>
              <a:srgbClr val="BB23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2360820" y="2868540"/>
              <a:ext cx="237600" cy="185925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矩形 98"/>
            <p:cNvSpPr/>
            <p:nvPr/>
          </p:nvSpPr>
          <p:spPr>
            <a:xfrm>
              <a:off x="2065717" y="2389704"/>
              <a:ext cx="237600" cy="295434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1770615" y="2015456"/>
              <a:ext cx="237600" cy="3805511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475512" y="1847936"/>
              <a:ext cx="237600" cy="305649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80410" y="2239195"/>
              <a:ext cx="237600" cy="186841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885307" y="1847936"/>
              <a:ext cx="237600" cy="258938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590204" y="2470782"/>
              <a:ext cx="237600" cy="2433644"/>
            </a:xfrm>
            <a:prstGeom prst="rect">
              <a:avLst/>
            </a:prstGeom>
            <a:solidFill>
              <a:srgbClr val="BB23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295102" y="2239195"/>
              <a:ext cx="237600" cy="2963549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-1" y="1847936"/>
              <a:ext cx="237600" cy="267039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6365" y="-2"/>
            <a:ext cx="2727587" cy="6974115"/>
            <a:chOff x="-16365" y="-2"/>
            <a:chExt cx="2727587" cy="6974115"/>
          </a:xfrm>
        </p:grpSpPr>
        <p:sp>
          <p:nvSpPr>
            <p:cNvPr id="23" name="矩形 22"/>
            <p:cNvSpPr/>
            <p:nvPr/>
          </p:nvSpPr>
          <p:spPr>
            <a:xfrm>
              <a:off x="-16365" y="-2"/>
              <a:ext cx="2725737" cy="6974114"/>
            </a:xfrm>
            <a:prstGeom prst="rect">
              <a:avLst/>
            </a:prstGeom>
            <a:solidFill>
              <a:srgbClr val="0F0F1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-14515" y="0"/>
              <a:ext cx="2725737" cy="6974113"/>
            </a:xfrm>
            <a:prstGeom prst="rect">
              <a:avLst/>
            </a:prstGeom>
            <a:blipFill>
              <a:blip r:embed="rId1">
                <a:duotone>
                  <a:prstClr val="black"/>
                  <a:schemeClr val="tx2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20000" contrast="-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62303" t="27634" r="-84243" b="100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3176903" y="617566"/>
            <a:ext cx="3348995" cy="1094141"/>
            <a:chOff x="4421502" y="770437"/>
            <a:chExt cx="3348995" cy="1094141"/>
          </a:xfrm>
        </p:grpSpPr>
        <p:sp>
          <p:nvSpPr>
            <p:cNvPr id="16" name="矩形 15"/>
            <p:cNvSpPr/>
            <p:nvPr/>
          </p:nvSpPr>
          <p:spPr>
            <a:xfrm>
              <a:off x="4421502" y="770437"/>
              <a:ext cx="3348995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</a:t>
              </a:r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沟通</a:t>
              </a: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法则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TEAM COMPONTENTS</a:t>
              </a:r>
              <a:endParaRPr lang="zh-CN" altLang="en-US" sz="2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26" name="组合 25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375343" y="2015452"/>
            <a:ext cx="3431856" cy="4041754"/>
            <a:chOff x="3375343" y="2073508"/>
            <a:chExt cx="3431856" cy="4041754"/>
          </a:xfrm>
        </p:grpSpPr>
        <p:grpSp>
          <p:nvGrpSpPr>
            <p:cNvPr id="39" name="组合 38"/>
            <p:cNvGrpSpPr/>
            <p:nvPr/>
          </p:nvGrpSpPr>
          <p:grpSpPr>
            <a:xfrm>
              <a:off x="3375343" y="2073508"/>
              <a:ext cx="663257" cy="663257"/>
              <a:chOff x="3381829" y="2016766"/>
              <a:chExt cx="720000" cy="720000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8" name="Oval 30"/>
              <p:cNvSpPr/>
              <p:nvPr/>
            </p:nvSpPr>
            <p:spPr>
              <a:xfrm>
                <a:off x="3636490" y="2271427"/>
                <a:ext cx="210679" cy="210679"/>
              </a:xfrm>
              <a:custGeom>
                <a:avLst/>
                <a:gdLst>
                  <a:gd name="T0" fmla="*/ 3481 w 9986"/>
                  <a:gd name="T1" fmla="*/ 2329 h 9986"/>
                  <a:gd name="T2" fmla="*/ 1740 w 9986"/>
                  <a:gd name="T3" fmla="*/ 594 h 9986"/>
                  <a:gd name="T4" fmla="*/ 0 w 9986"/>
                  <a:gd name="T5" fmla="*/ 2329 h 9986"/>
                  <a:gd name="T6" fmla="*/ 486 w 9986"/>
                  <a:gd name="T7" fmla="*/ 3532 h 9986"/>
                  <a:gd name="T8" fmla="*/ 361 w 9986"/>
                  <a:gd name="T9" fmla="*/ 4597 h 9986"/>
                  <a:gd name="T10" fmla="*/ 2541 w 9986"/>
                  <a:gd name="T11" fmla="*/ 8505 h 9986"/>
                  <a:gd name="T12" fmla="*/ 2891 w 9986"/>
                  <a:gd name="T13" fmla="*/ 7079 h 9986"/>
                  <a:gd name="T14" fmla="*/ 1729 w 9986"/>
                  <a:gd name="T15" fmla="*/ 4597 h 9986"/>
                  <a:gd name="T16" fmla="*/ 1773 w 9986"/>
                  <a:gd name="T17" fmla="*/ 4064 h 9986"/>
                  <a:gd name="T18" fmla="*/ 3481 w 9986"/>
                  <a:gd name="T19" fmla="*/ 2329 h 9986"/>
                  <a:gd name="T20" fmla="*/ 4974 w 9986"/>
                  <a:gd name="T21" fmla="*/ 1358 h 9986"/>
                  <a:gd name="T22" fmla="*/ 6624 w 9986"/>
                  <a:gd name="T23" fmla="*/ 1804 h 9986"/>
                  <a:gd name="T24" fmla="*/ 6506 w 9986"/>
                  <a:gd name="T25" fmla="*/ 2432 h 9986"/>
                  <a:gd name="T26" fmla="*/ 8246 w 9986"/>
                  <a:gd name="T27" fmla="*/ 4167 h 9986"/>
                  <a:gd name="T28" fmla="*/ 9986 w 9986"/>
                  <a:gd name="T29" fmla="*/ 2432 h 9986"/>
                  <a:gd name="T30" fmla="*/ 8246 w 9986"/>
                  <a:gd name="T31" fmla="*/ 702 h 9986"/>
                  <a:gd name="T32" fmla="*/ 7606 w 9986"/>
                  <a:gd name="T33" fmla="*/ 823 h 9986"/>
                  <a:gd name="T34" fmla="*/ 4970 w 9986"/>
                  <a:gd name="T35" fmla="*/ 0 h 9986"/>
                  <a:gd name="T36" fmla="*/ 3104 w 9986"/>
                  <a:gd name="T37" fmla="*/ 393 h 9986"/>
                  <a:gd name="T38" fmla="*/ 3901 w 9986"/>
                  <a:gd name="T39" fmla="*/ 1544 h 9986"/>
                  <a:gd name="T40" fmla="*/ 4974 w 9986"/>
                  <a:gd name="T41" fmla="*/ 1358 h 9986"/>
                  <a:gd name="T42" fmla="*/ 8219 w 9986"/>
                  <a:gd name="T43" fmla="*/ 4746 h 9986"/>
                  <a:gd name="T44" fmla="*/ 6490 w 9986"/>
                  <a:gd name="T45" fmla="*/ 7463 h 9986"/>
                  <a:gd name="T46" fmla="*/ 4939 w 9986"/>
                  <a:gd name="T47" fmla="*/ 6516 h 9986"/>
                  <a:gd name="T48" fmla="*/ 3199 w 9986"/>
                  <a:gd name="T49" fmla="*/ 8251 h 9986"/>
                  <a:gd name="T50" fmla="*/ 4939 w 9986"/>
                  <a:gd name="T51" fmla="*/ 9986 h 9986"/>
                  <a:gd name="T52" fmla="*/ 6545 w 9986"/>
                  <a:gd name="T53" fmla="*/ 8924 h 9986"/>
                  <a:gd name="T54" fmla="*/ 9590 w 9986"/>
                  <a:gd name="T55" fmla="*/ 4597 h 9986"/>
                  <a:gd name="T56" fmla="*/ 9578 w 9986"/>
                  <a:gd name="T57" fmla="*/ 4292 h 9986"/>
                  <a:gd name="T58" fmla="*/ 8219 w 9986"/>
                  <a:gd name="T59" fmla="*/ 4746 h 9986"/>
                  <a:gd name="T60" fmla="*/ 8219 w 9986"/>
                  <a:gd name="T61" fmla="*/ 4746 h 9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86" h="9986">
                    <a:moveTo>
                      <a:pt x="3481" y="2329"/>
                    </a:moveTo>
                    <a:cubicBezTo>
                      <a:pt x="3481" y="1369"/>
                      <a:pt x="2699" y="594"/>
                      <a:pt x="1740" y="594"/>
                    </a:cubicBezTo>
                    <a:cubicBezTo>
                      <a:pt x="779" y="594"/>
                      <a:pt x="0" y="1373"/>
                      <a:pt x="0" y="2329"/>
                    </a:cubicBezTo>
                    <a:cubicBezTo>
                      <a:pt x="0" y="2796"/>
                      <a:pt x="185" y="3218"/>
                      <a:pt x="486" y="3532"/>
                    </a:cubicBezTo>
                    <a:cubicBezTo>
                      <a:pt x="403" y="3882"/>
                      <a:pt x="360" y="4239"/>
                      <a:pt x="361" y="4597"/>
                    </a:cubicBezTo>
                    <a:cubicBezTo>
                      <a:pt x="361" y="6249"/>
                      <a:pt x="1234" y="7694"/>
                      <a:pt x="2541" y="8505"/>
                    </a:cubicBezTo>
                    <a:lnTo>
                      <a:pt x="2891" y="7079"/>
                    </a:lnTo>
                    <a:cubicBezTo>
                      <a:pt x="2180" y="6484"/>
                      <a:pt x="1729" y="5592"/>
                      <a:pt x="1729" y="4597"/>
                    </a:cubicBezTo>
                    <a:cubicBezTo>
                      <a:pt x="1729" y="4417"/>
                      <a:pt x="1745" y="4237"/>
                      <a:pt x="1773" y="4064"/>
                    </a:cubicBezTo>
                    <a:cubicBezTo>
                      <a:pt x="2714" y="4049"/>
                      <a:pt x="3481" y="3282"/>
                      <a:pt x="3481" y="2329"/>
                    </a:cubicBezTo>
                    <a:close/>
                    <a:moveTo>
                      <a:pt x="4974" y="1358"/>
                    </a:moveTo>
                    <a:cubicBezTo>
                      <a:pt x="5575" y="1358"/>
                      <a:pt x="6140" y="1523"/>
                      <a:pt x="6624" y="1804"/>
                    </a:cubicBezTo>
                    <a:cubicBezTo>
                      <a:pt x="6546" y="2007"/>
                      <a:pt x="6508" y="2218"/>
                      <a:pt x="6506" y="2432"/>
                    </a:cubicBezTo>
                    <a:cubicBezTo>
                      <a:pt x="6506" y="3391"/>
                      <a:pt x="7288" y="4167"/>
                      <a:pt x="8246" y="4167"/>
                    </a:cubicBezTo>
                    <a:cubicBezTo>
                      <a:pt x="9205" y="4167"/>
                      <a:pt x="9986" y="3387"/>
                      <a:pt x="9986" y="2432"/>
                    </a:cubicBezTo>
                    <a:cubicBezTo>
                      <a:pt x="9986" y="1477"/>
                      <a:pt x="9209" y="702"/>
                      <a:pt x="8246" y="702"/>
                    </a:cubicBezTo>
                    <a:cubicBezTo>
                      <a:pt x="8023" y="702"/>
                      <a:pt x="7806" y="744"/>
                      <a:pt x="7606" y="823"/>
                    </a:cubicBezTo>
                    <a:cubicBezTo>
                      <a:pt x="6860" y="305"/>
                      <a:pt x="5951" y="0"/>
                      <a:pt x="4970" y="0"/>
                    </a:cubicBezTo>
                    <a:cubicBezTo>
                      <a:pt x="4323" y="0"/>
                      <a:pt x="3684" y="135"/>
                      <a:pt x="3104" y="393"/>
                    </a:cubicBezTo>
                    <a:lnTo>
                      <a:pt x="3901" y="1544"/>
                    </a:lnTo>
                    <a:cubicBezTo>
                      <a:pt x="4243" y="1420"/>
                      <a:pt x="4606" y="1358"/>
                      <a:pt x="4974" y="1358"/>
                    </a:cubicBezTo>
                    <a:close/>
                    <a:moveTo>
                      <a:pt x="8219" y="4746"/>
                    </a:moveTo>
                    <a:cubicBezTo>
                      <a:pt x="8168" y="5928"/>
                      <a:pt x="7480" y="6942"/>
                      <a:pt x="6490" y="7463"/>
                    </a:cubicBezTo>
                    <a:cubicBezTo>
                      <a:pt x="6204" y="6899"/>
                      <a:pt x="5615" y="6516"/>
                      <a:pt x="4939" y="6516"/>
                    </a:cubicBezTo>
                    <a:cubicBezTo>
                      <a:pt x="3976" y="6516"/>
                      <a:pt x="3199" y="7294"/>
                      <a:pt x="3199" y="8251"/>
                    </a:cubicBezTo>
                    <a:cubicBezTo>
                      <a:pt x="3199" y="9206"/>
                      <a:pt x="3980" y="9986"/>
                      <a:pt x="4939" y="9986"/>
                    </a:cubicBezTo>
                    <a:cubicBezTo>
                      <a:pt x="5661" y="9986"/>
                      <a:pt x="6278" y="9547"/>
                      <a:pt x="6545" y="8924"/>
                    </a:cubicBezTo>
                    <a:cubicBezTo>
                      <a:pt x="8320" y="8283"/>
                      <a:pt x="9590" y="6587"/>
                      <a:pt x="9590" y="4597"/>
                    </a:cubicBezTo>
                    <a:cubicBezTo>
                      <a:pt x="9590" y="4496"/>
                      <a:pt x="9585" y="4393"/>
                      <a:pt x="9578" y="4292"/>
                    </a:cubicBezTo>
                    <a:lnTo>
                      <a:pt x="8219" y="4746"/>
                    </a:lnTo>
                    <a:close/>
                    <a:moveTo>
                      <a:pt x="8219" y="4746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375343" y="3144769"/>
              <a:ext cx="663257" cy="663257"/>
              <a:chOff x="3381829" y="2016766"/>
              <a:chExt cx="720000" cy="720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Oval 30"/>
              <p:cNvSpPr/>
              <p:nvPr/>
            </p:nvSpPr>
            <p:spPr>
              <a:xfrm>
                <a:off x="3636490" y="2271427"/>
                <a:ext cx="210679" cy="210679"/>
              </a:xfrm>
              <a:custGeom>
                <a:avLst/>
                <a:gdLst>
                  <a:gd name="T0" fmla="*/ 3481 w 9986"/>
                  <a:gd name="T1" fmla="*/ 2329 h 9986"/>
                  <a:gd name="T2" fmla="*/ 1740 w 9986"/>
                  <a:gd name="T3" fmla="*/ 594 h 9986"/>
                  <a:gd name="T4" fmla="*/ 0 w 9986"/>
                  <a:gd name="T5" fmla="*/ 2329 h 9986"/>
                  <a:gd name="T6" fmla="*/ 486 w 9986"/>
                  <a:gd name="T7" fmla="*/ 3532 h 9986"/>
                  <a:gd name="T8" fmla="*/ 361 w 9986"/>
                  <a:gd name="T9" fmla="*/ 4597 h 9986"/>
                  <a:gd name="T10" fmla="*/ 2541 w 9986"/>
                  <a:gd name="T11" fmla="*/ 8505 h 9986"/>
                  <a:gd name="T12" fmla="*/ 2891 w 9986"/>
                  <a:gd name="T13" fmla="*/ 7079 h 9986"/>
                  <a:gd name="T14" fmla="*/ 1729 w 9986"/>
                  <a:gd name="T15" fmla="*/ 4597 h 9986"/>
                  <a:gd name="T16" fmla="*/ 1773 w 9986"/>
                  <a:gd name="T17" fmla="*/ 4064 h 9986"/>
                  <a:gd name="T18" fmla="*/ 3481 w 9986"/>
                  <a:gd name="T19" fmla="*/ 2329 h 9986"/>
                  <a:gd name="T20" fmla="*/ 4974 w 9986"/>
                  <a:gd name="T21" fmla="*/ 1358 h 9986"/>
                  <a:gd name="T22" fmla="*/ 6624 w 9986"/>
                  <a:gd name="T23" fmla="*/ 1804 h 9986"/>
                  <a:gd name="T24" fmla="*/ 6506 w 9986"/>
                  <a:gd name="T25" fmla="*/ 2432 h 9986"/>
                  <a:gd name="T26" fmla="*/ 8246 w 9986"/>
                  <a:gd name="T27" fmla="*/ 4167 h 9986"/>
                  <a:gd name="T28" fmla="*/ 9986 w 9986"/>
                  <a:gd name="T29" fmla="*/ 2432 h 9986"/>
                  <a:gd name="T30" fmla="*/ 8246 w 9986"/>
                  <a:gd name="T31" fmla="*/ 702 h 9986"/>
                  <a:gd name="T32" fmla="*/ 7606 w 9986"/>
                  <a:gd name="T33" fmla="*/ 823 h 9986"/>
                  <a:gd name="T34" fmla="*/ 4970 w 9986"/>
                  <a:gd name="T35" fmla="*/ 0 h 9986"/>
                  <a:gd name="T36" fmla="*/ 3104 w 9986"/>
                  <a:gd name="T37" fmla="*/ 393 h 9986"/>
                  <a:gd name="T38" fmla="*/ 3901 w 9986"/>
                  <a:gd name="T39" fmla="*/ 1544 h 9986"/>
                  <a:gd name="T40" fmla="*/ 4974 w 9986"/>
                  <a:gd name="T41" fmla="*/ 1358 h 9986"/>
                  <a:gd name="T42" fmla="*/ 8219 w 9986"/>
                  <a:gd name="T43" fmla="*/ 4746 h 9986"/>
                  <a:gd name="T44" fmla="*/ 6490 w 9986"/>
                  <a:gd name="T45" fmla="*/ 7463 h 9986"/>
                  <a:gd name="T46" fmla="*/ 4939 w 9986"/>
                  <a:gd name="T47" fmla="*/ 6516 h 9986"/>
                  <a:gd name="T48" fmla="*/ 3199 w 9986"/>
                  <a:gd name="T49" fmla="*/ 8251 h 9986"/>
                  <a:gd name="T50" fmla="*/ 4939 w 9986"/>
                  <a:gd name="T51" fmla="*/ 9986 h 9986"/>
                  <a:gd name="T52" fmla="*/ 6545 w 9986"/>
                  <a:gd name="T53" fmla="*/ 8924 h 9986"/>
                  <a:gd name="T54" fmla="*/ 9590 w 9986"/>
                  <a:gd name="T55" fmla="*/ 4597 h 9986"/>
                  <a:gd name="T56" fmla="*/ 9578 w 9986"/>
                  <a:gd name="T57" fmla="*/ 4292 h 9986"/>
                  <a:gd name="T58" fmla="*/ 8219 w 9986"/>
                  <a:gd name="T59" fmla="*/ 4746 h 9986"/>
                  <a:gd name="T60" fmla="*/ 8219 w 9986"/>
                  <a:gd name="T61" fmla="*/ 4746 h 9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86" h="9986">
                    <a:moveTo>
                      <a:pt x="3481" y="2329"/>
                    </a:moveTo>
                    <a:cubicBezTo>
                      <a:pt x="3481" y="1369"/>
                      <a:pt x="2699" y="594"/>
                      <a:pt x="1740" y="594"/>
                    </a:cubicBezTo>
                    <a:cubicBezTo>
                      <a:pt x="779" y="594"/>
                      <a:pt x="0" y="1373"/>
                      <a:pt x="0" y="2329"/>
                    </a:cubicBezTo>
                    <a:cubicBezTo>
                      <a:pt x="0" y="2796"/>
                      <a:pt x="185" y="3218"/>
                      <a:pt x="486" y="3532"/>
                    </a:cubicBezTo>
                    <a:cubicBezTo>
                      <a:pt x="403" y="3882"/>
                      <a:pt x="360" y="4239"/>
                      <a:pt x="361" y="4597"/>
                    </a:cubicBezTo>
                    <a:cubicBezTo>
                      <a:pt x="361" y="6249"/>
                      <a:pt x="1234" y="7694"/>
                      <a:pt x="2541" y="8505"/>
                    </a:cubicBezTo>
                    <a:lnTo>
                      <a:pt x="2891" y="7079"/>
                    </a:lnTo>
                    <a:cubicBezTo>
                      <a:pt x="2180" y="6484"/>
                      <a:pt x="1729" y="5592"/>
                      <a:pt x="1729" y="4597"/>
                    </a:cubicBezTo>
                    <a:cubicBezTo>
                      <a:pt x="1729" y="4417"/>
                      <a:pt x="1745" y="4237"/>
                      <a:pt x="1773" y="4064"/>
                    </a:cubicBezTo>
                    <a:cubicBezTo>
                      <a:pt x="2714" y="4049"/>
                      <a:pt x="3481" y="3282"/>
                      <a:pt x="3481" y="2329"/>
                    </a:cubicBezTo>
                    <a:close/>
                    <a:moveTo>
                      <a:pt x="4974" y="1358"/>
                    </a:moveTo>
                    <a:cubicBezTo>
                      <a:pt x="5575" y="1358"/>
                      <a:pt x="6140" y="1523"/>
                      <a:pt x="6624" y="1804"/>
                    </a:cubicBezTo>
                    <a:cubicBezTo>
                      <a:pt x="6546" y="2007"/>
                      <a:pt x="6508" y="2218"/>
                      <a:pt x="6506" y="2432"/>
                    </a:cubicBezTo>
                    <a:cubicBezTo>
                      <a:pt x="6506" y="3391"/>
                      <a:pt x="7288" y="4167"/>
                      <a:pt x="8246" y="4167"/>
                    </a:cubicBezTo>
                    <a:cubicBezTo>
                      <a:pt x="9205" y="4167"/>
                      <a:pt x="9986" y="3387"/>
                      <a:pt x="9986" y="2432"/>
                    </a:cubicBezTo>
                    <a:cubicBezTo>
                      <a:pt x="9986" y="1477"/>
                      <a:pt x="9209" y="702"/>
                      <a:pt x="8246" y="702"/>
                    </a:cubicBezTo>
                    <a:cubicBezTo>
                      <a:pt x="8023" y="702"/>
                      <a:pt x="7806" y="744"/>
                      <a:pt x="7606" y="823"/>
                    </a:cubicBezTo>
                    <a:cubicBezTo>
                      <a:pt x="6860" y="305"/>
                      <a:pt x="5951" y="0"/>
                      <a:pt x="4970" y="0"/>
                    </a:cubicBezTo>
                    <a:cubicBezTo>
                      <a:pt x="4323" y="0"/>
                      <a:pt x="3684" y="135"/>
                      <a:pt x="3104" y="393"/>
                    </a:cubicBezTo>
                    <a:lnTo>
                      <a:pt x="3901" y="1544"/>
                    </a:lnTo>
                    <a:cubicBezTo>
                      <a:pt x="4243" y="1420"/>
                      <a:pt x="4606" y="1358"/>
                      <a:pt x="4974" y="1358"/>
                    </a:cubicBezTo>
                    <a:close/>
                    <a:moveTo>
                      <a:pt x="8219" y="4746"/>
                    </a:moveTo>
                    <a:cubicBezTo>
                      <a:pt x="8168" y="5928"/>
                      <a:pt x="7480" y="6942"/>
                      <a:pt x="6490" y="7463"/>
                    </a:cubicBezTo>
                    <a:cubicBezTo>
                      <a:pt x="6204" y="6899"/>
                      <a:pt x="5615" y="6516"/>
                      <a:pt x="4939" y="6516"/>
                    </a:cubicBezTo>
                    <a:cubicBezTo>
                      <a:pt x="3976" y="6516"/>
                      <a:pt x="3199" y="7294"/>
                      <a:pt x="3199" y="8251"/>
                    </a:cubicBezTo>
                    <a:cubicBezTo>
                      <a:pt x="3199" y="9206"/>
                      <a:pt x="3980" y="9986"/>
                      <a:pt x="4939" y="9986"/>
                    </a:cubicBezTo>
                    <a:cubicBezTo>
                      <a:pt x="5661" y="9986"/>
                      <a:pt x="6278" y="9547"/>
                      <a:pt x="6545" y="8924"/>
                    </a:cubicBezTo>
                    <a:cubicBezTo>
                      <a:pt x="8320" y="8283"/>
                      <a:pt x="9590" y="6587"/>
                      <a:pt x="9590" y="4597"/>
                    </a:cubicBezTo>
                    <a:cubicBezTo>
                      <a:pt x="9590" y="4496"/>
                      <a:pt x="9585" y="4393"/>
                      <a:pt x="9578" y="4292"/>
                    </a:cubicBezTo>
                    <a:lnTo>
                      <a:pt x="8219" y="4746"/>
                    </a:lnTo>
                    <a:close/>
                    <a:moveTo>
                      <a:pt x="8219" y="4746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3375343" y="4216030"/>
              <a:ext cx="663257" cy="663257"/>
              <a:chOff x="3381829" y="2016766"/>
              <a:chExt cx="720000" cy="72000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Oval 30"/>
              <p:cNvSpPr/>
              <p:nvPr/>
            </p:nvSpPr>
            <p:spPr>
              <a:xfrm>
                <a:off x="3636490" y="2271427"/>
                <a:ext cx="210679" cy="210679"/>
              </a:xfrm>
              <a:custGeom>
                <a:avLst/>
                <a:gdLst>
                  <a:gd name="T0" fmla="*/ 3481 w 9986"/>
                  <a:gd name="T1" fmla="*/ 2329 h 9986"/>
                  <a:gd name="T2" fmla="*/ 1740 w 9986"/>
                  <a:gd name="T3" fmla="*/ 594 h 9986"/>
                  <a:gd name="T4" fmla="*/ 0 w 9986"/>
                  <a:gd name="T5" fmla="*/ 2329 h 9986"/>
                  <a:gd name="T6" fmla="*/ 486 w 9986"/>
                  <a:gd name="T7" fmla="*/ 3532 h 9986"/>
                  <a:gd name="T8" fmla="*/ 361 w 9986"/>
                  <a:gd name="T9" fmla="*/ 4597 h 9986"/>
                  <a:gd name="T10" fmla="*/ 2541 w 9986"/>
                  <a:gd name="T11" fmla="*/ 8505 h 9986"/>
                  <a:gd name="T12" fmla="*/ 2891 w 9986"/>
                  <a:gd name="T13" fmla="*/ 7079 h 9986"/>
                  <a:gd name="T14" fmla="*/ 1729 w 9986"/>
                  <a:gd name="T15" fmla="*/ 4597 h 9986"/>
                  <a:gd name="T16" fmla="*/ 1773 w 9986"/>
                  <a:gd name="T17" fmla="*/ 4064 h 9986"/>
                  <a:gd name="T18" fmla="*/ 3481 w 9986"/>
                  <a:gd name="T19" fmla="*/ 2329 h 9986"/>
                  <a:gd name="T20" fmla="*/ 4974 w 9986"/>
                  <a:gd name="T21" fmla="*/ 1358 h 9986"/>
                  <a:gd name="T22" fmla="*/ 6624 w 9986"/>
                  <a:gd name="T23" fmla="*/ 1804 h 9986"/>
                  <a:gd name="T24" fmla="*/ 6506 w 9986"/>
                  <a:gd name="T25" fmla="*/ 2432 h 9986"/>
                  <a:gd name="T26" fmla="*/ 8246 w 9986"/>
                  <a:gd name="T27" fmla="*/ 4167 h 9986"/>
                  <a:gd name="T28" fmla="*/ 9986 w 9986"/>
                  <a:gd name="T29" fmla="*/ 2432 h 9986"/>
                  <a:gd name="T30" fmla="*/ 8246 w 9986"/>
                  <a:gd name="T31" fmla="*/ 702 h 9986"/>
                  <a:gd name="T32" fmla="*/ 7606 w 9986"/>
                  <a:gd name="T33" fmla="*/ 823 h 9986"/>
                  <a:gd name="T34" fmla="*/ 4970 w 9986"/>
                  <a:gd name="T35" fmla="*/ 0 h 9986"/>
                  <a:gd name="T36" fmla="*/ 3104 w 9986"/>
                  <a:gd name="T37" fmla="*/ 393 h 9986"/>
                  <a:gd name="T38" fmla="*/ 3901 w 9986"/>
                  <a:gd name="T39" fmla="*/ 1544 h 9986"/>
                  <a:gd name="T40" fmla="*/ 4974 w 9986"/>
                  <a:gd name="T41" fmla="*/ 1358 h 9986"/>
                  <a:gd name="T42" fmla="*/ 8219 w 9986"/>
                  <a:gd name="T43" fmla="*/ 4746 h 9986"/>
                  <a:gd name="T44" fmla="*/ 6490 w 9986"/>
                  <a:gd name="T45" fmla="*/ 7463 h 9986"/>
                  <a:gd name="T46" fmla="*/ 4939 w 9986"/>
                  <a:gd name="T47" fmla="*/ 6516 h 9986"/>
                  <a:gd name="T48" fmla="*/ 3199 w 9986"/>
                  <a:gd name="T49" fmla="*/ 8251 h 9986"/>
                  <a:gd name="T50" fmla="*/ 4939 w 9986"/>
                  <a:gd name="T51" fmla="*/ 9986 h 9986"/>
                  <a:gd name="T52" fmla="*/ 6545 w 9986"/>
                  <a:gd name="T53" fmla="*/ 8924 h 9986"/>
                  <a:gd name="T54" fmla="*/ 9590 w 9986"/>
                  <a:gd name="T55" fmla="*/ 4597 h 9986"/>
                  <a:gd name="T56" fmla="*/ 9578 w 9986"/>
                  <a:gd name="T57" fmla="*/ 4292 h 9986"/>
                  <a:gd name="T58" fmla="*/ 8219 w 9986"/>
                  <a:gd name="T59" fmla="*/ 4746 h 9986"/>
                  <a:gd name="T60" fmla="*/ 8219 w 9986"/>
                  <a:gd name="T61" fmla="*/ 4746 h 9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86" h="9986">
                    <a:moveTo>
                      <a:pt x="3481" y="2329"/>
                    </a:moveTo>
                    <a:cubicBezTo>
                      <a:pt x="3481" y="1369"/>
                      <a:pt x="2699" y="594"/>
                      <a:pt x="1740" y="594"/>
                    </a:cubicBezTo>
                    <a:cubicBezTo>
                      <a:pt x="779" y="594"/>
                      <a:pt x="0" y="1373"/>
                      <a:pt x="0" y="2329"/>
                    </a:cubicBezTo>
                    <a:cubicBezTo>
                      <a:pt x="0" y="2796"/>
                      <a:pt x="185" y="3218"/>
                      <a:pt x="486" y="3532"/>
                    </a:cubicBezTo>
                    <a:cubicBezTo>
                      <a:pt x="403" y="3882"/>
                      <a:pt x="360" y="4239"/>
                      <a:pt x="361" y="4597"/>
                    </a:cubicBezTo>
                    <a:cubicBezTo>
                      <a:pt x="361" y="6249"/>
                      <a:pt x="1234" y="7694"/>
                      <a:pt x="2541" y="8505"/>
                    </a:cubicBezTo>
                    <a:lnTo>
                      <a:pt x="2891" y="7079"/>
                    </a:lnTo>
                    <a:cubicBezTo>
                      <a:pt x="2180" y="6484"/>
                      <a:pt x="1729" y="5592"/>
                      <a:pt x="1729" y="4597"/>
                    </a:cubicBezTo>
                    <a:cubicBezTo>
                      <a:pt x="1729" y="4417"/>
                      <a:pt x="1745" y="4237"/>
                      <a:pt x="1773" y="4064"/>
                    </a:cubicBezTo>
                    <a:cubicBezTo>
                      <a:pt x="2714" y="4049"/>
                      <a:pt x="3481" y="3282"/>
                      <a:pt x="3481" y="2329"/>
                    </a:cubicBezTo>
                    <a:close/>
                    <a:moveTo>
                      <a:pt x="4974" y="1358"/>
                    </a:moveTo>
                    <a:cubicBezTo>
                      <a:pt x="5575" y="1358"/>
                      <a:pt x="6140" y="1523"/>
                      <a:pt x="6624" y="1804"/>
                    </a:cubicBezTo>
                    <a:cubicBezTo>
                      <a:pt x="6546" y="2007"/>
                      <a:pt x="6508" y="2218"/>
                      <a:pt x="6506" y="2432"/>
                    </a:cubicBezTo>
                    <a:cubicBezTo>
                      <a:pt x="6506" y="3391"/>
                      <a:pt x="7288" y="4167"/>
                      <a:pt x="8246" y="4167"/>
                    </a:cubicBezTo>
                    <a:cubicBezTo>
                      <a:pt x="9205" y="4167"/>
                      <a:pt x="9986" y="3387"/>
                      <a:pt x="9986" y="2432"/>
                    </a:cubicBezTo>
                    <a:cubicBezTo>
                      <a:pt x="9986" y="1477"/>
                      <a:pt x="9209" y="702"/>
                      <a:pt x="8246" y="702"/>
                    </a:cubicBezTo>
                    <a:cubicBezTo>
                      <a:pt x="8023" y="702"/>
                      <a:pt x="7806" y="744"/>
                      <a:pt x="7606" y="823"/>
                    </a:cubicBezTo>
                    <a:cubicBezTo>
                      <a:pt x="6860" y="305"/>
                      <a:pt x="5951" y="0"/>
                      <a:pt x="4970" y="0"/>
                    </a:cubicBezTo>
                    <a:cubicBezTo>
                      <a:pt x="4323" y="0"/>
                      <a:pt x="3684" y="135"/>
                      <a:pt x="3104" y="393"/>
                    </a:cubicBezTo>
                    <a:lnTo>
                      <a:pt x="3901" y="1544"/>
                    </a:lnTo>
                    <a:cubicBezTo>
                      <a:pt x="4243" y="1420"/>
                      <a:pt x="4606" y="1358"/>
                      <a:pt x="4974" y="1358"/>
                    </a:cubicBezTo>
                    <a:close/>
                    <a:moveTo>
                      <a:pt x="8219" y="4746"/>
                    </a:moveTo>
                    <a:cubicBezTo>
                      <a:pt x="8168" y="5928"/>
                      <a:pt x="7480" y="6942"/>
                      <a:pt x="6490" y="7463"/>
                    </a:cubicBezTo>
                    <a:cubicBezTo>
                      <a:pt x="6204" y="6899"/>
                      <a:pt x="5615" y="6516"/>
                      <a:pt x="4939" y="6516"/>
                    </a:cubicBezTo>
                    <a:cubicBezTo>
                      <a:pt x="3976" y="6516"/>
                      <a:pt x="3199" y="7294"/>
                      <a:pt x="3199" y="8251"/>
                    </a:cubicBezTo>
                    <a:cubicBezTo>
                      <a:pt x="3199" y="9206"/>
                      <a:pt x="3980" y="9986"/>
                      <a:pt x="4939" y="9986"/>
                    </a:cubicBezTo>
                    <a:cubicBezTo>
                      <a:pt x="5661" y="9986"/>
                      <a:pt x="6278" y="9547"/>
                      <a:pt x="6545" y="8924"/>
                    </a:cubicBezTo>
                    <a:cubicBezTo>
                      <a:pt x="8320" y="8283"/>
                      <a:pt x="9590" y="6587"/>
                      <a:pt x="9590" y="4597"/>
                    </a:cubicBezTo>
                    <a:cubicBezTo>
                      <a:pt x="9590" y="4496"/>
                      <a:pt x="9585" y="4393"/>
                      <a:pt x="9578" y="4292"/>
                    </a:cubicBezTo>
                    <a:lnTo>
                      <a:pt x="8219" y="4746"/>
                    </a:lnTo>
                    <a:close/>
                    <a:moveTo>
                      <a:pt x="8219" y="4746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3375343" y="5287290"/>
              <a:ext cx="663257" cy="663257"/>
              <a:chOff x="3381829" y="2016766"/>
              <a:chExt cx="720000" cy="7200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Oval 30"/>
              <p:cNvSpPr/>
              <p:nvPr/>
            </p:nvSpPr>
            <p:spPr>
              <a:xfrm>
                <a:off x="3636490" y="2271427"/>
                <a:ext cx="210679" cy="210679"/>
              </a:xfrm>
              <a:custGeom>
                <a:avLst/>
                <a:gdLst>
                  <a:gd name="T0" fmla="*/ 3481 w 9986"/>
                  <a:gd name="T1" fmla="*/ 2329 h 9986"/>
                  <a:gd name="T2" fmla="*/ 1740 w 9986"/>
                  <a:gd name="T3" fmla="*/ 594 h 9986"/>
                  <a:gd name="T4" fmla="*/ 0 w 9986"/>
                  <a:gd name="T5" fmla="*/ 2329 h 9986"/>
                  <a:gd name="T6" fmla="*/ 486 w 9986"/>
                  <a:gd name="T7" fmla="*/ 3532 h 9986"/>
                  <a:gd name="T8" fmla="*/ 361 w 9986"/>
                  <a:gd name="T9" fmla="*/ 4597 h 9986"/>
                  <a:gd name="T10" fmla="*/ 2541 w 9986"/>
                  <a:gd name="T11" fmla="*/ 8505 h 9986"/>
                  <a:gd name="T12" fmla="*/ 2891 w 9986"/>
                  <a:gd name="T13" fmla="*/ 7079 h 9986"/>
                  <a:gd name="T14" fmla="*/ 1729 w 9986"/>
                  <a:gd name="T15" fmla="*/ 4597 h 9986"/>
                  <a:gd name="T16" fmla="*/ 1773 w 9986"/>
                  <a:gd name="T17" fmla="*/ 4064 h 9986"/>
                  <a:gd name="T18" fmla="*/ 3481 w 9986"/>
                  <a:gd name="T19" fmla="*/ 2329 h 9986"/>
                  <a:gd name="T20" fmla="*/ 4974 w 9986"/>
                  <a:gd name="T21" fmla="*/ 1358 h 9986"/>
                  <a:gd name="T22" fmla="*/ 6624 w 9986"/>
                  <a:gd name="T23" fmla="*/ 1804 h 9986"/>
                  <a:gd name="T24" fmla="*/ 6506 w 9986"/>
                  <a:gd name="T25" fmla="*/ 2432 h 9986"/>
                  <a:gd name="T26" fmla="*/ 8246 w 9986"/>
                  <a:gd name="T27" fmla="*/ 4167 h 9986"/>
                  <a:gd name="T28" fmla="*/ 9986 w 9986"/>
                  <a:gd name="T29" fmla="*/ 2432 h 9986"/>
                  <a:gd name="T30" fmla="*/ 8246 w 9986"/>
                  <a:gd name="T31" fmla="*/ 702 h 9986"/>
                  <a:gd name="T32" fmla="*/ 7606 w 9986"/>
                  <a:gd name="T33" fmla="*/ 823 h 9986"/>
                  <a:gd name="T34" fmla="*/ 4970 w 9986"/>
                  <a:gd name="T35" fmla="*/ 0 h 9986"/>
                  <a:gd name="T36" fmla="*/ 3104 w 9986"/>
                  <a:gd name="T37" fmla="*/ 393 h 9986"/>
                  <a:gd name="T38" fmla="*/ 3901 w 9986"/>
                  <a:gd name="T39" fmla="*/ 1544 h 9986"/>
                  <a:gd name="T40" fmla="*/ 4974 w 9986"/>
                  <a:gd name="T41" fmla="*/ 1358 h 9986"/>
                  <a:gd name="T42" fmla="*/ 8219 w 9986"/>
                  <a:gd name="T43" fmla="*/ 4746 h 9986"/>
                  <a:gd name="T44" fmla="*/ 6490 w 9986"/>
                  <a:gd name="T45" fmla="*/ 7463 h 9986"/>
                  <a:gd name="T46" fmla="*/ 4939 w 9986"/>
                  <a:gd name="T47" fmla="*/ 6516 h 9986"/>
                  <a:gd name="T48" fmla="*/ 3199 w 9986"/>
                  <a:gd name="T49" fmla="*/ 8251 h 9986"/>
                  <a:gd name="T50" fmla="*/ 4939 w 9986"/>
                  <a:gd name="T51" fmla="*/ 9986 h 9986"/>
                  <a:gd name="T52" fmla="*/ 6545 w 9986"/>
                  <a:gd name="T53" fmla="*/ 8924 h 9986"/>
                  <a:gd name="T54" fmla="*/ 9590 w 9986"/>
                  <a:gd name="T55" fmla="*/ 4597 h 9986"/>
                  <a:gd name="T56" fmla="*/ 9578 w 9986"/>
                  <a:gd name="T57" fmla="*/ 4292 h 9986"/>
                  <a:gd name="T58" fmla="*/ 8219 w 9986"/>
                  <a:gd name="T59" fmla="*/ 4746 h 9986"/>
                  <a:gd name="T60" fmla="*/ 8219 w 9986"/>
                  <a:gd name="T61" fmla="*/ 4746 h 99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986" h="9986">
                    <a:moveTo>
                      <a:pt x="3481" y="2329"/>
                    </a:moveTo>
                    <a:cubicBezTo>
                      <a:pt x="3481" y="1369"/>
                      <a:pt x="2699" y="594"/>
                      <a:pt x="1740" y="594"/>
                    </a:cubicBezTo>
                    <a:cubicBezTo>
                      <a:pt x="779" y="594"/>
                      <a:pt x="0" y="1373"/>
                      <a:pt x="0" y="2329"/>
                    </a:cubicBezTo>
                    <a:cubicBezTo>
                      <a:pt x="0" y="2796"/>
                      <a:pt x="185" y="3218"/>
                      <a:pt x="486" y="3532"/>
                    </a:cubicBezTo>
                    <a:cubicBezTo>
                      <a:pt x="403" y="3882"/>
                      <a:pt x="360" y="4239"/>
                      <a:pt x="361" y="4597"/>
                    </a:cubicBezTo>
                    <a:cubicBezTo>
                      <a:pt x="361" y="6249"/>
                      <a:pt x="1234" y="7694"/>
                      <a:pt x="2541" y="8505"/>
                    </a:cubicBezTo>
                    <a:lnTo>
                      <a:pt x="2891" y="7079"/>
                    </a:lnTo>
                    <a:cubicBezTo>
                      <a:pt x="2180" y="6484"/>
                      <a:pt x="1729" y="5592"/>
                      <a:pt x="1729" y="4597"/>
                    </a:cubicBezTo>
                    <a:cubicBezTo>
                      <a:pt x="1729" y="4417"/>
                      <a:pt x="1745" y="4237"/>
                      <a:pt x="1773" y="4064"/>
                    </a:cubicBezTo>
                    <a:cubicBezTo>
                      <a:pt x="2714" y="4049"/>
                      <a:pt x="3481" y="3282"/>
                      <a:pt x="3481" y="2329"/>
                    </a:cubicBezTo>
                    <a:close/>
                    <a:moveTo>
                      <a:pt x="4974" y="1358"/>
                    </a:moveTo>
                    <a:cubicBezTo>
                      <a:pt x="5575" y="1358"/>
                      <a:pt x="6140" y="1523"/>
                      <a:pt x="6624" y="1804"/>
                    </a:cubicBezTo>
                    <a:cubicBezTo>
                      <a:pt x="6546" y="2007"/>
                      <a:pt x="6508" y="2218"/>
                      <a:pt x="6506" y="2432"/>
                    </a:cubicBezTo>
                    <a:cubicBezTo>
                      <a:pt x="6506" y="3391"/>
                      <a:pt x="7288" y="4167"/>
                      <a:pt x="8246" y="4167"/>
                    </a:cubicBezTo>
                    <a:cubicBezTo>
                      <a:pt x="9205" y="4167"/>
                      <a:pt x="9986" y="3387"/>
                      <a:pt x="9986" y="2432"/>
                    </a:cubicBezTo>
                    <a:cubicBezTo>
                      <a:pt x="9986" y="1477"/>
                      <a:pt x="9209" y="702"/>
                      <a:pt x="8246" y="702"/>
                    </a:cubicBezTo>
                    <a:cubicBezTo>
                      <a:pt x="8023" y="702"/>
                      <a:pt x="7806" y="744"/>
                      <a:pt x="7606" y="823"/>
                    </a:cubicBezTo>
                    <a:cubicBezTo>
                      <a:pt x="6860" y="305"/>
                      <a:pt x="5951" y="0"/>
                      <a:pt x="4970" y="0"/>
                    </a:cubicBezTo>
                    <a:cubicBezTo>
                      <a:pt x="4323" y="0"/>
                      <a:pt x="3684" y="135"/>
                      <a:pt x="3104" y="393"/>
                    </a:cubicBezTo>
                    <a:lnTo>
                      <a:pt x="3901" y="1544"/>
                    </a:lnTo>
                    <a:cubicBezTo>
                      <a:pt x="4243" y="1420"/>
                      <a:pt x="4606" y="1358"/>
                      <a:pt x="4974" y="1358"/>
                    </a:cubicBezTo>
                    <a:close/>
                    <a:moveTo>
                      <a:pt x="8219" y="4746"/>
                    </a:moveTo>
                    <a:cubicBezTo>
                      <a:pt x="8168" y="5928"/>
                      <a:pt x="7480" y="6942"/>
                      <a:pt x="6490" y="7463"/>
                    </a:cubicBezTo>
                    <a:cubicBezTo>
                      <a:pt x="6204" y="6899"/>
                      <a:pt x="5615" y="6516"/>
                      <a:pt x="4939" y="6516"/>
                    </a:cubicBezTo>
                    <a:cubicBezTo>
                      <a:pt x="3976" y="6516"/>
                      <a:pt x="3199" y="7294"/>
                      <a:pt x="3199" y="8251"/>
                    </a:cubicBezTo>
                    <a:cubicBezTo>
                      <a:pt x="3199" y="9206"/>
                      <a:pt x="3980" y="9986"/>
                      <a:pt x="4939" y="9986"/>
                    </a:cubicBezTo>
                    <a:cubicBezTo>
                      <a:pt x="5661" y="9986"/>
                      <a:pt x="6278" y="9547"/>
                      <a:pt x="6545" y="8924"/>
                    </a:cubicBezTo>
                    <a:cubicBezTo>
                      <a:pt x="8320" y="8283"/>
                      <a:pt x="9590" y="6587"/>
                      <a:pt x="9590" y="4597"/>
                    </a:cubicBezTo>
                    <a:cubicBezTo>
                      <a:pt x="9590" y="4496"/>
                      <a:pt x="9585" y="4393"/>
                      <a:pt x="9578" y="4292"/>
                    </a:cubicBezTo>
                    <a:lnTo>
                      <a:pt x="8219" y="4746"/>
                    </a:lnTo>
                    <a:close/>
                    <a:moveTo>
                      <a:pt x="8219" y="4746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4148721" y="2073508"/>
              <a:ext cx="2658477" cy="751480"/>
              <a:chOff x="4148723" y="2073508"/>
              <a:chExt cx="2658477" cy="751480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4148723" y="2073508"/>
                <a:ext cx="176506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目标法则</a:t>
                </a:r>
                <a:endPara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4148723" y="2394101"/>
                <a:ext cx="265847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沟通是一种有目标的行为，特别是那些向上传达和向下传达的沟通。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4148721" y="3111118"/>
              <a:ext cx="2658478" cy="751480"/>
              <a:chOff x="4148722" y="2073508"/>
              <a:chExt cx="2658478" cy="751480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4148722" y="2073508"/>
                <a:ext cx="16656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文化筑巢法则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4148723" y="2394101"/>
                <a:ext cx="2658477" cy="4308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团队的沟通总是在一定环境下进行的，沟通的环境是影响团队沟通的一个重要</a:t>
                </a:r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因素。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148721" y="4183191"/>
              <a:ext cx="2658478" cy="897674"/>
              <a:chOff x="4148722" y="2073508"/>
              <a:chExt cx="2658478" cy="897674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4148722" y="2073508"/>
                <a:ext cx="16656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因地制宜法则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4148723" y="2394101"/>
                <a:ext cx="2658477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沟通分为正式沟通与非正式沟通两种，按照沟通方式又可以分为会议沟通、书面沟通、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E-mail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沟通、电话沟通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148721" y="5217588"/>
              <a:ext cx="2658478" cy="897674"/>
              <a:chOff x="4148722" y="2073508"/>
              <a:chExt cx="2658478" cy="897674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4148722" y="2073508"/>
                <a:ext cx="16656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换位思考法则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4148723" y="2394101"/>
                <a:ext cx="2658477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团队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成员都需要学会在沟通中尝试换位思考，把自己放在对方的角度，学会积极的倾听，努力去理解对方想要表达的</a:t>
                </a:r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含义。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7355033" y="2015452"/>
            <a:ext cx="3428103" cy="4041754"/>
            <a:chOff x="7355033" y="2015452"/>
            <a:chExt cx="3428103" cy="4041754"/>
          </a:xfrm>
        </p:grpSpPr>
        <p:grpSp>
          <p:nvGrpSpPr>
            <p:cNvPr id="88" name="组合 87"/>
            <p:cNvGrpSpPr/>
            <p:nvPr/>
          </p:nvGrpSpPr>
          <p:grpSpPr>
            <a:xfrm>
              <a:off x="7355033" y="2015452"/>
              <a:ext cx="663257" cy="663257"/>
              <a:chOff x="3381829" y="2016766"/>
              <a:chExt cx="720000" cy="720000"/>
            </a:xfrm>
          </p:grpSpPr>
          <p:sp>
            <p:nvSpPr>
              <p:cNvPr id="110" name="椭圆 109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11" name="Oval 30"/>
              <p:cNvSpPr/>
              <p:nvPr/>
            </p:nvSpPr>
            <p:spPr>
              <a:xfrm>
                <a:off x="3636490" y="2274689"/>
                <a:ext cx="210679" cy="204153"/>
              </a:xfrm>
              <a:custGeom>
                <a:avLst/>
                <a:gdLst>
                  <a:gd name="T0" fmla="*/ 4722 w 8610"/>
                  <a:gd name="T1" fmla="*/ 2274 h 8342"/>
                  <a:gd name="T2" fmla="*/ 5032 w 8610"/>
                  <a:gd name="T3" fmla="*/ 2812 h 8342"/>
                  <a:gd name="T4" fmla="*/ 4495 w 8610"/>
                  <a:gd name="T5" fmla="*/ 3123 h 8342"/>
                  <a:gd name="T6" fmla="*/ 4184 w 8610"/>
                  <a:gd name="T7" fmla="*/ 2585 h 8342"/>
                  <a:gd name="T8" fmla="*/ 4722 w 8610"/>
                  <a:gd name="T9" fmla="*/ 2274 h 8342"/>
                  <a:gd name="T10" fmla="*/ 4722 w 8610"/>
                  <a:gd name="T11" fmla="*/ 2274 h 8342"/>
                  <a:gd name="T12" fmla="*/ 3758 w 8610"/>
                  <a:gd name="T13" fmla="*/ 4212 h 8342"/>
                  <a:gd name="T14" fmla="*/ 4020 w 8610"/>
                  <a:gd name="T15" fmla="*/ 3759 h 8342"/>
                  <a:gd name="T16" fmla="*/ 4340 w 8610"/>
                  <a:gd name="T17" fmla="*/ 3673 h 8342"/>
                  <a:gd name="T18" fmla="*/ 4521 w 8610"/>
                  <a:gd name="T19" fmla="*/ 3654 h 8342"/>
                  <a:gd name="T20" fmla="*/ 4527 w 8610"/>
                  <a:gd name="T21" fmla="*/ 3655 h 8342"/>
                  <a:gd name="T22" fmla="*/ 4565 w 8610"/>
                  <a:gd name="T23" fmla="*/ 3661 h 8342"/>
                  <a:gd name="T24" fmla="*/ 4587 w 8610"/>
                  <a:gd name="T25" fmla="*/ 3669 h 8342"/>
                  <a:gd name="T26" fmla="*/ 4604 w 8610"/>
                  <a:gd name="T27" fmla="*/ 3676 h 8342"/>
                  <a:gd name="T28" fmla="*/ 4650 w 8610"/>
                  <a:gd name="T29" fmla="*/ 3697 h 8342"/>
                  <a:gd name="T30" fmla="*/ 4674 w 8610"/>
                  <a:gd name="T31" fmla="*/ 3712 h 8342"/>
                  <a:gd name="T32" fmla="*/ 4705 w 8610"/>
                  <a:gd name="T33" fmla="*/ 3734 h 8342"/>
                  <a:gd name="T34" fmla="*/ 4737 w 8610"/>
                  <a:gd name="T35" fmla="*/ 3765 h 8342"/>
                  <a:gd name="T36" fmla="*/ 4753 w 8610"/>
                  <a:gd name="T37" fmla="*/ 3781 h 8342"/>
                  <a:gd name="T38" fmla="*/ 4787 w 8610"/>
                  <a:gd name="T39" fmla="*/ 3829 h 8342"/>
                  <a:gd name="T40" fmla="*/ 4791 w 8610"/>
                  <a:gd name="T41" fmla="*/ 3835 h 8342"/>
                  <a:gd name="T42" fmla="*/ 4819 w 8610"/>
                  <a:gd name="T43" fmla="*/ 3898 h 8342"/>
                  <a:gd name="T44" fmla="*/ 4820 w 8610"/>
                  <a:gd name="T45" fmla="*/ 3898 h 8342"/>
                  <a:gd name="T46" fmla="*/ 4830 w 8610"/>
                  <a:gd name="T47" fmla="*/ 3924 h 8342"/>
                  <a:gd name="T48" fmla="*/ 4817 w 8610"/>
                  <a:gd name="T49" fmla="*/ 4152 h 8342"/>
                  <a:gd name="T50" fmla="*/ 4442 w 8610"/>
                  <a:gd name="T51" fmla="*/ 5550 h 8342"/>
                  <a:gd name="T52" fmla="*/ 4662 w 8610"/>
                  <a:gd name="T53" fmla="*/ 5797 h 8342"/>
                  <a:gd name="T54" fmla="*/ 4401 w 8610"/>
                  <a:gd name="T55" fmla="*/ 6250 h 8342"/>
                  <a:gd name="T56" fmla="*/ 4044 w 8610"/>
                  <a:gd name="T57" fmla="*/ 6345 h 8342"/>
                  <a:gd name="T58" fmla="*/ 3676 w 8610"/>
                  <a:gd name="T59" fmla="*/ 6236 h 8342"/>
                  <a:gd name="T60" fmla="*/ 3661 w 8610"/>
                  <a:gd name="T61" fmla="*/ 6221 h 8342"/>
                  <a:gd name="T62" fmla="*/ 3646 w 8610"/>
                  <a:gd name="T63" fmla="*/ 6200 h 8342"/>
                  <a:gd name="T64" fmla="*/ 3587 w 8610"/>
                  <a:gd name="T65" fmla="*/ 5887 h 8342"/>
                  <a:gd name="T66" fmla="*/ 3970 w 8610"/>
                  <a:gd name="T67" fmla="*/ 4454 h 8342"/>
                  <a:gd name="T68" fmla="*/ 3758 w 8610"/>
                  <a:gd name="T69" fmla="*/ 4212 h 8342"/>
                  <a:gd name="T70" fmla="*/ 3758 w 8610"/>
                  <a:gd name="T71" fmla="*/ 4212 h 8342"/>
                  <a:gd name="T72" fmla="*/ 8055 w 8610"/>
                  <a:gd name="T73" fmla="*/ 5311 h 8342"/>
                  <a:gd name="T74" fmla="*/ 7626 w 8610"/>
                  <a:gd name="T75" fmla="*/ 6313 h 8342"/>
                  <a:gd name="T76" fmla="*/ 7625 w 8610"/>
                  <a:gd name="T77" fmla="*/ 6313 h 8342"/>
                  <a:gd name="T78" fmla="*/ 7306 w 8610"/>
                  <a:gd name="T79" fmla="*/ 6500 h 8342"/>
                  <a:gd name="T80" fmla="*/ 6936 w 8610"/>
                  <a:gd name="T81" fmla="*/ 6131 h 8342"/>
                  <a:gd name="T82" fmla="*/ 6996 w 8610"/>
                  <a:gd name="T83" fmla="*/ 5930 h 8342"/>
                  <a:gd name="T84" fmla="*/ 6994 w 8610"/>
                  <a:gd name="T85" fmla="*/ 5929 h 8342"/>
                  <a:gd name="T86" fmla="*/ 7340 w 8610"/>
                  <a:gd name="T87" fmla="*/ 5120 h 8342"/>
                  <a:gd name="T88" fmla="*/ 5118 w 8610"/>
                  <a:gd name="T89" fmla="*/ 1271 h 8342"/>
                  <a:gd name="T90" fmla="*/ 1270 w 8610"/>
                  <a:gd name="T91" fmla="*/ 3492 h 8342"/>
                  <a:gd name="T92" fmla="*/ 3491 w 8610"/>
                  <a:gd name="T93" fmla="*/ 7342 h 8342"/>
                  <a:gd name="T94" fmla="*/ 5916 w 8610"/>
                  <a:gd name="T95" fmla="*/ 7000 h 8342"/>
                  <a:gd name="T96" fmla="*/ 6129 w 8610"/>
                  <a:gd name="T97" fmla="*/ 6932 h 8342"/>
                  <a:gd name="T98" fmla="*/ 6499 w 8610"/>
                  <a:gd name="T99" fmla="*/ 7301 h 8342"/>
                  <a:gd name="T100" fmla="*/ 6317 w 8610"/>
                  <a:gd name="T101" fmla="*/ 7618 h 8342"/>
                  <a:gd name="T102" fmla="*/ 6319 w 8610"/>
                  <a:gd name="T103" fmla="*/ 7622 h 8342"/>
                  <a:gd name="T104" fmla="*/ 3300 w 8610"/>
                  <a:gd name="T105" fmla="*/ 8057 h 8342"/>
                  <a:gd name="T106" fmla="*/ 555 w 8610"/>
                  <a:gd name="T107" fmla="*/ 3301 h 8342"/>
                  <a:gd name="T108" fmla="*/ 5310 w 8610"/>
                  <a:gd name="T109" fmla="*/ 556 h 8342"/>
                  <a:gd name="T110" fmla="*/ 8055 w 8610"/>
                  <a:gd name="T111" fmla="*/ 5311 h 8342"/>
                  <a:gd name="T112" fmla="*/ 8055 w 8610"/>
                  <a:gd name="T113" fmla="*/ 5311 h 8342"/>
                  <a:gd name="T114" fmla="*/ 8055 w 8610"/>
                  <a:gd name="T115" fmla="*/ 5311 h 8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10" h="8342">
                    <a:moveTo>
                      <a:pt x="4722" y="2274"/>
                    </a:moveTo>
                    <a:cubicBezTo>
                      <a:pt x="4956" y="2337"/>
                      <a:pt x="5095" y="2578"/>
                      <a:pt x="5032" y="2812"/>
                    </a:cubicBezTo>
                    <a:cubicBezTo>
                      <a:pt x="4970" y="3047"/>
                      <a:pt x="4729" y="3186"/>
                      <a:pt x="4495" y="3123"/>
                    </a:cubicBezTo>
                    <a:cubicBezTo>
                      <a:pt x="4260" y="3060"/>
                      <a:pt x="4121" y="2819"/>
                      <a:pt x="4184" y="2585"/>
                    </a:cubicBezTo>
                    <a:cubicBezTo>
                      <a:pt x="4247" y="2351"/>
                      <a:pt x="4488" y="2212"/>
                      <a:pt x="4722" y="2274"/>
                    </a:cubicBezTo>
                    <a:lnTo>
                      <a:pt x="4722" y="2274"/>
                    </a:lnTo>
                    <a:close/>
                    <a:moveTo>
                      <a:pt x="3758" y="4212"/>
                    </a:moveTo>
                    <a:cubicBezTo>
                      <a:pt x="3705" y="4014"/>
                      <a:pt x="3822" y="3812"/>
                      <a:pt x="4020" y="3759"/>
                    </a:cubicBezTo>
                    <a:lnTo>
                      <a:pt x="4340" y="3673"/>
                    </a:lnTo>
                    <a:cubicBezTo>
                      <a:pt x="4396" y="3652"/>
                      <a:pt x="4458" y="3645"/>
                      <a:pt x="4521" y="3654"/>
                    </a:cubicBezTo>
                    <a:cubicBezTo>
                      <a:pt x="4523" y="3654"/>
                      <a:pt x="4525" y="3655"/>
                      <a:pt x="4527" y="3655"/>
                    </a:cubicBezTo>
                    <a:cubicBezTo>
                      <a:pt x="4540" y="3657"/>
                      <a:pt x="4553" y="3658"/>
                      <a:pt x="4565" y="3661"/>
                    </a:cubicBezTo>
                    <a:cubicBezTo>
                      <a:pt x="4573" y="3663"/>
                      <a:pt x="4580" y="3667"/>
                      <a:pt x="4587" y="3669"/>
                    </a:cubicBezTo>
                    <a:cubicBezTo>
                      <a:pt x="4593" y="3671"/>
                      <a:pt x="4598" y="3673"/>
                      <a:pt x="4604" y="3676"/>
                    </a:cubicBezTo>
                    <a:cubicBezTo>
                      <a:pt x="4620" y="3682"/>
                      <a:pt x="4635" y="3688"/>
                      <a:pt x="4650" y="3697"/>
                    </a:cubicBezTo>
                    <a:cubicBezTo>
                      <a:pt x="4658" y="3701"/>
                      <a:pt x="4666" y="3706"/>
                      <a:pt x="4674" y="3712"/>
                    </a:cubicBezTo>
                    <a:cubicBezTo>
                      <a:pt x="4684" y="3719"/>
                      <a:pt x="4695" y="3726"/>
                      <a:pt x="4705" y="3734"/>
                    </a:cubicBezTo>
                    <a:cubicBezTo>
                      <a:pt x="4717" y="3744"/>
                      <a:pt x="4727" y="3754"/>
                      <a:pt x="4737" y="3765"/>
                    </a:cubicBezTo>
                    <a:cubicBezTo>
                      <a:pt x="4742" y="3770"/>
                      <a:pt x="4748" y="3775"/>
                      <a:pt x="4753" y="3781"/>
                    </a:cubicBezTo>
                    <a:cubicBezTo>
                      <a:pt x="4765" y="3796"/>
                      <a:pt x="4777" y="3812"/>
                      <a:pt x="4787" y="3829"/>
                    </a:cubicBezTo>
                    <a:cubicBezTo>
                      <a:pt x="4788" y="3831"/>
                      <a:pt x="4790" y="3833"/>
                      <a:pt x="4791" y="3835"/>
                    </a:cubicBezTo>
                    <a:cubicBezTo>
                      <a:pt x="4802" y="3855"/>
                      <a:pt x="4812" y="3876"/>
                      <a:pt x="4819" y="3898"/>
                    </a:cubicBezTo>
                    <a:lnTo>
                      <a:pt x="4820" y="3898"/>
                    </a:lnTo>
                    <a:cubicBezTo>
                      <a:pt x="4823" y="3907"/>
                      <a:pt x="4827" y="3915"/>
                      <a:pt x="4830" y="3924"/>
                    </a:cubicBezTo>
                    <a:cubicBezTo>
                      <a:pt x="4851" y="4003"/>
                      <a:pt x="4844" y="4082"/>
                      <a:pt x="4817" y="4152"/>
                    </a:cubicBezTo>
                    <a:lnTo>
                      <a:pt x="4442" y="5550"/>
                    </a:lnTo>
                    <a:cubicBezTo>
                      <a:pt x="4546" y="5592"/>
                      <a:pt x="4631" y="5680"/>
                      <a:pt x="4662" y="5797"/>
                    </a:cubicBezTo>
                    <a:cubicBezTo>
                      <a:pt x="4715" y="5994"/>
                      <a:pt x="4598" y="6197"/>
                      <a:pt x="4401" y="6250"/>
                    </a:cubicBezTo>
                    <a:lnTo>
                      <a:pt x="4044" y="6345"/>
                    </a:lnTo>
                    <a:cubicBezTo>
                      <a:pt x="3906" y="6382"/>
                      <a:pt x="3766" y="6335"/>
                      <a:pt x="3676" y="6236"/>
                    </a:cubicBezTo>
                    <a:cubicBezTo>
                      <a:pt x="3671" y="6231"/>
                      <a:pt x="3666" y="6226"/>
                      <a:pt x="3661" y="6221"/>
                    </a:cubicBezTo>
                    <a:cubicBezTo>
                      <a:pt x="3656" y="6214"/>
                      <a:pt x="3651" y="6207"/>
                      <a:pt x="3646" y="6200"/>
                    </a:cubicBezTo>
                    <a:cubicBezTo>
                      <a:pt x="3582" y="6112"/>
                      <a:pt x="3556" y="5999"/>
                      <a:pt x="3587" y="5887"/>
                    </a:cubicBezTo>
                    <a:lnTo>
                      <a:pt x="3970" y="4454"/>
                    </a:lnTo>
                    <a:cubicBezTo>
                      <a:pt x="3870" y="4411"/>
                      <a:pt x="3789" y="4325"/>
                      <a:pt x="3758" y="4212"/>
                    </a:cubicBezTo>
                    <a:lnTo>
                      <a:pt x="3758" y="4212"/>
                    </a:lnTo>
                    <a:close/>
                    <a:moveTo>
                      <a:pt x="8055" y="5311"/>
                    </a:moveTo>
                    <a:cubicBezTo>
                      <a:pt x="7958" y="5673"/>
                      <a:pt x="7810" y="6008"/>
                      <a:pt x="7626" y="6313"/>
                    </a:cubicBezTo>
                    <a:lnTo>
                      <a:pt x="7625" y="6313"/>
                    </a:lnTo>
                    <a:cubicBezTo>
                      <a:pt x="7562" y="6425"/>
                      <a:pt x="7443" y="6500"/>
                      <a:pt x="7306" y="6500"/>
                    </a:cubicBezTo>
                    <a:cubicBezTo>
                      <a:pt x="7102" y="6500"/>
                      <a:pt x="6936" y="6335"/>
                      <a:pt x="6936" y="6131"/>
                    </a:cubicBezTo>
                    <a:cubicBezTo>
                      <a:pt x="6936" y="6057"/>
                      <a:pt x="6958" y="5988"/>
                      <a:pt x="6996" y="5930"/>
                    </a:cubicBezTo>
                    <a:lnTo>
                      <a:pt x="6994" y="5929"/>
                    </a:lnTo>
                    <a:cubicBezTo>
                      <a:pt x="7143" y="5682"/>
                      <a:pt x="7262" y="5412"/>
                      <a:pt x="7340" y="5120"/>
                    </a:cubicBezTo>
                    <a:cubicBezTo>
                      <a:pt x="7789" y="3443"/>
                      <a:pt x="6794" y="1720"/>
                      <a:pt x="5118" y="1271"/>
                    </a:cubicBezTo>
                    <a:cubicBezTo>
                      <a:pt x="3442" y="821"/>
                      <a:pt x="1719" y="1816"/>
                      <a:pt x="1270" y="3492"/>
                    </a:cubicBezTo>
                    <a:cubicBezTo>
                      <a:pt x="820" y="5169"/>
                      <a:pt x="1815" y="6892"/>
                      <a:pt x="3491" y="7342"/>
                    </a:cubicBezTo>
                    <a:cubicBezTo>
                      <a:pt x="4346" y="7571"/>
                      <a:pt x="5212" y="7421"/>
                      <a:pt x="5916" y="7000"/>
                    </a:cubicBezTo>
                    <a:cubicBezTo>
                      <a:pt x="5976" y="6957"/>
                      <a:pt x="6050" y="6932"/>
                      <a:pt x="6129" y="6932"/>
                    </a:cubicBezTo>
                    <a:cubicBezTo>
                      <a:pt x="6333" y="6932"/>
                      <a:pt x="6499" y="7097"/>
                      <a:pt x="6499" y="7301"/>
                    </a:cubicBezTo>
                    <a:cubicBezTo>
                      <a:pt x="6499" y="7437"/>
                      <a:pt x="6425" y="7553"/>
                      <a:pt x="6317" y="7618"/>
                    </a:cubicBezTo>
                    <a:lnTo>
                      <a:pt x="6319" y="7622"/>
                    </a:lnTo>
                    <a:cubicBezTo>
                      <a:pt x="5445" y="8153"/>
                      <a:pt x="4366" y="8342"/>
                      <a:pt x="3300" y="8057"/>
                    </a:cubicBezTo>
                    <a:cubicBezTo>
                      <a:pt x="1229" y="7502"/>
                      <a:pt x="0" y="5373"/>
                      <a:pt x="555" y="3301"/>
                    </a:cubicBezTo>
                    <a:cubicBezTo>
                      <a:pt x="1110" y="1230"/>
                      <a:pt x="3239" y="0"/>
                      <a:pt x="5310" y="556"/>
                    </a:cubicBezTo>
                    <a:cubicBezTo>
                      <a:pt x="7381" y="1111"/>
                      <a:pt x="8610" y="3240"/>
                      <a:pt x="8055" y="5311"/>
                    </a:cubicBezTo>
                    <a:lnTo>
                      <a:pt x="8055" y="5311"/>
                    </a:lnTo>
                    <a:close/>
                    <a:moveTo>
                      <a:pt x="8055" y="5311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8124658" y="2015452"/>
              <a:ext cx="2658477" cy="897674"/>
              <a:chOff x="4148723" y="2073508"/>
              <a:chExt cx="2658477" cy="897674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4148723" y="2073508"/>
                <a:ext cx="176506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知识共享法则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矩形 102"/>
              <p:cNvSpPr/>
              <p:nvPr/>
            </p:nvSpPr>
            <p:spPr>
              <a:xfrm>
                <a:off x="4148723" y="2394101"/>
                <a:ext cx="2658477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知识和信息是团队有效运作的基础，建立知识和信息共享的沟通渠道，是团队管理中的重要</a:t>
                </a:r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工作。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8124658" y="3053062"/>
              <a:ext cx="2658478" cy="897674"/>
              <a:chOff x="4148722" y="2073508"/>
              <a:chExt cx="2658478" cy="897674"/>
            </a:xfrm>
          </p:grpSpPr>
          <p:sp>
            <p:nvSpPr>
              <p:cNvPr id="100" name="矩形 99"/>
              <p:cNvSpPr/>
              <p:nvPr/>
            </p:nvSpPr>
            <p:spPr>
              <a:xfrm>
                <a:off x="4148722" y="2073508"/>
                <a:ext cx="16656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倾听法则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矩形 100"/>
              <p:cNvSpPr/>
              <p:nvPr/>
            </p:nvSpPr>
            <p:spPr>
              <a:xfrm>
                <a:off x="4148723" y="2394101"/>
                <a:ext cx="2658477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倾听能激发对方的谈话欲，促发更深层次的沟通，同时可以了解对方的心理以及他的思维，从而达到沟通的</a:t>
                </a:r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目的。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4" name="组合 93"/>
            <p:cNvGrpSpPr/>
            <p:nvPr/>
          </p:nvGrpSpPr>
          <p:grpSpPr>
            <a:xfrm>
              <a:off x="8124658" y="4125135"/>
              <a:ext cx="2658478" cy="736091"/>
              <a:chOff x="4148722" y="2073508"/>
              <a:chExt cx="2658478" cy="736091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4148722" y="2073508"/>
                <a:ext cx="16656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80/20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9" name="矩形 98"/>
              <p:cNvSpPr/>
              <p:nvPr/>
            </p:nvSpPr>
            <p:spPr>
              <a:xfrm>
                <a:off x="4148723" y="2394101"/>
                <a:ext cx="2658477" cy="415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帕累托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80/20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法则显示，一个企业内部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80%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的沟通发生在</a:t>
                </a: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20%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的人员</a:t>
                </a:r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之间。</a:t>
                </a:r>
                <a:endParaRPr lang="en-US" altLang="zh-CN" sz="1050" b="1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5" name="组合 94"/>
            <p:cNvGrpSpPr/>
            <p:nvPr/>
          </p:nvGrpSpPr>
          <p:grpSpPr>
            <a:xfrm>
              <a:off x="8124658" y="5159532"/>
              <a:ext cx="2658478" cy="897674"/>
              <a:chOff x="4148722" y="2073508"/>
              <a:chExt cx="2658478" cy="897674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4148722" y="2073508"/>
                <a:ext cx="1665669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双赢法则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>
                <a:off x="4148723" y="2394101"/>
                <a:ext cx="2658477" cy="5770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既要能积极地向别人推销自己的主张，不轻易地屈从和迁就，同时也要能认真地倾听别人所提出的与自己不同的意见和</a:t>
                </a:r>
                <a:r>
                  <a:rPr lang="zh-CN" altLang="en-US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主张</a:t>
                </a: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。</a:t>
                </a:r>
                <a:endPara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7" name="组合 136"/>
            <p:cNvGrpSpPr/>
            <p:nvPr/>
          </p:nvGrpSpPr>
          <p:grpSpPr>
            <a:xfrm>
              <a:off x="7355033" y="3063479"/>
              <a:ext cx="663257" cy="663257"/>
              <a:chOff x="3381829" y="2016766"/>
              <a:chExt cx="720000" cy="720000"/>
            </a:xfrm>
          </p:grpSpPr>
          <p:sp>
            <p:nvSpPr>
              <p:cNvPr id="138" name="椭圆 137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9" name="Oval 30"/>
              <p:cNvSpPr/>
              <p:nvPr/>
            </p:nvSpPr>
            <p:spPr>
              <a:xfrm>
                <a:off x="3636490" y="2274689"/>
                <a:ext cx="210679" cy="204153"/>
              </a:xfrm>
              <a:custGeom>
                <a:avLst/>
                <a:gdLst>
                  <a:gd name="T0" fmla="*/ 4722 w 8610"/>
                  <a:gd name="T1" fmla="*/ 2274 h 8342"/>
                  <a:gd name="T2" fmla="*/ 5032 w 8610"/>
                  <a:gd name="T3" fmla="*/ 2812 h 8342"/>
                  <a:gd name="T4" fmla="*/ 4495 w 8610"/>
                  <a:gd name="T5" fmla="*/ 3123 h 8342"/>
                  <a:gd name="T6" fmla="*/ 4184 w 8610"/>
                  <a:gd name="T7" fmla="*/ 2585 h 8342"/>
                  <a:gd name="T8" fmla="*/ 4722 w 8610"/>
                  <a:gd name="T9" fmla="*/ 2274 h 8342"/>
                  <a:gd name="T10" fmla="*/ 4722 w 8610"/>
                  <a:gd name="T11" fmla="*/ 2274 h 8342"/>
                  <a:gd name="T12" fmla="*/ 3758 w 8610"/>
                  <a:gd name="T13" fmla="*/ 4212 h 8342"/>
                  <a:gd name="T14" fmla="*/ 4020 w 8610"/>
                  <a:gd name="T15" fmla="*/ 3759 h 8342"/>
                  <a:gd name="T16" fmla="*/ 4340 w 8610"/>
                  <a:gd name="T17" fmla="*/ 3673 h 8342"/>
                  <a:gd name="T18" fmla="*/ 4521 w 8610"/>
                  <a:gd name="T19" fmla="*/ 3654 h 8342"/>
                  <a:gd name="T20" fmla="*/ 4527 w 8610"/>
                  <a:gd name="T21" fmla="*/ 3655 h 8342"/>
                  <a:gd name="T22" fmla="*/ 4565 w 8610"/>
                  <a:gd name="T23" fmla="*/ 3661 h 8342"/>
                  <a:gd name="T24" fmla="*/ 4587 w 8610"/>
                  <a:gd name="T25" fmla="*/ 3669 h 8342"/>
                  <a:gd name="T26" fmla="*/ 4604 w 8610"/>
                  <a:gd name="T27" fmla="*/ 3676 h 8342"/>
                  <a:gd name="T28" fmla="*/ 4650 w 8610"/>
                  <a:gd name="T29" fmla="*/ 3697 h 8342"/>
                  <a:gd name="T30" fmla="*/ 4674 w 8610"/>
                  <a:gd name="T31" fmla="*/ 3712 h 8342"/>
                  <a:gd name="T32" fmla="*/ 4705 w 8610"/>
                  <a:gd name="T33" fmla="*/ 3734 h 8342"/>
                  <a:gd name="T34" fmla="*/ 4737 w 8610"/>
                  <a:gd name="T35" fmla="*/ 3765 h 8342"/>
                  <a:gd name="T36" fmla="*/ 4753 w 8610"/>
                  <a:gd name="T37" fmla="*/ 3781 h 8342"/>
                  <a:gd name="T38" fmla="*/ 4787 w 8610"/>
                  <a:gd name="T39" fmla="*/ 3829 h 8342"/>
                  <a:gd name="T40" fmla="*/ 4791 w 8610"/>
                  <a:gd name="T41" fmla="*/ 3835 h 8342"/>
                  <a:gd name="T42" fmla="*/ 4819 w 8610"/>
                  <a:gd name="T43" fmla="*/ 3898 h 8342"/>
                  <a:gd name="T44" fmla="*/ 4820 w 8610"/>
                  <a:gd name="T45" fmla="*/ 3898 h 8342"/>
                  <a:gd name="T46" fmla="*/ 4830 w 8610"/>
                  <a:gd name="T47" fmla="*/ 3924 h 8342"/>
                  <a:gd name="T48" fmla="*/ 4817 w 8610"/>
                  <a:gd name="T49" fmla="*/ 4152 h 8342"/>
                  <a:gd name="T50" fmla="*/ 4442 w 8610"/>
                  <a:gd name="T51" fmla="*/ 5550 h 8342"/>
                  <a:gd name="T52" fmla="*/ 4662 w 8610"/>
                  <a:gd name="T53" fmla="*/ 5797 h 8342"/>
                  <a:gd name="T54" fmla="*/ 4401 w 8610"/>
                  <a:gd name="T55" fmla="*/ 6250 h 8342"/>
                  <a:gd name="T56" fmla="*/ 4044 w 8610"/>
                  <a:gd name="T57" fmla="*/ 6345 h 8342"/>
                  <a:gd name="T58" fmla="*/ 3676 w 8610"/>
                  <a:gd name="T59" fmla="*/ 6236 h 8342"/>
                  <a:gd name="T60" fmla="*/ 3661 w 8610"/>
                  <a:gd name="T61" fmla="*/ 6221 h 8342"/>
                  <a:gd name="T62" fmla="*/ 3646 w 8610"/>
                  <a:gd name="T63" fmla="*/ 6200 h 8342"/>
                  <a:gd name="T64" fmla="*/ 3587 w 8610"/>
                  <a:gd name="T65" fmla="*/ 5887 h 8342"/>
                  <a:gd name="T66" fmla="*/ 3970 w 8610"/>
                  <a:gd name="T67" fmla="*/ 4454 h 8342"/>
                  <a:gd name="T68" fmla="*/ 3758 w 8610"/>
                  <a:gd name="T69" fmla="*/ 4212 h 8342"/>
                  <a:gd name="T70" fmla="*/ 3758 w 8610"/>
                  <a:gd name="T71" fmla="*/ 4212 h 8342"/>
                  <a:gd name="T72" fmla="*/ 8055 w 8610"/>
                  <a:gd name="T73" fmla="*/ 5311 h 8342"/>
                  <a:gd name="T74" fmla="*/ 7626 w 8610"/>
                  <a:gd name="T75" fmla="*/ 6313 h 8342"/>
                  <a:gd name="T76" fmla="*/ 7625 w 8610"/>
                  <a:gd name="T77" fmla="*/ 6313 h 8342"/>
                  <a:gd name="T78" fmla="*/ 7306 w 8610"/>
                  <a:gd name="T79" fmla="*/ 6500 h 8342"/>
                  <a:gd name="T80" fmla="*/ 6936 w 8610"/>
                  <a:gd name="T81" fmla="*/ 6131 h 8342"/>
                  <a:gd name="T82" fmla="*/ 6996 w 8610"/>
                  <a:gd name="T83" fmla="*/ 5930 h 8342"/>
                  <a:gd name="T84" fmla="*/ 6994 w 8610"/>
                  <a:gd name="T85" fmla="*/ 5929 h 8342"/>
                  <a:gd name="T86" fmla="*/ 7340 w 8610"/>
                  <a:gd name="T87" fmla="*/ 5120 h 8342"/>
                  <a:gd name="T88" fmla="*/ 5118 w 8610"/>
                  <a:gd name="T89" fmla="*/ 1271 h 8342"/>
                  <a:gd name="T90" fmla="*/ 1270 w 8610"/>
                  <a:gd name="T91" fmla="*/ 3492 h 8342"/>
                  <a:gd name="T92" fmla="*/ 3491 w 8610"/>
                  <a:gd name="T93" fmla="*/ 7342 h 8342"/>
                  <a:gd name="T94" fmla="*/ 5916 w 8610"/>
                  <a:gd name="T95" fmla="*/ 7000 h 8342"/>
                  <a:gd name="T96" fmla="*/ 6129 w 8610"/>
                  <a:gd name="T97" fmla="*/ 6932 h 8342"/>
                  <a:gd name="T98" fmla="*/ 6499 w 8610"/>
                  <a:gd name="T99" fmla="*/ 7301 h 8342"/>
                  <a:gd name="T100" fmla="*/ 6317 w 8610"/>
                  <a:gd name="T101" fmla="*/ 7618 h 8342"/>
                  <a:gd name="T102" fmla="*/ 6319 w 8610"/>
                  <a:gd name="T103" fmla="*/ 7622 h 8342"/>
                  <a:gd name="T104" fmla="*/ 3300 w 8610"/>
                  <a:gd name="T105" fmla="*/ 8057 h 8342"/>
                  <a:gd name="T106" fmla="*/ 555 w 8610"/>
                  <a:gd name="T107" fmla="*/ 3301 h 8342"/>
                  <a:gd name="T108" fmla="*/ 5310 w 8610"/>
                  <a:gd name="T109" fmla="*/ 556 h 8342"/>
                  <a:gd name="T110" fmla="*/ 8055 w 8610"/>
                  <a:gd name="T111" fmla="*/ 5311 h 8342"/>
                  <a:gd name="T112" fmla="*/ 8055 w 8610"/>
                  <a:gd name="T113" fmla="*/ 5311 h 8342"/>
                  <a:gd name="T114" fmla="*/ 8055 w 8610"/>
                  <a:gd name="T115" fmla="*/ 5311 h 8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10" h="8342">
                    <a:moveTo>
                      <a:pt x="4722" y="2274"/>
                    </a:moveTo>
                    <a:cubicBezTo>
                      <a:pt x="4956" y="2337"/>
                      <a:pt x="5095" y="2578"/>
                      <a:pt x="5032" y="2812"/>
                    </a:cubicBezTo>
                    <a:cubicBezTo>
                      <a:pt x="4970" y="3047"/>
                      <a:pt x="4729" y="3186"/>
                      <a:pt x="4495" y="3123"/>
                    </a:cubicBezTo>
                    <a:cubicBezTo>
                      <a:pt x="4260" y="3060"/>
                      <a:pt x="4121" y="2819"/>
                      <a:pt x="4184" y="2585"/>
                    </a:cubicBezTo>
                    <a:cubicBezTo>
                      <a:pt x="4247" y="2351"/>
                      <a:pt x="4488" y="2212"/>
                      <a:pt x="4722" y="2274"/>
                    </a:cubicBezTo>
                    <a:lnTo>
                      <a:pt x="4722" y="2274"/>
                    </a:lnTo>
                    <a:close/>
                    <a:moveTo>
                      <a:pt x="3758" y="4212"/>
                    </a:moveTo>
                    <a:cubicBezTo>
                      <a:pt x="3705" y="4014"/>
                      <a:pt x="3822" y="3812"/>
                      <a:pt x="4020" y="3759"/>
                    </a:cubicBezTo>
                    <a:lnTo>
                      <a:pt x="4340" y="3673"/>
                    </a:lnTo>
                    <a:cubicBezTo>
                      <a:pt x="4396" y="3652"/>
                      <a:pt x="4458" y="3645"/>
                      <a:pt x="4521" y="3654"/>
                    </a:cubicBezTo>
                    <a:cubicBezTo>
                      <a:pt x="4523" y="3654"/>
                      <a:pt x="4525" y="3655"/>
                      <a:pt x="4527" y="3655"/>
                    </a:cubicBezTo>
                    <a:cubicBezTo>
                      <a:pt x="4540" y="3657"/>
                      <a:pt x="4553" y="3658"/>
                      <a:pt x="4565" y="3661"/>
                    </a:cubicBezTo>
                    <a:cubicBezTo>
                      <a:pt x="4573" y="3663"/>
                      <a:pt x="4580" y="3667"/>
                      <a:pt x="4587" y="3669"/>
                    </a:cubicBezTo>
                    <a:cubicBezTo>
                      <a:pt x="4593" y="3671"/>
                      <a:pt x="4598" y="3673"/>
                      <a:pt x="4604" y="3676"/>
                    </a:cubicBezTo>
                    <a:cubicBezTo>
                      <a:pt x="4620" y="3682"/>
                      <a:pt x="4635" y="3688"/>
                      <a:pt x="4650" y="3697"/>
                    </a:cubicBezTo>
                    <a:cubicBezTo>
                      <a:pt x="4658" y="3701"/>
                      <a:pt x="4666" y="3706"/>
                      <a:pt x="4674" y="3712"/>
                    </a:cubicBezTo>
                    <a:cubicBezTo>
                      <a:pt x="4684" y="3719"/>
                      <a:pt x="4695" y="3726"/>
                      <a:pt x="4705" y="3734"/>
                    </a:cubicBezTo>
                    <a:cubicBezTo>
                      <a:pt x="4717" y="3744"/>
                      <a:pt x="4727" y="3754"/>
                      <a:pt x="4737" y="3765"/>
                    </a:cubicBezTo>
                    <a:cubicBezTo>
                      <a:pt x="4742" y="3770"/>
                      <a:pt x="4748" y="3775"/>
                      <a:pt x="4753" y="3781"/>
                    </a:cubicBezTo>
                    <a:cubicBezTo>
                      <a:pt x="4765" y="3796"/>
                      <a:pt x="4777" y="3812"/>
                      <a:pt x="4787" y="3829"/>
                    </a:cubicBezTo>
                    <a:cubicBezTo>
                      <a:pt x="4788" y="3831"/>
                      <a:pt x="4790" y="3833"/>
                      <a:pt x="4791" y="3835"/>
                    </a:cubicBezTo>
                    <a:cubicBezTo>
                      <a:pt x="4802" y="3855"/>
                      <a:pt x="4812" y="3876"/>
                      <a:pt x="4819" y="3898"/>
                    </a:cubicBezTo>
                    <a:lnTo>
                      <a:pt x="4820" y="3898"/>
                    </a:lnTo>
                    <a:cubicBezTo>
                      <a:pt x="4823" y="3907"/>
                      <a:pt x="4827" y="3915"/>
                      <a:pt x="4830" y="3924"/>
                    </a:cubicBezTo>
                    <a:cubicBezTo>
                      <a:pt x="4851" y="4003"/>
                      <a:pt x="4844" y="4082"/>
                      <a:pt x="4817" y="4152"/>
                    </a:cubicBezTo>
                    <a:lnTo>
                      <a:pt x="4442" y="5550"/>
                    </a:lnTo>
                    <a:cubicBezTo>
                      <a:pt x="4546" y="5592"/>
                      <a:pt x="4631" y="5680"/>
                      <a:pt x="4662" y="5797"/>
                    </a:cubicBezTo>
                    <a:cubicBezTo>
                      <a:pt x="4715" y="5994"/>
                      <a:pt x="4598" y="6197"/>
                      <a:pt x="4401" y="6250"/>
                    </a:cubicBezTo>
                    <a:lnTo>
                      <a:pt x="4044" y="6345"/>
                    </a:lnTo>
                    <a:cubicBezTo>
                      <a:pt x="3906" y="6382"/>
                      <a:pt x="3766" y="6335"/>
                      <a:pt x="3676" y="6236"/>
                    </a:cubicBezTo>
                    <a:cubicBezTo>
                      <a:pt x="3671" y="6231"/>
                      <a:pt x="3666" y="6226"/>
                      <a:pt x="3661" y="6221"/>
                    </a:cubicBezTo>
                    <a:cubicBezTo>
                      <a:pt x="3656" y="6214"/>
                      <a:pt x="3651" y="6207"/>
                      <a:pt x="3646" y="6200"/>
                    </a:cubicBezTo>
                    <a:cubicBezTo>
                      <a:pt x="3582" y="6112"/>
                      <a:pt x="3556" y="5999"/>
                      <a:pt x="3587" y="5887"/>
                    </a:cubicBezTo>
                    <a:lnTo>
                      <a:pt x="3970" y="4454"/>
                    </a:lnTo>
                    <a:cubicBezTo>
                      <a:pt x="3870" y="4411"/>
                      <a:pt x="3789" y="4325"/>
                      <a:pt x="3758" y="4212"/>
                    </a:cubicBezTo>
                    <a:lnTo>
                      <a:pt x="3758" y="4212"/>
                    </a:lnTo>
                    <a:close/>
                    <a:moveTo>
                      <a:pt x="8055" y="5311"/>
                    </a:moveTo>
                    <a:cubicBezTo>
                      <a:pt x="7958" y="5673"/>
                      <a:pt x="7810" y="6008"/>
                      <a:pt x="7626" y="6313"/>
                    </a:cubicBezTo>
                    <a:lnTo>
                      <a:pt x="7625" y="6313"/>
                    </a:lnTo>
                    <a:cubicBezTo>
                      <a:pt x="7562" y="6425"/>
                      <a:pt x="7443" y="6500"/>
                      <a:pt x="7306" y="6500"/>
                    </a:cubicBezTo>
                    <a:cubicBezTo>
                      <a:pt x="7102" y="6500"/>
                      <a:pt x="6936" y="6335"/>
                      <a:pt x="6936" y="6131"/>
                    </a:cubicBezTo>
                    <a:cubicBezTo>
                      <a:pt x="6936" y="6057"/>
                      <a:pt x="6958" y="5988"/>
                      <a:pt x="6996" y="5930"/>
                    </a:cubicBezTo>
                    <a:lnTo>
                      <a:pt x="6994" y="5929"/>
                    </a:lnTo>
                    <a:cubicBezTo>
                      <a:pt x="7143" y="5682"/>
                      <a:pt x="7262" y="5412"/>
                      <a:pt x="7340" y="5120"/>
                    </a:cubicBezTo>
                    <a:cubicBezTo>
                      <a:pt x="7789" y="3443"/>
                      <a:pt x="6794" y="1720"/>
                      <a:pt x="5118" y="1271"/>
                    </a:cubicBezTo>
                    <a:cubicBezTo>
                      <a:pt x="3442" y="821"/>
                      <a:pt x="1719" y="1816"/>
                      <a:pt x="1270" y="3492"/>
                    </a:cubicBezTo>
                    <a:cubicBezTo>
                      <a:pt x="820" y="5169"/>
                      <a:pt x="1815" y="6892"/>
                      <a:pt x="3491" y="7342"/>
                    </a:cubicBezTo>
                    <a:cubicBezTo>
                      <a:pt x="4346" y="7571"/>
                      <a:pt x="5212" y="7421"/>
                      <a:pt x="5916" y="7000"/>
                    </a:cubicBezTo>
                    <a:cubicBezTo>
                      <a:pt x="5976" y="6957"/>
                      <a:pt x="6050" y="6932"/>
                      <a:pt x="6129" y="6932"/>
                    </a:cubicBezTo>
                    <a:cubicBezTo>
                      <a:pt x="6333" y="6932"/>
                      <a:pt x="6499" y="7097"/>
                      <a:pt x="6499" y="7301"/>
                    </a:cubicBezTo>
                    <a:cubicBezTo>
                      <a:pt x="6499" y="7437"/>
                      <a:pt x="6425" y="7553"/>
                      <a:pt x="6317" y="7618"/>
                    </a:cubicBezTo>
                    <a:lnTo>
                      <a:pt x="6319" y="7622"/>
                    </a:lnTo>
                    <a:cubicBezTo>
                      <a:pt x="5445" y="8153"/>
                      <a:pt x="4366" y="8342"/>
                      <a:pt x="3300" y="8057"/>
                    </a:cubicBezTo>
                    <a:cubicBezTo>
                      <a:pt x="1229" y="7502"/>
                      <a:pt x="0" y="5373"/>
                      <a:pt x="555" y="3301"/>
                    </a:cubicBezTo>
                    <a:cubicBezTo>
                      <a:pt x="1110" y="1230"/>
                      <a:pt x="3239" y="0"/>
                      <a:pt x="5310" y="556"/>
                    </a:cubicBezTo>
                    <a:cubicBezTo>
                      <a:pt x="7381" y="1111"/>
                      <a:pt x="8610" y="3240"/>
                      <a:pt x="8055" y="5311"/>
                    </a:cubicBezTo>
                    <a:lnTo>
                      <a:pt x="8055" y="5311"/>
                    </a:lnTo>
                    <a:close/>
                    <a:moveTo>
                      <a:pt x="8055" y="5311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0" name="组合 139"/>
            <p:cNvGrpSpPr/>
            <p:nvPr/>
          </p:nvGrpSpPr>
          <p:grpSpPr>
            <a:xfrm>
              <a:off x="7355033" y="4111506"/>
              <a:ext cx="663257" cy="663257"/>
              <a:chOff x="3381829" y="2016766"/>
              <a:chExt cx="720000" cy="720000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Oval 30"/>
              <p:cNvSpPr/>
              <p:nvPr/>
            </p:nvSpPr>
            <p:spPr>
              <a:xfrm>
                <a:off x="3636490" y="2274689"/>
                <a:ext cx="210679" cy="204153"/>
              </a:xfrm>
              <a:custGeom>
                <a:avLst/>
                <a:gdLst>
                  <a:gd name="T0" fmla="*/ 4722 w 8610"/>
                  <a:gd name="T1" fmla="*/ 2274 h 8342"/>
                  <a:gd name="T2" fmla="*/ 5032 w 8610"/>
                  <a:gd name="T3" fmla="*/ 2812 h 8342"/>
                  <a:gd name="T4" fmla="*/ 4495 w 8610"/>
                  <a:gd name="T5" fmla="*/ 3123 h 8342"/>
                  <a:gd name="T6" fmla="*/ 4184 w 8610"/>
                  <a:gd name="T7" fmla="*/ 2585 h 8342"/>
                  <a:gd name="T8" fmla="*/ 4722 w 8610"/>
                  <a:gd name="T9" fmla="*/ 2274 h 8342"/>
                  <a:gd name="T10" fmla="*/ 4722 w 8610"/>
                  <a:gd name="T11" fmla="*/ 2274 h 8342"/>
                  <a:gd name="T12" fmla="*/ 3758 w 8610"/>
                  <a:gd name="T13" fmla="*/ 4212 h 8342"/>
                  <a:gd name="T14" fmla="*/ 4020 w 8610"/>
                  <a:gd name="T15" fmla="*/ 3759 h 8342"/>
                  <a:gd name="T16" fmla="*/ 4340 w 8610"/>
                  <a:gd name="T17" fmla="*/ 3673 h 8342"/>
                  <a:gd name="T18" fmla="*/ 4521 w 8610"/>
                  <a:gd name="T19" fmla="*/ 3654 h 8342"/>
                  <a:gd name="T20" fmla="*/ 4527 w 8610"/>
                  <a:gd name="T21" fmla="*/ 3655 h 8342"/>
                  <a:gd name="T22" fmla="*/ 4565 w 8610"/>
                  <a:gd name="T23" fmla="*/ 3661 h 8342"/>
                  <a:gd name="T24" fmla="*/ 4587 w 8610"/>
                  <a:gd name="T25" fmla="*/ 3669 h 8342"/>
                  <a:gd name="T26" fmla="*/ 4604 w 8610"/>
                  <a:gd name="T27" fmla="*/ 3676 h 8342"/>
                  <a:gd name="T28" fmla="*/ 4650 w 8610"/>
                  <a:gd name="T29" fmla="*/ 3697 h 8342"/>
                  <a:gd name="T30" fmla="*/ 4674 w 8610"/>
                  <a:gd name="T31" fmla="*/ 3712 h 8342"/>
                  <a:gd name="T32" fmla="*/ 4705 w 8610"/>
                  <a:gd name="T33" fmla="*/ 3734 h 8342"/>
                  <a:gd name="T34" fmla="*/ 4737 w 8610"/>
                  <a:gd name="T35" fmla="*/ 3765 h 8342"/>
                  <a:gd name="T36" fmla="*/ 4753 w 8610"/>
                  <a:gd name="T37" fmla="*/ 3781 h 8342"/>
                  <a:gd name="T38" fmla="*/ 4787 w 8610"/>
                  <a:gd name="T39" fmla="*/ 3829 h 8342"/>
                  <a:gd name="T40" fmla="*/ 4791 w 8610"/>
                  <a:gd name="T41" fmla="*/ 3835 h 8342"/>
                  <a:gd name="T42" fmla="*/ 4819 w 8610"/>
                  <a:gd name="T43" fmla="*/ 3898 h 8342"/>
                  <a:gd name="T44" fmla="*/ 4820 w 8610"/>
                  <a:gd name="T45" fmla="*/ 3898 h 8342"/>
                  <a:gd name="T46" fmla="*/ 4830 w 8610"/>
                  <a:gd name="T47" fmla="*/ 3924 h 8342"/>
                  <a:gd name="T48" fmla="*/ 4817 w 8610"/>
                  <a:gd name="T49" fmla="*/ 4152 h 8342"/>
                  <a:gd name="T50" fmla="*/ 4442 w 8610"/>
                  <a:gd name="T51" fmla="*/ 5550 h 8342"/>
                  <a:gd name="T52" fmla="*/ 4662 w 8610"/>
                  <a:gd name="T53" fmla="*/ 5797 h 8342"/>
                  <a:gd name="T54" fmla="*/ 4401 w 8610"/>
                  <a:gd name="T55" fmla="*/ 6250 h 8342"/>
                  <a:gd name="T56" fmla="*/ 4044 w 8610"/>
                  <a:gd name="T57" fmla="*/ 6345 h 8342"/>
                  <a:gd name="T58" fmla="*/ 3676 w 8610"/>
                  <a:gd name="T59" fmla="*/ 6236 h 8342"/>
                  <a:gd name="T60" fmla="*/ 3661 w 8610"/>
                  <a:gd name="T61" fmla="*/ 6221 h 8342"/>
                  <a:gd name="T62" fmla="*/ 3646 w 8610"/>
                  <a:gd name="T63" fmla="*/ 6200 h 8342"/>
                  <a:gd name="T64" fmla="*/ 3587 w 8610"/>
                  <a:gd name="T65" fmla="*/ 5887 h 8342"/>
                  <a:gd name="T66" fmla="*/ 3970 w 8610"/>
                  <a:gd name="T67" fmla="*/ 4454 h 8342"/>
                  <a:gd name="T68" fmla="*/ 3758 w 8610"/>
                  <a:gd name="T69" fmla="*/ 4212 h 8342"/>
                  <a:gd name="T70" fmla="*/ 3758 w 8610"/>
                  <a:gd name="T71" fmla="*/ 4212 h 8342"/>
                  <a:gd name="T72" fmla="*/ 8055 w 8610"/>
                  <a:gd name="T73" fmla="*/ 5311 h 8342"/>
                  <a:gd name="T74" fmla="*/ 7626 w 8610"/>
                  <a:gd name="T75" fmla="*/ 6313 h 8342"/>
                  <a:gd name="T76" fmla="*/ 7625 w 8610"/>
                  <a:gd name="T77" fmla="*/ 6313 h 8342"/>
                  <a:gd name="T78" fmla="*/ 7306 w 8610"/>
                  <a:gd name="T79" fmla="*/ 6500 h 8342"/>
                  <a:gd name="T80" fmla="*/ 6936 w 8610"/>
                  <a:gd name="T81" fmla="*/ 6131 h 8342"/>
                  <a:gd name="T82" fmla="*/ 6996 w 8610"/>
                  <a:gd name="T83" fmla="*/ 5930 h 8342"/>
                  <a:gd name="T84" fmla="*/ 6994 w 8610"/>
                  <a:gd name="T85" fmla="*/ 5929 h 8342"/>
                  <a:gd name="T86" fmla="*/ 7340 w 8610"/>
                  <a:gd name="T87" fmla="*/ 5120 h 8342"/>
                  <a:gd name="T88" fmla="*/ 5118 w 8610"/>
                  <a:gd name="T89" fmla="*/ 1271 h 8342"/>
                  <a:gd name="T90" fmla="*/ 1270 w 8610"/>
                  <a:gd name="T91" fmla="*/ 3492 h 8342"/>
                  <a:gd name="T92" fmla="*/ 3491 w 8610"/>
                  <a:gd name="T93" fmla="*/ 7342 h 8342"/>
                  <a:gd name="T94" fmla="*/ 5916 w 8610"/>
                  <a:gd name="T95" fmla="*/ 7000 h 8342"/>
                  <a:gd name="T96" fmla="*/ 6129 w 8610"/>
                  <a:gd name="T97" fmla="*/ 6932 h 8342"/>
                  <a:gd name="T98" fmla="*/ 6499 w 8610"/>
                  <a:gd name="T99" fmla="*/ 7301 h 8342"/>
                  <a:gd name="T100" fmla="*/ 6317 w 8610"/>
                  <a:gd name="T101" fmla="*/ 7618 h 8342"/>
                  <a:gd name="T102" fmla="*/ 6319 w 8610"/>
                  <a:gd name="T103" fmla="*/ 7622 h 8342"/>
                  <a:gd name="T104" fmla="*/ 3300 w 8610"/>
                  <a:gd name="T105" fmla="*/ 8057 h 8342"/>
                  <a:gd name="T106" fmla="*/ 555 w 8610"/>
                  <a:gd name="T107" fmla="*/ 3301 h 8342"/>
                  <a:gd name="T108" fmla="*/ 5310 w 8610"/>
                  <a:gd name="T109" fmla="*/ 556 h 8342"/>
                  <a:gd name="T110" fmla="*/ 8055 w 8610"/>
                  <a:gd name="T111" fmla="*/ 5311 h 8342"/>
                  <a:gd name="T112" fmla="*/ 8055 w 8610"/>
                  <a:gd name="T113" fmla="*/ 5311 h 8342"/>
                  <a:gd name="T114" fmla="*/ 8055 w 8610"/>
                  <a:gd name="T115" fmla="*/ 5311 h 8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10" h="8342">
                    <a:moveTo>
                      <a:pt x="4722" y="2274"/>
                    </a:moveTo>
                    <a:cubicBezTo>
                      <a:pt x="4956" y="2337"/>
                      <a:pt x="5095" y="2578"/>
                      <a:pt x="5032" y="2812"/>
                    </a:cubicBezTo>
                    <a:cubicBezTo>
                      <a:pt x="4970" y="3047"/>
                      <a:pt x="4729" y="3186"/>
                      <a:pt x="4495" y="3123"/>
                    </a:cubicBezTo>
                    <a:cubicBezTo>
                      <a:pt x="4260" y="3060"/>
                      <a:pt x="4121" y="2819"/>
                      <a:pt x="4184" y="2585"/>
                    </a:cubicBezTo>
                    <a:cubicBezTo>
                      <a:pt x="4247" y="2351"/>
                      <a:pt x="4488" y="2212"/>
                      <a:pt x="4722" y="2274"/>
                    </a:cubicBezTo>
                    <a:lnTo>
                      <a:pt x="4722" y="2274"/>
                    </a:lnTo>
                    <a:close/>
                    <a:moveTo>
                      <a:pt x="3758" y="4212"/>
                    </a:moveTo>
                    <a:cubicBezTo>
                      <a:pt x="3705" y="4014"/>
                      <a:pt x="3822" y="3812"/>
                      <a:pt x="4020" y="3759"/>
                    </a:cubicBezTo>
                    <a:lnTo>
                      <a:pt x="4340" y="3673"/>
                    </a:lnTo>
                    <a:cubicBezTo>
                      <a:pt x="4396" y="3652"/>
                      <a:pt x="4458" y="3645"/>
                      <a:pt x="4521" y="3654"/>
                    </a:cubicBezTo>
                    <a:cubicBezTo>
                      <a:pt x="4523" y="3654"/>
                      <a:pt x="4525" y="3655"/>
                      <a:pt x="4527" y="3655"/>
                    </a:cubicBezTo>
                    <a:cubicBezTo>
                      <a:pt x="4540" y="3657"/>
                      <a:pt x="4553" y="3658"/>
                      <a:pt x="4565" y="3661"/>
                    </a:cubicBezTo>
                    <a:cubicBezTo>
                      <a:pt x="4573" y="3663"/>
                      <a:pt x="4580" y="3667"/>
                      <a:pt x="4587" y="3669"/>
                    </a:cubicBezTo>
                    <a:cubicBezTo>
                      <a:pt x="4593" y="3671"/>
                      <a:pt x="4598" y="3673"/>
                      <a:pt x="4604" y="3676"/>
                    </a:cubicBezTo>
                    <a:cubicBezTo>
                      <a:pt x="4620" y="3682"/>
                      <a:pt x="4635" y="3688"/>
                      <a:pt x="4650" y="3697"/>
                    </a:cubicBezTo>
                    <a:cubicBezTo>
                      <a:pt x="4658" y="3701"/>
                      <a:pt x="4666" y="3706"/>
                      <a:pt x="4674" y="3712"/>
                    </a:cubicBezTo>
                    <a:cubicBezTo>
                      <a:pt x="4684" y="3719"/>
                      <a:pt x="4695" y="3726"/>
                      <a:pt x="4705" y="3734"/>
                    </a:cubicBezTo>
                    <a:cubicBezTo>
                      <a:pt x="4717" y="3744"/>
                      <a:pt x="4727" y="3754"/>
                      <a:pt x="4737" y="3765"/>
                    </a:cubicBezTo>
                    <a:cubicBezTo>
                      <a:pt x="4742" y="3770"/>
                      <a:pt x="4748" y="3775"/>
                      <a:pt x="4753" y="3781"/>
                    </a:cubicBezTo>
                    <a:cubicBezTo>
                      <a:pt x="4765" y="3796"/>
                      <a:pt x="4777" y="3812"/>
                      <a:pt x="4787" y="3829"/>
                    </a:cubicBezTo>
                    <a:cubicBezTo>
                      <a:pt x="4788" y="3831"/>
                      <a:pt x="4790" y="3833"/>
                      <a:pt x="4791" y="3835"/>
                    </a:cubicBezTo>
                    <a:cubicBezTo>
                      <a:pt x="4802" y="3855"/>
                      <a:pt x="4812" y="3876"/>
                      <a:pt x="4819" y="3898"/>
                    </a:cubicBezTo>
                    <a:lnTo>
                      <a:pt x="4820" y="3898"/>
                    </a:lnTo>
                    <a:cubicBezTo>
                      <a:pt x="4823" y="3907"/>
                      <a:pt x="4827" y="3915"/>
                      <a:pt x="4830" y="3924"/>
                    </a:cubicBezTo>
                    <a:cubicBezTo>
                      <a:pt x="4851" y="4003"/>
                      <a:pt x="4844" y="4082"/>
                      <a:pt x="4817" y="4152"/>
                    </a:cubicBezTo>
                    <a:lnTo>
                      <a:pt x="4442" y="5550"/>
                    </a:lnTo>
                    <a:cubicBezTo>
                      <a:pt x="4546" y="5592"/>
                      <a:pt x="4631" y="5680"/>
                      <a:pt x="4662" y="5797"/>
                    </a:cubicBezTo>
                    <a:cubicBezTo>
                      <a:pt x="4715" y="5994"/>
                      <a:pt x="4598" y="6197"/>
                      <a:pt x="4401" y="6250"/>
                    </a:cubicBezTo>
                    <a:lnTo>
                      <a:pt x="4044" y="6345"/>
                    </a:lnTo>
                    <a:cubicBezTo>
                      <a:pt x="3906" y="6382"/>
                      <a:pt x="3766" y="6335"/>
                      <a:pt x="3676" y="6236"/>
                    </a:cubicBezTo>
                    <a:cubicBezTo>
                      <a:pt x="3671" y="6231"/>
                      <a:pt x="3666" y="6226"/>
                      <a:pt x="3661" y="6221"/>
                    </a:cubicBezTo>
                    <a:cubicBezTo>
                      <a:pt x="3656" y="6214"/>
                      <a:pt x="3651" y="6207"/>
                      <a:pt x="3646" y="6200"/>
                    </a:cubicBezTo>
                    <a:cubicBezTo>
                      <a:pt x="3582" y="6112"/>
                      <a:pt x="3556" y="5999"/>
                      <a:pt x="3587" y="5887"/>
                    </a:cubicBezTo>
                    <a:lnTo>
                      <a:pt x="3970" y="4454"/>
                    </a:lnTo>
                    <a:cubicBezTo>
                      <a:pt x="3870" y="4411"/>
                      <a:pt x="3789" y="4325"/>
                      <a:pt x="3758" y="4212"/>
                    </a:cubicBezTo>
                    <a:lnTo>
                      <a:pt x="3758" y="4212"/>
                    </a:lnTo>
                    <a:close/>
                    <a:moveTo>
                      <a:pt x="8055" y="5311"/>
                    </a:moveTo>
                    <a:cubicBezTo>
                      <a:pt x="7958" y="5673"/>
                      <a:pt x="7810" y="6008"/>
                      <a:pt x="7626" y="6313"/>
                    </a:cubicBezTo>
                    <a:lnTo>
                      <a:pt x="7625" y="6313"/>
                    </a:lnTo>
                    <a:cubicBezTo>
                      <a:pt x="7562" y="6425"/>
                      <a:pt x="7443" y="6500"/>
                      <a:pt x="7306" y="6500"/>
                    </a:cubicBezTo>
                    <a:cubicBezTo>
                      <a:pt x="7102" y="6500"/>
                      <a:pt x="6936" y="6335"/>
                      <a:pt x="6936" y="6131"/>
                    </a:cubicBezTo>
                    <a:cubicBezTo>
                      <a:pt x="6936" y="6057"/>
                      <a:pt x="6958" y="5988"/>
                      <a:pt x="6996" y="5930"/>
                    </a:cubicBezTo>
                    <a:lnTo>
                      <a:pt x="6994" y="5929"/>
                    </a:lnTo>
                    <a:cubicBezTo>
                      <a:pt x="7143" y="5682"/>
                      <a:pt x="7262" y="5412"/>
                      <a:pt x="7340" y="5120"/>
                    </a:cubicBezTo>
                    <a:cubicBezTo>
                      <a:pt x="7789" y="3443"/>
                      <a:pt x="6794" y="1720"/>
                      <a:pt x="5118" y="1271"/>
                    </a:cubicBezTo>
                    <a:cubicBezTo>
                      <a:pt x="3442" y="821"/>
                      <a:pt x="1719" y="1816"/>
                      <a:pt x="1270" y="3492"/>
                    </a:cubicBezTo>
                    <a:cubicBezTo>
                      <a:pt x="820" y="5169"/>
                      <a:pt x="1815" y="6892"/>
                      <a:pt x="3491" y="7342"/>
                    </a:cubicBezTo>
                    <a:cubicBezTo>
                      <a:pt x="4346" y="7571"/>
                      <a:pt x="5212" y="7421"/>
                      <a:pt x="5916" y="7000"/>
                    </a:cubicBezTo>
                    <a:cubicBezTo>
                      <a:pt x="5976" y="6957"/>
                      <a:pt x="6050" y="6932"/>
                      <a:pt x="6129" y="6932"/>
                    </a:cubicBezTo>
                    <a:cubicBezTo>
                      <a:pt x="6333" y="6932"/>
                      <a:pt x="6499" y="7097"/>
                      <a:pt x="6499" y="7301"/>
                    </a:cubicBezTo>
                    <a:cubicBezTo>
                      <a:pt x="6499" y="7437"/>
                      <a:pt x="6425" y="7553"/>
                      <a:pt x="6317" y="7618"/>
                    </a:cubicBezTo>
                    <a:lnTo>
                      <a:pt x="6319" y="7622"/>
                    </a:lnTo>
                    <a:cubicBezTo>
                      <a:pt x="5445" y="8153"/>
                      <a:pt x="4366" y="8342"/>
                      <a:pt x="3300" y="8057"/>
                    </a:cubicBezTo>
                    <a:cubicBezTo>
                      <a:pt x="1229" y="7502"/>
                      <a:pt x="0" y="5373"/>
                      <a:pt x="555" y="3301"/>
                    </a:cubicBezTo>
                    <a:cubicBezTo>
                      <a:pt x="1110" y="1230"/>
                      <a:pt x="3239" y="0"/>
                      <a:pt x="5310" y="556"/>
                    </a:cubicBezTo>
                    <a:cubicBezTo>
                      <a:pt x="7381" y="1111"/>
                      <a:pt x="8610" y="3240"/>
                      <a:pt x="8055" y="5311"/>
                    </a:cubicBezTo>
                    <a:lnTo>
                      <a:pt x="8055" y="5311"/>
                    </a:lnTo>
                    <a:close/>
                    <a:moveTo>
                      <a:pt x="8055" y="5311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143" name="组合 142"/>
            <p:cNvGrpSpPr/>
            <p:nvPr/>
          </p:nvGrpSpPr>
          <p:grpSpPr>
            <a:xfrm>
              <a:off x="7355033" y="5159532"/>
              <a:ext cx="663257" cy="663257"/>
              <a:chOff x="3381829" y="2016766"/>
              <a:chExt cx="720000" cy="720000"/>
            </a:xfrm>
          </p:grpSpPr>
          <p:sp>
            <p:nvSpPr>
              <p:cNvPr id="144" name="椭圆 143"/>
              <p:cNvSpPr/>
              <p:nvPr/>
            </p:nvSpPr>
            <p:spPr>
              <a:xfrm>
                <a:off x="3381829" y="2016766"/>
                <a:ext cx="720000" cy="720000"/>
              </a:xfrm>
              <a:prstGeom prst="ellipse">
                <a:avLst/>
              </a:prstGeom>
              <a:noFill/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5" name="Oval 30"/>
              <p:cNvSpPr/>
              <p:nvPr/>
            </p:nvSpPr>
            <p:spPr>
              <a:xfrm>
                <a:off x="3636490" y="2274689"/>
                <a:ext cx="210679" cy="204153"/>
              </a:xfrm>
              <a:custGeom>
                <a:avLst/>
                <a:gdLst>
                  <a:gd name="T0" fmla="*/ 4722 w 8610"/>
                  <a:gd name="T1" fmla="*/ 2274 h 8342"/>
                  <a:gd name="T2" fmla="*/ 5032 w 8610"/>
                  <a:gd name="T3" fmla="*/ 2812 h 8342"/>
                  <a:gd name="T4" fmla="*/ 4495 w 8610"/>
                  <a:gd name="T5" fmla="*/ 3123 h 8342"/>
                  <a:gd name="T6" fmla="*/ 4184 w 8610"/>
                  <a:gd name="T7" fmla="*/ 2585 h 8342"/>
                  <a:gd name="T8" fmla="*/ 4722 w 8610"/>
                  <a:gd name="T9" fmla="*/ 2274 h 8342"/>
                  <a:gd name="T10" fmla="*/ 4722 w 8610"/>
                  <a:gd name="T11" fmla="*/ 2274 h 8342"/>
                  <a:gd name="T12" fmla="*/ 3758 w 8610"/>
                  <a:gd name="T13" fmla="*/ 4212 h 8342"/>
                  <a:gd name="T14" fmla="*/ 4020 w 8610"/>
                  <a:gd name="T15" fmla="*/ 3759 h 8342"/>
                  <a:gd name="T16" fmla="*/ 4340 w 8610"/>
                  <a:gd name="T17" fmla="*/ 3673 h 8342"/>
                  <a:gd name="T18" fmla="*/ 4521 w 8610"/>
                  <a:gd name="T19" fmla="*/ 3654 h 8342"/>
                  <a:gd name="T20" fmla="*/ 4527 w 8610"/>
                  <a:gd name="T21" fmla="*/ 3655 h 8342"/>
                  <a:gd name="T22" fmla="*/ 4565 w 8610"/>
                  <a:gd name="T23" fmla="*/ 3661 h 8342"/>
                  <a:gd name="T24" fmla="*/ 4587 w 8610"/>
                  <a:gd name="T25" fmla="*/ 3669 h 8342"/>
                  <a:gd name="T26" fmla="*/ 4604 w 8610"/>
                  <a:gd name="T27" fmla="*/ 3676 h 8342"/>
                  <a:gd name="T28" fmla="*/ 4650 w 8610"/>
                  <a:gd name="T29" fmla="*/ 3697 h 8342"/>
                  <a:gd name="T30" fmla="*/ 4674 w 8610"/>
                  <a:gd name="T31" fmla="*/ 3712 h 8342"/>
                  <a:gd name="T32" fmla="*/ 4705 w 8610"/>
                  <a:gd name="T33" fmla="*/ 3734 h 8342"/>
                  <a:gd name="T34" fmla="*/ 4737 w 8610"/>
                  <a:gd name="T35" fmla="*/ 3765 h 8342"/>
                  <a:gd name="T36" fmla="*/ 4753 w 8610"/>
                  <a:gd name="T37" fmla="*/ 3781 h 8342"/>
                  <a:gd name="T38" fmla="*/ 4787 w 8610"/>
                  <a:gd name="T39" fmla="*/ 3829 h 8342"/>
                  <a:gd name="T40" fmla="*/ 4791 w 8610"/>
                  <a:gd name="T41" fmla="*/ 3835 h 8342"/>
                  <a:gd name="T42" fmla="*/ 4819 w 8610"/>
                  <a:gd name="T43" fmla="*/ 3898 h 8342"/>
                  <a:gd name="T44" fmla="*/ 4820 w 8610"/>
                  <a:gd name="T45" fmla="*/ 3898 h 8342"/>
                  <a:gd name="T46" fmla="*/ 4830 w 8610"/>
                  <a:gd name="T47" fmla="*/ 3924 h 8342"/>
                  <a:gd name="T48" fmla="*/ 4817 w 8610"/>
                  <a:gd name="T49" fmla="*/ 4152 h 8342"/>
                  <a:gd name="T50" fmla="*/ 4442 w 8610"/>
                  <a:gd name="T51" fmla="*/ 5550 h 8342"/>
                  <a:gd name="T52" fmla="*/ 4662 w 8610"/>
                  <a:gd name="T53" fmla="*/ 5797 h 8342"/>
                  <a:gd name="T54" fmla="*/ 4401 w 8610"/>
                  <a:gd name="T55" fmla="*/ 6250 h 8342"/>
                  <a:gd name="T56" fmla="*/ 4044 w 8610"/>
                  <a:gd name="T57" fmla="*/ 6345 h 8342"/>
                  <a:gd name="T58" fmla="*/ 3676 w 8610"/>
                  <a:gd name="T59" fmla="*/ 6236 h 8342"/>
                  <a:gd name="T60" fmla="*/ 3661 w 8610"/>
                  <a:gd name="T61" fmla="*/ 6221 h 8342"/>
                  <a:gd name="T62" fmla="*/ 3646 w 8610"/>
                  <a:gd name="T63" fmla="*/ 6200 h 8342"/>
                  <a:gd name="T64" fmla="*/ 3587 w 8610"/>
                  <a:gd name="T65" fmla="*/ 5887 h 8342"/>
                  <a:gd name="T66" fmla="*/ 3970 w 8610"/>
                  <a:gd name="T67" fmla="*/ 4454 h 8342"/>
                  <a:gd name="T68" fmla="*/ 3758 w 8610"/>
                  <a:gd name="T69" fmla="*/ 4212 h 8342"/>
                  <a:gd name="T70" fmla="*/ 3758 w 8610"/>
                  <a:gd name="T71" fmla="*/ 4212 h 8342"/>
                  <a:gd name="T72" fmla="*/ 8055 w 8610"/>
                  <a:gd name="T73" fmla="*/ 5311 h 8342"/>
                  <a:gd name="T74" fmla="*/ 7626 w 8610"/>
                  <a:gd name="T75" fmla="*/ 6313 h 8342"/>
                  <a:gd name="T76" fmla="*/ 7625 w 8610"/>
                  <a:gd name="T77" fmla="*/ 6313 h 8342"/>
                  <a:gd name="T78" fmla="*/ 7306 w 8610"/>
                  <a:gd name="T79" fmla="*/ 6500 h 8342"/>
                  <a:gd name="T80" fmla="*/ 6936 w 8610"/>
                  <a:gd name="T81" fmla="*/ 6131 h 8342"/>
                  <a:gd name="T82" fmla="*/ 6996 w 8610"/>
                  <a:gd name="T83" fmla="*/ 5930 h 8342"/>
                  <a:gd name="T84" fmla="*/ 6994 w 8610"/>
                  <a:gd name="T85" fmla="*/ 5929 h 8342"/>
                  <a:gd name="T86" fmla="*/ 7340 w 8610"/>
                  <a:gd name="T87" fmla="*/ 5120 h 8342"/>
                  <a:gd name="T88" fmla="*/ 5118 w 8610"/>
                  <a:gd name="T89" fmla="*/ 1271 h 8342"/>
                  <a:gd name="T90" fmla="*/ 1270 w 8610"/>
                  <a:gd name="T91" fmla="*/ 3492 h 8342"/>
                  <a:gd name="T92" fmla="*/ 3491 w 8610"/>
                  <a:gd name="T93" fmla="*/ 7342 h 8342"/>
                  <a:gd name="T94" fmla="*/ 5916 w 8610"/>
                  <a:gd name="T95" fmla="*/ 7000 h 8342"/>
                  <a:gd name="T96" fmla="*/ 6129 w 8610"/>
                  <a:gd name="T97" fmla="*/ 6932 h 8342"/>
                  <a:gd name="T98" fmla="*/ 6499 w 8610"/>
                  <a:gd name="T99" fmla="*/ 7301 h 8342"/>
                  <a:gd name="T100" fmla="*/ 6317 w 8610"/>
                  <a:gd name="T101" fmla="*/ 7618 h 8342"/>
                  <a:gd name="T102" fmla="*/ 6319 w 8610"/>
                  <a:gd name="T103" fmla="*/ 7622 h 8342"/>
                  <a:gd name="T104" fmla="*/ 3300 w 8610"/>
                  <a:gd name="T105" fmla="*/ 8057 h 8342"/>
                  <a:gd name="T106" fmla="*/ 555 w 8610"/>
                  <a:gd name="T107" fmla="*/ 3301 h 8342"/>
                  <a:gd name="T108" fmla="*/ 5310 w 8610"/>
                  <a:gd name="T109" fmla="*/ 556 h 8342"/>
                  <a:gd name="T110" fmla="*/ 8055 w 8610"/>
                  <a:gd name="T111" fmla="*/ 5311 h 8342"/>
                  <a:gd name="T112" fmla="*/ 8055 w 8610"/>
                  <a:gd name="T113" fmla="*/ 5311 h 8342"/>
                  <a:gd name="T114" fmla="*/ 8055 w 8610"/>
                  <a:gd name="T115" fmla="*/ 5311 h 8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610" h="8342">
                    <a:moveTo>
                      <a:pt x="4722" y="2274"/>
                    </a:moveTo>
                    <a:cubicBezTo>
                      <a:pt x="4956" y="2337"/>
                      <a:pt x="5095" y="2578"/>
                      <a:pt x="5032" y="2812"/>
                    </a:cubicBezTo>
                    <a:cubicBezTo>
                      <a:pt x="4970" y="3047"/>
                      <a:pt x="4729" y="3186"/>
                      <a:pt x="4495" y="3123"/>
                    </a:cubicBezTo>
                    <a:cubicBezTo>
                      <a:pt x="4260" y="3060"/>
                      <a:pt x="4121" y="2819"/>
                      <a:pt x="4184" y="2585"/>
                    </a:cubicBezTo>
                    <a:cubicBezTo>
                      <a:pt x="4247" y="2351"/>
                      <a:pt x="4488" y="2212"/>
                      <a:pt x="4722" y="2274"/>
                    </a:cubicBezTo>
                    <a:lnTo>
                      <a:pt x="4722" y="2274"/>
                    </a:lnTo>
                    <a:close/>
                    <a:moveTo>
                      <a:pt x="3758" y="4212"/>
                    </a:moveTo>
                    <a:cubicBezTo>
                      <a:pt x="3705" y="4014"/>
                      <a:pt x="3822" y="3812"/>
                      <a:pt x="4020" y="3759"/>
                    </a:cubicBezTo>
                    <a:lnTo>
                      <a:pt x="4340" y="3673"/>
                    </a:lnTo>
                    <a:cubicBezTo>
                      <a:pt x="4396" y="3652"/>
                      <a:pt x="4458" y="3645"/>
                      <a:pt x="4521" y="3654"/>
                    </a:cubicBezTo>
                    <a:cubicBezTo>
                      <a:pt x="4523" y="3654"/>
                      <a:pt x="4525" y="3655"/>
                      <a:pt x="4527" y="3655"/>
                    </a:cubicBezTo>
                    <a:cubicBezTo>
                      <a:pt x="4540" y="3657"/>
                      <a:pt x="4553" y="3658"/>
                      <a:pt x="4565" y="3661"/>
                    </a:cubicBezTo>
                    <a:cubicBezTo>
                      <a:pt x="4573" y="3663"/>
                      <a:pt x="4580" y="3667"/>
                      <a:pt x="4587" y="3669"/>
                    </a:cubicBezTo>
                    <a:cubicBezTo>
                      <a:pt x="4593" y="3671"/>
                      <a:pt x="4598" y="3673"/>
                      <a:pt x="4604" y="3676"/>
                    </a:cubicBezTo>
                    <a:cubicBezTo>
                      <a:pt x="4620" y="3682"/>
                      <a:pt x="4635" y="3688"/>
                      <a:pt x="4650" y="3697"/>
                    </a:cubicBezTo>
                    <a:cubicBezTo>
                      <a:pt x="4658" y="3701"/>
                      <a:pt x="4666" y="3706"/>
                      <a:pt x="4674" y="3712"/>
                    </a:cubicBezTo>
                    <a:cubicBezTo>
                      <a:pt x="4684" y="3719"/>
                      <a:pt x="4695" y="3726"/>
                      <a:pt x="4705" y="3734"/>
                    </a:cubicBezTo>
                    <a:cubicBezTo>
                      <a:pt x="4717" y="3744"/>
                      <a:pt x="4727" y="3754"/>
                      <a:pt x="4737" y="3765"/>
                    </a:cubicBezTo>
                    <a:cubicBezTo>
                      <a:pt x="4742" y="3770"/>
                      <a:pt x="4748" y="3775"/>
                      <a:pt x="4753" y="3781"/>
                    </a:cubicBezTo>
                    <a:cubicBezTo>
                      <a:pt x="4765" y="3796"/>
                      <a:pt x="4777" y="3812"/>
                      <a:pt x="4787" y="3829"/>
                    </a:cubicBezTo>
                    <a:cubicBezTo>
                      <a:pt x="4788" y="3831"/>
                      <a:pt x="4790" y="3833"/>
                      <a:pt x="4791" y="3835"/>
                    </a:cubicBezTo>
                    <a:cubicBezTo>
                      <a:pt x="4802" y="3855"/>
                      <a:pt x="4812" y="3876"/>
                      <a:pt x="4819" y="3898"/>
                    </a:cubicBezTo>
                    <a:lnTo>
                      <a:pt x="4820" y="3898"/>
                    </a:lnTo>
                    <a:cubicBezTo>
                      <a:pt x="4823" y="3907"/>
                      <a:pt x="4827" y="3915"/>
                      <a:pt x="4830" y="3924"/>
                    </a:cubicBezTo>
                    <a:cubicBezTo>
                      <a:pt x="4851" y="4003"/>
                      <a:pt x="4844" y="4082"/>
                      <a:pt x="4817" y="4152"/>
                    </a:cubicBezTo>
                    <a:lnTo>
                      <a:pt x="4442" y="5550"/>
                    </a:lnTo>
                    <a:cubicBezTo>
                      <a:pt x="4546" y="5592"/>
                      <a:pt x="4631" y="5680"/>
                      <a:pt x="4662" y="5797"/>
                    </a:cubicBezTo>
                    <a:cubicBezTo>
                      <a:pt x="4715" y="5994"/>
                      <a:pt x="4598" y="6197"/>
                      <a:pt x="4401" y="6250"/>
                    </a:cubicBezTo>
                    <a:lnTo>
                      <a:pt x="4044" y="6345"/>
                    </a:lnTo>
                    <a:cubicBezTo>
                      <a:pt x="3906" y="6382"/>
                      <a:pt x="3766" y="6335"/>
                      <a:pt x="3676" y="6236"/>
                    </a:cubicBezTo>
                    <a:cubicBezTo>
                      <a:pt x="3671" y="6231"/>
                      <a:pt x="3666" y="6226"/>
                      <a:pt x="3661" y="6221"/>
                    </a:cubicBezTo>
                    <a:cubicBezTo>
                      <a:pt x="3656" y="6214"/>
                      <a:pt x="3651" y="6207"/>
                      <a:pt x="3646" y="6200"/>
                    </a:cubicBezTo>
                    <a:cubicBezTo>
                      <a:pt x="3582" y="6112"/>
                      <a:pt x="3556" y="5999"/>
                      <a:pt x="3587" y="5887"/>
                    </a:cubicBezTo>
                    <a:lnTo>
                      <a:pt x="3970" y="4454"/>
                    </a:lnTo>
                    <a:cubicBezTo>
                      <a:pt x="3870" y="4411"/>
                      <a:pt x="3789" y="4325"/>
                      <a:pt x="3758" y="4212"/>
                    </a:cubicBezTo>
                    <a:lnTo>
                      <a:pt x="3758" y="4212"/>
                    </a:lnTo>
                    <a:close/>
                    <a:moveTo>
                      <a:pt x="8055" y="5311"/>
                    </a:moveTo>
                    <a:cubicBezTo>
                      <a:pt x="7958" y="5673"/>
                      <a:pt x="7810" y="6008"/>
                      <a:pt x="7626" y="6313"/>
                    </a:cubicBezTo>
                    <a:lnTo>
                      <a:pt x="7625" y="6313"/>
                    </a:lnTo>
                    <a:cubicBezTo>
                      <a:pt x="7562" y="6425"/>
                      <a:pt x="7443" y="6500"/>
                      <a:pt x="7306" y="6500"/>
                    </a:cubicBezTo>
                    <a:cubicBezTo>
                      <a:pt x="7102" y="6500"/>
                      <a:pt x="6936" y="6335"/>
                      <a:pt x="6936" y="6131"/>
                    </a:cubicBezTo>
                    <a:cubicBezTo>
                      <a:pt x="6936" y="6057"/>
                      <a:pt x="6958" y="5988"/>
                      <a:pt x="6996" y="5930"/>
                    </a:cubicBezTo>
                    <a:lnTo>
                      <a:pt x="6994" y="5929"/>
                    </a:lnTo>
                    <a:cubicBezTo>
                      <a:pt x="7143" y="5682"/>
                      <a:pt x="7262" y="5412"/>
                      <a:pt x="7340" y="5120"/>
                    </a:cubicBezTo>
                    <a:cubicBezTo>
                      <a:pt x="7789" y="3443"/>
                      <a:pt x="6794" y="1720"/>
                      <a:pt x="5118" y="1271"/>
                    </a:cubicBezTo>
                    <a:cubicBezTo>
                      <a:pt x="3442" y="821"/>
                      <a:pt x="1719" y="1816"/>
                      <a:pt x="1270" y="3492"/>
                    </a:cubicBezTo>
                    <a:cubicBezTo>
                      <a:pt x="820" y="5169"/>
                      <a:pt x="1815" y="6892"/>
                      <a:pt x="3491" y="7342"/>
                    </a:cubicBezTo>
                    <a:cubicBezTo>
                      <a:pt x="4346" y="7571"/>
                      <a:pt x="5212" y="7421"/>
                      <a:pt x="5916" y="7000"/>
                    </a:cubicBezTo>
                    <a:cubicBezTo>
                      <a:pt x="5976" y="6957"/>
                      <a:pt x="6050" y="6932"/>
                      <a:pt x="6129" y="6932"/>
                    </a:cubicBezTo>
                    <a:cubicBezTo>
                      <a:pt x="6333" y="6932"/>
                      <a:pt x="6499" y="7097"/>
                      <a:pt x="6499" y="7301"/>
                    </a:cubicBezTo>
                    <a:cubicBezTo>
                      <a:pt x="6499" y="7437"/>
                      <a:pt x="6425" y="7553"/>
                      <a:pt x="6317" y="7618"/>
                    </a:cubicBezTo>
                    <a:lnTo>
                      <a:pt x="6319" y="7622"/>
                    </a:lnTo>
                    <a:cubicBezTo>
                      <a:pt x="5445" y="8153"/>
                      <a:pt x="4366" y="8342"/>
                      <a:pt x="3300" y="8057"/>
                    </a:cubicBezTo>
                    <a:cubicBezTo>
                      <a:pt x="1229" y="7502"/>
                      <a:pt x="0" y="5373"/>
                      <a:pt x="555" y="3301"/>
                    </a:cubicBezTo>
                    <a:cubicBezTo>
                      <a:pt x="1110" y="1230"/>
                      <a:pt x="3239" y="0"/>
                      <a:pt x="5310" y="556"/>
                    </a:cubicBezTo>
                    <a:cubicBezTo>
                      <a:pt x="7381" y="1111"/>
                      <a:pt x="8610" y="3240"/>
                      <a:pt x="8055" y="5311"/>
                    </a:cubicBezTo>
                    <a:lnTo>
                      <a:pt x="8055" y="5311"/>
                    </a:lnTo>
                    <a:close/>
                    <a:moveTo>
                      <a:pt x="8055" y="5311"/>
                    </a:move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000250"/>
            <a:ext cx="12192000" cy="260985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24976" y="2000250"/>
            <a:ext cx="1911927" cy="2609849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/>
        </p:nvSpPr>
        <p:spPr>
          <a:xfrm flipV="1">
            <a:off x="-527725" y="2000249"/>
            <a:ext cx="1911927" cy="2606255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096000" y="1237932"/>
            <a:ext cx="5600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n w="31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75000"/>
                    <a:alpha val="30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TEAM </a:t>
            </a:r>
            <a:r>
              <a:rPr lang="en-US" altLang="zh-CN" sz="4400" dirty="0" smtClean="0">
                <a:ln w="31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75000"/>
                    <a:alpha val="30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INCENTIVE</a:t>
            </a:r>
            <a:endParaRPr lang="en-US" altLang="zh-CN" sz="4400" dirty="0">
              <a:ln w="3175"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75000"/>
                  <a:alpha val="30000"/>
                </a:schemeClr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96001" y="2468758"/>
            <a:ext cx="218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第三部分</a:t>
            </a:r>
            <a:endParaRPr lang="zh-CN" altLang="en-US" sz="36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96000" y="3147642"/>
            <a:ext cx="4585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AB0605"/>
                </a:solidFill>
                <a:cs typeface="+mn-ea"/>
                <a:sym typeface="+mn-lt"/>
              </a:rPr>
              <a:t>团队激励</a:t>
            </a:r>
            <a:endParaRPr lang="zh-CN" altLang="en-US" sz="5400" b="1" dirty="0">
              <a:solidFill>
                <a:srgbClr val="AB0605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/>
          <a:srcRect t="39671" b="8191"/>
          <a:stretch>
            <a:fillRect/>
          </a:stretch>
        </p:blipFill>
        <p:spPr>
          <a:xfrm>
            <a:off x="428238" y="2113888"/>
            <a:ext cx="5705117" cy="2452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过程 8"/>
          <p:cNvSpPr/>
          <p:nvPr/>
        </p:nvSpPr>
        <p:spPr>
          <a:xfrm>
            <a:off x="0" y="0"/>
            <a:ext cx="12192000" cy="3465513"/>
          </a:xfrm>
          <a:prstGeom prst="flowChartProcess">
            <a:avLst/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14474" y="4794256"/>
            <a:ext cx="92142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影响工作的心理因素包括激励、影响、权力、和效率。在项目管理中，项目经理应当了解项目成员的需求和职业生涯设想，对其进行有效地激励和表扬，让大家心情舒畅的工作，才能取得好的效果，激励机制在团队建设中十分重要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矩形 23"/>
          <p:cNvSpPr>
            <a:spLocks noChangeAspect="1"/>
          </p:cNvSpPr>
          <p:nvPr/>
        </p:nvSpPr>
        <p:spPr>
          <a:xfrm>
            <a:off x="1514475" y="1752600"/>
            <a:ext cx="9163050" cy="2857500"/>
          </a:xfrm>
          <a:prstGeom prst="rect">
            <a:avLst/>
          </a:prstGeom>
          <a:blipFill dpi="0" rotWithShape="1">
            <a:blip r:embed="rId1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-2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 t="-43209" b="-70569"/>
            </a:stretch>
          </a:blipFill>
          <a:ln w="12700" cap="flat" cmpd="sng" algn="ctr">
            <a:noFill/>
            <a:prstDash val="solid"/>
            <a:miter lim="800000"/>
          </a:ln>
          <a:effectLst>
            <a:outerShdw blurRad="355600" dist="38100" dir="5400000" algn="t" rotWithShape="0">
              <a:prstClr val="black">
                <a:alpha val="20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15" name="组合 14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4948892" y="637309"/>
            <a:ext cx="229421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团队激励</a:t>
            </a:r>
            <a:endParaRPr lang="zh-CN" altLang="en-US" sz="40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4522806" y="1345195"/>
            <a:ext cx="3040295" cy="302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4550516" y="1331340"/>
            <a:ext cx="30402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rPr>
              <a:t>TEAM INCENTIVE</a:t>
            </a:r>
            <a:endParaRPr lang="en-US" altLang="zh-CN" sz="2000" dirty="0">
              <a:solidFill>
                <a:schemeClr val="bg1">
                  <a:lumMod val="8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-1" y="1931724"/>
            <a:ext cx="12192001" cy="3963028"/>
            <a:chOff x="-1" y="1874574"/>
            <a:chExt cx="12192001" cy="3963028"/>
          </a:xfrm>
        </p:grpSpPr>
        <p:sp>
          <p:nvSpPr>
            <p:cNvPr id="6" name="矩形 5"/>
            <p:cNvSpPr>
              <a:spLocks noChangeAspect="1"/>
            </p:cNvSpPr>
            <p:nvPr/>
          </p:nvSpPr>
          <p:spPr>
            <a:xfrm>
              <a:off x="4657724" y="1874574"/>
              <a:ext cx="2876551" cy="3963028"/>
            </a:xfrm>
            <a:prstGeom prst="rect">
              <a:avLst/>
            </a:prstGeom>
            <a:blipFill dpi="0"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20000" contras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49591" t="-862" r="-50395" b="-97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dk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流程图: 过程 6"/>
            <p:cNvSpPr/>
            <p:nvPr/>
          </p:nvSpPr>
          <p:spPr>
            <a:xfrm>
              <a:off x="7534275" y="1874574"/>
              <a:ext cx="4657725" cy="3963028"/>
            </a:xfrm>
            <a:prstGeom prst="flowChartProcess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流程图: 过程 25"/>
            <p:cNvSpPr/>
            <p:nvPr/>
          </p:nvSpPr>
          <p:spPr>
            <a:xfrm>
              <a:off x="-1" y="1874574"/>
              <a:ext cx="4657723" cy="3963028"/>
            </a:xfrm>
            <a:prstGeom prst="flowChartProcess">
              <a:avLst/>
            </a:prstGeom>
            <a:solidFill>
              <a:srgbClr val="A3121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椭圆 14"/>
          <p:cNvSpPr/>
          <p:nvPr/>
        </p:nvSpPr>
        <p:spPr>
          <a:xfrm>
            <a:off x="7174277" y="2419303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heart-with-lifeline-variant_33328"/>
          <p:cNvSpPr>
            <a:spLocks noChangeAspect="1"/>
          </p:cNvSpPr>
          <p:nvPr/>
        </p:nvSpPr>
        <p:spPr bwMode="auto">
          <a:xfrm>
            <a:off x="7304059" y="2547893"/>
            <a:ext cx="460435" cy="462820"/>
          </a:xfrm>
          <a:custGeom>
            <a:avLst/>
            <a:gdLst>
              <a:gd name="T0" fmla="*/ 487 w 899"/>
              <a:gd name="T1" fmla="*/ 828 h 905"/>
              <a:gd name="T2" fmla="*/ 456 w 899"/>
              <a:gd name="T3" fmla="*/ 846 h 905"/>
              <a:gd name="T4" fmla="*/ 431 w 899"/>
              <a:gd name="T5" fmla="*/ 835 h 905"/>
              <a:gd name="T6" fmla="*/ 206 w 899"/>
              <a:gd name="T7" fmla="*/ 555 h 905"/>
              <a:gd name="T8" fmla="*/ 283 w 899"/>
              <a:gd name="T9" fmla="*/ 373 h 905"/>
              <a:gd name="T10" fmla="*/ 363 w 899"/>
              <a:gd name="T11" fmla="*/ 555 h 905"/>
              <a:gd name="T12" fmla="*/ 54 w 899"/>
              <a:gd name="T13" fmla="*/ 412 h 905"/>
              <a:gd name="T14" fmla="*/ 165 w 899"/>
              <a:gd name="T15" fmla="*/ 456 h 905"/>
              <a:gd name="T16" fmla="*/ 279 w 899"/>
              <a:gd name="T17" fmla="*/ 79 h 905"/>
              <a:gd name="T18" fmla="*/ 402 w 899"/>
              <a:gd name="T19" fmla="*/ 456 h 905"/>
              <a:gd name="T20" fmla="*/ 521 w 899"/>
              <a:gd name="T21" fmla="*/ 496 h 905"/>
              <a:gd name="T22" fmla="*/ 552 w 899"/>
              <a:gd name="T23" fmla="*/ 504 h 905"/>
              <a:gd name="T24" fmla="*/ 823 w 899"/>
              <a:gd name="T25" fmla="*/ 461 h 905"/>
              <a:gd name="T26" fmla="*/ 827 w 899"/>
              <a:gd name="T27" fmla="*/ 457 h 905"/>
              <a:gd name="T28" fmla="*/ 881 w 899"/>
              <a:gd name="T29" fmla="*/ 368 h 905"/>
              <a:gd name="T30" fmla="*/ 660 w 899"/>
              <a:gd name="T31" fmla="*/ 2 h 905"/>
              <a:gd name="T32" fmla="*/ 627 w 899"/>
              <a:gd name="T33" fmla="*/ 0 h 905"/>
              <a:gd name="T34" fmla="*/ 285 w 899"/>
              <a:gd name="T35" fmla="*/ 0 h 905"/>
              <a:gd name="T36" fmla="*/ 253 w 899"/>
              <a:gd name="T37" fmla="*/ 2 h 905"/>
              <a:gd name="T38" fmla="*/ 31 w 899"/>
              <a:gd name="T39" fmla="*/ 366 h 905"/>
              <a:gd name="T40" fmla="*/ 630 w 899"/>
              <a:gd name="T41" fmla="*/ 672 h 905"/>
              <a:gd name="T42" fmla="*/ 645 w 899"/>
              <a:gd name="T43" fmla="*/ 560 h 905"/>
              <a:gd name="T44" fmla="*/ 878 w 899"/>
              <a:gd name="T45" fmla="*/ 496 h 905"/>
              <a:gd name="T46" fmla="*/ 589 w 899"/>
              <a:gd name="T47" fmla="*/ 508 h 905"/>
              <a:gd name="T48" fmla="*/ 488 w 899"/>
              <a:gd name="T49" fmla="*/ 502 h 905"/>
              <a:gd name="T50" fmla="*/ 375 w 899"/>
              <a:gd name="T51" fmla="*/ 491 h 905"/>
              <a:gd name="T52" fmla="*/ 281 w 899"/>
              <a:gd name="T53" fmla="*/ 114 h 905"/>
              <a:gd name="T54" fmla="*/ 196 w 899"/>
              <a:gd name="T55" fmla="*/ 491 h 905"/>
              <a:gd name="T56" fmla="*/ 0 w 899"/>
              <a:gd name="T57" fmla="*/ 505 h 905"/>
              <a:gd name="T58" fmla="*/ 207 w 899"/>
              <a:gd name="T59" fmla="*/ 519 h 905"/>
              <a:gd name="T60" fmla="*/ 282 w 899"/>
              <a:gd name="T61" fmla="*/ 198 h 905"/>
              <a:gd name="T62" fmla="*/ 364 w 899"/>
              <a:gd name="T63" fmla="*/ 519 h 905"/>
              <a:gd name="T64" fmla="*/ 538 w 899"/>
              <a:gd name="T65" fmla="*/ 894 h 905"/>
              <a:gd name="T66" fmla="*/ 552 w 899"/>
              <a:gd name="T67" fmla="*/ 905 h 905"/>
              <a:gd name="T68" fmla="*/ 615 w 899"/>
              <a:gd name="T69" fmla="*/ 524 h 905"/>
              <a:gd name="T70" fmla="*/ 892 w 899"/>
              <a:gd name="T71" fmla="*/ 510 h 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99" h="905">
                <a:moveTo>
                  <a:pt x="432" y="555"/>
                </a:moveTo>
                <a:lnTo>
                  <a:pt x="487" y="828"/>
                </a:lnTo>
                <a:lnTo>
                  <a:pt x="481" y="835"/>
                </a:lnTo>
                <a:cubicBezTo>
                  <a:pt x="475" y="842"/>
                  <a:pt x="466" y="846"/>
                  <a:pt x="456" y="846"/>
                </a:cubicBezTo>
                <a:lnTo>
                  <a:pt x="456" y="846"/>
                </a:lnTo>
                <a:cubicBezTo>
                  <a:pt x="446" y="846"/>
                  <a:pt x="437" y="842"/>
                  <a:pt x="431" y="835"/>
                </a:cubicBezTo>
                <a:lnTo>
                  <a:pt x="176" y="555"/>
                </a:lnTo>
                <a:lnTo>
                  <a:pt x="206" y="555"/>
                </a:lnTo>
                <a:cubicBezTo>
                  <a:pt x="230" y="555"/>
                  <a:pt x="250" y="539"/>
                  <a:pt x="255" y="515"/>
                </a:cubicBezTo>
                <a:lnTo>
                  <a:pt x="283" y="373"/>
                </a:lnTo>
                <a:lnTo>
                  <a:pt x="314" y="516"/>
                </a:lnTo>
                <a:cubicBezTo>
                  <a:pt x="319" y="539"/>
                  <a:pt x="339" y="555"/>
                  <a:pt x="363" y="555"/>
                </a:cubicBezTo>
                <a:lnTo>
                  <a:pt x="432" y="555"/>
                </a:lnTo>
                <a:close/>
                <a:moveTo>
                  <a:pt x="54" y="412"/>
                </a:moveTo>
                <a:cubicBezTo>
                  <a:pt x="63" y="427"/>
                  <a:pt x="74" y="442"/>
                  <a:pt x="86" y="456"/>
                </a:cubicBezTo>
                <a:lnTo>
                  <a:pt x="165" y="456"/>
                </a:lnTo>
                <a:lnTo>
                  <a:pt x="231" y="120"/>
                </a:lnTo>
                <a:cubicBezTo>
                  <a:pt x="236" y="97"/>
                  <a:pt x="256" y="80"/>
                  <a:pt x="279" y="79"/>
                </a:cubicBezTo>
                <a:cubicBezTo>
                  <a:pt x="303" y="80"/>
                  <a:pt x="323" y="96"/>
                  <a:pt x="328" y="118"/>
                </a:cubicBezTo>
                <a:lnTo>
                  <a:pt x="402" y="456"/>
                </a:lnTo>
                <a:lnTo>
                  <a:pt x="473" y="456"/>
                </a:lnTo>
                <a:cubicBezTo>
                  <a:pt x="496" y="456"/>
                  <a:pt x="517" y="473"/>
                  <a:pt x="521" y="496"/>
                </a:cubicBezTo>
                <a:lnTo>
                  <a:pt x="541" y="591"/>
                </a:lnTo>
                <a:lnTo>
                  <a:pt x="552" y="504"/>
                </a:lnTo>
                <a:cubicBezTo>
                  <a:pt x="556" y="479"/>
                  <a:pt x="577" y="461"/>
                  <a:pt x="601" y="461"/>
                </a:cubicBezTo>
                <a:lnTo>
                  <a:pt x="823" y="461"/>
                </a:lnTo>
                <a:lnTo>
                  <a:pt x="826" y="459"/>
                </a:lnTo>
                <a:cubicBezTo>
                  <a:pt x="826" y="458"/>
                  <a:pt x="826" y="458"/>
                  <a:pt x="827" y="457"/>
                </a:cubicBezTo>
                <a:cubicBezTo>
                  <a:pt x="838" y="443"/>
                  <a:pt x="849" y="429"/>
                  <a:pt x="857" y="414"/>
                </a:cubicBezTo>
                <a:lnTo>
                  <a:pt x="881" y="368"/>
                </a:lnTo>
                <a:cubicBezTo>
                  <a:pt x="893" y="337"/>
                  <a:pt x="899" y="305"/>
                  <a:pt x="899" y="272"/>
                </a:cubicBezTo>
                <a:cubicBezTo>
                  <a:pt x="899" y="133"/>
                  <a:pt x="795" y="18"/>
                  <a:pt x="660" y="2"/>
                </a:cubicBezTo>
                <a:lnTo>
                  <a:pt x="642" y="0"/>
                </a:lnTo>
                <a:cubicBezTo>
                  <a:pt x="637" y="0"/>
                  <a:pt x="632" y="0"/>
                  <a:pt x="627" y="0"/>
                </a:cubicBezTo>
                <a:cubicBezTo>
                  <a:pt x="564" y="0"/>
                  <a:pt x="504" y="21"/>
                  <a:pt x="456" y="61"/>
                </a:cubicBezTo>
                <a:cubicBezTo>
                  <a:pt x="408" y="21"/>
                  <a:pt x="348" y="0"/>
                  <a:pt x="285" y="0"/>
                </a:cubicBezTo>
                <a:cubicBezTo>
                  <a:pt x="280" y="0"/>
                  <a:pt x="276" y="0"/>
                  <a:pt x="271" y="0"/>
                </a:cubicBezTo>
                <a:lnTo>
                  <a:pt x="253" y="2"/>
                </a:lnTo>
                <a:cubicBezTo>
                  <a:pt x="118" y="18"/>
                  <a:pt x="13" y="133"/>
                  <a:pt x="13" y="272"/>
                </a:cubicBezTo>
                <a:cubicBezTo>
                  <a:pt x="13" y="304"/>
                  <a:pt x="19" y="336"/>
                  <a:pt x="31" y="366"/>
                </a:cubicBezTo>
                <a:lnTo>
                  <a:pt x="54" y="412"/>
                </a:lnTo>
                <a:close/>
                <a:moveTo>
                  <a:pt x="630" y="672"/>
                </a:moveTo>
                <a:lnTo>
                  <a:pt x="733" y="560"/>
                </a:lnTo>
                <a:lnTo>
                  <a:pt x="645" y="560"/>
                </a:lnTo>
                <a:lnTo>
                  <a:pt x="630" y="672"/>
                </a:lnTo>
                <a:close/>
                <a:moveTo>
                  <a:pt x="878" y="496"/>
                </a:moveTo>
                <a:lnTo>
                  <a:pt x="603" y="496"/>
                </a:lnTo>
                <a:cubicBezTo>
                  <a:pt x="595" y="496"/>
                  <a:pt x="589" y="501"/>
                  <a:pt x="589" y="508"/>
                </a:cubicBezTo>
                <a:lnTo>
                  <a:pt x="549" y="805"/>
                </a:lnTo>
                <a:lnTo>
                  <a:pt x="488" y="502"/>
                </a:lnTo>
                <a:cubicBezTo>
                  <a:pt x="486" y="496"/>
                  <a:pt x="481" y="491"/>
                  <a:pt x="474" y="491"/>
                </a:cubicBezTo>
                <a:lnTo>
                  <a:pt x="375" y="491"/>
                </a:lnTo>
                <a:lnTo>
                  <a:pt x="295" y="125"/>
                </a:lnTo>
                <a:cubicBezTo>
                  <a:pt x="293" y="119"/>
                  <a:pt x="288" y="114"/>
                  <a:pt x="281" y="114"/>
                </a:cubicBezTo>
                <a:cubicBezTo>
                  <a:pt x="274" y="114"/>
                  <a:pt x="268" y="119"/>
                  <a:pt x="267" y="126"/>
                </a:cubicBezTo>
                <a:lnTo>
                  <a:pt x="196" y="491"/>
                </a:lnTo>
                <a:lnTo>
                  <a:pt x="14" y="491"/>
                </a:lnTo>
                <a:cubicBezTo>
                  <a:pt x="7" y="491"/>
                  <a:pt x="0" y="497"/>
                  <a:pt x="0" y="505"/>
                </a:cubicBezTo>
                <a:cubicBezTo>
                  <a:pt x="0" y="513"/>
                  <a:pt x="7" y="519"/>
                  <a:pt x="14" y="519"/>
                </a:cubicBezTo>
                <a:lnTo>
                  <a:pt x="207" y="519"/>
                </a:lnTo>
                <a:cubicBezTo>
                  <a:pt x="214" y="519"/>
                  <a:pt x="220" y="515"/>
                  <a:pt x="221" y="508"/>
                </a:cubicBezTo>
                <a:lnTo>
                  <a:pt x="282" y="198"/>
                </a:lnTo>
                <a:lnTo>
                  <a:pt x="350" y="508"/>
                </a:lnTo>
                <a:cubicBezTo>
                  <a:pt x="351" y="515"/>
                  <a:pt x="357" y="519"/>
                  <a:pt x="364" y="519"/>
                </a:cubicBezTo>
                <a:lnTo>
                  <a:pt x="462" y="519"/>
                </a:lnTo>
                <a:lnTo>
                  <a:pt x="538" y="894"/>
                </a:lnTo>
                <a:cubicBezTo>
                  <a:pt x="539" y="901"/>
                  <a:pt x="545" y="905"/>
                  <a:pt x="552" y="905"/>
                </a:cubicBezTo>
                <a:lnTo>
                  <a:pt x="552" y="905"/>
                </a:lnTo>
                <a:cubicBezTo>
                  <a:pt x="559" y="905"/>
                  <a:pt x="565" y="900"/>
                  <a:pt x="566" y="893"/>
                </a:cubicBezTo>
                <a:lnTo>
                  <a:pt x="615" y="524"/>
                </a:lnTo>
                <a:lnTo>
                  <a:pt x="878" y="524"/>
                </a:lnTo>
                <a:cubicBezTo>
                  <a:pt x="886" y="524"/>
                  <a:pt x="892" y="518"/>
                  <a:pt x="892" y="510"/>
                </a:cubicBezTo>
                <a:cubicBezTo>
                  <a:pt x="892" y="502"/>
                  <a:pt x="886" y="496"/>
                  <a:pt x="878" y="4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174276" y="3510198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174276" y="4693151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263903" y="2423929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263902" y="3514824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4263902" y="4697777"/>
            <a:ext cx="720000" cy="720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live-chat_72439"/>
          <p:cNvSpPr>
            <a:spLocks noChangeAspect="1"/>
          </p:cNvSpPr>
          <p:nvPr/>
        </p:nvSpPr>
        <p:spPr bwMode="auto">
          <a:xfrm>
            <a:off x="7284593" y="4858635"/>
            <a:ext cx="504801" cy="440662"/>
          </a:xfrm>
          <a:custGeom>
            <a:avLst/>
            <a:gdLst>
              <a:gd name="connsiteX0" fmla="*/ 424975 w 608697"/>
              <a:gd name="connsiteY0" fmla="*/ 168488 h 531358"/>
              <a:gd name="connsiteX1" fmla="*/ 387604 w 608697"/>
              <a:gd name="connsiteY1" fmla="*/ 205806 h 531358"/>
              <a:gd name="connsiteX2" fmla="*/ 424975 w 608697"/>
              <a:gd name="connsiteY2" fmla="*/ 243124 h 531358"/>
              <a:gd name="connsiteX3" fmla="*/ 462346 w 608697"/>
              <a:gd name="connsiteY3" fmla="*/ 205806 h 531358"/>
              <a:gd name="connsiteX4" fmla="*/ 424975 w 608697"/>
              <a:gd name="connsiteY4" fmla="*/ 168488 h 531358"/>
              <a:gd name="connsiteX5" fmla="*/ 287947 w 608697"/>
              <a:gd name="connsiteY5" fmla="*/ 168488 h 531358"/>
              <a:gd name="connsiteX6" fmla="*/ 250576 w 608697"/>
              <a:gd name="connsiteY6" fmla="*/ 205806 h 531358"/>
              <a:gd name="connsiteX7" fmla="*/ 287947 w 608697"/>
              <a:gd name="connsiteY7" fmla="*/ 243124 h 531358"/>
              <a:gd name="connsiteX8" fmla="*/ 325318 w 608697"/>
              <a:gd name="connsiteY8" fmla="*/ 205806 h 531358"/>
              <a:gd name="connsiteX9" fmla="*/ 287947 w 608697"/>
              <a:gd name="connsiteY9" fmla="*/ 168488 h 531358"/>
              <a:gd name="connsiteX10" fmla="*/ 102356 w 608697"/>
              <a:gd name="connsiteY10" fmla="*/ 121231 h 531358"/>
              <a:gd name="connsiteX11" fmla="*/ 98850 w 608697"/>
              <a:gd name="connsiteY11" fmla="*/ 127711 h 531358"/>
              <a:gd name="connsiteX12" fmla="*/ 76842 w 608697"/>
              <a:gd name="connsiteY12" fmla="*/ 217990 h 531358"/>
              <a:gd name="connsiteX13" fmla="*/ 98850 w 608697"/>
              <a:gd name="connsiteY13" fmla="*/ 308194 h 531358"/>
              <a:gd name="connsiteX14" fmla="*/ 157488 w 608697"/>
              <a:gd name="connsiteY14" fmla="*/ 380223 h 531358"/>
              <a:gd name="connsiteX15" fmla="*/ 344668 w 608697"/>
              <a:gd name="connsiteY15" fmla="*/ 444729 h 531358"/>
              <a:gd name="connsiteX16" fmla="*/ 370257 w 608697"/>
              <a:gd name="connsiteY16" fmla="*/ 443687 h 531358"/>
              <a:gd name="connsiteX17" fmla="*/ 236717 w 608697"/>
              <a:gd name="connsiteY17" fmla="*/ 477876 h 531358"/>
              <a:gd name="connsiteX18" fmla="*/ 198072 w 608697"/>
              <a:gd name="connsiteY18" fmla="*/ 475344 h 531358"/>
              <a:gd name="connsiteX19" fmla="*/ 82437 w 608697"/>
              <a:gd name="connsiteY19" fmla="*/ 531284 h 531358"/>
              <a:gd name="connsiteX20" fmla="*/ 81542 w 608697"/>
              <a:gd name="connsiteY20" fmla="*/ 531358 h 531358"/>
              <a:gd name="connsiteX21" fmla="*/ 75051 w 608697"/>
              <a:gd name="connsiteY21" fmla="*/ 527857 h 531358"/>
              <a:gd name="connsiteX22" fmla="*/ 74753 w 608697"/>
              <a:gd name="connsiteY22" fmla="*/ 519738 h 531358"/>
              <a:gd name="connsiteX23" fmla="*/ 88778 w 608697"/>
              <a:gd name="connsiteY23" fmla="*/ 435046 h 531358"/>
              <a:gd name="connsiteX24" fmla="*/ 0 w 608697"/>
              <a:gd name="connsiteY24" fmla="*/ 282198 h 531358"/>
              <a:gd name="connsiteX25" fmla="*/ 102356 w 608697"/>
              <a:gd name="connsiteY25" fmla="*/ 121231 h 531358"/>
              <a:gd name="connsiteX26" fmla="*/ 356424 w 608697"/>
              <a:gd name="connsiteY26" fmla="*/ 0 h 531358"/>
              <a:gd name="connsiteX27" fmla="*/ 608697 w 608697"/>
              <a:gd name="connsiteY27" fmla="*/ 211244 h 531358"/>
              <a:gd name="connsiteX28" fmla="*/ 518290 w 608697"/>
              <a:gd name="connsiteY28" fmla="*/ 373401 h 531358"/>
              <a:gd name="connsiteX29" fmla="*/ 531941 w 608697"/>
              <a:gd name="connsiteY29" fmla="*/ 441109 h 531358"/>
              <a:gd name="connsiteX30" fmla="*/ 531120 w 608697"/>
              <a:gd name="connsiteY30" fmla="*/ 465391 h 531358"/>
              <a:gd name="connsiteX31" fmla="*/ 511577 w 608697"/>
              <a:gd name="connsiteY31" fmla="*/ 475894 h 531358"/>
              <a:gd name="connsiteX32" fmla="*/ 509041 w 608697"/>
              <a:gd name="connsiteY32" fmla="*/ 475745 h 531358"/>
              <a:gd name="connsiteX33" fmla="*/ 391408 w 608697"/>
              <a:gd name="connsiteY33" fmla="*/ 420476 h 531358"/>
              <a:gd name="connsiteX34" fmla="*/ 356424 w 608697"/>
              <a:gd name="connsiteY34" fmla="*/ 422487 h 531358"/>
              <a:gd name="connsiteX35" fmla="*/ 104225 w 608697"/>
              <a:gd name="connsiteY35" fmla="*/ 211244 h 531358"/>
              <a:gd name="connsiteX36" fmla="*/ 356424 w 608697"/>
              <a:gd name="connsiteY36" fmla="*/ 0 h 531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8697" h="531358">
                <a:moveTo>
                  <a:pt x="424975" y="168488"/>
                </a:moveTo>
                <a:cubicBezTo>
                  <a:pt x="404312" y="168488"/>
                  <a:pt x="387604" y="185248"/>
                  <a:pt x="387604" y="205806"/>
                </a:cubicBezTo>
                <a:cubicBezTo>
                  <a:pt x="387604" y="226439"/>
                  <a:pt x="404312" y="243124"/>
                  <a:pt x="424975" y="243124"/>
                </a:cubicBezTo>
                <a:cubicBezTo>
                  <a:pt x="445562" y="243124"/>
                  <a:pt x="462346" y="226439"/>
                  <a:pt x="462346" y="205806"/>
                </a:cubicBezTo>
                <a:cubicBezTo>
                  <a:pt x="462346" y="185248"/>
                  <a:pt x="445637" y="168488"/>
                  <a:pt x="424975" y="168488"/>
                </a:cubicBezTo>
                <a:close/>
                <a:moveTo>
                  <a:pt x="287947" y="168488"/>
                </a:moveTo>
                <a:cubicBezTo>
                  <a:pt x="267285" y="168488"/>
                  <a:pt x="250576" y="185248"/>
                  <a:pt x="250576" y="205806"/>
                </a:cubicBezTo>
                <a:cubicBezTo>
                  <a:pt x="250576" y="226439"/>
                  <a:pt x="267285" y="243124"/>
                  <a:pt x="287947" y="243124"/>
                </a:cubicBezTo>
                <a:cubicBezTo>
                  <a:pt x="308610" y="243124"/>
                  <a:pt x="325318" y="226439"/>
                  <a:pt x="325318" y="205806"/>
                </a:cubicBezTo>
                <a:cubicBezTo>
                  <a:pt x="325318" y="185248"/>
                  <a:pt x="308610" y="168488"/>
                  <a:pt x="287947" y="168488"/>
                </a:cubicBezTo>
                <a:close/>
                <a:moveTo>
                  <a:pt x="102356" y="121231"/>
                </a:moveTo>
                <a:cubicBezTo>
                  <a:pt x="101162" y="123317"/>
                  <a:pt x="99969" y="125477"/>
                  <a:pt x="98850" y="127711"/>
                </a:cubicBezTo>
                <a:cubicBezTo>
                  <a:pt x="84227" y="156240"/>
                  <a:pt x="76842" y="186631"/>
                  <a:pt x="76842" y="217990"/>
                </a:cubicBezTo>
                <a:cubicBezTo>
                  <a:pt x="76842" y="249275"/>
                  <a:pt x="84227" y="279666"/>
                  <a:pt x="98850" y="308194"/>
                </a:cubicBezTo>
                <a:cubicBezTo>
                  <a:pt x="112726" y="335308"/>
                  <a:pt x="132496" y="359516"/>
                  <a:pt x="157488" y="380223"/>
                </a:cubicBezTo>
                <a:cubicBezTo>
                  <a:pt x="207845" y="421787"/>
                  <a:pt x="274317" y="444729"/>
                  <a:pt x="344668" y="444729"/>
                </a:cubicBezTo>
                <a:cubicBezTo>
                  <a:pt x="353173" y="444729"/>
                  <a:pt x="361752" y="444357"/>
                  <a:pt x="370257" y="443687"/>
                </a:cubicBezTo>
                <a:cubicBezTo>
                  <a:pt x="332209" y="465288"/>
                  <a:pt x="286254" y="477876"/>
                  <a:pt x="236717" y="477876"/>
                </a:cubicBezTo>
                <a:cubicBezTo>
                  <a:pt x="223736" y="477876"/>
                  <a:pt x="210755" y="477057"/>
                  <a:pt x="198072" y="475344"/>
                </a:cubicBezTo>
                <a:cubicBezTo>
                  <a:pt x="160397" y="499478"/>
                  <a:pt x="110637" y="528155"/>
                  <a:pt x="82437" y="531284"/>
                </a:cubicBezTo>
                <a:cubicBezTo>
                  <a:pt x="82138" y="531358"/>
                  <a:pt x="81840" y="531358"/>
                  <a:pt x="81542" y="531358"/>
                </a:cubicBezTo>
                <a:cubicBezTo>
                  <a:pt x="78930" y="531358"/>
                  <a:pt x="76469" y="530017"/>
                  <a:pt x="75051" y="527857"/>
                </a:cubicBezTo>
                <a:cubicBezTo>
                  <a:pt x="73410" y="525399"/>
                  <a:pt x="73335" y="522271"/>
                  <a:pt x="74753" y="519738"/>
                </a:cubicBezTo>
                <a:cubicBezTo>
                  <a:pt x="75051" y="519291"/>
                  <a:pt x="99223" y="476014"/>
                  <a:pt x="88778" y="435046"/>
                </a:cubicBezTo>
                <a:cubicBezTo>
                  <a:pt x="32303" y="397653"/>
                  <a:pt x="0" y="342160"/>
                  <a:pt x="0" y="282198"/>
                </a:cubicBezTo>
                <a:cubicBezTo>
                  <a:pt x="0" y="215532"/>
                  <a:pt x="40584" y="156538"/>
                  <a:pt x="102356" y="121231"/>
                </a:cubicBezTo>
                <a:close/>
                <a:moveTo>
                  <a:pt x="356424" y="0"/>
                </a:moveTo>
                <a:cubicBezTo>
                  <a:pt x="495540" y="0"/>
                  <a:pt x="608697" y="94747"/>
                  <a:pt x="608697" y="211244"/>
                </a:cubicBezTo>
                <a:cubicBezTo>
                  <a:pt x="608697" y="274408"/>
                  <a:pt x="575802" y="333178"/>
                  <a:pt x="518290" y="373401"/>
                </a:cubicBezTo>
                <a:cubicBezTo>
                  <a:pt x="512845" y="406324"/>
                  <a:pt x="531717" y="440811"/>
                  <a:pt x="531941" y="441109"/>
                </a:cubicBezTo>
                <a:cubicBezTo>
                  <a:pt x="536267" y="448781"/>
                  <a:pt x="535969" y="458092"/>
                  <a:pt x="531120" y="465391"/>
                </a:cubicBezTo>
                <a:cubicBezTo>
                  <a:pt x="526794" y="472021"/>
                  <a:pt x="519484" y="475894"/>
                  <a:pt x="511577" y="475894"/>
                </a:cubicBezTo>
                <a:cubicBezTo>
                  <a:pt x="510756" y="475894"/>
                  <a:pt x="509936" y="475894"/>
                  <a:pt x="509041" y="475745"/>
                </a:cubicBezTo>
                <a:cubicBezTo>
                  <a:pt x="484574" y="473064"/>
                  <a:pt x="444966" y="454442"/>
                  <a:pt x="391408" y="420476"/>
                </a:cubicBezTo>
                <a:cubicBezTo>
                  <a:pt x="379920" y="421817"/>
                  <a:pt x="368135" y="422487"/>
                  <a:pt x="356424" y="422487"/>
                </a:cubicBezTo>
                <a:cubicBezTo>
                  <a:pt x="217382" y="422487"/>
                  <a:pt x="104225" y="327741"/>
                  <a:pt x="104225" y="211244"/>
                </a:cubicBezTo>
                <a:cubicBezTo>
                  <a:pt x="104225" y="94747"/>
                  <a:pt x="217382" y="0"/>
                  <a:pt x="35642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mega-downloading_72729"/>
          <p:cNvSpPr>
            <a:spLocks noChangeAspect="1"/>
          </p:cNvSpPr>
          <p:nvPr/>
        </p:nvSpPr>
        <p:spPr bwMode="auto">
          <a:xfrm>
            <a:off x="7266746" y="3606113"/>
            <a:ext cx="535061" cy="507174"/>
          </a:xfrm>
          <a:custGeom>
            <a:avLst/>
            <a:gdLst>
              <a:gd name="connsiteX0" fmla="*/ 302148 w 608979"/>
              <a:gd name="connsiteY0" fmla="*/ 325871 h 577240"/>
              <a:gd name="connsiteX1" fmla="*/ 322335 w 608979"/>
              <a:gd name="connsiteY1" fmla="*/ 346028 h 577240"/>
              <a:gd name="connsiteX2" fmla="*/ 322335 w 608979"/>
              <a:gd name="connsiteY2" fmla="*/ 485197 h 577240"/>
              <a:gd name="connsiteX3" fmla="*/ 358379 w 608979"/>
              <a:gd name="connsiteY3" fmla="*/ 485197 h 577240"/>
              <a:gd name="connsiteX4" fmla="*/ 374971 w 608979"/>
              <a:gd name="connsiteY4" fmla="*/ 496334 h 577240"/>
              <a:gd name="connsiteX5" fmla="*/ 371100 w 608979"/>
              <a:gd name="connsiteY5" fmla="*/ 515848 h 577240"/>
              <a:gd name="connsiteX6" fmla="*/ 314777 w 608979"/>
              <a:gd name="connsiteY6" fmla="*/ 571994 h 577240"/>
              <a:gd name="connsiteX7" fmla="*/ 289334 w 608979"/>
              <a:gd name="connsiteY7" fmla="*/ 571994 h 577240"/>
              <a:gd name="connsiteX8" fmla="*/ 233103 w 608979"/>
              <a:gd name="connsiteY8" fmla="*/ 515848 h 577240"/>
              <a:gd name="connsiteX9" fmla="*/ 229232 w 608979"/>
              <a:gd name="connsiteY9" fmla="*/ 496334 h 577240"/>
              <a:gd name="connsiteX10" fmla="*/ 245824 w 608979"/>
              <a:gd name="connsiteY10" fmla="*/ 485197 h 577240"/>
              <a:gd name="connsiteX11" fmla="*/ 281867 w 608979"/>
              <a:gd name="connsiteY11" fmla="*/ 485197 h 577240"/>
              <a:gd name="connsiteX12" fmla="*/ 281867 w 608979"/>
              <a:gd name="connsiteY12" fmla="*/ 346028 h 577240"/>
              <a:gd name="connsiteX13" fmla="*/ 302148 w 608979"/>
              <a:gd name="connsiteY13" fmla="*/ 325871 h 577240"/>
              <a:gd name="connsiteX14" fmla="*/ 463650 w 608979"/>
              <a:gd name="connsiteY14" fmla="*/ 325800 h 577240"/>
              <a:gd name="connsiteX15" fmla="*/ 483838 w 608979"/>
              <a:gd name="connsiteY15" fmla="*/ 345963 h 577240"/>
              <a:gd name="connsiteX16" fmla="*/ 483838 w 608979"/>
              <a:gd name="connsiteY16" fmla="*/ 485171 h 577240"/>
              <a:gd name="connsiteX17" fmla="*/ 519881 w 608979"/>
              <a:gd name="connsiteY17" fmla="*/ 485171 h 577240"/>
              <a:gd name="connsiteX18" fmla="*/ 536566 w 608979"/>
              <a:gd name="connsiteY18" fmla="*/ 496311 h 577240"/>
              <a:gd name="connsiteX19" fmla="*/ 532602 w 608979"/>
              <a:gd name="connsiteY19" fmla="*/ 515830 h 577240"/>
              <a:gd name="connsiteX20" fmla="*/ 476371 w 608979"/>
              <a:gd name="connsiteY20" fmla="*/ 571992 h 577240"/>
              <a:gd name="connsiteX21" fmla="*/ 450928 w 608979"/>
              <a:gd name="connsiteY21" fmla="*/ 571992 h 577240"/>
              <a:gd name="connsiteX22" fmla="*/ 394697 w 608979"/>
              <a:gd name="connsiteY22" fmla="*/ 515830 h 577240"/>
              <a:gd name="connsiteX23" fmla="*/ 390734 w 608979"/>
              <a:gd name="connsiteY23" fmla="*/ 496311 h 577240"/>
              <a:gd name="connsiteX24" fmla="*/ 407419 w 608979"/>
              <a:gd name="connsiteY24" fmla="*/ 485171 h 577240"/>
              <a:gd name="connsiteX25" fmla="*/ 443462 w 608979"/>
              <a:gd name="connsiteY25" fmla="*/ 485171 h 577240"/>
              <a:gd name="connsiteX26" fmla="*/ 443462 w 608979"/>
              <a:gd name="connsiteY26" fmla="*/ 345963 h 577240"/>
              <a:gd name="connsiteX27" fmla="*/ 463650 w 608979"/>
              <a:gd name="connsiteY27" fmla="*/ 325800 h 577240"/>
              <a:gd name="connsiteX28" fmla="*/ 140601 w 608979"/>
              <a:gd name="connsiteY28" fmla="*/ 325800 h 577240"/>
              <a:gd name="connsiteX29" fmla="*/ 160789 w 608979"/>
              <a:gd name="connsiteY29" fmla="*/ 345963 h 577240"/>
              <a:gd name="connsiteX30" fmla="*/ 160789 w 608979"/>
              <a:gd name="connsiteY30" fmla="*/ 485171 h 577240"/>
              <a:gd name="connsiteX31" fmla="*/ 196832 w 608979"/>
              <a:gd name="connsiteY31" fmla="*/ 485171 h 577240"/>
              <a:gd name="connsiteX32" fmla="*/ 213517 w 608979"/>
              <a:gd name="connsiteY32" fmla="*/ 496311 h 577240"/>
              <a:gd name="connsiteX33" fmla="*/ 209554 w 608979"/>
              <a:gd name="connsiteY33" fmla="*/ 515830 h 577240"/>
              <a:gd name="connsiteX34" fmla="*/ 153323 w 608979"/>
              <a:gd name="connsiteY34" fmla="*/ 571992 h 577240"/>
              <a:gd name="connsiteX35" fmla="*/ 127880 w 608979"/>
              <a:gd name="connsiteY35" fmla="*/ 571992 h 577240"/>
              <a:gd name="connsiteX36" fmla="*/ 71649 w 608979"/>
              <a:gd name="connsiteY36" fmla="*/ 515830 h 577240"/>
              <a:gd name="connsiteX37" fmla="*/ 67685 w 608979"/>
              <a:gd name="connsiteY37" fmla="*/ 496311 h 577240"/>
              <a:gd name="connsiteX38" fmla="*/ 84278 w 608979"/>
              <a:gd name="connsiteY38" fmla="*/ 485171 h 577240"/>
              <a:gd name="connsiteX39" fmla="*/ 120413 w 608979"/>
              <a:gd name="connsiteY39" fmla="*/ 485171 h 577240"/>
              <a:gd name="connsiteX40" fmla="*/ 120413 w 608979"/>
              <a:gd name="connsiteY40" fmla="*/ 345963 h 577240"/>
              <a:gd name="connsiteX41" fmla="*/ 140601 w 608979"/>
              <a:gd name="connsiteY41" fmla="*/ 325800 h 577240"/>
              <a:gd name="connsiteX42" fmla="*/ 284762 w 608979"/>
              <a:gd name="connsiteY42" fmla="*/ 0 h 577240"/>
              <a:gd name="connsiteX43" fmla="*/ 465723 w 608979"/>
              <a:gd name="connsiteY43" fmla="*/ 149763 h 577240"/>
              <a:gd name="connsiteX44" fmla="*/ 469041 w 608979"/>
              <a:gd name="connsiteY44" fmla="*/ 149579 h 577240"/>
              <a:gd name="connsiteX45" fmla="*/ 608979 w 608979"/>
              <a:gd name="connsiteY45" fmla="*/ 289308 h 577240"/>
              <a:gd name="connsiteX46" fmla="*/ 514212 w 608979"/>
              <a:gd name="connsiteY46" fmla="*/ 421398 h 577240"/>
              <a:gd name="connsiteX47" fmla="*/ 514212 w 608979"/>
              <a:gd name="connsiteY47" fmla="*/ 346010 h 577240"/>
              <a:gd name="connsiteX48" fmla="*/ 463694 w 608979"/>
              <a:gd name="connsiteY48" fmla="*/ 295568 h 577240"/>
              <a:gd name="connsiteX49" fmla="*/ 413177 w 608979"/>
              <a:gd name="connsiteY49" fmla="*/ 346010 h 577240"/>
              <a:gd name="connsiteX50" fmla="*/ 413177 w 608979"/>
              <a:gd name="connsiteY50" fmla="*/ 429038 h 577240"/>
              <a:gd name="connsiteX51" fmla="*/ 352703 w 608979"/>
              <a:gd name="connsiteY51" fmla="*/ 429038 h 577240"/>
              <a:gd name="connsiteX52" fmla="*/ 352703 w 608979"/>
              <a:gd name="connsiteY52" fmla="*/ 346010 h 577240"/>
              <a:gd name="connsiteX53" fmla="*/ 302185 w 608979"/>
              <a:gd name="connsiteY53" fmla="*/ 295568 h 577240"/>
              <a:gd name="connsiteX54" fmla="*/ 251667 w 608979"/>
              <a:gd name="connsiteY54" fmla="*/ 346010 h 577240"/>
              <a:gd name="connsiteX55" fmla="*/ 251667 w 608979"/>
              <a:gd name="connsiteY55" fmla="*/ 429038 h 577240"/>
              <a:gd name="connsiteX56" fmla="*/ 191101 w 608979"/>
              <a:gd name="connsiteY56" fmla="*/ 429038 h 577240"/>
              <a:gd name="connsiteX57" fmla="*/ 191101 w 608979"/>
              <a:gd name="connsiteY57" fmla="*/ 346010 h 577240"/>
              <a:gd name="connsiteX58" fmla="*/ 140583 w 608979"/>
              <a:gd name="connsiteY58" fmla="*/ 295568 h 577240"/>
              <a:gd name="connsiteX59" fmla="*/ 90065 w 608979"/>
              <a:gd name="connsiteY59" fmla="*/ 346010 h 577240"/>
              <a:gd name="connsiteX60" fmla="*/ 90065 w 608979"/>
              <a:gd name="connsiteY60" fmla="*/ 428578 h 577240"/>
              <a:gd name="connsiteX61" fmla="*/ 0 w 608979"/>
              <a:gd name="connsiteY61" fmla="*/ 328705 h 577240"/>
              <a:gd name="connsiteX62" fmla="*/ 100482 w 608979"/>
              <a:gd name="connsiteY62" fmla="*/ 228280 h 577240"/>
              <a:gd name="connsiteX63" fmla="*/ 106290 w 608979"/>
              <a:gd name="connsiteY63" fmla="*/ 228925 h 577240"/>
              <a:gd name="connsiteX64" fmla="*/ 100482 w 608979"/>
              <a:gd name="connsiteY64" fmla="*/ 184005 h 577240"/>
              <a:gd name="connsiteX65" fmla="*/ 284762 w 608979"/>
              <a:gd name="connsiteY65" fmla="*/ 0 h 5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608979" h="577240">
                <a:moveTo>
                  <a:pt x="302148" y="325871"/>
                </a:moveTo>
                <a:cubicBezTo>
                  <a:pt x="313302" y="325871"/>
                  <a:pt x="322335" y="334891"/>
                  <a:pt x="322335" y="346028"/>
                </a:cubicBezTo>
                <a:lnTo>
                  <a:pt x="322335" y="485197"/>
                </a:lnTo>
                <a:lnTo>
                  <a:pt x="358379" y="485197"/>
                </a:lnTo>
                <a:cubicBezTo>
                  <a:pt x="365661" y="485197"/>
                  <a:pt x="372206" y="489615"/>
                  <a:pt x="374971" y="496334"/>
                </a:cubicBezTo>
                <a:cubicBezTo>
                  <a:pt x="377737" y="502962"/>
                  <a:pt x="376262" y="510693"/>
                  <a:pt x="371100" y="515848"/>
                </a:cubicBezTo>
                <a:lnTo>
                  <a:pt x="314777" y="571994"/>
                </a:lnTo>
                <a:cubicBezTo>
                  <a:pt x="307771" y="578989"/>
                  <a:pt x="296340" y="578989"/>
                  <a:pt x="289334" y="571994"/>
                </a:cubicBezTo>
                <a:lnTo>
                  <a:pt x="233103" y="515848"/>
                </a:lnTo>
                <a:cubicBezTo>
                  <a:pt x="227941" y="510693"/>
                  <a:pt x="226374" y="502962"/>
                  <a:pt x="229232" y="496334"/>
                </a:cubicBezTo>
                <a:cubicBezTo>
                  <a:pt x="231997" y="489523"/>
                  <a:pt x="238542" y="485197"/>
                  <a:pt x="245824" y="485197"/>
                </a:cubicBezTo>
                <a:lnTo>
                  <a:pt x="281867" y="485197"/>
                </a:lnTo>
                <a:lnTo>
                  <a:pt x="281867" y="346028"/>
                </a:lnTo>
                <a:cubicBezTo>
                  <a:pt x="281867" y="334891"/>
                  <a:pt x="290994" y="325871"/>
                  <a:pt x="302148" y="325871"/>
                </a:cubicBezTo>
                <a:close/>
                <a:moveTo>
                  <a:pt x="463650" y="325800"/>
                </a:moveTo>
                <a:cubicBezTo>
                  <a:pt x="474804" y="325800"/>
                  <a:pt x="483838" y="334823"/>
                  <a:pt x="483838" y="345963"/>
                </a:cubicBezTo>
                <a:lnTo>
                  <a:pt x="483838" y="485171"/>
                </a:lnTo>
                <a:lnTo>
                  <a:pt x="519881" y="485171"/>
                </a:lnTo>
                <a:cubicBezTo>
                  <a:pt x="527255" y="485171"/>
                  <a:pt x="533800" y="489590"/>
                  <a:pt x="536566" y="496311"/>
                </a:cubicBezTo>
                <a:cubicBezTo>
                  <a:pt x="539331" y="502940"/>
                  <a:pt x="537764" y="510674"/>
                  <a:pt x="532602" y="515830"/>
                </a:cubicBezTo>
                <a:lnTo>
                  <a:pt x="476371" y="571992"/>
                </a:lnTo>
                <a:cubicBezTo>
                  <a:pt x="469365" y="578989"/>
                  <a:pt x="457934" y="578989"/>
                  <a:pt x="450928" y="571992"/>
                </a:cubicBezTo>
                <a:lnTo>
                  <a:pt x="394697" y="515830"/>
                </a:lnTo>
                <a:cubicBezTo>
                  <a:pt x="389443" y="510674"/>
                  <a:pt x="387968" y="502940"/>
                  <a:pt x="390734" y="496311"/>
                </a:cubicBezTo>
                <a:cubicBezTo>
                  <a:pt x="393591" y="489498"/>
                  <a:pt x="400136" y="485171"/>
                  <a:pt x="407419" y="485171"/>
                </a:cubicBezTo>
                <a:lnTo>
                  <a:pt x="443462" y="485171"/>
                </a:lnTo>
                <a:lnTo>
                  <a:pt x="443462" y="345963"/>
                </a:lnTo>
                <a:cubicBezTo>
                  <a:pt x="443462" y="334823"/>
                  <a:pt x="452496" y="325800"/>
                  <a:pt x="463650" y="325800"/>
                </a:cubicBezTo>
                <a:close/>
                <a:moveTo>
                  <a:pt x="140601" y="325800"/>
                </a:moveTo>
                <a:cubicBezTo>
                  <a:pt x="151755" y="325800"/>
                  <a:pt x="160789" y="334823"/>
                  <a:pt x="160789" y="345963"/>
                </a:cubicBezTo>
                <a:lnTo>
                  <a:pt x="160789" y="485171"/>
                </a:lnTo>
                <a:lnTo>
                  <a:pt x="196832" y="485171"/>
                </a:lnTo>
                <a:cubicBezTo>
                  <a:pt x="204115" y="485171"/>
                  <a:pt x="210660" y="489590"/>
                  <a:pt x="213517" y="496311"/>
                </a:cubicBezTo>
                <a:cubicBezTo>
                  <a:pt x="216283" y="502940"/>
                  <a:pt x="214716" y="510674"/>
                  <a:pt x="209554" y="515830"/>
                </a:cubicBezTo>
                <a:lnTo>
                  <a:pt x="153323" y="571992"/>
                </a:lnTo>
                <a:cubicBezTo>
                  <a:pt x="146317" y="578989"/>
                  <a:pt x="134886" y="578989"/>
                  <a:pt x="127880" y="571992"/>
                </a:cubicBezTo>
                <a:lnTo>
                  <a:pt x="71649" y="515830"/>
                </a:lnTo>
                <a:cubicBezTo>
                  <a:pt x="66395" y="510674"/>
                  <a:pt x="64920" y="502940"/>
                  <a:pt x="67685" y="496311"/>
                </a:cubicBezTo>
                <a:cubicBezTo>
                  <a:pt x="70451" y="489498"/>
                  <a:pt x="76996" y="485171"/>
                  <a:pt x="84278" y="485171"/>
                </a:cubicBezTo>
                <a:lnTo>
                  <a:pt x="120413" y="485171"/>
                </a:lnTo>
                <a:lnTo>
                  <a:pt x="120413" y="345963"/>
                </a:lnTo>
                <a:cubicBezTo>
                  <a:pt x="120413" y="334823"/>
                  <a:pt x="129447" y="325800"/>
                  <a:pt x="140601" y="325800"/>
                </a:cubicBezTo>
                <a:close/>
                <a:moveTo>
                  <a:pt x="284762" y="0"/>
                </a:moveTo>
                <a:cubicBezTo>
                  <a:pt x="374827" y="0"/>
                  <a:pt x="449590" y="64526"/>
                  <a:pt x="465723" y="149763"/>
                </a:cubicBezTo>
                <a:cubicBezTo>
                  <a:pt x="466829" y="149763"/>
                  <a:pt x="467935" y="149579"/>
                  <a:pt x="469041" y="149579"/>
                </a:cubicBezTo>
                <a:cubicBezTo>
                  <a:pt x="546293" y="149579"/>
                  <a:pt x="608979" y="212172"/>
                  <a:pt x="608979" y="289308"/>
                </a:cubicBezTo>
                <a:cubicBezTo>
                  <a:pt x="608979" y="350705"/>
                  <a:pt x="569247" y="402620"/>
                  <a:pt x="514212" y="421398"/>
                </a:cubicBezTo>
                <a:lnTo>
                  <a:pt x="514212" y="346010"/>
                </a:lnTo>
                <a:cubicBezTo>
                  <a:pt x="514212" y="318120"/>
                  <a:pt x="491627" y="295568"/>
                  <a:pt x="463694" y="295568"/>
                </a:cubicBezTo>
                <a:cubicBezTo>
                  <a:pt x="435854" y="295568"/>
                  <a:pt x="413177" y="318120"/>
                  <a:pt x="413177" y="346010"/>
                </a:cubicBezTo>
                <a:lnTo>
                  <a:pt x="413177" y="429038"/>
                </a:lnTo>
                <a:lnTo>
                  <a:pt x="352703" y="429038"/>
                </a:lnTo>
                <a:lnTo>
                  <a:pt x="352703" y="346010"/>
                </a:lnTo>
                <a:cubicBezTo>
                  <a:pt x="352703" y="318120"/>
                  <a:pt x="330025" y="295568"/>
                  <a:pt x="302185" y="295568"/>
                </a:cubicBezTo>
                <a:cubicBezTo>
                  <a:pt x="274252" y="295568"/>
                  <a:pt x="251667" y="318120"/>
                  <a:pt x="251667" y="346010"/>
                </a:cubicBezTo>
                <a:lnTo>
                  <a:pt x="251667" y="429038"/>
                </a:lnTo>
                <a:lnTo>
                  <a:pt x="191101" y="429038"/>
                </a:lnTo>
                <a:lnTo>
                  <a:pt x="191101" y="346010"/>
                </a:lnTo>
                <a:cubicBezTo>
                  <a:pt x="191101" y="318120"/>
                  <a:pt x="168515" y="295568"/>
                  <a:pt x="140583" y="295568"/>
                </a:cubicBezTo>
                <a:cubicBezTo>
                  <a:pt x="112743" y="295568"/>
                  <a:pt x="90065" y="318120"/>
                  <a:pt x="90065" y="346010"/>
                </a:cubicBezTo>
                <a:lnTo>
                  <a:pt x="90065" y="428578"/>
                </a:lnTo>
                <a:cubicBezTo>
                  <a:pt x="38994" y="423883"/>
                  <a:pt x="0" y="380989"/>
                  <a:pt x="0" y="328705"/>
                </a:cubicBezTo>
                <a:cubicBezTo>
                  <a:pt x="0" y="273200"/>
                  <a:pt x="44987" y="228280"/>
                  <a:pt x="100482" y="228280"/>
                </a:cubicBezTo>
                <a:cubicBezTo>
                  <a:pt x="102418" y="228280"/>
                  <a:pt x="104354" y="228740"/>
                  <a:pt x="106290" y="228925"/>
                </a:cubicBezTo>
                <a:cubicBezTo>
                  <a:pt x="102603" y="214473"/>
                  <a:pt x="100482" y="199561"/>
                  <a:pt x="100482" y="184005"/>
                </a:cubicBezTo>
                <a:cubicBezTo>
                  <a:pt x="100482" y="82383"/>
                  <a:pt x="182989" y="0"/>
                  <a:pt x="28476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benzene_268756"/>
          <p:cNvSpPr>
            <a:spLocks noChangeAspect="1"/>
          </p:cNvSpPr>
          <p:nvPr/>
        </p:nvSpPr>
        <p:spPr bwMode="auto">
          <a:xfrm>
            <a:off x="4390196" y="4801532"/>
            <a:ext cx="493763" cy="549890"/>
          </a:xfrm>
          <a:custGeom>
            <a:avLst/>
            <a:gdLst>
              <a:gd name="connsiteX0" fmla="*/ 371862 w 544795"/>
              <a:gd name="connsiteY0" fmla="*/ 453666 h 606722"/>
              <a:gd name="connsiteX1" fmla="*/ 382990 w 544795"/>
              <a:gd name="connsiteY1" fmla="*/ 457577 h 606722"/>
              <a:gd name="connsiteX2" fmla="*/ 397500 w 544795"/>
              <a:gd name="connsiteY2" fmla="*/ 482642 h 606722"/>
              <a:gd name="connsiteX3" fmla="*/ 395275 w 544795"/>
              <a:gd name="connsiteY3" fmla="*/ 494108 h 606722"/>
              <a:gd name="connsiteX4" fmla="*/ 340260 w 544795"/>
              <a:gd name="connsiteY4" fmla="*/ 525839 h 606722"/>
              <a:gd name="connsiteX5" fmla="*/ 272337 w 544795"/>
              <a:gd name="connsiteY5" fmla="*/ 606722 h 606722"/>
              <a:gd name="connsiteX6" fmla="*/ 212782 w 544795"/>
              <a:gd name="connsiteY6" fmla="*/ 503529 h 606722"/>
              <a:gd name="connsiteX7" fmla="*/ 266640 w 544795"/>
              <a:gd name="connsiteY7" fmla="*/ 469576 h 606722"/>
              <a:gd name="connsiteX8" fmla="*/ 266640 w 544795"/>
              <a:gd name="connsiteY8" fmla="*/ 469487 h 606722"/>
              <a:gd name="connsiteX9" fmla="*/ 316847 w 544795"/>
              <a:gd name="connsiteY9" fmla="*/ 485397 h 606722"/>
              <a:gd name="connsiteX10" fmla="*/ 65428 w 544795"/>
              <a:gd name="connsiteY10" fmla="*/ 352069 h 606722"/>
              <a:gd name="connsiteX11" fmla="*/ 124157 w 544795"/>
              <a:gd name="connsiteY11" fmla="*/ 379773 h 606722"/>
              <a:gd name="connsiteX12" fmla="*/ 136704 w 544795"/>
              <a:gd name="connsiteY12" fmla="*/ 432826 h 606722"/>
              <a:gd name="connsiteX13" fmla="*/ 191696 w 544795"/>
              <a:gd name="connsiteY13" fmla="*/ 464551 h 606722"/>
              <a:gd name="connsiteX14" fmla="*/ 193920 w 544795"/>
              <a:gd name="connsiteY14" fmla="*/ 476193 h 606722"/>
              <a:gd name="connsiteX15" fmla="*/ 179416 w 544795"/>
              <a:gd name="connsiteY15" fmla="*/ 501075 h 606722"/>
              <a:gd name="connsiteX16" fmla="*/ 168293 w 544795"/>
              <a:gd name="connsiteY16" fmla="*/ 504985 h 606722"/>
              <a:gd name="connsiteX17" fmla="*/ 113212 w 544795"/>
              <a:gd name="connsiteY17" fmla="*/ 473171 h 606722"/>
              <a:gd name="connsiteX18" fmla="*/ 68987 w 544795"/>
              <a:gd name="connsiteY18" fmla="*/ 489345 h 606722"/>
              <a:gd name="connsiteX19" fmla="*/ 9368 w 544795"/>
              <a:gd name="connsiteY19" fmla="*/ 386349 h 606722"/>
              <a:gd name="connsiteX20" fmla="*/ 65428 w 544795"/>
              <a:gd name="connsiteY20" fmla="*/ 352069 h 606722"/>
              <a:gd name="connsiteX21" fmla="*/ 461474 w 544795"/>
              <a:gd name="connsiteY21" fmla="*/ 284808 h 606722"/>
              <a:gd name="connsiteX22" fmla="*/ 490322 w 544795"/>
              <a:gd name="connsiteY22" fmla="*/ 284808 h 606722"/>
              <a:gd name="connsiteX23" fmla="*/ 499226 w 544795"/>
              <a:gd name="connsiteY23" fmla="*/ 292540 h 606722"/>
              <a:gd name="connsiteX24" fmla="*/ 499226 w 544795"/>
              <a:gd name="connsiteY24" fmla="*/ 355905 h 606722"/>
              <a:gd name="connsiteX25" fmla="*/ 475809 w 544795"/>
              <a:gd name="connsiteY25" fmla="*/ 489301 h 606722"/>
              <a:gd name="connsiteX26" fmla="*/ 413751 w 544795"/>
              <a:gd name="connsiteY26" fmla="*/ 391009 h 606722"/>
              <a:gd name="connsiteX27" fmla="*/ 452482 w 544795"/>
              <a:gd name="connsiteY27" fmla="*/ 355905 h 606722"/>
              <a:gd name="connsiteX28" fmla="*/ 452482 w 544795"/>
              <a:gd name="connsiteY28" fmla="*/ 292451 h 606722"/>
              <a:gd name="connsiteX29" fmla="*/ 461474 w 544795"/>
              <a:gd name="connsiteY29" fmla="*/ 284808 h 606722"/>
              <a:gd name="connsiteX30" fmla="*/ 272398 w 544795"/>
              <a:gd name="connsiteY30" fmla="*/ 203440 h 606722"/>
              <a:gd name="connsiteX31" fmla="*/ 372495 w 544795"/>
              <a:gd name="connsiteY31" fmla="*/ 303361 h 606722"/>
              <a:gd name="connsiteX32" fmla="*/ 272398 w 544795"/>
              <a:gd name="connsiteY32" fmla="*/ 403282 h 606722"/>
              <a:gd name="connsiteX33" fmla="*/ 172301 w 544795"/>
              <a:gd name="connsiteY33" fmla="*/ 303361 h 606722"/>
              <a:gd name="connsiteX34" fmla="*/ 272398 w 544795"/>
              <a:gd name="connsiteY34" fmla="*/ 203440 h 606722"/>
              <a:gd name="connsiteX35" fmla="*/ 68806 w 544795"/>
              <a:gd name="connsiteY35" fmla="*/ 117280 h 606722"/>
              <a:gd name="connsiteX36" fmla="*/ 68984 w 544795"/>
              <a:gd name="connsiteY36" fmla="*/ 117280 h 606722"/>
              <a:gd name="connsiteX37" fmla="*/ 130127 w 544795"/>
              <a:gd name="connsiteY37" fmla="*/ 217295 h 606722"/>
              <a:gd name="connsiteX38" fmla="*/ 92302 w 544795"/>
              <a:gd name="connsiteY38" fmla="*/ 250633 h 606722"/>
              <a:gd name="connsiteX39" fmla="*/ 92302 w 544795"/>
              <a:gd name="connsiteY39" fmla="*/ 314198 h 606722"/>
              <a:gd name="connsiteX40" fmla="*/ 83313 w 544795"/>
              <a:gd name="connsiteY40" fmla="*/ 321933 h 606722"/>
              <a:gd name="connsiteX41" fmla="*/ 54477 w 544795"/>
              <a:gd name="connsiteY41" fmla="*/ 321844 h 606722"/>
              <a:gd name="connsiteX42" fmla="*/ 45489 w 544795"/>
              <a:gd name="connsiteY42" fmla="*/ 314198 h 606722"/>
              <a:gd name="connsiteX43" fmla="*/ 45489 w 544795"/>
              <a:gd name="connsiteY43" fmla="*/ 250722 h 606722"/>
              <a:gd name="connsiteX44" fmla="*/ 9355 w 544795"/>
              <a:gd name="connsiteY44" fmla="*/ 220406 h 606722"/>
              <a:gd name="connsiteX45" fmla="*/ 68806 w 544795"/>
              <a:gd name="connsiteY45" fmla="*/ 117280 h 606722"/>
              <a:gd name="connsiteX46" fmla="*/ 376504 w 544795"/>
              <a:gd name="connsiteY46" fmla="*/ 101756 h 606722"/>
              <a:gd name="connsiteX47" fmla="*/ 431501 w 544795"/>
              <a:gd name="connsiteY47" fmla="*/ 133487 h 606722"/>
              <a:gd name="connsiteX48" fmla="*/ 535444 w 544795"/>
              <a:gd name="connsiteY48" fmla="*/ 151708 h 606722"/>
              <a:gd name="connsiteX49" fmla="*/ 475819 w 544795"/>
              <a:gd name="connsiteY49" fmla="*/ 254812 h 606722"/>
              <a:gd name="connsiteX50" fmla="*/ 416907 w 544795"/>
              <a:gd name="connsiteY50" fmla="*/ 221392 h 606722"/>
              <a:gd name="connsiteX51" fmla="*/ 408185 w 544795"/>
              <a:gd name="connsiteY51" fmla="*/ 173929 h 606722"/>
              <a:gd name="connsiteX52" fmla="*/ 353100 w 544795"/>
              <a:gd name="connsiteY52" fmla="*/ 142109 h 606722"/>
              <a:gd name="connsiteX53" fmla="*/ 350875 w 544795"/>
              <a:gd name="connsiteY53" fmla="*/ 130554 h 606722"/>
              <a:gd name="connsiteX54" fmla="*/ 365380 w 544795"/>
              <a:gd name="connsiteY54" fmla="*/ 105667 h 606722"/>
              <a:gd name="connsiteX55" fmla="*/ 376504 w 544795"/>
              <a:gd name="connsiteY55" fmla="*/ 101756 h 606722"/>
              <a:gd name="connsiteX56" fmla="*/ 272319 w 544795"/>
              <a:gd name="connsiteY56" fmla="*/ 0 h 606722"/>
              <a:gd name="connsiteX57" fmla="*/ 331948 w 544795"/>
              <a:gd name="connsiteY57" fmla="*/ 103104 h 606722"/>
              <a:gd name="connsiteX58" fmla="*/ 266623 w 544795"/>
              <a:gd name="connsiteY58" fmla="*/ 137146 h 606722"/>
              <a:gd name="connsiteX59" fmla="*/ 266623 w 544795"/>
              <a:gd name="connsiteY59" fmla="*/ 137235 h 606722"/>
              <a:gd name="connsiteX60" fmla="*/ 227908 w 544795"/>
              <a:gd name="connsiteY60" fmla="*/ 121325 h 606722"/>
              <a:gd name="connsiteX61" fmla="*/ 172907 w 544795"/>
              <a:gd name="connsiteY61" fmla="*/ 153056 h 606722"/>
              <a:gd name="connsiteX62" fmla="*/ 161693 w 544795"/>
              <a:gd name="connsiteY62" fmla="*/ 149145 h 606722"/>
              <a:gd name="connsiteX63" fmla="*/ 147364 w 544795"/>
              <a:gd name="connsiteY63" fmla="*/ 124169 h 606722"/>
              <a:gd name="connsiteX64" fmla="*/ 149589 w 544795"/>
              <a:gd name="connsiteY64" fmla="*/ 112614 h 606722"/>
              <a:gd name="connsiteX65" fmla="*/ 204501 w 544795"/>
              <a:gd name="connsiteY65" fmla="*/ 80883 h 606722"/>
              <a:gd name="connsiteX66" fmla="*/ 272319 w 544795"/>
              <a:gd name="connsiteY6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44795" h="606722">
                <a:moveTo>
                  <a:pt x="371862" y="453666"/>
                </a:moveTo>
                <a:cubicBezTo>
                  <a:pt x="375957" y="451266"/>
                  <a:pt x="381210" y="453133"/>
                  <a:pt x="382990" y="457577"/>
                </a:cubicBezTo>
                <a:cubicBezTo>
                  <a:pt x="386462" y="466198"/>
                  <a:pt x="391358" y="474820"/>
                  <a:pt x="397500" y="482642"/>
                </a:cubicBezTo>
                <a:cubicBezTo>
                  <a:pt x="400438" y="486286"/>
                  <a:pt x="399281" y="491708"/>
                  <a:pt x="395275" y="494108"/>
                </a:cubicBezTo>
                <a:lnTo>
                  <a:pt x="340260" y="525839"/>
                </a:lnTo>
                <a:cubicBezTo>
                  <a:pt x="347470" y="565836"/>
                  <a:pt x="317114" y="606722"/>
                  <a:pt x="272337" y="606722"/>
                </a:cubicBezTo>
                <a:cubicBezTo>
                  <a:pt x="219192" y="606722"/>
                  <a:pt x="186343" y="549126"/>
                  <a:pt x="212782" y="503529"/>
                </a:cubicBezTo>
                <a:cubicBezTo>
                  <a:pt x="224889" y="482642"/>
                  <a:pt x="245453" y="471354"/>
                  <a:pt x="266640" y="469576"/>
                </a:cubicBezTo>
                <a:lnTo>
                  <a:pt x="266640" y="469487"/>
                </a:lnTo>
                <a:cubicBezTo>
                  <a:pt x="285067" y="467976"/>
                  <a:pt x="303494" y="474109"/>
                  <a:pt x="316847" y="485397"/>
                </a:cubicBezTo>
                <a:close/>
                <a:moveTo>
                  <a:pt x="65428" y="352069"/>
                </a:moveTo>
                <a:cubicBezTo>
                  <a:pt x="87385" y="351003"/>
                  <a:pt x="109786" y="360267"/>
                  <a:pt x="124157" y="379773"/>
                </a:cubicBezTo>
                <a:cubicBezTo>
                  <a:pt x="135369" y="395058"/>
                  <a:pt x="140174" y="413898"/>
                  <a:pt x="136704" y="432826"/>
                </a:cubicBezTo>
                <a:lnTo>
                  <a:pt x="191696" y="464551"/>
                </a:lnTo>
                <a:cubicBezTo>
                  <a:pt x="195878" y="466951"/>
                  <a:pt x="196857" y="472460"/>
                  <a:pt x="193920" y="476193"/>
                </a:cubicBezTo>
                <a:cubicBezTo>
                  <a:pt x="187781" y="483835"/>
                  <a:pt x="182975" y="492366"/>
                  <a:pt x="179416" y="501075"/>
                </a:cubicBezTo>
                <a:cubicBezTo>
                  <a:pt x="177636" y="505519"/>
                  <a:pt x="172475" y="507296"/>
                  <a:pt x="168293" y="504985"/>
                </a:cubicBezTo>
                <a:lnTo>
                  <a:pt x="113212" y="473171"/>
                </a:lnTo>
                <a:cubicBezTo>
                  <a:pt x="101466" y="483213"/>
                  <a:pt x="86250" y="489345"/>
                  <a:pt x="68987" y="489345"/>
                </a:cubicBezTo>
                <a:cubicBezTo>
                  <a:pt x="16042" y="489345"/>
                  <a:pt x="-17238" y="432293"/>
                  <a:pt x="9368" y="386349"/>
                </a:cubicBezTo>
                <a:cubicBezTo>
                  <a:pt x="21959" y="364533"/>
                  <a:pt x="43471" y="353136"/>
                  <a:pt x="65428" y="352069"/>
                </a:cubicBezTo>
                <a:close/>
                <a:moveTo>
                  <a:pt x="461474" y="284808"/>
                </a:moveTo>
                <a:cubicBezTo>
                  <a:pt x="471001" y="286141"/>
                  <a:pt x="480706" y="286230"/>
                  <a:pt x="490322" y="284808"/>
                </a:cubicBezTo>
                <a:cubicBezTo>
                  <a:pt x="495041" y="284186"/>
                  <a:pt x="499226" y="287741"/>
                  <a:pt x="499226" y="292540"/>
                </a:cubicBezTo>
                <a:lnTo>
                  <a:pt x="499226" y="355905"/>
                </a:lnTo>
                <a:cubicBezTo>
                  <a:pt x="571701" y="381767"/>
                  <a:pt x="552380" y="489301"/>
                  <a:pt x="475809" y="489301"/>
                </a:cubicBezTo>
                <a:cubicBezTo>
                  <a:pt x="425771" y="489301"/>
                  <a:pt x="391759" y="436956"/>
                  <a:pt x="413751" y="391009"/>
                </a:cubicBezTo>
                <a:cubicBezTo>
                  <a:pt x="421586" y="374835"/>
                  <a:pt x="435387" y="362037"/>
                  <a:pt x="452482" y="355905"/>
                </a:cubicBezTo>
                <a:lnTo>
                  <a:pt x="452482" y="292451"/>
                </a:lnTo>
                <a:cubicBezTo>
                  <a:pt x="452482" y="287652"/>
                  <a:pt x="456755" y="284097"/>
                  <a:pt x="461474" y="284808"/>
                </a:cubicBezTo>
                <a:close/>
                <a:moveTo>
                  <a:pt x="272398" y="203440"/>
                </a:moveTo>
                <a:cubicBezTo>
                  <a:pt x="327680" y="203440"/>
                  <a:pt x="372495" y="248176"/>
                  <a:pt x="372495" y="303361"/>
                </a:cubicBezTo>
                <a:cubicBezTo>
                  <a:pt x="372495" y="358546"/>
                  <a:pt x="327680" y="403282"/>
                  <a:pt x="272398" y="403282"/>
                </a:cubicBezTo>
                <a:cubicBezTo>
                  <a:pt x="217116" y="403282"/>
                  <a:pt x="172301" y="358546"/>
                  <a:pt x="172301" y="303361"/>
                </a:cubicBezTo>
                <a:cubicBezTo>
                  <a:pt x="172301" y="248176"/>
                  <a:pt x="217116" y="203440"/>
                  <a:pt x="272398" y="203440"/>
                </a:cubicBezTo>
                <a:close/>
                <a:moveTo>
                  <a:pt x="68806" y="117280"/>
                </a:moveTo>
                <a:lnTo>
                  <a:pt x="68984" y="117280"/>
                </a:lnTo>
                <a:cubicBezTo>
                  <a:pt x="121316" y="117369"/>
                  <a:pt x="153178" y="172488"/>
                  <a:pt x="130127" y="217295"/>
                </a:cubicBezTo>
                <a:cubicBezTo>
                  <a:pt x="122028" y="233208"/>
                  <a:pt x="108411" y="244855"/>
                  <a:pt x="92302" y="250633"/>
                </a:cubicBezTo>
                <a:lnTo>
                  <a:pt x="92302" y="314198"/>
                </a:lnTo>
                <a:cubicBezTo>
                  <a:pt x="92302" y="318999"/>
                  <a:pt x="88030" y="322555"/>
                  <a:pt x="83313" y="321933"/>
                </a:cubicBezTo>
                <a:cubicBezTo>
                  <a:pt x="73790" y="320510"/>
                  <a:pt x="64000" y="320510"/>
                  <a:pt x="54477" y="321844"/>
                </a:cubicBezTo>
                <a:cubicBezTo>
                  <a:pt x="49760" y="322555"/>
                  <a:pt x="45489" y="318910"/>
                  <a:pt x="45489" y="314198"/>
                </a:cubicBezTo>
                <a:lnTo>
                  <a:pt x="45489" y="250722"/>
                </a:lnTo>
                <a:cubicBezTo>
                  <a:pt x="31160" y="245655"/>
                  <a:pt x="18166" y="235609"/>
                  <a:pt x="9355" y="220406"/>
                </a:cubicBezTo>
                <a:cubicBezTo>
                  <a:pt x="-17167" y="174533"/>
                  <a:pt x="15852" y="117280"/>
                  <a:pt x="68806" y="117280"/>
                </a:cubicBezTo>
                <a:close/>
                <a:moveTo>
                  <a:pt x="376504" y="101756"/>
                </a:moveTo>
                <a:lnTo>
                  <a:pt x="431501" y="133487"/>
                </a:lnTo>
                <a:cubicBezTo>
                  <a:pt x="462737" y="106911"/>
                  <a:pt x="513285" y="113222"/>
                  <a:pt x="535444" y="151708"/>
                </a:cubicBezTo>
                <a:cubicBezTo>
                  <a:pt x="561963" y="197394"/>
                  <a:pt x="528947" y="254812"/>
                  <a:pt x="475819" y="254812"/>
                </a:cubicBezTo>
                <a:cubicBezTo>
                  <a:pt x="451791" y="254723"/>
                  <a:pt x="429277" y="242013"/>
                  <a:pt x="416907" y="221392"/>
                </a:cubicBezTo>
                <a:cubicBezTo>
                  <a:pt x="408630" y="207704"/>
                  <a:pt x="405071" y="190905"/>
                  <a:pt x="408185" y="173929"/>
                </a:cubicBezTo>
                <a:lnTo>
                  <a:pt x="353100" y="142109"/>
                </a:lnTo>
                <a:cubicBezTo>
                  <a:pt x="348917" y="139798"/>
                  <a:pt x="347938" y="134287"/>
                  <a:pt x="350875" y="130554"/>
                </a:cubicBezTo>
                <a:cubicBezTo>
                  <a:pt x="356926" y="122999"/>
                  <a:pt x="361821" y="114466"/>
                  <a:pt x="365380" y="105667"/>
                </a:cubicBezTo>
                <a:cubicBezTo>
                  <a:pt x="367071" y="101223"/>
                  <a:pt x="372322" y="99356"/>
                  <a:pt x="376504" y="101756"/>
                </a:cubicBezTo>
                <a:close/>
                <a:moveTo>
                  <a:pt x="272319" y="0"/>
                </a:moveTo>
                <a:cubicBezTo>
                  <a:pt x="325540" y="0"/>
                  <a:pt x="358381" y="57596"/>
                  <a:pt x="331948" y="103104"/>
                </a:cubicBezTo>
                <a:cubicBezTo>
                  <a:pt x="317619" y="127813"/>
                  <a:pt x="291631" y="139190"/>
                  <a:pt x="266623" y="137146"/>
                </a:cubicBezTo>
                <a:lnTo>
                  <a:pt x="266623" y="137235"/>
                </a:lnTo>
                <a:cubicBezTo>
                  <a:pt x="253273" y="136080"/>
                  <a:pt x="239211" y="130835"/>
                  <a:pt x="227908" y="121325"/>
                </a:cubicBezTo>
                <a:lnTo>
                  <a:pt x="172907" y="153056"/>
                </a:lnTo>
                <a:cubicBezTo>
                  <a:pt x="168724" y="155456"/>
                  <a:pt x="163473" y="153501"/>
                  <a:pt x="161693" y="149145"/>
                </a:cubicBezTo>
                <a:cubicBezTo>
                  <a:pt x="158133" y="140079"/>
                  <a:pt x="153149" y="131547"/>
                  <a:pt x="147364" y="124169"/>
                </a:cubicBezTo>
                <a:cubicBezTo>
                  <a:pt x="144427" y="120436"/>
                  <a:pt x="145406" y="114925"/>
                  <a:pt x="149589" y="112614"/>
                </a:cubicBezTo>
                <a:lnTo>
                  <a:pt x="204501" y="80883"/>
                </a:lnTo>
                <a:cubicBezTo>
                  <a:pt x="197203" y="40797"/>
                  <a:pt x="227641" y="0"/>
                  <a:pt x="27231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dollar-sign-badge_64814"/>
          <p:cNvSpPr>
            <a:spLocks noChangeAspect="1"/>
          </p:cNvSpPr>
          <p:nvPr/>
        </p:nvSpPr>
        <p:spPr bwMode="auto">
          <a:xfrm>
            <a:off x="4385264" y="3633299"/>
            <a:ext cx="503625" cy="502925"/>
          </a:xfrm>
          <a:custGeom>
            <a:avLst/>
            <a:gdLst>
              <a:gd name="T0" fmla="*/ 5110 w 8160"/>
              <a:gd name="T1" fmla="*/ 4617 h 8160"/>
              <a:gd name="T2" fmla="*/ 4329 w 8160"/>
              <a:gd name="T3" fmla="*/ 5605 h 8160"/>
              <a:gd name="T4" fmla="*/ 3830 w 8160"/>
              <a:gd name="T5" fmla="*/ 5605 h 8160"/>
              <a:gd name="T6" fmla="*/ 3159 w 8160"/>
              <a:gd name="T7" fmla="*/ 5116 h 8160"/>
              <a:gd name="T8" fmla="*/ 3319 w 8160"/>
              <a:gd name="T9" fmla="*/ 4632 h 8160"/>
              <a:gd name="T10" fmla="*/ 4156 w 8160"/>
              <a:gd name="T11" fmla="*/ 4921 h 8160"/>
              <a:gd name="T12" fmla="*/ 4536 w 8160"/>
              <a:gd name="T13" fmla="*/ 4666 h 8160"/>
              <a:gd name="T14" fmla="*/ 3136 w 8160"/>
              <a:gd name="T15" fmla="*/ 3528 h 8160"/>
              <a:gd name="T16" fmla="*/ 3829 w 8160"/>
              <a:gd name="T17" fmla="*/ 2750 h 8160"/>
              <a:gd name="T18" fmla="*/ 4080 w 8160"/>
              <a:gd name="T19" fmla="*/ 2305 h 8160"/>
              <a:gd name="T20" fmla="*/ 4329 w 8160"/>
              <a:gd name="T21" fmla="*/ 2752 h 8160"/>
              <a:gd name="T22" fmla="*/ 5016 w 8160"/>
              <a:gd name="T23" fmla="*/ 3190 h 8160"/>
              <a:gd name="T24" fmla="*/ 4600 w 8160"/>
              <a:gd name="T25" fmla="*/ 3415 h 8160"/>
              <a:gd name="T26" fmla="*/ 3710 w 8160"/>
              <a:gd name="T27" fmla="*/ 3468 h 8160"/>
              <a:gd name="T28" fmla="*/ 4277 w 8160"/>
              <a:gd name="T29" fmla="*/ 3821 h 8160"/>
              <a:gd name="T30" fmla="*/ 8160 w 8160"/>
              <a:gd name="T31" fmla="*/ 3610 h 8160"/>
              <a:gd name="T32" fmla="*/ 7638 w 8160"/>
              <a:gd name="T33" fmla="*/ 5072 h 8160"/>
              <a:gd name="T34" fmla="*/ 6853 w 8160"/>
              <a:gd name="T35" fmla="*/ 5450 h 8160"/>
              <a:gd name="T36" fmla="*/ 7297 w 8160"/>
              <a:gd name="T37" fmla="*/ 6633 h 8160"/>
              <a:gd name="T38" fmla="*/ 6264 w 8160"/>
              <a:gd name="T39" fmla="*/ 7450 h 8160"/>
              <a:gd name="T40" fmla="*/ 5451 w 8160"/>
              <a:gd name="T41" fmla="*/ 6853 h 8160"/>
              <a:gd name="T42" fmla="*/ 5072 w 8160"/>
              <a:gd name="T43" fmla="*/ 7638 h 8160"/>
              <a:gd name="T44" fmla="*/ 3610 w 8160"/>
              <a:gd name="T45" fmla="*/ 8160 h 8160"/>
              <a:gd name="T46" fmla="*/ 3088 w 8160"/>
              <a:gd name="T47" fmla="*/ 7011 h 8160"/>
              <a:gd name="T48" fmla="*/ 2265 w 8160"/>
              <a:gd name="T49" fmla="*/ 7297 h 8160"/>
              <a:gd name="T50" fmla="*/ 1527 w 8160"/>
              <a:gd name="T51" fmla="*/ 7297 h 8160"/>
              <a:gd name="T52" fmla="*/ 710 w 8160"/>
              <a:gd name="T53" fmla="*/ 6263 h 8160"/>
              <a:gd name="T54" fmla="*/ 1307 w 8160"/>
              <a:gd name="T55" fmla="*/ 5450 h 8160"/>
              <a:gd name="T56" fmla="*/ 522 w 8160"/>
              <a:gd name="T57" fmla="*/ 5071 h 8160"/>
              <a:gd name="T58" fmla="*/ 0 w 8160"/>
              <a:gd name="T59" fmla="*/ 3610 h 8160"/>
              <a:gd name="T60" fmla="*/ 1149 w 8160"/>
              <a:gd name="T61" fmla="*/ 3088 h 8160"/>
              <a:gd name="T62" fmla="*/ 863 w 8160"/>
              <a:gd name="T63" fmla="*/ 2265 h 8160"/>
              <a:gd name="T64" fmla="*/ 1527 w 8160"/>
              <a:gd name="T65" fmla="*/ 862 h 8160"/>
              <a:gd name="T66" fmla="*/ 2709 w 8160"/>
              <a:gd name="T67" fmla="*/ 1307 h 8160"/>
              <a:gd name="T68" fmla="*/ 3088 w 8160"/>
              <a:gd name="T69" fmla="*/ 522 h 8160"/>
              <a:gd name="T70" fmla="*/ 4550 w 8160"/>
              <a:gd name="T71" fmla="*/ 0 h 8160"/>
              <a:gd name="T72" fmla="*/ 5071 w 8160"/>
              <a:gd name="T73" fmla="*/ 1149 h 8160"/>
              <a:gd name="T74" fmla="*/ 5894 w 8160"/>
              <a:gd name="T75" fmla="*/ 863 h 8160"/>
              <a:gd name="T76" fmla="*/ 7297 w 8160"/>
              <a:gd name="T77" fmla="*/ 1527 h 8160"/>
              <a:gd name="T78" fmla="*/ 7297 w 8160"/>
              <a:gd name="T79" fmla="*/ 2266 h 8160"/>
              <a:gd name="T80" fmla="*/ 7011 w 8160"/>
              <a:gd name="T81" fmla="*/ 3088 h 8160"/>
              <a:gd name="T82" fmla="*/ 8160 w 8160"/>
              <a:gd name="T83" fmla="*/ 3610 h 8160"/>
              <a:gd name="T84" fmla="*/ 4080 w 8160"/>
              <a:gd name="T85" fmla="*/ 2027 h 8160"/>
              <a:gd name="T86" fmla="*/ 4080 w 8160"/>
              <a:gd name="T87" fmla="*/ 6133 h 8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8160" h="8160">
                <a:moveTo>
                  <a:pt x="5110" y="4609"/>
                </a:moveTo>
                <a:lnTo>
                  <a:pt x="5110" y="4617"/>
                </a:lnTo>
                <a:cubicBezTo>
                  <a:pt x="5110" y="5079"/>
                  <a:pt x="4796" y="5361"/>
                  <a:pt x="4329" y="5419"/>
                </a:cubicBezTo>
                <a:lnTo>
                  <a:pt x="4329" y="5605"/>
                </a:lnTo>
                <a:cubicBezTo>
                  <a:pt x="4329" y="5743"/>
                  <a:pt x="4218" y="5855"/>
                  <a:pt x="4080" y="5855"/>
                </a:cubicBezTo>
                <a:cubicBezTo>
                  <a:pt x="3942" y="5855"/>
                  <a:pt x="3830" y="5743"/>
                  <a:pt x="3830" y="5605"/>
                </a:cubicBezTo>
                <a:lnTo>
                  <a:pt x="3830" y="5398"/>
                </a:lnTo>
                <a:cubicBezTo>
                  <a:pt x="3593" y="5354"/>
                  <a:pt x="3362" y="5262"/>
                  <a:pt x="3159" y="5116"/>
                </a:cubicBezTo>
                <a:cubicBezTo>
                  <a:pt x="3095" y="5071"/>
                  <a:pt x="3049" y="4988"/>
                  <a:pt x="3049" y="4898"/>
                </a:cubicBezTo>
                <a:cubicBezTo>
                  <a:pt x="3049" y="4748"/>
                  <a:pt x="3170" y="4632"/>
                  <a:pt x="3319" y="4632"/>
                </a:cubicBezTo>
                <a:cubicBezTo>
                  <a:pt x="3394" y="4632"/>
                  <a:pt x="3447" y="4658"/>
                  <a:pt x="3485" y="4684"/>
                </a:cubicBezTo>
                <a:cubicBezTo>
                  <a:pt x="3683" y="4831"/>
                  <a:pt x="3901" y="4921"/>
                  <a:pt x="4156" y="4921"/>
                </a:cubicBezTo>
                <a:cubicBezTo>
                  <a:pt x="4393" y="4921"/>
                  <a:pt x="4536" y="4827"/>
                  <a:pt x="4536" y="4673"/>
                </a:cubicBezTo>
                <a:lnTo>
                  <a:pt x="4536" y="4666"/>
                </a:lnTo>
                <a:cubicBezTo>
                  <a:pt x="4536" y="4519"/>
                  <a:pt x="4445" y="4444"/>
                  <a:pt x="4006" y="4331"/>
                </a:cubicBezTo>
                <a:cubicBezTo>
                  <a:pt x="3478" y="4196"/>
                  <a:pt x="3136" y="4050"/>
                  <a:pt x="3136" y="3528"/>
                </a:cubicBezTo>
                <a:lnTo>
                  <a:pt x="3136" y="3520"/>
                </a:lnTo>
                <a:cubicBezTo>
                  <a:pt x="3136" y="3114"/>
                  <a:pt x="3415" y="2827"/>
                  <a:pt x="3829" y="2750"/>
                </a:cubicBezTo>
                <a:lnTo>
                  <a:pt x="3829" y="2554"/>
                </a:lnTo>
                <a:cubicBezTo>
                  <a:pt x="3829" y="2417"/>
                  <a:pt x="3942" y="2305"/>
                  <a:pt x="4080" y="2305"/>
                </a:cubicBezTo>
                <a:cubicBezTo>
                  <a:pt x="4218" y="2305"/>
                  <a:pt x="4329" y="2417"/>
                  <a:pt x="4329" y="2554"/>
                </a:cubicBezTo>
                <a:lnTo>
                  <a:pt x="4329" y="2752"/>
                </a:lnTo>
                <a:cubicBezTo>
                  <a:pt x="4536" y="2786"/>
                  <a:pt x="4723" y="2856"/>
                  <a:pt x="4889" y="2961"/>
                </a:cubicBezTo>
                <a:cubicBezTo>
                  <a:pt x="4952" y="2998"/>
                  <a:pt x="5016" y="3077"/>
                  <a:pt x="5016" y="3190"/>
                </a:cubicBezTo>
                <a:cubicBezTo>
                  <a:pt x="5016" y="3340"/>
                  <a:pt x="4896" y="3457"/>
                  <a:pt x="4746" y="3457"/>
                </a:cubicBezTo>
                <a:cubicBezTo>
                  <a:pt x="4689" y="3457"/>
                  <a:pt x="4645" y="3442"/>
                  <a:pt x="4600" y="3415"/>
                </a:cubicBezTo>
                <a:cubicBezTo>
                  <a:pt x="4409" y="3303"/>
                  <a:pt x="4228" y="3239"/>
                  <a:pt x="4047" y="3239"/>
                </a:cubicBezTo>
                <a:cubicBezTo>
                  <a:pt x="3826" y="3239"/>
                  <a:pt x="3710" y="3340"/>
                  <a:pt x="3710" y="3468"/>
                </a:cubicBezTo>
                <a:lnTo>
                  <a:pt x="3710" y="3475"/>
                </a:lnTo>
                <a:cubicBezTo>
                  <a:pt x="3710" y="3648"/>
                  <a:pt x="3822" y="3704"/>
                  <a:pt x="4277" y="3821"/>
                </a:cubicBezTo>
                <a:cubicBezTo>
                  <a:pt x="4810" y="3960"/>
                  <a:pt x="5110" y="4151"/>
                  <a:pt x="5110" y="4609"/>
                </a:cubicBezTo>
                <a:close/>
                <a:moveTo>
                  <a:pt x="8160" y="3610"/>
                </a:moveTo>
                <a:lnTo>
                  <a:pt x="8160" y="4550"/>
                </a:lnTo>
                <a:cubicBezTo>
                  <a:pt x="8160" y="4838"/>
                  <a:pt x="7926" y="5072"/>
                  <a:pt x="7638" y="5072"/>
                </a:cubicBezTo>
                <a:lnTo>
                  <a:pt x="7011" y="5072"/>
                </a:lnTo>
                <a:cubicBezTo>
                  <a:pt x="6967" y="5202"/>
                  <a:pt x="6914" y="5328"/>
                  <a:pt x="6853" y="5450"/>
                </a:cubicBezTo>
                <a:lnTo>
                  <a:pt x="7297" y="5895"/>
                </a:lnTo>
                <a:cubicBezTo>
                  <a:pt x="7501" y="6099"/>
                  <a:pt x="7501" y="6429"/>
                  <a:pt x="7297" y="6633"/>
                </a:cubicBezTo>
                <a:lnTo>
                  <a:pt x="6633" y="7297"/>
                </a:lnTo>
                <a:cubicBezTo>
                  <a:pt x="6531" y="7399"/>
                  <a:pt x="6397" y="7450"/>
                  <a:pt x="6264" y="7450"/>
                </a:cubicBezTo>
                <a:cubicBezTo>
                  <a:pt x="6130" y="7450"/>
                  <a:pt x="5997" y="7399"/>
                  <a:pt x="5895" y="7297"/>
                </a:cubicBezTo>
                <a:lnTo>
                  <a:pt x="5451" y="6853"/>
                </a:lnTo>
                <a:cubicBezTo>
                  <a:pt x="5328" y="6914"/>
                  <a:pt x="5202" y="6967"/>
                  <a:pt x="5072" y="7011"/>
                </a:cubicBezTo>
                <a:lnTo>
                  <a:pt x="5072" y="7638"/>
                </a:lnTo>
                <a:cubicBezTo>
                  <a:pt x="5072" y="7926"/>
                  <a:pt x="4838" y="8160"/>
                  <a:pt x="4550" y="8160"/>
                </a:cubicBezTo>
                <a:lnTo>
                  <a:pt x="3610" y="8160"/>
                </a:lnTo>
                <a:cubicBezTo>
                  <a:pt x="3322" y="8160"/>
                  <a:pt x="3088" y="7926"/>
                  <a:pt x="3088" y="7638"/>
                </a:cubicBezTo>
                <a:lnTo>
                  <a:pt x="3088" y="7011"/>
                </a:lnTo>
                <a:cubicBezTo>
                  <a:pt x="2958" y="6967"/>
                  <a:pt x="2832" y="6913"/>
                  <a:pt x="2709" y="6853"/>
                </a:cubicBezTo>
                <a:lnTo>
                  <a:pt x="2265" y="7297"/>
                </a:lnTo>
                <a:cubicBezTo>
                  <a:pt x="2163" y="7399"/>
                  <a:pt x="2030" y="7450"/>
                  <a:pt x="1896" y="7450"/>
                </a:cubicBezTo>
                <a:cubicBezTo>
                  <a:pt x="1763" y="7450"/>
                  <a:pt x="1629" y="7399"/>
                  <a:pt x="1527" y="7297"/>
                </a:cubicBezTo>
                <a:lnTo>
                  <a:pt x="863" y="6633"/>
                </a:lnTo>
                <a:cubicBezTo>
                  <a:pt x="765" y="6535"/>
                  <a:pt x="710" y="6402"/>
                  <a:pt x="710" y="6263"/>
                </a:cubicBezTo>
                <a:cubicBezTo>
                  <a:pt x="710" y="6125"/>
                  <a:pt x="765" y="5992"/>
                  <a:pt x="863" y="5894"/>
                </a:cubicBezTo>
                <a:lnTo>
                  <a:pt x="1307" y="5450"/>
                </a:lnTo>
                <a:cubicBezTo>
                  <a:pt x="1246" y="5328"/>
                  <a:pt x="1193" y="5202"/>
                  <a:pt x="1149" y="5071"/>
                </a:cubicBezTo>
                <a:lnTo>
                  <a:pt x="522" y="5071"/>
                </a:lnTo>
                <a:cubicBezTo>
                  <a:pt x="234" y="5071"/>
                  <a:pt x="0" y="4838"/>
                  <a:pt x="0" y="4549"/>
                </a:cubicBezTo>
                <a:lnTo>
                  <a:pt x="0" y="3610"/>
                </a:lnTo>
                <a:cubicBezTo>
                  <a:pt x="0" y="3321"/>
                  <a:pt x="234" y="3088"/>
                  <a:pt x="522" y="3088"/>
                </a:cubicBezTo>
                <a:lnTo>
                  <a:pt x="1149" y="3088"/>
                </a:lnTo>
                <a:cubicBezTo>
                  <a:pt x="1193" y="2957"/>
                  <a:pt x="1247" y="2831"/>
                  <a:pt x="1307" y="2709"/>
                </a:cubicBezTo>
                <a:lnTo>
                  <a:pt x="863" y="2265"/>
                </a:lnTo>
                <a:cubicBezTo>
                  <a:pt x="659" y="2061"/>
                  <a:pt x="659" y="1731"/>
                  <a:pt x="863" y="1527"/>
                </a:cubicBezTo>
                <a:lnTo>
                  <a:pt x="1527" y="862"/>
                </a:lnTo>
                <a:cubicBezTo>
                  <a:pt x="1731" y="659"/>
                  <a:pt x="2062" y="659"/>
                  <a:pt x="2265" y="862"/>
                </a:cubicBezTo>
                <a:lnTo>
                  <a:pt x="2709" y="1307"/>
                </a:lnTo>
                <a:cubicBezTo>
                  <a:pt x="2831" y="1246"/>
                  <a:pt x="2958" y="1193"/>
                  <a:pt x="3088" y="1148"/>
                </a:cubicBezTo>
                <a:lnTo>
                  <a:pt x="3088" y="522"/>
                </a:lnTo>
                <a:cubicBezTo>
                  <a:pt x="3088" y="234"/>
                  <a:pt x="3322" y="0"/>
                  <a:pt x="3610" y="0"/>
                </a:cubicBezTo>
                <a:lnTo>
                  <a:pt x="4550" y="0"/>
                </a:lnTo>
                <a:cubicBezTo>
                  <a:pt x="4838" y="0"/>
                  <a:pt x="5071" y="234"/>
                  <a:pt x="5071" y="522"/>
                </a:cubicBezTo>
                <a:lnTo>
                  <a:pt x="5071" y="1149"/>
                </a:lnTo>
                <a:cubicBezTo>
                  <a:pt x="5202" y="1193"/>
                  <a:pt x="5328" y="1246"/>
                  <a:pt x="5450" y="1307"/>
                </a:cubicBezTo>
                <a:lnTo>
                  <a:pt x="5894" y="863"/>
                </a:lnTo>
                <a:cubicBezTo>
                  <a:pt x="6098" y="659"/>
                  <a:pt x="6429" y="659"/>
                  <a:pt x="6632" y="863"/>
                </a:cubicBezTo>
                <a:lnTo>
                  <a:pt x="7297" y="1527"/>
                </a:lnTo>
                <a:cubicBezTo>
                  <a:pt x="7395" y="1625"/>
                  <a:pt x="7449" y="1758"/>
                  <a:pt x="7449" y="1897"/>
                </a:cubicBezTo>
                <a:cubicBezTo>
                  <a:pt x="7449" y="2035"/>
                  <a:pt x="7394" y="2168"/>
                  <a:pt x="7297" y="2266"/>
                </a:cubicBezTo>
                <a:lnTo>
                  <a:pt x="6853" y="2710"/>
                </a:lnTo>
                <a:cubicBezTo>
                  <a:pt x="6913" y="2832"/>
                  <a:pt x="6966" y="2958"/>
                  <a:pt x="7011" y="3088"/>
                </a:cubicBezTo>
                <a:lnTo>
                  <a:pt x="7637" y="3088"/>
                </a:lnTo>
                <a:cubicBezTo>
                  <a:pt x="7926" y="3088"/>
                  <a:pt x="8160" y="3322"/>
                  <a:pt x="8160" y="3610"/>
                </a:cubicBezTo>
                <a:close/>
                <a:moveTo>
                  <a:pt x="6133" y="4080"/>
                </a:moveTo>
                <a:cubicBezTo>
                  <a:pt x="6133" y="2948"/>
                  <a:pt x="5212" y="2027"/>
                  <a:pt x="4080" y="2027"/>
                </a:cubicBezTo>
                <a:cubicBezTo>
                  <a:pt x="2948" y="2027"/>
                  <a:pt x="2027" y="2948"/>
                  <a:pt x="2027" y="4080"/>
                </a:cubicBezTo>
                <a:cubicBezTo>
                  <a:pt x="2027" y="5212"/>
                  <a:pt x="2948" y="6133"/>
                  <a:pt x="4080" y="6133"/>
                </a:cubicBezTo>
                <a:cubicBezTo>
                  <a:pt x="5212" y="6133"/>
                  <a:pt x="6133" y="5212"/>
                  <a:pt x="6133" y="40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0" name="hospital-computer_73932"/>
          <p:cNvSpPr>
            <a:spLocks noChangeAspect="1"/>
          </p:cNvSpPr>
          <p:nvPr/>
        </p:nvSpPr>
        <p:spPr bwMode="auto">
          <a:xfrm>
            <a:off x="4391423" y="2593443"/>
            <a:ext cx="471725" cy="434013"/>
          </a:xfrm>
          <a:custGeom>
            <a:avLst/>
            <a:gdLst>
              <a:gd name="T0" fmla="*/ 2508 w 2713"/>
              <a:gd name="T1" fmla="*/ 0 h 2500"/>
              <a:gd name="T2" fmla="*/ 206 w 2713"/>
              <a:gd name="T3" fmla="*/ 0 h 2500"/>
              <a:gd name="T4" fmla="*/ 0 w 2713"/>
              <a:gd name="T5" fmla="*/ 205 h 2500"/>
              <a:gd name="T6" fmla="*/ 0 w 2713"/>
              <a:gd name="T7" fmla="*/ 211 h 2500"/>
              <a:gd name="T8" fmla="*/ 0 w 2713"/>
              <a:gd name="T9" fmla="*/ 1628 h 2500"/>
              <a:gd name="T10" fmla="*/ 0 w 2713"/>
              <a:gd name="T11" fmla="*/ 1834 h 2500"/>
              <a:gd name="T12" fmla="*/ 206 w 2713"/>
              <a:gd name="T13" fmla="*/ 2040 h 2500"/>
              <a:gd name="T14" fmla="*/ 1028 w 2713"/>
              <a:gd name="T15" fmla="*/ 2040 h 2500"/>
              <a:gd name="T16" fmla="*/ 913 w 2713"/>
              <a:gd name="T17" fmla="*/ 2366 h 2500"/>
              <a:gd name="T18" fmla="*/ 633 w 2713"/>
              <a:gd name="T19" fmla="*/ 2366 h 2500"/>
              <a:gd name="T20" fmla="*/ 567 w 2713"/>
              <a:gd name="T21" fmla="*/ 2433 h 2500"/>
              <a:gd name="T22" fmla="*/ 633 w 2713"/>
              <a:gd name="T23" fmla="*/ 2500 h 2500"/>
              <a:gd name="T24" fmla="*/ 960 w 2713"/>
              <a:gd name="T25" fmla="*/ 2500 h 2500"/>
              <a:gd name="T26" fmla="*/ 1753 w 2713"/>
              <a:gd name="T27" fmla="*/ 2500 h 2500"/>
              <a:gd name="T28" fmla="*/ 2080 w 2713"/>
              <a:gd name="T29" fmla="*/ 2500 h 2500"/>
              <a:gd name="T30" fmla="*/ 2147 w 2713"/>
              <a:gd name="T31" fmla="*/ 2433 h 2500"/>
              <a:gd name="T32" fmla="*/ 2080 w 2713"/>
              <a:gd name="T33" fmla="*/ 2366 h 2500"/>
              <a:gd name="T34" fmla="*/ 1801 w 2713"/>
              <a:gd name="T35" fmla="*/ 2366 h 2500"/>
              <a:gd name="T36" fmla="*/ 1686 w 2713"/>
              <a:gd name="T37" fmla="*/ 2040 h 2500"/>
              <a:gd name="T38" fmla="*/ 2508 w 2713"/>
              <a:gd name="T39" fmla="*/ 2040 h 2500"/>
              <a:gd name="T40" fmla="*/ 2713 w 2713"/>
              <a:gd name="T41" fmla="*/ 1834 h 2500"/>
              <a:gd name="T42" fmla="*/ 2713 w 2713"/>
              <a:gd name="T43" fmla="*/ 1628 h 2500"/>
              <a:gd name="T44" fmla="*/ 2713 w 2713"/>
              <a:gd name="T45" fmla="*/ 211 h 2500"/>
              <a:gd name="T46" fmla="*/ 2713 w 2713"/>
              <a:gd name="T47" fmla="*/ 205 h 2500"/>
              <a:gd name="T48" fmla="*/ 2508 w 2713"/>
              <a:gd name="T49" fmla="*/ 0 h 2500"/>
              <a:gd name="T50" fmla="*/ 2580 w 2713"/>
              <a:gd name="T51" fmla="*/ 1834 h 2500"/>
              <a:gd name="T52" fmla="*/ 2508 w 2713"/>
              <a:gd name="T53" fmla="*/ 1906 h 2500"/>
              <a:gd name="T54" fmla="*/ 1592 w 2713"/>
              <a:gd name="T55" fmla="*/ 1906 h 2500"/>
              <a:gd name="T56" fmla="*/ 1122 w 2713"/>
              <a:gd name="T57" fmla="*/ 1906 h 2500"/>
              <a:gd name="T58" fmla="*/ 206 w 2713"/>
              <a:gd name="T59" fmla="*/ 1906 h 2500"/>
              <a:gd name="T60" fmla="*/ 133 w 2713"/>
              <a:gd name="T61" fmla="*/ 1834 h 2500"/>
              <a:gd name="T62" fmla="*/ 133 w 2713"/>
              <a:gd name="T63" fmla="*/ 1695 h 2500"/>
              <a:gd name="T64" fmla="*/ 2580 w 2713"/>
              <a:gd name="T65" fmla="*/ 1695 h 2500"/>
              <a:gd name="T66" fmla="*/ 2580 w 2713"/>
              <a:gd name="T67" fmla="*/ 1834 h 2500"/>
              <a:gd name="T68" fmla="*/ 2521 w 2713"/>
              <a:gd name="T69" fmla="*/ 1079 h 2500"/>
              <a:gd name="T70" fmla="*/ 1624 w 2713"/>
              <a:gd name="T71" fmla="*/ 1089 h 2500"/>
              <a:gd name="T72" fmla="*/ 1565 w 2713"/>
              <a:gd name="T73" fmla="*/ 1056 h 2500"/>
              <a:gd name="T74" fmla="*/ 1526 w 2713"/>
              <a:gd name="T75" fmla="*/ 985 h 2500"/>
              <a:gd name="T76" fmla="*/ 1418 w 2713"/>
              <a:gd name="T77" fmla="*/ 1328 h 2500"/>
              <a:gd name="T78" fmla="*/ 1354 w 2713"/>
              <a:gd name="T79" fmla="*/ 1375 h 2500"/>
              <a:gd name="T80" fmla="*/ 1349 w 2713"/>
              <a:gd name="T81" fmla="*/ 1375 h 2500"/>
              <a:gd name="T82" fmla="*/ 1289 w 2713"/>
              <a:gd name="T83" fmla="*/ 1318 h 2500"/>
              <a:gd name="T84" fmla="*/ 1191 w 2713"/>
              <a:gd name="T85" fmla="*/ 696 h 2500"/>
              <a:gd name="T86" fmla="*/ 1123 w 2713"/>
              <a:gd name="T87" fmla="*/ 1015 h 2500"/>
              <a:gd name="T88" fmla="*/ 1058 w 2713"/>
              <a:gd name="T89" fmla="*/ 1068 h 2500"/>
              <a:gd name="T90" fmla="*/ 207 w 2713"/>
              <a:gd name="T91" fmla="*/ 1068 h 2500"/>
              <a:gd name="T92" fmla="*/ 140 w 2713"/>
              <a:gd name="T93" fmla="*/ 1001 h 2500"/>
              <a:gd name="T94" fmla="*/ 207 w 2713"/>
              <a:gd name="T95" fmla="*/ 934 h 2500"/>
              <a:gd name="T96" fmla="*/ 1004 w 2713"/>
              <a:gd name="T97" fmla="*/ 934 h 2500"/>
              <a:gd name="T98" fmla="*/ 1136 w 2713"/>
              <a:gd name="T99" fmla="*/ 315 h 2500"/>
              <a:gd name="T100" fmla="*/ 1201 w 2713"/>
              <a:gd name="T101" fmla="*/ 262 h 2500"/>
              <a:gd name="T102" fmla="*/ 1203 w 2713"/>
              <a:gd name="T103" fmla="*/ 262 h 2500"/>
              <a:gd name="T104" fmla="*/ 1267 w 2713"/>
              <a:gd name="T105" fmla="*/ 318 h 2500"/>
              <a:gd name="T106" fmla="*/ 1376 w 2713"/>
              <a:gd name="T107" fmla="*/ 1016 h 2500"/>
              <a:gd name="T108" fmla="*/ 1445 w 2713"/>
              <a:gd name="T109" fmla="*/ 798 h 2500"/>
              <a:gd name="T110" fmla="*/ 1501 w 2713"/>
              <a:gd name="T111" fmla="*/ 752 h 2500"/>
              <a:gd name="T112" fmla="*/ 1566 w 2713"/>
              <a:gd name="T113" fmla="*/ 786 h 2500"/>
              <a:gd name="T114" fmla="*/ 1662 w 2713"/>
              <a:gd name="T115" fmla="*/ 956 h 2500"/>
              <a:gd name="T116" fmla="*/ 2519 w 2713"/>
              <a:gd name="T117" fmla="*/ 945 h 2500"/>
              <a:gd name="T118" fmla="*/ 2520 w 2713"/>
              <a:gd name="T119" fmla="*/ 945 h 2500"/>
              <a:gd name="T120" fmla="*/ 2587 w 2713"/>
              <a:gd name="T121" fmla="*/ 1011 h 2500"/>
              <a:gd name="T122" fmla="*/ 2521 w 2713"/>
              <a:gd name="T123" fmla="*/ 1079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13" h="2500">
                <a:moveTo>
                  <a:pt x="2508" y="0"/>
                </a:moveTo>
                <a:lnTo>
                  <a:pt x="206" y="0"/>
                </a:lnTo>
                <a:cubicBezTo>
                  <a:pt x="92" y="0"/>
                  <a:pt x="0" y="92"/>
                  <a:pt x="0" y="205"/>
                </a:cubicBezTo>
                <a:lnTo>
                  <a:pt x="0" y="211"/>
                </a:lnTo>
                <a:lnTo>
                  <a:pt x="0" y="1628"/>
                </a:lnTo>
                <a:lnTo>
                  <a:pt x="0" y="1834"/>
                </a:lnTo>
                <a:cubicBezTo>
                  <a:pt x="0" y="1948"/>
                  <a:pt x="92" y="2040"/>
                  <a:pt x="206" y="2040"/>
                </a:cubicBezTo>
                <a:lnTo>
                  <a:pt x="1028" y="2040"/>
                </a:lnTo>
                <a:lnTo>
                  <a:pt x="913" y="2366"/>
                </a:lnTo>
                <a:lnTo>
                  <a:pt x="633" y="2366"/>
                </a:lnTo>
                <a:cubicBezTo>
                  <a:pt x="597" y="2366"/>
                  <a:pt x="567" y="2396"/>
                  <a:pt x="567" y="2433"/>
                </a:cubicBezTo>
                <a:cubicBezTo>
                  <a:pt x="567" y="2470"/>
                  <a:pt x="597" y="2500"/>
                  <a:pt x="633" y="2500"/>
                </a:cubicBezTo>
                <a:lnTo>
                  <a:pt x="960" y="2500"/>
                </a:lnTo>
                <a:lnTo>
                  <a:pt x="1753" y="2500"/>
                </a:lnTo>
                <a:lnTo>
                  <a:pt x="2080" y="2500"/>
                </a:lnTo>
                <a:cubicBezTo>
                  <a:pt x="2117" y="2500"/>
                  <a:pt x="2147" y="2470"/>
                  <a:pt x="2147" y="2433"/>
                </a:cubicBezTo>
                <a:cubicBezTo>
                  <a:pt x="2147" y="2396"/>
                  <a:pt x="2117" y="2366"/>
                  <a:pt x="2080" y="2366"/>
                </a:cubicBezTo>
                <a:lnTo>
                  <a:pt x="1801" y="2366"/>
                </a:lnTo>
                <a:lnTo>
                  <a:pt x="1686" y="2040"/>
                </a:lnTo>
                <a:lnTo>
                  <a:pt x="2508" y="2040"/>
                </a:lnTo>
                <a:cubicBezTo>
                  <a:pt x="2621" y="2040"/>
                  <a:pt x="2713" y="1948"/>
                  <a:pt x="2713" y="1834"/>
                </a:cubicBezTo>
                <a:lnTo>
                  <a:pt x="2713" y="1628"/>
                </a:lnTo>
                <a:lnTo>
                  <a:pt x="2713" y="211"/>
                </a:lnTo>
                <a:lnTo>
                  <a:pt x="2713" y="205"/>
                </a:lnTo>
                <a:cubicBezTo>
                  <a:pt x="2713" y="92"/>
                  <a:pt x="2621" y="0"/>
                  <a:pt x="2508" y="0"/>
                </a:cubicBezTo>
                <a:close/>
                <a:moveTo>
                  <a:pt x="2580" y="1834"/>
                </a:moveTo>
                <a:cubicBezTo>
                  <a:pt x="2580" y="1874"/>
                  <a:pt x="2548" y="1906"/>
                  <a:pt x="2508" y="1906"/>
                </a:cubicBezTo>
                <a:lnTo>
                  <a:pt x="1592" y="1906"/>
                </a:lnTo>
                <a:lnTo>
                  <a:pt x="1122" y="1906"/>
                </a:lnTo>
                <a:lnTo>
                  <a:pt x="206" y="1906"/>
                </a:lnTo>
                <a:cubicBezTo>
                  <a:pt x="166" y="1906"/>
                  <a:pt x="133" y="1874"/>
                  <a:pt x="133" y="1834"/>
                </a:cubicBezTo>
                <a:lnTo>
                  <a:pt x="133" y="1695"/>
                </a:lnTo>
                <a:lnTo>
                  <a:pt x="2580" y="1695"/>
                </a:lnTo>
                <a:lnTo>
                  <a:pt x="2580" y="1834"/>
                </a:lnTo>
                <a:close/>
                <a:moveTo>
                  <a:pt x="2521" y="1079"/>
                </a:moveTo>
                <a:lnTo>
                  <a:pt x="1624" y="1089"/>
                </a:lnTo>
                <a:cubicBezTo>
                  <a:pt x="1600" y="1090"/>
                  <a:pt x="1577" y="1077"/>
                  <a:pt x="1565" y="1056"/>
                </a:cubicBezTo>
                <a:lnTo>
                  <a:pt x="1526" y="985"/>
                </a:lnTo>
                <a:lnTo>
                  <a:pt x="1418" y="1328"/>
                </a:lnTo>
                <a:cubicBezTo>
                  <a:pt x="1409" y="1356"/>
                  <a:pt x="1383" y="1375"/>
                  <a:pt x="1354" y="1375"/>
                </a:cubicBezTo>
                <a:cubicBezTo>
                  <a:pt x="1353" y="1375"/>
                  <a:pt x="1351" y="1375"/>
                  <a:pt x="1349" y="1375"/>
                </a:cubicBezTo>
                <a:cubicBezTo>
                  <a:pt x="1319" y="1372"/>
                  <a:pt x="1293" y="1349"/>
                  <a:pt x="1289" y="1318"/>
                </a:cubicBezTo>
                <a:lnTo>
                  <a:pt x="1191" y="696"/>
                </a:lnTo>
                <a:lnTo>
                  <a:pt x="1123" y="1015"/>
                </a:lnTo>
                <a:cubicBezTo>
                  <a:pt x="1117" y="1046"/>
                  <a:pt x="1090" y="1068"/>
                  <a:pt x="1058" y="1068"/>
                </a:cubicBezTo>
                <a:lnTo>
                  <a:pt x="207" y="1068"/>
                </a:lnTo>
                <a:cubicBezTo>
                  <a:pt x="170" y="1068"/>
                  <a:pt x="140" y="1038"/>
                  <a:pt x="140" y="1001"/>
                </a:cubicBezTo>
                <a:cubicBezTo>
                  <a:pt x="140" y="964"/>
                  <a:pt x="170" y="934"/>
                  <a:pt x="207" y="934"/>
                </a:cubicBezTo>
                <a:lnTo>
                  <a:pt x="1004" y="934"/>
                </a:lnTo>
                <a:lnTo>
                  <a:pt x="1136" y="315"/>
                </a:lnTo>
                <a:cubicBezTo>
                  <a:pt x="1142" y="284"/>
                  <a:pt x="1169" y="262"/>
                  <a:pt x="1201" y="262"/>
                </a:cubicBezTo>
                <a:cubicBezTo>
                  <a:pt x="1201" y="262"/>
                  <a:pt x="1202" y="262"/>
                  <a:pt x="1203" y="262"/>
                </a:cubicBezTo>
                <a:cubicBezTo>
                  <a:pt x="1235" y="263"/>
                  <a:pt x="1262" y="287"/>
                  <a:pt x="1267" y="318"/>
                </a:cubicBezTo>
                <a:lnTo>
                  <a:pt x="1376" y="1016"/>
                </a:lnTo>
                <a:lnTo>
                  <a:pt x="1445" y="798"/>
                </a:lnTo>
                <a:cubicBezTo>
                  <a:pt x="1452" y="773"/>
                  <a:pt x="1475" y="755"/>
                  <a:pt x="1501" y="752"/>
                </a:cubicBezTo>
                <a:cubicBezTo>
                  <a:pt x="1528" y="749"/>
                  <a:pt x="1553" y="763"/>
                  <a:pt x="1566" y="786"/>
                </a:cubicBezTo>
                <a:lnTo>
                  <a:pt x="1662" y="956"/>
                </a:lnTo>
                <a:lnTo>
                  <a:pt x="2519" y="945"/>
                </a:lnTo>
                <a:lnTo>
                  <a:pt x="2520" y="945"/>
                </a:lnTo>
                <a:cubicBezTo>
                  <a:pt x="2557" y="945"/>
                  <a:pt x="2587" y="974"/>
                  <a:pt x="2587" y="1011"/>
                </a:cubicBezTo>
                <a:cubicBezTo>
                  <a:pt x="2587" y="1048"/>
                  <a:pt x="2558" y="1078"/>
                  <a:pt x="2521" y="107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917836" y="2562183"/>
            <a:ext cx="2492990" cy="602418"/>
            <a:chOff x="7917832" y="2447930"/>
            <a:chExt cx="2492990" cy="602418"/>
          </a:xfrm>
        </p:grpSpPr>
        <p:sp>
          <p:nvSpPr>
            <p:cNvPr id="19" name="矩形 18"/>
            <p:cNvSpPr/>
            <p:nvPr/>
          </p:nvSpPr>
          <p:spPr>
            <a:xfrm>
              <a:off x="7917832" y="2447930"/>
              <a:ext cx="249299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每个人都可以被激励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961333" y="2742571"/>
              <a:ext cx="235352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Everyone can be motivated</a:t>
              </a:r>
              <a:endPara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917910" y="3616231"/>
            <a:ext cx="3390892" cy="602418"/>
            <a:chOff x="7917832" y="2447930"/>
            <a:chExt cx="3390892" cy="602418"/>
          </a:xfrm>
        </p:grpSpPr>
        <p:sp>
          <p:nvSpPr>
            <p:cNvPr id="46" name="矩形 45"/>
            <p:cNvSpPr/>
            <p:nvPr/>
          </p:nvSpPr>
          <p:spPr>
            <a:xfrm>
              <a:off x="7917832" y="2447930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要能够自我激励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7961333" y="2742571"/>
              <a:ext cx="334739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Self-motivated before you inspire others</a:t>
              </a:r>
              <a:endPara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913133" y="4754880"/>
            <a:ext cx="3518912" cy="602418"/>
            <a:chOff x="7917832" y="2447930"/>
            <a:chExt cx="3518912" cy="602418"/>
          </a:xfrm>
        </p:grpSpPr>
        <p:sp>
          <p:nvSpPr>
            <p:cNvPr id="49" name="矩形 48"/>
            <p:cNvSpPr/>
            <p:nvPr/>
          </p:nvSpPr>
          <p:spPr>
            <a:xfrm>
              <a:off x="7917832" y="2447930"/>
              <a:ext cx="351891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激励的方向应与组织目标吻合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7961333" y="2742571"/>
              <a:ext cx="202491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Motivated with purpose</a:t>
              </a:r>
              <a:endParaRPr lang="zh-CN" altLang="en-US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034158" y="2509240"/>
            <a:ext cx="2236510" cy="602418"/>
            <a:chOff x="8174312" y="2447930"/>
            <a:chExt cx="2236510" cy="602418"/>
          </a:xfrm>
        </p:grpSpPr>
        <p:sp>
          <p:nvSpPr>
            <p:cNvPr id="52" name="矩形 51"/>
            <p:cNvSpPr/>
            <p:nvPr/>
          </p:nvSpPr>
          <p:spPr>
            <a:xfrm>
              <a:off x="8174312" y="2447930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激励下属必须及时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8771322" y="2742571"/>
              <a:ext cx="16177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 err="1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Promtly</a:t>
              </a:r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 motivated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260239" y="3612029"/>
            <a:ext cx="1980029" cy="602418"/>
            <a:chOff x="8430793" y="2447930"/>
            <a:chExt cx="1980029" cy="602418"/>
          </a:xfrm>
        </p:grpSpPr>
        <p:sp>
          <p:nvSpPr>
            <p:cNvPr id="55" name="矩形 54"/>
            <p:cNvSpPr/>
            <p:nvPr/>
          </p:nvSpPr>
          <p:spPr>
            <a:xfrm>
              <a:off x="8430793" y="2447930"/>
              <a:ext cx="1980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激励要持续进行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8582167" y="2742571"/>
              <a:ext cx="180690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Persistent motivated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808601" y="4768783"/>
            <a:ext cx="1469581" cy="602418"/>
            <a:chOff x="8941241" y="2447930"/>
            <a:chExt cx="1469581" cy="602418"/>
          </a:xfrm>
        </p:grpSpPr>
        <p:sp>
          <p:nvSpPr>
            <p:cNvPr id="58" name="矩形 57"/>
            <p:cNvSpPr/>
            <p:nvPr/>
          </p:nvSpPr>
          <p:spPr>
            <a:xfrm>
              <a:off x="8943754" y="2447930"/>
              <a:ext cx="146706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激励要公平</a:t>
              </a:r>
              <a:endParaRPr lang="zh-CN" altLang="en-US" sz="2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941241" y="2742571"/>
              <a:ext cx="14478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Fairly motivated</a:t>
              </a:r>
              <a:endParaRPr lang="en-US" altLang="zh-CN" sz="14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522806" y="637309"/>
            <a:ext cx="3068005" cy="1094141"/>
            <a:chOff x="4522805" y="770437"/>
            <a:chExt cx="3068005" cy="1094141"/>
          </a:xfrm>
        </p:grpSpPr>
        <p:sp>
          <p:nvSpPr>
            <p:cNvPr id="66" name="矩形 65"/>
            <p:cNvSpPr/>
            <p:nvPr/>
          </p:nvSpPr>
          <p:spPr>
            <a:xfrm>
              <a:off x="4948891" y="770437"/>
              <a:ext cx="229421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团队激励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矩形 67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TEAM INCENTIVE</a:t>
              </a:r>
              <a:endParaRPr lang="en-US" altLang="zh-CN" sz="2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70" name="组合 69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72" name="矩形 71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71" name="文本框 70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75" name="直接连接符 74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9137011" y="2039226"/>
            <a:ext cx="2088000" cy="2104571"/>
            <a:chOff x="9137011" y="1995684"/>
            <a:chExt cx="2088000" cy="2104571"/>
          </a:xfrm>
        </p:grpSpPr>
        <p:sp>
          <p:nvSpPr>
            <p:cNvPr id="68" name="任意多边形 67"/>
            <p:cNvSpPr/>
            <p:nvPr/>
          </p:nvSpPr>
          <p:spPr>
            <a:xfrm>
              <a:off x="9137011" y="2848394"/>
              <a:ext cx="2088000" cy="1251861"/>
            </a:xfrm>
            <a:custGeom>
              <a:avLst/>
              <a:gdLst>
                <a:gd name="connsiteX0" fmla="*/ 2088000 w 2088000"/>
                <a:gd name="connsiteY0" fmla="*/ 0 h 1251861"/>
                <a:gd name="connsiteX1" fmla="*/ 2088000 w 2088000"/>
                <a:gd name="connsiteY1" fmla="*/ 1111546 h 1251861"/>
                <a:gd name="connsiteX2" fmla="*/ 1947685 w 2088000"/>
                <a:gd name="connsiteY2" fmla="*/ 1251861 h 1251861"/>
                <a:gd name="connsiteX3" fmla="*/ 140315 w 2088000"/>
                <a:gd name="connsiteY3" fmla="*/ 1251861 h 1251861"/>
                <a:gd name="connsiteX4" fmla="*/ 0 w 2088000"/>
                <a:gd name="connsiteY4" fmla="*/ 1111546 h 1251861"/>
                <a:gd name="connsiteX5" fmla="*/ 0 w 2088000"/>
                <a:gd name="connsiteY5" fmla="*/ 215063 h 1251861"/>
                <a:gd name="connsiteX6" fmla="*/ 2088000 w 2088000"/>
                <a:gd name="connsiteY6" fmla="*/ 0 h 125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8000" h="1251861">
                  <a:moveTo>
                    <a:pt x="2088000" y="0"/>
                  </a:moveTo>
                  <a:lnTo>
                    <a:pt x="2088000" y="1111546"/>
                  </a:lnTo>
                  <a:cubicBezTo>
                    <a:pt x="2088000" y="1189040"/>
                    <a:pt x="2025179" y="1251861"/>
                    <a:pt x="1947685" y="1251861"/>
                  </a:cubicBezTo>
                  <a:lnTo>
                    <a:pt x="140315" y="1251861"/>
                  </a:lnTo>
                  <a:cubicBezTo>
                    <a:pt x="62821" y="1251861"/>
                    <a:pt x="0" y="1189040"/>
                    <a:pt x="0" y="1111546"/>
                  </a:cubicBezTo>
                  <a:lnTo>
                    <a:pt x="0" y="215063"/>
                  </a:lnTo>
                  <a:lnTo>
                    <a:pt x="20880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任意多边形 60"/>
            <p:cNvSpPr/>
            <p:nvPr/>
          </p:nvSpPr>
          <p:spPr>
            <a:xfrm>
              <a:off x="9137011" y="1995684"/>
              <a:ext cx="2088000" cy="1024231"/>
            </a:xfrm>
            <a:custGeom>
              <a:avLst/>
              <a:gdLst>
                <a:gd name="connsiteX0" fmla="*/ 140315 w 2088000"/>
                <a:gd name="connsiteY0" fmla="*/ 0 h 1024231"/>
                <a:gd name="connsiteX1" fmla="*/ 1947685 w 2088000"/>
                <a:gd name="connsiteY1" fmla="*/ 0 h 1024231"/>
                <a:gd name="connsiteX2" fmla="*/ 2088000 w 2088000"/>
                <a:gd name="connsiteY2" fmla="*/ 140315 h 1024231"/>
                <a:gd name="connsiteX3" fmla="*/ 2088000 w 2088000"/>
                <a:gd name="connsiteY3" fmla="*/ 809168 h 1024231"/>
                <a:gd name="connsiteX4" fmla="*/ 0 w 2088000"/>
                <a:gd name="connsiteY4" fmla="*/ 1024231 h 1024231"/>
                <a:gd name="connsiteX5" fmla="*/ 0 w 2088000"/>
                <a:gd name="connsiteY5" fmla="*/ 140315 h 1024231"/>
                <a:gd name="connsiteX6" fmla="*/ 140315 w 2088000"/>
                <a:gd name="connsiteY6" fmla="*/ 0 h 1024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8000" h="1024231">
                  <a:moveTo>
                    <a:pt x="140315" y="0"/>
                  </a:moveTo>
                  <a:lnTo>
                    <a:pt x="1947685" y="0"/>
                  </a:lnTo>
                  <a:cubicBezTo>
                    <a:pt x="2025179" y="0"/>
                    <a:pt x="2088000" y="62821"/>
                    <a:pt x="2088000" y="140315"/>
                  </a:cubicBezTo>
                  <a:lnTo>
                    <a:pt x="2088000" y="809168"/>
                  </a:lnTo>
                  <a:lnTo>
                    <a:pt x="0" y="1024231"/>
                  </a:lnTo>
                  <a:lnTo>
                    <a:pt x="0" y="140315"/>
                  </a:lnTo>
                  <a:cubicBezTo>
                    <a:pt x="0" y="62821"/>
                    <a:pt x="62821" y="0"/>
                    <a:pt x="140315" y="0"/>
                  </a:cubicBezTo>
                  <a:close/>
                </a:path>
              </a:pathLst>
            </a:cu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394194" y="2039226"/>
            <a:ext cx="2088000" cy="2104571"/>
            <a:chOff x="6394194" y="1995684"/>
            <a:chExt cx="2088000" cy="2104571"/>
          </a:xfrm>
        </p:grpSpPr>
        <p:sp>
          <p:nvSpPr>
            <p:cNvPr id="67" name="任意多边形 66"/>
            <p:cNvSpPr/>
            <p:nvPr/>
          </p:nvSpPr>
          <p:spPr>
            <a:xfrm>
              <a:off x="6394194" y="3130902"/>
              <a:ext cx="2088000" cy="969353"/>
            </a:xfrm>
            <a:custGeom>
              <a:avLst/>
              <a:gdLst>
                <a:gd name="connsiteX0" fmla="*/ 2088000 w 2088000"/>
                <a:gd name="connsiteY0" fmla="*/ 0 h 969353"/>
                <a:gd name="connsiteX1" fmla="*/ 2088000 w 2088000"/>
                <a:gd name="connsiteY1" fmla="*/ 800019 h 969353"/>
                <a:gd name="connsiteX2" fmla="*/ 1918666 w 2088000"/>
                <a:gd name="connsiteY2" fmla="*/ 969353 h 969353"/>
                <a:gd name="connsiteX3" fmla="*/ 169334 w 2088000"/>
                <a:gd name="connsiteY3" fmla="*/ 969353 h 969353"/>
                <a:gd name="connsiteX4" fmla="*/ 0 w 2088000"/>
                <a:gd name="connsiteY4" fmla="*/ 800019 h 969353"/>
                <a:gd name="connsiteX5" fmla="*/ 0 w 2088000"/>
                <a:gd name="connsiteY5" fmla="*/ 215063 h 969353"/>
                <a:gd name="connsiteX6" fmla="*/ 2088000 w 2088000"/>
                <a:gd name="connsiteY6" fmla="*/ 0 h 969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8000" h="969353">
                  <a:moveTo>
                    <a:pt x="2088000" y="0"/>
                  </a:moveTo>
                  <a:lnTo>
                    <a:pt x="2088000" y="800019"/>
                  </a:lnTo>
                  <a:cubicBezTo>
                    <a:pt x="2088000" y="893540"/>
                    <a:pt x="2012187" y="969353"/>
                    <a:pt x="1918666" y="969353"/>
                  </a:cubicBezTo>
                  <a:lnTo>
                    <a:pt x="169334" y="969353"/>
                  </a:lnTo>
                  <a:cubicBezTo>
                    <a:pt x="75813" y="969353"/>
                    <a:pt x="0" y="893540"/>
                    <a:pt x="0" y="800019"/>
                  </a:cubicBezTo>
                  <a:lnTo>
                    <a:pt x="0" y="215063"/>
                  </a:lnTo>
                  <a:lnTo>
                    <a:pt x="20880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>
              <a:off x="6394194" y="1995684"/>
              <a:ext cx="2088000" cy="1306739"/>
            </a:xfrm>
            <a:custGeom>
              <a:avLst/>
              <a:gdLst>
                <a:gd name="connsiteX0" fmla="*/ 169334 w 2088000"/>
                <a:gd name="connsiteY0" fmla="*/ 0 h 1306739"/>
                <a:gd name="connsiteX1" fmla="*/ 1918666 w 2088000"/>
                <a:gd name="connsiteY1" fmla="*/ 0 h 1306739"/>
                <a:gd name="connsiteX2" fmla="*/ 2088000 w 2088000"/>
                <a:gd name="connsiteY2" fmla="*/ 169334 h 1306739"/>
                <a:gd name="connsiteX3" fmla="*/ 2088000 w 2088000"/>
                <a:gd name="connsiteY3" fmla="*/ 1091676 h 1306739"/>
                <a:gd name="connsiteX4" fmla="*/ 0 w 2088000"/>
                <a:gd name="connsiteY4" fmla="*/ 1306739 h 1306739"/>
                <a:gd name="connsiteX5" fmla="*/ 0 w 2088000"/>
                <a:gd name="connsiteY5" fmla="*/ 169334 h 1306739"/>
                <a:gd name="connsiteX6" fmla="*/ 169334 w 2088000"/>
                <a:gd name="connsiteY6" fmla="*/ 0 h 130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8000" h="1306739">
                  <a:moveTo>
                    <a:pt x="169334" y="0"/>
                  </a:moveTo>
                  <a:lnTo>
                    <a:pt x="1918666" y="0"/>
                  </a:lnTo>
                  <a:cubicBezTo>
                    <a:pt x="2012187" y="0"/>
                    <a:pt x="2088000" y="75813"/>
                    <a:pt x="2088000" y="169334"/>
                  </a:cubicBezTo>
                  <a:lnTo>
                    <a:pt x="2088000" y="1091676"/>
                  </a:lnTo>
                  <a:lnTo>
                    <a:pt x="0" y="1306739"/>
                  </a:lnTo>
                  <a:lnTo>
                    <a:pt x="0" y="169334"/>
                  </a:lnTo>
                  <a:cubicBezTo>
                    <a:pt x="0" y="75813"/>
                    <a:pt x="75813" y="0"/>
                    <a:pt x="169334" y="0"/>
                  </a:cubicBezTo>
                  <a:close/>
                </a:path>
              </a:pathLst>
            </a:cu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613671" y="2004868"/>
            <a:ext cx="2106853" cy="2102674"/>
            <a:chOff x="3613671" y="1961326"/>
            <a:chExt cx="2106853" cy="2102674"/>
          </a:xfrm>
        </p:grpSpPr>
        <p:sp>
          <p:nvSpPr>
            <p:cNvPr id="66" name="任意多边形 65"/>
            <p:cNvSpPr/>
            <p:nvPr/>
          </p:nvSpPr>
          <p:spPr>
            <a:xfrm>
              <a:off x="3613671" y="3417294"/>
              <a:ext cx="2088000" cy="646706"/>
            </a:xfrm>
            <a:custGeom>
              <a:avLst/>
              <a:gdLst>
                <a:gd name="connsiteX0" fmla="*/ 2088000 w 2088000"/>
                <a:gd name="connsiteY0" fmla="*/ 0 h 646706"/>
                <a:gd name="connsiteX1" fmla="*/ 2088000 w 2088000"/>
                <a:gd name="connsiteY1" fmla="*/ 491882 h 646706"/>
                <a:gd name="connsiteX2" fmla="*/ 1933176 w 2088000"/>
                <a:gd name="connsiteY2" fmla="*/ 646706 h 646706"/>
                <a:gd name="connsiteX3" fmla="*/ 154824 w 2088000"/>
                <a:gd name="connsiteY3" fmla="*/ 646706 h 646706"/>
                <a:gd name="connsiteX4" fmla="*/ 0 w 2088000"/>
                <a:gd name="connsiteY4" fmla="*/ 491882 h 646706"/>
                <a:gd name="connsiteX5" fmla="*/ 0 w 2088000"/>
                <a:gd name="connsiteY5" fmla="*/ 215062 h 646706"/>
                <a:gd name="connsiteX6" fmla="*/ 2088000 w 2088000"/>
                <a:gd name="connsiteY6" fmla="*/ 0 h 646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8000" h="646706">
                  <a:moveTo>
                    <a:pt x="2088000" y="0"/>
                  </a:moveTo>
                  <a:lnTo>
                    <a:pt x="2088000" y="491882"/>
                  </a:lnTo>
                  <a:cubicBezTo>
                    <a:pt x="2088000" y="577389"/>
                    <a:pt x="2018683" y="646706"/>
                    <a:pt x="1933176" y="646706"/>
                  </a:cubicBezTo>
                  <a:lnTo>
                    <a:pt x="154824" y="646706"/>
                  </a:lnTo>
                  <a:cubicBezTo>
                    <a:pt x="69317" y="646706"/>
                    <a:pt x="0" y="577389"/>
                    <a:pt x="0" y="491882"/>
                  </a:cubicBezTo>
                  <a:lnTo>
                    <a:pt x="0" y="215062"/>
                  </a:lnTo>
                  <a:lnTo>
                    <a:pt x="20880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>
              <a:off x="3632524" y="1961326"/>
              <a:ext cx="2088000" cy="1629385"/>
            </a:xfrm>
            <a:custGeom>
              <a:avLst/>
              <a:gdLst>
                <a:gd name="connsiteX0" fmla="*/ 154824 w 2088000"/>
                <a:gd name="connsiteY0" fmla="*/ 0 h 1629385"/>
                <a:gd name="connsiteX1" fmla="*/ 1933176 w 2088000"/>
                <a:gd name="connsiteY1" fmla="*/ 0 h 1629385"/>
                <a:gd name="connsiteX2" fmla="*/ 2088000 w 2088000"/>
                <a:gd name="connsiteY2" fmla="*/ 154824 h 1629385"/>
                <a:gd name="connsiteX3" fmla="*/ 2088000 w 2088000"/>
                <a:gd name="connsiteY3" fmla="*/ 1414323 h 1629385"/>
                <a:gd name="connsiteX4" fmla="*/ 0 w 2088000"/>
                <a:gd name="connsiteY4" fmla="*/ 1629385 h 1629385"/>
                <a:gd name="connsiteX5" fmla="*/ 0 w 2088000"/>
                <a:gd name="connsiteY5" fmla="*/ 154824 h 1629385"/>
                <a:gd name="connsiteX6" fmla="*/ 154824 w 2088000"/>
                <a:gd name="connsiteY6" fmla="*/ 0 h 1629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8000" h="1629385">
                  <a:moveTo>
                    <a:pt x="154824" y="0"/>
                  </a:moveTo>
                  <a:lnTo>
                    <a:pt x="1933176" y="0"/>
                  </a:lnTo>
                  <a:cubicBezTo>
                    <a:pt x="2018683" y="0"/>
                    <a:pt x="2088000" y="69317"/>
                    <a:pt x="2088000" y="154824"/>
                  </a:cubicBezTo>
                  <a:lnTo>
                    <a:pt x="2088000" y="1414323"/>
                  </a:lnTo>
                  <a:lnTo>
                    <a:pt x="0" y="1629385"/>
                  </a:lnTo>
                  <a:lnTo>
                    <a:pt x="0" y="154824"/>
                  </a:lnTo>
                  <a:cubicBezTo>
                    <a:pt x="0" y="69317"/>
                    <a:pt x="69317" y="0"/>
                    <a:pt x="154824" y="0"/>
                  </a:cubicBezTo>
                  <a:close/>
                </a:path>
              </a:pathLst>
            </a:cu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0854" y="2002971"/>
            <a:ext cx="2088001" cy="2104571"/>
            <a:chOff x="870854" y="1959429"/>
            <a:chExt cx="2088001" cy="2104571"/>
          </a:xfrm>
        </p:grpSpPr>
        <p:sp>
          <p:nvSpPr>
            <p:cNvPr id="65" name="任意多边形 64"/>
            <p:cNvSpPr/>
            <p:nvPr/>
          </p:nvSpPr>
          <p:spPr>
            <a:xfrm>
              <a:off x="871980" y="3699802"/>
              <a:ext cx="2086875" cy="364198"/>
            </a:xfrm>
            <a:custGeom>
              <a:avLst/>
              <a:gdLst>
                <a:gd name="connsiteX0" fmla="*/ 2086875 w 2086875"/>
                <a:gd name="connsiteY0" fmla="*/ 0 h 364198"/>
                <a:gd name="connsiteX1" fmla="*/ 2086875 w 2086875"/>
                <a:gd name="connsiteY1" fmla="*/ 209374 h 364198"/>
                <a:gd name="connsiteX2" fmla="*/ 1932051 w 2086875"/>
                <a:gd name="connsiteY2" fmla="*/ 364198 h 364198"/>
                <a:gd name="connsiteX3" fmla="*/ 153699 w 2086875"/>
                <a:gd name="connsiteY3" fmla="*/ 364198 h 364198"/>
                <a:gd name="connsiteX4" fmla="*/ 11042 w 2086875"/>
                <a:gd name="connsiteY4" fmla="*/ 269639 h 364198"/>
                <a:gd name="connsiteX5" fmla="*/ 0 w 2086875"/>
                <a:gd name="connsiteY5" fmla="*/ 214946 h 364198"/>
                <a:gd name="connsiteX6" fmla="*/ 2086875 w 2086875"/>
                <a:gd name="connsiteY6" fmla="*/ 0 h 36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6875" h="364198">
                  <a:moveTo>
                    <a:pt x="2086875" y="0"/>
                  </a:moveTo>
                  <a:lnTo>
                    <a:pt x="2086875" y="209374"/>
                  </a:lnTo>
                  <a:cubicBezTo>
                    <a:pt x="2086875" y="294881"/>
                    <a:pt x="2017558" y="364198"/>
                    <a:pt x="1932051" y="364198"/>
                  </a:cubicBezTo>
                  <a:lnTo>
                    <a:pt x="153699" y="364198"/>
                  </a:lnTo>
                  <a:cubicBezTo>
                    <a:pt x="89569" y="364198"/>
                    <a:pt x="34545" y="325207"/>
                    <a:pt x="11042" y="269639"/>
                  </a:cubicBezTo>
                  <a:lnTo>
                    <a:pt x="0" y="214946"/>
                  </a:lnTo>
                  <a:lnTo>
                    <a:pt x="2086875" y="0"/>
                  </a:lnTo>
                  <a:close/>
                </a:path>
              </a:pathLst>
            </a:cu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>
              <a:off x="870854" y="1959429"/>
              <a:ext cx="2088000" cy="1911777"/>
            </a:xfrm>
            <a:custGeom>
              <a:avLst/>
              <a:gdLst>
                <a:gd name="connsiteX0" fmla="*/ 154824 w 2088000"/>
                <a:gd name="connsiteY0" fmla="*/ 0 h 1911777"/>
                <a:gd name="connsiteX1" fmla="*/ 1933176 w 2088000"/>
                <a:gd name="connsiteY1" fmla="*/ 0 h 1911777"/>
                <a:gd name="connsiteX2" fmla="*/ 2088000 w 2088000"/>
                <a:gd name="connsiteY2" fmla="*/ 154824 h 1911777"/>
                <a:gd name="connsiteX3" fmla="*/ 2088000 w 2088000"/>
                <a:gd name="connsiteY3" fmla="*/ 1696831 h 1911777"/>
                <a:gd name="connsiteX4" fmla="*/ 1125 w 2088000"/>
                <a:gd name="connsiteY4" fmla="*/ 1911777 h 1911777"/>
                <a:gd name="connsiteX5" fmla="*/ 0 w 2088000"/>
                <a:gd name="connsiteY5" fmla="*/ 1906205 h 1911777"/>
                <a:gd name="connsiteX6" fmla="*/ 0 w 2088000"/>
                <a:gd name="connsiteY6" fmla="*/ 154824 h 1911777"/>
                <a:gd name="connsiteX7" fmla="*/ 154824 w 2088000"/>
                <a:gd name="connsiteY7" fmla="*/ 0 h 1911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88000" h="1911777">
                  <a:moveTo>
                    <a:pt x="154824" y="0"/>
                  </a:moveTo>
                  <a:lnTo>
                    <a:pt x="1933176" y="0"/>
                  </a:lnTo>
                  <a:cubicBezTo>
                    <a:pt x="2018683" y="0"/>
                    <a:pt x="2088000" y="69317"/>
                    <a:pt x="2088000" y="154824"/>
                  </a:cubicBezTo>
                  <a:lnTo>
                    <a:pt x="2088000" y="1696831"/>
                  </a:lnTo>
                  <a:lnTo>
                    <a:pt x="1125" y="1911777"/>
                  </a:lnTo>
                  <a:lnTo>
                    <a:pt x="0" y="1906205"/>
                  </a:lnTo>
                  <a:lnTo>
                    <a:pt x="0" y="154824"/>
                  </a:lnTo>
                  <a:cubicBezTo>
                    <a:pt x="0" y="69317"/>
                    <a:pt x="69317" y="0"/>
                    <a:pt x="154824" y="0"/>
                  </a:cubicBezTo>
                  <a:close/>
                </a:path>
              </a:pathLst>
            </a:cu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22806" y="637309"/>
            <a:ext cx="3068005" cy="1094141"/>
            <a:chOff x="4522805" y="770437"/>
            <a:chExt cx="3068005" cy="1094141"/>
          </a:xfrm>
        </p:grpSpPr>
        <p:sp>
          <p:nvSpPr>
            <p:cNvPr id="36" name="矩形 35"/>
            <p:cNvSpPr/>
            <p:nvPr/>
          </p:nvSpPr>
          <p:spPr>
            <a:xfrm>
              <a:off x="4948891" y="770437"/>
              <a:ext cx="229421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团队激励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TEAM INCENTIVE</a:t>
              </a:r>
              <a:endParaRPr lang="en-US" altLang="zh-CN" sz="2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49" name="组合 48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0" name="文本框 49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组合 31"/>
          <p:cNvGrpSpPr/>
          <p:nvPr/>
        </p:nvGrpSpPr>
        <p:grpSpPr>
          <a:xfrm>
            <a:off x="1014607" y="2277142"/>
            <a:ext cx="1800493" cy="1595046"/>
            <a:chOff x="1014607" y="2233600"/>
            <a:chExt cx="1800493" cy="1595046"/>
          </a:xfrm>
        </p:grpSpPr>
        <p:sp>
          <p:nvSpPr>
            <p:cNvPr id="11" name="矩形 10"/>
            <p:cNvSpPr/>
            <p:nvPr/>
          </p:nvSpPr>
          <p:spPr>
            <a:xfrm>
              <a:off x="1206968" y="2884300"/>
              <a:ext cx="14478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目标激励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Oval 29"/>
            <p:cNvSpPr/>
            <p:nvPr/>
          </p:nvSpPr>
          <p:spPr>
            <a:xfrm>
              <a:off x="1630454" y="2233600"/>
              <a:ext cx="568800" cy="567938"/>
            </a:xfrm>
            <a:custGeom>
              <a:avLst/>
              <a:gdLst>
                <a:gd name="T0" fmla="*/ 3880 w 3987"/>
                <a:gd name="T1" fmla="*/ 1893 h 3987"/>
                <a:gd name="T2" fmla="*/ 3535 w 3987"/>
                <a:gd name="T3" fmla="*/ 1893 h 3987"/>
                <a:gd name="T4" fmla="*/ 2102 w 3987"/>
                <a:gd name="T5" fmla="*/ 453 h 3987"/>
                <a:gd name="T6" fmla="*/ 2102 w 3987"/>
                <a:gd name="T7" fmla="*/ 107 h 3987"/>
                <a:gd name="T8" fmla="*/ 1996 w 3987"/>
                <a:gd name="T9" fmla="*/ 0 h 3987"/>
                <a:gd name="T10" fmla="*/ 1889 w 3987"/>
                <a:gd name="T11" fmla="*/ 107 h 3987"/>
                <a:gd name="T12" fmla="*/ 1889 w 3987"/>
                <a:gd name="T13" fmla="*/ 453 h 3987"/>
                <a:gd name="T14" fmla="*/ 465 w 3987"/>
                <a:gd name="T15" fmla="*/ 1893 h 3987"/>
                <a:gd name="T16" fmla="*/ 107 w 3987"/>
                <a:gd name="T17" fmla="*/ 1893 h 3987"/>
                <a:gd name="T18" fmla="*/ 0 w 3987"/>
                <a:gd name="T19" fmla="*/ 2000 h 3987"/>
                <a:gd name="T20" fmla="*/ 107 w 3987"/>
                <a:gd name="T21" fmla="*/ 2107 h 3987"/>
                <a:gd name="T22" fmla="*/ 467 w 3987"/>
                <a:gd name="T23" fmla="*/ 2107 h 3987"/>
                <a:gd name="T24" fmla="*/ 1889 w 3987"/>
                <a:gd name="T25" fmla="*/ 3521 h 3987"/>
                <a:gd name="T26" fmla="*/ 1889 w 3987"/>
                <a:gd name="T27" fmla="*/ 3880 h 3987"/>
                <a:gd name="T28" fmla="*/ 1996 w 3987"/>
                <a:gd name="T29" fmla="*/ 3987 h 3987"/>
                <a:gd name="T30" fmla="*/ 2102 w 3987"/>
                <a:gd name="T31" fmla="*/ 3880 h 3987"/>
                <a:gd name="T32" fmla="*/ 2102 w 3987"/>
                <a:gd name="T33" fmla="*/ 3521 h 3987"/>
                <a:gd name="T34" fmla="*/ 3533 w 3987"/>
                <a:gd name="T35" fmla="*/ 2107 h 3987"/>
                <a:gd name="T36" fmla="*/ 3880 w 3987"/>
                <a:gd name="T37" fmla="*/ 2107 h 3987"/>
                <a:gd name="T38" fmla="*/ 3987 w 3987"/>
                <a:gd name="T39" fmla="*/ 2000 h 3987"/>
                <a:gd name="T40" fmla="*/ 3880 w 3987"/>
                <a:gd name="T41" fmla="*/ 1893 h 3987"/>
                <a:gd name="T42" fmla="*/ 3321 w 3987"/>
                <a:gd name="T43" fmla="*/ 1893 h 3987"/>
                <a:gd name="T44" fmla="*/ 3095 w 3987"/>
                <a:gd name="T45" fmla="*/ 1893 h 3987"/>
                <a:gd name="T46" fmla="*/ 2102 w 3987"/>
                <a:gd name="T47" fmla="*/ 893 h 3987"/>
                <a:gd name="T48" fmla="*/ 2102 w 3987"/>
                <a:gd name="T49" fmla="*/ 667 h 3987"/>
                <a:gd name="T50" fmla="*/ 3321 w 3987"/>
                <a:gd name="T51" fmla="*/ 1893 h 3987"/>
                <a:gd name="T52" fmla="*/ 1889 w 3987"/>
                <a:gd name="T53" fmla="*/ 1893 h 3987"/>
                <a:gd name="T54" fmla="*/ 1560 w 3987"/>
                <a:gd name="T55" fmla="*/ 1893 h 3987"/>
                <a:gd name="T56" fmla="*/ 1889 w 3987"/>
                <a:gd name="T57" fmla="*/ 1550 h 3987"/>
                <a:gd name="T58" fmla="*/ 1889 w 3987"/>
                <a:gd name="T59" fmla="*/ 1893 h 3987"/>
                <a:gd name="T60" fmla="*/ 1889 w 3987"/>
                <a:gd name="T61" fmla="*/ 2107 h 3987"/>
                <a:gd name="T62" fmla="*/ 1889 w 3987"/>
                <a:gd name="T63" fmla="*/ 2424 h 3987"/>
                <a:gd name="T64" fmla="*/ 1566 w 3987"/>
                <a:gd name="T65" fmla="*/ 2107 h 3987"/>
                <a:gd name="T66" fmla="*/ 1889 w 3987"/>
                <a:gd name="T67" fmla="*/ 2107 h 3987"/>
                <a:gd name="T68" fmla="*/ 2102 w 3987"/>
                <a:gd name="T69" fmla="*/ 2107 h 3987"/>
                <a:gd name="T70" fmla="*/ 2434 w 3987"/>
                <a:gd name="T71" fmla="*/ 2107 h 3987"/>
                <a:gd name="T72" fmla="*/ 2102 w 3987"/>
                <a:gd name="T73" fmla="*/ 2424 h 3987"/>
                <a:gd name="T74" fmla="*/ 2102 w 3987"/>
                <a:gd name="T75" fmla="*/ 2107 h 3987"/>
                <a:gd name="T76" fmla="*/ 2102 w 3987"/>
                <a:gd name="T77" fmla="*/ 1893 h 3987"/>
                <a:gd name="T78" fmla="*/ 2102 w 3987"/>
                <a:gd name="T79" fmla="*/ 1550 h 3987"/>
                <a:gd name="T80" fmla="*/ 2440 w 3987"/>
                <a:gd name="T81" fmla="*/ 1893 h 3987"/>
                <a:gd name="T82" fmla="*/ 2102 w 3987"/>
                <a:gd name="T83" fmla="*/ 1893 h 3987"/>
                <a:gd name="T84" fmla="*/ 1889 w 3987"/>
                <a:gd name="T85" fmla="*/ 667 h 3987"/>
                <a:gd name="T86" fmla="*/ 1889 w 3987"/>
                <a:gd name="T87" fmla="*/ 893 h 3987"/>
                <a:gd name="T88" fmla="*/ 905 w 3987"/>
                <a:gd name="T89" fmla="*/ 1893 h 3987"/>
                <a:gd name="T90" fmla="*/ 679 w 3987"/>
                <a:gd name="T91" fmla="*/ 1893 h 3987"/>
                <a:gd name="T92" fmla="*/ 1889 w 3987"/>
                <a:gd name="T93" fmla="*/ 667 h 3987"/>
                <a:gd name="T94" fmla="*/ 681 w 3987"/>
                <a:gd name="T95" fmla="*/ 2107 h 3987"/>
                <a:gd name="T96" fmla="*/ 908 w 3987"/>
                <a:gd name="T97" fmla="*/ 2107 h 3987"/>
                <a:gd name="T98" fmla="*/ 1889 w 3987"/>
                <a:gd name="T99" fmla="*/ 3080 h 3987"/>
                <a:gd name="T100" fmla="*/ 1889 w 3987"/>
                <a:gd name="T101" fmla="*/ 3307 h 3987"/>
                <a:gd name="T102" fmla="*/ 681 w 3987"/>
                <a:gd name="T103" fmla="*/ 2107 h 3987"/>
                <a:gd name="T104" fmla="*/ 2102 w 3987"/>
                <a:gd name="T105" fmla="*/ 3307 h 3987"/>
                <a:gd name="T106" fmla="*/ 2102 w 3987"/>
                <a:gd name="T107" fmla="*/ 3080 h 3987"/>
                <a:gd name="T108" fmla="*/ 3092 w 3987"/>
                <a:gd name="T109" fmla="*/ 2107 h 3987"/>
                <a:gd name="T110" fmla="*/ 3319 w 3987"/>
                <a:gd name="T111" fmla="*/ 2107 h 3987"/>
                <a:gd name="T112" fmla="*/ 2102 w 3987"/>
                <a:gd name="T113" fmla="*/ 3307 h 3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987" h="3987">
                  <a:moveTo>
                    <a:pt x="3880" y="1893"/>
                  </a:moveTo>
                  <a:lnTo>
                    <a:pt x="3535" y="1893"/>
                  </a:lnTo>
                  <a:cubicBezTo>
                    <a:pt x="3489" y="1124"/>
                    <a:pt x="2876" y="506"/>
                    <a:pt x="2102" y="453"/>
                  </a:cubicBezTo>
                  <a:lnTo>
                    <a:pt x="2102" y="107"/>
                  </a:lnTo>
                  <a:cubicBezTo>
                    <a:pt x="2102" y="48"/>
                    <a:pt x="2054" y="0"/>
                    <a:pt x="1996" y="0"/>
                  </a:cubicBezTo>
                  <a:cubicBezTo>
                    <a:pt x="1937" y="0"/>
                    <a:pt x="1889" y="48"/>
                    <a:pt x="1889" y="107"/>
                  </a:cubicBezTo>
                  <a:lnTo>
                    <a:pt x="1889" y="453"/>
                  </a:lnTo>
                  <a:cubicBezTo>
                    <a:pt x="1129" y="506"/>
                    <a:pt x="511" y="1124"/>
                    <a:pt x="465" y="1893"/>
                  </a:cubicBezTo>
                  <a:lnTo>
                    <a:pt x="107" y="1893"/>
                  </a:lnTo>
                  <a:cubicBezTo>
                    <a:pt x="48" y="1893"/>
                    <a:pt x="0" y="1941"/>
                    <a:pt x="0" y="2000"/>
                  </a:cubicBezTo>
                  <a:cubicBezTo>
                    <a:pt x="0" y="2059"/>
                    <a:pt x="48" y="2107"/>
                    <a:pt x="107" y="2107"/>
                  </a:cubicBezTo>
                  <a:lnTo>
                    <a:pt x="467" y="2107"/>
                  </a:lnTo>
                  <a:cubicBezTo>
                    <a:pt x="526" y="2864"/>
                    <a:pt x="1129" y="3468"/>
                    <a:pt x="1889" y="3521"/>
                  </a:cubicBezTo>
                  <a:lnTo>
                    <a:pt x="1889" y="3880"/>
                  </a:lnTo>
                  <a:cubicBezTo>
                    <a:pt x="1889" y="3939"/>
                    <a:pt x="1937" y="3987"/>
                    <a:pt x="1996" y="3987"/>
                  </a:cubicBezTo>
                  <a:cubicBezTo>
                    <a:pt x="2054" y="3987"/>
                    <a:pt x="2102" y="3939"/>
                    <a:pt x="2102" y="3880"/>
                  </a:cubicBezTo>
                  <a:lnTo>
                    <a:pt x="2102" y="3521"/>
                  </a:lnTo>
                  <a:cubicBezTo>
                    <a:pt x="2862" y="3468"/>
                    <a:pt x="3474" y="2864"/>
                    <a:pt x="3533" y="2107"/>
                  </a:cubicBezTo>
                  <a:lnTo>
                    <a:pt x="3880" y="2107"/>
                  </a:lnTo>
                  <a:cubicBezTo>
                    <a:pt x="3939" y="2107"/>
                    <a:pt x="3987" y="2059"/>
                    <a:pt x="3987" y="2000"/>
                  </a:cubicBezTo>
                  <a:cubicBezTo>
                    <a:pt x="3987" y="1941"/>
                    <a:pt x="3939" y="1893"/>
                    <a:pt x="3880" y="1893"/>
                  </a:cubicBezTo>
                  <a:close/>
                  <a:moveTo>
                    <a:pt x="3321" y="1893"/>
                  </a:moveTo>
                  <a:lnTo>
                    <a:pt x="3095" y="1893"/>
                  </a:lnTo>
                  <a:cubicBezTo>
                    <a:pt x="3050" y="1366"/>
                    <a:pt x="2636" y="944"/>
                    <a:pt x="2102" y="893"/>
                  </a:cubicBezTo>
                  <a:lnTo>
                    <a:pt x="2102" y="667"/>
                  </a:lnTo>
                  <a:cubicBezTo>
                    <a:pt x="2756" y="719"/>
                    <a:pt x="3276" y="1242"/>
                    <a:pt x="3321" y="1893"/>
                  </a:cubicBezTo>
                  <a:close/>
                  <a:moveTo>
                    <a:pt x="1889" y="1893"/>
                  </a:moveTo>
                  <a:lnTo>
                    <a:pt x="1560" y="1893"/>
                  </a:lnTo>
                  <a:cubicBezTo>
                    <a:pt x="1596" y="1724"/>
                    <a:pt x="1729" y="1590"/>
                    <a:pt x="1889" y="1550"/>
                  </a:cubicBezTo>
                  <a:lnTo>
                    <a:pt x="1889" y="1893"/>
                  </a:lnTo>
                  <a:close/>
                  <a:moveTo>
                    <a:pt x="1889" y="2107"/>
                  </a:moveTo>
                  <a:lnTo>
                    <a:pt x="1889" y="2424"/>
                  </a:lnTo>
                  <a:cubicBezTo>
                    <a:pt x="1729" y="2385"/>
                    <a:pt x="1610" y="2263"/>
                    <a:pt x="1566" y="2107"/>
                  </a:cubicBezTo>
                  <a:lnTo>
                    <a:pt x="1889" y="2107"/>
                  </a:lnTo>
                  <a:close/>
                  <a:moveTo>
                    <a:pt x="2102" y="2107"/>
                  </a:moveTo>
                  <a:lnTo>
                    <a:pt x="2434" y="2107"/>
                  </a:lnTo>
                  <a:cubicBezTo>
                    <a:pt x="2390" y="2263"/>
                    <a:pt x="2262" y="2385"/>
                    <a:pt x="2102" y="2424"/>
                  </a:cubicBezTo>
                  <a:lnTo>
                    <a:pt x="2102" y="2107"/>
                  </a:lnTo>
                  <a:close/>
                  <a:moveTo>
                    <a:pt x="2102" y="1893"/>
                  </a:moveTo>
                  <a:lnTo>
                    <a:pt x="2102" y="1550"/>
                  </a:lnTo>
                  <a:cubicBezTo>
                    <a:pt x="2276" y="1590"/>
                    <a:pt x="2404" y="1724"/>
                    <a:pt x="2440" y="1893"/>
                  </a:cubicBezTo>
                  <a:lnTo>
                    <a:pt x="2102" y="1893"/>
                  </a:lnTo>
                  <a:close/>
                  <a:moveTo>
                    <a:pt x="1889" y="667"/>
                  </a:moveTo>
                  <a:lnTo>
                    <a:pt x="1889" y="893"/>
                  </a:lnTo>
                  <a:cubicBezTo>
                    <a:pt x="1369" y="944"/>
                    <a:pt x="950" y="1366"/>
                    <a:pt x="905" y="1893"/>
                  </a:cubicBezTo>
                  <a:lnTo>
                    <a:pt x="679" y="1893"/>
                  </a:lnTo>
                  <a:cubicBezTo>
                    <a:pt x="724" y="1242"/>
                    <a:pt x="1249" y="719"/>
                    <a:pt x="1889" y="667"/>
                  </a:cubicBezTo>
                  <a:close/>
                  <a:moveTo>
                    <a:pt x="681" y="2107"/>
                  </a:moveTo>
                  <a:lnTo>
                    <a:pt x="908" y="2107"/>
                  </a:lnTo>
                  <a:cubicBezTo>
                    <a:pt x="964" y="2621"/>
                    <a:pt x="1382" y="3030"/>
                    <a:pt x="1889" y="3080"/>
                  </a:cubicBezTo>
                  <a:lnTo>
                    <a:pt x="1889" y="3307"/>
                  </a:lnTo>
                  <a:cubicBezTo>
                    <a:pt x="1249" y="3255"/>
                    <a:pt x="739" y="2746"/>
                    <a:pt x="681" y="2107"/>
                  </a:cubicBezTo>
                  <a:close/>
                  <a:moveTo>
                    <a:pt x="2102" y="3307"/>
                  </a:moveTo>
                  <a:lnTo>
                    <a:pt x="2102" y="3080"/>
                  </a:lnTo>
                  <a:cubicBezTo>
                    <a:pt x="2622" y="3030"/>
                    <a:pt x="3036" y="2621"/>
                    <a:pt x="3092" y="2107"/>
                  </a:cubicBezTo>
                  <a:lnTo>
                    <a:pt x="3319" y="2107"/>
                  </a:lnTo>
                  <a:cubicBezTo>
                    <a:pt x="3261" y="2746"/>
                    <a:pt x="2742" y="3255"/>
                    <a:pt x="2102" y="330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62626"/>
                </a:solidFill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014607" y="3520869"/>
              <a:ext cx="18004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让员工每天都有奔头</a:t>
              </a:r>
              <a:endParaRPr lang="zh-CN" altLang="zh-CN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9" name="Group 69"/>
          <p:cNvGrpSpPr/>
          <p:nvPr/>
        </p:nvGrpSpPr>
        <p:grpSpPr>
          <a:xfrm>
            <a:off x="3765917" y="2276927"/>
            <a:ext cx="1800493" cy="1595478"/>
            <a:chOff x="1014607" y="2233168"/>
            <a:chExt cx="1800493" cy="1595478"/>
          </a:xfrm>
        </p:grpSpPr>
        <p:sp>
          <p:nvSpPr>
            <p:cNvPr id="90" name="矩形 89"/>
            <p:cNvSpPr/>
            <p:nvPr/>
          </p:nvSpPr>
          <p:spPr>
            <a:xfrm>
              <a:off x="1206968" y="2884300"/>
              <a:ext cx="14478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奖励激励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1" name="Oval 29"/>
            <p:cNvSpPr/>
            <p:nvPr/>
          </p:nvSpPr>
          <p:spPr>
            <a:xfrm>
              <a:off x="1694634" y="2233168"/>
              <a:ext cx="440439" cy="568800"/>
            </a:xfrm>
            <a:custGeom>
              <a:avLst/>
              <a:gdLst>
                <a:gd name="T0" fmla="*/ 3250 w 3635"/>
                <a:gd name="T1" fmla="*/ 2043 h 4701"/>
                <a:gd name="T2" fmla="*/ 2365 w 3635"/>
                <a:gd name="T3" fmla="*/ 1417 h 4701"/>
                <a:gd name="T4" fmla="*/ 2500 w 3635"/>
                <a:gd name="T5" fmla="*/ 1414 h 4701"/>
                <a:gd name="T6" fmla="*/ 3193 w 3635"/>
                <a:gd name="T7" fmla="*/ 1490 h 4701"/>
                <a:gd name="T8" fmla="*/ 3332 w 3635"/>
                <a:gd name="T9" fmla="*/ 1453 h 4701"/>
                <a:gd name="T10" fmla="*/ 2904 w 3635"/>
                <a:gd name="T11" fmla="*/ 1344 h 4701"/>
                <a:gd name="T12" fmla="*/ 2345 w 3635"/>
                <a:gd name="T13" fmla="*/ 1358 h 4701"/>
                <a:gd name="T14" fmla="*/ 2555 w 3635"/>
                <a:gd name="T15" fmla="*/ 1321 h 4701"/>
                <a:gd name="T16" fmla="*/ 3115 w 3635"/>
                <a:gd name="T17" fmla="*/ 1087 h 4701"/>
                <a:gd name="T18" fmla="*/ 3164 w 3635"/>
                <a:gd name="T19" fmla="*/ 986 h 4701"/>
                <a:gd name="T20" fmla="*/ 2816 w 3635"/>
                <a:gd name="T21" fmla="*/ 1081 h 4701"/>
                <a:gd name="T22" fmla="*/ 2629 w 3635"/>
                <a:gd name="T23" fmla="*/ 1209 h 4701"/>
                <a:gd name="T24" fmla="*/ 2181 w 3635"/>
                <a:gd name="T25" fmla="*/ 1292 h 4701"/>
                <a:gd name="T26" fmla="*/ 2603 w 3635"/>
                <a:gd name="T27" fmla="*/ 126 h 4701"/>
                <a:gd name="T28" fmla="*/ 2312 w 3635"/>
                <a:gd name="T29" fmla="*/ 78 h 4701"/>
                <a:gd name="T30" fmla="*/ 1847 w 3635"/>
                <a:gd name="T31" fmla="*/ 174 h 4701"/>
                <a:gd name="T32" fmla="*/ 1664 w 3635"/>
                <a:gd name="T33" fmla="*/ 170 h 4701"/>
                <a:gd name="T34" fmla="*/ 1483 w 3635"/>
                <a:gd name="T35" fmla="*/ 165 h 4701"/>
                <a:gd name="T36" fmla="*/ 893 w 3635"/>
                <a:gd name="T37" fmla="*/ 359 h 4701"/>
                <a:gd name="T38" fmla="*/ 1466 w 3635"/>
                <a:gd name="T39" fmla="*/ 1398 h 4701"/>
                <a:gd name="T40" fmla="*/ 115 w 3635"/>
                <a:gd name="T41" fmla="*/ 2775 h 4701"/>
                <a:gd name="T42" fmla="*/ 402 w 3635"/>
                <a:gd name="T43" fmla="*/ 4149 h 4701"/>
                <a:gd name="T44" fmla="*/ 1817 w 3635"/>
                <a:gd name="T45" fmla="*/ 4701 h 4701"/>
                <a:gd name="T46" fmla="*/ 3515 w 3635"/>
                <a:gd name="T47" fmla="*/ 3556 h 4701"/>
                <a:gd name="T48" fmla="*/ 3250 w 3635"/>
                <a:gd name="T49" fmla="*/ 2043 h 4701"/>
                <a:gd name="T50" fmla="*/ 1605 w 3635"/>
                <a:gd name="T51" fmla="*/ 329 h 4701"/>
                <a:gd name="T52" fmla="*/ 1781 w 3635"/>
                <a:gd name="T53" fmla="*/ 333 h 4701"/>
                <a:gd name="T54" fmla="*/ 1970 w 3635"/>
                <a:gd name="T55" fmla="*/ 338 h 4701"/>
                <a:gd name="T56" fmla="*/ 2287 w 3635"/>
                <a:gd name="T57" fmla="*/ 306 h 4701"/>
                <a:gd name="T58" fmla="*/ 2077 w 3635"/>
                <a:gd name="T59" fmla="*/ 444 h 4701"/>
                <a:gd name="T60" fmla="*/ 1157 w 3635"/>
                <a:gd name="T61" fmla="*/ 446 h 4701"/>
                <a:gd name="T62" fmla="*/ 1605 w 3635"/>
                <a:gd name="T63" fmla="*/ 329 h 4701"/>
                <a:gd name="T64" fmla="*/ 1874 w 3635"/>
                <a:gd name="T65" fmla="*/ 3776 h 4701"/>
                <a:gd name="T66" fmla="*/ 1874 w 3635"/>
                <a:gd name="T67" fmla="*/ 4034 h 4701"/>
                <a:gd name="T68" fmla="*/ 1717 w 3635"/>
                <a:gd name="T69" fmla="*/ 4034 h 4701"/>
                <a:gd name="T70" fmla="*/ 1717 w 3635"/>
                <a:gd name="T71" fmla="*/ 3786 h 4701"/>
                <a:gd name="T72" fmla="*/ 1340 w 3635"/>
                <a:gd name="T73" fmla="*/ 3677 h 4701"/>
                <a:gd name="T74" fmla="*/ 1400 w 3635"/>
                <a:gd name="T75" fmla="*/ 3510 h 4701"/>
                <a:gd name="T76" fmla="*/ 1755 w 3635"/>
                <a:gd name="T77" fmla="*/ 3617 h 4701"/>
                <a:gd name="T78" fmla="*/ 2034 w 3635"/>
                <a:gd name="T79" fmla="*/ 3374 h 4701"/>
                <a:gd name="T80" fmla="*/ 1769 w 3635"/>
                <a:gd name="T81" fmla="*/ 3079 h 4701"/>
                <a:gd name="T82" fmla="*/ 1360 w 3635"/>
                <a:gd name="T83" fmla="*/ 2647 h 4701"/>
                <a:gd name="T84" fmla="*/ 1732 w 3635"/>
                <a:gd name="T85" fmla="*/ 2248 h 4701"/>
                <a:gd name="T86" fmla="*/ 1732 w 3635"/>
                <a:gd name="T87" fmla="*/ 2000 h 4701"/>
                <a:gd name="T88" fmla="*/ 1889 w 3635"/>
                <a:gd name="T89" fmla="*/ 2000 h 4701"/>
                <a:gd name="T90" fmla="*/ 1888 w 3635"/>
                <a:gd name="T91" fmla="*/ 2240 h 4701"/>
                <a:gd name="T92" fmla="*/ 2211 w 3635"/>
                <a:gd name="T93" fmla="*/ 2327 h 4701"/>
                <a:gd name="T94" fmla="*/ 2149 w 3635"/>
                <a:gd name="T95" fmla="*/ 2491 h 4701"/>
                <a:gd name="T96" fmla="*/ 1836 w 3635"/>
                <a:gd name="T97" fmla="*/ 2404 h 4701"/>
                <a:gd name="T98" fmla="*/ 1589 w 3635"/>
                <a:gd name="T99" fmla="*/ 2620 h 4701"/>
                <a:gd name="T100" fmla="*/ 1881 w 3635"/>
                <a:gd name="T101" fmla="*/ 2902 h 4701"/>
                <a:gd name="T102" fmla="*/ 2265 w 3635"/>
                <a:gd name="T103" fmla="*/ 3354 h 4701"/>
                <a:gd name="T104" fmla="*/ 1874 w 3635"/>
                <a:gd name="T105" fmla="*/ 3776 h 4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35" h="4701">
                  <a:moveTo>
                    <a:pt x="3250" y="2043"/>
                  </a:moveTo>
                  <a:cubicBezTo>
                    <a:pt x="3034" y="1723"/>
                    <a:pt x="2729" y="1509"/>
                    <a:pt x="2365" y="1417"/>
                  </a:cubicBezTo>
                  <a:cubicBezTo>
                    <a:pt x="2410" y="1417"/>
                    <a:pt x="2456" y="1416"/>
                    <a:pt x="2500" y="1414"/>
                  </a:cubicBezTo>
                  <a:cubicBezTo>
                    <a:pt x="2679" y="1408"/>
                    <a:pt x="3072" y="1316"/>
                    <a:pt x="3193" y="1490"/>
                  </a:cubicBezTo>
                  <a:cubicBezTo>
                    <a:pt x="3217" y="1524"/>
                    <a:pt x="3342" y="1468"/>
                    <a:pt x="3332" y="1453"/>
                  </a:cubicBezTo>
                  <a:cubicBezTo>
                    <a:pt x="3242" y="1324"/>
                    <a:pt x="3042" y="1341"/>
                    <a:pt x="2904" y="1344"/>
                  </a:cubicBezTo>
                  <a:cubicBezTo>
                    <a:pt x="2730" y="1349"/>
                    <a:pt x="2528" y="1384"/>
                    <a:pt x="2345" y="1358"/>
                  </a:cubicBezTo>
                  <a:cubicBezTo>
                    <a:pt x="2415" y="1351"/>
                    <a:pt x="2485" y="1340"/>
                    <a:pt x="2555" y="1321"/>
                  </a:cubicBezTo>
                  <a:cubicBezTo>
                    <a:pt x="2757" y="1266"/>
                    <a:pt x="2892" y="1086"/>
                    <a:pt x="3115" y="1087"/>
                  </a:cubicBezTo>
                  <a:cubicBezTo>
                    <a:pt x="3139" y="1081"/>
                    <a:pt x="3202" y="987"/>
                    <a:pt x="3164" y="986"/>
                  </a:cubicBezTo>
                  <a:cubicBezTo>
                    <a:pt x="3034" y="986"/>
                    <a:pt x="2929" y="1016"/>
                    <a:pt x="2816" y="1081"/>
                  </a:cubicBezTo>
                  <a:cubicBezTo>
                    <a:pt x="2751" y="1118"/>
                    <a:pt x="2692" y="1168"/>
                    <a:pt x="2629" y="1209"/>
                  </a:cubicBezTo>
                  <a:cubicBezTo>
                    <a:pt x="2499" y="1292"/>
                    <a:pt x="2336" y="1296"/>
                    <a:pt x="2181" y="1292"/>
                  </a:cubicBezTo>
                  <a:cubicBezTo>
                    <a:pt x="2457" y="910"/>
                    <a:pt x="2694" y="338"/>
                    <a:pt x="2603" y="126"/>
                  </a:cubicBezTo>
                  <a:cubicBezTo>
                    <a:pt x="2560" y="25"/>
                    <a:pt x="2452" y="0"/>
                    <a:pt x="2312" y="78"/>
                  </a:cubicBezTo>
                  <a:cubicBezTo>
                    <a:pt x="2162" y="163"/>
                    <a:pt x="1992" y="174"/>
                    <a:pt x="1847" y="174"/>
                  </a:cubicBezTo>
                  <a:cubicBezTo>
                    <a:pt x="1786" y="174"/>
                    <a:pt x="1724" y="172"/>
                    <a:pt x="1664" y="170"/>
                  </a:cubicBezTo>
                  <a:cubicBezTo>
                    <a:pt x="1603" y="167"/>
                    <a:pt x="1542" y="165"/>
                    <a:pt x="1483" y="165"/>
                  </a:cubicBezTo>
                  <a:cubicBezTo>
                    <a:pt x="1287" y="165"/>
                    <a:pt x="1064" y="188"/>
                    <a:pt x="893" y="359"/>
                  </a:cubicBezTo>
                  <a:cubicBezTo>
                    <a:pt x="759" y="498"/>
                    <a:pt x="939" y="1065"/>
                    <a:pt x="1466" y="1398"/>
                  </a:cubicBezTo>
                  <a:cubicBezTo>
                    <a:pt x="532" y="1536"/>
                    <a:pt x="256" y="2162"/>
                    <a:pt x="115" y="2775"/>
                  </a:cubicBezTo>
                  <a:cubicBezTo>
                    <a:pt x="0" y="3275"/>
                    <a:pt x="105" y="3776"/>
                    <a:pt x="402" y="4149"/>
                  </a:cubicBezTo>
                  <a:cubicBezTo>
                    <a:pt x="686" y="4505"/>
                    <a:pt x="1337" y="4701"/>
                    <a:pt x="1817" y="4701"/>
                  </a:cubicBezTo>
                  <a:cubicBezTo>
                    <a:pt x="2946" y="4701"/>
                    <a:pt x="3375" y="4232"/>
                    <a:pt x="3515" y="3556"/>
                  </a:cubicBezTo>
                  <a:cubicBezTo>
                    <a:pt x="3635" y="3033"/>
                    <a:pt x="3536" y="2467"/>
                    <a:pt x="3250" y="2043"/>
                  </a:cubicBezTo>
                  <a:close/>
                  <a:moveTo>
                    <a:pt x="1605" y="329"/>
                  </a:moveTo>
                  <a:cubicBezTo>
                    <a:pt x="1663" y="329"/>
                    <a:pt x="1722" y="331"/>
                    <a:pt x="1781" y="333"/>
                  </a:cubicBezTo>
                  <a:cubicBezTo>
                    <a:pt x="1844" y="335"/>
                    <a:pt x="1907" y="338"/>
                    <a:pt x="1970" y="338"/>
                  </a:cubicBezTo>
                  <a:cubicBezTo>
                    <a:pt x="2064" y="338"/>
                    <a:pt x="2174" y="332"/>
                    <a:pt x="2287" y="306"/>
                  </a:cubicBezTo>
                  <a:cubicBezTo>
                    <a:pt x="2216" y="349"/>
                    <a:pt x="2145" y="396"/>
                    <a:pt x="2077" y="444"/>
                  </a:cubicBezTo>
                  <a:cubicBezTo>
                    <a:pt x="1745" y="672"/>
                    <a:pt x="1482" y="852"/>
                    <a:pt x="1157" y="446"/>
                  </a:cubicBezTo>
                  <a:cubicBezTo>
                    <a:pt x="1285" y="345"/>
                    <a:pt x="1447" y="329"/>
                    <a:pt x="1605" y="329"/>
                  </a:cubicBezTo>
                  <a:close/>
                  <a:moveTo>
                    <a:pt x="1874" y="3776"/>
                  </a:moveTo>
                  <a:lnTo>
                    <a:pt x="1874" y="4034"/>
                  </a:lnTo>
                  <a:lnTo>
                    <a:pt x="1717" y="4034"/>
                  </a:lnTo>
                  <a:lnTo>
                    <a:pt x="1717" y="3786"/>
                  </a:lnTo>
                  <a:cubicBezTo>
                    <a:pt x="1574" y="3783"/>
                    <a:pt x="1427" y="3738"/>
                    <a:pt x="1340" y="3677"/>
                  </a:cubicBezTo>
                  <a:lnTo>
                    <a:pt x="1400" y="3510"/>
                  </a:lnTo>
                  <a:cubicBezTo>
                    <a:pt x="1487" y="3567"/>
                    <a:pt x="1616" y="3617"/>
                    <a:pt x="1755" y="3617"/>
                  </a:cubicBezTo>
                  <a:cubicBezTo>
                    <a:pt x="1930" y="3617"/>
                    <a:pt x="2034" y="3515"/>
                    <a:pt x="2034" y="3374"/>
                  </a:cubicBezTo>
                  <a:cubicBezTo>
                    <a:pt x="2034" y="3238"/>
                    <a:pt x="1953" y="3153"/>
                    <a:pt x="1769" y="3079"/>
                  </a:cubicBezTo>
                  <a:cubicBezTo>
                    <a:pt x="1517" y="2979"/>
                    <a:pt x="1360" y="2863"/>
                    <a:pt x="1360" y="2647"/>
                  </a:cubicBezTo>
                  <a:cubicBezTo>
                    <a:pt x="1360" y="2441"/>
                    <a:pt x="1506" y="2285"/>
                    <a:pt x="1732" y="2248"/>
                  </a:cubicBezTo>
                  <a:lnTo>
                    <a:pt x="1732" y="2000"/>
                  </a:lnTo>
                  <a:lnTo>
                    <a:pt x="1889" y="2000"/>
                  </a:lnTo>
                  <a:lnTo>
                    <a:pt x="1888" y="2240"/>
                  </a:lnTo>
                  <a:cubicBezTo>
                    <a:pt x="2035" y="2245"/>
                    <a:pt x="2136" y="2285"/>
                    <a:pt x="2211" y="2327"/>
                  </a:cubicBezTo>
                  <a:lnTo>
                    <a:pt x="2149" y="2491"/>
                  </a:lnTo>
                  <a:cubicBezTo>
                    <a:pt x="2097" y="2461"/>
                    <a:pt x="1995" y="2404"/>
                    <a:pt x="1836" y="2404"/>
                  </a:cubicBezTo>
                  <a:cubicBezTo>
                    <a:pt x="1645" y="2404"/>
                    <a:pt x="1589" y="2518"/>
                    <a:pt x="1589" y="2620"/>
                  </a:cubicBezTo>
                  <a:cubicBezTo>
                    <a:pt x="1589" y="2746"/>
                    <a:pt x="1665" y="2811"/>
                    <a:pt x="1881" y="2902"/>
                  </a:cubicBezTo>
                  <a:cubicBezTo>
                    <a:pt x="2136" y="3007"/>
                    <a:pt x="2265" y="3133"/>
                    <a:pt x="2265" y="3354"/>
                  </a:cubicBezTo>
                  <a:cubicBezTo>
                    <a:pt x="2265" y="3552"/>
                    <a:pt x="2129" y="3736"/>
                    <a:pt x="1874" y="37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62626"/>
                </a:solidFill>
                <a:cs typeface="+mn-ea"/>
                <a:sym typeface="+mn-lt"/>
              </a:endParaRPr>
            </a:p>
          </p:txBody>
        </p:sp>
        <p:sp>
          <p:nvSpPr>
            <p:cNvPr id="92" name="矩形 91"/>
            <p:cNvSpPr/>
            <p:nvPr/>
          </p:nvSpPr>
          <p:spPr>
            <a:xfrm>
              <a:off x="1014607" y="3520869"/>
              <a:ext cx="18004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搭建合适的薪酬模式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3" name="Group 73"/>
          <p:cNvGrpSpPr/>
          <p:nvPr/>
        </p:nvGrpSpPr>
        <p:grpSpPr>
          <a:xfrm>
            <a:off x="6517227" y="2287805"/>
            <a:ext cx="1800493" cy="1573721"/>
            <a:chOff x="1014607" y="2254925"/>
            <a:chExt cx="1800493" cy="1573721"/>
          </a:xfrm>
        </p:grpSpPr>
        <p:sp>
          <p:nvSpPr>
            <p:cNvPr id="94" name="矩形 93"/>
            <p:cNvSpPr/>
            <p:nvPr/>
          </p:nvSpPr>
          <p:spPr>
            <a:xfrm>
              <a:off x="1206968" y="2884300"/>
              <a:ext cx="14478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发展激励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5" name="Oval 29"/>
            <p:cNvSpPr/>
            <p:nvPr/>
          </p:nvSpPr>
          <p:spPr>
            <a:xfrm>
              <a:off x="1630454" y="2254925"/>
              <a:ext cx="568800" cy="525286"/>
            </a:xfrm>
            <a:custGeom>
              <a:avLst/>
              <a:gdLst>
                <a:gd name="T0" fmla="*/ 702 w 4829"/>
                <a:gd name="T1" fmla="*/ 4226 h 4466"/>
                <a:gd name="T2" fmla="*/ 979 w 4829"/>
                <a:gd name="T3" fmla="*/ 4346 h 4466"/>
                <a:gd name="T4" fmla="*/ 539 w 4829"/>
                <a:gd name="T5" fmla="*/ 4466 h 4466"/>
                <a:gd name="T6" fmla="*/ 507 w 4829"/>
                <a:gd name="T7" fmla="*/ 4463 h 4466"/>
                <a:gd name="T8" fmla="*/ 439 w 4829"/>
                <a:gd name="T9" fmla="*/ 4418 h 4466"/>
                <a:gd name="T10" fmla="*/ 415 w 4829"/>
                <a:gd name="T11" fmla="*/ 4340 h 4466"/>
                <a:gd name="T12" fmla="*/ 852 w 4829"/>
                <a:gd name="T13" fmla="*/ 3037 h 4466"/>
                <a:gd name="T14" fmla="*/ 1079 w 4829"/>
                <a:gd name="T15" fmla="*/ 3114 h 4466"/>
                <a:gd name="T16" fmla="*/ 1192 w 4829"/>
                <a:gd name="T17" fmla="*/ 0 h 4466"/>
                <a:gd name="T18" fmla="*/ 1192 w 4829"/>
                <a:gd name="T19" fmla="*/ 1001 h 4466"/>
                <a:gd name="T20" fmla="*/ 932 w 4829"/>
                <a:gd name="T21" fmla="*/ 501 h 4466"/>
                <a:gd name="T22" fmla="*/ 1453 w 4829"/>
                <a:gd name="T23" fmla="*/ 501 h 4466"/>
                <a:gd name="T24" fmla="*/ 932 w 4829"/>
                <a:gd name="T25" fmla="*/ 501 h 4466"/>
                <a:gd name="T26" fmla="*/ 3957 w 4829"/>
                <a:gd name="T27" fmla="*/ 1942 h 4466"/>
                <a:gd name="T28" fmla="*/ 3837 w 4829"/>
                <a:gd name="T29" fmla="*/ 2721 h 4466"/>
                <a:gd name="T30" fmla="*/ 3084 w 4829"/>
                <a:gd name="T31" fmla="*/ 2841 h 4466"/>
                <a:gd name="T32" fmla="*/ 2452 w 4829"/>
                <a:gd name="T33" fmla="*/ 3474 h 4466"/>
                <a:gd name="T34" fmla="*/ 2332 w 4829"/>
                <a:gd name="T35" fmla="*/ 4346 h 4466"/>
                <a:gd name="T36" fmla="*/ 2572 w 4829"/>
                <a:gd name="T37" fmla="*/ 4346 h 4466"/>
                <a:gd name="T38" fmla="*/ 3204 w 4829"/>
                <a:gd name="T39" fmla="*/ 3714 h 4466"/>
                <a:gd name="T40" fmla="*/ 3324 w 4829"/>
                <a:gd name="T41" fmla="*/ 2961 h 4466"/>
                <a:gd name="T42" fmla="*/ 4077 w 4829"/>
                <a:gd name="T43" fmla="*/ 2841 h 4466"/>
                <a:gd name="T44" fmla="*/ 4077 w 4829"/>
                <a:gd name="T45" fmla="*/ 2814 h 4466"/>
                <a:gd name="T46" fmla="*/ 4709 w 4829"/>
                <a:gd name="T47" fmla="*/ 2182 h 4466"/>
                <a:gd name="T48" fmla="*/ 4709 w 4829"/>
                <a:gd name="T49" fmla="*/ 1942 h 4466"/>
                <a:gd name="T50" fmla="*/ 1329 w 4829"/>
                <a:gd name="T51" fmla="*/ 1231 h 4466"/>
                <a:gd name="T52" fmla="*/ 54 w 4829"/>
                <a:gd name="T53" fmla="*/ 1864 h 4466"/>
                <a:gd name="T54" fmla="*/ 13 w 4829"/>
                <a:gd name="T55" fmla="*/ 2025 h 4466"/>
                <a:gd name="T56" fmla="*/ 434 w 4829"/>
                <a:gd name="T57" fmla="*/ 2780 h 4466"/>
                <a:gd name="T58" fmla="*/ 258 w 4829"/>
                <a:gd name="T59" fmla="*/ 1992 h 4466"/>
                <a:gd name="T60" fmla="*/ 772 w 4829"/>
                <a:gd name="T61" fmla="*/ 1469 h 4466"/>
                <a:gd name="T62" fmla="*/ 1699 w 4829"/>
                <a:gd name="T63" fmla="*/ 1969 h 4466"/>
                <a:gd name="T64" fmla="*/ 2189 w 4829"/>
                <a:gd name="T65" fmla="*/ 2986 h 4466"/>
                <a:gd name="T66" fmla="*/ 2301 w 4829"/>
                <a:gd name="T67" fmla="*/ 2821 h 4466"/>
                <a:gd name="T68" fmla="*/ 1850 w 4829"/>
                <a:gd name="T69" fmla="*/ 4226 h 4466"/>
                <a:gd name="T70" fmla="*/ 1346 w 4829"/>
                <a:gd name="T71" fmla="*/ 1976 h 4466"/>
                <a:gd name="T72" fmla="*/ 1108 w 4829"/>
                <a:gd name="T73" fmla="*/ 2006 h 4466"/>
                <a:gd name="T74" fmla="*/ 1481 w 4829"/>
                <a:gd name="T75" fmla="*/ 4457 h 4466"/>
                <a:gd name="T76" fmla="*/ 1529 w 4829"/>
                <a:gd name="T77" fmla="*/ 4466 h 4466"/>
                <a:gd name="T78" fmla="*/ 1970 w 4829"/>
                <a:gd name="T79" fmla="*/ 4346 h 4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829" h="4466">
                  <a:moveTo>
                    <a:pt x="1079" y="3114"/>
                  </a:moveTo>
                  <a:lnTo>
                    <a:pt x="702" y="4226"/>
                  </a:lnTo>
                  <a:lnTo>
                    <a:pt x="859" y="4226"/>
                  </a:lnTo>
                  <a:cubicBezTo>
                    <a:pt x="925" y="4226"/>
                    <a:pt x="979" y="4280"/>
                    <a:pt x="979" y="4346"/>
                  </a:cubicBezTo>
                  <a:cubicBezTo>
                    <a:pt x="979" y="4412"/>
                    <a:pt x="925" y="4466"/>
                    <a:pt x="859" y="4466"/>
                  </a:cubicBezTo>
                  <a:lnTo>
                    <a:pt x="539" y="4466"/>
                  </a:lnTo>
                  <a:cubicBezTo>
                    <a:pt x="537" y="4466"/>
                    <a:pt x="536" y="4466"/>
                    <a:pt x="535" y="4466"/>
                  </a:cubicBezTo>
                  <a:cubicBezTo>
                    <a:pt x="525" y="4466"/>
                    <a:pt x="516" y="4465"/>
                    <a:pt x="507" y="4463"/>
                  </a:cubicBezTo>
                  <a:cubicBezTo>
                    <a:pt x="498" y="4461"/>
                    <a:pt x="489" y="4457"/>
                    <a:pt x="481" y="4454"/>
                  </a:cubicBezTo>
                  <a:cubicBezTo>
                    <a:pt x="464" y="4445"/>
                    <a:pt x="450" y="4433"/>
                    <a:pt x="439" y="4418"/>
                  </a:cubicBezTo>
                  <a:cubicBezTo>
                    <a:pt x="426" y="4401"/>
                    <a:pt x="417" y="4379"/>
                    <a:pt x="415" y="4356"/>
                  </a:cubicBezTo>
                  <a:cubicBezTo>
                    <a:pt x="415" y="4351"/>
                    <a:pt x="415" y="4345"/>
                    <a:pt x="415" y="4340"/>
                  </a:cubicBezTo>
                  <a:cubicBezTo>
                    <a:pt x="416" y="4327"/>
                    <a:pt x="418" y="4315"/>
                    <a:pt x="422" y="4304"/>
                  </a:cubicBezTo>
                  <a:lnTo>
                    <a:pt x="852" y="3037"/>
                  </a:lnTo>
                  <a:cubicBezTo>
                    <a:pt x="873" y="2974"/>
                    <a:pt x="941" y="2941"/>
                    <a:pt x="1004" y="2962"/>
                  </a:cubicBezTo>
                  <a:cubicBezTo>
                    <a:pt x="1067" y="2983"/>
                    <a:pt x="1100" y="3051"/>
                    <a:pt x="1079" y="3114"/>
                  </a:cubicBezTo>
                  <a:close/>
                  <a:moveTo>
                    <a:pt x="692" y="501"/>
                  </a:moveTo>
                  <a:cubicBezTo>
                    <a:pt x="692" y="225"/>
                    <a:pt x="917" y="0"/>
                    <a:pt x="1192" y="0"/>
                  </a:cubicBezTo>
                  <a:cubicBezTo>
                    <a:pt x="1468" y="0"/>
                    <a:pt x="1693" y="225"/>
                    <a:pt x="1693" y="501"/>
                  </a:cubicBezTo>
                  <a:cubicBezTo>
                    <a:pt x="1693" y="777"/>
                    <a:pt x="1468" y="1001"/>
                    <a:pt x="1192" y="1001"/>
                  </a:cubicBezTo>
                  <a:cubicBezTo>
                    <a:pt x="917" y="1001"/>
                    <a:pt x="692" y="777"/>
                    <a:pt x="692" y="501"/>
                  </a:cubicBezTo>
                  <a:close/>
                  <a:moveTo>
                    <a:pt x="932" y="501"/>
                  </a:moveTo>
                  <a:cubicBezTo>
                    <a:pt x="932" y="644"/>
                    <a:pt x="1049" y="761"/>
                    <a:pt x="1192" y="761"/>
                  </a:cubicBezTo>
                  <a:cubicBezTo>
                    <a:pt x="1336" y="761"/>
                    <a:pt x="1453" y="644"/>
                    <a:pt x="1453" y="501"/>
                  </a:cubicBezTo>
                  <a:cubicBezTo>
                    <a:pt x="1453" y="357"/>
                    <a:pt x="1336" y="240"/>
                    <a:pt x="1192" y="240"/>
                  </a:cubicBezTo>
                  <a:cubicBezTo>
                    <a:pt x="1049" y="240"/>
                    <a:pt x="932" y="357"/>
                    <a:pt x="932" y="501"/>
                  </a:cubicBezTo>
                  <a:close/>
                  <a:moveTo>
                    <a:pt x="4709" y="1942"/>
                  </a:moveTo>
                  <a:lnTo>
                    <a:pt x="3957" y="1942"/>
                  </a:lnTo>
                  <a:cubicBezTo>
                    <a:pt x="3891" y="1942"/>
                    <a:pt x="3837" y="1996"/>
                    <a:pt x="3837" y="2062"/>
                  </a:cubicBezTo>
                  <a:lnTo>
                    <a:pt x="3837" y="2721"/>
                  </a:lnTo>
                  <a:lnTo>
                    <a:pt x="3204" y="2721"/>
                  </a:lnTo>
                  <a:cubicBezTo>
                    <a:pt x="3138" y="2721"/>
                    <a:pt x="3084" y="2775"/>
                    <a:pt x="3084" y="2841"/>
                  </a:cubicBezTo>
                  <a:lnTo>
                    <a:pt x="3084" y="3474"/>
                  </a:lnTo>
                  <a:lnTo>
                    <a:pt x="2452" y="3474"/>
                  </a:lnTo>
                  <a:cubicBezTo>
                    <a:pt x="2386" y="3474"/>
                    <a:pt x="2332" y="3527"/>
                    <a:pt x="2332" y="3594"/>
                  </a:cubicBezTo>
                  <a:lnTo>
                    <a:pt x="2332" y="4346"/>
                  </a:lnTo>
                  <a:cubicBezTo>
                    <a:pt x="2332" y="4412"/>
                    <a:pt x="2386" y="4466"/>
                    <a:pt x="2452" y="4466"/>
                  </a:cubicBezTo>
                  <a:cubicBezTo>
                    <a:pt x="2518" y="4466"/>
                    <a:pt x="2572" y="4412"/>
                    <a:pt x="2572" y="4346"/>
                  </a:cubicBezTo>
                  <a:lnTo>
                    <a:pt x="2572" y="3714"/>
                  </a:lnTo>
                  <a:lnTo>
                    <a:pt x="3204" y="3714"/>
                  </a:lnTo>
                  <a:cubicBezTo>
                    <a:pt x="3271" y="3714"/>
                    <a:pt x="3324" y="3660"/>
                    <a:pt x="3324" y="3594"/>
                  </a:cubicBezTo>
                  <a:lnTo>
                    <a:pt x="3324" y="2961"/>
                  </a:lnTo>
                  <a:lnTo>
                    <a:pt x="3957" y="2961"/>
                  </a:lnTo>
                  <a:cubicBezTo>
                    <a:pt x="4023" y="2961"/>
                    <a:pt x="4077" y="2907"/>
                    <a:pt x="4077" y="2841"/>
                  </a:cubicBezTo>
                  <a:cubicBezTo>
                    <a:pt x="4077" y="2837"/>
                    <a:pt x="4077" y="2832"/>
                    <a:pt x="4076" y="2828"/>
                  </a:cubicBezTo>
                  <a:cubicBezTo>
                    <a:pt x="4077" y="2823"/>
                    <a:pt x="4077" y="2819"/>
                    <a:pt x="4077" y="2814"/>
                  </a:cubicBezTo>
                  <a:lnTo>
                    <a:pt x="4077" y="2182"/>
                  </a:lnTo>
                  <a:lnTo>
                    <a:pt x="4709" y="2182"/>
                  </a:lnTo>
                  <a:cubicBezTo>
                    <a:pt x="4776" y="2182"/>
                    <a:pt x="4829" y="2128"/>
                    <a:pt x="4829" y="2062"/>
                  </a:cubicBezTo>
                  <a:cubicBezTo>
                    <a:pt x="4829" y="1996"/>
                    <a:pt x="4776" y="1942"/>
                    <a:pt x="4709" y="1942"/>
                  </a:cubicBezTo>
                  <a:close/>
                  <a:moveTo>
                    <a:pt x="1922" y="1879"/>
                  </a:moveTo>
                  <a:cubicBezTo>
                    <a:pt x="1807" y="1594"/>
                    <a:pt x="1657" y="1285"/>
                    <a:pt x="1329" y="1231"/>
                  </a:cubicBezTo>
                  <a:cubicBezTo>
                    <a:pt x="1253" y="1218"/>
                    <a:pt x="814" y="1218"/>
                    <a:pt x="728" y="1234"/>
                  </a:cubicBezTo>
                  <a:cubicBezTo>
                    <a:pt x="410" y="1293"/>
                    <a:pt x="214" y="1590"/>
                    <a:pt x="54" y="1864"/>
                  </a:cubicBezTo>
                  <a:lnTo>
                    <a:pt x="21" y="1921"/>
                  </a:lnTo>
                  <a:cubicBezTo>
                    <a:pt x="3" y="1952"/>
                    <a:pt x="0" y="1991"/>
                    <a:pt x="13" y="2025"/>
                  </a:cubicBezTo>
                  <a:lnTo>
                    <a:pt x="279" y="2712"/>
                  </a:lnTo>
                  <a:cubicBezTo>
                    <a:pt x="303" y="2773"/>
                    <a:pt x="372" y="2804"/>
                    <a:pt x="434" y="2780"/>
                  </a:cubicBezTo>
                  <a:cubicBezTo>
                    <a:pt x="496" y="2756"/>
                    <a:pt x="526" y="2687"/>
                    <a:pt x="503" y="2625"/>
                  </a:cubicBezTo>
                  <a:lnTo>
                    <a:pt x="258" y="1992"/>
                  </a:lnTo>
                  <a:lnTo>
                    <a:pt x="262" y="1985"/>
                  </a:lnTo>
                  <a:cubicBezTo>
                    <a:pt x="401" y="1746"/>
                    <a:pt x="554" y="1510"/>
                    <a:pt x="772" y="1469"/>
                  </a:cubicBezTo>
                  <a:cubicBezTo>
                    <a:pt x="829" y="1460"/>
                    <a:pt x="1231" y="1458"/>
                    <a:pt x="1290" y="1468"/>
                  </a:cubicBezTo>
                  <a:cubicBezTo>
                    <a:pt x="1475" y="1498"/>
                    <a:pt x="1584" y="1682"/>
                    <a:pt x="1699" y="1969"/>
                  </a:cubicBezTo>
                  <a:lnTo>
                    <a:pt x="2078" y="2910"/>
                  </a:lnTo>
                  <a:cubicBezTo>
                    <a:pt x="2097" y="2957"/>
                    <a:pt x="2142" y="2986"/>
                    <a:pt x="2189" y="2986"/>
                  </a:cubicBezTo>
                  <a:cubicBezTo>
                    <a:pt x="2204" y="2986"/>
                    <a:pt x="2219" y="2983"/>
                    <a:pt x="2234" y="2977"/>
                  </a:cubicBezTo>
                  <a:cubicBezTo>
                    <a:pt x="2295" y="2952"/>
                    <a:pt x="2325" y="2882"/>
                    <a:pt x="2301" y="2821"/>
                  </a:cubicBezTo>
                  <a:lnTo>
                    <a:pt x="1922" y="1879"/>
                  </a:lnTo>
                  <a:close/>
                  <a:moveTo>
                    <a:pt x="1850" y="4226"/>
                  </a:moveTo>
                  <a:lnTo>
                    <a:pt x="1632" y="4226"/>
                  </a:lnTo>
                  <a:lnTo>
                    <a:pt x="1346" y="1976"/>
                  </a:lnTo>
                  <a:cubicBezTo>
                    <a:pt x="1337" y="1910"/>
                    <a:pt x="1277" y="1864"/>
                    <a:pt x="1212" y="1872"/>
                  </a:cubicBezTo>
                  <a:cubicBezTo>
                    <a:pt x="1146" y="1880"/>
                    <a:pt x="1099" y="1940"/>
                    <a:pt x="1108" y="2006"/>
                  </a:cubicBezTo>
                  <a:lnTo>
                    <a:pt x="1407" y="4358"/>
                  </a:lnTo>
                  <a:cubicBezTo>
                    <a:pt x="1411" y="4403"/>
                    <a:pt x="1440" y="4441"/>
                    <a:pt x="1481" y="4457"/>
                  </a:cubicBezTo>
                  <a:cubicBezTo>
                    <a:pt x="1495" y="4463"/>
                    <a:pt x="1510" y="4466"/>
                    <a:pt x="1526" y="4466"/>
                  </a:cubicBezTo>
                  <a:cubicBezTo>
                    <a:pt x="1527" y="4466"/>
                    <a:pt x="1528" y="4466"/>
                    <a:pt x="1529" y="4466"/>
                  </a:cubicBezTo>
                  <a:lnTo>
                    <a:pt x="1850" y="4466"/>
                  </a:lnTo>
                  <a:cubicBezTo>
                    <a:pt x="1916" y="4466"/>
                    <a:pt x="1970" y="4412"/>
                    <a:pt x="1970" y="4346"/>
                  </a:cubicBezTo>
                  <a:cubicBezTo>
                    <a:pt x="1970" y="4280"/>
                    <a:pt x="1916" y="4226"/>
                    <a:pt x="1850" y="422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62626"/>
                </a:solidFill>
                <a:cs typeface="+mn-ea"/>
                <a:sym typeface="+mn-lt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1014607" y="3520869"/>
              <a:ext cx="1800493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激励满足</a:t>
              </a: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人的事业心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7" name="Group 77"/>
          <p:cNvGrpSpPr/>
          <p:nvPr/>
        </p:nvGrpSpPr>
        <p:grpSpPr>
          <a:xfrm>
            <a:off x="9087489" y="2278394"/>
            <a:ext cx="2159566" cy="1592542"/>
            <a:chOff x="833559" y="2236104"/>
            <a:chExt cx="2159566" cy="1592542"/>
          </a:xfrm>
        </p:grpSpPr>
        <p:sp>
          <p:nvSpPr>
            <p:cNvPr id="98" name="矩形 97"/>
            <p:cNvSpPr/>
            <p:nvPr/>
          </p:nvSpPr>
          <p:spPr>
            <a:xfrm>
              <a:off x="1206968" y="2884300"/>
              <a:ext cx="14478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参与激励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9" name="Oval 29"/>
            <p:cNvSpPr/>
            <p:nvPr/>
          </p:nvSpPr>
          <p:spPr>
            <a:xfrm>
              <a:off x="1630454" y="2236104"/>
              <a:ext cx="568800" cy="562929"/>
            </a:xfrm>
            <a:custGeom>
              <a:avLst/>
              <a:gdLst>
                <a:gd name="T0" fmla="*/ 2709 w 7873"/>
                <a:gd name="T1" fmla="*/ 1592 h 7791"/>
                <a:gd name="T2" fmla="*/ 5329 w 7873"/>
                <a:gd name="T3" fmla="*/ 1624 h 7791"/>
                <a:gd name="T4" fmla="*/ 5782 w 7873"/>
                <a:gd name="T5" fmla="*/ 969 h 7791"/>
                <a:gd name="T6" fmla="*/ 5477 w 7873"/>
                <a:gd name="T7" fmla="*/ 432 h 7791"/>
                <a:gd name="T8" fmla="*/ 4004 w 7873"/>
                <a:gd name="T9" fmla="*/ 13 h 7791"/>
                <a:gd name="T10" fmla="*/ 2709 w 7873"/>
                <a:gd name="T11" fmla="*/ 368 h 7791"/>
                <a:gd name="T12" fmla="*/ 2352 w 7873"/>
                <a:gd name="T13" fmla="*/ 840 h 7791"/>
                <a:gd name="T14" fmla="*/ 2709 w 7873"/>
                <a:gd name="T15" fmla="*/ 1592 h 7791"/>
                <a:gd name="T16" fmla="*/ 2699 w 7873"/>
                <a:gd name="T17" fmla="*/ 2258 h 7791"/>
                <a:gd name="T18" fmla="*/ 3046 w 7873"/>
                <a:gd name="T19" fmla="*/ 2376 h 7791"/>
                <a:gd name="T20" fmla="*/ 3351 w 7873"/>
                <a:gd name="T21" fmla="*/ 2537 h 7791"/>
                <a:gd name="T22" fmla="*/ 4656 w 7873"/>
                <a:gd name="T23" fmla="*/ 2570 h 7791"/>
                <a:gd name="T24" fmla="*/ 5624 w 7873"/>
                <a:gd name="T25" fmla="*/ 2076 h 7791"/>
                <a:gd name="T26" fmla="*/ 5782 w 7873"/>
                <a:gd name="T27" fmla="*/ 1335 h 7791"/>
                <a:gd name="T28" fmla="*/ 5698 w 7873"/>
                <a:gd name="T29" fmla="*/ 1592 h 7791"/>
                <a:gd name="T30" fmla="*/ 2331 w 7873"/>
                <a:gd name="T31" fmla="*/ 1335 h 7791"/>
                <a:gd name="T32" fmla="*/ 2699 w 7873"/>
                <a:gd name="T33" fmla="*/ 2258 h 7791"/>
                <a:gd name="T34" fmla="*/ 3730 w 7873"/>
                <a:gd name="T35" fmla="*/ 2903 h 7791"/>
                <a:gd name="T36" fmla="*/ 3888 w 7873"/>
                <a:gd name="T37" fmla="*/ 3300 h 7791"/>
                <a:gd name="T38" fmla="*/ 4414 w 7873"/>
                <a:gd name="T39" fmla="*/ 3128 h 7791"/>
                <a:gd name="T40" fmla="*/ 5519 w 7873"/>
                <a:gd name="T41" fmla="*/ 2849 h 7791"/>
                <a:gd name="T42" fmla="*/ 5782 w 7873"/>
                <a:gd name="T43" fmla="*/ 2011 h 7791"/>
                <a:gd name="T44" fmla="*/ 5761 w 7873"/>
                <a:gd name="T45" fmla="*/ 2140 h 7791"/>
                <a:gd name="T46" fmla="*/ 3730 w 7873"/>
                <a:gd name="T47" fmla="*/ 2903 h 7791"/>
                <a:gd name="T48" fmla="*/ 3330 w 7873"/>
                <a:gd name="T49" fmla="*/ 2967 h 7791"/>
                <a:gd name="T50" fmla="*/ 1752 w 7873"/>
                <a:gd name="T51" fmla="*/ 2494 h 7791"/>
                <a:gd name="T52" fmla="*/ 742 w 7873"/>
                <a:gd name="T53" fmla="*/ 2709 h 7791"/>
                <a:gd name="T54" fmla="*/ 152 w 7873"/>
                <a:gd name="T55" fmla="*/ 3644 h 7791"/>
                <a:gd name="T56" fmla="*/ 1815 w 7873"/>
                <a:gd name="T57" fmla="*/ 4428 h 7791"/>
                <a:gd name="T58" fmla="*/ 3530 w 7873"/>
                <a:gd name="T59" fmla="*/ 3687 h 7791"/>
                <a:gd name="T60" fmla="*/ 3330 w 7873"/>
                <a:gd name="T61" fmla="*/ 2967 h 7791"/>
                <a:gd name="T62" fmla="*/ 3236 w 7873"/>
                <a:gd name="T63" fmla="*/ 4267 h 7791"/>
                <a:gd name="T64" fmla="*/ 100 w 7873"/>
                <a:gd name="T65" fmla="*/ 3837 h 7791"/>
                <a:gd name="T66" fmla="*/ 289 w 7873"/>
                <a:gd name="T67" fmla="*/ 4567 h 7791"/>
                <a:gd name="T68" fmla="*/ 3036 w 7873"/>
                <a:gd name="T69" fmla="*/ 4825 h 7791"/>
                <a:gd name="T70" fmla="*/ 3288 w 7873"/>
                <a:gd name="T71" fmla="*/ 4234 h 7791"/>
                <a:gd name="T72" fmla="*/ 3236 w 7873"/>
                <a:gd name="T73" fmla="*/ 4267 h 7791"/>
                <a:gd name="T74" fmla="*/ 7676 w 7873"/>
                <a:gd name="T75" fmla="*/ 4686 h 7791"/>
                <a:gd name="T76" fmla="*/ 5708 w 7873"/>
                <a:gd name="T77" fmla="*/ 3407 h 7791"/>
                <a:gd name="T78" fmla="*/ 4193 w 7873"/>
                <a:gd name="T79" fmla="*/ 4063 h 7791"/>
                <a:gd name="T80" fmla="*/ 3572 w 7873"/>
                <a:gd name="T81" fmla="*/ 5620 h 7791"/>
                <a:gd name="T82" fmla="*/ 4214 w 7873"/>
                <a:gd name="T83" fmla="*/ 7145 h 7791"/>
                <a:gd name="T84" fmla="*/ 5740 w 7873"/>
                <a:gd name="T85" fmla="*/ 7779 h 7791"/>
                <a:gd name="T86" fmla="*/ 7245 w 7873"/>
                <a:gd name="T87" fmla="*/ 7134 h 7791"/>
                <a:gd name="T88" fmla="*/ 7866 w 7873"/>
                <a:gd name="T89" fmla="*/ 5577 h 7791"/>
                <a:gd name="T90" fmla="*/ 7676 w 7873"/>
                <a:gd name="T91" fmla="*/ 4686 h 7791"/>
                <a:gd name="T92" fmla="*/ 5719 w 7873"/>
                <a:gd name="T93" fmla="*/ 6286 h 7791"/>
                <a:gd name="T94" fmla="*/ 4267 w 7873"/>
                <a:gd name="T95" fmla="*/ 5953 h 7791"/>
                <a:gd name="T96" fmla="*/ 4330 w 7873"/>
                <a:gd name="T97" fmla="*/ 5556 h 7791"/>
                <a:gd name="T98" fmla="*/ 5603 w 7873"/>
                <a:gd name="T99" fmla="*/ 5867 h 7791"/>
                <a:gd name="T100" fmla="*/ 6908 w 7873"/>
                <a:gd name="T101" fmla="*/ 3977 h 7791"/>
                <a:gd name="T102" fmla="*/ 7255 w 7873"/>
                <a:gd name="T103" fmla="*/ 4535 h 7791"/>
                <a:gd name="T104" fmla="*/ 5719 w 7873"/>
                <a:gd name="T105" fmla="*/ 6286 h 7791"/>
                <a:gd name="T106" fmla="*/ 121 w 7873"/>
                <a:gd name="T107" fmla="*/ 4492 h 7791"/>
                <a:gd name="T108" fmla="*/ 152 w 7873"/>
                <a:gd name="T109" fmla="*/ 5008 h 7791"/>
                <a:gd name="T110" fmla="*/ 1310 w 7873"/>
                <a:gd name="T111" fmla="*/ 5738 h 7791"/>
                <a:gd name="T112" fmla="*/ 2930 w 7873"/>
                <a:gd name="T113" fmla="*/ 5566 h 7791"/>
                <a:gd name="T114" fmla="*/ 2962 w 7873"/>
                <a:gd name="T115" fmla="*/ 5169 h 7791"/>
                <a:gd name="T116" fmla="*/ 121 w 7873"/>
                <a:gd name="T117" fmla="*/ 4492 h 77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73" h="7791">
                  <a:moveTo>
                    <a:pt x="2709" y="1592"/>
                  </a:moveTo>
                  <a:cubicBezTo>
                    <a:pt x="3377" y="2060"/>
                    <a:pt x="4681" y="2036"/>
                    <a:pt x="5329" y="1624"/>
                  </a:cubicBezTo>
                  <a:cubicBezTo>
                    <a:pt x="5545" y="1487"/>
                    <a:pt x="5785" y="1286"/>
                    <a:pt x="5782" y="969"/>
                  </a:cubicBezTo>
                  <a:cubicBezTo>
                    <a:pt x="5780" y="712"/>
                    <a:pt x="5610" y="541"/>
                    <a:pt x="5477" y="432"/>
                  </a:cubicBezTo>
                  <a:cubicBezTo>
                    <a:pt x="5134" y="153"/>
                    <a:pt x="4575" y="0"/>
                    <a:pt x="4004" y="13"/>
                  </a:cubicBezTo>
                  <a:cubicBezTo>
                    <a:pt x="3452" y="27"/>
                    <a:pt x="3028" y="142"/>
                    <a:pt x="2709" y="368"/>
                  </a:cubicBezTo>
                  <a:cubicBezTo>
                    <a:pt x="2579" y="460"/>
                    <a:pt x="2397" y="651"/>
                    <a:pt x="2352" y="840"/>
                  </a:cubicBezTo>
                  <a:cubicBezTo>
                    <a:pt x="2268" y="1188"/>
                    <a:pt x="2508" y="1452"/>
                    <a:pt x="2709" y="1592"/>
                  </a:cubicBezTo>
                  <a:close/>
                  <a:moveTo>
                    <a:pt x="2699" y="2258"/>
                  </a:moveTo>
                  <a:cubicBezTo>
                    <a:pt x="2797" y="2310"/>
                    <a:pt x="2931" y="2327"/>
                    <a:pt x="3046" y="2376"/>
                  </a:cubicBezTo>
                  <a:cubicBezTo>
                    <a:pt x="3149" y="2421"/>
                    <a:pt x="3244" y="2499"/>
                    <a:pt x="3351" y="2537"/>
                  </a:cubicBezTo>
                  <a:cubicBezTo>
                    <a:pt x="3702" y="2664"/>
                    <a:pt x="4247" y="2653"/>
                    <a:pt x="4656" y="2570"/>
                  </a:cubicBezTo>
                  <a:cubicBezTo>
                    <a:pt x="5060" y="2487"/>
                    <a:pt x="5429" y="2312"/>
                    <a:pt x="5624" y="2076"/>
                  </a:cubicBezTo>
                  <a:cubicBezTo>
                    <a:pt x="5764" y="1906"/>
                    <a:pt x="5830" y="1635"/>
                    <a:pt x="5782" y="1335"/>
                  </a:cubicBezTo>
                  <a:cubicBezTo>
                    <a:pt x="5772" y="1424"/>
                    <a:pt x="5742" y="1519"/>
                    <a:pt x="5698" y="1592"/>
                  </a:cubicBezTo>
                  <a:cubicBezTo>
                    <a:pt x="5156" y="2500"/>
                    <a:pt x="2595" y="2483"/>
                    <a:pt x="2331" y="1335"/>
                  </a:cubicBezTo>
                  <a:cubicBezTo>
                    <a:pt x="2289" y="1782"/>
                    <a:pt x="2428" y="2114"/>
                    <a:pt x="2699" y="2258"/>
                  </a:cubicBezTo>
                  <a:close/>
                  <a:moveTo>
                    <a:pt x="3730" y="2903"/>
                  </a:moveTo>
                  <a:cubicBezTo>
                    <a:pt x="3794" y="3024"/>
                    <a:pt x="3869" y="3133"/>
                    <a:pt x="3888" y="3300"/>
                  </a:cubicBezTo>
                  <a:cubicBezTo>
                    <a:pt x="4160" y="3343"/>
                    <a:pt x="4254" y="3211"/>
                    <a:pt x="4414" y="3128"/>
                  </a:cubicBezTo>
                  <a:cubicBezTo>
                    <a:pt x="4739" y="2959"/>
                    <a:pt x="5059" y="2880"/>
                    <a:pt x="5519" y="2849"/>
                  </a:cubicBezTo>
                  <a:cubicBezTo>
                    <a:pt x="5727" y="2700"/>
                    <a:pt x="5840" y="2396"/>
                    <a:pt x="5782" y="2011"/>
                  </a:cubicBezTo>
                  <a:cubicBezTo>
                    <a:pt x="5775" y="2060"/>
                    <a:pt x="5774" y="2105"/>
                    <a:pt x="5761" y="2140"/>
                  </a:cubicBezTo>
                  <a:cubicBezTo>
                    <a:pt x="5540" y="2743"/>
                    <a:pt x="4538" y="2972"/>
                    <a:pt x="3730" y="2903"/>
                  </a:cubicBezTo>
                  <a:close/>
                  <a:moveTo>
                    <a:pt x="3330" y="2967"/>
                  </a:moveTo>
                  <a:cubicBezTo>
                    <a:pt x="2977" y="2629"/>
                    <a:pt x="2385" y="2464"/>
                    <a:pt x="1752" y="2494"/>
                  </a:cubicBezTo>
                  <a:cubicBezTo>
                    <a:pt x="1329" y="2515"/>
                    <a:pt x="1030" y="2573"/>
                    <a:pt x="742" y="2709"/>
                  </a:cubicBezTo>
                  <a:cubicBezTo>
                    <a:pt x="435" y="2855"/>
                    <a:pt x="0" y="3158"/>
                    <a:pt x="152" y="3644"/>
                  </a:cubicBezTo>
                  <a:cubicBezTo>
                    <a:pt x="317" y="4167"/>
                    <a:pt x="1145" y="4424"/>
                    <a:pt x="1815" y="4428"/>
                  </a:cubicBezTo>
                  <a:cubicBezTo>
                    <a:pt x="2518" y="4432"/>
                    <a:pt x="3327" y="4194"/>
                    <a:pt x="3530" y="3687"/>
                  </a:cubicBezTo>
                  <a:cubicBezTo>
                    <a:pt x="3654" y="3377"/>
                    <a:pt x="3498" y="3127"/>
                    <a:pt x="3330" y="2967"/>
                  </a:cubicBezTo>
                  <a:close/>
                  <a:moveTo>
                    <a:pt x="3236" y="4267"/>
                  </a:moveTo>
                  <a:cubicBezTo>
                    <a:pt x="2479" y="4956"/>
                    <a:pt x="393" y="4883"/>
                    <a:pt x="100" y="3837"/>
                  </a:cubicBezTo>
                  <a:cubicBezTo>
                    <a:pt x="89" y="4158"/>
                    <a:pt x="149" y="4405"/>
                    <a:pt x="289" y="4567"/>
                  </a:cubicBezTo>
                  <a:cubicBezTo>
                    <a:pt x="809" y="5172"/>
                    <a:pt x="2306" y="5269"/>
                    <a:pt x="3036" y="4825"/>
                  </a:cubicBezTo>
                  <a:cubicBezTo>
                    <a:pt x="3102" y="4610"/>
                    <a:pt x="3176" y="4403"/>
                    <a:pt x="3288" y="4234"/>
                  </a:cubicBezTo>
                  <a:cubicBezTo>
                    <a:pt x="3260" y="4206"/>
                    <a:pt x="3247" y="4256"/>
                    <a:pt x="3236" y="4267"/>
                  </a:cubicBezTo>
                  <a:close/>
                  <a:moveTo>
                    <a:pt x="7676" y="4686"/>
                  </a:moveTo>
                  <a:cubicBezTo>
                    <a:pt x="7360" y="3976"/>
                    <a:pt x="6678" y="3405"/>
                    <a:pt x="5708" y="3407"/>
                  </a:cubicBezTo>
                  <a:cubicBezTo>
                    <a:pt x="5002" y="3409"/>
                    <a:pt x="4538" y="3710"/>
                    <a:pt x="4193" y="4063"/>
                  </a:cubicBezTo>
                  <a:cubicBezTo>
                    <a:pt x="3851" y="4412"/>
                    <a:pt x="3559" y="4942"/>
                    <a:pt x="3572" y="5620"/>
                  </a:cubicBezTo>
                  <a:cubicBezTo>
                    <a:pt x="3585" y="6291"/>
                    <a:pt x="3852" y="6780"/>
                    <a:pt x="4214" y="7145"/>
                  </a:cubicBezTo>
                  <a:cubicBezTo>
                    <a:pt x="4572" y="7506"/>
                    <a:pt x="5098" y="7791"/>
                    <a:pt x="5740" y="7779"/>
                  </a:cubicBezTo>
                  <a:cubicBezTo>
                    <a:pt x="6380" y="7767"/>
                    <a:pt x="6891" y="7500"/>
                    <a:pt x="7245" y="7134"/>
                  </a:cubicBezTo>
                  <a:cubicBezTo>
                    <a:pt x="7592" y="6776"/>
                    <a:pt x="7873" y="6254"/>
                    <a:pt x="7866" y="5577"/>
                  </a:cubicBezTo>
                  <a:cubicBezTo>
                    <a:pt x="7862" y="5260"/>
                    <a:pt x="7791" y="4942"/>
                    <a:pt x="7676" y="4686"/>
                  </a:cubicBezTo>
                  <a:close/>
                  <a:moveTo>
                    <a:pt x="5719" y="6286"/>
                  </a:moveTo>
                  <a:cubicBezTo>
                    <a:pt x="5246" y="6164"/>
                    <a:pt x="4746" y="6069"/>
                    <a:pt x="4267" y="5953"/>
                  </a:cubicBezTo>
                  <a:cubicBezTo>
                    <a:pt x="4280" y="5812"/>
                    <a:pt x="4304" y="5683"/>
                    <a:pt x="4330" y="5556"/>
                  </a:cubicBezTo>
                  <a:cubicBezTo>
                    <a:pt x="4751" y="5663"/>
                    <a:pt x="5186" y="5756"/>
                    <a:pt x="5603" y="5867"/>
                  </a:cubicBezTo>
                  <a:cubicBezTo>
                    <a:pt x="6042" y="5241"/>
                    <a:pt x="6475" y="4609"/>
                    <a:pt x="6908" y="3977"/>
                  </a:cubicBezTo>
                  <a:cubicBezTo>
                    <a:pt x="7035" y="4151"/>
                    <a:pt x="7136" y="4353"/>
                    <a:pt x="7255" y="4535"/>
                  </a:cubicBezTo>
                  <a:cubicBezTo>
                    <a:pt x="6754" y="5129"/>
                    <a:pt x="6248" y="5720"/>
                    <a:pt x="5719" y="6286"/>
                  </a:cubicBezTo>
                  <a:close/>
                  <a:moveTo>
                    <a:pt x="121" y="4492"/>
                  </a:moveTo>
                  <a:cubicBezTo>
                    <a:pt x="128" y="4663"/>
                    <a:pt x="104" y="4863"/>
                    <a:pt x="152" y="5008"/>
                  </a:cubicBezTo>
                  <a:cubicBezTo>
                    <a:pt x="286" y="5405"/>
                    <a:pt x="816" y="5648"/>
                    <a:pt x="1310" y="5738"/>
                  </a:cubicBezTo>
                  <a:cubicBezTo>
                    <a:pt x="1869" y="5840"/>
                    <a:pt x="2512" y="5761"/>
                    <a:pt x="2930" y="5566"/>
                  </a:cubicBezTo>
                  <a:cubicBezTo>
                    <a:pt x="2928" y="5421"/>
                    <a:pt x="2946" y="5296"/>
                    <a:pt x="2962" y="5169"/>
                  </a:cubicBezTo>
                  <a:cubicBezTo>
                    <a:pt x="2038" y="5580"/>
                    <a:pt x="359" y="5455"/>
                    <a:pt x="121" y="449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62626"/>
                </a:solidFill>
                <a:cs typeface="+mn-ea"/>
                <a:sym typeface="+mn-lt"/>
              </a:endParaRPr>
            </a:p>
          </p:txBody>
        </p:sp>
        <p:sp>
          <p:nvSpPr>
            <p:cNvPr id="100" name="矩形 99"/>
            <p:cNvSpPr/>
            <p:nvPr/>
          </p:nvSpPr>
          <p:spPr>
            <a:xfrm>
              <a:off x="833559" y="3520869"/>
              <a:ext cx="2159566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dirty="0" smtClean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充分</a:t>
              </a:r>
              <a:r>
                <a:rPr lang="zh-CN" altLang="en-US" sz="1400" dirty="0">
                  <a:solidFill>
                    <a:schemeClr val="bg1">
                      <a:lumMod val="95000"/>
                    </a:schemeClr>
                  </a:solidFill>
                  <a:cs typeface="+mn-ea"/>
                  <a:sym typeface="+mn-lt"/>
                </a:rPr>
                <a:t>参与中实现自我满足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569648" y="4344531"/>
            <a:ext cx="23892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以统一的目标引导员工同舟共济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把公司目标分懈到个人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让激励成效显著 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——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目标可视化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天天看到“梦想板” 完美目标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355913" y="4344531"/>
            <a:ext cx="23892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把握好奖惩时机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该出手时就出手 奖励推陈出新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运用合理的不公平让员工有压力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奖励不当，反受其乱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092989" y="4344531"/>
            <a:ext cx="238920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全力打通所有的晋升渠道 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把事情做在前面者获得晋升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别“捧杀”好“士兵”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8877834" y="4344531"/>
            <a:ext cx="23892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让员工参与决策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以人名命名某项事物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征询意见，倾听对方的心声 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让激情像“病毒”一样传染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000250"/>
            <a:ext cx="12192000" cy="2609850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平行四边形 11"/>
          <p:cNvSpPr/>
          <p:nvPr/>
        </p:nvSpPr>
        <p:spPr>
          <a:xfrm>
            <a:off x="3424976" y="2000250"/>
            <a:ext cx="1911927" cy="2609849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平行四边形 29"/>
          <p:cNvSpPr/>
          <p:nvPr/>
        </p:nvSpPr>
        <p:spPr>
          <a:xfrm flipV="1">
            <a:off x="-527725" y="2000249"/>
            <a:ext cx="1911927" cy="2606255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47657" y="1237932"/>
            <a:ext cx="59490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ln w="3175"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75000"/>
                    <a:alpha val="30000"/>
                  </a:schemeClr>
                </a:solidFill>
                <a:latin typeface="Arial Black" panose="020B0A04020102020204" pitchFamily="34" charset="0"/>
                <a:cs typeface="+mn-ea"/>
                <a:sym typeface="+mn-lt"/>
              </a:rPr>
              <a:t>TEAM EXECUTIVE</a:t>
            </a:r>
            <a:endParaRPr lang="en-US" altLang="zh-CN" sz="4400" dirty="0">
              <a:ln w="3175">
                <a:solidFill>
                  <a:schemeClr val="bg1">
                    <a:lumMod val="85000"/>
                  </a:schemeClr>
                </a:solidFill>
              </a:ln>
              <a:solidFill>
                <a:schemeClr val="bg1">
                  <a:lumMod val="75000"/>
                  <a:alpha val="30000"/>
                </a:schemeClr>
              </a:solidFill>
              <a:latin typeface="Arial Black" panose="020B0A04020102020204" pitchFamily="34" charset="0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096001" y="2468758"/>
            <a:ext cx="2189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第</a:t>
            </a:r>
            <a:r>
              <a:rPr lang="zh-CN" altLang="en-US" sz="36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四</a:t>
            </a:r>
            <a:r>
              <a:rPr lang="zh-CN" altLang="en-US" sz="3600" b="1" dirty="0" smtClean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rPr>
              <a:t>部分</a:t>
            </a:r>
            <a:endParaRPr lang="zh-CN" altLang="en-US" sz="36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096000" y="3147642"/>
            <a:ext cx="4585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AB0605"/>
                </a:solidFill>
                <a:cs typeface="+mn-ea"/>
                <a:sym typeface="+mn-lt"/>
              </a:rPr>
              <a:t>团队</a:t>
            </a:r>
            <a:r>
              <a:rPr lang="zh-CN" altLang="en-US" sz="5400" b="1" dirty="0" smtClean="0">
                <a:solidFill>
                  <a:srgbClr val="AB0605"/>
                </a:solidFill>
                <a:cs typeface="+mn-ea"/>
                <a:sym typeface="+mn-lt"/>
              </a:rPr>
              <a:t>执行力</a:t>
            </a:r>
            <a:endParaRPr lang="zh-CN" altLang="en-US" sz="5400" b="1" dirty="0">
              <a:solidFill>
                <a:srgbClr val="AB0605"/>
              </a:solidFill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"/>
          <a:srcRect t="39671" b="8191"/>
          <a:stretch>
            <a:fillRect/>
          </a:stretch>
        </p:blipFill>
        <p:spPr>
          <a:xfrm>
            <a:off x="428238" y="2113888"/>
            <a:ext cx="5705117" cy="2452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522806" y="637309"/>
            <a:ext cx="3068005" cy="1094141"/>
            <a:chOff x="4522805" y="770437"/>
            <a:chExt cx="3068005" cy="1094141"/>
          </a:xfrm>
        </p:grpSpPr>
        <p:sp>
          <p:nvSpPr>
            <p:cNvPr id="9" name="矩形 8"/>
            <p:cNvSpPr/>
            <p:nvPr/>
          </p:nvSpPr>
          <p:spPr>
            <a:xfrm>
              <a:off x="4685197" y="770437"/>
              <a:ext cx="282160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</a:t>
              </a: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执行力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矩形 10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EXECUTIVE POWER</a:t>
              </a:r>
              <a:endParaRPr lang="en-US" altLang="zh-CN" sz="2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14" name="组合 13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6403726" y="2831767"/>
            <a:ext cx="468337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pc="300" dirty="0">
                <a:solidFill>
                  <a:srgbClr val="262626"/>
                </a:solidFill>
                <a:latin typeface="+mn-lt"/>
                <a:ea typeface="+mn-ea"/>
                <a:cs typeface="+mn-ea"/>
                <a:sym typeface="+mn-lt"/>
              </a:rPr>
              <a:t>一种通过准确理解组织意图、实施方案进而实现组织目标的能力，通俗地说，就是把事情做成功的能力！</a:t>
            </a:r>
            <a:endParaRPr lang="zh-CN" altLang="en-US" spc="300" dirty="0">
              <a:solidFill>
                <a:srgbClr val="262626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403726" y="2171763"/>
            <a:ext cx="19559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pc="300" dirty="0">
                <a:solidFill>
                  <a:srgbClr val="AB0605"/>
                </a:solidFill>
                <a:cs typeface="+mn-ea"/>
                <a:sym typeface="+mn-lt"/>
              </a:rPr>
              <a:t>团队执行力</a:t>
            </a:r>
            <a:endParaRPr lang="zh-CN" altLang="en-US" sz="2400" b="1" spc="300" dirty="0">
              <a:solidFill>
                <a:srgbClr val="AB0605"/>
              </a:solidFill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363539" y="3853226"/>
            <a:ext cx="4573248" cy="2636474"/>
            <a:chOff x="6403726" y="3653995"/>
            <a:chExt cx="4573248" cy="2636474"/>
          </a:xfrm>
        </p:grpSpPr>
        <p:sp>
          <p:nvSpPr>
            <p:cNvPr id="26" name="矩形 25"/>
            <p:cNvSpPr/>
            <p:nvPr/>
          </p:nvSpPr>
          <p:spPr>
            <a:xfrm>
              <a:off x="6543367" y="4468627"/>
              <a:ext cx="43934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>
                  <a:solidFill>
                    <a:srgbClr val="AB0605"/>
                  </a:solidFill>
                  <a:cs typeface="+mn-ea"/>
                  <a:sym typeface="+mn-lt"/>
                </a:rPr>
                <a:t>执行就是有结果的行动！</a:t>
              </a:r>
              <a:endParaRPr lang="zh-CN" altLang="en-US" sz="2800" b="1" dirty="0">
                <a:solidFill>
                  <a:srgbClr val="AB0605"/>
                </a:solidFill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403726" y="3653995"/>
              <a:ext cx="595035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600" dirty="0">
                  <a:solidFill>
                    <a:schemeClr val="accent6">
                      <a:lumMod val="40000"/>
                      <a:lumOff val="60000"/>
                      <a:alpha val="80000"/>
                    </a:schemeClr>
                  </a:solidFill>
                  <a:cs typeface="+mn-ea"/>
                  <a:sym typeface="+mn-lt"/>
                </a:rPr>
                <a:t>“</a:t>
              </a:r>
              <a:endParaRPr lang="zh-CN" altLang="en-US" sz="9600" dirty="0">
                <a:solidFill>
                  <a:schemeClr val="accent6">
                    <a:lumMod val="40000"/>
                    <a:lumOff val="60000"/>
                    <a:alpha val="8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0381939" y="4720809"/>
              <a:ext cx="595035" cy="156966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9600" dirty="0" smtClean="0">
                  <a:solidFill>
                    <a:schemeClr val="accent6">
                      <a:lumMod val="40000"/>
                      <a:lumOff val="60000"/>
                      <a:alpha val="80000"/>
                    </a:schemeClr>
                  </a:solidFill>
                  <a:cs typeface="+mn-ea"/>
                  <a:sym typeface="+mn-lt"/>
                </a:rPr>
                <a:t>”</a:t>
              </a:r>
              <a:endParaRPr lang="zh-CN" altLang="en-US" sz="9600" dirty="0">
                <a:solidFill>
                  <a:schemeClr val="accent6">
                    <a:lumMod val="40000"/>
                    <a:lumOff val="60000"/>
                    <a:alpha val="8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-54734" y="1722306"/>
            <a:ext cx="6150734" cy="4243065"/>
            <a:chOff x="-54734" y="1722306"/>
            <a:chExt cx="6150734" cy="4243065"/>
          </a:xfrm>
        </p:grpSpPr>
        <p:sp>
          <p:nvSpPr>
            <p:cNvPr id="36" name="等腰三角形 35"/>
            <p:cNvSpPr/>
            <p:nvPr/>
          </p:nvSpPr>
          <p:spPr>
            <a:xfrm rot="10800000">
              <a:off x="-54734" y="5600763"/>
              <a:ext cx="375656" cy="363084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775420" y="1731450"/>
              <a:ext cx="409881" cy="44031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>
              <a:spLocks noChangeAspect="1"/>
            </p:cNvSpPr>
            <p:nvPr/>
          </p:nvSpPr>
          <p:spPr>
            <a:xfrm>
              <a:off x="0" y="2171763"/>
              <a:ext cx="6096000" cy="3429000"/>
            </a:xfrm>
            <a:prstGeom prst="rect">
              <a:avLst/>
            </a:prstGeom>
            <a:blipFill dpi="0" rotWithShape="1">
              <a:blip r:embed="rId1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dk1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平行四边形 32"/>
            <p:cNvSpPr/>
            <p:nvPr/>
          </p:nvSpPr>
          <p:spPr>
            <a:xfrm>
              <a:off x="132718" y="1722306"/>
              <a:ext cx="2847643" cy="4243065"/>
            </a:xfrm>
            <a:prstGeom prst="parallelogram">
              <a:avLst>
                <a:gd name="adj" fmla="val 61901"/>
              </a:avLst>
            </a:prstGeom>
            <a:solidFill>
              <a:srgbClr val="AB06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22806" y="637309"/>
            <a:ext cx="3068005" cy="1094141"/>
            <a:chOff x="4522805" y="770437"/>
            <a:chExt cx="3068005" cy="1094141"/>
          </a:xfrm>
        </p:grpSpPr>
        <p:sp>
          <p:nvSpPr>
            <p:cNvPr id="5" name="矩形 4"/>
            <p:cNvSpPr/>
            <p:nvPr/>
          </p:nvSpPr>
          <p:spPr>
            <a:xfrm>
              <a:off x="4685197" y="770437"/>
              <a:ext cx="282160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</a:t>
              </a:r>
              <a:r>
                <a:rPr lang="zh-CN" alt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执行力</a:t>
              </a:r>
              <a:endPara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rgbClr val="BB2326"/>
                  </a:solidFill>
                  <a:cs typeface="+mn-ea"/>
                  <a:sym typeface="+mn-lt"/>
                </a:rPr>
                <a:t>团队执行力两</a:t>
              </a:r>
              <a:r>
                <a:rPr lang="zh-CN" altLang="en-US" sz="2000" dirty="0">
                  <a:solidFill>
                    <a:srgbClr val="BB2326"/>
                  </a:solidFill>
                  <a:cs typeface="+mn-ea"/>
                  <a:sym typeface="+mn-lt"/>
                </a:rPr>
                <a:t>大工具</a:t>
              </a:r>
              <a:endParaRPr lang="zh-CN" altLang="en-US" sz="2000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9" name="组合 8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" name="椭圆 11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4652553" y="2116548"/>
            <a:ext cx="2910548" cy="2482029"/>
            <a:chOff x="4502457" y="2378834"/>
            <a:chExt cx="2910548" cy="2482029"/>
          </a:xfrm>
        </p:grpSpPr>
        <p:sp>
          <p:nvSpPr>
            <p:cNvPr id="18" name="矩形 17"/>
            <p:cNvSpPr/>
            <p:nvPr/>
          </p:nvSpPr>
          <p:spPr>
            <a:xfrm rot="1829405">
              <a:off x="5065645" y="2431268"/>
              <a:ext cx="688234" cy="2419350"/>
            </a:xfrm>
            <a:prstGeom prst="rect">
              <a:avLst/>
            </a:prstGeom>
            <a:gradFill>
              <a:gsLst>
                <a:gs pos="28000">
                  <a:srgbClr val="AB0605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19770595" flipV="1">
              <a:off x="6137923" y="2495489"/>
              <a:ext cx="688234" cy="2337924"/>
            </a:xfrm>
            <a:prstGeom prst="rect">
              <a:avLst/>
            </a:prstGeom>
            <a:gradFill>
              <a:gsLst>
                <a:gs pos="28000">
                  <a:srgbClr val="AB0605"/>
                </a:gs>
                <a:gs pos="10000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16200000" flipV="1">
              <a:off x="5586823" y="3303405"/>
              <a:ext cx="688234" cy="2419350"/>
            </a:xfrm>
            <a:prstGeom prst="rect">
              <a:avLst/>
            </a:prstGeom>
            <a:gradFill>
              <a:gsLst>
                <a:gs pos="88000">
                  <a:srgbClr val="AB0605"/>
                </a:gs>
                <a:gs pos="0">
                  <a:srgbClr val="FF0000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580515" y="2378834"/>
              <a:ext cx="694352" cy="663336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4502457" y="4197527"/>
              <a:ext cx="694352" cy="663336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6718653" y="4193861"/>
              <a:ext cx="694352" cy="663336"/>
            </a:xfrm>
            <a:prstGeom prst="ellipse">
              <a:avLst/>
            </a:prstGeom>
            <a:solidFill>
              <a:srgbClr val="FF000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1064786" y="2365486"/>
            <a:ext cx="1467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6W2H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227033" y="2365486"/>
            <a:ext cx="18261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3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SMART</a:t>
            </a:r>
            <a:endParaRPr lang="en-US" altLang="zh-CN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122154" y="3030867"/>
            <a:ext cx="2819400" cy="533502"/>
          </a:xfrm>
          <a:prstGeom prst="rect">
            <a:avLst/>
          </a:prstGeom>
          <a:solidFill>
            <a:srgbClr val="AB06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235568" y="3030867"/>
            <a:ext cx="2819400" cy="533502"/>
          </a:xfrm>
          <a:prstGeom prst="rect">
            <a:avLst/>
          </a:prstGeom>
          <a:solidFill>
            <a:srgbClr val="AB060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122153" y="3112952"/>
            <a:ext cx="281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八何分析</a:t>
            </a: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法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235568" y="3112952"/>
            <a:ext cx="28136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科学、规范考核方式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79584" y="3665504"/>
            <a:ext cx="2893035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BB2326"/>
                </a:solidFill>
                <a:cs typeface="+mn-ea"/>
                <a:sym typeface="+mn-lt"/>
              </a:rPr>
              <a:t>6w2h</a:t>
            </a:r>
            <a:r>
              <a:rPr lang="zh-CN" altLang="en-US" sz="1200" dirty="0">
                <a:cs typeface="+mn-ea"/>
                <a:sym typeface="+mn-lt"/>
              </a:rPr>
              <a:t>通用决策的核心在于：对选择的任何目标（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which</a:t>
            </a:r>
            <a:r>
              <a:rPr lang="zh-CN" altLang="en-US" sz="1200" dirty="0">
                <a:cs typeface="+mn-ea"/>
                <a:sym typeface="+mn-lt"/>
              </a:rPr>
              <a:t>）都可以对功能（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what</a:t>
            </a:r>
            <a:r>
              <a:rPr lang="zh-CN" altLang="en-US" sz="1200" dirty="0">
                <a:cs typeface="+mn-ea"/>
                <a:sym typeface="+mn-lt"/>
              </a:rPr>
              <a:t>）、场地（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where</a:t>
            </a:r>
            <a:r>
              <a:rPr lang="zh-CN" altLang="en-US" sz="1200" dirty="0">
                <a:cs typeface="+mn-ea"/>
                <a:sym typeface="+mn-lt"/>
              </a:rPr>
              <a:t>）、时间（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when</a:t>
            </a:r>
            <a:r>
              <a:rPr lang="zh-CN" altLang="en-US" sz="1200" dirty="0">
                <a:cs typeface="+mn-ea"/>
                <a:sym typeface="+mn-lt"/>
              </a:rPr>
              <a:t>）、人物（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who</a:t>
            </a:r>
            <a:r>
              <a:rPr lang="zh-CN" altLang="en-US" sz="1200" dirty="0">
                <a:cs typeface="+mn-ea"/>
                <a:sym typeface="+mn-lt"/>
              </a:rPr>
              <a:t>）四个价值要素进行剔除、减少、增加、创造四个动作并围绕如何提高效率（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how to do</a:t>
            </a:r>
            <a:r>
              <a:rPr lang="zh-CN" altLang="en-US" sz="1200" dirty="0">
                <a:cs typeface="+mn-ea"/>
                <a:sym typeface="+mn-lt"/>
              </a:rPr>
              <a:t>）这一永恒主题进行整合就能产生不同的</a:t>
            </a:r>
            <a:r>
              <a:rPr lang="zh-CN" altLang="en-US" sz="1200" dirty="0" smtClean="0">
                <a:cs typeface="+mn-ea"/>
                <a:sym typeface="+mn-lt"/>
              </a:rPr>
              <a:t>价值（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h</a:t>
            </a:r>
            <a:r>
              <a:rPr lang="en-US" altLang="zh-CN" sz="1200" dirty="0" smtClean="0">
                <a:solidFill>
                  <a:srgbClr val="BB2326"/>
                </a:solidFill>
                <a:cs typeface="+mn-ea"/>
                <a:sym typeface="+mn-lt"/>
              </a:rPr>
              <a:t>ow much</a:t>
            </a:r>
            <a:r>
              <a:rPr lang="zh-CN" altLang="en-US" sz="1200" dirty="0" smtClean="0">
                <a:cs typeface="+mn-ea"/>
                <a:sym typeface="+mn-lt"/>
              </a:rPr>
              <a:t>），</a:t>
            </a:r>
            <a:r>
              <a:rPr lang="zh-CN" altLang="en-US" sz="1200" dirty="0">
                <a:cs typeface="+mn-ea"/>
                <a:sym typeface="+mn-lt"/>
              </a:rPr>
              <a:t>进而可以根据价值的大小确定最佳目标和最优路径，实现企业使命和人生理想。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35568" y="3665934"/>
            <a:ext cx="281086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zh-CN" altLang="en-US" sz="1200" dirty="0">
                <a:cs typeface="+mn-ea"/>
                <a:sym typeface="+mn-lt"/>
              </a:rPr>
              <a:t>绩效指标必须是具体</a:t>
            </a:r>
            <a:r>
              <a:rPr lang="zh-CN" altLang="en-US" sz="1200" dirty="0" smtClean="0">
                <a:cs typeface="+mn-ea"/>
                <a:sym typeface="+mn-lt"/>
              </a:rPr>
              <a:t>的</a:t>
            </a:r>
            <a:endParaRPr lang="en-US" altLang="zh-CN" sz="1200" dirty="0" smtClean="0">
              <a:cs typeface="+mn-ea"/>
              <a:sym typeface="+mn-lt"/>
            </a:endParaRPr>
          </a:p>
          <a:p>
            <a:pPr algn="r"/>
            <a:r>
              <a:rPr lang="zh-CN" altLang="en-US" sz="1200" dirty="0" smtClean="0">
                <a:cs typeface="+mn-ea"/>
                <a:sym typeface="+mn-lt"/>
              </a:rPr>
              <a:t>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Specific</a:t>
            </a:r>
            <a:r>
              <a:rPr lang="zh-CN" altLang="en-US" sz="1200" dirty="0" smtClean="0">
                <a:cs typeface="+mn-ea"/>
                <a:sym typeface="+mn-lt"/>
              </a:rPr>
              <a:t>）</a:t>
            </a:r>
            <a:endParaRPr lang="en-US" altLang="zh-CN" sz="1200" dirty="0" smtClean="0">
              <a:cs typeface="+mn-ea"/>
              <a:sym typeface="+mn-lt"/>
            </a:endParaRP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zh-CN" altLang="en-US" sz="1200" dirty="0">
                <a:cs typeface="+mn-ea"/>
                <a:sym typeface="+mn-lt"/>
              </a:rPr>
              <a:t>绩效指标必须是可以衡量的（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Measurable</a:t>
            </a:r>
            <a:r>
              <a:rPr lang="zh-CN" altLang="en-US" sz="1200" dirty="0" smtClean="0">
                <a:cs typeface="+mn-ea"/>
                <a:sym typeface="+mn-lt"/>
              </a:rPr>
              <a:t>）</a:t>
            </a:r>
            <a:endParaRPr lang="en-US" altLang="zh-CN" sz="1200" dirty="0" smtClean="0">
              <a:cs typeface="+mn-ea"/>
              <a:sym typeface="+mn-lt"/>
            </a:endParaRP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zh-CN" altLang="en-US" sz="1200" dirty="0">
                <a:cs typeface="+mn-ea"/>
                <a:sym typeface="+mn-lt"/>
              </a:rPr>
              <a:t>绩效指标必须是可以达到的（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Attainable</a:t>
            </a:r>
            <a:r>
              <a:rPr lang="zh-CN" altLang="en-US" sz="1200" dirty="0" smtClean="0">
                <a:cs typeface="+mn-ea"/>
                <a:sym typeface="+mn-lt"/>
              </a:rPr>
              <a:t>）</a:t>
            </a:r>
            <a:endParaRPr lang="en-US" altLang="zh-CN" sz="1200" dirty="0" smtClean="0">
              <a:cs typeface="+mn-ea"/>
              <a:sym typeface="+mn-lt"/>
            </a:endParaRP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zh-CN" altLang="en-US" sz="1200" dirty="0">
                <a:cs typeface="+mn-ea"/>
                <a:sym typeface="+mn-lt"/>
              </a:rPr>
              <a:t>绩效指标是要与其他目标具有一定的相关性</a:t>
            </a:r>
            <a:r>
              <a:rPr lang="en-US" altLang="zh-CN" sz="1200" dirty="0">
                <a:cs typeface="+mn-ea"/>
                <a:sym typeface="+mn-lt"/>
              </a:rPr>
              <a:t>(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Relevant</a:t>
            </a:r>
            <a:r>
              <a:rPr lang="en-US" altLang="zh-CN" sz="1200" dirty="0" smtClean="0">
                <a:cs typeface="+mn-ea"/>
                <a:sym typeface="+mn-lt"/>
              </a:rPr>
              <a:t>)</a:t>
            </a:r>
            <a:endParaRPr lang="en-US" altLang="zh-CN" sz="1200" dirty="0" smtClean="0">
              <a:cs typeface="+mn-ea"/>
              <a:sym typeface="+mn-lt"/>
            </a:endParaRPr>
          </a:p>
          <a:p>
            <a:pPr marL="171450" indent="-171450" algn="r">
              <a:buFont typeface="Arial" panose="020B0604020202020204" pitchFamily="34" charset="0"/>
              <a:buChar char="•"/>
            </a:pPr>
            <a:r>
              <a:rPr lang="zh-CN" altLang="en-US" sz="1200" dirty="0">
                <a:cs typeface="+mn-ea"/>
                <a:sym typeface="+mn-lt"/>
              </a:rPr>
              <a:t>绩效指标必须具有明确的截止期限（</a:t>
            </a:r>
            <a:r>
              <a:rPr lang="en-US" altLang="zh-CN" sz="1200" dirty="0">
                <a:solidFill>
                  <a:srgbClr val="BB2326"/>
                </a:solidFill>
                <a:cs typeface="+mn-ea"/>
                <a:sym typeface="+mn-lt"/>
              </a:rPr>
              <a:t>Time-bound</a:t>
            </a:r>
            <a:r>
              <a:rPr lang="zh-CN" altLang="en-US" sz="1200" dirty="0">
                <a:cs typeface="+mn-ea"/>
                <a:sym typeface="+mn-lt"/>
              </a:rPr>
              <a:t>）</a:t>
            </a:r>
            <a:endParaRPr lang="zh-CN" altLang="en-US" sz="12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09650" y="-1"/>
            <a:ext cx="788671" cy="1164638"/>
            <a:chOff x="1009650" y="-1"/>
            <a:chExt cx="788671" cy="1164638"/>
          </a:xfrm>
        </p:grpSpPr>
        <p:grpSp>
          <p:nvGrpSpPr>
            <p:cNvPr id="5" name="组合 4"/>
            <p:cNvGrpSpPr/>
            <p:nvPr/>
          </p:nvGrpSpPr>
          <p:grpSpPr>
            <a:xfrm>
              <a:off x="1009650" y="-1"/>
              <a:ext cx="788671" cy="1164638"/>
              <a:chOff x="1009650" y="-1"/>
              <a:chExt cx="788671" cy="116463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009650" y="-1"/>
                <a:ext cx="788670" cy="775855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009651" y="376237"/>
                <a:ext cx="788670" cy="7884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01600" dist="38100" dir="5400000" sx="101000" sy="101000" algn="t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1009650" y="637309"/>
              <a:ext cx="7886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 smtClean="0">
                  <a:solidFill>
                    <a:srgbClr val="BB2326"/>
                  </a:solidFill>
                  <a:cs typeface="+mn-ea"/>
                  <a:sym typeface="+mn-lt"/>
                </a:rPr>
                <a:t>LOGO</a:t>
              </a:r>
              <a:endParaRPr lang="zh-CN" altLang="en-US" sz="1600" b="1" dirty="0">
                <a:solidFill>
                  <a:srgbClr val="BB232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/>
          <p:cNvGrpSpPr/>
          <p:nvPr/>
        </p:nvGrpSpPr>
        <p:grpSpPr>
          <a:xfrm>
            <a:off x="4522806" y="637309"/>
            <a:ext cx="3068005" cy="1094141"/>
            <a:chOff x="4522805" y="770437"/>
            <a:chExt cx="3068005" cy="1094141"/>
          </a:xfrm>
        </p:grpSpPr>
        <p:sp>
          <p:nvSpPr>
            <p:cNvPr id="14" name="矩形 13"/>
            <p:cNvSpPr/>
            <p:nvPr/>
          </p:nvSpPr>
          <p:spPr>
            <a:xfrm>
              <a:off x="4685197" y="770437"/>
              <a:ext cx="2821606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团队</a:t>
              </a:r>
              <a:r>
                <a:rPr lang="zh-CN" altLang="en-US" sz="4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+mn-ea"/>
                  <a:sym typeface="+mn-lt"/>
                </a:rPr>
                <a:t>执行力</a:t>
              </a:r>
              <a:endParaRPr lang="zh-CN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+mn-ea"/>
                <a:sym typeface="+mn-lt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 flipV="1">
              <a:off x="4522805" y="1478323"/>
              <a:ext cx="3040295" cy="3028"/>
            </a:xfrm>
            <a:prstGeom prst="line">
              <a:avLst/>
            </a:prstGeom>
            <a:ln w="12700">
              <a:solidFill>
                <a:srgbClr val="BB2326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矩形 15"/>
            <p:cNvSpPr/>
            <p:nvPr/>
          </p:nvSpPr>
          <p:spPr>
            <a:xfrm>
              <a:off x="4550515" y="1464468"/>
              <a:ext cx="304029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>
                      <a:lumMod val="65000"/>
                    </a:schemeClr>
                  </a:solidFill>
                  <a:cs typeface="+mn-ea"/>
                  <a:sym typeface="+mn-lt"/>
                </a:rPr>
                <a:t>EXECUTIVE POWER</a:t>
              </a:r>
              <a:endParaRPr lang="en-US" altLang="zh-CN" sz="2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2000250"/>
            <a:ext cx="12192000" cy="3229552"/>
          </a:xfrm>
          <a:prstGeom prst="rect">
            <a:avLst/>
          </a:prstGeom>
          <a:solidFill>
            <a:srgbClr val="1F1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平行四边形 18"/>
          <p:cNvSpPr/>
          <p:nvPr/>
        </p:nvSpPr>
        <p:spPr>
          <a:xfrm>
            <a:off x="2970994" y="2000250"/>
            <a:ext cx="2365910" cy="3229552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平行四边形 19"/>
          <p:cNvSpPr/>
          <p:nvPr/>
        </p:nvSpPr>
        <p:spPr>
          <a:xfrm flipV="1">
            <a:off x="-527725" y="2000246"/>
            <a:ext cx="2155756" cy="3229555"/>
          </a:xfrm>
          <a:prstGeom prst="parallelogram">
            <a:avLst>
              <a:gd name="adj" fmla="val 58333"/>
            </a:avLst>
          </a:prstGeom>
          <a:solidFill>
            <a:srgbClr val="AB06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10388" y="2752826"/>
            <a:ext cx="47781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一个有较强人格魅力的领导者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一群给力的成员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一套科学实际的制度</a:t>
            </a:r>
            <a:endParaRPr lang="en-US" altLang="zh-CN" sz="20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bg1"/>
                </a:solidFill>
                <a:cs typeface="+mn-ea"/>
                <a:sym typeface="+mn-lt"/>
              </a:rPr>
              <a:t>一种和谐的氛围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矩形 16"/>
          <p:cNvSpPr/>
          <p:nvPr/>
        </p:nvSpPr>
        <p:spPr>
          <a:xfrm>
            <a:off x="5240095" y="2999047"/>
            <a:ext cx="1451039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团队灵魂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58545" y="3018191"/>
            <a:ext cx="430887" cy="154550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rgbClr val="BB23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TEAM SPIRIT</a:t>
            </a:r>
            <a:endParaRPr lang="en-US" altLang="zh-CN" sz="1600" b="1" dirty="0">
              <a:solidFill>
                <a:srgbClr val="BB232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/>
          <a:srcRect t="39671" b="8191"/>
          <a:stretch>
            <a:fillRect/>
          </a:stretch>
        </p:blipFill>
        <p:spPr>
          <a:xfrm>
            <a:off x="390883" y="2368760"/>
            <a:ext cx="5705117" cy="24523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spect="1"/>
          </p:cNvSpPr>
          <p:nvPr/>
        </p:nvSpPr>
        <p:spPr>
          <a:xfrm>
            <a:off x="-689" y="0"/>
            <a:ext cx="12192000" cy="6858000"/>
          </a:xfrm>
          <a:prstGeom prst="rect">
            <a:avLst/>
          </a:prstGeom>
          <a:blipFill dpi="0" rotWithShape="1">
            <a:blip r:embed="rId1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dk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825" y="0"/>
            <a:ext cx="12192000" cy="6858000"/>
          </a:xfrm>
          <a:prstGeom prst="rect">
            <a:avLst/>
          </a:prstGeom>
          <a:solidFill>
            <a:srgbClr val="26262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标注 4"/>
          <p:cNvSpPr/>
          <p:nvPr/>
        </p:nvSpPr>
        <p:spPr>
          <a:xfrm>
            <a:off x="1752600" y="1295400"/>
            <a:ext cx="8667750" cy="4548725"/>
          </a:xfrm>
          <a:custGeom>
            <a:avLst/>
            <a:gdLst>
              <a:gd name="connsiteX0" fmla="*/ 0 w 8667750"/>
              <a:gd name="connsiteY0" fmla="*/ 0 h 3866536"/>
              <a:gd name="connsiteX1" fmla="*/ 1444625 w 8667750"/>
              <a:gd name="connsiteY1" fmla="*/ 0 h 3866536"/>
              <a:gd name="connsiteX2" fmla="*/ 1444625 w 8667750"/>
              <a:gd name="connsiteY2" fmla="*/ 0 h 3866536"/>
              <a:gd name="connsiteX3" fmla="*/ 3611563 w 8667750"/>
              <a:gd name="connsiteY3" fmla="*/ 0 h 3866536"/>
              <a:gd name="connsiteX4" fmla="*/ 8667750 w 8667750"/>
              <a:gd name="connsiteY4" fmla="*/ 0 h 3866536"/>
              <a:gd name="connsiteX5" fmla="*/ 8667750 w 8667750"/>
              <a:gd name="connsiteY5" fmla="*/ 2255479 h 3866536"/>
              <a:gd name="connsiteX6" fmla="*/ 8667750 w 8667750"/>
              <a:gd name="connsiteY6" fmla="*/ 2255479 h 3866536"/>
              <a:gd name="connsiteX7" fmla="*/ 8667750 w 8667750"/>
              <a:gd name="connsiteY7" fmla="*/ 3222113 h 3866536"/>
              <a:gd name="connsiteX8" fmla="*/ 8667750 w 8667750"/>
              <a:gd name="connsiteY8" fmla="*/ 3866536 h 3866536"/>
              <a:gd name="connsiteX9" fmla="*/ 3611563 w 8667750"/>
              <a:gd name="connsiteY9" fmla="*/ 3866536 h 3866536"/>
              <a:gd name="connsiteX10" fmla="*/ 1999997 w 8667750"/>
              <a:gd name="connsiteY10" fmla="*/ 4758275 h 3866536"/>
              <a:gd name="connsiteX11" fmla="*/ 1444625 w 8667750"/>
              <a:gd name="connsiteY11" fmla="*/ 3866536 h 3866536"/>
              <a:gd name="connsiteX12" fmla="*/ 0 w 8667750"/>
              <a:gd name="connsiteY12" fmla="*/ 3866536 h 3866536"/>
              <a:gd name="connsiteX13" fmla="*/ 0 w 8667750"/>
              <a:gd name="connsiteY13" fmla="*/ 3222113 h 3866536"/>
              <a:gd name="connsiteX14" fmla="*/ 0 w 8667750"/>
              <a:gd name="connsiteY14" fmla="*/ 2255479 h 3866536"/>
              <a:gd name="connsiteX15" fmla="*/ 0 w 8667750"/>
              <a:gd name="connsiteY15" fmla="*/ 2255479 h 3866536"/>
              <a:gd name="connsiteX16" fmla="*/ 0 w 8667750"/>
              <a:gd name="connsiteY16" fmla="*/ 0 h 3866536"/>
              <a:gd name="connsiteX0-1" fmla="*/ 0 w 8667750"/>
              <a:gd name="connsiteY0-2" fmla="*/ 0 h 4758275"/>
              <a:gd name="connsiteX1-3" fmla="*/ 1444625 w 8667750"/>
              <a:gd name="connsiteY1-4" fmla="*/ 0 h 4758275"/>
              <a:gd name="connsiteX2-5" fmla="*/ 1444625 w 8667750"/>
              <a:gd name="connsiteY2-6" fmla="*/ 0 h 4758275"/>
              <a:gd name="connsiteX3-7" fmla="*/ 3611563 w 8667750"/>
              <a:gd name="connsiteY3-8" fmla="*/ 0 h 4758275"/>
              <a:gd name="connsiteX4-9" fmla="*/ 8667750 w 8667750"/>
              <a:gd name="connsiteY4-10" fmla="*/ 0 h 4758275"/>
              <a:gd name="connsiteX5-11" fmla="*/ 8667750 w 8667750"/>
              <a:gd name="connsiteY5-12" fmla="*/ 2255479 h 4758275"/>
              <a:gd name="connsiteX6-13" fmla="*/ 8667750 w 8667750"/>
              <a:gd name="connsiteY6-14" fmla="*/ 2255479 h 4758275"/>
              <a:gd name="connsiteX7-15" fmla="*/ 8667750 w 8667750"/>
              <a:gd name="connsiteY7-16" fmla="*/ 3222113 h 4758275"/>
              <a:gd name="connsiteX8-17" fmla="*/ 8667750 w 8667750"/>
              <a:gd name="connsiteY8-18" fmla="*/ 3866536 h 4758275"/>
              <a:gd name="connsiteX9-19" fmla="*/ 2849563 w 8667750"/>
              <a:gd name="connsiteY9-20" fmla="*/ 3885586 h 4758275"/>
              <a:gd name="connsiteX10-21" fmla="*/ 1999997 w 8667750"/>
              <a:gd name="connsiteY10-22" fmla="*/ 4758275 h 4758275"/>
              <a:gd name="connsiteX11-23" fmla="*/ 1444625 w 8667750"/>
              <a:gd name="connsiteY11-24" fmla="*/ 3866536 h 4758275"/>
              <a:gd name="connsiteX12-25" fmla="*/ 0 w 8667750"/>
              <a:gd name="connsiteY12-26" fmla="*/ 3866536 h 4758275"/>
              <a:gd name="connsiteX13-27" fmla="*/ 0 w 8667750"/>
              <a:gd name="connsiteY13-28" fmla="*/ 3222113 h 4758275"/>
              <a:gd name="connsiteX14-29" fmla="*/ 0 w 8667750"/>
              <a:gd name="connsiteY14-30" fmla="*/ 2255479 h 4758275"/>
              <a:gd name="connsiteX15-31" fmla="*/ 0 w 8667750"/>
              <a:gd name="connsiteY15-32" fmla="*/ 2255479 h 4758275"/>
              <a:gd name="connsiteX16-33" fmla="*/ 0 w 8667750"/>
              <a:gd name="connsiteY16-34" fmla="*/ 0 h 4758275"/>
              <a:gd name="connsiteX0-35" fmla="*/ 0 w 8667750"/>
              <a:gd name="connsiteY0-36" fmla="*/ 0 h 4491575"/>
              <a:gd name="connsiteX1-37" fmla="*/ 1444625 w 8667750"/>
              <a:gd name="connsiteY1-38" fmla="*/ 0 h 4491575"/>
              <a:gd name="connsiteX2-39" fmla="*/ 1444625 w 8667750"/>
              <a:gd name="connsiteY2-40" fmla="*/ 0 h 4491575"/>
              <a:gd name="connsiteX3-41" fmla="*/ 3611563 w 8667750"/>
              <a:gd name="connsiteY3-42" fmla="*/ 0 h 4491575"/>
              <a:gd name="connsiteX4-43" fmla="*/ 8667750 w 8667750"/>
              <a:gd name="connsiteY4-44" fmla="*/ 0 h 4491575"/>
              <a:gd name="connsiteX5-45" fmla="*/ 8667750 w 8667750"/>
              <a:gd name="connsiteY5-46" fmla="*/ 2255479 h 4491575"/>
              <a:gd name="connsiteX6-47" fmla="*/ 8667750 w 8667750"/>
              <a:gd name="connsiteY6-48" fmla="*/ 2255479 h 4491575"/>
              <a:gd name="connsiteX7-49" fmla="*/ 8667750 w 8667750"/>
              <a:gd name="connsiteY7-50" fmla="*/ 3222113 h 4491575"/>
              <a:gd name="connsiteX8-51" fmla="*/ 8667750 w 8667750"/>
              <a:gd name="connsiteY8-52" fmla="*/ 3866536 h 4491575"/>
              <a:gd name="connsiteX9-53" fmla="*/ 2849563 w 8667750"/>
              <a:gd name="connsiteY9-54" fmla="*/ 3885586 h 4491575"/>
              <a:gd name="connsiteX10-55" fmla="*/ 2057147 w 8667750"/>
              <a:gd name="connsiteY10-56" fmla="*/ 4491575 h 4491575"/>
              <a:gd name="connsiteX11-57" fmla="*/ 1444625 w 8667750"/>
              <a:gd name="connsiteY11-58" fmla="*/ 3866536 h 4491575"/>
              <a:gd name="connsiteX12-59" fmla="*/ 0 w 8667750"/>
              <a:gd name="connsiteY12-60" fmla="*/ 3866536 h 4491575"/>
              <a:gd name="connsiteX13-61" fmla="*/ 0 w 8667750"/>
              <a:gd name="connsiteY13-62" fmla="*/ 3222113 h 4491575"/>
              <a:gd name="connsiteX14-63" fmla="*/ 0 w 8667750"/>
              <a:gd name="connsiteY14-64" fmla="*/ 2255479 h 4491575"/>
              <a:gd name="connsiteX15-65" fmla="*/ 0 w 8667750"/>
              <a:gd name="connsiteY15-66" fmla="*/ 2255479 h 4491575"/>
              <a:gd name="connsiteX16-67" fmla="*/ 0 w 8667750"/>
              <a:gd name="connsiteY16-68" fmla="*/ 0 h 4491575"/>
              <a:gd name="connsiteX0-69" fmla="*/ 0 w 8667750"/>
              <a:gd name="connsiteY0-70" fmla="*/ 0 h 4548725"/>
              <a:gd name="connsiteX1-71" fmla="*/ 1444625 w 8667750"/>
              <a:gd name="connsiteY1-72" fmla="*/ 0 h 4548725"/>
              <a:gd name="connsiteX2-73" fmla="*/ 1444625 w 8667750"/>
              <a:gd name="connsiteY2-74" fmla="*/ 0 h 4548725"/>
              <a:gd name="connsiteX3-75" fmla="*/ 3611563 w 8667750"/>
              <a:gd name="connsiteY3-76" fmla="*/ 0 h 4548725"/>
              <a:gd name="connsiteX4-77" fmla="*/ 8667750 w 8667750"/>
              <a:gd name="connsiteY4-78" fmla="*/ 0 h 4548725"/>
              <a:gd name="connsiteX5-79" fmla="*/ 8667750 w 8667750"/>
              <a:gd name="connsiteY5-80" fmla="*/ 2255479 h 4548725"/>
              <a:gd name="connsiteX6-81" fmla="*/ 8667750 w 8667750"/>
              <a:gd name="connsiteY6-82" fmla="*/ 2255479 h 4548725"/>
              <a:gd name="connsiteX7-83" fmla="*/ 8667750 w 8667750"/>
              <a:gd name="connsiteY7-84" fmla="*/ 3222113 h 4548725"/>
              <a:gd name="connsiteX8-85" fmla="*/ 8667750 w 8667750"/>
              <a:gd name="connsiteY8-86" fmla="*/ 3866536 h 4548725"/>
              <a:gd name="connsiteX9-87" fmla="*/ 2849563 w 8667750"/>
              <a:gd name="connsiteY9-88" fmla="*/ 3885586 h 4548725"/>
              <a:gd name="connsiteX10-89" fmla="*/ 1542797 w 8667750"/>
              <a:gd name="connsiteY10-90" fmla="*/ 4548725 h 4548725"/>
              <a:gd name="connsiteX11-91" fmla="*/ 1444625 w 8667750"/>
              <a:gd name="connsiteY11-92" fmla="*/ 3866536 h 4548725"/>
              <a:gd name="connsiteX12-93" fmla="*/ 0 w 8667750"/>
              <a:gd name="connsiteY12-94" fmla="*/ 3866536 h 4548725"/>
              <a:gd name="connsiteX13-95" fmla="*/ 0 w 8667750"/>
              <a:gd name="connsiteY13-96" fmla="*/ 3222113 h 4548725"/>
              <a:gd name="connsiteX14-97" fmla="*/ 0 w 8667750"/>
              <a:gd name="connsiteY14-98" fmla="*/ 2255479 h 4548725"/>
              <a:gd name="connsiteX15-99" fmla="*/ 0 w 8667750"/>
              <a:gd name="connsiteY15-100" fmla="*/ 2255479 h 4548725"/>
              <a:gd name="connsiteX16-101" fmla="*/ 0 w 8667750"/>
              <a:gd name="connsiteY16-102" fmla="*/ 0 h 45487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8667750" h="4548725">
                <a:moveTo>
                  <a:pt x="0" y="0"/>
                </a:moveTo>
                <a:lnTo>
                  <a:pt x="1444625" y="0"/>
                </a:lnTo>
                <a:lnTo>
                  <a:pt x="1444625" y="0"/>
                </a:lnTo>
                <a:lnTo>
                  <a:pt x="3611563" y="0"/>
                </a:lnTo>
                <a:lnTo>
                  <a:pt x="8667750" y="0"/>
                </a:lnTo>
                <a:lnTo>
                  <a:pt x="8667750" y="2255479"/>
                </a:lnTo>
                <a:lnTo>
                  <a:pt x="8667750" y="2255479"/>
                </a:lnTo>
                <a:lnTo>
                  <a:pt x="8667750" y="3222113"/>
                </a:lnTo>
                <a:lnTo>
                  <a:pt x="8667750" y="3866536"/>
                </a:lnTo>
                <a:lnTo>
                  <a:pt x="2849563" y="3885586"/>
                </a:lnTo>
                <a:lnTo>
                  <a:pt x="1542797" y="4548725"/>
                </a:lnTo>
                <a:lnTo>
                  <a:pt x="1444625" y="3866536"/>
                </a:lnTo>
                <a:lnTo>
                  <a:pt x="0" y="3866536"/>
                </a:lnTo>
                <a:lnTo>
                  <a:pt x="0" y="3222113"/>
                </a:lnTo>
                <a:lnTo>
                  <a:pt x="0" y="2255479"/>
                </a:lnTo>
                <a:lnTo>
                  <a:pt x="0" y="2255479"/>
                </a:lnTo>
                <a:lnTo>
                  <a:pt x="0" y="0"/>
                </a:lnTo>
                <a:close/>
              </a:path>
            </a:pathLst>
          </a:custGeom>
          <a:noFill/>
          <a:ln w="57150">
            <a:solidFill>
              <a:srgbClr val="BB23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86640" y="1871843"/>
            <a:ext cx="738126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“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别人不可能教你任何事情。只可能帮助你在自己内心去发现。</a:t>
            </a:r>
            <a:r>
              <a:rPr lang="en-US" altLang="zh-CN" sz="2000" dirty="0">
                <a:solidFill>
                  <a:schemeClr val="bg1"/>
                </a:solidFill>
                <a:cs typeface="+mn-ea"/>
                <a:sym typeface="+mn-lt"/>
              </a:rPr>
              <a:t>”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accent2"/>
                </a:solidFill>
                <a:cs typeface="+mn-ea"/>
                <a:sym typeface="+mn-lt"/>
              </a:rPr>
              <a:t>“</a:t>
            </a: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You cannot teach a man anything. You can </a:t>
            </a:r>
            <a:r>
              <a:rPr lang="en-US" altLang="zh-CN" sz="1400" dirty="0" err="1">
                <a:solidFill>
                  <a:schemeClr val="accent2"/>
                </a:solidFill>
                <a:cs typeface="+mn-ea"/>
                <a:sym typeface="+mn-lt"/>
              </a:rPr>
              <a:t>onlyhelp</a:t>
            </a:r>
            <a:r>
              <a:rPr lang="en-US" altLang="zh-CN" sz="1400" dirty="0">
                <a:solidFill>
                  <a:schemeClr val="accent2"/>
                </a:solidFill>
                <a:cs typeface="+mn-ea"/>
                <a:sym typeface="+mn-lt"/>
              </a:rPr>
              <a:t> him discover it within himself.”</a:t>
            </a:r>
            <a:endParaRPr lang="en-US" altLang="zh-CN" sz="1400" dirty="0">
              <a:solidFill>
                <a:schemeClr val="accent2"/>
              </a:solidFill>
              <a:cs typeface="+mn-ea"/>
              <a:sym typeface="+mn-lt"/>
            </a:endParaRPr>
          </a:p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                                                       -----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加利略 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Galileo </a:t>
            </a:r>
            <a:r>
              <a:rPr lang="en-US" altLang="zh-CN" dirty="0" err="1">
                <a:solidFill>
                  <a:schemeClr val="bg1"/>
                </a:solidFill>
                <a:cs typeface="+mn-ea"/>
                <a:sym typeface="+mn-lt"/>
              </a:rPr>
              <a:t>Galil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514291" y="3406251"/>
            <a:ext cx="735360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“纸上得来终觉浅，绝知此事要躬行。”</a:t>
            </a:r>
            <a:endParaRPr lang="zh-CN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pPr algn="r"/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                                               -----南宋诗人陆游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0" t="12476" r="-98958" b="13147"/>
          <a:stretch>
            <a:fillRect/>
          </a:stretch>
        </p:blipFill>
        <p:spPr>
          <a:xfrm>
            <a:off x="0" y="-2"/>
            <a:ext cx="12192000" cy="6858002"/>
          </a:xfrm>
          <a:prstGeom prst="rect">
            <a:avLst/>
          </a:prstGeom>
          <a:solidFill>
            <a:srgbClr val="080607"/>
          </a:solidFill>
        </p:spPr>
      </p:pic>
      <p:sp>
        <p:nvSpPr>
          <p:cNvPr id="24" name="平行四边形 23"/>
          <p:cNvSpPr/>
          <p:nvPr/>
        </p:nvSpPr>
        <p:spPr>
          <a:xfrm flipH="1">
            <a:off x="482600" y="-1"/>
            <a:ext cx="5859932" cy="6858000"/>
          </a:xfrm>
          <a:prstGeom prst="parallelogram">
            <a:avLst>
              <a:gd name="adj" fmla="val 73182"/>
            </a:avLst>
          </a:prstGeom>
          <a:gradFill>
            <a:gsLst>
              <a:gs pos="100000">
                <a:srgbClr val="FF0000">
                  <a:alpha val="80000"/>
                </a:srgbClr>
              </a:gs>
              <a:gs pos="0">
                <a:srgbClr val="FF0000">
                  <a:alpha val="80000"/>
                </a:srgbClr>
              </a:gs>
              <a:gs pos="51000">
                <a:srgbClr val="FF0000">
                  <a:alpha val="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平行四边形 21"/>
          <p:cNvSpPr/>
          <p:nvPr/>
        </p:nvSpPr>
        <p:spPr>
          <a:xfrm>
            <a:off x="524073" y="0"/>
            <a:ext cx="5859932" cy="6858000"/>
          </a:xfrm>
          <a:prstGeom prst="parallelogram">
            <a:avLst>
              <a:gd name="adj" fmla="val 73182"/>
            </a:avLst>
          </a:prstGeom>
          <a:gradFill>
            <a:gsLst>
              <a:gs pos="100000">
                <a:srgbClr val="FF0000">
                  <a:alpha val="80000"/>
                </a:srgbClr>
              </a:gs>
              <a:gs pos="0">
                <a:srgbClr val="FF0000">
                  <a:alpha val="80000"/>
                </a:srgbClr>
              </a:gs>
              <a:gs pos="49000">
                <a:srgbClr val="FF0000">
                  <a:alpha val="0"/>
                </a:srgb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44705" y="2659428"/>
            <a:ext cx="11983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CREAT THE </a:t>
            </a:r>
            <a:r>
              <a:rPr lang="en-US" altLang="zh-CN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SPIRIT  OF</a:t>
            </a:r>
            <a:endParaRPr lang="en-US" altLang="zh-CN" sz="16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r>
              <a:rPr lang="en-US" altLang="zh-CN" sz="1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A TEAM </a:t>
            </a:r>
            <a:endParaRPr lang="zh-CN" altLang="en-US" sz="1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6951621" y="3895897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团队</a:t>
            </a:r>
            <a:endParaRPr lang="zh-CN" altLang="zh-CN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8179748" y="3895898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沟通</a:t>
            </a:r>
            <a:endParaRPr lang="zh-CN" altLang="en-US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9407875" y="3895898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激励</a:t>
            </a:r>
            <a:endParaRPr lang="zh-CN" altLang="en-US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10636001" y="3895898"/>
            <a:ext cx="824866" cy="290393"/>
          </a:xfrm>
          <a:prstGeom prst="roundRect">
            <a:avLst>
              <a:gd name="adj" fmla="val 8120"/>
            </a:avLst>
          </a:prstGeom>
          <a:solidFill>
            <a:srgbClr val="FF0000">
              <a:alpha val="49000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cs typeface="+mn-ea"/>
                <a:sym typeface="+mn-lt"/>
              </a:rPr>
              <a:t>执行</a:t>
            </a:r>
            <a:endParaRPr lang="zh-CN" altLang="en-US" sz="1200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487320" y="4625317"/>
            <a:ext cx="302290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BB2326"/>
                </a:solidFill>
                <a:cs typeface="+mn-ea"/>
                <a:sym typeface="+mn-lt"/>
              </a:rPr>
              <a:t>培训讲师：</a:t>
            </a:r>
            <a:r>
              <a:rPr lang="en-US" altLang="zh-CN" sz="1600" dirty="0" smtClean="0">
                <a:solidFill>
                  <a:srgbClr val="BB2326"/>
                </a:solidFill>
                <a:cs typeface="+mn-ea"/>
                <a:sym typeface="+mn-lt"/>
              </a:rPr>
              <a:t>XXX</a:t>
            </a:r>
            <a:endParaRPr lang="zh-CN" altLang="en-US" sz="1600" dirty="0">
              <a:solidFill>
                <a:srgbClr val="BB2326"/>
              </a:solidFill>
              <a:cs typeface="+mn-ea"/>
              <a:sym typeface="+mn-lt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0936787" y="6224588"/>
            <a:ext cx="739276" cy="214312"/>
            <a:chOff x="10721591" y="6175375"/>
            <a:chExt cx="739276" cy="214312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10721591" y="6175375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10721591" y="6389687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0721591" y="6282531"/>
              <a:ext cx="739276" cy="0"/>
            </a:xfrm>
            <a:prstGeom prst="line">
              <a:avLst/>
            </a:prstGeom>
            <a:ln w="38100" cmpd="sng">
              <a:solidFill>
                <a:srgbClr val="BB232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t="39671" b="8191"/>
          <a:stretch>
            <a:fillRect/>
          </a:stretch>
        </p:blipFill>
        <p:spPr>
          <a:xfrm>
            <a:off x="591596" y="1968501"/>
            <a:ext cx="6529382" cy="28067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059488" y="2902873"/>
            <a:ext cx="599281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 smtClean="0">
                <a:gradFill>
                  <a:gsLst>
                    <a:gs pos="54000">
                      <a:schemeClr val="bg1"/>
                    </a:gs>
                    <a:gs pos="99693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65000"/>
                      </a:schemeClr>
                    </a:gs>
                  </a:gsLst>
                  <a:lin ang="2700000" scaled="1"/>
                </a:gradFill>
                <a:effectLst>
                  <a:outerShdw blurRad="279400" dist="228600" dir="5400000" sx="102000" sy="102000" algn="t" rotWithShape="0">
                    <a:srgbClr val="BB2326">
                      <a:alpha val="20000"/>
                    </a:srgbClr>
                  </a:outerShdw>
                </a:effectLst>
                <a:latin typeface="Arial Black" panose="020B0A04020102020204" pitchFamily="34" charset="0"/>
                <a:cs typeface="+mn-ea"/>
                <a:sym typeface="+mn-lt"/>
              </a:rPr>
              <a:t>THANK YOU</a:t>
            </a:r>
            <a:endParaRPr lang="zh-CN" altLang="en-US" sz="6600" b="1" dirty="0">
              <a:gradFill>
                <a:gsLst>
                  <a:gs pos="54000">
                    <a:schemeClr val="bg1"/>
                  </a:gs>
                  <a:gs pos="99693">
                    <a:schemeClr val="bg1">
                      <a:lumMod val="7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2700000" scaled="1"/>
              </a:gradFill>
              <a:effectLst>
                <a:outerShdw blurRad="279400" dist="228600" dir="5400000" sx="102000" sy="102000" algn="t" rotWithShape="0">
                  <a:srgbClr val="BB2326">
                    <a:alpha val="20000"/>
                  </a:srgbClr>
                </a:outerShdw>
              </a:effectLst>
              <a:latin typeface="Arial Black" panose="020B0A040201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LIDE.ICON" val="#96358;#393591;#407164;#407329;"/>
</p:tagLst>
</file>

<file path=ppt/tags/tag2.xml><?xml version="1.0" encoding="utf-8"?>
<p:tagLst xmlns:p="http://schemas.openxmlformats.org/presentationml/2006/main">
  <p:tag name="ISLIDE.ICON" val="#407182;"/>
</p:tagLst>
</file>

<file path=ppt/tags/tag3.xml><?xml version="1.0" encoding="utf-8"?>
<p:tagLst xmlns:p="http://schemas.openxmlformats.org/presentationml/2006/main">
  <p:tag name="ISLIDE.ICON" val="#110550;#70103;#44298;#407180;"/>
</p:tagLst>
</file>

<file path=ppt/tags/tag4.xml><?xml version="1.0" encoding="utf-8"?>
<p:tagLst xmlns:p="http://schemas.openxmlformats.org/presentationml/2006/main">
  <p:tag name="KSO_WM_DOC_GUID" val="{7d34d2a4-e70f-46ee-aaa8-31cfbf147b09}"/>
  <p:tag name="ISLIDE.GUIDESSETTING" val="{&quot;Id&quot;:null,&quot;Name&quot;:&quot;适中&quot;,&quot;HeaderHeight&quot;:13.0,&quot;FooterHeight&quot;:6.0,&quot;SideMargin&quot;:4.0,&quot;TopMargin&quot;:0.0,&quot;BottomMargin&quot;:0.0,&quot;IntervalMargin&quot;:1.5,&quot;SettingType&quot;:&quot;System&quot;}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83529"/>
      </a:accent1>
      <a:accent2>
        <a:srgbClr val="E9292F"/>
      </a:accent2>
      <a:accent3>
        <a:srgbClr val="BB2326"/>
      </a:accent3>
      <a:accent4>
        <a:srgbClr val="8C0C04"/>
      </a:accent4>
      <a:accent5>
        <a:srgbClr val="690902"/>
      </a:accent5>
      <a:accent6>
        <a:srgbClr val="BA1318"/>
      </a:accent6>
      <a:hlink>
        <a:srgbClr val="F83529"/>
      </a:hlink>
      <a:folHlink>
        <a:srgbClr val="BFBFBF"/>
      </a:folHlink>
    </a:clrScheme>
    <a:fontScheme name="uxl4y0sa">
      <a:majorFont>
        <a:latin typeface="Arial"/>
        <a:ea typeface="思源黑体 CN Medium"/>
        <a:cs typeface=""/>
      </a:majorFont>
      <a:minorFont>
        <a:latin typeface="Arial"/>
        <a:ea typeface="思源黑体 CN Medium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2684</Words>
  <Application>WPS 演示</Application>
  <PresentationFormat>宽屏</PresentationFormat>
  <Paragraphs>354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2" baseType="lpstr">
      <vt:lpstr>Arial</vt:lpstr>
      <vt:lpstr>宋体</vt:lpstr>
      <vt:lpstr>Wingdings</vt:lpstr>
      <vt:lpstr>思源黑体 CN Light</vt:lpstr>
      <vt:lpstr>黑体</vt:lpstr>
      <vt:lpstr>思源黑体 CN Heavy</vt:lpstr>
      <vt:lpstr>Arial Black</vt:lpstr>
      <vt:lpstr>思源黑体 CN Medium</vt:lpstr>
      <vt:lpstr>微软雅黑</vt:lpstr>
      <vt:lpstr>Calibri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陈Sir</cp:lastModifiedBy>
  <cp:revision>606</cp:revision>
  <dcterms:created xsi:type="dcterms:W3CDTF">2017-08-03T13:04:00Z</dcterms:created>
  <dcterms:modified xsi:type="dcterms:W3CDTF">2021-06-27T17:06:31Z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2052-11.1.0.10577</vt:lpwstr>
  </property>
  <property fmtid="{D5CDD505-2E9C-101B-9397-08002B2CF9AE}" pid="3" name="ICV">
    <vt:lpwstr>FB2B295211BD48C699132475261C9C4A</vt:lpwstr>
  </property>
</Properties>
</file>