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handoutMasters/handoutMaster1.xml" ContentType="application/vnd.openxmlformats-officedocument.presentationml.handoutMaster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38"/>
  </p:handoutMasterIdLst>
  <p:sldIdLst>
    <p:sldId id="256" r:id="rId3"/>
    <p:sldId id="257" r:id="rId5"/>
    <p:sldId id="258" r:id="rId6"/>
    <p:sldId id="262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59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4" r:id="rId24"/>
    <p:sldId id="285" r:id="rId25"/>
    <p:sldId id="286" r:id="rId26"/>
    <p:sldId id="289" r:id="rId27"/>
    <p:sldId id="290" r:id="rId28"/>
    <p:sldId id="260" r:id="rId29"/>
    <p:sldId id="293" r:id="rId30"/>
    <p:sldId id="294" r:id="rId31"/>
    <p:sldId id="261" r:id="rId32"/>
    <p:sldId id="295" r:id="rId33"/>
    <p:sldId id="296" r:id="rId34"/>
    <p:sldId id="297" r:id="rId35"/>
    <p:sldId id="298" r:id="rId36"/>
    <p:sldId id="299" r:id="rId37"/>
  </p:sldIdLst>
  <p:sldSz cx="12192000" cy="6858000"/>
  <p:notesSz cx="6858000" cy="9144000"/>
  <p:embeddedFontLst>
    <p:embeddedFont>
      <p:font typeface="微软雅黑" panose="020B0503020204020204" charset="-122"/>
      <p:regular r:id="rId42"/>
    </p:embeddedFont>
    <p:embeddedFont>
      <p:font typeface="方正兰亭黑简体" panose="02000000000000000000" charset="-122"/>
      <p:regular r:id="rId43"/>
    </p:embeddedFont>
    <p:embeddedFont>
      <p:font typeface="方正清刻本悦宋简体" panose="02000000000000000000" charset="-122"/>
      <p:regular r:id="rId44"/>
    </p:embeddedFont>
    <p:embeddedFont>
      <p:font typeface="Wingdings 2" panose="05020102010507070707" pitchFamily="18" charset="2"/>
      <p:regular r:id="rId45"/>
    </p:embeddedFont>
    <p:embeddedFont>
      <p:font typeface="Wingdings 3" panose="05040102010807070707" pitchFamily="18" charset="2"/>
      <p:regular r:id="rId4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03D"/>
    <a:srgbClr val="FFFFFF"/>
    <a:srgbClr val="EAEAEC"/>
    <a:srgbClr val="BFBFBF"/>
    <a:srgbClr val="7F7F7F"/>
    <a:srgbClr val="606863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4" y="54"/>
      </p:cViewPr>
      <p:guideLst>
        <p:guide orient="horz" pos="2273"/>
        <p:guide pos="3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font" Target="fonts/font5.fntdata"/><Relationship Id="rId45" Type="http://schemas.openxmlformats.org/officeDocument/2006/relationships/font" Target="fonts/font4.fntdata"/><Relationship Id="rId44" Type="http://schemas.openxmlformats.org/officeDocument/2006/relationships/font" Target="fonts/font3.fntdata"/><Relationship Id="rId43" Type="http://schemas.openxmlformats.org/officeDocument/2006/relationships/font" Target="fonts/font2.fntdata"/><Relationship Id="rId42" Type="http://schemas.openxmlformats.org/officeDocument/2006/relationships/font" Target="fonts/font1.fntdata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5.xml"/><Relationship Id="rId4" Type="http://schemas.openxmlformats.org/officeDocument/2006/relationships/image" Target="../media/image1.sv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0.xml"/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2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3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4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5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6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7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78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9.png"/><Relationship Id="rId7" Type="http://schemas.openxmlformats.org/officeDocument/2006/relationships/image" Target="../media/image5.svg"/><Relationship Id="rId6" Type="http://schemas.openxmlformats.org/officeDocument/2006/relationships/image" Target="../media/image8.png"/><Relationship Id="rId5" Type="http://schemas.openxmlformats.org/officeDocument/2006/relationships/image" Target="../media/image4.svg"/><Relationship Id="rId4" Type="http://schemas.openxmlformats.org/officeDocument/2006/relationships/image" Target="../media/image7.png"/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79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0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2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3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4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85.xm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6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7.xml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8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9.xml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0.xml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1.xml"/><Relationship Id="rId1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2.xml"/><Relationship Id="rId1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3.xml"/><Relationship Id="rId1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4.xml"/><Relationship Id="rId1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5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40" y="1270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49960" y="1713865"/>
            <a:ext cx="30200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540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rPr>
              <a:t>企业培训</a:t>
            </a:r>
            <a:endParaRPr lang="zh-CN" altLang="en-US" sz="5400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49960" y="2919730"/>
            <a:ext cx="73158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320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做最好的中层</a:t>
            </a:r>
            <a:r>
              <a:rPr lang="zh-CN" altLang="en-US" sz="320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rPr>
              <a:t>，中层管理者的角色认知</a:t>
            </a:r>
            <a:endParaRPr lang="zh-CN" altLang="en-US" sz="3200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9960" y="3787140"/>
            <a:ext cx="389255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rPr>
              <a:t>劳心者治人，劳力者治于人</a:t>
            </a:r>
            <a:endParaRPr lang="zh-CN" altLang="en-US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</a:endParaRPr>
          </a:p>
        </p:txBody>
      </p:sp>
      <p:pic>
        <p:nvPicPr>
          <p:cNvPr id="11" name="图片 10" descr="51miz-E1128331-CEBDF9C6"/>
          <p:cNvPicPr>
            <a:picLocks noChangeAspect="1"/>
          </p:cNvPicPr>
          <p:nvPr/>
        </p:nvPicPr>
        <p:blipFill>
          <a:blip r:embed="rId2"/>
          <a:srcRect l="18471" r="21656"/>
          <a:stretch>
            <a:fillRect/>
          </a:stretch>
        </p:blipFill>
        <p:spPr>
          <a:xfrm>
            <a:off x="7834630" y="-110490"/>
            <a:ext cx="4171950" cy="6967855"/>
          </a:xfrm>
          <a:prstGeom prst="rect">
            <a:avLst/>
          </a:prstGeom>
          <a:effectLst>
            <a:outerShdw blurRad="63500" algn="ctr" rotWithShape="0">
              <a:schemeClr val="bg1">
                <a:alpha val="100000"/>
              </a:schemeClr>
            </a:outerShdw>
          </a:effectLst>
        </p:spPr>
      </p:pic>
      <p:cxnSp>
        <p:nvCxnSpPr>
          <p:cNvPr id="13" name="直接连接符 12"/>
          <p:cNvCxnSpPr/>
          <p:nvPr/>
        </p:nvCxnSpPr>
        <p:spPr>
          <a:xfrm>
            <a:off x="648335" y="29210"/>
            <a:ext cx="0" cy="6802120"/>
          </a:xfrm>
          <a:prstGeom prst="line">
            <a:avLst/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48335" y="5378450"/>
            <a:ext cx="0" cy="90932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949960" y="4411980"/>
            <a:ext cx="1962150" cy="4762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24203D"/>
                </a:solidFill>
                <a:effectLst/>
                <a:latin typeface="方正兰亭黑简体" panose="02000000000000000000" charset="-122"/>
                <a:ea typeface="方正兰亭黑简体" panose="02000000000000000000" charset="-122"/>
              </a:rPr>
              <a:t>主讲人：</a:t>
            </a:r>
            <a:endParaRPr lang="zh-CN" altLang="en-US">
              <a:solidFill>
                <a:srgbClr val="24203D"/>
              </a:solidFill>
              <a:effectLst/>
              <a:latin typeface="方正兰亭黑简体" panose="02000000000000000000" charset="-122"/>
              <a:ea typeface="方正兰亭黑简体" panose="0200000000000000000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59785" y="4411980"/>
            <a:ext cx="1962150" cy="47625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rgbClr val="24203D"/>
                </a:solidFill>
                <a:effectLst/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20XX</a:t>
            </a:r>
            <a:r>
              <a:rPr lang="zh-CN" altLang="en-US">
                <a:solidFill>
                  <a:srgbClr val="24203D"/>
                </a:solidFill>
                <a:effectLst/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年</a:t>
            </a:r>
            <a:r>
              <a:rPr lang="en-US" altLang="zh-CN">
                <a:solidFill>
                  <a:srgbClr val="24203D"/>
                </a:solidFill>
                <a:effectLst/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X</a:t>
            </a:r>
            <a:r>
              <a:rPr lang="zh-CN" altLang="en-US">
                <a:solidFill>
                  <a:srgbClr val="24203D"/>
                </a:solidFill>
                <a:effectLst/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月</a:t>
            </a:r>
            <a:r>
              <a:rPr lang="en-US" altLang="zh-CN">
                <a:solidFill>
                  <a:srgbClr val="24203D"/>
                </a:solidFill>
                <a:effectLst/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X</a:t>
            </a:r>
            <a:r>
              <a:rPr lang="zh-CN" altLang="en-US">
                <a:solidFill>
                  <a:srgbClr val="24203D"/>
                </a:solidFill>
                <a:effectLst/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日</a:t>
            </a:r>
            <a:endParaRPr lang="zh-CN" altLang="en-US">
              <a:solidFill>
                <a:srgbClr val="24203D"/>
              </a:solidFill>
              <a:effectLst/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0" y="4217035"/>
            <a:ext cx="12191365" cy="2640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35"/>
            <a:ext cx="12190730" cy="6857365"/>
          </a:xfrm>
          <a:prstGeom prst="rect">
            <a:avLst/>
          </a:prstGeom>
          <a:solidFill>
            <a:srgbClr val="24203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93040" y="547370"/>
            <a:ext cx="1885950" cy="3265170"/>
            <a:chOff x="7077" y="-365"/>
            <a:chExt cx="2970" cy="5142"/>
          </a:xfrm>
        </p:grpSpPr>
        <p:sp>
          <p:nvSpPr>
            <p:cNvPr id="4" name="文本框 3"/>
            <p:cNvSpPr txBox="1"/>
            <p:nvPr/>
          </p:nvSpPr>
          <p:spPr>
            <a:xfrm>
              <a:off x="7077" y="-365"/>
              <a:ext cx="2970" cy="4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>
                <a:lnSpc>
                  <a:spcPct val="150000"/>
                </a:lnSpc>
              </a:pPr>
              <a:r>
                <a:rPr lang="zh-CN" altLang="en-US" sz="6000">
                  <a:solidFill>
                    <a:schemeClr val="bg1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目</a:t>
              </a:r>
              <a:endParaRPr lang="zh-CN" altLang="en-US" sz="600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  <a:p>
              <a:pPr algn="dist">
                <a:lnSpc>
                  <a:spcPct val="150000"/>
                </a:lnSpc>
              </a:pPr>
              <a:r>
                <a:rPr lang="zh-CN" altLang="en-US" sz="6000">
                  <a:solidFill>
                    <a:schemeClr val="bg1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录</a:t>
              </a:r>
              <a:endParaRPr lang="zh-CN" altLang="en-US" sz="600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 rot="5400000">
              <a:off x="8385" y="3353"/>
              <a:ext cx="2268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</a:rPr>
                <a:t>CONTENTS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336550" y="5215255"/>
            <a:ext cx="254381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中层管理者角色定位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577590" y="5215255"/>
            <a:ext cx="2468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spcBef>
                <a:spcPct val="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中层管理的三个维度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743700" y="5215255"/>
            <a:ext cx="2468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spcBef>
                <a:spcPct val="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中层管理的三大内伤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909810" y="5215255"/>
            <a:ext cx="2059305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  <a:sym typeface="+mn-ea"/>
              </a:rPr>
              <a:t>打 造 你 的 管 理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  <a:sym typeface="+mn-ea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3228975" y="4679315"/>
            <a:ext cx="0" cy="171704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395085" y="4679315"/>
            <a:ext cx="0" cy="171704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9561195" y="4679315"/>
            <a:ext cx="0" cy="171704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36550" y="561403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</a:rPr>
              <a:t>Role orientation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506470" y="561403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</a:rPr>
              <a:t>Multi dimensional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08140" y="561403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</a:rPr>
              <a:t>Self problems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69780" y="561403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</a:rPr>
              <a:t>Self training</a:t>
            </a:r>
            <a:endParaRPr lang="zh-CN" altLang="en-US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12190730" cy="6857365"/>
          </a:xfrm>
          <a:prstGeom prst="rect">
            <a:avLst/>
          </a:prstGeom>
          <a:solidFill>
            <a:srgbClr val="24203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80695" y="-432435"/>
            <a:ext cx="3332480" cy="77241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96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endParaRPr lang="en-US" altLang="zh-CN" sz="4960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05410" y="3429000"/>
            <a:ext cx="1457325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743835" y="3429000"/>
            <a:ext cx="9469755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5410" y="3688715"/>
            <a:ext cx="14573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743835" y="3689350"/>
            <a:ext cx="14573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2743835" y="2494280"/>
            <a:ext cx="52120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4400" dirty="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中层管理者角色定位</a:t>
            </a:r>
            <a:endParaRPr lang="zh-CN" altLang="en-US" sz="4400" dirty="0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201160" y="3504565"/>
            <a:ext cx="1783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Role orientation</a:t>
            </a:r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3240000">
            <a:off x="9872980" y="4410710"/>
            <a:ext cx="1861820" cy="1861820"/>
          </a:xfrm>
          <a:prstGeom prst="triangle">
            <a:avLst/>
          </a:prstGeom>
          <a:gradFill>
            <a:gsLst>
              <a:gs pos="0">
                <a:srgbClr val="24203D">
                  <a:alpha val="0"/>
                </a:srgbClr>
              </a:gs>
              <a:gs pos="100000">
                <a:srgbClr val="24203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6920000">
            <a:off x="9719310" y="610235"/>
            <a:ext cx="1285240" cy="1285240"/>
          </a:xfrm>
          <a:prstGeom prst="triangle">
            <a:avLst/>
          </a:prstGeom>
          <a:gradFill>
            <a:gsLst>
              <a:gs pos="0">
                <a:srgbClr val="24203D">
                  <a:alpha val="0"/>
                </a:srgbClr>
              </a:gs>
              <a:gs pos="100000">
                <a:srgbClr val="24203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 descr="51miz-E1132825-828E481A-3840x2400"/>
          <p:cNvPicPr>
            <a:picLocks noChangeAspect="1"/>
          </p:cNvPicPr>
          <p:nvPr/>
        </p:nvPicPr>
        <p:blipFill>
          <a:blip r:embed="rId2">
            <a:clrChange>
              <a:clrFrom>
                <a:srgbClr val="E3E3E3">
                  <a:alpha val="100000"/>
                </a:srgbClr>
              </a:clrFrom>
              <a:clrTo>
                <a:srgbClr val="E3E3E3">
                  <a:alpha val="100000"/>
                  <a:alpha val="0"/>
                </a:srgbClr>
              </a:clrTo>
            </a:clrChange>
          </a:blip>
          <a:srcRect l="39457" r="36875"/>
          <a:stretch>
            <a:fillRect/>
          </a:stretch>
        </p:blipFill>
        <p:spPr>
          <a:xfrm>
            <a:off x="534035" y="342265"/>
            <a:ext cx="2338070" cy="6174105"/>
          </a:xfrm>
          <a:prstGeom prst="rect">
            <a:avLst/>
          </a:prstGeom>
          <a:effectLst>
            <a:outerShdw blurRad="38100" sx="101000" sy="101000" algn="ctr" rotWithShape="0">
              <a:schemeClr val="bg1">
                <a:alpha val="100000"/>
              </a:schemeClr>
            </a:outerShdw>
            <a:reflection blurRad="6350" stA="50000" endA="300" endPos="10000" dir="5400000" sy="-100000" algn="bl" rotWithShape="0"/>
          </a:effectLst>
        </p:spPr>
      </p:pic>
      <p:sp>
        <p:nvSpPr>
          <p:cNvPr id="4" name="左箭头标注 3"/>
          <p:cNvSpPr/>
          <p:nvPr/>
        </p:nvSpPr>
        <p:spPr>
          <a:xfrm>
            <a:off x="2872105" y="1724660"/>
            <a:ext cx="3361690" cy="62611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8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eaLnBrk="1" hangingPunct="1">
              <a:spcBef>
                <a:spcPct val="0"/>
              </a:spcBef>
            </a:pPr>
            <a:r>
              <a:rPr lang="zh-CN" altLang="en-US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经营决策者</a:t>
            </a:r>
            <a:endParaRPr lang="zh-CN" altLang="en-US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5" name="左箭头标注 4"/>
          <p:cNvSpPr/>
          <p:nvPr/>
        </p:nvSpPr>
        <p:spPr>
          <a:xfrm>
            <a:off x="2872105" y="3360420"/>
            <a:ext cx="3361690" cy="62611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8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eaLnBrk="1" hangingPunct="1">
              <a:spcBef>
                <a:spcPct val="0"/>
              </a:spcBef>
            </a:pPr>
            <a:r>
              <a:rPr lang="zh-CN" altLang="en-US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计划组织者</a:t>
            </a:r>
            <a:endParaRPr lang="zh-CN" altLang="en-US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6" name="左箭头标注 5"/>
          <p:cNvSpPr/>
          <p:nvPr/>
        </p:nvSpPr>
        <p:spPr>
          <a:xfrm>
            <a:off x="2872105" y="4996180"/>
            <a:ext cx="3361690" cy="62611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8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eaLnBrk="1" hangingPunct="1">
              <a:spcBef>
                <a:spcPct val="0"/>
              </a:spcBef>
            </a:pPr>
            <a:r>
              <a:rPr lang="zh-CN" altLang="en-US" dirty="0">
                <a:solidFill>
                  <a:schemeClr val="tx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监督执行者</a:t>
            </a:r>
            <a:endParaRPr lang="zh-CN" altLang="en-US" dirty="0">
              <a:solidFill>
                <a:schemeClr val="tx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pic>
        <p:nvPicPr>
          <p:cNvPr id="7" name="图片 6" descr="3477239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5835" y="1783080"/>
            <a:ext cx="509270" cy="509270"/>
          </a:xfrm>
          <a:prstGeom prst="rect">
            <a:avLst/>
          </a:prstGeom>
        </p:spPr>
      </p:pic>
      <p:pic>
        <p:nvPicPr>
          <p:cNvPr id="8" name="图片 7" descr="3477239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5835" y="3418840"/>
            <a:ext cx="509270" cy="509270"/>
          </a:xfrm>
          <a:prstGeom prst="rect">
            <a:avLst/>
          </a:prstGeom>
        </p:spPr>
      </p:pic>
      <p:pic>
        <p:nvPicPr>
          <p:cNvPr id="9" name="图片 8" descr="3477239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5835" y="5054600"/>
            <a:ext cx="509270" cy="5092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736080" y="2853055"/>
            <a:ext cx="5092700" cy="1640205"/>
          </a:xfrm>
          <a:prstGeom prst="rect">
            <a:avLst/>
          </a:prstGeom>
          <a:solidFill>
            <a:srgbClr val="24203D">
              <a:alpha val="90000"/>
            </a:srgbClr>
          </a:solidFill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txBody>
          <a:bodyPr wrap="square" rtlCol="0" anchor="t">
            <a:spAutoFit/>
          </a:bodyPr>
          <a:p>
            <a:pPr>
              <a:lnSpc>
                <a:spcPct val="140000"/>
              </a:lnSpc>
            </a:pPr>
            <a:r>
              <a:rPr lang="zh-CN" altLang="en-US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企业的中层管理者处于企业组织架构中的中层位置，在决策层与执行层中间具有桥梁作用，是企业中重要的中枢系统。中层管理者将决定着企业能否健康持续发展。</a:t>
            </a:r>
            <a:endParaRPr lang="zh-CN" altLang="en-US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694873" y="2028825"/>
            <a:ext cx="2800350" cy="2800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2820000">
            <a:off x="4694873" y="2028825"/>
            <a:ext cx="2800350" cy="2800350"/>
          </a:xfrm>
          <a:prstGeom prst="rect">
            <a:avLst/>
          </a:prstGeom>
          <a:solidFill>
            <a:srgbClr val="24203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927600" y="2829560"/>
            <a:ext cx="233489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 eaLnBrk="1" hangingPunct="1">
              <a:spcBef>
                <a:spcPct val="0"/>
              </a:spcBef>
            </a:pPr>
            <a:r>
              <a:rPr lang="zh-CN" altLang="en-US" sz="36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角色定位</a:t>
            </a:r>
            <a:endParaRPr lang="zh-CN" altLang="en-US" sz="36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algn="dist" eaLnBrk="1" hangingPunct="1">
              <a:spcBef>
                <a:spcPct val="0"/>
              </a:spcBef>
            </a:pPr>
            <a:r>
              <a:rPr lang="zh-CN" altLang="en-US" sz="36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下级角色</a:t>
            </a:r>
            <a:endParaRPr lang="zh-CN" altLang="en-US" sz="36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478915" y="1745615"/>
            <a:ext cx="2183765" cy="4038600"/>
            <a:chOff x="2670" y="2749"/>
            <a:chExt cx="3439" cy="6360"/>
          </a:xfrm>
        </p:grpSpPr>
        <p:sp>
          <p:nvSpPr>
            <p:cNvPr id="49166" name="Text Box 58"/>
            <p:cNvSpPr txBox="1"/>
            <p:nvPr/>
          </p:nvSpPr>
          <p:spPr>
            <a:xfrm>
              <a:off x="3475" y="5221"/>
              <a:ext cx="1415" cy="8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r">
                <a:spcBef>
                  <a:spcPct val="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学生</a:t>
              </a:r>
              <a:endPara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49167" name="Text Box 59"/>
            <p:cNvSpPr txBox="1"/>
            <p:nvPr/>
          </p:nvSpPr>
          <p:spPr>
            <a:xfrm>
              <a:off x="3194" y="8291"/>
              <a:ext cx="1977" cy="8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r">
                <a:spcBef>
                  <a:spcPct val="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报告人</a:t>
              </a:r>
              <a:endPara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49174" name="Text Box 66"/>
            <p:cNvSpPr txBox="1"/>
            <p:nvPr/>
          </p:nvSpPr>
          <p:spPr>
            <a:xfrm>
              <a:off x="2670" y="2749"/>
              <a:ext cx="2400" cy="8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r" eaLnBrk="1" hangingPunct="1">
                <a:spcBef>
                  <a:spcPct val="5000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替身</a:t>
              </a:r>
              <a:endPara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5910" y="2749"/>
              <a:ext cx="0" cy="63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流程图: 联系 15"/>
            <p:cNvSpPr/>
            <p:nvPr/>
          </p:nvSpPr>
          <p:spPr>
            <a:xfrm>
              <a:off x="5711" y="2959"/>
              <a:ext cx="398" cy="398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流程图: 联系 16"/>
            <p:cNvSpPr/>
            <p:nvPr/>
          </p:nvSpPr>
          <p:spPr>
            <a:xfrm>
              <a:off x="5711" y="5431"/>
              <a:ext cx="398" cy="398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流程图: 联系 17"/>
            <p:cNvSpPr/>
            <p:nvPr/>
          </p:nvSpPr>
          <p:spPr>
            <a:xfrm>
              <a:off x="5711" y="8501"/>
              <a:ext cx="398" cy="398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521700" y="1699260"/>
            <a:ext cx="2641600" cy="4084955"/>
            <a:chOff x="13374" y="2593"/>
            <a:chExt cx="4160" cy="6433"/>
          </a:xfrm>
        </p:grpSpPr>
        <p:sp>
          <p:nvSpPr>
            <p:cNvPr id="49163" name="Text Box 54"/>
            <p:cNvSpPr txBox="1"/>
            <p:nvPr/>
          </p:nvSpPr>
          <p:spPr>
            <a:xfrm>
              <a:off x="14280" y="2593"/>
              <a:ext cx="325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职务代理人</a:t>
              </a:r>
              <a:endPara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49164" name="Text Box 56"/>
            <p:cNvSpPr txBox="1"/>
            <p:nvPr/>
          </p:nvSpPr>
          <p:spPr>
            <a:xfrm>
              <a:off x="14280" y="5065"/>
              <a:ext cx="3103" cy="8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职责履行者</a:t>
              </a:r>
              <a:endPara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sp>
          <p:nvSpPr>
            <p:cNvPr id="49165" name="Text Box 57"/>
            <p:cNvSpPr txBox="1"/>
            <p:nvPr/>
          </p:nvSpPr>
          <p:spPr>
            <a:xfrm>
              <a:off x="14280" y="8208"/>
              <a:ext cx="1978" cy="81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>
                <a:spcBef>
                  <a:spcPct val="0"/>
                </a:spcBef>
              </a:pPr>
              <a:r>
                <a:rPr lang="zh-CN" altLang="en-US" sz="28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</a:rPr>
                <a:t>执行者</a:t>
              </a:r>
              <a:endPara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3573" y="2593"/>
              <a:ext cx="0" cy="63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流程图: 联系 18"/>
            <p:cNvSpPr/>
            <p:nvPr/>
          </p:nvSpPr>
          <p:spPr>
            <a:xfrm>
              <a:off x="13374" y="2749"/>
              <a:ext cx="398" cy="398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流程图: 联系 19"/>
            <p:cNvSpPr/>
            <p:nvPr/>
          </p:nvSpPr>
          <p:spPr>
            <a:xfrm>
              <a:off x="13374" y="5221"/>
              <a:ext cx="398" cy="398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流程图: 联系 20"/>
            <p:cNvSpPr/>
            <p:nvPr/>
          </p:nvSpPr>
          <p:spPr>
            <a:xfrm>
              <a:off x="13374" y="8291"/>
              <a:ext cx="398" cy="398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43255" y="1213485"/>
            <a:ext cx="2554605" cy="995680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817745" y="1213485"/>
            <a:ext cx="2554605" cy="995680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992235" y="1213485"/>
            <a:ext cx="2554605" cy="995680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燕尾形箭头 23"/>
          <p:cNvSpPr/>
          <p:nvPr/>
        </p:nvSpPr>
        <p:spPr>
          <a:xfrm>
            <a:off x="3841750" y="1444308"/>
            <a:ext cx="332105" cy="534035"/>
          </a:xfrm>
          <a:prstGeom prst="notchedRightArrow">
            <a:avLst>
              <a:gd name="adj1" fmla="val 50000"/>
              <a:gd name="adj2" fmla="val 100000"/>
            </a:avLst>
          </a:prstGeom>
          <a:solidFill>
            <a:srgbClr val="24203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燕尾形箭头 24"/>
          <p:cNvSpPr/>
          <p:nvPr/>
        </p:nvSpPr>
        <p:spPr>
          <a:xfrm>
            <a:off x="8016240" y="1444308"/>
            <a:ext cx="332105" cy="534035"/>
          </a:xfrm>
          <a:prstGeom prst="notchedRightArrow">
            <a:avLst>
              <a:gd name="adj1" fmla="val 50000"/>
              <a:gd name="adj2" fmla="val 100000"/>
            </a:avLst>
          </a:prstGeom>
          <a:solidFill>
            <a:srgbClr val="24203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915035" y="1389380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群众领袖</a:t>
            </a:r>
            <a:endParaRPr lang="zh-CN" altLang="en-US" sz="36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89525" y="1389380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民意代表</a:t>
            </a:r>
            <a:endParaRPr lang="zh-CN" altLang="en-US" sz="36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492615" y="1388745"/>
            <a:ext cx="1554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6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自然人</a:t>
            </a:r>
            <a:endParaRPr lang="zh-CN" altLang="en-US" sz="36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3890" y="2614295"/>
            <a:ext cx="2554605" cy="314579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816475" y="2614295"/>
            <a:ext cx="2554605" cy="314579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8992870" y="2614295"/>
            <a:ext cx="2554605" cy="314579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643890" y="3698240"/>
            <a:ext cx="254000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认为自己更具权威和威信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816475" y="3698240"/>
            <a:ext cx="254000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站在下属的立场上意气用事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007475" y="3772535"/>
            <a:ext cx="2540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eaLnBrk="1" hangingPunct="1">
              <a:spcBef>
                <a:spcPct val="0"/>
              </a:spcBef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把自己当普通员工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360035" y="1373505"/>
            <a:ext cx="1471930" cy="4112260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758815" y="1555115"/>
            <a:ext cx="675005" cy="37490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/>
            <a:r>
              <a:rPr lang="zh-CN" altLang="en-US" sz="32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角色定位</a:t>
            </a:r>
            <a:r>
              <a:rPr lang="en-US" altLang="zh-CN" sz="32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—</a:t>
            </a:r>
            <a:r>
              <a:rPr lang="zh-CN" altLang="en-US" sz="32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同级角色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5" name="左箭头标注 4"/>
          <p:cNvSpPr/>
          <p:nvPr/>
        </p:nvSpPr>
        <p:spPr>
          <a:xfrm>
            <a:off x="7279005" y="2180590"/>
            <a:ext cx="4156710" cy="249682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9544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左箭头标注 5"/>
          <p:cNvSpPr/>
          <p:nvPr/>
        </p:nvSpPr>
        <p:spPr>
          <a:xfrm rot="10800000">
            <a:off x="694055" y="2181225"/>
            <a:ext cx="4156710" cy="249682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9544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42645" y="3010535"/>
            <a:ext cx="3044825" cy="8388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35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角色定位：内部客户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algn="ctr">
              <a:lnSpc>
                <a:spcPct val="135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“顾客就是上帝”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61350" y="2822575"/>
            <a:ext cx="3044825" cy="12128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5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转变的难度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5000"/>
              </a:lnSpc>
              <a:spcBef>
                <a:spcPct val="0"/>
              </a:spcBef>
            </a:pPr>
            <a:r>
              <a:rPr lang="en-US" altLang="zh-CN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  —</a:t>
            </a: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在内部习惯于管与被管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>
              <a:lnSpc>
                <a:spcPct val="135000"/>
              </a:lnSpc>
              <a:spcBef>
                <a:spcPct val="0"/>
              </a:spcBef>
            </a:pPr>
            <a:r>
              <a:rPr lang="en-US" altLang="zh-CN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  —</a:t>
            </a: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人人都重视自己的角色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356995" y="1307465"/>
            <a:ext cx="3275965" cy="0"/>
          </a:xfrm>
          <a:prstGeom prst="line">
            <a:avLst/>
          </a:prstGeom>
          <a:ln w="38100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559040" y="1307465"/>
            <a:ext cx="3275965" cy="0"/>
          </a:xfrm>
          <a:prstGeom prst="line">
            <a:avLst/>
          </a:prstGeom>
          <a:ln w="38100">
            <a:gradFill>
              <a:gsLst>
                <a:gs pos="100000">
                  <a:schemeClr val="bg1">
                    <a:alpha val="0"/>
                  </a:schemeClr>
                </a:gs>
                <a:gs pos="1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632960" y="1077278"/>
            <a:ext cx="2926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角色定位</a:t>
            </a:r>
            <a:r>
              <a:rPr lang="en-US" altLang="zh-CN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—</a:t>
            </a: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上级角色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34560" y="1995170"/>
            <a:ext cx="2722880" cy="398780"/>
          </a:xfrm>
          <a:prstGeom prst="rect">
            <a:avLst/>
          </a:prstGeom>
          <a:solidFill>
            <a:srgbClr val="24203D">
              <a:alpha val="90000"/>
            </a:srgbClr>
          </a:solidFill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txBody>
          <a:bodyPr wrap="none" rtlCol="0" anchor="t">
            <a:spAutoFit/>
          </a:bodyPr>
          <a:p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在下属面前有四大角色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93470" y="4265295"/>
            <a:ext cx="1699260" cy="1699260"/>
            <a:chOff x="3760" y="5812"/>
            <a:chExt cx="2676" cy="2676"/>
          </a:xfrm>
          <a:scene3d>
            <a:camera prst="perspectiveRelaxed">
              <a:rot lat="17376000" lon="0" rev="0"/>
            </a:camera>
            <a:lightRig rig="threePt" dir="t"/>
          </a:scene3d>
        </p:grpSpPr>
        <p:sp>
          <p:nvSpPr>
            <p:cNvPr id="13" name="矩形 12"/>
            <p:cNvSpPr/>
            <p:nvPr/>
          </p:nvSpPr>
          <p:spPr>
            <a:xfrm rot="2940000">
              <a:off x="4076" y="6127"/>
              <a:ext cx="2046" cy="2046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99000">
                  <a:schemeClr val="bg1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940000">
              <a:off x="3760" y="5812"/>
              <a:ext cx="2677" cy="2677"/>
            </a:xfrm>
            <a:prstGeom prst="rect">
              <a:avLst/>
            </a:prstGeom>
            <a:noFill/>
            <a:ln>
              <a:gradFill>
                <a:gsLst>
                  <a:gs pos="100000">
                    <a:schemeClr val="bg1"/>
                  </a:gs>
                  <a:gs pos="0">
                    <a:schemeClr val="bg1">
                      <a:alpha val="0"/>
                    </a:schemeClr>
                  </a:gs>
                </a:gsLst>
                <a:lin ang="27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871595" y="4265295"/>
            <a:ext cx="1699260" cy="1699260"/>
            <a:chOff x="3760" y="5812"/>
            <a:chExt cx="2676" cy="2676"/>
          </a:xfrm>
          <a:scene3d>
            <a:camera prst="perspectiveRelaxed">
              <a:rot lat="17376000" lon="0" rev="0"/>
            </a:camera>
            <a:lightRig rig="threePt" dir="t"/>
          </a:scene3d>
        </p:grpSpPr>
        <p:sp>
          <p:nvSpPr>
            <p:cNvPr id="17" name="矩形 16"/>
            <p:cNvSpPr/>
            <p:nvPr/>
          </p:nvSpPr>
          <p:spPr>
            <a:xfrm rot="2940000">
              <a:off x="4076" y="6127"/>
              <a:ext cx="2046" cy="2046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99000">
                  <a:schemeClr val="bg1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940000">
              <a:off x="3760" y="5812"/>
              <a:ext cx="2677" cy="2677"/>
            </a:xfrm>
            <a:prstGeom prst="rect">
              <a:avLst/>
            </a:prstGeom>
            <a:noFill/>
            <a:ln>
              <a:gradFill>
                <a:gsLst>
                  <a:gs pos="100000">
                    <a:schemeClr val="bg1"/>
                  </a:gs>
                  <a:gs pos="0">
                    <a:schemeClr val="bg1">
                      <a:alpha val="0"/>
                    </a:scheme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649720" y="4265295"/>
            <a:ext cx="1699260" cy="1699260"/>
            <a:chOff x="3760" y="5812"/>
            <a:chExt cx="2676" cy="2676"/>
          </a:xfrm>
          <a:scene3d>
            <a:camera prst="perspectiveRelaxed">
              <a:rot lat="17376000" lon="0" rev="0"/>
            </a:camera>
            <a:lightRig rig="threePt" dir="t"/>
          </a:scene3d>
        </p:grpSpPr>
        <p:sp>
          <p:nvSpPr>
            <p:cNvPr id="20" name="矩形 19"/>
            <p:cNvSpPr/>
            <p:nvPr/>
          </p:nvSpPr>
          <p:spPr>
            <a:xfrm rot="2940000">
              <a:off x="4076" y="6127"/>
              <a:ext cx="2046" cy="2046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99000">
                  <a:schemeClr val="bg1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940000">
              <a:off x="3760" y="5812"/>
              <a:ext cx="2677" cy="2677"/>
            </a:xfrm>
            <a:prstGeom prst="rect">
              <a:avLst/>
            </a:prstGeom>
            <a:noFill/>
            <a:ln>
              <a:gradFill>
                <a:gsLst>
                  <a:gs pos="100000">
                    <a:schemeClr val="bg1"/>
                  </a:gs>
                  <a:gs pos="0">
                    <a:schemeClr val="bg1">
                      <a:alpha val="0"/>
                    </a:schemeClr>
                  </a:gs>
                </a:gsLst>
                <a:lin ang="27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427845" y="4265295"/>
            <a:ext cx="1699260" cy="1699260"/>
            <a:chOff x="3760" y="5812"/>
            <a:chExt cx="2676" cy="2676"/>
          </a:xfrm>
          <a:scene3d>
            <a:camera prst="perspectiveRelaxed">
              <a:rot lat="17376000" lon="0" rev="0"/>
            </a:camera>
            <a:lightRig rig="threePt" dir="t"/>
          </a:scene3d>
        </p:grpSpPr>
        <p:sp>
          <p:nvSpPr>
            <p:cNvPr id="23" name="矩形 22"/>
            <p:cNvSpPr/>
            <p:nvPr/>
          </p:nvSpPr>
          <p:spPr>
            <a:xfrm rot="2940000">
              <a:off x="4076" y="6127"/>
              <a:ext cx="2046" cy="2046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99000">
                  <a:schemeClr val="bg1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940000">
              <a:off x="3760" y="5812"/>
              <a:ext cx="2677" cy="2677"/>
            </a:xfrm>
            <a:prstGeom prst="rect">
              <a:avLst/>
            </a:prstGeom>
            <a:noFill/>
            <a:ln>
              <a:gradFill>
                <a:gsLst>
                  <a:gs pos="100000">
                    <a:schemeClr val="bg1"/>
                  </a:gs>
                  <a:gs pos="0">
                    <a:schemeClr val="bg1">
                      <a:alpha val="0"/>
                    </a:schemeClr>
                  </a:gs>
                </a:gsLst>
                <a:lin ang="27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1356995" y="3000375"/>
            <a:ext cx="0" cy="1198245"/>
          </a:xfrm>
          <a:prstGeom prst="line">
            <a:avLst/>
          </a:prstGeom>
          <a:ln w="50800">
            <a:gradFill>
              <a:gsLst>
                <a:gs pos="0">
                  <a:schemeClr val="bg1">
                    <a:alpha val="10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541905" y="3927475"/>
            <a:ext cx="0" cy="1198245"/>
          </a:xfrm>
          <a:prstGeom prst="line">
            <a:avLst/>
          </a:prstGeom>
          <a:ln w="50800">
            <a:gradFill>
              <a:gsLst>
                <a:gs pos="0">
                  <a:schemeClr val="bg1">
                    <a:alpha val="100000"/>
                  </a:schemeClr>
                </a:gs>
                <a:gs pos="78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4110355" y="3296285"/>
            <a:ext cx="0" cy="1198245"/>
          </a:xfrm>
          <a:prstGeom prst="line">
            <a:avLst/>
          </a:prstGeom>
          <a:ln w="50800">
            <a:gradFill>
              <a:gsLst>
                <a:gs pos="0">
                  <a:schemeClr val="bg1">
                    <a:alpha val="10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5295265" y="3927475"/>
            <a:ext cx="0" cy="1198245"/>
          </a:xfrm>
          <a:prstGeom prst="line">
            <a:avLst/>
          </a:prstGeom>
          <a:ln w="50800">
            <a:gradFill>
              <a:gsLst>
                <a:gs pos="0">
                  <a:schemeClr val="bg1">
                    <a:alpha val="100000"/>
                  </a:schemeClr>
                </a:gs>
                <a:gs pos="78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866890" y="3296285"/>
            <a:ext cx="0" cy="1198245"/>
          </a:xfrm>
          <a:prstGeom prst="line">
            <a:avLst/>
          </a:prstGeom>
          <a:ln w="50800">
            <a:gradFill>
              <a:gsLst>
                <a:gs pos="0">
                  <a:schemeClr val="bg1">
                    <a:alpha val="10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8051800" y="3927475"/>
            <a:ext cx="0" cy="1198245"/>
          </a:xfrm>
          <a:prstGeom prst="line">
            <a:avLst/>
          </a:prstGeom>
          <a:ln w="50800">
            <a:gradFill>
              <a:gsLst>
                <a:gs pos="0">
                  <a:schemeClr val="bg1">
                    <a:alpha val="100000"/>
                  </a:schemeClr>
                </a:gs>
                <a:gs pos="78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9650095" y="3184525"/>
            <a:ext cx="0" cy="1198245"/>
          </a:xfrm>
          <a:prstGeom prst="line">
            <a:avLst/>
          </a:prstGeom>
          <a:ln w="50800">
            <a:gradFill>
              <a:gsLst>
                <a:gs pos="0">
                  <a:schemeClr val="bg1">
                    <a:alpha val="10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0835005" y="3927475"/>
            <a:ext cx="0" cy="1198245"/>
          </a:xfrm>
          <a:prstGeom prst="line">
            <a:avLst/>
          </a:prstGeom>
          <a:ln w="50800">
            <a:gradFill>
              <a:gsLst>
                <a:gs pos="0">
                  <a:schemeClr val="bg1">
                    <a:alpha val="100000"/>
                  </a:schemeClr>
                </a:gs>
                <a:gs pos="78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1575435" y="3383280"/>
            <a:ext cx="736600" cy="14630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/>
            <a:r>
              <a:rPr lang="zh-CN" altLang="en-US" sz="36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alpha val="50000"/>
                      </a:schemeClr>
                    </a:gs>
                  </a:gsLst>
                  <a:lin ang="0" scaled="0"/>
                </a:gra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管理者</a:t>
            </a:r>
            <a:endParaRPr lang="zh-CN" altLang="en-US" sz="36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0" scaled="0"/>
              </a:gra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312285" y="3439160"/>
            <a:ext cx="902970" cy="14630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indent="0" algn="l" defTabSz="1002030" eaLnBrk="1" hangingPunct="1">
              <a:lnSpc>
                <a:spcPct val="130000"/>
              </a:lnSpc>
              <a:spcBef>
                <a:spcPct val="50000"/>
              </a:spcBef>
              <a:buClr>
                <a:srgbClr val="990000"/>
              </a:buClr>
              <a:buSzPct val="90000"/>
              <a:buFont typeface="Wingdings" panose="05000000000000000000" pitchFamily="2" charset="2"/>
              <a:buNone/>
            </a:pPr>
            <a:r>
              <a:rPr lang="zh-CN" altLang="en-US" sz="36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alpha val="50000"/>
                      </a:schemeClr>
                    </a:gs>
                  </a:gsLst>
                  <a:lin ang="0" scaled="0"/>
                </a:gra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领导者</a:t>
            </a:r>
            <a:endParaRPr lang="zh-CN" altLang="en-US" sz="36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0" scaled="0"/>
              </a:gra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047865" y="3439160"/>
            <a:ext cx="902970" cy="14630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indent="0" algn="l" defTabSz="1002030" eaLnBrk="1" hangingPunct="1">
              <a:lnSpc>
                <a:spcPct val="130000"/>
              </a:lnSpc>
              <a:spcBef>
                <a:spcPct val="50000"/>
              </a:spcBef>
              <a:buClr>
                <a:srgbClr val="990000"/>
              </a:buClr>
              <a:buSzPct val="90000"/>
              <a:buFont typeface="Wingdings" panose="05000000000000000000" pitchFamily="2" charset="2"/>
              <a:buNone/>
            </a:pPr>
            <a:r>
              <a:rPr lang="zh-CN" altLang="en-US" sz="36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alpha val="50000"/>
                      </a:schemeClr>
                    </a:gs>
                  </a:gsLst>
                  <a:lin ang="0" scaled="0"/>
                </a:gra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变革者</a:t>
            </a:r>
            <a:endParaRPr lang="zh-CN" altLang="en-US" sz="36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0" scaled="0"/>
              </a:gra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876155" y="3152140"/>
            <a:ext cx="902970" cy="19202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indent="0" algn="l" defTabSz="1002030" eaLnBrk="1" hangingPunct="1">
              <a:lnSpc>
                <a:spcPct val="130000"/>
              </a:lnSpc>
              <a:spcBef>
                <a:spcPct val="50000"/>
              </a:spcBef>
              <a:buClr>
                <a:srgbClr val="990000"/>
              </a:buClr>
              <a:buSzPct val="90000"/>
              <a:buFont typeface="Wingdings" panose="05000000000000000000" pitchFamily="2" charset="2"/>
              <a:buNone/>
            </a:pPr>
            <a:r>
              <a:rPr lang="zh-CN" altLang="en-US" sz="36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alpha val="50000"/>
                      </a:schemeClr>
                    </a:gs>
                  </a:gsLst>
                  <a:lin ang="0" scaled="0"/>
                </a:gra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绩效伙伴</a:t>
            </a:r>
            <a:endParaRPr lang="zh-CN" altLang="en-US" sz="36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0" scaled="0"/>
              </a:gra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3576000" y="909000"/>
            <a:ext cx="5040000" cy="504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3576000" y="909000"/>
            <a:ext cx="5040000" cy="504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4631373" y="1964373"/>
            <a:ext cx="2929255" cy="2929255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5091430" y="3579495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zh-CN" altLang="en-US" sz="36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角色错位  </a:t>
            </a:r>
            <a:endParaRPr lang="zh-CN" altLang="en-US" sz="36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pic>
        <p:nvPicPr>
          <p:cNvPr id="39" name="图片 38" descr="365865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4205" y="2491740"/>
            <a:ext cx="785495" cy="986790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885825" y="2491740"/>
            <a:ext cx="1402080" cy="460375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 anchor="t">
            <a:spAutoFit/>
          </a:bodyPr>
          <a:p>
            <a:pPr>
              <a:spcBef>
                <a:spcPct val="0"/>
              </a:spcBef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劳动模范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85825" y="3478530"/>
            <a:ext cx="330454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任何事都亲自动手，忽视自己的管理职能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205085" y="2491740"/>
            <a:ext cx="1097280" cy="460375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 anchor="t">
            <a:spAutoFit/>
          </a:bodyPr>
          <a:p>
            <a:pPr algn="l">
              <a:spcBef>
                <a:spcPct val="0"/>
              </a:spcBef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“官”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997825" y="3478530"/>
            <a:ext cx="330454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居高临下，发号施令，过分看重自己的级别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78535" y="1740535"/>
            <a:ext cx="995045" cy="3341370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78535" y="2520950"/>
            <a:ext cx="995045" cy="18161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dist">
              <a:lnSpc>
                <a:spcPct val="110000"/>
              </a:lnSpc>
            </a:pPr>
            <a:r>
              <a:rPr lang="zh-CN" altLang="en-US" sz="480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中层</a:t>
            </a:r>
            <a:endParaRPr lang="zh-CN" altLang="en-US" sz="480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左大括号 4"/>
          <p:cNvSpPr/>
          <p:nvPr/>
        </p:nvSpPr>
        <p:spPr>
          <a:xfrm rot="10800000" flipH="1">
            <a:off x="2377440" y="1776095"/>
            <a:ext cx="393065" cy="3305810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002280" y="1678305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人事关系方面</a:t>
            </a:r>
            <a:endParaRPr lang="zh-CN" altLang="en-US" sz="28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02280" y="4769485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企业决策方面</a:t>
            </a:r>
            <a:endParaRPr lang="zh-CN" altLang="en-US" sz="28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9" name="左大括号 8"/>
          <p:cNvSpPr/>
          <p:nvPr/>
        </p:nvSpPr>
        <p:spPr>
          <a:xfrm rot="10800000" flipH="1">
            <a:off x="5542280" y="1043940"/>
            <a:ext cx="393065" cy="1790700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左大括号 9"/>
          <p:cNvSpPr/>
          <p:nvPr/>
        </p:nvSpPr>
        <p:spPr>
          <a:xfrm rot="10800000" flipH="1">
            <a:off x="5542280" y="4286250"/>
            <a:ext cx="393065" cy="1487805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937885" y="1028700"/>
            <a:ext cx="1706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命令的执行者</a:t>
            </a:r>
            <a:endParaRPr lang="zh-CN" altLang="en-US" sz="20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37885" y="1739900"/>
            <a:ext cx="1960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企业形象的代表</a:t>
            </a:r>
            <a:endParaRPr lang="zh-CN" altLang="en-US" sz="20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37885" y="2451100"/>
            <a:ext cx="12623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合作伙伴  </a:t>
            </a:r>
            <a:endParaRPr lang="zh-CN" altLang="en-US" sz="2000" dirty="0">
              <a:solidFill>
                <a:srgbClr val="FFFFFF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7885" y="4286250"/>
            <a:ext cx="2722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情报的提供者和支持者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937885" y="5375275"/>
            <a:ext cx="3230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企业文化的传播者和建设者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27375" y="3394075"/>
            <a:ext cx="3154680" cy="36830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spAutoFit/>
          </a:bodyPr>
          <a:p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既是管理者，又是被管理者。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638925" y="3394075"/>
            <a:ext cx="517652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algn="l"/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带好自己的小团队，还要融入整个组织的大团队。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8890" y="14605"/>
            <a:ext cx="3060065" cy="6828790"/>
          </a:xfrm>
          <a:prstGeom prst="rect">
            <a:avLst/>
          </a:prstGeom>
          <a:solidFill>
            <a:srgbClr val="24203D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041650" y="13970"/>
            <a:ext cx="3060065" cy="6828790"/>
          </a:xfrm>
          <a:prstGeom prst="rect">
            <a:avLst/>
          </a:prstGeom>
          <a:solidFill>
            <a:srgbClr val="24203D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092190" y="13970"/>
            <a:ext cx="3060065" cy="6828790"/>
          </a:xfrm>
          <a:prstGeom prst="rect">
            <a:avLst/>
          </a:prstGeom>
          <a:solidFill>
            <a:srgbClr val="24203D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142730" y="14605"/>
            <a:ext cx="3060065" cy="6828790"/>
          </a:xfrm>
          <a:prstGeom prst="rect">
            <a:avLst/>
          </a:prstGeom>
          <a:solidFill>
            <a:srgbClr val="24203D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362585" y="2844800"/>
            <a:ext cx="2316480" cy="11684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中层管理者的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三个特点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 useBgFill="1">
        <p:nvSpPr>
          <p:cNvPr id="35" name="椭圆 34"/>
          <p:cNvSpPr/>
          <p:nvPr/>
        </p:nvSpPr>
        <p:spPr>
          <a:xfrm>
            <a:off x="2766060" y="3125470"/>
            <a:ext cx="605790" cy="60579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 useBgFill="1">
        <p:nvSpPr>
          <p:cNvPr id="36" name="椭圆 35"/>
          <p:cNvSpPr/>
          <p:nvPr/>
        </p:nvSpPr>
        <p:spPr>
          <a:xfrm>
            <a:off x="5793105" y="3035935"/>
            <a:ext cx="605790" cy="60579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 useBgFill="1">
        <p:nvSpPr>
          <p:cNvPr id="37" name="椭圆 36"/>
          <p:cNvSpPr/>
          <p:nvPr/>
        </p:nvSpPr>
        <p:spPr>
          <a:xfrm>
            <a:off x="8867140" y="3125470"/>
            <a:ext cx="605790" cy="60579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4110990" y="2164080"/>
            <a:ext cx="921385" cy="25298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/>
            <a:r>
              <a:rPr lang="zh-CN" altLang="en-US" sz="4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承上启下</a:t>
            </a:r>
            <a:endParaRPr lang="zh-CN" altLang="en-US" sz="4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310120" y="2163445"/>
            <a:ext cx="921385" cy="25298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/>
            <a:r>
              <a:rPr lang="zh-CN" altLang="en-US" sz="4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承点启面</a:t>
            </a:r>
            <a:endParaRPr lang="zh-CN" altLang="en-US" sz="4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212070" y="2164080"/>
            <a:ext cx="921385" cy="25298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/>
            <a:r>
              <a:rPr lang="zh-CN" altLang="en-US" sz="4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承前启后</a:t>
            </a:r>
            <a:endParaRPr lang="zh-CN" altLang="en-US" sz="4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3051175" y="686435"/>
            <a:ext cx="0" cy="158750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6092190" y="4883150"/>
            <a:ext cx="0" cy="158750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9152255" y="686435"/>
            <a:ext cx="0" cy="158750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12190730" cy="6857365"/>
          </a:xfrm>
          <a:prstGeom prst="rect">
            <a:avLst/>
          </a:prstGeom>
          <a:solidFill>
            <a:srgbClr val="24203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80695" y="-432435"/>
            <a:ext cx="3332480" cy="77241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96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endParaRPr lang="en-US" altLang="zh-CN" sz="4960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05410" y="3429000"/>
            <a:ext cx="1457325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320415" y="3429000"/>
            <a:ext cx="8893175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5410" y="3688715"/>
            <a:ext cx="14573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320415" y="3688715"/>
            <a:ext cx="1125855" cy="1460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378200" y="2537460"/>
            <a:ext cx="52120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spcBef>
                <a:spcPct val="0"/>
              </a:spcBef>
            </a:pPr>
            <a:r>
              <a:rPr lang="zh-CN" altLang="en-US" sz="4400" dirty="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中层管理的三个维度</a:t>
            </a:r>
            <a:endParaRPr lang="zh-CN" altLang="en-US" sz="4400" dirty="0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46270" y="3504565"/>
            <a:ext cx="19481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Multi dimensional</a:t>
            </a:r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3240000">
            <a:off x="9872980" y="4410710"/>
            <a:ext cx="1861820" cy="1861820"/>
          </a:xfrm>
          <a:prstGeom prst="triangle">
            <a:avLst/>
          </a:prstGeom>
          <a:gradFill>
            <a:gsLst>
              <a:gs pos="0">
                <a:srgbClr val="24203D">
                  <a:alpha val="0"/>
                </a:srgbClr>
              </a:gs>
              <a:gs pos="100000">
                <a:srgbClr val="24203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6920000">
            <a:off x="9719310" y="610235"/>
            <a:ext cx="1285240" cy="1285240"/>
          </a:xfrm>
          <a:prstGeom prst="triangle">
            <a:avLst/>
          </a:prstGeom>
          <a:gradFill>
            <a:gsLst>
              <a:gs pos="0">
                <a:srgbClr val="24203D">
                  <a:alpha val="0"/>
                </a:srgbClr>
              </a:gs>
              <a:gs pos="100000">
                <a:srgbClr val="24203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8795" y="1471295"/>
            <a:ext cx="3027680" cy="583565"/>
          </a:xfrm>
          <a:prstGeom prst="rect">
            <a:avLst/>
          </a:prstGeom>
          <a:solidFill>
            <a:srgbClr val="24203D"/>
          </a:solidFill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txBody>
          <a:bodyPr wrap="non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sz="32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作为下属的中层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82795" y="1471295"/>
            <a:ext cx="3027680" cy="583565"/>
          </a:xfrm>
          <a:prstGeom prst="rect">
            <a:avLst/>
          </a:prstGeom>
          <a:solidFill>
            <a:srgbClr val="24203D"/>
          </a:solidFill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txBody>
          <a:bodyPr wrap="non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sz="32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作为同级的中层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661400" y="1471295"/>
            <a:ext cx="3027680" cy="583565"/>
          </a:xfrm>
          <a:prstGeom prst="rect">
            <a:avLst/>
          </a:prstGeom>
          <a:solidFill>
            <a:srgbClr val="24203D"/>
          </a:solidFill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txBody>
          <a:bodyPr wrap="non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sz="32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作为上级的中层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064635" y="1211580"/>
            <a:ext cx="0" cy="4300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128635" y="1211580"/>
            <a:ext cx="0" cy="43008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8795" y="2797810"/>
            <a:ext cx="302768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 algn="l">
              <a:lnSpc>
                <a:spcPct val="180000"/>
              </a:lnSpc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上级永远是对的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marL="342900" indent="-342900" algn="l">
              <a:lnSpc>
                <a:spcPct val="180000"/>
              </a:lnSpc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千万别说上级傻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marL="342900" indent="-342900" algn="l">
              <a:lnSpc>
                <a:spcPct val="180000"/>
              </a:lnSpc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让领导采纳你的意见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342900" indent="-342900" algn="l">
              <a:lnSpc>
                <a:spcPct val="180000"/>
              </a:lnSpc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科学的做事程序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82160" y="2910205"/>
            <a:ext cx="3027680" cy="1599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处理同事之间的关系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协调合作的步骤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赢得其他中层的尊重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61400" y="2797810"/>
            <a:ext cx="3027680" cy="27070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Wingdings 2" panose="05020102010507070707" pitchFamily="18" charset="2"/>
              </a:rPr>
              <a:t>管理能力与业务能力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Wingdings 2" panose="05020102010507070707" pitchFamily="18" charset="2"/>
            </a:endParaRPr>
          </a:p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如何指导？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如何管理？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授权和控权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marL="457200" indent="-457200" eaLnBrk="1" hangingPunct="1">
              <a:lnSpc>
                <a:spcPct val="130000"/>
              </a:lnSpc>
              <a:spcBef>
                <a:spcPct val="50000"/>
              </a:spcBef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激励员工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43560" y="2665730"/>
            <a:ext cx="11106785" cy="2392680"/>
            <a:chOff x="961" y="3298"/>
            <a:chExt cx="17491" cy="3768"/>
          </a:xfrm>
        </p:grpSpPr>
        <p:sp>
          <p:nvSpPr>
            <p:cNvPr id="17" name="矩形 16"/>
            <p:cNvSpPr/>
            <p:nvPr/>
          </p:nvSpPr>
          <p:spPr>
            <a:xfrm>
              <a:off x="961" y="3298"/>
              <a:ext cx="3568" cy="3568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514" y="3298"/>
              <a:ext cx="3568" cy="3568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0067" y="3298"/>
              <a:ext cx="3568" cy="3568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4620" y="3298"/>
              <a:ext cx="3568" cy="3568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760000">
              <a:off x="961" y="3498"/>
              <a:ext cx="3568" cy="3568"/>
            </a:xfrm>
            <a:prstGeom prst="rect">
              <a:avLst/>
            </a:prstGeom>
            <a:solidFill>
              <a:srgbClr val="24203D"/>
            </a:solidFill>
            <a:ln>
              <a:solidFill>
                <a:srgbClr val="FAFA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760000">
              <a:off x="5538" y="3498"/>
              <a:ext cx="3568" cy="3568"/>
            </a:xfrm>
            <a:prstGeom prst="rect">
              <a:avLst/>
            </a:prstGeom>
            <a:solidFill>
              <a:srgbClr val="24203D"/>
            </a:solidFill>
            <a:ln>
              <a:solidFill>
                <a:srgbClr val="FAFA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760000">
              <a:off x="10091" y="3498"/>
              <a:ext cx="3568" cy="3568"/>
            </a:xfrm>
            <a:prstGeom prst="rect">
              <a:avLst/>
            </a:prstGeom>
            <a:solidFill>
              <a:srgbClr val="24203D"/>
            </a:solidFill>
            <a:ln>
              <a:solidFill>
                <a:srgbClr val="FAFA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760000">
              <a:off x="14644" y="3498"/>
              <a:ext cx="3568" cy="3568"/>
            </a:xfrm>
            <a:prstGeom prst="rect">
              <a:avLst/>
            </a:prstGeom>
            <a:solidFill>
              <a:srgbClr val="24203D"/>
            </a:solidFill>
            <a:ln>
              <a:solidFill>
                <a:srgbClr val="FAFA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61" y="4919"/>
              <a:ext cx="3832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indent="0" fontAlgn="auto">
                <a:spcBef>
                  <a:spcPts val="0"/>
                </a:spcBef>
                <a:buClr>
                  <a:srgbClr val="1F3F5F"/>
                </a:buClr>
              </a:pPr>
              <a:r>
                <a:rPr lang="zh-CN" altLang="en-US" sz="24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上级永远是对的</a:t>
              </a:r>
              <a:endPara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406" y="4747"/>
              <a:ext cx="3832" cy="130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indent="0" algn="ctr" fontAlgn="auto">
                <a:spcBef>
                  <a:spcPts val="0"/>
                </a:spcBef>
                <a:buClr>
                  <a:srgbClr val="1F3F5F"/>
                </a:buClr>
              </a:pPr>
              <a:r>
                <a:rPr lang="zh-CN" altLang="en-US" sz="24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站在上级的高度思考问题</a:t>
              </a:r>
              <a:endPara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959" y="4919"/>
              <a:ext cx="3832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indent="0" algn="ctr" fontAlgn="auto">
                <a:spcBef>
                  <a:spcPts val="0"/>
                </a:spcBef>
                <a:buClr>
                  <a:srgbClr val="1F3F5F"/>
                </a:buClr>
              </a:pPr>
              <a:r>
                <a:rPr lang="zh-CN" altLang="en-US" sz="24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恰当的会议表现</a:t>
              </a:r>
              <a:endPara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4620" y="4919"/>
              <a:ext cx="3832" cy="130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indent="0" algn="ctr" fontAlgn="auto">
                <a:spcBef>
                  <a:spcPts val="0"/>
                </a:spcBef>
                <a:buClr>
                  <a:srgbClr val="1F3F5F"/>
                </a:buClr>
              </a:pPr>
              <a:r>
                <a:rPr lang="zh-CN" altLang="en-US" sz="2400" dirty="0">
                  <a:solidFill>
                    <a:schemeClr val="bg1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合理坚持；圆满沟通</a:t>
              </a:r>
              <a:endPara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4760595" y="762635"/>
            <a:ext cx="2672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作为下属的中层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1499235" y="1023620"/>
            <a:ext cx="3261360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543800" y="1023620"/>
            <a:ext cx="3261360" cy="0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92730" y="1720850"/>
            <a:ext cx="8966200" cy="3568700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右箭头 1"/>
          <p:cNvSpPr/>
          <p:nvPr/>
        </p:nvSpPr>
        <p:spPr>
          <a:xfrm rot="16200000">
            <a:off x="-1679575" y="4241165"/>
            <a:ext cx="4714240" cy="520065"/>
          </a:xfrm>
          <a:prstGeom prst="rightArrow">
            <a:avLst>
              <a:gd name="adj1" fmla="val 50000"/>
              <a:gd name="adj2" fmla="val 102686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右箭头 3"/>
          <p:cNvSpPr/>
          <p:nvPr/>
        </p:nvSpPr>
        <p:spPr>
          <a:xfrm rot="16200000">
            <a:off x="-1472565" y="3928110"/>
            <a:ext cx="5340350" cy="520065"/>
          </a:xfrm>
          <a:prstGeom prst="rightArrow">
            <a:avLst>
              <a:gd name="adj1" fmla="val 50000"/>
              <a:gd name="adj2" fmla="val 102686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右箭头 4"/>
          <p:cNvSpPr/>
          <p:nvPr/>
        </p:nvSpPr>
        <p:spPr>
          <a:xfrm rot="16200000">
            <a:off x="-1448435" y="3432175"/>
            <a:ext cx="6333490" cy="520065"/>
          </a:xfrm>
          <a:prstGeom prst="rightArrow">
            <a:avLst>
              <a:gd name="adj1" fmla="val 50000"/>
              <a:gd name="adj2" fmla="val 102686"/>
            </a:avLst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258445" y="4618990"/>
            <a:ext cx="3959225" cy="520065"/>
          </a:xfrm>
          <a:prstGeom prst="rightArrow">
            <a:avLst>
              <a:gd name="adj1" fmla="val 50000"/>
              <a:gd name="adj2" fmla="val 102686"/>
            </a:avLst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88080" y="1945005"/>
            <a:ext cx="2672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作为下属的中层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89605" y="1945005"/>
            <a:ext cx="37465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611880" y="1945005"/>
            <a:ext cx="7620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611880" y="3083560"/>
            <a:ext cx="65151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lvl="1" indent="0" fontAlgn="auto">
              <a:spcBef>
                <a:spcPct val="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别用挑剔的眼光看上级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,</a:t>
            </a: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要用欣赏的眼光看优点</a:t>
            </a:r>
            <a:r>
              <a:rPr lang="en-US" altLang="zh-CN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.</a:t>
            </a:r>
            <a:endParaRPr lang="en-US" altLang="zh-CN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11880" y="3648710"/>
            <a:ext cx="65151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着眼全局看问题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11880" y="4242435"/>
            <a:ext cx="65151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rgbClr val="FFFFFF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考虑意见的可行性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11880" y="4738370"/>
            <a:ext cx="65151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领导喜欢做选择题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燕尾形箭头 14"/>
          <p:cNvSpPr/>
          <p:nvPr/>
        </p:nvSpPr>
        <p:spPr>
          <a:xfrm>
            <a:off x="635" y="2743200"/>
            <a:ext cx="12011660" cy="520700"/>
          </a:xfrm>
          <a:prstGeom prst="notchedRightArrow">
            <a:avLst>
              <a:gd name="adj1" fmla="val 50000"/>
              <a:gd name="adj2" fmla="val 1231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 useBgFill="1">
        <p:nvSpPr>
          <p:cNvPr id="16" name="椭圆 15"/>
          <p:cNvSpPr/>
          <p:nvPr/>
        </p:nvSpPr>
        <p:spPr>
          <a:xfrm>
            <a:off x="2032000" y="2743200"/>
            <a:ext cx="571500" cy="5715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 useBgFill="1">
        <p:nvSpPr>
          <p:cNvPr id="17" name="椭圆 16"/>
          <p:cNvSpPr/>
          <p:nvPr/>
        </p:nvSpPr>
        <p:spPr>
          <a:xfrm>
            <a:off x="4584700" y="2743200"/>
            <a:ext cx="571500" cy="5715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 useBgFill="1">
        <p:nvSpPr>
          <p:cNvPr id="18" name="椭圆 17"/>
          <p:cNvSpPr/>
          <p:nvPr/>
        </p:nvSpPr>
        <p:spPr>
          <a:xfrm>
            <a:off x="7137400" y="2743200"/>
            <a:ext cx="571500" cy="5715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 useBgFill="1">
        <p:nvSpPr>
          <p:cNvPr id="19" name="椭圆 18"/>
          <p:cNvSpPr/>
          <p:nvPr/>
        </p:nvSpPr>
        <p:spPr>
          <a:xfrm>
            <a:off x="9690100" y="2743200"/>
            <a:ext cx="571500" cy="57150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97710" y="2127250"/>
            <a:ext cx="640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放低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21810" y="2127250"/>
            <a:ext cx="1097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组织需求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874510" y="2127250"/>
            <a:ext cx="1097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审时度势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970010" y="2127250"/>
            <a:ext cx="2011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顺理成章水到渠成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336675" y="3752850"/>
            <a:ext cx="19615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考虑公司整体的环境和氛围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89375" y="3752850"/>
            <a:ext cx="196151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从大局出发，把组织需求放在第一位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42075" y="3752850"/>
            <a:ext cx="19615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好建议需要遇上好时机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94775" y="3683635"/>
            <a:ext cx="1961515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脚踏实地，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一步步进行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0280" y="1097280"/>
            <a:ext cx="2672080" cy="6508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 defTabSz="1002030"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协调合作的步骤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605" y="1170305"/>
            <a:ext cx="37465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17880" y="1170305"/>
            <a:ext cx="7620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59715" y="2585720"/>
            <a:ext cx="1728470" cy="2215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l">
              <a:buNone/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步骤一：收集资料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247900" y="2585720"/>
            <a:ext cx="1728470" cy="2215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l">
              <a:buNone/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步骤二：明确目标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36085" y="2585720"/>
            <a:ext cx="1728470" cy="2215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l">
              <a:buNone/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步骤三：选定正确的协调对象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24270" y="2585720"/>
            <a:ext cx="1728470" cy="2215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l">
              <a:buNone/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步骤四：沟通与倾听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12455" y="2585720"/>
            <a:ext cx="1728470" cy="2215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l">
              <a:buNone/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步骤五：达成共识目标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200640" y="2585720"/>
            <a:ext cx="1728470" cy="2215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l" defTabSz="1002030" eaLnBrk="1" hangingPunct="1">
              <a:lnSpc>
                <a:spcPct val="130000"/>
              </a:lnSpc>
              <a:spcBef>
                <a:spcPct val="50000"/>
              </a:spcBef>
              <a:buClr>
                <a:srgbClr val="990000"/>
              </a:buClr>
              <a:buSzPct val="90000"/>
              <a:buNone/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步骤六：以共同负责的立场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356995" y="1307465"/>
            <a:ext cx="3275965" cy="0"/>
          </a:xfrm>
          <a:prstGeom prst="line">
            <a:avLst/>
          </a:prstGeom>
          <a:ln w="38100"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559040" y="1307465"/>
            <a:ext cx="3275965" cy="0"/>
          </a:xfrm>
          <a:prstGeom prst="line">
            <a:avLst/>
          </a:prstGeom>
          <a:ln w="38100">
            <a:gradFill>
              <a:gsLst>
                <a:gs pos="100000">
                  <a:schemeClr val="bg1">
                    <a:alpha val="0"/>
                  </a:schemeClr>
                </a:gs>
                <a:gs pos="1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633595" y="1021398"/>
            <a:ext cx="292608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 defTabSz="1002030"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赢得其他中层的尊重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35330" y="2578100"/>
            <a:ext cx="2870200" cy="2870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10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713730" y="2578100"/>
            <a:ext cx="2870200" cy="2870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10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193405" y="2578100"/>
            <a:ext cx="2870200" cy="2870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10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275330" y="2578100"/>
            <a:ext cx="2870200" cy="28702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10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3399155" y="3970020"/>
            <a:ext cx="26219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展现合作者的态度来获得双赢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316595" y="4067175"/>
            <a:ext cx="26219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把同级看成“内部客户”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186805" y="4108450"/>
            <a:ext cx="192278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>
              <a:buNone/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注意沟通技巧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151255" y="4067175"/>
            <a:ext cx="2037080" cy="4508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defTabSz="1002030" eaLnBrk="1" hangingPunct="1">
              <a:lnSpc>
                <a:spcPct val="130000"/>
              </a:lnSpc>
              <a:spcBef>
                <a:spcPct val="50000"/>
              </a:spcBef>
              <a:buClr>
                <a:srgbClr val="990000"/>
              </a:buClr>
              <a:buSzPct val="90000"/>
              <a:buNone/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了解其他同级中层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pic>
        <p:nvPicPr>
          <p:cNvPr id="37" name="图片 36" descr="2009342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3230" y="2873375"/>
            <a:ext cx="914400" cy="914400"/>
          </a:xfrm>
          <a:prstGeom prst="rect">
            <a:avLst/>
          </a:prstGeom>
        </p:spPr>
      </p:pic>
      <p:pic>
        <p:nvPicPr>
          <p:cNvPr id="38" name="图片 37" descr="452394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53865" y="2873375"/>
            <a:ext cx="914400" cy="914400"/>
          </a:xfrm>
          <a:prstGeom prst="rect">
            <a:avLst/>
          </a:prstGeom>
        </p:spPr>
      </p:pic>
      <p:pic>
        <p:nvPicPr>
          <p:cNvPr id="39" name="图片 38" descr="4584057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91630" y="2873375"/>
            <a:ext cx="914400" cy="914400"/>
          </a:xfrm>
          <a:prstGeom prst="rect">
            <a:avLst/>
          </a:prstGeom>
        </p:spPr>
      </p:pic>
      <p:pic>
        <p:nvPicPr>
          <p:cNvPr id="40" name="图片 39" descr="3504314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71305" y="2776220"/>
            <a:ext cx="914400" cy="91440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0280" y="1097280"/>
            <a:ext cx="1605280" cy="6508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 defTabSz="1002030"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如何指导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5605" y="1170305"/>
            <a:ext cx="37465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17880" y="1170305"/>
            <a:ext cx="7620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830580" y="2476500"/>
            <a:ext cx="2146300" cy="685800"/>
          </a:xfrm>
          <a:prstGeom prst="homePlate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五边形 14"/>
          <p:cNvSpPr/>
          <p:nvPr/>
        </p:nvSpPr>
        <p:spPr>
          <a:xfrm>
            <a:off x="830580" y="3454400"/>
            <a:ext cx="2146300" cy="685800"/>
          </a:xfrm>
          <a:prstGeom prst="homePlate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五边形 15"/>
          <p:cNvSpPr/>
          <p:nvPr/>
        </p:nvSpPr>
        <p:spPr>
          <a:xfrm>
            <a:off x="830580" y="4432300"/>
            <a:ext cx="2146300" cy="685800"/>
          </a:xfrm>
          <a:prstGeom prst="homePlate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70280" y="2558415"/>
            <a:ext cx="1638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先知先觉</a:t>
            </a:r>
            <a:endParaRPr lang="zh-CN" altLang="en-US" sz="280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70280" y="3536315"/>
            <a:ext cx="1638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后知后觉</a:t>
            </a:r>
            <a:endParaRPr lang="zh-CN" altLang="en-US" sz="280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70280" y="4514215"/>
            <a:ext cx="1638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不知不觉</a:t>
            </a:r>
            <a:endParaRPr lang="zh-CN" altLang="en-US" sz="280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345180" y="2635250"/>
            <a:ext cx="60699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  </a:t>
            </a:r>
            <a:r>
              <a:rPr lang="zh-CN" altLang="en-US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预告可能出现的问题；对异常问题进行点拨；</a:t>
            </a:r>
            <a:endParaRPr lang="zh-CN" altLang="en-US" b="1" dirty="0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345180" y="3613150"/>
            <a:ext cx="60699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预告可能出现的问题；对可能出现的后果提出忠告；</a:t>
            </a:r>
            <a:endParaRPr lang="zh-CN" altLang="en-US" b="1" dirty="0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345180" y="4591050"/>
            <a:ext cx="60699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 </a:t>
            </a:r>
            <a:r>
              <a:rPr lang="zh-CN" altLang="en-US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预告问题，提出忠告；警告按流程办事；</a:t>
            </a:r>
            <a:endParaRPr lang="zh-CN" altLang="en-US" b="1" dirty="0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314180" y="2476500"/>
            <a:ext cx="1181100" cy="2642235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382125" y="2685415"/>
            <a:ext cx="1044575" cy="22250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检查监督过程</a:t>
            </a:r>
            <a:endParaRPr kumimoji="0" lang="en-US" altLang="zh-CN" sz="28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并注意总结</a:t>
            </a:r>
            <a:endParaRPr lang="zh-CN" altLang="en-US" sz="28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0280" y="1097280"/>
            <a:ext cx="1605280" cy="6508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 defTabSz="1002030"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如何指导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5605" y="1170305"/>
            <a:ext cx="37465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17880" y="1170305"/>
            <a:ext cx="7620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48640" y="2806700"/>
            <a:ext cx="1971040" cy="492125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rgbClr val="FAFAFA">
                <a:alpha val="10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10000"/>
              </a:lnSpc>
            </a:pP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先知先觉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8640" y="3803015"/>
            <a:ext cx="1971040" cy="492125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rgbClr val="FAFAFA">
                <a:alpha val="10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10000"/>
              </a:lnSpc>
            </a:pP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后知后觉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8640" y="4952365"/>
            <a:ext cx="1971040" cy="492125"/>
          </a:xfrm>
          <a:prstGeom prst="rect">
            <a:avLst/>
          </a:prstGeom>
          <a:solidFill>
            <a:srgbClr val="24203D"/>
          </a:solidFill>
          <a:ln>
            <a:noFill/>
          </a:ln>
          <a:effectLst>
            <a:outerShdw blurRad="63500" algn="ctr" rotWithShape="0">
              <a:srgbClr val="FAFAFA">
                <a:alpha val="10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10000"/>
              </a:lnSpc>
            </a:pPr>
            <a:r>
              <a:rPr lang="zh-CN" altLang="en-US" sz="2400">
                <a:latin typeface="方正清刻本悦宋简体" panose="02000000000000000000" charset="-122"/>
                <a:ea typeface="方正清刻本悦宋简体" panose="02000000000000000000" charset="-122"/>
              </a:rPr>
              <a:t>不知不觉</a:t>
            </a:r>
            <a:endParaRPr lang="zh-CN" altLang="en-US" sz="2400"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92730" y="2868930"/>
            <a:ext cx="55568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预告可能出现的问题；对异常问题进行点拨；</a:t>
            </a:r>
            <a:endParaRPr lang="zh-CN" altLang="en-US" dirty="0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92730" y="3865245"/>
            <a:ext cx="55568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预告可能出现的问题；对可能出现的后果提出忠告；</a:t>
            </a:r>
            <a:endParaRPr lang="zh-CN" altLang="en-US" b="1" dirty="0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92730" y="5013960"/>
            <a:ext cx="55568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dirty="0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预告问题，提出忠告；警告按流程办事；</a:t>
            </a:r>
            <a:endParaRPr lang="zh-CN" altLang="en-US" dirty="0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92235" y="3865245"/>
            <a:ext cx="294513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noProof="0">
                <a:ln>
                  <a:noFill/>
                </a:ln>
                <a:solidFill>
                  <a:srgbClr val="24203D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检查监督过程，并注意总结</a:t>
            </a:r>
            <a:endParaRPr lang="zh-CN" altLang="en-US" noProof="0">
              <a:ln>
                <a:noFill/>
              </a:ln>
              <a:solidFill>
                <a:srgbClr val="24203D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6" name="右大括号 15"/>
          <p:cNvSpPr/>
          <p:nvPr/>
        </p:nvSpPr>
        <p:spPr>
          <a:xfrm>
            <a:off x="8460740" y="2840990"/>
            <a:ext cx="447675" cy="2415540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4080" y="1139825"/>
            <a:ext cx="4864735" cy="5651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如何指导</a:t>
            </a: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说“做不到”的员工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5605" y="1170305"/>
            <a:ext cx="37465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17880" y="1170305"/>
            <a:ext cx="7620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70255" y="3076575"/>
            <a:ext cx="2223770" cy="222377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640455" y="3076575"/>
            <a:ext cx="2223770" cy="222377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510655" y="3076575"/>
            <a:ext cx="2223770" cy="222377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380855" y="3076575"/>
            <a:ext cx="2223770" cy="222377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rot="18840000">
            <a:off x="770255" y="3076575"/>
            <a:ext cx="2223770" cy="2223770"/>
          </a:xfrm>
          <a:prstGeom prst="rect">
            <a:avLst/>
          </a:prstGeom>
          <a:solidFill>
            <a:srgbClr val="24203D"/>
          </a:solidFill>
          <a:ln>
            <a:solidFill>
              <a:schemeClr val="bg1"/>
            </a:solidFill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rot="18840000">
            <a:off x="6510655" y="3076575"/>
            <a:ext cx="2223770" cy="2223770"/>
          </a:xfrm>
          <a:prstGeom prst="rect">
            <a:avLst/>
          </a:prstGeom>
          <a:solidFill>
            <a:srgbClr val="24203D"/>
          </a:solidFill>
          <a:ln>
            <a:solidFill>
              <a:schemeClr val="bg1"/>
            </a:solidFill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8840000">
            <a:off x="9380855" y="3076575"/>
            <a:ext cx="2223770" cy="2223770"/>
          </a:xfrm>
          <a:prstGeom prst="rect">
            <a:avLst/>
          </a:prstGeom>
          <a:solidFill>
            <a:srgbClr val="24203D"/>
          </a:solidFill>
          <a:ln>
            <a:solidFill>
              <a:schemeClr val="bg1"/>
            </a:solidFill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rot="18840000">
            <a:off x="3640455" y="3076575"/>
            <a:ext cx="2223770" cy="2223770"/>
          </a:xfrm>
          <a:prstGeom prst="rect">
            <a:avLst/>
          </a:prstGeom>
          <a:solidFill>
            <a:srgbClr val="24203D"/>
          </a:solidFill>
          <a:ln>
            <a:solidFill>
              <a:schemeClr val="bg1"/>
            </a:solidFill>
          </a:ln>
          <a:effectLst>
            <a:outerShdw blurRad="63500" algn="ctr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71220" y="3727450"/>
            <a:ext cx="2021840" cy="922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CN" altLang="en-US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以现在的方法</a:t>
            </a: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CN" altLang="en-US" b="1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运用什么样的方法</a:t>
            </a:r>
            <a:endParaRPr lang="zh-CN" altLang="en-US" b="1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684270" y="3727450"/>
            <a:ext cx="213614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ctr">
              <a:lnSpc>
                <a:spcPct val="100000"/>
              </a:lnSpc>
              <a:spcAft>
                <a:spcPts val="0"/>
              </a:spcAft>
              <a:buClrTx/>
              <a:buSzTx/>
              <a:buNone/>
            </a:pPr>
            <a:r>
              <a:rPr lang="zh-CN" altLang="en-US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完成期限</a:t>
            </a: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什么时间可以完成</a:t>
            </a: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54470" y="3727450"/>
            <a:ext cx="213614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CN" altLang="en-US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一个人完成</a:t>
            </a: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CN" altLang="en-US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需要谁来协助</a:t>
            </a: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424670" y="3727450"/>
            <a:ext cx="213614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CN" altLang="en-US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所要求的成本</a:t>
            </a: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lvl="0" algn="ctr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CN" altLang="en-US" smtClean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需要多少成本可以</a:t>
            </a:r>
            <a:endParaRPr lang="zh-CN" altLang="en-US" smtClean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19930" y="1674495"/>
            <a:ext cx="35934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 eaLnBrk="1" hangingPunct="1">
              <a:spcBef>
                <a:spcPct val="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---“</a:t>
            </a:r>
            <a:r>
              <a:rPr lang="zh-CN" altLang="en-US" sz="16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做不到”是“做得到”的开始</a:t>
            </a:r>
            <a:endParaRPr lang="zh-CN" altLang="en-US" sz="16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270" y="2692400"/>
            <a:ext cx="12193270" cy="3420745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037523" y="3133090"/>
            <a:ext cx="0" cy="2540000"/>
          </a:xfrm>
          <a:prstGeom prst="line">
            <a:avLst/>
          </a:prstGeom>
          <a:ln w="25400">
            <a:solidFill>
              <a:srgbClr val="242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095048" y="3133090"/>
            <a:ext cx="0" cy="2540000"/>
          </a:xfrm>
          <a:prstGeom prst="line">
            <a:avLst/>
          </a:prstGeom>
          <a:ln w="25400">
            <a:solidFill>
              <a:srgbClr val="242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9152573" y="3133090"/>
            <a:ext cx="0" cy="2540000"/>
          </a:xfrm>
          <a:prstGeom prst="line">
            <a:avLst/>
          </a:prstGeom>
          <a:ln w="25400">
            <a:solidFill>
              <a:srgbClr val="242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5178425" y="979170"/>
            <a:ext cx="18364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>
              <a:spcBef>
                <a:spcPct val="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如何管理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031365" y="1240155"/>
            <a:ext cx="3261360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898005" y="1240155"/>
            <a:ext cx="3261360" cy="0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91" name="Text Box 77"/>
          <p:cNvSpPr txBox="1"/>
          <p:nvPr/>
        </p:nvSpPr>
        <p:spPr>
          <a:xfrm>
            <a:off x="986473" y="3295650"/>
            <a:ext cx="1044575" cy="398780"/>
          </a:xfrm>
          <a:prstGeom prst="rect">
            <a:avLst/>
          </a:prstGeom>
          <a:solidFill>
            <a:srgbClr val="24203D">
              <a:alpha val="95000"/>
            </a:srgbClr>
          </a:solidFill>
          <a:ln w="9525">
            <a:noFill/>
          </a:ln>
          <a:effectLst>
            <a:outerShdw blurRad="63500" algn="ctr" rotWithShape="0">
              <a:prstClr val="black">
                <a:alpha val="100000"/>
              </a:prstClr>
            </a:outerShdw>
          </a:effectLst>
        </p:spPr>
        <p:txBody>
          <a:bodyPr>
            <a:spAutoFit/>
          </a:bodyPr>
          <a:p>
            <a:pPr marL="120650" indent="-120650" algn="ctr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</a:rPr>
              <a:t>将帅型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</a:endParaRPr>
          </a:p>
        </p:txBody>
      </p:sp>
      <p:sp>
        <p:nvSpPr>
          <p:cNvPr id="71692" name="Text Box 78"/>
          <p:cNvSpPr txBox="1"/>
          <p:nvPr/>
        </p:nvSpPr>
        <p:spPr>
          <a:xfrm>
            <a:off x="4043998" y="3295650"/>
            <a:ext cx="1044575" cy="396875"/>
          </a:xfrm>
          <a:prstGeom prst="rect">
            <a:avLst/>
          </a:prstGeom>
          <a:solidFill>
            <a:srgbClr val="24203D">
              <a:alpha val="95000"/>
            </a:srgbClr>
          </a:solidFill>
          <a:ln w="9525">
            <a:noFill/>
          </a:ln>
          <a:effectLst>
            <a:outerShdw blurRad="63500" algn="ctr" rotWithShape="0">
              <a:prstClr val="black">
                <a:alpha val="100000"/>
              </a:prstClr>
            </a:outerShdw>
          </a:effectLst>
        </p:spPr>
        <p:txBody>
          <a:bodyPr>
            <a:spAutoFit/>
          </a:bodyPr>
          <a:p>
            <a:pPr marL="120650" indent="-120650" algn="ctr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</a:rPr>
              <a:t>黑马型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</a:endParaRPr>
          </a:p>
        </p:txBody>
      </p:sp>
      <p:sp>
        <p:nvSpPr>
          <p:cNvPr id="71693" name="Text Box 79"/>
          <p:cNvSpPr txBox="1"/>
          <p:nvPr/>
        </p:nvSpPr>
        <p:spPr>
          <a:xfrm>
            <a:off x="7101523" y="3295650"/>
            <a:ext cx="1044575" cy="396875"/>
          </a:xfrm>
          <a:prstGeom prst="rect">
            <a:avLst/>
          </a:prstGeom>
          <a:solidFill>
            <a:srgbClr val="24203D">
              <a:alpha val="95000"/>
            </a:srgbClr>
          </a:solidFill>
          <a:ln w="9525">
            <a:noFill/>
          </a:ln>
          <a:effectLst>
            <a:outerShdw blurRad="63500" algn="ctr" rotWithShape="0">
              <a:prstClr val="black">
                <a:alpha val="100000"/>
              </a:prstClr>
            </a:outerShdw>
          </a:effectLst>
        </p:spPr>
        <p:txBody>
          <a:bodyPr>
            <a:spAutoFit/>
          </a:bodyPr>
          <a:p>
            <a:pPr marL="120650" indent="-120650" algn="ctr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</a:rPr>
              <a:t>士兵型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</a:endParaRPr>
          </a:p>
        </p:txBody>
      </p:sp>
      <p:sp>
        <p:nvSpPr>
          <p:cNvPr id="71694" name="Text Box 80"/>
          <p:cNvSpPr txBox="1"/>
          <p:nvPr/>
        </p:nvSpPr>
        <p:spPr>
          <a:xfrm>
            <a:off x="10159048" y="3295650"/>
            <a:ext cx="1044575" cy="396875"/>
          </a:xfrm>
          <a:prstGeom prst="rect">
            <a:avLst/>
          </a:prstGeom>
          <a:solidFill>
            <a:srgbClr val="24203D">
              <a:alpha val="95000"/>
            </a:srgbClr>
          </a:solidFill>
          <a:ln w="9525">
            <a:noFill/>
          </a:ln>
          <a:effectLst>
            <a:outerShdw blurRad="63500" algn="ctr" rotWithShape="0">
              <a:prstClr val="black">
                <a:alpha val="100000"/>
              </a:prstClr>
            </a:outerShdw>
          </a:effectLst>
        </p:spPr>
        <p:txBody>
          <a:bodyPr>
            <a:spAutoFit/>
          </a:bodyPr>
          <a:p>
            <a:pPr marL="120650" indent="-120650" algn="ctr" eaLnBrk="1" hangingPunct="1">
              <a:spcBef>
                <a:spcPct val="5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</a:rPr>
              <a:t>能人型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3995" y="4299585"/>
            <a:ext cx="2589530" cy="1050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30000"/>
              </a:lnSpc>
              <a:spcBef>
                <a:spcPct val="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16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经验丰富，完全放手</a:t>
            </a:r>
            <a:endParaRPr lang="zh-CN" altLang="en-US" sz="16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Clr>
                <a:schemeClr val="hlink"/>
              </a:buClr>
              <a:buFont typeface="Wingdings" panose="05000000000000000000" pitchFamily="2" charset="2"/>
            </a:pPr>
            <a:r>
              <a:rPr lang="zh-CN" altLang="en-US" sz="16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不能伤其自尊心，需求帮助时，提供支援</a:t>
            </a:r>
            <a:endParaRPr lang="zh-CN" altLang="en-US" sz="16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72155" y="4299585"/>
            <a:ext cx="2589530" cy="1050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30000"/>
              </a:lnSpc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16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有一定经验，但需要支持和鼓励监察工作进步，及时鼓励</a:t>
            </a:r>
            <a:endParaRPr lang="zh-CN" altLang="en-US" sz="16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29680" y="4299585"/>
            <a:ext cx="258953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  <a:spcBef>
                <a:spcPct val="0"/>
              </a:spcBef>
              <a:buClr>
                <a:schemeClr val="folHlink"/>
              </a:buClr>
              <a:buFont typeface="Wingdings" panose="05000000000000000000" pitchFamily="2" charset="2"/>
            </a:pPr>
            <a:r>
              <a:rPr lang="zh-CN" altLang="en-US" sz="16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缺乏经验，需要学习进行培养和帮助提供锻炼机会</a:t>
            </a:r>
            <a:endParaRPr lang="zh-CN" altLang="en-US" sz="16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386570" y="4299585"/>
            <a:ext cx="258953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30000"/>
              </a:lnSpc>
              <a:spcBef>
                <a:spcPct val="0"/>
              </a:spcBef>
              <a:buClr>
                <a:schemeClr val="accent1"/>
              </a:buClr>
              <a:buFont typeface="Wingdings" panose="05000000000000000000" pitchFamily="2" charset="2"/>
            </a:pPr>
            <a:r>
              <a:rPr lang="zh-CN" altLang="en-US" sz="16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Arial" panose="020B0604020202020204" pitchFamily="34" charset="0"/>
                <a:sym typeface="+mn-ea"/>
              </a:rPr>
              <a:t>具有特殊技能，能弥补不足应急时提供救援</a:t>
            </a:r>
            <a:endParaRPr lang="zh-CN" altLang="en-US" sz="16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弦形 16"/>
          <p:cNvSpPr/>
          <p:nvPr/>
        </p:nvSpPr>
        <p:spPr>
          <a:xfrm rot="13500000">
            <a:off x="-2117725" y="1285875"/>
            <a:ext cx="4288155" cy="4288155"/>
          </a:xfrm>
          <a:prstGeom prst="chord">
            <a:avLst>
              <a:gd name="adj1" fmla="val 2602764"/>
              <a:gd name="adj2" fmla="val 135473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70205" y="1875790"/>
            <a:ext cx="538480" cy="3107690"/>
          </a:xfrm>
          <a:prstGeom prst="rect">
            <a:avLst/>
          </a:prstGeom>
          <a:solidFill>
            <a:schemeClr val="bg1"/>
          </a:solidFill>
          <a:effectLst>
            <a:outerShdw blurRad="63500" algn="ctr" rotWithShape="0">
              <a:prstClr val="black">
                <a:alpha val="100000"/>
              </a:prstClr>
            </a:outerShdw>
          </a:effectLst>
        </p:spPr>
        <p:txBody>
          <a:bodyPr wrap="none" rtlCol="0" anchor="t">
            <a:spAutoFit/>
          </a:bodyPr>
          <a:p>
            <a:pPr eaLnBrk="1" hangingPunct="1">
              <a:spcBef>
                <a:spcPct val="0"/>
              </a:spcBef>
            </a:pPr>
            <a:r>
              <a:rPr lang="zh-CN" altLang="en-US" sz="28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授</a:t>
            </a:r>
            <a:endParaRPr lang="zh-CN" altLang="en-US" sz="28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28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权</a:t>
            </a:r>
            <a:endParaRPr lang="zh-CN" altLang="en-US" sz="28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28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与</a:t>
            </a:r>
            <a:endParaRPr lang="zh-CN" altLang="en-US" sz="28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28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控</a:t>
            </a:r>
            <a:endParaRPr lang="zh-CN" altLang="en-US" sz="28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28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权</a:t>
            </a:r>
            <a:endParaRPr lang="zh-CN" altLang="en-US" sz="28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28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原</a:t>
            </a:r>
            <a:endParaRPr lang="zh-CN" altLang="en-US" sz="28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28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则</a:t>
            </a:r>
            <a:endParaRPr lang="zh-CN" altLang="en-US" sz="28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46680" y="1861185"/>
            <a:ext cx="2011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权责一致原则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46680" y="2743835"/>
            <a:ext cx="3230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授权后提供帮助和支持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646680" y="3626485"/>
            <a:ext cx="2011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相互信赖原则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646680" y="4509135"/>
            <a:ext cx="2316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授权不授则原则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096635" y="1395095"/>
            <a:ext cx="0" cy="406971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724650" y="2773680"/>
            <a:ext cx="675005" cy="131064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eaVert" wrap="none" rtlCol="0">
            <a:spAutoFit/>
          </a:bodyPr>
          <a:p>
            <a:r>
              <a:rPr lang="zh-CN" altLang="en-US" sz="320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领导者</a:t>
            </a:r>
            <a:endParaRPr lang="zh-CN" altLang="en-US" sz="320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174095" y="2743835"/>
            <a:ext cx="551815" cy="131064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eaVert" wrap="none" rtlCol="0">
            <a:spAutoFit/>
          </a:bodyPr>
          <a:p>
            <a:r>
              <a:rPr lang="zh-CN" altLang="en-US" sz="240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被领导者</a:t>
            </a:r>
            <a:endParaRPr lang="zh-CN" altLang="en-US" sz="240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>
            <a:off x="7609205" y="2974340"/>
            <a:ext cx="3240000" cy="0"/>
          </a:xfrm>
          <a:prstGeom prst="straightConnector1">
            <a:avLst/>
          </a:prstGeom>
          <a:ln w="508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H="1">
            <a:off x="7609205" y="3856355"/>
            <a:ext cx="3240000" cy="0"/>
          </a:xfrm>
          <a:prstGeom prst="straightConnector1">
            <a:avLst/>
          </a:prstGeom>
          <a:ln w="508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8909050" y="3672205"/>
            <a:ext cx="640080" cy="368300"/>
          </a:xfrm>
          <a:prstGeom prst="rect">
            <a:avLst/>
          </a:prstGeom>
          <a:solidFill>
            <a:srgbClr val="EAEAEC"/>
          </a:solidFill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授权</a:t>
            </a:r>
            <a:endParaRPr lang="zh-CN" altLang="en-US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09050" y="2790190"/>
            <a:ext cx="640080" cy="368300"/>
          </a:xfrm>
          <a:prstGeom prst="rect">
            <a:avLst/>
          </a:prstGeom>
          <a:solidFill>
            <a:srgbClr val="EAEAEC"/>
          </a:solidFill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控权</a:t>
            </a:r>
            <a:endParaRPr lang="zh-CN" altLang="en-US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4080" y="1139825"/>
            <a:ext cx="4864735" cy="5651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控权的最高境界：无为而治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5605" y="1170305"/>
            <a:ext cx="37465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17880" y="1170305"/>
            <a:ext cx="76200" cy="504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94080" y="2213610"/>
            <a:ext cx="1388110" cy="49149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algn="ctr"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Wingdings 2" panose="05020102010507070707" pitchFamily="18" charset="2"/>
              </a:rPr>
              <a:t>自学习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Wingdings 2" panose="05020102010507070707" pitchFamily="18" charset="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94000" y="2213610"/>
            <a:ext cx="1388110" cy="49149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algn="ctr"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Wingdings 2" panose="05020102010507070707" pitchFamily="18" charset="2"/>
              </a:rPr>
              <a:t>自创新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Wingdings 2" panose="05020102010507070707" pitchFamily="18" charset="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93920" y="2213610"/>
            <a:ext cx="1388110" cy="49149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algn="ctr"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Wingdings 2" panose="05020102010507070707" pitchFamily="18" charset="2"/>
              </a:rPr>
              <a:t>自管理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Wingdings 2" panose="05020102010507070707" pitchFamily="18" charset="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93840" y="2213610"/>
            <a:ext cx="1388110" cy="49149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algn="ctr" eaLnBrk="1" hangingPunct="1"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Wingdings 2" panose="05020102010507070707" pitchFamily="18" charset="2"/>
              </a:rPr>
              <a:t>自控制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Wingdings 2" panose="05020102010507070707" pitchFamily="18" charset="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56080" y="3808095"/>
            <a:ext cx="1452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kern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非常有为：</a:t>
            </a:r>
            <a:endParaRPr lang="zh-CN" altLang="en-US" sz="2000" kern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4080" y="4651375"/>
            <a:ext cx="2214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kern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有所为有所不为：</a:t>
            </a:r>
            <a:endParaRPr lang="zh-CN" altLang="en-US" sz="2000" kern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56080" y="5494655"/>
            <a:ext cx="1452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kern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无为而治：</a:t>
            </a:r>
            <a:endParaRPr lang="zh-CN" altLang="en-US" sz="2000" kern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08960" y="3815715"/>
            <a:ext cx="2722880" cy="39878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kern="0" noProof="0" dirty="0">
                <a:ln>
                  <a:noFill/>
                </a:ln>
                <a:solidFill>
                  <a:srgbClr val="24203D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Courier New" panose="02070309020205020404" pitchFamily="49" charset="0"/>
                <a:sym typeface="Wingdings 3" panose="05040102010807070707" pitchFamily="18" charset="2"/>
              </a:rPr>
              <a:t>确定质量、流程、规范</a:t>
            </a:r>
            <a:endParaRPr lang="zh-CN" altLang="en-US" sz="2000" kern="0" noProof="0" dirty="0">
              <a:ln>
                <a:noFill/>
              </a:ln>
              <a:solidFill>
                <a:srgbClr val="24203D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cs typeface="Courier New" panose="02070309020205020404" pitchFamily="49" charset="0"/>
              <a:sym typeface="Wingdings 3" panose="05040102010807070707" pitchFamily="18" charset="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108960" y="4651375"/>
            <a:ext cx="2540000" cy="39878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kern="0" noProof="0" dirty="0">
                <a:ln>
                  <a:noFill/>
                </a:ln>
                <a:solidFill>
                  <a:srgbClr val="24203D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Courier New" panose="02070309020205020404" pitchFamily="49" charset="0"/>
                <a:sym typeface="Wingdings 3" panose="05040102010807070707" pitchFamily="18" charset="2"/>
              </a:rPr>
              <a:t>做好督察教导工作</a:t>
            </a:r>
            <a:endParaRPr lang="zh-CN" altLang="en-US" sz="2000" kern="0" noProof="0" dirty="0">
              <a:ln>
                <a:noFill/>
              </a:ln>
              <a:solidFill>
                <a:srgbClr val="24203D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cs typeface="Courier New" panose="02070309020205020404" pitchFamily="49" charset="0"/>
              <a:sym typeface="Wingdings 3" panose="05040102010807070707" pitchFamily="18" charset="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108960" y="5487035"/>
            <a:ext cx="2540000" cy="39878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kern="0" noProof="0" dirty="0">
                <a:ln>
                  <a:noFill/>
                </a:ln>
                <a:solidFill>
                  <a:srgbClr val="24203D"/>
                </a:solidFill>
                <a:effectLst/>
                <a:uLnTx/>
                <a:uFillTx/>
                <a:latin typeface="方正清刻本悦宋简体" panose="02000000000000000000" charset="-122"/>
                <a:ea typeface="方正清刻本悦宋简体" panose="02000000000000000000" charset="-122"/>
                <a:cs typeface="Courier New" panose="02070309020205020404" pitchFamily="49" charset="0"/>
                <a:sym typeface="Wingdings 3" panose="05040102010807070707" pitchFamily="18" charset="2"/>
              </a:rPr>
              <a:t>形成习惯只需巡视</a:t>
            </a:r>
            <a:endParaRPr lang="zh-CN" altLang="en-US" sz="2000" kern="0" noProof="0" dirty="0">
              <a:ln>
                <a:noFill/>
              </a:ln>
              <a:solidFill>
                <a:srgbClr val="24203D"/>
              </a:solidFill>
              <a:effectLst/>
              <a:uLnTx/>
              <a:uFillTx/>
              <a:latin typeface="方正清刻本悦宋简体" panose="02000000000000000000" charset="-122"/>
              <a:ea typeface="方正清刻本悦宋简体" panose="02000000000000000000" charset="-122"/>
              <a:cs typeface="Courier New" panose="02070309020205020404" pitchFamily="49" charset="0"/>
              <a:sym typeface="Wingdings 3" panose="05040102010807070707" pitchFamily="18" charset="2"/>
            </a:endParaRPr>
          </a:p>
        </p:txBody>
      </p:sp>
      <p:pic>
        <p:nvPicPr>
          <p:cNvPr id="33" name="图片 32" descr="51miz-E1132825-828E481A-3840x2400"/>
          <p:cNvPicPr>
            <a:picLocks noChangeAspect="1"/>
          </p:cNvPicPr>
          <p:nvPr/>
        </p:nvPicPr>
        <p:blipFill>
          <a:blip r:embed="rId2">
            <a:clrChange>
              <a:clrFrom>
                <a:srgbClr val="E3E3E3">
                  <a:alpha val="100000"/>
                </a:srgbClr>
              </a:clrFrom>
              <a:clrTo>
                <a:srgbClr val="E3E3E3">
                  <a:alpha val="100000"/>
                  <a:alpha val="0"/>
                </a:srgbClr>
              </a:clrTo>
            </a:clrChange>
            <a:lum contrast="6000"/>
          </a:blip>
          <a:srcRect l="69590" r="9899"/>
          <a:stretch>
            <a:fillRect/>
          </a:stretch>
        </p:blipFill>
        <p:spPr>
          <a:xfrm>
            <a:off x="9596120" y="132715"/>
            <a:ext cx="2164080" cy="6593840"/>
          </a:xfrm>
          <a:prstGeom prst="rect">
            <a:avLst/>
          </a:prstGeom>
          <a:effectLst>
            <a:outerShdw sx="101000" sy="101000" algn="ctr" rotWithShape="0">
              <a:schemeClr val="bg1">
                <a:alpha val="100000"/>
              </a:schemeClr>
            </a:outerShdw>
          </a:effectLst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3105" y="2967990"/>
            <a:ext cx="2540000" cy="92202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让你的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下属“动”起来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3539490" y="1601470"/>
            <a:ext cx="498475" cy="3656330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355465" y="1727200"/>
            <a:ext cx="2540000" cy="50673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赞美激励法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55465" y="2968625"/>
            <a:ext cx="2540000" cy="50673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指导激励法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55465" y="4219575"/>
            <a:ext cx="2540000" cy="92202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关心所有人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关注几个人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7307580" y="3056255"/>
            <a:ext cx="255270" cy="332105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175625" y="3056255"/>
            <a:ext cx="2846705" cy="36830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rtlCol="0" anchor="t">
            <a:spAutoFit/>
          </a:bodyPr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挖掘潜力；引爆活力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12190730" cy="6857365"/>
          </a:xfrm>
          <a:prstGeom prst="rect">
            <a:avLst/>
          </a:prstGeom>
          <a:solidFill>
            <a:srgbClr val="24203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80695" y="-432435"/>
            <a:ext cx="3332480" cy="77241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96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endParaRPr lang="en-US" altLang="zh-CN" sz="4960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05410" y="3429000"/>
            <a:ext cx="1457325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320415" y="3429000"/>
            <a:ext cx="8893175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5410" y="3688715"/>
            <a:ext cx="145732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320415" y="3688715"/>
            <a:ext cx="1125855" cy="1460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378200" y="2537460"/>
            <a:ext cx="52120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spcBef>
                <a:spcPct val="0"/>
              </a:spcBef>
            </a:pPr>
            <a:r>
              <a:rPr lang="zh-CN" altLang="en-US" sz="4400" dirty="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  <a:sym typeface="+mn-ea"/>
              </a:rPr>
              <a:t>中层管理的三大内伤</a:t>
            </a:r>
            <a:endParaRPr lang="zh-CN" altLang="en-US" sz="4400" dirty="0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45025" y="3512185"/>
            <a:ext cx="15798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Self problems</a:t>
            </a:r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3240000">
            <a:off x="9872980" y="4410710"/>
            <a:ext cx="1861820" cy="1861820"/>
          </a:xfrm>
          <a:prstGeom prst="triangle">
            <a:avLst/>
          </a:prstGeom>
          <a:gradFill>
            <a:gsLst>
              <a:gs pos="0">
                <a:srgbClr val="24203D">
                  <a:alpha val="0"/>
                </a:srgbClr>
              </a:gs>
              <a:gs pos="100000">
                <a:srgbClr val="24203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6920000">
            <a:off x="9719310" y="610235"/>
            <a:ext cx="1285240" cy="1285240"/>
          </a:xfrm>
          <a:prstGeom prst="triangle">
            <a:avLst/>
          </a:prstGeom>
          <a:gradFill>
            <a:gsLst>
              <a:gs pos="0">
                <a:srgbClr val="24203D">
                  <a:alpha val="0"/>
                </a:srgbClr>
              </a:gs>
              <a:gs pos="100000">
                <a:srgbClr val="24203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2965" y="1155700"/>
            <a:ext cx="3335655" cy="454787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429125" y="1155700"/>
            <a:ext cx="3335655" cy="454787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860665" y="1155700"/>
            <a:ext cx="3335655" cy="454787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260475" y="1421765"/>
            <a:ext cx="2540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心态浮躁  借口太多 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18050" y="1421765"/>
            <a:ext cx="27571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危机感淡泊  学习力不够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49590" y="1421765"/>
            <a:ext cx="27571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缺乏总经理意识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158875" y="1929765"/>
            <a:ext cx="2743200" cy="0"/>
          </a:xfrm>
          <a:prstGeom prst="line">
            <a:avLst/>
          </a:prstGeom>
          <a:ln>
            <a:solidFill>
              <a:srgbClr val="242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725035" y="1929765"/>
            <a:ext cx="2743200" cy="0"/>
          </a:xfrm>
          <a:prstGeom prst="line">
            <a:avLst/>
          </a:prstGeom>
          <a:ln>
            <a:solidFill>
              <a:srgbClr val="242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8156575" y="1929765"/>
            <a:ext cx="2743200" cy="0"/>
          </a:xfrm>
          <a:prstGeom prst="line">
            <a:avLst/>
          </a:prstGeom>
          <a:ln>
            <a:solidFill>
              <a:srgbClr val="242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972945" y="1929765"/>
            <a:ext cx="1115060" cy="0"/>
          </a:xfrm>
          <a:prstGeom prst="line">
            <a:avLst/>
          </a:prstGeom>
          <a:ln w="50800">
            <a:solidFill>
              <a:srgbClr val="242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539105" y="1929765"/>
            <a:ext cx="1115060" cy="0"/>
          </a:xfrm>
          <a:prstGeom prst="line">
            <a:avLst/>
          </a:prstGeom>
          <a:ln w="50800">
            <a:solidFill>
              <a:srgbClr val="242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970645" y="1929765"/>
            <a:ext cx="1115060" cy="0"/>
          </a:xfrm>
          <a:prstGeom prst="line">
            <a:avLst/>
          </a:prstGeom>
          <a:ln w="50800">
            <a:solidFill>
              <a:srgbClr val="2420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1260475" y="2636520"/>
            <a:ext cx="254000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向上推卸责任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向下推卸责任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平行推卸责任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向外推卸责任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充当老好人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827270" y="2821305"/>
            <a:ext cx="25400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eaLnBrk="1" hangingPunct="1">
              <a:lnSpc>
                <a:spcPct val="100000"/>
              </a:lnSpc>
              <a:spcBef>
                <a:spcPct val="50000"/>
              </a:spcBef>
              <a:buClr>
                <a:srgbClr val="1F3F5F"/>
              </a:buClr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拒绝学习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缺乏危机感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眉毛胡子一把抓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只身打仗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258175" y="2821305"/>
            <a:ext cx="25400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eaLnBrk="1" hangingPunct="1">
              <a:lnSpc>
                <a:spcPct val="100000"/>
              </a:lnSpc>
              <a:spcBef>
                <a:spcPct val="50000"/>
              </a:spcBef>
              <a:buClr>
                <a:srgbClr val="1F3F5F"/>
              </a:buClr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等领导催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indent="0" algn="ctr" eaLnBrk="1" hangingPunct="1">
              <a:lnSpc>
                <a:spcPct val="100000"/>
              </a:lnSpc>
              <a:spcBef>
                <a:spcPct val="50000"/>
              </a:spcBef>
              <a:buClr>
                <a:srgbClr val="1F3F5F"/>
              </a:buClr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等下属报告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  <a:p>
            <a:pPr indent="0" algn="ctr" eaLnBrk="1" hangingPunct="1">
              <a:lnSpc>
                <a:spcPct val="100000"/>
              </a:lnSpc>
              <a:spcBef>
                <a:spcPct val="50000"/>
              </a:spcBef>
              <a:buClr>
                <a:srgbClr val="1F3F5F"/>
              </a:buClr>
              <a:buNone/>
            </a:pPr>
            <a:r>
              <a: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本位主义</a:t>
            </a:r>
            <a:endParaRPr lang="zh-CN" altLang="en-US" sz="24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050" y="1619250"/>
            <a:ext cx="12172950" cy="36195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57518" y="1029335"/>
            <a:ext cx="1504950" cy="4800600"/>
          </a:xfrm>
          <a:prstGeom prst="rect">
            <a:avLst/>
          </a:prstGeom>
          <a:solidFill>
            <a:srgbClr val="24203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10895" y="1351915"/>
            <a:ext cx="798195" cy="41554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p>
            <a:pPr algn="l"/>
            <a:r>
              <a:rPr lang="zh-CN" altLang="en-US" sz="4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不做“三拍干部”</a:t>
            </a:r>
            <a:endParaRPr lang="zh-CN" altLang="en-US" sz="4000" b="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37460" y="2063750"/>
            <a:ext cx="1706880" cy="460375"/>
          </a:xfrm>
          <a:prstGeom prst="rect">
            <a:avLst/>
          </a:prstGeom>
          <a:solidFill>
            <a:srgbClr val="24203D"/>
          </a:solidFill>
        </p:spPr>
        <p:txBody>
          <a:bodyPr wrap="non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拍脑袋决策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37460" y="3198495"/>
            <a:ext cx="1706880" cy="460375"/>
          </a:xfrm>
          <a:prstGeom prst="rect">
            <a:avLst/>
          </a:prstGeom>
          <a:solidFill>
            <a:srgbClr val="24203D"/>
          </a:solidFill>
        </p:spPr>
        <p:txBody>
          <a:bodyPr wrap="non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拍胸脯表态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37460" y="4362450"/>
            <a:ext cx="1706880" cy="460375"/>
          </a:xfrm>
          <a:prstGeom prst="rect">
            <a:avLst/>
          </a:prstGeom>
          <a:solidFill>
            <a:srgbClr val="24203D"/>
          </a:solidFill>
        </p:spPr>
        <p:txBody>
          <a:bodyPr wrap="non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拍屁股走人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99610" y="2094230"/>
            <a:ext cx="4754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不做调查，没有研究，就出主意，做决策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99610" y="3230245"/>
            <a:ext cx="4500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 eaLnBrk="1" hangingPunct="1">
              <a:lnSpc>
                <a:spcPct val="100000"/>
              </a:lnSpc>
              <a:spcBef>
                <a:spcPct val="50000"/>
              </a:spcBef>
            </a:pPr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上级询问，信誓旦旦，表示“没问题”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499610" y="4424045"/>
            <a:ext cx="3738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 eaLnBrk="1" hangingPunct="1">
              <a:lnSpc>
                <a:spcPct val="100000"/>
              </a:lnSpc>
              <a:spcBef>
                <a:spcPct val="50000"/>
              </a:spcBef>
            </a:pPr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问题来了，推卸责任，溜之大吉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"/>
            <a:ext cx="12190730" cy="6857365"/>
          </a:xfrm>
          <a:prstGeom prst="rect">
            <a:avLst/>
          </a:prstGeom>
          <a:solidFill>
            <a:srgbClr val="24203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80695" y="-432435"/>
            <a:ext cx="3332480" cy="77241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96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endParaRPr lang="en-US" altLang="zh-CN" sz="4960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05410" y="3429000"/>
            <a:ext cx="763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320415" y="3429000"/>
            <a:ext cx="8893175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5410" y="3688715"/>
            <a:ext cx="76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320415" y="3688715"/>
            <a:ext cx="1125855" cy="1460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378200" y="2537460"/>
            <a:ext cx="4313555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 eaLnBrk="1" hangingPunct="1">
              <a:spcBef>
                <a:spcPct val="50000"/>
              </a:spcBef>
            </a:pPr>
            <a:r>
              <a:rPr lang="zh-CN" altLang="en-US" sz="4400" dirty="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  <a:sym typeface="+mn-ea"/>
              </a:rPr>
              <a:t>打 造 你 的 管 理</a:t>
            </a:r>
            <a:endParaRPr lang="zh-CN" altLang="en-US" sz="4400" dirty="0">
              <a:solidFill>
                <a:schemeClr val="bg1"/>
              </a:solidFill>
              <a:latin typeface="方正兰亭黑简体" panose="02000000000000000000" charset="-122"/>
              <a:ea typeface="方正兰亭黑简体" panose="02000000000000000000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740275" y="3512185"/>
            <a:ext cx="13893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>
                <a:solidFill>
                  <a:schemeClr val="bg1"/>
                </a:solidFill>
                <a:sym typeface="+mn-ea"/>
              </a:rPr>
              <a:t>Self training</a:t>
            </a:r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3240000">
            <a:off x="9872980" y="4410710"/>
            <a:ext cx="1861820" cy="1861820"/>
          </a:xfrm>
          <a:prstGeom prst="triangle">
            <a:avLst/>
          </a:prstGeom>
          <a:gradFill>
            <a:gsLst>
              <a:gs pos="0">
                <a:srgbClr val="24203D">
                  <a:alpha val="0"/>
                </a:srgbClr>
              </a:gs>
              <a:gs pos="100000">
                <a:srgbClr val="24203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等腰三角形 37"/>
          <p:cNvSpPr/>
          <p:nvPr/>
        </p:nvSpPr>
        <p:spPr>
          <a:xfrm rot="16920000">
            <a:off x="9719310" y="610235"/>
            <a:ext cx="1285240" cy="1285240"/>
          </a:xfrm>
          <a:prstGeom prst="triangle">
            <a:avLst/>
          </a:prstGeom>
          <a:gradFill>
            <a:gsLst>
              <a:gs pos="0">
                <a:srgbClr val="24203D">
                  <a:alpha val="0"/>
                </a:srgbClr>
              </a:gs>
              <a:gs pos="100000">
                <a:srgbClr val="24203D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13485" y="1235710"/>
            <a:ext cx="631126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R="0" defTabSz="914400" eaLnBrk="1" hangingPunct="1">
              <a:spcBef>
                <a:spcPct val="0"/>
              </a:spcBef>
              <a:buClrTx/>
              <a:buSzTx/>
              <a:buFontTx/>
              <a:defRPr/>
            </a:pPr>
            <a:r>
              <a:rPr lang="zh-TW" sz="3200" noProof="0" smtClean="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管理</a:t>
            </a:r>
            <a:r>
              <a:rPr lang="en-US" altLang="zh-CN" sz="3200" noProof="0" smtClean="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= </a:t>
            </a:r>
            <a:r>
              <a:rPr lang="zh-TW" sz="3200" noProof="0" smtClean="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管事 </a:t>
            </a:r>
            <a:r>
              <a:rPr lang="en-US" altLang="zh-CN" sz="3200" noProof="0" smtClean="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+ </a:t>
            </a:r>
            <a:r>
              <a:rPr lang="zh-TW" sz="3200" noProof="0" smtClean="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理人 </a:t>
            </a:r>
            <a:r>
              <a:rPr lang="en-US" altLang="zh-CN" sz="3200" noProof="0" smtClean="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+ </a:t>
            </a:r>
            <a:r>
              <a:rPr lang="zh-TW" sz="3200" noProof="0" smtClean="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安人    </a:t>
            </a:r>
            <a:r>
              <a:rPr lang="zh-CN" altLang="zh-TW" sz="3200" noProof="0" smtClean="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四</a:t>
            </a:r>
            <a:r>
              <a:rPr lang="en-US" altLang="zh-CN" sz="3200" noProof="0" smtClean="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R</a:t>
            </a:r>
            <a:r>
              <a:rPr lang="zh-CN" altLang="en-US" sz="3200" noProof="0" smtClean="0">
                <a:solidFill>
                  <a:schemeClr val="bg1"/>
                </a:solidFill>
                <a:effectLst/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原则</a:t>
            </a:r>
            <a:endParaRPr lang="zh-CN" altLang="en-US" sz="3200" noProof="0" smtClean="0">
              <a:solidFill>
                <a:schemeClr val="bg1"/>
              </a:solidFill>
              <a:effectLst/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3895" y="1280795"/>
            <a:ext cx="364490" cy="493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082675" y="1280795"/>
            <a:ext cx="130810" cy="493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683895" y="3110230"/>
            <a:ext cx="2540000" cy="2540000"/>
            <a:chOff x="1077" y="4898"/>
            <a:chExt cx="4000" cy="4000"/>
          </a:xfrm>
        </p:grpSpPr>
        <p:sp>
          <p:nvSpPr>
            <p:cNvPr id="13" name="矩形 12"/>
            <p:cNvSpPr/>
            <p:nvPr/>
          </p:nvSpPr>
          <p:spPr>
            <a:xfrm>
              <a:off x="1077" y="4898"/>
              <a:ext cx="4000" cy="4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72" y="5428"/>
              <a:ext cx="3211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r>
                <a:rPr lang="en-US" altLang="zh-CN" sz="2400" dirty="0">
                  <a:solidFill>
                    <a:srgbClr val="24203D"/>
                  </a:solidFill>
                  <a:latin typeface="微软雅黑" panose="020B0503020204020204" charset="-122"/>
                  <a:sym typeface="+mn-ea"/>
                </a:rPr>
                <a:t>Right People</a:t>
              </a:r>
              <a:endParaRPr lang="en-US" altLang="zh-CN" sz="2400" dirty="0">
                <a:solidFill>
                  <a:srgbClr val="24203D"/>
                </a:solidFill>
                <a:latin typeface="微软雅黑" panose="020B0503020204020204" charset="-122"/>
                <a:sym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973" y="7109"/>
              <a:ext cx="220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r>
                <a:rPr lang="zh-TW" altLang="zh-CN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找</a:t>
              </a:r>
              <a:r>
                <a:rPr lang="zh-CN" altLang="en-US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对</a:t>
              </a:r>
              <a:r>
                <a:rPr lang="zh-TW" altLang="zh-CN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的人</a:t>
              </a:r>
              <a:endParaRPr lang="zh-TW" altLang="zh-CN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498850" y="3110230"/>
            <a:ext cx="2540000" cy="2540000"/>
            <a:chOff x="5583" y="4898"/>
            <a:chExt cx="4000" cy="4000"/>
          </a:xfrm>
        </p:grpSpPr>
        <p:sp>
          <p:nvSpPr>
            <p:cNvPr id="14" name="矩形 13"/>
            <p:cNvSpPr/>
            <p:nvPr/>
          </p:nvSpPr>
          <p:spPr>
            <a:xfrm>
              <a:off x="5583" y="4898"/>
              <a:ext cx="4000" cy="4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838" y="5428"/>
              <a:ext cx="3490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en-US" altLang="zh-CN" sz="2400" dirty="0">
                  <a:latin typeface="微软雅黑" panose="020B0503020204020204" charset="-122"/>
                  <a:sym typeface="+mn-ea"/>
                </a:rPr>
                <a:t>Right Position</a:t>
              </a:r>
              <a:endParaRPr lang="en-US" altLang="zh-CN" sz="2400" dirty="0">
                <a:solidFill>
                  <a:srgbClr val="24203D"/>
                </a:solidFill>
                <a:latin typeface="微软雅黑" panose="020B0503020204020204" charset="-122"/>
                <a:sym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999" y="7109"/>
              <a:ext cx="316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TW" altLang="zh-CN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放在</a:t>
              </a:r>
              <a:r>
                <a:rPr lang="zh-CN" altLang="en-US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对</a:t>
              </a:r>
              <a:r>
                <a:rPr lang="zh-TW" altLang="zh-CN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的位</a:t>
              </a:r>
              <a:r>
                <a:rPr lang="zh-CN" altLang="en-US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置</a:t>
              </a:r>
              <a:endParaRPr lang="zh-CN" altLang="en-US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13805" y="3110230"/>
            <a:ext cx="2540000" cy="2540000"/>
            <a:chOff x="10089" y="4898"/>
            <a:chExt cx="4000" cy="4000"/>
          </a:xfrm>
        </p:grpSpPr>
        <p:sp>
          <p:nvSpPr>
            <p:cNvPr id="15" name="矩形 14"/>
            <p:cNvSpPr/>
            <p:nvPr/>
          </p:nvSpPr>
          <p:spPr>
            <a:xfrm>
              <a:off x="10089" y="4898"/>
              <a:ext cx="4000" cy="4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658" y="5428"/>
              <a:ext cx="2862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en-US" altLang="zh-CN" sz="2400" dirty="0">
                  <a:latin typeface="微软雅黑" panose="020B0503020204020204" charset="-122"/>
                  <a:sym typeface="+mn-ea"/>
                </a:rPr>
                <a:t>Right Ways</a:t>
              </a:r>
              <a:endParaRPr lang="en-US" altLang="zh-CN" sz="2400" dirty="0">
                <a:solidFill>
                  <a:srgbClr val="24203D"/>
                </a:solidFill>
                <a:latin typeface="微软雅黑" panose="020B0503020204020204" charset="-122"/>
                <a:sym typeface="+mn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745" y="7109"/>
              <a:ext cx="268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TW" altLang="zh-CN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用</a:t>
              </a:r>
              <a:r>
                <a:rPr lang="zh-CN" altLang="en-US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对</a:t>
              </a:r>
              <a:r>
                <a:rPr lang="zh-TW" altLang="zh-CN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sym typeface="+mn-ea"/>
                </a:rPr>
                <a:t>的方法</a:t>
              </a:r>
              <a:endParaRPr lang="zh-TW" altLang="zh-CN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128760" y="3110230"/>
            <a:ext cx="2540000" cy="2540000"/>
            <a:chOff x="14377" y="4898"/>
            <a:chExt cx="4000" cy="4000"/>
          </a:xfrm>
        </p:grpSpPr>
        <p:sp>
          <p:nvSpPr>
            <p:cNvPr id="16" name="矩形 15"/>
            <p:cNvSpPr/>
            <p:nvPr/>
          </p:nvSpPr>
          <p:spPr>
            <a:xfrm>
              <a:off x="14377" y="4898"/>
              <a:ext cx="4000" cy="4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4789" y="5428"/>
              <a:ext cx="3177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en-US" altLang="zh-CN" sz="2400" dirty="0">
                  <a:latin typeface="微软雅黑" panose="020B0503020204020204" charset="-122"/>
                  <a:sym typeface="+mn-ea"/>
                </a:rPr>
                <a:t>Right Things</a:t>
              </a:r>
              <a:endParaRPr lang="en-US" altLang="zh-CN" sz="2400" dirty="0">
                <a:solidFill>
                  <a:srgbClr val="24203D"/>
                </a:solidFill>
                <a:latin typeface="微软雅黑" panose="020B050302020402020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033" y="7109"/>
              <a:ext cx="2688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r>
                <a:rPr lang="zh-TW" altLang="zh-CN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  <a:sym typeface="+mn-ea"/>
                </a:rPr>
                <a:t>去做</a:t>
              </a:r>
              <a:r>
                <a:rPr lang="zh-CN" altLang="en-US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  <a:sym typeface="+mn-ea"/>
                </a:rPr>
                <a:t>对</a:t>
              </a:r>
              <a:r>
                <a:rPr lang="zh-TW" altLang="zh-CN" sz="2400" dirty="0">
                  <a:solidFill>
                    <a:srgbClr val="24203D"/>
                  </a:solidFill>
                  <a:latin typeface="方正清刻本悦宋简体" panose="02000000000000000000" charset="-122"/>
                  <a:ea typeface="方正清刻本悦宋简体" panose="02000000000000000000" charset="-122"/>
                  <a:cs typeface="方正清刻本悦宋简体" panose="02000000000000000000" charset="-122"/>
                  <a:sym typeface="+mn-ea"/>
                </a:rPr>
                <a:t>的事 </a:t>
              </a:r>
              <a:endParaRPr lang="zh-TW" altLang="zh-CN" sz="24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37540" y="1920875"/>
            <a:ext cx="2814320" cy="2814320"/>
            <a:chOff x="6232" y="1763"/>
            <a:chExt cx="7272" cy="7272"/>
          </a:xfrm>
        </p:grpSpPr>
        <p:sp>
          <p:nvSpPr>
            <p:cNvPr id="2" name="饼形 1"/>
            <p:cNvSpPr/>
            <p:nvPr/>
          </p:nvSpPr>
          <p:spPr>
            <a:xfrm>
              <a:off x="6232" y="1763"/>
              <a:ext cx="7273" cy="7273"/>
            </a:xfrm>
            <a:prstGeom prst="pi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饼形 3"/>
            <p:cNvSpPr/>
            <p:nvPr/>
          </p:nvSpPr>
          <p:spPr>
            <a:xfrm>
              <a:off x="6232" y="1763"/>
              <a:ext cx="7273" cy="7273"/>
            </a:xfrm>
            <a:prstGeom prst="pie">
              <a:avLst>
                <a:gd name="adj1" fmla="val 16084020"/>
                <a:gd name="adj2" fmla="val 19796586"/>
              </a:avLst>
            </a:prstGeom>
            <a:solidFill>
              <a:srgbClr val="24203D">
                <a:alpha val="9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饼形 5"/>
            <p:cNvSpPr/>
            <p:nvPr/>
          </p:nvSpPr>
          <p:spPr>
            <a:xfrm>
              <a:off x="6232" y="1763"/>
              <a:ext cx="7273" cy="7273"/>
            </a:xfrm>
            <a:prstGeom prst="pie">
              <a:avLst>
                <a:gd name="adj1" fmla="val 19770648"/>
                <a:gd name="adj2" fmla="val 21596781"/>
              </a:avLst>
            </a:prstGeom>
            <a:solidFill>
              <a:schemeClr val="tx2">
                <a:alpha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163695" y="2190115"/>
            <a:ext cx="3992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eaLnBrk="1" hangingPunct="1">
              <a:spcBef>
                <a:spcPct val="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怎样才算把对的人放在对的位置？</a:t>
            </a:r>
            <a:endParaRPr lang="zh-CN" altLang="en-US" sz="20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89375" y="2214245"/>
            <a:ext cx="274320" cy="3498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4163695" y="2986405"/>
            <a:ext cx="4980305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80%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的工作是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系统化标准化普通人足以胜任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163695" y="3576320"/>
            <a:ext cx="49803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15%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的工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作是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需要专业和经验判断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的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专业人才</a:t>
            </a:r>
            <a:endParaRPr lang="en-US" altLang="zh-CN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163695" y="4110990"/>
            <a:ext cx="49803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 algn="l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5%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的工作是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疑难杂症需要优秀人才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3915" y="2178050"/>
            <a:ext cx="10506075" cy="15855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fontAlgn="t">
              <a:lnSpc>
                <a:spcPct val="180000"/>
              </a:lnSpc>
              <a:spcBef>
                <a:spcPct val="0"/>
              </a:spcBef>
            </a:pP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       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现在有一项重要的工作要做，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A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相信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B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肯定会做。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本来可以去做，但实际上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D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去做。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B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对此很不高兴，因为这是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A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的工作。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A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认为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都可以去做。但是，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D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意识到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A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都不会去做。结果是当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D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去做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都本可以做的事时，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A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开始责怪</a:t>
            </a:r>
            <a:r>
              <a:rPr lang="en-US" altLang="zh-CN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B</a:t>
            </a:r>
            <a:r>
              <a:rPr lang="zh-CN" altLang="en-US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。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43915" y="4081780"/>
            <a:ext cx="1072515" cy="36830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spAutoFit/>
          </a:bodyPr>
          <a:p>
            <a:r>
              <a:rPr lang="en-US" altLang="zh-CN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A </a:t>
            </a: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每个人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7450" y="4081780"/>
            <a:ext cx="1080135" cy="36830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spAutoFit/>
          </a:bodyPr>
          <a:p>
            <a:r>
              <a:rPr lang="en-US" altLang="zh-CN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B </a:t>
            </a: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某个人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18605" y="3995420"/>
            <a:ext cx="1089660" cy="36830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spAutoFit/>
          </a:bodyPr>
          <a:p>
            <a:r>
              <a:rPr lang="en-US" altLang="zh-CN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C </a:t>
            </a: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任何人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19285" y="3995420"/>
            <a:ext cx="1178560" cy="36830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spAutoFit/>
          </a:bodyPr>
          <a:p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 </a:t>
            </a:r>
            <a:r>
              <a:rPr lang="en-US" altLang="zh-CN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D </a:t>
            </a: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cs typeface="方正清刻本悦宋简体" panose="02000000000000000000" charset="-122"/>
                <a:sym typeface="+mn-ea"/>
              </a:rPr>
              <a:t>没有人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cs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270" y="1597025"/>
            <a:ext cx="12190730" cy="36652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4011295" y="2138045"/>
            <a:ext cx="0" cy="2251075"/>
          </a:xfrm>
          <a:prstGeom prst="line">
            <a:avLst/>
          </a:prstGeom>
          <a:ln w="25400" cmpd="sng">
            <a:solidFill>
              <a:srgbClr val="24203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182610" y="2138045"/>
            <a:ext cx="0" cy="2251075"/>
          </a:xfrm>
          <a:prstGeom prst="line">
            <a:avLst/>
          </a:prstGeom>
          <a:ln w="25400" cmpd="sng">
            <a:solidFill>
              <a:srgbClr val="24203D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46050" y="2525395"/>
            <a:ext cx="35591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fontAlgn="auto">
              <a:extLst>
                <a:ext uri="{35155182-B16C-46BC-9424-99874614C6A1}">
                  <wpsdc:indentchars xmlns:wpsdc="http://www.wps.cn/officeDocument/2017/drawingmlCustomData" val="200" checksum="59296752"/>
                </a:ext>
              </a:extLst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每个人都可以去做的事情，恰恰因为是每个人都可以做到，所以就造成了没有人去做，因为每个人都认为别人会去做，结果是没有人去做。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17365" y="2664143"/>
            <a:ext cx="355917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fontAlgn="auto">
              <a:extLst>
                <a:ext uri="{35155182-B16C-46BC-9424-99874614C6A1}">
                  <wpsdc:indentchars xmlns:wpsdc="http://www.wps.cn/officeDocument/2017/drawingmlCustomData" val="200" checksum="59296752"/>
                </a:ext>
              </a:extLst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只有某个人去做这每个人都可以做到却又不去做的事情，才可以打破不良的循环。这某个人，就是天生的领导者。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488680" y="2525395"/>
            <a:ext cx="35591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fontAlgn="auto">
              <a:extLst>
                <a:ext uri="{35155182-B16C-46BC-9424-99874614C6A1}">
                  <wpsdc:indentchars xmlns:wpsdc="http://www.wps.cn/officeDocument/2017/drawingmlCustomData" val="200" checksum="59296752"/>
                </a:ext>
              </a:extLst>
            </a:pPr>
            <a:r>
              <a:rPr lang="zh-CN" altLang="en-US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在工作当中，很多优秀人才的脱颖而出，并不一定是因为做了别人无法做到的事情，而是做了每个人都可以做到却又不一定做的事情。</a:t>
            </a:r>
            <a:endParaRPr lang="zh-CN" altLang="en-US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67000" sy="67000" flip="x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" y="318"/>
            <a:ext cx="12190730" cy="6857365"/>
          </a:xfrm>
          <a:prstGeom prst="rect">
            <a:avLst/>
          </a:prstGeom>
          <a:solidFill>
            <a:srgbClr val="24203D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2400" y="2372360"/>
            <a:ext cx="2114550" cy="2114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知道：大致了解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95880" y="2372360"/>
            <a:ext cx="2114550" cy="2114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悟到：领悟内涵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39360" y="2372360"/>
            <a:ext cx="2114550" cy="2114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做到：付诸实践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482840" y="2372360"/>
            <a:ext cx="2114550" cy="2114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传道：与人分享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26320" y="2372360"/>
            <a:ext cx="2114550" cy="2114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dirty="0">
                <a:solidFill>
                  <a:srgbClr val="24203D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得道：成为习惯</a:t>
            </a:r>
            <a:endParaRPr lang="zh-CN" altLang="en-US" sz="2000" dirty="0">
              <a:solidFill>
                <a:srgbClr val="24203D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760595" y="1181735"/>
            <a:ext cx="26720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>
              <a:spcBef>
                <a:spcPct val="0"/>
              </a:spcBef>
            </a:pP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学习的五大境界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1499235" y="1442720"/>
            <a:ext cx="3261360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543800" y="1442720"/>
            <a:ext cx="3261360" cy="0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5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6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7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8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69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0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1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5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6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7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8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9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0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1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5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6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7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8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89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90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91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9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9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9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95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2243</Words>
  <Application>WPS 演示</Application>
  <PresentationFormat>宽屏</PresentationFormat>
  <Paragraphs>451</Paragraphs>
  <Slides>34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方正兰亭黑简体</vt:lpstr>
      <vt:lpstr>方正清刻本悦宋简体</vt:lpstr>
      <vt:lpstr>Arial Unicode MS</vt:lpstr>
      <vt:lpstr>Wingdings 2</vt:lpstr>
      <vt:lpstr>Courier New</vt:lpstr>
      <vt:lpstr>Wingdings 3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吴欣洳</cp:lastModifiedBy>
  <cp:revision>38</cp:revision>
  <dcterms:created xsi:type="dcterms:W3CDTF">2019-06-19T02:08:00Z</dcterms:created>
  <dcterms:modified xsi:type="dcterms:W3CDTF">2021-05-06T16:39:29Z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KSOTemplateUUID">
    <vt:lpwstr>v1.0_mb_YxPj+uZSJDBNaSsMzCKuIw==</vt:lpwstr>
  </property>
  <property fmtid="{D5CDD505-2E9C-101B-9397-08002B2CF9AE}" pid="4" name="ICV">
    <vt:lpwstr>BB55401C6BD642079D3C8145A4EF3F98</vt:lpwstr>
  </property>
</Properties>
</file>