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9" r:id="rId4"/>
    <p:sldId id="263" r:id="rId5"/>
    <p:sldId id="264" r:id="rId6"/>
    <p:sldId id="258" r:id="rId7"/>
    <p:sldId id="265" r:id="rId8"/>
    <p:sldId id="266" r:id="rId9"/>
    <p:sldId id="267" r:id="rId10"/>
    <p:sldId id="260" r:id="rId11"/>
    <p:sldId id="268" r:id="rId12"/>
    <p:sldId id="269" r:id="rId13"/>
    <p:sldId id="270" r:id="rId14"/>
    <p:sldId id="261" r:id="rId15"/>
    <p:sldId id="271" r:id="rId16"/>
    <p:sldId id="272" r:id="rId17"/>
    <p:sldId id="273" r:id="rId18"/>
    <p:sldId id="262" r:id="rId19"/>
  </p:sldIdLst>
  <p:sldSz cx="12192000" cy="6858000"/>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ED61"/>
    <a:srgbClr val="447D96"/>
    <a:srgbClr val="C2C168"/>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92" autoAdjust="0"/>
    <p:restoredTop sz="94660"/>
  </p:normalViewPr>
  <p:slideViewPr>
    <p:cSldViewPr snapToGrid="0" showGuides="1">
      <p:cViewPr varScale="1">
        <p:scale>
          <a:sx n="90" d="100"/>
          <a:sy n="90" d="100"/>
        </p:scale>
        <p:origin x="126" y="84"/>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2568DE3C-1FAB-47B9-A44A-A795CB3164BB}"/>
              </a:ext>
            </a:extLst>
          </p:cNvPr>
          <p:cNvSpPr>
            <a:spLocks noGrp="1"/>
          </p:cNvSpPr>
          <p:nvPr>
            <p:ph type="ctrTitle"/>
          </p:nvPr>
        </p:nvSpPr>
        <p:spPr>
          <a:xfrm>
            <a:off x="1524000" y="1122363"/>
            <a:ext cx="9144000" cy="2387600"/>
          </a:xfrm>
        </p:spPr>
        <p:txBody>
          <a:bodyPr anchor="b"/>
          <a:lstStyle>
            <a:lvl1pPr algn="ctr">
              <a:defRPr sz="6000"/>
            </a:lvl1pPr>
          </a:lstStyle>
          <a:p>
            <a:r>
              <a:rPr lang="zh-CN" altLang="en-US"/>
              <a:t>单击此处编辑母版标题样式</a:t>
            </a:r>
          </a:p>
        </p:txBody>
      </p:sp>
      <p:sp>
        <p:nvSpPr>
          <p:cNvPr id="3" name="副标题 2">
            <a:extLst>
              <a:ext uri="{FF2B5EF4-FFF2-40B4-BE49-F238E27FC236}">
                <a16:creationId xmlns:a16="http://schemas.microsoft.com/office/drawing/2014/main" id="{D94B2513-F9F1-4D66-8F91-2A8056B84486}"/>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单击此处编辑母版副标题样式</a:t>
            </a:r>
          </a:p>
        </p:txBody>
      </p:sp>
      <p:sp>
        <p:nvSpPr>
          <p:cNvPr id="4" name="日期占位符 3">
            <a:extLst>
              <a:ext uri="{FF2B5EF4-FFF2-40B4-BE49-F238E27FC236}">
                <a16:creationId xmlns:a16="http://schemas.microsoft.com/office/drawing/2014/main" id="{B8752D7E-224C-4EA1-99A7-4414E7AE8B28}"/>
              </a:ext>
            </a:extLst>
          </p:cNvPr>
          <p:cNvSpPr>
            <a:spLocks noGrp="1"/>
          </p:cNvSpPr>
          <p:nvPr>
            <p:ph type="dt" sz="half" idx="10"/>
          </p:nvPr>
        </p:nvSpPr>
        <p:spPr/>
        <p:txBody>
          <a:bodyPr/>
          <a:lstStyle/>
          <a:p>
            <a:fld id="{E2B0AB41-37C3-4F7F-8C0D-1ED0B5150F9A}" type="datetimeFigureOut">
              <a:rPr lang="zh-CN" altLang="en-US" smtClean="0"/>
              <a:t>2020-11-12</a:t>
            </a:fld>
            <a:endParaRPr lang="zh-CN" altLang="en-US"/>
          </a:p>
        </p:txBody>
      </p:sp>
      <p:sp>
        <p:nvSpPr>
          <p:cNvPr id="5" name="页脚占位符 4">
            <a:extLst>
              <a:ext uri="{FF2B5EF4-FFF2-40B4-BE49-F238E27FC236}">
                <a16:creationId xmlns:a16="http://schemas.microsoft.com/office/drawing/2014/main" id="{7C5C2099-1681-40E8-84FE-13D1B8D56C13}"/>
              </a:ext>
            </a:extLst>
          </p:cNvPr>
          <p:cNvSpPr>
            <a:spLocks noGrp="1"/>
          </p:cNvSpPr>
          <p:nvPr>
            <p:ph type="ftr" sz="quarter" idx="11"/>
          </p:nvPr>
        </p:nvSpPr>
        <p:spPr/>
        <p:txBody>
          <a:bodyPr/>
          <a:lstStyle/>
          <a:p>
            <a:endParaRPr lang="zh-CN" altLang="en-US"/>
          </a:p>
        </p:txBody>
      </p:sp>
      <p:sp>
        <p:nvSpPr>
          <p:cNvPr id="6" name="灯片编号占位符 5">
            <a:extLst>
              <a:ext uri="{FF2B5EF4-FFF2-40B4-BE49-F238E27FC236}">
                <a16:creationId xmlns:a16="http://schemas.microsoft.com/office/drawing/2014/main" id="{1743A4F6-AD33-47D2-B115-3DC5665EC6D1}"/>
              </a:ext>
            </a:extLst>
          </p:cNvPr>
          <p:cNvSpPr>
            <a:spLocks noGrp="1"/>
          </p:cNvSpPr>
          <p:nvPr>
            <p:ph type="sldNum" sz="quarter" idx="12"/>
          </p:nvPr>
        </p:nvSpPr>
        <p:spPr/>
        <p:txBody>
          <a:bodyPr/>
          <a:lstStyle/>
          <a:p>
            <a:fld id="{6B973E2D-21FD-49B9-8A76-05CAC032FE26}" type="slidenum">
              <a:rPr lang="zh-CN" altLang="en-US" smtClean="0"/>
              <a:t>‹#›</a:t>
            </a:fld>
            <a:endParaRPr lang="zh-CN" altLang="en-US"/>
          </a:p>
        </p:txBody>
      </p:sp>
    </p:spTree>
    <p:extLst>
      <p:ext uri="{BB962C8B-B14F-4D97-AF65-F5344CB8AC3E}">
        <p14:creationId xmlns:p14="http://schemas.microsoft.com/office/powerpoint/2010/main" val="325646473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9CD265FE-2E82-408F-B548-1C964F08F5DC}"/>
              </a:ext>
            </a:extLst>
          </p:cNvPr>
          <p:cNvSpPr>
            <a:spLocks noGrp="1"/>
          </p:cNvSpPr>
          <p:nvPr>
            <p:ph type="title"/>
          </p:nvPr>
        </p:nvSpPr>
        <p:spPr/>
        <p:txBody>
          <a:bodyPr/>
          <a:lstStyle/>
          <a:p>
            <a:r>
              <a:rPr lang="zh-CN" altLang="en-US"/>
              <a:t>单击此处编辑母版标题样式</a:t>
            </a:r>
          </a:p>
        </p:txBody>
      </p:sp>
      <p:sp>
        <p:nvSpPr>
          <p:cNvPr id="3" name="内容占位符 2">
            <a:extLst>
              <a:ext uri="{FF2B5EF4-FFF2-40B4-BE49-F238E27FC236}">
                <a16:creationId xmlns:a16="http://schemas.microsoft.com/office/drawing/2014/main" id="{7E6E56D2-A6BC-4BF9-BAAF-350AE552B862}"/>
              </a:ext>
            </a:extLst>
          </p:cNvPr>
          <p:cNvSpPr>
            <a:spLocks noGrp="1"/>
          </p:cNvSpPr>
          <p:nvPr>
            <p:ph idx="1"/>
          </p:nvPr>
        </p:nvSpPr>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日期占位符 3">
            <a:extLst>
              <a:ext uri="{FF2B5EF4-FFF2-40B4-BE49-F238E27FC236}">
                <a16:creationId xmlns:a16="http://schemas.microsoft.com/office/drawing/2014/main" id="{DE50D550-9C4D-467D-BA6D-A948B131BFCA}"/>
              </a:ext>
            </a:extLst>
          </p:cNvPr>
          <p:cNvSpPr>
            <a:spLocks noGrp="1"/>
          </p:cNvSpPr>
          <p:nvPr>
            <p:ph type="dt" sz="half" idx="10"/>
          </p:nvPr>
        </p:nvSpPr>
        <p:spPr/>
        <p:txBody>
          <a:bodyPr/>
          <a:lstStyle/>
          <a:p>
            <a:fld id="{E2B0AB41-37C3-4F7F-8C0D-1ED0B5150F9A}" type="datetimeFigureOut">
              <a:rPr lang="zh-CN" altLang="en-US" smtClean="0"/>
              <a:t>2020-11-12</a:t>
            </a:fld>
            <a:endParaRPr lang="zh-CN" altLang="en-US"/>
          </a:p>
        </p:txBody>
      </p:sp>
      <p:sp>
        <p:nvSpPr>
          <p:cNvPr id="5" name="页脚占位符 4">
            <a:extLst>
              <a:ext uri="{FF2B5EF4-FFF2-40B4-BE49-F238E27FC236}">
                <a16:creationId xmlns:a16="http://schemas.microsoft.com/office/drawing/2014/main" id="{6FBDF095-3298-48A2-97AB-9DEC0495E463}"/>
              </a:ext>
            </a:extLst>
          </p:cNvPr>
          <p:cNvSpPr>
            <a:spLocks noGrp="1"/>
          </p:cNvSpPr>
          <p:nvPr>
            <p:ph type="ftr" sz="quarter" idx="11"/>
          </p:nvPr>
        </p:nvSpPr>
        <p:spPr/>
        <p:txBody>
          <a:bodyPr/>
          <a:lstStyle/>
          <a:p>
            <a:endParaRPr lang="zh-CN" altLang="en-US"/>
          </a:p>
        </p:txBody>
      </p:sp>
      <p:sp>
        <p:nvSpPr>
          <p:cNvPr id="6" name="灯片编号占位符 5">
            <a:extLst>
              <a:ext uri="{FF2B5EF4-FFF2-40B4-BE49-F238E27FC236}">
                <a16:creationId xmlns:a16="http://schemas.microsoft.com/office/drawing/2014/main" id="{C5D0FFF1-AC33-4668-AA66-69BF184C612D}"/>
              </a:ext>
            </a:extLst>
          </p:cNvPr>
          <p:cNvSpPr>
            <a:spLocks noGrp="1"/>
          </p:cNvSpPr>
          <p:nvPr>
            <p:ph type="sldNum" sz="quarter" idx="12"/>
          </p:nvPr>
        </p:nvSpPr>
        <p:spPr/>
        <p:txBody>
          <a:bodyPr/>
          <a:lstStyle/>
          <a:p>
            <a:fld id="{6B973E2D-21FD-49B9-8A76-05CAC032FE26}" type="slidenum">
              <a:rPr lang="zh-CN" altLang="en-US" smtClean="0"/>
              <a:t>‹#›</a:t>
            </a:fld>
            <a:endParaRPr lang="zh-CN" altLang="en-US"/>
          </a:p>
        </p:txBody>
      </p:sp>
    </p:spTree>
    <p:extLst>
      <p:ext uri="{BB962C8B-B14F-4D97-AF65-F5344CB8AC3E}">
        <p14:creationId xmlns:p14="http://schemas.microsoft.com/office/powerpoint/2010/main" val="101420644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664CD00A-81F7-469B-A1F1-E56E88FA9B8F}"/>
              </a:ext>
            </a:extLst>
          </p:cNvPr>
          <p:cNvSpPr>
            <a:spLocks noGrp="1"/>
          </p:cNvSpPr>
          <p:nvPr>
            <p:ph type="title"/>
          </p:nvPr>
        </p:nvSpPr>
        <p:spPr>
          <a:xfrm>
            <a:off x="831850" y="1709738"/>
            <a:ext cx="10515600" cy="2852737"/>
          </a:xfrm>
        </p:spPr>
        <p:txBody>
          <a:bodyPr anchor="b"/>
          <a:lstStyle>
            <a:lvl1pPr>
              <a:defRPr sz="6000"/>
            </a:lvl1pPr>
          </a:lstStyle>
          <a:p>
            <a:r>
              <a:rPr lang="zh-CN" altLang="en-US"/>
              <a:t>单击此处编辑母版标题样式</a:t>
            </a:r>
          </a:p>
        </p:txBody>
      </p:sp>
      <p:sp>
        <p:nvSpPr>
          <p:cNvPr id="3" name="文本占位符 2">
            <a:extLst>
              <a:ext uri="{FF2B5EF4-FFF2-40B4-BE49-F238E27FC236}">
                <a16:creationId xmlns:a16="http://schemas.microsoft.com/office/drawing/2014/main" id="{B324A14E-67DF-4047-ACF7-1C140864D7EF}"/>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a:t>单击此处编辑母版文本样式</a:t>
            </a:r>
          </a:p>
        </p:txBody>
      </p:sp>
      <p:sp>
        <p:nvSpPr>
          <p:cNvPr id="4" name="日期占位符 3">
            <a:extLst>
              <a:ext uri="{FF2B5EF4-FFF2-40B4-BE49-F238E27FC236}">
                <a16:creationId xmlns:a16="http://schemas.microsoft.com/office/drawing/2014/main" id="{CC5E5F04-CBAD-491C-A132-6674D6767B61}"/>
              </a:ext>
            </a:extLst>
          </p:cNvPr>
          <p:cNvSpPr>
            <a:spLocks noGrp="1"/>
          </p:cNvSpPr>
          <p:nvPr>
            <p:ph type="dt" sz="half" idx="10"/>
          </p:nvPr>
        </p:nvSpPr>
        <p:spPr/>
        <p:txBody>
          <a:bodyPr/>
          <a:lstStyle/>
          <a:p>
            <a:fld id="{E2B0AB41-37C3-4F7F-8C0D-1ED0B5150F9A}" type="datetimeFigureOut">
              <a:rPr lang="zh-CN" altLang="en-US" smtClean="0"/>
              <a:t>2020-11-12</a:t>
            </a:fld>
            <a:endParaRPr lang="zh-CN" altLang="en-US"/>
          </a:p>
        </p:txBody>
      </p:sp>
      <p:sp>
        <p:nvSpPr>
          <p:cNvPr id="5" name="页脚占位符 4">
            <a:extLst>
              <a:ext uri="{FF2B5EF4-FFF2-40B4-BE49-F238E27FC236}">
                <a16:creationId xmlns:a16="http://schemas.microsoft.com/office/drawing/2014/main" id="{9DC83672-0EA4-4BCD-BC08-4CA7E9BB92BE}"/>
              </a:ext>
            </a:extLst>
          </p:cNvPr>
          <p:cNvSpPr>
            <a:spLocks noGrp="1"/>
          </p:cNvSpPr>
          <p:nvPr>
            <p:ph type="ftr" sz="quarter" idx="11"/>
          </p:nvPr>
        </p:nvSpPr>
        <p:spPr/>
        <p:txBody>
          <a:bodyPr/>
          <a:lstStyle/>
          <a:p>
            <a:endParaRPr lang="zh-CN" altLang="en-US"/>
          </a:p>
        </p:txBody>
      </p:sp>
      <p:sp>
        <p:nvSpPr>
          <p:cNvPr id="6" name="灯片编号占位符 5">
            <a:extLst>
              <a:ext uri="{FF2B5EF4-FFF2-40B4-BE49-F238E27FC236}">
                <a16:creationId xmlns:a16="http://schemas.microsoft.com/office/drawing/2014/main" id="{DCF181FC-DF9D-487C-81ED-D5BFAA910404}"/>
              </a:ext>
            </a:extLst>
          </p:cNvPr>
          <p:cNvSpPr>
            <a:spLocks noGrp="1"/>
          </p:cNvSpPr>
          <p:nvPr>
            <p:ph type="sldNum" sz="quarter" idx="12"/>
          </p:nvPr>
        </p:nvSpPr>
        <p:spPr/>
        <p:txBody>
          <a:bodyPr/>
          <a:lstStyle/>
          <a:p>
            <a:fld id="{6B973E2D-21FD-49B9-8A76-05CAC032FE26}" type="slidenum">
              <a:rPr lang="zh-CN" altLang="en-US" smtClean="0"/>
              <a:t>‹#›</a:t>
            </a:fld>
            <a:endParaRPr lang="zh-CN" altLang="en-US"/>
          </a:p>
        </p:txBody>
      </p:sp>
    </p:spTree>
    <p:extLst>
      <p:ext uri="{BB962C8B-B14F-4D97-AF65-F5344CB8AC3E}">
        <p14:creationId xmlns:p14="http://schemas.microsoft.com/office/powerpoint/2010/main" val="61990486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5B64BCCE-697E-4718-9192-04959CF42D3F}"/>
              </a:ext>
            </a:extLst>
          </p:cNvPr>
          <p:cNvSpPr>
            <a:spLocks noGrp="1"/>
          </p:cNvSpPr>
          <p:nvPr>
            <p:ph type="title"/>
          </p:nvPr>
        </p:nvSpPr>
        <p:spPr/>
        <p:txBody>
          <a:bodyPr/>
          <a:lstStyle/>
          <a:p>
            <a:r>
              <a:rPr lang="zh-CN" altLang="en-US"/>
              <a:t>单击此处编辑母版标题样式</a:t>
            </a:r>
          </a:p>
        </p:txBody>
      </p:sp>
      <p:sp>
        <p:nvSpPr>
          <p:cNvPr id="3" name="内容占位符 2">
            <a:extLst>
              <a:ext uri="{FF2B5EF4-FFF2-40B4-BE49-F238E27FC236}">
                <a16:creationId xmlns:a16="http://schemas.microsoft.com/office/drawing/2014/main" id="{F55A7A69-9E5B-4D9F-A1E6-5A25E0B1958F}"/>
              </a:ext>
            </a:extLst>
          </p:cNvPr>
          <p:cNvSpPr>
            <a:spLocks noGrp="1"/>
          </p:cNvSpPr>
          <p:nvPr>
            <p:ph sz="half" idx="1"/>
          </p:nvPr>
        </p:nvSpPr>
        <p:spPr>
          <a:xfrm>
            <a:off x="838200" y="1825625"/>
            <a:ext cx="5181600" cy="4351338"/>
          </a:xfr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内容占位符 3">
            <a:extLst>
              <a:ext uri="{FF2B5EF4-FFF2-40B4-BE49-F238E27FC236}">
                <a16:creationId xmlns:a16="http://schemas.microsoft.com/office/drawing/2014/main" id="{7F8D5E12-DD90-43A3-BF27-98CD43ADEAAE}"/>
              </a:ext>
            </a:extLst>
          </p:cNvPr>
          <p:cNvSpPr>
            <a:spLocks noGrp="1"/>
          </p:cNvSpPr>
          <p:nvPr>
            <p:ph sz="half" idx="2"/>
          </p:nvPr>
        </p:nvSpPr>
        <p:spPr>
          <a:xfrm>
            <a:off x="6172200" y="1825625"/>
            <a:ext cx="5181600" cy="4351338"/>
          </a:xfr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5" name="日期占位符 4">
            <a:extLst>
              <a:ext uri="{FF2B5EF4-FFF2-40B4-BE49-F238E27FC236}">
                <a16:creationId xmlns:a16="http://schemas.microsoft.com/office/drawing/2014/main" id="{445E5BE6-AE33-4610-82FF-7C1910AB85D9}"/>
              </a:ext>
            </a:extLst>
          </p:cNvPr>
          <p:cNvSpPr>
            <a:spLocks noGrp="1"/>
          </p:cNvSpPr>
          <p:nvPr>
            <p:ph type="dt" sz="half" idx="10"/>
          </p:nvPr>
        </p:nvSpPr>
        <p:spPr/>
        <p:txBody>
          <a:bodyPr/>
          <a:lstStyle/>
          <a:p>
            <a:fld id="{E2B0AB41-37C3-4F7F-8C0D-1ED0B5150F9A}" type="datetimeFigureOut">
              <a:rPr lang="zh-CN" altLang="en-US" smtClean="0"/>
              <a:t>2020-11-12</a:t>
            </a:fld>
            <a:endParaRPr lang="zh-CN" altLang="en-US"/>
          </a:p>
        </p:txBody>
      </p:sp>
      <p:sp>
        <p:nvSpPr>
          <p:cNvPr id="6" name="页脚占位符 5">
            <a:extLst>
              <a:ext uri="{FF2B5EF4-FFF2-40B4-BE49-F238E27FC236}">
                <a16:creationId xmlns:a16="http://schemas.microsoft.com/office/drawing/2014/main" id="{5280551D-CB43-4160-8276-01E744C66438}"/>
              </a:ext>
            </a:extLst>
          </p:cNvPr>
          <p:cNvSpPr>
            <a:spLocks noGrp="1"/>
          </p:cNvSpPr>
          <p:nvPr>
            <p:ph type="ftr" sz="quarter" idx="11"/>
          </p:nvPr>
        </p:nvSpPr>
        <p:spPr/>
        <p:txBody>
          <a:bodyPr/>
          <a:lstStyle/>
          <a:p>
            <a:endParaRPr lang="zh-CN" altLang="en-US"/>
          </a:p>
        </p:txBody>
      </p:sp>
      <p:sp>
        <p:nvSpPr>
          <p:cNvPr id="7" name="灯片编号占位符 6">
            <a:extLst>
              <a:ext uri="{FF2B5EF4-FFF2-40B4-BE49-F238E27FC236}">
                <a16:creationId xmlns:a16="http://schemas.microsoft.com/office/drawing/2014/main" id="{502B8ADC-D4F4-4FEF-9CA9-75F8156028F8}"/>
              </a:ext>
            </a:extLst>
          </p:cNvPr>
          <p:cNvSpPr>
            <a:spLocks noGrp="1"/>
          </p:cNvSpPr>
          <p:nvPr>
            <p:ph type="sldNum" sz="quarter" idx="12"/>
          </p:nvPr>
        </p:nvSpPr>
        <p:spPr/>
        <p:txBody>
          <a:bodyPr/>
          <a:lstStyle/>
          <a:p>
            <a:fld id="{6B973E2D-21FD-49B9-8A76-05CAC032FE26}" type="slidenum">
              <a:rPr lang="zh-CN" altLang="en-US" smtClean="0"/>
              <a:t>‹#›</a:t>
            </a:fld>
            <a:endParaRPr lang="zh-CN" altLang="en-US"/>
          </a:p>
        </p:txBody>
      </p:sp>
    </p:spTree>
    <p:extLst>
      <p:ext uri="{BB962C8B-B14F-4D97-AF65-F5344CB8AC3E}">
        <p14:creationId xmlns:p14="http://schemas.microsoft.com/office/powerpoint/2010/main" val="16906662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643BCCC9-F039-4FA0-8A42-672FF769E3CB}"/>
              </a:ext>
            </a:extLst>
          </p:cNvPr>
          <p:cNvSpPr>
            <a:spLocks noGrp="1"/>
          </p:cNvSpPr>
          <p:nvPr>
            <p:ph type="title"/>
          </p:nvPr>
        </p:nvSpPr>
        <p:spPr>
          <a:xfrm>
            <a:off x="839788" y="365125"/>
            <a:ext cx="10515600" cy="1325563"/>
          </a:xfrm>
        </p:spPr>
        <p:txBody>
          <a:bodyPr/>
          <a:lstStyle/>
          <a:p>
            <a:r>
              <a:rPr lang="zh-CN" altLang="en-US"/>
              <a:t>单击此处编辑母版标题样式</a:t>
            </a:r>
          </a:p>
        </p:txBody>
      </p:sp>
      <p:sp>
        <p:nvSpPr>
          <p:cNvPr id="3" name="文本占位符 2">
            <a:extLst>
              <a:ext uri="{FF2B5EF4-FFF2-40B4-BE49-F238E27FC236}">
                <a16:creationId xmlns:a16="http://schemas.microsoft.com/office/drawing/2014/main" id="{75A8ED89-895B-4ADE-9353-B49296095595}"/>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4" name="内容占位符 3">
            <a:extLst>
              <a:ext uri="{FF2B5EF4-FFF2-40B4-BE49-F238E27FC236}">
                <a16:creationId xmlns:a16="http://schemas.microsoft.com/office/drawing/2014/main" id="{EBAB2CCE-5E09-4985-8B9B-440F8C3FC36C}"/>
              </a:ext>
            </a:extLst>
          </p:cNvPr>
          <p:cNvSpPr>
            <a:spLocks noGrp="1"/>
          </p:cNvSpPr>
          <p:nvPr>
            <p:ph sz="half" idx="2"/>
          </p:nvPr>
        </p:nvSpPr>
        <p:spPr>
          <a:xfrm>
            <a:off x="839788" y="2505075"/>
            <a:ext cx="5157787" cy="3684588"/>
          </a:xfr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5" name="文本占位符 4">
            <a:extLst>
              <a:ext uri="{FF2B5EF4-FFF2-40B4-BE49-F238E27FC236}">
                <a16:creationId xmlns:a16="http://schemas.microsoft.com/office/drawing/2014/main" id="{B7B14A5B-BEC6-4AFA-829A-104AF6B137C5}"/>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6" name="内容占位符 5">
            <a:extLst>
              <a:ext uri="{FF2B5EF4-FFF2-40B4-BE49-F238E27FC236}">
                <a16:creationId xmlns:a16="http://schemas.microsoft.com/office/drawing/2014/main" id="{6FB7C07E-4427-415C-9EF0-EF6A7850A5A0}"/>
              </a:ext>
            </a:extLst>
          </p:cNvPr>
          <p:cNvSpPr>
            <a:spLocks noGrp="1"/>
          </p:cNvSpPr>
          <p:nvPr>
            <p:ph sz="quarter" idx="4"/>
          </p:nvPr>
        </p:nvSpPr>
        <p:spPr>
          <a:xfrm>
            <a:off x="6172200" y="2505075"/>
            <a:ext cx="5183188" cy="3684588"/>
          </a:xfr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7" name="日期占位符 6">
            <a:extLst>
              <a:ext uri="{FF2B5EF4-FFF2-40B4-BE49-F238E27FC236}">
                <a16:creationId xmlns:a16="http://schemas.microsoft.com/office/drawing/2014/main" id="{85700B38-42C9-43A2-86D8-48FDD9E807BC}"/>
              </a:ext>
            </a:extLst>
          </p:cNvPr>
          <p:cNvSpPr>
            <a:spLocks noGrp="1"/>
          </p:cNvSpPr>
          <p:nvPr>
            <p:ph type="dt" sz="half" idx="10"/>
          </p:nvPr>
        </p:nvSpPr>
        <p:spPr/>
        <p:txBody>
          <a:bodyPr/>
          <a:lstStyle/>
          <a:p>
            <a:fld id="{E2B0AB41-37C3-4F7F-8C0D-1ED0B5150F9A}" type="datetimeFigureOut">
              <a:rPr lang="zh-CN" altLang="en-US" smtClean="0"/>
              <a:t>2020-11-12</a:t>
            </a:fld>
            <a:endParaRPr lang="zh-CN" altLang="en-US"/>
          </a:p>
        </p:txBody>
      </p:sp>
      <p:sp>
        <p:nvSpPr>
          <p:cNvPr id="8" name="页脚占位符 7">
            <a:extLst>
              <a:ext uri="{FF2B5EF4-FFF2-40B4-BE49-F238E27FC236}">
                <a16:creationId xmlns:a16="http://schemas.microsoft.com/office/drawing/2014/main" id="{908E3070-03D0-48FD-892A-18104FC8491B}"/>
              </a:ext>
            </a:extLst>
          </p:cNvPr>
          <p:cNvSpPr>
            <a:spLocks noGrp="1"/>
          </p:cNvSpPr>
          <p:nvPr>
            <p:ph type="ftr" sz="quarter" idx="11"/>
          </p:nvPr>
        </p:nvSpPr>
        <p:spPr/>
        <p:txBody>
          <a:bodyPr/>
          <a:lstStyle/>
          <a:p>
            <a:endParaRPr lang="zh-CN" altLang="en-US"/>
          </a:p>
        </p:txBody>
      </p:sp>
      <p:sp>
        <p:nvSpPr>
          <p:cNvPr id="9" name="灯片编号占位符 8">
            <a:extLst>
              <a:ext uri="{FF2B5EF4-FFF2-40B4-BE49-F238E27FC236}">
                <a16:creationId xmlns:a16="http://schemas.microsoft.com/office/drawing/2014/main" id="{767A0F08-B043-4430-80FE-E187DCAC40F3}"/>
              </a:ext>
            </a:extLst>
          </p:cNvPr>
          <p:cNvSpPr>
            <a:spLocks noGrp="1"/>
          </p:cNvSpPr>
          <p:nvPr>
            <p:ph type="sldNum" sz="quarter" idx="12"/>
          </p:nvPr>
        </p:nvSpPr>
        <p:spPr/>
        <p:txBody>
          <a:bodyPr/>
          <a:lstStyle/>
          <a:p>
            <a:fld id="{6B973E2D-21FD-49B9-8A76-05CAC032FE26}" type="slidenum">
              <a:rPr lang="zh-CN" altLang="en-US" smtClean="0"/>
              <a:t>‹#›</a:t>
            </a:fld>
            <a:endParaRPr lang="zh-CN" altLang="en-US"/>
          </a:p>
        </p:txBody>
      </p:sp>
    </p:spTree>
    <p:extLst>
      <p:ext uri="{BB962C8B-B14F-4D97-AF65-F5344CB8AC3E}">
        <p14:creationId xmlns:p14="http://schemas.microsoft.com/office/powerpoint/2010/main" val="17462154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62EA4B1C-5D4A-4B9B-8CE7-054A61AD4B6F}"/>
              </a:ext>
            </a:extLst>
          </p:cNvPr>
          <p:cNvSpPr>
            <a:spLocks noGrp="1"/>
          </p:cNvSpPr>
          <p:nvPr>
            <p:ph type="title"/>
          </p:nvPr>
        </p:nvSpPr>
        <p:spPr/>
        <p:txBody>
          <a:bodyPr/>
          <a:lstStyle/>
          <a:p>
            <a:r>
              <a:rPr lang="zh-CN" altLang="en-US"/>
              <a:t>单击此处编辑母版标题样式</a:t>
            </a:r>
          </a:p>
        </p:txBody>
      </p:sp>
      <p:sp>
        <p:nvSpPr>
          <p:cNvPr id="3" name="日期占位符 2">
            <a:extLst>
              <a:ext uri="{FF2B5EF4-FFF2-40B4-BE49-F238E27FC236}">
                <a16:creationId xmlns:a16="http://schemas.microsoft.com/office/drawing/2014/main" id="{2E929121-3DF1-41B8-AE7B-F3864FCB78DC}"/>
              </a:ext>
            </a:extLst>
          </p:cNvPr>
          <p:cNvSpPr>
            <a:spLocks noGrp="1"/>
          </p:cNvSpPr>
          <p:nvPr>
            <p:ph type="dt" sz="half" idx="10"/>
          </p:nvPr>
        </p:nvSpPr>
        <p:spPr/>
        <p:txBody>
          <a:bodyPr/>
          <a:lstStyle/>
          <a:p>
            <a:fld id="{E2B0AB41-37C3-4F7F-8C0D-1ED0B5150F9A}" type="datetimeFigureOut">
              <a:rPr lang="zh-CN" altLang="en-US" smtClean="0"/>
              <a:t>2020-11-12</a:t>
            </a:fld>
            <a:endParaRPr lang="zh-CN" altLang="en-US"/>
          </a:p>
        </p:txBody>
      </p:sp>
      <p:sp>
        <p:nvSpPr>
          <p:cNvPr id="4" name="页脚占位符 3">
            <a:extLst>
              <a:ext uri="{FF2B5EF4-FFF2-40B4-BE49-F238E27FC236}">
                <a16:creationId xmlns:a16="http://schemas.microsoft.com/office/drawing/2014/main" id="{01418792-B23A-4E5D-8CD2-2A7A43E2F752}"/>
              </a:ext>
            </a:extLst>
          </p:cNvPr>
          <p:cNvSpPr>
            <a:spLocks noGrp="1"/>
          </p:cNvSpPr>
          <p:nvPr>
            <p:ph type="ftr" sz="quarter" idx="11"/>
          </p:nvPr>
        </p:nvSpPr>
        <p:spPr/>
        <p:txBody>
          <a:bodyPr/>
          <a:lstStyle/>
          <a:p>
            <a:endParaRPr lang="zh-CN" altLang="en-US"/>
          </a:p>
        </p:txBody>
      </p:sp>
      <p:sp>
        <p:nvSpPr>
          <p:cNvPr id="5" name="灯片编号占位符 4">
            <a:extLst>
              <a:ext uri="{FF2B5EF4-FFF2-40B4-BE49-F238E27FC236}">
                <a16:creationId xmlns:a16="http://schemas.microsoft.com/office/drawing/2014/main" id="{A2FBC6C3-6AF0-44B1-B3FF-C5841A975E74}"/>
              </a:ext>
            </a:extLst>
          </p:cNvPr>
          <p:cNvSpPr>
            <a:spLocks noGrp="1"/>
          </p:cNvSpPr>
          <p:nvPr>
            <p:ph type="sldNum" sz="quarter" idx="12"/>
          </p:nvPr>
        </p:nvSpPr>
        <p:spPr/>
        <p:txBody>
          <a:bodyPr/>
          <a:lstStyle/>
          <a:p>
            <a:fld id="{6B973E2D-21FD-49B9-8A76-05CAC032FE26}" type="slidenum">
              <a:rPr lang="zh-CN" altLang="en-US" smtClean="0"/>
              <a:t>‹#›</a:t>
            </a:fld>
            <a:endParaRPr lang="zh-CN" altLang="en-US"/>
          </a:p>
        </p:txBody>
      </p:sp>
    </p:spTree>
    <p:extLst>
      <p:ext uri="{BB962C8B-B14F-4D97-AF65-F5344CB8AC3E}">
        <p14:creationId xmlns:p14="http://schemas.microsoft.com/office/powerpoint/2010/main" val="92210873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a:extLst>
              <a:ext uri="{FF2B5EF4-FFF2-40B4-BE49-F238E27FC236}">
                <a16:creationId xmlns:a16="http://schemas.microsoft.com/office/drawing/2014/main" id="{33155A9F-C13F-4994-B92A-6BB6E6DBA151}"/>
              </a:ext>
            </a:extLst>
          </p:cNvPr>
          <p:cNvSpPr>
            <a:spLocks noGrp="1"/>
          </p:cNvSpPr>
          <p:nvPr>
            <p:ph type="dt" sz="half" idx="10"/>
          </p:nvPr>
        </p:nvSpPr>
        <p:spPr/>
        <p:txBody>
          <a:bodyPr/>
          <a:lstStyle/>
          <a:p>
            <a:fld id="{E2B0AB41-37C3-4F7F-8C0D-1ED0B5150F9A}" type="datetimeFigureOut">
              <a:rPr lang="zh-CN" altLang="en-US" smtClean="0"/>
              <a:t>2020-11-12</a:t>
            </a:fld>
            <a:endParaRPr lang="zh-CN" altLang="en-US"/>
          </a:p>
        </p:txBody>
      </p:sp>
      <p:sp>
        <p:nvSpPr>
          <p:cNvPr id="3" name="页脚占位符 2">
            <a:extLst>
              <a:ext uri="{FF2B5EF4-FFF2-40B4-BE49-F238E27FC236}">
                <a16:creationId xmlns:a16="http://schemas.microsoft.com/office/drawing/2014/main" id="{15229B7F-D62C-490A-8D1A-8178DB13B468}"/>
              </a:ext>
            </a:extLst>
          </p:cNvPr>
          <p:cNvSpPr>
            <a:spLocks noGrp="1"/>
          </p:cNvSpPr>
          <p:nvPr>
            <p:ph type="ftr" sz="quarter" idx="11"/>
          </p:nvPr>
        </p:nvSpPr>
        <p:spPr/>
        <p:txBody>
          <a:bodyPr/>
          <a:lstStyle/>
          <a:p>
            <a:endParaRPr lang="zh-CN" altLang="en-US"/>
          </a:p>
        </p:txBody>
      </p:sp>
      <p:sp>
        <p:nvSpPr>
          <p:cNvPr id="4" name="灯片编号占位符 3">
            <a:extLst>
              <a:ext uri="{FF2B5EF4-FFF2-40B4-BE49-F238E27FC236}">
                <a16:creationId xmlns:a16="http://schemas.microsoft.com/office/drawing/2014/main" id="{37B56C4A-6E7C-4189-A1BA-471A29B51C3C}"/>
              </a:ext>
            </a:extLst>
          </p:cNvPr>
          <p:cNvSpPr>
            <a:spLocks noGrp="1"/>
          </p:cNvSpPr>
          <p:nvPr>
            <p:ph type="sldNum" sz="quarter" idx="12"/>
          </p:nvPr>
        </p:nvSpPr>
        <p:spPr/>
        <p:txBody>
          <a:bodyPr/>
          <a:lstStyle/>
          <a:p>
            <a:fld id="{6B973E2D-21FD-49B9-8A76-05CAC032FE26}" type="slidenum">
              <a:rPr lang="zh-CN" altLang="en-US" smtClean="0"/>
              <a:t>‹#›</a:t>
            </a:fld>
            <a:endParaRPr lang="zh-CN" altLang="en-US"/>
          </a:p>
        </p:txBody>
      </p:sp>
    </p:spTree>
    <p:extLst>
      <p:ext uri="{BB962C8B-B14F-4D97-AF65-F5344CB8AC3E}">
        <p14:creationId xmlns:p14="http://schemas.microsoft.com/office/powerpoint/2010/main" val="52201923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8292CCEF-E30E-4E1C-A622-CDE589E365DD}"/>
              </a:ext>
            </a:extLst>
          </p:cNvPr>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p>
        </p:txBody>
      </p:sp>
      <p:sp>
        <p:nvSpPr>
          <p:cNvPr id="3" name="内容占位符 2">
            <a:extLst>
              <a:ext uri="{FF2B5EF4-FFF2-40B4-BE49-F238E27FC236}">
                <a16:creationId xmlns:a16="http://schemas.microsoft.com/office/drawing/2014/main" id="{E737ECB9-AF86-464B-BC74-A25C10F882F9}"/>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文本占位符 3">
            <a:extLst>
              <a:ext uri="{FF2B5EF4-FFF2-40B4-BE49-F238E27FC236}">
                <a16:creationId xmlns:a16="http://schemas.microsoft.com/office/drawing/2014/main" id="{9149B771-17C7-4001-B763-2EF297807A5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p>
        </p:txBody>
      </p:sp>
      <p:sp>
        <p:nvSpPr>
          <p:cNvPr id="5" name="日期占位符 4">
            <a:extLst>
              <a:ext uri="{FF2B5EF4-FFF2-40B4-BE49-F238E27FC236}">
                <a16:creationId xmlns:a16="http://schemas.microsoft.com/office/drawing/2014/main" id="{A57B4ADB-A1E9-45FC-BF93-A20F151BE11D}"/>
              </a:ext>
            </a:extLst>
          </p:cNvPr>
          <p:cNvSpPr>
            <a:spLocks noGrp="1"/>
          </p:cNvSpPr>
          <p:nvPr>
            <p:ph type="dt" sz="half" idx="10"/>
          </p:nvPr>
        </p:nvSpPr>
        <p:spPr/>
        <p:txBody>
          <a:bodyPr/>
          <a:lstStyle/>
          <a:p>
            <a:fld id="{E2B0AB41-37C3-4F7F-8C0D-1ED0B5150F9A}" type="datetimeFigureOut">
              <a:rPr lang="zh-CN" altLang="en-US" smtClean="0"/>
              <a:t>2020-11-12</a:t>
            </a:fld>
            <a:endParaRPr lang="zh-CN" altLang="en-US"/>
          </a:p>
        </p:txBody>
      </p:sp>
      <p:sp>
        <p:nvSpPr>
          <p:cNvPr id="6" name="页脚占位符 5">
            <a:extLst>
              <a:ext uri="{FF2B5EF4-FFF2-40B4-BE49-F238E27FC236}">
                <a16:creationId xmlns:a16="http://schemas.microsoft.com/office/drawing/2014/main" id="{9676A3D2-8FF3-423E-842D-704D5E7A1AF4}"/>
              </a:ext>
            </a:extLst>
          </p:cNvPr>
          <p:cNvSpPr>
            <a:spLocks noGrp="1"/>
          </p:cNvSpPr>
          <p:nvPr>
            <p:ph type="ftr" sz="quarter" idx="11"/>
          </p:nvPr>
        </p:nvSpPr>
        <p:spPr/>
        <p:txBody>
          <a:bodyPr/>
          <a:lstStyle/>
          <a:p>
            <a:endParaRPr lang="zh-CN" altLang="en-US"/>
          </a:p>
        </p:txBody>
      </p:sp>
      <p:sp>
        <p:nvSpPr>
          <p:cNvPr id="7" name="灯片编号占位符 6">
            <a:extLst>
              <a:ext uri="{FF2B5EF4-FFF2-40B4-BE49-F238E27FC236}">
                <a16:creationId xmlns:a16="http://schemas.microsoft.com/office/drawing/2014/main" id="{4F170B10-7DD8-4966-BF0C-D38860650D3D}"/>
              </a:ext>
            </a:extLst>
          </p:cNvPr>
          <p:cNvSpPr>
            <a:spLocks noGrp="1"/>
          </p:cNvSpPr>
          <p:nvPr>
            <p:ph type="sldNum" sz="quarter" idx="12"/>
          </p:nvPr>
        </p:nvSpPr>
        <p:spPr/>
        <p:txBody>
          <a:bodyPr/>
          <a:lstStyle/>
          <a:p>
            <a:fld id="{6B973E2D-21FD-49B9-8A76-05CAC032FE26}" type="slidenum">
              <a:rPr lang="zh-CN" altLang="en-US" smtClean="0"/>
              <a:t>‹#›</a:t>
            </a:fld>
            <a:endParaRPr lang="zh-CN" altLang="en-US"/>
          </a:p>
        </p:txBody>
      </p:sp>
    </p:spTree>
    <p:extLst>
      <p:ext uri="{BB962C8B-B14F-4D97-AF65-F5344CB8AC3E}">
        <p14:creationId xmlns:p14="http://schemas.microsoft.com/office/powerpoint/2010/main" val="162460311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9AACF080-446D-4D9C-99BD-A3FC20A8034B}"/>
              </a:ext>
            </a:extLst>
          </p:cNvPr>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p>
        </p:txBody>
      </p:sp>
      <p:sp>
        <p:nvSpPr>
          <p:cNvPr id="3" name="图片占位符 2">
            <a:extLst>
              <a:ext uri="{FF2B5EF4-FFF2-40B4-BE49-F238E27FC236}">
                <a16:creationId xmlns:a16="http://schemas.microsoft.com/office/drawing/2014/main" id="{0748DFC9-2490-46CE-9188-360FBB9031B1}"/>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a:extLst>
              <a:ext uri="{FF2B5EF4-FFF2-40B4-BE49-F238E27FC236}">
                <a16:creationId xmlns:a16="http://schemas.microsoft.com/office/drawing/2014/main" id="{E401FF49-59A7-4451-973C-362C93256C5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p>
        </p:txBody>
      </p:sp>
      <p:sp>
        <p:nvSpPr>
          <p:cNvPr id="5" name="日期占位符 4">
            <a:extLst>
              <a:ext uri="{FF2B5EF4-FFF2-40B4-BE49-F238E27FC236}">
                <a16:creationId xmlns:a16="http://schemas.microsoft.com/office/drawing/2014/main" id="{1946BF7B-BA60-4801-940E-6404049B5079}"/>
              </a:ext>
            </a:extLst>
          </p:cNvPr>
          <p:cNvSpPr>
            <a:spLocks noGrp="1"/>
          </p:cNvSpPr>
          <p:nvPr>
            <p:ph type="dt" sz="half" idx="10"/>
          </p:nvPr>
        </p:nvSpPr>
        <p:spPr/>
        <p:txBody>
          <a:bodyPr/>
          <a:lstStyle/>
          <a:p>
            <a:fld id="{E2B0AB41-37C3-4F7F-8C0D-1ED0B5150F9A}" type="datetimeFigureOut">
              <a:rPr lang="zh-CN" altLang="en-US" smtClean="0"/>
              <a:t>2020-11-12</a:t>
            </a:fld>
            <a:endParaRPr lang="zh-CN" altLang="en-US"/>
          </a:p>
        </p:txBody>
      </p:sp>
      <p:sp>
        <p:nvSpPr>
          <p:cNvPr id="6" name="页脚占位符 5">
            <a:extLst>
              <a:ext uri="{FF2B5EF4-FFF2-40B4-BE49-F238E27FC236}">
                <a16:creationId xmlns:a16="http://schemas.microsoft.com/office/drawing/2014/main" id="{366DBB61-2BEA-4FB1-8A70-225DABAECE30}"/>
              </a:ext>
            </a:extLst>
          </p:cNvPr>
          <p:cNvSpPr>
            <a:spLocks noGrp="1"/>
          </p:cNvSpPr>
          <p:nvPr>
            <p:ph type="ftr" sz="quarter" idx="11"/>
          </p:nvPr>
        </p:nvSpPr>
        <p:spPr/>
        <p:txBody>
          <a:bodyPr/>
          <a:lstStyle/>
          <a:p>
            <a:endParaRPr lang="zh-CN" altLang="en-US"/>
          </a:p>
        </p:txBody>
      </p:sp>
      <p:sp>
        <p:nvSpPr>
          <p:cNvPr id="7" name="灯片编号占位符 6">
            <a:extLst>
              <a:ext uri="{FF2B5EF4-FFF2-40B4-BE49-F238E27FC236}">
                <a16:creationId xmlns:a16="http://schemas.microsoft.com/office/drawing/2014/main" id="{12F4E5A3-089A-4017-BED1-BBFA5FB9C8D1}"/>
              </a:ext>
            </a:extLst>
          </p:cNvPr>
          <p:cNvSpPr>
            <a:spLocks noGrp="1"/>
          </p:cNvSpPr>
          <p:nvPr>
            <p:ph type="sldNum" sz="quarter" idx="12"/>
          </p:nvPr>
        </p:nvSpPr>
        <p:spPr/>
        <p:txBody>
          <a:bodyPr/>
          <a:lstStyle/>
          <a:p>
            <a:fld id="{6B973E2D-21FD-49B9-8A76-05CAC032FE26}" type="slidenum">
              <a:rPr lang="zh-CN" altLang="en-US" smtClean="0"/>
              <a:t>‹#›</a:t>
            </a:fld>
            <a:endParaRPr lang="zh-CN" altLang="en-US"/>
          </a:p>
        </p:txBody>
      </p:sp>
    </p:spTree>
    <p:extLst>
      <p:ext uri="{BB962C8B-B14F-4D97-AF65-F5344CB8AC3E}">
        <p14:creationId xmlns:p14="http://schemas.microsoft.com/office/powerpoint/2010/main" val="269956314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4A720331-A711-4811-8D93-CA4D95FC343E}"/>
              </a:ext>
            </a:extLst>
          </p:cNvPr>
          <p:cNvSpPr>
            <a:spLocks noGrp="1"/>
          </p:cNvSpPr>
          <p:nvPr>
            <p:ph type="title"/>
          </p:nvPr>
        </p:nvSpPr>
        <p:spPr/>
        <p:txBody>
          <a:bodyPr/>
          <a:lstStyle/>
          <a:p>
            <a:r>
              <a:rPr lang="zh-CN" altLang="en-US"/>
              <a:t>单击此处编辑母版标题样式</a:t>
            </a:r>
          </a:p>
        </p:txBody>
      </p:sp>
      <p:sp>
        <p:nvSpPr>
          <p:cNvPr id="3" name="竖排文字占位符 2">
            <a:extLst>
              <a:ext uri="{FF2B5EF4-FFF2-40B4-BE49-F238E27FC236}">
                <a16:creationId xmlns:a16="http://schemas.microsoft.com/office/drawing/2014/main" id="{9E3225AA-0EFF-4962-961E-7236D30FA6D3}"/>
              </a:ext>
            </a:extLst>
          </p:cNvPr>
          <p:cNvSpPr>
            <a:spLocks noGrp="1"/>
          </p:cNvSpPr>
          <p:nvPr>
            <p:ph type="body" orient="vert" idx="1"/>
          </p:nvPr>
        </p:nvSpPr>
        <p:spPr/>
        <p:txBody>
          <a:bodyPr vert="eaVert"/>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日期占位符 3">
            <a:extLst>
              <a:ext uri="{FF2B5EF4-FFF2-40B4-BE49-F238E27FC236}">
                <a16:creationId xmlns:a16="http://schemas.microsoft.com/office/drawing/2014/main" id="{A75145B3-CFC0-4DE5-AB16-8266D22BC595}"/>
              </a:ext>
            </a:extLst>
          </p:cNvPr>
          <p:cNvSpPr>
            <a:spLocks noGrp="1"/>
          </p:cNvSpPr>
          <p:nvPr>
            <p:ph type="dt" sz="half" idx="10"/>
          </p:nvPr>
        </p:nvSpPr>
        <p:spPr/>
        <p:txBody>
          <a:bodyPr/>
          <a:lstStyle/>
          <a:p>
            <a:fld id="{E2B0AB41-37C3-4F7F-8C0D-1ED0B5150F9A}" type="datetimeFigureOut">
              <a:rPr lang="zh-CN" altLang="en-US" smtClean="0"/>
              <a:t>2020-11-12</a:t>
            </a:fld>
            <a:endParaRPr lang="zh-CN" altLang="en-US"/>
          </a:p>
        </p:txBody>
      </p:sp>
      <p:sp>
        <p:nvSpPr>
          <p:cNvPr id="5" name="页脚占位符 4">
            <a:extLst>
              <a:ext uri="{FF2B5EF4-FFF2-40B4-BE49-F238E27FC236}">
                <a16:creationId xmlns:a16="http://schemas.microsoft.com/office/drawing/2014/main" id="{B4EE99B2-9AE4-47AB-A96B-8ED6F282BA55}"/>
              </a:ext>
            </a:extLst>
          </p:cNvPr>
          <p:cNvSpPr>
            <a:spLocks noGrp="1"/>
          </p:cNvSpPr>
          <p:nvPr>
            <p:ph type="ftr" sz="quarter" idx="11"/>
          </p:nvPr>
        </p:nvSpPr>
        <p:spPr/>
        <p:txBody>
          <a:bodyPr/>
          <a:lstStyle/>
          <a:p>
            <a:endParaRPr lang="zh-CN" altLang="en-US"/>
          </a:p>
        </p:txBody>
      </p:sp>
      <p:sp>
        <p:nvSpPr>
          <p:cNvPr id="6" name="灯片编号占位符 5">
            <a:extLst>
              <a:ext uri="{FF2B5EF4-FFF2-40B4-BE49-F238E27FC236}">
                <a16:creationId xmlns:a16="http://schemas.microsoft.com/office/drawing/2014/main" id="{EF4B6062-39BE-4CD0-8768-E695BA5C0E66}"/>
              </a:ext>
            </a:extLst>
          </p:cNvPr>
          <p:cNvSpPr>
            <a:spLocks noGrp="1"/>
          </p:cNvSpPr>
          <p:nvPr>
            <p:ph type="sldNum" sz="quarter" idx="12"/>
          </p:nvPr>
        </p:nvSpPr>
        <p:spPr/>
        <p:txBody>
          <a:bodyPr/>
          <a:lstStyle/>
          <a:p>
            <a:fld id="{6B973E2D-21FD-49B9-8A76-05CAC032FE26}" type="slidenum">
              <a:rPr lang="zh-CN" altLang="en-US" smtClean="0"/>
              <a:t>‹#›</a:t>
            </a:fld>
            <a:endParaRPr lang="zh-CN" altLang="en-US"/>
          </a:p>
        </p:txBody>
      </p:sp>
    </p:spTree>
    <p:extLst>
      <p:ext uri="{BB962C8B-B14F-4D97-AF65-F5344CB8AC3E}">
        <p14:creationId xmlns:p14="http://schemas.microsoft.com/office/powerpoint/2010/main" val="254842331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a:extLst>
              <a:ext uri="{FF2B5EF4-FFF2-40B4-BE49-F238E27FC236}">
                <a16:creationId xmlns:a16="http://schemas.microsoft.com/office/drawing/2014/main" id="{813C51EF-7266-4F76-9FDD-B6AEF034A656}"/>
              </a:ext>
            </a:extLst>
          </p:cNvPr>
          <p:cNvSpPr>
            <a:spLocks noGrp="1"/>
          </p:cNvSpPr>
          <p:nvPr>
            <p:ph type="title" orient="vert"/>
          </p:nvPr>
        </p:nvSpPr>
        <p:spPr>
          <a:xfrm>
            <a:off x="8724900" y="365125"/>
            <a:ext cx="2628900" cy="5811838"/>
          </a:xfrm>
        </p:spPr>
        <p:txBody>
          <a:bodyPr vert="eaVert"/>
          <a:lstStyle/>
          <a:p>
            <a:r>
              <a:rPr lang="zh-CN" altLang="en-US"/>
              <a:t>单击此处编辑母版标题样式</a:t>
            </a:r>
          </a:p>
        </p:txBody>
      </p:sp>
      <p:sp>
        <p:nvSpPr>
          <p:cNvPr id="3" name="竖排文字占位符 2">
            <a:extLst>
              <a:ext uri="{FF2B5EF4-FFF2-40B4-BE49-F238E27FC236}">
                <a16:creationId xmlns:a16="http://schemas.microsoft.com/office/drawing/2014/main" id="{E778A776-B518-4FAF-B828-97ACEC699F57}"/>
              </a:ext>
            </a:extLst>
          </p:cNvPr>
          <p:cNvSpPr>
            <a:spLocks noGrp="1"/>
          </p:cNvSpPr>
          <p:nvPr>
            <p:ph type="body" orient="vert" idx="1"/>
          </p:nvPr>
        </p:nvSpPr>
        <p:spPr>
          <a:xfrm>
            <a:off x="838200" y="365125"/>
            <a:ext cx="7734300" cy="5811838"/>
          </a:xfrm>
        </p:spPr>
        <p:txBody>
          <a:bodyPr vert="eaVert"/>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日期占位符 3">
            <a:extLst>
              <a:ext uri="{FF2B5EF4-FFF2-40B4-BE49-F238E27FC236}">
                <a16:creationId xmlns:a16="http://schemas.microsoft.com/office/drawing/2014/main" id="{5F70322C-5B5F-4F52-9427-5FC29B2077AF}"/>
              </a:ext>
            </a:extLst>
          </p:cNvPr>
          <p:cNvSpPr>
            <a:spLocks noGrp="1"/>
          </p:cNvSpPr>
          <p:nvPr>
            <p:ph type="dt" sz="half" idx="10"/>
          </p:nvPr>
        </p:nvSpPr>
        <p:spPr/>
        <p:txBody>
          <a:bodyPr/>
          <a:lstStyle/>
          <a:p>
            <a:fld id="{E2B0AB41-37C3-4F7F-8C0D-1ED0B5150F9A}" type="datetimeFigureOut">
              <a:rPr lang="zh-CN" altLang="en-US" smtClean="0"/>
              <a:t>2020-11-12</a:t>
            </a:fld>
            <a:endParaRPr lang="zh-CN" altLang="en-US"/>
          </a:p>
        </p:txBody>
      </p:sp>
      <p:sp>
        <p:nvSpPr>
          <p:cNvPr id="5" name="页脚占位符 4">
            <a:extLst>
              <a:ext uri="{FF2B5EF4-FFF2-40B4-BE49-F238E27FC236}">
                <a16:creationId xmlns:a16="http://schemas.microsoft.com/office/drawing/2014/main" id="{724C5379-EB24-4E0D-8C75-2C5F113C1FEC}"/>
              </a:ext>
            </a:extLst>
          </p:cNvPr>
          <p:cNvSpPr>
            <a:spLocks noGrp="1"/>
          </p:cNvSpPr>
          <p:nvPr>
            <p:ph type="ftr" sz="quarter" idx="11"/>
          </p:nvPr>
        </p:nvSpPr>
        <p:spPr/>
        <p:txBody>
          <a:bodyPr/>
          <a:lstStyle/>
          <a:p>
            <a:endParaRPr lang="zh-CN" altLang="en-US"/>
          </a:p>
        </p:txBody>
      </p:sp>
      <p:sp>
        <p:nvSpPr>
          <p:cNvPr id="6" name="灯片编号占位符 5">
            <a:extLst>
              <a:ext uri="{FF2B5EF4-FFF2-40B4-BE49-F238E27FC236}">
                <a16:creationId xmlns:a16="http://schemas.microsoft.com/office/drawing/2014/main" id="{248CC9A7-AC54-42D5-B9E3-CFBAF8CFE47D}"/>
              </a:ext>
            </a:extLst>
          </p:cNvPr>
          <p:cNvSpPr>
            <a:spLocks noGrp="1"/>
          </p:cNvSpPr>
          <p:nvPr>
            <p:ph type="sldNum" sz="quarter" idx="12"/>
          </p:nvPr>
        </p:nvSpPr>
        <p:spPr/>
        <p:txBody>
          <a:bodyPr/>
          <a:lstStyle/>
          <a:p>
            <a:fld id="{6B973E2D-21FD-49B9-8A76-05CAC032FE26}" type="slidenum">
              <a:rPr lang="zh-CN" altLang="en-US" smtClean="0"/>
              <a:t>‹#›</a:t>
            </a:fld>
            <a:endParaRPr lang="zh-CN" altLang="en-US"/>
          </a:p>
        </p:txBody>
      </p:sp>
    </p:spTree>
    <p:extLst>
      <p:ext uri="{BB962C8B-B14F-4D97-AF65-F5344CB8AC3E}">
        <p14:creationId xmlns:p14="http://schemas.microsoft.com/office/powerpoint/2010/main" val="5251741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alphaModFix amt="30000"/>
            <a:lum/>
          </a:blip>
          <a:srcRect/>
          <a:tile tx="0" ty="0" sx="100000" sy="100000" flip="none" algn="tl"/>
        </a:blipFill>
        <a:effectLst/>
      </p:bgPr>
    </p:bg>
    <p:spTree>
      <p:nvGrpSpPr>
        <p:cNvPr id="1" name=""/>
        <p:cNvGrpSpPr/>
        <p:nvPr/>
      </p:nvGrpSpPr>
      <p:grpSpPr>
        <a:xfrm>
          <a:off x="0" y="0"/>
          <a:ext cx="0" cy="0"/>
          <a:chOff x="0" y="0"/>
          <a:chExt cx="0" cy="0"/>
        </a:xfrm>
      </p:grpSpPr>
      <p:sp>
        <p:nvSpPr>
          <p:cNvPr id="2" name="标题占位符 1">
            <a:extLst>
              <a:ext uri="{FF2B5EF4-FFF2-40B4-BE49-F238E27FC236}">
                <a16:creationId xmlns:a16="http://schemas.microsoft.com/office/drawing/2014/main" id="{42AF97E8-885F-40B7-B24C-DFEC9D6D2131}"/>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a:t>单击此处编辑母版标题样式</a:t>
            </a:r>
          </a:p>
        </p:txBody>
      </p:sp>
      <p:sp>
        <p:nvSpPr>
          <p:cNvPr id="3" name="文本占位符 2">
            <a:extLst>
              <a:ext uri="{FF2B5EF4-FFF2-40B4-BE49-F238E27FC236}">
                <a16:creationId xmlns:a16="http://schemas.microsoft.com/office/drawing/2014/main" id="{B5895195-4703-4E1F-A853-1CD45CBF111F}"/>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日期占位符 3">
            <a:extLst>
              <a:ext uri="{FF2B5EF4-FFF2-40B4-BE49-F238E27FC236}">
                <a16:creationId xmlns:a16="http://schemas.microsoft.com/office/drawing/2014/main" id="{54030F41-A3E7-424D-B404-25464C5C36EE}"/>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2B0AB41-37C3-4F7F-8C0D-1ED0B5150F9A}" type="datetimeFigureOut">
              <a:rPr lang="zh-CN" altLang="en-US" smtClean="0"/>
              <a:t>2020-11-12</a:t>
            </a:fld>
            <a:endParaRPr lang="zh-CN" altLang="en-US"/>
          </a:p>
        </p:txBody>
      </p:sp>
      <p:sp>
        <p:nvSpPr>
          <p:cNvPr id="5" name="页脚占位符 4">
            <a:extLst>
              <a:ext uri="{FF2B5EF4-FFF2-40B4-BE49-F238E27FC236}">
                <a16:creationId xmlns:a16="http://schemas.microsoft.com/office/drawing/2014/main" id="{DBE6943A-E604-4C64-B473-F6B4FBAF729E}"/>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a:extLst>
              <a:ext uri="{FF2B5EF4-FFF2-40B4-BE49-F238E27FC236}">
                <a16:creationId xmlns:a16="http://schemas.microsoft.com/office/drawing/2014/main" id="{658CB230-7EC0-4C29-8133-41E4067AC11E}"/>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B973E2D-21FD-49B9-8A76-05CAC032FE26}" type="slidenum">
              <a:rPr lang="zh-CN" altLang="en-US" smtClean="0"/>
              <a:t>‹#›</a:t>
            </a:fld>
            <a:endParaRPr lang="zh-CN" altLang="en-US"/>
          </a:p>
        </p:txBody>
      </p:sp>
    </p:spTree>
    <p:extLst>
      <p:ext uri="{BB962C8B-B14F-4D97-AF65-F5344CB8AC3E}">
        <p14:creationId xmlns:p14="http://schemas.microsoft.com/office/powerpoint/2010/main" val="283626621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tags" Target="../tags/tag8.xml"/><Relationship Id="rId3" Type="http://schemas.openxmlformats.org/officeDocument/2006/relationships/tags" Target="../tags/tag3.xml"/><Relationship Id="rId7" Type="http://schemas.openxmlformats.org/officeDocument/2006/relationships/tags" Target="../tags/tag7.xml"/><Relationship Id="rId12" Type="http://schemas.openxmlformats.org/officeDocument/2006/relationships/image" Target="../media/image2.jpg"/><Relationship Id="rId2" Type="http://schemas.openxmlformats.org/officeDocument/2006/relationships/tags" Target="../tags/tag2.xml"/><Relationship Id="rId1" Type="http://schemas.openxmlformats.org/officeDocument/2006/relationships/tags" Target="../tags/tag1.xml"/><Relationship Id="rId6" Type="http://schemas.openxmlformats.org/officeDocument/2006/relationships/tags" Target="../tags/tag6.xml"/><Relationship Id="rId11" Type="http://schemas.openxmlformats.org/officeDocument/2006/relationships/slideLayout" Target="../slideLayouts/slideLayout1.xml"/><Relationship Id="rId5" Type="http://schemas.openxmlformats.org/officeDocument/2006/relationships/tags" Target="../tags/tag5.xml"/><Relationship Id="rId10" Type="http://schemas.openxmlformats.org/officeDocument/2006/relationships/tags" Target="../tags/tag10.xml"/><Relationship Id="rId4" Type="http://schemas.openxmlformats.org/officeDocument/2006/relationships/tags" Target="../tags/tag4.xml"/><Relationship Id="rId9" Type="http://schemas.openxmlformats.org/officeDocument/2006/relationships/tags" Target="../tags/tag9.xml"/></Relationships>
</file>

<file path=ppt/slides/_rels/slide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A-图片 4">
            <a:extLst>
              <a:ext uri="{FF2B5EF4-FFF2-40B4-BE49-F238E27FC236}">
                <a16:creationId xmlns:a16="http://schemas.microsoft.com/office/drawing/2014/main" id="{1B382CF1-687F-48D3-A228-DB109FE5BECE}"/>
              </a:ext>
            </a:extLst>
          </p:cNvPr>
          <p:cNvPicPr>
            <a:picLocks noChangeAspect="1"/>
          </p:cNvPicPr>
          <p:nvPr>
            <p:custDataLst>
              <p:tags r:id="rId1"/>
            </p:custDataLst>
          </p:nvPr>
        </p:nvPicPr>
        <p:blipFill rotWithShape="1">
          <a:blip r:embed="rId12">
            <a:extLst>
              <a:ext uri="{28A0092B-C50C-407E-A947-70E740481C1C}">
                <a14:useLocalDpi xmlns:a14="http://schemas.microsoft.com/office/drawing/2010/main" val="0"/>
              </a:ext>
            </a:extLst>
          </a:blip>
          <a:srcRect t="1950" b="13675"/>
          <a:stretch/>
        </p:blipFill>
        <p:spPr>
          <a:xfrm>
            <a:off x="0" y="0"/>
            <a:ext cx="12192000" cy="6858000"/>
          </a:xfrm>
          <a:prstGeom prst="rect">
            <a:avLst/>
          </a:prstGeom>
        </p:spPr>
      </p:pic>
      <p:sp>
        <p:nvSpPr>
          <p:cNvPr id="6" name="PA-矩形 5">
            <a:extLst>
              <a:ext uri="{FF2B5EF4-FFF2-40B4-BE49-F238E27FC236}">
                <a16:creationId xmlns:a16="http://schemas.microsoft.com/office/drawing/2014/main" id="{9414BF3A-00B2-4299-9983-5CF31057EDE1}"/>
              </a:ext>
            </a:extLst>
          </p:cNvPr>
          <p:cNvSpPr/>
          <p:nvPr>
            <p:custDataLst>
              <p:tags r:id="rId2"/>
            </p:custDataLst>
          </p:nvPr>
        </p:nvSpPr>
        <p:spPr>
          <a:xfrm>
            <a:off x="505968" y="486156"/>
            <a:ext cx="11180064" cy="5885688"/>
          </a:xfrm>
          <a:prstGeom prst="rect">
            <a:avLst/>
          </a:prstGeom>
          <a:solidFill>
            <a:schemeClr val="bg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PA-矩形 6">
            <a:extLst>
              <a:ext uri="{FF2B5EF4-FFF2-40B4-BE49-F238E27FC236}">
                <a16:creationId xmlns:a16="http://schemas.microsoft.com/office/drawing/2014/main" id="{5E80B092-323A-405A-BC29-A31B19DC9B41}"/>
              </a:ext>
            </a:extLst>
          </p:cNvPr>
          <p:cNvSpPr/>
          <p:nvPr>
            <p:custDataLst>
              <p:tags r:id="rId3"/>
            </p:custDataLst>
          </p:nvPr>
        </p:nvSpPr>
        <p:spPr>
          <a:xfrm>
            <a:off x="4098387" y="-1"/>
            <a:ext cx="3995225" cy="323557"/>
          </a:xfrm>
          <a:prstGeom prst="rect">
            <a:avLst/>
          </a:prstGeom>
          <a:solidFill>
            <a:srgbClr val="FFED6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PA-矩形 7">
            <a:extLst>
              <a:ext uri="{FF2B5EF4-FFF2-40B4-BE49-F238E27FC236}">
                <a16:creationId xmlns:a16="http://schemas.microsoft.com/office/drawing/2014/main" id="{1DCDFA91-10EF-4023-94BF-E5467D3FF70D}"/>
              </a:ext>
            </a:extLst>
          </p:cNvPr>
          <p:cNvSpPr/>
          <p:nvPr>
            <p:custDataLst>
              <p:tags r:id="rId4"/>
            </p:custDataLst>
          </p:nvPr>
        </p:nvSpPr>
        <p:spPr>
          <a:xfrm>
            <a:off x="0" y="1895621"/>
            <a:ext cx="970671" cy="3066757"/>
          </a:xfrm>
          <a:prstGeom prst="rect">
            <a:avLst/>
          </a:prstGeom>
          <a:solidFill>
            <a:srgbClr val="FFED6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PA-矩形 8">
            <a:extLst>
              <a:ext uri="{FF2B5EF4-FFF2-40B4-BE49-F238E27FC236}">
                <a16:creationId xmlns:a16="http://schemas.microsoft.com/office/drawing/2014/main" id="{268A0C65-C145-4300-9DB2-405D2F516E06}"/>
              </a:ext>
            </a:extLst>
          </p:cNvPr>
          <p:cNvSpPr/>
          <p:nvPr>
            <p:custDataLst>
              <p:tags r:id="rId5"/>
            </p:custDataLst>
          </p:nvPr>
        </p:nvSpPr>
        <p:spPr>
          <a:xfrm>
            <a:off x="4098387" y="6675120"/>
            <a:ext cx="3995225" cy="182880"/>
          </a:xfrm>
          <a:prstGeom prst="rect">
            <a:avLst/>
          </a:prstGeom>
          <a:solidFill>
            <a:srgbClr val="FFED6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PA-文本框 9">
            <a:extLst>
              <a:ext uri="{FF2B5EF4-FFF2-40B4-BE49-F238E27FC236}">
                <a16:creationId xmlns:a16="http://schemas.microsoft.com/office/drawing/2014/main" id="{86A65202-2799-401A-96EE-FB99F96FF08B}"/>
              </a:ext>
            </a:extLst>
          </p:cNvPr>
          <p:cNvSpPr txBox="1"/>
          <p:nvPr>
            <p:custDataLst>
              <p:tags r:id="rId6"/>
            </p:custDataLst>
          </p:nvPr>
        </p:nvSpPr>
        <p:spPr>
          <a:xfrm>
            <a:off x="1696831" y="2014087"/>
            <a:ext cx="6181745" cy="1569660"/>
          </a:xfrm>
          <a:prstGeom prst="rect">
            <a:avLst/>
          </a:prstGeom>
          <a:noFill/>
        </p:spPr>
        <p:txBody>
          <a:bodyPr wrap="square" rtlCol="0">
            <a:spAutoFit/>
          </a:bodyPr>
          <a:lstStyle/>
          <a:p>
            <a:pPr algn="dist"/>
            <a:r>
              <a:rPr lang="zh-CN" altLang="en-US" sz="9600" dirty="0">
                <a:solidFill>
                  <a:srgbClr val="447D96"/>
                </a:solidFill>
                <a:latin typeface="思源黑体 CN Heavy" panose="020B0A00000000000000" pitchFamily="34" charset="-122"/>
                <a:ea typeface="思源黑体 CN Heavy" panose="020B0A00000000000000" pitchFamily="34" charset="-122"/>
              </a:rPr>
              <a:t>员工激励</a:t>
            </a:r>
          </a:p>
        </p:txBody>
      </p:sp>
      <p:sp>
        <p:nvSpPr>
          <p:cNvPr id="11" name="PA-文本框 10">
            <a:extLst>
              <a:ext uri="{FF2B5EF4-FFF2-40B4-BE49-F238E27FC236}">
                <a16:creationId xmlns:a16="http://schemas.microsoft.com/office/drawing/2014/main" id="{90DA24D8-B041-4014-9DE3-8C28FB479A0D}"/>
              </a:ext>
            </a:extLst>
          </p:cNvPr>
          <p:cNvSpPr txBox="1"/>
          <p:nvPr>
            <p:custDataLst>
              <p:tags r:id="rId7"/>
            </p:custDataLst>
          </p:nvPr>
        </p:nvSpPr>
        <p:spPr>
          <a:xfrm>
            <a:off x="1190863" y="1490867"/>
            <a:ext cx="5004282" cy="584775"/>
          </a:xfrm>
          <a:prstGeom prst="rect">
            <a:avLst/>
          </a:prstGeom>
          <a:noFill/>
        </p:spPr>
        <p:txBody>
          <a:bodyPr wrap="square" rtlCol="0">
            <a:spAutoFit/>
          </a:bodyPr>
          <a:lstStyle/>
          <a:p>
            <a:pPr algn="dist"/>
            <a:r>
              <a:rPr lang="zh-CN" altLang="en-US" sz="3200" dirty="0">
                <a:solidFill>
                  <a:srgbClr val="C2C168"/>
                </a:solidFill>
                <a:latin typeface="思源黑体 CN Heavy" panose="020B0A00000000000000" pitchFamily="34" charset="-122"/>
                <a:ea typeface="思源黑体 CN Heavy" panose="020B0A00000000000000" pitchFamily="34" charset="-122"/>
              </a:rPr>
              <a:t>企业培训之：</a:t>
            </a:r>
          </a:p>
        </p:txBody>
      </p:sp>
      <p:sp>
        <p:nvSpPr>
          <p:cNvPr id="12" name="PA-文本框 6">
            <a:extLst>
              <a:ext uri="{FF2B5EF4-FFF2-40B4-BE49-F238E27FC236}">
                <a16:creationId xmlns:a16="http://schemas.microsoft.com/office/drawing/2014/main" id="{F1F53A17-4C85-4F7E-9D0B-24F9455DF709}"/>
              </a:ext>
            </a:extLst>
          </p:cNvPr>
          <p:cNvSpPr/>
          <p:nvPr>
            <p:custDataLst>
              <p:tags r:id="rId8"/>
            </p:custDataLst>
          </p:nvPr>
        </p:nvSpPr>
        <p:spPr>
          <a:xfrm>
            <a:off x="1696831" y="3468573"/>
            <a:ext cx="7428210" cy="597921"/>
          </a:xfrm>
          <a:prstGeom prst="rect">
            <a:avLst/>
          </a:prstGeom>
          <a:noFill/>
          <a:ln w="9525">
            <a:noFill/>
          </a:ln>
        </p:spPr>
        <p:txBody>
          <a:bodyPr wrap="square" anchor="t">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dist">
              <a:lnSpc>
                <a:spcPct val="130000"/>
              </a:lnSpc>
            </a:pPr>
            <a:r>
              <a:rPr lang="zh-CN" altLang="en-US" sz="2800" b="1" dirty="0">
                <a:solidFill>
                  <a:srgbClr val="447D96"/>
                </a:solidFill>
                <a:latin typeface="微软雅黑" panose="020B0503020204020204" pitchFamily="34" charset="-122"/>
                <a:ea typeface="微软雅黑" panose="020B0503020204020204" pitchFamily="34" charset="-122"/>
                <a:sym typeface="微软雅黑" panose="020B0503020204020204" pitchFamily="34" charset="-122"/>
              </a:rPr>
              <a:t>管理的最高境界是让人拼命工作而无怨无悔。</a:t>
            </a:r>
          </a:p>
        </p:txBody>
      </p:sp>
      <p:cxnSp>
        <p:nvCxnSpPr>
          <p:cNvPr id="14" name="PA-直接连接符 13">
            <a:extLst>
              <a:ext uri="{FF2B5EF4-FFF2-40B4-BE49-F238E27FC236}">
                <a16:creationId xmlns:a16="http://schemas.microsoft.com/office/drawing/2014/main" id="{D810F815-7A3B-40C2-A172-0B01DA2CDC65}"/>
              </a:ext>
            </a:extLst>
          </p:cNvPr>
          <p:cNvCxnSpPr>
            <a:cxnSpLocks/>
          </p:cNvCxnSpPr>
          <p:nvPr>
            <p:custDataLst>
              <p:tags r:id="rId9"/>
            </p:custDataLst>
          </p:nvPr>
        </p:nvCxnSpPr>
        <p:spPr>
          <a:xfrm>
            <a:off x="1463040" y="5521881"/>
            <a:ext cx="9369083" cy="0"/>
          </a:xfrm>
          <a:prstGeom prst="line">
            <a:avLst/>
          </a:prstGeom>
          <a:ln w="28575">
            <a:solidFill>
              <a:srgbClr val="447D96"/>
            </a:solidFill>
          </a:ln>
        </p:spPr>
        <p:style>
          <a:lnRef idx="1">
            <a:schemeClr val="accent1"/>
          </a:lnRef>
          <a:fillRef idx="0">
            <a:schemeClr val="accent1"/>
          </a:fillRef>
          <a:effectRef idx="0">
            <a:schemeClr val="accent1"/>
          </a:effectRef>
          <a:fontRef idx="minor">
            <a:schemeClr val="tx1"/>
          </a:fontRef>
        </p:style>
      </p:cxnSp>
      <p:sp>
        <p:nvSpPr>
          <p:cNvPr id="16" name="PA-文本框 6">
            <a:extLst>
              <a:ext uri="{FF2B5EF4-FFF2-40B4-BE49-F238E27FC236}">
                <a16:creationId xmlns:a16="http://schemas.microsoft.com/office/drawing/2014/main" id="{69DF5AF7-88CC-470E-B6BF-3350F149E79A}"/>
              </a:ext>
            </a:extLst>
          </p:cNvPr>
          <p:cNvSpPr/>
          <p:nvPr>
            <p:custDataLst>
              <p:tags r:id="rId10"/>
            </p:custDataLst>
          </p:nvPr>
        </p:nvSpPr>
        <p:spPr>
          <a:xfrm>
            <a:off x="8553156" y="5035725"/>
            <a:ext cx="2338401" cy="417358"/>
          </a:xfrm>
          <a:prstGeom prst="rect">
            <a:avLst/>
          </a:prstGeom>
          <a:noFill/>
          <a:ln w="9525">
            <a:noFill/>
          </a:ln>
        </p:spPr>
        <p:txBody>
          <a:bodyPr wrap="square" anchor="t">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dist">
              <a:lnSpc>
                <a:spcPct val="130000"/>
              </a:lnSpc>
            </a:pPr>
            <a:r>
              <a:rPr lang="zh-CN" altLang="en-US" b="1" dirty="0">
                <a:solidFill>
                  <a:srgbClr val="447D96"/>
                </a:solidFill>
                <a:latin typeface="微软雅黑" panose="020B0503020204020204" pitchFamily="34" charset="-122"/>
                <a:ea typeface="微软雅黑" panose="020B0503020204020204" pitchFamily="34" charset="-122"/>
                <a:sym typeface="微软雅黑" panose="020B0503020204020204" pitchFamily="34" charset="-122"/>
              </a:rPr>
              <a:t>主讲人：管理论</a:t>
            </a:r>
          </a:p>
        </p:txBody>
      </p:sp>
    </p:spTree>
    <p:extLst>
      <p:ext uri="{BB962C8B-B14F-4D97-AF65-F5344CB8AC3E}">
        <p14:creationId xmlns:p14="http://schemas.microsoft.com/office/powerpoint/2010/main" val="973563392"/>
      </p:ext>
    </p:extLst>
  </p:cSld>
  <p:clrMapOvr>
    <a:masterClrMapping/>
  </p:clrMapOvr>
  <mc:AlternateContent xmlns:mc="http://schemas.openxmlformats.org/markup-compatibility/2006" xmlns:p14="http://schemas.microsoft.com/office/powerpoint/2010/main">
    <mc:Choice Requires="p14">
      <p:transition spd="slow" p14:dur="1250">
        <p14:switch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0" presetClass="entr" presetSubtype="0"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filter="fade">
                                      <p:cBhvr>
                                        <p:cTn id="7" dur="500">
                                          <p:stCondLst>
                                            <p:cond delay="0"/>
                                          </p:stCondLst>
                                        </p:cTn>
                                        <p:tgtEl>
                                          <p:spTgt spid="5"/>
                                        </p:tgtEl>
                                      </p:cBhvr>
                                    </p:animEffect>
                                    <p:animScale>
                                      <p:cBhvr>
                                        <p:cTn id="8" dur="500" fill="hold">
                                          <p:stCondLst>
                                            <p:cond delay="0"/>
                                          </p:stCondLst>
                                        </p:cTn>
                                        <p:tgtEl>
                                          <p:spTgt spid="5"/>
                                        </p:tgtEl>
                                      </p:cBhvr>
                                      <p:from x="150000" y="150000"/>
                                      <p:to x="100000" y="100000"/>
                                    </p:animScale>
                                    <p:anim to="" calcmode="lin" valueType="num">
                                      <p:cBhvr>
                                        <p:cTn id="9" dur="500" fill="hold">
                                          <p:stCondLst>
                                            <p:cond delay="0"/>
                                          </p:stCondLst>
                                        </p:cTn>
                                        <p:tgtEl>
                                          <p:spTgt spid="5"/>
                                        </p:tgtEl>
                                        <p:attrNameLst>
                                          <p:attrName>ppt_x</p:attrName>
                                        </p:attrNameLst>
                                      </p:cBhvr>
                                      <p:tavLst>
                                        <p:tav tm="0">
                                          <p:val>
                                            <p:strVal val="#ppt_x+sin(rand(10))/10"/>
                                          </p:val>
                                        </p:tav>
                                        <p:tav tm="100000">
                                          <p:val>
                                            <p:strVal val="#ppt_x"/>
                                          </p:val>
                                        </p:tav>
                                      </p:tavLst>
                                    </p:anim>
                                    <p:anim to="" calcmode="lin" valueType="num">
                                      <p:cBhvr>
                                        <p:cTn id="10" dur="500" fill="hold">
                                          <p:stCondLst>
                                            <p:cond delay="0"/>
                                          </p:stCondLst>
                                        </p:cTn>
                                        <p:tgtEl>
                                          <p:spTgt spid="5"/>
                                        </p:tgtEl>
                                        <p:attrNameLst>
                                          <p:attrName>ppt_y</p:attrName>
                                        </p:attrNameLst>
                                      </p:cBhvr>
                                      <p:tavLst>
                                        <p:tav tm="0">
                                          <p:val>
                                            <p:strVal val="#ppt_y+sin(rand(10))/10"/>
                                          </p:val>
                                        </p:tav>
                                        <p:tav tm="100000">
                                          <p:val>
                                            <p:strVal val="#ppt_y"/>
                                          </p:val>
                                        </p:tav>
                                      </p:tavLst>
                                    </p:anim>
                                  </p:childTnLst>
                                </p:cTn>
                              </p:par>
                            </p:childTnLst>
                          </p:cTn>
                        </p:par>
                        <p:par>
                          <p:cTn id="11" fill="hold">
                            <p:stCondLst>
                              <p:cond delay="500"/>
                            </p:stCondLst>
                            <p:childTnLst>
                              <p:par>
                                <p:cTn id="12" presetID="0" presetClass="entr" presetSubtype="0" fill="hold" grpId="0" nodeType="afterEffect">
                                  <p:stCondLst>
                                    <p:cond delay="0"/>
                                  </p:stCondLst>
                                  <p:childTnLst>
                                    <p:set>
                                      <p:cBhvr>
                                        <p:cTn id="13" dur="1" fill="hold">
                                          <p:stCondLst>
                                            <p:cond delay="0"/>
                                          </p:stCondLst>
                                        </p:cTn>
                                        <p:tgtEl>
                                          <p:spTgt spid="6"/>
                                        </p:tgtEl>
                                        <p:attrNameLst>
                                          <p:attrName>style.visibility</p:attrName>
                                        </p:attrNameLst>
                                      </p:cBhvr>
                                      <p:to>
                                        <p:strVal val="visible"/>
                                      </p:to>
                                    </p:set>
                                    <p:animEffect filter="fade">
                                      <p:cBhvr>
                                        <p:cTn id="14" dur="500">
                                          <p:stCondLst>
                                            <p:cond delay="0"/>
                                          </p:stCondLst>
                                        </p:cTn>
                                        <p:tgtEl>
                                          <p:spTgt spid="6"/>
                                        </p:tgtEl>
                                      </p:cBhvr>
                                    </p:animEffect>
                                    <p:animScale>
                                      <p:cBhvr>
                                        <p:cTn id="15" dur="500" fill="hold">
                                          <p:stCondLst>
                                            <p:cond delay="0"/>
                                          </p:stCondLst>
                                        </p:cTn>
                                        <p:tgtEl>
                                          <p:spTgt spid="6"/>
                                        </p:tgtEl>
                                      </p:cBhvr>
                                      <p:from x="150000" y="150000"/>
                                      <p:to x="100000" y="100000"/>
                                    </p:animScale>
                                    <p:anim to="" calcmode="lin" valueType="num">
                                      <p:cBhvr>
                                        <p:cTn id="16" dur="500" fill="hold">
                                          <p:stCondLst>
                                            <p:cond delay="0"/>
                                          </p:stCondLst>
                                        </p:cTn>
                                        <p:tgtEl>
                                          <p:spTgt spid="6"/>
                                        </p:tgtEl>
                                        <p:attrNameLst>
                                          <p:attrName>ppt_x</p:attrName>
                                        </p:attrNameLst>
                                      </p:cBhvr>
                                      <p:tavLst>
                                        <p:tav tm="0">
                                          <p:val>
                                            <p:strVal val="#ppt_x+sin(rand(10))/10"/>
                                          </p:val>
                                        </p:tav>
                                        <p:tav tm="100000">
                                          <p:val>
                                            <p:strVal val="#ppt_x"/>
                                          </p:val>
                                        </p:tav>
                                      </p:tavLst>
                                    </p:anim>
                                    <p:anim to="" calcmode="lin" valueType="num">
                                      <p:cBhvr>
                                        <p:cTn id="17" dur="500" fill="hold">
                                          <p:stCondLst>
                                            <p:cond delay="0"/>
                                          </p:stCondLst>
                                        </p:cTn>
                                        <p:tgtEl>
                                          <p:spTgt spid="6"/>
                                        </p:tgtEl>
                                        <p:attrNameLst>
                                          <p:attrName>ppt_y</p:attrName>
                                        </p:attrNameLst>
                                      </p:cBhvr>
                                      <p:tavLst>
                                        <p:tav tm="0">
                                          <p:val>
                                            <p:strVal val="#ppt_y+sin(rand(10))/10"/>
                                          </p:val>
                                        </p:tav>
                                        <p:tav tm="100000">
                                          <p:val>
                                            <p:strVal val="#ppt_y"/>
                                          </p:val>
                                        </p:tav>
                                      </p:tavLst>
                                    </p:anim>
                                  </p:childTnLst>
                                </p:cTn>
                              </p:par>
                            </p:childTnLst>
                          </p:cTn>
                        </p:par>
                        <p:par>
                          <p:cTn id="18" fill="hold">
                            <p:stCondLst>
                              <p:cond delay="1000"/>
                            </p:stCondLst>
                            <p:childTnLst>
                              <p:par>
                                <p:cTn id="19" presetID="0" presetClass="entr" presetSubtype="0" fill="hold" grpId="0" nodeType="afterEffect">
                                  <p:stCondLst>
                                    <p:cond delay="0"/>
                                  </p:stCondLst>
                                  <p:childTnLst>
                                    <p:set>
                                      <p:cBhvr>
                                        <p:cTn id="20" dur="1" fill="hold">
                                          <p:stCondLst>
                                            <p:cond delay="0"/>
                                          </p:stCondLst>
                                        </p:cTn>
                                        <p:tgtEl>
                                          <p:spTgt spid="7"/>
                                        </p:tgtEl>
                                        <p:attrNameLst>
                                          <p:attrName>style.visibility</p:attrName>
                                        </p:attrNameLst>
                                      </p:cBhvr>
                                      <p:to>
                                        <p:strVal val="visible"/>
                                      </p:to>
                                    </p:set>
                                    <p:animEffect filter="fade">
                                      <p:cBhvr>
                                        <p:cTn id="21" dur="500">
                                          <p:stCondLst>
                                            <p:cond delay="0"/>
                                          </p:stCondLst>
                                        </p:cTn>
                                        <p:tgtEl>
                                          <p:spTgt spid="7"/>
                                        </p:tgtEl>
                                      </p:cBhvr>
                                    </p:animEffect>
                                    <p:animScale>
                                      <p:cBhvr>
                                        <p:cTn id="22" dur="500" fill="hold">
                                          <p:stCondLst>
                                            <p:cond delay="0"/>
                                          </p:stCondLst>
                                        </p:cTn>
                                        <p:tgtEl>
                                          <p:spTgt spid="7"/>
                                        </p:tgtEl>
                                      </p:cBhvr>
                                      <p:from x="150000" y="150000"/>
                                      <p:to x="100000" y="100000"/>
                                    </p:animScale>
                                    <p:anim to="" calcmode="lin" valueType="num">
                                      <p:cBhvr>
                                        <p:cTn id="23" dur="500" fill="hold">
                                          <p:stCondLst>
                                            <p:cond delay="0"/>
                                          </p:stCondLst>
                                        </p:cTn>
                                        <p:tgtEl>
                                          <p:spTgt spid="7"/>
                                        </p:tgtEl>
                                        <p:attrNameLst>
                                          <p:attrName>ppt_x</p:attrName>
                                        </p:attrNameLst>
                                      </p:cBhvr>
                                      <p:tavLst>
                                        <p:tav tm="0">
                                          <p:val>
                                            <p:strVal val="#ppt_x+sin(rand(10))/10"/>
                                          </p:val>
                                        </p:tav>
                                        <p:tav tm="100000">
                                          <p:val>
                                            <p:strVal val="#ppt_x"/>
                                          </p:val>
                                        </p:tav>
                                      </p:tavLst>
                                    </p:anim>
                                    <p:anim to="" calcmode="lin" valueType="num">
                                      <p:cBhvr>
                                        <p:cTn id="24" dur="500" fill="hold">
                                          <p:stCondLst>
                                            <p:cond delay="0"/>
                                          </p:stCondLst>
                                        </p:cTn>
                                        <p:tgtEl>
                                          <p:spTgt spid="7"/>
                                        </p:tgtEl>
                                        <p:attrNameLst>
                                          <p:attrName>ppt_y</p:attrName>
                                        </p:attrNameLst>
                                      </p:cBhvr>
                                      <p:tavLst>
                                        <p:tav tm="0">
                                          <p:val>
                                            <p:strVal val="#ppt_y+sin(rand(10))/10"/>
                                          </p:val>
                                        </p:tav>
                                        <p:tav tm="100000">
                                          <p:val>
                                            <p:strVal val="#ppt_y"/>
                                          </p:val>
                                        </p:tav>
                                      </p:tavLst>
                                    </p:anim>
                                  </p:childTnLst>
                                </p:cTn>
                              </p:par>
                            </p:childTnLst>
                          </p:cTn>
                        </p:par>
                        <p:par>
                          <p:cTn id="25" fill="hold">
                            <p:stCondLst>
                              <p:cond delay="1500"/>
                            </p:stCondLst>
                            <p:childTnLst>
                              <p:par>
                                <p:cTn id="26" presetID="0" presetClass="entr" presetSubtype="0" fill="hold" grpId="0" nodeType="afterEffect">
                                  <p:stCondLst>
                                    <p:cond delay="0"/>
                                  </p:stCondLst>
                                  <p:childTnLst>
                                    <p:set>
                                      <p:cBhvr>
                                        <p:cTn id="27" dur="1" fill="hold">
                                          <p:stCondLst>
                                            <p:cond delay="0"/>
                                          </p:stCondLst>
                                        </p:cTn>
                                        <p:tgtEl>
                                          <p:spTgt spid="8"/>
                                        </p:tgtEl>
                                        <p:attrNameLst>
                                          <p:attrName>style.visibility</p:attrName>
                                        </p:attrNameLst>
                                      </p:cBhvr>
                                      <p:to>
                                        <p:strVal val="visible"/>
                                      </p:to>
                                    </p:set>
                                    <p:animEffect filter="fade">
                                      <p:cBhvr>
                                        <p:cTn id="28" dur="500">
                                          <p:stCondLst>
                                            <p:cond delay="0"/>
                                          </p:stCondLst>
                                        </p:cTn>
                                        <p:tgtEl>
                                          <p:spTgt spid="8"/>
                                        </p:tgtEl>
                                      </p:cBhvr>
                                    </p:animEffect>
                                    <p:animScale>
                                      <p:cBhvr>
                                        <p:cTn id="29" dur="500" fill="hold">
                                          <p:stCondLst>
                                            <p:cond delay="0"/>
                                          </p:stCondLst>
                                        </p:cTn>
                                        <p:tgtEl>
                                          <p:spTgt spid="8"/>
                                        </p:tgtEl>
                                      </p:cBhvr>
                                      <p:from x="150000" y="150000"/>
                                      <p:to x="100000" y="100000"/>
                                    </p:animScale>
                                    <p:anim to="" calcmode="lin" valueType="num">
                                      <p:cBhvr>
                                        <p:cTn id="30" dur="500" fill="hold">
                                          <p:stCondLst>
                                            <p:cond delay="0"/>
                                          </p:stCondLst>
                                        </p:cTn>
                                        <p:tgtEl>
                                          <p:spTgt spid="8"/>
                                        </p:tgtEl>
                                        <p:attrNameLst>
                                          <p:attrName>ppt_x</p:attrName>
                                        </p:attrNameLst>
                                      </p:cBhvr>
                                      <p:tavLst>
                                        <p:tav tm="0">
                                          <p:val>
                                            <p:strVal val="#ppt_x+sin(rand(10))/10"/>
                                          </p:val>
                                        </p:tav>
                                        <p:tav tm="100000">
                                          <p:val>
                                            <p:strVal val="#ppt_x"/>
                                          </p:val>
                                        </p:tav>
                                      </p:tavLst>
                                    </p:anim>
                                    <p:anim to="" calcmode="lin" valueType="num">
                                      <p:cBhvr>
                                        <p:cTn id="31" dur="500" fill="hold">
                                          <p:stCondLst>
                                            <p:cond delay="0"/>
                                          </p:stCondLst>
                                        </p:cTn>
                                        <p:tgtEl>
                                          <p:spTgt spid="8"/>
                                        </p:tgtEl>
                                        <p:attrNameLst>
                                          <p:attrName>ppt_y</p:attrName>
                                        </p:attrNameLst>
                                      </p:cBhvr>
                                      <p:tavLst>
                                        <p:tav tm="0">
                                          <p:val>
                                            <p:strVal val="#ppt_y+sin(rand(10))/10"/>
                                          </p:val>
                                        </p:tav>
                                        <p:tav tm="100000">
                                          <p:val>
                                            <p:strVal val="#ppt_y"/>
                                          </p:val>
                                        </p:tav>
                                      </p:tavLst>
                                    </p:anim>
                                  </p:childTnLst>
                                </p:cTn>
                              </p:par>
                            </p:childTnLst>
                          </p:cTn>
                        </p:par>
                        <p:par>
                          <p:cTn id="32" fill="hold">
                            <p:stCondLst>
                              <p:cond delay="2000"/>
                            </p:stCondLst>
                            <p:childTnLst>
                              <p:par>
                                <p:cTn id="33" presetID="0" presetClass="entr" presetSubtype="0" fill="hold" grpId="0" nodeType="afterEffect">
                                  <p:stCondLst>
                                    <p:cond delay="0"/>
                                  </p:stCondLst>
                                  <p:childTnLst>
                                    <p:set>
                                      <p:cBhvr>
                                        <p:cTn id="34" dur="1" fill="hold">
                                          <p:stCondLst>
                                            <p:cond delay="0"/>
                                          </p:stCondLst>
                                        </p:cTn>
                                        <p:tgtEl>
                                          <p:spTgt spid="9"/>
                                        </p:tgtEl>
                                        <p:attrNameLst>
                                          <p:attrName>style.visibility</p:attrName>
                                        </p:attrNameLst>
                                      </p:cBhvr>
                                      <p:to>
                                        <p:strVal val="visible"/>
                                      </p:to>
                                    </p:set>
                                    <p:animEffect filter="fade">
                                      <p:cBhvr>
                                        <p:cTn id="35" dur="500">
                                          <p:stCondLst>
                                            <p:cond delay="0"/>
                                          </p:stCondLst>
                                        </p:cTn>
                                        <p:tgtEl>
                                          <p:spTgt spid="9"/>
                                        </p:tgtEl>
                                      </p:cBhvr>
                                    </p:animEffect>
                                    <p:animScale>
                                      <p:cBhvr>
                                        <p:cTn id="36" dur="500" fill="hold">
                                          <p:stCondLst>
                                            <p:cond delay="0"/>
                                          </p:stCondLst>
                                        </p:cTn>
                                        <p:tgtEl>
                                          <p:spTgt spid="9"/>
                                        </p:tgtEl>
                                      </p:cBhvr>
                                      <p:from x="150000" y="150000"/>
                                      <p:to x="100000" y="100000"/>
                                    </p:animScale>
                                    <p:anim to="" calcmode="lin" valueType="num">
                                      <p:cBhvr>
                                        <p:cTn id="37" dur="500" fill="hold">
                                          <p:stCondLst>
                                            <p:cond delay="0"/>
                                          </p:stCondLst>
                                        </p:cTn>
                                        <p:tgtEl>
                                          <p:spTgt spid="9"/>
                                        </p:tgtEl>
                                        <p:attrNameLst>
                                          <p:attrName>ppt_x</p:attrName>
                                        </p:attrNameLst>
                                      </p:cBhvr>
                                      <p:tavLst>
                                        <p:tav tm="0">
                                          <p:val>
                                            <p:strVal val="#ppt_x+sin(rand(10))/10"/>
                                          </p:val>
                                        </p:tav>
                                        <p:tav tm="100000">
                                          <p:val>
                                            <p:strVal val="#ppt_x"/>
                                          </p:val>
                                        </p:tav>
                                      </p:tavLst>
                                    </p:anim>
                                    <p:anim to="" calcmode="lin" valueType="num">
                                      <p:cBhvr>
                                        <p:cTn id="38" dur="500" fill="hold">
                                          <p:stCondLst>
                                            <p:cond delay="0"/>
                                          </p:stCondLst>
                                        </p:cTn>
                                        <p:tgtEl>
                                          <p:spTgt spid="9"/>
                                        </p:tgtEl>
                                        <p:attrNameLst>
                                          <p:attrName>ppt_y</p:attrName>
                                        </p:attrNameLst>
                                      </p:cBhvr>
                                      <p:tavLst>
                                        <p:tav tm="0">
                                          <p:val>
                                            <p:strVal val="#ppt_y+sin(rand(10))/10"/>
                                          </p:val>
                                        </p:tav>
                                        <p:tav tm="100000">
                                          <p:val>
                                            <p:strVal val="#ppt_y"/>
                                          </p:val>
                                        </p:tav>
                                      </p:tavLst>
                                    </p:anim>
                                  </p:childTnLst>
                                </p:cTn>
                              </p:par>
                            </p:childTnLst>
                          </p:cTn>
                        </p:par>
                        <p:par>
                          <p:cTn id="39" fill="hold">
                            <p:stCondLst>
                              <p:cond delay="2500"/>
                            </p:stCondLst>
                            <p:childTnLst>
                              <p:par>
                                <p:cTn id="40" presetID="0" presetClass="entr" presetSubtype="0" fill="hold" grpId="0" nodeType="afterEffect">
                                  <p:stCondLst>
                                    <p:cond delay="0"/>
                                  </p:stCondLst>
                                  <p:childTnLst>
                                    <p:set>
                                      <p:cBhvr>
                                        <p:cTn id="41" dur="1" fill="hold">
                                          <p:stCondLst>
                                            <p:cond delay="0"/>
                                          </p:stCondLst>
                                        </p:cTn>
                                        <p:tgtEl>
                                          <p:spTgt spid="11"/>
                                        </p:tgtEl>
                                        <p:attrNameLst>
                                          <p:attrName>style.visibility</p:attrName>
                                        </p:attrNameLst>
                                      </p:cBhvr>
                                      <p:to>
                                        <p:strVal val="visible"/>
                                      </p:to>
                                    </p:set>
                                    <p:animEffect filter="fade">
                                      <p:cBhvr>
                                        <p:cTn id="42" dur="500">
                                          <p:stCondLst>
                                            <p:cond delay="0"/>
                                          </p:stCondLst>
                                        </p:cTn>
                                        <p:tgtEl>
                                          <p:spTgt spid="11"/>
                                        </p:tgtEl>
                                      </p:cBhvr>
                                    </p:animEffect>
                                    <p:animScale>
                                      <p:cBhvr>
                                        <p:cTn id="43" dur="500" fill="hold">
                                          <p:stCondLst>
                                            <p:cond delay="0"/>
                                          </p:stCondLst>
                                        </p:cTn>
                                        <p:tgtEl>
                                          <p:spTgt spid="11"/>
                                        </p:tgtEl>
                                      </p:cBhvr>
                                      <p:from x="150000" y="150000"/>
                                      <p:to x="100000" y="100000"/>
                                    </p:animScale>
                                    <p:anim to="" calcmode="lin" valueType="num">
                                      <p:cBhvr>
                                        <p:cTn id="44" dur="500" fill="hold">
                                          <p:stCondLst>
                                            <p:cond delay="0"/>
                                          </p:stCondLst>
                                        </p:cTn>
                                        <p:tgtEl>
                                          <p:spTgt spid="11"/>
                                        </p:tgtEl>
                                        <p:attrNameLst>
                                          <p:attrName>ppt_x</p:attrName>
                                        </p:attrNameLst>
                                      </p:cBhvr>
                                      <p:tavLst>
                                        <p:tav tm="0">
                                          <p:val>
                                            <p:strVal val="#ppt_x+sin(rand(10))/10"/>
                                          </p:val>
                                        </p:tav>
                                        <p:tav tm="100000">
                                          <p:val>
                                            <p:strVal val="#ppt_x"/>
                                          </p:val>
                                        </p:tav>
                                      </p:tavLst>
                                    </p:anim>
                                    <p:anim to="" calcmode="lin" valueType="num">
                                      <p:cBhvr>
                                        <p:cTn id="45" dur="500" fill="hold">
                                          <p:stCondLst>
                                            <p:cond delay="0"/>
                                          </p:stCondLst>
                                        </p:cTn>
                                        <p:tgtEl>
                                          <p:spTgt spid="11"/>
                                        </p:tgtEl>
                                        <p:attrNameLst>
                                          <p:attrName>ppt_y</p:attrName>
                                        </p:attrNameLst>
                                      </p:cBhvr>
                                      <p:tavLst>
                                        <p:tav tm="0">
                                          <p:val>
                                            <p:strVal val="#ppt_y+sin(rand(10))/10"/>
                                          </p:val>
                                        </p:tav>
                                        <p:tav tm="100000">
                                          <p:val>
                                            <p:strVal val="#ppt_y"/>
                                          </p:val>
                                        </p:tav>
                                      </p:tavLst>
                                    </p:anim>
                                  </p:childTnLst>
                                </p:cTn>
                              </p:par>
                            </p:childTnLst>
                          </p:cTn>
                        </p:par>
                        <p:par>
                          <p:cTn id="46" fill="hold">
                            <p:stCondLst>
                              <p:cond delay="3000"/>
                            </p:stCondLst>
                            <p:childTnLst>
                              <p:par>
                                <p:cTn id="47" presetID="0" presetClass="entr" presetSubtype="0" fill="hold" grpId="0" nodeType="afterEffect">
                                  <p:stCondLst>
                                    <p:cond delay="0"/>
                                  </p:stCondLst>
                                  <p:childTnLst>
                                    <p:set>
                                      <p:cBhvr>
                                        <p:cTn id="48" dur="1" fill="hold">
                                          <p:stCondLst>
                                            <p:cond delay="0"/>
                                          </p:stCondLst>
                                        </p:cTn>
                                        <p:tgtEl>
                                          <p:spTgt spid="10"/>
                                        </p:tgtEl>
                                        <p:attrNameLst>
                                          <p:attrName>style.visibility</p:attrName>
                                        </p:attrNameLst>
                                      </p:cBhvr>
                                      <p:to>
                                        <p:strVal val="visible"/>
                                      </p:to>
                                    </p:set>
                                    <p:animEffect filter="fade">
                                      <p:cBhvr>
                                        <p:cTn id="49" dur="500">
                                          <p:stCondLst>
                                            <p:cond delay="0"/>
                                          </p:stCondLst>
                                        </p:cTn>
                                        <p:tgtEl>
                                          <p:spTgt spid="10"/>
                                        </p:tgtEl>
                                      </p:cBhvr>
                                    </p:animEffect>
                                    <p:animScale>
                                      <p:cBhvr>
                                        <p:cTn id="50" dur="500" fill="hold">
                                          <p:stCondLst>
                                            <p:cond delay="0"/>
                                          </p:stCondLst>
                                        </p:cTn>
                                        <p:tgtEl>
                                          <p:spTgt spid="10"/>
                                        </p:tgtEl>
                                      </p:cBhvr>
                                      <p:from x="150000" y="150000"/>
                                      <p:to x="100000" y="100000"/>
                                    </p:animScale>
                                    <p:anim to="" calcmode="lin" valueType="num">
                                      <p:cBhvr>
                                        <p:cTn id="51" dur="500" fill="hold">
                                          <p:stCondLst>
                                            <p:cond delay="0"/>
                                          </p:stCondLst>
                                        </p:cTn>
                                        <p:tgtEl>
                                          <p:spTgt spid="10"/>
                                        </p:tgtEl>
                                        <p:attrNameLst>
                                          <p:attrName>ppt_x</p:attrName>
                                        </p:attrNameLst>
                                      </p:cBhvr>
                                      <p:tavLst>
                                        <p:tav tm="0">
                                          <p:val>
                                            <p:strVal val="#ppt_x+sin(rand(10))/10"/>
                                          </p:val>
                                        </p:tav>
                                        <p:tav tm="100000">
                                          <p:val>
                                            <p:strVal val="#ppt_x"/>
                                          </p:val>
                                        </p:tav>
                                      </p:tavLst>
                                    </p:anim>
                                    <p:anim to="" calcmode="lin" valueType="num">
                                      <p:cBhvr>
                                        <p:cTn id="52" dur="500" fill="hold">
                                          <p:stCondLst>
                                            <p:cond delay="0"/>
                                          </p:stCondLst>
                                        </p:cTn>
                                        <p:tgtEl>
                                          <p:spTgt spid="10"/>
                                        </p:tgtEl>
                                        <p:attrNameLst>
                                          <p:attrName>ppt_y</p:attrName>
                                        </p:attrNameLst>
                                      </p:cBhvr>
                                      <p:tavLst>
                                        <p:tav tm="0">
                                          <p:val>
                                            <p:strVal val="#ppt_y+sin(rand(10))/10"/>
                                          </p:val>
                                        </p:tav>
                                        <p:tav tm="100000">
                                          <p:val>
                                            <p:strVal val="#ppt_y"/>
                                          </p:val>
                                        </p:tav>
                                      </p:tavLst>
                                    </p:anim>
                                  </p:childTnLst>
                                </p:cTn>
                              </p:par>
                            </p:childTnLst>
                          </p:cTn>
                        </p:par>
                        <p:par>
                          <p:cTn id="53" fill="hold">
                            <p:stCondLst>
                              <p:cond delay="3500"/>
                            </p:stCondLst>
                            <p:childTnLst>
                              <p:par>
                                <p:cTn id="54" presetID="0" presetClass="entr" presetSubtype="0" fill="hold" grpId="0" nodeType="afterEffect">
                                  <p:stCondLst>
                                    <p:cond delay="0"/>
                                  </p:stCondLst>
                                  <p:childTnLst>
                                    <p:set>
                                      <p:cBhvr>
                                        <p:cTn id="55" dur="1" fill="hold">
                                          <p:stCondLst>
                                            <p:cond delay="0"/>
                                          </p:stCondLst>
                                        </p:cTn>
                                        <p:tgtEl>
                                          <p:spTgt spid="12"/>
                                        </p:tgtEl>
                                        <p:attrNameLst>
                                          <p:attrName>style.visibility</p:attrName>
                                        </p:attrNameLst>
                                      </p:cBhvr>
                                      <p:to>
                                        <p:strVal val="visible"/>
                                      </p:to>
                                    </p:set>
                                    <p:animEffect filter="fade">
                                      <p:cBhvr>
                                        <p:cTn id="56" dur="500">
                                          <p:stCondLst>
                                            <p:cond delay="0"/>
                                          </p:stCondLst>
                                        </p:cTn>
                                        <p:tgtEl>
                                          <p:spTgt spid="12"/>
                                        </p:tgtEl>
                                      </p:cBhvr>
                                    </p:animEffect>
                                    <p:animScale>
                                      <p:cBhvr>
                                        <p:cTn id="57" dur="500" fill="hold">
                                          <p:stCondLst>
                                            <p:cond delay="0"/>
                                          </p:stCondLst>
                                        </p:cTn>
                                        <p:tgtEl>
                                          <p:spTgt spid="12"/>
                                        </p:tgtEl>
                                      </p:cBhvr>
                                      <p:from x="150000" y="150000"/>
                                      <p:to x="100000" y="100000"/>
                                    </p:animScale>
                                    <p:anim to="" calcmode="lin" valueType="num">
                                      <p:cBhvr>
                                        <p:cTn id="58" dur="500" fill="hold">
                                          <p:stCondLst>
                                            <p:cond delay="0"/>
                                          </p:stCondLst>
                                        </p:cTn>
                                        <p:tgtEl>
                                          <p:spTgt spid="12"/>
                                        </p:tgtEl>
                                        <p:attrNameLst>
                                          <p:attrName>ppt_x</p:attrName>
                                        </p:attrNameLst>
                                      </p:cBhvr>
                                      <p:tavLst>
                                        <p:tav tm="0">
                                          <p:val>
                                            <p:strVal val="#ppt_x+sin(rand(10))/10"/>
                                          </p:val>
                                        </p:tav>
                                        <p:tav tm="100000">
                                          <p:val>
                                            <p:strVal val="#ppt_x"/>
                                          </p:val>
                                        </p:tav>
                                      </p:tavLst>
                                    </p:anim>
                                    <p:anim to="" calcmode="lin" valueType="num">
                                      <p:cBhvr>
                                        <p:cTn id="59" dur="500" fill="hold">
                                          <p:stCondLst>
                                            <p:cond delay="0"/>
                                          </p:stCondLst>
                                        </p:cTn>
                                        <p:tgtEl>
                                          <p:spTgt spid="12"/>
                                        </p:tgtEl>
                                        <p:attrNameLst>
                                          <p:attrName>ppt_y</p:attrName>
                                        </p:attrNameLst>
                                      </p:cBhvr>
                                      <p:tavLst>
                                        <p:tav tm="0">
                                          <p:val>
                                            <p:strVal val="#ppt_y+sin(rand(10))/10"/>
                                          </p:val>
                                        </p:tav>
                                        <p:tav tm="100000">
                                          <p:val>
                                            <p:strVal val="#ppt_y"/>
                                          </p:val>
                                        </p:tav>
                                      </p:tavLst>
                                    </p:anim>
                                  </p:childTnLst>
                                </p:cTn>
                              </p:par>
                            </p:childTnLst>
                          </p:cTn>
                        </p:par>
                        <p:par>
                          <p:cTn id="60" fill="hold">
                            <p:stCondLst>
                              <p:cond delay="4000"/>
                            </p:stCondLst>
                            <p:childTnLst>
                              <p:par>
                                <p:cTn id="61" presetID="0" presetClass="entr" presetSubtype="0" fill="hold" nodeType="afterEffect">
                                  <p:stCondLst>
                                    <p:cond delay="0"/>
                                  </p:stCondLst>
                                  <p:childTnLst>
                                    <p:set>
                                      <p:cBhvr>
                                        <p:cTn id="62" dur="1" fill="hold">
                                          <p:stCondLst>
                                            <p:cond delay="0"/>
                                          </p:stCondLst>
                                        </p:cTn>
                                        <p:tgtEl>
                                          <p:spTgt spid="14"/>
                                        </p:tgtEl>
                                        <p:attrNameLst>
                                          <p:attrName>style.visibility</p:attrName>
                                        </p:attrNameLst>
                                      </p:cBhvr>
                                      <p:to>
                                        <p:strVal val="visible"/>
                                      </p:to>
                                    </p:set>
                                    <p:animEffect filter="fade">
                                      <p:cBhvr>
                                        <p:cTn id="63" dur="500">
                                          <p:stCondLst>
                                            <p:cond delay="0"/>
                                          </p:stCondLst>
                                        </p:cTn>
                                        <p:tgtEl>
                                          <p:spTgt spid="14"/>
                                        </p:tgtEl>
                                      </p:cBhvr>
                                    </p:animEffect>
                                    <p:animScale>
                                      <p:cBhvr>
                                        <p:cTn id="64" dur="500" fill="hold">
                                          <p:stCondLst>
                                            <p:cond delay="0"/>
                                          </p:stCondLst>
                                        </p:cTn>
                                        <p:tgtEl>
                                          <p:spTgt spid="14"/>
                                        </p:tgtEl>
                                      </p:cBhvr>
                                      <p:from x="150000" y="150000"/>
                                      <p:to x="100000" y="100000"/>
                                    </p:animScale>
                                    <p:anim to="" calcmode="lin" valueType="num">
                                      <p:cBhvr>
                                        <p:cTn id="65" dur="500" fill="hold">
                                          <p:stCondLst>
                                            <p:cond delay="0"/>
                                          </p:stCondLst>
                                        </p:cTn>
                                        <p:tgtEl>
                                          <p:spTgt spid="14"/>
                                        </p:tgtEl>
                                        <p:attrNameLst>
                                          <p:attrName>ppt_x</p:attrName>
                                        </p:attrNameLst>
                                      </p:cBhvr>
                                      <p:tavLst>
                                        <p:tav tm="0">
                                          <p:val>
                                            <p:strVal val="#ppt_x+sin(rand(10))/10"/>
                                          </p:val>
                                        </p:tav>
                                        <p:tav tm="100000">
                                          <p:val>
                                            <p:strVal val="#ppt_x"/>
                                          </p:val>
                                        </p:tav>
                                      </p:tavLst>
                                    </p:anim>
                                    <p:anim to="" calcmode="lin" valueType="num">
                                      <p:cBhvr>
                                        <p:cTn id="66" dur="500" fill="hold">
                                          <p:stCondLst>
                                            <p:cond delay="0"/>
                                          </p:stCondLst>
                                        </p:cTn>
                                        <p:tgtEl>
                                          <p:spTgt spid="14"/>
                                        </p:tgtEl>
                                        <p:attrNameLst>
                                          <p:attrName>ppt_y</p:attrName>
                                        </p:attrNameLst>
                                      </p:cBhvr>
                                      <p:tavLst>
                                        <p:tav tm="0">
                                          <p:val>
                                            <p:strVal val="#ppt_y+sin(rand(10))/10"/>
                                          </p:val>
                                        </p:tav>
                                        <p:tav tm="100000">
                                          <p:val>
                                            <p:strVal val="#ppt_y"/>
                                          </p:val>
                                        </p:tav>
                                      </p:tavLst>
                                    </p:anim>
                                  </p:childTnLst>
                                </p:cTn>
                              </p:par>
                            </p:childTnLst>
                          </p:cTn>
                        </p:par>
                        <p:par>
                          <p:cTn id="67" fill="hold">
                            <p:stCondLst>
                              <p:cond delay="4500"/>
                            </p:stCondLst>
                            <p:childTnLst>
                              <p:par>
                                <p:cTn id="68" presetID="0" presetClass="entr" presetSubtype="0" fill="hold" grpId="0" nodeType="afterEffect">
                                  <p:stCondLst>
                                    <p:cond delay="0"/>
                                  </p:stCondLst>
                                  <p:childTnLst>
                                    <p:set>
                                      <p:cBhvr>
                                        <p:cTn id="69" dur="1" fill="hold">
                                          <p:stCondLst>
                                            <p:cond delay="0"/>
                                          </p:stCondLst>
                                        </p:cTn>
                                        <p:tgtEl>
                                          <p:spTgt spid="16"/>
                                        </p:tgtEl>
                                        <p:attrNameLst>
                                          <p:attrName>style.visibility</p:attrName>
                                        </p:attrNameLst>
                                      </p:cBhvr>
                                      <p:to>
                                        <p:strVal val="visible"/>
                                      </p:to>
                                    </p:set>
                                    <p:animEffect filter="fade">
                                      <p:cBhvr>
                                        <p:cTn id="70" dur="500">
                                          <p:stCondLst>
                                            <p:cond delay="0"/>
                                          </p:stCondLst>
                                        </p:cTn>
                                        <p:tgtEl>
                                          <p:spTgt spid="16"/>
                                        </p:tgtEl>
                                      </p:cBhvr>
                                    </p:animEffect>
                                    <p:animScale>
                                      <p:cBhvr>
                                        <p:cTn id="71" dur="500" fill="hold">
                                          <p:stCondLst>
                                            <p:cond delay="0"/>
                                          </p:stCondLst>
                                        </p:cTn>
                                        <p:tgtEl>
                                          <p:spTgt spid="16"/>
                                        </p:tgtEl>
                                      </p:cBhvr>
                                      <p:from x="150000" y="150000"/>
                                      <p:to x="100000" y="100000"/>
                                    </p:animScale>
                                    <p:anim to="" calcmode="lin" valueType="num">
                                      <p:cBhvr>
                                        <p:cTn id="72" dur="500" fill="hold">
                                          <p:stCondLst>
                                            <p:cond delay="0"/>
                                          </p:stCondLst>
                                        </p:cTn>
                                        <p:tgtEl>
                                          <p:spTgt spid="16"/>
                                        </p:tgtEl>
                                        <p:attrNameLst>
                                          <p:attrName>ppt_x</p:attrName>
                                        </p:attrNameLst>
                                      </p:cBhvr>
                                      <p:tavLst>
                                        <p:tav tm="0">
                                          <p:val>
                                            <p:strVal val="#ppt_x+sin(rand(10))/10"/>
                                          </p:val>
                                        </p:tav>
                                        <p:tav tm="100000">
                                          <p:val>
                                            <p:strVal val="#ppt_x"/>
                                          </p:val>
                                        </p:tav>
                                      </p:tavLst>
                                    </p:anim>
                                    <p:anim to="" calcmode="lin" valueType="num">
                                      <p:cBhvr>
                                        <p:cTn id="73" dur="500" fill="hold">
                                          <p:stCondLst>
                                            <p:cond delay="0"/>
                                          </p:stCondLst>
                                        </p:cTn>
                                        <p:tgtEl>
                                          <p:spTgt spid="16"/>
                                        </p:tgtEl>
                                        <p:attrNameLst>
                                          <p:attrName>ppt_y</p:attrName>
                                        </p:attrNameLst>
                                      </p:cBhvr>
                                      <p:tavLst>
                                        <p:tav tm="0">
                                          <p:val>
                                            <p:strVal val="#ppt_y+sin(rand(10))/10"/>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8" grpId="0" animBg="1"/>
      <p:bldP spid="9" grpId="0" animBg="1"/>
      <p:bldP spid="10" grpId="0"/>
      <p:bldP spid="11" grpId="0"/>
      <p:bldP spid="12" grpId="0"/>
      <p:bldP spid="16"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a:extLst>
              <a:ext uri="{FF2B5EF4-FFF2-40B4-BE49-F238E27FC236}">
                <a16:creationId xmlns:a16="http://schemas.microsoft.com/office/drawing/2014/main" id="{A662711D-1258-471A-8DE6-ED19E7F76C10}"/>
              </a:ext>
            </a:extLst>
          </p:cNvPr>
          <p:cNvSpPr/>
          <p:nvPr/>
        </p:nvSpPr>
        <p:spPr>
          <a:xfrm>
            <a:off x="0" y="0"/>
            <a:ext cx="6096000" cy="3429000"/>
          </a:xfrm>
          <a:prstGeom prst="rect">
            <a:avLst/>
          </a:prstGeom>
          <a:solidFill>
            <a:srgbClr val="447D9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4" name="图片 3">
            <a:extLst>
              <a:ext uri="{FF2B5EF4-FFF2-40B4-BE49-F238E27FC236}">
                <a16:creationId xmlns:a16="http://schemas.microsoft.com/office/drawing/2014/main" id="{0F80BBE9-4A60-496E-AA3B-0AC589F1398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938781" y="3491211"/>
            <a:ext cx="6253219" cy="3366790"/>
          </a:xfrm>
          <a:prstGeom prst="rect">
            <a:avLst/>
          </a:prstGeom>
        </p:spPr>
      </p:pic>
      <p:sp>
        <p:nvSpPr>
          <p:cNvPr id="5" name="椭圆 4">
            <a:extLst>
              <a:ext uri="{FF2B5EF4-FFF2-40B4-BE49-F238E27FC236}">
                <a16:creationId xmlns:a16="http://schemas.microsoft.com/office/drawing/2014/main" id="{7FA46526-AAAE-4EB0-A0B2-D90B12A396AB}"/>
              </a:ext>
            </a:extLst>
          </p:cNvPr>
          <p:cNvSpPr/>
          <p:nvPr/>
        </p:nvSpPr>
        <p:spPr>
          <a:xfrm>
            <a:off x="5729067" y="630700"/>
            <a:ext cx="733865" cy="733865"/>
          </a:xfrm>
          <a:prstGeom prst="ellipse">
            <a:avLst/>
          </a:prstGeom>
          <a:solidFill>
            <a:srgbClr val="FFED6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椭圆 5">
            <a:extLst>
              <a:ext uri="{FF2B5EF4-FFF2-40B4-BE49-F238E27FC236}">
                <a16:creationId xmlns:a16="http://schemas.microsoft.com/office/drawing/2014/main" id="{9F02FB9E-7F41-45BD-B8C7-019065ED61AF}"/>
              </a:ext>
            </a:extLst>
          </p:cNvPr>
          <p:cNvSpPr/>
          <p:nvPr/>
        </p:nvSpPr>
        <p:spPr>
          <a:xfrm>
            <a:off x="5729067" y="2029850"/>
            <a:ext cx="733865" cy="733865"/>
          </a:xfrm>
          <a:prstGeom prst="ellipse">
            <a:avLst/>
          </a:prstGeom>
          <a:solidFill>
            <a:srgbClr val="FFED6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椭圆 6">
            <a:extLst>
              <a:ext uri="{FF2B5EF4-FFF2-40B4-BE49-F238E27FC236}">
                <a16:creationId xmlns:a16="http://schemas.microsoft.com/office/drawing/2014/main" id="{46DEEDF5-EE45-4F2B-9B94-1F31CA3B23D6}"/>
              </a:ext>
            </a:extLst>
          </p:cNvPr>
          <p:cNvSpPr/>
          <p:nvPr/>
        </p:nvSpPr>
        <p:spPr>
          <a:xfrm>
            <a:off x="1344633" y="3062067"/>
            <a:ext cx="733865" cy="733865"/>
          </a:xfrm>
          <a:prstGeom prst="ellipse">
            <a:avLst/>
          </a:prstGeom>
          <a:solidFill>
            <a:srgbClr val="FFED6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椭圆 7">
            <a:extLst>
              <a:ext uri="{FF2B5EF4-FFF2-40B4-BE49-F238E27FC236}">
                <a16:creationId xmlns:a16="http://schemas.microsoft.com/office/drawing/2014/main" id="{3ADBA460-A7BF-491F-88F3-C5B941BC01D5}"/>
              </a:ext>
            </a:extLst>
          </p:cNvPr>
          <p:cNvSpPr/>
          <p:nvPr/>
        </p:nvSpPr>
        <p:spPr>
          <a:xfrm>
            <a:off x="4673936" y="3091454"/>
            <a:ext cx="733865" cy="733865"/>
          </a:xfrm>
          <a:prstGeom prst="ellipse">
            <a:avLst/>
          </a:prstGeom>
          <a:solidFill>
            <a:srgbClr val="FFED6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文本框 8">
            <a:extLst>
              <a:ext uri="{FF2B5EF4-FFF2-40B4-BE49-F238E27FC236}">
                <a16:creationId xmlns:a16="http://schemas.microsoft.com/office/drawing/2014/main" id="{45C6E73E-1399-4DCA-93E6-99E6A972A6A8}"/>
              </a:ext>
            </a:extLst>
          </p:cNvPr>
          <p:cNvSpPr txBox="1"/>
          <p:nvPr/>
        </p:nvSpPr>
        <p:spPr>
          <a:xfrm>
            <a:off x="5717215" y="693416"/>
            <a:ext cx="745717" cy="646331"/>
          </a:xfrm>
          <a:prstGeom prst="rect">
            <a:avLst/>
          </a:prstGeom>
          <a:noFill/>
        </p:spPr>
        <p:txBody>
          <a:bodyPr wrap="none" rtlCol="0">
            <a:spAutoFit/>
          </a:bodyPr>
          <a:lstStyle/>
          <a:p>
            <a:r>
              <a:rPr lang="en-US" altLang="zh-CN" sz="3600" dirty="0">
                <a:solidFill>
                  <a:srgbClr val="447D96"/>
                </a:solidFill>
                <a:latin typeface="思源黑体 CN Heavy" panose="020B0A00000000000000" pitchFamily="34" charset="-122"/>
                <a:ea typeface="思源黑体 CN Heavy" panose="020B0A00000000000000" pitchFamily="34" charset="-122"/>
              </a:rPr>
              <a:t>01</a:t>
            </a:r>
            <a:endParaRPr lang="zh-CN" altLang="en-US" sz="3600" dirty="0">
              <a:solidFill>
                <a:srgbClr val="447D96"/>
              </a:solidFill>
              <a:latin typeface="思源黑体 CN Heavy" panose="020B0A00000000000000" pitchFamily="34" charset="-122"/>
              <a:ea typeface="思源黑体 CN Heavy" panose="020B0A00000000000000" pitchFamily="34" charset="-122"/>
            </a:endParaRPr>
          </a:p>
        </p:txBody>
      </p:sp>
      <p:sp>
        <p:nvSpPr>
          <p:cNvPr id="10" name="文本框 9">
            <a:extLst>
              <a:ext uri="{FF2B5EF4-FFF2-40B4-BE49-F238E27FC236}">
                <a16:creationId xmlns:a16="http://schemas.microsoft.com/office/drawing/2014/main" id="{A28E6C87-B9B5-493F-9879-E5454A2FFA60}"/>
              </a:ext>
            </a:extLst>
          </p:cNvPr>
          <p:cNvSpPr txBox="1"/>
          <p:nvPr/>
        </p:nvSpPr>
        <p:spPr>
          <a:xfrm>
            <a:off x="1344633" y="3105834"/>
            <a:ext cx="745717" cy="646331"/>
          </a:xfrm>
          <a:prstGeom prst="rect">
            <a:avLst/>
          </a:prstGeom>
          <a:noFill/>
        </p:spPr>
        <p:txBody>
          <a:bodyPr wrap="none" rtlCol="0">
            <a:spAutoFit/>
          </a:bodyPr>
          <a:lstStyle/>
          <a:p>
            <a:r>
              <a:rPr lang="en-US" altLang="zh-CN" sz="3600" dirty="0">
                <a:solidFill>
                  <a:srgbClr val="447D96"/>
                </a:solidFill>
                <a:latin typeface="思源黑体 CN Heavy" panose="020B0A00000000000000" pitchFamily="34" charset="-122"/>
                <a:ea typeface="思源黑体 CN Heavy" panose="020B0A00000000000000" pitchFamily="34" charset="-122"/>
              </a:rPr>
              <a:t>04</a:t>
            </a:r>
            <a:endParaRPr lang="zh-CN" altLang="en-US" sz="3600" dirty="0">
              <a:solidFill>
                <a:srgbClr val="447D96"/>
              </a:solidFill>
              <a:latin typeface="思源黑体 CN Heavy" panose="020B0A00000000000000" pitchFamily="34" charset="-122"/>
              <a:ea typeface="思源黑体 CN Heavy" panose="020B0A00000000000000" pitchFamily="34" charset="-122"/>
            </a:endParaRPr>
          </a:p>
        </p:txBody>
      </p:sp>
      <p:sp>
        <p:nvSpPr>
          <p:cNvPr id="11" name="文本框 10">
            <a:extLst>
              <a:ext uri="{FF2B5EF4-FFF2-40B4-BE49-F238E27FC236}">
                <a16:creationId xmlns:a16="http://schemas.microsoft.com/office/drawing/2014/main" id="{EF410442-9F98-458D-86A7-148C3A0DF886}"/>
              </a:ext>
            </a:extLst>
          </p:cNvPr>
          <p:cNvSpPr txBox="1"/>
          <p:nvPr/>
        </p:nvSpPr>
        <p:spPr>
          <a:xfrm>
            <a:off x="4668010" y="3135221"/>
            <a:ext cx="745717" cy="646331"/>
          </a:xfrm>
          <a:prstGeom prst="rect">
            <a:avLst/>
          </a:prstGeom>
          <a:noFill/>
        </p:spPr>
        <p:txBody>
          <a:bodyPr wrap="none" rtlCol="0">
            <a:spAutoFit/>
          </a:bodyPr>
          <a:lstStyle/>
          <a:p>
            <a:r>
              <a:rPr lang="en-US" altLang="zh-CN" sz="3600" dirty="0">
                <a:solidFill>
                  <a:srgbClr val="447D96"/>
                </a:solidFill>
                <a:latin typeface="思源黑体 CN Heavy" panose="020B0A00000000000000" pitchFamily="34" charset="-122"/>
                <a:ea typeface="思源黑体 CN Heavy" panose="020B0A00000000000000" pitchFamily="34" charset="-122"/>
              </a:rPr>
              <a:t>03</a:t>
            </a:r>
            <a:endParaRPr lang="zh-CN" altLang="en-US" sz="3600" dirty="0">
              <a:solidFill>
                <a:srgbClr val="447D96"/>
              </a:solidFill>
              <a:latin typeface="思源黑体 CN Heavy" panose="020B0A00000000000000" pitchFamily="34" charset="-122"/>
              <a:ea typeface="思源黑体 CN Heavy" panose="020B0A00000000000000" pitchFamily="34" charset="-122"/>
            </a:endParaRPr>
          </a:p>
        </p:txBody>
      </p:sp>
      <p:sp>
        <p:nvSpPr>
          <p:cNvPr id="12" name="文本框 11">
            <a:extLst>
              <a:ext uri="{FF2B5EF4-FFF2-40B4-BE49-F238E27FC236}">
                <a16:creationId xmlns:a16="http://schemas.microsoft.com/office/drawing/2014/main" id="{8876E7BD-9743-425D-91AD-791D98C5C6A3}"/>
              </a:ext>
            </a:extLst>
          </p:cNvPr>
          <p:cNvSpPr txBox="1"/>
          <p:nvPr/>
        </p:nvSpPr>
        <p:spPr>
          <a:xfrm>
            <a:off x="5723141" y="2068331"/>
            <a:ext cx="745717" cy="646331"/>
          </a:xfrm>
          <a:prstGeom prst="rect">
            <a:avLst/>
          </a:prstGeom>
          <a:noFill/>
        </p:spPr>
        <p:txBody>
          <a:bodyPr wrap="none" rtlCol="0">
            <a:spAutoFit/>
          </a:bodyPr>
          <a:lstStyle/>
          <a:p>
            <a:r>
              <a:rPr lang="en-US" altLang="zh-CN" sz="3600" dirty="0">
                <a:solidFill>
                  <a:srgbClr val="447D96"/>
                </a:solidFill>
                <a:latin typeface="思源黑体 CN Heavy" panose="020B0A00000000000000" pitchFamily="34" charset="-122"/>
                <a:ea typeface="思源黑体 CN Heavy" panose="020B0A00000000000000" pitchFamily="34" charset="-122"/>
              </a:rPr>
              <a:t>02</a:t>
            </a:r>
            <a:endParaRPr lang="zh-CN" altLang="en-US" sz="3600" dirty="0">
              <a:solidFill>
                <a:srgbClr val="447D96"/>
              </a:solidFill>
              <a:latin typeface="思源黑体 CN Heavy" panose="020B0A00000000000000" pitchFamily="34" charset="-122"/>
              <a:ea typeface="思源黑体 CN Heavy" panose="020B0A00000000000000" pitchFamily="34" charset="-122"/>
            </a:endParaRPr>
          </a:p>
        </p:txBody>
      </p:sp>
      <p:sp>
        <p:nvSpPr>
          <p:cNvPr id="13" name="TextBox 52">
            <a:extLst>
              <a:ext uri="{FF2B5EF4-FFF2-40B4-BE49-F238E27FC236}">
                <a16:creationId xmlns:a16="http://schemas.microsoft.com/office/drawing/2014/main" id="{C2A6DE2F-2EBE-40D1-8AF7-40440F031088}"/>
              </a:ext>
            </a:extLst>
          </p:cNvPr>
          <p:cNvSpPr/>
          <p:nvPr/>
        </p:nvSpPr>
        <p:spPr>
          <a:xfrm>
            <a:off x="6763432" y="693416"/>
            <a:ext cx="3829539" cy="523220"/>
          </a:xfrm>
          <a:prstGeom prst="rect">
            <a:avLst/>
          </a:prstGeom>
          <a:noFill/>
          <a:ln w="9525">
            <a:noFill/>
          </a:ln>
        </p:spPr>
        <p:txBody>
          <a:bodyPr wrap="square" anchor="t">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dist">
              <a:spcBef>
                <a:spcPts val="400"/>
              </a:spcBef>
            </a:pPr>
            <a:r>
              <a:rPr lang="zh-CN" altLang="en-US" sz="2800" b="1" dirty="0">
                <a:solidFill>
                  <a:schemeClr val="tx1">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rPr>
              <a:t>为什么需要激励</a:t>
            </a:r>
          </a:p>
        </p:txBody>
      </p:sp>
      <p:sp>
        <p:nvSpPr>
          <p:cNvPr id="14" name="TextBox 53">
            <a:extLst>
              <a:ext uri="{FF2B5EF4-FFF2-40B4-BE49-F238E27FC236}">
                <a16:creationId xmlns:a16="http://schemas.microsoft.com/office/drawing/2014/main" id="{1A99951A-C72D-405A-8BDF-CE453FDAD319}"/>
              </a:ext>
            </a:extLst>
          </p:cNvPr>
          <p:cNvSpPr/>
          <p:nvPr/>
        </p:nvSpPr>
        <p:spPr>
          <a:xfrm>
            <a:off x="6763433" y="2062665"/>
            <a:ext cx="3829538" cy="523220"/>
          </a:xfrm>
          <a:prstGeom prst="rect">
            <a:avLst/>
          </a:prstGeom>
          <a:noFill/>
          <a:ln w="9525">
            <a:noFill/>
          </a:ln>
        </p:spPr>
        <p:txBody>
          <a:bodyPr wrap="square" anchor="t">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dist">
              <a:spcBef>
                <a:spcPts val="400"/>
              </a:spcBef>
            </a:pPr>
            <a:r>
              <a:rPr lang="zh-CN" altLang="en-US" sz="2800" b="1" dirty="0">
                <a:solidFill>
                  <a:schemeClr val="tx1">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rPr>
              <a:t>激励的定义及原理</a:t>
            </a:r>
          </a:p>
        </p:txBody>
      </p:sp>
      <p:sp>
        <p:nvSpPr>
          <p:cNvPr id="15" name="TextBox 55">
            <a:extLst>
              <a:ext uri="{FF2B5EF4-FFF2-40B4-BE49-F238E27FC236}">
                <a16:creationId xmlns:a16="http://schemas.microsoft.com/office/drawing/2014/main" id="{4A6C484D-D070-4C25-AE90-575DA91083E3}"/>
              </a:ext>
            </a:extLst>
          </p:cNvPr>
          <p:cNvSpPr/>
          <p:nvPr/>
        </p:nvSpPr>
        <p:spPr>
          <a:xfrm>
            <a:off x="277723" y="3839699"/>
            <a:ext cx="2988262" cy="523220"/>
          </a:xfrm>
          <a:prstGeom prst="rect">
            <a:avLst/>
          </a:prstGeom>
          <a:noFill/>
          <a:ln w="9525">
            <a:noFill/>
          </a:ln>
        </p:spPr>
        <p:txBody>
          <a:bodyPr wrap="square" anchor="t">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dist">
              <a:spcBef>
                <a:spcPts val="400"/>
              </a:spcBef>
            </a:pPr>
            <a:r>
              <a:rPr lang="zh-CN" altLang="en-US" sz="2800" b="1" dirty="0">
                <a:solidFill>
                  <a:schemeClr val="tx1">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rPr>
              <a:t>激励的实用方法</a:t>
            </a:r>
          </a:p>
        </p:txBody>
      </p:sp>
      <p:sp>
        <p:nvSpPr>
          <p:cNvPr id="16" name="TextBox 57">
            <a:extLst>
              <a:ext uri="{FF2B5EF4-FFF2-40B4-BE49-F238E27FC236}">
                <a16:creationId xmlns:a16="http://schemas.microsoft.com/office/drawing/2014/main" id="{2A8D62A3-9C97-4CE5-A1EA-4B5F1A150BB9}"/>
              </a:ext>
            </a:extLst>
          </p:cNvPr>
          <p:cNvSpPr/>
          <p:nvPr/>
        </p:nvSpPr>
        <p:spPr>
          <a:xfrm>
            <a:off x="3581451" y="3839699"/>
            <a:ext cx="3181981" cy="523220"/>
          </a:xfrm>
          <a:prstGeom prst="rect">
            <a:avLst/>
          </a:prstGeom>
          <a:noFill/>
          <a:ln w="9525">
            <a:noFill/>
          </a:ln>
        </p:spPr>
        <p:txBody>
          <a:bodyPr wrap="square" anchor="t">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dist">
              <a:spcBef>
                <a:spcPts val="400"/>
              </a:spcBef>
            </a:pPr>
            <a:r>
              <a:rPr lang="zh-CN" altLang="en-US" sz="2800" b="1" dirty="0">
                <a:solidFill>
                  <a:schemeClr val="tx1">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rPr>
              <a:t>激励的理念</a:t>
            </a:r>
            <a:r>
              <a:rPr lang="zh-CN" altLang="zh-CN" sz="2800" b="1" dirty="0">
                <a:solidFill>
                  <a:schemeClr val="tx1">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rPr>
              <a:t>/</a:t>
            </a:r>
            <a:r>
              <a:rPr lang="zh-CN" altLang="en-US" sz="2800" b="1" dirty="0">
                <a:solidFill>
                  <a:schemeClr val="tx1">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rPr>
              <a:t>原则</a:t>
            </a:r>
          </a:p>
        </p:txBody>
      </p:sp>
      <p:sp>
        <p:nvSpPr>
          <p:cNvPr id="17" name="TextBox 52">
            <a:extLst>
              <a:ext uri="{FF2B5EF4-FFF2-40B4-BE49-F238E27FC236}">
                <a16:creationId xmlns:a16="http://schemas.microsoft.com/office/drawing/2014/main" id="{E74F09ED-394E-4AC0-8ADE-A0EAF73942E2}"/>
              </a:ext>
            </a:extLst>
          </p:cNvPr>
          <p:cNvSpPr/>
          <p:nvPr/>
        </p:nvSpPr>
        <p:spPr>
          <a:xfrm>
            <a:off x="1599029" y="554916"/>
            <a:ext cx="2654612" cy="923330"/>
          </a:xfrm>
          <a:prstGeom prst="rect">
            <a:avLst/>
          </a:prstGeom>
          <a:noFill/>
          <a:ln w="9525">
            <a:noFill/>
          </a:ln>
        </p:spPr>
        <p:txBody>
          <a:bodyPr wrap="square" anchor="t">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dist">
              <a:spcBef>
                <a:spcPts val="400"/>
              </a:spcBef>
            </a:pPr>
            <a:r>
              <a:rPr lang="zh-CN" altLang="en-US" sz="5400" b="1" dirty="0">
                <a:solidFill>
                  <a:srgbClr val="FFED61"/>
                </a:solidFill>
                <a:latin typeface="微软雅黑" panose="020B0503020204020204" pitchFamily="34" charset="-122"/>
                <a:ea typeface="微软雅黑" panose="020B0503020204020204" pitchFamily="34" charset="-122"/>
                <a:sym typeface="微软雅黑" panose="020B0503020204020204" pitchFamily="34" charset="-122"/>
              </a:rPr>
              <a:t>目录</a:t>
            </a:r>
          </a:p>
        </p:txBody>
      </p:sp>
      <p:sp>
        <p:nvSpPr>
          <p:cNvPr id="18" name="TextBox 52">
            <a:extLst>
              <a:ext uri="{FF2B5EF4-FFF2-40B4-BE49-F238E27FC236}">
                <a16:creationId xmlns:a16="http://schemas.microsoft.com/office/drawing/2014/main" id="{89CC48C8-695B-4031-8B9A-DC1D672D4E14}"/>
              </a:ext>
            </a:extLst>
          </p:cNvPr>
          <p:cNvSpPr/>
          <p:nvPr/>
        </p:nvSpPr>
        <p:spPr>
          <a:xfrm>
            <a:off x="1128500" y="1739500"/>
            <a:ext cx="3595669" cy="584775"/>
          </a:xfrm>
          <a:prstGeom prst="rect">
            <a:avLst/>
          </a:prstGeom>
          <a:noFill/>
          <a:ln w="9525">
            <a:noFill/>
          </a:ln>
        </p:spPr>
        <p:txBody>
          <a:bodyPr wrap="square" anchor="t">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dist">
              <a:spcBef>
                <a:spcPts val="400"/>
              </a:spcBef>
            </a:pPr>
            <a:r>
              <a:rPr lang="en-US" altLang="zh-CN" sz="3200" b="1" dirty="0">
                <a:solidFill>
                  <a:srgbClr val="FFED61"/>
                </a:solidFill>
                <a:latin typeface="微软雅黑" panose="020B0503020204020204" pitchFamily="34" charset="-122"/>
                <a:ea typeface="微软雅黑" panose="020B0503020204020204" pitchFamily="34" charset="-122"/>
                <a:sym typeface="微软雅黑" panose="020B0503020204020204" pitchFamily="34" charset="-122"/>
              </a:rPr>
              <a:t>CONTENTS</a:t>
            </a:r>
            <a:endParaRPr lang="zh-CN" altLang="en-US" sz="3200" b="1" dirty="0">
              <a:solidFill>
                <a:srgbClr val="FFED61"/>
              </a:solidFill>
              <a:latin typeface="微软雅黑" panose="020B0503020204020204" pitchFamily="34" charset="-122"/>
              <a:ea typeface="微软雅黑" panose="020B0503020204020204" pitchFamily="34" charset="-122"/>
              <a:sym typeface="微软雅黑" panose="020B0503020204020204" pitchFamily="34" charset="-122"/>
            </a:endParaRPr>
          </a:p>
        </p:txBody>
      </p:sp>
    </p:spTree>
    <p:extLst>
      <p:ext uri="{BB962C8B-B14F-4D97-AF65-F5344CB8AC3E}">
        <p14:creationId xmlns:p14="http://schemas.microsoft.com/office/powerpoint/2010/main" val="928606352"/>
      </p:ext>
    </p:extLst>
  </p:cSld>
  <p:clrMapOvr>
    <a:masterClrMapping/>
  </p:clrMapOvr>
  <mc:AlternateContent xmlns:mc="http://schemas.openxmlformats.org/markup-compatibility/2006" xmlns:p14="http://schemas.microsoft.com/office/powerpoint/2010/main">
    <mc:Choice Requires="p14">
      <p:transition spd="slow" p14:dur="1250">
        <p14:switch dir="r"/>
      </p:transition>
    </mc:Choice>
    <mc:Fallback xmlns="">
      <p:transition spd="slow">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a:extLst>
              <a:ext uri="{FF2B5EF4-FFF2-40B4-BE49-F238E27FC236}">
                <a16:creationId xmlns:a16="http://schemas.microsoft.com/office/drawing/2014/main" id="{5965AA32-4A74-4A13-9C58-CBF00D41DAB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324600" y="1645920"/>
            <a:ext cx="6858000" cy="6858000"/>
          </a:xfrm>
          <a:prstGeom prst="rect">
            <a:avLst/>
          </a:prstGeom>
        </p:spPr>
      </p:pic>
      <p:sp>
        <p:nvSpPr>
          <p:cNvPr id="5" name="矩形 4">
            <a:extLst>
              <a:ext uri="{FF2B5EF4-FFF2-40B4-BE49-F238E27FC236}">
                <a16:creationId xmlns:a16="http://schemas.microsoft.com/office/drawing/2014/main" id="{942CF6D4-D71A-402F-8A68-4B55A5FC6184}"/>
              </a:ext>
            </a:extLst>
          </p:cNvPr>
          <p:cNvSpPr/>
          <p:nvPr/>
        </p:nvSpPr>
        <p:spPr>
          <a:xfrm>
            <a:off x="0" y="0"/>
            <a:ext cx="4473526" cy="1209822"/>
          </a:xfrm>
          <a:prstGeom prst="rect">
            <a:avLst/>
          </a:prstGeom>
          <a:solidFill>
            <a:srgbClr val="447D9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TextBox 52">
            <a:extLst>
              <a:ext uri="{FF2B5EF4-FFF2-40B4-BE49-F238E27FC236}">
                <a16:creationId xmlns:a16="http://schemas.microsoft.com/office/drawing/2014/main" id="{8FC74FD3-ABB4-48B2-B0F6-ABB8FF51E11F}"/>
              </a:ext>
            </a:extLst>
          </p:cNvPr>
          <p:cNvSpPr/>
          <p:nvPr/>
        </p:nvSpPr>
        <p:spPr>
          <a:xfrm>
            <a:off x="3859237" y="3429000"/>
            <a:ext cx="4473525" cy="707886"/>
          </a:xfrm>
          <a:prstGeom prst="rect">
            <a:avLst/>
          </a:prstGeom>
          <a:noFill/>
          <a:ln w="9525">
            <a:noFill/>
          </a:ln>
        </p:spPr>
        <p:txBody>
          <a:bodyPr wrap="square" anchor="t">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dist">
              <a:spcBef>
                <a:spcPts val="400"/>
              </a:spcBef>
            </a:pPr>
            <a:r>
              <a:rPr lang="zh-CN" altLang="en-US" sz="4000" b="1" dirty="0">
                <a:solidFill>
                  <a:schemeClr val="tx1">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rPr>
              <a:t>为什么需要激励</a:t>
            </a:r>
          </a:p>
        </p:txBody>
      </p:sp>
      <p:sp>
        <p:nvSpPr>
          <p:cNvPr id="7" name="TextBox 52">
            <a:extLst>
              <a:ext uri="{FF2B5EF4-FFF2-40B4-BE49-F238E27FC236}">
                <a16:creationId xmlns:a16="http://schemas.microsoft.com/office/drawing/2014/main" id="{83C12611-EA24-4BDB-A4FA-E04AEE042B58}"/>
              </a:ext>
            </a:extLst>
          </p:cNvPr>
          <p:cNvSpPr/>
          <p:nvPr/>
        </p:nvSpPr>
        <p:spPr>
          <a:xfrm>
            <a:off x="5024316" y="2116675"/>
            <a:ext cx="2143368" cy="1446550"/>
          </a:xfrm>
          <a:prstGeom prst="rect">
            <a:avLst/>
          </a:prstGeom>
          <a:noFill/>
          <a:ln w="9525">
            <a:noFill/>
          </a:ln>
        </p:spPr>
        <p:txBody>
          <a:bodyPr wrap="square" anchor="t">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dist">
              <a:spcBef>
                <a:spcPts val="400"/>
              </a:spcBef>
            </a:pPr>
            <a:r>
              <a:rPr lang="en-US" altLang="zh-CN" sz="8800" b="1" dirty="0">
                <a:solidFill>
                  <a:schemeClr val="tx1">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rPr>
              <a:t>01</a:t>
            </a:r>
            <a:endParaRPr lang="zh-CN" altLang="en-US" sz="8800" b="1" dirty="0">
              <a:solidFill>
                <a:schemeClr val="tx1">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8" name="TextBox 52">
            <a:extLst>
              <a:ext uri="{FF2B5EF4-FFF2-40B4-BE49-F238E27FC236}">
                <a16:creationId xmlns:a16="http://schemas.microsoft.com/office/drawing/2014/main" id="{2C8642B4-55A7-4E76-9961-45442FEDDC90}"/>
              </a:ext>
            </a:extLst>
          </p:cNvPr>
          <p:cNvSpPr/>
          <p:nvPr/>
        </p:nvSpPr>
        <p:spPr>
          <a:xfrm>
            <a:off x="154647" y="143246"/>
            <a:ext cx="4164232" cy="830997"/>
          </a:xfrm>
          <a:prstGeom prst="rect">
            <a:avLst/>
          </a:prstGeom>
          <a:noFill/>
          <a:ln w="9525">
            <a:noFill/>
          </a:ln>
        </p:spPr>
        <p:txBody>
          <a:bodyPr wrap="square" anchor="t">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dist">
              <a:spcBef>
                <a:spcPts val="400"/>
              </a:spcBef>
            </a:pPr>
            <a:r>
              <a:rPr lang="en-US" altLang="zh-CN" sz="4800" b="1" dirty="0">
                <a:solidFill>
                  <a:srgbClr val="FFED61"/>
                </a:solidFill>
                <a:latin typeface="微软雅黑" panose="020B0503020204020204" pitchFamily="34" charset="-122"/>
                <a:ea typeface="微软雅黑" panose="020B0503020204020204" pitchFamily="34" charset="-122"/>
                <a:sym typeface="微软雅黑" panose="020B0503020204020204" pitchFamily="34" charset="-122"/>
              </a:rPr>
              <a:t>PART ONE</a:t>
            </a:r>
            <a:endParaRPr lang="zh-CN" altLang="en-US" sz="4800" b="1" dirty="0">
              <a:solidFill>
                <a:srgbClr val="FFED61"/>
              </a:solidFill>
              <a:latin typeface="微软雅黑" panose="020B0503020204020204" pitchFamily="34" charset="-122"/>
              <a:ea typeface="微软雅黑" panose="020B0503020204020204" pitchFamily="34" charset="-122"/>
              <a:sym typeface="微软雅黑" panose="020B0503020204020204" pitchFamily="34" charset="-122"/>
            </a:endParaRPr>
          </a:p>
        </p:txBody>
      </p:sp>
    </p:spTree>
    <p:extLst>
      <p:ext uri="{BB962C8B-B14F-4D97-AF65-F5344CB8AC3E}">
        <p14:creationId xmlns:p14="http://schemas.microsoft.com/office/powerpoint/2010/main" val="922581519"/>
      </p:ext>
    </p:extLst>
  </p:cSld>
  <p:clrMapOvr>
    <a:masterClrMapping/>
  </p:clrMapOvr>
  <mc:AlternateContent xmlns:mc="http://schemas.openxmlformats.org/markup-compatibility/2006" xmlns:p14="http://schemas.microsoft.com/office/powerpoint/2010/main">
    <mc:Choice Requires="p14">
      <p:transition spd="slow" p14:dur="1250">
        <p14:switch dir="r"/>
      </p:transition>
    </mc:Choice>
    <mc:Fallback xmlns="">
      <p:transition spd="slow">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6">
            <a:extLst>
              <a:ext uri="{FF2B5EF4-FFF2-40B4-BE49-F238E27FC236}">
                <a16:creationId xmlns:a16="http://schemas.microsoft.com/office/drawing/2014/main" id="{0187F8CA-9403-4453-AE9D-20B9294BADD9}"/>
              </a:ext>
            </a:extLst>
          </p:cNvPr>
          <p:cNvSpPr/>
          <p:nvPr/>
        </p:nvSpPr>
        <p:spPr>
          <a:xfrm>
            <a:off x="5922498" y="4768634"/>
            <a:ext cx="5544456" cy="1504386"/>
          </a:xfrm>
          <a:prstGeom prst="rect">
            <a:avLst/>
          </a:prstGeom>
          <a:noFill/>
          <a:ln w="9525">
            <a:noFill/>
          </a:ln>
        </p:spPr>
        <p:txBody>
          <a:bodyPr wrap="square" anchor="t">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30000"/>
              </a:lnSpc>
            </a:pPr>
            <a:r>
              <a:rPr lang="zh-CN" altLang="en-US" dirty="0">
                <a:solidFill>
                  <a:schemeClr val="tx1">
                    <a:lumMod val="75000"/>
                    <a:lumOff val="25000"/>
                  </a:schemeClr>
                </a:solidFill>
                <a:latin typeface="思源黑体 CN Medium" panose="020B0600000000000000" pitchFamily="34" charset="-122"/>
                <a:ea typeface="思源黑体 CN Medium" panose="020B0600000000000000" pitchFamily="34" charset="-122"/>
                <a:sym typeface="微软雅黑" panose="020B0503020204020204" pitchFamily="34" charset="-122"/>
              </a:rPr>
              <a:t>        就长远来看，你根本无法强迫任何人做事，只能让他们自已心甘情愿的做。而唯有激励才能让员工燃烧起来，让激情经久不息；唯有激励才能使人的潜力得到最大限度的发挥。</a:t>
            </a:r>
          </a:p>
        </p:txBody>
      </p:sp>
      <p:sp>
        <p:nvSpPr>
          <p:cNvPr id="3" name="TextBox 6">
            <a:extLst>
              <a:ext uri="{FF2B5EF4-FFF2-40B4-BE49-F238E27FC236}">
                <a16:creationId xmlns:a16="http://schemas.microsoft.com/office/drawing/2014/main" id="{DEF4BAFA-2655-4F94-BE67-FF7A6288E200}"/>
              </a:ext>
            </a:extLst>
          </p:cNvPr>
          <p:cNvSpPr/>
          <p:nvPr/>
        </p:nvSpPr>
        <p:spPr>
          <a:xfrm>
            <a:off x="5922498" y="3088680"/>
            <a:ext cx="5544456" cy="1504386"/>
          </a:xfrm>
          <a:prstGeom prst="rect">
            <a:avLst/>
          </a:prstGeom>
          <a:noFill/>
          <a:ln w="9525">
            <a:noFill/>
          </a:ln>
        </p:spPr>
        <p:txBody>
          <a:bodyPr wrap="square" anchor="t">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30000"/>
              </a:lnSpc>
            </a:pPr>
            <a:r>
              <a:rPr lang="zh-CN" altLang="en-US" dirty="0">
                <a:solidFill>
                  <a:schemeClr val="tx1">
                    <a:lumMod val="75000"/>
                    <a:lumOff val="25000"/>
                  </a:schemeClr>
                </a:solidFill>
                <a:latin typeface="思源黑体 CN Medium" panose="020B0600000000000000" pitchFamily="34" charset="-122"/>
                <a:ea typeface="思源黑体 CN Medium" panose="020B0600000000000000" pitchFamily="34" charset="-122"/>
                <a:sym typeface="微软雅黑" panose="020B0503020204020204" pitchFamily="34" charset="-122"/>
              </a:rPr>
              <a:t>        因此，如果领导者希望下属付出最大的努力，就应该通过自己的激励实践以满足员工的需求和愿望。然而，现实存在的问题是，很多主管不是在激励下属，而是在打击下属，这不得不说是一件很悲哀的事情。</a:t>
            </a:r>
          </a:p>
        </p:txBody>
      </p:sp>
      <p:sp>
        <p:nvSpPr>
          <p:cNvPr id="9" name="TextBox 6">
            <a:extLst>
              <a:ext uri="{FF2B5EF4-FFF2-40B4-BE49-F238E27FC236}">
                <a16:creationId xmlns:a16="http://schemas.microsoft.com/office/drawing/2014/main" id="{3883D3D1-118D-4B67-8A27-BF483D17A54B}"/>
              </a:ext>
            </a:extLst>
          </p:cNvPr>
          <p:cNvSpPr/>
          <p:nvPr/>
        </p:nvSpPr>
        <p:spPr>
          <a:xfrm>
            <a:off x="5922496" y="2164938"/>
            <a:ext cx="5444199" cy="453457"/>
          </a:xfrm>
          <a:prstGeom prst="rect">
            <a:avLst/>
          </a:prstGeom>
          <a:noFill/>
          <a:ln w="9525">
            <a:noFill/>
          </a:ln>
        </p:spPr>
        <p:txBody>
          <a:bodyPr wrap="square" anchor="t">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30000"/>
              </a:lnSpc>
            </a:pPr>
            <a:r>
              <a:rPr lang="zh-CN" altLang="en-US" sz="2000" dirty="0">
                <a:solidFill>
                  <a:schemeClr val="tx1">
                    <a:lumMod val="75000"/>
                    <a:lumOff val="25000"/>
                  </a:schemeClr>
                </a:solidFill>
                <a:latin typeface="思源黑体 CN Heavy" panose="020B0A00000000000000" pitchFamily="34" charset="-122"/>
                <a:ea typeface="思源黑体 CN Heavy" panose="020B0A00000000000000" pitchFamily="34" charset="-122"/>
                <a:sym typeface="微软雅黑" panose="020B0503020204020204" pitchFamily="34" charset="-122"/>
              </a:rPr>
              <a:t>管理的最高境界是让人拼命工作而无怨无悔。</a:t>
            </a:r>
          </a:p>
        </p:txBody>
      </p:sp>
      <p:sp>
        <p:nvSpPr>
          <p:cNvPr id="5" name="TextBox 6">
            <a:extLst>
              <a:ext uri="{FF2B5EF4-FFF2-40B4-BE49-F238E27FC236}">
                <a16:creationId xmlns:a16="http://schemas.microsoft.com/office/drawing/2014/main" id="{072FA253-26CD-4A42-8278-91CE42F73016}"/>
              </a:ext>
            </a:extLst>
          </p:cNvPr>
          <p:cNvSpPr/>
          <p:nvPr/>
        </p:nvSpPr>
        <p:spPr>
          <a:xfrm>
            <a:off x="5922497" y="1773578"/>
            <a:ext cx="2166425" cy="525657"/>
          </a:xfrm>
          <a:prstGeom prst="rect">
            <a:avLst/>
          </a:prstGeom>
          <a:noFill/>
          <a:ln w="9525">
            <a:noFill/>
          </a:ln>
        </p:spPr>
        <p:txBody>
          <a:bodyPr wrap="square" anchor="t">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dist">
              <a:lnSpc>
                <a:spcPct val="130000"/>
              </a:lnSpc>
            </a:pPr>
            <a:r>
              <a:rPr lang="zh-CN" altLang="en-US" sz="2400" dirty="0">
                <a:solidFill>
                  <a:schemeClr val="tx1">
                    <a:lumMod val="75000"/>
                    <a:lumOff val="25000"/>
                  </a:schemeClr>
                </a:solidFill>
                <a:latin typeface="思源黑体 CN Heavy" panose="020B0A00000000000000" pitchFamily="34" charset="-122"/>
                <a:ea typeface="思源黑体 CN Heavy" panose="020B0A00000000000000" pitchFamily="34" charset="-122"/>
                <a:sym typeface="微软雅黑" panose="020B0503020204020204" pitchFamily="34" charset="-122"/>
              </a:rPr>
              <a:t>松下幸之助说</a:t>
            </a:r>
            <a:r>
              <a:rPr lang="en-US" altLang="zh-CN" sz="2400" dirty="0">
                <a:solidFill>
                  <a:schemeClr val="tx1">
                    <a:lumMod val="75000"/>
                    <a:lumOff val="25000"/>
                  </a:schemeClr>
                </a:solidFill>
                <a:latin typeface="思源黑体 CN Heavy" panose="020B0A00000000000000" pitchFamily="34" charset="-122"/>
                <a:ea typeface="思源黑体 CN Heavy" panose="020B0A00000000000000" pitchFamily="34" charset="-122"/>
                <a:sym typeface="微软雅黑" panose="020B0503020204020204" pitchFamily="34" charset="-122"/>
              </a:rPr>
              <a:t>:</a:t>
            </a:r>
            <a:endParaRPr lang="zh-CN" altLang="en-US" sz="2400" dirty="0">
              <a:solidFill>
                <a:schemeClr val="tx1">
                  <a:lumMod val="75000"/>
                  <a:lumOff val="25000"/>
                </a:schemeClr>
              </a:solidFill>
              <a:latin typeface="思源黑体 CN Heavy" panose="020B0A00000000000000" pitchFamily="34" charset="-122"/>
              <a:ea typeface="思源黑体 CN Heavy" panose="020B0A00000000000000" pitchFamily="34" charset="-122"/>
              <a:sym typeface="微软雅黑" panose="020B0503020204020204" pitchFamily="34" charset="-122"/>
            </a:endParaRPr>
          </a:p>
        </p:txBody>
      </p:sp>
      <p:grpSp>
        <p:nvGrpSpPr>
          <p:cNvPr id="15" name="组合 14">
            <a:extLst>
              <a:ext uri="{FF2B5EF4-FFF2-40B4-BE49-F238E27FC236}">
                <a16:creationId xmlns:a16="http://schemas.microsoft.com/office/drawing/2014/main" id="{498472EB-F157-4640-AAEF-D2D60FC4E95E}"/>
              </a:ext>
            </a:extLst>
          </p:cNvPr>
          <p:cNvGrpSpPr/>
          <p:nvPr/>
        </p:nvGrpSpPr>
        <p:grpSpPr>
          <a:xfrm>
            <a:off x="200879" y="1227764"/>
            <a:ext cx="5478573" cy="5478573"/>
            <a:chOff x="863424" y="1133069"/>
            <a:chExt cx="5478573" cy="5478573"/>
          </a:xfrm>
        </p:grpSpPr>
        <p:sp>
          <p:nvSpPr>
            <p:cNvPr id="14" name="椭圆 13">
              <a:extLst>
                <a:ext uri="{FF2B5EF4-FFF2-40B4-BE49-F238E27FC236}">
                  <a16:creationId xmlns:a16="http://schemas.microsoft.com/office/drawing/2014/main" id="{77936CB4-DA7B-4563-A97D-ACB544777E2A}"/>
                </a:ext>
              </a:extLst>
            </p:cNvPr>
            <p:cNvSpPr/>
            <p:nvPr/>
          </p:nvSpPr>
          <p:spPr>
            <a:xfrm>
              <a:off x="863424" y="1133069"/>
              <a:ext cx="5478573" cy="5478573"/>
            </a:xfrm>
            <a:prstGeom prst="ellipse">
              <a:avLst/>
            </a:prstGeom>
            <a:solidFill>
              <a:srgbClr val="C2C16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3" name="图片 12">
              <a:extLst>
                <a:ext uri="{FF2B5EF4-FFF2-40B4-BE49-F238E27FC236}">
                  <a16:creationId xmlns:a16="http://schemas.microsoft.com/office/drawing/2014/main" id="{CD07D39D-A799-41F7-B98D-AED45CDBCE3F}"/>
                </a:ext>
              </a:extLst>
            </p:cNvPr>
            <p:cNvPicPr>
              <a:picLocks noChangeAspect="1"/>
            </p:cNvPicPr>
            <p:nvPr/>
          </p:nvPicPr>
          <p:blipFill>
            <a:blip r:embed="rId2">
              <a:extLst>
                <a:ext uri="{28A0092B-C50C-407E-A947-70E740481C1C}">
                  <a14:useLocalDpi xmlns:a14="http://schemas.microsoft.com/office/drawing/2010/main" val="0"/>
                </a:ext>
              </a:extLst>
            </a:blip>
            <a:srcRect l="2483" t="1020" r="4613" b="21599"/>
            <a:stretch>
              <a:fillRect/>
            </a:stretch>
          </p:blipFill>
          <p:spPr>
            <a:xfrm>
              <a:off x="949325" y="1218970"/>
              <a:ext cx="5306772" cy="5306772"/>
            </a:xfrm>
            <a:custGeom>
              <a:avLst/>
              <a:gdLst>
                <a:gd name="connsiteX0" fmla="*/ 2653386 w 5306772"/>
                <a:gd name="connsiteY0" fmla="*/ 0 h 5306772"/>
                <a:gd name="connsiteX1" fmla="*/ 5306772 w 5306772"/>
                <a:gd name="connsiteY1" fmla="*/ 2653386 h 5306772"/>
                <a:gd name="connsiteX2" fmla="*/ 2653386 w 5306772"/>
                <a:gd name="connsiteY2" fmla="*/ 5306772 h 5306772"/>
                <a:gd name="connsiteX3" fmla="*/ 0 w 5306772"/>
                <a:gd name="connsiteY3" fmla="*/ 2653386 h 5306772"/>
                <a:gd name="connsiteX4" fmla="*/ 2653386 w 5306772"/>
                <a:gd name="connsiteY4" fmla="*/ 0 h 530677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06772" h="5306772">
                  <a:moveTo>
                    <a:pt x="2653386" y="0"/>
                  </a:moveTo>
                  <a:cubicBezTo>
                    <a:pt x="4118811" y="0"/>
                    <a:pt x="5306772" y="1187961"/>
                    <a:pt x="5306772" y="2653386"/>
                  </a:cubicBezTo>
                  <a:cubicBezTo>
                    <a:pt x="5306772" y="4118811"/>
                    <a:pt x="4118811" y="5306772"/>
                    <a:pt x="2653386" y="5306772"/>
                  </a:cubicBezTo>
                  <a:cubicBezTo>
                    <a:pt x="1187961" y="5306772"/>
                    <a:pt x="0" y="4118811"/>
                    <a:pt x="0" y="2653386"/>
                  </a:cubicBezTo>
                  <a:cubicBezTo>
                    <a:pt x="0" y="1187961"/>
                    <a:pt x="1187961" y="0"/>
                    <a:pt x="2653386" y="0"/>
                  </a:cubicBezTo>
                  <a:close/>
                </a:path>
              </a:pathLst>
            </a:custGeom>
          </p:spPr>
        </p:pic>
      </p:grpSp>
      <p:sp>
        <p:nvSpPr>
          <p:cNvPr id="16" name="对话气泡: 圆角矩形 15">
            <a:extLst>
              <a:ext uri="{FF2B5EF4-FFF2-40B4-BE49-F238E27FC236}">
                <a16:creationId xmlns:a16="http://schemas.microsoft.com/office/drawing/2014/main" id="{86BA8B9D-9DBA-497F-92CF-86D9FFD572BD}"/>
              </a:ext>
            </a:extLst>
          </p:cNvPr>
          <p:cNvSpPr/>
          <p:nvPr/>
        </p:nvSpPr>
        <p:spPr>
          <a:xfrm>
            <a:off x="5838383" y="1669031"/>
            <a:ext cx="5628571" cy="1054325"/>
          </a:xfrm>
          <a:prstGeom prst="wedgeRoundRectCallout">
            <a:avLst>
              <a:gd name="adj1" fmla="val -62104"/>
              <a:gd name="adj2" fmla="val -13275"/>
              <a:gd name="adj3" fmla="val 16667"/>
            </a:avLst>
          </a:prstGeom>
          <a:noFill/>
          <a:ln w="25400">
            <a:solidFill>
              <a:srgbClr val="447D9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latin typeface="思源黑体 CN Heavy" panose="020B0A00000000000000" pitchFamily="34" charset="-122"/>
              <a:ea typeface="思源黑体 CN Heavy" panose="020B0A00000000000000" pitchFamily="34" charset="-122"/>
            </a:endParaRPr>
          </a:p>
        </p:txBody>
      </p:sp>
      <p:grpSp>
        <p:nvGrpSpPr>
          <p:cNvPr id="21" name="组合 20">
            <a:extLst>
              <a:ext uri="{FF2B5EF4-FFF2-40B4-BE49-F238E27FC236}">
                <a16:creationId xmlns:a16="http://schemas.microsoft.com/office/drawing/2014/main" id="{5C8CAF15-1A87-419A-98FF-7D55B1EC3C5D}"/>
              </a:ext>
            </a:extLst>
          </p:cNvPr>
          <p:cNvGrpSpPr/>
          <p:nvPr/>
        </p:nvGrpSpPr>
        <p:grpSpPr>
          <a:xfrm>
            <a:off x="286780" y="112542"/>
            <a:ext cx="5306772" cy="646331"/>
            <a:chOff x="286780" y="112542"/>
            <a:chExt cx="5306772" cy="646331"/>
          </a:xfrm>
        </p:grpSpPr>
        <p:sp>
          <p:nvSpPr>
            <p:cNvPr id="17" name="矩形 16">
              <a:extLst>
                <a:ext uri="{FF2B5EF4-FFF2-40B4-BE49-F238E27FC236}">
                  <a16:creationId xmlns:a16="http://schemas.microsoft.com/office/drawing/2014/main" id="{3660A70D-9F92-40D8-9E35-3E8D4FFA05C3}"/>
                </a:ext>
              </a:extLst>
            </p:cNvPr>
            <p:cNvSpPr/>
            <p:nvPr/>
          </p:nvSpPr>
          <p:spPr>
            <a:xfrm>
              <a:off x="286780" y="112542"/>
              <a:ext cx="1232531" cy="633046"/>
            </a:xfrm>
            <a:prstGeom prst="rect">
              <a:avLst/>
            </a:prstGeom>
            <a:noFill/>
            <a:ln w="25400">
              <a:solidFill>
                <a:srgbClr val="447D9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 name="文本框 17">
              <a:extLst>
                <a:ext uri="{FF2B5EF4-FFF2-40B4-BE49-F238E27FC236}">
                  <a16:creationId xmlns:a16="http://schemas.microsoft.com/office/drawing/2014/main" id="{57DC1AD9-905F-47D8-ADBC-74CFC4C6C4A5}"/>
                </a:ext>
              </a:extLst>
            </p:cNvPr>
            <p:cNvSpPr txBox="1"/>
            <p:nvPr/>
          </p:nvSpPr>
          <p:spPr>
            <a:xfrm>
              <a:off x="633046" y="112542"/>
              <a:ext cx="886265" cy="646331"/>
            </a:xfrm>
            <a:prstGeom prst="rect">
              <a:avLst/>
            </a:prstGeom>
            <a:noFill/>
          </p:spPr>
          <p:txBody>
            <a:bodyPr wrap="square" rtlCol="0">
              <a:spAutoFit/>
            </a:bodyPr>
            <a:lstStyle/>
            <a:p>
              <a:pPr algn="dist"/>
              <a:r>
                <a:rPr lang="en-US" altLang="zh-CN" sz="3600" dirty="0">
                  <a:solidFill>
                    <a:srgbClr val="447D96"/>
                  </a:solidFill>
                  <a:latin typeface="思源黑体 CN Heavy" panose="020B0A00000000000000" pitchFamily="34" charset="-122"/>
                  <a:ea typeface="思源黑体 CN Heavy" panose="020B0A00000000000000" pitchFamily="34" charset="-122"/>
                </a:rPr>
                <a:t>01</a:t>
              </a:r>
              <a:endParaRPr lang="zh-CN" altLang="en-US" sz="3600" dirty="0">
                <a:solidFill>
                  <a:srgbClr val="447D96"/>
                </a:solidFill>
                <a:latin typeface="思源黑体 CN Heavy" panose="020B0A00000000000000" pitchFamily="34" charset="-122"/>
                <a:ea typeface="思源黑体 CN Heavy" panose="020B0A00000000000000" pitchFamily="34" charset="-122"/>
              </a:endParaRPr>
            </a:p>
          </p:txBody>
        </p:sp>
        <p:sp>
          <p:nvSpPr>
            <p:cNvPr id="19" name="箭头: 五边形 18">
              <a:extLst>
                <a:ext uri="{FF2B5EF4-FFF2-40B4-BE49-F238E27FC236}">
                  <a16:creationId xmlns:a16="http://schemas.microsoft.com/office/drawing/2014/main" id="{AE906451-BE13-430B-AB26-00A0BDB21E64}"/>
                </a:ext>
              </a:extLst>
            </p:cNvPr>
            <p:cNvSpPr/>
            <p:nvPr/>
          </p:nvSpPr>
          <p:spPr>
            <a:xfrm>
              <a:off x="286780" y="117078"/>
              <a:ext cx="346266" cy="628510"/>
            </a:xfrm>
            <a:prstGeom prst="homePlate">
              <a:avLst/>
            </a:prstGeom>
            <a:solidFill>
              <a:srgbClr val="447D9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 name="TextBox 52">
              <a:extLst>
                <a:ext uri="{FF2B5EF4-FFF2-40B4-BE49-F238E27FC236}">
                  <a16:creationId xmlns:a16="http://schemas.microsoft.com/office/drawing/2014/main" id="{EA562926-947B-4C06-A602-EC0C86CB0181}"/>
                </a:ext>
              </a:extLst>
            </p:cNvPr>
            <p:cNvSpPr/>
            <p:nvPr/>
          </p:nvSpPr>
          <p:spPr>
            <a:xfrm>
              <a:off x="1519311" y="167455"/>
              <a:ext cx="4074241" cy="523220"/>
            </a:xfrm>
            <a:prstGeom prst="rect">
              <a:avLst/>
            </a:prstGeom>
            <a:noFill/>
            <a:ln w="9525">
              <a:noFill/>
            </a:ln>
          </p:spPr>
          <p:txBody>
            <a:bodyPr wrap="square" anchor="t">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dist">
                <a:spcBef>
                  <a:spcPts val="400"/>
                </a:spcBef>
              </a:pPr>
              <a:r>
                <a:rPr lang="zh-CN" altLang="en-US" sz="2800" b="1" dirty="0">
                  <a:solidFill>
                    <a:srgbClr val="447D96"/>
                  </a:solidFill>
                  <a:latin typeface="微软雅黑" panose="020B0503020204020204" pitchFamily="34" charset="-122"/>
                  <a:ea typeface="微软雅黑" panose="020B0503020204020204" pitchFamily="34" charset="-122"/>
                  <a:sym typeface="微软雅黑" panose="020B0503020204020204" pitchFamily="34" charset="-122"/>
                </a:rPr>
                <a:t>为什么需要激励</a:t>
              </a:r>
            </a:p>
          </p:txBody>
        </p:sp>
      </p:grpSp>
    </p:spTree>
    <p:extLst>
      <p:ext uri="{BB962C8B-B14F-4D97-AF65-F5344CB8AC3E}">
        <p14:creationId xmlns:p14="http://schemas.microsoft.com/office/powerpoint/2010/main" val="3689253988"/>
      </p:ext>
    </p:extLst>
  </p:cSld>
  <p:clrMapOvr>
    <a:masterClrMapping/>
  </p:clrMapOvr>
  <mc:AlternateContent xmlns:mc="http://schemas.openxmlformats.org/markup-compatibility/2006" xmlns:p14="http://schemas.microsoft.com/office/powerpoint/2010/main">
    <mc:Choice Requires="p14">
      <p:transition spd="slow" p14:dur="1250">
        <p14:switch dir="r"/>
      </p:transition>
    </mc:Choice>
    <mc:Fallback xmlns="">
      <p:transition spd="slow">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 4">
            <a:extLst>
              <a:ext uri="{FF2B5EF4-FFF2-40B4-BE49-F238E27FC236}">
                <a16:creationId xmlns:a16="http://schemas.microsoft.com/office/drawing/2014/main" id="{4231CC3E-CA68-49D8-8215-A9D8CF0C9CB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flipH="1">
            <a:off x="0" y="1299252"/>
            <a:ext cx="6485206" cy="5558748"/>
          </a:xfrm>
          <a:prstGeom prst="rect">
            <a:avLst/>
          </a:prstGeom>
        </p:spPr>
      </p:pic>
      <p:sp>
        <p:nvSpPr>
          <p:cNvPr id="2" name="矩形 11">
            <a:extLst>
              <a:ext uri="{FF2B5EF4-FFF2-40B4-BE49-F238E27FC236}">
                <a16:creationId xmlns:a16="http://schemas.microsoft.com/office/drawing/2014/main" id="{CF2D4E32-B06E-44FE-BEC1-B9718A4632DE}"/>
              </a:ext>
            </a:extLst>
          </p:cNvPr>
          <p:cNvSpPr>
            <a:spLocks noChangeArrowheads="1"/>
          </p:cNvSpPr>
          <p:nvPr/>
        </p:nvSpPr>
        <p:spPr bwMode="auto">
          <a:xfrm>
            <a:off x="1635025" y="1370403"/>
            <a:ext cx="10280309" cy="2395807"/>
          </a:xfrm>
          <a:prstGeom prst="rect">
            <a:avLst/>
          </a:prstGeom>
          <a:noFill/>
          <a:ln>
            <a:noFill/>
          </a:ln>
        </p:spPr>
        <p:txBody>
          <a:bodyPr lIns="432000" rIns="216000" anchor="ctr"/>
          <a:lstStyle>
            <a:lvl1pPr>
              <a:defRPr>
                <a:solidFill>
                  <a:schemeClr val="tx1"/>
                </a:solidFill>
                <a:latin typeface="Arial" panose="020B0604020202020204" pitchFamily="34" charset="0"/>
                <a:ea typeface="宋体" panose="02010600030101010101" pitchFamily="2" charset="-122"/>
              </a:defRPr>
            </a:lvl1pPr>
            <a:lvl2pPr>
              <a:defRPr>
                <a:solidFill>
                  <a:schemeClr val="tx1"/>
                </a:solidFill>
                <a:latin typeface="Arial" panose="020B0604020202020204" pitchFamily="34" charset="0"/>
                <a:ea typeface="宋体" panose="02010600030101010101" pitchFamily="2" charset="-122"/>
              </a:defRPr>
            </a:lvl2pPr>
            <a:lvl3pPr>
              <a:defRPr>
                <a:solidFill>
                  <a:schemeClr val="tx1"/>
                </a:solidFill>
                <a:latin typeface="Arial" panose="020B0604020202020204" pitchFamily="34" charset="0"/>
                <a:ea typeface="宋体" panose="02010600030101010101" pitchFamily="2" charset="-122"/>
              </a:defRPr>
            </a:lvl3pPr>
            <a:lvl4pPr>
              <a:defRPr>
                <a:solidFill>
                  <a:schemeClr val="tx1"/>
                </a:solidFill>
                <a:latin typeface="Arial" panose="020B0604020202020204" pitchFamily="34" charset="0"/>
                <a:ea typeface="宋体" panose="02010600030101010101" pitchFamily="2" charset="-122"/>
              </a:defRPr>
            </a:lvl4pPr>
            <a:lvl5pPr>
              <a:defRPr>
                <a:solidFill>
                  <a:schemeClr val="tx1"/>
                </a:solidFill>
                <a:latin typeface="Arial" panose="020B0604020202020204" pitchFamily="34" charset="0"/>
                <a:ea typeface="宋体" panose="02010600030101010101" pitchFamily="2" charset="-122"/>
              </a:defRPr>
            </a:lvl5pPr>
            <a:lvl6pPr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just">
              <a:lnSpc>
                <a:spcPct val="150000"/>
              </a:lnSpc>
            </a:pPr>
            <a:r>
              <a:rPr lang="zh-CN" altLang="en-US" dirty="0">
                <a:solidFill>
                  <a:schemeClr val="tx1">
                    <a:lumMod val="75000"/>
                    <a:lumOff val="25000"/>
                  </a:schemeClr>
                </a:solidFill>
                <a:latin typeface="思源黑体 CN Medium" panose="020B0600000000000000" pitchFamily="34" charset="-122"/>
                <a:ea typeface="思源黑体 CN Medium" panose="020B0600000000000000" pitchFamily="34" charset="-122"/>
                <a:sym typeface="微软雅黑" panose="020B0503020204020204" pitchFamily="34" charset="-122"/>
              </a:rPr>
              <a:t>        哈佛大学的威廉</a:t>
            </a:r>
            <a:r>
              <a:rPr lang="en-US" altLang="zh-CN" dirty="0">
                <a:solidFill>
                  <a:schemeClr val="tx1">
                    <a:lumMod val="75000"/>
                    <a:lumOff val="25000"/>
                  </a:schemeClr>
                </a:solidFill>
                <a:latin typeface="思源黑体 CN Medium" panose="020B0600000000000000" pitchFamily="34" charset="-122"/>
                <a:ea typeface="思源黑体 CN Medium" panose="020B0600000000000000" pitchFamily="34" charset="-122"/>
                <a:sym typeface="微软雅黑" panose="020B0503020204020204" pitchFamily="34" charset="-122"/>
              </a:rPr>
              <a:t>•</a:t>
            </a:r>
            <a:r>
              <a:rPr lang="zh-CN" altLang="en-US" dirty="0">
                <a:solidFill>
                  <a:schemeClr val="tx1">
                    <a:lumMod val="75000"/>
                    <a:lumOff val="25000"/>
                  </a:schemeClr>
                </a:solidFill>
                <a:latin typeface="思源黑体 CN Medium" panose="020B0600000000000000" pitchFamily="34" charset="-122"/>
                <a:ea typeface="思源黑体 CN Medium" panose="020B0600000000000000" pitchFamily="34" charset="-122"/>
                <a:sym typeface="微软雅黑" panose="020B0503020204020204" pitchFamily="34" charset="-122"/>
              </a:rPr>
              <a:t>詹姆士教授研究发现，按时计酬的职工仅能发挥其能力的</a:t>
            </a:r>
            <a:r>
              <a:rPr lang="en-US" altLang="zh-CN" dirty="0">
                <a:solidFill>
                  <a:schemeClr val="tx1">
                    <a:lumMod val="75000"/>
                    <a:lumOff val="25000"/>
                  </a:schemeClr>
                </a:solidFill>
                <a:latin typeface="思源黑体 CN Medium" panose="020B0600000000000000" pitchFamily="34" charset="-122"/>
                <a:ea typeface="思源黑体 CN Medium" panose="020B0600000000000000" pitchFamily="34" charset="-122"/>
                <a:sym typeface="微软雅黑" panose="020B0503020204020204" pitchFamily="34" charset="-122"/>
              </a:rPr>
              <a:t>20</a:t>
            </a:r>
            <a:r>
              <a:rPr lang="zh-CN" altLang="en-US" dirty="0">
                <a:solidFill>
                  <a:schemeClr val="tx1">
                    <a:lumMod val="75000"/>
                    <a:lumOff val="25000"/>
                  </a:schemeClr>
                </a:solidFill>
                <a:latin typeface="思源黑体 CN Medium" panose="020B0600000000000000" pitchFamily="34" charset="-122"/>
                <a:ea typeface="思源黑体 CN Medium" panose="020B0600000000000000" pitchFamily="34" charset="-122"/>
                <a:sym typeface="微软雅黑" panose="020B0503020204020204" pitchFamily="34" charset="-122"/>
              </a:rPr>
              <a:t>％</a:t>
            </a:r>
            <a:r>
              <a:rPr lang="en-US" altLang="zh-CN" dirty="0">
                <a:solidFill>
                  <a:schemeClr val="tx1">
                    <a:lumMod val="75000"/>
                    <a:lumOff val="25000"/>
                  </a:schemeClr>
                </a:solidFill>
                <a:latin typeface="思源黑体 CN Medium" panose="020B0600000000000000" pitchFamily="34" charset="-122"/>
                <a:ea typeface="思源黑体 CN Medium" panose="020B0600000000000000" pitchFamily="34" charset="-122"/>
                <a:sym typeface="微软雅黑" panose="020B0503020204020204" pitchFamily="34" charset="-122"/>
              </a:rPr>
              <a:t>-30%</a:t>
            </a:r>
            <a:r>
              <a:rPr lang="zh-CN" altLang="en-US" dirty="0">
                <a:solidFill>
                  <a:schemeClr val="tx1">
                    <a:lumMod val="75000"/>
                    <a:lumOff val="25000"/>
                  </a:schemeClr>
                </a:solidFill>
                <a:latin typeface="思源黑体 CN Medium" panose="020B0600000000000000" pitchFamily="34" charset="-122"/>
                <a:ea typeface="思源黑体 CN Medium" panose="020B0600000000000000" pitchFamily="34" charset="-122"/>
                <a:sym typeface="微软雅黑" panose="020B0503020204020204" pitchFamily="34" charset="-122"/>
              </a:rPr>
              <a:t>，而如果受到充分的激励，则职工的能力可以发挥到</a:t>
            </a:r>
            <a:r>
              <a:rPr lang="en-US" altLang="zh-CN" dirty="0">
                <a:solidFill>
                  <a:schemeClr val="tx1">
                    <a:lumMod val="75000"/>
                    <a:lumOff val="25000"/>
                  </a:schemeClr>
                </a:solidFill>
                <a:latin typeface="思源黑体 CN Medium" panose="020B0600000000000000" pitchFamily="34" charset="-122"/>
                <a:ea typeface="思源黑体 CN Medium" panose="020B0600000000000000" pitchFamily="34" charset="-122"/>
                <a:sym typeface="微软雅黑" panose="020B0503020204020204" pitchFamily="34" charset="-122"/>
              </a:rPr>
              <a:t>80%-90%</a:t>
            </a:r>
            <a:r>
              <a:rPr lang="zh-CN" altLang="en-US" dirty="0">
                <a:solidFill>
                  <a:schemeClr val="tx1">
                    <a:lumMod val="75000"/>
                    <a:lumOff val="25000"/>
                  </a:schemeClr>
                </a:solidFill>
                <a:latin typeface="思源黑体 CN Medium" panose="020B0600000000000000" pitchFamily="34" charset="-122"/>
                <a:ea typeface="思源黑体 CN Medium" panose="020B0600000000000000" pitchFamily="34" charset="-122"/>
                <a:sym typeface="微软雅黑" panose="020B0503020204020204" pitchFamily="34" charset="-122"/>
              </a:rPr>
              <a:t>，甚至更高。这其中</a:t>
            </a:r>
            <a:r>
              <a:rPr lang="en-US" altLang="zh-CN" dirty="0">
                <a:solidFill>
                  <a:schemeClr val="tx1">
                    <a:lumMod val="75000"/>
                    <a:lumOff val="25000"/>
                  </a:schemeClr>
                </a:solidFill>
                <a:latin typeface="思源黑体 CN Medium" panose="020B0600000000000000" pitchFamily="34" charset="-122"/>
                <a:ea typeface="思源黑体 CN Medium" panose="020B0600000000000000" pitchFamily="34" charset="-122"/>
                <a:sym typeface="微软雅黑" panose="020B0503020204020204" pitchFamily="34" charset="-122"/>
              </a:rPr>
              <a:t>50%-60%</a:t>
            </a:r>
            <a:r>
              <a:rPr lang="zh-CN" altLang="en-US" dirty="0">
                <a:solidFill>
                  <a:schemeClr val="tx1">
                    <a:lumMod val="75000"/>
                    <a:lumOff val="25000"/>
                  </a:schemeClr>
                </a:solidFill>
                <a:latin typeface="思源黑体 CN Medium" panose="020B0600000000000000" pitchFamily="34" charset="-122"/>
                <a:ea typeface="思源黑体 CN Medium" panose="020B0600000000000000" pitchFamily="34" charset="-122"/>
                <a:sym typeface="微软雅黑" panose="020B0503020204020204" pitchFamily="34" charset="-122"/>
              </a:rPr>
              <a:t>的差距系激励工作所致。</a:t>
            </a:r>
            <a:endParaRPr lang="en-US" altLang="zh-CN" dirty="0">
              <a:solidFill>
                <a:schemeClr val="tx1">
                  <a:lumMod val="75000"/>
                  <a:lumOff val="25000"/>
                </a:schemeClr>
              </a:solidFill>
              <a:latin typeface="思源黑体 CN Medium" panose="020B0600000000000000" pitchFamily="34" charset="-122"/>
              <a:ea typeface="思源黑体 CN Medium" panose="020B0600000000000000" pitchFamily="34" charset="-122"/>
              <a:sym typeface="微软雅黑" panose="020B0503020204020204" pitchFamily="34" charset="-122"/>
            </a:endParaRPr>
          </a:p>
          <a:p>
            <a:pPr algn="just">
              <a:lnSpc>
                <a:spcPct val="150000"/>
              </a:lnSpc>
            </a:pPr>
            <a:endParaRPr lang="zh-CN" altLang="en-US" dirty="0">
              <a:solidFill>
                <a:schemeClr val="tx1">
                  <a:lumMod val="75000"/>
                  <a:lumOff val="25000"/>
                </a:schemeClr>
              </a:solidFill>
              <a:latin typeface="思源黑体 CN Medium" panose="020B0600000000000000" pitchFamily="34" charset="-122"/>
              <a:ea typeface="思源黑体 CN Medium" panose="020B0600000000000000" pitchFamily="34" charset="-122"/>
              <a:sym typeface="微软雅黑" panose="020B0503020204020204" pitchFamily="34" charset="-122"/>
            </a:endParaRPr>
          </a:p>
        </p:txBody>
      </p:sp>
      <p:sp>
        <p:nvSpPr>
          <p:cNvPr id="3" name="矩形 2">
            <a:extLst>
              <a:ext uri="{FF2B5EF4-FFF2-40B4-BE49-F238E27FC236}">
                <a16:creationId xmlns:a16="http://schemas.microsoft.com/office/drawing/2014/main" id="{D01CC806-2F3E-4EB8-9855-FEA55E4D87ED}"/>
              </a:ext>
            </a:extLst>
          </p:cNvPr>
          <p:cNvSpPr/>
          <p:nvPr/>
        </p:nvSpPr>
        <p:spPr>
          <a:xfrm>
            <a:off x="3446584" y="3285428"/>
            <a:ext cx="8468750" cy="1710918"/>
          </a:xfrm>
          <a:prstGeom prst="rect">
            <a:avLst/>
          </a:prstGeom>
        </p:spPr>
        <p:txBody>
          <a:bodyPr wrap="square">
            <a:spAutoFit/>
          </a:bodyPr>
          <a:lstStyle/>
          <a:p>
            <a:pPr algn="just">
              <a:lnSpc>
                <a:spcPct val="150000"/>
              </a:lnSpc>
            </a:pPr>
            <a:r>
              <a:rPr lang="zh-CN" altLang="en-US" dirty="0">
                <a:solidFill>
                  <a:schemeClr val="tx1">
                    <a:lumMod val="75000"/>
                    <a:lumOff val="25000"/>
                  </a:schemeClr>
                </a:solidFill>
                <a:latin typeface="思源黑体 CN Medium" panose="020B0600000000000000" pitchFamily="34" charset="-122"/>
                <a:ea typeface="思源黑体 CN Medium" panose="020B0600000000000000" pitchFamily="34" charset="-122"/>
                <a:sym typeface="微软雅黑" panose="020B0503020204020204" pitchFamily="34" charset="-122"/>
              </a:rPr>
              <a:t>也就是说，同样一个人在通过充分激励后所发挥的能力相当于激励前的</a:t>
            </a:r>
            <a:r>
              <a:rPr lang="en-US" altLang="zh-CN" dirty="0">
                <a:solidFill>
                  <a:schemeClr val="tx1">
                    <a:lumMod val="75000"/>
                    <a:lumOff val="25000"/>
                  </a:schemeClr>
                </a:solidFill>
                <a:latin typeface="思源黑体 CN Medium" panose="020B0600000000000000" pitchFamily="34" charset="-122"/>
                <a:ea typeface="思源黑体 CN Medium" panose="020B0600000000000000" pitchFamily="34" charset="-122"/>
                <a:sym typeface="微软雅黑" panose="020B0503020204020204" pitchFamily="34" charset="-122"/>
              </a:rPr>
              <a:t>3-4</a:t>
            </a:r>
            <a:r>
              <a:rPr lang="zh-CN" altLang="en-US" dirty="0">
                <a:solidFill>
                  <a:schemeClr val="tx1">
                    <a:lumMod val="75000"/>
                    <a:lumOff val="25000"/>
                  </a:schemeClr>
                </a:solidFill>
                <a:latin typeface="思源黑体 CN Medium" panose="020B0600000000000000" pitchFamily="34" charset="-122"/>
                <a:ea typeface="思源黑体 CN Medium" panose="020B0600000000000000" pitchFamily="34" charset="-122"/>
                <a:sym typeface="微软雅黑" panose="020B0503020204020204" pitchFamily="34" charset="-122"/>
              </a:rPr>
              <a:t>倍。由此他得出一个公式：“工作绩效</a:t>
            </a:r>
            <a:r>
              <a:rPr lang="en-US" altLang="zh-CN" dirty="0">
                <a:solidFill>
                  <a:schemeClr val="tx1">
                    <a:lumMod val="75000"/>
                    <a:lumOff val="25000"/>
                  </a:schemeClr>
                </a:solidFill>
                <a:latin typeface="思源黑体 CN Medium" panose="020B0600000000000000" pitchFamily="34" charset="-122"/>
                <a:ea typeface="思源黑体 CN Medium" panose="020B0600000000000000" pitchFamily="34" charset="-122"/>
                <a:sym typeface="微软雅黑" panose="020B0503020204020204" pitchFamily="34" charset="-122"/>
              </a:rPr>
              <a:t>=</a:t>
            </a:r>
            <a:r>
              <a:rPr lang="zh-CN" altLang="en-US" dirty="0">
                <a:solidFill>
                  <a:schemeClr val="tx1">
                    <a:lumMod val="75000"/>
                    <a:lumOff val="25000"/>
                  </a:schemeClr>
                </a:solidFill>
                <a:latin typeface="思源黑体 CN Medium" panose="020B0600000000000000" pitchFamily="34" charset="-122"/>
                <a:ea typeface="思源黑体 CN Medium" panose="020B0600000000000000" pitchFamily="34" charset="-122"/>
                <a:sym typeface="微软雅黑" panose="020B0503020204020204" pitchFamily="34" charset="-122"/>
              </a:rPr>
              <a:t>能力</a:t>
            </a:r>
            <a:r>
              <a:rPr lang="en-US" altLang="zh-CN" dirty="0">
                <a:solidFill>
                  <a:schemeClr val="tx1">
                    <a:lumMod val="75000"/>
                    <a:lumOff val="25000"/>
                  </a:schemeClr>
                </a:solidFill>
                <a:latin typeface="思源黑体 CN Medium" panose="020B0600000000000000" pitchFamily="34" charset="-122"/>
                <a:ea typeface="思源黑体 CN Medium" panose="020B0600000000000000" pitchFamily="34" charset="-122"/>
                <a:sym typeface="微软雅黑" panose="020B0503020204020204" pitchFamily="34" charset="-122"/>
              </a:rPr>
              <a:t>×</a:t>
            </a:r>
            <a:r>
              <a:rPr lang="zh-CN" altLang="en-US" dirty="0">
                <a:solidFill>
                  <a:schemeClr val="tx1">
                    <a:lumMod val="75000"/>
                    <a:lumOff val="25000"/>
                  </a:schemeClr>
                </a:solidFill>
                <a:latin typeface="思源黑体 CN Medium" panose="020B0600000000000000" pitchFamily="34" charset="-122"/>
                <a:ea typeface="思源黑体 CN Medium" panose="020B0600000000000000" pitchFamily="34" charset="-122"/>
                <a:sym typeface="微软雅黑" panose="020B0503020204020204" pitchFamily="34" charset="-122"/>
              </a:rPr>
              <a:t>动机激发”。这就是说，在个体能力不变的条件下，工作成绩的大小取决于激励程度的高低。激励程度越高，工作绩效越大；反之，激励程度越低，工作绩效就越小。</a:t>
            </a:r>
          </a:p>
        </p:txBody>
      </p:sp>
      <p:grpSp>
        <p:nvGrpSpPr>
          <p:cNvPr id="6" name="组合 5">
            <a:extLst>
              <a:ext uri="{FF2B5EF4-FFF2-40B4-BE49-F238E27FC236}">
                <a16:creationId xmlns:a16="http://schemas.microsoft.com/office/drawing/2014/main" id="{0D495B2D-C980-490F-A91C-B63408B76258}"/>
              </a:ext>
            </a:extLst>
          </p:cNvPr>
          <p:cNvGrpSpPr/>
          <p:nvPr/>
        </p:nvGrpSpPr>
        <p:grpSpPr>
          <a:xfrm>
            <a:off x="286780" y="112542"/>
            <a:ext cx="5306772" cy="646331"/>
            <a:chOff x="286780" y="112542"/>
            <a:chExt cx="5306772" cy="646331"/>
          </a:xfrm>
        </p:grpSpPr>
        <p:sp>
          <p:nvSpPr>
            <p:cNvPr id="7" name="矩形 6">
              <a:extLst>
                <a:ext uri="{FF2B5EF4-FFF2-40B4-BE49-F238E27FC236}">
                  <a16:creationId xmlns:a16="http://schemas.microsoft.com/office/drawing/2014/main" id="{397787B0-BF06-460F-BE1A-FF43A21327CE}"/>
                </a:ext>
              </a:extLst>
            </p:cNvPr>
            <p:cNvSpPr/>
            <p:nvPr/>
          </p:nvSpPr>
          <p:spPr>
            <a:xfrm>
              <a:off x="286780" y="112542"/>
              <a:ext cx="1232531" cy="633046"/>
            </a:xfrm>
            <a:prstGeom prst="rect">
              <a:avLst/>
            </a:prstGeom>
            <a:noFill/>
            <a:ln w="25400">
              <a:solidFill>
                <a:srgbClr val="447D9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文本框 7">
              <a:extLst>
                <a:ext uri="{FF2B5EF4-FFF2-40B4-BE49-F238E27FC236}">
                  <a16:creationId xmlns:a16="http://schemas.microsoft.com/office/drawing/2014/main" id="{7ACCB37F-C121-41B0-8CC6-11F602AD8917}"/>
                </a:ext>
              </a:extLst>
            </p:cNvPr>
            <p:cNvSpPr txBox="1"/>
            <p:nvPr/>
          </p:nvSpPr>
          <p:spPr>
            <a:xfrm>
              <a:off x="633046" y="112542"/>
              <a:ext cx="886265" cy="646331"/>
            </a:xfrm>
            <a:prstGeom prst="rect">
              <a:avLst/>
            </a:prstGeom>
            <a:noFill/>
          </p:spPr>
          <p:txBody>
            <a:bodyPr wrap="square" rtlCol="0">
              <a:spAutoFit/>
            </a:bodyPr>
            <a:lstStyle/>
            <a:p>
              <a:pPr algn="dist"/>
              <a:r>
                <a:rPr lang="en-US" altLang="zh-CN" sz="3600" dirty="0">
                  <a:solidFill>
                    <a:srgbClr val="447D96"/>
                  </a:solidFill>
                  <a:latin typeface="思源黑体 CN Heavy" panose="020B0A00000000000000" pitchFamily="34" charset="-122"/>
                  <a:ea typeface="思源黑体 CN Heavy" panose="020B0A00000000000000" pitchFamily="34" charset="-122"/>
                </a:rPr>
                <a:t>01</a:t>
              </a:r>
              <a:endParaRPr lang="zh-CN" altLang="en-US" sz="3600" dirty="0">
                <a:solidFill>
                  <a:srgbClr val="447D96"/>
                </a:solidFill>
                <a:latin typeface="思源黑体 CN Heavy" panose="020B0A00000000000000" pitchFamily="34" charset="-122"/>
                <a:ea typeface="思源黑体 CN Heavy" panose="020B0A00000000000000" pitchFamily="34" charset="-122"/>
              </a:endParaRPr>
            </a:p>
          </p:txBody>
        </p:sp>
        <p:sp>
          <p:nvSpPr>
            <p:cNvPr id="9" name="箭头: 五边形 8">
              <a:extLst>
                <a:ext uri="{FF2B5EF4-FFF2-40B4-BE49-F238E27FC236}">
                  <a16:creationId xmlns:a16="http://schemas.microsoft.com/office/drawing/2014/main" id="{6D31D921-6F6F-4CE5-A95B-26636B87E673}"/>
                </a:ext>
              </a:extLst>
            </p:cNvPr>
            <p:cNvSpPr/>
            <p:nvPr/>
          </p:nvSpPr>
          <p:spPr>
            <a:xfrm>
              <a:off x="286780" y="117078"/>
              <a:ext cx="346266" cy="628510"/>
            </a:xfrm>
            <a:prstGeom prst="homePlate">
              <a:avLst/>
            </a:prstGeom>
            <a:solidFill>
              <a:srgbClr val="447D9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TextBox 52">
              <a:extLst>
                <a:ext uri="{FF2B5EF4-FFF2-40B4-BE49-F238E27FC236}">
                  <a16:creationId xmlns:a16="http://schemas.microsoft.com/office/drawing/2014/main" id="{7B0C1AF4-27B5-4833-8555-1C9D10F0F3F2}"/>
                </a:ext>
              </a:extLst>
            </p:cNvPr>
            <p:cNvSpPr/>
            <p:nvPr/>
          </p:nvSpPr>
          <p:spPr>
            <a:xfrm>
              <a:off x="1519311" y="167455"/>
              <a:ext cx="4074241" cy="523220"/>
            </a:xfrm>
            <a:prstGeom prst="rect">
              <a:avLst/>
            </a:prstGeom>
            <a:noFill/>
            <a:ln w="9525">
              <a:noFill/>
            </a:ln>
          </p:spPr>
          <p:txBody>
            <a:bodyPr wrap="square" anchor="t">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dist">
                <a:spcBef>
                  <a:spcPts val="400"/>
                </a:spcBef>
              </a:pPr>
              <a:r>
                <a:rPr lang="zh-CN" altLang="en-US" sz="2800" b="1" dirty="0">
                  <a:solidFill>
                    <a:srgbClr val="447D96"/>
                  </a:solidFill>
                  <a:latin typeface="微软雅黑" panose="020B0503020204020204" pitchFamily="34" charset="-122"/>
                  <a:ea typeface="微软雅黑" panose="020B0503020204020204" pitchFamily="34" charset="-122"/>
                  <a:sym typeface="微软雅黑" panose="020B0503020204020204" pitchFamily="34" charset="-122"/>
                </a:rPr>
                <a:t>为什么需要激励</a:t>
              </a:r>
            </a:p>
          </p:txBody>
        </p:sp>
      </p:grpSp>
    </p:spTree>
    <p:extLst>
      <p:ext uri="{BB962C8B-B14F-4D97-AF65-F5344CB8AC3E}">
        <p14:creationId xmlns:p14="http://schemas.microsoft.com/office/powerpoint/2010/main" val="3990488398"/>
      </p:ext>
    </p:extLst>
  </p:cSld>
  <p:clrMapOvr>
    <a:masterClrMapping/>
  </p:clrMapOvr>
  <mc:AlternateContent xmlns:mc="http://schemas.openxmlformats.org/markup-compatibility/2006" xmlns:p14="http://schemas.microsoft.com/office/powerpoint/2010/main">
    <mc:Choice Requires="p14">
      <p:transition spd="slow" p14:dur="1250">
        <p14:switch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decel="10000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ppt_x</p:attrName>
                                        </p:attrNameLst>
                                      </p:cBhvr>
                                      <p:tavLst>
                                        <p:tav tm="0">
                                          <p:val>
                                            <p:strVal val="#ppt_x"/>
                                          </p:val>
                                        </p:tav>
                                        <p:tav tm="100000">
                                          <p:val>
                                            <p:strVal val="#ppt_x"/>
                                          </p:val>
                                        </p:tav>
                                      </p:tavLst>
                                    </p:anim>
                                    <p:anim calcmode="lin" valueType="num">
                                      <p:cBhvr>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ldLvl="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a:extLst>
              <a:ext uri="{FF2B5EF4-FFF2-40B4-BE49-F238E27FC236}">
                <a16:creationId xmlns:a16="http://schemas.microsoft.com/office/drawing/2014/main" id="{5965AA32-4A74-4A13-9C58-CBF00D41DAB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324600" y="1645920"/>
            <a:ext cx="6858000" cy="6858000"/>
          </a:xfrm>
          <a:prstGeom prst="rect">
            <a:avLst/>
          </a:prstGeom>
        </p:spPr>
      </p:pic>
      <p:sp>
        <p:nvSpPr>
          <p:cNvPr id="5" name="矩形 4">
            <a:extLst>
              <a:ext uri="{FF2B5EF4-FFF2-40B4-BE49-F238E27FC236}">
                <a16:creationId xmlns:a16="http://schemas.microsoft.com/office/drawing/2014/main" id="{942CF6D4-D71A-402F-8A68-4B55A5FC6184}"/>
              </a:ext>
            </a:extLst>
          </p:cNvPr>
          <p:cNvSpPr/>
          <p:nvPr/>
        </p:nvSpPr>
        <p:spPr>
          <a:xfrm>
            <a:off x="0" y="0"/>
            <a:ext cx="4473526" cy="1209822"/>
          </a:xfrm>
          <a:prstGeom prst="rect">
            <a:avLst/>
          </a:prstGeom>
          <a:solidFill>
            <a:srgbClr val="447D9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TextBox 52">
            <a:extLst>
              <a:ext uri="{FF2B5EF4-FFF2-40B4-BE49-F238E27FC236}">
                <a16:creationId xmlns:a16="http://schemas.microsoft.com/office/drawing/2014/main" id="{8FC74FD3-ABB4-48B2-B0F6-ABB8FF51E11F}"/>
              </a:ext>
            </a:extLst>
          </p:cNvPr>
          <p:cNvSpPr/>
          <p:nvPr/>
        </p:nvSpPr>
        <p:spPr>
          <a:xfrm>
            <a:off x="3859237" y="3429000"/>
            <a:ext cx="4473525" cy="707886"/>
          </a:xfrm>
          <a:prstGeom prst="rect">
            <a:avLst/>
          </a:prstGeom>
          <a:noFill/>
          <a:ln w="9525">
            <a:noFill/>
          </a:ln>
        </p:spPr>
        <p:txBody>
          <a:bodyPr wrap="square" anchor="t">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dist">
              <a:spcBef>
                <a:spcPts val="400"/>
              </a:spcBef>
            </a:pPr>
            <a:r>
              <a:rPr lang="zh-CN" altLang="en-US" sz="4000" b="1" dirty="0">
                <a:solidFill>
                  <a:schemeClr val="tx1">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rPr>
              <a:t>激励的定义及原理</a:t>
            </a:r>
          </a:p>
        </p:txBody>
      </p:sp>
      <p:sp>
        <p:nvSpPr>
          <p:cNvPr id="7" name="TextBox 52">
            <a:extLst>
              <a:ext uri="{FF2B5EF4-FFF2-40B4-BE49-F238E27FC236}">
                <a16:creationId xmlns:a16="http://schemas.microsoft.com/office/drawing/2014/main" id="{83C12611-EA24-4BDB-A4FA-E04AEE042B58}"/>
              </a:ext>
            </a:extLst>
          </p:cNvPr>
          <p:cNvSpPr/>
          <p:nvPr/>
        </p:nvSpPr>
        <p:spPr>
          <a:xfrm>
            <a:off x="5024316" y="2116675"/>
            <a:ext cx="2143368" cy="1446550"/>
          </a:xfrm>
          <a:prstGeom prst="rect">
            <a:avLst/>
          </a:prstGeom>
          <a:noFill/>
          <a:ln w="9525">
            <a:noFill/>
          </a:ln>
        </p:spPr>
        <p:txBody>
          <a:bodyPr wrap="square" anchor="t">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dist">
              <a:spcBef>
                <a:spcPts val="400"/>
              </a:spcBef>
            </a:pPr>
            <a:r>
              <a:rPr lang="en-US" altLang="zh-CN" sz="8800" b="1" dirty="0">
                <a:solidFill>
                  <a:schemeClr val="tx1">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rPr>
              <a:t>02</a:t>
            </a:r>
            <a:endParaRPr lang="zh-CN" altLang="en-US" sz="8800" b="1" dirty="0">
              <a:solidFill>
                <a:schemeClr val="tx1">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8" name="TextBox 52">
            <a:extLst>
              <a:ext uri="{FF2B5EF4-FFF2-40B4-BE49-F238E27FC236}">
                <a16:creationId xmlns:a16="http://schemas.microsoft.com/office/drawing/2014/main" id="{2C8642B4-55A7-4E76-9961-45442FEDDC90}"/>
              </a:ext>
            </a:extLst>
          </p:cNvPr>
          <p:cNvSpPr/>
          <p:nvPr/>
        </p:nvSpPr>
        <p:spPr>
          <a:xfrm>
            <a:off x="154647" y="143246"/>
            <a:ext cx="4164232" cy="830997"/>
          </a:xfrm>
          <a:prstGeom prst="rect">
            <a:avLst/>
          </a:prstGeom>
          <a:noFill/>
          <a:ln w="9525">
            <a:noFill/>
          </a:ln>
        </p:spPr>
        <p:txBody>
          <a:bodyPr wrap="square" anchor="t">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dist">
              <a:spcBef>
                <a:spcPts val="400"/>
              </a:spcBef>
            </a:pPr>
            <a:r>
              <a:rPr lang="en-US" altLang="zh-CN" sz="4800" b="1" dirty="0">
                <a:solidFill>
                  <a:srgbClr val="FFED61"/>
                </a:solidFill>
                <a:latin typeface="微软雅黑" panose="020B0503020204020204" pitchFamily="34" charset="-122"/>
                <a:ea typeface="微软雅黑" panose="020B0503020204020204" pitchFamily="34" charset="-122"/>
                <a:sym typeface="微软雅黑" panose="020B0503020204020204" pitchFamily="34" charset="-122"/>
              </a:rPr>
              <a:t>PART TWO</a:t>
            </a:r>
            <a:endParaRPr lang="zh-CN" altLang="en-US" sz="4800" b="1" dirty="0">
              <a:solidFill>
                <a:srgbClr val="FFED61"/>
              </a:solidFill>
              <a:latin typeface="微软雅黑" panose="020B0503020204020204" pitchFamily="34" charset="-122"/>
              <a:ea typeface="微软雅黑" panose="020B0503020204020204" pitchFamily="34" charset="-122"/>
              <a:sym typeface="微软雅黑" panose="020B0503020204020204" pitchFamily="34" charset="-122"/>
            </a:endParaRPr>
          </a:p>
        </p:txBody>
      </p:sp>
    </p:spTree>
    <p:extLst>
      <p:ext uri="{BB962C8B-B14F-4D97-AF65-F5344CB8AC3E}">
        <p14:creationId xmlns:p14="http://schemas.microsoft.com/office/powerpoint/2010/main" val="3817513905"/>
      </p:ext>
    </p:extLst>
  </p:cSld>
  <p:clrMapOvr>
    <a:masterClrMapping/>
  </p:clrMapOvr>
  <mc:AlternateContent xmlns:mc="http://schemas.openxmlformats.org/markup-compatibility/2006" xmlns:p14="http://schemas.microsoft.com/office/powerpoint/2010/main">
    <mc:Choice Requires="p14">
      <p:transition spd="slow" p14:dur="1250">
        <p14:switch dir="r"/>
      </p:transition>
    </mc:Choice>
    <mc:Fallback xmlns="">
      <p:transition spd="slow">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矩形 9">
            <a:extLst>
              <a:ext uri="{FF2B5EF4-FFF2-40B4-BE49-F238E27FC236}">
                <a16:creationId xmlns:a16="http://schemas.microsoft.com/office/drawing/2014/main" id="{2904B97D-6C8E-4D16-BA79-FE45D34F613B}"/>
              </a:ext>
            </a:extLst>
          </p:cNvPr>
          <p:cNvSpPr/>
          <p:nvPr/>
        </p:nvSpPr>
        <p:spPr>
          <a:xfrm>
            <a:off x="520505" y="1766044"/>
            <a:ext cx="5552414" cy="2010582"/>
          </a:xfrm>
          <a:prstGeom prst="rect">
            <a:avLst/>
          </a:prstGeom>
          <a:solidFill>
            <a:srgbClr val="FFED6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 name="TextBox 6">
            <a:extLst>
              <a:ext uri="{FF2B5EF4-FFF2-40B4-BE49-F238E27FC236}">
                <a16:creationId xmlns:a16="http://schemas.microsoft.com/office/drawing/2014/main" id="{F2B30142-DCB6-4435-BBB0-5D6F1D4B2F99}"/>
              </a:ext>
            </a:extLst>
          </p:cNvPr>
          <p:cNvSpPr>
            <a:spLocks noChangeArrowheads="1"/>
          </p:cNvSpPr>
          <p:nvPr/>
        </p:nvSpPr>
        <p:spPr bwMode="auto">
          <a:xfrm>
            <a:off x="695325" y="1843966"/>
            <a:ext cx="5400675" cy="18547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ea typeface="宋体" panose="02010600030101010101" pitchFamily="2" charset="-122"/>
              </a:defRPr>
            </a:lvl1pPr>
            <a:lvl2pPr>
              <a:defRPr>
                <a:solidFill>
                  <a:schemeClr val="tx1"/>
                </a:solidFill>
                <a:latin typeface="Arial" panose="020B0604020202020204" pitchFamily="34" charset="0"/>
                <a:ea typeface="宋体" panose="02010600030101010101" pitchFamily="2" charset="-122"/>
              </a:defRPr>
            </a:lvl2pPr>
            <a:lvl3pPr>
              <a:defRPr>
                <a:solidFill>
                  <a:schemeClr val="tx1"/>
                </a:solidFill>
                <a:latin typeface="Arial" panose="020B0604020202020204" pitchFamily="34" charset="0"/>
                <a:ea typeface="宋体" panose="02010600030101010101" pitchFamily="2" charset="-122"/>
              </a:defRPr>
            </a:lvl3pPr>
            <a:lvl4pPr>
              <a:defRPr>
                <a:solidFill>
                  <a:schemeClr val="tx1"/>
                </a:solidFill>
                <a:latin typeface="Arial" panose="020B0604020202020204" pitchFamily="34" charset="0"/>
                <a:ea typeface="宋体" panose="02010600030101010101" pitchFamily="2" charset="-122"/>
              </a:defRPr>
            </a:lvl4pPr>
            <a:lvl5pPr>
              <a:defRPr>
                <a:solidFill>
                  <a:schemeClr val="tx1"/>
                </a:solidFill>
                <a:latin typeface="Arial" panose="020B0604020202020204" pitchFamily="34" charset="0"/>
                <a:ea typeface="宋体" panose="02010600030101010101" pitchFamily="2" charset="-122"/>
              </a:defRPr>
            </a:lvl5pPr>
            <a:lvl6pPr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nSpc>
                <a:spcPct val="130000"/>
              </a:lnSpc>
            </a:pPr>
            <a:r>
              <a:rPr lang="zh-CN" altLang="en-US" dirty="0">
                <a:solidFill>
                  <a:schemeClr val="tx1">
                    <a:lumMod val="75000"/>
                    <a:lumOff val="25000"/>
                  </a:schemeClr>
                </a:solidFill>
                <a:latin typeface="思源黑体 CN Medium" panose="020B0600000000000000" pitchFamily="34" charset="-122"/>
                <a:ea typeface="思源黑体 CN Medium" panose="020B0600000000000000" pitchFamily="34" charset="-122"/>
                <a:sym typeface="微软雅黑" panose="020B0503020204020204" pitchFamily="34" charset="-122"/>
              </a:rPr>
              <a:t>通俗地讲，激励（</a:t>
            </a:r>
            <a:r>
              <a:rPr lang="en-US" altLang="zh-CN" dirty="0">
                <a:solidFill>
                  <a:schemeClr val="tx1">
                    <a:lumMod val="75000"/>
                    <a:lumOff val="25000"/>
                  </a:schemeClr>
                </a:solidFill>
                <a:latin typeface="思源黑体 CN Medium" panose="020B0600000000000000" pitchFamily="34" charset="-122"/>
                <a:ea typeface="思源黑体 CN Medium" panose="020B0600000000000000" pitchFamily="34" charset="-122"/>
                <a:sym typeface="微软雅黑" panose="020B0503020204020204" pitchFamily="34" charset="-122"/>
              </a:rPr>
              <a:t>Motivation</a:t>
            </a:r>
            <a:r>
              <a:rPr lang="zh-CN" altLang="en-US" dirty="0">
                <a:solidFill>
                  <a:schemeClr val="tx1">
                    <a:lumMod val="75000"/>
                    <a:lumOff val="25000"/>
                  </a:schemeClr>
                </a:solidFill>
                <a:latin typeface="思源黑体 CN Medium" panose="020B0600000000000000" pitchFamily="34" charset="-122"/>
                <a:ea typeface="思源黑体 CN Medium" panose="020B0600000000000000" pitchFamily="34" charset="-122"/>
                <a:sym typeface="微软雅黑" panose="020B0503020204020204" pitchFamily="34" charset="-122"/>
              </a:rPr>
              <a:t>）就是激发鼓励的意思，是指通过调动人的积极性，使其把潜在的能力充分地发挥出来。从心理学角度讲，激励是指激发人的内在动机，鼓励人朝着所期望的目标采取行动的过程。</a:t>
            </a:r>
          </a:p>
        </p:txBody>
      </p:sp>
      <p:sp>
        <p:nvSpPr>
          <p:cNvPr id="3" name="TextBox 6">
            <a:extLst>
              <a:ext uri="{FF2B5EF4-FFF2-40B4-BE49-F238E27FC236}">
                <a16:creationId xmlns:a16="http://schemas.microsoft.com/office/drawing/2014/main" id="{A347CDC8-2D81-469A-B1A0-59BAF2816F7F}"/>
              </a:ext>
            </a:extLst>
          </p:cNvPr>
          <p:cNvSpPr>
            <a:spLocks noChangeArrowheads="1"/>
          </p:cNvSpPr>
          <p:nvPr/>
        </p:nvSpPr>
        <p:spPr bwMode="auto">
          <a:xfrm>
            <a:off x="672244" y="4086664"/>
            <a:ext cx="5400675" cy="14898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宋体" panose="02010600030101010101" pitchFamily="2" charset="-122"/>
              </a:defRPr>
            </a:lvl1pPr>
            <a:lvl2pPr>
              <a:defRPr>
                <a:solidFill>
                  <a:schemeClr val="tx1"/>
                </a:solidFill>
                <a:latin typeface="Arial" panose="020B0604020202020204" pitchFamily="34" charset="0"/>
                <a:ea typeface="宋体" panose="02010600030101010101" pitchFamily="2" charset="-122"/>
              </a:defRPr>
            </a:lvl2pPr>
            <a:lvl3pPr>
              <a:defRPr>
                <a:solidFill>
                  <a:schemeClr val="tx1"/>
                </a:solidFill>
                <a:latin typeface="Arial" panose="020B0604020202020204" pitchFamily="34" charset="0"/>
                <a:ea typeface="宋体" panose="02010600030101010101" pitchFamily="2" charset="-122"/>
              </a:defRPr>
            </a:lvl3pPr>
            <a:lvl4pPr>
              <a:defRPr>
                <a:solidFill>
                  <a:schemeClr val="tx1"/>
                </a:solidFill>
                <a:latin typeface="Arial" panose="020B0604020202020204" pitchFamily="34" charset="0"/>
                <a:ea typeface="宋体" panose="02010600030101010101" pitchFamily="2" charset="-122"/>
              </a:defRPr>
            </a:lvl4pPr>
            <a:lvl5pPr>
              <a:defRPr>
                <a:solidFill>
                  <a:schemeClr val="tx1"/>
                </a:solidFill>
                <a:latin typeface="Arial" panose="020B0604020202020204" pitchFamily="34" charset="0"/>
                <a:ea typeface="宋体" panose="02010600030101010101" pitchFamily="2" charset="-122"/>
              </a:defRPr>
            </a:lvl5pPr>
            <a:lvl6pPr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nSpc>
                <a:spcPct val="130000"/>
              </a:lnSpc>
            </a:pPr>
            <a:r>
              <a:rPr lang="zh-CN" altLang="en-US" dirty="0">
                <a:solidFill>
                  <a:schemeClr val="tx1">
                    <a:lumMod val="75000"/>
                    <a:lumOff val="25000"/>
                  </a:schemeClr>
                </a:solidFill>
                <a:latin typeface="思源黑体 CN Medium" panose="020B0600000000000000" pitchFamily="34" charset="-122"/>
                <a:ea typeface="思源黑体 CN Medium" panose="020B0600000000000000" pitchFamily="34" charset="-122"/>
                <a:sym typeface="微软雅黑" panose="020B0503020204020204" pitchFamily="34" charset="-122"/>
              </a:rPr>
              <a:t>激励是一个非常复杂的过程，它从个人的需要出发，引起欲望并使内心紧张，这种紧张不安的心理会转化为动机，然后引起实现目标的行为，最后在通过努力后使欲望达到满足。</a:t>
            </a:r>
          </a:p>
        </p:txBody>
      </p:sp>
      <p:pic>
        <p:nvPicPr>
          <p:cNvPr id="7" name="图片 6">
            <a:extLst>
              <a:ext uri="{FF2B5EF4-FFF2-40B4-BE49-F238E27FC236}">
                <a16:creationId xmlns:a16="http://schemas.microsoft.com/office/drawing/2014/main" id="{B05719BF-03DE-4689-A15C-70F49C9F032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19083" y="822703"/>
            <a:ext cx="5752003" cy="5752003"/>
          </a:xfrm>
          <a:prstGeom prst="rect">
            <a:avLst/>
          </a:prstGeom>
        </p:spPr>
      </p:pic>
      <p:sp>
        <p:nvSpPr>
          <p:cNvPr id="11" name="矩形 10">
            <a:extLst>
              <a:ext uri="{FF2B5EF4-FFF2-40B4-BE49-F238E27FC236}">
                <a16:creationId xmlns:a16="http://schemas.microsoft.com/office/drawing/2014/main" id="{ADFEA7DC-9248-42A8-B9B4-95D2396A736A}"/>
              </a:ext>
            </a:extLst>
          </p:cNvPr>
          <p:cNvSpPr/>
          <p:nvPr/>
        </p:nvSpPr>
        <p:spPr>
          <a:xfrm>
            <a:off x="520505" y="1194396"/>
            <a:ext cx="2560320" cy="523220"/>
          </a:xfrm>
          <a:prstGeom prst="rect">
            <a:avLst/>
          </a:prstGeom>
        </p:spPr>
        <p:txBody>
          <a:bodyPr wrap="square">
            <a:spAutoFit/>
          </a:bodyPr>
          <a:lstStyle/>
          <a:p>
            <a:pPr algn="dist"/>
            <a:r>
              <a:rPr lang="zh-CN" altLang="en-US" sz="2800" dirty="0">
                <a:solidFill>
                  <a:srgbClr val="5F5E5C"/>
                </a:solidFill>
                <a:latin typeface="思源黑体 CN Heavy" panose="020B0A00000000000000" pitchFamily="34" charset="-122"/>
                <a:ea typeface="思源黑体 CN Heavy" panose="020B0A00000000000000" pitchFamily="34" charset="-122"/>
                <a:sym typeface="华康俪金黑W8(P)" pitchFamily="34" charset="-122"/>
              </a:rPr>
              <a:t>激励的定义</a:t>
            </a:r>
            <a:endParaRPr lang="zh-CN" altLang="en-US" sz="2800" dirty="0">
              <a:latin typeface="思源黑体 CN Heavy" panose="020B0A00000000000000" pitchFamily="34" charset="-122"/>
              <a:ea typeface="思源黑体 CN Heavy" panose="020B0A00000000000000" pitchFamily="34" charset="-122"/>
            </a:endParaRPr>
          </a:p>
        </p:txBody>
      </p:sp>
      <p:grpSp>
        <p:nvGrpSpPr>
          <p:cNvPr id="12" name="组合 11">
            <a:extLst>
              <a:ext uri="{FF2B5EF4-FFF2-40B4-BE49-F238E27FC236}">
                <a16:creationId xmlns:a16="http://schemas.microsoft.com/office/drawing/2014/main" id="{B8249843-53F5-4F34-987A-3B63A54BEA91}"/>
              </a:ext>
            </a:extLst>
          </p:cNvPr>
          <p:cNvGrpSpPr/>
          <p:nvPr/>
        </p:nvGrpSpPr>
        <p:grpSpPr>
          <a:xfrm>
            <a:off x="286780" y="112542"/>
            <a:ext cx="5306772" cy="646331"/>
            <a:chOff x="286780" y="112542"/>
            <a:chExt cx="5306772" cy="646331"/>
          </a:xfrm>
        </p:grpSpPr>
        <p:sp>
          <p:nvSpPr>
            <p:cNvPr id="13" name="矩形 12">
              <a:extLst>
                <a:ext uri="{FF2B5EF4-FFF2-40B4-BE49-F238E27FC236}">
                  <a16:creationId xmlns:a16="http://schemas.microsoft.com/office/drawing/2014/main" id="{0D1874E9-0BB8-4C23-91ED-E79411AEEA5A}"/>
                </a:ext>
              </a:extLst>
            </p:cNvPr>
            <p:cNvSpPr/>
            <p:nvPr/>
          </p:nvSpPr>
          <p:spPr>
            <a:xfrm>
              <a:off x="286780" y="112542"/>
              <a:ext cx="1232531" cy="633046"/>
            </a:xfrm>
            <a:prstGeom prst="rect">
              <a:avLst/>
            </a:prstGeom>
            <a:noFill/>
            <a:ln w="25400">
              <a:solidFill>
                <a:srgbClr val="447D9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文本框 13">
              <a:extLst>
                <a:ext uri="{FF2B5EF4-FFF2-40B4-BE49-F238E27FC236}">
                  <a16:creationId xmlns:a16="http://schemas.microsoft.com/office/drawing/2014/main" id="{DA497E4F-4F6B-48BB-9476-38FD2342E203}"/>
                </a:ext>
              </a:extLst>
            </p:cNvPr>
            <p:cNvSpPr txBox="1"/>
            <p:nvPr/>
          </p:nvSpPr>
          <p:spPr>
            <a:xfrm>
              <a:off x="633046" y="112542"/>
              <a:ext cx="886265" cy="646331"/>
            </a:xfrm>
            <a:prstGeom prst="rect">
              <a:avLst/>
            </a:prstGeom>
            <a:noFill/>
          </p:spPr>
          <p:txBody>
            <a:bodyPr wrap="square" rtlCol="0">
              <a:spAutoFit/>
            </a:bodyPr>
            <a:lstStyle/>
            <a:p>
              <a:pPr algn="dist"/>
              <a:r>
                <a:rPr lang="en-US" altLang="zh-CN" sz="3600" dirty="0">
                  <a:solidFill>
                    <a:srgbClr val="447D96"/>
                  </a:solidFill>
                  <a:latin typeface="思源黑体 CN Heavy" panose="020B0A00000000000000" pitchFamily="34" charset="-122"/>
                  <a:ea typeface="思源黑体 CN Heavy" panose="020B0A00000000000000" pitchFamily="34" charset="-122"/>
                </a:rPr>
                <a:t>02</a:t>
              </a:r>
              <a:endParaRPr lang="zh-CN" altLang="en-US" sz="3600" dirty="0">
                <a:solidFill>
                  <a:srgbClr val="447D96"/>
                </a:solidFill>
                <a:latin typeface="思源黑体 CN Heavy" panose="020B0A00000000000000" pitchFamily="34" charset="-122"/>
                <a:ea typeface="思源黑体 CN Heavy" panose="020B0A00000000000000" pitchFamily="34" charset="-122"/>
              </a:endParaRPr>
            </a:p>
          </p:txBody>
        </p:sp>
        <p:sp>
          <p:nvSpPr>
            <p:cNvPr id="15" name="箭头: 五边形 14">
              <a:extLst>
                <a:ext uri="{FF2B5EF4-FFF2-40B4-BE49-F238E27FC236}">
                  <a16:creationId xmlns:a16="http://schemas.microsoft.com/office/drawing/2014/main" id="{7850DD61-63D5-4181-88D8-7DE5613CDA80}"/>
                </a:ext>
              </a:extLst>
            </p:cNvPr>
            <p:cNvSpPr/>
            <p:nvPr/>
          </p:nvSpPr>
          <p:spPr>
            <a:xfrm>
              <a:off x="286780" y="117078"/>
              <a:ext cx="346266" cy="628510"/>
            </a:xfrm>
            <a:prstGeom prst="homePlate">
              <a:avLst/>
            </a:prstGeom>
            <a:solidFill>
              <a:srgbClr val="447D9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TextBox 52">
              <a:extLst>
                <a:ext uri="{FF2B5EF4-FFF2-40B4-BE49-F238E27FC236}">
                  <a16:creationId xmlns:a16="http://schemas.microsoft.com/office/drawing/2014/main" id="{351F0458-4CA5-46D5-AA5F-CF6AC3EC60FD}"/>
                </a:ext>
              </a:extLst>
            </p:cNvPr>
            <p:cNvSpPr/>
            <p:nvPr/>
          </p:nvSpPr>
          <p:spPr>
            <a:xfrm>
              <a:off x="1519311" y="167455"/>
              <a:ext cx="4074241" cy="523220"/>
            </a:xfrm>
            <a:prstGeom prst="rect">
              <a:avLst/>
            </a:prstGeom>
            <a:noFill/>
            <a:ln w="9525">
              <a:noFill/>
            </a:ln>
          </p:spPr>
          <p:txBody>
            <a:bodyPr wrap="square" anchor="t">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dist">
                <a:spcBef>
                  <a:spcPts val="400"/>
                </a:spcBef>
              </a:pPr>
              <a:r>
                <a:rPr lang="zh-CN" altLang="en-US" sz="2800" b="1" dirty="0">
                  <a:solidFill>
                    <a:srgbClr val="447D96"/>
                  </a:solidFill>
                  <a:latin typeface="微软雅黑" panose="020B0503020204020204" pitchFamily="34" charset="-122"/>
                  <a:ea typeface="微软雅黑" panose="020B0503020204020204" pitchFamily="34" charset="-122"/>
                  <a:sym typeface="微软雅黑" panose="020B0503020204020204" pitchFamily="34" charset="-122"/>
                </a:rPr>
                <a:t>激励的定义及原理</a:t>
              </a:r>
            </a:p>
          </p:txBody>
        </p:sp>
      </p:grpSp>
    </p:spTree>
    <p:extLst>
      <p:ext uri="{BB962C8B-B14F-4D97-AF65-F5344CB8AC3E}">
        <p14:creationId xmlns:p14="http://schemas.microsoft.com/office/powerpoint/2010/main" val="1687655643"/>
      </p:ext>
    </p:extLst>
  </p:cSld>
  <p:clrMapOvr>
    <a:masterClrMapping/>
  </p:clrMapOvr>
  <mc:AlternateContent xmlns:mc="http://schemas.openxmlformats.org/markup-compatibility/2006" xmlns:p14="http://schemas.microsoft.com/office/powerpoint/2010/main">
    <mc:Choice Requires="p14">
      <p:transition spd="slow" p14:dur="1250">
        <p14:switch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ppt_x</p:attrName>
                                        </p:attrNameLst>
                                      </p:cBhvr>
                                      <p:tavLst>
                                        <p:tav tm="0">
                                          <p:val>
                                            <p:strVal val="0-#ppt_w/2"/>
                                          </p:val>
                                        </p:tav>
                                        <p:tav tm="100000">
                                          <p:val>
                                            <p:strVal val="#ppt_x"/>
                                          </p:val>
                                        </p:tav>
                                      </p:tavLst>
                                    </p:anim>
                                    <p:anim calcmode="lin" valueType="num">
                                      <p:cBhvr>
                                        <p:cTn id="8" dur="500" fill="hold"/>
                                        <p:tgtEl>
                                          <p:spTgt spid="2"/>
                                        </p:tgtEl>
                                        <p:attrNameLst>
                                          <p:attrName>ppt_y</p:attrName>
                                        </p:attrNameLst>
                                      </p:cBhvr>
                                      <p:tavLst>
                                        <p:tav tm="0">
                                          <p:val>
                                            <p:strVal val="#ppt_y"/>
                                          </p:val>
                                        </p:tav>
                                        <p:tav tm="100000">
                                          <p:val>
                                            <p:strVal val="#ppt_y"/>
                                          </p:val>
                                        </p:tav>
                                      </p:tavLst>
                                    </p:anim>
                                  </p:childTnLst>
                                </p:cTn>
                              </p:par>
                              <p:par>
                                <p:cTn id="9" presetID="2" presetClass="entr" presetSubtype="2" decel="100000" fill="hold" grpId="0" nodeType="withEffect">
                                  <p:stCondLst>
                                    <p:cond delay="0"/>
                                  </p:stCondLst>
                                  <p:childTnLst>
                                    <p:set>
                                      <p:cBhvr>
                                        <p:cTn id="10" dur="1" fill="hold">
                                          <p:stCondLst>
                                            <p:cond delay="0"/>
                                          </p:stCondLst>
                                        </p:cTn>
                                        <p:tgtEl>
                                          <p:spTgt spid="3"/>
                                        </p:tgtEl>
                                        <p:attrNameLst>
                                          <p:attrName>style.visibility</p:attrName>
                                        </p:attrNameLst>
                                      </p:cBhvr>
                                      <p:to>
                                        <p:strVal val="visible"/>
                                      </p:to>
                                    </p:set>
                                    <p:anim calcmode="lin" valueType="num">
                                      <p:cBhvr>
                                        <p:cTn id="11" dur="500" fill="hold"/>
                                        <p:tgtEl>
                                          <p:spTgt spid="3"/>
                                        </p:tgtEl>
                                        <p:attrNameLst>
                                          <p:attrName>ppt_x</p:attrName>
                                        </p:attrNameLst>
                                      </p:cBhvr>
                                      <p:tavLst>
                                        <p:tav tm="0">
                                          <p:val>
                                            <p:strVal val="1+#ppt_w/2"/>
                                          </p:val>
                                        </p:tav>
                                        <p:tav tm="100000">
                                          <p:val>
                                            <p:strVal val="#ppt_x"/>
                                          </p:val>
                                        </p:tav>
                                      </p:tavLst>
                                    </p:anim>
                                    <p:anim calcmode="lin" valueType="num">
                                      <p:cBhvr>
                                        <p:cTn id="12" dur="500" fill="hold"/>
                                        <p:tgtEl>
                                          <p:spTgt spid="3"/>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ldLvl="0"/>
      <p:bldP spid="3" grpId="0" bldLvl="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6">
            <a:extLst>
              <a:ext uri="{FF2B5EF4-FFF2-40B4-BE49-F238E27FC236}">
                <a16:creationId xmlns:a16="http://schemas.microsoft.com/office/drawing/2014/main" id="{7D0C4125-FF47-4B89-8A07-49D14D4C7E3D}"/>
              </a:ext>
            </a:extLst>
          </p:cNvPr>
          <p:cNvSpPr>
            <a:spLocks noChangeArrowheads="1"/>
          </p:cNvSpPr>
          <p:nvPr/>
        </p:nvSpPr>
        <p:spPr bwMode="auto">
          <a:xfrm>
            <a:off x="6541477" y="3801036"/>
            <a:ext cx="5003898" cy="22233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nSpc>
                <a:spcPct val="130000"/>
              </a:lnSpc>
            </a:pPr>
            <a:r>
              <a:rPr lang="zh-CN" altLang="en-US" dirty="0">
                <a:solidFill>
                  <a:schemeClr val="tx1">
                    <a:lumMod val="75000"/>
                    <a:lumOff val="25000"/>
                  </a:schemeClr>
                </a:solidFill>
                <a:latin typeface="思源黑体 CN Medium" panose="020B0600000000000000" pitchFamily="34" charset="-122"/>
                <a:ea typeface="思源黑体 CN Medium" panose="020B0600000000000000" pitchFamily="34" charset="-122"/>
                <a:sym typeface="微软雅黑" panose="020B0503020204020204" pitchFamily="34" charset="-122"/>
              </a:rPr>
              <a:t>一条猎狗将兔子赶出了窝，一直追赶他，追了很久仍没有捉到。牧羊犬看到此种情景，讥笑猎狗说：“你们两个之间小的反而跑得快得多。”猎狗回答说：“你不知道我们两个的跑是完全不同的！我仅仅为了一顿饭而跑（行为：尽力而为），他却是为了性命而跑呀（行为：全力以赴）！”</a:t>
            </a:r>
          </a:p>
        </p:txBody>
      </p:sp>
      <p:sp>
        <p:nvSpPr>
          <p:cNvPr id="3" name="TextBox 6">
            <a:extLst>
              <a:ext uri="{FF2B5EF4-FFF2-40B4-BE49-F238E27FC236}">
                <a16:creationId xmlns:a16="http://schemas.microsoft.com/office/drawing/2014/main" id="{8BA77FC1-EF91-4E50-A340-15790F9D6566}"/>
              </a:ext>
            </a:extLst>
          </p:cNvPr>
          <p:cNvSpPr>
            <a:spLocks noChangeArrowheads="1"/>
          </p:cNvSpPr>
          <p:nvPr/>
        </p:nvSpPr>
        <p:spPr bwMode="auto">
          <a:xfrm>
            <a:off x="787791" y="1577670"/>
            <a:ext cx="5064369" cy="22233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nSpc>
                <a:spcPct val="130000"/>
              </a:lnSpc>
            </a:pPr>
            <a:r>
              <a:rPr lang="zh-CN" altLang="en-US" dirty="0">
                <a:solidFill>
                  <a:schemeClr val="tx1">
                    <a:lumMod val="75000"/>
                    <a:lumOff val="25000"/>
                  </a:schemeClr>
                </a:solidFill>
                <a:latin typeface="思源黑体 CN Medium" panose="020B0600000000000000" pitchFamily="34" charset="-122"/>
                <a:ea typeface="思源黑体 CN Medium" panose="020B0600000000000000" pitchFamily="34" charset="-122"/>
                <a:sym typeface="微软雅黑" panose="020B0503020204020204" pitchFamily="34" charset="-122"/>
              </a:rPr>
              <a:t>心理学家一般认为，人的一切行为都是由某种动机引起的。动机是任何行为发生的内部动力，动机对行为有激发、引导和维持的作用，没有动机就没有行为。动机的性质不同，强度不同，对行为的影响也不同。有一个小故事很形象地说明了这一点：</a:t>
            </a:r>
          </a:p>
        </p:txBody>
      </p:sp>
      <p:pic>
        <p:nvPicPr>
          <p:cNvPr id="7" name="图片 6">
            <a:extLst>
              <a:ext uri="{FF2B5EF4-FFF2-40B4-BE49-F238E27FC236}">
                <a16:creationId xmlns:a16="http://schemas.microsoft.com/office/drawing/2014/main" id="{10E2F6FB-51EA-4515-B774-47A78EA71F2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54969" y="3801037"/>
            <a:ext cx="5992505" cy="2732024"/>
          </a:xfrm>
          <a:prstGeom prst="rect">
            <a:avLst/>
          </a:prstGeom>
        </p:spPr>
      </p:pic>
      <p:pic>
        <p:nvPicPr>
          <p:cNvPr id="9" name="图片 8">
            <a:extLst>
              <a:ext uri="{FF2B5EF4-FFF2-40B4-BE49-F238E27FC236}">
                <a16:creationId xmlns:a16="http://schemas.microsoft.com/office/drawing/2014/main" id="{771D9A88-1E21-4B62-819A-510FA4340A7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272997" y="1360909"/>
            <a:ext cx="3242318" cy="2327586"/>
          </a:xfrm>
          <a:prstGeom prst="rect">
            <a:avLst/>
          </a:prstGeom>
        </p:spPr>
      </p:pic>
      <p:sp>
        <p:nvSpPr>
          <p:cNvPr id="10" name="矩形 9">
            <a:extLst>
              <a:ext uri="{FF2B5EF4-FFF2-40B4-BE49-F238E27FC236}">
                <a16:creationId xmlns:a16="http://schemas.microsoft.com/office/drawing/2014/main" id="{FF20AFB2-93A1-498D-A325-DCCE70115947}"/>
              </a:ext>
            </a:extLst>
          </p:cNvPr>
          <p:cNvSpPr/>
          <p:nvPr/>
        </p:nvSpPr>
        <p:spPr>
          <a:xfrm>
            <a:off x="787791" y="1099299"/>
            <a:ext cx="2762618" cy="523220"/>
          </a:xfrm>
          <a:prstGeom prst="rect">
            <a:avLst/>
          </a:prstGeom>
        </p:spPr>
        <p:txBody>
          <a:bodyPr wrap="square">
            <a:spAutoFit/>
          </a:bodyPr>
          <a:lstStyle/>
          <a:p>
            <a:pPr algn="dist"/>
            <a:r>
              <a:rPr lang="zh-CN" altLang="en-US" sz="2800" dirty="0">
                <a:solidFill>
                  <a:schemeClr val="tx1">
                    <a:lumMod val="75000"/>
                    <a:lumOff val="25000"/>
                  </a:schemeClr>
                </a:solidFill>
                <a:latin typeface="思源黑体 CN Heavy" panose="020B0A00000000000000" pitchFamily="34" charset="-122"/>
                <a:ea typeface="思源黑体 CN Heavy" panose="020B0A00000000000000" pitchFamily="34" charset="-122"/>
                <a:sym typeface="华康俪金黑W8(P)" pitchFamily="34" charset="-122"/>
              </a:rPr>
              <a:t>激励的原理</a:t>
            </a:r>
            <a:endParaRPr lang="zh-CN" altLang="en-US" sz="2800" dirty="0">
              <a:solidFill>
                <a:schemeClr val="tx1">
                  <a:lumMod val="75000"/>
                  <a:lumOff val="25000"/>
                </a:schemeClr>
              </a:solidFill>
              <a:latin typeface="思源黑体 CN Heavy" panose="020B0A00000000000000" pitchFamily="34" charset="-122"/>
              <a:ea typeface="思源黑体 CN Heavy" panose="020B0A00000000000000" pitchFamily="34" charset="-122"/>
            </a:endParaRPr>
          </a:p>
        </p:txBody>
      </p:sp>
      <p:grpSp>
        <p:nvGrpSpPr>
          <p:cNvPr id="11" name="组合 10">
            <a:extLst>
              <a:ext uri="{FF2B5EF4-FFF2-40B4-BE49-F238E27FC236}">
                <a16:creationId xmlns:a16="http://schemas.microsoft.com/office/drawing/2014/main" id="{A0638A91-1460-458F-B438-87E8E45301DA}"/>
              </a:ext>
            </a:extLst>
          </p:cNvPr>
          <p:cNvGrpSpPr/>
          <p:nvPr/>
        </p:nvGrpSpPr>
        <p:grpSpPr>
          <a:xfrm>
            <a:off x="286780" y="112542"/>
            <a:ext cx="5306772" cy="646331"/>
            <a:chOff x="286780" y="112542"/>
            <a:chExt cx="5306772" cy="646331"/>
          </a:xfrm>
        </p:grpSpPr>
        <p:sp>
          <p:nvSpPr>
            <p:cNvPr id="12" name="矩形 11">
              <a:extLst>
                <a:ext uri="{FF2B5EF4-FFF2-40B4-BE49-F238E27FC236}">
                  <a16:creationId xmlns:a16="http://schemas.microsoft.com/office/drawing/2014/main" id="{B007B59B-6A25-4303-810C-5FCE1DFE5494}"/>
                </a:ext>
              </a:extLst>
            </p:cNvPr>
            <p:cNvSpPr/>
            <p:nvPr/>
          </p:nvSpPr>
          <p:spPr>
            <a:xfrm>
              <a:off x="286780" y="112542"/>
              <a:ext cx="1232531" cy="633046"/>
            </a:xfrm>
            <a:prstGeom prst="rect">
              <a:avLst/>
            </a:prstGeom>
            <a:noFill/>
            <a:ln w="25400">
              <a:solidFill>
                <a:srgbClr val="447D9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文本框 12">
              <a:extLst>
                <a:ext uri="{FF2B5EF4-FFF2-40B4-BE49-F238E27FC236}">
                  <a16:creationId xmlns:a16="http://schemas.microsoft.com/office/drawing/2014/main" id="{522A99FB-3345-4CD2-BD8A-9701C17A8753}"/>
                </a:ext>
              </a:extLst>
            </p:cNvPr>
            <p:cNvSpPr txBox="1"/>
            <p:nvPr/>
          </p:nvSpPr>
          <p:spPr>
            <a:xfrm>
              <a:off x="633046" y="112542"/>
              <a:ext cx="886265" cy="646331"/>
            </a:xfrm>
            <a:prstGeom prst="rect">
              <a:avLst/>
            </a:prstGeom>
            <a:noFill/>
          </p:spPr>
          <p:txBody>
            <a:bodyPr wrap="square" rtlCol="0">
              <a:spAutoFit/>
            </a:bodyPr>
            <a:lstStyle/>
            <a:p>
              <a:pPr algn="dist"/>
              <a:r>
                <a:rPr lang="en-US" altLang="zh-CN" sz="3600" dirty="0">
                  <a:solidFill>
                    <a:srgbClr val="447D96"/>
                  </a:solidFill>
                  <a:latin typeface="思源黑体 CN Heavy" panose="020B0A00000000000000" pitchFamily="34" charset="-122"/>
                  <a:ea typeface="思源黑体 CN Heavy" panose="020B0A00000000000000" pitchFamily="34" charset="-122"/>
                </a:rPr>
                <a:t>02</a:t>
              </a:r>
              <a:endParaRPr lang="zh-CN" altLang="en-US" sz="3600" dirty="0">
                <a:solidFill>
                  <a:srgbClr val="447D96"/>
                </a:solidFill>
                <a:latin typeface="思源黑体 CN Heavy" panose="020B0A00000000000000" pitchFamily="34" charset="-122"/>
                <a:ea typeface="思源黑体 CN Heavy" panose="020B0A00000000000000" pitchFamily="34" charset="-122"/>
              </a:endParaRPr>
            </a:p>
          </p:txBody>
        </p:sp>
        <p:sp>
          <p:nvSpPr>
            <p:cNvPr id="14" name="箭头: 五边形 13">
              <a:extLst>
                <a:ext uri="{FF2B5EF4-FFF2-40B4-BE49-F238E27FC236}">
                  <a16:creationId xmlns:a16="http://schemas.microsoft.com/office/drawing/2014/main" id="{26DD738C-4208-4C6A-A7A8-831649A86432}"/>
                </a:ext>
              </a:extLst>
            </p:cNvPr>
            <p:cNvSpPr/>
            <p:nvPr/>
          </p:nvSpPr>
          <p:spPr>
            <a:xfrm>
              <a:off x="286780" y="117078"/>
              <a:ext cx="346266" cy="628510"/>
            </a:xfrm>
            <a:prstGeom prst="homePlate">
              <a:avLst/>
            </a:prstGeom>
            <a:solidFill>
              <a:srgbClr val="447D9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TextBox 52">
              <a:extLst>
                <a:ext uri="{FF2B5EF4-FFF2-40B4-BE49-F238E27FC236}">
                  <a16:creationId xmlns:a16="http://schemas.microsoft.com/office/drawing/2014/main" id="{B60350F5-071E-4595-AE89-DE735D838605}"/>
                </a:ext>
              </a:extLst>
            </p:cNvPr>
            <p:cNvSpPr/>
            <p:nvPr/>
          </p:nvSpPr>
          <p:spPr>
            <a:xfrm>
              <a:off x="1519311" y="167455"/>
              <a:ext cx="4074241" cy="523220"/>
            </a:xfrm>
            <a:prstGeom prst="rect">
              <a:avLst/>
            </a:prstGeom>
            <a:noFill/>
            <a:ln w="9525">
              <a:noFill/>
            </a:ln>
          </p:spPr>
          <p:txBody>
            <a:bodyPr wrap="square" anchor="t">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dist">
                <a:spcBef>
                  <a:spcPts val="400"/>
                </a:spcBef>
              </a:pPr>
              <a:r>
                <a:rPr lang="zh-CN" altLang="en-US" sz="2800" b="1" dirty="0">
                  <a:solidFill>
                    <a:srgbClr val="447D96"/>
                  </a:solidFill>
                  <a:latin typeface="微软雅黑" panose="020B0503020204020204" pitchFamily="34" charset="-122"/>
                  <a:ea typeface="微软雅黑" panose="020B0503020204020204" pitchFamily="34" charset="-122"/>
                  <a:sym typeface="微软雅黑" panose="020B0503020204020204" pitchFamily="34" charset="-122"/>
                </a:rPr>
                <a:t>激励的定义及原理</a:t>
              </a:r>
            </a:p>
          </p:txBody>
        </p:sp>
      </p:grpSp>
    </p:spTree>
    <p:extLst>
      <p:ext uri="{BB962C8B-B14F-4D97-AF65-F5344CB8AC3E}">
        <p14:creationId xmlns:p14="http://schemas.microsoft.com/office/powerpoint/2010/main" val="2132317354"/>
      </p:ext>
    </p:extLst>
  </p:cSld>
  <p:clrMapOvr>
    <a:masterClrMapping/>
  </p:clrMapOvr>
  <mc:AlternateContent xmlns:mc="http://schemas.openxmlformats.org/markup-compatibility/2006" xmlns:p14="http://schemas.microsoft.com/office/powerpoint/2010/main">
    <mc:Choice Requires="p14">
      <p:transition spd="slow" p14:dur="1250">
        <p14:switch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decel="10000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500" fill="hold"/>
                                        <p:tgtEl>
                                          <p:spTgt spid="3"/>
                                        </p:tgtEl>
                                        <p:attrNameLst>
                                          <p:attrName>ppt_x</p:attrName>
                                        </p:attrNameLst>
                                      </p:cBhvr>
                                      <p:tavLst>
                                        <p:tav tm="0">
                                          <p:val>
                                            <p:strVal val="#ppt_x"/>
                                          </p:val>
                                        </p:tav>
                                        <p:tav tm="100000">
                                          <p:val>
                                            <p:strVal val="#ppt_x"/>
                                          </p:val>
                                        </p:tav>
                                      </p:tavLst>
                                    </p:anim>
                                    <p:anim calcmode="lin" valueType="num">
                                      <p:cBhvr>
                                        <p:cTn id="8" dur="500" fill="hold"/>
                                        <p:tgtEl>
                                          <p:spTgt spid="3"/>
                                        </p:tgtEl>
                                        <p:attrNameLst>
                                          <p:attrName>ppt_y</p:attrName>
                                        </p:attrNameLst>
                                      </p:cBhvr>
                                      <p:tavLst>
                                        <p:tav tm="0">
                                          <p:val>
                                            <p:strVal val="0-#ppt_h/2"/>
                                          </p:val>
                                        </p:tav>
                                        <p:tav tm="100000">
                                          <p:val>
                                            <p:strVal val="#ppt_y"/>
                                          </p:val>
                                        </p:tav>
                                      </p:tavLst>
                                    </p:anim>
                                  </p:childTnLst>
                                </p:cTn>
                              </p:par>
                            </p:childTnLst>
                          </p:cTn>
                        </p:par>
                        <p:par>
                          <p:cTn id="9" fill="hold">
                            <p:stCondLst>
                              <p:cond delay="500"/>
                            </p:stCondLst>
                            <p:childTnLst>
                              <p:par>
                                <p:cTn id="10" presetID="2" presetClass="entr" presetSubtype="8" decel="100000" fill="hold" grpId="0" nodeType="afterEffect">
                                  <p:stCondLst>
                                    <p:cond delay="0"/>
                                  </p:stCondLst>
                                  <p:childTnLst>
                                    <p:set>
                                      <p:cBhvr>
                                        <p:cTn id="11" dur="1" fill="hold">
                                          <p:stCondLst>
                                            <p:cond delay="0"/>
                                          </p:stCondLst>
                                        </p:cTn>
                                        <p:tgtEl>
                                          <p:spTgt spid="2"/>
                                        </p:tgtEl>
                                        <p:attrNameLst>
                                          <p:attrName>style.visibility</p:attrName>
                                        </p:attrNameLst>
                                      </p:cBhvr>
                                      <p:to>
                                        <p:strVal val="visible"/>
                                      </p:to>
                                    </p:set>
                                    <p:anim calcmode="lin" valueType="num">
                                      <p:cBhvr>
                                        <p:cTn id="12" dur="500" fill="hold"/>
                                        <p:tgtEl>
                                          <p:spTgt spid="2"/>
                                        </p:tgtEl>
                                        <p:attrNameLst>
                                          <p:attrName>ppt_x</p:attrName>
                                        </p:attrNameLst>
                                      </p:cBhvr>
                                      <p:tavLst>
                                        <p:tav tm="0">
                                          <p:val>
                                            <p:strVal val="0-#ppt_w/2"/>
                                          </p:val>
                                        </p:tav>
                                        <p:tav tm="100000">
                                          <p:val>
                                            <p:strVal val="#ppt_x"/>
                                          </p:val>
                                        </p:tav>
                                      </p:tavLst>
                                    </p:anim>
                                    <p:anim calcmode="lin" valueType="num">
                                      <p:cBhvr>
                                        <p:cTn id="13" dur="500" fill="hold"/>
                                        <p:tgtEl>
                                          <p:spTgt spid="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ldLvl="0"/>
      <p:bldP spid="3" grpId="0" bldLvl="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表格 3">
            <a:extLst>
              <a:ext uri="{FF2B5EF4-FFF2-40B4-BE49-F238E27FC236}">
                <a16:creationId xmlns:a16="http://schemas.microsoft.com/office/drawing/2014/main" id="{C5BB4F90-E905-4A4B-9D90-EB5B9086F2BD}"/>
              </a:ext>
            </a:extLst>
          </p:cNvPr>
          <p:cNvGraphicFramePr>
            <a:graphicFrameLocks noGrp="1"/>
          </p:cNvGraphicFramePr>
          <p:nvPr>
            <p:extLst>
              <p:ext uri="{D42A27DB-BD31-4B8C-83A1-F6EECF244321}">
                <p14:modId xmlns:p14="http://schemas.microsoft.com/office/powerpoint/2010/main" val="216002484"/>
              </p:ext>
            </p:extLst>
          </p:nvPr>
        </p:nvGraphicFramePr>
        <p:xfrm>
          <a:off x="609599" y="1420837"/>
          <a:ext cx="10972802" cy="3742007"/>
        </p:xfrm>
        <a:graphic>
          <a:graphicData uri="http://schemas.openxmlformats.org/drawingml/2006/table">
            <a:tbl>
              <a:tblPr firstRow="1" bandRow="1">
                <a:tableStyleId>{5C22544A-7EE6-4342-B048-85BDC9FD1C3A}</a:tableStyleId>
              </a:tblPr>
              <a:tblGrid>
                <a:gridCol w="10972802">
                  <a:extLst>
                    <a:ext uri="{9D8B030D-6E8A-4147-A177-3AD203B41FA5}">
                      <a16:colId xmlns:a16="http://schemas.microsoft.com/office/drawing/2014/main" val="3964381469"/>
                    </a:ext>
                  </a:extLst>
                </a:gridCol>
              </a:tblGrid>
              <a:tr h="703685">
                <a:tc>
                  <a:txBody>
                    <a:bodyPr/>
                    <a:lstStyle/>
                    <a:p>
                      <a:endParaRPr lang="zh-CN" altLang="en-US" dirty="0">
                        <a:solidFill>
                          <a:srgbClr val="447D96"/>
                        </a:solidFill>
                      </a:endParaRPr>
                    </a:p>
                  </a:txBody>
                  <a:tcPr>
                    <a:solidFill>
                      <a:srgbClr val="447D96"/>
                    </a:solidFill>
                  </a:tcPr>
                </a:tc>
                <a:extLst>
                  <a:ext uri="{0D108BD9-81ED-4DB2-BD59-A6C34878D82A}">
                    <a16:rowId xmlns:a16="http://schemas.microsoft.com/office/drawing/2014/main" val="2604363907"/>
                  </a:ext>
                </a:extLst>
              </a:tr>
              <a:tr h="1000552">
                <a:tc>
                  <a:txBody>
                    <a:bodyPr/>
                    <a:lstStyle/>
                    <a:p>
                      <a:endParaRPr lang="zh-CN" altLang="en-US" dirty="0"/>
                    </a:p>
                  </a:txBody>
                  <a:tcPr/>
                </a:tc>
                <a:extLst>
                  <a:ext uri="{0D108BD9-81ED-4DB2-BD59-A6C34878D82A}">
                    <a16:rowId xmlns:a16="http://schemas.microsoft.com/office/drawing/2014/main" val="3112026406"/>
                  </a:ext>
                </a:extLst>
              </a:tr>
              <a:tr h="2037770">
                <a:tc>
                  <a:txBody>
                    <a:bodyPr/>
                    <a:lstStyle/>
                    <a:p>
                      <a:endParaRPr lang="zh-CN" altLang="en-US" dirty="0"/>
                    </a:p>
                  </a:txBody>
                  <a:tcPr/>
                </a:tc>
                <a:extLst>
                  <a:ext uri="{0D108BD9-81ED-4DB2-BD59-A6C34878D82A}">
                    <a16:rowId xmlns:a16="http://schemas.microsoft.com/office/drawing/2014/main" val="336205095"/>
                  </a:ext>
                </a:extLst>
              </a:tr>
            </a:tbl>
          </a:graphicData>
        </a:graphic>
      </p:graphicFrame>
      <p:sp>
        <p:nvSpPr>
          <p:cNvPr id="2" name="TextBox 6">
            <a:extLst>
              <a:ext uri="{FF2B5EF4-FFF2-40B4-BE49-F238E27FC236}">
                <a16:creationId xmlns:a16="http://schemas.microsoft.com/office/drawing/2014/main" id="{F7E2B404-A37D-496B-8026-9D8E26641773}"/>
              </a:ext>
            </a:extLst>
          </p:cNvPr>
          <p:cNvSpPr>
            <a:spLocks noChangeArrowheads="1"/>
          </p:cNvSpPr>
          <p:nvPr/>
        </p:nvSpPr>
        <p:spPr bwMode="auto">
          <a:xfrm>
            <a:off x="691295" y="2190979"/>
            <a:ext cx="10980860" cy="7829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nSpc>
                <a:spcPct val="130000"/>
              </a:lnSpc>
            </a:pPr>
            <a:r>
              <a:rPr lang="zh-CN" altLang="en-US" dirty="0">
                <a:solidFill>
                  <a:schemeClr val="tx1">
                    <a:lumMod val="75000"/>
                    <a:lumOff val="25000"/>
                  </a:schemeClr>
                </a:solidFill>
                <a:latin typeface="思源黑体 CN Medium" panose="020B0600000000000000" pitchFamily="34" charset="-122"/>
                <a:ea typeface="思源黑体 CN Medium" panose="020B0600000000000000" pitchFamily="34" charset="-122"/>
                <a:sym typeface="微软雅黑" panose="020B0503020204020204" pitchFamily="34" charset="-122"/>
              </a:rPr>
              <a:t>        因为动机是驱使人产生某种行为的内在力量。所以，一个人愿不愿意从事某项工作，工作积极性高还是低，干劲是大还是小完全取决于他是否有进行这项工作的动机和动机的强弱。</a:t>
            </a:r>
          </a:p>
        </p:txBody>
      </p:sp>
      <p:sp>
        <p:nvSpPr>
          <p:cNvPr id="3" name="TextBox 6">
            <a:extLst>
              <a:ext uri="{FF2B5EF4-FFF2-40B4-BE49-F238E27FC236}">
                <a16:creationId xmlns:a16="http://schemas.microsoft.com/office/drawing/2014/main" id="{FE79D844-0259-433A-9750-552329132077}"/>
              </a:ext>
            </a:extLst>
          </p:cNvPr>
          <p:cNvSpPr>
            <a:spLocks noChangeArrowheads="1"/>
          </p:cNvSpPr>
          <p:nvPr/>
        </p:nvSpPr>
        <p:spPr bwMode="auto">
          <a:xfrm>
            <a:off x="691295" y="3429000"/>
            <a:ext cx="10891105" cy="11430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nSpc>
                <a:spcPct val="130000"/>
              </a:lnSpc>
            </a:pPr>
            <a:r>
              <a:rPr lang="zh-CN" altLang="en-US" dirty="0">
                <a:solidFill>
                  <a:schemeClr val="tx1">
                    <a:lumMod val="75000"/>
                    <a:lumOff val="25000"/>
                  </a:schemeClr>
                </a:solidFill>
                <a:latin typeface="思源黑体 CN Medium" panose="020B0600000000000000" pitchFamily="34" charset="-122"/>
                <a:ea typeface="思源黑体 CN Medium" panose="020B0600000000000000" pitchFamily="34" charset="-122"/>
                <a:sym typeface="微软雅黑" panose="020B0503020204020204" pitchFamily="34" charset="-122"/>
              </a:rPr>
              <a:t>        而形成动机的条件一是内在的需求，二是外部的诱导、刺激。其中内在的需要是促使人产生某种动机的根本原因。综合起来讲，就是“需求产生动机，动机引发行为”。因此，激励的本质就是满足需求，激励的研究应从了解人的需求入手。</a:t>
            </a:r>
          </a:p>
        </p:txBody>
      </p:sp>
      <p:sp>
        <p:nvSpPr>
          <p:cNvPr id="5" name="矩形 4">
            <a:extLst>
              <a:ext uri="{FF2B5EF4-FFF2-40B4-BE49-F238E27FC236}">
                <a16:creationId xmlns:a16="http://schemas.microsoft.com/office/drawing/2014/main" id="{320E1494-AB68-4A42-9645-4BD9C422E953}"/>
              </a:ext>
            </a:extLst>
          </p:cNvPr>
          <p:cNvSpPr/>
          <p:nvPr/>
        </p:nvSpPr>
        <p:spPr>
          <a:xfrm>
            <a:off x="691295" y="1544298"/>
            <a:ext cx="2762618" cy="523220"/>
          </a:xfrm>
          <a:prstGeom prst="rect">
            <a:avLst/>
          </a:prstGeom>
        </p:spPr>
        <p:txBody>
          <a:bodyPr wrap="square">
            <a:spAutoFit/>
          </a:bodyPr>
          <a:lstStyle/>
          <a:p>
            <a:pPr algn="dist"/>
            <a:r>
              <a:rPr lang="zh-CN" altLang="en-US" sz="2800" dirty="0">
                <a:solidFill>
                  <a:schemeClr val="bg1">
                    <a:lumMod val="95000"/>
                  </a:schemeClr>
                </a:solidFill>
                <a:latin typeface="思源黑体 CN Heavy" panose="020B0A00000000000000" pitchFamily="34" charset="-122"/>
                <a:ea typeface="思源黑体 CN Heavy" panose="020B0A00000000000000" pitchFamily="34" charset="-122"/>
                <a:sym typeface="华康俪金黑W8(P)" pitchFamily="34" charset="-122"/>
              </a:rPr>
              <a:t>激励的原理</a:t>
            </a:r>
            <a:endParaRPr lang="zh-CN" altLang="en-US" sz="2800" dirty="0">
              <a:solidFill>
                <a:schemeClr val="bg1">
                  <a:lumMod val="95000"/>
                </a:schemeClr>
              </a:solidFill>
              <a:latin typeface="思源黑体 CN Heavy" panose="020B0A00000000000000" pitchFamily="34" charset="-122"/>
              <a:ea typeface="思源黑体 CN Heavy" panose="020B0A00000000000000" pitchFamily="34" charset="-122"/>
            </a:endParaRPr>
          </a:p>
        </p:txBody>
      </p:sp>
      <p:sp>
        <p:nvSpPr>
          <p:cNvPr id="6" name="TextBox 6">
            <a:extLst>
              <a:ext uri="{FF2B5EF4-FFF2-40B4-BE49-F238E27FC236}">
                <a16:creationId xmlns:a16="http://schemas.microsoft.com/office/drawing/2014/main" id="{4170CAA2-2AD2-4F2B-8852-953C15201716}"/>
              </a:ext>
            </a:extLst>
          </p:cNvPr>
          <p:cNvSpPr>
            <a:spLocks noChangeArrowheads="1"/>
          </p:cNvSpPr>
          <p:nvPr/>
        </p:nvSpPr>
        <p:spPr bwMode="auto">
          <a:xfrm>
            <a:off x="633046" y="5483674"/>
            <a:ext cx="10949353" cy="8535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nSpc>
                <a:spcPct val="130000"/>
              </a:lnSpc>
            </a:pPr>
            <a:r>
              <a:rPr lang="en-US" altLang="zh-CN" sz="2000" dirty="0">
                <a:solidFill>
                  <a:srgbClr val="447D96"/>
                </a:solidFill>
                <a:latin typeface="思源黑体 CN Medium" panose="020B0600000000000000" pitchFamily="34" charset="-122"/>
                <a:ea typeface="思源黑体 CN Medium" panose="020B0600000000000000" pitchFamily="34" charset="-122"/>
                <a:sym typeface="微软雅黑" panose="020B0503020204020204" pitchFamily="34" charset="-122"/>
              </a:rPr>
              <a:t>【</a:t>
            </a:r>
            <a:r>
              <a:rPr lang="zh-CN" altLang="en-US" sz="2000" dirty="0">
                <a:solidFill>
                  <a:srgbClr val="447D96"/>
                </a:solidFill>
                <a:latin typeface="思源黑体 CN Medium" panose="020B0600000000000000" pitchFamily="34" charset="-122"/>
                <a:ea typeface="思源黑体 CN Medium" panose="020B0600000000000000" pitchFamily="34" charset="-122"/>
                <a:sym typeface="华康俪金黑W8(P)" pitchFamily="34" charset="-122"/>
              </a:rPr>
              <a:t>观点</a:t>
            </a:r>
            <a:r>
              <a:rPr lang="en-US" altLang="zh-CN" sz="2000" dirty="0">
                <a:solidFill>
                  <a:srgbClr val="447D96"/>
                </a:solidFill>
                <a:latin typeface="思源黑体 CN Medium" panose="020B0600000000000000" pitchFamily="34" charset="-122"/>
                <a:ea typeface="思源黑体 CN Medium" panose="020B0600000000000000" pitchFamily="34" charset="-122"/>
                <a:sym typeface="微软雅黑" panose="020B0503020204020204" pitchFamily="34" charset="-122"/>
              </a:rPr>
              <a:t>】</a:t>
            </a:r>
            <a:r>
              <a:rPr lang="zh-CN" altLang="en-US" sz="2000" dirty="0">
                <a:solidFill>
                  <a:srgbClr val="447D96"/>
                </a:solidFill>
                <a:latin typeface="思源黑体 CN Medium" panose="020B0600000000000000" pitchFamily="34" charset="-122"/>
                <a:ea typeface="思源黑体 CN Medium" panose="020B0600000000000000" pitchFamily="34" charset="-122"/>
                <a:sym typeface="微软雅黑" panose="020B0503020204020204" pitchFamily="34" charset="-122"/>
              </a:rPr>
              <a:t>真正的管理，本质上就是管理员工的源动力。员工源动力没有解决，一切都没有意义。所以，我们天天都要问自己这样一个问题：下属为什么要跟着你干？人家为什么到你这个公司来？ </a:t>
            </a:r>
          </a:p>
        </p:txBody>
      </p:sp>
      <p:grpSp>
        <p:nvGrpSpPr>
          <p:cNvPr id="7" name="组合 6">
            <a:extLst>
              <a:ext uri="{FF2B5EF4-FFF2-40B4-BE49-F238E27FC236}">
                <a16:creationId xmlns:a16="http://schemas.microsoft.com/office/drawing/2014/main" id="{065F1690-2543-4791-BDAB-7723CFC4D055}"/>
              </a:ext>
            </a:extLst>
          </p:cNvPr>
          <p:cNvGrpSpPr/>
          <p:nvPr/>
        </p:nvGrpSpPr>
        <p:grpSpPr>
          <a:xfrm>
            <a:off x="286780" y="112542"/>
            <a:ext cx="5306772" cy="646331"/>
            <a:chOff x="286780" y="112542"/>
            <a:chExt cx="5306772" cy="646331"/>
          </a:xfrm>
        </p:grpSpPr>
        <p:sp>
          <p:nvSpPr>
            <p:cNvPr id="8" name="矩形 7">
              <a:extLst>
                <a:ext uri="{FF2B5EF4-FFF2-40B4-BE49-F238E27FC236}">
                  <a16:creationId xmlns:a16="http://schemas.microsoft.com/office/drawing/2014/main" id="{FEEFE185-6638-46B6-9A0C-076B0F752DFE}"/>
                </a:ext>
              </a:extLst>
            </p:cNvPr>
            <p:cNvSpPr/>
            <p:nvPr/>
          </p:nvSpPr>
          <p:spPr>
            <a:xfrm>
              <a:off x="286780" y="112542"/>
              <a:ext cx="1232531" cy="633046"/>
            </a:xfrm>
            <a:prstGeom prst="rect">
              <a:avLst/>
            </a:prstGeom>
            <a:noFill/>
            <a:ln w="25400">
              <a:solidFill>
                <a:srgbClr val="447D9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文本框 8">
              <a:extLst>
                <a:ext uri="{FF2B5EF4-FFF2-40B4-BE49-F238E27FC236}">
                  <a16:creationId xmlns:a16="http://schemas.microsoft.com/office/drawing/2014/main" id="{67550EAE-D783-45DF-8306-F3B4975B33BF}"/>
                </a:ext>
              </a:extLst>
            </p:cNvPr>
            <p:cNvSpPr txBox="1"/>
            <p:nvPr/>
          </p:nvSpPr>
          <p:spPr>
            <a:xfrm>
              <a:off x="633046" y="112542"/>
              <a:ext cx="886265" cy="646331"/>
            </a:xfrm>
            <a:prstGeom prst="rect">
              <a:avLst/>
            </a:prstGeom>
            <a:noFill/>
          </p:spPr>
          <p:txBody>
            <a:bodyPr wrap="square" rtlCol="0">
              <a:spAutoFit/>
            </a:bodyPr>
            <a:lstStyle/>
            <a:p>
              <a:pPr algn="dist"/>
              <a:r>
                <a:rPr lang="en-US" altLang="zh-CN" sz="3600" dirty="0">
                  <a:solidFill>
                    <a:srgbClr val="447D96"/>
                  </a:solidFill>
                  <a:latin typeface="思源黑体 CN Heavy" panose="020B0A00000000000000" pitchFamily="34" charset="-122"/>
                  <a:ea typeface="思源黑体 CN Heavy" panose="020B0A00000000000000" pitchFamily="34" charset="-122"/>
                </a:rPr>
                <a:t>02</a:t>
              </a:r>
              <a:endParaRPr lang="zh-CN" altLang="en-US" sz="3600" dirty="0">
                <a:solidFill>
                  <a:srgbClr val="447D96"/>
                </a:solidFill>
                <a:latin typeface="思源黑体 CN Heavy" panose="020B0A00000000000000" pitchFamily="34" charset="-122"/>
                <a:ea typeface="思源黑体 CN Heavy" panose="020B0A00000000000000" pitchFamily="34" charset="-122"/>
              </a:endParaRPr>
            </a:p>
          </p:txBody>
        </p:sp>
        <p:sp>
          <p:nvSpPr>
            <p:cNvPr id="10" name="箭头: 五边形 9">
              <a:extLst>
                <a:ext uri="{FF2B5EF4-FFF2-40B4-BE49-F238E27FC236}">
                  <a16:creationId xmlns:a16="http://schemas.microsoft.com/office/drawing/2014/main" id="{FC6BE585-88C8-45B5-8B74-CE30E17CC3B0}"/>
                </a:ext>
              </a:extLst>
            </p:cNvPr>
            <p:cNvSpPr/>
            <p:nvPr/>
          </p:nvSpPr>
          <p:spPr>
            <a:xfrm>
              <a:off x="286780" y="117078"/>
              <a:ext cx="346266" cy="628510"/>
            </a:xfrm>
            <a:prstGeom prst="homePlate">
              <a:avLst/>
            </a:prstGeom>
            <a:solidFill>
              <a:srgbClr val="447D9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TextBox 52">
              <a:extLst>
                <a:ext uri="{FF2B5EF4-FFF2-40B4-BE49-F238E27FC236}">
                  <a16:creationId xmlns:a16="http://schemas.microsoft.com/office/drawing/2014/main" id="{5C357CFD-42CD-4C2B-B0A8-59FE18448127}"/>
                </a:ext>
              </a:extLst>
            </p:cNvPr>
            <p:cNvSpPr/>
            <p:nvPr/>
          </p:nvSpPr>
          <p:spPr>
            <a:xfrm>
              <a:off x="1519311" y="167455"/>
              <a:ext cx="4074241" cy="523220"/>
            </a:xfrm>
            <a:prstGeom prst="rect">
              <a:avLst/>
            </a:prstGeom>
            <a:noFill/>
            <a:ln w="9525">
              <a:noFill/>
            </a:ln>
          </p:spPr>
          <p:txBody>
            <a:bodyPr wrap="square" anchor="t">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dist">
                <a:spcBef>
                  <a:spcPts val="400"/>
                </a:spcBef>
              </a:pPr>
              <a:r>
                <a:rPr lang="zh-CN" altLang="en-US" sz="2800" b="1" dirty="0">
                  <a:solidFill>
                    <a:srgbClr val="447D96"/>
                  </a:solidFill>
                  <a:latin typeface="微软雅黑" panose="020B0503020204020204" pitchFamily="34" charset="-122"/>
                  <a:ea typeface="微软雅黑" panose="020B0503020204020204" pitchFamily="34" charset="-122"/>
                  <a:sym typeface="微软雅黑" panose="020B0503020204020204" pitchFamily="34" charset="-122"/>
                </a:rPr>
                <a:t>激励的定义及原理</a:t>
              </a:r>
            </a:p>
          </p:txBody>
        </p:sp>
      </p:grpSp>
    </p:spTree>
    <p:extLst>
      <p:ext uri="{BB962C8B-B14F-4D97-AF65-F5344CB8AC3E}">
        <p14:creationId xmlns:p14="http://schemas.microsoft.com/office/powerpoint/2010/main" val="3024342966"/>
      </p:ext>
    </p:extLst>
  </p:cSld>
  <p:clrMapOvr>
    <a:masterClrMapping/>
  </p:clrMapOvr>
  <mc:AlternateContent xmlns:mc="http://schemas.openxmlformats.org/markup-compatibility/2006" xmlns:p14="http://schemas.microsoft.com/office/powerpoint/2010/main">
    <mc:Choice Requires="p14">
      <p:transition spd="slow" p14:dur="1250">
        <p14:switch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ppt_x</p:attrName>
                                        </p:attrNameLst>
                                      </p:cBhvr>
                                      <p:tavLst>
                                        <p:tav tm="0">
                                          <p:val>
                                            <p:strVal val="0-#ppt_w/2"/>
                                          </p:val>
                                        </p:tav>
                                        <p:tav tm="100000">
                                          <p:val>
                                            <p:strVal val="#ppt_x"/>
                                          </p:val>
                                        </p:tav>
                                      </p:tavLst>
                                    </p:anim>
                                    <p:anim calcmode="lin" valueType="num">
                                      <p:cBhvr>
                                        <p:cTn id="8" dur="500" fill="hold"/>
                                        <p:tgtEl>
                                          <p:spTgt spid="2"/>
                                        </p:tgtEl>
                                        <p:attrNameLst>
                                          <p:attrName>ppt_y</p:attrName>
                                        </p:attrNameLst>
                                      </p:cBhvr>
                                      <p:tavLst>
                                        <p:tav tm="0">
                                          <p:val>
                                            <p:strVal val="#ppt_y"/>
                                          </p:val>
                                        </p:tav>
                                        <p:tav tm="100000">
                                          <p:val>
                                            <p:strVal val="#ppt_y"/>
                                          </p:val>
                                        </p:tav>
                                      </p:tavLst>
                                    </p:anim>
                                  </p:childTnLst>
                                </p:cTn>
                              </p:par>
                              <p:par>
                                <p:cTn id="9" presetID="2" presetClass="entr" presetSubtype="2" decel="100000" fill="hold" grpId="0" nodeType="withEffect">
                                  <p:stCondLst>
                                    <p:cond delay="0"/>
                                  </p:stCondLst>
                                  <p:childTnLst>
                                    <p:set>
                                      <p:cBhvr>
                                        <p:cTn id="10" dur="1" fill="hold">
                                          <p:stCondLst>
                                            <p:cond delay="0"/>
                                          </p:stCondLst>
                                        </p:cTn>
                                        <p:tgtEl>
                                          <p:spTgt spid="3"/>
                                        </p:tgtEl>
                                        <p:attrNameLst>
                                          <p:attrName>style.visibility</p:attrName>
                                        </p:attrNameLst>
                                      </p:cBhvr>
                                      <p:to>
                                        <p:strVal val="visible"/>
                                      </p:to>
                                    </p:set>
                                    <p:anim calcmode="lin" valueType="num">
                                      <p:cBhvr>
                                        <p:cTn id="11" dur="500" fill="hold"/>
                                        <p:tgtEl>
                                          <p:spTgt spid="3"/>
                                        </p:tgtEl>
                                        <p:attrNameLst>
                                          <p:attrName>ppt_x</p:attrName>
                                        </p:attrNameLst>
                                      </p:cBhvr>
                                      <p:tavLst>
                                        <p:tav tm="0">
                                          <p:val>
                                            <p:strVal val="1+#ppt_w/2"/>
                                          </p:val>
                                        </p:tav>
                                        <p:tav tm="100000">
                                          <p:val>
                                            <p:strVal val="#ppt_x"/>
                                          </p:val>
                                        </p:tav>
                                      </p:tavLst>
                                    </p:anim>
                                    <p:anim calcmode="lin" valueType="num">
                                      <p:cBhvr>
                                        <p:cTn id="12" dur="500" fill="hold"/>
                                        <p:tgtEl>
                                          <p:spTgt spid="3"/>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ldLvl="0"/>
      <p:bldP spid="3" grpId="0" bldLvl="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a:extLst>
              <a:ext uri="{FF2B5EF4-FFF2-40B4-BE49-F238E27FC236}">
                <a16:creationId xmlns:a16="http://schemas.microsoft.com/office/drawing/2014/main" id="{5965AA32-4A74-4A13-9C58-CBF00D41DAB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324600" y="1645920"/>
            <a:ext cx="6858000" cy="6858000"/>
          </a:xfrm>
          <a:prstGeom prst="rect">
            <a:avLst/>
          </a:prstGeom>
        </p:spPr>
      </p:pic>
      <p:sp>
        <p:nvSpPr>
          <p:cNvPr id="5" name="矩形 4">
            <a:extLst>
              <a:ext uri="{FF2B5EF4-FFF2-40B4-BE49-F238E27FC236}">
                <a16:creationId xmlns:a16="http://schemas.microsoft.com/office/drawing/2014/main" id="{942CF6D4-D71A-402F-8A68-4B55A5FC6184}"/>
              </a:ext>
            </a:extLst>
          </p:cNvPr>
          <p:cNvSpPr/>
          <p:nvPr/>
        </p:nvSpPr>
        <p:spPr>
          <a:xfrm>
            <a:off x="0" y="0"/>
            <a:ext cx="4473526" cy="1209822"/>
          </a:xfrm>
          <a:prstGeom prst="rect">
            <a:avLst/>
          </a:prstGeom>
          <a:solidFill>
            <a:srgbClr val="447D9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TextBox 52">
            <a:extLst>
              <a:ext uri="{FF2B5EF4-FFF2-40B4-BE49-F238E27FC236}">
                <a16:creationId xmlns:a16="http://schemas.microsoft.com/office/drawing/2014/main" id="{8FC74FD3-ABB4-48B2-B0F6-ABB8FF51E11F}"/>
              </a:ext>
            </a:extLst>
          </p:cNvPr>
          <p:cNvSpPr/>
          <p:nvPr/>
        </p:nvSpPr>
        <p:spPr>
          <a:xfrm>
            <a:off x="3859237" y="3429000"/>
            <a:ext cx="4473525" cy="707886"/>
          </a:xfrm>
          <a:prstGeom prst="rect">
            <a:avLst/>
          </a:prstGeom>
          <a:noFill/>
          <a:ln w="9525">
            <a:noFill/>
          </a:ln>
        </p:spPr>
        <p:txBody>
          <a:bodyPr wrap="square" anchor="t">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dist">
              <a:spcBef>
                <a:spcPts val="400"/>
              </a:spcBef>
            </a:pPr>
            <a:r>
              <a:rPr lang="zh-CN" altLang="en-US" sz="4000" b="1" dirty="0">
                <a:solidFill>
                  <a:schemeClr val="tx1">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rPr>
              <a:t>激励的理念</a:t>
            </a:r>
            <a:r>
              <a:rPr lang="zh-CN" altLang="zh-CN" sz="4000" b="1" dirty="0">
                <a:solidFill>
                  <a:schemeClr val="tx1">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rPr>
              <a:t>/</a:t>
            </a:r>
            <a:r>
              <a:rPr lang="zh-CN" altLang="en-US" sz="4000" b="1" dirty="0">
                <a:solidFill>
                  <a:schemeClr val="tx1">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rPr>
              <a:t>原则</a:t>
            </a:r>
          </a:p>
        </p:txBody>
      </p:sp>
      <p:sp>
        <p:nvSpPr>
          <p:cNvPr id="7" name="TextBox 52">
            <a:extLst>
              <a:ext uri="{FF2B5EF4-FFF2-40B4-BE49-F238E27FC236}">
                <a16:creationId xmlns:a16="http://schemas.microsoft.com/office/drawing/2014/main" id="{83C12611-EA24-4BDB-A4FA-E04AEE042B58}"/>
              </a:ext>
            </a:extLst>
          </p:cNvPr>
          <p:cNvSpPr/>
          <p:nvPr/>
        </p:nvSpPr>
        <p:spPr>
          <a:xfrm>
            <a:off x="5024316" y="2116675"/>
            <a:ext cx="2143368" cy="1446550"/>
          </a:xfrm>
          <a:prstGeom prst="rect">
            <a:avLst/>
          </a:prstGeom>
          <a:noFill/>
          <a:ln w="9525">
            <a:noFill/>
          </a:ln>
        </p:spPr>
        <p:txBody>
          <a:bodyPr wrap="square" anchor="t">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dist">
              <a:spcBef>
                <a:spcPts val="400"/>
              </a:spcBef>
            </a:pPr>
            <a:r>
              <a:rPr lang="en-US" altLang="zh-CN" sz="8800" b="1" dirty="0">
                <a:solidFill>
                  <a:schemeClr val="tx1">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rPr>
              <a:t>03</a:t>
            </a:r>
            <a:endParaRPr lang="zh-CN" altLang="en-US" sz="8800" b="1" dirty="0">
              <a:solidFill>
                <a:schemeClr val="tx1">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8" name="TextBox 52">
            <a:extLst>
              <a:ext uri="{FF2B5EF4-FFF2-40B4-BE49-F238E27FC236}">
                <a16:creationId xmlns:a16="http://schemas.microsoft.com/office/drawing/2014/main" id="{2C8642B4-55A7-4E76-9961-45442FEDDC90}"/>
              </a:ext>
            </a:extLst>
          </p:cNvPr>
          <p:cNvSpPr/>
          <p:nvPr/>
        </p:nvSpPr>
        <p:spPr>
          <a:xfrm>
            <a:off x="154647" y="143246"/>
            <a:ext cx="4164232" cy="830997"/>
          </a:xfrm>
          <a:prstGeom prst="rect">
            <a:avLst/>
          </a:prstGeom>
          <a:noFill/>
          <a:ln w="9525">
            <a:noFill/>
          </a:ln>
        </p:spPr>
        <p:txBody>
          <a:bodyPr wrap="square" anchor="t">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dist">
              <a:spcBef>
                <a:spcPts val="400"/>
              </a:spcBef>
            </a:pPr>
            <a:r>
              <a:rPr lang="en-US" altLang="zh-CN" sz="4800" b="1" dirty="0">
                <a:solidFill>
                  <a:srgbClr val="FFED61"/>
                </a:solidFill>
                <a:latin typeface="微软雅黑" panose="020B0503020204020204" pitchFamily="34" charset="-122"/>
                <a:ea typeface="微软雅黑" panose="020B0503020204020204" pitchFamily="34" charset="-122"/>
                <a:sym typeface="微软雅黑" panose="020B0503020204020204" pitchFamily="34" charset="-122"/>
              </a:rPr>
              <a:t>PART THREE</a:t>
            </a:r>
            <a:endParaRPr lang="zh-CN" altLang="en-US" sz="4800" b="1" dirty="0">
              <a:solidFill>
                <a:srgbClr val="FFED61"/>
              </a:solidFill>
              <a:latin typeface="微软雅黑" panose="020B0503020204020204" pitchFamily="34" charset="-122"/>
              <a:ea typeface="微软雅黑" panose="020B0503020204020204" pitchFamily="34" charset="-122"/>
              <a:sym typeface="微软雅黑" panose="020B0503020204020204" pitchFamily="34" charset="-122"/>
            </a:endParaRPr>
          </a:p>
        </p:txBody>
      </p:sp>
    </p:spTree>
    <p:extLst>
      <p:ext uri="{BB962C8B-B14F-4D97-AF65-F5344CB8AC3E}">
        <p14:creationId xmlns:p14="http://schemas.microsoft.com/office/powerpoint/2010/main" val="3370916750"/>
      </p:ext>
    </p:extLst>
  </p:cSld>
  <p:clrMapOvr>
    <a:masterClrMapping/>
  </p:clrMapOvr>
  <mc:AlternateContent xmlns:mc="http://schemas.openxmlformats.org/markup-compatibility/2006" xmlns:p14="http://schemas.microsoft.com/office/powerpoint/2010/main">
    <mc:Choice Requires="p14">
      <p:transition spd="slow" p14:dur="1250">
        <p14:switch dir="r"/>
      </p:transition>
    </mc:Choice>
    <mc:Fallback xmlns="">
      <p:transition spd="slow">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组合 7">
            <a:extLst>
              <a:ext uri="{FF2B5EF4-FFF2-40B4-BE49-F238E27FC236}">
                <a16:creationId xmlns:a16="http://schemas.microsoft.com/office/drawing/2014/main" id="{D6FED1C6-1B71-43F2-A385-2A476D9920D3}"/>
              </a:ext>
            </a:extLst>
          </p:cNvPr>
          <p:cNvGrpSpPr/>
          <p:nvPr/>
        </p:nvGrpSpPr>
        <p:grpSpPr>
          <a:xfrm>
            <a:off x="606281" y="1262420"/>
            <a:ext cx="3063240" cy="5217160"/>
            <a:chOff x="467" y="1675"/>
            <a:chExt cx="4824" cy="8216"/>
          </a:xfrm>
        </p:grpSpPr>
        <p:sp>
          <p:nvSpPr>
            <p:cNvPr id="9" name="矩形 8">
              <a:extLst>
                <a:ext uri="{FF2B5EF4-FFF2-40B4-BE49-F238E27FC236}">
                  <a16:creationId xmlns:a16="http://schemas.microsoft.com/office/drawing/2014/main" id="{096C8AB5-A177-4858-B236-67E99D083392}"/>
                </a:ext>
              </a:extLst>
            </p:cNvPr>
            <p:cNvSpPr/>
            <p:nvPr/>
          </p:nvSpPr>
          <p:spPr>
            <a:xfrm>
              <a:off x="467" y="1675"/>
              <a:ext cx="4824" cy="8217"/>
            </a:xfrm>
            <a:prstGeom prst="rect">
              <a:avLst/>
            </a:prstGeom>
            <a:solidFill>
              <a:srgbClr val="C2C16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矩形 9">
              <a:extLst>
                <a:ext uri="{FF2B5EF4-FFF2-40B4-BE49-F238E27FC236}">
                  <a16:creationId xmlns:a16="http://schemas.microsoft.com/office/drawing/2014/main" id="{4B32FA49-6B87-47A4-8EA9-47F1CBB20F79}"/>
                </a:ext>
              </a:extLst>
            </p:cNvPr>
            <p:cNvSpPr/>
            <p:nvPr/>
          </p:nvSpPr>
          <p:spPr>
            <a:xfrm>
              <a:off x="727" y="1942"/>
              <a:ext cx="4304" cy="7701"/>
            </a:xfrm>
            <a:prstGeom prst="rect">
              <a:avLst/>
            </a:prstGeom>
            <a:noFill/>
            <a:ln w="444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1" name="矩形 10">
            <a:extLst>
              <a:ext uri="{FF2B5EF4-FFF2-40B4-BE49-F238E27FC236}">
                <a16:creationId xmlns:a16="http://schemas.microsoft.com/office/drawing/2014/main" id="{47A953DE-984D-406E-A0D1-52E461CF6CC3}"/>
              </a:ext>
            </a:extLst>
          </p:cNvPr>
          <p:cNvSpPr/>
          <p:nvPr/>
        </p:nvSpPr>
        <p:spPr>
          <a:xfrm>
            <a:off x="3669521" y="1262420"/>
            <a:ext cx="7890510" cy="3241511"/>
          </a:xfrm>
          <a:prstGeom prst="rect">
            <a:avLst/>
          </a:prstGeom>
          <a:solidFill>
            <a:srgbClr val="447D9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 name="TextBox 6">
            <a:extLst>
              <a:ext uri="{FF2B5EF4-FFF2-40B4-BE49-F238E27FC236}">
                <a16:creationId xmlns:a16="http://schemas.microsoft.com/office/drawing/2014/main" id="{89B09849-C8DC-4578-A2CF-F56BEE9DB46B}"/>
              </a:ext>
            </a:extLst>
          </p:cNvPr>
          <p:cNvSpPr>
            <a:spLocks noChangeArrowheads="1"/>
          </p:cNvSpPr>
          <p:nvPr/>
        </p:nvSpPr>
        <p:spPr bwMode="auto">
          <a:xfrm>
            <a:off x="3669520" y="4889462"/>
            <a:ext cx="8100721" cy="8535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nSpc>
                <a:spcPct val="130000"/>
              </a:lnSpc>
            </a:pPr>
            <a:r>
              <a:rPr lang="zh-CN" altLang="en-US" dirty="0">
                <a:solidFill>
                  <a:schemeClr val="tx1">
                    <a:lumMod val="75000"/>
                    <a:lumOff val="25000"/>
                  </a:schemeClr>
                </a:solidFill>
                <a:latin typeface="思源黑体 CN Medium" panose="020B0600000000000000" pitchFamily="34" charset="-122"/>
                <a:ea typeface="思源黑体 CN Medium" panose="020B0600000000000000" pitchFamily="34" charset="-122"/>
                <a:sym typeface="微软雅黑" panose="020B0503020204020204" pitchFamily="34" charset="-122"/>
              </a:rPr>
              <a:t>        </a:t>
            </a:r>
            <a:r>
              <a:rPr lang="zh-CN" altLang="en-US" sz="2000" dirty="0">
                <a:solidFill>
                  <a:schemeClr val="tx1">
                    <a:lumMod val="75000"/>
                    <a:lumOff val="25000"/>
                  </a:schemeClr>
                </a:solidFill>
                <a:latin typeface="思源黑体 CN Medium" panose="020B0600000000000000" pitchFamily="34" charset="-122"/>
                <a:ea typeface="思源黑体 CN Medium" panose="020B0600000000000000" pitchFamily="34" charset="-122"/>
                <a:sym typeface="微软雅黑" panose="020B0503020204020204" pitchFamily="34" charset="-122"/>
              </a:rPr>
              <a:t>薪酬激励是最基本的激励，所谓“无利不起早”，金钱利益的刺激是最直接的，虽说“钱不是万能”，但往往“重赏之下必有勇夫”。</a:t>
            </a:r>
            <a:endParaRPr lang="zh-CN" altLang="en-US" dirty="0">
              <a:solidFill>
                <a:schemeClr val="tx1">
                  <a:lumMod val="75000"/>
                  <a:lumOff val="25000"/>
                </a:schemeClr>
              </a:solidFill>
              <a:latin typeface="思源黑体 CN Medium" panose="020B0600000000000000" pitchFamily="34" charset="-122"/>
              <a:ea typeface="思源黑体 CN Medium" panose="020B0600000000000000" pitchFamily="34" charset="-122"/>
              <a:sym typeface="微软雅黑" panose="020B0503020204020204" pitchFamily="34" charset="-122"/>
            </a:endParaRPr>
          </a:p>
        </p:txBody>
      </p:sp>
      <p:sp>
        <p:nvSpPr>
          <p:cNvPr id="3" name="矩形 6">
            <a:extLst>
              <a:ext uri="{FF2B5EF4-FFF2-40B4-BE49-F238E27FC236}">
                <a16:creationId xmlns:a16="http://schemas.microsoft.com/office/drawing/2014/main" id="{EDD03859-3663-41D1-BB72-4975D21C4AF8}"/>
              </a:ext>
            </a:extLst>
          </p:cNvPr>
          <p:cNvSpPr>
            <a:spLocks noChangeArrowheads="1"/>
          </p:cNvSpPr>
          <p:nvPr/>
        </p:nvSpPr>
        <p:spPr bwMode="auto">
          <a:xfrm>
            <a:off x="925086" y="1647951"/>
            <a:ext cx="2442175" cy="523220"/>
          </a:xfrm>
          <a:prstGeom prst="rect">
            <a:avLst/>
          </a:prstGeom>
        </p:spPr>
        <p:txBody>
          <a:bodyPr wrap="square">
            <a:spAutoFit/>
          </a:bodyPr>
          <a:lstStyle/>
          <a:p>
            <a:pPr algn="dist"/>
            <a:r>
              <a:rPr lang="zh-CN" altLang="en-US" sz="2800" dirty="0">
                <a:solidFill>
                  <a:schemeClr val="bg1">
                    <a:lumMod val="95000"/>
                  </a:schemeClr>
                </a:solidFill>
                <a:latin typeface="思源黑体 CN Heavy" panose="020B0A00000000000000" pitchFamily="34" charset="-122"/>
                <a:ea typeface="思源黑体 CN Heavy" panose="020B0A00000000000000" pitchFamily="34" charset="-122"/>
                <a:sym typeface="华康俪金黑W8(P)" pitchFamily="34" charset="-122"/>
              </a:rPr>
              <a:t>薪酬激励</a:t>
            </a:r>
            <a:endParaRPr lang="zh-CN" altLang="en-US" sz="2800" dirty="0">
              <a:solidFill>
                <a:schemeClr val="bg1">
                  <a:lumMod val="95000"/>
                </a:schemeClr>
              </a:solidFill>
              <a:latin typeface="思源黑体 CN Heavy" panose="020B0A00000000000000" pitchFamily="34" charset="-122"/>
              <a:ea typeface="思源黑体 CN Heavy" panose="020B0A00000000000000" pitchFamily="34" charset="-122"/>
            </a:endParaRPr>
          </a:p>
        </p:txBody>
      </p:sp>
      <p:sp>
        <p:nvSpPr>
          <p:cNvPr id="7" name="TextBox 6">
            <a:extLst>
              <a:ext uri="{FF2B5EF4-FFF2-40B4-BE49-F238E27FC236}">
                <a16:creationId xmlns:a16="http://schemas.microsoft.com/office/drawing/2014/main" id="{BD347604-161F-4C13-9A9F-3B0100C9695D}"/>
              </a:ext>
            </a:extLst>
          </p:cNvPr>
          <p:cNvSpPr>
            <a:spLocks noChangeArrowheads="1"/>
          </p:cNvSpPr>
          <p:nvPr/>
        </p:nvSpPr>
        <p:spPr bwMode="auto">
          <a:xfrm>
            <a:off x="3799448" y="1647951"/>
            <a:ext cx="7585998" cy="22233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nSpc>
                <a:spcPct val="130000"/>
              </a:lnSpc>
            </a:pPr>
            <a:r>
              <a:rPr lang="zh-CN" altLang="en-US" dirty="0">
                <a:solidFill>
                  <a:schemeClr val="bg1">
                    <a:lumMod val="95000"/>
                  </a:schemeClr>
                </a:solidFill>
                <a:latin typeface="思源黑体 CN Medium" panose="020B0600000000000000" pitchFamily="34" charset="-122"/>
                <a:ea typeface="思源黑体 CN Medium" panose="020B0600000000000000" pitchFamily="34" charset="-122"/>
                <a:sym typeface="微软雅黑" panose="020B0503020204020204" pitchFamily="34" charset="-122"/>
              </a:rPr>
              <a:t>        有些企业在用人方面喜欢贪小便宜，明明这个职位的薪金应该是每个月两万元，但它只肯给一万五千元，而职位要求又一点也不肯降低。结果是要么长时间找不到人，要么找到的人有问题。节约成本是对的，但必须要有章法，而且要合理。比如一款劳力士手表正常价格是五万元，到欧洲买可能会省下几千元。但是如果你一定要用一万元的价格购买，那么，你就只能买到假货了。</a:t>
            </a:r>
          </a:p>
        </p:txBody>
      </p:sp>
      <p:sp>
        <p:nvSpPr>
          <p:cNvPr id="16" name="TextBox 6">
            <a:extLst>
              <a:ext uri="{FF2B5EF4-FFF2-40B4-BE49-F238E27FC236}">
                <a16:creationId xmlns:a16="http://schemas.microsoft.com/office/drawing/2014/main" id="{256D6D65-AFD5-4241-9676-9A4DEF2B9DF7}"/>
              </a:ext>
            </a:extLst>
          </p:cNvPr>
          <p:cNvSpPr>
            <a:spLocks noChangeArrowheads="1"/>
          </p:cNvSpPr>
          <p:nvPr/>
        </p:nvSpPr>
        <p:spPr bwMode="auto">
          <a:xfrm>
            <a:off x="806555" y="2560180"/>
            <a:ext cx="2688382" cy="36905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nSpc>
                <a:spcPct val="150000"/>
              </a:lnSpc>
            </a:pPr>
            <a:r>
              <a:rPr lang="zh-CN" altLang="en-US" sz="2000" dirty="0">
                <a:solidFill>
                  <a:schemeClr val="bg1">
                    <a:lumMod val="95000"/>
                  </a:schemeClr>
                </a:solidFill>
                <a:latin typeface="思源黑体 CN Medium" panose="020B0600000000000000" pitchFamily="34" charset="-122"/>
                <a:ea typeface="思源黑体 CN Medium" panose="020B0600000000000000" pitchFamily="34" charset="-122"/>
                <a:sym typeface="微软雅黑" panose="020B0503020204020204" pitchFamily="34" charset="-122"/>
              </a:rPr>
              <a:t>        为满足不同的需求而采取的不同的激励措施就是激励方法。下面，我们分别对这些激励方法进行简要概述，以期对大家有所帮助。</a:t>
            </a:r>
          </a:p>
          <a:p>
            <a:pPr>
              <a:lnSpc>
                <a:spcPct val="150000"/>
              </a:lnSpc>
            </a:pPr>
            <a:endParaRPr lang="zh-CN" altLang="en-US" dirty="0">
              <a:solidFill>
                <a:schemeClr val="bg1">
                  <a:lumMod val="95000"/>
                </a:schemeClr>
              </a:solidFill>
              <a:latin typeface="思源黑体 CN Medium" panose="020B0600000000000000" pitchFamily="34" charset="-122"/>
              <a:ea typeface="思源黑体 CN Medium" panose="020B0600000000000000" pitchFamily="34" charset="-122"/>
              <a:sym typeface="微软雅黑" panose="020B0503020204020204" pitchFamily="34" charset="-122"/>
            </a:endParaRPr>
          </a:p>
        </p:txBody>
      </p:sp>
      <p:grpSp>
        <p:nvGrpSpPr>
          <p:cNvPr id="18" name="组合 17">
            <a:extLst>
              <a:ext uri="{FF2B5EF4-FFF2-40B4-BE49-F238E27FC236}">
                <a16:creationId xmlns:a16="http://schemas.microsoft.com/office/drawing/2014/main" id="{FF2513F8-FA9A-4050-8E3E-BAE7AD444CE6}"/>
              </a:ext>
            </a:extLst>
          </p:cNvPr>
          <p:cNvGrpSpPr/>
          <p:nvPr/>
        </p:nvGrpSpPr>
        <p:grpSpPr>
          <a:xfrm>
            <a:off x="286780" y="112542"/>
            <a:ext cx="5306772" cy="646331"/>
            <a:chOff x="286780" y="112542"/>
            <a:chExt cx="5306772" cy="646331"/>
          </a:xfrm>
        </p:grpSpPr>
        <p:sp>
          <p:nvSpPr>
            <p:cNvPr id="19" name="矩形 18">
              <a:extLst>
                <a:ext uri="{FF2B5EF4-FFF2-40B4-BE49-F238E27FC236}">
                  <a16:creationId xmlns:a16="http://schemas.microsoft.com/office/drawing/2014/main" id="{BC659C4D-D067-47F6-BD50-F0FA80B9128D}"/>
                </a:ext>
              </a:extLst>
            </p:cNvPr>
            <p:cNvSpPr/>
            <p:nvPr/>
          </p:nvSpPr>
          <p:spPr>
            <a:xfrm>
              <a:off x="286780" y="112542"/>
              <a:ext cx="1232531" cy="633046"/>
            </a:xfrm>
            <a:prstGeom prst="rect">
              <a:avLst/>
            </a:prstGeom>
            <a:noFill/>
            <a:ln w="25400">
              <a:solidFill>
                <a:srgbClr val="447D9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 name="文本框 19">
              <a:extLst>
                <a:ext uri="{FF2B5EF4-FFF2-40B4-BE49-F238E27FC236}">
                  <a16:creationId xmlns:a16="http://schemas.microsoft.com/office/drawing/2014/main" id="{DACA47E7-EAA5-4346-82CE-BF946F0AAFAC}"/>
                </a:ext>
              </a:extLst>
            </p:cNvPr>
            <p:cNvSpPr txBox="1"/>
            <p:nvPr/>
          </p:nvSpPr>
          <p:spPr>
            <a:xfrm>
              <a:off x="633046" y="112542"/>
              <a:ext cx="886265" cy="646331"/>
            </a:xfrm>
            <a:prstGeom prst="rect">
              <a:avLst/>
            </a:prstGeom>
            <a:noFill/>
          </p:spPr>
          <p:txBody>
            <a:bodyPr wrap="square" rtlCol="0">
              <a:spAutoFit/>
            </a:bodyPr>
            <a:lstStyle/>
            <a:p>
              <a:pPr algn="dist"/>
              <a:r>
                <a:rPr lang="en-US" altLang="zh-CN" sz="3600" dirty="0">
                  <a:solidFill>
                    <a:srgbClr val="447D96"/>
                  </a:solidFill>
                  <a:latin typeface="思源黑体 CN Heavy" panose="020B0A00000000000000" pitchFamily="34" charset="-122"/>
                  <a:ea typeface="思源黑体 CN Heavy" panose="020B0A00000000000000" pitchFamily="34" charset="-122"/>
                </a:rPr>
                <a:t>03</a:t>
              </a:r>
              <a:endParaRPr lang="zh-CN" altLang="en-US" sz="3600" dirty="0">
                <a:solidFill>
                  <a:srgbClr val="447D96"/>
                </a:solidFill>
                <a:latin typeface="思源黑体 CN Heavy" panose="020B0A00000000000000" pitchFamily="34" charset="-122"/>
                <a:ea typeface="思源黑体 CN Heavy" panose="020B0A00000000000000" pitchFamily="34" charset="-122"/>
              </a:endParaRPr>
            </a:p>
          </p:txBody>
        </p:sp>
        <p:sp>
          <p:nvSpPr>
            <p:cNvPr id="21" name="箭头: 五边形 20">
              <a:extLst>
                <a:ext uri="{FF2B5EF4-FFF2-40B4-BE49-F238E27FC236}">
                  <a16:creationId xmlns:a16="http://schemas.microsoft.com/office/drawing/2014/main" id="{59EB762E-26A0-4AD1-BA1F-9A16B2A7D201}"/>
                </a:ext>
              </a:extLst>
            </p:cNvPr>
            <p:cNvSpPr/>
            <p:nvPr/>
          </p:nvSpPr>
          <p:spPr>
            <a:xfrm>
              <a:off x="286780" y="117078"/>
              <a:ext cx="346266" cy="628510"/>
            </a:xfrm>
            <a:prstGeom prst="homePlate">
              <a:avLst/>
            </a:prstGeom>
            <a:solidFill>
              <a:srgbClr val="447D9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2" name="TextBox 52">
              <a:extLst>
                <a:ext uri="{FF2B5EF4-FFF2-40B4-BE49-F238E27FC236}">
                  <a16:creationId xmlns:a16="http://schemas.microsoft.com/office/drawing/2014/main" id="{89F4F5F9-063C-4F16-B598-99600D575FE0}"/>
                </a:ext>
              </a:extLst>
            </p:cNvPr>
            <p:cNvSpPr/>
            <p:nvPr/>
          </p:nvSpPr>
          <p:spPr>
            <a:xfrm>
              <a:off x="1519311" y="167455"/>
              <a:ext cx="4074241" cy="523220"/>
            </a:xfrm>
            <a:prstGeom prst="rect">
              <a:avLst/>
            </a:prstGeom>
            <a:noFill/>
            <a:ln w="9525">
              <a:noFill/>
            </a:ln>
          </p:spPr>
          <p:txBody>
            <a:bodyPr wrap="square" anchor="t">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dist">
                <a:spcBef>
                  <a:spcPts val="400"/>
                </a:spcBef>
              </a:pPr>
              <a:r>
                <a:rPr lang="zh-CN" altLang="en-US" sz="2800" b="1" dirty="0">
                  <a:solidFill>
                    <a:srgbClr val="447D96"/>
                  </a:solidFill>
                  <a:latin typeface="微软雅黑" panose="020B0503020204020204" pitchFamily="34" charset="-122"/>
                  <a:ea typeface="微软雅黑" panose="020B0503020204020204" pitchFamily="34" charset="-122"/>
                  <a:sym typeface="微软雅黑" panose="020B0503020204020204" pitchFamily="34" charset="-122"/>
                </a:rPr>
                <a:t>激励的理念</a:t>
              </a:r>
              <a:r>
                <a:rPr lang="zh-CN" altLang="zh-CN" sz="2800" b="1" dirty="0">
                  <a:solidFill>
                    <a:srgbClr val="447D96"/>
                  </a:solidFill>
                  <a:latin typeface="微软雅黑" panose="020B0503020204020204" pitchFamily="34" charset="-122"/>
                  <a:ea typeface="微软雅黑" panose="020B0503020204020204" pitchFamily="34" charset="-122"/>
                  <a:sym typeface="微软雅黑" panose="020B0503020204020204" pitchFamily="34" charset="-122"/>
                </a:rPr>
                <a:t>/</a:t>
              </a:r>
              <a:r>
                <a:rPr lang="zh-CN" altLang="en-US" sz="2800" b="1" dirty="0">
                  <a:solidFill>
                    <a:srgbClr val="447D96"/>
                  </a:solidFill>
                  <a:latin typeface="微软雅黑" panose="020B0503020204020204" pitchFamily="34" charset="-122"/>
                  <a:ea typeface="微软雅黑" panose="020B0503020204020204" pitchFamily="34" charset="-122"/>
                  <a:sym typeface="微软雅黑" panose="020B0503020204020204" pitchFamily="34" charset="-122"/>
                </a:rPr>
                <a:t>原则</a:t>
              </a:r>
            </a:p>
          </p:txBody>
        </p:sp>
      </p:grpSp>
    </p:spTree>
    <p:extLst>
      <p:ext uri="{BB962C8B-B14F-4D97-AF65-F5344CB8AC3E}">
        <p14:creationId xmlns:p14="http://schemas.microsoft.com/office/powerpoint/2010/main" val="2600531221"/>
      </p:ext>
    </p:extLst>
  </p:cSld>
  <p:clrMapOvr>
    <a:masterClrMapping/>
  </p:clrMapOvr>
  <mc:AlternateContent xmlns:mc="http://schemas.openxmlformats.org/markup-compatibility/2006" xmlns:p14="http://schemas.microsoft.com/office/powerpoint/2010/main">
    <mc:Choice Requires="p14">
      <p:transition spd="slow" p14:dur="1250">
        <p14:switch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decel="10000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ppt_x</p:attrName>
                                        </p:attrNameLst>
                                      </p:cBhvr>
                                      <p:tavLst>
                                        <p:tav tm="0">
                                          <p:val>
                                            <p:strVal val="#ppt_x"/>
                                          </p:val>
                                        </p:tav>
                                        <p:tav tm="100000">
                                          <p:val>
                                            <p:strVal val="#ppt_x"/>
                                          </p:val>
                                        </p:tav>
                                      </p:tavLst>
                                    </p:anim>
                                    <p:anim calcmode="lin" valueType="num">
                                      <p:cBhvr>
                                        <p:cTn id="8" dur="500" fill="hold"/>
                                        <p:tgtEl>
                                          <p:spTgt spid="2"/>
                                        </p:tgtEl>
                                        <p:attrNameLst>
                                          <p:attrName>ppt_y</p:attrName>
                                        </p:attrNameLst>
                                      </p:cBhvr>
                                      <p:tavLst>
                                        <p:tav tm="0">
                                          <p:val>
                                            <p:strVal val="0-#ppt_h/2"/>
                                          </p:val>
                                        </p:tav>
                                        <p:tav tm="100000">
                                          <p:val>
                                            <p:strVal val="#ppt_y"/>
                                          </p:val>
                                        </p:tav>
                                      </p:tavLst>
                                    </p:anim>
                                  </p:childTnLst>
                                </p:cTn>
                              </p:par>
                            </p:childTnLst>
                          </p:cTn>
                        </p:par>
                        <p:par>
                          <p:cTn id="9" fill="hold">
                            <p:stCondLst>
                              <p:cond delay="500"/>
                            </p:stCondLst>
                            <p:childTnLst>
                              <p:par>
                                <p:cTn id="10" presetID="42" presetClass="entr" presetSubtype="0" fill="hold" nodeType="after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fade">
                                      <p:cBhvr>
                                        <p:cTn id="12" dur="500"/>
                                        <p:tgtEl>
                                          <p:spTgt spid="8"/>
                                        </p:tgtEl>
                                      </p:cBhvr>
                                    </p:animEffect>
                                    <p:anim calcmode="lin" valueType="num">
                                      <p:cBhvr>
                                        <p:cTn id="13" dur="500" fill="hold"/>
                                        <p:tgtEl>
                                          <p:spTgt spid="8"/>
                                        </p:tgtEl>
                                        <p:attrNameLst>
                                          <p:attrName>ppt_x</p:attrName>
                                        </p:attrNameLst>
                                      </p:cBhvr>
                                      <p:tavLst>
                                        <p:tav tm="0">
                                          <p:val>
                                            <p:strVal val="#ppt_x"/>
                                          </p:val>
                                        </p:tav>
                                        <p:tav tm="100000">
                                          <p:val>
                                            <p:strVal val="#ppt_x"/>
                                          </p:val>
                                        </p:tav>
                                      </p:tavLst>
                                    </p:anim>
                                    <p:anim calcmode="lin" valueType="num">
                                      <p:cBhvr>
                                        <p:cTn id="14" dur="500" fill="hold"/>
                                        <p:tgtEl>
                                          <p:spTgt spid="8"/>
                                        </p:tgtEl>
                                        <p:attrNameLst>
                                          <p:attrName>ppt_y</p:attrName>
                                        </p:attrNameLst>
                                      </p:cBhvr>
                                      <p:tavLst>
                                        <p:tav tm="0">
                                          <p:val>
                                            <p:strVal val="#ppt_y+.1"/>
                                          </p:val>
                                        </p:tav>
                                        <p:tav tm="100000">
                                          <p:val>
                                            <p:strVal val="#ppt_y"/>
                                          </p:val>
                                        </p:tav>
                                      </p:tavLst>
                                    </p:anim>
                                  </p:childTnLst>
                                </p:cTn>
                              </p:par>
                            </p:childTnLst>
                          </p:cTn>
                        </p:par>
                        <p:par>
                          <p:cTn id="15" fill="hold">
                            <p:stCondLst>
                              <p:cond delay="1000"/>
                            </p:stCondLst>
                            <p:childTnLst>
                              <p:par>
                                <p:cTn id="16" presetID="2" presetClass="entr" presetSubtype="1" decel="100000" fill="hold" grpId="0" nodeType="afterEffect">
                                  <p:stCondLst>
                                    <p:cond delay="0"/>
                                  </p:stCondLst>
                                  <p:childTnLst>
                                    <p:set>
                                      <p:cBhvr>
                                        <p:cTn id="17" dur="1" fill="hold">
                                          <p:stCondLst>
                                            <p:cond delay="0"/>
                                          </p:stCondLst>
                                        </p:cTn>
                                        <p:tgtEl>
                                          <p:spTgt spid="16"/>
                                        </p:tgtEl>
                                        <p:attrNameLst>
                                          <p:attrName>style.visibility</p:attrName>
                                        </p:attrNameLst>
                                      </p:cBhvr>
                                      <p:to>
                                        <p:strVal val="visible"/>
                                      </p:to>
                                    </p:set>
                                    <p:anim calcmode="lin" valueType="num">
                                      <p:cBhvr>
                                        <p:cTn id="18" dur="500" fill="hold"/>
                                        <p:tgtEl>
                                          <p:spTgt spid="16"/>
                                        </p:tgtEl>
                                        <p:attrNameLst>
                                          <p:attrName>ppt_x</p:attrName>
                                        </p:attrNameLst>
                                      </p:cBhvr>
                                      <p:tavLst>
                                        <p:tav tm="0">
                                          <p:val>
                                            <p:strVal val="#ppt_x"/>
                                          </p:val>
                                        </p:tav>
                                        <p:tav tm="100000">
                                          <p:val>
                                            <p:strVal val="#ppt_x"/>
                                          </p:val>
                                        </p:tav>
                                      </p:tavLst>
                                    </p:anim>
                                    <p:anim calcmode="lin" valueType="num">
                                      <p:cBhvr>
                                        <p:cTn id="19" dur="500" fill="hold"/>
                                        <p:tgtEl>
                                          <p:spTgt spid="16"/>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ldLvl="0"/>
      <p:bldP spid="16" grpId="0" bldLvl="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6">
            <a:extLst>
              <a:ext uri="{FF2B5EF4-FFF2-40B4-BE49-F238E27FC236}">
                <a16:creationId xmlns:a16="http://schemas.microsoft.com/office/drawing/2014/main" id="{B74ADCA2-0F4F-4CB7-B5F1-412E5D1E5152}"/>
              </a:ext>
            </a:extLst>
          </p:cNvPr>
          <p:cNvSpPr>
            <a:spLocks noChangeArrowheads="1"/>
          </p:cNvSpPr>
          <p:nvPr/>
        </p:nvSpPr>
        <p:spPr bwMode="auto">
          <a:xfrm>
            <a:off x="914399" y="2003929"/>
            <a:ext cx="3083879" cy="11430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nSpc>
                <a:spcPct val="130000"/>
              </a:lnSpc>
            </a:pPr>
            <a:r>
              <a:rPr lang="zh-CN" altLang="en-US" dirty="0">
                <a:solidFill>
                  <a:schemeClr val="tx1">
                    <a:lumMod val="75000"/>
                    <a:lumOff val="25000"/>
                  </a:schemeClr>
                </a:solidFill>
                <a:latin typeface="思源黑体 CN Medium" panose="020B0600000000000000" pitchFamily="34" charset="-122"/>
                <a:ea typeface="思源黑体 CN Medium" panose="020B0600000000000000" pitchFamily="34" charset="-122"/>
                <a:sym typeface="微软雅黑" panose="020B0503020204020204" pitchFamily="34" charset="-122"/>
              </a:rPr>
              <a:t>法定的福利保险和公司的个性化福利保障给员工带来安全感。</a:t>
            </a:r>
          </a:p>
        </p:txBody>
      </p:sp>
      <p:sp>
        <p:nvSpPr>
          <p:cNvPr id="5" name="TextBox 6">
            <a:extLst>
              <a:ext uri="{FF2B5EF4-FFF2-40B4-BE49-F238E27FC236}">
                <a16:creationId xmlns:a16="http://schemas.microsoft.com/office/drawing/2014/main" id="{C312CA77-17D8-4CC8-9C87-B6BF67E4CCF3}"/>
              </a:ext>
            </a:extLst>
          </p:cNvPr>
          <p:cNvSpPr>
            <a:spLocks noChangeArrowheads="1"/>
          </p:cNvSpPr>
          <p:nvPr/>
        </p:nvSpPr>
        <p:spPr bwMode="auto">
          <a:xfrm>
            <a:off x="7647623" y="1510205"/>
            <a:ext cx="3432516" cy="25834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nSpc>
                <a:spcPct val="130000"/>
              </a:lnSpc>
            </a:pPr>
            <a:r>
              <a:rPr lang="zh-CN" altLang="en-US" dirty="0">
                <a:solidFill>
                  <a:schemeClr val="tx1">
                    <a:lumMod val="75000"/>
                    <a:lumOff val="25000"/>
                  </a:schemeClr>
                </a:solidFill>
                <a:latin typeface="思源黑体 CN Medium" panose="020B0600000000000000" pitchFamily="34" charset="-122"/>
                <a:ea typeface="思源黑体 CN Medium" panose="020B0600000000000000" pitchFamily="34" charset="-122"/>
                <a:sym typeface="微软雅黑" panose="020B0503020204020204" pitchFamily="34" charset="-122"/>
              </a:rPr>
              <a:t>任何一个组织都是由人所组成的，人们都希望有一个和谐、融洽的工作环境。管理心理学研究表明，如果一个群体中占优势的情绪是友好、友爱、满足、谅解、愉快的，那么这个群体的心理气氛是积极的。</a:t>
            </a:r>
          </a:p>
        </p:txBody>
      </p:sp>
      <p:sp>
        <p:nvSpPr>
          <p:cNvPr id="7" name="TextBox 6">
            <a:extLst>
              <a:ext uri="{FF2B5EF4-FFF2-40B4-BE49-F238E27FC236}">
                <a16:creationId xmlns:a16="http://schemas.microsoft.com/office/drawing/2014/main" id="{BAE6C9A7-FE0C-4478-AD0F-D02273F32788}"/>
              </a:ext>
            </a:extLst>
          </p:cNvPr>
          <p:cNvSpPr>
            <a:spLocks noChangeArrowheads="1"/>
          </p:cNvSpPr>
          <p:nvPr/>
        </p:nvSpPr>
        <p:spPr bwMode="auto">
          <a:xfrm>
            <a:off x="927734" y="4055126"/>
            <a:ext cx="3083879" cy="18632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nSpc>
                <a:spcPct val="130000"/>
              </a:lnSpc>
            </a:pPr>
            <a:r>
              <a:rPr lang="zh-CN" altLang="en-US" dirty="0">
                <a:solidFill>
                  <a:schemeClr val="tx1">
                    <a:lumMod val="75000"/>
                    <a:lumOff val="25000"/>
                  </a:schemeClr>
                </a:solidFill>
                <a:latin typeface="思源黑体 CN Medium" panose="020B0600000000000000" pitchFamily="34" charset="-122"/>
                <a:ea typeface="思源黑体 CN Medium" panose="020B0600000000000000" pitchFamily="34" charset="-122"/>
                <a:sym typeface="微软雅黑" panose="020B0503020204020204" pitchFamily="34" charset="-122"/>
              </a:rPr>
              <a:t>人是有感情的，影响其行为的心理是复杂的，每个人都希望自己被重视。中国有句俗语：“受人滴水之恩，当以涌泉相报”。</a:t>
            </a:r>
          </a:p>
        </p:txBody>
      </p:sp>
      <p:sp>
        <p:nvSpPr>
          <p:cNvPr id="11" name="TextBox 6">
            <a:extLst>
              <a:ext uri="{FF2B5EF4-FFF2-40B4-BE49-F238E27FC236}">
                <a16:creationId xmlns:a16="http://schemas.microsoft.com/office/drawing/2014/main" id="{21E5D4D2-1E3D-4170-B77C-9EEA5970C75E}"/>
              </a:ext>
            </a:extLst>
          </p:cNvPr>
          <p:cNvSpPr>
            <a:spLocks noChangeArrowheads="1"/>
          </p:cNvSpPr>
          <p:nvPr/>
        </p:nvSpPr>
        <p:spPr bwMode="auto">
          <a:xfrm>
            <a:off x="7647623" y="4466431"/>
            <a:ext cx="3432516" cy="11430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nSpc>
                <a:spcPct val="130000"/>
              </a:lnSpc>
            </a:pPr>
            <a:r>
              <a:rPr lang="zh-CN" altLang="en-US" dirty="0">
                <a:solidFill>
                  <a:schemeClr val="tx1">
                    <a:lumMod val="75000"/>
                    <a:lumOff val="25000"/>
                  </a:schemeClr>
                </a:solidFill>
                <a:latin typeface="思源黑体 CN Medium" panose="020B0600000000000000" pitchFamily="34" charset="-122"/>
                <a:ea typeface="思源黑体 CN Medium" panose="020B0600000000000000" pitchFamily="34" charset="-122"/>
                <a:sym typeface="微软雅黑" panose="020B0503020204020204" pitchFamily="34" charset="-122"/>
              </a:rPr>
              <a:t>一个领导者只有具备宽容的气度，才能团结众人的力量，最大限度地发挥人才的效能。</a:t>
            </a:r>
          </a:p>
        </p:txBody>
      </p:sp>
      <p:grpSp>
        <p:nvGrpSpPr>
          <p:cNvPr id="12" name="组合 4">
            <a:extLst>
              <a:ext uri="{FF2B5EF4-FFF2-40B4-BE49-F238E27FC236}">
                <a16:creationId xmlns:a16="http://schemas.microsoft.com/office/drawing/2014/main" id="{D19737A4-0469-4C0A-B648-AB06CFB01EC9}"/>
              </a:ext>
            </a:extLst>
          </p:cNvPr>
          <p:cNvGrpSpPr/>
          <p:nvPr/>
        </p:nvGrpSpPr>
        <p:grpSpPr bwMode="auto">
          <a:xfrm>
            <a:off x="4162426" y="2049463"/>
            <a:ext cx="1522413" cy="1790700"/>
            <a:chOff x="0" y="0"/>
            <a:chExt cx="1523085" cy="1791782"/>
          </a:xfrm>
          <a:solidFill>
            <a:srgbClr val="447D96"/>
          </a:solidFill>
        </p:grpSpPr>
        <p:sp>
          <p:nvSpPr>
            <p:cNvPr id="13" name="椭圆 37">
              <a:extLst>
                <a:ext uri="{FF2B5EF4-FFF2-40B4-BE49-F238E27FC236}">
                  <a16:creationId xmlns:a16="http://schemas.microsoft.com/office/drawing/2014/main" id="{FAF79A69-0FB4-4C0E-959C-977A16D3D0FB}"/>
                </a:ext>
              </a:extLst>
            </p:cNvPr>
            <p:cNvSpPr/>
            <p:nvPr/>
          </p:nvSpPr>
          <p:spPr bwMode="auto">
            <a:xfrm>
              <a:off x="0" y="0"/>
              <a:ext cx="1523085" cy="1791782"/>
            </a:xfrm>
            <a:custGeom>
              <a:avLst/>
              <a:gdLst>
                <a:gd name="T0" fmla="*/ 895891 w 1224056"/>
                <a:gd name="T1" fmla="*/ 0 h 1440000"/>
                <a:gd name="T2" fmla="*/ 1523085 w 1224056"/>
                <a:gd name="T3" fmla="*/ 257205 h 1440000"/>
                <a:gd name="T4" fmla="*/ 1254387 w 1224056"/>
                <a:gd name="T5" fmla="*/ 895891 h 1440000"/>
                <a:gd name="T6" fmla="*/ 1523085 w 1224056"/>
                <a:gd name="T7" fmla="*/ 1534578 h 1440000"/>
                <a:gd name="T8" fmla="*/ 895891 w 1224056"/>
                <a:gd name="T9" fmla="*/ 1791782 h 1440000"/>
                <a:gd name="T10" fmla="*/ 0 w 1224056"/>
                <a:gd name="T11" fmla="*/ 895891 h 1440000"/>
                <a:gd name="T12" fmla="*/ 895891 w 1224056"/>
                <a:gd name="T13" fmla="*/ 0 h 1440000"/>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1224056" h="1440000">
                  <a:moveTo>
                    <a:pt x="720000" y="0"/>
                  </a:moveTo>
                  <a:cubicBezTo>
                    <a:pt x="916472" y="0"/>
                    <a:pt x="1094563" y="78694"/>
                    <a:pt x="1224056" y="206708"/>
                  </a:cubicBezTo>
                  <a:cubicBezTo>
                    <a:pt x="1090618" y="336923"/>
                    <a:pt x="1008112" y="518827"/>
                    <a:pt x="1008112" y="720000"/>
                  </a:cubicBezTo>
                  <a:cubicBezTo>
                    <a:pt x="1008112" y="921174"/>
                    <a:pt x="1090618" y="1103077"/>
                    <a:pt x="1224056" y="1233293"/>
                  </a:cubicBezTo>
                  <a:cubicBezTo>
                    <a:pt x="1094563" y="1361306"/>
                    <a:pt x="916472" y="1440000"/>
                    <a:pt x="720000" y="1440000"/>
                  </a:cubicBezTo>
                  <a:cubicBezTo>
                    <a:pt x="322355" y="1440000"/>
                    <a:pt x="0" y="1117645"/>
                    <a:pt x="0" y="720000"/>
                  </a:cubicBezTo>
                  <a:cubicBezTo>
                    <a:pt x="0" y="322355"/>
                    <a:pt x="322355" y="0"/>
                    <a:pt x="720000" y="0"/>
                  </a:cubicBezTo>
                  <a:close/>
                </a:path>
              </a:pathLst>
            </a:custGeom>
            <a:grpFill/>
            <a:ln w="9525">
              <a:noFill/>
              <a:round/>
            </a:ln>
            <a:effectLst>
              <a:outerShdw dist="23000" dir="5400000" algn="ctr" rotWithShape="0">
                <a:srgbClr val="000000">
                  <a:alpha val="34000"/>
                </a:srgbClr>
              </a:outerShdw>
            </a:effectLst>
          </p:spPr>
          <p:txBody>
            <a:bodyPr anchor="ctr"/>
            <a:lstStyle/>
            <a:p>
              <a:pPr>
                <a:defRPr/>
              </a:pPr>
              <a:endParaRPr lang="zh-CN" altLang="en-US">
                <a:solidFill>
                  <a:schemeClr val="bg1">
                    <a:lumMod val="95000"/>
                  </a:schemeClr>
                </a:solidFill>
              </a:endParaRPr>
            </a:p>
          </p:txBody>
        </p:sp>
        <p:sp>
          <p:nvSpPr>
            <p:cNvPr id="14" name="TextBox 55">
              <a:extLst>
                <a:ext uri="{FF2B5EF4-FFF2-40B4-BE49-F238E27FC236}">
                  <a16:creationId xmlns:a16="http://schemas.microsoft.com/office/drawing/2014/main" id="{78278230-FAC0-4FF6-860B-68B3E83E94DC}"/>
                </a:ext>
              </a:extLst>
            </p:cNvPr>
            <p:cNvSpPr txBox="1">
              <a:spLocks noChangeArrowheads="1"/>
            </p:cNvSpPr>
            <p:nvPr/>
          </p:nvSpPr>
          <p:spPr bwMode="auto">
            <a:xfrm>
              <a:off x="309937" y="468239"/>
              <a:ext cx="903210" cy="954684"/>
            </a:xfrm>
            <a:prstGeom prst="rect">
              <a:avLst/>
            </a:prstGeom>
            <a:grpFill/>
            <a:ln w="9525">
              <a:noFill/>
              <a:miter lim="800000"/>
            </a:ln>
          </p:spPr>
          <p:txBody>
            <a:bodyPr wrap="none">
              <a:spAutoFit/>
            </a:bodyPr>
            <a:lstStyle/>
            <a:p>
              <a:pPr algn="dist"/>
              <a:r>
                <a:rPr lang="zh-CN" altLang="en-US" sz="2800" dirty="0">
                  <a:solidFill>
                    <a:schemeClr val="bg1">
                      <a:lumMod val="95000"/>
                    </a:schemeClr>
                  </a:solidFill>
                  <a:latin typeface="思源黑体 CN Heavy" panose="020B0A00000000000000" pitchFamily="34" charset="-122"/>
                  <a:ea typeface="思源黑体 CN Heavy" panose="020B0A00000000000000" pitchFamily="34" charset="-122"/>
                  <a:sym typeface="华康俪金黑W8(P)" pitchFamily="34" charset="-122"/>
                </a:rPr>
                <a:t>福利</a:t>
              </a:r>
              <a:endParaRPr lang="en-US" altLang="zh-CN" sz="2800" dirty="0">
                <a:solidFill>
                  <a:schemeClr val="bg1">
                    <a:lumMod val="95000"/>
                  </a:schemeClr>
                </a:solidFill>
                <a:latin typeface="思源黑体 CN Heavy" panose="020B0A00000000000000" pitchFamily="34" charset="-122"/>
                <a:ea typeface="思源黑体 CN Heavy" panose="020B0A00000000000000" pitchFamily="34" charset="-122"/>
                <a:sym typeface="华康俪金黑W8(P)" pitchFamily="34" charset="-122"/>
              </a:endParaRPr>
            </a:p>
            <a:p>
              <a:pPr algn="dist"/>
              <a:r>
                <a:rPr lang="zh-CN" altLang="en-US" sz="2800" dirty="0">
                  <a:solidFill>
                    <a:schemeClr val="bg1">
                      <a:lumMod val="95000"/>
                    </a:schemeClr>
                  </a:solidFill>
                  <a:latin typeface="思源黑体 CN Heavy" panose="020B0A00000000000000" pitchFamily="34" charset="-122"/>
                  <a:ea typeface="思源黑体 CN Heavy" panose="020B0A00000000000000" pitchFamily="34" charset="-122"/>
                  <a:sym typeface="华康俪金黑W8(P)" pitchFamily="34" charset="-122"/>
                </a:rPr>
                <a:t>激励</a:t>
              </a:r>
            </a:p>
          </p:txBody>
        </p:sp>
      </p:grpSp>
      <p:grpSp>
        <p:nvGrpSpPr>
          <p:cNvPr id="15" name="组合 10">
            <a:extLst>
              <a:ext uri="{FF2B5EF4-FFF2-40B4-BE49-F238E27FC236}">
                <a16:creationId xmlns:a16="http://schemas.microsoft.com/office/drawing/2014/main" id="{B1696E3A-83C3-4617-9A3E-D952AE16E493}"/>
              </a:ext>
            </a:extLst>
          </p:cNvPr>
          <p:cNvGrpSpPr/>
          <p:nvPr/>
        </p:nvGrpSpPr>
        <p:grpSpPr bwMode="auto">
          <a:xfrm>
            <a:off x="5719763" y="2019300"/>
            <a:ext cx="1790700" cy="1565275"/>
            <a:chOff x="0" y="0"/>
            <a:chExt cx="1791784" cy="1564555"/>
          </a:xfrm>
          <a:solidFill>
            <a:srgbClr val="C2C168"/>
          </a:solidFill>
        </p:grpSpPr>
        <p:sp>
          <p:nvSpPr>
            <p:cNvPr id="16" name="椭圆 39">
              <a:extLst>
                <a:ext uri="{FF2B5EF4-FFF2-40B4-BE49-F238E27FC236}">
                  <a16:creationId xmlns:a16="http://schemas.microsoft.com/office/drawing/2014/main" id="{38C54362-1B87-473F-B6A3-0D8E5EE18ADC}"/>
                </a:ext>
              </a:extLst>
            </p:cNvPr>
            <p:cNvSpPr/>
            <p:nvPr/>
          </p:nvSpPr>
          <p:spPr bwMode="auto">
            <a:xfrm>
              <a:off x="0" y="0"/>
              <a:ext cx="1791784" cy="1564555"/>
            </a:xfrm>
            <a:custGeom>
              <a:avLst/>
              <a:gdLst>
                <a:gd name="T0" fmla="*/ 1114753 w 1440000"/>
                <a:gd name="T1" fmla="*/ 0 h 1257385"/>
                <a:gd name="T2" fmla="*/ 2229507 w 1440000"/>
                <a:gd name="T3" fmla="*/ 1114751 h 1257385"/>
                <a:gd name="T4" fmla="*/ 1905702 w 1440000"/>
                <a:gd name="T5" fmla="*/ 1899726 h 1257385"/>
                <a:gd name="T6" fmla="*/ 1170498 w 1440000"/>
                <a:gd name="T7" fmla="*/ 1616991 h 1257385"/>
                <a:gd name="T8" fmla="*/ 379548 w 1440000"/>
                <a:gd name="T9" fmla="*/ 1946764 h 1257385"/>
                <a:gd name="T10" fmla="*/ 0 w 1440000"/>
                <a:gd name="T11" fmla="*/ 1114751 h 1257385"/>
                <a:gd name="T12" fmla="*/ 1114753 w 1440000"/>
                <a:gd name="T13" fmla="*/ 0 h 1257385"/>
                <a:gd name="T14" fmla="*/ 0 60000 65536"/>
                <a:gd name="T15" fmla="*/ 0 60000 65536"/>
                <a:gd name="T16" fmla="*/ 0 60000 65536"/>
                <a:gd name="T17" fmla="*/ 0 60000 65536"/>
                <a:gd name="T18" fmla="*/ 0 60000 65536"/>
                <a:gd name="T19" fmla="*/ 0 60000 65536"/>
                <a:gd name="T20" fmla="*/ 0 60000 65536"/>
                <a:gd name="T21" fmla="*/ 0 w 1440000"/>
                <a:gd name="T22" fmla="*/ 0 h 1257385"/>
                <a:gd name="T23" fmla="*/ 1440000 w 1440000"/>
                <a:gd name="T24" fmla="*/ 1257385 h 1257385"/>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440000" h="1257385">
                  <a:moveTo>
                    <a:pt x="720000" y="0"/>
                  </a:moveTo>
                  <a:cubicBezTo>
                    <a:pt x="1117645" y="0"/>
                    <a:pt x="1440000" y="322355"/>
                    <a:pt x="1440000" y="720000"/>
                  </a:cubicBezTo>
                  <a:cubicBezTo>
                    <a:pt x="1440000" y="917842"/>
                    <a:pt x="1360205" y="1097046"/>
                    <a:pt x="1230860" y="1227004"/>
                  </a:cubicBezTo>
                  <a:cubicBezTo>
                    <a:pt x="1105781" y="1112548"/>
                    <a:pt x="938852" y="1044389"/>
                    <a:pt x="756004" y="1044389"/>
                  </a:cubicBezTo>
                  <a:cubicBezTo>
                    <a:pt x="556201" y="1044389"/>
                    <a:pt x="375406" y="1125775"/>
                    <a:pt x="245144" y="1257385"/>
                  </a:cubicBezTo>
                  <a:cubicBezTo>
                    <a:pt x="94059" y="1127625"/>
                    <a:pt x="0" y="934797"/>
                    <a:pt x="0" y="720000"/>
                  </a:cubicBezTo>
                  <a:cubicBezTo>
                    <a:pt x="0" y="322355"/>
                    <a:pt x="322355" y="0"/>
                    <a:pt x="720000" y="0"/>
                  </a:cubicBezTo>
                  <a:close/>
                </a:path>
              </a:pathLst>
            </a:custGeom>
            <a:grpFill/>
            <a:ln w="9525">
              <a:noFill/>
              <a:round/>
            </a:ln>
          </p:spPr>
          <p:txBody>
            <a:bodyPr anchor="ctr"/>
            <a:lstStyle/>
            <a:p>
              <a:endParaRPr lang="zh-CN" altLang="en-US"/>
            </a:p>
          </p:txBody>
        </p:sp>
        <p:sp>
          <p:nvSpPr>
            <p:cNvPr id="17" name="TextBox 73">
              <a:extLst>
                <a:ext uri="{FF2B5EF4-FFF2-40B4-BE49-F238E27FC236}">
                  <a16:creationId xmlns:a16="http://schemas.microsoft.com/office/drawing/2014/main" id="{9C7B26B9-AA5F-4AA9-AFAA-277B56CAEBD2}"/>
                </a:ext>
              </a:extLst>
            </p:cNvPr>
            <p:cNvSpPr txBox="1">
              <a:spLocks noChangeArrowheads="1"/>
            </p:cNvSpPr>
            <p:nvPr/>
          </p:nvSpPr>
          <p:spPr bwMode="auto">
            <a:xfrm>
              <a:off x="444213" y="297221"/>
              <a:ext cx="903358" cy="953668"/>
            </a:xfrm>
            <a:prstGeom prst="rect">
              <a:avLst/>
            </a:prstGeom>
            <a:grpFill/>
            <a:ln w="9525">
              <a:noFill/>
              <a:miter lim="800000"/>
            </a:ln>
          </p:spPr>
          <p:txBody>
            <a:bodyPr wrap="none">
              <a:spAutoFit/>
            </a:bodyPr>
            <a:lstStyle>
              <a:defPPr>
                <a:defRPr lang="zh-CN"/>
              </a:defPPr>
              <a:lvl1pPr algn="dist">
                <a:defRPr sz="2800">
                  <a:solidFill>
                    <a:schemeClr val="tx1">
                      <a:lumMod val="75000"/>
                      <a:lumOff val="25000"/>
                    </a:schemeClr>
                  </a:solidFill>
                  <a:latin typeface="思源黑体 CN Heavy" panose="020B0A00000000000000" pitchFamily="34" charset="-122"/>
                  <a:ea typeface="思源黑体 CN Heavy" panose="020B0A00000000000000" pitchFamily="34" charset="-122"/>
                </a:defRPr>
              </a:lvl1pPr>
            </a:lstStyle>
            <a:p>
              <a:r>
                <a:rPr lang="zh-CN" altLang="en-US" dirty="0">
                  <a:sym typeface="华康俪金黑W8(P)" pitchFamily="34" charset="-122"/>
                </a:rPr>
                <a:t>团队</a:t>
              </a:r>
              <a:endParaRPr lang="en-US" altLang="zh-CN" dirty="0">
                <a:sym typeface="华康俪金黑W8(P)" pitchFamily="34" charset="-122"/>
              </a:endParaRPr>
            </a:p>
            <a:p>
              <a:r>
                <a:rPr lang="zh-CN" altLang="en-US" dirty="0">
                  <a:sym typeface="华康俪金黑W8(P)" pitchFamily="34" charset="-122"/>
                </a:rPr>
                <a:t>激励</a:t>
              </a:r>
            </a:p>
          </p:txBody>
        </p:sp>
      </p:grpSp>
      <p:grpSp>
        <p:nvGrpSpPr>
          <p:cNvPr id="18" name="组合 13">
            <a:extLst>
              <a:ext uri="{FF2B5EF4-FFF2-40B4-BE49-F238E27FC236}">
                <a16:creationId xmlns:a16="http://schemas.microsoft.com/office/drawing/2014/main" id="{1F7683B4-D87B-4F54-880A-D8B74567F10E}"/>
              </a:ext>
            </a:extLst>
          </p:cNvPr>
          <p:cNvGrpSpPr/>
          <p:nvPr/>
        </p:nvGrpSpPr>
        <p:grpSpPr bwMode="auto">
          <a:xfrm>
            <a:off x="5980113" y="3570288"/>
            <a:ext cx="1524000" cy="1792287"/>
            <a:chOff x="0" y="0"/>
            <a:chExt cx="1523085" cy="1791782"/>
          </a:xfrm>
          <a:solidFill>
            <a:srgbClr val="447D96"/>
          </a:solidFill>
        </p:grpSpPr>
        <p:sp>
          <p:nvSpPr>
            <p:cNvPr id="19" name="椭圆 44">
              <a:extLst>
                <a:ext uri="{FF2B5EF4-FFF2-40B4-BE49-F238E27FC236}">
                  <a16:creationId xmlns:a16="http://schemas.microsoft.com/office/drawing/2014/main" id="{88A638C0-DC5D-4395-B031-D3948A84FB88}"/>
                </a:ext>
              </a:extLst>
            </p:cNvPr>
            <p:cNvSpPr/>
            <p:nvPr/>
          </p:nvSpPr>
          <p:spPr bwMode="auto">
            <a:xfrm>
              <a:off x="0" y="0"/>
              <a:ext cx="1523085" cy="1791782"/>
            </a:xfrm>
            <a:custGeom>
              <a:avLst/>
              <a:gdLst>
                <a:gd name="T0" fmla="*/ 627194 w 1224056"/>
                <a:gd name="T1" fmla="*/ 0 h 1440000"/>
                <a:gd name="T2" fmla="*/ 1523085 w 1224056"/>
                <a:gd name="T3" fmla="*/ 895891 h 1440000"/>
                <a:gd name="T4" fmla="*/ 627194 w 1224056"/>
                <a:gd name="T5" fmla="*/ 1791782 h 1440000"/>
                <a:gd name="T6" fmla="*/ 0 w 1224056"/>
                <a:gd name="T7" fmla="*/ 1534578 h 1440000"/>
                <a:gd name="T8" fmla="*/ 268698 w 1224056"/>
                <a:gd name="T9" fmla="*/ 895891 h 1440000"/>
                <a:gd name="T10" fmla="*/ 0 w 1224056"/>
                <a:gd name="T11" fmla="*/ 257205 h 1440000"/>
                <a:gd name="T12" fmla="*/ 627194 w 1224056"/>
                <a:gd name="T13" fmla="*/ 0 h 1440000"/>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1224056" h="1440000">
                  <a:moveTo>
                    <a:pt x="504056" y="0"/>
                  </a:moveTo>
                  <a:cubicBezTo>
                    <a:pt x="901701" y="0"/>
                    <a:pt x="1224056" y="322355"/>
                    <a:pt x="1224056" y="720000"/>
                  </a:cubicBezTo>
                  <a:cubicBezTo>
                    <a:pt x="1224056" y="1117645"/>
                    <a:pt x="901701" y="1440000"/>
                    <a:pt x="504056" y="1440000"/>
                  </a:cubicBezTo>
                  <a:cubicBezTo>
                    <a:pt x="307585" y="1440000"/>
                    <a:pt x="129493" y="1361306"/>
                    <a:pt x="0" y="1233293"/>
                  </a:cubicBezTo>
                  <a:cubicBezTo>
                    <a:pt x="133438" y="1103077"/>
                    <a:pt x="215944" y="921174"/>
                    <a:pt x="215944" y="720000"/>
                  </a:cubicBezTo>
                  <a:cubicBezTo>
                    <a:pt x="215944" y="518827"/>
                    <a:pt x="133438" y="336923"/>
                    <a:pt x="0" y="206708"/>
                  </a:cubicBezTo>
                  <a:cubicBezTo>
                    <a:pt x="129493" y="78694"/>
                    <a:pt x="307585" y="0"/>
                    <a:pt x="504056" y="0"/>
                  </a:cubicBezTo>
                  <a:close/>
                </a:path>
              </a:pathLst>
            </a:custGeom>
            <a:grpFill/>
            <a:ln w="9525">
              <a:noFill/>
              <a:round/>
            </a:ln>
            <a:effectLst>
              <a:outerShdw dist="23000" dir="5400000" algn="ctr" rotWithShape="0">
                <a:srgbClr val="000000">
                  <a:alpha val="34000"/>
                </a:srgbClr>
              </a:outerShdw>
            </a:effectLst>
          </p:spPr>
          <p:txBody>
            <a:bodyPr anchor="ctr"/>
            <a:lstStyle/>
            <a:p>
              <a:pPr>
                <a:defRPr/>
              </a:pPr>
              <a:endParaRPr lang="zh-CN" altLang="en-US">
                <a:solidFill>
                  <a:schemeClr val="bg1">
                    <a:lumMod val="95000"/>
                  </a:schemeClr>
                </a:solidFill>
              </a:endParaRPr>
            </a:p>
          </p:txBody>
        </p:sp>
        <p:sp>
          <p:nvSpPr>
            <p:cNvPr id="20" name="TextBox 74">
              <a:extLst>
                <a:ext uri="{FF2B5EF4-FFF2-40B4-BE49-F238E27FC236}">
                  <a16:creationId xmlns:a16="http://schemas.microsoft.com/office/drawing/2014/main" id="{0BA94629-E37B-4776-92FA-468C94D6BE20}"/>
                </a:ext>
              </a:extLst>
            </p:cNvPr>
            <p:cNvSpPr txBox="1">
              <a:spLocks noChangeArrowheads="1"/>
            </p:cNvSpPr>
            <p:nvPr/>
          </p:nvSpPr>
          <p:spPr bwMode="auto">
            <a:xfrm>
              <a:off x="310408" y="484701"/>
              <a:ext cx="902269" cy="953838"/>
            </a:xfrm>
            <a:prstGeom prst="rect">
              <a:avLst/>
            </a:prstGeom>
            <a:grpFill/>
            <a:ln w="9525">
              <a:noFill/>
              <a:miter lim="800000"/>
            </a:ln>
          </p:spPr>
          <p:txBody>
            <a:bodyPr wrap="none">
              <a:spAutoFit/>
            </a:bodyPr>
            <a:lstStyle>
              <a:defPPr>
                <a:defRPr lang="zh-CN"/>
              </a:defPPr>
              <a:lvl1pPr algn="dist">
                <a:defRPr sz="2800">
                  <a:solidFill>
                    <a:schemeClr val="tx1">
                      <a:lumMod val="75000"/>
                      <a:lumOff val="25000"/>
                    </a:schemeClr>
                  </a:solidFill>
                  <a:latin typeface="思源黑体 CN Heavy" panose="020B0A00000000000000" pitchFamily="34" charset="-122"/>
                  <a:ea typeface="思源黑体 CN Heavy" panose="020B0A00000000000000" pitchFamily="34" charset="-122"/>
                </a:defRPr>
              </a:lvl1pPr>
            </a:lstStyle>
            <a:p>
              <a:r>
                <a:rPr lang="zh-CN" altLang="en-US" dirty="0">
                  <a:solidFill>
                    <a:schemeClr val="bg1">
                      <a:lumMod val="95000"/>
                    </a:schemeClr>
                  </a:solidFill>
                  <a:sym typeface="华康俪金黑W8(P)" pitchFamily="34" charset="-122"/>
                </a:rPr>
                <a:t>宽容</a:t>
              </a:r>
              <a:endParaRPr lang="en-US" altLang="zh-CN" dirty="0">
                <a:solidFill>
                  <a:schemeClr val="bg1">
                    <a:lumMod val="95000"/>
                  </a:schemeClr>
                </a:solidFill>
                <a:sym typeface="华康俪金黑W8(P)" pitchFamily="34" charset="-122"/>
              </a:endParaRPr>
            </a:p>
            <a:p>
              <a:r>
                <a:rPr lang="zh-CN" altLang="en-US" dirty="0">
                  <a:solidFill>
                    <a:schemeClr val="bg1">
                      <a:lumMod val="95000"/>
                    </a:schemeClr>
                  </a:solidFill>
                  <a:sym typeface="华康俪金黑W8(P)" pitchFamily="34" charset="-122"/>
                </a:rPr>
                <a:t>激励</a:t>
              </a:r>
              <a:endParaRPr lang="zh-CN" altLang="en-US" dirty="0">
                <a:solidFill>
                  <a:schemeClr val="bg1">
                    <a:lumMod val="95000"/>
                  </a:schemeClr>
                </a:solidFill>
              </a:endParaRPr>
            </a:p>
          </p:txBody>
        </p:sp>
      </p:grpSp>
      <p:grpSp>
        <p:nvGrpSpPr>
          <p:cNvPr id="21" name="组合 16">
            <a:extLst>
              <a:ext uri="{FF2B5EF4-FFF2-40B4-BE49-F238E27FC236}">
                <a16:creationId xmlns:a16="http://schemas.microsoft.com/office/drawing/2014/main" id="{5F1A4578-7784-45A0-9C25-64ADA072BEE7}"/>
              </a:ext>
            </a:extLst>
          </p:cNvPr>
          <p:cNvGrpSpPr/>
          <p:nvPr/>
        </p:nvGrpSpPr>
        <p:grpSpPr bwMode="auto">
          <a:xfrm>
            <a:off x="4141788" y="3863975"/>
            <a:ext cx="1790700" cy="1524000"/>
            <a:chOff x="0" y="0"/>
            <a:chExt cx="1791784" cy="1523254"/>
          </a:xfrm>
          <a:solidFill>
            <a:srgbClr val="C2C168"/>
          </a:solidFill>
        </p:grpSpPr>
        <p:sp>
          <p:nvSpPr>
            <p:cNvPr id="22" name="椭圆 47">
              <a:extLst>
                <a:ext uri="{FF2B5EF4-FFF2-40B4-BE49-F238E27FC236}">
                  <a16:creationId xmlns:a16="http://schemas.microsoft.com/office/drawing/2014/main" id="{7D61F8B8-BED1-4F68-8F4F-C3F55E63D694}"/>
                </a:ext>
              </a:extLst>
            </p:cNvPr>
            <p:cNvSpPr/>
            <p:nvPr/>
          </p:nvSpPr>
          <p:spPr bwMode="auto">
            <a:xfrm>
              <a:off x="0" y="0"/>
              <a:ext cx="1791784" cy="1523254"/>
            </a:xfrm>
            <a:custGeom>
              <a:avLst/>
              <a:gdLst>
                <a:gd name="T0" fmla="*/ 320213 w 1440000"/>
                <a:gd name="T1" fmla="*/ 0 h 1224192"/>
                <a:gd name="T2" fmla="*/ 1114753 w 1440000"/>
                <a:gd name="T3" fmla="*/ 334126 h 1224192"/>
                <a:gd name="T4" fmla="*/ 1909294 w 1440000"/>
                <a:gd name="T5" fmla="*/ 0 h 1224192"/>
                <a:gd name="T6" fmla="*/ 2229507 w 1440000"/>
                <a:gd name="T7" fmla="*/ 780624 h 1224192"/>
                <a:gd name="T8" fmla="*/ 1114753 w 1440000"/>
                <a:gd name="T9" fmla="*/ 1895375 h 1224192"/>
                <a:gd name="T10" fmla="*/ 0 w 1440000"/>
                <a:gd name="T11" fmla="*/ 780624 h 1224192"/>
                <a:gd name="T12" fmla="*/ 320213 w 1440000"/>
                <a:gd name="T13" fmla="*/ 0 h 1224192"/>
                <a:gd name="T14" fmla="*/ 0 60000 65536"/>
                <a:gd name="T15" fmla="*/ 0 60000 65536"/>
                <a:gd name="T16" fmla="*/ 0 60000 65536"/>
                <a:gd name="T17" fmla="*/ 0 60000 65536"/>
                <a:gd name="T18" fmla="*/ 0 60000 65536"/>
                <a:gd name="T19" fmla="*/ 0 60000 65536"/>
                <a:gd name="T20" fmla="*/ 0 60000 65536"/>
                <a:gd name="T21" fmla="*/ 0 w 1440000"/>
                <a:gd name="T22" fmla="*/ 0 h 1224192"/>
                <a:gd name="T23" fmla="*/ 1440000 w 1440000"/>
                <a:gd name="T24" fmla="*/ 1224192 h 122419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440000" h="1224192">
                  <a:moveTo>
                    <a:pt x="206820" y="0"/>
                  </a:moveTo>
                  <a:cubicBezTo>
                    <a:pt x="337038" y="133353"/>
                    <a:pt x="518890" y="215807"/>
                    <a:pt x="720000" y="215807"/>
                  </a:cubicBezTo>
                  <a:cubicBezTo>
                    <a:pt x="921110" y="215807"/>
                    <a:pt x="1102962" y="133353"/>
                    <a:pt x="1233180" y="0"/>
                  </a:cubicBezTo>
                  <a:cubicBezTo>
                    <a:pt x="1361255" y="129514"/>
                    <a:pt x="1440000" y="307657"/>
                    <a:pt x="1440000" y="504192"/>
                  </a:cubicBezTo>
                  <a:cubicBezTo>
                    <a:pt x="1440000" y="901837"/>
                    <a:pt x="1117645" y="1224192"/>
                    <a:pt x="720000" y="1224192"/>
                  </a:cubicBezTo>
                  <a:cubicBezTo>
                    <a:pt x="322355" y="1224192"/>
                    <a:pt x="0" y="901837"/>
                    <a:pt x="0" y="504192"/>
                  </a:cubicBezTo>
                  <a:cubicBezTo>
                    <a:pt x="0" y="307657"/>
                    <a:pt x="78745" y="129514"/>
                    <a:pt x="206820" y="0"/>
                  </a:cubicBezTo>
                  <a:close/>
                </a:path>
              </a:pathLst>
            </a:custGeom>
            <a:grpFill/>
            <a:ln w="9525">
              <a:noFill/>
              <a:round/>
            </a:ln>
          </p:spPr>
          <p:txBody>
            <a:bodyPr/>
            <a:lstStyle/>
            <a:p>
              <a:endParaRPr lang="zh-CN" altLang="en-US"/>
            </a:p>
          </p:txBody>
        </p:sp>
        <p:sp>
          <p:nvSpPr>
            <p:cNvPr id="23" name="TextBox 75">
              <a:extLst>
                <a:ext uri="{FF2B5EF4-FFF2-40B4-BE49-F238E27FC236}">
                  <a16:creationId xmlns:a16="http://schemas.microsoft.com/office/drawing/2014/main" id="{4C1565D6-CF6A-4DDA-AFD2-8E2B76210CE8}"/>
                </a:ext>
              </a:extLst>
            </p:cNvPr>
            <p:cNvSpPr txBox="1">
              <a:spLocks noChangeArrowheads="1"/>
            </p:cNvSpPr>
            <p:nvPr/>
          </p:nvSpPr>
          <p:spPr bwMode="auto">
            <a:xfrm>
              <a:off x="444213" y="400326"/>
              <a:ext cx="903358" cy="953640"/>
            </a:xfrm>
            <a:prstGeom prst="rect">
              <a:avLst/>
            </a:prstGeom>
            <a:grpFill/>
            <a:ln w="9525">
              <a:noFill/>
              <a:miter lim="800000"/>
            </a:ln>
          </p:spPr>
          <p:txBody>
            <a:bodyPr wrap="none">
              <a:spAutoFit/>
            </a:bodyPr>
            <a:lstStyle>
              <a:defPPr>
                <a:defRPr lang="zh-CN"/>
              </a:defPPr>
              <a:lvl1pPr algn="dist">
                <a:defRPr sz="2800">
                  <a:solidFill>
                    <a:schemeClr val="tx1">
                      <a:lumMod val="75000"/>
                      <a:lumOff val="25000"/>
                    </a:schemeClr>
                  </a:solidFill>
                  <a:latin typeface="思源黑体 CN Heavy" panose="020B0A00000000000000" pitchFamily="34" charset="-122"/>
                  <a:ea typeface="思源黑体 CN Heavy" panose="020B0A00000000000000" pitchFamily="34" charset="-122"/>
                </a:defRPr>
              </a:lvl1pPr>
            </a:lstStyle>
            <a:p>
              <a:r>
                <a:rPr lang="zh-CN" altLang="en-US" dirty="0">
                  <a:sym typeface="华康俪金黑W8(P)" pitchFamily="34" charset="-122"/>
                </a:rPr>
                <a:t>感情</a:t>
              </a:r>
              <a:endParaRPr lang="en-US" altLang="zh-CN" dirty="0">
                <a:sym typeface="华康俪金黑W8(P)" pitchFamily="34" charset="-122"/>
              </a:endParaRPr>
            </a:p>
            <a:p>
              <a:r>
                <a:rPr lang="zh-CN" altLang="en-US" dirty="0">
                  <a:sym typeface="华康俪金黑W8(P)" pitchFamily="34" charset="-122"/>
                </a:rPr>
                <a:t>激励</a:t>
              </a:r>
              <a:endParaRPr lang="zh-CN" altLang="en-US" dirty="0"/>
            </a:p>
          </p:txBody>
        </p:sp>
      </p:grpSp>
      <p:grpSp>
        <p:nvGrpSpPr>
          <p:cNvPr id="30" name="组合 29">
            <a:extLst>
              <a:ext uri="{FF2B5EF4-FFF2-40B4-BE49-F238E27FC236}">
                <a16:creationId xmlns:a16="http://schemas.microsoft.com/office/drawing/2014/main" id="{D7D5F919-85DD-40DC-B4D9-C75470155217}"/>
              </a:ext>
            </a:extLst>
          </p:cNvPr>
          <p:cNvGrpSpPr/>
          <p:nvPr/>
        </p:nvGrpSpPr>
        <p:grpSpPr>
          <a:xfrm>
            <a:off x="286780" y="112542"/>
            <a:ext cx="5306772" cy="646331"/>
            <a:chOff x="286780" y="112542"/>
            <a:chExt cx="5306772" cy="646331"/>
          </a:xfrm>
        </p:grpSpPr>
        <p:sp>
          <p:nvSpPr>
            <p:cNvPr id="31" name="矩形 30">
              <a:extLst>
                <a:ext uri="{FF2B5EF4-FFF2-40B4-BE49-F238E27FC236}">
                  <a16:creationId xmlns:a16="http://schemas.microsoft.com/office/drawing/2014/main" id="{1C1E0D31-1757-42B4-B55C-C067BF74D7C1}"/>
                </a:ext>
              </a:extLst>
            </p:cNvPr>
            <p:cNvSpPr/>
            <p:nvPr/>
          </p:nvSpPr>
          <p:spPr>
            <a:xfrm>
              <a:off x="286780" y="112542"/>
              <a:ext cx="1232531" cy="633046"/>
            </a:xfrm>
            <a:prstGeom prst="rect">
              <a:avLst/>
            </a:prstGeom>
            <a:noFill/>
            <a:ln w="25400">
              <a:solidFill>
                <a:srgbClr val="447D9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2" name="文本框 31">
              <a:extLst>
                <a:ext uri="{FF2B5EF4-FFF2-40B4-BE49-F238E27FC236}">
                  <a16:creationId xmlns:a16="http://schemas.microsoft.com/office/drawing/2014/main" id="{19A589AF-E191-4D29-8F1B-AC28E4682098}"/>
                </a:ext>
              </a:extLst>
            </p:cNvPr>
            <p:cNvSpPr txBox="1"/>
            <p:nvPr/>
          </p:nvSpPr>
          <p:spPr>
            <a:xfrm>
              <a:off x="633046" y="112542"/>
              <a:ext cx="886265" cy="646331"/>
            </a:xfrm>
            <a:prstGeom prst="rect">
              <a:avLst/>
            </a:prstGeom>
            <a:noFill/>
          </p:spPr>
          <p:txBody>
            <a:bodyPr wrap="square" rtlCol="0">
              <a:spAutoFit/>
            </a:bodyPr>
            <a:lstStyle/>
            <a:p>
              <a:pPr algn="dist"/>
              <a:r>
                <a:rPr lang="en-US" altLang="zh-CN" sz="3600" dirty="0">
                  <a:solidFill>
                    <a:srgbClr val="447D96"/>
                  </a:solidFill>
                  <a:latin typeface="思源黑体 CN Heavy" panose="020B0A00000000000000" pitchFamily="34" charset="-122"/>
                  <a:ea typeface="思源黑体 CN Heavy" panose="020B0A00000000000000" pitchFamily="34" charset="-122"/>
                </a:rPr>
                <a:t>03</a:t>
              </a:r>
              <a:endParaRPr lang="zh-CN" altLang="en-US" sz="3600" dirty="0">
                <a:solidFill>
                  <a:srgbClr val="447D96"/>
                </a:solidFill>
                <a:latin typeface="思源黑体 CN Heavy" panose="020B0A00000000000000" pitchFamily="34" charset="-122"/>
                <a:ea typeface="思源黑体 CN Heavy" panose="020B0A00000000000000" pitchFamily="34" charset="-122"/>
              </a:endParaRPr>
            </a:p>
          </p:txBody>
        </p:sp>
        <p:sp>
          <p:nvSpPr>
            <p:cNvPr id="33" name="箭头: 五边形 32">
              <a:extLst>
                <a:ext uri="{FF2B5EF4-FFF2-40B4-BE49-F238E27FC236}">
                  <a16:creationId xmlns:a16="http://schemas.microsoft.com/office/drawing/2014/main" id="{72CE11B3-66CB-418B-ADC7-EFB48F27C118}"/>
                </a:ext>
              </a:extLst>
            </p:cNvPr>
            <p:cNvSpPr/>
            <p:nvPr/>
          </p:nvSpPr>
          <p:spPr>
            <a:xfrm>
              <a:off x="286780" y="117078"/>
              <a:ext cx="346266" cy="628510"/>
            </a:xfrm>
            <a:prstGeom prst="homePlate">
              <a:avLst/>
            </a:prstGeom>
            <a:solidFill>
              <a:srgbClr val="447D9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4" name="TextBox 52">
              <a:extLst>
                <a:ext uri="{FF2B5EF4-FFF2-40B4-BE49-F238E27FC236}">
                  <a16:creationId xmlns:a16="http://schemas.microsoft.com/office/drawing/2014/main" id="{C54F70B9-3130-4A96-8FB8-94E633F21B3A}"/>
                </a:ext>
              </a:extLst>
            </p:cNvPr>
            <p:cNvSpPr/>
            <p:nvPr/>
          </p:nvSpPr>
          <p:spPr>
            <a:xfrm>
              <a:off x="1519311" y="167455"/>
              <a:ext cx="4074241" cy="523220"/>
            </a:xfrm>
            <a:prstGeom prst="rect">
              <a:avLst/>
            </a:prstGeom>
            <a:noFill/>
            <a:ln w="9525">
              <a:noFill/>
            </a:ln>
          </p:spPr>
          <p:txBody>
            <a:bodyPr wrap="square" anchor="t">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dist">
                <a:spcBef>
                  <a:spcPts val="400"/>
                </a:spcBef>
              </a:pPr>
              <a:r>
                <a:rPr lang="zh-CN" altLang="en-US" sz="2800" b="1" dirty="0">
                  <a:solidFill>
                    <a:srgbClr val="447D96"/>
                  </a:solidFill>
                  <a:latin typeface="微软雅黑" panose="020B0503020204020204" pitchFamily="34" charset="-122"/>
                  <a:ea typeface="微软雅黑" panose="020B0503020204020204" pitchFamily="34" charset="-122"/>
                  <a:sym typeface="微软雅黑" panose="020B0503020204020204" pitchFamily="34" charset="-122"/>
                </a:rPr>
                <a:t>激励的理念</a:t>
              </a:r>
              <a:r>
                <a:rPr lang="zh-CN" altLang="zh-CN" sz="2800" b="1" dirty="0">
                  <a:solidFill>
                    <a:srgbClr val="447D96"/>
                  </a:solidFill>
                  <a:latin typeface="微软雅黑" panose="020B0503020204020204" pitchFamily="34" charset="-122"/>
                  <a:ea typeface="微软雅黑" panose="020B0503020204020204" pitchFamily="34" charset="-122"/>
                  <a:sym typeface="微软雅黑" panose="020B0503020204020204" pitchFamily="34" charset="-122"/>
                </a:rPr>
                <a:t>/</a:t>
              </a:r>
              <a:r>
                <a:rPr lang="zh-CN" altLang="en-US" sz="2800" b="1" dirty="0">
                  <a:solidFill>
                    <a:srgbClr val="447D96"/>
                  </a:solidFill>
                  <a:latin typeface="微软雅黑" panose="020B0503020204020204" pitchFamily="34" charset="-122"/>
                  <a:ea typeface="微软雅黑" panose="020B0503020204020204" pitchFamily="34" charset="-122"/>
                  <a:sym typeface="微软雅黑" panose="020B0503020204020204" pitchFamily="34" charset="-122"/>
                </a:rPr>
                <a:t>原则</a:t>
              </a:r>
            </a:p>
          </p:txBody>
        </p:sp>
      </p:grpSp>
    </p:spTree>
    <p:extLst>
      <p:ext uri="{BB962C8B-B14F-4D97-AF65-F5344CB8AC3E}">
        <p14:creationId xmlns:p14="http://schemas.microsoft.com/office/powerpoint/2010/main" val="3895880148"/>
      </p:ext>
    </p:extLst>
  </p:cSld>
  <p:clrMapOvr>
    <a:masterClrMapping/>
  </p:clrMapOvr>
  <mc:AlternateContent xmlns:mc="http://schemas.openxmlformats.org/markup-compatibility/2006" xmlns:p14="http://schemas.microsoft.com/office/powerpoint/2010/main">
    <mc:Choice Requires="p14">
      <p:transition spd="slow" p14:dur="1250">
        <p14:switch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decel="10000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ppt_x</p:attrName>
                                        </p:attrNameLst>
                                      </p:cBhvr>
                                      <p:tavLst>
                                        <p:tav tm="0">
                                          <p:val>
                                            <p:strVal val="#ppt_x"/>
                                          </p:val>
                                        </p:tav>
                                        <p:tav tm="100000">
                                          <p:val>
                                            <p:strVal val="#ppt_x"/>
                                          </p:val>
                                        </p:tav>
                                      </p:tavLst>
                                    </p:anim>
                                    <p:anim calcmode="lin" valueType="num">
                                      <p:cBhvr>
                                        <p:cTn id="8" dur="500" fill="hold"/>
                                        <p:tgtEl>
                                          <p:spTgt spid="2"/>
                                        </p:tgtEl>
                                        <p:attrNameLst>
                                          <p:attrName>ppt_y</p:attrName>
                                        </p:attrNameLst>
                                      </p:cBhvr>
                                      <p:tavLst>
                                        <p:tav tm="0">
                                          <p:val>
                                            <p:strVal val="0-#ppt_h/2"/>
                                          </p:val>
                                        </p:tav>
                                        <p:tav tm="100000">
                                          <p:val>
                                            <p:strVal val="#ppt_y"/>
                                          </p:val>
                                        </p:tav>
                                      </p:tavLst>
                                    </p:anim>
                                  </p:childTnLst>
                                </p:cTn>
                              </p:par>
                            </p:childTnLst>
                          </p:cTn>
                        </p:par>
                        <p:par>
                          <p:cTn id="9" fill="hold">
                            <p:stCondLst>
                              <p:cond delay="500"/>
                            </p:stCondLst>
                            <p:childTnLst>
                              <p:par>
                                <p:cTn id="10" presetID="2" presetClass="entr" presetSubtype="8" decel="100000" fill="hold" grpId="0" nodeType="afterEffect">
                                  <p:stCondLst>
                                    <p:cond delay="0"/>
                                  </p:stCondLst>
                                  <p:childTnLst>
                                    <p:set>
                                      <p:cBhvr>
                                        <p:cTn id="11" dur="1" fill="hold">
                                          <p:stCondLst>
                                            <p:cond delay="0"/>
                                          </p:stCondLst>
                                        </p:cTn>
                                        <p:tgtEl>
                                          <p:spTgt spid="5"/>
                                        </p:tgtEl>
                                        <p:attrNameLst>
                                          <p:attrName>style.visibility</p:attrName>
                                        </p:attrNameLst>
                                      </p:cBhvr>
                                      <p:to>
                                        <p:strVal val="visible"/>
                                      </p:to>
                                    </p:set>
                                    <p:anim calcmode="lin" valueType="num">
                                      <p:cBhvr>
                                        <p:cTn id="12" dur="500" fill="hold"/>
                                        <p:tgtEl>
                                          <p:spTgt spid="5"/>
                                        </p:tgtEl>
                                        <p:attrNameLst>
                                          <p:attrName>ppt_x</p:attrName>
                                        </p:attrNameLst>
                                      </p:cBhvr>
                                      <p:tavLst>
                                        <p:tav tm="0">
                                          <p:val>
                                            <p:strVal val="0-#ppt_w/2"/>
                                          </p:val>
                                        </p:tav>
                                        <p:tav tm="100000">
                                          <p:val>
                                            <p:strVal val="#ppt_x"/>
                                          </p:val>
                                        </p:tav>
                                      </p:tavLst>
                                    </p:anim>
                                    <p:anim calcmode="lin" valueType="num">
                                      <p:cBhvr>
                                        <p:cTn id="13" dur="500" fill="hold"/>
                                        <p:tgtEl>
                                          <p:spTgt spid="5"/>
                                        </p:tgtEl>
                                        <p:attrNameLst>
                                          <p:attrName>ppt_y</p:attrName>
                                        </p:attrNameLst>
                                      </p:cBhvr>
                                      <p:tavLst>
                                        <p:tav tm="0">
                                          <p:val>
                                            <p:strVal val="#ppt_y"/>
                                          </p:val>
                                        </p:tav>
                                        <p:tav tm="100000">
                                          <p:val>
                                            <p:strVal val="#ppt_y"/>
                                          </p:val>
                                        </p:tav>
                                      </p:tavLst>
                                    </p:anim>
                                  </p:childTnLst>
                                </p:cTn>
                              </p:par>
                            </p:childTnLst>
                          </p:cTn>
                        </p:par>
                        <p:par>
                          <p:cTn id="14" fill="hold">
                            <p:stCondLst>
                              <p:cond delay="1000"/>
                            </p:stCondLst>
                            <p:childTnLst>
                              <p:par>
                                <p:cTn id="15" presetID="2" presetClass="entr" presetSubtype="1" decel="100000" fill="hold" grpId="0" nodeType="afterEffect">
                                  <p:stCondLst>
                                    <p:cond delay="0"/>
                                  </p:stCondLst>
                                  <p:childTnLst>
                                    <p:set>
                                      <p:cBhvr>
                                        <p:cTn id="16" dur="1" fill="hold">
                                          <p:stCondLst>
                                            <p:cond delay="0"/>
                                          </p:stCondLst>
                                        </p:cTn>
                                        <p:tgtEl>
                                          <p:spTgt spid="7"/>
                                        </p:tgtEl>
                                        <p:attrNameLst>
                                          <p:attrName>style.visibility</p:attrName>
                                        </p:attrNameLst>
                                      </p:cBhvr>
                                      <p:to>
                                        <p:strVal val="visible"/>
                                      </p:to>
                                    </p:set>
                                    <p:anim calcmode="lin" valueType="num">
                                      <p:cBhvr>
                                        <p:cTn id="17" dur="500" fill="hold"/>
                                        <p:tgtEl>
                                          <p:spTgt spid="7"/>
                                        </p:tgtEl>
                                        <p:attrNameLst>
                                          <p:attrName>ppt_x</p:attrName>
                                        </p:attrNameLst>
                                      </p:cBhvr>
                                      <p:tavLst>
                                        <p:tav tm="0">
                                          <p:val>
                                            <p:strVal val="#ppt_x"/>
                                          </p:val>
                                        </p:tav>
                                        <p:tav tm="100000">
                                          <p:val>
                                            <p:strVal val="#ppt_x"/>
                                          </p:val>
                                        </p:tav>
                                      </p:tavLst>
                                    </p:anim>
                                    <p:anim calcmode="lin" valueType="num">
                                      <p:cBhvr>
                                        <p:cTn id="18" dur="500" fill="hold"/>
                                        <p:tgtEl>
                                          <p:spTgt spid="7"/>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ldLvl="0"/>
      <p:bldP spid="5" grpId="0" bldLvl="0"/>
      <p:bldP spid="7" grpId="0" bldLvl="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6">
            <a:extLst>
              <a:ext uri="{FF2B5EF4-FFF2-40B4-BE49-F238E27FC236}">
                <a16:creationId xmlns:a16="http://schemas.microsoft.com/office/drawing/2014/main" id="{C67DDF22-6903-4E4F-BF58-8A4C3FDDB9CC}"/>
              </a:ext>
            </a:extLst>
          </p:cNvPr>
          <p:cNvSpPr>
            <a:spLocks noChangeArrowheads="1"/>
          </p:cNvSpPr>
          <p:nvPr/>
        </p:nvSpPr>
        <p:spPr bwMode="auto">
          <a:xfrm>
            <a:off x="949325" y="1395022"/>
            <a:ext cx="2879725" cy="523220"/>
          </a:xfrm>
          <a:prstGeom prst="rect">
            <a:avLst/>
          </a:prstGeom>
        </p:spPr>
        <p:txBody>
          <a:bodyPr wrap="square">
            <a:spAutoFit/>
          </a:bodyPr>
          <a:lstStyle/>
          <a:p>
            <a:pPr algn="dist"/>
            <a:r>
              <a:rPr lang="zh-CN" altLang="en-US" sz="2800" dirty="0">
                <a:solidFill>
                  <a:schemeClr val="tx1">
                    <a:lumMod val="75000"/>
                    <a:lumOff val="25000"/>
                  </a:schemeClr>
                </a:solidFill>
                <a:latin typeface="思源黑体 CN Heavy" panose="020B0A00000000000000" pitchFamily="34" charset="-122"/>
                <a:ea typeface="思源黑体 CN Heavy" panose="020B0A00000000000000" pitchFamily="34" charset="-122"/>
                <a:sym typeface="华康俪金黑W8(P)" pitchFamily="34" charset="-122"/>
              </a:rPr>
              <a:t>尊重激励</a:t>
            </a:r>
          </a:p>
        </p:txBody>
      </p:sp>
      <p:sp>
        <p:nvSpPr>
          <p:cNvPr id="3" name="TextBox 6">
            <a:extLst>
              <a:ext uri="{FF2B5EF4-FFF2-40B4-BE49-F238E27FC236}">
                <a16:creationId xmlns:a16="http://schemas.microsoft.com/office/drawing/2014/main" id="{1F3B424F-6410-4367-957A-C0F0EC388E09}"/>
              </a:ext>
            </a:extLst>
          </p:cNvPr>
          <p:cNvSpPr>
            <a:spLocks noChangeArrowheads="1"/>
          </p:cNvSpPr>
          <p:nvPr/>
        </p:nvSpPr>
        <p:spPr bwMode="auto">
          <a:xfrm>
            <a:off x="949325" y="1861746"/>
            <a:ext cx="10293350" cy="22233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nSpc>
                <a:spcPct val="130000"/>
              </a:lnSpc>
            </a:pPr>
            <a:r>
              <a:rPr lang="zh-CN" altLang="en-US" dirty="0">
                <a:solidFill>
                  <a:schemeClr val="tx1">
                    <a:lumMod val="75000"/>
                    <a:lumOff val="25000"/>
                  </a:schemeClr>
                </a:solidFill>
                <a:latin typeface="思源黑体 CN Medium" panose="020B0600000000000000" pitchFamily="34" charset="-122"/>
                <a:ea typeface="思源黑体 CN Medium" panose="020B0600000000000000" pitchFamily="34" charset="-122"/>
                <a:sym typeface="微软雅黑" panose="020B0503020204020204" pitchFamily="34" charset="-122"/>
              </a:rPr>
              <a:t>因此，作为一名领导者，你应该尊重你的员工，让他感觉到他在企业中是有所作为的，是能得到上司肯定的，如果你这样做了，那么他就会回报你更多的东西。尊重激励法就是这样一种最人性化、最有效的激励方法。领导者要发自内心的去尊重每一位员工，把每一位员工都看作是合作的伙伴，对员工说话要礼貌、客气，避免采用命令式的语气，不嘲笑、不轻视员工，尊重员工的人格、才能以及劳动成果，认真听取员工的建议，让员工感到自己对组织的重要性。昔日周公，一沐三捉发，一饭三吐哺，起以待士，犹恐失天下之贤人，故而天下归心。</a:t>
            </a:r>
          </a:p>
        </p:txBody>
      </p:sp>
      <p:sp>
        <p:nvSpPr>
          <p:cNvPr id="4" name="矩形 6">
            <a:extLst>
              <a:ext uri="{FF2B5EF4-FFF2-40B4-BE49-F238E27FC236}">
                <a16:creationId xmlns:a16="http://schemas.microsoft.com/office/drawing/2014/main" id="{9CD1BA0F-1ED9-4C6A-9B50-14F49402D9D3}"/>
              </a:ext>
            </a:extLst>
          </p:cNvPr>
          <p:cNvSpPr>
            <a:spLocks noChangeArrowheads="1"/>
          </p:cNvSpPr>
          <p:nvPr/>
        </p:nvSpPr>
        <p:spPr bwMode="auto">
          <a:xfrm>
            <a:off x="949325" y="4085112"/>
            <a:ext cx="2879725" cy="523220"/>
          </a:xfrm>
          <a:prstGeom prst="rect">
            <a:avLst/>
          </a:prstGeom>
        </p:spPr>
        <p:txBody>
          <a:bodyPr wrap="square">
            <a:spAutoFit/>
          </a:bodyPr>
          <a:lstStyle/>
          <a:p>
            <a:pPr algn="dist"/>
            <a:r>
              <a:rPr lang="zh-CN" altLang="en-US" sz="2800" dirty="0">
                <a:solidFill>
                  <a:schemeClr val="tx1">
                    <a:lumMod val="75000"/>
                    <a:lumOff val="25000"/>
                  </a:schemeClr>
                </a:solidFill>
                <a:latin typeface="思源黑体 CN Heavy" panose="020B0A00000000000000" pitchFamily="34" charset="-122"/>
                <a:ea typeface="思源黑体 CN Heavy" panose="020B0A00000000000000" pitchFamily="34" charset="-122"/>
                <a:sym typeface="华康俪金黑W8(P)" pitchFamily="34" charset="-122"/>
              </a:rPr>
              <a:t>赞美激励</a:t>
            </a:r>
            <a:endParaRPr lang="zh-CN" altLang="en-US" sz="2800" dirty="0">
              <a:solidFill>
                <a:schemeClr val="tx1">
                  <a:lumMod val="75000"/>
                  <a:lumOff val="25000"/>
                </a:schemeClr>
              </a:solidFill>
              <a:latin typeface="思源黑体 CN Heavy" panose="020B0A00000000000000" pitchFamily="34" charset="-122"/>
              <a:ea typeface="思源黑体 CN Heavy" panose="020B0A00000000000000" pitchFamily="34" charset="-122"/>
            </a:endParaRPr>
          </a:p>
        </p:txBody>
      </p:sp>
      <p:sp>
        <p:nvSpPr>
          <p:cNvPr id="5" name="TextBox 6">
            <a:extLst>
              <a:ext uri="{FF2B5EF4-FFF2-40B4-BE49-F238E27FC236}">
                <a16:creationId xmlns:a16="http://schemas.microsoft.com/office/drawing/2014/main" id="{0CF6F4D4-CE01-4A4D-93AF-D898F9C8F8A4}"/>
              </a:ext>
            </a:extLst>
          </p:cNvPr>
          <p:cNvSpPr>
            <a:spLocks noChangeArrowheads="1"/>
          </p:cNvSpPr>
          <p:nvPr/>
        </p:nvSpPr>
        <p:spPr bwMode="auto">
          <a:xfrm>
            <a:off x="949325" y="4726414"/>
            <a:ext cx="10293350" cy="11375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nSpc>
                <a:spcPct val="130000"/>
              </a:lnSpc>
            </a:pPr>
            <a:r>
              <a:rPr lang="zh-CN" altLang="en-US" dirty="0">
                <a:solidFill>
                  <a:schemeClr val="tx1">
                    <a:lumMod val="75000"/>
                    <a:lumOff val="25000"/>
                  </a:schemeClr>
                </a:solidFill>
                <a:latin typeface="思源黑体 CN Medium" panose="020B0600000000000000" pitchFamily="34" charset="-122"/>
                <a:ea typeface="思源黑体 CN Medium" panose="020B0600000000000000" pitchFamily="34" charset="-122"/>
                <a:sym typeface="微软雅黑" panose="020B0503020204020204" pitchFamily="34" charset="-122"/>
              </a:rPr>
              <a:t>金钱在调动下属们的积极性方面不是万能的，而赞美却恰好可以弥补它的不足。因此，当一个人费心干完一件事后，你至少对他说句：“嘿，干得不错。”</a:t>
            </a:r>
            <a:endParaRPr lang="zh-CN" altLang="en-US" dirty="0">
              <a:solidFill>
                <a:schemeClr val="tx1">
                  <a:lumMod val="75000"/>
                  <a:lumOff val="25000"/>
                </a:schemeClr>
              </a:solidFill>
              <a:latin typeface="思源黑体 CN Medium" panose="020B0600000000000000" pitchFamily="34" charset="-122"/>
              <a:ea typeface="思源黑体 CN Medium" panose="020B0600000000000000" pitchFamily="34" charset="-122"/>
            </a:endParaRPr>
          </a:p>
          <a:p>
            <a:pPr>
              <a:lnSpc>
                <a:spcPct val="130000"/>
              </a:lnSpc>
            </a:pPr>
            <a:endParaRPr lang="zh-CN" altLang="en-US" dirty="0">
              <a:solidFill>
                <a:schemeClr val="tx1">
                  <a:lumMod val="75000"/>
                  <a:lumOff val="25000"/>
                </a:schemeClr>
              </a:solidFill>
              <a:latin typeface="思源黑体 CN Medium" panose="020B0600000000000000" pitchFamily="34" charset="-122"/>
              <a:ea typeface="思源黑体 CN Medium" panose="020B0600000000000000" pitchFamily="34" charset="-122"/>
              <a:sym typeface="微软雅黑" panose="020B0503020204020204" pitchFamily="34" charset="-122"/>
            </a:endParaRPr>
          </a:p>
        </p:txBody>
      </p:sp>
      <p:sp>
        <p:nvSpPr>
          <p:cNvPr id="6" name="矩形 5">
            <a:extLst>
              <a:ext uri="{FF2B5EF4-FFF2-40B4-BE49-F238E27FC236}">
                <a16:creationId xmlns:a16="http://schemas.microsoft.com/office/drawing/2014/main" id="{FBC2412A-AFB9-4A37-ABBB-256708A52FA9}"/>
              </a:ext>
            </a:extLst>
          </p:cNvPr>
          <p:cNvSpPr/>
          <p:nvPr/>
        </p:nvSpPr>
        <p:spPr>
          <a:xfrm>
            <a:off x="663770" y="1312935"/>
            <a:ext cx="10787331" cy="4862781"/>
          </a:xfrm>
          <a:prstGeom prst="rect">
            <a:avLst/>
          </a:prstGeom>
          <a:noFill/>
          <a:ln w="19050">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8" name="图片 7">
            <a:extLst>
              <a:ext uri="{FF2B5EF4-FFF2-40B4-BE49-F238E27FC236}">
                <a16:creationId xmlns:a16="http://schemas.microsoft.com/office/drawing/2014/main" id="{D561F5C2-527C-4052-A6AE-6248979DCC3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383150" y="5062895"/>
            <a:ext cx="2704751" cy="1912343"/>
          </a:xfrm>
          <a:prstGeom prst="rect">
            <a:avLst/>
          </a:prstGeom>
        </p:spPr>
      </p:pic>
      <p:grpSp>
        <p:nvGrpSpPr>
          <p:cNvPr id="9" name="组合 8">
            <a:extLst>
              <a:ext uri="{FF2B5EF4-FFF2-40B4-BE49-F238E27FC236}">
                <a16:creationId xmlns:a16="http://schemas.microsoft.com/office/drawing/2014/main" id="{84FAAFDB-065C-4D19-9AB2-F69684DD3793}"/>
              </a:ext>
            </a:extLst>
          </p:cNvPr>
          <p:cNvGrpSpPr/>
          <p:nvPr/>
        </p:nvGrpSpPr>
        <p:grpSpPr>
          <a:xfrm>
            <a:off x="286780" y="112542"/>
            <a:ext cx="5306772" cy="646331"/>
            <a:chOff x="286780" y="112542"/>
            <a:chExt cx="5306772" cy="646331"/>
          </a:xfrm>
        </p:grpSpPr>
        <p:sp>
          <p:nvSpPr>
            <p:cNvPr id="10" name="矩形 9">
              <a:extLst>
                <a:ext uri="{FF2B5EF4-FFF2-40B4-BE49-F238E27FC236}">
                  <a16:creationId xmlns:a16="http://schemas.microsoft.com/office/drawing/2014/main" id="{C97F3D36-63F4-468C-B411-19B4CF54B3E2}"/>
                </a:ext>
              </a:extLst>
            </p:cNvPr>
            <p:cNvSpPr/>
            <p:nvPr/>
          </p:nvSpPr>
          <p:spPr>
            <a:xfrm>
              <a:off x="286780" y="112542"/>
              <a:ext cx="1232531" cy="633046"/>
            </a:xfrm>
            <a:prstGeom prst="rect">
              <a:avLst/>
            </a:prstGeom>
            <a:noFill/>
            <a:ln w="25400">
              <a:solidFill>
                <a:srgbClr val="447D9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文本框 10">
              <a:extLst>
                <a:ext uri="{FF2B5EF4-FFF2-40B4-BE49-F238E27FC236}">
                  <a16:creationId xmlns:a16="http://schemas.microsoft.com/office/drawing/2014/main" id="{1DE467E8-9760-45F6-BDAF-77FF5C3D2C25}"/>
                </a:ext>
              </a:extLst>
            </p:cNvPr>
            <p:cNvSpPr txBox="1"/>
            <p:nvPr/>
          </p:nvSpPr>
          <p:spPr>
            <a:xfrm>
              <a:off x="633046" y="112542"/>
              <a:ext cx="886265" cy="646331"/>
            </a:xfrm>
            <a:prstGeom prst="rect">
              <a:avLst/>
            </a:prstGeom>
            <a:noFill/>
          </p:spPr>
          <p:txBody>
            <a:bodyPr wrap="square" rtlCol="0">
              <a:spAutoFit/>
            </a:bodyPr>
            <a:lstStyle/>
            <a:p>
              <a:pPr algn="dist"/>
              <a:r>
                <a:rPr lang="en-US" altLang="zh-CN" sz="3600" dirty="0">
                  <a:solidFill>
                    <a:srgbClr val="447D96"/>
                  </a:solidFill>
                  <a:latin typeface="思源黑体 CN Heavy" panose="020B0A00000000000000" pitchFamily="34" charset="-122"/>
                  <a:ea typeface="思源黑体 CN Heavy" panose="020B0A00000000000000" pitchFamily="34" charset="-122"/>
                </a:rPr>
                <a:t>03</a:t>
              </a:r>
              <a:endParaRPr lang="zh-CN" altLang="en-US" sz="3600" dirty="0">
                <a:solidFill>
                  <a:srgbClr val="447D96"/>
                </a:solidFill>
                <a:latin typeface="思源黑体 CN Heavy" panose="020B0A00000000000000" pitchFamily="34" charset="-122"/>
                <a:ea typeface="思源黑体 CN Heavy" panose="020B0A00000000000000" pitchFamily="34" charset="-122"/>
              </a:endParaRPr>
            </a:p>
          </p:txBody>
        </p:sp>
        <p:sp>
          <p:nvSpPr>
            <p:cNvPr id="12" name="箭头: 五边形 11">
              <a:extLst>
                <a:ext uri="{FF2B5EF4-FFF2-40B4-BE49-F238E27FC236}">
                  <a16:creationId xmlns:a16="http://schemas.microsoft.com/office/drawing/2014/main" id="{C688A738-200E-42C8-8B18-716D0E47EADB}"/>
                </a:ext>
              </a:extLst>
            </p:cNvPr>
            <p:cNvSpPr/>
            <p:nvPr/>
          </p:nvSpPr>
          <p:spPr>
            <a:xfrm>
              <a:off x="286780" y="117078"/>
              <a:ext cx="346266" cy="628510"/>
            </a:xfrm>
            <a:prstGeom prst="homePlate">
              <a:avLst/>
            </a:prstGeom>
            <a:solidFill>
              <a:srgbClr val="447D9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TextBox 52">
              <a:extLst>
                <a:ext uri="{FF2B5EF4-FFF2-40B4-BE49-F238E27FC236}">
                  <a16:creationId xmlns:a16="http://schemas.microsoft.com/office/drawing/2014/main" id="{D414CFB5-0644-4890-BF6C-194820A12BAF}"/>
                </a:ext>
              </a:extLst>
            </p:cNvPr>
            <p:cNvSpPr/>
            <p:nvPr/>
          </p:nvSpPr>
          <p:spPr>
            <a:xfrm>
              <a:off x="1519311" y="167455"/>
              <a:ext cx="4074241" cy="523220"/>
            </a:xfrm>
            <a:prstGeom prst="rect">
              <a:avLst/>
            </a:prstGeom>
            <a:noFill/>
            <a:ln w="9525">
              <a:noFill/>
            </a:ln>
          </p:spPr>
          <p:txBody>
            <a:bodyPr wrap="square" anchor="t">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dist">
                <a:spcBef>
                  <a:spcPts val="400"/>
                </a:spcBef>
              </a:pPr>
              <a:r>
                <a:rPr lang="zh-CN" altLang="en-US" sz="2800" b="1" dirty="0">
                  <a:solidFill>
                    <a:srgbClr val="447D96"/>
                  </a:solidFill>
                  <a:latin typeface="微软雅黑" panose="020B0503020204020204" pitchFamily="34" charset="-122"/>
                  <a:ea typeface="微软雅黑" panose="020B0503020204020204" pitchFamily="34" charset="-122"/>
                  <a:sym typeface="微软雅黑" panose="020B0503020204020204" pitchFamily="34" charset="-122"/>
                </a:rPr>
                <a:t>激励的理念</a:t>
              </a:r>
              <a:r>
                <a:rPr lang="zh-CN" altLang="zh-CN" sz="2800" b="1" dirty="0">
                  <a:solidFill>
                    <a:srgbClr val="447D96"/>
                  </a:solidFill>
                  <a:latin typeface="微软雅黑" panose="020B0503020204020204" pitchFamily="34" charset="-122"/>
                  <a:ea typeface="微软雅黑" panose="020B0503020204020204" pitchFamily="34" charset="-122"/>
                  <a:sym typeface="微软雅黑" panose="020B0503020204020204" pitchFamily="34" charset="-122"/>
                </a:rPr>
                <a:t>/</a:t>
              </a:r>
              <a:r>
                <a:rPr lang="zh-CN" altLang="en-US" sz="2800" b="1" dirty="0">
                  <a:solidFill>
                    <a:srgbClr val="447D96"/>
                  </a:solidFill>
                  <a:latin typeface="微软雅黑" panose="020B0503020204020204" pitchFamily="34" charset="-122"/>
                  <a:ea typeface="微软雅黑" panose="020B0503020204020204" pitchFamily="34" charset="-122"/>
                  <a:sym typeface="微软雅黑" panose="020B0503020204020204" pitchFamily="34" charset="-122"/>
                </a:rPr>
                <a:t>原则</a:t>
              </a:r>
            </a:p>
          </p:txBody>
        </p:sp>
      </p:grpSp>
    </p:spTree>
    <p:extLst>
      <p:ext uri="{BB962C8B-B14F-4D97-AF65-F5344CB8AC3E}">
        <p14:creationId xmlns:p14="http://schemas.microsoft.com/office/powerpoint/2010/main" val="451982955"/>
      </p:ext>
    </p:extLst>
  </p:cSld>
  <p:clrMapOvr>
    <a:masterClrMapping/>
  </p:clrMapOvr>
  <mc:AlternateContent xmlns:mc="http://schemas.openxmlformats.org/markup-compatibility/2006" xmlns:p14="http://schemas.microsoft.com/office/powerpoint/2010/main">
    <mc:Choice Requires="p14">
      <p:transition spd="slow" p14:dur="1250">
        <p14:switch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decel="10000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500" fill="hold"/>
                                        <p:tgtEl>
                                          <p:spTgt spid="3"/>
                                        </p:tgtEl>
                                        <p:attrNameLst>
                                          <p:attrName>ppt_x</p:attrName>
                                        </p:attrNameLst>
                                      </p:cBhvr>
                                      <p:tavLst>
                                        <p:tav tm="0">
                                          <p:val>
                                            <p:strVal val="#ppt_x"/>
                                          </p:val>
                                        </p:tav>
                                        <p:tav tm="100000">
                                          <p:val>
                                            <p:strVal val="#ppt_x"/>
                                          </p:val>
                                        </p:tav>
                                      </p:tavLst>
                                    </p:anim>
                                    <p:anim calcmode="lin" valueType="num">
                                      <p:cBhvr>
                                        <p:cTn id="8" dur="500" fill="hold"/>
                                        <p:tgtEl>
                                          <p:spTgt spid="3"/>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2" presetClass="entr" presetSubtype="2" decel="100000" fill="hold" grpId="0" nodeType="afterEffect">
                                  <p:stCondLst>
                                    <p:cond delay="0"/>
                                  </p:stCondLst>
                                  <p:childTnLst>
                                    <p:set>
                                      <p:cBhvr>
                                        <p:cTn id="11" dur="1" fill="hold">
                                          <p:stCondLst>
                                            <p:cond delay="0"/>
                                          </p:stCondLst>
                                        </p:cTn>
                                        <p:tgtEl>
                                          <p:spTgt spid="5"/>
                                        </p:tgtEl>
                                        <p:attrNameLst>
                                          <p:attrName>style.visibility</p:attrName>
                                        </p:attrNameLst>
                                      </p:cBhvr>
                                      <p:to>
                                        <p:strVal val="visible"/>
                                      </p:to>
                                    </p:set>
                                    <p:anim calcmode="lin" valueType="num">
                                      <p:cBhvr>
                                        <p:cTn id="12" dur="500" fill="hold"/>
                                        <p:tgtEl>
                                          <p:spTgt spid="5"/>
                                        </p:tgtEl>
                                        <p:attrNameLst>
                                          <p:attrName>ppt_x</p:attrName>
                                        </p:attrNameLst>
                                      </p:cBhvr>
                                      <p:tavLst>
                                        <p:tav tm="0">
                                          <p:val>
                                            <p:strVal val="1+#ppt_w/2"/>
                                          </p:val>
                                        </p:tav>
                                        <p:tav tm="100000">
                                          <p:val>
                                            <p:strVal val="#ppt_x"/>
                                          </p:val>
                                        </p:tav>
                                      </p:tavLst>
                                    </p:anim>
                                    <p:anim calcmode="lin" valueType="num">
                                      <p:cBhvr>
                                        <p:cTn id="13" dur="500" fill="hold"/>
                                        <p:tgtEl>
                                          <p:spTgt spid="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ldLvl="0"/>
      <p:bldP spid="5" grpId="0" bldLvl="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a:extLst>
              <a:ext uri="{FF2B5EF4-FFF2-40B4-BE49-F238E27FC236}">
                <a16:creationId xmlns:a16="http://schemas.microsoft.com/office/drawing/2014/main" id="{5965AA32-4A74-4A13-9C58-CBF00D41DAB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324600" y="1645920"/>
            <a:ext cx="6858000" cy="6858000"/>
          </a:xfrm>
          <a:prstGeom prst="rect">
            <a:avLst/>
          </a:prstGeom>
        </p:spPr>
      </p:pic>
      <p:sp>
        <p:nvSpPr>
          <p:cNvPr id="5" name="矩形 4">
            <a:extLst>
              <a:ext uri="{FF2B5EF4-FFF2-40B4-BE49-F238E27FC236}">
                <a16:creationId xmlns:a16="http://schemas.microsoft.com/office/drawing/2014/main" id="{942CF6D4-D71A-402F-8A68-4B55A5FC6184}"/>
              </a:ext>
            </a:extLst>
          </p:cNvPr>
          <p:cNvSpPr/>
          <p:nvPr/>
        </p:nvSpPr>
        <p:spPr>
          <a:xfrm>
            <a:off x="0" y="0"/>
            <a:ext cx="4473526" cy="1209822"/>
          </a:xfrm>
          <a:prstGeom prst="rect">
            <a:avLst/>
          </a:prstGeom>
          <a:solidFill>
            <a:srgbClr val="447D9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TextBox 52">
            <a:extLst>
              <a:ext uri="{FF2B5EF4-FFF2-40B4-BE49-F238E27FC236}">
                <a16:creationId xmlns:a16="http://schemas.microsoft.com/office/drawing/2014/main" id="{8FC74FD3-ABB4-48B2-B0F6-ABB8FF51E11F}"/>
              </a:ext>
            </a:extLst>
          </p:cNvPr>
          <p:cNvSpPr/>
          <p:nvPr/>
        </p:nvSpPr>
        <p:spPr>
          <a:xfrm>
            <a:off x="3859237" y="3429000"/>
            <a:ext cx="4473525" cy="707886"/>
          </a:xfrm>
          <a:prstGeom prst="rect">
            <a:avLst/>
          </a:prstGeom>
          <a:noFill/>
          <a:ln w="9525">
            <a:noFill/>
          </a:ln>
        </p:spPr>
        <p:txBody>
          <a:bodyPr wrap="square" anchor="t">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dist">
              <a:spcBef>
                <a:spcPts val="400"/>
              </a:spcBef>
            </a:pPr>
            <a:r>
              <a:rPr lang="zh-CN" altLang="en-US" sz="4000" b="1" dirty="0">
                <a:solidFill>
                  <a:schemeClr val="tx1">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rPr>
              <a:t>激励的实用方法</a:t>
            </a:r>
          </a:p>
        </p:txBody>
      </p:sp>
      <p:sp>
        <p:nvSpPr>
          <p:cNvPr id="7" name="TextBox 52">
            <a:extLst>
              <a:ext uri="{FF2B5EF4-FFF2-40B4-BE49-F238E27FC236}">
                <a16:creationId xmlns:a16="http://schemas.microsoft.com/office/drawing/2014/main" id="{83C12611-EA24-4BDB-A4FA-E04AEE042B58}"/>
              </a:ext>
            </a:extLst>
          </p:cNvPr>
          <p:cNvSpPr/>
          <p:nvPr/>
        </p:nvSpPr>
        <p:spPr>
          <a:xfrm>
            <a:off x="5024316" y="2116675"/>
            <a:ext cx="2143368" cy="1446550"/>
          </a:xfrm>
          <a:prstGeom prst="rect">
            <a:avLst/>
          </a:prstGeom>
          <a:noFill/>
          <a:ln w="9525">
            <a:noFill/>
          </a:ln>
        </p:spPr>
        <p:txBody>
          <a:bodyPr wrap="square" anchor="t">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dist">
              <a:spcBef>
                <a:spcPts val="400"/>
              </a:spcBef>
            </a:pPr>
            <a:r>
              <a:rPr lang="en-US" altLang="zh-CN" sz="8800" b="1" dirty="0">
                <a:solidFill>
                  <a:schemeClr val="tx1">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rPr>
              <a:t>04</a:t>
            </a:r>
            <a:endParaRPr lang="zh-CN" altLang="en-US" sz="8800" b="1" dirty="0">
              <a:solidFill>
                <a:schemeClr val="tx1">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8" name="TextBox 52">
            <a:extLst>
              <a:ext uri="{FF2B5EF4-FFF2-40B4-BE49-F238E27FC236}">
                <a16:creationId xmlns:a16="http://schemas.microsoft.com/office/drawing/2014/main" id="{2C8642B4-55A7-4E76-9961-45442FEDDC90}"/>
              </a:ext>
            </a:extLst>
          </p:cNvPr>
          <p:cNvSpPr/>
          <p:nvPr/>
        </p:nvSpPr>
        <p:spPr>
          <a:xfrm>
            <a:off x="154647" y="143246"/>
            <a:ext cx="4164232" cy="830997"/>
          </a:xfrm>
          <a:prstGeom prst="rect">
            <a:avLst/>
          </a:prstGeom>
          <a:noFill/>
          <a:ln w="9525">
            <a:noFill/>
          </a:ln>
        </p:spPr>
        <p:txBody>
          <a:bodyPr wrap="square" anchor="t">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dist">
              <a:spcBef>
                <a:spcPts val="400"/>
              </a:spcBef>
            </a:pPr>
            <a:r>
              <a:rPr lang="en-US" altLang="zh-CN" sz="4800" b="1" dirty="0">
                <a:solidFill>
                  <a:srgbClr val="FFED61"/>
                </a:solidFill>
                <a:latin typeface="微软雅黑" panose="020B0503020204020204" pitchFamily="34" charset="-122"/>
                <a:ea typeface="微软雅黑" panose="020B0503020204020204" pitchFamily="34" charset="-122"/>
                <a:sym typeface="微软雅黑" panose="020B0503020204020204" pitchFamily="34" charset="-122"/>
              </a:rPr>
              <a:t>PART FOUR</a:t>
            </a:r>
            <a:endParaRPr lang="zh-CN" altLang="en-US" sz="4800" b="1" dirty="0">
              <a:solidFill>
                <a:srgbClr val="FFED61"/>
              </a:solidFill>
              <a:latin typeface="微软雅黑" panose="020B0503020204020204" pitchFamily="34" charset="-122"/>
              <a:ea typeface="微软雅黑" panose="020B0503020204020204" pitchFamily="34" charset="-122"/>
              <a:sym typeface="微软雅黑" panose="020B0503020204020204" pitchFamily="34" charset="-122"/>
            </a:endParaRPr>
          </a:p>
        </p:txBody>
      </p:sp>
    </p:spTree>
    <p:extLst>
      <p:ext uri="{BB962C8B-B14F-4D97-AF65-F5344CB8AC3E}">
        <p14:creationId xmlns:p14="http://schemas.microsoft.com/office/powerpoint/2010/main" val="1322649208"/>
      </p:ext>
    </p:extLst>
  </p:cSld>
  <p:clrMapOvr>
    <a:masterClrMapping/>
  </p:clrMapOvr>
  <mc:AlternateContent xmlns:mc="http://schemas.openxmlformats.org/markup-compatibility/2006" xmlns:p14="http://schemas.microsoft.com/office/powerpoint/2010/main">
    <mc:Choice Requires="p14">
      <p:transition spd="slow" p14:dur="1250">
        <p14:switch dir="r"/>
      </p:transition>
    </mc:Choice>
    <mc:Fallback xmlns="">
      <p:transition spd="slow">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6">
            <a:extLst>
              <a:ext uri="{FF2B5EF4-FFF2-40B4-BE49-F238E27FC236}">
                <a16:creationId xmlns:a16="http://schemas.microsoft.com/office/drawing/2014/main" id="{EC6B0367-54A6-4C48-B3DC-EF66BFBDD4EF}"/>
              </a:ext>
            </a:extLst>
          </p:cNvPr>
          <p:cNvSpPr>
            <a:spLocks noChangeArrowheads="1"/>
          </p:cNvSpPr>
          <p:nvPr/>
        </p:nvSpPr>
        <p:spPr bwMode="auto">
          <a:xfrm>
            <a:off x="858129" y="1708370"/>
            <a:ext cx="4895850" cy="523220"/>
          </a:xfrm>
          <a:prstGeom prst="rect">
            <a:avLst/>
          </a:prstGeom>
        </p:spPr>
        <p:txBody>
          <a:bodyPr wrap="square">
            <a:spAutoFit/>
          </a:bodyPr>
          <a:lstStyle/>
          <a:p>
            <a:pPr algn="dist"/>
            <a:r>
              <a:rPr lang="zh-CN" altLang="en-US" sz="2800" dirty="0">
                <a:solidFill>
                  <a:schemeClr val="tx1">
                    <a:lumMod val="75000"/>
                    <a:lumOff val="25000"/>
                  </a:schemeClr>
                </a:solidFill>
                <a:latin typeface="思源黑体 CN Heavy" panose="020B0A00000000000000" pitchFamily="34" charset="-122"/>
                <a:ea typeface="思源黑体 CN Heavy" panose="020B0A00000000000000" pitchFamily="34" charset="-122"/>
                <a:sym typeface="微软雅黑" panose="020B0503020204020204" pitchFamily="34" charset="-122"/>
              </a:rPr>
              <a:t>物质激励与精神激励相结合</a:t>
            </a:r>
          </a:p>
        </p:txBody>
      </p:sp>
      <p:sp>
        <p:nvSpPr>
          <p:cNvPr id="3" name="TextBox 6">
            <a:extLst>
              <a:ext uri="{FF2B5EF4-FFF2-40B4-BE49-F238E27FC236}">
                <a16:creationId xmlns:a16="http://schemas.microsoft.com/office/drawing/2014/main" id="{CE425B15-BCCA-449B-9418-EBB3632838BC}"/>
              </a:ext>
            </a:extLst>
          </p:cNvPr>
          <p:cNvSpPr>
            <a:spLocks noChangeArrowheads="1"/>
          </p:cNvSpPr>
          <p:nvPr/>
        </p:nvSpPr>
        <p:spPr bwMode="auto">
          <a:xfrm>
            <a:off x="858129" y="2394170"/>
            <a:ext cx="4895850" cy="18632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nSpc>
                <a:spcPct val="130000"/>
              </a:lnSpc>
            </a:pPr>
            <a:r>
              <a:rPr lang="zh-CN" altLang="en-US" dirty="0">
                <a:solidFill>
                  <a:schemeClr val="tx1">
                    <a:lumMod val="75000"/>
                    <a:lumOff val="25000"/>
                  </a:schemeClr>
                </a:solidFill>
                <a:latin typeface="思源黑体 CN Medium" panose="020B0600000000000000" pitchFamily="34" charset="-122"/>
                <a:ea typeface="思源黑体 CN Medium" panose="020B0600000000000000" pitchFamily="34" charset="-122"/>
                <a:sym typeface="微软雅黑" panose="020B0503020204020204" pitchFamily="34" charset="-122"/>
              </a:rPr>
              <a:t>物质激励虽然直接，但物质激励是基础，精神激励才是根本。“改变一个人要花费太多的时间和精力，而激励一个人有时候也许只需要一句话”。而精神激励并非需要花费太多的心思，但却往往被领导者所忽视。</a:t>
            </a:r>
          </a:p>
        </p:txBody>
      </p:sp>
      <p:sp>
        <p:nvSpPr>
          <p:cNvPr id="4" name="TextBox 6">
            <a:extLst>
              <a:ext uri="{FF2B5EF4-FFF2-40B4-BE49-F238E27FC236}">
                <a16:creationId xmlns:a16="http://schemas.microsoft.com/office/drawing/2014/main" id="{088F16B0-F85A-42CF-A9A1-C9A8C5BB95E9}"/>
              </a:ext>
            </a:extLst>
          </p:cNvPr>
          <p:cNvSpPr>
            <a:spLocks noChangeArrowheads="1"/>
          </p:cNvSpPr>
          <p:nvPr/>
        </p:nvSpPr>
        <p:spPr bwMode="auto">
          <a:xfrm>
            <a:off x="858129" y="4626410"/>
            <a:ext cx="2592387" cy="523220"/>
          </a:xfrm>
          <a:prstGeom prst="rect">
            <a:avLst/>
          </a:prstGeom>
        </p:spPr>
        <p:txBody>
          <a:bodyPr wrap="square">
            <a:spAutoFit/>
          </a:bodyPr>
          <a:lstStyle/>
          <a:p>
            <a:pPr algn="dist"/>
            <a:r>
              <a:rPr lang="zh-CN" altLang="en-US" sz="2800" dirty="0">
                <a:solidFill>
                  <a:schemeClr val="tx1">
                    <a:lumMod val="75000"/>
                    <a:lumOff val="25000"/>
                  </a:schemeClr>
                </a:solidFill>
                <a:latin typeface="思源黑体 CN Heavy" panose="020B0A00000000000000" pitchFamily="34" charset="-122"/>
                <a:ea typeface="思源黑体 CN Heavy" panose="020B0A00000000000000" pitchFamily="34" charset="-122"/>
                <a:sym typeface="微软雅黑" panose="020B0503020204020204" pitchFamily="34" charset="-122"/>
              </a:rPr>
              <a:t>激励要公平</a:t>
            </a:r>
          </a:p>
        </p:txBody>
      </p:sp>
      <p:sp>
        <p:nvSpPr>
          <p:cNvPr id="5" name="矩形 8">
            <a:extLst>
              <a:ext uri="{FF2B5EF4-FFF2-40B4-BE49-F238E27FC236}">
                <a16:creationId xmlns:a16="http://schemas.microsoft.com/office/drawing/2014/main" id="{C14236FC-BE82-4E77-A7E6-CF7255959D48}"/>
              </a:ext>
            </a:extLst>
          </p:cNvPr>
          <p:cNvSpPr>
            <a:spLocks noChangeArrowheads="1"/>
          </p:cNvSpPr>
          <p:nvPr/>
        </p:nvSpPr>
        <p:spPr bwMode="auto">
          <a:xfrm>
            <a:off x="858129" y="5149630"/>
            <a:ext cx="10888394" cy="7839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nSpc>
                <a:spcPct val="130000"/>
              </a:lnSpc>
            </a:pPr>
            <a:r>
              <a:rPr lang="zh-CN" altLang="en-US" dirty="0">
                <a:solidFill>
                  <a:schemeClr val="tx1">
                    <a:lumMod val="75000"/>
                    <a:lumOff val="25000"/>
                  </a:schemeClr>
                </a:solidFill>
                <a:latin typeface="思源黑体 CN Medium" panose="020B0600000000000000" pitchFamily="34" charset="-122"/>
                <a:ea typeface="思源黑体 CN Medium" panose="020B0600000000000000" pitchFamily="34" charset="-122"/>
                <a:sym typeface="微软雅黑" panose="020B0503020204020204" pitchFamily="34" charset="-122"/>
              </a:rPr>
              <a:t>当一个人做出了成绩并取得报酬以后，他不仅关心所得报酬的绝对量，而且关心自己所得报酬的相对量（与别人相比较）。这个相对量将直接影响今后工作的积极性。</a:t>
            </a:r>
            <a:endParaRPr lang="zh-CN" altLang="en-US" dirty="0">
              <a:solidFill>
                <a:schemeClr val="tx1">
                  <a:lumMod val="75000"/>
                  <a:lumOff val="25000"/>
                </a:schemeClr>
              </a:solidFill>
              <a:latin typeface="思源黑体 CN Medium" panose="020B0600000000000000" pitchFamily="34" charset="-122"/>
              <a:ea typeface="思源黑体 CN Medium" panose="020B0600000000000000" pitchFamily="34" charset="-122"/>
            </a:endParaRPr>
          </a:p>
        </p:txBody>
      </p:sp>
      <p:pic>
        <p:nvPicPr>
          <p:cNvPr id="7" name="图片 6">
            <a:extLst>
              <a:ext uri="{FF2B5EF4-FFF2-40B4-BE49-F238E27FC236}">
                <a16:creationId xmlns:a16="http://schemas.microsoft.com/office/drawing/2014/main" id="{BF3B7AA6-4A24-4DE3-92F3-FC5DEBDBD95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628181" y="611356"/>
            <a:ext cx="4226609" cy="4424345"/>
          </a:xfrm>
          <a:prstGeom prst="rect">
            <a:avLst/>
          </a:prstGeom>
        </p:spPr>
      </p:pic>
      <p:grpSp>
        <p:nvGrpSpPr>
          <p:cNvPr id="8" name="组合 7">
            <a:extLst>
              <a:ext uri="{FF2B5EF4-FFF2-40B4-BE49-F238E27FC236}">
                <a16:creationId xmlns:a16="http://schemas.microsoft.com/office/drawing/2014/main" id="{2D7CBEAC-A0FE-46C7-A596-BD689171322E}"/>
              </a:ext>
            </a:extLst>
          </p:cNvPr>
          <p:cNvGrpSpPr/>
          <p:nvPr/>
        </p:nvGrpSpPr>
        <p:grpSpPr>
          <a:xfrm>
            <a:off x="286780" y="112542"/>
            <a:ext cx="5306772" cy="646331"/>
            <a:chOff x="286780" y="112542"/>
            <a:chExt cx="5306772" cy="646331"/>
          </a:xfrm>
        </p:grpSpPr>
        <p:sp>
          <p:nvSpPr>
            <p:cNvPr id="9" name="矩形 8">
              <a:extLst>
                <a:ext uri="{FF2B5EF4-FFF2-40B4-BE49-F238E27FC236}">
                  <a16:creationId xmlns:a16="http://schemas.microsoft.com/office/drawing/2014/main" id="{F057A71E-9A63-45C8-A805-B4153778D53E}"/>
                </a:ext>
              </a:extLst>
            </p:cNvPr>
            <p:cNvSpPr/>
            <p:nvPr/>
          </p:nvSpPr>
          <p:spPr>
            <a:xfrm>
              <a:off x="286780" y="112542"/>
              <a:ext cx="1232531" cy="633046"/>
            </a:xfrm>
            <a:prstGeom prst="rect">
              <a:avLst/>
            </a:prstGeom>
            <a:noFill/>
            <a:ln w="25400">
              <a:solidFill>
                <a:srgbClr val="447D9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文本框 9">
              <a:extLst>
                <a:ext uri="{FF2B5EF4-FFF2-40B4-BE49-F238E27FC236}">
                  <a16:creationId xmlns:a16="http://schemas.microsoft.com/office/drawing/2014/main" id="{098DBF53-B9DA-40B7-9166-A10B83E44B97}"/>
                </a:ext>
              </a:extLst>
            </p:cNvPr>
            <p:cNvSpPr txBox="1"/>
            <p:nvPr/>
          </p:nvSpPr>
          <p:spPr>
            <a:xfrm>
              <a:off x="633046" y="112542"/>
              <a:ext cx="886265" cy="646331"/>
            </a:xfrm>
            <a:prstGeom prst="rect">
              <a:avLst/>
            </a:prstGeom>
            <a:noFill/>
          </p:spPr>
          <p:txBody>
            <a:bodyPr wrap="square" rtlCol="0">
              <a:spAutoFit/>
            </a:bodyPr>
            <a:lstStyle/>
            <a:p>
              <a:pPr algn="dist"/>
              <a:r>
                <a:rPr lang="en-US" altLang="zh-CN" sz="3600" dirty="0">
                  <a:solidFill>
                    <a:srgbClr val="447D96"/>
                  </a:solidFill>
                  <a:latin typeface="思源黑体 CN Heavy" panose="020B0A00000000000000" pitchFamily="34" charset="-122"/>
                  <a:ea typeface="思源黑体 CN Heavy" panose="020B0A00000000000000" pitchFamily="34" charset="-122"/>
                </a:rPr>
                <a:t>04</a:t>
              </a:r>
              <a:endParaRPr lang="zh-CN" altLang="en-US" sz="3600" dirty="0">
                <a:solidFill>
                  <a:srgbClr val="447D96"/>
                </a:solidFill>
                <a:latin typeface="思源黑体 CN Heavy" panose="020B0A00000000000000" pitchFamily="34" charset="-122"/>
                <a:ea typeface="思源黑体 CN Heavy" panose="020B0A00000000000000" pitchFamily="34" charset="-122"/>
              </a:endParaRPr>
            </a:p>
          </p:txBody>
        </p:sp>
        <p:sp>
          <p:nvSpPr>
            <p:cNvPr id="11" name="箭头: 五边形 10">
              <a:extLst>
                <a:ext uri="{FF2B5EF4-FFF2-40B4-BE49-F238E27FC236}">
                  <a16:creationId xmlns:a16="http://schemas.microsoft.com/office/drawing/2014/main" id="{AE46A32C-7DB0-4AB6-AD8C-624BCA89BF27}"/>
                </a:ext>
              </a:extLst>
            </p:cNvPr>
            <p:cNvSpPr/>
            <p:nvPr/>
          </p:nvSpPr>
          <p:spPr>
            <a:xfrm>
              <a:off x="286780" y="117078"/>
              <a:ext cx="346266" cy="628510"/>
            </a:xfrm>
            <a:prstGeom prst="homePlate">
              <a:avLst/>
            </a:prstGeom>
            <a:solidFill>
              <a:srgbClr val="447D9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TextBox 52">
              <a:extLst>
                <a:ext uri="{FF2B5EF4-FFF2-40B4-BE49-F238E27FC236}">
                  <a16:creationId xmlns:a16="http://schemas.microsoft.com/office/drawing/2014/main" id="{3D7988CA-469F-4EE1-ACE8-B8BD4ABA6109}"/>
                </a:ext>
              </a:extLst>
            </p:cNvPr>
            <p:cNvSpPr/>
            <p:nvPr/>
          </p:nvSpPr>
          <p:spPr>
            <a:xfrm>
              <a:off x="1519311" y="167455"/>
              <a:ext cx="4074241" cy="523220"/>
            </a:xfrm>
            <a:prstGeom prst="rect">
              <a:avLst/>
            </a:prstGeom>
            <a:noFill/>
            <a:ln w="9525">
              <a:noFill/>
            </a:ln>
          </p:spPr>
          <p:txBody>
            <a:bodyPr wrap="square" anchor="t">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dist">
                <a:spcBef>
                  <a:spcPts val="400"/>
                </a:spcBef>
              </a:pPr>
              <a:r>
                <a:rPr lang="zh-CN" altLang="en-US" sz="2800" b="1" dirty="0">
                  <a:solidFill>
                    <a:srgbClr val="447D96"/>
                  </a:solidFill>
                  <a:latin typeface="微软雅黑" panose="020B0503020204020204" pitchFamily="34" charset="-122"/>
                  <a:ea typeface="微软雅黑" panose="020B0503020204020204" pitchFamily="34" charset="-122"/>
                  <a:sym typeface="微软雅黑" panose="020B0503020204020204" pitchFamily="34" charset="-122"/>
                </a:rPr>
                <a:t>激励的实用方法</a:t>
              </a:r>
            </a:p>
          </p:txBody>
        </p:sp>
      </p:grpSp>
    </p:spTree>
    <p:extLst>
      <p:ext uri="{BB962C8B-B14F-4D97-AF65-F5344CB8AC3E}">
        <p14:creationId xmlns:p14="http://schemas.microsoft.com/office/powerpoint/2010/main" val="3631418822"/>
      </p:ext>
    </p:extLst>
  </p:cSld>
  <p:clrMapOvr>
    <a:masterClrMapping/>
  </p:clrMapOvr>
  <mc:AlternateContent xmlns:mc="http://schemas.openxmlformats.org/markup-compatibility/2006" xmlns:p14="http://schemas.microsoft.com/office/powerpoint/2010/main">
    <mc:Choice Requires="p14">
      <p:transition spd="slow" p14:dur="1250">
        <p14:switch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decel="10000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ppt_x</p:attrName>
                                        </p:attrNameLst>
                                      </p:cBhvr>
                                      <p:tavLst>
                                        <p:tav tm="0">
                                          <p:val>
                                            <p:strVal val="#ppt_x"/>
                                          </p:val>
                                        </p:tav>
                                        <p:tav tm="100000">
                                          <p:val>
                                            <p:strVal val="#ppt_x"/>
                                          </p:val>
                                        </p:tav>
                                      </p:tavLst>
                                    </p:anim>
                                    <p:anim calcmode="lin" valueType="num">
                                      <p:cBhvr>
                                        <p:cTn id="8" dur="500" fill="hold"/>
                                        <p:tgtEl>
                                          <p:spTgt spid="2"/>
                                        </p:tgtEl>
                                        <p:attrNameLst>
                                          <p:attrName>ppt_y</p:attrName>
                                        </p:attrNameLst>
                                      </p:cBhvr>
                                      <p:tavLst>
                                        <p:tav tm="0">
                                          <p:val>
                                            <p:strVal val="0-#ppt_h/2"/>
                                          </p:val>
                                        </p:tav>
                                        <p:tav tm="100000">
                                          <p:val>
                                            <p:strVal val="#ppt_y"/>
                                          </p:val>
                                        </p:tav>
                                      </p:tavLst>
                                    </p:anim>
                                  </p:childTnLst>
                                </p:cTn>
                              </p:par>
                            </p:childTnLst>
                          </p:cTn>
                        </p:par>
                        <p:par>
                          <p:cTn id="9" fill="hold">
                            <p:stCondLst>
                              <p:cond delay="500"/>
                            </p:stCondLst>
                            <p:childTnLst>
                              <p:par>
                                <p:cTn id="10" presetID="2" presetClass="entr" presetSubtype="8" decel="100000" fill="hold" grpId="0" nodeType="afterEffect">
                                  <p:stCondLst>
                                    <p:cond delay="0"/>
                                  </p:stCondLst>
                                  <p:childTnLst>
                                    <p:set>
                                      <p:cBhvr>
                                        <p:cTn id="11" dur="1" fill="hold">
                                          <p:stCondLst>
                                            <p:cond delay="0"/>
                                          </p:stCondLst>
                                        </p:cTn>
                                        <p:tgtEl>
                                          <p:spTgt spid="3"/>
                                        </p:tgtEl>
                                        <p:attrNameLst>
                                          <p:attrName>style.visibility</p:attrName>
                                        </p:attrNameLst>
                                      </p:cBhvr>
                                      <p:to>
                                        <p:strVal val="visible"/>
                                      </p:to>
                                    </p:set>
                                    <p:anim calcmode="lin" valueType="num">
                                      <p:cBhvr>
                                        <p:cTn id="12" dur="500" fill="hold"/>
                                        <p:tgtEl>
                                          <p:spTgt spid="3"/>
                                        </p:tgtEl>
                                        <p:attrNameLst>
                                          <p:attrName>ppt_x</p:attrName>
                                        </p:attrNameLst>
                                      </p:cBhvr>
                                      <p:tavLst>
                                        <p:tav tm="0">
                                          <p:val>
                                            <p:strVal val="0-#ppt_w/2"/>
                                          </p:val>
                                        </p:tav>
                                        <p:tav tm="100000">
                                          <p:val>
                                            <p:strVal val="#ppt_x"/>
                                          </p:val>
                                        </p:tav>
                                      </p:tavLst>
                                    </p:anim>
                                    <p:anim calcmode="lin" valueType="num">
                                      <p:cBhvr>
                                        <p:cTn id="13" dur="500" fill="hold"/>
                                        <p:tgtEl>
                                          <p:spTgt spid="3"/>
                                        </p:tgtEl>
                                        <p:attrNameLst>
                                          <p:attrName>ppt_y</p:attrName>
                                        </p:attrNameLst>
                                      </p:cBhvr>
                                      <p:tavLst>
                                        <p:tav tm="0">
                                          <p:val>
                                            <p:strVal val="#ppt_y"/>
                                          </p:val>
                                        </p:tav>
                                        <p:tav tm="100000">
                                          <p:val>
                                            <p:strVal val="#ppt_y"/>
                                          </p:val>
                                        </p:tav>
                                      </p:tavLst>
                                    </p:anim>
                                  </p:childTnLst>
                                </p:cTn>
                              </p:par>
                            </p:childTnLst>
                          </p:cTn>
                        </p:par>
                        <p:par>
                          <p:cTn id="14" fill="hold">
                            <p:stCondLst>
                              <p:cond delay="1000"/>
                            </p:stCondLst>
                            <p:childTnLst>
                              <p:par>
                                <p:cTn id="15" presetID="2" presetClass="entr" presetSubtype="1" decel="100000" fill="hold" grpId="0" nodeType="afterEffect">
                                  <p:stCondLst>
                                    <p:cond delay="0"/>
                                  </p:stCondLst>
                                  <p:childTnLst>
                                    <p:set>
                                      <p:cBhvr>
                                        <p:cTn id="16" dur="1" fill="hold">
                                          <p:stCondLst>
                                            <p:cond delay="0"/>
                                          </p:stCondLst>
                                        </p:cTn>
                                        <p:tgtEl>
                                          <p:spTgt spid="4"/>
                                        </p:tgtEl>
                                        <p:attrNameLst>
                                          <p:attrName>style.visibility</p:attrName>
                                        </p:attrNameLst>
                                      </p:cBhvr>
                                      <p:to>
                                        <p:strVal val="visible"/>
                                      </p:to>
                                    </p:set>
                                    <p:anim calcmode="lin" valueType="num">
                                      <p:cBhvr>
                                        <p:cTn id="17" dur="500" fill="hold"/>
                                        <p:tgtEl>
                                          <p:spTgt spid="4"/>
                                        </p:tgtEl>
                                        <p:attrNameLst>
                                          <p:attrName>ppt_x</p:attrName>
                                        </p:attrNameLst>
                                      </p:cBhvr>
                                      <p:tavLst>
                                        <p:tav tm="0">
                                          <p:val>
                                            <p:strVal val="#ppt_x"/>
                                          </p:val>
                                        </p:tav>
                                        <p:tav tm="100000">
                                          <p:val>
                                            <p:strVal val="#ppt_x"/>
                                          </p:val>
                                        </p:tav>
                                      </p:tavLst>
                                    </p:anim>
                                    <p:anim calcmode="lin" valueType="num">
                                      <p:cBhvr>
                                        <p:cTn id="18" dur="500" fill="hold"/>
                                        <p:tgtEl>
                                          <p:spTgt spid="4"/>
                                        </p:tgtEl>
                                        <p:attrNameLst>
                                          <p:attrName>ppt_y</p:attrName>
                                        </p:attrNameLst>
                                      </p:cBhvr>
                                      <p:tavLst>
                                        <p:tav tm="0">
                                          <p:val>
                                            <p:strVal val="0-#ppt_h/2"/>
                                          </p:val>
                                        </p:tav>
                                        <p:tav tm="100000">
                                          <p:val>
                                            <p:strVal val="#ppt_y"/>
                                          </p:val>
                                        </p:tav>
                                      </p:tavLst>
                                    </p:anim>
                                  </p:childTnLst>
                                </p:cTn>
                              </p:par>
                            </p:childTnLst>
                          </p:cTn>
                        </p:par>
                        <p:par>
                          <p:cTn id="19" fill="hold">
                            <p:stCondLst>
                              <p:cond delay="1500"/>
                            </p:stCondLst>
                            <p:childTnLst>
                              <p:par>
                                <p:cTn id="20" presetID="2" presetClass="entr" presetSubtype="1" fill="hold" grpId="0" nodeType="afterEffect">
                                  <p:stCondLst>
                                    <p:cond delay="0"/>
                                  </p:stCondLst>
                                  <p:childTnLst>
                                    <p:set>
                                      <p:cBhvr>
                                        <p:cTn id="21" dur="1" fill="hold">
                                          <p:stCondLst>
                                            <p:cond delay="0"/>
                                          </p:stCondLst>
                                        </p:cTn>
                                        <p:tgtEl>
                                          <p:spTgt spid="5"/>
                                        </p:tgtEl>
                                        <p:attrNameLst>
                                          <p:attrName>style.visibility</p:attrName>
                                        </p:attrNameLst>
                                      </p:cBhvr>
                                      <p:to>
                                        <p:strVal val="visible"/>
                                      </p:to>
                                    </p:set>
                                    <p:anim calcmode="lin" valueType="num">
                                      <p:cBhvr>
                                        <p:cTn id="22" dur="500" fill="hold"/>
                                        <p:tgtEl>
                                          <p:spTgt spid="5"/>
                                        </p:tgtEl>
                                        <p:attrNameLst>
                                          <p:attrName>ppt_x</p:attrName>
                                        </p:attrNameLst>
                                      </p:cBhvr>
                                      <p:tavLst>
                                        <p:tav tm="0">
                                          <p:val>
                                            <p:strVal val="#ppt_x"/>
                                          </p:val>
                                        </p:tav>
                                        <p:tav tm="100000">
                                          <p:val>
                                            <p:strVal val="#ppt_x"/>
                                          </p:val>
                                        </p:tav>
                                      </p:tavLst>
                                    </p:anim>
                                    <p:anim calcmode="lin" valueType="num">
                                      <p:cBhvr>
                                        <p:cTn id="23" dur="500" fill="hold"/>
                                        <p:tgtEl>
                                          <p:spTgt spid="5"/>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ldLvl="0"/>
      <p:bldP spid="3" grpId="0" bldLvl="0"/>
      <p:bldP spid="4" grpId="0" bldLvl="0"/>
      <p:bldP spid="5" grpId="0" bldLvl="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6">
            <a:extLst>
              <a:ext uri="{FF2B5EF4-FFF2-40B4-BE49-F238E27FC236}">
                <a16:creationId xmlns:a16="http://schemas.microsoft.com/office/drawing/2014/main" id="{F4891DF7-5B4C-45FB-ACA2-65653A330DFD}"/>
              </a:ext>
            </a:extLst>
          </p:cNvPr>
          <p:cNvSpPr>
            <a:spLocks noChangeArrowheads="1"/>
          </p:cNvSpPr>
          <p:nvPr/>
        </p:nvSpPr>
        <p:spPr bwMode="auto">
          <a:xfrm>
            <a:off x="1097280" y="2743200"/>
            <a:ext cx="3291840" cy="523220"/>
          </a:xfrm>
          <a:prstGeom prst="rect">
            <a:avLst/>
          </a:prstGeom>
        </p:spPr>
        <p:txBody>
          <a:bodyPr wrap="square">
            <a:spAutoFit/>
          </a:bodyPr>
          <a:lstStyle/>
          <a:p>
            <a:pPr algn="dist"/>
            <a:r>
              <a:rPr lang="zh-CN" altLang="en-US" sz="2800" dirty="0">
                <a:solidFill>
                  <a:schemeClr val="tx1">
                    <a:lumMod val="75000"/>
                    <a:lumOff val="25000"/>
                  </a:schemeClr>
                </a:solidFill>
                <a:latin typeface="思源黑体 CN Heavy" panose="020B0A00000000000000" pitchFamily="34" charset="-122"/>
                <a:ea typeface="思源黑体 CN Heavy" panose="020B0A00000000000000" pitchFamily="34" charset="-122"/>
                <a:sym typeface="微软雅黑" panose="020B0503020204020204" pitchFamily="34" charset="-122"/>
              </a:rPr>
              <a:t>激励要持续进行</a:t>
            </a:r>
          </a:p>
        </p:txBody>
      </p:sp>
      <p:sp>
        <p:nvSpPr>
          <p:cNvPr id="3" name="TextBox 6">
            <a:extLst>
              <a:ext uri="{FF2B5EF4-FFF2-40B4-BE49-F238E27FC236}">
                <a16:creationId xmlns:a16="http://schemas.microsoft.com/office/drawing/2014/main" id="{72B24835-659C-44E0-BDEA-22E94A4AA7B0}"/>
              </a:ext>
            </a:extLst>
          </p:cNvPr>
          <p:cNvSpPr>
            <a:spLocks noChangeArrowheads="1"/>
          </p:cNvSpPr>
          <p:nvPr/>
        </p:nvSpPr>
        <p:spPr bwMode="auto">
          <a:xfrm>
            <a:off x="1097280" y="3429000"/>
            <a:ext cx="4895850" cy="2943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nSpc>
                <a:spcPct val="130000"/>
              </a:lnSpc>
            </a:pPr>
            <a:r>
              <a:rPr lang="zh-CN" altLang="en-US" dirty="0">
                <a:solidFill>
                  <a:schemeClr val="tx1">
                    <a:lumMod val="75000"/>
                    <a:lumOff val="25000"/>
                  </a:schemeClr>
                </a:solidFill>
                <a:latin typeface="思源黑体 CN Medium" panose="020B0600000000000000" pitchFamily="34" charset="-122"/>
                <a:ea typeface="思源黑体 CN Medium" panose="020B0600000000000000" pitchFamily="34" charset="-122"/>
                <a:sym typeface="微软雅黑" panose="020B0503020204020204" pitchFamily="34" charset="-122"/>
              </a:rPr>
              <a:t>激励具有时效性。每一种激励手段的作用都有一定的时间限度，超过时限就会失效。因此，激励不能一劳永逸，需要持续进行。这是一个不幸的真理，也是许多领导所忽视的。他们认为只要在开始阶段激励了员工，员工就会永远受到激励。但事实上，随着时间的流逝，激励水平逐渐下降；一般在三到六个月时间内下降到零。</a:t>
            </a:r>
          </a:p>
        </p:txBody>
      </p:sp>
      <p:sp>
        <p:nvSpPr>
          <p:cNvPr id="4" name="TextBox 6">
            <a:extLst>
              <a:ext uri="{FF2B5EF4-FFF2-40B4-BE49-F238E27FC236}">
                <a16:creationId xmlns:a16="http://schemas.microsoft.com/office/drawing/2014/main" id="{21F6A2D4-CC04-49A8-8E37-A1748939C69A}"/>
              </a:ext>
            </a:extLst>
          </p:cNvPr>
          <p:cNvSpPr>
            <a:spLocks noChangeArrowheads="1"/>
          </p:cNvSpPr>
          <p:nvPr/>
        </p:nvSpPr>
        <p:spPr bwMode="auto">
          <a:xfrm>
            <a:off x="6590446" y="1929937"/>
            <a:ext cx="5180012" cy="523220"/>
          </a:xfrm>
          <a:prstGeom prst="rect">
            <a:avLst/>
          </a:prstGeom>
        </p:spPr>
        <p:txBody>
          <a:bodyPr wrap="square">
            <a:spAutoFit/>
          </a:bodyPr>
          <a:lstStyle/>
          <a:p>
            <a:pPr algn="dist"/>
            <a:r>
              <a:rPr lang="zh-CN" altLang="en-US" sz="2800" dirty="0">
                <a:solidFill>
                  <a:schemeClr val="tx1">
                    <a:lumMod val="75000"/>
                    <a:lumOff val="25000"/>
                  </a:schemeClr>
                </a:solidFill>
                <a:latin typeface="思源黑体 CN Heavy" panose="020B0A00000000000000" pitchFamily="34" charset="-122"/>
                <a:ea typeface="思源黑体 CN Heavy" panose="020B0A00000000000000" pitchFamily="34" charset="-122"/>
                <a:sym typeface="微软雅黑" panose="020B0503020204020204" pitchFamily="34" charset="-122"/>
              </a:rPr>
              <a:t>激励的方向应与组织目标吻合</a:t>
            </a:r>
          </a:p>
        </p:txBody>
      </p:sp>
      <p:sp>
        <p:nvSpPr>
          <p:cNvPr id="5" name="TextBox 6">
            <a:extLst>
              <a:ext uri="{FF2B5EF4-FFF2-40B4-BE49-F238E27FC236}">
                <a16:creationId xmlns:a16="http://schemas.microsoft.com/office/drawing/2014/main" id="{217E4870-4C1A-4013-9EBA-875A1C9D921A}"/>
              </a:ext>
            </a:extLst>
          </p:cNvPr>
          <p:cNvSpPr>
            <a:spLocks noChangeArrowheads="1"/>
          </p:cNvSpPr>
          <p:nvPr/>
        </p:nvSpPr>
        <p:spPr bwMode="auto">
          <a:xfrm>
            <a:off x="6381752" y="2557000"/>
            <a:ext cx="5388706" cy="11430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nSpc>
                <a:spcPct val="130000"/>
              </a:lnSpc>
            </a:pPr>
            <a:r>
              <a:rPr lang="zh-CN" altLang="en-US" dirty="0">
                <a:solidFill>
                  <a:schemeClr val="tx1">
                    <a:lumMod val="75000"/>
                    <a:lumOff val="25000"/>
                  </a:schemeClr>
                </a:solidFill>
                <a:latin typeface="思源黑体 CN Medium" panose="020B0600000000000000" pitchFamily="34" charset="-122"/>
                <a:ea typeface="思源黑体 CN Medium" panose="020B0600000000000000" pitchFamily="34" charset="-122"/>
                <a:sym typeface="微软雅黑" panose="020B0503020204020204" pitchFamily="34" charset="-122"/>
              </a:rPr>
              <a:t>不能因为激励措施不妥当而引起员工的行为与组织目标背道而驰。所谓“奖励得当，种瓜得瓜；奖励不当，种瓜得豆”！</a:t>
            </a:r>
          </a:p>
        </p:txBody>
      </p:sp>
      <p:sp>
        <p:nvSpPr>
          <p:cNvPr id="6" name="矩形 5">
            <a:extLst>
              <a:ext uri="{FF2B5EF4-FFF2-40B4-BE49-F238E27FC236}">
                <a16:creationId xmlns:a16="http://schemas.microsoft.com/office/drawing/2014/main" id="{DADC8817-DB98-4114-8A35-B21BDE930234}"/>
              </a:ext>
            </a:extLst>
          </p:cNvPr>
          <p:cNvSpPr/>
          <p:nvPr/>
        </p:nvSpPr>
        <p:spPr>
          <a:xfrm>
            <a:off x="6096000" y="1702191"/>
            <a:ext cx="5674458" cy="2405575"/>
          </a:xfrm>
          <a:prstGeom prst="rect">
            <a:avLst/>
          </a:prstGeom>
          <a:noFill/>
          <a:ln w="25400">
            <a:solidFill>
              <a:srgbClr val="447D9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a:t>2</a:t>
            </a:r>
            <a:endParaRPr lang="zh-CN" altLang="en-US" dirty="0"/>
          </a:p>
        </p:txBody>
      </p:sp>
      <p:pic>
        <p:nvPicPr>
          <p:cNvPr id="8" name="图片 7">
            <a:extLst>
              <a:ext uri="{FF2B5EF4-FFF2-40B4-BE49-F238E27FC236}">
                <a16:creationId xmlns:a16="http://schemas.microsoft.com/office/drawing/2014/main" id="{46F21F81-0FCC-415A-8216-C6531510BFF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568419" y="3411617"/>
            <a:ext cx="4314288" cy="3404078"/>
          </a:xfrm>
          <a:prstGeom prst="rect">
            <a:avLst/>
          </a:prstGeom>
        </p:spPr>
      </p:pic>
      <p:grpSp>
        <p:nvGrpSpPr>
          <p:cNvPr id="9" name="组合 8">
            <a:extLst>
              <a:ext uri="{FF2B5EF4-FFF2-40B4-BE49-F238E27FC236}">
                <a16:creationId xmlns:a16="http://schemas.microsoft.com/office/drawing/2014/main" id="{FF6BBEDC-EEDE-4F35-857C-E22D5C5573F7}"/>
              </a:ext>
            </a:extLst>
          </p:cNvPr>
          <p:cNvGrpSpPr/>
          <p:nvPr/>
        </p:nvGrpSpPr>
        <p:grpSpPr>
          <a:xfrm>
            <a:off x="286780" y="112542"/>
            <a:ext cx="5306772" cy="646331"/>
            <a:chOff x="286780" y="112542"/>
            <a:chExt cx="5306772" cy="646331"/>
          </a:xfrm>
        </p:grpSpPr>
        <p:sp>
          <p:nvSpPr>
            <p:cNvPr id="10" name="矩形 9">
              <a:extLst>
                <a:ext uri="{FF2B5EF4-FFF2-40B4-BE49-F238E27FC236}">
                  <a16:creationId xmlns:a16="http://schemas.microsoft.com/office/drawing/2014/main" id="{DBAACB33-3D25-4A12-9A95-2F4930AF3566}"/>
                </a:ext>
              </a:extLst>
            </p:cNvPr>
            <p:cNvSpPr/>
            <p:nvPr/>
          </p:nvSpPr>
          <p:spPr>
            <a:xfrm>
              <a:off x="286780" y="112542"/>
              <a:ext cx="1232531" cy="633046"/>
            </a:xfrm>
            <a:prstGeom prst="rect">
              <a:avLst/>
            </a:prstGeom>
            <a:noFill/>
            <a:ln w="25400">
              <a:solidFill>
                <a:srgbClr val="447D9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文本框 10">
              <a:extLst>
                <a:ext uri="{FF2B5EF4-FFF2-40B4-BE49-F238E27FC236}">
                  <a16:creationId xmlns:a16="http://schemas.microsoft.com/office/drawing/2014/main" id="{1132273E-00F2-4740-893C-D3BF41ECF6DF}"/>
                </a:ext>
              </a:extLst>
            </p:cNvPr>
            <p:cNvSpPr txBox="1"/>
            <p:nvPr/>
          </p:nvSpPr>
          <p:spPr>
            <a:xfrm>
              <a:off x="633046" y="112542"/>
              <a:ext cx="886265" cy="646331"/>
            </a:xfrm>
            <a:prstGeom prst="rect">
              <a:avLst/>
            </a:prstGeom>
            <a:noFill/>
          </p:spPr>
          <p:txBody>
            <a:bodyPr wrap="square" rtlCol="0">
              <a:spAutoFit/>
            </a:bodyPr>
            <a:lstStyle/>
            <a:p>
              <a:pPr algn="dist"/>
              <a:r>
                <a:rPr lang="en-US" altLang="zh-CN" sz="3600" dirty="0">
                  <a:solidFill>
                    <a:srgbClr val="447D96"/>
                  </a:solidFill>
                  <a:latin typeface="思源黑体 CN Heavy" panose="020B0A00000000000000" pitchFamily="34" charset="-122"/>
                  <a:ea typeface="思源黑体 CN Heavy" panose="020B0A00000000000000" pitchFamily="34" charset="-122"/>
                </a:rPr>
                <a:t>04</a:t>
              </a:r>
              <a:endParaRPr lang="zh-CN" altLang="en-US" sz="3600" dirty="0">
                <a:solidFill>
                  <a:srgbClr val="447D96"/>
                </a:solidFill>
                <a:latin typeface="思源黑体 CN Heavy" panose="020B0A00000000000000" pitchFamily="34" charset="-122"/>
                <a:ea typeface="思源黑体 CN Heavy" panose="020B0A00000000000000" pitchFamily="34" charset="-122"/>
              </a:endParaRPr>
            </a:p>
          </p:txBody>
        </p:sp>
        <p:sp>
          <p:nvSpPr>
            <p:cNvPr id="12" name="箭头: 五边形 11">
              <a:extLst>
                <a:ext uri="{FF2B5EF4-FFF2-40B4-BE49-F238E27FC236}">
                  <a16:creationId xmlns:a16="http://schemas.microsoft.com/office/drawing/2014/main" id="{3D0C99EA-CF12-4EFD-8AC2-487C6107D0F1}"/>
                </a:ext>
              </a:extLst>
            </p:cNvPr>
            <p:cNvSpPr/>
            <p:nvPr/>
          </p:nvSpPr>
          <p:spPr>
            <a:xfrm>
              <a:off x="286780" y="117078"/>
              <a:ext cx="346266" cy="628510"/>
            </a:xfrm>
            <a:prstGeom prst="homePlate">
              <a:avLst/>
            </a:prstGeom>
            <a:solidFill>
              <a:srgbClr val="447D9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TextBox 52">
              <a:extLst>
                <a:ext uri="{FF2B5EF4-FFF2-40B4-BE49-F238E27FC236}">
                  <a16:creationId xmlns:a16="http://schemas.microsoft.com/office/drawing/2014/main" id="{7D48B27A-075B-4B9B-A5E4-CD8D4ED04D76}"/>
                </a:ext>
              </a:extLst>
            </p:cNvPr>
            <p:cNvSpPr/>
            <p:nvPr/>
          </p:nvSpPr>
          <p:spPr>
            <a:xfrm>
              <a:off x="1519311" y="167455"/>
              <a:ext cx="4074241" cy="523220"/>
            </a:xfrm>
            <a:prstGeom prst="rect">
              <a:avLst/>
            </a:prstGeom>
            <a:noFill/>
            <a:ln w="9525">
              <a:noFill/>
            </a:ln>
          </p:spPr>
          <p:txBody>
            <a:bodyPr wrap="square" anchor="t">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dist">
                <a:spcBef>
                  <a:spcPts val="400"/>
                </a:spcBef>
              </a:pPr>
              <a:r>
                <a:rPr lang="zh-CN" altLang="en-US" sz="2800" b="1" dirty="0">
                  <a:solidFill>
                    <a:srgbClr val="447D96"/>
                  </a:solidFill>
                  <a:latin typeface="微软雅黑" panose="020B0503020204020204" pitchFamily="34" charset="-122"/>
                  <a:ea typeface="微软雅黑" panose="020B0503020204020204" pitchFamily="34" charset="-122"/>
                  <a:sym typeface="微软雅黑" panose="020B0503020204020204" pitchFamily="34" charset="-122"/>
                </a:rPr>
                <a:t>激励的实用方法</a:t>
              </a:r>
            </a:p>
          </p:txBody>
        </p:sp>
      </p:grpSp>
    </p:spTree>
    <p:extLst>
      <p:ext uri="{BB962C8B-B14F-4D97-AF65-F5344CB8AC3E}">
        <p14:creationId xmlns:p14="http://schemas.microsoft.com/office/powerpoint/2010/main" val="3015007784"/>
      </p:ext>
    </p:extLst>
  </p:cSld>
  <p:clrMapOvr>
    <a:masterClrMapping/>
  </p:clrMapOvr>
  <mc:AlternateContent xmlns:mc="http://schemas.openxmlformats.org/markup-compatibility/2006" xmlns:p14="http://schemas.microsoft.com/office/powerpoint/2010/main">
    <mc:Choice Requires="p14">
      <p:transition spd="slow" p14:dur="1250">
        <p14:switch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decel="10000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ppt_x</p:attrName>
                                        </p:attrNameLst>
                                      </p:cBhvr>
                                      <p:tavLst>
                                        <p:tav tm="0">
                                          <p:val>
                                            <p:strVal val="#ppt_x"/>
                                          </p:val>
                                        </p:tav>
                                        <p:tav tm="100000">
                                          <p:val>
                                            <p:strVal val="#ppt_x"/>
                                          </p:val>
                                        </p:tav>
                                      </p:tavLst>
                                    </p:anim>
                                    <p:anim calcmode="lin" valueType="num">
                                      <p:cBhvr>
                                        <p:cTn id="8" dur="500" fill="hold"/>
                                        <p:tgtEl>
                                          <p:spTgt spid="2"/>
                                        </p:tgtEl>
                                        <p:attrNameLst>
                                          <p:attrName>ppt_y</p:attrName>
                                        </p:attrNameLst>
                                      </p:cBhvr>
                                      <p:tavLst>
                                        <p:tav tm="0">
                                          <p:val>
                                            <p:strVal val="0-#ppt_h/2"/>
                                          </p:val>
                                        </p:tav>
                                        <p:tav tm="100000">
                                          <p:val>
                                            <p:strVal val="#ppt_y"/>
                                          </p:val>
                                        </p:tav>
                                      </p:tavLst>
                                    </p:anim>
                                  </p:childTnLst>
                                </p:cTn>
                              </p:par>
                            </p:childTnLst>
                          </p:cTn>
                        </p:par>
                        <p:par>
                          <p:cTn id="9" fill="hold">
                            <p:stCondLst>
                              <p:cond delay="500"/>
                            </p:stCondLst>
                            <p:childTnLst>
                              <p:par>
                                <p:cTn id="10" presetID="2" presetClass="entr" presetSubtype="8" decel="100000" fill="hold" grpId="0" nodeType="afterEffect">
                                  <p:stCondLst>
                                    <p:cond delay="0"/>
                                  </p:stCondLst>
                                  <p:childTnLst>
                                    <p:set>
                                      <p:cBhvr>
                                        <p:cTn id="11" dur="1" fill="hold">
                                          <p:stCondLst>
                                            <p:cond delay="0"/>
                                          </p:stCondLst>
                                        </p:cTn>
                                        <p:tgtEl>
                                          <p:spTgt spid="3"/>
                                        </p:tgtEl>
                                        <p:attrNameLst>
                                          <p:attrName>style.visibility</p:attrName>
                                        </p:attrNameLst>
                                      </p:cBhvr>
                                      <p:to>
                                        <p:strVal val="visible"/>
                                      </p:to>
                                    </p:set>
                                    <p:anim calcmode="lin" valueType="num">
                                      <p:cBhvr>
                                        <p:cTn id="12" dur="500" fill="hold"/>
                                        <p:tgtEl>
                                          <p:spTgt spid="3"/>
                                        </p:tgtEl>
                                        <p:attrNameLst>
                                          <p:attrName>ppt_x</p:attrName>
                                        </p:attrNameLst>
                                      </p:cBhvr>
                                      <p:tavLst>
                                        <p:tav tm="0">
                                          <p:val>
                                            <p:strVal val="0-#ppt_w/2"/>
                                          </p:val>
                                        </p:tav>
                                        <p:tav tm="100000">
                                          <p:val>
                                            <p:strVal val="#ppt_x"/>
                                          </p:val>
                                        </p:tav>
                                      </p:tavLst>
                                    </p:anim>
                                    <p:anim calcmode="lin" valueType="num">
                                      <p:cBhvr>
                                        <p:cTn id="13" dur="500" fill="hold"/>
                                        <p:tgtEl>
                                          <p:spTgt spid="3"/>
                                        </p:tgtEl>
                                        <p:attrNameLst>
                                          <p:attrName>ppt_y</p:attrName>
                                        </p:attrNameLst>
                                      </p:cBhvr>
                                      <p:tavLst>
                                        <p:tav tm="0">
                                          <p:val>
                                            <p:strVal val="#ppt_y"/>
                                          </p:val>
                                        </p:tav>
                                        <p:tav tm="100000">
                                          <p:val>
                                            <p:strVal val="#ppt_y"/>
                                          </p:val>
                                        </p:tav>
                                      </p:tavLst>
                                    </p:anim>
                                  </p:childTnLst>
                                </p:cTn>
                              </p:par>
                            </p:childTnLst>
                          </p:cTn>
                        </p:par>
                        <p:par>
                          <p:cTn id="14" fill="hold">
                            <p:stCondLst>
                              <p:cond delay="1000"/>
                            </p:stCondLst>
                            <p:childTnLst>
                              <p:par>
                                <p:cTn id="15" presetID="2" presetClass="entr" presetSubtype="1" decel="100000" fill="hold" grpId="0" nodeType="afterEffect">
                                  <p:stCondLst>
                                    <p:cond delay="0"/>
                                  </p:stCondLst>
                                  <p:childTnLst>
                                    <p:set>
                                      <p:cBhvr>
                                        <p:cTn id="16" dur="1" fill="hold">
                                          <p:stCondLst>
                                            <p:cond delay="0"/>
                                          </p:stCondLst>
                                        </p:cTn>
                                        <p:tgtEl>
                                          <p:spTgt spid="4"/>
                                        </p:tgtEl>
                                        <p:attrNameLst>
                                          <p:attrName>style.visibility</p:attrName>
                                        </p:attrNameLst>
                                      </p:cBhvr>
                                      <p:to>
                                        <p:strVal val="visible"/>
                                      </p:to>
                                    </p:set>
                                    <p:anim calcmode="lin" valueType="num">
                                      <p:cBhvr>
                                        <p:cTn id="17" dur="500" fill="hold"/>
                                        <p:tgtEl>
                                          <p:spTgt spid="4"/>
                                        </p:tgtEl>
                                        <p:attrNameLst>
                                          <p:attrName>ppt_x</p:attrName>
                                        </p:attrNameLst>
                                      </p:cBhvr>
                                      <p:tavLst>
                                        <p:tav tm="0">
                                          <p:val>
                                            <p:strVal val="#ppt_x"/>
                                          </p:val>
                                        </p:tav>
                                        <p:tav tm="100000">
                                          <p:val>
                                            <p:strVal val="#ppt_x"/>
                                          </p:val>
                                        </p:tav>
                                      </p:tavLst>
                                    </p:anim>
                                    <p:anim calcmode="lin" valueType="num">
                                      <p:cBhvr>
                                        <p:cTn id="18" dur="500" fill="hold"/>
                                        <p:tgtEl>
                                          <p:spTgt spid="4"/>
                                        </p:tgtEl>
                                        <p:attrNameLst>
                                          <p:attrName>ppt_y</p:attrName>
                                        </p:attrNameLst>
                                      </p:cBhvr>
                                      <p:tavLst>
                                        <p:tav tm="0">
                                          <p:val>
                                            <p:strVal val="0-#ppt_h/2"/>
                                          </p:val>
                                        </p:tav>
                                        <p:tav tm="100000">
                                          <p:val>
                                            <p:strVal val="#ppt_y"/>
                                          </p:val>
                                        </p:tav>
                                      </p:tavLst>
                                    </p:anim>
                                  </p:childTnLst>
                                </p:cTn>
                              </p:par>
                            </p:childTnLst>
                          </p:cTn>
                        </p:par>
                        <p:par>
                          <p:cTn id="19" fill="hold">
                            <p:stCondLst>
                              <p:cond delay="1500"/>
                            </p:stCondLst>
                            <p:childTnLst>
                              <p:par>
                                <p:cTn id="20" presetID="2" presetClass="entr" presetSubtype="2" decel="100000" fill="hold" grpId="0" nodeType="afterEffect">
                                  <p:stCondLst>
                                    <p:cond delay="0"/>
                                  </p:stCondLst>
                                  <p:childTnLst>
                                    <p:set>
                                      <p:cBhvr>
                                        <p:cTn id="21" dur="1" fill="hold">
                                          <p:stCondLst>
                                            <p:cond delay="0"/>
                                          </p:stCondLst>
                                        </p:cTn>
                                        <p:tgtEl>
                                          <p:spTgt spid="5"/>
                                        </p:tgtEl>
                                        <p:attrNameLst>
                                          <p:attrName>style.visibility</p:attrName>
                                        </p:attrNameLst>
                                      </p:cBhvr>
                                      <p:to>
                                        <p:strVal val="visible"/>
                                      </p:to>
                                    </p:set>
                                    <p:anim calcmode="lin" valueType="num">
                                      <p:cBhvr>
                                        <p:cTn id="22" dur="500" fill="hold"/>
                                        <p:tgtEl>
                                          <p:spTgt spid="5"/>
                                        </p:tgtEl>
                                        <p:attrNameLst>
                                          <p:attrName>ppt_x</p:attrName>
                                        </p:attrNameLst>
                                      </p:cBhvr>
                                      <p:tavLst>
                                        <p:tav tm="0">
                                          <p:val>
                                            <p:strVal val="1+#ppt_w/2"/>
                                          </p:val>
                                        </p:tav>
                                        <p:tav tm="100000">
                                          <p:val>
                                            <p:strVal val="#ppt_x"/>
                                          </p:val>
                                        </p:tav>
                                      </p:tavLst>
                                    </p:anim>
                                    <p:anim calcmode="lin" valueType="num">
                                      <p:cBhvr>
                                        <p:cTn id="23" dur="500" fill="hold"/>
                                        <p:tgtEl>
                                          <p:spTgt spid="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ldLvl="0"/>
      <p:bldP spid="3" grpId="0" bldLvl="0"/>
      <p:bldP spid="4" grpId="0" bldLvl="0"/>
      <p:bldP spid="5" grpId="0" bldLvl="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矩形 5">
            <a:extLst>
              <a:ext uri="{FF2B5EF4-FFF2-40B4-BE49-F238E27FC236}">
                <a16:creationId xmlns:a16="http://schemas.microsoft.com/office/drawing/2014/main" id="{7DEDFF4C-C676-46CB-8920-A8AD1A979606}"/>
              </a:ext>
            </a:extLst>
          </p:cNvPr>
          <p:cNvSpPr/>
          <p:nvPr/>
        </p:nvSpPr>
        <p:spPr>
          <a:xfrm>
            <a:off x="656492" y="1814732"/>
            <a:ext cx="5439508" cy="4768948"/>
          </a:xfrm>
          <a:prstGeom prst="rect">
            <a:avLst/>
          </a:prstGeom>
          <a:solidFill>
            <a:srgbClr val="447D9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 name="TextBox 6">
            <a:extLst>
              <a:ext uri="{FF2B5EF4-FFF2-40B4-BE49-F238E27FC236}">
                <a16:creationId xmlns:a16="http://schemas.microsoft.com/office/drawing/2014/main" id="{7E483A48-6A2D-4ACB-9B97-1AEA97F02019}"/>
              </a:ext>
            </a:extLst>
          </p:cNvPr>
          <p:cNvSpPr>
            <a:spLocks noChangeArrowheads="1"/>
          </p:cNvSpPr>
          <p:nvPr/>
        </p:nvSpPr>
        <p:spPr bwMode="auto">
          <a:xfrm>
            <a:off x="1026942" y="2113618"/>
            <a:ext cx="4783308" cy="523220"/>
          </a:xfrm>
          <a:prstGeom prst="rect">
            <a:avLst/>
          </a:prstGeom>
        </p:spPr>
        <p:txBody>
          <a:bodyPr wrap="square">
            <a:spAutoFit/>
          </a:bodyPr>
          <a:lstStyle/>
          <a:p>
            <a:pPr algn="dist"/>
            <a:r>
              <a:rPr lang="zh-CN" altLang="en-US" sz="2800" dirty="0">
                <a:solidFill>
                  <a:schemeClr val="bg1">
                    <a:lumMod val="95000"/>
                  </a:schemeClr>
                </a:solidFill>
                <a:latin typeface="思源黑体 CN Heavy" panose="020B0A00000000000000" pitchFamily="34" charset="-122"/>
                <a:ea typeface="思源黑体 CN Heavy" panose="020B0A00000000000000" pitchFamily="34" charset="-122"/>
                <a:sym typeface="微软雅黑" panose="020B0503020204020204" pitchFamily="34" charset="-122"/>
              </a:rPr>
              <a:t>人们是为自己的理由而做事</a:t>
            </a:r>
          </a:p>
        </p:txBody>
      </p:sp>
      <p:sp>
        <p:nvSpPr>
          <p:cNvPr id="3" name="TextBox 6">
            <a:extLst>
              <a:ext uri="{FF2B5EF4-FFF2-40B4-BE49-F238E27FC236}">
                <a16:creationId xmlns:a16="http://schemas.microsoft.com/office/drawing/2014/main" id="{30C3C399-2AAF-4FA6-9909-47C67AC7F739}"/>
              </a:ext>
            </a:extLst>
          </p:cNvPr>
          <p:cNvSpPr>
            <a:spLocks noChangeArrowheads="1"/>
          </p:cNvSpPr>
          <p:nvPr/>
        </p:nvSpPr>
        <p:spPr bwMode="auto">
          <a:xfrm>
            <a:off x="1026942" y="2990801"/>
            <a:ext cx="4895850" cy="18632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nSpc>
                <a:spcPct val="130000"/>
              </a:lnSpc>
            </a:pPr>
            <a:r>
              <a:rPr lang="zh-CN" altLang="en-US" dirty="0">
                <a:solidFill>
                  <a:schemeClr val="bg1">
                    <a:lumMod val="95000"/>
                  </a:schemeClr>
                </a:solidFill>
                <a:latin typeface="思源黑体 CN Medium" panose="020B0600000000000000" pitchFamily="34" charset="-122"/>
                <a:ea typeface="思源黑体 CN Medium" panose="020B0600000000000000" pitchFamily="34" charset="-122"/>
                <a:sym typeface="微软雅黑" panose="020B0503020204020204" pitchFamily="34" charset="-122"/>
              </a:rPr>
              <a:t>工作的根本动力来源于自我激励。领导者不仅要激励下属，而且要教会下属学会自我激励，更要想办法创造一个能让人们做自我激励的环境。有句话说：“你不可能真正激励员工，你只能创造一个使他们自我激励的环境”。</a:t>
            </a:r>
          </a:p>
        </p:txBody>
      </p:sp>
      <p:sp>
        <p:nvSpPr>
          <p:cNvPr id="4" name="TextBox 6">
            <a:extLst>
              <a:ext uri="{FF2B5EF4-FFF2-40B4-BE49-F238E27FC236}">
                <a16:creationId xmlns:a16="http://schemas.microsoft.com/office/drawing/2014/main" id="{5605A389-B4E3-432C-AE54-2ECC060F6C85}"/>
              </a:ext>
            </a:extLst>
          </p:cNvPr>
          <p:cNvSpPr>
            <a:spLocks noChangeArrowheads="1"/>
          </p:cNvSpPr>
          <p:nvPr/>
        </p:nvSpPr>
        <p:spPr bwMode="auto">
          <a:xfrm>
            <a:off x="6581187" y="2113618"/>
            <a:ext cx="3600450" cy="523220"/>
          </a:xfrm>
          <a:prstGeom prst="rect">
            <a:avLst/>
          </a:prstGeom>
        </p:spPr>
        <p:txBody>
          <a:bodyPr wrap="square">
            <a:spAutoFit/>
          </a:bodyPr>
          <a:lstStyle/>
          <a:p>
            <a:pPr algn="dist"/>
            <a:r>
              <a:rPr lang="zh-CN" altLang="en-US" sz="2800" dirty="0">
                <a:solidFill>
                  <a:schemeClr val="tx1">
                    <a:lumMod val="75000"/>
                    <a:lumOff val="25000"/>
                  </a:schemeClr>
                </a:solidFill>
                <a:latin typeface="思源黑体 CN Heavy" panose="020B0A00000000000000" pitchFamily="34" charset="-122"/>
                <a:ea typeface="思源黑体 CN Heavy" panose="020B0A00000000000000" pitchFamily="34" charset="-122"/>
                <a:sym typeface="微软雅黑" panose="020B0503020204020204" pitchFamily="34" charset="-122"/>
              </a:rPr>
              <a:t>每个人都可以被激励</a:t>
            </a:r>
          </a:p>
        </p:txBody>
      </p:sp>
      <p:sp>
        <p:nvSpPr>
          <p:cNvPr id="5" name="矩形 8">
            <a:extLst>
              <a:ext uri="{FF2B5EF4-FFF2-40B4-BE49-F238E27FC236}">
                <a16:creationId xmlns:a16="http://schemas.microsoft.com/office/drawing/2014/main" id="{BE1AD29D-2126-41D1-A0FA-A748F7F35ED1}"/>
              </a:ext>
            </a:extLst>
          </p:cNvPr>
          <p:cNvSpPr>
            <a:spLocks noChangeArrowheads="1"/>
          </p:cNvSpPr>
          <p:nvPr/>
        </p:nvSpPr>
        <p:spPr bwMode="auto">
          <a:xfrm>
            <a:off x="6581187" y="2990801"/>
            <a:ext cx="4583871" cy="18632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nSpc>
                <a:spcPct val="130000"/>
              </a:lnSpc>
            </a:pPr>
            <a:r>
              <a:rPr lang="zh-CN" altLang="en-US" dirty="0">
                <a:solidFill>
                  <a:schemeClr val="tx1">
                    <a:lumMod val="75000"/>
                    <a:lumOff val="25000"/>
                  </a:schemeClr>
                </a:solidFill>
                <a:latin typeface="思源黑体 CN Medium" panose="020B0600000000000000" pitchFamily="34" charset="-122"/>
                <a:ea typeface="思源黑体 CN Medium" panose="020B0600000000000000" pitchFamily="34" charset="-122"/>
                <a:sym typeface="微软雅黑" panose="020B0503020204020204" pitchFamily="34" charset="-122"/>
              </a:rPr>
              <a:t>每个人的身上都存在激励的火花，每个人都可以被激励，一些人可能比其他人更容易被激励，但是关键要找到每个人身上激励的火花，因为，激励孙悟空和激励猪八戒的方法肯定是不同的。</a:t>
            </a:r>
            <a:endParaRPr lang="zh-CN" altLang="en-US" dirty="0">
              <a:solidFill>
                <a:schemeClr val="tx1">
                  <a:lumMod val="75000"/>
                  <a:lumOff val="25000"/>
                </a:schemeClr>
              </a:solidFill>
              <a:latin typeface="思源黑体 CN Medium" panose="020B0600000000000000" pitchFamily="34" charset="-122"/>
              <a:ea typeface="思源黑体 CN Medium" panose="020B0600000000000000" pitchFamily="34" charset="-122"/>
            </a:endParaRPr>
          </a:p>
        </p:txBody>
      </p:sp>
      <p:grpSp>
        <p:nvGrpSpPr>
          <p:cNvPr id="7" name="组合 6">
            <a:extLst>
              <a:ext uri="{FF2B5EF4-FFF2-40B4-BE49-F238E27FC236}">
                <a16:creationId xmlns:a16="http://schemas.microsoft.com/office/drawing/2014/main" id="{0939B657-7E37-4CB3-AB6F-E8EA9D75E9F0}"/>
              </a:ext>
            </a:extLst>
          </p:cNvPr>
          <p:cNvGrpSpPr/>
          <p:nvPr/>
        </p:nvGrpSpPr>
        <p:grpSpPr>
          <a:xfrm>
            <a:off x="286780" y="112542"/>
            <a:ext cx="5306772" cy="646331"/>
            <a:chOff x="286780" y="112542"/>
            <a:chExt cx="5306772" cy="646331"/>
          </a:xfrm>
        </p:grpSpPr>
        <p:sp>
          <p:nvSpPr>
            <p:cNvPr id="8" name="矩形 7">
              <a:extLst>
                <a:ext uri="{FF2B5EF4-FFF2-40B4-BE49-F238E27FC236}">
                  <a16:creationId xmlns:a16="http://schemas.microsoft.com/office/drawing/2014/main" id="{A8D3D1B7-4236-4B23-8859-11D4533C8935}"/>
                </a:ext>
              </a:extLst>
            </p:cNvPr>
            <p:cNvSpPr/>
            <p:nvPr/>
          </p:nvSpPr>
          <p:spPr>
            <a:xfrm>
              <a:off x="286780" y="112542"/>
              <a:ext cx="1232531" cy="633046"/>
            </a:xfrm>
            <a:prstGeom prst="rect">
              <a:avLst/>
            </a:prstGeom>
            <a:noFill/>
            <a:ln w="25400">
              <a:solidFill>
                <a:srgbClr val="447D9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文本框 8">
              <a:extLst>
                <a:ext uri="{FF2B5EF4-FFF2-40B4-BE49-F238E27FC236}">
                  <a16:creationId xmlns:a16="http://schemas.microsoft.com/office/drawing/2014/main" id="{61DA3D27-1F87-4352-B421-82C211F4DD57}"/>
                </a:ext>
              </a:extLst>
            </p:cNvPr>
            <p:cNvSpPr txBox="1"/>
            <p:nvPr/>
          </p:nvSpPr>
          <p:spPr>
            <a:xfrm>
              <a:off x="633046" y="112542"/>
              <a:ext cx="886265" cy="646331"/>
            </a:xfrm>
            <a:prstGeom prst="rect">
              <a:avLst/>
            </a:prstGeom>
            <a:noFill/>
          </p:spPr>
          <p:txBody>
            <a:bodyPr wrap="square" rtlCol="0">
              <a:spAutoFit/>
            </a:bodyPr>
            <a:lstStyle/>
            <a:p>
              <a:pPr algn="dist"/>
              <a:r>
                <a:rPr lang="en-US" altLang="zh-CN" sz="3600" dirty="0">
                  <a:solidFill>
                    <a:srgbClr val="447D96"/>
                  </a:solidFill>
                  <a:latin typeface="思源黑体 CN Heavy" panose="020B0A00000000000000" pitchFamily="34" charset="-122"/>
                  <a:ea typeface="思源黑体 CN Heavy" panose="020B0A00000000000000" pitchFamily="34" charset="-122"/>
                </a:rPr>
                <a:t>04</a:t>
              </a:r>
              <a:endParaRPr lang="zh-CN" altLang="en-US" sz="3600" dirty="0">
                <a:solidFill>
                  <a:srgbClr val="447D96"/>
                </a:solidFill>
                <a:latin typeface="思源黑体 CN Heavy" panose="020B0A00000000000000" pitchFamily="34" charset="-122"/>
                <a:ea typeface="思源黑体 CN Heavy" panose="020B0A00000000000000" pitchFamily="34" charset="-122"/>
              </a:endParaRPr>
            </a:p>
          </p:txBody>
        </p:sp>
        <p:sp>
          <p:nvSpPr>
            <p:cNvPr id="10" name="箭头: 五边形 9">
              <a:extLst>
                <a:ext uri="{FF2B5EF4-FFF2-40B4-BE49-F238E27FC236}">
                  <a16:creationId xmlns:a16="http://schemas.microsoft.com/office/drawing/2014/main" id="{E752BE3E-040E-4701-9D88-0E1FCE541F6C}"/>
                </a:ext>
              </a:extLst>
            </p:cNvPr>
            <p:cNvSpPr/>
            <p:nvPr/>
          </p:nvSpPr>
          <p:spPr>
            <a:xfrm>
              <a:off x="286780" y="117078"/>
              <a:ext cx="346266" cy="628510"/>
            </a:xfrm>
            <a:prstGeom prst="homePlate">
              <a:avLst/>
            </a:prstGeom>
            <a:solidFill>
              <a:srgbClr val="447D9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TextBox 52">
              <a:extLst>
                <a:ext uri="{FF2B5EF4-FFF2-40B4-BE49-F238E27FC236}">
                  <a16:creationId xmlns:a16="http://schemas.microsoft.com/office/drawing/2014/main" id="{F3E7AF53-33B9-45FA-AE2B-CBB471D32E68}"/>
                </a:ext>
              </a:extLst>
            </p:cNvPr>
            <p:cNvSpPr/>
            <p:nvPr/>
          </p:nvSpPr>
          <p:spPr>
            <a:xfrm>
              <a:off x="1519311" y="167455"/>
              <a:ext cx="4074241" cy="523220"/>
            </a:xfrm>
            <a:prstGeom prst="rect">
              <a:avLst/>
            </a:prstGeom>
            <a:noFill/>
            <a:ln w="9525">
              <a:noFill/>
            </a:ln>
          </p:spPr>
          <p:txBody>
            <a:bodyPr wrap="square" anchor="t">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dist">
                <a:spcBef>
                  <a:spcPts val="400"/>
                </a:spcBef>
              </a:pPr>
              <a:r>
                <a:rPr lang="zh-CN" altLang="en-US" sz="2800" b="1" dirty="0">
                  <a:solidFill>
                    <a:srgbClr val="447D96"/>
                  </a:solidFill>
                  <a:latin typeface="微软雅黑" panose="020B0503020204020204" pitchFamily="34" charset="-122"/>
                  <a:ea typeface="微软雅黑" panose="020B0503020204020204" pitchFamily="34" charset="-122"/>
                  <a:sym typeface="微软雅黑" panose="020B0503020204020204" pitchFamily="34" charset="-122"/>
                </a:rPr>
                <a:t>激励的实用方法</a:t>
              </a:r>
            </a:p>
          </p:txBody>
        </p:sp>
      </p:grpSp>
    </p:spTree>
    <p:extLst>
      <p:ext uri="{BB962C8B-B14F-4D97-AF65-F5344CB8AC3E}">
        <p14:creationId xmlns:p14="http://schemas.microsoft.com/office/powerpoint/2010/main" val="4004090523"/>
      </p:ext>
    </p:extLst>
  </p:cSld>
  <p:clrMapOvr>
    <a:masterClrMapping/>
  </p:clrMapOvr>
  <mc:AlternateContent xmlns:mc="http://schemas.openxmlformats.org/markup-compatibility/2006" xmlns:p14="http://schemas.microsoft.com/office/powerpoint/2010/main">
    <mc:Choice Requires="p14">
      <p:transition spd="slow" p14:dur="1250">
        <p14:switch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decel="10000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ppt_x</p:attrName>
                                        </p:attrNameLst>
                                      </p:cBhvr>
                                      <p:tavLst>
                                        <p:tav tm="0">
                                          <p:val>
                                            <p:strVal val="#ppt_x"/>
                                          </p:val>
                                        </p:tav>
                                        <p:tav tm="100000">
                                          <p:val>
                                            <p:strVal val="#ppt_x"/>
                                          </p:val>
                                        </p:tav>
                                      </p:tavLst>
                                    </p:anim>
                                    <p:anim calcmode="lin" valueType="num">
                                      <p:cBhvr>
                                        <p:cTn id="8" dur="500" fill="hold"/>
                                        <p:tgtEl>
                                          <p:spTgt spid="2"/>
                                        </p:tgtEl>
                                        <p:attrNameLst>
                                          <p:attrName>ppt_y</p:attrName>
                                        </p:attrNameLst>
                                      </p:cBhvr>
                                      <p:tavLst>
                                        <p:tav tm="0">
                                          <p:val>
                                            <p:strVal val="0-#ppt_h/2"/>
                                          </p:val>
                                        </p:tav>
                                        <p:tav tm="100000">
                                          <p:val>
                                            <p:strVal val="#ppt_y"/>
                                          </p:val>
                                        </p:tav>
                                      </p:tavLst>
                                    </p:anim>
                                  </p:childTnLst>
                                </p:cTn>
                              </p:par>
                            </p:childTnLst>
                          </p:cTn>
                        </p:par>
                        <p:par>
                          <p:cTn id="9" fill="hold">
                            <p:stCondLst>
                              <p:cond delay="500"/>
                            </p:stCondLst>
                            <p:childTnLst>
                              <p:par>
                                <p:cTn id="10" presetID="2" presetClass="entr" presetSubtype="8" decel="100000" fill="hold" grpId="0" nodeType="afterEffect">
                                  <p:stCondLst>
                                    <p:cond delay="0"/>
                                  </p:stCondLst>
                                  <p:childTnLst>
                                    <p:set>
                                      <p:cBhvr>
                                        <p:cTn id="11" dur="1" fill="hold">
                                          <p:stCondLst>
                                            <p:cond delay="0"/>
                                          </p:stCondLst>
                                        </p:cTn>
                                        <p:tgtEl>
                                          <p:spTgt spid="3"/>
                                        </p:tgtEl>
                                        <p:attrNameLst>
                                          <p:attrName>style.visibility</p:attrName>
                                        </p:attrNameLst>
                                      </p:cBhvr>
                                      <p:to>
                                        <p:strVal val="visible"/>
                                      </p:to>
                                    </p:set>
                                    <p:anim calcmode="lin" valueType="num">
                                      <p:cBhvr>
                                        <p:cTn id="12" dur="500" fill="hold"/>
                                        <p:tgtEl>
                                          <p:spTgt spid="3"/>
                                        </p:tgtEl>
                                        <p:attrNameLst>
                                          <p:attrName>ppt_x</p:attrName>
                                        </p:attrNameLst>
                                      </p:cBhvr>
                                      <p:tavLst>
                                        <p:tav tm="0">
                                          <p:val>
                                            <p:strVal val="0-#ppt_w/2"/>
                                          </p:val>
                                        </p:tav>
                                        <p:tav tm="100000">
                                          <p:val>
                                            <p:strVal val="#ppt_x"/>
                                          </p:val>
                                        </p:tav>
                                      </p:tavLst>
                                    </p:anim>
                                    <p:anim calcmode="lin" valueType="num">
                                      <p:cBhvr>
                                        <p:cTn id="13" dur="500" fill="hold"/>
                                        <p:tgtEl>
                                          <p:spTgt spid="3"/>
                                        </p:tgtEl>
                                        <p:attrNameLst>
                                          <p:attrName>ppt_y</p:attrName>
                                        </p:attrNameLst>
                                      </p:cBhvr>
                                      <p:tavLst>
                                        <p:tav tm="0">
                                          <p:val>
                                            <p:strVal val="#ppt_y"/>
                                          </p:val>
                                        </p:tav>
                                        <p:tav tm="100000">
                                          <p:val>
                                            <p:strVal val="#ppt_y"/>
                                          </p:val>
                                        </p:tav>
                                      </p:tavLst>
                                    </p:anim>
                                  </p:childTnLst>
                                </p:cTn>
                              </p:par>
                            </p:childTnLst>
                          </p:cTn>
                        </p:par>
                        <p:par>
                          <p:cTn id="14" fill="hold">
                            <p:stCondLst>
                              <p:cond delay="1000"/>
                            </p:stCondLst>
                            <p:childTnLst>
                              <p:par>
                                <p:cTn id="15" presetID="2" presetClass="entr" presetSubtype="1" decel="100000" fill="hold" grpId="0" nodeType="afterEffect">
                                  <p:stCondLst>
                                    <p:cond delay="0"/>
                                  </p:stCondLst>
                                  <p:childTnLst>
                                    <p:set>
                                      <p:cBhvr>
                                        <p:cTn id="16" dur="1" fill="hold">
                                          <p:stCondLst>
                                            <p:cond delay="0"/>
                                          </p:stCondLst>
                                        </p:cTn>
                                        <p:tgtEl>
                                          <p:spTgt spid="4"/>
                                        </p:tgtEl>
                                        <p:attrNameLst>
                                          <p:attrName>style.visibility</p:attrName>
                                        </p:attrNameLst>
                                      </p:cBhvr>
                                      <p:to>
                                        <p:strVal val="visible"/>
                                      </p:to>
                                    </p:set>
                                    <p:anim calcmode="lin" valueType="num">
                                      <p:cBhvr>
                                        <p:cTn id="17" dur="500" fill="hold"/>
                                        <p:tgtEl>
                                          <p:spTgt spid="4"/>
                                        </p:tgtEl>
                                        <p:attrNameLst>
                                          <p:attrName>ppt_x</p:attrName>
                                        </p:attrNameLst>
                                      </p:cBhvr>
                                      <p:tavLst>
                                        <p:tav tm="0">
                                          <p:val>
                                            <p:strVal val="#ppt_x"/>
                                          </p:val>
                                        </p:tav>
                                        <p:tav tm="100000">
                                          <p:val>
                                            <p:strVal val="#ppt_x"/>
                                          </p:val>
                                        </p:tav>
                                      </p:tavLst>
                                    </p:anim>
                                    <p:anim calcmode="lin" valueType="num">
                                      <p:cBhvr>
                                        <p:cTn id="18" dur="500" fill="hold"/>
                                        <p:tgtEl>
                                          <p:spTgt spid="4"/>
                                        </p:tgtEl>
                                        <p:attrNameLst>
                                          <p:attrName>ppt_y</p:attrName>
                                        </p:attrNameLst>
                                      </p:cBhvr>
                                      <p:tavLst>
                                        <p:tav tm="0">
                                          <p:val>
                                            <p:strVal val="0-#ppt_h/2"/>
                                          </p:val>
                                        </p:tav>
                                        <p:tav tm="100000">
                                          <p:val>
                                            <p:strVal val="#ppt_y"/>
                                          </p:val>
                                        </p:tav>
                                      </p:tavLst>
                                    </p:anim>
                                  </p:childTnLst>
                                </p:cTn>
                              </p:par>
                            </p:childTnLst>
                          </p:cTn>
                        </p:par>
                        <p:par>
                          <p:cTn id="19" fill="hold">
                            <p:stCondLst>
                              <p:cond delay="1500"/>
                            </p:stCondLst>
                            <p:childTnLst>
                              <p:par>
                                <p:cTn id="20" presetID="2" presetClass="entr" presetSubtype="1" fill="hold" grpId="0" nodeType="afterEffect">
                                  <p:stCondLst>
                                    <p:cond delay="0"/>
                                  </p:stCondLst>
                                  <p:childTnLst>
                                    <p:set>
                                      <p:cBhvr>
                                        <p:cTn id="21" dur="1" fill="hold">
                                          <p:stCondLst>
                                            <p:cond delay="0"/>
                                          </p:stCondLst>
                                        </p:cTn>
                                        <p:tgtEl>
                                          <p:spTgt spid="5"/>
                                        </p:tgtEl>
                                        <p:attrNameLst>
                                          <p:attrName>style.visibility</p:attrName>
                                        </p:attrNameLst>
                                      </p:cBhvr>
                                      <p:to>
                                        <p:strVal val="visible"/>
                                      </p:to>
                                    </p:set>
                                    <p:anim calcmode="lin" valueType="num">
                                      <p:cBhvr>
                                        <p:cTn id="22" dur="500" fill="hold"/>
                                        <p:tgtEl>
                                          <p:spTgt spid="5"/>
                                        </p:tgtEl>
                                        <p:attrNameLst>
                                          <p:attrName>ppt_x</p:attrName>
                                        </p:attrNameLst>
                                      </p:cBhvr>
                                      <p:tavLst>
                                        <p:tav tm="0">
                                          <p:val>
                                            <p:strVal val="#ppt_x"/>
                                          </p:val>
                                        </p:tav>
                                        <p:tav tm="100000">
                                          <p:val>
                                            <p:strVal val="#ppt_x"/>
                                          </p:val>
                                        </p:tav>
                                      </p:tavLst>
                                    </p:anim>
                                    <p:anim calcmode="lin" valueType="num">
                                      <p:cBhvr>
                                        <p:cTn id="23" dur="500" fill="hold"/>
                                        <p:tgtEl>
                                          <p:spTgt spid="5"/>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ldLvl="0"/>
      <p:bldP spid="3" grpId="0" bldLvl="0"/>
      <p:bldP spid="4" grpId="0" bldLvl="0"/>
      <p:bldP spid="5" grpId="0" bldLvl="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 4">
            <a:extLst>
              <a:ext uri="{FF2B5EF4-FFF2-40B4-BE49-F238E27FC236}">
                <a16:creationId xmlns:a16="http://schemas.microsoft.com/office/drawing/2014/main" id="{1B382CF1-687F-48D3-A228-DB109FE5BECE}"/>
              </a:ext>
            </a:extLst>
          </p:cNvPr>
          <p:cNvPicPr>
            <a:picLocks noChangeAspect="1"/>
          </p:cNvPicPr>
          <p:nvPr/>
        </p:nvPicPr>
        <p:blipFill rotWithShape="1">
          <a:blip r:embed="rId2">
            <a:extLst>
              <a:ext uri="{28A0092B-C50C-407E-A947-70E740481C1C}">
                <a14:useLocalDpi xmlns:a14="http://schemas.microsoft.com/office/drawing/2010/main" val="0"/>
              </a:ext>
            </a:extLst>
          </a:blip>
          <a:srcRect t="1950" b="13675"/>
          <a:stretch/>
        </p:blipFill>
        <p:spPr>
          <a:xfrm>
            <a:off x="0" y="0"/>
            <a:ext cx="12192000" cy="6858000"/>
          </a:xfrm>
          <a:prstGeom prst="rect">
            <a:avLst/>
          </a:prstGeom>
        </p:spPr>
      </p:pic>
      <p:sp>
        <p:nvSpPr>
          <p:cNvPr id="6" name="矩形 5">
            <a:extLst>
              <a:ext uri="{FF2B5EF4-FFF2-40B4-BE49-F238E27FC236}">
                <a16:creationId xmlns:a16="http://schemas.microsoft.com/office/drawing/2014/main" id="{9414BF3A-00B2-4299-9983-5CF31057EDE1}"/>
              </a:ext>
            </a:extLst>
          </p:cNvPr>
          <p:cNvSpPr/>
          <p:nvPr/>
        </p:nvSpPr>
        <p:spPr>
          <a:xfrm>
            <a:off x="505968" y="486156"/>
            <a:ext cx="11180064" cy="5885688"/>
          </a:xfrm>
          <a:prstGeom prst="rect">
            <a:avLst/>
          </a:prstGeom>
          <a:solidFill>
            <a:schemeClr val="bg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矩形 6">
            <a:extLst>
              <a:ext uri="{FF2B5EF4-FFF2-40B4-BE49-F238E27FC236}">
                <a16:creationId xmlns:a16="http://schemas.microsoft.com/office/drawing/2014/main" id="{5E80B092-323A-405A-BC29-A31B19DC9B41}"/>
              </a:ext>
            </a:extLst>
          </p:cNvPr>
          <p:cNvSpPr/>
          <p:nvPr/>
        </p:nvSpPr>
        <p:spPr>
          <a:xfrm>
            <a:off x="4098387" y="-1"/>
            <a:ext cx="3995225" cy="323557"/>
          </a:xfrm>
          <a:prstGeom prst="rect">
            <a:avLst/>
          </a:prstGeom>
          <a:solidFill>
            <a:srgbClr val="FFED6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矩形 7">
            <a:extLst>
              <a:ext uri="{FF2B5EF4-FFF2-40B4-BE49-F238E27FC236}">
                <a16:creationId xmlns:a16="http://schemas.microsoft.com/office/drawing/2014/main" id="{1DCDFA91-10EF-4023-94BF-E5467D3FF70D}"/>
              </a:ext>
            </a:extLst>
          </p:cNvPr>
          <p:cNvSpPr/>
          <p:nvPr/>
        </p:nvSpPr>
        <p:spPr>
          <a:xfrm>
            <a:off x="0" y="1895621"/>
            <a:ext cx="970671" cy="3066757"/>
          </a:xfrm>
          <a:prstGeom prst="rect">
            <a:avLst/>
          </a:prstGeom>
          <a:solidFill>
            <a:srgbClr val="FFED6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矩形 8">
            <a:extLst>
              <a:ext uri="{FF2B5EF4-FFF2-40B4-BE49-F238E27FC236}">
                <a16:creationId xmlns:a16="http://schemas.microsoft.com/office/drawing/2014/main" id="{268A0C65-C145-4300-9DB2-405D2F516E06}"/>
              </a:ext>
            </a:extLst>
          </p:cNvPr>
          <p:cNvSpPr/>
          <p:nvPr/>
        </p:nvSpPr>
        <p:spPr>
          <a:xfrm>
            <a:off x="4098387" y="6675120"/>
            <a:ext cx="3995225" cy="182880"/>
          </a:xfrm>
          <a:prstGeom prst="rect">
            <a:avLst/>
          </a:prstGeom>
          <a:solidFill>
            <a:srgbClr val="FFED6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文本框 9">
            <a:extLst>
              <a:ext uri="{FF2B5EF4-FFF2-40B4-BE49-F238E27FC236}">
                <a16:creationId xmlns:a16="http://schemas.microsoft.com/office/drawing/2014/main" id="{86A65202-2799-401A-96EE-FB99F96FF08B}"/>
              </a:ext>
            </a:extLst>
          </p:cNvPr>
          <p:cNvSpPr txBox="1"/>
          <p:nvPr/>
        </p:nvSpPr>
        <p:spPr>
          <a:xfrm>
            <a:off x="1696831" y="2014087"/>
            <a:ext cx="6181745" cy="1569660"/>
          </a:xfrm>
          <a:prstGeom prst="rect">
            <a:avLst/>
          </a:prstGeom>
          <a:noFill/>
        </p:spPr>
        <p:txBody>
          <a:bodyPr wrap="square" rtlCol="0">
            <a:spAutoFit/>
          </a:bodyPr>
          <a:lstStyle/>
          <a:p>
            <a:pPr algn="dist"/>
            <a:r>
              <a:rPr lang="zh-CN" altLang="en-US" sz="9600" dirty="0">
                <a:solidFill>
                  <a:srgbClr val="447D96"/>
                </a:solidFill>
                <a:latin typeface="思源黑体 CN Heavy" panose="020B0A00000000000000" pitchFamily="34" charset="-122"/>
                <a:ea typeface="思源黑体 CN Heavy" panose="020B0A00000000000000" pitchFamily="34" charset="-122"/>
              </a:rPr>
              <a:t>感谢聆听</a:t>
            </a:r>
          </a:p>
        </p:txBody>
      </p:sp>
      <p:sp>
        <p:nvSpPr>
          <p:cNvPr id="11" name="文本框 10">
            <a:extLst>
              <a:ext uri="{FF2B5EF4-FFF2-40B4-BE49-F238E27FC236}">
                <a16:creationId xmlns:a16="http://schemas.microsoft.com/office/drawing/2014/main" id="{90DA24D8-B041-4014-9DE3-8C28FB479A0D}"/>
              </a:ext>
            </a:extLst>
          </p:cNvPr>
          <p:cNvSpPr txBox="1"/>
          <p:nvPr/>
        </p:nvSpPr>
        <p:spPr>
          <a:xfrm>
            <a:off x="1190863" y="1420527"/>
            <a:ext cx="4633162" cy="646331"/>
          </a:xfrm>
          <a:prstGeom prst="rect">
            <a:avLst/>
          </a:prstGeom>
          <a:noFill/>
        </p:spPr>
        <p:txBody>
          <a:bodyPr wrap="square" rtlCol="0">
            <a:spAutoFit/>
          </a:bodyPr>
          <a:lstStyle/>
          <a:p>
            <a:pPr algn="dist"/>
            <a:r>
              <a:rPr lang="en-US" altLang="zh-CN" sz="3600" dirty="0">
                <a:solidFill>
                  <a:srgbClr val="C2C168"/>
                </a:solidFill>
                <a:latin typeface="思源黑体 CN Heavy" panose="020B0A00000000000000" pitchFamily="34" charset="-122"/>
                <a:ea typeface="思源黑体 CN Heavy" panose="020B0A00000000000000" pitchFamily="34" charset="-122"/>
              </a:rPr>
              <a:t>THANKS</a:t>
            </a:r>
            <a:endParaRPr lang="zh-CN" altLang="en-US" sz="3600" dirty="0">
              <a:solidFill>
                <a:srgbClr val="C2C168"/>
              </a:solidFill>
              <a:latin typeface="思源黑体 CN Heavy" panose="020B0A00000000000000" pitchFamily="34" charset="-122"/>
              <a:ea typeface="思源黑体 CN Heavy" panose="020B0A00000000000000" pitchFamily="34" charset="-122"/>
            </a:endParaRPr>
          </a:p>
        </p:txBody>
      </p:sp>
      <p:sp>
        <p:nvSpPr>
          <p:cNvPr id="12" name="TextBox 6">
            <a:extLst>
              <a:ext uri="{FF2B5EF4-FFF2-40B4-BE49-F238E27FC236}">
                <a16:creationId xmlns:a16="http://schemas.microsoft.com/office/drawing/2014/main" id="{F1F53A17-4C85-4F7E-9D0B-24F9455DF709}"/>
              </a:ext>
            </a:extLst>
          </p:cNvPr>
          <p:cNvSpPr/>
          <p:nvPr/>
        </p:nvSpPr>
        <p:spPr>
          <a:xfrm>
            <a:off x="1696831" y="3468573"/>
            <a:ext cx="7428210" cy="525657"/>
          </a:xfrm>
          <a:prstGeom prst="rect">
            <a:avLst/>
          </a:prstGeom>
          <a:noFill/>
          <a:ln w="9525">
            <a:noFill/>
          </a:ln>
        </p:spPr>
        <p:txBody>
          <a:bodyPr wrap="square" anchor="t">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dist">
              <a:lnSpc>
                <a:spcPct val="130000"/>
              </a:lnSpc>
            </a:pPr>
            <a:r>
              <a:rPr lang="zh-CN" altLang="en-US" sz="2400" b="1" dirty="0">
                <a:solidFill>
                  <a:srgbClr val="447D96"/>
                </a:solidFill>
                <a:latin typeface="微软雅黑" panose="020B0503020204020204" pitchFamily="34" charset="-122"/>
                <a:ea typeface="微软雅黑" panose="020B0503020204020204" pitchFamily="34" charset="-122"/>
                <a:sym typeface="微软雅黑" panose="020B0503020204020204" pitchFamily="34" charset="-122"/>
              </a:rPr>
              <a:t>感谢您的支持与购买！</a:t>
            </a:r>
          </a:p>
        </p:txBody>
      </p:sp>
      <p:cxnSp>
        <p:nvCxnSpPr>
          <p:cNvPr id="14" name="直接连接符 13">
            <a:extLst>
              <a:ext uri="{FF2B5EF4-FFF2-40B4-BE49-F238E27FC236}">
                <a16:creationId xmlns:a16="http://schemas.microsoft.com/office/drawing/2014/main" id="{D810F815-7A3B-40C2-A172-0B01DA2CDC65}"/>
              </a:ext>
            </a:extLst>
          </p:cNvPr>
          <p:cNvCxnSpPr>
            <a:cxnSpLocks/>
          </p:cNvCxnSpPr>
          <p:nvPr/>
        </p:nvCxnSpPr>
        <p:spPr>
          <a:xfrm>
            <a:off x="1463040" y="5521881"/>
            <a:ext cx="9369083" cy="0"/>
          </a:xfrm>
          <a:prstGeom prst="line">
            <a:avLst/>
          </a:prstGeom>
          <a:ln w="28575">
            <a:solidFill>
              <a:srgbClr val="447D96"/>
            </a:solidFill>
          </a:ln>
        </p:spPr>
        <p:style>
          <a:lnRef idx="1">
            <a:schemeClr val="accent1"/>
          </a:lnRef>
          <a:fillRef idx="0">
            <a:schemeClr val="accent1"/>
          </a:fillRef>
          <a:effectRef idx="0">
            <a:schemeClr val="accent1"/>
          </a:effectRef>
          <a:fontRef idx="minor">
            <a:schemeClr val="tx1"/>
          </a:fontRef>
        </p:style>
      </p:cxnSp>
      <p:sp>
        <p:nvSpPr>
          <p:cNvPr id="16" name="TextBox 6">
            <a:extLst>
              <a:ext uri="{FF2B5EF4-FFF2-40B4-BE49-F238E27FC236}">
                <a16:creationId xmlns:a16="http://schemas.microsoft.com/office/drawing/2014/main" id="{69DF5AF7-88CC-470E-B6BF-3350F149E79A}"/>
              </a:ext>
            </a:extLst>
          </p:cNvPr>
          <p:cNvSpPr/>
          <p:nvPr/>
        </p:nvSpPr>
        <p:spPr>
          <a:xfrm>
            <a:off x="8553156" y="5035725"/>
            <a:ext cx="2338401" cy="417358"/>
          </a:xfrm>
          <a:prstGeom prst="rect">
            <a:avLst/>
          </a:prstGeom>
          <a:noFill/>
          <a:ln w="9525">
            <a:noFill/>
          </a:ln>
        </p:spPr>
        <p:txBody>
          <a:bodyPr wrap="square" anchor="t">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dist">
              <a:lnSpc>
                <a:spcPct val="130000"/>
              </a:lnSpc>
            </a:pPr>
            <a:r>
              <a:rPr lang="zh-CN" altLang="en-US" b="1">
                <a:solidFill>
                  <a:srgbClr val="447D96"/>
                </a:solidFill>
                <a:latin typeface="微软雅黑" panose="020B0503020204020204" pitchFamily="34" charset="-122"/>
                <a:ea typeface="微软雅黑" panose="020B0503020204020204" pitchFamily="34" charset="-122"/>
                <a:sym typeface="微软雅黑" panose="020B0503020204020204" pitchFamily="34" charset="-122"/>
              </a:rPr>
              <a:t>主讲人：管理论</a:t>
            </a:r>
            <a:endParaRPr lang="zh-CN" altLang="en-US" b="1" dirty="0">
              <a:solidFill>
                <a:srgbClr val="447D96"/>
              </a:solidFill>
              <a:latin typeface="微软雅黑" panose="020B0503020204020204" pitchFamily="34" charset="-122"/>
              <a:ea typeface="微软雅黑" panose="020B0503020204020204" pitchFamily="34" charset="-122"/>
              <a:sym typeface="微软雅黑" panose="020B0503020204020204" pitchFamily="34" charset="-122"/>
            </a:endParaRPr>
          </a:p>
        </p:txBody>
      </p:sp>
    </p:spTree>
    <p:extLst>
      <p:ext uri="{BB962C8B-B14F-4D97-AF65-F5344CB8AC3E}">
        <p14:creationId xmlns:p14="http://schemas.microsoft.com/office/powerpoint/2010/main" val="3224669298"/>
      </p:ext>
    </p:extLst>
  </p:cSld>
  <p:clrMapOvr>
    <a:masterClrMapping/>
  </p:clrMapOvr>
  <mc:AlternateContent xmlns:mc="http://schemas.openxmlformats.org/markup-compatibility/2006" xmlns:p14="http://schemas.microsoft.com/office/powerpoint/2010/main">
    <mc:Choice Requires="p14">
      <p:transition spd="slow" p14:dur="1250">
        <p14:switch dir="r"/>
      </p:transition>
    </mc:Choice>
    <mc:Fallback xmlns="">
      <p:transition spd="slow">
        <p:fade/>
      </p:transition>
    </mc:Fallback>
  </mc:AlternateContent>
</p:sld>
</file>

<file path=ppt/tags/tag1.xml><?xml version="1.0" encoding="utf-8"?>
<p:tagLst xmlns:a="http://schemas.openxmlformats.org/drawingml/2006/main" xmlns:r="http://schemas.openxmlformats.org/officeDocument/2006/relationships" xmlns:p="http://schemas.openxmlformats.org/presentationml/2006/main">
  <p:tag name="PA" val="v5.2.7"/>
  <p:tag name="RESOURCELIBID_ANIM" val="484"/>
</p:tagLst>
</file>

<file path=ppt/tags/tag2.xml><?xml version="1.0" encoding="utf-8"?>
<p:tagLst xmlns:a="http://schemas.openxmlformats.org/drawingml/2006/main" xmlns:r="http://schemas.openxmlformats.org/officeDocument/2006/relationships" xmlns:p="http://schemas.openxmlformats.org/presentationml/2006/main">
  <p:tag name="PA" val="v5.2.7"/>
  <p:tag name="RESOURCELIBID_ANIM" val="484"/>
</p:tagLst>
</file>

<file path=ppt/tags/tag3.xml><?xml version="1.0" encoding="utf-8"?>
<p:tagLst xmlns:a="http://schemas.openxmlformats.org/drawingml/2006/main" xmlns:r="http://schemas.openxmlformats.org/officeDocument/2006/relationships" xmlns:p="http://schemas.openxmlformats.org/presentationml/2006/main">
  <p:tag name="PA" val="v5.2.7"/>
  <p:tag name="RESOURCELIBID_ANIM" val="484"/>
</p:tagLst>
</file>

<file path=ppt/tags/tag4.xml><?xml version="1.0" encoding="utf-8"?>
<p:tagLst xmlns:a="http://schemas.openxmlformats.org/drawingml/2006/main" xmlns:r="http://schemas.openxmlformats.org/officeDocument/2006/relationships" xmlns:p="http://schemas.openxmlformats.org/presentationml/2006/main">
  <p:tag name="PA" val="v5.2.7"/>
  <p:tag name="RESOURCELIBID_ANIM" val="484"/>
</p:tagLst>
</file>

<file path=ppt/tags/tag5.xml><?xml version="1.0" encoding="utf-8"?>
<p:tagLst xmlns:a="http://schemas.openxmlformats.org/drawingml/2006/main" xmlns:r="http://schemas.openxmlformats.org/officeDocument/2006/relationships" xmlns:p="http://schemas.openxmlformats.org/presentationml/2006/main">
  <p:tag name="PA" val="v5.2.7"/>
  <p:tag name="RESOURCELIBID_ANIM" val="484"/>
</p:tagLst>
</file>

<file path=ppt/tags/tag6.xml><?xml version="1.0" encoding="utf-8"?>
<p:tagLst xmlns:a="http://schemas.openxmlformats.org/drawingml/2006/main" xmlns:r="http://schemas.openxmlformats.org/officeDocument/2006/relationships" xmlns:p="http://schemas.openxmlformats.org/presentationml/2006/main">
  <p:tag name="PA" val="v5.2.7"/>
  <p:tag name="RESOURCELIBID_ANIM" val="484"/>
</p:tagLst>
</file>

<file path=ppt/tags/tag7.xml><?xml version="1.0" encoding="utf-8"?>
<p:tagLst xmlns:a="http://schemas.openxmlformats.org/drawingml/2006/main" xmlns:r="http://schemas.openxmlformats.org/officeDocument/2006/relationships" xmlns:p="http://schemas.openxmlformats.org/presentationml/2006/main">
  <p:tag name="PA" val="v5.2.7"/>
  <p:tag name="RESOURCELIBID_ANIM" val="484"/>
</p:tagLst>
</file>

<file path=ppt/tags/tag8.xml><?xml version="1.0" encoding="utf-8"?>
<p:tagLst xmlns:a="http://schemas.openxmlformats.org/drawingml/2006/main" xmlns:r="http://schemas.openxmlformats.org/officeDocument/2006/relationships" xmlns:p="http://schemas.openxmlformats.org/presentationml/2006/main">
  <p:tag name="PA" val="v5.2.7"/>
  <p:tag name="RESOURCELIBID_ANIM" val="484"/>
</p:tagLst>
</file>

<file path=ppt/tags/tag9.xml><?xml version="1.0" encoding="utf-8"?>
<p:tagLst xmlns:a="http://schemas.openxmlformats.org/drawingml/2006/main" xmlns:r="http://schemas.openxmlformats.org/officeDocument/2006/relationships" xmlns:p="http://schemas.openxmlformats.org/presentationml/2006/main">
  <p:tag name="PA" val="v5.2.7"/>
  <p:tag name="RESOURCELIBID_ANIM" val="484"/>
</p:tagLst>
</file>

<file path=ppt/tags/tag10.xml><?xml version="1.0" encoding="utf-8"?>
<p:tagLst xmlns:a="http://schemas.openxmlformats.org/drawingml/2006/main" xmlns:r="http://schemas.openxmlformats.org/officeDocument/2006/relationships" xmlns:p="http://schemas.openxmlformats.org/presentationml/2006/main">
  <p:tag name="PA" val="v5.2.7"/>
  <p:tag name="RESOURCELIBID_ANIM" val="484"/>
</p:tagLst>
</file>

<file path=ppt/theme/theme1.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等线"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208</TotalTime>
  <Words>1779</Words>
  <Application>Microsoft Office PowerPoint</Application>
  <PresentationFormat>宽屏</PresentationFormat>
  <Paragraphs>101</Paragraphs>
  <Slides>18</Slides>
  <Notes>0</Notes>
  <HiddenSlides>0</HiddenSlides>
  <MMClips>0</MMClips>
  <ScaleCrop>false</ScaleCrop>
  <HeadingPairs>
    <vt:vector size="6" baseType="variant">
      <vt:variant>
        <vt:lpstr>已用的字体</vt:lpstr>
      </vt:variant>
      <vt:variant>
        <vt:i4>6</vt:i4>
      </vt:variant>
      <vt:variant>
        <vt:lpstr>主题</vt:lpstr>
      </vt:variant>
      <vt:variant>
        <vt:i4>1</vt:i4>
      </vt:variant>
      <vt:variant>
        <vt:lpstr>幻灯片标题</vt:lpstr>
      </vt:variant>
      <vt:variant>
        <vt:i4>18</vt:i4>
      </vt:variant>
    </vt:vector>
  </HeadingPairs>
  <TitlesOfParts>
    <vt:vector size="25" baseType="lpstr">
      <vt:lpstr>等线</vt:lpstr>
      <vt:lpstr>等线 Light</vt:lpstr>
      <vt:lpstr>思源黑体 CN Heavy</vt:lpstr>
      <vt:lpstr>思源黑体 CN Medium</vt:lpstr>
      <vt:lpstr>微软雅黑</vt:lpstr>
      <vt:lpstr>Arial</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MyPC</dc:creator>
  <cp:lastModifiedBy>凡</cp:lastModifiedBy>
  <cp:revision>16</cp:revision>
  <dcterms:created xsi:type="dcterms:W3CDTF">2019-07-17T03:55:56Z</dcterms:created>
  <dcterms:modified xsi:type="dcterms:W3CDTF">2020-11-12T13:21:07Z</dcterms:modified>
</cp:coreProperties>
</file>