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64" r:id="rId3"/>
    <p:sldId id="467" r:id="rId5"/>
    <p:sldId id="466" r:id="rId6"/>
    <p:sldId id="436" r:id="rId7"/>
    <p:sldId id="511" r:id="rId8"/>
    <p:sldId id="512" r:id="rId9"/>
    <p:sldId id="513" r:id="rId10"/>
    <p:sldId id="514" r:id="rId11"/>
    <p:sldId id="516" r:id="rId12"/>
    <p:sldId id="518" r:id="rId13"/>
    <p:sldId id="519" r:id="rId14"/>
    <p:sldId id="520" r:id="rId15"/>
    <p:sldId id="521" r:id="rId16"/>
    <p:sldId id="522" r:id="rId17"/>
    <p:sldId id="523" r:id="rId18"/>
    <p:sldId id="525" r:id="rId19"/>
    <p:sldId id="526" r:id="rId20"/>
    <p:sldId id="527" r:id="rId21"/>
    <p:sldId id="528" r:id="rId22"/>
    <p:sldId id="529" r:id="rId23"/>
    <p:sldId id="530" r:id="rId24"/>
    <p:sldId id="531" r:id="rId25"/>
    <p:sldId id="532" r:id="rId26"/>
    <p:sldId id="534" r:id="rId27"/>
    <p:sldId id="535" r:id="rId28"/>
    <p:sldId id="536" r:id="rId29"/>
    <p:sldId id="538" r:id="rId30"/>
    <p:sldId id="539" r:id="rId31"/>
    <p:sldId id="540" r:id="rId32"/>
    <p:sldId id="541" r:id="rId33"/>
    <p:sldId id="542" r:id="rId34"/>
    <p:sldId id="543" r:id="rId35"/>
    <p:sldId id="544" r:id="rId36"/>
    <p:sldId id="545" r:id="rId37"/>
    <p:sldId id="546" r:id="rId38"/>
    <p:sldId id="547" r:id="rId39"/>
    <p:sldId id="548" r:id="rId40"/>
    <p:sldId id="549" r:id="rId41"/>
    <p:sldId id="550" r:id="rId42"/>
    <p:sldId id="551" r:id="rId43"/>
    <p:sldId id="471" r:id="rId44"/>
  </p:sldIdLst>
  <p:sldSz cx="9144000" cy="5143500" type="screen16x9"/>
  <p:notesSz cx="6858000" cy="9144000"/>
  <p:custDataLst>
    <p:tags r:id="rId4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CE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7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8" Type="http://schemas.openxmlformats.org/officeDocument/2006/relationships/tags" Target="tags/tag1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FDFC4-C7D3-446C-B093-B6991DF4CB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8DF52-F1B7-497F-9BA2-967EC090953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8B687-8329-4D6A-8E60-73B35AB150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7A8AA-FDB7-4420-A2BB-DB2149F71FA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7A8AA-FDB7-4420-A2BB-DB2149F71FA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7A8AA-FDB7-4420-A2BB-DB2149F71FA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7A8AA-FDB7-4420-A2BB-DB2149F71FA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7A8AA-FDB7-4420-A2BB-DB2149F71FA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0284-417E-4C6E-98AB-10F91A95A9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F4DA30-AA03-4F72-96B9-33D624FA8F4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7" cstate="print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advClick="0" advTm="0">
    <p:random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6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7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8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9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3.xml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3.xml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0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1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8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3.xml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2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3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3.xml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3.xml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3.xml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3.xml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4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5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6.pn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3.xml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7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4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5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6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7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8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9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0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1.jpeg"/><Relationship Id="rId3" Type="http://schemas.microsoft.com/office/2007/relationships/hdphoto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7020"/>
            <a:ext cx="9176075" cy="23351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矩形 55"/>
          <p:cNvSpPr/>
          <p:nvPr/>
        </p:nvSpPr>
        <p:spPr>
          <a:xfrm>
            <a:off x="1" y="1357304"/>
            <a:ext cx="5143503" cy="14911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-71470" y="1637705"/>
            <a:ext cx="5072066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你在为谁工作</a:t>
            </a:r>
            <a:endParaRPr lang="zh-CN" altLang="en-US" sz="40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9" name="标题 4"/>
          <p:cNvSpPr txBox="1"/>
          <p:nvPr/>
        </p:nvSpPr>
        <p:spPr>
          <a:xfrm>
            <a:off x="1000100" y="2346845"/>
            <a:ext cx="3093333" cy="2765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企业员工入职培训</a:t>
            </a:r>
            <a:r>
              <a:rPr lang="en-US" altLang="zh-CN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课件</a:t>
            </a:r>
            <a:endParaRPr lang="zh-CN" altLang="en-US" sz="1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6" name="组合 59"/>
          <p:cNvGrpSpPr/>
          <p:nvPr/>
        </p:nvGrpSpPr>
        <p:grpSpPr>
          <a:xfrm>
            <a:off x="643346" y="3049190"/>
            <a:ext cx="701895" cy="702078"/>
            <a:chOff x="1677608" y="2996952"/>
            <a:chExt cx="1395643" cy="1395643"/>
          </a:xfrm>
        </p:grpSpPr>
        <p:sp>
          <p:nvSpPr>
            <p:cNvPr id="6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FA783A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6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 CN Bold" pitchFamily="34" charset="-122"/>
                  <a:ea typeface="思源黑体 CN Bold" pitchFamily="34" charset="-122"/>
                </a:rPr>
                <a:t></a:t>
              </a:r>
              <a:endParaRPr lang="en-US" sz="21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sp>
        <p:nvSpPr>
          <p:cNvPr id="63" name="KSO_Shape"/>
          <p:cNvSpPr/>
          <p:nvPr/>
        </p:nvSpPr>
        <p:spPr bwMode="auto">
          <a:xfrm>
            <a:off x="824680" y="3302249"/>
            <a:ext cx="339227" cy="23299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7" name="组合 63"/>
          <p:cNvGrpSpPr/>
          <p:nvPr/>
        </p:nvGrpSpPr>
        <p:grpSpPr>
          <a:xfrm>
            <a:off x="1399233" y="3049190"/>
            <a:ext cx="701895" cy="702078"/>
            <a:chOff x="1677608" y="2996952"/>
            <a:chExt cx="1395643" cy="1395643"/>
          </a:xfrm>
        </p:grpSpPr>
        <p:sp>
          <p:nvSpPr>
            <p:cNvPr id="6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FA783A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6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 CN Bold" pitchFamily="34" charset="-122"/>
                  <a:ea typeface="思源黑体 CN Bold" pitchFamily="34" charset="-122"/>
                </a:rPr>
                <a:t></a:t>
              </a:r>
              <a:endParaRPr lang="en-US" sz="21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sp>
        <p:nvSpPr>
          <p:cNvPr id="67" name="KSO_Shape"/>
          <p:cNvSpPr/>
          <p:nvPr/>
        </p:nvSpPr>
        <p:spPr bwMode="auto">
          <a:xfrm>
            <a:off x="1620752" y="3298982"/>
            <a:ext cx="300647" cy="236262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8" name="组合 67"/>
          <p:cNvGrpSpPr/>
          <p:nvPr/>
        </p:nvGrpSpPr>
        <p:grpSpPr>
          <a:xfrm>
            <a:off x="2155121" y="3049190"/>
            <a:ext cx="701895" cy="702078"/>
            <a:chOff x="1677608" y="2996952"/>
            <a:chExt cx="1395643" cy="1395643"/>
          </a:xfrm>
        </p:grpSpPr>
        <p:sp>
          <p:nvSpPr>
            <p:cNvPr id="6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FA783A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7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 CN Bold" pitchFamily="34" charset="-122"/>
                  <a:ea typeface="思源黑体 CN Bold" pitchFamily="34" charset="-122"/>
                </a:rPr>
                <a:t></a:t>
              </a:r>
              <a:endParaRPr lang="en-US" sz="21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sp>
        <p:nvSpPr>
          <p:cNvPr id="71" name="KSO_Shape"/>
          <p:cNvSpPr/>
          <p:nvPr/>
        </p:nvSpPr>
        <p:spPr bwMode="auto">
          <a:xfrm>
            <a:off x="2347402" y="3270963"/>
            <a:ext cx="299966" cy="29704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9" name="组合 71"/>
          <p:cNvGrpSpPr/>
          <p:nvPr/>
        </p:nvGrpSpPr>
        <p:grpSpPr>
          <a:xfrm>
            <a:off x="2911008" y="3049190"/>
            <a:ext cx="701895" cy="702078"/>
            <a:chOff x="1677608" y="2996952"/>
            <a:chExt cx="1395643" cy="1395643"/>
          </a:xfrm>
        </p:grpSpPr>
        <p:sp>
          <p:nvSpPr>
            <p:cNvPr id="7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FA783A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7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 CN Bold" pitchFamily="34" charset="-122"/>
                  <a:ea typeface="思源黑体 CN Bold" pitchFamily="34" charset="-122"/>
                </a:rPr>
                <a:t></a:t>
              </a:r>
              <a:endParaRPr lang="en-US" sz="21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sp>
        <p:nvSpPr>
          <p:cNvPr id="75" name="KSO_Shape"/>
          <p:cNvSpPr/>
          <p:nvPr/>
        </p:nvSpPr>
        <p:spPr bwMode="auto">
          <a:xfrm>
            <a:off x="3132527" y="3277711"/>
            <a:ext cx="302904" cy="257534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1C666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10" name="组合 75"/>
          <p:cNvGrpSpPr/>
          <p:nvPr/>
        </p:nvGrpSpPr>
        <p:grpSpPr>
          <a:xfrm>
            <a:off x="3655791" y="3049190"/>
            <a:ext cx="701895" cy="702078"/>
            <a:chOff x="1677608" y="2996952"/>
            <a:chExt cx="1395643" cy="1395643"/>
          </a:xfrm>
        </p:grpSpPr>
        <p:sp>
          <p:nvSpPr>
            <p:cNvPr id="7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FA783A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7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 CN Bold" pitchFamily="34" charset="-122"/>
                  <a:ea typeface="思源黑体 CN Bold" pitchFamily="34" charset="-122"/>
                </a:rPr>
                <a:t></a:t>
              </a:r>
              <a:endParaRPr lang="en-US" sz="21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sp>
        <p:nvSpPr>
          <p:cNvPr id="79" name="KSO_Shape"/>
          <p:cNvSpPr/>
          <p:nvPr/>
        </p:nvSpPr>
        <p:spPr bwMode="auto">
          <a:xfrm>
            <a:off x="3879561" y="3292206"/>
            <a:ext cx="265095" cy="254558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42" name="图片 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-785836"/>
            <a:ext cx="435771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标题 4"/>
          <p:cNvSpPr txBox="1"/>
          <p:nvPr/>
        </p:nvSpPr>
        <p:spPr>
          <a:xfrm>
            <a:off x="6357950" y="4572014"/>
            <a:ext cx="2521829" cy="2765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dirty="0" smtClean="0">
                <a:latin typeface="思源黑体 CN Bold" pitchFamily="34" charset="-122"/>
                <a:ea typeface="思源黑体 CN Bold" pitchFamily="34" charset="-122"/>
              </a:rPr>
              <a:t>宣讲人：优秀</a:t>
            </a:r>
            <a:endParaRPr lang="zh-CN" altLang="en-US" sz="1600" dirty="0"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50"/>
                            </p:stCondLst>
                            <p:childTnLst>
                              <p:par>
                                <p:cTn id="7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59" grpId="0"/>
      <p:bldP spid="63" grpId="0" animBg="1"/>
      <p:bldP spid="67" grpId="0" animBg="1"/>
      <p:bldP spid="71" grpId="0" animBg="1"/>
      <p:bldP spid="75" grpId="0" animBg="1"/>
      <p:bldP spid="79" grpId="0" animBg="1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圆角矩形 28"/>
          <p:cNvSpPr/>
          <p:nvPr/>
        </p:nvSpPr>
        <p:spPr>
          <a:xfrm>
            <a:off x="4769408" y="1621761"/>
            <a:ext cx="3476256" cy="45712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defRPr/>
            </a:pPr>
            <a:endParaRPr lang="zh-CN" altLang="en-US" sz="1000" noProof="1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  <a:cs typeface="+mn-ea"/>
              <a:sym typeface="+mn-lt"/>
            </a:endParaRPr>
          </a:p>
        </p:txBody>
      </p:sp>
      <p:sp>
        <p:nvSpPr>
          <p:cNvPr id="44" name="圆角矩形 28"/>
          <p:cNvSpPr/>
          <p:nvPr/>
        </p:nvSpPr>
        <p:spPr>
          <a:xfrm>
            <a:off x="5055271" y="2602681"/>
            <a:ext cx="3476256" cy="45712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defRPr/>
            </a:pPr>
            <a:endParaRPr lang="zh-CN" altLang="en-US" sz="1000" noProof="1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  <a:cs typeface="+mn-ea"/>
              <a:sym typeface="+mn-lt"/>
            </a:endParaRPr>
          </a:p>
        </p:txBody>
      </p:sp>
      <p:sp>
        <p:nvSpPr>
          <p:cNvPr id="49" name="圆角矩形 28"/>
          <p:cNvSpPr/>
          <p:nvPr/>
        </p:nvSpPr>
        <p:spPr>
          <a:xfrm>
            <a:off x="4850621" y="3539514"/>
            <a:ext cx="3476256" cy="45712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defRPr/>
            </a:pPr>
            <a:endParaRPr lang="zh-CN" altLang="en-US" sz="1000" noProof="1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  <a:cs typeface="+mn-ea"/>
              <a:sym typeface="+mn-lt"/>
            </a:endParaRPr>
          </a:p>
        </p:txBody>
      </p:sp>
      <p:sp>
        <p:nvSpPr>
          <p:cNvPr id="50" name="圆角矩形 28"/>
          <p:cNvSpPr/>
          <p:nvPr/>
        </p:nvSpPr>
        <p:spPr>
          <a:xfrm>
            <a:off x="4210674" y="4345287"/>
            <a:ext cx="3476256" cy="45712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defRPr/>
            </a:pPr>
            <a:endParaRPr lang="zh-CN" altLang="en-US" sz="1000" noProof="1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  <a:cs typeface="+mn-ea"/>
              <a:sym typeface="+mn-lt"/>
            </a:endParaRPr>
          </a:p>
        </p:txBody>
      </p:sp>
      <p:sp>
        <p:nvSpPr>
          <p:cNvPr id="52" name="圆角矩形 28"/>
          <p:cNvSpPr/>
          <p:nvPr/>
        </p:nvSpPr>
        <p:spPr>
          <a:xfrm>
            <a:off x="4100882" y="770394"/>
            <a:ext cx="3476256" cy="45712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defRPr/>
            </a:pPr>
            <a:endParaRPr lang="zh-CN" altLang="en-US" sz="1000" noProof="1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  <a:cs typeface="+mn-ea"/>
              <a:sym typeface="+mn-lt"/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4850606" y="813197"/>
            <a:ext cx="1963341" cy="360759"/>
          </a:xfrm>
          <a:prstGeom prst="rect">
            <a:avLst/>
          </a:prstGeom>
          <a:noFill/>
        </p:spPr>
        <p:txBody>
          <a:bodyPr lIns="51422" tIns="25711" rIns="51422" bIns="25711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你在为谁工作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 bwMode="auto">
          <a:xfrm>
            <a:off x="3695700" y="547688"/>
            <a:ext cx="1064419" cy="1326356"/>
            <a:chOff x="3777868" y="527050"/>
            <a:chExt cx="1285795" cy="1603245"/>
          </a:xfrm>
        </p:grpSpPr>
        <p:grpSp>
          <p:nvGrpSpPr>
            <p:cNvPr id="56" name="组合 52"/>
            <p:cNvGrpSpPr/>
            <p:nvPr/>
          </p:nvGrpSpPr>
          <p:grpSpPr bwMode="auto">
            <a:xfrm>
              <a:off x="3777868" y="527050"/>
              <a:ext cx="1285795" cy="1603245"/>
              <a:chOff x="3295850" y="1908877"/>
              <a:chExt cx="3738030" cy="4660916"/>
            </a:xfrm>
          </p:grpSpPr>
          <p:sp>
            <p:nvSpPr>
              <p:cNvPr id="58" name="圆角矩形 57"/>
              <p:cNvSpPr/>
              <p:nvPr/>
            </p:nvSpPr>
            <p:spPr>
              <a:xfrm rot="2760000">
                <a:off x="3098889" y="2634801"/>
                <a:ext cx="4660916" cy="320906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3000">
                    <a:srgbClr val="6C6C6C">
                      <a:alpha val="42000"/>
                    </a:srgbClr>
                  </a:gs>
                  <a:gs pos="0">
                    <a:schemeClr val="tx1">
                      <a:alpha val="54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9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lIns="91416" tIns="45708" rIns="91416" bIns="45708"/>
              <a:lstStyle/>
              <a:p>
                <a:pPr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圆角矩形 59"/>
              <p:cNvSpPr/>
              <p:nvPr/>
            </p:nvSpPr>
            <p:spPr>
              <a:xfrm rot="2760000">
                <a:off x="3358628" y="2852802"/>
                <a:ext cx="3953506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35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Freeform 5"/>
              <p:cNvSpPr/>
              <p:nvPr/>
            </p:nvSpPr>
            <p:spPr bwMode="auto">
              <a:xfrm rot="10800000">
                <a:off x="3550907" y="2523918"/>
                <a:ext cx="2052988" cy="182420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91416" tIns="45708" rIns="91416" bIns="45708"/>
              <a:lstStyle/>
              <a:p>
                <a:pPr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57" name="KSO_Shape"/>
            <p:cNvSpPr/>
            <p:nvPr/>
          </p:nvSpPr>
          <p:spPr bwMode="auto">
            <a:xfrm>
              <a:off x="4000797" y="883966"/>
              <a:ext cx="487566" cy="335329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fontAlgn="auto">
                <a:defRPr/>
              </a:pPr>
              <a:endParaRPr lang="zh-CN" altLang="en-US" sz="1000" noProof="1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2" name="组合 2"/>
          <p:cNvGrpSpPr/>
          <p:nvPr/>
        </p:nvGrpSpPr>
        <p:grpSpPr bwMode="auto">
          <a:xfrm>
            <a:off x="4392216" y="1402557"/>
            <a:ext cx="1100138" cy="1370410"/>
            <a:chOff x="2732484" y="2693039"/>
            <a:chExt cx="1461573" cy="1822421"/>
          </a:xfrm>
        </p:grpSpPr>
        <p:grpSp>
          <p:nvGrpSpPr>
            <p:cNvPr id="63" name="组合 57"/>
            <p:cNvGrpSpPr/>
            <p:nvPr/>
          </p:nvGrpSpPr>
          <p:grpSpPr bwMode="auto">
            <a:xfrm>
              <a:off x="2732484" y="2693039"/>
              <a:ext cx="1461573" cy="1822421"/>
              <a:chOff x="3295850" y="1908877"/>
              <a:chExt cx="3738030" cy="4660916"/>
            </a:xfrm>
          </p:grpSpPr>
          <p:sp>
            <p:nvSpPr>
              <p:cNvPr id="65" name="圆角矩形 64"/>
              <p:cNvSpPr/>
              <p:nvPr/>
            </p:nvSpPr>
            <p:spPr>
              <a:xfrm rot="2760000">
                <a:off x="3098889" y="2634801"/>
                <a:ext cx="4660916" cy="320906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3000">
                    <a:srgbClr val="6C6C6C">
                      <a:alpha val="42000"/>
                    </a:srgbClr>
                  </a:gs>
                  <a:gs pos="0">
                    <a:schemeClr val="tx1">
                      <a:alpha val="54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6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lIns="91416" tIns="45708" rIns="91416" bIns="45708"/>
              <a:lstStyle/>
              <a:p>
                <a:pPr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7" name="圆角矩形 66"/>
              <p:cNvSpPr/>
              <p:nvPr/>
            </p:nvSpPr>
            <p:spPr>
              <a:xfrm rot="2760000">
                <a:off x="3358628" y="2852802"/>
                <a:ext cx="3953506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35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Freeform 5"/>
              <p:cNvSpPr/>
              <p:nvPr/>
            </p:nvSpPr>
            <p:spPr bwMode="auto">
              <a:xfrm rot="10800000">
                <a:off x="3550714" y="2524393"/>
                <a:ext cx="2055107" cy="182225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91416" tIns="45708" rIns="91416" bIns="45708"/>
              <a:lstStyle/>
              <a:p>
                <a:pPr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64" name="KSO_Shape"/>
            <p:cNvSpPr/>
            <p:nvPr/>
          </p:nvSpPr>
          <p:spPr bwMode="auto">
            <a:xfrm>
              <a:off x="2969752" y="3111040"/>
              <a:ext cx="469791" cy="400585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fontAlgn="auto">
                <a:defRPr/>
              </a:pPr>
              <a:endParaRPr lang="zh-CN" altLang="en-US" sz="1000" noProof="1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9" name="组合 87"/>
          <p:cNvGrpSpPr/>
          <p:nvPr/>
        </p:nvGrpSpPr>
        <p:grpSpPr bwMode="auto">
          <a:xfrm>
            <a:off x="4647010" y="2383631"/>
            <a:ext cx="1089422" cy="1358504"/>
            <a:chOff x="2805021" y="2859804"/>
            <a:chExt cx="1461573" cy="1822421"/>
          </a:xfrm>
        </p:grpSpPr>
        <p:grpSp>
          <p:nvGrpSpPr>
            <p:cNvPr id="70" name="组合 62"/>
            <p:cNvGrpSpPr/>
            <p:nvPr/>
          </p:nvGrpSpPr>
          <p:grpSpPr bwMode="auto">
            <a:xfrm>
              <a:off x="2805021" y="2859804"/>
              <a:ext cx="1461573" cy="1822421"/>
              <a:chOff x="3295850" y="1908877"/>
              <a:chExt cx="3738030" cy="4660916"/>
            </a:xfrm>
          </p:grpSpPr>
          <p:sp>
            <p:nvSpPr>
              <p:cNvPr id="72" name="圆角矩形 71"/>
              <p:cNvSpPr/>
              <p:nvPr/>
            </p:nvSpPr>
            <p:spPr>
              <a:xfrm rot="2760000">
                <a:off x="3098889" y="2634801"/>
                <a:ext cx="4660916" cy="320906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3000">
                    <a:srgbClr val="6C6C6C">
                      <a:alpha val="42000"/>
                    </a:srgbClr>
                  </a:gs>
                  <a:gs pos="0">
                    <a:schemeClr val="tx1">
                      <a:alpha val="54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3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lIns="91416" tIns="45708" rIns="91416" bIns="45708"/>
              <a:lstStyle/>
              <a:p>
                <a:pPr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4" name="圆角矩形 73"/>
              <p:cNvSpPr/>
              <p:nvPr/>
            </p:nvSpPr>
            <p:spPr>
              <a:xfrm rot="2760000">
                <a:off x="3358628" y="2852802"/>
                <a:ext cx="3953506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35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Freeform 5"/>
              <p:cNvSpPr/>
              <p:nvPr/>
            </p:nvSpPr>
            <p:spPr bwMode="auto">
              <a:xfrm rot="10800000">
                <a:off x="3549137" y="2521618"/>
                <a:ext cx="2054895" cy="18259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91416" tIns="45708" rIns="91416" bIns="45708"/>
              <a:lstStyle/>
              <a:p>
                <a:pPr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1" name="KSO_Shape"/>
            <p:cNvSpPr/>
            <p:nvPr/>
          </p:nvSpPr>
          <p:spPr bwMode="auto">
            <a:xfrm>
              <a:off x="3078167" y="3180844"/>
              <a:ext cx="498373" cy="49353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fontAlgn="auto">
                <a:defRPr/>
              </a:pPr>
              <a:endParaRPr lang="zh-CN" altLang="en-US" sz="1000" noProof="1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6" name="组合 88"/>
          <p:cNvGrpSpPr/>
          <p:nvPr/>
        </p:nvGrpSpPr>
        <p:grpSpPr bwMode="auto">
          <a:xfrm>
            <a:off x="4352925" y="3290888"/>
            <a:ext cx="1126331" cy="1403747"/>
            <a:chOff x="5486073" y="2679734"/>
            <a:chExt cx="1461573" cy="1822421"/>
          </a:xfrm>
        </p:grpSpPr>
        <p:grpSp>
          <p:nvGrpSpPr>
            <p:cNvPr id="77" name="组合 67"/>
            <p:cNvGrpSpPr/>
            <p:nvPr/>
          </p:nvGrpSpPr>
          <p:grpSpPr bwMode="auto">
            <a:xfrm>
              <a:off x="5486073" y="2679734"/>
              <a:ext cx="1461573" cy="1822421"/>
              <a:chOff x="3295850" y="1908877"/>
              <a:chExt cx="3738030" cy="4660916"/>
            </a:xfrm>
          </p:grpSpPr>
          <p:sp>
            <p:nvSpPr>
              <p:cNvPr id="79" name="圆角矩形 78"/>
              <p:cNvSpPr/>
              <p:nvPr/>
            </p:nvSpPr>
            <p:spPr>
              <a:xfrm rot="2760000">
                <a:off x="3098889" y="2634801"/>
                <a:ext cx="4660916" cy="320906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3000">
                    <a:srgbClr val="6C6C6C">
                      <a:alpha val="42000"/>
                    </a:srgbClr>
                  </a:gs>
                  <a:gs pos="0">
                    <a:schemeClr val="tx1">
                      <a:alpha val="54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0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lIns="91416" tIns="45708" rIns="91416" bIns="45708"/>
              <a:lstStyle/>
              <a:p>
                <a:pPr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 rot="2760000">
                <a:off x="3358628" y="2852802"/>
                <a:ext cx="3953506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35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Freeform 5"/>
              <p:cNvSpPr/>
              <p:nvPr/>
            </p:nvSpPr>
            <p:spPr bwMode="auto">
              <a:xfrm rot="10800000">
                <a:off x="3548740" y="2521636"/>
                <a:ext cx="2058684" cy="182641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91416" tIns="45708" rIns="91416" bIns="45708"/>
              <a:lstStyle/>
              <a:p>
                <a:pPr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8" name="KSO_Shape"/>
            <p:cNvSpPr/>
            <p:nvPr/>
          </p:nvSpPr>
          <p:spPr bwMode="auto">
            <a:xfrm>
              <a:off x="5759539" y="3076988"/>
              <a:ext cx="486676" cy="412711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fontAlgn="auto">
                <a:defRPr/>
              </a:pPr>
              <a:endParaRPr lang="zh-CN" altLang="en-US" sz="1000" noProof="1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3" name="组合 89"/>
          <p:cNvGrpSpPr/>
          <p:nvPr/>
        </p:nvGrpSpPr>
        <p:grpSpPr bwMode="auto">
          <a:xfrm>
            <a:off x="3748088" y="4124325"/>
            <a:ext cx="1039416" cy="1296591"/>
            <a:chOff x="6847310" y="2721517"/>
            <a:chExt cx="1461573" cy="1822421"/>
          </a:xfrm>
        </p:grpSpPr>
        <p:grpSp>
          <p:nvGrpSpPr>
            <p:cNvPr id="84" name="组合 72"/>
            <p:cNvGrpSpPr/>
            <p:nvPr/>
          </p:nvGrpSpPr>
          <p:grpSpPr bwMode="auto">
            <a:xfrm>
              <a:off x="6847310" y="2721517"/>
              <a:ext cx="1461573" cy="1822421"/>
              <a:chOff x="3295850" y="1908877"/>
              <a:chExt cx="3738030" cy="4660916"/>
            </a:xfrm>
          </p:grpSpPr>
          <p:sp>
            <p:nvSpPr>
              <p:cNvPr id="86" name="圆角矩形 85"/>
              <p:cNvSpPr/>
              <p:nvPr/>
            </p:nvSpPr>
            <p:spPr>
              <a:xfrm rot="2760000">
                <a:off x="3098889" y="2634801"/>
                <a:ext cx="4660916" cy="320906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3000">
                    <a:srgbClr val="6C6C6C">
                      <a:alpha val="42000"/>
                    </a:srgbClr>
                  </a:gs>
                  <a:gs pos="0">
                    <a:schemeClr val="tx1">
                      <a:alpha val="54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7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lIns="91416" tIns="45708" rIns="91416" bIns="45708"/>
              <a:lstStyle/>
              <a:p>
                <a:pPr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8" name="圆角矩形 87"/>
              <p:cNvSpPr/>
              <p:nvPr/>
            </p:nvSpPr>
            <p:spPr>
              <a:xfrm rot="2760000">
                <a:off x="3358628" y="2852802"/>
                <a:ext cx="3953506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35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Freeform 5"/>
              <p:cNvSpPr/>
              <p:nvPr/>
            </p:nvSpPr>
            <p:spPr bwMode="auto">
              <a:xfrm rot="10800000">
                <a:off x="3548479" y="2525196"/>
                <a:ext cx="2055273" cy="181899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C00000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91416" tIns="45708" rIns="91416" bIns="45708"/>
              <a:lstStyle/>
              <a:p>
                <a:pPr fontAlgn="auto">
                  <a:defRPr/>
                </a:pPr>
                <a:endParaRPr lang="zh-CN" altLang="en-US" sz="1000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85" name="KSO_Shape"/>
            <p:cNvSpPr/>
            <p:nvPr/>
          </p:nvSpPr>
          <p:spPr bwMode="auto">
            <a:xfrm>
              <a:off x="7146991" y="3076295"/>
              <a:ext cx="431942" cy="413350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fontAlgn="auto">
                <a:defRPr/>
              </a:pPr>
              <a:endParaRPr lang="zh-CN" altLang="en-US" sz="1000" noProof="1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0" name="组合 3"/>
          <p:cNvGrpSpPr/>
          <p:nvPr/>
        </p:nvGrpSpPr>
        <p:grpSpPr bwMode="auto">
          <a:xfrm>
            <a:off x="871538" y="1426369"/>
            <a:ext cx="2431256" cy="2636044"/>
            <a:chOff x="1162791" y="1902411"/>
            <a:chExt cx="3240261" cy="3513925"/>
          </a:xfrm>
        </p:grpSpPr>
        <p:sp>
          <p:nvSpPr>
            <p:cNvPr id="91" name="Freeform 5"/>
            <p:cNvSpPr/>
            <p:nvPr/>
          </p:nvSpPr>
          <p:spPr bwMode="auto">
            <a:xfrm rot="5400000">
              <a:off x="1015686" y="2102188"/>
              <a:ext cx="3513925" cy="311437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25400">
              <a:noFill/>
            </a:ln>
            <a:effectLst>
              <a:outerShdw blurRad="444500" dist="152400" dir="2700000" algn="tl" rotWithShape="0">
                <a:prstClr val="black">
                  <a:alpha val="30000"/>
                </a:prstClr>
              </a:outerShdw>
            </a:effectLst>
          </p:spPr>
          <p:txBody>
            <a:bodyPr lIns="91416" tIns="45708" rIns="91416" bIns="45708"/>
            <a:lstStyle/>
            <a:p>
              <a:pPr fontAlgn="auto">
                <a:defRPr/>
              </a:pPr>
              <a:endParaRPr lang="zh-CN" altLang="en-US" sz="1000" noProof="1">
                <a:latin typeface="思源黑体 CN Bold" pitchFamily="34" charset="-122"/>
                <a:ea typeface="思源黑体 CN Bold" pitchFamily="34" charset="-122"/>
                <a:cs typeface="+mn-ea"/>
                <a:sym typeface="+mn-lt"/>
              </a:endParaRPr>
            </a:p>
          </p:txBody>
        </p:sp>
        <p:sp>
          <p:nvSpPr>
            <p:cNvPr id="92" name="TextBox 59"/>
            <p:cNvSpPr>
              <a:spLocks noChangeArrowheads="1"/>
            </p:cNvSpPr>
            <p:nvPr/>
          </p:nvSpPr>
          <p:spPr bwMode="auto">
            <a:xfrm flipH="1">
              <a:off x="1162791" y="2826126"/>
              <a:ext cx="3240261" cy="143596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auto">
                <a:defRPr/>
              </a:pPr>
              <a:r>
                <a:rPr lang="zh-CN" altLang="en-US" sz="3600" b="1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rPr>
                <a:t>目   录 </a:t>
              </a:r>
              <a:r>
                <a:rPr lang="en-US" altLang="zh-CN" sz="3600" b="1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rPr>
                <a:t> </a:t>
              </a:r>
              <a:r>
                <a:rPr lang="en-US" altLang="zh-CN" sz="2800" b="1" noProof="1">
                  <a:solidFill>
                    <a:schemeClr val="bg1"/>
                  </a:solidFill>
                  <a:latin typeface="思源黑体 CN Bold" pitchFamily="34" charset="-122"/>
                  <a:ea typeface="思源黑体 CN Bold" pitchFamily="34" charset="-122"/>
                  <a:cs typeface="+mn-ea"/>
                  <a:sym typeface="+mn-lt"/>
                </a:rPr>
                <a:t>CONTENTS</a:t>
              </a:r>
              <a:endParaRPr lang="en-US" altLang="zh-CN" sz="2800" b="1" noProof="1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3" name="文本框 9"/>
          <p:cNvSpPr txBox="1"/>
          <p:nvPr/>
        </p:nvSpPr>
        <p:spPr>
          <a:xfrm>
            <a:off x="4647010" y="4413648"/>
            <a:ext cx="2925386" cy="359701"/>
          </a:xfrm>
          <a:prstGeom prst="rect">
            <a:avLst/>
          </a:prstGeom>
          <a:noFill/>
        </p:spPr>
        <p:txBody>
          <a:bodyPr wrap="square" lIns="51422" tIns="25711" rIns="51422" bIns="25711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绝不拖延从优秀到卓越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94" name="文本框 9"/>
          <p:cNvSpPr txBox="1"/>
          <p:nvPr/>
        </p:nvSpPr>
        <p:spPr>
          <a:xfrm>
            <a:off x="5214942" y="3601641"/>
            <a:ext cx="3071833" cy="359701"/>
          </a:xfrm>
          <a:prstGeom prst="rect">
            <a:avLst/>
          </a:prstGeom>
          <a:noFill/>
        </p:spPr>
        <p:txBody>
          <a:bodyPr wrap="square" lIns="51422" tIns="25711" rIns="51422" bIns="25711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敬业是最完美的工作态度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95" name="文本框 9"/>
          <p:cNvSpPr txBox="1"/>
          <p:nvPr/>
        </p:nvSpPr>
        <p:spPr>
          <a:xfrm>
            <a:off x="5406629" y="1681163"/>
            <a:ext cx="1897856" cy="359569"/>
          </a:xfrm>
          <a:prstGeom prst="rect">
            <a:avLst/>
          </a:prstGeom>
          <a:noFill/>
        </p:spPr>
        <p:txBody>
          <a:bodyPr lIns="51422" tIns="25711" rIns="51422" bIns="25711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为何要努力工作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96" name="文本框 9"/>
          <p:cNvSpPr txBox="1"/>
          <p:nvPr/>
        </p:nvSpPr>
        <p:spPr>
          <a:xfrm>
            <a:off x="5662612" y="2645569"/>
            <a:ext cx="2266973" cy="359701"/>
          </a:xfrm>
          <a:prstGeom prst="rect">
            <a:avLst/>
          </a:prstGeom>
          <a:noFill/>
        </p:spPr>
        <p:txBody>
          <a:bodyPr wrap="square" lIns="51422" tIns="25711" rIns="51422" bIns="25711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珍惜现在的工作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517">
        <p:blinds dir="vert"/>
      </p:transition>
    </mc:Choice>
    <mc:Fallback>
      <p:transition spd="slow" advTm="551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93" grpId="0"/>
      <p:bldP spid="94" grpId="0"/>
      <p:bldP spid="95" grpId="0"/>
      <p:bldP spid="9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813255"/>
            <a:ext cx="9144000" cy="3456384"/>
          </a:xfrm>
          <a:prstGeom prst="rect">
            <a:avLst/>
          </a:prstGeom>
          <a:solidFill>
            <a:srgbClr val="C00000">
              <a:alpha val="7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" lastClr="FFFFFF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1569897" y="924449"/>
            <a:ext cx="1543098" cy="1186440"/>
          </a:xfrm>
          <a:custGeom>
            <a:avLst/>
            <a:gdLst>
              <a:gd name="connsiteX0" fmla="*/ 868680 w 1737360"/>
              <a:gd name="connsiteY0" fmla="*/ 0 h 1335802"/>
              <a:gd name="connsiteX1" fmla="*/ 1737360 w 1737360"/>
              <a:gd name="connsiteY1" fmla="*/ 868680 h 1335802"/>
              <a:gd name="connsiteX2" fmla="*/ 1270238 w 1737360"/>
              <a:gd name="connsiteY2" fmla="*/ 1335802 h 1335802"/>
              <a:gd name="connsiteX3" fmla="*/ 1215904 w 1737360"/>
              <a:gd name="connsiteY3" fmla="*/ 1290972 h 1335802"/>
              <a:gd name="connsiteX4" fmla="*/ 868680 w 1737360"/>
              <a:gd name="connsiteY4" fmla="*/ 1184910 h 1335802"/>
              <a:gd name="connsiteX5" fmla="*/ 521456 w 1737360"/>
              <a:gd name="connsiteY5" fmla="*/ 1290972 h 1335802"/>
              <a:gd name="connsiteX6" fmla="*/ 467122 w 1737360"/>
              <a:gd name="connsiteY6" fmla="*/ 1335802 h 1335802"/>
              <a:gd name="connsiteX7" fmla="*/ 0 w 1737360"/>
              <a:gd name="connsiteY7" fmla="*/ 868680 h 1335802"/>
              <a:gd name="connsiteX8" fmla="*/ 868680 w 1737360"/>
              <a:gd name="connsiteY8" fmla="*/ 0 h 133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7360" h="1335802">
                <a:moveTo>
                  <a:pt x="868680" y="0"/>
                </a:moveTo>
                <a:lnTo>
                  <a:pt x="1737360" y="868680"/>
                </a:lnTo>
                <a:lnTo>
                  <a:pt x="1270238" y="1335802"/>
                </a:lnTo>
                <a:lnTo>
                  <a:pt x="1215904" y="1290972"/>
                </a:lnTo>
                <a:cubicBezTo>
                  <a:pt x="1116787" y="1224010"/>
                  <a:pt x="997300" y="1184910"/>
                  <a:pt x="868680" y="1184910"/>
                </a:cubicBezTo>
                <a:cubicBezTo>
                  <a:pt x="740061" y="1184910"/>
                  <a:pt x="620574" y="1224010"/>
                  <a:pt x="521456" y="1290972"/>
                </a:cubicBezTo>
                <a:lnTo>
                  <a:pt x="467122" y="1335802"/>
                </a:lnTo>
                <a:lnTo>
                  <a:pt x="0" y="868680"/>
                </a:lnTo>
                <a:lnTo>
                  <a:pt x="868680" y="0"/>
                </a:lnTo>
                <a:close/>
              </a:path>
            </a:pathLst>
          </a:custGeom>
          <a:blipFill>
            <a:blip r:embed="rId1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23901" y="1756910"/>
            <a:ext cx="1193857" cy="1543098"/>
          </a:xfrm>
          <a:custGeom>
            <a:avLst/>
            <a:gdLst>
              <a:gd name="connsiteX0" fmla="*/ 868680 w 1344153"/>
              <a:gd name="connsiteY0" fmla="*/ 0 h 1737360"/>
              <a:gd name="connsiteX1" fmla="*/ 1344153 w 1344153"/>
              <a:gd name="connsiteY1" fmla="*/ 475473 h 1737360"/>
              <a:gd name="connsiteX2" fmla="*/ 1306212 w 1344153"/>
              <a:gd name="connsiteY2" fmla="*/ 521456 h 1737360"/>
              <a:gd name="connsiteX3" fmla="*/ 1200150 w 1344153"/>
              <a:gd name="connsiteY3" fmla="*/ 868680 h 1737360"/>
              <a:gd name="connsiteX4" fmla="*/ 1306212 w 1344153"/>
              <a:gd name="connsiteY4" fmla="*/ 1215904 h 1737360"/>
              <a:gd name="connsiteX5" fmla="*/ 1344153 w 1344153"/>
              <a:gd name="connsiteY5" fmla="*/ 1261888 h 1737360"/>
              <a:gd name="connsiteX6" fmla="*/ 868680 w 1344153"/>
              <a:gd name="connsiteY6" fmla="*/ 1737360 h 1737360"/>
              <a:gd name="connsiteX7" fmla="*/ 0 w 1344153"/>
              <a:gd name="connsiteY7" fmla="*/ 868680 h 1737360"/>
              <a:gd name="connsiteX8" fmla="*/ 868680 w 1344153"/>
              <a:gd name="connsiteY8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4153" h="1737360">
                <a:moveTo>
                  <a:pt x="868680" y="0"/>
                </a:moveTo>
                <a:lnTo>
                  <a:pt x="1344153" y="475473"/>
                </a:lnTo>
                <a:lnTo>
                  <a:pt x="1306212" y="521456"/>
                </a:lnTo>
                <a:cubicBezTo>
                  <a:pt x="1239250" y="620574"/>
                  <a:pt x="1200150" y="740061"/>
                  <a:pt x="1200150" y="868680"/>
                </a:cubicBezTo>
                <a:cubicBezTo>
                  <a:pt x="1200150" y="997300"/>
                  <a:pt x="1239250" y="1116787"/>
                  <a:pt x="1306212" y="1215904"/>
                </a:cubicBezTo>
                <a:lnTo>
                  <a:pt x="1344153" y="1261888"/>
                </a:lnTo>
                <a:lnTo>
                  <a:pt x="868680" y="1737360"/>
                </a:lnTo>
                <a:lnTo>
                  <a:pt x="0" y="868680"/>
                </a:lnTo>
                <a:lnTo>
                  <a:pt x="86868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2796547" y="1756910"/>
            <a:ext cx="1193857" cy="1543098"/>
          </a:xfrm>
          <a:custGeom>
            <a:avLst/>
            <a:gdLst>
              <a:gd name="connsiteX0" fmla="*/ 475472 w 1344152"/>
              <a:gd name="connsiteY0" fmla="*/ 0 h 1737360"/>
              <a:gd name="connsiteX1" fmla="*/ 1344152 w 1344152"/>
              <a:gd name="connsiteY1" fmla="*/ 868680 h 1737360"/>
              <a:gd name="connsiteX2" fmla="*/ 475472 w 1344152"/>
              <a:gd name="connsiteY2" fmla="*/ 1737360 h 1737360"/>
              <a:gd name="connsiteX3" fmla="*/ 0 w 1344152"/>
              <a:gd name="connsiteY3" fmla="*/ 1261888 h 1737360"/>
              <a:gd name="connsiteX4" fmla="*/ 37940 w 1344152"/>
              <a:gd name="connsiteY4" fmla="*/ 1215904 h 1737360"/>
              <a:gd name="connsiteX5" fmla="*/ 144002 w 1344152"/>
              <a:gd name="connsiteY5" fmla="*/ 868680 h 1737360"/>
              <a:gd name="connsiteX6" fmla="*/ 37940 w 1344152"/>
              <a:gd name="connsiteY6" fmla="*/ 521456 h 1737360"/>
              <a:gd name="connsiteX7" fmla="*/ 0 w 1344152"/>
              <a:gd name="connsiteY7" fmla="*/ 475473 h 1737360"/>
              <a:gd name="connsiteX8" fmla="*/ 475472 w 1344152"/>
              <a:gd name="connsiteY8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4152" h="1737360">
                <a:moveTo>
                  <a:pt x="475472" y="0"/>
                </a:moveTo>
                <a:lnTo>
                  <a:pt x="1344152" y="868680"/>
                </a:lnTo>
                <a:lnTo>
                  <a:pt x="475472" y="1737360"/>
                </a:lnTo>
                <a:lnTo>
                  <a:pt x="0" y="1261888"/>
                </a:lnTo>
                <a:lnTo>
                  <a:pt x="37940" y="1215904"/>
                </a:lnTo>
                <a:cubicBezTo>
                  <a:pt x="104902" y="1116787"/>
                  <a:pt x="144002" y="997300"/>
                  <a:pt x="144002" y="868680"/>
                </a:cubicBezTo>
                <a:cubicBezTo>
                  <a:pt x="144002" y="740061"/>
                  <a:pt x="104902" y="620574"/>
                  <a:pt x="37940" y="521456"/>
                </a:cubicBezTo>
                <a:lnTo>
                  <a:pt x="0" y="475473"/>
                </a:lnTo>
                <a:lnTo>
                  <a:pt x="475472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1569897" y="2946029"/>
            <a:ext cx="1543098" cy="1186440"/>
          </a:xfrm>
          <a:custGeom>
            <a:avLst/>
            <a:gdLst>
              <a:gd name="connsiteX0" fmla="*/ 467122 w 1737360"/>
              <a:gd name="connsiteY0" fmla="*/ 0 h 1335802"/>
              <a:gd name="connsiteX1" fmla="*/ 521456 w 1737360"/>
              <a:gd name="connsiteY1" fmla="*/ 44830 h 1335802"/>
              <a:gd name="connsiteX2" fmla="*/ 868680 w 1737360"/>
              <a:gd name="connsiteY2" fmla="*/ 150892 h 1335802"/>
              <a:gd name="connsiteX3" fmla="*/ 1215904 w 1737360"/>
              <a:gd name="connsiteY3" fmla="*/ 44830 h 1335802"/>
              <a:gd name="connsiteX4" fmla="*/ 1270238 w 1737360"/>
              <a:gd name="connsiteY4" fmla="*/ 0 h 1335802"/>
              <a:gd name="connsiteX5" fmla="*/ 1737360 w 1737360"/>
              <a:gd name="connsiteY5" fmla="*/ 467122 h 1335802"/>
              <a:gd name="connsiteX6" fmla="*/ 868680 w 1737360"/>
              <a:gd name="connsiteY6" fmla="*/ 1335802 h 1335802"/>
              <a:gd name="connsiteX7" fmla="*/ 0 w 1737360"/>
              <a:gd name="connsiteY7" fmla="*/ 467122 h 1335802"/>
              <a:gd name="connsiteX8" fmla="*/ 467122 w 1737360"/>
              <a:gd name="connsiteY8" fmla="*/ 0 h 133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7360" h="1335802">
                <a:moveTo>
                  <a:pt x="467122" y="0"/>
                </a:moveTo>
                <a:lnTo>
                  <a:pt x="521456" y="44830"/>
                </a:lnTo>
                <a:cubicBezTo>
                  <a:pt x="620574" y="111792"/>
                  <a:pt x="740061" y="150892"/>
                  <a:pt x="868680" y="150892"/>
                </a:cubicBezTo>
                <a:cubicBezTo>
                  <a:pt x="997300" y="150892"/>
                  <a:pt x="1116787" y="111792"/>
                  <a:pt x="1215904" y="44830"/>
                </a:cubicBezTo>
                <a:lnTo>
                  <a:pt x="1270238" y="0"/>
                </a:lnTo>
                <a:lnTo>
                  <a:pt x="1737360" y="467122"/>
                </a:lnTo>
                <a:lnTo>
                  <a:pt x="868680" y="1335802"/>
                </a:lnTo>
                <a:lnTo>
                  <a:pt x="0" y="467122"/>
                </a:lnTo>
                <a:lnTo>
                  <a:pt x="467122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886346" y="2072020"/>
            <a:ext cx="910201" cy="9102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917758" y="2330279"/>
            <a:ext cx="932129" cy="40011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LOGO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357686" y="2055061"/>
            <a:ext cx="4357718" cy="923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思源黑体 CN Bold" pitchFamily="34" charset="-122"/>
                <a:ea typeface="思源黑体 CN Bold" pitchFamily="34" charset="-122"/>
              </a:rPr>
              <a:t>你在为谁工作</a:t>
            </a:r>
            <a:endParaRPr lang="zh-CN" altLang="en-US" sz="5400" b="1" dirty="0" smtClean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23900" y="3126320"/>
            <a:ext cx="474100" cy="474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000760" y="3555259"/>
            <a:ext cx="428628" cy="37682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282325" y="4532391"/>
            <a:ext cx="489374" cy="489374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7572396" y="4626829"/>
            <a:ext cx="302375" cy="302375"/>
          </a:xfrm>
          <a:prstGeom prst="ellipse">
            <a:avLst/>
          </a:prstGeom>
          <a:gradFill flip="none" rotWithShape="1">
            <a:gsLst>
              <a:gs pos="0">
                <a:srgbClr val="C00000">
                  <a:lumMod val="90000"/>
                </a:srgbClr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8643966" y="4769705"/>
            <a:ext cx="257708" cy="257708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1281776" y="4597837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85720" y="4912581"/>
            <a:ext cx="305403" cy="3054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4572000" y="3483821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610357" y="3765375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717574" y="3781949"/>
            <a:ext cx="350520" cy="3505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4572000" y="4483953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042954" y="3673935"/>
            <a:ext cx="350520" cy="3505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614430" y="3081997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357422" y="4841125"/>
            <a:ext cx="302375" cy="302375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357950" y="4741899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5290456" y="4672444"/>
            <a:ext cx="305403" cy="3054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1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2" grpId="0" build="allAtOnce"/>
      <p:bldP spid="44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32" grpId="0" animBg="1"/>
      <p:bldP spid="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2287742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努力工作为了谁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81773" y="1232287"/>
            <a:ext cx="6042435" cy="3589760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162629" y="1928808"/>
            <a:ext cx="5647237" cy="262534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1356592" y="2142558"/>
            <a:ext cx="5358548" cy="2286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我只拿这点钱，凭什么去做那么多工作；</a:t>
            </a:r>
            <a:endParaRPr lang="en-US" altLang="zh-CN" sz="1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我为公司干活，公司付给我报酬，等价交换而已；</a:t>
            </a:r>
            <a:endParaRPr lang="en-US" altLang="zh-CN" sz="1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我只要对得起这份薪水就行了，多一点我都不干；</a:t>
            </a:r>
            <a:endParaRPr lang="en-US" altLang="zh-CN" sz="1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工作嘛，又不是为自己干，说得过去就行了；</a:t>
            </a:r>
            <a:endParaRPr lang="en-US" altLang="zh-CN" sz="1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给我多少钱我干多少钱的活；</a:t>
            </a:r>
            <a:endParaRPr lang="en-US" altLang="zh-CN" sz="1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可怕的是你都这么做了：我们到底在为谁工作呢？工作着的我们都应该问问自己，如果不在年轻的时候弄清这个问题，不调整好自己的心态，我们很可能与成功无缘。</a:t>
            </a:r>
            <a:endParaRPr lang="zh-CN" altLang="en-US" sz="14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1071539" y="1372253"/>
            <a:ext cx="5857916" cy="377018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有人说：大家都这么说：你也这样说：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9" name="stick figure red pen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677" y="1545636"/>
            <a:ext cx="1763323" cy="3405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  <p:bldP spid="14" grpId="0" animBg="1"/>
      <p:bldP spid="15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2287742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努力工作为了谁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981773" y="1142990"/>
            <a:ext cx="7590755" cy="3714776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162629" y="1696635"/>
            <a:ext cx="7094291" cy="294681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1356592" y="1768073"/>
            <a:ext cx="6731628" cy="317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 只有抱着“为自己工作”的心态，承认并接受“为他人工作的同时，也是在为自己工作”，才能获得丰厚的物质报酬，赢得社会的尊重，实现自身价值。是金子就会发光。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 杰克在一家贸易公司工作</a:t>
            </a:r>
            <a:r>
              <a:rPr lang="en-US" altLang="zh-CN" sz="1200" dirty="0" smtClean="0">
                <a:latin typeface="思源黑体 CN Bold" pitchFamily="34" charset="-122"/>
                <a:ea typeface="思源黑体 CN Bold" pitchFamily="34" charset="-122"/>
              </a:rPr>
              <a:t>1</a:t>
            </a: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年，由于不满意自己的工作，他忿忿地对朋友说：“我在公司里的工资是最低的，老板也不把我放在眼里，如果再这样下去，总有一天我要跟他拍桌子，然后辞职不干”。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     “你把公司的业务都弄清楚了吗？做国际贸易的窍门完全弄懂了吗？”他的朋友问，“还没有”！他说：</a:t>
            </a:r>
            <a:r>
              <a:rPr lang="en-US" altLang="zh-CN" sz="1200" dirty="0" smtClean="0">
                <a:latin typeface="思源黑体 CN Bold" pitchFamily="34" charset="-122"/>
                <a:ea typeface="思源黑体 CN Bold" pitchFamily="34" charset="-122"/>
              </a:rPr>
              <a:t>“</a:t>
            </a: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君子报仇十年不晚！我建议你先静下来，认认真真地工作，把公司的一切贸易技巧、商业文书和公司组织完全搞通，甚至包括如何书写合同等具体细节都弄懂之后，再一走了之，这样做岂不是即出了气，又有许多收获吗？”杰克听从了朋友的建议：一改往日的散漫习惯，开始认认真真地工作起来，甚至下班之后，还常常留在办以室里研究商业文书的写法。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      一年之后，那位朋友偶然遇到他，“现在你大概都学会了，可以准备拍桌子不干了吗？ ”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     “可是，我发现近半年来，老板对我刮目相看，最近更是委以重任，又升职、又加薪。说实话，不仅仅是老板，公司里的其他人都开始敬重我了”。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1071538" y="1282956"/>
            <a:ext cx="7358955" cy="377018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努力工作为了谁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  <p:bldP spid="14" grpId="0" animBg="1"/>
      <p:bldP spid="15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2287742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努力工作为了谁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1428413" y="1232287"/>
            <a:ext cx="4611558" cy="3589760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714165" y="1928808"/>
            <a:ext cx="3929405" cy="262534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1999917" y="2142558"/>
            <a:ext cx="3429339" cy="2223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人生离不开工作。工作不仅能赚到养家糊口的薪水，同时，困难的事务能煅炼人的意志；新的任务能拓展人的才能；与同事的合作能培养一个人的人格；与客户的交流能训练人的品性。</a:t>
            </a:r>
            <a:endParaRPr lang="zh-CN" altLang="en-US" sz="14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1357291" y="1372253"/>
            <a:ext cx="4945434" cy="377018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归零心态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Picture 3" descr="C:\Users\Administrator\Desktop\新建文件夹\3 (8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1592588"/>
            <a:ext cx="3222453" cy="355091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  <p:bldP spid="14" grpId="0" animBg="1"/>
      <p:bldP spid="1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2287742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努力工作为了谁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1285537" y="1232287"/>
            <a:ext cx="4929222" cy="3589760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571289" y="1928808"/>
            <a:ext cx="4429156" cy="262534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1857041" y="2142558"/>
            <a:ext cx="4000528" cy="216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在工作中，不管做任何事，都应将心态回归于零：把自己放空，抱着学习的态度，将每一次任务都视为一个新的开始，一段新的体验，千万不要视工作如鸡肋，食之无味，弃之可惜，结果做得心不甘情不愿。</a:t>
            </a:r>
            <a:endParaRPr lang="zh-CN" altLang="en-US" sz="14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1214414" y="1372253"/>
            <a:ext cx="5286097" cy="377018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归零心态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6" name="Picture 3" descr="C:\Users\Administrator\Desktop\新建文件夹\3 (5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1500180"/>
            <a:ext cx="2786082" cy="325043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  <p:bldP spid="14" grpId="0" animBg="1"/>
      <p:bldP spid="15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813255"/>
            <a:ext cx="9144000" cy="3456384"/>
          </a:xfrm>
          <a:prstGeom prst="rect">
            <a:avLst/>
          </a:prstGeom>
          <a:solidFill>
            <a:srgbClr val="C00000">
              <a:alpha val="7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" lastClr="FFFFFF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1569897" y="924449"/>
            <a:ext cx="1543098" cy="1186440"/>
          </a:xfrm>
          <a:custGeom>
            <a:avLst/>
            <a:gdLst>
              <a:gd name="connsiteX0" fmla="*/ 868680 w 1737360"/>
              <a:gd name="connsiteY0" fmla="*/ 0 h 1335802"/>
              <a:gd name="connsiteX1" fmla="*/ 1737360 w 1737360"/>
              <a:gd name="connsiteY1" fmla="*/ 868680 h 1335802"/>
              <a:gd name="connsiteX2" fmla="*/ 1270238 w 1737360"/>
              <a:gd name="connsiteY2" fmla="*/ 1335802 h 1335802"/>
              <a:gd name="connsiteX3" fmla="*/ 1215904 w 1737360"/>
              <a:gd name="connsiteY3" fmla="*/ 1290972 h 1335802"/>
              <a:gd name="connsiteX4" fmla="*/ 868680 w 1737360"/>
              <a:gd name="connsiteY4" fmla="*/ 1184910 h 1335802"/>
              <a:gd name="connsiteX5" fmla="*/ 521456 w 1737360"/>
              <a:gd name="connsiteY5" fmla="*/ 1290972 h 1335802"/>
              <a:gd name="connsiteX6" fmla="*/ 467122 w 1737360"/>
              <a:gd name="connsiteY6" fmla="*/ 1335802 h 1335802"/>
              <a:gd name="connsiteX7" fmla="*/ 0 w 1737360"/>
              <a:gd name="connsiteY7" fmla="*/ 868680 h 1335802"/>
              <a:gd name="connsiteX8" fmla="*/ 868680 w 1737360"/>
              <a:gd name="connsiteY8" fmla="*/ 0 h 133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7360" h="1335802">
                <a:moveTo>
                  <a:pt x="868680" y="0"/>
                </a:moveTo>
                <a:lnTo>
                  <a:pt x="1737360" y="868680"/>
                </a:lnTo>
                <a:lnTo>
                  <a:pt x="1270238" y="1335802"/>
                </a:lnTo>
                <a:lnTo>
                  <a:pt x="1215904" y="1290972"/>
                </a:lnTo>
                <a:cubicBezTo>
                  <a:pt x="1116787" y="1224010"/>
                  <a:pt x="997300" y="1184910"/>
                  <a:pt x="868680" y="1184910"/>
                </a:cubicBezTo>
                <a:cubicBezTo>
                  <a:pt x="740061" y="1184910"/>
                  <a:pt x="620574" y="1224010"/>
                  <a:pt x="521456" y="1290972"/>
                </a:cubicBezTo>
                <a:lnTo>
                  <a:pt x="467122" y="1335802"/>
                </a:lnTo>
                <a:lnTo>
                  <a:pt x="0" y="868680"/>
                </a:lnTo>
                <a:lnTo>
                  <a:pt x="868680" y="0"/>
                </a:lnTo>
                <a:close/>
              </a:path>
            </a:pathLst>
          </a:custGeom>
          <a:blipFill>
            <a:blip r:embed="rId1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23901" y="1756910"/>
            <a:ext cx="1193857" cy="1543098"/>
          </a:xfrm>
          <a:custGeom>
            <a:avLst/>
            <a:gdLst>
              <a:gd name="connsiteX0" fmla="*/ 868680 w 1344153"/>
              <a:gd name="connsiteY0" fmla="*/ 0 h 1737360"/>
              <a:gd name="connsiteX1" fmla="*/ 1344153 w 1344153"/>
              <a:gd name="connsiteY1" fmla="*/ 475473 h 1737360"/>
              <a:gd name="connsiteX2" fmla="*/ 1306212 w 1344153"/>
              <a:gd name="connsiteY2" fmla="*/ 521456 h 1737360"/>
              <a:gd name="connsiteX3" fmla="*/ 1200150 w 1344153"/>
              <a:gd name="connsiteY3" fmla="*/ 868680 h 1737360"/>
              <a:gd name="connsiteX4" fmla="*/ 1306212 w 1344153"/>
              <a:gd name="connsiteY4" fmla="*/ 1215904 h 1737360"/>
              <a:gd name="connsiteX5" fmla="*/ 1344153 w 1344153"/>
              <a:gd name="connsiteY5" fmla="*/ 1261888 h 1737360"/>
              <a:gd name="connsiteX6" fmla="*/ 868680 w 1344153"/>
              <a:gd name="connsiteY6" fmla="*/ 1737360 h 1737360"/>
              <a:gd name="connsiteX7" fmla="*/ 0 w 1344153"/>
              <a:gd name="connsiteY7" fmla="*/ 868680 h 1737360"/>
              <a:gd name="connsiteX8" fmla="*/ 868680 w 1344153"/>
              <a:gd name="connsiteY8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4153" h="1737360">
                <a:moveTo>
                  <a:pt x="868680" y="0"/>
                </a:moveTo>
                <a:lnTo>
                  <a:pt x="1344153" y="475473"/>
                </a:lnTo>
                <a:lnTo>
                  <a:pt x="1306212" y="521456"/>
                </a:lnTo>
                <a:cubicBezTo>
                  <a:pt x="1239250" y="620574"/>
                  <a:pt x="1200150" y="740061"/>
                  <a:pt x="1200150" y="868680"/>
                </a:cubicBezTo>
                <a:cubicBezTo>
                  <a:pt x="1200150" y="997300"/>
                  <a:pt x="1239250" y="1116787"/>
                  <a:pt x="1306212" y="1215904"/>
                </a:cubicBezTo>
                <a:lnTo>
                  <a:pt x="1344153" y="1261888"/>
                </a:lnTo>
                <a:lnTo>
                  <a:pt x="868680" y="1737360"/>
                </a:lnTo>
                <a:lnTo>
                  <a:pt x="0" y="868680"/>
                </a:lnTo>
                <a:lnTo>
                  <a:pt x="86868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2796547" y="1756910"/>
            <a:ext cx="1193857" cy="1543098"/>
          </a:xfrm>
          <a:custGeom>
            <a:avLst/>
            <a:gdLst>
              <a:gd name="connsiteX0" fmla="*/ 475472 w 1344152"/>
              <a:gd name="connsiteY0" fmla="*/ 0 h 1737360"/>
              <a:gd name="connsiteX1" fmla="*/ 1344152 w 1344152"/>
              <a:gd name="connsiteY1" fmla="*/ 868680 h 1737360"/>
              <a:gd name="connsiteX2" fmla="*/ 475472 w 1344152"/>
              <a:gd name="connsiteY2" fmla="*/ 1737360 h 1737360"/>
              <a:gd name="connsiteX3" fmla="*/ 0 w 1344152"/>
              <a:gd name="connsiteY3" fmla="*/ 1261888 h 1737360"/>
              <a:gd name="connsiteX4" fmla="*/ 37940 w 1344152"/>
              <a:gd name="connsiteY4" fmla="*/ 1215904 h 1737360"/>
              <a:gd name="connsiteX5" fmla="*/ 144002 w 1344152"/>
              <a:gd name="connsiteY5" fmla="*/ 868680 h 1737360"/>
              <a:gd name="connsiteX6" fmla="*/ 37940 w 1344152"/>
              <a:gd name="connsiteY6" fmla="*/ 521456 h 1737360"/>
              <a:gd name="connsiteX7" fmla="*/ 0 w 1344152"/>
              <a:gd name="connsiteY7" fmla="*/ 475473 h 1737360"/>
              <a:gd name="connsiteX8" fmla="*/ 475472 w 1344152"/>
              <a:gd name="connsiteY8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4152" h="1737360">
                <a:moveTo>
                  <a:pt x="475472" y="0"/>
                </a:moveTo>
                <a:lnTo>
                  <a:pt x="1344152" y="868680"/>
                </a:lnTo>
                <a:lnTo>
                  <a:pt x="475472" y="1737360"/>
                </a:lnTo>
                <a:lnTo>
                  <a:pt x="0" y="1261888"/>
                </a:lnTo>
                <a:lnTo>
                  <a:pt x="37940" y="1215904"/>
                </a:lnTo>
                <a:cubicBezTo>
                  <a:pt x="104902" y="1116787"/>
                  <a:pt x="144002" y="997300"/>
                  <a:pt x="144002" y="868680"/>
                </a:cubicBezTo>
                <a:cubicBezTo>
                  <a:pt x="144002" y="740061"/>
                  <a:pt x="104902" y="620574"/>
                  <a:pt x="37940" y="521456"/>
                </a:cubicBezTo>
                <a:lnTo>
                  <a:pt x="0" y="475473"/>
                </a:lnTo>
                <a:lnTo>
                  <a:pt x="475472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1569897" y="2946029"/>
            <a:ext cx="1543098" cy="1186440"/>
          </a:xfrm>
          <a:custGeom>
            <a:avLst/>
            <a:gdLst>
              <a:gd name="connsiteX0" fmla="*/ 467122 w 1737360"/>
              <a:gd name="connsiteY0" fmla="*/ 0 h 1335802"/>
              <a:gd name="connsiteX1" fmla="*/ 521456 w 1737360"/>
              <a:gd name="connsiteY1" fmla="*/ 44830 h 1335802"/>
              <a:gd name="connsiteX2" fmla="*/ 868680 w 1737360"/>
              <a:gd name="connsiteY2" fmla="*/ 150892 h 1335802"/>
              <a:gd name="connsiteX3" fmla="*/ 1215904 w 1737360"/>
              <a:gd name="connsiteY3" fmla="*/ 44830 h 1335802"/>
              <a:gd name="connsiteX4" fmla="*/ 1270238 w 1737360"/>
              <a:gd name="connsiteY4" fmla="*/ 0 h 1335802"/>
              <a:gd name="connsiteX5" fmla="*/ 1737360 w 1737360"/>
              <a:gd name="connsiteY5" fmla="*/ 467122 h 1335802"/>
              <a:gd name="connsiteX6" fmla="*/ 868680 w 1737360"/>
              <a:gd name="connsiteY6" fmla="*/ 1335802 h 1335802"/>
              <a:gd name="connsiteX7" fmla="*/ 0 w 1737360"/>
              <a:gd name="connsiteY7" fmla="*/ 467122 h 1335802"/>
              <a:gd name="connsiteX8" fmla="*/ 467122 w 1737360"/>
              <a:gd name="connsiteY8" fmla="*/ 0 h 133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7360" h="1335802">
                <a:moveTo>
                  <a:pt x="467122" y="0"/>
                </a:moveTo>
                <a:lnTo>
                  <a:pt x="521456" y="44830"/>
                </a:lnTo>
                <a:cubicBezTo>
                  <a:pt x="620574" y="111792"/>
                  <a:pt x="740061" y="150892"/>
                  <a:pt x="868680" y="150892"/>
                </a:cubicBezTo>
                <a:cubicBezTo>
                  <a:pt x="997300" y="150892"/>
                  <a:pt x="1116787" y="111792"/>
                  <a:pt x="1215904" y="44830"/>
                </a:cubicBezTo>
                <a:lnTo>
                  <a:pt x="1270238" y="0"/>
                </a:lnTo>
                <a:lnTo>
                  <a:pt x="1737360" y="467122"/>
                </a:lnTo>
                <a:lnTo>
                  <a:pt x="868680" y="1335802"/>
                </a:lnTo>
                <a:lnTo>
                  <a:pt x="0" y="467122"/>
                </a:lnTo>
                <a:lnTo>
                  <a:pt x="467122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886346" y="2072020"/>
            <a:ext cx="910201" cy="9102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917758" y="2330279"/>
            <a:ext cx="932129" cy="40011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LOGO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357686" y="2143122"/>
            <a:ext cx="4357718" cy="76943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思源黑体 CN Bold" pitchFamily="34" charset="-122"/>
                <a:ea typeface="思源黑体 CN Bold" pitchFamily="34" charset="-122"/>
              </a:rPr>
              <a:t>为何要努力工作</a:t>
            </a:r>
            <a:endParaRPr lang="zh-CN" altLang="en-US" sz="4400" b="1" dirty="0" smtClean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23900" y="3126320"/>
            <a:ext cx="474100" cy="474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000760" y="3555259"/>
            <a:ext cx="428628" cy="37682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282325" y="4532391"/>
            <a:ext cx="489374" cy="489374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7572396" y="4626829"/>
            <a:ext cx="302375" cy="302375"/>
          </a:xfrm>
          <a:prstGeom prst="ellipse">
            <a:avLst/>
          </a:prstGeom>
          <a:gradFill flip="none" rotWithShape="1">
            <a:gsLst>
              <a:gs pos="0">
                <a:srgbClr val="C00000">
                  <a:lumMod val="90000"/>
                </a:srgbClr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8643966" y="4769705"/>
            <a:ext cx="257708" cy="257708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1281776" y="4597837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85720" y="4912581"/>
            <a:ext cx="305403" cy="3054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4572000" y="3483821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610357" y="3765375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717574" y="3781949"/>
            <a:ext cx="350520" cy="3505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4572000" y="4483953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042954" y="3673935"/>
            <a:ext cx="350520" cy="3505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614430" y="3081997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357422" y="4841125"/>
            <a:ext cx="302375" cy="302375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357950" y="4741899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5290456" y="4672444"/>
            <a:ext cx="305403" cy="3054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1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2" grpId="0" build="allAtOnce"/>
      <p:bldP spid="44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32" grpId="0" animBg="1"/>
      <p:bldP spid="6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工作是人们要用生命去做的事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018275" y="1232287"/>
            <a:ext cx="5054118" cy="3589760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196115" y="1785932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1196115" y="1864718"/>
            <a:ext cx="4740372" cy="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基本需求：对于食物和衣物的需要，以抵御饥饿和寒冷</a:t>
            </a:r>
            <a:endParaRPr lang="zh-CN" altLang="en-US" sz="14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188077" y="2375295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1196115" y="2501379"/>
            <a:ext cx="4627195" cy="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安全需求：对居住在一个可以感到安全的地方的需要</a:t>
            </a:r>
            <a:endParaRPr lang="zh-CN" altLang="en-US" sz="14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208839" y="2964659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4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249700" y="3043445"/>
            <a:ext cx="4706194" cy="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社交需求：与他人分享兴趣、爱好和交友的需要</a:t>
            </a:r>
            <a:endParaRPr lang="zh-CN" altLang="en-US" sz="14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208839" y="3554022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4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1196115" y="3632808"/>
            <a:ext cx="4644561" cy="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获得尊重的需求：要求别人赞扬和认可的需要</a:t>
            </a:r>
            <a:endParaRPr lang="zh-CN" altLang="en-US" sz="14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208839" y="4143386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4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1249700" y="4222172"/>
            <a:ext cx="4599740" cy="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自我实现的需求：自我实现与充分发挥自身潜能的需要</a:t>
            </a:r>
            <a:endParaRPr lang="zh-CN" altLang="en-US" sz="14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27" name="Picture 3" descr="C:\Users\Administrator\Desktop\新建文件夹\3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2326" y="843559"/>
            <a:ext cx="3032724" cy="4057256"/>
          </a:xfrm>
          <a:prstGeom prst="rect">
            <a:avLst/>
          </a:prstGeom>
          <a:noFill/>
        </p:spPr>
      </p:pic>
      <p:sp>
        <p:nvSpPr>
          <p:cNvPr id="28" name="矩形 27"/>
          <p:cNvSpPr/>
          <p:nvPr/>
        </p:nvSpPr>
        <p:spPr>
          <a:xfrm>
            <a:off x="1285852" y="1357304"/>
            <a:ext cx="4572000" cy="3491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美国心理学家亚伯拉汗</a:t>
            </a:r>
            <a:r>
              <a:rPr lang="en-US" altLang="zh-CN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·</a:t>
            </a: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马斯洛提出“需求的五个层次”：</a:t>
            </a:r>
            <a:endParaRPr lang="zh-CN" altLang="en-US" sz="1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 animBg="1"/>
      <p:bldP spid="16" grpId="0" animBg="1"/>
      <p:bldP spid="17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为何要努力工作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1139863" y="1245110"/>
            <a:ext cx="4386870" cy="3424718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1247019" y="1778007"/>
            <a:ext cx="4021592" cy="2495014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0" name="文本框 113"/>
          <p:cNvSpPr txBox="1"/>
          <p:nvPr/>
        </p:nvSpPr>
        <p:spPr>
          <a:xfrm>
            <a:off x="1442908" y="1875230"/>
            <a:ext cx="3690118" cy="2303809"/>
          </a:xfrm>
          <a:prstGeom prst="rect">
            <a:avLst/>
          </a:prstGeom>
          <a:noFill/>
        </p:spPr>
        <p:txBody>
          <a:bodyPr wrap="square" lIns="74965" tIns="37483" rIns="74965" bIns="3748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 一个人如果总是为自己到底能拿多少工资而大伤脑筋的话，他又怎能看到工资背后的成长机会呢？又怎能理会从工作中获得的技能和经验，对自己的未来将会产生多么大的影响呢？这样的人只会逐渐将自己捆困在工资的信封里，永远也不会懂得自己真正需要什么？</a:t>
            </a: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1" name="TextBox 35"/>
          <p:cNvSpPr txBox="1">
            <a:spLocks noChangeArrowheads="1"/>
          </p:cNvSpPr>
          <p:nvPr/>
        </p:nvSpPr>
        <p:spPr bwMode="auto">
          <a:xfrm>
            <a:off x="1139864" y="1347023"/>
            <a:ext cx="4341725" cy="352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4965" tIns="37483" rIns="74965" bIns="37483">
            <a:spAutoFit/>
          </a:bodyPr>
          <a:lstStyle/>
          <a:p>
            <a:pPr algn="ctr"/>
            <a:r>
              <a:rPr lang="zh-CN" altLang="en-US" dirty="0" smtClean="0">
                <a:latin typeface="思源黑体 CN Bold" pitchFamily="34" charset="-122"/>
                <a:ea typeface="思源黑体 CN Bold" pitchFamily="34" charset="-122"/>
              </a:rPr>
              <a:t>薪水算什么，要为自己而工作</a:t>
            </a:r>
            <a:endParaRPr lang="zh-CN" altLang="en-US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33" name="Picture 2" descr="C:\Users\Administrator\Desktop\新建文件夹\3 (7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500180"/>
            <a:ext cx="3069290" cy="300039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为何要努力工作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1139863" y="1245110"/>
            <a:ext cx="4386870" cy="3424718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 sz="1400">
              <a:solidFill>
                <a:prstClr val="whit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1247019" y="1778007"/>
            <a:ext cx="4021592" cy="2495014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0" name="文本框 113"/>
          <p:cNvSpPr txBox="1"/>
          <p:nvPr/>
        </p:nvSpPr>
        <p:spPr>
          <a:xfrm>
            <a:off x="1442908" y="2019867"/>
            <a:ext cx="3690118" cy="1980643"/>
          </a:xfrm>
          <a:prstGeom prst="rect">
            <a:avLst/>
          </a:prstGeom>
          <a:noFill/>
        </p:spPr>
        <p:txBody>
          <a:bodyPr wrap="square" lIns="74965" tIns="37483" rIns="74965" bIns="3748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现在的我们都很现实，我为公司干活，公司付我一份报酬，等价交换而已。我们看不到工资以外的价值，没有了信心，没有了热情，工作时采取一种应付的态度。他们只想对得起自己目前的薪水，从未想过是否对得起自己将来的薪水，甚至将来的前途。</a:t>
            </a:r>
            <a:endParaRPr lang="zh-CN" altLang="en-US" sz="14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1" name="TextBox 35"/>
          <p:cNvSpPr txBox="1">
            <a:spLocks noChangeArrowheads="1"/>
          </p:cNvSpPr>
          <p:nvPr/>
        </p:nvSpPr>
        <p:spPr bwMode="auto">
          <a:xfrm>
            <a:off x="1139864" y="1347023"/>
            <a:ext cx="4341725" cy="352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4965" tIns="37483" rIns="74965" bIns="37483">
            <a:spAutoFit/>
          </a:bodyPr>
          <a:lstStyle/>
          <a:p>
            <a:pPr algn="ctr"/>
            <a:r>
              <a:rPr lang="zh-CN" altLang="en-US" dirty="0" smtClean="0">
                <a:latin typeface="思源黑体 CN Bold" pitchFamily="34" charset="-122"/>
                <a:ea typeface="思源黑体 CN Bold" pitchFamily="34" charset="-122"/>
              </a:rPr>
              <a:t>薪水算什么，要为自己而工作</a:t>
            </a:r>
            <a:endParaRPr lang="zh-CN" altLang="en-US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9" name="Picture 4" descr="C:\Users\Administrator\Desktop\新建文件夹\3 (6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1214428"/>
            <a:ext cx="3521247" cy="339096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为何要努力工作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4042782" y="1245110"/>
            <a:ext cx="4386870" cy="3424718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 sz="1400">
              <a:solidFill>
                <a:prstClr val="whit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4149938" y="1778007"/>
            <a:ext cx="4021592" cy="2495014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endParaRPr lang="zh-CN" altLang="en-US" sz="140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0" name="文本框 113"/>
          <p:cNvSpPr txBox="1"/>
          <p:nvPr/>
        </p:nvSpPr>
        <p:spPr>
          <a:xfrm>
            <a:off x="4345827" y="2019867"/>
            <a:ext cx="3690118" cy="2036235"/>
          </a:xfrm>
          <a:prstGeom prst="rect">
            <a:avLst/>
          </a:prstGeom>
          <a:noFill/>
        </p:spPr>
        <p:txBody>
          <a:bodyPr wrap="square" lIns="74965" tIns="37483" rIns="74965" bIns="3748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夜晚，一个人在房间四处搜索着什么东西，另一个人问：“你在找什么呢？”</a:t>
            </a:r>
            <a:endParaRPr lang="en-US" altLang="zh-CN" sz="14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“我丢了一枚金币”他回答</a:t>
            </a:r>
            <a:endParaRPr lang="en-US" altLang="zh-CN" sz="14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“你把它丢在房间的中间还是墙边？”</a:t>
            </a:r>
            <a:endParaRPr lang="en-US" altLang="zh-CN" sz="14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“都不是，我把它丢在房屋外的草地了”</a:t>
            </a:r>
            <a:endParaRPr lang="en-US" altLang="zh-CN" sz="14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“那你为什么不到外面找呢？”</a:t>
            </a:r>
            <a:endParaRPr lang="zh-CN" altLang="en-US" sz="14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“因为那草地上没有灯光”</a:t>
            </a:r>
            <a:endParaRPr lang="zh-CN" altLang="en-US" sz="14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1" name="TextBox 35"/>
          <p:cNvSpPr txBox="1">
            <a:spLocks noChangeArrowheads="1"/>
          </p:cNvSpPr>
          <p:nvPr/>
        </p:nvSpPr>
        <p:spPr bwMode="auto">
          <a:xfrm>
            <a:off x="4042783" y="1347023"/>
            <a:ext cx="4341725" cy="352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4965" tIns="37483" rIns="74965" bIns="37483">
            <a:spAutoFit/>
          </a:bodyPr>
          <a:lstStyle/>
          <a:p>
            <a:pPr algn="ctr"/>
            <a:r>
              <a:rPr lang="zh-CN" altLang="en-US" dirty="0" smtClean="0">
                <a:latin typeface="思源黑体 CN Bold" pitchFamily="34" charset="-122"/>
                <a:ea typeface="思源黑体 CN Bold" pitchFamily="34" charset="-122"/>
              </a:rPr>
              <a:t>认真工作是真正的聪明</a:t>
            </a:r>
            <a:endParaRPr lang="zh-CN" altLang="en-US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9" name="Picture 2" descr="C:\Users\Administrator\Desktop\qwas71重复用\114b4cf8eedbac44fbcd63b6d2861a6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2217" y="1214428"/>
            <a:ext cx="280088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为何要努力工作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4042782" y="1245110"/>
            <a:ext cx="4386870" cy="3424718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 sz="1400">
              <a:solidFill>
                <a:prstClr val="whit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4149938" y="1778007"/>
            <a:ext cx="4021592" cy="2495014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endParaRPr lang="zh-CN" altLang="en-US" sz="140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0" name="文本框 113"/>
          <p:cNvSpPr txBox="1"/>
          <p:nvPr/>
        </p:nvSpPr>
        <p:spPr>
          <a:xfrm>
            <a:off x="4345827" y="2019867"/>
            <a:ext cx="3690118" cy="2068167"/>
          </a:xfrm>
          <a:prstGeom prst="rect">
            <a:avLst/>
          </a:prstGeom>
          <a:noFill/>
        </p:spPr>
        <p:txBody>
          <a:bodyPr wrap="square" lIns="74965" tIns="37483" rIns="74965" bIns="3748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 无论你做什么工作，无论你面对的工作环境是松散还是严格，你都应该认真工作，不要老板一转身就开始偷闲，没有监督就没有工作。你只有在工作中锻炼自己的能力，使自己不断提高，加薪升职的事</a:t>
            </a:r>
            <a:r>
              <a:rPr lang="zh-CN" altLang="en-US" sz="16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才能落到你的头上。</a:t>
            </a:r>
            <a:endParaRPr lang="zh-CN" altLang="en-US" sz="14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1" name="TextBox 35"/>
          <p:cNvSpPr txBox="1">
            <a:spLocks noChangeArrowheads="1"/>
          </p:cNvSpPr>
          <p:nvPr/>
        </p:nvSpPr>
        <p:spPr bwMode="auto">
          <a:xfrm>
            <a:off x="4042783" y="1347023"/>
            <a:ext cx="4341725" cy="352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4965" tIns="37483" rIns="74965" bIns="37483">
            <a:spAutoFit/>
          </a:bodyPr>
          <a:lstStyle/>
          <a:p>
            <a:pPr algn="ctr"/>
            <a:r>
              <a:rPr lang="zh-CN" altLang="en-US" dirty="0" smtClean="0">
                <a:latin typeface="思源黑体 CN Bold" pitchFamily="34" charset="-122"/>
                <a:ea typeface="思源黑体 CN Bold" pitchFamily="34" charset="-122"/>
              </a:rPr>
              <a:t>认真工作是真正的聪明</a:t>
            </a:r>
            <a:endParaRPr lang="zh-CN" altLang="en-US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9" name="图片 8" descr="5a97c4ad0c5c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911943"/>
            <a:ext cx="4063483" cy="4231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为何要努力工作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1707595" y="1245110"/>
            <a:ext cx="6361096" cy="3424718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 sz="1400">
              <a:solidFill>
                <a:prstClr val="whit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1814751" y="1778006"/>
            <a:ext cx="6027900" cy="2651131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0" name="文本框 113"/>
          <p:cNvSpPr txBox="1"/>
          <p:nvPr/>
        </p:nvSpPr>
        <p:spPr>
          <a:xfrm>
            <a:off x="2010639" y="1927031"/>
            <a:ext cx="5700861" cy="2456478"/>
          </a:xfrm>
          <a:prstGeom prst="rect">
            <a:avLst/>
          </a:prstGeom>
          <a:noFill/>
        </p:spPr>
        <p:txBody>
          <a:bodyPr wrap="square" lIns="74965" tIns="37483" rIns="74965" bIns="37483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许多企业员工都有这样的抱怨</a:t>
            </a:r>
            <a:r>
              <a:rPr lang="en-US" altLang="zh-CN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:</a:t>
            </a:r>
            <a:r>
              <a:rPr lang="zh-CN" altLang="en-US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抱怨公司的老板抠门、抱怨工作时间很长、抱怨公司的管理制度过严</a:t>
            </a:r>
            <a:r>
              <a:rPr lang="en-US" altLang="zh-CN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……</a:t>
            </a:r>
            <a:r>
              <a:rPr lang="zh-CN" altLang="en-US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；</a:t>
            </a:r>
            <a:endParaRPr lang="en-US" altLang="zh-CN" sz="12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有时，这样的确可以赢得一些宽慰之词，可使自己的内心压力暂时得到一定的缓解；</a:t>
            </a:r>
            <a:endParaRPr lang="en-US" altLang="zh-CN" sz="12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只会使与公司的发展理念格格不入，更使自己的发展道路越走越窄，最后一事无成，只好被迫离职；</a:t>
            </a:r>
            <a:endParaRPr lang="en-US" altLang="zh-CN" sz="12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持续的抱怨会使人的思想摇摆不定，进而在工作上敷衍了事，使人思想肤浅，心胸狭窄；</a:t>
            </a:r>
            <a:endParaRPr lang="en-US" altLang="zh-CN" sz="12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许多工作不顺利的人，发现他们满腹的抱怨和痛苦。其实，他们所抱怨的并不是导致失业的最主要原因，恰恰相反，这种抱怨的行为刚好说明，他们倒霉的处境是自己一手造成的。</a:t>
            </a:r>
            <a:endParaRPr lang="zh-CN" altLang="en-US" sz="1200" b="1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1" name="TextBox 35"/>
          <p:cNvSpPr txBox="1">
            <a:spLocks noChangeArrowheads="1"/>
          </p:cNvSpPr>
          <p:nvPr/>
        </p:nvSpPr>
        <p:spPr bwMode="auto">
          <a:xfrm>
            <a:off x="1707596" y="1347023"/>
            <a:ext cx="6507742" cy="352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4965" tIns="37483" rIns="74965" bIns="37483">
            <a:spAutoFit/>
          </a:bodyPr>
          <a:lstStyle/>
          <a:p>
            <a:pPr algn="ctr"/>
            <a:r>
              <a:rPr lang="zh-CN" altLang="en-US" dirty="0" smtClean="0">
                <a:latin typeface="思源黑体 CN Bold" pitchFamily="34" charset="-122"/>
                <a:ea typeface="思源黑体 CN Bold" pitchFamily="34" charset="-122"/>
              </a:rPr>
              <a:t>今天工作不努力</a:t>
            </a:r>
            <a:r>
              <a:rPr lang="en-US" altLang="zh-CN" dirty="0" smtClean="0">
                <a:latin typeface="思源黑体 CN Bold" pitchFamily="34" charset="-122"/>
                <a:ea typeface="思源黑体 CN Bold" pitchFamily="34" charset="-122"/>
              </a:rPr>
              <a:t>,</a:t>
            </a:r>
            <a:r>
              <a:rPr lang="zh-CN" altLang="en-US" dirty="0" smtClean="0">
                <a:latin typeface="思源黑体 CN Bold" pitchFamily="34" charset="-122"/>
                <a:ea typeface="思源黑体 CN Bold" pitchFamily="34" charset="-122"/>
              </a:rPr>
              <a:t>明天努力找工作</a:t>
            </a:r>
            <a:endParaRPr lang="zh-CN" altLang="en-US" dirty="0"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813255"/>
            <a:ext cx="9144000" cy="3456384"/>
          </a:xfrm>
          <a:prstGeom prst="rect">
            <a:avLst/>
          </a:prstGeom>
          <a:solidFill>
            <a:srgbClr val="C00000">
              <a:alpha val="7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" lastClr="FFFFFF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1569897" y="924449"/>
            <a:ext cx="1543098" cy="1186440"/>
          </a:xfrm>
          <a:custGeom>
            <a:avLst/>
            <a:gdLst>
              <a:gd name="connsiteX0" fmla="*/ 868680 w 1737360"/>
              <a:gd name="connsiteY0" fmla="*/ 0 h 1335802"/>
              <a:gd name="connsiteX1" fmla="*/ 1737360 w 1737360"/>
              <a:gd name="connsiteY1" fmla="*/ 868680 h 1335802"/>
              <a:gd name="connsiteX2" fmla="*/ 1270238 w 1737360"/>
              <a:gd name="connsiteY2" fmla="*/ 1335802 h 1335802"/>
              <a:gd name="connsiteX3" fmla="*/ 1215904 w 1737360"/>
              <a:gd name="connsiteY3" fmla="*/ 1290972 h 1335802"/>
              <a:gd name="connsiteX4" fmla="*/ 868680 w 1737360"/>
              <a:gd name="connsiteY4" fmla="*/ 1184910 h 1335802"/>
              <a:gd name="connsiteX5" fmla="*/ 521456 w 1737360"/>
              <a:gd name="connsiteY5" fmla="*/ 1290972 h 1335802"/>
              <a:gd name="connsiteX6" fmla="*/ 467122 w 1737360"/>
              <a:gd name="connsiteY6" fmla="*/ 1335802 h 1335802"/>
              <a:gd name="connsiteX7" fmla="*/ 0 w 1737360"/>
              <a:gd name="connsiteY7" fmla="*/ 868680 h 1335802"/>
              <a:gd name="connsiteX8" fmla="*/ 868680 w 1737360"/>
              <a:gd name="connsiteY8" fmla="*/ 0 h 133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7360" h="1335802">
                <a:moveTo>
                  <a:pt x="868680" y="0"/>
                </a:moveTo>
                <a:lnTo>
                  <a:pt x="1737360" y="868680"/>
                </a:lnTo>
                <a:lnTo>
                  <a:pt x="1270238" y="1335802"/>
                </a:lnTo>
                <a:lnTo>
                  <a:pt x="1215904" y="1290972"/>
                </a:lnTo>
                <a:cubicBezTo>
                  <a:pt x="1116787" y="1224010"/>
                  <a:pt x="997300" y="1184910"/>
                  <a:pt x="868680" y="1184910"/>
                </a:cubicBezTo>
                <a:cubicBezTo>
                  <a:pt x="740061" y="1184910"/>
                  <a:pt x="620574" y="1224010"/>
                  <a:pt x="521456" y="1290972"/>
                </a:cubicBezTo>
                <a:lnTo>
                  <a:pt x="467122" y="1335802"/>
                </a:lnTo>
                <a:lnTo>
                  <a:pt x="0" y="868680"/>
                </a:lnTo>
                <a:lnTo>
                  <a:pt x="868680" y="0"/>
                </a:lnTo>
                <a:close/>
              </a:path>
            </a:pathLst>
          </a:custGeom>
          <a:blipFill>
            <a:blip r:embed="rId1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23901" y="1756910"/>
            <a:ext cx="1193857" cy="1543098"/>
          </a:xfrm>
          <a:custGeom>
            <a:avLst/>
            <a:gdLst>
              <a:gd name="connsiteX0" fmla="*/ 868680 w 1344153"/>
              <a:gd name="connsiteY0" fmla="*/ 0 h 1737360"/>
              <a:gd name="connsiteX1" fmla="*/ 1344153 w 1344153"/>
              <a:gd name="connsiteY1" fmla="*/ 475473 h 1737360"/>
              <a:gd name="connsiteX2" fmla="*/ 1306212 w 1344153"/>
              <a:gd name="connsiteY2" fmla="*/ 521456 h 1737360"/>
              <a:gd name="connsiteX3" fmla="*/ 1200150 w 1344153"/>
              <a:gd name="connsiteY3" fmla="*/ 868680 h 1737360"/>
              <a:gd name="connsiteX4" fmla="*/ 1306212 w 1344153"/>
              <a:gd name="connsiteY4" fmla="*/ 1215904 h 1737360"/>
              <a:gd name="connsiteX5" fmla="*/ 1344153 w 1344153"/>
              <a:gd name="connsiteY5" fmla="*/ 1261888 h 1737360"/>
              <a:gd name="connsiteX6" fmla="*/ 868680 w 1344153"/>
              <a:gd name="connsiteY6" fmla="*/ 1737360 h 1737360"/>
              <a:gd name="connsiteX7" fmla="*/ 0 w 1344153"/>
              <a:gd name="connsiteY7" fmla="*/ 868680 h 1737360"/>
              <a:gd name="connsiteX8" fmla="*/ 868680 w 1344153"/>
              <a:gd name="connsiteY8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4153" h="1737360">
                <a:moveTo>
                  <a:pt x="868680" y="0"/>
                </a:moveTo>
                <a:lnTo>
                  <a:pt x="1344153" y="475473"/>
                </a:lnTo>
                <a:lnTo>
                  <a:pt x="1306212" y="521456"/>
                </a:lnTo>
                <a:cubicBezTo>
                  <a:pt x="1239250" y="620574"/>
                  <a:pt x="1200150" y="740061"/>
                  <a:pt x="1200150" y="868680"/>
                </a:cubicBezTo>
                <a:cubicBezTo>
                  <a:pt x="1200150" y="997300"/>
                  <a:pt x="1239250" y="1116787"/>
                  <a:pt x="1306212" y="1215904"/>
                </a:cubicBezTo>
                <a:lnTo>
                  <a:pt x="1344153" y="1261888"/>
                </a:lnTo>
                <a:lnTo>
                  <a:pt x="868680" y="1737360"/>
                </a:lnTo>
                <a:lnTo>
                  <a:pt x="0" y="868680"/>
                </a:lnTo>
                <a:lnTo>
                  <a:pt x="86868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2796547" y="1756910"/>
            <a:ext cx="1193857" cy="1543098"/>
          </a:xfrm>
          <a:custGeom>
            <a:avLst/>
            <a:gdLst>
              <a:gd name="connsiteX0" fmla="*/ 475472 w 1344152"/>
              <a:gd name="connsiteY0" fmla="*/ 0 h 1737360"/>
              <a:gd name="connsiteX1" fmla="*/ 1344152 w 1344152"/>
              <a:gd name="connsiteY1" fmla="*/ 868680 h 1737360"/>
              <a:gd name="connsiteX2" fmla="*/ 475472 w 1344152"/>
              <a:gd name="connsiteY2" fmla="*/ 1737360 h 1737360"/>
              <a:gd name="connsiteX3" fmla="*/ 0 w 1344152"/>
              <a:gd name="connsiteY3" fmla="*/ 1261888 h 1737360"/>
              <a:gd name="connsiteX4" fmla="*/ 37940 w 1344152"/>
              <a:gd name="connsiteY4" fmla="*/ 1215904 h 1737360"/>
              <a:gd name="connsiteX5" fmla="*/ 144002 w 1344152"/>
              <a:gd name="connsiteY5" fmla="*/ 868680 h 1737360"/>
              <a:gd name="connsiteX6" fmla="*/ 37940 w 1344152"/>
              <a:gd name="connsiteY6" fmla="*/ 521456 h 1737360"/>
              <a:gd name="connsiteX7" fmla="*/ 0 w 1344152"/>
              <a:gd name="connsiteY7" fmla="*/ 475473 h 1737360"/>
              <a:gd name="connsiteX8" fmla="*/ 475472 w 1344152"/>
              <a:gd name="connsiteY8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4152" h="1737360">
                <a:moveTo>
                  <a:pt x="475472" y="0"/>
                </a:moveTo>
                <a:lnTo>
                  <a:pt x="1344152" y="868680"/>
                </a:lnTo>
                <a:lnTo>
                  <a:pt x="475472" y="1737360"/>
                </a:lnTo>
                <a:lnTo>
                  <a:pt x="0" y="1261888"/>
                </a:lnTo>
                <a:lnTo>
                  <a:pt x="37940" y="1215904"/>
                </a:lnTo>
                <a:cubicBezTo>
                  <a:pt x="104902" y="1116787"/>
                  <a:pt x="144002" y="997300"/>
                  <a:pt x="144002" y="868680"/>
                </a:cubicBezTo>
                <a:cubicBezTo>
                  <a:pt x="144002" y="740061"/>
                  <a:pt x="104902" y="620574"/>
                  <a:pt x="37940" y="521456"/>
                </a:cubicBezTo>
                <a:lnTo>
                  <a:pt x="0" y="475473"/>
                </a:lnTo>
                <a:lnTo>
                  <a:pt x="475472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1569897" y="2946029"/>
            <a:ext cx="1543098" cy="1186440"/>
          </a:xfrm>
          <a:custGeom>
            <a:avLst/>
            <a:gdLst>
              <a:gd name="connsiteX0" fmla="*/ 467122 w 1737360"/>
              <a:gd name="connsiteY0" fmla="*/ 0 h 1335802"/>
              <a:gd name="connsiteX1" fmla="*/ 521456 w 1737360"/>
              <a:gd name="connsiteY1" fmla="*/ 44830 h 1335802"/>
              <a:gd name="connsiteX2" fmla="*/ 868680 w 1737360"/>
              <a:gd name="connsiteY2" fmla="*/ 150892 h 1335802"/>
              <a:gd name="connsiteX3" fmla="*/ 1215904 w 1737360"/>
              <a:gd name="connsiteY3" fmla="*/ 44830 h 1335802"/>
              <a:gd name="connsiteX4" fmla="*/ 1270238 w 1737360"/>
              <a:gd name="connsiteY4" fmla="*/ 0 h 1335802"/>
              <a:gd name="connsiteX5" fmla="*/ 1737360 w 1737360"/>
              <a:gd name="connsiteY5" fmla="*/ 467122 h 1335802"/>
              <a:gd name="connsiteX6" fmla="*/ 868680 w 1737360"/>
              <a:gd name="connsiteY6" fmla="*/ 1335802 h 1335802"/>
              <a:gd name="connsiteX7" fmla="*/ 0 w 1737360"/>
              <a:gd name="connsiteY7" fmla="*/ 467122 h 1335802"/>
              <a:gd name="connsiteX8" fmla="*/ 467122 w 1737360"/>
              <a:gd name="connsiteY8" fmla="*/ 0 h 133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7360" h="1335802">
                <a:moveTo>
                  <a:pt x="467122" y="0"/>
                </a:moveTo>
                <a:lnTo>
                  <a:pt x="521456" y="44830"/>
                </a:lnTo>
                <a:cubicBezTo>
                  <a:pt x="620574" y="111792"/>
                  <a:pt x="740061" y="150892"/>
                  <a:pt x="868680" y="150892"/>
                </a:cubicBezTo>
                <a:cubicBezTo>
                  <a:pt x="997300" y="150892"/>
                  <a:pt x="1116787" y="111792"/>
                  <a:pt x="1215904" y="44830"/>
                </a:cubicBezTo>
                <a:lnTo>
                  <a:pt x="1270238" y="0"/>
                </a:lnTo>
                <a:lnTo>
                  <a:pt x="1737360" y="467122"/>
                </a:lnTo>
                <a:lnTo>
                  <a:pt x="868680" y="1335802"/>
                </a:lnTo>
                <a:lnTo>
                  <a:pt x="0" y="467122"/>
                </a:lnTo>
                <a:lnTo>
                  <a:pt x="467122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886346" y="2072020"/>
            <a:ext cx="910201" cy="9102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917758" y="2330279"/>
            <a:ext cx="932129" cy="40011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LOGO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357686" y="2143122"/>
            <a:ext cx="4357718" cy="76943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思源黑体 CN Bold" pitchFamily="34" charset="-122"/>
                <a:ea typeface="思源黑体 CN Bold" pitchFamily="34" charset="-122"/>
              </a:rPr>
              <a:t>珍惜现在的工作</a:t>
            </a:r>
            <a:endParaRPr lang="zh-CN" altLang="en-US" sz="4400" b="1" dirty="0" smtClean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23900" y="3126320"/>
            <a:ext cx="474100" cy="474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000760" y="3555259"/>
            <a:ext cx="428628" cy="37682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282325" y="4532391"/>
            <a:ext cx="489374" cy="489374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7572396" y="4626829"/>
            <a:ext cx="302375" cy="302375"/>
          </a:xfrm>
          <a:prstGeom prst="ellipse">
            <a:avLst/>
          </a:prstGeom>
          <a:gradFill flip="none" rotWithShape="1">
            <a:gsLst>
              <a:gs pos="0">
                <a:srgbClr val="C00000">
                  <a:lumMod val="90000"/>
                </a:srgbClr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8643966" y="4769705"/>
            <a:ext cx="257708" cy="257708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1281776" y="4597837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85720" y="4912581"/>
            <a:ext cx="305403" cy="3054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4572000" y="3483821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610357" y="3765375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717574" y="3781949"/>
            <a:ext cx="350520" cy="3505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4572000" y="4483953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042954" y="3673935"/>
            <a:ext cx="350520" cy="3505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614430" y="3081997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357422" y="4841125"/>
            <a:ext cx="302375" cy="302375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357950" y="4741899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5290456" y="4672444"/>
            <a:ext cx="305403" cy="3054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1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2" grpId="0" build="allAtOnce"/>
      <p:bldP spid="44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32" grpId="0" animBg="1"/>
      <p:bldP spid="6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珍惜现在的工作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571604" y="2244474"/>
            <a:ext cx="6286839" cy="2256102"/>
          </a:xfrm>
          <a:prstGeom prst="rect">
            <a:avLst/>
          </a:prstGeom>
        </p:spPr>
        <p:txBody>
          <a:bodyPr wrap="square" lIns="68552" tIns="34276" rIns="68552" bIns="34276">
            <a:spAutoFit/>
          </a:bodyPr>
          <a:lstStyle/>
          <a:p>
            <a:pPr marL="214630" indent="-214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 美国著名演说家鲁塞 </a:t>
            </a:r>
            <a:r>
              <a:rPr lang="en-US" altLang="zh-CN" sz="1200" dirty="0" smtClean="0">
                <a:latin typeface="思源黑体 CN Bold" pitchFamily="34" charset="-122"/>
                <a:ea typeface="思源黑体 CN Bold" pitchFamily="34" charset="-122"/>
              </a:rPr>
              <a:t>· </a:t>
            </a: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康维尔的著名演讲</a:t>
            </a:r>
            <a:r>
              <a:rPr lang="en-US" altLang="zh-CN" sz="1200" dirty="0" smtClean="0">
                <a:latin typeface="思源黑体 CN Bold" pitchFamily="34" charset="-122"/>
                <a:ea typeface="思源黑体 CN Bold" pitchFamily="34" charset="-122"/>
              </a:rPr>
              <a:t>《</a:t>
            </a: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钻石就在你家后院</a:t>
            </a:r>
            <a:r>
              <a:rPr lang="en-US" altLang="zh-CN" sz="1200" dirty="0" smtClean="0">
                <a:latin typeface="思源黑体 CN Bold" pitchFamily="34" charset="-122"/>
                <a:ea typeface="思源黑体 CN Bold" pitchFamily="34" charset="-122"/>
              </a:rPr>
              <a:t>》</a:t>
            </a: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的故事，它讲述了当时世界最大的钻石矿</a:t>
            </a:r>
            <a:r>
              <a:rPr lang="en-US" altLang="zh-CN" sz="1200" dirty="0" smtClean="0">
                <a:latin typeface="思源黑体 CN Bold" pitchFamily="34" charset="-122"/>
                <a:ea typeface="思源黑体 CN Bold" pitchFamily="34" charset="-122"/>
              </a:rPr>
              <a:t>—</a:t>
            </a: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戈尔康达钻石矿的传奇发现过程：一个农场主，遍寻亚欧大陆，临死也不知道自己为之“奋斗”的钻石就在自己家的后花园中。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marL="214630" indent="-214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 我们今天再次“聆听”戈尔康达钻石矿的发现经过，在抛弃其纯粹的偶然性和传奇色彩后，我们仍会被公司背后深刻寓意所惊醒和震撼。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marL="214630" indent="-214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 其实，每一份工作都是一座宝贵的钻石矿。年轻人在展望未来的时候，不要浮躁，务必要认识到自己正在拥有的一切。至少在转换工作之前一定要努力使自己专注于手中的的具体工作，哪怕是看似平凡的琐碎工作。</a:t>
            </a:r>
            <a:endParaRPr lang="zh-CN" altLang="en-US" sz="12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214414" y="1275942"/>
            <a:ext cx="7243787" cy="438553"/>
          </a:xfrm>
          <a:prstGeom prst="rect">
            <a:avLst/>
          </a:prstGeom>
          <a:solidFill>
            <a:srgbClr val="C00000"/>
          </a:solidFill>
        </p:spPr>
        <p:txBody>
          <a:bodyPr wrap="square" lIns="68552" tIns="34276" rIns="68552" bIns="34276">
            <a:spAutoFit/>
          </a:bodyPr>
          <a:lstStyle/>
          <a:p>
            <a:pPr algn="ctr" defTabSz="723265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cs typeface="+mn-ea"/>
                <a:sym typeface="+mn-lt"/>
              </a:rPr>
              <a:t>故事分享：</a:t>
            </a:r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钻石就在你家后院</a:t>
            </a:r>
            <a:endParaRPr lang="zh-CN" altLang="en-US" sz="24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306149" y="2039555"/>
            <a:ext cx="6909664" cy="2514600"/>
          </a:xfrm>
          <a:prstGeom prst="roundRect">
            <a:avLst>
              <a:gd name="adj" fmla="val 8586"/>
            </a:avLst>
          </a:prstGeom>
          <a:noFill/>
          <a:ln w="25400">
            <a:solidFill>
              <a:srgbClr val="C00000"/>
            </a:soli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浮躁之人的借口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678275" y="2351137"/>
            <a:ext cx="3751457" cy="1863687"/>
          </a:xfrm>
          <a:prstGeom prst="rect">
            <a:avLst/>
          </a:prstGeom>
        </p:spPr>
        <p:txBody>
          <a:bodyPr wrap="square" lIns="68552" tIns="34276" rIns="68552" bIns="34276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工作中的机会；学校中课堂的机会；考试的机会；报纸上文章的机会； 每个客户的机会；每次培训的机会；每笔生意的机会；这些机会给我们带来成长的养分，带来勇敢，培养品德，赢得朋友，对你的能力和荣誉的每一次考验都是宝贵的机会。</a:t>
            </a:r>
            <a:endParaRPr lang="zh-CN" altLang="en-US" sz="12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392524" y="1275942"/>
            <a:ext cx="4322484" cy="438553"/>
          </a:xfrm>
          <a:prstGeom prst="rect">
            <a:avLst/>
          </a:prstGeom>
          <a:solidFill>
            <a:srgbClr val="C00000"/>
          </a:solidFill>
        </p:spPr>
        <p:txBody>
          <a:bodyPr wrap="square" lIns="68552" tIns="34276" rIns="68552" bIns="34276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机 会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484258" y="2039555"/>
            <a:ext cx="4123107" cy="2514600"/>
          </a:xfrm>
          <a:prstGeom prst="roundRect">
            <a:avLst>
              <a:gd name="adj" fmla="val 8586"/>
            </a:avLst>
          </a:prstGeom>
          <a:noFill/>
          <a:ln w="25400">
            <a:solidFill>
              <a:srgbClr val="C00000"/>
            </a:soli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8" name="图片 119" descr="170a28084a6fd4a6101826cb579f7a1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1500180"/>
            <a:ext cx="2540975" cy="3073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浮躁之人的借口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678275" y="2214560"/>
            <a:ext cx="3751457" cy="2233019"/>
          </a:xfrm>
          <a:prstGeom prst="rect">
            <a:avLst/>
          </a:prstGeom>
        </p:spPr>
        <p:txBody>
          <a:bodyPr wrap="square" lIns="68552" tIns="34276" rIns="68552" bIns="34276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我们会把机会与运气混为一谈：运气，不需做任何准备，只要碰上了，不费吹火之力便能够财运亨通或直上青云，运气具有非常大的偶然性，任何人都不拿自己的一生去赌。而机会，则常常只有那些在平凡工作中善于用心并敢于接受挑战的人，才能发现，才能抓住机会。</a:t>
            </a:r>
            <a:endParaRPr lang="zh-CN" altLang="en-US" sz="12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392524" y="1275942"/>
            <a:ext cx="4322484" cy="438553"/>
          </a:xfrm>
          <a:prstGeom prst="rect">
            <a:avLst/>
          </a:prstGeom>
          <a:solidFill>
            <a:srgbClr val="C00000"/>
          </a:solidFill>
        </p:spPr>
        <p:txBody>
          <a:bodyPr wrap="square" lIns="68552" tIns="34276" rIns="68552" bIns="34276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机会与运气 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484258" y="2039555"/>
            <a:ext cx="4123107" cy="2514600"/>
          </a:xfrm>
          <a:prstGeom prst="roundRect">
            <a:avLst>
              <a:gd name="adj" fmla="val 8586"/>
            </a:avLst>
          </a:prstGeom>
          <a:noFill/>
          <a:ln w="25400">
            <a:solidFill>
              <a:srgbClr val="C00000"/>
            </a:soli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8" name="Picture 3" descr="C:\Users\Administrator\Desktop\fc047933aff9bc9cc37740bfa8fe1c7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428742"/>
            <a:ext cx="2410492" cy="3214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珍惜目前的工作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678275" y="2214560"/>
            <a:ext cx="3751457" cy="2229813"/>
          </a:xfrm>
          <a:prstGeom prst="rect">
            <a:avLst/>
          </a:prstGeom>
        </p:spPr>
        <p:txBody>
          <a:bodyPr wrap="square" lIns="68552" tIns="34276" rIns="68552" bIns="3427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我们职业都极其平凡，在极其低微的岗位上，也时常蕴藏着巨大的机会。只要勤勤恳恳地把自己的工作做得比别人更迅速、更正确、更完美、只要调动自己全部的智慧思维，全力以赴去实施，就能发现机会，推开通往成功的大门，迈向成功之路。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成功的人找方法：为自己的行为和目标负责任，同时享受自已努力的成果；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失败的人找借口</a:t>
            </a:r>
            <a:r>
              <a:rPr lang="en-US" altLang="zh-CN" sz="1200" dirty="0" smtClean="0">
                <a:latin typeface="思源黑体 CN Bold" pitchFamily="34" charset="-122"/>
                <a:ea typeface="思源黑体 CN Bold" pitchFamily="34" charset="-122"/>
              </a:rPr>
              <a:t>:</a:t>
            </a: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不愿意付出努力的人用借口来原谅自己的过错</a:t>
            </a:r>
            <a:r>
              <a:rPr lang="en-US" altLang="zh-CN" sz="1200" dirty="0" smtClean="0">
                <a:latin typeface="思源黑体 CN Bold" pitchFamily="34" charset="-122"/>
                <a:ea typeface="思源黑体 CN Bold" pitchFamily="34" charset="-122"/>
              </a:rPr>
              <a:t>;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392524" y="1275942"/>
            <a:ext cx="4322484" cy="438553"/>
          </a:xfrm>
          <a:prstGeom prst="rect">
            <a:avLst/>
          </a:prstGeom>
          <a:solidFill>
            <a:srgbClr val="C00000"/>
          </a:solidFill>
        </p:spPr>
        <p:txBody>
          <a:bodyPr wrap="square" lIns="68552" tIns="34276" rIns="68552" bIns="34276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珍惜目前的工作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484258" y="2039555"/>
            <a:ext cx="4123107" cy="2514600"/>
          </a:xfrm>
          <a:prstGeom prst="roundRect">
            <a:avLst>
              <a:gd name="adj" fmla="val 8586"/>
            </a:avLst>
          </a:prstGeom>
          <a:noFill/>
          <a:ln w="25400">
            <a:solidFill>
              <a:srgbClr val="C00000"/>
            </a:soli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8" name="Picture 2" descr="C:\Users\Administrator\Desktop\qwas71重复用\114b4cf8eedbac44fbcd63b6d2861a6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1285866"/>
            <a:ext cx="298354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珍惜现在的工作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357290" y="2143122"/>
            <a:ext cx="6858048" cy="2285213"/>
          </a:xfrm>
          <a:prstGeom prst="rect">
            <a:avLst/>
          </a:prstGeom>
        </p:spPr>
        <p:txBody>
          <a:bodyPr wrap="square" lIns="68552" tIns="34276" rIns="68552" bIns="34276">
            <a:spAutoFit/>
          </a:bodyPr>
          <a:lstStyle/>
          <a:p>
            <a:pPr marL="214630"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 美国著名半导体公司德州仪器公司的口号是：“写出两个以上的目标就等于没有目标。”这句话不仅适用于公司经营，对个人工作也有指导意义。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marL="214630"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 许多生活中的失败者几乎都在好几个行业艰苦的奋斗过，然而如果他们的努力能集中在一个方向，就足以使他们获得巨大的成功。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marL="214630"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试想，有这样一个人，他只有一种技能，但是他把自己所有的力量都集中于一个毫不动摇的目标之上。而另外一个人，他很有头脑，但把他的精力分散开来，而且从不知道接下来该做什么。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marL="214630"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我们可以断言：前者将获得更多成就。没有任何东西可以代替一个专注的目的：教育不能、天分不能、才智不能、勤奋不能、意志力更不能。没有一个专注目标的人生，注定是一个失败的人生。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214414" y="1275942"/>
            <a:ext cx="7243787" cy="438553"/>
          </a:xfrm>
          <a:prstGeom prst="rect">
            <a:avLst/>
          </a:prstGeom>
          <a:solidFill>
            <a:srgbClr val="C00000"/>
          </a:solidFill>
        </p:spPr>
        <p:txBody>
          <a:bodyPr wrap="square" lIns="68552" tIns="34276" rIns="68552" bIns="34276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两个以上的目标等于没有目标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306148" y="2039555"/>
            <a:ext cx="7052065" cy="2514600"/>
          </a:xfrm>
          <a:prstGeom prst="roundRect">
            <a:avLst>
              <a:gd name="adj" fmla="val 8586"/>
            </a:avLst>
          </a:prstGeom>
          <a:noFill/>
          <a:ln w="25400">
            <a:solidFill>
              <a:srgbClr val="C00000"/>
            </a:soli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对工作心怀感激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571604" y="2244474"/>
            <a:ext cx="4286280" cy="2256102"/>
          </a:xfrm>
          <a:prstGeom prst="rect">
            <a:avLst/>
          </a:prstGeom>
        </p:spPr>
        <p:txBody>
          <a:bodyPr wrap="square" lIns="68552" tIns="34276" rIns="68552" bIns="3427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每一份工作或每一个工作环境都无法尽善尽美，但每一份工作中都有许多的宝贵的经验和资源，如果你每天都能怀着感恩的 心情去工作，在工作中始终牢记“拥有一份工作，就要懂得感恩”的道理，你一定会收获很多；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对工作心怀感激并不仅仅有利于公司和老板，“感激能带来更多值得感激的事情”这是宇宙中一条永恒的法则，请相信，努力工作一定会带来更多更好的工作机会和成功机会。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214414" y="1275942"/>
            <a:ext cx="7243787" cy="399440"/>
          </a:xfrm>
          <a:prstGeom prst="rect">
            <a:avLst/>
          </a:prstGeom>
          <a:solidFill>
            <a:srgbClr val="C00000"/>
          </a:solidFill>
        </p:spPr>
        <p:txBody>
          <a:bodyPr wrap="square" lIns="68552" tIns="34276" rIns="68552" bIns="3427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带着一种从容、坦然、喜悦的感恩心情去工作吧！你会获得最大的成功</a:t>
            </a:r>
            <a:endParaRPr lang="zh-CN" altLang="en-US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306148" y="2039555"/>
            <a:ext cx="4848295" cy="2514600"/>
          </a:xfrm>
          <a:prstGeom prst="roundRect">
            <a:avLst>
              <a:gd name="adj" fmla="val 8586"/>
            </a:avLst>
          </a:prstGeom>
          <a:noFill/>
          <a:ln w="25400">
            <a:solidFill>
              <a:srgbClr val="C00000"/>
            </a:soli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8" name="Picture 2" descr="C:\Users\Administrator\Desktop\6c1a16faabe0f13947f3144c4448f03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1857370"/>
            <a:ext cx="2451100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珍惜目前的工作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571604" y="2244474"/>
            <a:ext cx="4286280" cy="2256102"/>
          </a:xfrm>
          <a:prstGeom prst="rect">
            <a:avLst/>
          </a:prstGeom>
        </p:spPr>
        <p:txBody>
          <a:bodyPr wrap="square" lIns="68552" tIns="34276" rIns="68552" bIns="3427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我们评价一个人的能力以及他的成就时，我们不能完全忽视机遇的重要性。在时间的重要性和价值之间没有均衡，一个出人意料的</a:t>
            </a:r>
            <a:r>
              <a:rPr lang="en-US" altLang="zh-CN" sz="1200" dirty="0" smtClean="0">
                <a:latin typeface="思源黑体 CN Bold" pitchFamily="34" charset="-122"/>
                <a:ea typeface="思源黑体 CN Bold" pitchFamily="34" charset="-122"/>
              </a:rPr>
              <a:t>5</a:t>
            </a: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分钟就可能决定了一个人命运；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机遇来临的时候，你已经做好了把握它的准备。对于懒散者来说，再好的机遇，也不会降临到他的头上；再大的机遇，也只会彰示他的无能和丑恶，使他变的荒唐可笑。只有坚持不懈的努力者，他的运气迟早会到来。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214414" y="1275942"/>
            <a:ext cx="7243787" cy="346220"/>
          </a:xfrm>
          <a:prstGeom prst="rect">
            <a:avLst/>
          </a:prstGeom>
          <a:solidFill>
            <a:srgbClr val="C00000"/>
          </a:solidFill>
        </p:spPr>
        <p:txBody>
          <a:bodyPr wrap="square" lIns="68552" tIns="34276" rIns="68552" bIns="34276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时刻准备着，当机会来临时你就成功了</a:t>
            </a:r>
            <a:endParaRPr lang="zh-CN" altLang="en-US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306148" y="2039555"/>
            <a:ext cx="4848295" cy="2514600"/>
          </a:xfrm>
          <a:prstGeom prst="roundRect">
            <a:avLst>
              <a:gd name="adj" fmla="val 8586"/>
            </a:avLst>
          </a:prstGeom>
          <a:noFill/>
          <a:ln w="25400">
            <a:solidFill>
              <a:srgbClr val="C00000"/>
            </a:soli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4" tIns="34282" rIns="68564" bIns="34282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8" name="图片 7" descr="5a97c4ad0c67a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03639" y="1142990"/>
            <a:ext cx="3340361" cy="3855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813255"/>
            <a:ext cx="9144000" cy="3456384"/>
          </a:xfrm>
          <a:prstGeom prst="rect">
            <a:avLst/>
          </a:prstGeom>
          <a:solidFill>
            <a:srgbClr val="C00000">
              <a:alpha val="7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" lastClr="FFFFFF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1569897" y="924449"/>
            <a:ext cx="1543098" cy="1186440"/>
          </a:xfrm>
          <a:custGeom>
            <a:avLst/>
            <a:gdLst>
              <a:gd name="connsiteX0" fmla="*/ 868680 w 1737360"/>
              <a:gd name="connsiteY0" fmla="*/ 0 h 1335802"/>
              <a:gd name="connsiteX1" fmla="*/ 1737360 w 1737360"/>
              <a:gd name="connsiteY1" fmla="*/ 868680 h 1335802"/>
              <a:gd name="connsiteX2" fmla="*/ 1270238 w 1737360"/>
              <a:gd name="connsiteY2" fmla="*/ 1335802 h 1335802"/>
              <a:gd name="connsiteX3" fmla="*/ 1215904 w 1737360"/>
              <a:gd name="connsiteY3" fmla="*/ 1290972 h 1335802"/>
              <a:gd name="connsiteX4" fmla="*/ 868680 w 1737360"/>
              <a:gd name="connsiteY4" fmla="*/ 1184910 h 1335802"/>
              <a:gd name="connsiteX5" fmla="*/ 521456 w 1737360"/>
              <a:gd name="connsiteY5" fmla="*/ 1290972 h 1335802"/>
              <a:gd name="connsiteX6" fmla="*/ 467122 w 1737360"/>
              <a:gd name="connsiteY6" fmla="*/ 1335802 h 1335802"/>
              <a:gd name="connsiteX7" fmla="*/ 0 w 1737360"/>
              <a:gd name="connsiteY7" fmla="*/ 868680 h 1335802"/>
              <a:gd name="connsiteX8" fmla="*/ 868680 w 1737360"/>
              <a:gd name="connsiteY8" fmla="*/ 0 h 133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7360" h="1335802">
                <a:moveTo>
                  <a:pt x="868680" y="0"/>
                </a:moveTo>
                <a:lnTo>
                  <a:pt x="1737360" y="868680"/>
                </a:lnTo>
                <a:lnTo>
                  <a:pt x="1270238" y="1335802"/>
                </a:lnTo>
                <a:lnTo>
                  <a:pt x="1215904" y="1290972"/>
                </a:lnTo>
                <a:cubicBezTo>
                  <a:pt x="1116787" y="1224010"/>
                  <a:pt x="997300" y="1184910"/>
                  <a:pt x="868680" y="1184910"/>
                </a:cubicBezTo>
                <a:cubicBezTo>
                  <a:pt x="740061" y="1184910"/>
                  <a:pt x="620574" y="1224010"/>
                  <a:pt x="521456" y="1290972"/>
                </a:cubicBezTo>
                <a:lnTo>
                  <a:pt x="467122" y="1335802"/>
                </a:lnTo>
                <a:lnTo>
                  <a:pt x="0" y="868680"/>
                </a:lnTo>
                <a:lnTo>
                  <a:pt x="868680" y="0"/>
                </a:lnTo>
                <a:close/>
              </a:path>
            </a:pathLst>
          </a:custGeom>
          <a:blipFill>
            <a:blip r:embed="rId1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23901" y="1756910"/>
            <a:ext cx="1193857" cy="1543098"/>
          </a:xfrm>
          <a:custGeom>
            <a:avLst/>
            <a:gdLst>
              <a:gd name="connsiteX0" fmla="*/ 868680 w 1344153"/>
              <a:gd name="connsiteY0" fmla="*/ 0 h 1737360"/>
              <a:gd name="connsiteX1" fmla="*/ 1344153 w 1344153"/>
              <a:gd name="connsiteY1" fmla="*/ 475473 h 1737360"/>
              <a:gd name="connsiteX2" fmla="*/ 1306212 w 1344153"/>
              <a:gd name="connsiteY2" fmla="*/ 521456 h 1737360"/>
              <a:gd name="connsiteX3" fmla="*/ 1200150 w 1344153"/>
              <a:gd name="connsiteY3" fmla="*/ 868680 h 1737360"/>
              <a:gd name="connsiteX4" fmla="*/ 1306212 w 1344153"/>
              <a:gd name="connsiteY4" fmla="*/ 1215904 h 1737360"/>
              <a:gd name="connsiteX5" fmla="*/ 1344153 w 1344153"/>
              <a:gd name="connsiteY5" fmla="*/ 1261888 h 1737360"/>
              <a:gd name="connsiteX6" fmla="*/ 868680 w 1344153"/>
              <a:gd name="connsiteY6" fmla="*/ 1737360 h 1737360"/>
              <a:gd name="connsiteX7" fmla="*/ 0 w 1344153"/>
              <a:gd name="connsiteY7" fmla="*/ 868680 h 1737360"/>
              <a:gd name="connsiteX8" fmla="*/ 868680 w 1344153"/>
              <a:gd name="connsiteY8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4153" h="1737360">
                <a:moveTo>
                  <a:pt x="868680" y="0"/>
                </a:moveTo>
                <a:lnTo>
                  <a:pt x="1344153" y="475473"/>
                </a:lnTo>
                <a:lnTo>
                  <a:pt x="1306212" y="521456"/>
                </a:lnTo>
                <a:cubicBezTo>
                  <a:pt x="1239250" y="620574"/>
                  <a:pt x="1200150" y="740061"/>
                  <a:pt x="1200150" y="868680"/>
                </a:cubicBezTo>
                <a:cubicBezTo>
                  <a:pt x="1200150" y="997300"/>
                  <a:pt x="1239250" y="1116787"/>
                  <a:pt x="1306212" y="1215904"/>
                </a:cubicBezTo>
                <a:lnTo>
                  <a:pt x="1344153" y="1261888"/>
                </a:lnTo>
                <a:lnTo>
                  <a:pt x="868680" y="1737360"/>
                </a:lnTo>
                <a:lnTo>
                  <a:pt x="0" y="868680"/>
                </a:lnTo>
                <a:lnTo>
                  <a:pt x="86868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2796547" y="1756910"/>
            <a:ext cx="1193857" cy="1543098"/>
          </a:xfrm>
          <a:custGeom>
            <a:avLst/>
            <a:gdLst>
              <a:gd name="connsiteX0" fmla="*/ 475472 w 1344152"/>
              <a:gd name="connsiteY0" fmla="*/ 0 h 1737360"/>
              <a:gd name="connsiteX1" fmla="*/ 1344152 w 1344152"/>
              <a:gd name="connsiteY1" fmla="*/ 868680 h 1737360"/>
              <a:gd name="connsiteX2" fmla="*/ 475472 w 1344152"/>
              <a:gd name="connsiteY2" fmla="*/ 1737360 h 1737360"/>
              <a:gd name="connsiteX3" fmla="*/ 0 w 1344152"/>
              <a:gd name="connsiteY3" fmla="*/ 1261888 h 1737360"/>
              <a:gd name="connsiteX4" fmla="*/ 37940 w 1344152"/>
              <a:gd name="connsiteY4" fmla="*/ 1215904 h 1737360"/>
              <a:gd name="connsiteX5" fmla="*/ 144002 w 1344152"/>
              <a:gd name="connsiteY5" fmla="*/ 868680 h 1737360"/>
              <a:gd name="connsiteX6" fmla="*/ 37940 w 1344152"/>
              <a:gd name="connsiteY6" fmla="*/ 521456 h 1737360"/>
              <a:gd name="connsiteX7" fmla="*/ 0 w 1344152"/>
              <a:gd name="connsiteY7" fmla="*/ 475473 h 1737360"/>
              <a:gd name="connsiteX8" fmla="*/ 475472 w 1344152"/>
              <a:gd name="connsiteY8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4152" h="1737360">
                <a:moveTo>
                  <a:pt x="475472" y="0"/>
                </a:moveTo>
                <a:lnTo>
                  <a:pt x="1344152" y="868680"/>
                </a:lnTo>
                <a:lnTo>
                  <a:pt x="475472" y="1737360"/>
                </a:lnTo>
                <a:lnTo>
                  <a:pt x="0" y="1261888"/>
                </a:lnTo>
                <a:lnTo>
                  <a:pt x="37940" y="1215904"/>
                </a:lnTo>
                <a:cubicBezTo>
                  <a:pt x="104902" y="1116787"/>
                  <a:pt x="144002" y="997300"/>
                  <a:pt x="144002" y="868680"/>
                </a:cubicBezTo>
                <a:cubicBezTo>
                  <a:pt x="144002" y="740061"/>
                  <a:pt x="104902" y="620574"/>
                  <a:pt x="37940" y="521456"/>
                </a:cubicBezTo>
                <a:lnTo>
                  <a:pt x="0" y="475473"/>
                </a:lnTo>
                <a:lnTo>
                  <a:pt x="475472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1569897" y="2946029"/>
            <a:ext cx="1543098" cy="1186440"/>
          </a:xfrm>
          <a:custGeom>
            <a:avLst/>
            <a:gdLst>
              <a:gd name="connsiteX0" fmla="*/ 467122 w 1737360"/>
              <a:gd name="connsiteY0" fmla="*/ 0 h 1335802"/>
              <a:gd name="connsiteX1" fmla="*/ 521456 w 1737360"/>
              <a:gd name="connsiteY1" fmla="*/ 44830 h 1335802"/>
              <a:gd name="connsiteX2" fmla="*/ 868680 w 1737360"/>
              <a:gd name="connsiteY2" fmla="*/ 150892 h 1335802"/>
              <a:gd name="connsiteX3" fmla="*/ 1215904 w 1737360"/>
              <a:gd name="connsiteY3" fmla="*/ 44830 h 1335802"/>
              <a:gd name="connsiteX4" fmla="*/ 1270238 w 1737360"/>
              <a:gd name="connsiteY4" fmla="*/ 0 h 1335802"/>
              <a:gd name="connsiteX5" fmla="*/ 1737360 w 1737360"/>
              <a:gd name="connsiteY5" fmla="*/ 467122 h 1335802"/>
              <a:gd name="connsiteX6" fmla="*/ 868680 w 1737360"/>
              <a:gd name="connsiteY6" fmla="*/ 1335802 h 1335802"/>
              <a:gd name="connsiteX7" fmla="*/ 0 w 1737360"/>
              <a:gd name="connsiteY7" fmla="*/ 467122 h 1335802"/>
              <a:gd name="connsiteX8" fmla="*/ 467122 w 1737360"/>
              <a:gd name="connsiteY8" fmla="*/ 0 h 133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7360" h="1335802">
                <a:moveTo>
                  <a:pt x="467122" y="0"/>
                </a:moveTo>
                <a:lnTo>
                  <a:pt x="521456" y="44830"/>
                </a:lnTo>
                <a:cubicBezTo>
                  <a:pt x="620574" y="111792"/>
                  <a:pt x="740061" y="150892"/>
                  <a:pt x="868680" y="150892"/>
                </a:cubicBezTo>
                <a:cubicBezTo>
                  <a:pt x="997300" y="150892"/>
                  <a:pt x="1116787" y="111792"/>
                  <a:pt x="1215904" y="44830"/>
                </a:cubicBezTo>
                <a:lnTo>
                  <a:pt x="1270238" y="0"/>
                </a:lnTo>
                <a:lnTo>
                  <a:pt x="1737360" y="467122"/>
                </a:lnTo>
                <a:lnTo>
                  <a:pt x="868680" y="1335802"/>
                </a:lnTo>
                <a:lnTo>
                  <a:pt x="0" y="467122"/>
                </a:lnTo>
                <a:lnTo>
                  <a:pt x="467122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886346" y="2072020"/>
            <a:ext cx="910201" cy="9102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917758" y="2330279"/>
            <a:ext cx="932129" cy="40011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LOGO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286248" y="1928808"/>
            <a:ext cx="4357718" cy="120032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 algn="ctr"/>
            <a:r>
              <a:rPr lang="zh-CN" altLang="en-US" sz="3600" b="1" dirty="0" smtClean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思源黑体 CN Bold" pitchFamily="34" charset="-122"/>
                <a:ea typeface="思源黑体 CN Bold" pitchFamily="34" charset="-122"/>
              </a:rPr>
              <a:t>敬业</a:t>
            </a:r>
            <a:endParaRPr lang="en-US" altLang="zh-CN" sz="3600" b="1" dirty="0" smtClean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思源黑体 CN Bold" pitchFamily="34" charset="-122"/>
              <a:ea typeface="思源黑体 CN Bold" pitchFamily="34" charset="-122"/>
            </a:endParaRPr>
          </a:p>
          <a:p>
            <a:pPr lvl="0" algn="ctr"/>
            <a:r>
              <a:rPr lang="zh-CN" altLang="en-US" sz="3600" b="1" dirty="0" smtClean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思源黑体 CN Bold" pitchFamily="34" charset="-122"/>
                <a:ea typeface="思源黑体 CN Bold" pitchFamily="34" charset="-122"/>
              </a:rPr>
              <a:t>是最完美的工作态度</a:t>
            </a:r>
            <a:endParaRPr lang="zh-CN" altLang="en-US" sz="3600" b="1" dirty="0" smtClean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23900" y="3126320"/>
            <a:ext cx="474100" cy="474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000760" y="3555259"/>
            <a:ext cx="428628" cy="37682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282325" y="4532391"/>
            <a:ext cx="489374" cy="489374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7572396" y="4626829"/>
            <a:ext cx="302375" cy="302375"/>
          </a:xfrm>
          <a:prstGeom prst="ellipse">
            <a:avLst/>
          </a:prstGeom>
          <a:gradFill flip="none" rotWithShape="1">
            <a:gsLst>
              <a:gs pos="0">
                <a:srgbClr val="C00000">
                  <a:lumMod val="90000"/>
                </a:srgbClr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8643966" y="4769705"/>
            <a:ext cx="257708" cy="257708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1281776" y="4597837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85720" y="4912581"/>
            <a:ext cx="305403" cy="3054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4572000" y="3483821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610357" y="3765375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717574" y="3781949"/>
            <a:ext cx="350520" cy="3505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4572000" y="4483953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042954" y="3673935"/>
            <a:ext cx="350520" cy="3505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614430" y="3081997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357422" y="4841125"/>
            <a:ext cx="302375" cy="302375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357950" y="4741899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5290456" y="4672444"/>
            <a:ext cx="305403" cy="3054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1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2" grpId="0" build="allAtOnce"/>
      <p:bldP spid="44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32" grpId="0" animBg="1"/>
      <p:bldP spid="6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企业中普遍存在三种人：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44730" y="1097534"/>
            <a:ext cx="998621" cy="3760232"/>
          </a:xfrm>
          <a:prstGeom prst="rect">
            <a:avLst/>
          </a:prstGeom>
          <a:gradFill>
            <a:gsLst>
              <a:gs pos="0">
                <a:srgbClr val="F7F7F7">
                  <a:alpha val="0"/>
                </a:srgbClr>
              </a:gs>
              <a:gs pos="63000">
                <a:schemeClr val="bg1">
                  <a:alpha val="33000"/>
                </a:schemeClr>
              </a:gs>
              <a:gs pos="100000">
                <a:srgbClr val="F7F7F7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15" name="组合 46"/>
          <p:cNvGrpSpPr/>
          <p:nvPr/>
        </p:nvGrpSpPr>
        <p:grpSpPr>
          <a:xfrm>
            <a:off x="2145549" y="1097534"/>
            <a:ext cx="5855475" cy="3760232"/>
            <a:chOff x="1807342" y="1054695"/>
            <a:chExt cx="7807300" cy="5013642"/>
          </a:xfrm>
        </p:grpSpPr>
        <p:sp>
          <p:nvSpPr>
            <p:cNvPr id="16" name="圆角矩形 15"/>
            <p:cNvSpPr/>
            <p:nvPr/>
          </p:nvSpPr>
          <p:spPr>
            <a:xfrm>
              <a:off x="1807342" y="1054697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17" name="梯形 16"/>
            <p:cNvSpPr/>
            <p:nvPr/>
          </p:nvSpPr>
          <p:spPr>
            <a:xfrm rot="16200000">
              <a:off x="-491666" y="3498542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18" name="梯形 17"/>
            <p:cNvSpPr/>
            <p:nvPr/>
          </p:nvSpPr>
          <p:spPr>
            <a:xfrm rot="5400000" flipH="1">
              <a:off x="6902026" y="3498542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076114" y="1054697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752045" y="1054695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 rot="5400000" flipH="1">
              <a:off x="6852831" y="3546064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grpSp>
        <p:nvGrpSpPr>
          <p:cNvPr id="22" name="组合 53"/>
          <p:cNvGrpSpPr/>
          <p:nvPr/>
        </p:nvGrpSpPr>
        <p:grpSpPr>
          <a:xfrm>
            <a:off x="2801929" y="1556508"/>
            <a:ext cx="2021785" cy="2178878"/>
            <a:chOff x="3235257" y="1778697"/>
            <a:chExt cx="2695713" cy="2905170"/>
          </a:xfrm>
        </p:grpSpPr>
        <p:grpSp>
          <p:nvGrpSpPr>
            <p:cNvPr id="23" name="组合 54"/>
            <p:cNvGrpSpPr/>
            <p:nvPr/>
          </p:nvGrpSpPr>
          <p:grpSpPr>
            <a:xfrm>
              <a:off x="3235255" y="1778697"/>
              <a:ext cx="2695711" cy="2371943"/>
              <a:chOff x="3802431" y="815742"/>
              <a:chExt cx="4795411" cy="4219455"/>
            </a:xfrm>
            <a:solidFill>
              <a:schemeClr val="bg1">
                <a:lumMod val="85000"/>
                <a:alpha val="36000"/>
              </a:schemeClr>
            </a:solidFill>
          </p:grpSpPr>
          <p:sp>
            <p:nvSpPr>
              <p:cNvPr id="49" name="任意多边形 48"/>
              <p:cNvSpPr/>
              <p:nvPr/>
            </p:nvSpPr>
            <p:spPr>
              <a:xfrm>
                <a:off x="3802431" y="1726704"/>
                <a:ext cx="1114741" cy="1114740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4111394" y="2638731"/>
                <a:ext cx="1708759" cy="1708757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>
                <a:off x="6251250" y="2688606"/>
                <a:ext cx="2346592" cy="2346591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>
                <a:off x="6189737" y="815742"/>
                <a:ext cx="1569763" cy="1569761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5248157" y="1719896"/>
                <a:ext cx="1708759" cy="1708757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组合 55"/>
            <p:cNvGrpSpPr/>
            <p:nvPr/>
          </p:nvGrpSpPr>
          <p:grpSpPr>
            <a:xfrm>
              <a:off x="3576842" y="1811584"/>
              <a:ext cx="1799087" cy="2872281"/>
              <a:chOff x="2628899" y="0"/>
              <a:chExt cx="3924299" cy="6265035"/>
            </a:xfrm>
          </p:grpSpPr>
          <p:sp>
            <p:nvSpPr>
              <p:cNvPr id="33" name="圆角矩形 32"/>
              <p:cNvSpPr/>
              <p:nvPr/>
            </p:nvSpPr>
            <p:spPr>
              <a:xfrm>
                <a:off x="4210045" y="6028676"/>
                <a:ext cx="762006" cy="217706"/>
              </a:xfrm>
              <a:prstGeom prst="roundRect">
                <a:avLst/>
              </a:prstGeom>
              <a:gradFill>
                <a:gsLst>
                  <a:gs pos="53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 rot="18900000">
                <a:off x="3939602" y="4935998"/>
                <a:ext cx="1302892" cy="1329037"/>
              </a:xfrm>
              <a:custGeom>
                <a:avLst/>
                <a:gdLst>
                  <a:gd name="connsiteX0" fmla="*/ 221518 w 1329080"/>
                  <a:gd name="connsiteY0" fmla="*/ 0 h 1329080"/>
                  <a:gd name="connsiteX1" fmla="*/ 1329080 w 1329080"/>
                  <a:gd name="connsiteY1" fmla="*/ 1107563 h 1329080"/>
                  <a:gd name="connsiteX2" fmla="*/ 1107563 w 1329080"/>
                  <a:gd name="connsiteY2" fmla="*/ 1329080 h 1329080"/>
                  <a:gd name="connsiteX3" fmla="*/ 543947 w 1329080"/>
                  <a:gd name="connsiteY3" fmla="*/ 1329080 h 1329080"/>
                  <a:gd name="connsiteX4" fmla="*/ 0 w 1329080"/>
                  <a:gd name="connsiteY4" fmla="*/ 785133 h 1329080"/>
                  <a:gd name="connsiteX5" fmla="*/ 0 w 1329080"/>
                  <a:gd name="connsiteY5" fmla="*/ 221518 h 1329080"/>
                  <a:gd name="connsiteX6" fmla="*/ 221518 w 1329080"/>
                  <a:gd name="connsiteY6" fmla="*/ 0 h 13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29080" h="1329080">
                    <a:moveTo>
                      <a:pt x="221518" y="0"/>
                    </a:moveTo>
                    <a:lnTo>
                      <a:pt x="1329080" y="1107563"/>
                    </a:lnTo>
                    <a:cubicBezTo>
                      <a:pt x="1329080" y="1229903"/>
                      <a:pt x="1229903" y="1329080"/>
                      <a:pt x="1107563" y="1329080"/>
                    </a:cubicBezTo>
                    <a:lnTo>
                      <a:pt x="543947" y="1329080"/>
                    </a:lnTo>
                    <a:lnTo>
                      <a:pt x="0" y="785133"/>
                    </a:lnTo>
                    <a:lnTo>
                      <a:pt x="0" y="221518"/>
                    </a:lnTo>
                    <a:cubicBezTo>
                      <a:pt x="0" y="99177"/>
                      <a:pt x="99177" y="0"/>
                      <a:pt x="221518" y="0"/>
                    </a:cubicBezTo>
                    <a:close/>
                  </a:path>
                </a:pathLst>
              </a:custGeom>
              <a:gradFill>
                <a:gsLst>
                  <a:gs pos="48000">
                    <a:schemeClr val="bg1">
                      <a:lumMod val="65000"/>
                    </a:schemeClr>
                  </a:gs>
                  <a:gs pos="100000">
                    <a:schemeClr val="bg1">
                      <a:lumMod val="75000"/>
                      <a:alpha val="82000"/>
                    </a:schemeClr>
                  </a:gs>
                  <a:gs pos="300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>
                <a:off x="3748086" y="4667095"/>
                <a:ext cx="1685925" cy="933422"/>
              </a:xfrm>
              <a:custGeom>
                <a:avLst/>
                <a:gdLst>
                  <a:gd name="connsiteX0" fmla="*/ 0 w 1685925"/>
                  <a:gd name="connsiteY0" fmla="*/ 0 h 933452"/>
                  <a:gd name="connsiteX1" fmla="*/ 1685925 w 1685925"/>
                  <a:gd name="connsiteY1" fmla="*/ 0 h 933452"/>
                  <a:gd name="connsiteX2" fmla="*/ 1685925 w 1685925"/>
                  <a:gd name="connsiteY2" fmla="*/ 933452 h 933452"/>
                  <a:gd name="connsiteX3" fmla="*/ 0 w 1685925"/>
                  <a:gd name="connsiteY3" fmla="*/ 933452 h 93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85925" h="933452">
                    <a:moveTo>
                      <a:pt x="0" y="0"/>
                    </a:moveTo>
                    <a:lnTo>
                      <a:pt x="1685925" y="0"/>
                    </a:lnTo>
                    <a:lnTo>
                      <a:pt x="1685925" y="933452"/>
                    </a:lnTo>
                    <a:lnTo>
                      <a:pt x="0" y="933452"/>
                    </a:lnTo>
                    <a:close/>
                  </a:path>
                </a:pathLst>
              </a:custGeom>
              <a:gradFill>
                <a:gsLst>
                  <a:gs pos="88000">
                    <a:schemeClr val="bg1">
                      <a:lumMod val="75000"/>
                    </a:schemeClr>
                  </a:gs>
                  <a:gs pos="51000">
                    <a:schemeClr val="bg1">
                      <a:lumMod val="65000"/>
                    </a:schemeClr>
                  </a:gs>
                  <a:gs pos="64000">
                    <a:schemeClr val="bg1">
                      <a:lumMod val="85000"/>
                    </a:schemeClr>
                  </a:gs>
                  <a:gs pos="76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  <a:gs pos="3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 rot="21300000">
                <a:off x="3745776" y="5473669"/>
                <a:ext cx="1674822" cy="82844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 rot="21300000">
                <a:off x="3745776" y="5002848"/>
                <a:ext cx="1674822" cy="78826"/>
              </a:xfrm>
              <a:prstGeom prst="roundRect">
                <a:avLst>
                  <a:gd name="adj" fmla="val 18590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 rot="21300000">
                <a:off x="3745776" y="5169520"/>
                <a:ext cx="1674822" cy="78826"/>
              </a:xfrm>
              <a:prstGeom prst="roundRect">
                <a:avLst>
                  <a:gd name="adj" fmla="val 1062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圆角矩形 38"/>
              <p:cNvSpPr/>
              <p:nvPr/>
            </p:nvSpPr>
            <p:spPr>
              <a:xfrm rot="21300000">
                <a:off x="3745776" y="5338332"/>
                <a:ext cx="1674822" cy="78826"/>
              </a:xfrm>
              <a:prstGeom prst="roundRect">
                <a:avLst>
                  <a:gd name="adj" fmla="val 14265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>
                <a:off x="2628899" y="0"/>
                <a:ext cx="3924299" cy="4667095"/>
              </a:xfrm>
              <a:custGeom>
                <a:avLst/>
                <a:gdLst>
                  <a:gd name="connsiteX0" fmla="*/ 1962150 w 3924300"/>
                  <a:gd name="connsiteY0" fmla="*/ 0 h 4667248"/>
                  <a:gd name="connsiteX1" fmla="*/ 3924300 w 3924300"/>
                  <a:gd name="connsiteY1" fmla="*/ 1962150 h 4667248"/>
                  <a:gd name="connsiteX2" fmla="*/ 3770105 w 3924300"/>
                  <a:gd name="connsiteY2" fmla="*/ 2725908 h 4667248"/>
                  <a:gd name="connsiteX3" fmla="*/ 3769902 w 3924300"/>
                  <a:gd name="connsiteY3" fmla="*/ 2726328 h 4667248"/>
                  <a:gd name="connsiteX4" fmla="*/ 3802289 w 3924300"/>
                  <a:gd name="connsiteY4" fmla="*/ 2740482 h 4667248"/>
                  <a:gd name="connsiteX5" fmla="*/ 3076575 w 3924300"/>
                  <a:gd name="connsiteY5" fmla="*/ 4362442 h 4667248"/>
                  <a:gd name="connsiteX6" fmla="*/ 2771769 w 3924300"/>
                  <a:gd name="connsiteY6" fmla="*/ 4667248 h 4667248"/>
                  <a:gd name="connsiteX7" fmla="*/ 1152531 w 3924300"/>
                  <a:gd name="connsiteY7" fmla="*/ 4667248 h 4667248"/>
                  <a:gd name="connsiteX8" fmla="*/ 847725 w 3924300"/>
                  <a:gd name="connsiteY8" fmla="*/ 4362442 h 4667248"/>
                  <a:gd name="connsiteX9" fmla="*/ 165554 w 3924300"/>
                  <a:gd name="connsiteY9" fmla="*/ 2765883 h 4667248"/>
                  <a:gd name="connsiteX10" fmla="*/ 172070 w 3924300"/>
                  <a:gd name="connsiteY10" fmla="*/ 2763013 h 4667248"/>
                  <a:gd name="connsiteX11" fmla="*/ 154196 w 3924300"/>
                  <a:gd name="connsiteY11" fmla="*/ 2725908 h 4667248"/>
                  <a:gd name="connsiteX12" fmla="*/ 0 w 3924300"/>
                  <a:gd name="connsiteY12" fmla="*/ 1962150 h 4667248"/>
                  <a:gd name="connsiteX13" fmla="*/ 1962150 w 3924300"/>
                  <a:gd name="connsiteY13" fmla="*/ 0 h 4667248"/>
                  <a:gd name="connsiteX0-1" fmla="*/ 1962150 w 3924300"/>
                  <a:gd name="connsiteY0-2" fmla="*/ 0 h 4667248"/>
                  <a:gd name="connsiteX1-3" fmla="*/ 3924300 w 3924300"/>
                  <a:gd name="connsiteY1-4" fmla="*/ 1962150 h 4667248"/>
                  <a:gd name="connsiteX2-5" fmla="*/ 3770105 w 3924300"/>
                  <a:gd name="connsiteY2-6" fmla="*/ 2725908 h 4667248"/>
                  <a:gd name="connsiteX3-7" fmla="*/ 3802289 w 3924300"/>
                  <a:gd name="connsiteY3-8" fmla="*/ 2740482 h 4667248"/>
                  <a:gd name="connsiteX4-9" fmla="*/ 3076575 w 3924300"/>
                  <a:gd name="connsiteY4-10" fmla="*/ 4362442 h 4667248"/>
                  <a:gd name="connsiteX5-11" fmla="*/ 2771769 w 3924300"/>
                  <a:gd name="connsiteY5-12" fmla="*/ 4667248 h 4667248"/>
                  <a:gd name="connsiteX6-13" fmla="*/ 1152531 w 3924300"/>
                  <a:gd name="connsiteY6-14" fmla="*/ 4667248 h 4667248"/>
                  <a:gd name="connsiteX7-15" fmla="*/ 847725 w 3924300"/>
                  <a:gd name="connsiteY7-16" fmla="*/ 4362442 h 4667248"/>
                  <a:gd name="connsiteX8-17" fmla="*/ 165554 w 3924300"/>
                  <a:gd name="connsiteY8-18" fmla="*/ 2765883 h 4667248"/>
                  <a:gd name="connsiteX9-19" fmla="*/ 172070 w 3924300"/>
                  <a:gd name="connsiteY9-20" fmla="*/ 2763013 h 4667248"/>
                  <a:gd name="connsiteX10-21" fmla="*/ 154196 w 3924300"/>
                  <a:gd name="connsiteY10-22" fmla="*/ 2725908 h 4667248"/>
                  <a:gd name="connsiteX11-23" fmla="*/ 0 w 3924300"/>
                  <a:gd name="connsiteY11-24" fmla="*/ 1962150 h 4667248"/>
                  <a:gd name="connsiteX12-25" fmla="*/ 1962150 w 3924300"/>
                  <a:gd name="connsiteY12-26" fmla="*/ 0 h 4667248"/>
                  <a:gd name="connsiteX0-27" fmla="*/ 1962150 w 3924300"/>
                  <a:gd name="connsiteY0-28" fmla="*/ 0 h 4667248"/>
                  <a:gd name="connsiteX1-29" fmla="*/ 3924300 w 3924300"/>
                  <a:gd name="connsiteY1-30" fmla="*/ 1962150 h 4667248"/>
                  <a:gd name="connsiteX2-31" fmla="*/ 3770105 w 3924300"/>
                  <a:gd name="connsiteY2-32" fmla="*/ 2725908 h 4667248"/>
                  <a:gd name="connsiteX3-33" fmla="*/ 3076575 w 3924300"/>
                  <a:gd name="connsiteY3-34" fmla="*/ 4362442 h 4667248"/>
                  <a:gd name="connsiteX4-35" fmla="*/ 2771769 w 3924300"/>
                  <a:gd name="connsiteY4-36" fmla="*/ 4667248 h 4667248"/>
                  <a:gd name="connsiteX5-37" fmla="*/ 1152531 w 3924300"/>
                  <a:gd name="connsiteY5-38" fmla="*/ 4667248 h 4667248"/>
                  <a:gd name="connsiteX6-39" fmla="*/ 847725 w 3924300"/>
                  <a:gd name="connsiteY6-40" fmla="*/ 4362442 h 4667248"/>
                  <a:gd name="connsiteX7-41" fmla="*/ 165554 w 3924300"/>
                  <a:gd name="connsiteY7-42" fmla="*/ 2765883 h 4667248"/>
                  <a:gd name="connsiteX8-43" fmla="*/ 172070 w 3924300"/>
                  <a:gd name="connsiteY8-44" fmla="*/ 2763013 h 4667248"/>
                  <a:gd name="connsiteX9-45" fmla="*/ 154196 w 3924300"/>
                  <a:gd name="connsiteY9-46" fmla="*/ 2725908 h 4667248"/>
                  <a:gd name="connsiteX10-47" fmla="*/ 0 w 3924300"/>
                  <a:gd name="connsiteY10-48" fmla="*/ 1962150 h 4667248"/>
                  <a:gd name="connsiteX11-49" fmla="*/ 1962150 w 3924300"/>
                  <a:gd name="connsiteY11-50" fmla="*/ 0 h 4667248"/>
                  <a:gd name="connsiteX0-51" fmla="*/ 1962150 w 3924300"/>
                  <a:gd name="connsiteY0-52" fmla="*/ 0 h 4667248"/>
                  <a:gd name="connsiteX1-53" fmla="*/ 3924300 w 3924300"/>
                  <a:gd name="connsiteY1-54" fmla="*/ 1962150 h 4667248"/>
                  <a:gd name="connsiteX2-55" fmla="*/ 3770105 w 3924300"/>
                  <a:gd name="connsiteY2-56" fmla="*/ 2725908 h 4667248"/>
                  <a:gd name="connsiteX3-57" fmla="*/ 3076575 w 3924300"/>
                  <a:gd name="connsiteY3-58" fmla="*/ 4362442 h 4667248"/>
                  <a:gd name="connsiteX4-59" fmla="*/ 2771769 w 3924300"/>
                  <a:gd name="connsiteY4-60" fmla="*/ 4667248 h 4667248"/>
                  <a:gd name="connsiteX5-61" fmla="*/ 1152531 w 3924300"/>
                  <a:gd name="connsiteY5-62" fmla="*/ 4667248 h 4667248"/>
                  <a:gd name="connsiteX6-63" fmla="*/ 847725 w 3924300"/>
                  <a:gd name="connsiteY6-64" fmla="*/ 4362442 h 4667248"/>
                  <a:gd name="connsiteX7-65" fmla="*/ 165554 w 3924300"/>
                  <a:gd name="connsiteY7-66" fmla="*/ 2765883 h 4667248"/>
                  <a:gd name="connsiteX8-67" fmla="*/ 172070 w 3924300"/>
                  <a:gd name="connsiteY8-68" fmla="*/ 2763013 h 4667248"/>
                  <a:gd name="connsiteX9-69" fmla="*/ 154196 w 3924300"/>
                  <a:gd name="connsiteY9-70" fmla="*/ 2725908 h 4667248"/>
                  <a:gd name="connsiteX10-71" fmla="*/ 0 w 3924300"/>
                  <a:gd name="connsiteY10-72" fmla="*/ 1962150 h 4667248"/>
                  <a:gd name="connsiteX11-73" fmla="*/ 1962150 w 3924300"/>
                  <a:gd name="connsiteY11-74" fmla="*/ 0 h 4667248"/>
                  <a:gd name="connsiteX0-75" fmla="*/ 1962150 w 3924300"/>
                  <a:gd name="connsiteY0-76" fmla="*/ 0 h 4667248"/>
                  <a:gd name="connsiteX1-77" fmla="*/ 3924300 w 3924300"/>
                  <a:gd name="connsiteY1-78" fmla="*/ 1962150 h 4667248"/>
                  <a:gd name="connsiteX2-79" fmla="*/ 3770105 w 3924300"/>
                  <a:gd name="connsiteY2-80" fmla="*/ 2725908 h 4667248"/>
                  <a:gd name="connsiteX3-81" fmla="*/ 3076575 w 3924300"/>
                  <a:gd name="connsiteY3-82" fmla="*/ 4362442 h 4667248"/>
                  <a:gd name="connsiteX4-83" fmla="*/ 2771769 w 3924300"/>
                  <a:gd name="connsiteY4-84" fmla="*/ 4667248 h 4667248"/>
                  <a:gd name="connsiteX5-85" fmla="*/ 1152531 w 3924300"/>
                  <a:gd name="connsiteY5-86" fmla="*/ 4667248 h 4667248"/>
                  <a:gd name="connsiteX6-87" fmla="*/ 847725 w 3924300"/>
                  <a:gd name="connsiteY6-88" fmla="*/ 4362442 h 4667248"/>
                  <a:gd name="connsiteX7-89" fmla="*/ 165554 w 3924300"/>
                  <a:gd name="connsiteY7-90" fmla="*/ 2765883 h 4667248"/>
                  <a:gd name="connsiteX8-91" fmla="*/ 172070 w 3924300"/>
                  <a:gd name="connsiteY8-92" fmla="*/ 2763013 h 4667248"/>
                  <a:gd name="connsiteX9-93" fmla="*/ 154196 w 3924300"/>
                  <a:gd name="connsiteY9-94" fmla="*/ 2725908 h 4667248"/>
                  <a:gd name="connsiteX10-95" fmla="*/ 0 w 3924300"/>
                  <a:gd name="connsiteY10-96" fmla="*/ 1962150 h 4667248"/>
                  <a:gd name="connsiteX11-97" fmla="*/ 1962150 w 3924300"/>
                  <a:gd name="connsiteY11-98" fmla="*/ 0 h 46672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3924300" h="4667248">
                    <a:moveTo>
                      <a:pt x="1962150" y="0"/>
                    </a:moveTo>
                    <a:cubicBezTo>
                      <a:pt x="3045816" y="0"/>
                      <a:pt x="3924300" y="878484"/>
                      <a:pt x="3924300" y="1962150"/>
                    </a:cubicBezTo>
                    <a:cubicBezTo>
                      <a:pt x="3924300" y="2233067"/>
                      <a:pt x="3869395" y="2491159"/>
                      <a:pt x="3770105" y="2725908"/>
                    </a:cubicBezTo>
                    <a:cubicBezTo>
                      <a:pt x="3628818" y="3125957"/>
                      <a:pt x="3071514" y="3695985"/>
                      <a:pt x="3076575" y="4362442"/>
                    </a:cubicBezTo>
                    <a:cubicBezTo>
                      <a:pt x="3076575" y="4530782"/>
                      <a:pt x="2940109" y="4667248"/>
                      <a:pt x="2771769" y="4667248"/>
                    </a:cubicBezTo>
                    <a:lnTo>
                      <a:pt x="1152531" y="4667248"/>
                    </a:lnTo>
                    <a:cubicBezTo>
                      <a:pt x="984191" y="4667248"/>
                      <a:pt x="847725" y="4530782"/>
                      <a:pt x="847725" y="4362442"/>
                    </a:cubicBezTo>
                    <a:cubicBezTo>
                      <a:pt x="870101" y="3728807"/>
                      <a:pt x="388106" y="3288393"/>
                      <a:pt x="165554" y="2765883"/>
                    </a:cubicBezTo>
                    <a:lnTo>
                      <a:pt x="172070" y="2763013"/>
                    </a:lnTo>
                    <a:lnTo>
                      <a:pt x="154196" y="2725908"/>
                    </a:lnTo>
                    <a:cubicBezTo>
                      <a:pt x="54905" y="2491159"/>
                      <a:pt x="0" y="2233067"/>
                      <a:pt x="0" y="1962150"/>
                    </a:cubicBezTo>
                    <a:cubicBezTo>
                      <a:pt x="0" y="878484"/>
                      <a:pt x="878484" y="0"/>
                      <a:pt x="1962150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/>
                  </a:gs>
                  <a:gs pos="57000">
                    <a:schemeClr val="bg1"/>
                  </a:gs>
                  <a:gs pos="0">
                    <a:srgbClr val="DADADA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圆角矩形 40"/>
              <p:cNvSpPr/>
              <p:nvPr/>
            </p:nvSpPr>
            <p:spPr>
              <a:xfrm>
                <a:off x="3710112" y="4705663"/>
                <a:ext cx="1788888" cy="326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1500">
                    <a:schemeClr val="bg1">
                      <a:lumMod val="85000"/>
                    </a:schemeClr>
                  </a:gs>
                  <a:gs pos="300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圆角矩形 41"/>
              <p:cNvSpPr/>
              <p:nvPr/>
            </p:nvSpPr>
            <p:spPr>
              <a:xfrm rot="21300000">
                <a:off x="3667322" y="4909817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 rot="21300000">
                <a:off x="3667322" y="5069954"/>
                <a:ext cx="1831730" cy="7882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圆角矩形 43"/>
              <p:cNvSpPr/>
              <p:nvPr/>
            </p:nvSpPr>
            <p:spPr>
              <a:xfrm rot="21300000">
                <a:off x="3667322" y="5236631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圆角矩形 44"/>
              <p:cNvSpPr/>
              <p:nvPr/>
            </p:nvSpPr>
            <p:spPr>
              <a:xfrm rot="21300000">
                <a:off x="3667322" y="5405447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 rot="21300000">
                <a:off x="3667322" y="5540786"/>
                <a:ext cx="1831730" cy="8284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>
                <a:off x="4009766" y="5932936"/>
                <a:ext cx="1178587" cy="35135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圆角矩形 47"/>
              <p:cNvSpPr/>
              <p:nvPr/>
            </p:nvSpPr>
            <p:spPr>
              <a:xfrm>
                <a:off x="4201537" y="6135967"/>
                <a:ext cx="776005" cy="16226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任意多边形 24"/>
            <p:cNvSpPr/>
            <p:nvPr/>
          </p:nvSpPr>
          <p:spPr>
            <a:xfrm>
              <a:off x="4062696" y="2994793"/>
              <a:ext cx="582033" cy="582033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4579937" y="2842477"/>
              <a:ext cx="435232" cy="435232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solidFill>
              <a:srgbClr val="00AF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7" name="组合 58"/>
            <p:cNvGrpSpPr/>
            <p:nvPr/>
          </p:nvGrpSpPr>
          <p:grpSpPr>
            <a:xfrm>
              <a:off x="3946422" y="2091799"/>
              <a:ext cx="932515" cy="932517"/>
              <a:chOff x="1325410" y="1372730"/>
              <a:chExt cx="1251559" cy="1251561"/>
            </a:xfrm>
            <a:effectLst>
              <a:outerShdw blurRad="762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任意多边形 28"/>
              <p:cNvSpPr/>
              <p:nvPr/>
            </p:nvSpPr>
            <p:spPr>
              <a:xfrm>
                <a:off x="1325410" y="1372730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E870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 rot="5400000">
                <a:off x="1951189" y="137273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663A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 rot="10800000">
                <a:off x="1951187" y="199851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FFB8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 rot="16200000">
                <a:off x="1325411" y="199851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 rot="1860000">
              <a:off x="4472229" y="2824594"/>
              <a:ext cx="25701" cy="2570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85"/>
          <p:cNvSpPr txBox="1"/>
          <p:nvPr/>
        </p:nvSpPr>
        <p:spPr>
          <a:xfrm>
            <a:off x="2490672" y="3947860"/>
            <a:ext cx="2493493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  <a:cs typeface="+mn-ea"/>
                <a:sym typeface="+mn-lt"/>
              </a:rPr>
              <a:t>得过且过</a:t>
            </a:r>
            <a:endParaRPr lang="zh-CN" altLang="en-US" sz="24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  <a:cs typeface="+mn-ea"/>
              <a:sym typeface="+mn-lt"/>
            </a:endParaRPr>
          </a:p>
        </p:txBody>
      </p:sp>
      <p:sp>
        <p:nvSpPr>
          <p:cNvPr id="55" name="文本框 105"/>
          <p:cNvSpPr txBox="1"/>
          <p:nvPr/>
        </p:nvSpPr>
        <p:spPr>
          <a:xfrm>
            <a:off x="5357818" y="1285866"/>
            <a:ext cx="2143140" cy="3364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他们的口头禅：“那么拼命干什么？大家不是拿着同样的薪水吗”职责以外的事情一概不理，分外之事更不会主动去做，不求有功，但求无过，一遇挫折就自我安慰：“反正晋升是少数人的事，大多数人还不是像我一样原地踏步，这样有什么不好？”</a:t>
            </a:r>
            <a:endParaRPr lang="zh-CN" altLang="en-US" sz="1200" dirty="0"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企业中普遍存在三种人：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401854" y="1097534"/>
            <a:ext cx="998621" cy="3760232"/>
          </a:xfrm>
          <a:prstGeom prst="rect">
            <a:avLst/>
          </a:prstGeom>
          <a:gradFill>
            <a:gsLst>
              <a:gs pos="0">
                <a:srgbClr val="F7F7F7">
                  <a:alpha val="0"/>
                </a:srgbClr>
              </a:gs>
              <a:gs pos="63000">
                <a:schemeClr val="bg1">
                  <a:alpha val="33000"/>
                </a:schemeClr>
              </a:gs>
              <a:gs pos="100000">
                <a:srgbClr val="F7F7F7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46"/>
          <p:cNvGrpSpPr/>
          <p:nvPr/>
        </p:nvGrpSpPr>
        <p:grpSpPr>
          <a:xfrm>
            <a:off x="2002673" y="1097534"/>
            <a:ext cx="5855475" cy="3760232"/>
            <a:chOff x="1807342" y="1054695"/>
            <a:chExt cx="7807300" cy="5013642"/>
          </a:xfrm>
        </p:grpSpPr>
        <p:sp>
          <p:nvSpPr>
            <p:cNvPr id="16" name="圆角矩形 15"/>
            <p:cNvSpPr/>
            <p:nvPr/>
          </p:nvSpPr>
          <p:spPr>
            <a:xfrm>
              <a:off x="1807342" y="1054697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17" name="梯形 16"/>
            <p:cNvSpPr/>
            <p:nvPr/>
          </p:nvSpPr>
          <p:spPr>
            <a:xfrm rot="16200000">
              <a:off x="-491666" y="3498542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18" name="梯形 17"/>
            <p:cNvSpPr/>
            <p:nvPr/>
          </p:nvSpPr>
          <p:spPr>
            <a:xfrm rot="5400000" flipH="1">
              <a:off x="6902026" y="3498542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076114" y="1054697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752045" y="1054695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 rot="5400000" flipH="1">
              <a:off x="6852831" y="3546064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grpSp>
        <p:nvGrpSpPr>
          <p:cNvPr id="3" name="组合 53"/>
          <p:cNvGrpSpPr/>
          <p:nvPr/>
        </p:nvGrpSpPr>
        <p:grpSpPr>
          <a:xfrm>
            <a:off x="2659053" y="1556508"/>
            <a:ext cx="2021785" cy="2178878"/>
            <a:chOff x="3235257" y="1778697"/>
            <a:chExt cx="2695713" cy="2905170"/>
          </a:xfrm>
        </p:grpSpPr>
        <p:grpSp>
          <p:nvGrpSpPr>
            <p:cNvPr id="4" name="组合 54"/>
            <p:cNvGrpSpPr/>
            <p:nvPr/>
          </p:nvGrpSpPr>
          <p:grpSpPr>
            <a:xfrm>
              <a:off x="3235255" y="1778697"/>
              <a:ext cx="2695711" cy="2371943"/>
              <a:chOff x="3802431" y="815742"/>
              <a:chExt cx="4795411" cy="4219455"/>
            </a:xfrm>
            <a:solidFill>
              <a:schemeClr val="bg1">
                <a:lumMod val="85000"/>
                <a:alpha val="36000"/>
              </a:schemeClr>
            </a:solidFill>
          </p:grpSpPr>
          <p:sp>
            <p:nvSpPr>
              <p:cNvPr id="49" name="任意多边形 48"/>
              <p:cNvSpPr/>
              <p:nvPr/>
            </p:nvSpPr>
            <p:spPr>
              <a:xfrm>
                <a:off x="3802431" y="1726704"/>
                <a:ext cx="1114741" cy="1114740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4111394" y="2638731"/>
                <a:ext cx="1708759" cy="1708757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>
                <a:off x="6251250" y="2688606"/>
                <a:ext cx="2346592" cy="2346591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>
                <a:off x="6189737" y="815742"/>
                <a:ext cx="1569763" cy="1569761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5248157" y="1719896"/>
                <a:ext cx="1708759" cy="1708757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" name="组合 55"/>
            <p:cNvGrpSpPr/>
            <p:nvPr/>
          </p:nvGrpSpPr>
          <p:grpSpPr>
            <a:xfrm>
              <a:off x="3576842" y="1811584"/>
              <a:ext cx="1799087" cy="2872281"/>
              <a:chOff x="2628899" y="0"/>
              <a:chExt cx="3924299" cy="6265035"/>
            </a:xfrm>
          </p:grpSpPr>
          <p:sp>
            <p:nvSpPr>
              <p:cNvPr id="33" name="圆角矩形 32"/>
              <p:cNvSpPr/>
              <p:nvPr/>
            </p:nvSpPr>
            <p:spPr>
              <a:xfrm>
                <a:off x="4210045" y="6028676"/>
                <a:ext cx="762006" cy="217706"/>
              </a:xfrm>
              <a:prstGeom prst="roundRect">
                <a:avLst/>
              </a:prstGeom>
              <a:gradFill>
                <a:gsLst>
                  <a:gs pos="53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 rot="18900000">
                <a:off x="3939602" y="4935998"/>
                <a:ext cx="1302892" cy="1329037"/>
              </a:xfrm>
              <a:custGeom>
                <a:avLst/>
                <a:gdLst>
                  <a:gd name="connsiteX0" fmla="*/ 221518 w 1329080"/>
                  <a:gd name="connsiteY0" fmla="*/ 0 h 1329080"/>
                  <a:gd name="connsiteX1" fmla="*/ 1329080 w 1329080"/>
                  <a:gd name="connsiteY1" fmla="*/ 1107563 h 1329080"/>
                  <a:gd name="connsiteX2" fmla="*/ 1107563 w 1329080"/>
                  <a:gd name="connsiteY2" fmla="*/ 1329080 h 1329080"/>
                  <a:gd name="connsiteX3" fmla="*/ 543947 w 1329080"/>
                  <a:gd name="connsiteY3" fmla="*/ 1329080 h 1329080"/>
                  <a:gd name="connsiteX4" fmla="*/ 0 w 1329080"/>
                  <a:gd name="connsiteY4" fmla="*/ 785133 h 1329080"/>
                  <a:gd name="connsiteX5" fmla="*/ 0 w 1329080"/>
                  <a:gd name="connsiteY5" fmla="*/ 221518 h 1329080"/>
                  <a:gd name="connsiteX6" fmla="*/ 221518 w 1329080"/>
                  <a:gd name="connsiteY6" fmla="*/ 0 h 13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29080" h="1329080">
                    <a:moveTo>
                      <a:pt x="221518" y="0"/>
                    </a:moveTo>
                    <a:lnTo>
                      <a:pt x="1329080" y="1107563"/>
                    </a:lnTo>
                    <a:cubicBezTo>
                      <a:pt x="1329080" y="1229903"/>
                      <a:pt x="1229903" y="1329080"/>
                      <a:pt x="1107563" y="1329080"/>
                    </a:cubicBezTo>
                    <a:lnTo>
                      <a:pt x="543947" y="1329080"/>
                    </a:lnTo>
                    <a:lnTo>
                      <a:pt x="0" y="785133"/>
                    </a:lnTo>
                    <a:lnTo>
                      <a:pt x="0" y="221518"/>
                    </a:lnTo>
                    <a:cubicBezTo>
                      <a:pt x="0" y="99177"/>
                      <a:pt x="99177" y="0"/>
                      <a:pt x="221518" y="0"/>
                    </a:cubicBezTo>
                    <a:close/>
                  </a:path>
                </a:pathLst>
              </a:custGeom>
              <a:gradFill>
                <a:gsLst>
                  <a:gs pos="48000">
                    <a:schemeClr val="bg1">
                      <a:lumMod val="65000"/>
                    </a:schemeClr>
                  </a:gs>
                  <a:gs pos="100000">
                    <a:schemeClr val="bg1">
                      <a:lumMod val="75000"/>
                      <a:alpha val="82000"/>
                    </a:schemeClr>
                  </a:gs>
                  <a:gs pos="300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>
                <a:off x="3748086" y="4667095"/>
                <a:ext cx="1685925" cy="933422"/>
              </a:xfrm>
              <a:custGeom>
                <a:avLst/>
                <a:gdLst>
                  <a:gd name="connsiteX0" fmla="*/ 0 w 1685925"/>
                  <a:gd name="connsiteY0" fmla="*/ 0 h 933452"/>
                  <a:gd name="connsiteX1" fmla="*/ 1685925 w 1685925"/>
                  <a:gd name="connsiteY1" fmla="*/ 0 h 933452"/>
                  <a:gd name="connsiteX2" fmla="*/ 1685925 w 1685925"/>
                  <a:gd name="connsiteY2" fmla="*/ 933452 h 933452"/>
                  <a:gd name="connsiteX3" fmla="*/ 0 w 1685925"/>
                  <a:gd name="connsiteY3" fmla="*/ 933452 h 93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85925" h="933452">
                    <a:moveTo>
                      <a:pt x="0" y="0"/>
                    </a:moveTo>
                    <a:lnTo>
                      <a:pt x="1685925" y="0"/>
                    </a:lnTo>
                    <a:lnTo>
                      <a:pt x="1685925" y="933452"/>
                    </a:lnTo>
                    <a:lnTo>
                      <a:pt x="0" y="933452"/>
                    </a:lnTo>
                    <a:close/>
                  </a:path>
                </a:pathLst>
              </a:custGeom>
              <a:gradFill>
                <a:gsLst>
                  <a:gs pos="88000">
                    <a:schemeClr val="bg1">
                      <a:lumMod val="75000"/>
                    </a:schemeClr>
                  </a:gs>
                  <a:gs pos="51000">
                    <a:schemeClr val="bg1">
                      <a:lumMod val="65000"/>
                    </a:schemeClr>
                  </a:gs>
                  <a:gs pos="64000">
                    <a:schemeClr val="bg1">
                      <a:lumMod val="85000"/>
                    </a:schemeClr>
                  </a:gs>
                  <a:gs pos="76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  <a:gs pos="3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 rot="21300000">
                <a:off x="3745776" y="5473669"/>
                <a:ext cx="1674822" cy="82844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 rot="21300000">
                <a:off x="3745776" y="5002848"/>
                <a:ext cx="1674822" cy="78826"/>
              </a:xfrm>
              <a:prstGeom prst="roundRect">
                <a:avLst>
                  <a:gd name="adj" fmla="val 18590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 rot="21300000">
                <a:off x="3745776" y="5169520"/>
                <a:ext cx="1674822" cy="78826"/>
              </a:xfrm>
              <a:prstGeom prst="roundRect">
                <a:avLst>
                  <a:gd name="adj" fmla="val 1062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圆角矩形 38"/>
              <p:cNvSpPr/>
              <p:nvPr/>
            </p:nvSpPr>
            <p:spPr>
              <a:xfrm rot="21300000">
                <a:off x="3745776" y="5338332"/>
                <a:ext cx="1674822" cy="78826"/>
              </a:xfrm>
              <a:prstGeom prst="roundRect">
                <a:avLst>
                  <a:gd name="adj" fmla="val 14265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>
                <a:off x="2628899" y="0"/>
                <a:ext cx="3924299" cy="4667095"/>
              </a:xfrm>
              <a:custGeom>
                <a:avLst/>
                <a:gdLst>
                  <a:gd name="connsiteX0" fmla="*/ 1962150 w 3924300"/>
                  <a:gd name="connsiteY0" fmla="*/ 0 h 4667248"/>
                  <a:gd name="connsiteX1" fmla="*/ 3924300 w 3924300"/>
                  <a:gd name="connsiteY1" fmla="*/ 1962150 h 4667248"/>
                  <a:gd name="connsiteX2" fmla="*/ 3770105 w 3924300"/>
                  <a:gd name="connsiteY2" fmla="*/ 2725908 h 4667248"/>
                  <a:gd name="connsiteX3" fmla="*/ 3769902 w 3924300"/>
                  <a:gd name="connsiteY3" fmla="*/ 2726328 h 4667248"/>
                  <a:gd name="connsiteX4" fmla="*/ 3802289 w 3924300"/>
                  <a:gd name="connsiteY4" fmla="*/ 2740482 h 4667248"/>
                  <a:gd name="connsiteX5" fmla="*/ 3076575 w 3924300"/>
                  <a:gd name="connsiteY5" fmla="*/ 4362442 h 4667248"/>
                  <a:gd name="connsiteX6" fmla="*/ 2771769 w 3924300"/>
                  <a:gd name="connsiteY6" fmla="*/ 4667248 h 4667248"/>
                  <a:gd name="connsiteX7" fmla="*/ 1152531 w 3924300"/>
                  <a:gd name="connsiteY7" fmla="*/ 4667248 h 4667248"/>
                  <a:gd name="connsiteX8" fmla="*/ 847725 w 3924300"/>
                  <a:gd name="connsiteY8" fmla="*/ 4362442 h 4667248"/>
                  <a:gd name="connsiteX9" fmla="*/ 165554 w 3924300"/>
                  <a:gd name="connsiteY9" fmla="*/ 2765883 h 4667248"/>
                  <a:gd name="connsiteX10" fmla="*/ 172070 w 3924300"/>
                  <a:gd name="connsiteY10" fmla="*/ 2763013 h 4667248"/>
                  <a:gd name="connsiteX11" fmla="*/ 154196 w 3924300"/>
                  <a:gd name="connsiteY11" fmla="*/ 2725908 h 4667248"/>
                  <a:gd name="connsiteX12" fmla="*/ 0 w 3924300"/>
                  <a:gd name="connsiteY12" fmla="*/ 1962150 h 4667248"/>
                  <a:gd name="connsiteX13" fmla="*/ 1962150 w 3924300"/>
                  <a:gd name="connsiteY13" fmla="*/ 0 h 4667248"/>
                  <a:gd name="connsiteX0-1" fmla="*/ 1962150 w 3924300"/>
                  <a:gd name="connsiteY0-2" fmla="*/ 0 h 4667248"/>
                  <a:gd name="connsiteX1-3" fmla="*/ 3924300 w 3924300"/>
                  <a:gd name="connsiteY1-4" fmla="*/ 1962150 h 4667248"/>
                  <a:gd name="connsiteX2-5" fmla="*/ 3770105 w 3924300"/>
                  <a:gd name="connsiteY2-6" fmla="*/ 2725908 h 4667248"/>
                  <a:gd name="connsiteX3-7" fmla="*/ 3802289 w 3924300"/>
                  <a:gd name="connsiteY3-8" fmla="*/ 2740482 h 4667248"/>
                  <a:gd name="connsiteX4-9" fmla="*/ 3076575 w 3924300"/>
                  <a:gd name="connsiteY4-10" fmla="*/ 4362442 h 4667248"/>
                  <a:gd name="connsiteX5-11" fmla="*/ 2771769 w 3924300"/>
                  <a:gd name="connsiteY5-12" fmla="*/ 4667248 h 4667248"/>
                  <a:gd name="connsiteX6-13" fmla="*/ 1152531 w 3924300"/>
                  <a:gd name="connsiteY6-14" fmla="*/ 4667248 h 4667248"/>
                  <a:gd name="connsiteX7-15" fmla="*/ 847725 w 3924300"/>
                  <a:gd name="connsiteY7-16" fmla="*/ 4362442 h 4667248"/>
                  <a:gd name="connsiteX8-17" fmla="*/ 165554 w 3924300"/>
                  <a:gd name="connsiteY8-18" fmla="*/ 2765883 h 4667248"/>
                  <a:gd name="connsiteX9-19" fmla="*/ 172070 w 3924300"/>
                  <a:gd name="connsiteY9-20" fmla="*/ 2763013 h 4667248"/>
                  <a:gd name="connsiteX10-21" fmla="*/ 154196 w 3924300"/>
                  <a:gd name="connsiteY10-22" fmla="*/ 2725908 h 4667248"/>
                  <a:gd name="connsiteX11-23" fmla="*/ 0 w 3924300"/>
                  <a:gd name="connsiteY11-24" fmla="*/ 1962150 h 4667248"/>
                  <a:gd name="connsiteX12-25" fmla="*/ 1962150 w 3924300"/>
                  <a:gd name="connsiteY12-26" fmla="*/ 0 h 4667248"/>
                  <a:gd name="connsiteX0-27" fmla="*/ 1962150 w 3924300"/>
                  <a:gd name="connsiteY0-28" fmla="*/ 0 h 4667248"/>
                  <a:gd name="connsiteX1-29" fmla="*/ 3924300 w 3924300"/>
                  <a:gd name="connsiteY1-30" fmla="*/ 1962150 h 4667248"/>
                  <a:gd name="connsiteX2-31" fmla="*/ 3770105 w 3924300"/>
                  <a:gd name="connsiteY2-32" fmla="*/ 2725908 h 4667248"/>
                  <a:gd name="connsiteX3-33" fmla="*/ 3076575 w 3924300"/>
                  <a:gd name="connsiteY3-34" fmla="*/ 4362442 h 4667248"/>
                  <a:gd name="connsiteX4-35" fmla="*/ 2771769 w 3924300"/>
                  <a:gd name="connsiteY4-36" fmla="*/ 4667248 h 4667248"/>
                  <a:gd name="connsiteX5-37" fmla="*/ 1152531 w 3924300"/>
                  <a:gd name="connsiteY5-38" fmla="*/ 4667248 h 4667248"/>
                  <a:gd name="connsiteX6-39" fmla="*/ 847725 w 3924300"/>
                  <a:gd name="connsiteY6-40" fmla="*/ 4362442 h 4667248"/>
                  <a:gd name="connsiteX7-41" fmla="*/ 165554 w 3924300"/>
                  <a:gd name="connsiteY7-42" fmla="*/ 2765883 h 4667248"/>
                  <a:gd name="connsiteX8-43" fmla="*/ 172070 w 3924300"/>
                  <a:gd name="connsiteY8-44" fmla="*/ 2763013 h 4667248"/>
                  <a:gd name="connsiteX9-45" fmla="*/ 154196 w 3924300"/>
                  <a:gd name="connsiteY9-46" fmla="*/ 2725908 h 4667248"/>
                  <a:gd name="connsiteX10-47" fmla="*/ 0 w 3924300"/>
                  <a:gd name="connsiteY10-48" fmla="*/ 1962150 h 4667248"/>
                  <a:gd name="connsiteX11-49" fmla="*/ 1962150 w 3924300"/>
                  <a:gd name="connsiteY11-50" fmla="*/ 0 h 4667248"/>
                  <a:gd name="connsiteX0-51" fmla="*/ 1962150 w 3924300"/>
                  <a:gd name="connsiteY0-52" fmla="*/ 0 h 4667248"/>
                  <a:gd name="connsiteX1-53" fmla="*/ 3924300 w 3924300"/>
                  <a:gd name="connsiteY1-54" fmla="*/ 1962150 h 4667248"/>
                  <a:gd name="connsiteX2-55" fmla="*/ 3770105 w 3924300"/>
                  <a:gd name="connsiteY2-56" fmla="*/ 2725908 h 4667248"/>
                  <a:gd name="connsiteX3-57" fmla="*/ 3076575 w 3924300"/>
                  <a:gd name="connsiteY3-58" fmla="*/ 4362442 h 4667248"/>
                  <a:gd name="connsiteX4-59" fmla="*/ 2771769 w 3924300"/>
                  <a:gd name="connsiteY4-60" fmla="*/ 4667248 h 4667248"/>
                  <a:gd name="connsiteX5-61" fmla="*/ 1152531 w 3924300"/>
                  <a:gd name="connsiteY5-62" fmla="*/ 4667248 h 4667248"/>
                  <a:gd name="connsiteX6-63" fmla="*/ 847725 w 3924300"/>
                  <a:gd name="connsiteY6-64" fmla="*/ 4362442 h 4667248"/>
                  <a:gd name="connsiteX7-65" fmla="*/ 165554 w 3924300"/>
                  <a:gd name="connsiteY7-66" fmla="*/ 2765883 h 4667248"/>
                  <a:gd name="connsiteX8-67" fmla="*/ 172070 w 3924300"/>
                  <a:gd name="connsiteY8-68" fmla="*/ 2763013 h 4667248"/>
                  <a:gd name="connsiteX9-69" fmla="*/ 154196 w 3924300"/>
                  <a:gd name="connsiteY9-70" fmla="*/ 2725908 h 4667248"/>
                  <a:gd name="connsiteX10-71" fmla="*/ 0 w 3924300"/>
                  <a:gd name="connsiteY10-72" fmla="*/ 1962150 h 4667248"/>
                  <a:gd name="connsiteX11-73" fmla="*/ 1962150 w 3924300"/>
                  <a:gd name="connsiteY11-74" fmla="*/ 0 h 4667248"/>
                  <a:gd name="connsiteX0-75" fmla="*/ 1962150 w 3924300"/>
                  <a:gd name="connsiteY0-76" fmla="*/ 0 h 4667248"/>
                  <a:gd name="connsiteX1-77" fmla="*/ 3924300 w 3924300"/>
                  <a:gd name="connsiteY1-78" fmla="*/ 1962150 h 4667248"/>
                  <a:gd name="connsiteX2-79" fmla="*/ 3770105 w 3924300"/>
                  <a:gd name="connsiteY2-80" fmla="*/ 2725908 h 4667248"/>
                  <a:gd name="connsiteX3-81" fmla="*/ 3076575 w 3924300"/>
                  <a:gd name="connsiteY3-82" fmla="*/ 4362442 h 4667248"/>
                  <a:gd name="connsiteX4-83" fmla="*/ 2771769 w 3924300"/>
                  <a:gd name="connsiteY4-84" fmla="*/ 4667248 h 4667248"/>
                  <a:gd name="connsiteX5-85" fmla="*/ 1152531 w 3924300"/>
                  <a:gd name="connsiteY5-86" fmla="*/ 4667248 h 4667248"/>
                  <a:gd name="connsiteX6-87" fmla="*/ 847725 w 3924300"/>
                  <a:gd name="connsiteY6-88" fmla="*/ 4362442 h 4667248"/>
                  <a:gd name="connsiteX7-89" fmla="*/ 165554 w 3924300"/>
                  <a:gd name="connsiteY7-90" fmla="*/ 2765883 h 4667248"/>
                  <a:gd name="connsiteX8-91" fmla="*/ 172070 w 3924300"/>
                  <a:gd name="connsiteY8-92" fmla="*/ 2763013 h 4667248"/>
                  <a:gd name="connsiteX9-93" fmla="*/ 154196 w 3924300"/>
                  <a:gd name="connsiteY9-94" fmla="*/ 2725908 h 4667248"/>
                  <a:gd name="connsiteX10-95" fmla="*/ 0 w 3924300"/>
                  <a:gd name="connsiteY10-96" fmla="*/ 1962150 h 4667248"/>
                  <a:gd name="connsiteX11-97" fmla="*/ 1962150 w 3924300"/>
                  <a:gd name="connsiteY11-98" fmla="*/ 0 h 46672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3924300" h="4667248">
                    <a:moveTo>
                      <a:pt x="1962150" y="0"/>
                    </a:moveTo>
                    <a:cubicBezTo>
                      <a:pt x="3045816" y="0"/>
                      <a:pt x="3924300" y="878484"/>
                      <a:pt x="3924300" y="1962150"/>
                    </a:cubicBezTo>
                    <a:cubicBezTo>
                      <a:pt x="3924300" y="2233067"/>
                      <a:pt x="3869395" y="2491159"/>
                      <a:pt x="3770105" y="2725908"/>
                    </a:cubicBezTo>
                    <a:cubicBezTo>
                      <a:pt x="3628818" y="3125957"/>
                      <a:pt x="3071514" y="3695985"/>
                      <a:pt x="3076575" y="4362442"/>
                    </a:cubicBezTo>
                    <a:cubicBezTo>
                      <a:pt x="3076575" y="4530782"/>
                      <a:pt x="2940109" y="4667248"/>
                      <a:pt x="2771769" y="4667248"/>
                    </a:cubicBezTo>
                    <a:lnTo>
                      <a:pt x="1152531" y="4667248"/>
                    </a:lnTo>
                    <a:cubicBezTo>
                      <a:pt x="984191" y="4667248"/>
                      <a:pt x="847725" y="4530782"/>
                      <a:pt x="847725" y="4362442"/>
                    </a:cubicBezTo>
                    <a:cubicBezTo>
                      <a:pt x="870101" y="3728807"/>
                      <a:pt x="388106" y="3288393"/>
                      <a:pt x="165554" y="2765883"/>
                    </a:cubicBezTo>
                    <a:lnTo>
                      <a:pt x="172070" y="2763013"/>
                    </a:lnTo>
                    <a:lnTo>
                      <a:pt x="154196" y="2725908"/>
                    </a:lnTo>
                    <a:cubicBezTo>
                      <a:pt x="54905" y="2491159"/>
                      <a:pt x="0" y="2233067"/>
                      <a:pt x="0" y="1962150"/>
                    </a:cubicBezTo>
                    <a:cubicBezTo>
                      <a:pt x="0" y="878484"/>
                      <a:pt x="878484" y="0"/>
                      <a:pt x="1962150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/>
                  </a:gs>
                  <a:gs pos="57000">
                    <a:schemeClr val="bg1"/>
                  </a:gs>
                  <a:gs pos="0">
                    <a:srgbClr val="DADADA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圆角矩形 40"/>
              <p:cNvSpPr/>
              <p:nvPr/>
            </p:nvSpPr>
            <p:spPr>
              <a:xfrm>
                <a:off x="3710112" y="4705663"/>
                <a:ext cx="1788888" cy="326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1500">
                    <a:schemeClr val="bg1">
                      <a:lumMod val="85000"/>
                    </a:schemeClr>
                  </a:gs>
                  <a:gs pos="300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圆角矩形 41"/>
              <p:cNvSpPr/>
              <p:nvPr/>
            </p:nvSpPr>
            <p:spPr>
              <a:xfrm rot="21300000">
                <a:off x="3667322" y="4909817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 rot="21300000">
                <a:off x="3667322" y="5069954"/>
                <a:ext cx="1831730" cy="7882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圆角矩形 43"/>
              <p:cNvSpPr/>
              <p:nvPr/>
            </p:nvSpPr>
            <p:spPr>
              <a:xfrm rot="21300000">
                <a:off x="3667322" y="5236631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圆角矩形 44"/>
              <p:cNvSpPr/>
              <p:nvPr/>
            </p:nvSpPr>
            <p:spPr>
              <a:xfrm rot="21300000">
                <a:off x="3667322" y="5405447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 rot="21300000">
                <a:off x="3667322" y="5540786"/>
                <a:ext cx="1831730" cy="8284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>
                <a:off x="4009766" y="5932936"/>
                <a:ext cx="1178587" cy="35135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圆角矩形 47"/>
              <p:cNvSpPr/>
              <p:nvPr/>
            </p:nvSpPr>
            <p:spPr>
              <a:xfrm>
                <a:off x="4201537" y="6135967"/>
                <a:ext cx="776005" cy="16226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任意多边形 24"/>
            <p:cNvSpPr/>
            <p:nvPr/>
          </p:nvSpPr>
          <p:spPr>
            <a:xfrm>
              <a:off x="4062696" y="2994793"/>
              <a:ext cx="582033" cy="582033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4579937" y="2842477"/>
              <a:ext cx="435232" cy="435232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solidFill>
              <a:srgbClr val="00AF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" name="组合 58"/>
            <p:cNvGrpSpPr/>
            <p:nvPr/>
          </p:nvGrpSpPr>
          <p:grpSpPr>
            <a:xfrm>
              <a:off x="3946422" y="2091799"/>
              <a:ext cx="932515" cy="932517"/>
              <a:chOff x="1325410" y="1372730"/>
              <a:chExt cx="1251559" cy="1251561"/>
            </a:xfrm>
            <a:effectLst>
              <a:outerShdw blurRad="762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任意多边形 28"/>
              <p:cNvSpPr/>
              <p:nvPr/>
            </p:nvSpPr>
            <p:spPr>
              <a:xfrm>
                <a:off x="1325410" y="1372730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E870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 rot="5400000">
                <a:off x="1951189" y="137273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663A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 rot="10800000">
                <a:off x="1951187" y="199851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FFB8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 rot="16200000">
                <a:off x="1325411" y="199851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 rot="1860000">
              <a:off x="4472229" y="2824594"/>
              <a:ext cx="25701" cy="2570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85"/>
          <p:cNvSpPr txBox="1"/>
          <p:nvPr/>
        </p:nvSpPr>
        <p:spPr>
          <a:xfrm>
            <a:off x="2347796" y="3947860"/>
            <a:ext cx="2493493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  <a:cs typeface="+mn-ea"/>
                <a:sym typeface="+mn-lt"/>
              </a:rPr>
              <a:t>牢骚满腹</a:t>
            </a:r>
            <a:endParaRPr lang="zh-CN" altLang="en-US" sz="24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  <a:cs typeface="+mn-ea"/>
              <a:sym typeface="+mn-lt"/>
            </a:endParaRPr>
          </a:p>
        </p:txBody>
      </p:sp>
      <p:sp>
        <p:nvSpPr>
          <p:cNvPr id="55" name="文本框 105"/>
          <p:cNvSpPr txBox="1"/>
          <p:nvPr/>
        </p:nvSpPr>
        <p:spPr>
          <a:xfrm>
            <a:off x="5214942" y="1285866"/>
            <a:ext cx="2143140" cy="2994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永远悲观失望，总在抱怨他人与环境，认为自己所有的不如意，都是由环境造成的，这种人常常自我设限，使自己的无限潜能无法发挥，整天生活在负面情绪当中，这种消极情绪会不知不觉地传染给其它人。</a:t>
            </a:r>
            <a:endParaRPr lang="zh-CN" altLang="en-US" sz="1200" dirty="0"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企业中普遍存在三种人：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401854" y="1097534"/>
            <a:ext cx="998621" cy="3760232"/>
          </a:xfrm>
          <a:prstGeom prst="rect">
            <a:avLst/>
          </a:prstGeom>
          <a:gradFill>
            <a:gsLst>
              <a:gs pos="0">
                <a:srgbClr val="F7F7F7">
                  <a:alpha val="0"/>
                </a:srgbClr>
              </a:gs>
              <a:gs pos="63000">
                <a:schemeClr val="bg1">
                  <a:alpha val="33000"/>
                </a:schemeClr>
              </a:gs>
              <a:gs pos="100000">
                <a:srgbClr val="F7F7F7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46"/>
          <p:cNvGrpSpPr/>
          <p:nvPr/>
        </p:nvGrpSpPr>
        <p:grpSpPr>
          <a:xfrm>
            <a:off x="2002673" y="1097534"/>
            <a:ext cx="5855475" cy="3760232"/>
            <a:chOff x="1807342" y="1054695"/>
            <a:chExt cx="7807300" cy="5013642"/>
          </a:xfrm>
        </p:grpSpPr>
        <p:sp>
          <p:nvSpPr>
            <p:cNvPr id="16" name="圆角矩形 15"/>
            <p:cNvSpPr/>
            <p:nvPr/>
          </p:nvSpPr>
          <p:spPr>
            <a:xfrm>
              <a:off x="1807342" y="1054697"/>
              <a:ext cx="7807300" cy="5013640"/>
            </a:xfrm>
            <a:prstGeom prst="roundRect">
              <a:avLst>
                <a:gd name="adj" fmla="val 1621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softEdge">
              <a:bevelT w="254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17" name="梯形 16"/>
            <p:cNvSpPr/>
            <p:nvPr/>
          </p:nvSpPr>
          <p:spPr>
            <a:xfrm rot="16200000">
              <a:off x="-491666" y="3498542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18" name="梯形 17"/>
            <p:cNvSpPr/>
            <p:nvPr/>
          </p:nvSpPr>
          <p:spPr>
            <a:xfrm rot="5400000" flipH="1">
              <a:off x="6902026" y="3498542"/>
              <a:ext cx="5013640" cy="125950"/>
            </a:xfrm>
            <a:prstGeom prst="trapezoid">
              <a:avLst>
                <a:gd name="adj" fmla="val 37500"/>
              </a:avLst>
            </a:prstGeom>
            <a:gradFill>
              <a:gsLst>
                <a:gs pos="50000">
                  <a:srgbClr val="F3F3F3"/>
                </a:gs>
                <a:gs pos="26000">
                  <a:schemeClr val="bg1"/>
                </a:gs>
                <a:gs pos="0">
                  <a:srgbClr val="EEEEEE"/>
                </a:gs>
                <a:gs pos="75000">
                  <a:srgbClr val="E2E2E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076114" y="1054697"/>
              <a:ext cx="7269757" cy="5013640"/>
            </a:xfrm>
            <a:prstGeom prst="rect">
              <a:avLst/>
            </a:prstGeom>
            <a:gradFill>
              <a:gsLst>
                <a:gs pos="89000">
                  <a:srgbClr val="F7F7F7"/>
                </a:gs>
                <a:gs pos="74000">
                  <a:srgbClr val="EEEEEE"/>
                </a:gs>
                <a:gs pos="57000">
                  <a:srgbClr val="FBFBFB"/>
                </a:gs>
                <a:gs pos="47000">
                  <a:srgbClr val="EAEAEA"/>
                </a:gs>
                <a:gs pos="29000">
                  <a:srgbClr val="FBFBFB"/>
                </a:gs>
                <a:gs pos="15000">
                  <a:srgbClr val="F7F7F7"/>
                </a:gs>
                <a:gs pos="0">
                  <a:srgbClr val="F7F7F7"/>
                </a:gs>
                <a:gs pos="100000">
                  <a:srgbClr val="F5F5F5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752045" y="1054695"/>
              <a:ext cx="308198" cy="5013642"/>
            </a:xfrm>
            <a:prstGeom prst="rect">
              <a:avLst/>
            </a:prstGeom>
            <a:gradFill>
              <a:gsLst>
                <a:gs pos="100000">
                  <a:srgbClr val="F7F7F7">
                    <a:alpha val="0"/>
                  </a:srgbClr>
                </a:gs>
                <a:gs pos="0">
                  <a:schemeClr val="bg1">
                    <a:lumMod val="8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 rot="5400000" flipH="1">
              <a:off x="6852831" y="3546064"/>
              <a:ext cx="5013640" cy="30906"/>
            </a:xfrm>
            <a:custGeom>
              <a:avLst/>
              <a:gdLst>
                <a:gd name="connsiteX0" fmla="*/ 5013640 w 5013640"/>
                <a:gd name="connsiteY0" fmla="*/ 54754 h 54754"/>
                <a:gd name="connsiteX1" fmla="*/ 4993107 w 5013640"/>
                <a:gd name="connsiteY1" fmla="*/ 0 h 54754"/>
                <a:gd name="connsiteX2" fmla="*/ 20533 w 5013640"/>
                <a:gd name="connsiteY2" fmla="*/ 0 h 54754"/>
                <a:gd name="connsiteX3" fmla="*/ 0 w 5013640"/>
                <a:gd name="connsiteY3" fmla="*/ 54754 h 54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3640" h="54754">
                  <a:moveTo>
                    <a:pt x="5013640" y="54754"/>
                  </a:moveTo>
                  <a:lnTo>
                    <a:pt x="4993107" y="0"/>
                  </a:lnTo>
                  <a:lnTo>
                    <a:pt x="20533" y="0"/>
                  </a:lnTo>
                  <a:lnTo>
                    <a:pt x="0" y="54754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grpSp>
        <p:nvGrpSpPr>
          <p:cNvPr id="3" name="组合 53"/>
          <p:cNvGrpSpPr/>
          <p:nvPr/>
        </p:nvGrpSpPr>
        <p:grpSpPr>
          <a:xfrm>
            <a:off x="2659053" y="1556508"/>
            <a:ext cx="2021785" cy="2178878"/>
            <a:chOff x="3235257" y="1778697"/>
            <a:chExt cx="2695713" cy="2905170"/>
          </a:xfrm>
        </p:grpSpPr>
        <p:grpSp>
          <p:nvGrpSpPr>
            <p:cNvPr id="4" name="组合 54"/>
            <p:cNvGrpSpPr/>
            <p:nvPr/>
          </p:nvGrpSpPr>
          <p:grpSpPr>
            <a:xfrm>
              <a:off x="3235255" y="1778697"/>
              <a:ext cx="2695711" cy="2371943"/>
              <a:chOff x="3802431" y="815742"/>
              <a:chExt cx="4795411" cy="4219455"/>
            </a:xfrm>
            <a:solidFill>
              <a:schemeClr val="bg1">
                <a:lumMod val="85000"/>
                <a:alpha val="36000"/>
              </a:schemeClr>
            </a:solidFill>
          </p:grpSpPr>
          <p:sp>
            <p:nvSpPr>
              <p:cNvPr id="49" name="任意多边形 48"/>
              <p:cNvSpPr/>
              <p:nvPr/>
            </p:nvSpPr>
            <p:spPr>
              <a:xfrm>
                <a:off x="3802431" y="1726704"/>
                <a:ext cx="1114741" cy="1114740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4111394" y="2638731"/>
                <a:ext cx="1708759" cy="1708757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>
                <a:off x="6251250" y="2688606"/>
                <a:ext cx="2346592" cy="2346591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>
                <a:off x="6189737" y="815742"/>
                <a:ext cx="1569763" cy="1569761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5248157" y="1719896"/>
                <a:ext cx="1708759" cy="1708757"/>
              </a:xfrm>
              <a:custGeom>
                <a:avLst/>
                <a:gdLst>
                  <a:gd name="connsiteX0" fmla="*/ 870381 w 1740762"/>
                  <a:gd name="connsiteY0" fmla="*/ 422211 h 1740760"/>
                  <a:gd name="connsiteX1" fmla="*/ 422212 w 1740762"/>
                  <a:gd name="connsiteY1" fmla="*/ 870380 h 1740760"/>
                  <a:gd name="connsiteX2" fmla="*/ 870381 w 1740762"/>
                  <a:gd name="connsiteY2" fmla="*/ 1318549 h 1740760"/>
                  <a:gd name="connsiteX3" fmla="*/ 1318550 w 1740762"/>
                  <a:gd name="connsiteY3" fmla="*/ 870380 h 1740760"/>
                  <a:gd name="connsiteX4" fmla="*/ 870381 w 1740762"/>
                  <a:gd name="connsiteY4" fmla="*/ 422211 h 1740760"/>
                  <a:gd name="connsiteX5" fmla="*/ 785261 w 1740762"/>
                  <a:gd name="connsiteY5" fmla="*/ 0 h 1740760"/>
                  <a:gd name="connsiteX6" fmla="*/ 955501 w 1740762"/>
                  <a:gd name="connsiteY6" fmla="*/ 0 h 1740760"/>
                  <a:gd name="connsiteX7" fmla="*/ 955501 w 1740762"/>
                  <a:gd name="connsiteY7" fmla="*/ 134329 h 1740760"/>
                  <a:gd name="connsiteX8" fmla="*/ 1014988 w 1740762"/>
                  <a:gd name="connsiteY8" fmla="*/ 143408 h 1740760"/>
                  <a:gd name="connsiteX9" fmla="*/ 1073317 w 1740762"/>
                  <a:gd name="connsiteY9" fmla="*/ 158020 h 1740760"/>
                  <a:gd name="connsiteX10" fmla="*/ 1124821 w 1740762"/>
                  <a:gd name="connsiteY10" fmla="*/ 33680 h 1740760"/>
                  <a:gd name="connsiteX11" fmla="*/ 1282102 w 1740762"/>
                  <a:gd name="connsiteY11" fmla="*/ 98828 h 1740760"/>
                  <a:gd name="connsiteX12" fmla="*/ 1229998 w 1740762"/>
                  <a:gd name="connsiteY12" fmla="*/ 224619 h 1740760"/>
                  <a:gd name="connsiteX13" fmla="*/ 1250218 w 1740762"/>
                  <a:gd name="connsiteY13" fmla="*/ 235760 h 1740760"/>
                  <a:gd name="connsiteX14" fmla="*/ 1327066 w 1740762"/>
                  <a:gd name="connsiteY14" fmla="*/ 289364 h 1740760"/>
                  <a:gd name="connsiteX15" fmla="*/ 1329143 w 1740762"/>
                  <a:gd name="connsiteY15" fmla="*/ 291241 h 1740760"/>
                  <a:gd name="connsiteX16" fmla="*/ 1425645 w 1740762"/>
                  <a:gd name="connsiteY16" fmla="*/ 194739 h 1740760"/>
                  <a:gd name="connsiteX17" fmla="*/ 1546022 w 1740762"/>
                  <a:gd name="connsiteY17" fmla="*/ 315117 h 1740760"/>
                  <a:gd name="connsiteX18" fmla="*/ 1448558 w 1740762"/>
                  <a:gd name="connsiteY18" fmla="*/ 412582 h 1740760"/>
                  <a:gd name="connsiteX19" fmla="*/ 1457388 w 1740762"/>
                  <a:gd name="connsiteY19" fmla="*/ 422838 h 1740760"/>
                  <a:gd name="connsiteX20" fmla="*/ 1514167 w 1740762"/>
                  <a:gd name="connsiteY20" fmla="*/ 511583 h 1740760"/>
                  <a:gd name="connsiteX21" fmla="*/ 1641935 w 1740762"/>
                  <a:gd name="connsiteY21" fmla="*/ 458659 h 1740760"/>
                  <a:gd name="connsiteX22" fmla="*/ 1707082 w 1740762"/>
                  <a:gd name="connsiteY22" fmla="*/ 615941 h 1740760"/>
                  <a:gd name="connsiteX23" fmla="*/ 1579247 w 1740762"/>
                  <a:gd name="connsiteY23" fmla="*/ 668892 h 1740760"/>
                  <a:gd name="connsiteX24" fmla="*/ 1584835 w 1740762"/>
                  <a:gd name="connsiteY24" fmla="*/ 687711 h 1740760"/>
                  <a:gd name="connsiteX25" fmla="*/ 1601709 w 1740762"/>
                  <a:gd name="connsiteY25" fmla="*/ 777321 h 1740760"/>
                  <a:gd name="connsiteX26" fmla="*/ 1602202 w 1740762"/>
                  <a:gd name="connsiteY26" fmla="*/ 785260 h 1740760"/>
                  <a:gd name="connsiteX27" fmla="*/ 1740762 w 1740762"/>
                  <a:gd name="connsiteY27" fmla="*/ 785260 h 1740760"/>
                  <a:gd name="connsiteX28" fmla="*/ 1740762 w 1740762"/>
                  <a:gd name="connsiteY28" fmla="*/ 955500 h 1740760"/>
                  <a:gd name="connsiteX29" fmla="*/ 1602244 w 1740762"/>
                  <a:gd name="connsiteY29" fmla="*/ 955500 h 1740760"/>
                  <a:gd name="connsiteX30" fmla="*/ 1592412 w 1740762"/>
                  <a:gd name="connsiteY30" fmla="*/ 1019928 h 1740760"/>
                  <a:gd name="connsiteX31" fmla="*/ 1579385 w 1740762"/>
                  <a:gd name="connsiteY31" fmla="*/ 1071925 h 1740760"/>
                  <a:gd name="connsiteX32" fmla="*/ 1707082 w 1740762"/>
                  <a:gd name="connsiteY32" fmla="*/ 1124819 h 1740760"/>
                  <a:gd name="connsiteX33" fmla="*/ 1641935 w 1740762"/>
                  <a:gd name="connsiteY33" fmla="*/ 1282101 h 1740760"/>
                  <a:gd name="connsiteX34" fmla="*/ 1514336 w 1740762"/>
                  <a:gd name="connsiteY34" fmla="*/ 1229247 h 1740760"/>
                  <a:gd name="connsiteX35" fmla="*/ 1500059 w 1740762"/>
                  <a:gd name="connsiteY35" fmla="*/ 1255158 h 1740760"/>
                  <a:gd name="connsiteX36" fmla="*/ 1448892 w 1740762"/>
                  <a:gd name="connsiteY36" fmla="*/ 1328512 h 1740760"/>
                  <a:gd name="connsiteX37" fmla="*/ 1546022 w 1740762"/>
                  <a:gd name="connsiteY37" fmla="*/ 1425643 h 1740760"/>
                  <a:gd name="connsiteX38" fmla="*/ 1425645 w 1740762"/>
                  <a:gd name="connsiteY38" fmla="*/ 1546021 h 1740760"/>
                  <a:gd name="connsiteX39" fmla="*/ 1328549 w 1740762"/>
                  <a:gd name="connsiteY39" fmla="*/ 1448925 h 1740760"/>
                  <a:gd name="connsiteX40" fmla="*/ 1312981 w 1740762"/>
                  <a:gd name="connsiteY40" fmla="*/ 1462328 h 1740760"/>
                  <a:gd name="connsiteX41" fmla="*/ 1229762 w 1740762"/>
                  <a:gd name="connsiteY41" fmla="*/ 1515571 h 1740760"/>
                  <a:gd name="connsiteX42" fmla="*/ 1282102 w 1740762"/>
                  <a:gd name="connsiteY42" fmla="*/ 1641932 h 1740760"/>
                  <a:gd name="connsiteX43" fmla="*/ 1124821 w 1740762"/>
                  <a:gd name="connsiteY43" fmla="*/ 1707080 h 1740760"/>
                  <a:gd name="connsiteX44" fmla="*/ 1073151 w 1740762"/>
                  <a:gd name="connsiteY44" fmla="*/ 1582339 h 1740760"/>
                  <a:gd name="connsiteX45" fmla="*/ 1048108 w 1740762"/>
                  <a:gd name="connsiteY45" fmla="*/ 1589775 h 1740760"/>
                  <a:gd name="connsiteX46" fmla="*/ 958498 w 1740762"/>
                  <a:gd name="connsiteY46" fmla="*/ 1606649 h 1740760"/>
                  <a:gd name="connsiteX47" fmla="*/ 955501 w 1740762"/>
                  <a:gd name="connsiteY47" fmla="*/ 1606835 h 1740760"/>
                  <a:gd name="connsiteX48" fmla="*/ 955501 w 1740762"/>
                  <a:gd name="connsiteY48" fmla="*/ 1740760 h 1740760"/>
                  <a:gd name="connsiteX49" fmla="*/ 785261 w 1740762"/>
                  <a:gd name="connsiteY49" fmla="*/ 1740760 h 1740760"/>
                  <a:gd name="connsiteX50" fmla="*/ 785261 w 1740762"/>
                  <a:gd name="connsiteY50" fmla="*/ 1607939 h 1740760"/>
                  <a:gd name="connsiteX51" fmla="*/ 715891 w 1740762"/>
                  <a:gd name="connsiteY51" fmla="*/ 1597352 h 1740760"/>
                  <a:gd name="connsiteX52" fmla="*/ 666516 w 1740762"/>
                  <a:gd name="connsiteY52" fmla="*/ 1584982 h 1740760"/>
                  <a:gd name="connsiteX53" fmla="*/ 615942 w 1740762"/>
                  <a:gd name="connsiteY53" fmla="*/ 1707080 h 1740760"/>
                  <a:gd name="connsiteX54" fmla="*/ 458661 w 1740762"/>
                  <a:gd name="connsiteY54" fmla="*/ 1641932 h 1740760"/>
                  <a:gd name="connsiteX55" fmla="*/ 508928 w 1740762"/>
                  <a:gd name="connsiteY55" fmla="*/ 1520575 h 1740760"/>
                  <a:gd name="connsiteX56" fmla="*/ 480660 w 1740762"/>
                  <a:gd name="connsiteY56" fmla="*/ 1504999 h 1740760"/>
                  <a:gd name="connsiteX57" fmla="*/ 407307 w 1740762"/>
                  <a:gd name="connsiteY57" fmla="*/ 1453832 h 1740760"/>
                  <a:gd name="connsiteX58" fmla="*/ 315118 w 1740762"/>
                  <a:gd name="connsiteY58" fmla="*/ 1546021 h 1740760"/>
                  <a:gd name="connsiteX59" fmla="*/ 194740 w 1740762"/>
                  <a:gd name="connsiteY59" fmla="*/ 1425643 h 1740760"/>
                  <a:gd name="connsiteX60" fmla="*/ 286894 w 1740762"/>
                  <a:gd name="connsiteY60" fmla="*/ 1333489 h 1740760"/>
                  <a:gd name="connsiteX61" fmla="*/ 273491 w 1740762"/>
                  <a:gd name="connsiteY61" fmla="*/ 1317922 h 1740760"/>
                  <a:gd name="connsiteX62" fmla="*/ 218783 w 1740762"/>
                  <a:gd name="connsiteY62" fmla="*/ 1232414 h 1740760"/>
                  <a:gd name="connsiteX63" fmla="*/ 98828 w 1740762"/>
                  <a:gd name="connsiteY63" fmla="*/ 1282101 h 1740760"/>
                  <a:gd name="connsiteX64" fmla="*/ 33680 w 1740762"/>
                  <a:gd name="connsiteY64" fmla="*/ 1124819 h 1740760"/>
                  <a:gd name="connsiteX65" fmla="*/ 152714 w 1740762"/>
                  <a:gd name="connsiteY65" fmla="*/ 1075514 h 1740760"/>
                  <a:gd name="connsiteX66" fmla="*/ 146043 w 1740762"/>
                  <a:gd name="connsiteY66" fmla="*/ 1053048 h 1740760"/>
                  <a:gd name="connsiteX67" fmla="*/ 129170 w 1740762"/>
                  <a:gd name="connsiteY67" fmla="*/ 963438 h 1740760"/>
                  <a:gd name="connsiteX68" fmla="*/ 128677 w 1740762"/>
                  <a:gd name="connsiteY68" fmla="*/ 955500 h 1740760"/>
                  <a:gd name="connsiteX69" fmla="*/ 0 w 1740762"/>
                  <a:gd name="connsiteY69" fmla="*/ 955500 h 1740760"/>
                  <a:gd name="connsiteX70" fmla="*/ 0 w 1740762"/>
                  <a:gd name="connsiteY70" fmla="*/ 785260 h 1740760"/>
                  <a:gd name="connsiteX71" fmla="*/ 128814 w 1740762"/>
                  <a:gd name="connsiteY71" fmla="*/ 785260 h 1740760"/>
                  <a:gd name="connsiteX72" fmla="*/ 134981 w 1740762"/>
                  <a:gd name="connsiteY72" fmla="*/ 739025 h 1740760"/>
                  <a:gd name="connsiteX73" fmla="*/ 147040 w 1740762"/>
                  <a:gd name="connsiteY73" fmla="*/ 683819 h 1740760"/>
                  <a:gd name="connsiteX74" fmla="*/ 152622 w 1740762"/>
                  <a:gd name="connsiteY74" fmla="*/ 665208 h 1740760"/>
                  <a:gd name="connsiteX75" fmla="*/ 33680 w 1740762"/>
                  <a:gd name="connsiteY75" fmla="*/ 615940 h 1740760"/>
                  <a:gd name="connsiteX76" fmla="*/ 98828 w 1740762"/>
                  <a:gd name="connsiteY76" fmla="*/ 458659 h 1740760"/>
                  <a:gd name="connsiteX77" fmla="*/ 219054 w 1740762"/>
                  <a:gd name="connsiteY77" fmla="*/ 508459 h 1740760"/>
                  <a:gd name="connsiteX78" fmla="*/ 264199 w 1740762"/>
                  <a:gd name="connsiteY78" fmla="*/ 435381 h 1740760"/>
                  <a:gd name="connsiteX79" fmla="*/ 286732 w 1740762"/>
                  <a:gd name="connsiteY79" fmla="*/ 407109 h 1740760"/>
                  <a:gd name="connsiteX80" fmla="*/ 194740 w 1740762"/>
                  <a:gd name="connsiteY80" fmla="*/ 315117 h 1740760"/>
                  <a:gd name="connsiteX81" fmla="*/ 315118 w 1740762"/>
                  <a:gd name="connsiteY81" fmla="*/ 194739 h 1740760"/>
                  <a:gd name="connsiteX82" fmla="*/ 407197 w 1740762"/>
                  <a:gd name="connsiteY82" fmla="*/ 286817 h 1740760"/>
                  <a:gd name="connsiteX83" fmla="*/ 460791 w 1740762"/>
                  <a:gd name="connsiteY83" fmla="*/ 248268 h 1740760"/>
                  <a:gd name="connsiteX84" fmla="*/ 508858 w 1740762"/>
                  <a:gd name="connsiteY84" fmla="*/ 220014 h 1740760"/>
                  <a:gd name="connsiteX85" fmla="*/ 458661 w 1740762"/>
                  <a:gd name="connsiteY85" fmla="*/ 98828 h 1740760"/>
                  <a:gd name="connsiteX86" fmla="*/ 615942 w 1740762"/>
                  <a:gd name="connsiteY86" fmla="*/ 33679 h 1740760"/>
                  <a:gd name="connsiteX87" fmla="*/ 666597 w 1740762"/>
                  <a:gd name="connsiteY87" fmla="*/ 155970 h 1740760"/>
                  <a:gd name="connsiteX88" fmla="*/ 715891 w 1740762"/>
                  <a:gd name="connsiteY88" fmla="*/ 143408 h 1740760"/>
                  <a:gd name="connsiteX89" fmla="*/ 785261 w 1740762"/>
                  <a:gd name="connsiteY89" fmla="*/ 132820 h 1740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762" h="1740760">
                    <a:moveTo>
                      <a:pt x="870381" y="422211"/>
                    </a:moveTo>
                    <a:cubicBezTo>
                      <a:pt x="622864" y="422211"/>
                      <a:pt x="422212" y="622863"/>
                      <a:pt x="422212" y="870380"/>
                    </a:cubicBezTo>
                    <a:cubicBezTo>
                      <a:pt x="422212" y="1117897"/>
                      <a:pt x="622864" y="1318549"/>
                      <a:pt x="870381" y="1318549"/>
                    </a:cubicBezTo>
                    <a:cubicBezTo>
                      <a:pt x="1117898" y="1318549"/>
                      <a:pt x="1318550" y="1117897"/>
                      <a:pt x="1318550" y="870380"/>
                    </a:cubicBezTo>
                    <a:cubicBezTo>
                      <a:pt x="1318550" y="622863"/>
                      <a:pt x="1117898" y="422211"/>
                      <a:pt x="870381" y="422211"/>
                    </a:cubicBezTo>
                    <a:close/>
                    <a:moveTo>
                      <a:pt x="785261" y="0"/>
                    </a:moveTo>
                    <a:lnTo>
                      <a:pt x="955501" y="0"/>
                    </a:lnTo>
                    <a:lnTo>
                      <a:pt x="955501" y="134329"/>
                    </a:lnTo>
                    <a:lnTo>
                      <a:pt x="1014988" y="143408"/>
                    </a:lnTo>
                    <a:lnTo>
                      <a:pt x="1073317" y="158020"/>
                    </a:lnTo>
                    <a:lnTo>
                      <a:pt x="1124821" y="33680"/>
                    </a:lnTo>
                    <a:lnTo>
                      <a:pt x="1282102" y="98828"/>
                    </a:lnTo>
                    <a:lnTo>
                      <a:pt x="1229998" y="224619"/>
                    </a:lnTo>
                    <a:lnTo>
                      <a:pt x="1250218" y="235760"/>
                    </a:lnTo>
                    <a:cubicBezTo>
                      <a:pt x="1276992" y="252029"/>
                      <a:pt x="1302655" y="269943"/>
                      <a:pt x="1327066" y="289364"/>
                    </a:cubicBezTo>
                    <a:lnTo>
                      <a:pt x="1329143" y="291241"/>
                    </a:lnTo>
                    <a:lnTo>
                      <a:pt x="1425645" y="194739"/>
                    </a:lnTo>
                    <a:lnTo>
                      <a:pt x="1546022" y="315117"/>
                    </a:lnTo>
                    <a:lnTo>
                      <a:pt x="1448558" y="412582"/>
                    </a:lnTo>
                    <a:lnTo>
                      <a:pt x="1457388" y="422838"/>
                    </a:lnTo>
                    <a:lnTo>
                      <a:pt x="1514167" y="511583"/>
                    </a:lnTo>
                    <a:lnTo>
                      <a:pt x="1641935" y="458659"/>
                    </a:lnTo>
                    <a:lnTo>
                      <a:pt x="1707082" y="615941"/>
                    </a:lnTo>
                    <a:lnTo>
                      <a:pt x="1579247" y="668892"/>
                    </a:lnTo>
                    <a:lnTo>
                      <a:pt x="1584835" y="687711"/>
                    </a:lnTo>
                    <a:cubicBezTo>
                      <a:pt x="1592232" y="716929"/>
                      <a:pt x="1597895" y="746838"/>
                      <a:pt x="1601709" y="777321"/>
                    </a:cubicBezTo>
                    <a:lnTo>
                      <a:pt x="1602202" y="785260"/>
                    </a:lnTo>
                    <a:lnTo>
                      <a:pt x="1740762" y="785260"/>
                    </a:lnTo>
                    <a:lnTo>
                      <a:pt x="1740762" y="955500"/>
                    </a:lnTo>
                    <a:lnTo>
                      <a:pt x="1602244" y="955500"/>
                    </a:lnTo>
                    <a:lnTo>
                      <a:pt x="1592412" y="1019928"/>
                    </a:lnTo>
                    <a:lnTo>
                      <a:pt x="1579385" y="1071925"/>
                    </a:lnTo>
                    <a:lnTo>
                      <a:pt x="1707082" y="1124819"/>
                    </a:lnTo>
                    <a:lnTo>
                      <a:pt x="1641935" y="1282101"/>
                    </a:lnTo>
                    <a:lnTo>
                      <a:pt x="1514336" y="1229247"/>
                    </a:lnTo>
                    <a:lnTo>
                      <a:pt x="1500059" y="1255158"/>
                    </a:lnTo>
                    <a:lnTo>
                      <a:pt x="1448892" y="1328512"/>
                    </a:lnTo>
                    <a:lnTo>
                      <a:pt x="1546022" y="1425643"/>
                    </a:lnTo>
                    <a:lnTo>
                      <a:pt x="1425645" y="1546021"/>
                    </a:lnTo>
                    <a:lnTo>
                      <a:pt x="1328549" y="1448925"/>
                    </a:lnTo>
                    <a:lnTo>
                      <a:pt x="1312981" y="1462328"/>
                    </a:lnTo>
                    <a:lnTo>
                      <a:pt x="1229762" y="1515571"/>
                    </a:lnTo>
                    <a:lnTo>
                      <a:pt x="1282102" y="1641932"/>
                    </a:lnTo>
                    <a:lnTo>
                      <a:pt x="1124821" y="1707080"/>
                    </a:lnTo>
                    <a:lnTo>
                      <a:pt x="1073151" y="1582339"/>
                    </a:lnTo>
                    <a:lnTo>
                      <a:pt x="1048108" y="1589775"/>
                    </a:lnTo>
                    <a:cubicBezTo>
                      <a:pt x="1018890" y="1597172"/>
                      <a:pt x="988981" y="1602835"/>
                      <a:pt x="958498" y="1606649"/>
                    </a:cubicBezTo>
                    <a:lnTo>
                      <a:pt x="955501" y="1606835"/>
                    </a:lnTo>
                    <a:lnTo>
                      <a:pt x="955501" y="1740760"/>
                    </a:lnTo>
                    <a:lnTo>
                      <a:pt x="785261" y="1740760"/>
                    </a:lnTo>
                    <a:lnTo>
                      <a:pt x="785261" y="1607939"/>
                    </a:lnTo>
                    <a:lnTo>
                      <a:pt x="715891" y="1597352"/>
                    </a:lnTo>
                    <a:lnTo>
                      <a:pt x="666516" y="1584982"/>
                    </a:lnTo>
                    <a:lnTo>
                      <a:pt x="615942" y="1707080"/>
                    </a:lnTo>
                    <a:lnTo>
                      <a:pt x="458661" y="1641932"/>
                    </a:lnTo>
                    <a:lnTo>
                      <a:pt x="508928" y="1520575"/>
                    </a:lnTo>
                    <a:lnTo>
                      <a:pt x="480660" y="1504999"/>
                    </a:lnTo>
                    <a:lnTo>
                      <a:pt x="407307" y="1453832"/>
                    </a:lnTo>
                    <a:lnTo>
                      <a:pt x="315118" y="1546021"/>
                    </a:lnTo>
                    <a:lnTo>
                      <a:pt x="194740" y="1425643"/>
                    </a:lnTo>
                    <a:lnTo>
                      <a:pt x="286894" y="1333489"/>
                    </a:lnTo>
                    <a:lnTo>
                      <a:pt x="273491" y="1317922"/>
                    </a:lnTo>
                    <a:lnTo>
                      <a:pt x="218783" y="1232414"/>
                    </a:lnTo>
                    <a:lnTo>
                      <a:pt x="98828" y="1282101"/>
                    </a:lnTo>
                    <a:lnTo>
                      <a:pt x="33680" y="1124819"/>
                    </a:lnTo>
                    <a:lnTo>
                      <a:pt x="152714" y="1075514"/>
                    </a:lnTo>
                    <a:lnTo>
                      <a:pt x="146043" y="1053048"/>
                    </a:lnTo>
                    <a:cubicBezTo>
                      <a:pt x="138647" y="1023830"/>
                      <a:pt x="132984" y="993922"/>
                      <a:pt x="129170" y="963438"/>
                    </a:cubicBezTo>
                    <a:lnTo>
                      <a:pt x="128677" y="955500"/>
                    </a:lnTo>
                    <a:lnTo>
                      <a:pt x="0" y="955500"/>
                    </a:lnTo>
                    <a:lnTo>
                      <a:pt x="0" y="785260"/>
                    </a:lnTo>
                    <a:lnTo>
                      <a:pt x="128814" y="785260"/>
                    </a:lnTo>
                    <a:lnTo>
                      <a:pt x="134981" y="739025"/>
                    </a:lnTo>
                    <a:cubicBezTo>
                      <a:pt x="138313" y="720372"/>
                      <a:pt x="142341" y="701961"/>
                      <a:pt x="147040" y="683819"/>
                    </a:cubicBezTo>
                    <a:lnTo>
                      <a:pt x="152622" y="665208"/>
                    </a:lnTo>
                    <a:lnTo>
                      <a:pt x="33680" y="615940"/>
                    </a:lnTo>
                    <a:lnTo>
                      <a:pt x="98828" y="458659"/>
                    </a:lnTo>
                    <a:lnTo>
                      <a:pt x="219054" y="508459"/>
                    </a:lnTo>
                    <a:lnTo>
                      <a:pt x="264199" y="435381"/>
                    </a:lnTo>
                    <a:lnTo>
                      <a:pt x="286732" y="407109"/>
                    </a:lnTo>
                    <a:lnTo>
                      <a:pt x="194740" y="315117"/>
                    </a:lnTo>
                    <a:lnTo>
                      <a:pt x="315118" y="194739"/>
                    </a:lnTo>
                    <a:lnTo>
                      <a:pt x="407197" y="286817"/>
                    </a:lnTo>
                    <a:lnTo>
                      <a:pt x="460791" y="248268"/>
                    </a:lnTo>
                    <a:lnTo>
                      <a:pt x="508858" y="220014"/>
                    </a:lnTo>
                    <a:lnTo>
                      <a:pt x="458661" y="98828"/>
                    </a:lnTo>
                    <a:lnTo>
                      <a:pt x="615942" y="33679"/>
                    </a:lnTo>
                    <a:lnTo>
                      <a:pt x="666597" y="155970"/>
                    </a:lnTo>
                    <a:lnTo>
                      <a:pt x="715891" y="143408"/>
                    </a:lnTo>
                    <a:lnTo>
                      <a:pt x="785261" y="132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" name="组合 55"/>
            <p:cNvGrpSpPr/>
            <p:nvPr/>
          </p:nvGrpSpPr>
          <p:grpSpPr>
            <a:xfrm>
              <a:off x="3576842" y="1811584"/>
              <a:ext cx="1799087" cy="2872281"/>
              <a:chOff x="2628899" y="0"/>
              <a:chExt cx="3924299" cy="6265035"/>
            </a:xfrm>
          </p:grpSpPr>
          <p:sp>
            <p:nvSpPr>
              <p:cNvPr id="33" name="圆角矩形 32"/>
              <p:cNvSpPr/>
              <p:nvPr/>
            </p:nvSpPr>
            <p:spPr>
              <a:xfrm>
                <a:off x="4210045" y="6028676"/>
                <a:ext cx="762006" cy="217706"/>
              </a:xfrm>
              <a:prstGeom prst="roundRect">
                <a:avLst/>
              </a:prstGeom>
              <a:gradFill>
                <a:gsLst>
                  <a:gs pos="53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 rot="18900000">
                <a:off x="3939602" y="4935998"/>
                <a:ext cx="1302892" cy="1329037"/>
              </a:xfrm>
              <a:custGeom>
                <a:avLst/>
                <a:gdLst>
                  <a:gd name="connsiteX0" fmla="*/ 221518 w 1329080"/>
                  <a:gd name="connsiteY0" fmla="*/ 0 h 1329080"/>
                  <a:gd name="connsiteX1" fmla="*/ 1329080 w 1329080"/>
                  <a:gd name="connsiteY1" fmla="*/ 1107563 h 1329080"/>
                  <a:gd name="connsiteX2" fmla="*/ 1107563 w 1329080"/>
                  <a:gd name="connsiteY2" fmla="*/ 1329080 h 1329080"/>
                  <a:gd name="connsiteX3" fmla="*/ 543947 w 1329080"/>
                  <a:gd name="connsiteY3" fmla="*/ 1329080 h 1329080"/>
                  <a:gd name="connsiteX4" fmla="*/ 0 w 1329080"/>
                  <a:gd name="connsiteY4" fmla="*/ 785133 h 1329080"/>
                  <a:gd name="connsiteX5" fmla="*/ 0 w 1329080"/>
                  <a:gd name="connsiteY5" fmla="*/ 221518 h 1329080"/>
                  <a:gd name="connsiteX6" fmla="*/ 221518 w 1329080"/>
                  <a:gd name="connsiteY6" fmla="*/ 0 h 13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29080" h="1329080">
                    <a:moveTo>
                      <a:pt x="221518" y="0"/>
                    </a:moveTo>
                    <a:lnTo>
                      <a:pt x="1329080" y="1107563"/>
                    </a:lnTo>
                    <a:cubicBezTo>
                      <a:pt x="1329080" y="1229903"/>
                      <a:pt x="1229903" y="1329080"/>
                      <a:pt x="1107563" y="1329080"/>
                    </a:cubicBezTo>
                    <a:lnTo>
                      <a:pt x="543947" y="1329080"/>
                    </a:lnTo>
                    <a:lnTo>
                      <a:pt x="0" y="785133"/>
                    </a:lnTo>
                    <a:lnTo>
                      <a:pt x="0" y="221518"/>
                    </a:lnTo>
                    <a:cubicBezTo>
                      <a:pt x="0" y="99177"/>
                      <a:pt x="99177" y="0"/>
                      <a:pt x="221518" y="0"/>
                    </a:cubicBezTo>
                    <a:close/>
                  </a:path>
                </a:pathLst>
              </a:custGeom>
              <a:gradFill>
                <a:gsLst>
                  <a:gs pos="48000">
                    <a:schemeClr val="bg1">
                      <a:lumMod val="65000"/>
                    </a:schemeClr>
                  </a:gs>
                  <a:gs pos="100000">
                    <a:schemeClr val="bg1">
                      <a:lumMod val="75000"/>
                      <a:alpha val="82000"/>
                    </a:schemeClr>
                  </a:gs>
                  <a:gs pos="300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任意多边形 34"/>
              <p:cNvSpPr/>
              <p:nvPr/>
            </p:nvSpPr>
            <p:spPr>
              <a:xfrm>
                <a:off x="3748086" y="4667095"/>
                <a:ext cx="1685925" cy="933422"/>
              </a:xfrm>
              <a:custGeom>
                <a:avLst/>
                <a:gdLst>
                  <a:gd name="connsiteX0" fmla="*/ 0 w 1685925"/>
                  <a:gd name="connsiteY0" fmla="*/ 0 h 933452"/>
                  <a:gd name="connsiteX1" fmla="*/ 1685925 w 1685925"/>
                  <a:gd name="connsiteY1" fmla="*/ 0 h 933452"/>
                  <a:gd name="connsiteX2" fmla="*/ 1685925 w 1685925"/>
                  <a:gd name="connsiteY2" fmla="*/ 933452 h 933452"/>
                  <a:gd name="connsiteX3" fmla="*/ 0 w 1685925"/>
                  <a:gd name="connsiteY3" fmla="*/ 933452 h 93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85925" h="933452">
                    <a:moveTo>
                      <a:pt x="0" y="0"/>
                    </a:moveTo>
                    <a:lnTo>
                      <a:pt x="1685925" y="0"/>
                    </a:lnTo>
                    <a:lnTo>
                      <a:pt x="1685925" y="933452"/>
                    </a:lnTo>
                    <a:lnTo>
                      <a:pt x="0" y="933452"/>
                    </a:lnTo>
                    <a:close/>
                  </a:path>
                </a:pathLst>
              </a:custGeom>
              <a:gradFill>
                <a:gsLst>
                  <a:gs pos="88000">
                    <a:schemeClr val="bg1">
                      <a:lumMod val="75000"/>
                    </a:schemeClr>
                  </a:gs>
                  <a:gs pos="51000">
                    <a:schemeClr val="bg1">
                      <a:lumMod val="65000"/>
                    </a:schemeClr>
                  </a:gs>
                  <a:gs pos="64000">
                    <a:schemeClr val="bg1">
                      <a:lumMod val="85000"/>
                    </a:schemeClr>
                  </a:gs>
                  <a:gs pos="76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  <a:gs pos="3000">
                    <a:schemeClr val="bg1">
                      <a:lumMod val="65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 rot="21300000">
                <a:off x="3745776" y="5473669"/>
                <a:ext cx="1674822" cy="82844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 rot="21300000">
                <a:off x="3745776" y="5002848"/>
                <a:ext cx="1674822" cy="78826"/>
              </a:xfrm>
              <a:prstGeom prst="roundRect">
                <a:avLst>
                  <a:gd name="adj" fmla="val 18590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 rot="21300000">
                <a:off x="3745776" y="5169520"/>
                <a:ext cx="1674822" cy="78826"/>
              </a:xfrm>
              <a:prstGeom prst="roundRect">
                <a:avLst>
                  <a:gd name="adj" fmla="val 1062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圆角矩形 38"/>
              <p:cNvSpPr/>
              <p:nvPr/>
            </p:nvSpPr>
            <p:spPr>
              <a:xfrm rot="21300000">
                <a:off x="3745776" y="5338332"/>
                <a:ext cx="1674822" cy="78826"/>
              </a:xfrm>
              <a:prstGeom prst="roundRect">
                <a:avLst>
                  <a:gd name="adj" fmla="val 14265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>
                <a:off x="2628899" y="0"/>
                <a:ext cx="3924299" cy="4667095"/>
              </a:xfrm>
              <a:custGeom>
                <a:avLst/>
                <a:gdLst>
                  <a:gd name="connsiteX0" fmla="*/ 1962150 w 3924300"/>
                  <a:gd name="connsiteY0" fmla="*/ 0 h 4667248"/>
                  <a:gd name="connsiteX1" fmla="*/ 3924300 w 3924300"/>
                  <a:gd name="connsiteY1" fmla="*/ 1962150 h 4667248"/>
                  <a:gd name="connsiteX2" fmla="*/ 3770105 w 3924300"/>
                  <a:gd name="connsiteY2" fmla="*/ 2725908 h 4667248"/>
                  <a:gd name="connsiteX3" fmla="*/ 3769902 w 3924300"/>
                  <a:gd name="connsiteY3" fmla="*/ 2726328 h 4667248"/>
                  <a:gd name="connsiteX4" fmla="*/ 3802289 w 3924300"/>
                  <a:gd name="connsiteY4" fmla="*/ 2740482 h 4667248"/>
                  <a:gd name="connsiteX5" fmla="*/ 3076575 w 3924300"/>
                  <a:gd name="connsiteY5" fmla="*/ 4362442 h 4667248"/>
                  <a:gd name="connsiteX6" fmla="*/ 2771769 w 3924300"/>
                  <a:gd name="connsiteY6" fmla="*/ 4667248 h 4667248"/>
                  <a:gd name="connsiteX7" fmla="*/ 1152531 w 3924300"/>
                  <a:gd name="connsiteY7" fmla="*/ 4667248 h 4667248"/>
                  <a:gd name="connsiteX8" fmla="*/ 847725 w 3924300"/>
                  <a:gd name="connsiteY8" fmla="*/ 4362442 h 4667248"/>
                  <a:gd name="connsiteX9" fmla="*/ 165554 w 3924300"/>
                  <a:gd name="connsiteY9" fmla="*/ 2765883 h 4667248"/>
                  <a:gd name="connsiteX10" fmla="*/ 172070 w 3924300"/>
                  <a:gd name="connsiteY10" fmla="*/ 2763013 h 4667248"/>
                  <a:gd name="connsiteX11" fmla="*/ 154196 w 3924300"/>
                  <a:gd name="connsiteY11" fmla="*/ 2725908 h 4667248"/>
                  <a:gd name="connsiteX12" fmla="*/ 0 w 3924300"/>
                  <a:gd name="connsiteY12" fmla="*/ 1962150 h 4667248"/>
                  <a:gd name="connsiteX13" fmla="*/ 1962150 w 3924300"/>
                  <a:gd name="connsiteY13" fmla="*/ 0 h 4667248"/>
                  <a:gd name="connsiteX0-1" fmla="*/ 1962150 w 3924300"/>
                  <a:gd name="connsiteY0-2" fmla="*/ 0 h 4667248"/>
                  <a:gd name="connsiteX1-3" fmla="*/ 3924300 w 3924300"/>
                  <a:gd name="connsiteY1-4" fmla="*/ 1962150 h 4667248"/>
                  <a:gd name="connsiteX2-5" fmla="*/ 3770105 w 3924300"/>
                  <a:gd name="connsiteY2-6" fmla="*/ 2725908 h 4667248"/>
                  <a:gd name="connsiteX3-7" fmla="*/ 3802289 w 3924300"/>
                  <a:gd name="connsiteY3-8" fmla="*/ 2740482 h 4667248"/>
                  <a:gd name="connsiteX4-9" fmla="*/ 3076575 w 3924300"/>
                  <a:gd name="connsiteY4-10" fmla="*/ 4362442 h 4667248"/>
                  <a:gd name="connsiteX5-11" fmla="*/ 2771769 w 3924300"/>
                  <a:gd name="connsiteY5-12" fmla="*/ 4667248 h 4667248"/>
                  <a:gd name="connsiteX6-13" fmla="*/ 1152531 w 3924300"/>
                  <a:gd name="connsiteY6-14" fmla="*/ 4667248 h 4667248"/>
                  <a:gd name="connsiteX7-15" fmla="*/ 847725 w 3924300"/>
                  <a:gd name="connsiteY7-16" fmla="*/ 4362442 h 4667248"/>
                  <a:gd name="connsiteX8-17" fmla="*/ 165554 w 3924300"/>
                  <a:gd name="connsiteY8-18" fmla="*/ 2765883 h 4667248"/>
                  <a:gd name="connsiteX9-19" fmla="*/ 172070 w 3924300"/>
                  <a:gd name="connsiteY9-20" fmla="*/ 2763013 h 4667248"/>
                  <a:gd name="connsiteX10-21" fmla="*/ 154196 w 3924300"/>
                  <a:gd name="connsiteY10-22" fmla="*/ 2725908 h 4667248"/>
                  <a:gd name="connsiteX11-23" fmla="*/ 0 w 3924300"/>
                  <a:gd name="connsiteY11-24" fmla="*/ 1962150 h 4667248"/>
                  <a:gd name="connsiteX12-25" fmla="*/ 1962150 w 3924300"/>
                  <a:gd name="connsiteY12-26" fmla="*/ 0 h 4667248"/>
                  <a:gd name="connsiteX0-27" fmla="*/ 1962150 w 3924300"/>
                  <a:gd name="connsiteY0-28" fmla="*/ 0 h 4667248"/>
                  <a:gd name="connsiteX1-29" fmla="*/ 3924300 w 3924300"/>
                  <a:gd name="connsiteY1-30" fmla="*/ 1962150 h 4667248"/>
                  <a:gd name="connsiteX2-31" fmla="*/ 3770105 w 3924300"/>
                  <a:gd name="connsiteY2-32" fmla="*/ 2725908 h 4667248"/>
                  <a:gd name="connsiteX3-33" fmla="*/ 3076575 w 3924300"/>
                  <a:gd name="connsiteY3-34" fmla="*/ 4362442 h 4667248"/>
                  <a:gd name="connsiteX4-35" fmla="*/ 2771769 w 3924300"/>
                  <a:gd name="connsiteY4-36" fmla="*/ 4667248 h 4667248"/>
                  <a:gd name="connsiteX5-37" fmla="*/ 1152531 w 3924300"/>
                  <a:gd name="connsiteY5-38" fmla="*/ 4667248 h 4667248"/>
                  <a:gd name="connsiteX6-39" fmla="*/ 847725 w 3924300"/>
                  <a:gd name="connsiteY6-40" fmla="*/ 4362442 h 4667248"/>
                  <a:gd name="connsiteX7-41" fmla="*/ 165554 w 3924300"/>
                  <a:gd name="connsiteY7-42" fmla="*/ 2765883 h 4667248"/>
                  <a:gd name="connsiteX8-43" fmla="*/ 172070 w 3924300"/>
                  <a:gd name="connsiteY8-44" fmla="*/ 2763013 h 4667248"/>
                  <a:gd name="connsiteX9-45" fmla="*/ 154196 w 3924300"/>
                  <a:gd name="connsiteY9-46" fmla="*/ 2725908 h 4667248"/>
                  <a:gd name="connsiteX10-47" fmla="*/ 0 w 3924300"/>
                  <a:gd name="connsiteY10-48" fmla="*/ 1962150 h 4667248"/>
                  <a:gd name="connsiteX11-49" fmla="*/ 1962150 w 3924300"/>
                  <a:gd name="connsiteY11-50" fmla="*/ 0 h 4667248"/>
                  <a:gd name="connsiteX0-51" fmla="*/ 1962150 w 3924300"/>
                  <a:gd name="connsiteY0-52" fmla="*/ 0 h 4667248"/>
                  <a:gd name="connsiteX1-53" fmla="*/ 3924300 w 3924300"/>
                  <a:gd name="connsiteY1-54" fmla="*/ 1962150 h 4667248"/>
                  <a:gd name="connsiteX2-55" fmla="*/ 3770105 w 3924300"/>
                  <a:gd name="connsiteY2-56" fmla="*/ 2725908 h 4667248"/>
                  <a:gd name="connsiteX3-57" fmla="*/ 3076575 w 3924300"/>
                  <a:gd name="connsiteY3-58" fmla="*/ 4362442 h 4667248"/>
                  <a:gd name="connsiteX4-59" fmla="*/ 2771769 w 3924300"/>
                  <a:gd name="connsiteY4-60" fmla="*/ 4667248 h 4667248"/>
                  <a:gd name="connsiteX5-61" fmla="*/ 1152531 w 3924300"/>
                  <a:gd name="connsiteY5-62" fmla="*/ 4667248 h 4667248"/>
                  <a:gd name="connsiteX6-63" fmla="*/ 847725 w 3924300"/>
                  <a:gd name="connsiteY6-64" fmla="*/ 4362442 h 4667248"/>
                  <a:gd name="connsiteX7-65" fmla="*/ 165554 w 3924300"/>
                  <a:gd name="connsiteY7-66" fmla="*/ 2765883 h 4667248"/>
                  <a:gd name="connsiteX8-67" fmla="*/ 172070 w 3924300"/>
                  <a:gd name="connsiteY8-68" fmla="*/ 2763013 h 4667248"/>
                  <a:gd name="connsiteX9-69" fmla="*/ 154196 w 3924300"/>
                  <a:gd name="connsiteY9-70" fmla="*/ 2725908 h 4667248"/>
                  <a:gd name="connsiteX10-71" fmla="*/ 0 w 3924300"/>
                  <a:gd name="connsiteY10-72" fmla="*/ 1962150 h 4667248"/>
                  <a:gd name="connsiteX11-73" fmla="*/ 1962150 w 3924300"/>
                  <a:gd name="connsiteY11-74" fmla="*/ 0 h 4667248"/>
                  <a:gd name="connsiteX0-75" fmla="*/ 1962150 w 3924300"/>
                  <a:gd name="connsiteY0-76" fmla="*/ 0 h 4667248"/>
                  <a:gd name="connsiteX1-77" fmla="*/ 3924300 w 3924300"/>
                  <a:gd name="connsiteY1-78" fmla="*/ 1962150 h 4667248"/>
                  <a:gd name="connsiteX2-79" fmla="*/ 3770105 w 3924300"/>
                  <a:gd name="connsiteY2-80" fmla="*/ 2725908 h 4667248"/>
                  <a:gd name="connsiteX3-81" fmla="*/ 3076575 w 3924300"/>
                  <a:gd name="connsiteY3-82" fmla="*/ 4362442 h 4667248"/>
                  <a:gd name="connsiteX4-83" fmla="*/ 2771769 w 3924300"/>
                  <a:gd name="connsiteY4-84" fmla="*/ 4667248 h 4667248"/>
                  <a:gd name="connsiteX5-85" fmla="*/ 1152531 w 3924300"/>
                  <a:gd name="connsiteY5-86" fmla="*/ 4667248 h 4667248"/>
                  <a:gd name="connsiteX6-87" fmla="*/ 847725 w 3924300"/>
                  <a:gd name="connsiteY6-88" fmla="*/ 4362442 h 4667248"/>
                  <a:gd name="connsiteX7-89" fmla="*/ 165554 w 3924300"/>
                  <a:gd name="connsiteY7-90" fmla="*/ 2765883 h 4667248"/>
                  <a:gd name="connsiteX8-91" fmla="*/ 172070 w 3924300"/>
                  <a:gd name="connsiteY8-92" fmla="*/ 2763013 h 4667248"/>
                  <a:gd name="connsiteX9-93" fmla="*/ 154196 w 3924300"/>
                  <a:gd name="connsiteY9-94" fmla="*/ 2725908 h 4667248"/>
                  <a:gd name="connsiteX10-95" fmla="*/ 0 w 3924300"/>
                  <a:gd name="connsiteY10-96" fmla="*/ 1962150 h 4667248"/>
                  <a:gd name="connsiteX11-97" fmla="*/ 1962150 w 3924300"/>
                  <a:gd name="connsiteY11-98" fmla="*/ 0 h 466724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3924300" h="4667248">
                    <a:moveTo>
                      <a:pt x="1962150" y="0"/>
                    </a:moveTo>
                    <a:cubicBezTo>
                      <a:pt x="3045816" y="0"/>
                      <a:pt x="3924300" y="878484"/>
                      <a:pt x="3924300" y="1962150"/>
                    </a:cubicBezTo>
                    <a:cubicBezTo>
                      <a:pt x="3924300" y="2233067"/>
                      <a:pt x="3869395" y="2491159"/>
                      <a:pt x="3770105" y="2725908"/>
                    </a:cubicBezTo>
                    <a:cubicBezTo>
                      <a:pt x="3628818" y="3125957"/>
                      <a:pt x="3071514" y="3695985"/>
                      <a:pt x="3076575" y="4362442"/>
                    </a:cubicBezTo>
                    <a:cubicBezTo>
                      <a:pt x="3076575" y="4530782"/>
                      <a:pt x="2940109" y="4667248"/>
                      <a:pt x="2771769" y="4667248"/>
                    </a:cubicBezTo>
                    <a:lnTo>
                      <a:pt x="1152531" y="4667248"/>
                    </a:lnTo>
                    <a:cubicBezTo>
                      <a:pt x="984191" y="4667248"/>
                      <a:pt x="847725" y="4530782"/>
                      <a:pt x="847725" y="4362442"/>
                    </a:cubicBezTo>
                    <a:cubicBezTo>
                      <a:pt x="870101" y="3728807"/>
                      <a:pt x="388106" y="3288393"/>
                      <a:pt x="165554" y="2765883"/>
                    </a:cubicBezTo>
                    <a:lnTo>
                      <a:pt x="172070" y="2763013"/>
                    </a:lnTo>
                    <a:lnTo>
                      <a:pt x="154196" y="2725908"/>
                    </a:lnTo>
                    <a:cubicBezTo>
                      <a:pt x="54905" y="2491159"/>
                      <a:pt x="0" y="2233067"/>
                      <a:pt x="0" y="1962150"/>
                    </a:cubicBezTo>
                    <a:cubicBezTo>
                      <a:pt x="0" y="878484"/>
                      <a:pt x="878484" y="0"/>
                      <a:pt x="1962150" y="0"/>
                    </a:cubicBezTo>
                    <a:close/>
                  </a:path>
                </a:pathLst>
              </a:custGeom>
              <a:gradFill flip="none" rotWithShape="1">
                <a:gsLst>
                  <a:gs pos="100000">
                    <a:schemeClr val="bg1"/>
                  </a:gs>
                  <a:gs pos="57000">
                    <a:schemeClr val="bg1"/>
                  </a:gs>
                  <a:gs pos="0">
                    <a:srgbClr val="DADADA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圆角矩形 40"/>
              <p:cNvSpPr/>
              <p:nvPr/>
            </p:nvSpPr>
            <p:spPr>
              <a:xfrm>
                <a:off x="3710112" y="4705663"/>
                <a:ext cx="1788888" cy="326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1500">
                    <a:schemeClr val="bg1">
                      <a:lumMod val="85000"/>
                    </a:schemeClr>
                  </a:gs>
                  <a:gs pos="300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圆角矩形 41"/>
              <p:cNvSpPr/>
              <p:nvPr/>
            </p:nvSpPr>
            <p:spPr>
              <a:xfrm rot="21300000">
                <a:off x="3667322" y="4909817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 rot="21300000">
                <a:off x="3667322" y="5069954"/>
                <a:ext cx="1831730" cy="7882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圆角矩形 43"/>
              <p:cNvSpPr/>
              <p:nvPr/>
            </p:nvSpPr>
            <p:spPr>
              <a:xfrm rot="21300000">
                <a:off x="3667322" y="5236631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圆角矩形 44"/>
              <p:cNvSpPr/>
              <p:nvPr/>
            </p:nvSpPr>
            <p:spPr>
              <a:xfrm rot="21300000">
                <a:off x="3667322" y="5405447"/>
                <a:ext cx="1831730" cy="7882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 rot="21300000">
                <a:off x="3667322" y="5540786"/>
                <a:ext cx="1831730" cy="8284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>
                <a:off x="4009766" y="5932936"/>
                <a:ext cx="1178587" cy="35135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圆角矩形 47"/>
              <p:cNvSpPr/>
              <p:nvPr/>
            </p:nvSpPr>
            <p:spPr>
              <a:xfrm>
                <a:off x="4201537" y="6135967"/>
                <a:ext cx="776005" cy="16226"/>
              </a:xfrm>
              <a:prstGeom prst="roundRect">
                <a:avLst>
                  <a:gd name="adj" fmla="val 13637"/>
                </a:avLst>
              </a:prstGeom>
              <a:gradFill>
                <a:gsLst>
                  <a:gs pos="78000">
                    <a:schemeClr val="bg1"/>
                  </a:gs>
                  <a:gs pos="53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23000">
                    <a:schemeClr val="bg1"/>
                  </a:gs>
                  <a:gs pos="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任意多边形 24"/>
            <p:cNvSpPr/>
            <p:nvPr/>
          </p:nvSpPr>
          <p:spPr>
            <a:xfrm>
              <a:off x="4062696" y="2994793"/>
              <a:ext cx="582033" cy="582033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4579937" y="2842477"/>
              <a:ext cx="435232" cy="435232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solidFill>
              <a:srgbClr val="00AF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" name="组合 58"/>
            <p:cNvGrpSpPr/>
            <p:nvPr/>
          </p:nvGrpSpPr>
          <p:grpSpPr>
            <a:xfrm>
              <a:off x="3946422" y="2091799"/>
              <a:ext cx="932515" cy="932517"/>
              <a:chOff x="1325410" y="1372730"/>
              <a:chExt cx="1251559" cy="1251561"/>
            </a:xfrm>
            <a:effectLst>
              <a:outerShdw blurRad="762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9" name="任意多边形 28"/>
              <p:cNvSpPr/>
              <p:nvPr/>
            </p:nvSpPr>
            <p:spPr>
              <a:xfrm>
                <a:off x="1325410" y="1372730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E870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 rot="5400000">
                <a:off x="1951189" y="137273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663A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任意多边形 30"/>
              <p:cNvSpPr/>
              <p:nvPr/>
            </p:nvSpPr>
            <p:spPr>
              <a:xfrm rot="10800000">
                <a:off x="1951187" y="199851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FFB8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 rot="16200000">
                <a:off x="1325411" y="1998511"/>
                <a:ext cx="625779" cy="625780"/>
              </a:xfrm>
              <a:custGeom>
                <a:avLst/>
                <a:gdLst>
                  <a:gd name="connsiteX0" fmla="*/ 564580 w 625779"/>
                  <a:gd name="connsiteY0" fmla="*/ 0 h 625780"/>
                  <a:gd name="connsiteX1" fmla="*/ 625779 w 625779"/>
                  <a:gd name="connsiteY1" fmla="*/ 0 h 625780"/>
                  <a:gd name="connsiteX2" fmla="*/ 625779 w 625779"/>
                  <a:gd name="connsiteY2" fmla="*/ 303558 h 625780"/>
                  <a:gd name="connsiteX3" fmla="*/ 303558 w 625779"/>
                  <a:gd name="connsiteY3" fmla="*/ 625779 h 625780"/>
                  <a:gd name="connsiteX4" fmla="*/ 303559 w 625779"/>
                  <a:gd name="connsiteY4" fmla="*/ 625780 h 625780"/>
                  <a:gd name="connsiteX5" fmla="*/ 0 w 625779"/>
                  <a:gd name="connsiteY5" fmla="*/ 625780 h 625780"/>
                  <a:gd name="connsiteX6" fmla="*/ 0 w 625779"/>
                  <a:gd name="connsiteY6" fmla="*/ 564580 h 625780"/>
                  <a:gd name="connsiteX7" fmla="*/ 92614 w 625779"/>
                  <a:gd name="connsiteY7" fmla="*/ 564580 h 625780"/>
                  <a:gd name="connsiteX8" fmla="*/ 97048 w 625779"/>
                  <a:gd name="connsiteY8" fmla="*/ 531339 h 625780"/>
                  <a:gd name="connsiteX9" fmla="*/ 105718 w 625779"/>
                  <a:gd name="connsiteY9" fmla="*/ 491647 h 625780"/>
                  <a:gd name="connsiteX10" fmla="*/ 109731 w 625779"/>
                  <a:gd name="connsiteY10" fmla="*/ 478266 h 625780"/>
                  <a:gd name="connsiteX11" fmla="*/ 24215 w 625779"/>
                  <a:gd name="connsiteY11" fmla="*/ 442844 h 625780"/>
                  <a:gd name="connsiteX12" fmla="*/ 71055 w 625779"/>
                  <a:gd name="connsiteY12" fmla="*/ 329763 h 625780"/>
                  <a:gd name="connsiteX13" fmla="*/ 157494 w 625779"/>
                  <a:gd name="connsiteY13" fmla="*/ 365568 h 625780"/>
                  <a:gd name="connsiteX14" fmla="*/ 189952 w 625779"/>
                  <a:gd name="connsiteY14" fmla="*/ 313027 h 625780"/>
                  <a:gd name="connsiteX15" fmla="*/ 206152 w 625779"/>
                  <a:gd name="connsiteY15" fmla="*/ 292700 h 625780"/>
                  <a:gd name="connsiteX16" fmla="*/ 140013 w 625779"/>
                  <a:gd name="connsiteY16" fmla="*/ 226560 h 625780"/>
                  <a:gd name="connsiteX17" fmla="*/ 226561 w 625779"/>
                  <a:gd name="connsiteY17" fmla="*/ 140012 h 625780"/>
                  <a:gd name="connsiteX18" fmla="*/ 292763 w 625779"/>
                  <a:gd name="connsiteY18" fmla="*/ 206214 h 625780"/>
                  <a:gd name="connsiteX19" fmla="*/ 331296 w 625779"/>
                  <a:gd name="connsiteY19" fmla="*/ 178498 h 625780"/>
                  <a:gd name="connsiteX20" fmla="*/ 365854 w 625779"/>
                  <a:gd name="connsiteY20" fmla="*/ 158184 h 625780"/>
                  <a:gd name="connsiteX21" fmla="*/ 329764 w 625779"/>
                  <a:gd name="connsiteY21" fmla="*/ 71055 h 625780"/>
                  <a:gd name="connsiteX22" fmla="*/ 442845 w 625779"/>
                  <a:gd name="connsiteY22" fmla="*/ 24214 h 625780"/>
                  <a:gd name="connsiteX23" fmla="*/ 479264 w 625779"/>
                  <a:gd name="connsiteY23" fmla="*/ 112138 h 625780"/>
                  <a:gd name="connsiteX24" fmla="*/ 514705 w 625779"/>
                  <a:gd name="connsiteY24" fmla="*/ 103106 h 625780"/>
                  <a:gd name="connsiteX25" fmla="*/ 564580 w 625779"/>
                  <a:gd name="connsiteY25" fmla="*/ 95494 h 625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625779" h="625780">
                    <a:moveTo>
                      <a:pt x="564580" y="0"/>
                    </a:moveTo>
                    <a:lnTo>
                      <a:pt x="625779" y="0"/>
                    </a:lnTo>
                    <a:lnTo>
                      <a:pt x="625779" y="303558"/>
                    </a:lnTo>
                    <a:cubicBezTo>
                      <a:pt x="447821" y="303558"/>
                      <a:pt x="303558" y="447821"/>
                      <a:pt x="303558" y="625779"/>
                    </a:cubicBezTo>
                    <a:lnTo>
                      <a:pt x="303559" y="625780"/>
                    </a:lnTo>
                    <a:lnTo>
                      <a:pt x="0" y="625780"/>
                    </a:lnTo>
                    <a:lnTo>
                      <a:pt x="0" y="564580"/>
                    </a:lnTo>
                    <a:lnTo>
                      <a:pt x="92614" y="564580"/>
                    </a:lnTo>
                    <a:lnTo>
                      <a:pt x="97048" y="531339"/>
                    </a:lnTo>
                    <a:cubicBezTo>
                      <a:pt x="99443" y="517928"/>
                      <a:pt x="102339" y="504691"/>
                      <a:pt x="105718" y="491647"/>
                    </a:cubicBezTo>
                    <a:lnTo>
                      <a:pt x="109731" y="478266"/>
                    </a:lnTo>
                    <a:lnTo>
                      <a:pt x="24215" y="442844"/>
                    </a:lnTo>
                    <a:lnTo>
                      <a:pt x="71055" y="329763"/>
                    </a:lnTo>
                    <a:lnTo>
                      <a:pt x="157494" y="365568"/>
                    </a:lnTo>
                    <a:lnTo>
                      <a:pt x="189952" y="313027"/>
                    </a:lnTo>
                    <a:lnTo>
                      <a:pt x="206152" y="292700"/>
                    </a:lnTo>
                    <a:lnTo>
                      <a:pt x="140013" y="226560"/>
                    </a:lnTo>
                    <a:lnTo>
                      <a:pt x="226561" y="140012"/>
                    </a:lnTo>
                    <a:lnTo>
                      <a:pt x="292763" y="206214"/>
                    </a:lnTo>
                    <a:lnTo>
                      <a:pt x="331296" y="178498"/>
                    </a:lnTo>
                    <a:lnTo>
                      <a:pt x="365854" y="158184"/>
                    </a:lnTo>
                    <a:lnTo>
                      <a:pt x="329764" y="71055"/>
                    </a:lnTo>
                    <a:lnTo>
                      <a:pt x="442845" y="24214"/>
                    </a:lnTo>
                    <a:lnTo>
                      <a:pt x="479264" y="112138"/>
                    </a:lnTo>
                    <a:lnTo>
                      <a:pt x="514705" y="103106"/>
                    </a:lnTo>
                    <a:lnTo>
                      <a:pt x="564580" y="95494"/>
                    </a:lnTo>
                    <a:close/>
                  </a:path>
                </a:pathLst>
              </a:custGeom>
              <a:solidFill>
                <a:srgbClr val="01A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思源黑体 CN Bold" pitchFamily="34" charset="-122"/>
                  <a:ea typeface="思源黑体 CN Bold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 rot="1860000">
              <a:off x="4472229" y="2824594"/>
              <a:ext cx="25701" cy="2570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85"/>
          <p:cNvSpPr txBox="1"/>
          <p:nvPr/>
        </p:nvSpPr>
        <p:spPr>
          <a:xfrm>
            <a:off x="2347796" y="3947860"/>
            <a:ext cx="2493493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  <a:cs typeface="+mn-ea"/>
                <a:sym typeface="+mn-lt"/>
              </a:rPr>
              <a:t>积极进取</a:t>
            </a:r>
            <a:endParaRPr lang="zh-CN" altLang="en-US" sz="24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  <a:cs typeface="+mn-ea"/>
              <a:sym typeface="+mn-lt"/>
            </a:endParaRPr>
          </a:p>
        </p:txBody>
      </p:sp>
      <p:sp>
        <p:nvSpPr>
          <p:cNvPr id="55" name="文本框 105"/>
          <p:cNvSpPr txBox="1"/>
          <p:nvPr/>
        </p:nvSpPr>
        <p:spPr>
          <a:xfrm>
            <a:off x="5214942" y="1285866"/>
            <a:ext cx="2143140" cy="3047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热情和同事门打招呼，精神抖擞，积极乐观，永争第一，遇到问题积极寻求办法解决，同事们都喜欢和他接触，虽然整天忙碌，但却始终保持着乐观的态度。</a:t>
            </a:r>
            <a:endParaRPr lang="zh-CN" altLang="en-US" sz="1400" dirty="0"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敬业是最完美的工作态度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grpSp>
        <p:nvGrpSpPr>
          <p:cNvPr id="56" name="组合 10"/>
          <p:cNvGrpSpPr/>
          <p:nvPr/>
        </p:nvGrpSpPr>
        <p:grpSpPr>
          <a:xfrm>
            <a:off x="1214414" y="964738"/>
            <a:ext cx="7084486" cy="3766752"/>
            <a:chOff x="982640" y="1286614"/>
            <a:chExt cx="10081118" cy="5023499"/>
          </a:xfrm>
        </p:grpSpPr>
        <p:sp>
          <p:nvSpPr>
            <p:cNvPr id="57" name="圆角矩形 56"/>
            <p:cNvSpPr/>
            <p:nvPr/>
          </p:nvSpPr>
          <p:spPr>
            <a:xfrm rot="16200000">
              <a:off x="3563539" y="-1190106"/>
              <a:ext cx="5023499" cy="9976939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8100000" scaled="0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 rot="16200000">
              <a:off x="3788070" y="-980490"/>
              <a:ext cx="4628185" cy="955771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grpSp>
          <p:nvGrpSpPr>
            <p:cNvPr id="59" name="组合 13"/>
            <p:cNvGrpSpPr/>
            <p:nvPr/>
          </p:nvGrpSpPr>
          <p:grpSpPr>
            <a:xfrm>
              <a:off x="982640" y="1596960"/>
              <a:ext cx="751224" cy="4402812"/>
              <a:chOff x="982640" y="1596960"/>
              <a:chExt cx="751224" cy="4402812"/>
            </a:xfrm>
          </p:grpSpPr>
          <p:grpSp>
            <p:nvGrpSpPr>
              <p:cNvPr id="60" name="组合 14"/>
              <p:cNvGrpSpPr/>
              <p:nvPr/>
            </p:nvGrpSpPr>
            <p:grpSpPr>
              <a:xfrm rot="16200000">
                <a:off x="-615719" y="3650189"/>
                <a:ext cx="4402812" cy="296354"/>
                <a:chOff x="2149635" y="1165383"/>
                <a:chExt cx="3485831" cy="234634"/>
              </a:xfrm>
            </p:grpSpPr>
            <p:grpSp>
              <p:nvGrpSpPr>
                <p:cNvPr id="91" name="组合 90"/>
                <p:cNvGrpSpPr/>
                <p:nvPr/>
              </p:nvGrpSpPr>
              <p:grpSpPr>
                <a:xfrm>
                  <a:off x="2149635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9" name="椭圆 11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20" name="椭圆 11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2" name="组合 91"/>
                <p:cNvGrpSpPr/>
                <p:nvPr/>
              </p:nvGrpSpPr>
              <p:grpSpPr>
                <a:xfrm>
                  <a:off x="2510880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7" name="椭圆 11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8" name="椭圆 11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3" name="组合 92"/>
                <p:cNvGrpSpPr/>
                <p:nvPr/>
              </p:nvGrpSpPr>
              <p:grpSpPr>
                <a:xfrm>
                  <a:off x="2872124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5" name="椭圆 11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6" name="椭圆 11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4" name="组合 93"/>
                <p:cNvGrpSpPr/>
                <p:nvPr/>
              </p:nvGrpSpPr>
              <p:grpSpPr>
                <a:xfrm>
                  <a:off x="3233369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3" name="椭圆 11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4" name="椭圆 11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5" name="组合 94"/>
                <p:cNvGrpSpPr/>
                <p:nvPr/>
              </p:nvGrpSpPr>
              <p:grpSpPr>
                <a:xfrm>
                  <a:off x="3594615" y="1165383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1" name="椭圆 11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2" name="椭圆 11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6" name="组合 95"/>
                <p:cNvGrpSpPr/>
                <p:nvPr/>
              </p:nvGrpSpPr>
              <p:grpSpPr>
                <a:xfrm>
                  <a:off x="3955858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9" name="椭圆 10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0" name="椭圆 10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7" name="组合 96"/>
                <p:cNvGrpSpPr/>
                <p:nvPr/>
              </p:nvGrpSpPr>
              <p:grpSpPr>
                <a:xfrm>
                  <a:off x="4317103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7" name="椭圆 10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8" name="椭圆 10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8" name="组合 97"/>
                <p:cNvGrpSpPr/>
                <p:nvPr/>
              </p:nvGrpSpPr>
              <p:grpSpPr>
                <a:xfrm>
                  <a:off x="4678347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5" name="椭圆 10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6" name="椭圆 10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9" name="组合 98"/>
                <p:cNvGrpSpPr/>
                <p:nvPr/>
              </p:nvGrpSpPr>
              <p:grpSpPr>
                <a:xfrm>
                  <a:off x="5039590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3" name="椭圆 10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4" name="椭圆 10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00" name="组合 99"/>
                <p:cNvGrpSpPr/>
                <p:nvPr/>
              </p:nvGrpSpPr>
              <p:grpSpPr>
                <a:xfrm>
                  <a:off x="5400834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1" name="椭圆 10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2" name="椭圆 10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</p:grpSp>
          <p:grpSp>
            <p:nvGrpSpPr>
              <p:cNvPr id="61" name="组合 22"/>
              <p:cNvGrpSpPr/>
              <p:nvPr/>
            </p:nvGrpSpPr>
            <p:grpSpPr>
              <a:xfrm rot="162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9" name="圆角矩形 8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90" name="圆角矩形 8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62" name="组合 23"/>
              <p:cNvGrpSpPr/>
              <p:nvPr/>
            </p:nvGrpSpPr>
            <p:grpSpPr>
              <a:xfrm rot="162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7" name="圆角矩形 8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8" name="圆角矩形 8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63" name="组合 24"/>
              <p:cNvGrpSpPr/>
              <p:nvPr/>
            </p:nvGrpSpPr>
            <p:grpSpPr>
              <a:xfrm rot="162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64" name="组合 25"/>
              <p:cNvGrpSpPr/>
              <p:nvPr/>
            </p:nvGrpSpPr>
            <p:grpSpPr>
              <a:xfrm rot="162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3" name="圆角矩形 8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4" name="圆角矩形 8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65" name="组合 26"/>
              <p:cNvGrpSpPr/>
              <p:nvPr/>
            </p:nvGrpSpPr>
            <p:grpSpPr>
              <a:xfrm rot="162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1" name="圆角矩形 8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2" name="圆角矩形 8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66" name="组合 27"/>
              <p:cNvGrpSpPr/>
              <p:nvPr/>
            </p:nvGrpSpPr>
            <p:grpSpPr>
              <a:xfrm rot="162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9" name="圆角矩形 7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0" name="圆角矩形 7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67" name="组合 28"/>
              <p:cNvGrpSpPr/>
              <p:nvPr/>
            </p:nvGrpSpPr>
            <p:grpSpPr>
              <a:xfrm rot="162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7" name="圆角矩形 7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8" name="圆角矩形 7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68" name="组合 29"/>
              <p:cNvGrpSpPr/>
              <p:nvPr/>
            </p:nvGrpSpPr>
            <p:grpSpPr>
              <a:xfrm rot="162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5" name="圆角矩形 7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6" name="圆角矩形 7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69" name="组合 30"/>
              <p:cNvGrpSpPr/>
              <p:nvPr/>
            </p:nvGrpSpPr>
            <p:grpSpPr>
              <a:xfrm rot="162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4" name="圆角矩形 7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70" name="组合 31"/>
              <p:cNvGrpSpPr/>
              <p:nvPr/>
            </p:nvGrpSpPr>
            <p:grpSpPr>
              <a:xfrm rot="162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1" name="圆角矩形 7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2" name="圆角矩形 7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</p:grpSp>
      </p:grpSp>
      <p:cxnSp>
        <p:nvCxnSpPr>
          <p:cNvPr id="121" name="直接连接符 120"/>
          <p:cNvCxnSpPr/>
          <p:nvPr/>
        </p:nvCxnSpPr>
        <p:spPr>
          <a:xfrm>
            <a:off x="3761804" y="1112949"/>
            <a:ext cx="0" cy="347033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文本框 194"/>
          <p:cNvSpPr txBox="1"/>
          <p:nvPr/>
        </p:nvSpPr>
        <p:spPr>
          <a:xfrm>
            <a:off x="4232012" y="1323367"/>
            <a:ext cx="3148665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态度就是竞争力</a:t>
            </a:r>
            <a:endParaRPr lang="zh-CN" altLang="en-US" sz="24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cxnSp>
        <p:nvCxnSpPr>
          <p:cNvPr id="131" name="直接连接符 130"/>
          <p:cNvCxnSpPr/>
          <p:nvPr/>
        </p:nvCxnSpPr>
        <p:spPr>
          <a:xfrm>
            <a:off x="4286248" y="1857370"/>
            <a:ext cx="3714776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本框 107"/>
          <p:cNvSpPr txBox="1"/>
          <p:nvPr/>
        </p:nvSpPr>
        <p:spPr>
          <a:xfrm>
            <a:off x="4232012" y="2039435"/>
            <a:ext cx="3769012" cy="229293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latin typeface="思源黑体 CN Bold" pitchFamily="34" charset="-122"/>
                <a:ea typeface="思源黑体 CN Bold" pitchFamily="34" charset="-122"/>
              </a:rPr>
              <a:t>那些慵懒怠惰的人，那些态度上不具备竞争力的人只注重事物的表象，无法看透事物的本质，他们只相信运气、机缘、天命之类的东西；到他人工作出色，他们就说：“那是天分！”看到人家屡次加薪，他们就说：“那是幸运！”发现有人为老板重用，他们就说：“那是机缘巧合。”</a:t>
            </a:r>
            <a:endParaRPr lang="zh-CN" altLang="en-US" sz="11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latin typeface="思源黑体 CN Bold" pitchFamily="34" charset="-122"/>
                <a:ea typeface="思源黑体 CN Bold" pitchFamily="34" charset="-122"/>
              </a:rPr>
              <a:t> 在公司里，员工与员工之间在竞争智慧与能力的同时，也在竞争态度，一个人的态度直接决定了他的行为，决定了对待工作他是尽心尽力还是敷衍了事，是安于现状还是积极进取，态度越积极，决心越大，对工作投入的心血也越多，从工作中所获得的回报也就相应地更为理想。</a:t>
            </a:r>
            <a:endParaRPr lang="zh-CN" altLang="en-US" sz="1100" dirty="0"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137" name="Group 57"/>
          <p:cNvGrpSpPr/>
          <p:nvPr/>
        </p:nvGrpSpPr>
        <p:grpSpPr>
          <a:xfrm>
            <a:off x="1928794" y="1500180"/>
            <a:ext cx="1659402" cy="2764374"/>
            <a:chOff x="3285725" y="973793"/>
            <a:chExt cx="2882322" cy="4169707"/>
          </a:xfrm>
        </p:grpSpPr>
        <p:sp>
          <p:nvSpPr>
            <p:cNvPr id="138" name="Freeform 5"/>
            <p:cNvSpPr/>
            <p:nvPr/>
          </p:nvSpPr>
          <p:spPr bwMode="auto">
            <a:xfrm>
              <a:off x="3739829" y="3869949"/>
              <a:ext cx="2081691" cy="531173"/>
            </a:xfrm>
            <a:custGeom>
              <a:avLst/>
              <a:gdLst>
                <a:gd name="T0" fmla="*/ 831 w 1419"/>
                <a:gd name="T1" fmla="*/ 0 h 362"/>
                <a:gd name="T2" fmla="*/ 831 w 1419"/>
                <a:gd name="T3" fmla="*/ 24 h 362"/>
                <a:gd name="T4" fmla="*/ 835 w 1419"/>
                <a:gd name="T5" fmla="*/ 37 h 362"/>
                <a:gd name="T6" fmla="*/ 847 w 1419"/>
                <a:gd name="T7" fmla="*/ 60 h 362"/>
                <a:gd name="T8" fmla="*/ 858 w 1419"/>
                <a:gd name="T9" fmla="*/ 99 h 362"/>
                <a:gd name="T10" fmla="*/ 858 w 1419"/>
                <a:gd name="T11" fmla="*/ 100 h 362"/>
                <a:gd name="T12" fmla="*/ 858 w 1419"/>
                <a:gd name="T13" fmla="*/ 101 h 362"/>
                <a:gd name="T14" fmla="*/ 858 w 1419"/>
                <a:gd name="T15" fmla="*/ 101 h 362"/>
                <a:gd name="T16" fmla="*/ 791 w 1419"/>
                <a:gd name="T17" fmla="*/ 154 h 362"/>
                <a:gd name="T18" fmla="*/ 724 w 1419"/>
                <a:gd name="T19" fmla="*/ 96 h 362"/>
                <a:gd name="T20" fmla="*/ 724 w 1419"/>
                <a:gd name="T21" fmla="*/ 96 h 362"/>
                <a:gd name="T22" fmla="*/ 735 w 1419"/>
                <a:gd name="T23" fmla="*/ 60 h 362"/>
                <a:gd name="T24" fmla="*/ 746 w 1419"/>
                <a:gd name="T25" fmla="*/ 39 h 362"/>
                <a:gd name="T26" fmla="*/ 750 w 1419"/>
                <a:gd name="T27" fmla="*/ 24 h 362"/>
                <a:gd name="T28" fmla="*/ 751 w 1419"/>
                <a:gd name="T29" fmla="*/ 24 h 362"/>
                <a:gd name="T30" fmla="*/ 751 w 1419"/>
                <a:gd name="T31" fmla="*/ 0 h 362"/>
                <a:gd name="T32" fmla="*/ 30 w 1419"/>
                <a:gd name="T33" fmla="*/ 0 h 362"/>
                <a:gd name="T34" fmla="*/ 0 w 1419"/>
                <a:gd name="T35" fmla="*/ 161 h 362"/>
                <a:gd name="T36" fmla="*/ 876 w 1419"/>
                <a:gd name="T37" fmla="*/ 362 h 362"/>
                <a:gd name="T38" fmla="*/ 953 w 1419"/>
                <a:gd name="T39" fmla="*/ 133 h 362"/>
                <a:gd name="T40" fmla="*/ 1362 w 1419"/>
                <a:gd name="T41" fmla="*/ 133 h 362"/>
                <a:gd name="T42" fmla="*/ 1419 w 1419"/>
                <a:gd name="T43" fmla="*/ 0 h 362"/>
                <a:gd name="T44" fmla="*/ 831 w 1419"/>
                <a:gd name="T4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9" h="362">
                  <a:moveTo>
                    <a:pt x="831" y="0"/>
                  </a:moveTo>
                  <a:cubicBezTo>
                    <a:pt x="831" y="24"/>
                    <a:pt x="831" y="24"/>
                    <a:pt x="831" y="24"/>
                  </a:cubicBezTo>
                  <a:cubicBezTo>
                    <a:pt x="835" y="37"/>
                    <a:pt x="835" y="37"/>
                    <a:pt x="835" y="37"/>
                  </a:cubicBezTo>
                  <a:cubicBezTo>
                    <a:pt x="838" y="46"/>
                    <a:pt x="840" y="50"/>
                    <a:pt x="847" y="60"/>
                  </a:cubicBezTo>
                  <a:cubicBezTo>
                    <a:pt x="856" y="71"/>
                    <a:pt x="859" y="84"/>
                    <a:pt x="858" y="99"/>
                  </a:cubicBezTo>
                  <a:cubicBezTo>
                    <a:pt x="858" y="99"/>
                    <a:pt x="858" y="100"/>
                    <a:pt x="858" y="100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5" y="130"/>
                    <a:pt x="826" y="154"/>
                    <a:pt x="791" y="154"/>
                  </a:cubicBezTo>
                  <a:cubicBezTo>
                    <a:pt x="754" y="154"/>
                    <a:pt x="724" y="128"/>
                    <a:pt x="724" y="96"/>
                  </a:cubicBezTo>
                  <a:cubicBezTo>
                    <a:pt x="724" y="96"/>
                    <a:pt x="724" y="96"/>
                    <a:pt x="724" y="96"/>
                  </a:cubicBezTo>
                  <a:cubicBezTo>
                    <a:pt x="723" y="82"/>
                    <a:pt x="727" y="71"/>
                    <a:pt x="735" y="60"/>
                  </a:cubicBezTo>
                  <a:cubicBezTo>
                    <a:pt x="741" y="51"/>
                    <a:pt x="744" y="47"/>
                    <a:pt x="746" y="39"/>
                  </a:cubicBezTo>
                  <a:cubicBezTo>
                    <a:pt x="750" y="24"/>
                    <a:pt x="750" y="24"/>
                    <a:pt x="750" y="24"/>
                  </a:cubicBezTo>
                  <a:cubicBezTo>
                    <a:pt x="751" y="24"/>
                    <a:pt x="751" y="24"/>
                    <a:pt x="751" y="24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87"/>
                    <a:pt x="0" y="161"/>
                    <a:pt x="0" y="161"/>
                  </a:cubicBezTo>
                  <a:cubicBezTo>
                    <a:pt x="876" y="362"/>
                    <a:pt x="876" y="362"/>
                    <a:pt x="876" y="362"/>
                  </a:cubicBezTo>
                  <a:cubicBezTo>
                    <a:pt x="876" y="362"/>
                    <a:pt x="908" y="149"/>
                    <a:pt x="953" y="133"/>
                  </a:cubicBezTo>
                  <a:cubicBezTo>
                    <a:pt x="997" y="117"/>
                    <a:pt x="1278" y="237"/>
                    <a:pt x="1362" y="133"/>
                  </a:cubicBezTo>
                  <a:cubicBezTo>
                    <a:pt x="1399" y="87"/>
                    <a:pt x="1414" y="40"/>
                    <a:pt x="1419" y="0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9" name="Freeform 6"/>
            <p:cNvSpPr/>
            <p:nvPr/>
          </p:nvSpPr>
          <p:spPr bwMode="auto">
            <a:xfrm>
              <a:off x="5224584" y="1646612"/>
              <a:ext cx="730995" cy="633614"/>
            </a:xfrm>
            <a:custGeom>
              <a:avLst/>
              <a:gdLst>
                <a:gd name="T0" fmla="*/ 382 w 498"/>
                <a:gd name="T1" fmla="*/ 0 h 432"/>
                <a:gd name="T2" fmla="*/ 0 w 498"/>
                <a:gd name="T3" fmla="*/ 0 h 432"/>
                <a:gd name="T4" fmla="*/ 0 w 498"/>
                <a:gd name="T5" fmla="*/ 432 h 432"/>
                <a:gd name="T6" fmla="*/ 65 w 498"/>
                <a:gd name="T7" fmla="*/ 432 h 432"/>
                <a:gd name="T8" fmla="*/ 65 w 498"/>
                <a:gd name="T9" fmla="*/ 420 h 432"/>
                <a:gd name="T10" fmla="*/ 62 w 498"/>
                <a:gd name="T11" fmla="*/ 407 h 432"/>
                <a:gd name="T12" fmla="*/ 49 w 498"/>
                <a:gd name="T13" fmla="*/ 384 h 432"/>
                <a:gd name="T14" fmla="*/ 39 w 498"/>
                <a:gd name="T15" fmla="*/ 345 h 432"/>
                <a:gd name="T16" fmla="*/ 39 w 498"/>
                <a:gd name="T17" fmla="*/ 344 h 432"/>
                <a:gd name="T18" fmla="*/ 39 w 498"/>
                <a:gd name="T19" fmla="*/ 343 h 432"/>
                <a:gd name="T20" fmla="*/ 39 w 498"/>
                <a:gd name="T21" fmla="*/ 343 h 432"/>
                <a:gd name="T22" fmla="*/ 106 w 498"/>
                <a:gd name="T23" fmla="*/ 290 h 432"/>
                <a:gd name="T24" fmla="*/ 173 w 498"/>
                <a:gd name="T25" fmla="*/ 348 h 432"/>
                <a:gd name="T26" fmla="*/ 173 w 498"/>
                <a:gd name="T27" fmla="*/ 348 h 432"/>
                <a:gd name="T28" fmla="*/ 162 w 498"/>
                <a:gd name="T29" fmla="*/ 384 h 432"/>
                <a:gd name="T30" fmla="*/ 150 w 498"/>
                <a:gd name="T31" fmla="*/ 405 h 432"/>
                <a:gd name="T32" fmla="*/ 146 w 498"/>
                <a:gd name="T33" fmla="*/ 420 h 432"/>
                <a:gd name="T34" fmla="*/ 146 w 498"/>
                <a:gd name="T35" fmla="*/ 420 h 432"/>
                <a:gd name="T36" fmla="*/ 146 w 498"/>
                <a:gd name="T37" fmla="*/ 432 h 432"/>
                <a:gd name="T38" fmla="*/ 491 w 498"/>
                <a:gd name="T39" fmla="*/ 432 h 432"/>
                <a:gd name="T40" fmla="*/ 382 w 498"/>
                <a:gd name="T4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8" h="432">
                  <a:moveTo>
                    <a:pt x="3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65" y="432"/>
                    <a:pt x="65" y="432"/>
                    <a:pt x="65" y="432"/>
                  </a:cubicBezTo>
                  <a:cubicBezTo>
                    <a:pt x="65" y="420"/>
                    <a:pt x="65" y="420"/>
                    <a:pt x="65" y="420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59" y="398"/>
                    <a:pt x="56" y="394"/>
                    <a:pt x="49" y="384"/>
                  </a:cubicBezTo>
                  <a:cubicBezTo>
                    <a:pt x="41" y="373"/>
                    <a:pt x="37" y="360"/>
                    <a:pt x="39" y="345"/>
                  </a:cubicBezTo>
                  <a:cubicBezTo>
                    <a:pt x="39" y="345"/>
                    <a:pt x="39" y="344"/>
                    <a:pt x="39" y="344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42" y="314"/>
                    <a:pt x="71" y="290"/>
                    <a:pt x="106" y="290"/>
                  </a:cubicBezTo>
                  <a:cubicBezTo>
                    <a:pt x="143" y="290"/>
                    <a:pt x="173" y="316"/>
                    <a:pt x="173" y="348"/>
                  </a:cubicBezTo>
                  <a:cubicBezTo>
                    <a:pt x="173" y="348"/>
                    <a:pt x="173" y="348"/>
                    <a:pt x="173" y="348"/>
                  </a:cubicBezTo>
                  <a:cubicBezTo>
                    <a:pt x="173" y="362"/>
                    <a:pt x="170" y="373"/>
                    <a:pt x="162" y="384"/>
                  </a:cubicBezTo>
                  <a:cubicBezTo>
                    <a:pt x="156" y="393"/>
                    <a:pt x="153" y="397"/>
                    <a:pt x="150" y="405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491" y="432"/>
                    <a:pt x="491" y="432"/>
                    <a:pt x="491" y="432"/>
                  </a:cubicBezTo>
                  <a:cubicBezTo>
                    <a:pt x="498" y="320"/>
                    <a:pt x="483" y="157"/>
                    <a:pt x="382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0" name="Freeform 9"/>
            <p:cNvSpPr/>
            <p:nvPr/>
          </p:nvSpPr>
          <p:spPr bwMode="auto">
            <a:xfrm>
              <a:off x="4063592" y="973793"/>
              <a:ext cx="1642841" cy="565319"/>
            </a:xfrm>
            <a:custGeom>
              <a:avLst/>
              <a:gdLst>
                <a:gd name="T0" fmla="*/ 793 w 1120"/>
                <a:gd name="T1" fmla="*/ 146 h 385"/>
                <a:gd name="T2" fmla="*/ 0 w 1120"/>
                <a:gd name="T3" fmla="*/ 136 h 385"/>
                <a:gd name="T4" fmla="*/ 0 w 1120"/>
                <a:gd name="T5" fmla="*/ 385 h 385"/>
                <a:gd name="T6" fmla="*/ 603 w 1120"/>
                <a:gd name="T7" fmla="*/ 385 h 385"/>
                <a:gd name="T8" fmla="*/ 603 w 1120"/>
                <a:gd name="T9" fmla="*/ 342 h 385"/>
                <a:gd name="T10" fmla="*/ 600 w 1120"/>
                <a:gd name="T11" fmla="*/ 330 h 385"/>
                <a:gd name="T12" fmla="*/ 587 w 1120"/>
                <a:gd name="T13" fmla="*/ 307 h 385"/>
                <a:gd name="T14" fmla="*/ 577 w 1120"/>
                <a:gd name="T15" fmla="*/ 267 h 385"/>
                <a:gd name="T16" fmla="*/ 577 w 1120"/>
                <a:gd name="T17" fmla="*/ 266 h 385"/>
                <a:gd name="T18" fmla="*/ 577 w 1120"/>
                <a:gd name="T19" fmla="*/ 266 h 385"/>
                <a:gd name="T20" fmla="*/ 577 w 1120"/>
                <a:gd name="T21" fmla="*/ 266 h 385"/>
                <a:gd name="T22" fmla="*/ 644 w 1120"/>
                <a:gd name="T23" fmla="*/ 212 h 385"/>
                <a:gd name="T24" fmla="*/ 711 w 1120"/>
                <a:gd name="T25" fmla="*/ 270 h 385"/>
                <a:gd name="T26" fmla="*/ 711 w 1120"/>
                <a:gd name="T27" fmla="*/ 270 h 385"/>
                <a:gd name="T28" fmla="*/ 700 w 1120"/>
                <a:gd name="T29" fmla="*/ 307 h 385"/>
                <a:gd name="T30" fmla="*/ 688 w 1120"/>
                <a:gd name="T31" fmla="*/ 327 h 385"/>
                <a:gd name="T32" fmla="*/ 684 w 1120"/>
                <a:gd name="T33" fmla="*/ 342 h 385"/>
                <a:gd name="T34" fmla="*/ 684 w 1120"/>
                <a:gd name="T35" fmla="*/ 342 h 385"/>
                <a:gd name="T36" fmla="*/ 684 w 1120"/>
                <a:gd name="T37" fmla="*/ 385 h 385"/>
                <a:gd name="T38" fmla="*/ 1120 w 1120"/>
                <a:gd name="T39" fmla="*/ 385 h 385"/>
                <a:gd name="T40" fmla="*/ 793 w 1120"/>
                <a:gd name="T41" fmla="*/ 14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0" h="385">
                  <a:moveTo>
                    <a:pt x="793" y="146"/>
                  </a:moveTo>
                  <a:cubicBezTo>
                    <a:pt x="476" y="0"/>
                    <a:pt x="207" y="32"/>
                    <a:pt x="0" y="13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03" y="385"/>
                    <a:pt x="603" y="385"/>
                    <a:pt x="603" y="385"/>
                  </a:cubicBezTo>
                  <a:cubicBezTo>
                    <a:pt x="603" y="342"/>
                    <a:pt x="603" y="342"/>
                    <a:pt x="603" y="342"/>
                  </a:cubicBezTo>
                  <a:cubicBezTo>
                    <a:pt x="600" y="330"/>
                    <a:pt x="600" y="330"/>
                    <a:pt x="600" y="330"/>
                  </a:cubicBezTo>
                  <a:cubicBezTo>
                    <a:pt x="597" y="320"/>
                    <a:pt x="594" y="316"/>
                    <a:pt x="587" y="307"/>
                  </a:cubicBezTo>
                  <a:cubicBezTo>
                    <a:pt x="579" y="295"/>
                    <a:pt x="575" y="282"/>
                    <a:pt x="577" y="267"/>
                  </a:cubicBezTo>
                  <a:cubicBezTo>
                    <a:pt x="577" y="267"/>
                    <a:pt x="577" y="267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80" y="236"/>
                    <a:pt x="609" y="212"/>
                    <a:pt x="644" y="212"/>
                  </a:cubicBezTo>
                  <a:cubicBezTo>
                    <a:pt x="681" y="212"/>
                    <a:pt x="711" y="238"/>
                    <a:pt x="711" y="270"/>
                  </a:cubicBezTo>
                  <a:cubicBezTo>
                    <a:pt x="711" y="270"/>
                    <a:pt x="711" y="270"/>
                    <a:pt x="711" y="270"/>
                  </a:cubicBezTo>
                  <a:cubicBezTo>
                    <a:pt x="712" y="284"/>
                    <a:pt x="708" y="296"/>
                    <a:pt x="700" y="307"/>
                  </a:cubicBezTo>
                  <a:cubicBezTo>
                    <a:pt x="694" y="315"/>
                    <a:pt x="691" y="319"/>
                    <a:pt x="688" y="327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85"/>
                    <a:pt x="684" y="385"/>
                    <a:pt x="684" y="385"/>
                  </a:cubicBezTo>
                  <a:cubicBezTo>
                    <a:pt x="1120" y="385"/>
                    <a:pt x="1120" y="385"/>
                    <a:pt x="1120" y="385"/>
                  </a:cubicBezTo>
                  <a:cubicBezTo>
                    <a:pt x="1046" y="297"/>
                    <a:pt x="941" y="215"/>
                    <a:pt x="793" y="1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Freeform 13"/>
            <p:cNvSpPr/>
            <p:nvPr/>
          </p:nvSpPr>
          <p:spPr bwMode="auto">
            <a:xfrm>
              <a:off x="4626382" y="3128837"/>
              <a:ext cx="295939" cy="634878"/>
            </a:xfrm>
            <a:custGeom>
              <a:avLst/>
              <a:gdLst>
                <a:gd name="T0" fmla="*/ 234 w 234"/>
                <a:gd name="T1" fmla="*/ 0 h 502"/>
                <a:gd name="T2" fmla="*/ 0 w 234"/>
                <a:gd name="T3" fmla="*/ 0 h 502"/>
                <a:gd name="T4" fmla="*/ 0 w 234"/>
                <a:gd name="T5" fmla="*/ 502 h 502"/>
                <a:gd name="T6" fmla="*/ 0 w 234"/>
                <a:gd name="T7" fmla="*/ 502 h 502"/>
                <a:gd name="T8" fmla="*/ 234 w 23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502">
                  <a:moveTo>
                    <a:pt x="234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2" name="Freeform 18"/>
            <p:cNvSpPr/>
            <p:nvPr/>
          </p:nvSpPr>
          <p:spPr bwMode="auto">
            <a:xfrm>
              <a:off x="3609565" y="1235586"/>
              <a:ext cx="345263" cy="303528"/>
            </a:xfrm>
            <a:custGeom>
              <a:avLst/>
              <a:gdLst>
                <a:gd name="T0" fmla="*/ 235 w 235"/>
                <a:gd name="T1" fmla="*/ 207 h 207"/>
                <a:gd name="T2" fmla="*/ 235 w 235"/>
                <a:gd name="T3" fmla="*/ 0 h 207"/>
                <a:gd name="T4" fmla="*/ 0 w 235"/>
                <a:gd name="T5" fmla="*/ 207 h 207"/>
                <a:gd name="T6" fmla="*/ 235 w 235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207">
                  <a:moveTo>
                    <a:pt x="235" y="207"/>
                  </a:moveTo>
                  <a:cubicBezTo>
                    <a:pt x="235" y="0"/>
                    <a:pt x="235" y="0"/>
                    <a:pt x="235" y="0"/>
                  </a:cubicBezTo>
                  <a:cubicBezTo>
                    <a:pt x="141" y="58"/>
                    <a:pt x="62" y="132"/>
                    <a:pt x="0" y="207"/>
                  </a:cubicBezTo>
                  <a:lnTo>
                    <a:pt x="235" y="207"/>
                  </a:ln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" name="Freeform 20"/>
            <p:cNvSpPr/>
            <p:nvPr/>
          </p:nvSpPr>
          <p:spPr bwMode="auto">
            <a:xfrm>
              <a:off x="4063592" y="1646612"/>
              <a:ext cx="902994" cy="633614"/>
            </a:xfrm>
            <a:custGeom>
              <a:avLst/>
              <a:gdLst>
                <a:gd name="T0" fmla="*/ 714 w 714"/>
                <a:gd name="T1" fmla="*/ 0 h 501"/>
                <a:gd name="T2" fmla="*/ 0 w 714"/>
                <a:gd name="T3" fmla="*/ 0 h 501"/>
                <a:gd name="T4" fmla="*/ 0 w 714"/>
                <a:gd name="T5" fmla="*/ 501 h 501"/>
                <a:gd name="T6" fmla="*/ 433 w 714"/>
                <a:gd name="T7" fmla="*/ 501 h 501"/>
                <a:gd name="T8" fmla="*/ 714 w 714"/>
                <a:gd name="T9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501">
                  <a:moveTo>
                    <a:pt x="714" y="0"/>
                  </a:moveTo>
                  <a:lnTo>
                    <a:pt x="0" y="0"/>
                  </a:lnTo>
                  <a:lnTo>
                    <a:pt x="0" y="501"/>
                  </a:lnTo>
                  <a:lnTo>
                    <a:pt x="433" y="501"/>
                  </a:lnTo>
                  <a:lnTo>
                    <a:pt x="71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Freeform 22"/>
            <p:cNvSpPr/>
            <p:nvPr/>
          </p:nvSpPr>
          <p:spPr bwMode="auto">
            <a:xfrm>
              <a:off x="3297185" y="4378358"/>
              <a:ext cx="2174014" cy="765142"/>
            </a:xfrm>
            <a:custGeom>
              <a:avLst/>
              <a:gdLst>
                <a:gd name="T0" fmla="*/ 0 w 1719"/>
                <a:gd name="T1" fmla="*/ 605 h 605"/>
                <a:gd name="T2" fmla="*/ 224 w 1719"/>
                <a:gd name="T3" fmla="*/ 0 h 605"/>
                <a:gd name="T4" fmla="*/ 1440 w 1719"/>
                <a:gd name="T5" fmla="*/ 261 h 605"/>
                <a:gd name="T6" fmla="*/ 1440 w 1719"/>
                <a:gd name="T7" fmla="*/ 218 h 605"/>
                <a:gd name="T8" fmla="*/ 1719 w 1719"/>
                <a:gd name="T9" fmla="*/ 605 h 605"/>
                <a:gd name="T10" fmla="*/ 0 w 1719"/>
                <a:gd name="T11" fmla="*/ 60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605">
                  <a:moveTo>
                    <a:pt x="0" y="605"/>
                  </a:moveTo>
                  <a:lnTo>
                    <a:pt x="224" y="0"/>
                  </a:lnTo>
                  <a:lnTo>
                    <a:pt x="1440" y="261"/>
                  </a:lnTo>
                  <a:lnTo>
                    <a:pt x="1440" y="218"/>
                  </a:lnTo>
                  <a:lnTo>
                    <a:pt x="1719" y="605"/>
                  </a:lnTo>
                  <a:lnTo>
                    <a:pt x="0" y="60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Freeform 23"/>
            <p:cNvSpPr/>
            <p:nvPr/>
          </p:nvSpPr>
          <p:spPr bwMode="auto">
            <a:xfrm>
              <a:off x="3580477" y="3995155"/>
              <a:ext cx="1537871" cy="713289"/>
            </a:xfrm>
            <a:custGeom>
              <a:avLst/>
              <a:gdLst>
                <a:gd name="T0" fmla="*/ 1216 w 1216"/>
                <a:gd name="T1" fmla="*/ 564 h 564"/>
                <a:gd name="T2" fmla="*/ 0 w 1216"/>
                <a:gd name="T3" fmla="*/ 303 h 564"/>
                <a:gd name="T4" fmla="*/ 102 w 1216"/>
                <a:gd name="T5" fmla="*/ 0 h 564"/>
                <a:gd name="T6" fmla="*/ 1216 w 1216"/>
                <a:gd name="T7" fmla="*/ 260 h 564"/>
                <a:gd name="T8" fmla="*/ 1216 w 12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564">
                  <a:moveTo>
                    <a:pt x="1216" y="564"/>
                  </a:moveTo>
                  <a:lnTo>
                    <a:pt x="0" y="303"/>
                  </a:lnTo>
                  <a:lnTo>
                    <a:pt x="102" y="0"/>
                  </a:lnTo>
                  <a:lnTo>
                    <a:pt x="1216" y="260"/>
                  </a:lnTo>
                  <a:lnTo>
                    <a:pt x="1216" y="5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6" name="Freeform 50"/>
            <p:cNvSpPr/>
            <p:nvPr/>
          </p:nvSpPr>
          <p:spPr bwMode="auto">
            <a:xfrm>
              <a:off x="4063592" y="2055109"/>
              <a:ext cx="1367137" cy="967493"/>
            </a:xfrm>
            <a:custGeom>
              <a:avLst/>
              <a:gdLst>
                <a:gd name="connsiteX0" fmla="*/ 875170 w 1367137"/>
                <a:gd name="connsiteY0" fmla="*/ 0 h 967493"/>
                <a:gd name="connsiteX1" fmla="*/ 940741 w 1367137"/>
                <a:gd name="connsiteY1" fmla="*/ 52782 h 967493"/>
                <a:gd name="connsiteX2" fmla="*/ 930541 w 1367137"/>
                <a:gd name="connsiteY2" fmla="*/ 95300 h 967493"/>
                <a:gd name="connsiteX3" fmla="*/ 908684 w 1367137"/>
                <a:gd name="connsiteY3" fmla="*/ 136352 h 967493"/>
                <a:gd name="connsiteX4" fmla="*/ 901398 w 1367137"/>
                <a:gd name="connsiteY4" fmla="*/ 162743 h 967493"/>
                <a:gd name="connsiteX5" fmla="*/ 901398 w 1367137"/>
                <a:gd name="connsiteY5" fmla="*/ 331350 h 967493"/>
                <a:gd name="connsiteX6" fmla="*/ 1054757 w 1367137"/>
                <a:gd name="connsiteY6" fmla="*/ 331350 h 967493"/>
                <a:gd name="connsiteX7" fmla="*/ 1054757 w 1367137"/>
                <a:gd name="connsiteY7" fmla="*/ 471137 h 967493"/>
                <a:gd name="connsiteX8" fmla="*/ 1074553 w 1367137"/>
                <a:gd name="connsiteY8" fmla="*/ 470966 h 967493"/>
                <a:gd name="connsiteX9" fmla="*/ 1202403 w 1367137"/>
                <a:gd name="connsiteY9" fmla="*/ 469855 h 967493"/>
                <a:gd name="connsiteX10" fmla="*/ 1231820 w 1367137"/>
                <a:gd name="connsiteY10" fmla="*/ 462512 h 967493"/>
                <a:gd name="connsiteX11" fmla="*/ 1270062 w 1367137"/>
                <a:gd name="connsiteY11" fmla="*/ 441950 h 967493"/>
                <a:gd name="connsiteX12" fmla="*/ 1308304 w 1367137"/>
                <a:gd name="connsiteY12" fmla="*/ 430201 h 967493"/>
                <a:gd name="connsiteX13" fmla="*/ 1367137 w 1367137"/>
                <a:gd name="connsiteY13" fmla="*/ 497760 h 967493"/>
                <a:gd name="connsiteX14" fmla="*/ 1312716 w 1367137"/>
                <a:gd name="connsiteY14" fmla="*/ 563851 h 967493"/>
                <a:gd name="connsiteX15" fmla="*/ 1270062 w 1367137"/>
                <a:gd name="connsiteY15" fmla="*/ 553571 h 967493"/>
                <a:gd name="connsiteX16" fmla="*/ 1228879 w 1367137"/>
                <a:gd name="connsiteY16" fmla="*/ 530072 h 967493"/>
                <a:gd name="connsiteX17" fmla="*/ 1228879 w 1367137"/>
                <a:gd name="connsiteY17" fmla="*/ 531540 h 967493"/>
                <a:gd name="connsiteX18" fmla="*/ 1202403 w 1367137"/>
                <a:gd name="connsiteY18" fmla="*/ 524197 h 967493"/>
                <a:gd name="connsiteX19" fmla="*/ 1089089 w 1367137"/>
                <a:gd name="connsiteY19" fmla="*/ 524197 h 967493"/>
                <a:gd name="connsiteX20" fmla="*/ 1054757 w 1367137"/>
                <a:gd name="connsiteY20" fmla="*/ 524197 h 967493"/>
                <a:gd name="connsiteX21" fmla="*/ 1054757 w 1367137"/>
                <a:gd name="connsiteY21" fmla="*/ 967493 h 967493"/>
                <a:gd name="connsiteX22" fmla="*/ 212712 w 1367137"/>
                <a:gd name="connsiteY22" fmla="*/ 967493 h 967493"/>
                <a:gd name="connsiteX23" fmla="*/ 212712 w 1367137"/>
                <a:gd name="connsiteY23" fmla="*/ 935172 h 967493"/>
                <a:gd name="connsiteX24" fmla="*/ 218580 w 1367137"/>
                <a:gd name="connsiteY24" fmla="*/ 913135 h 967493"/>
                <a:gd name="connsiteX25" fmla="*/ 236183 w 1367137"/>
                <a:gd name="connsiteY25" fmla="*/ 883751 h 967493"/>
                <a:gd name="connsiteX26" fmla="*/ 252320 w 1367137"/>
                <a:gd name="connsiteY26" fmla="*/ 829393 h 967493"/>
                <a:gd name="connsiteX27" fmla="*/ 154033 w 1367137"/>
                <a:gd name="connsiteY27" fmla="*/ 745651 h 967493"/>
                <a:gd name="connsiteX28" fmla="*/ 55745 w 1367137"/>
                <a:gd name="connsiteY28" fmla="*/ 823516 h 967493"/>
                <a:gd name="connsiteX29" fmla="*/ 55745 w 1367137"/>
                <a:gd name="connsiteY29" fmla="*/ 826455 h 967493"/>
                <a:gd name="connsiteX30" fmla="*/ 70415 w 1367137"/>
                <a:gd name="connsiteY30" fmla="*/ 883751 h 967493"/>
                <a:gd name="connsiteX31" fmla="*/ 89486 w 1367137"/>
                <a:gd name="connsiteY31" fmla="*/ 917542 h 967493"/>
                <a:gd name="connsiteX32" fmla="*/ 93886 w 1367137"/>
                <a:gd name="connsiteY32" fmla="*/ 935172 h 967493"/>
                <a:gd name="connsiteX33" fmla="*/ 93886 w 1367137"/>
                <a:gd name="connsiteY33" fmla="*/ 967493 h 967493"/>
                <a:gd name="connsiteX34" fmla="*/ 0 w 1367137"/>
                <a:gd name="connsiteY34" fmla="*/ 967493 h 967493"/>
                <a:gd name="connsiteX35" fmla="*/ 0 w 1367137"/>
                <a:gd name="connsiteY35" fmla="*/ 331350 h 967493"/>
                <a:gd name="connsiteX36" fmla="*/ 706605 w 1367137"/>
                <a:gd name="connsiteY36" fmla="*/ 331350 h 967493"/>
                <a:gd name="connsiteX37" fmla="*/ 848941 w 1367137"/>
                <a:gd name="connsiteY37" fmla="*/ 331350 h 967493"/>
                <a:gd name="connsiteX38" fmla="*/ 848941 w 1367137"/>
                <a:gd name="connsiteY38" fmla="*/ 162743 h 967493"/>
                <a:gd name="connsiteX39" fmla="*/ 841655 w 1367137"/>
                <a:gd name="connsiteY39" fmla="*/ 133420 h 967493"/>
                <a:gd name="connsiteX40" fmla="*/ 840198 w 1367137"/>
                <a:gd name="connsiteY40" fmla="*/ 133420 h 967493"/>
                <a:gd name="connsiteX41" fmla="*/ 819798 w 1367137"/>
                <a:gd name="connsiteY41" fmla="*/ 95300 h 967493"/>
                <a:gd name="connsiteX42" fmla="*/ 809598 w 1367137"/>
                <a:gd name="connsiteY42" fmla="*/ 57180 h 967493"/>
                <a:gd name="connsiteX43" fmla="*/ 875170 w 1367137"/>
                <a:gd name="connsiteY43" fmla="*/ 0 h 9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67137" h="967493">
                  <a:moveTo>
                    <a:pt x="875170" y="0"/>
                  </a:moveTo>
                  <a:cubicBezTo>
                    <a:pt x="910141" y="0"/>
                    <a:pt x="939284" y="23458"/>
                    <a:pt x="940741" y="52782"/>
                  </a:cubicBezTo>
                  <a:cubicBezTo>
                    <a:pt x="942198" y="68909"/>
                    <a:pt x="939284" y="83571"/>
                    <a:pt x="930541" y="95300"/>
                  </a:cubicBezTo>
                  <a:cubicBezTo>
                    <a:pt x="918884" y="111428"/>
                    <a:pt x="914513" y="120224"/>
                    <a:pt x="908684" y="136352"/>
                  </a:cubicBezTo>
                  <a:cubicBezTo>
                    <a:pt x="908684" y="136352"/>
                    <a:pt x="908684" y="136352"/>
                    <a:pt x="901398" y="162743"/>
                  </a:cubicBezTo>
                  <a:cubicBezTo>
                    <a:pt x="901398" y="162743"/>
                    <a:pt x="901398" y="162743"/>
                    <a:pt x="901398" y="331350"/>
                  </a:cubicBezTo>
                  <a:lnTo>
                    <a:pt x="1054757" y="331350"/>
                  </a:lnTo>
                  <a:lnTo>
                    <a:pt x="1054757" y="471137"/>
                  </a:lnTo>
                  <a:lnTo>
                    <a:pt x="1074553" y="470966"/>
                  </a:lnTo>
                  <a:cubicBezTo>
                    <a:pt x="1099330" y="470750"/>
                    <a:pt x="1138974" y="470406"/>
                    <a:pt x="1202403" y="469855"/>
                  </a:cubicBezTo>
                  <a:cubicBezTo>
                    <a:pt x="1202403" y="469855"/>
                    <a:pt x="1202403" y="469855"/>
                    <a:pt x="1231820" y="462512"/>
                  </a:cubicBezTo>
                  <a:cubicBezTo>
                    <a:pt x="1246529" y="456637"/>
                    <a:pt x="1255354" y="452231"/>
                    <a:pt x="1270062" y="441950"/>
                  </a:cubicBezTo>
                  <a:cubicBezTo>
                    <a:pt x="1281829" y="433138"/>
                    <a:pt x="1293595" y="428732"/>
                    <a:pt x="1308304" y="430201"/>
                  </a:cubicBezTo>
                  <a:cubicBezTo>
                    <a:pt x="1340662" y="430201"/>
                    <a:pt x="1367137" y="461043"/>
                    <a:pt x="1367137" y="497760"/>
                  </a:cubicBezTo>
                  <a:cubicBezTo>
                    <a:pt x="1367137" y="533009"/>
                    <a:pt x="1343604" y="560914"/>
                    <a:pt x="1312716" y="563851"/>
                  </a:cubicBezTo>
                  <a:cubicBezTo>
                    <a:pt x="1296537" y="565320"/>
                    <a:pt x="1283300" y="562383"/>
                    <a:pt x="1270062" y="553571"/>
                  </a:cubicBezTo>
                  <a:cubicBezTo>
                    <a:pt x="1253883" y="540352"/>
                    <a:pt x="1246529" y="535946"/>
                    <a:pt x="1228879" y="530072"/>
                  </a:cubicBezTo>
                  <a:cubicBezTo>
                    <a:pt x="1228879" y="530072"/>
                    <a:pt x="1228879" y="530072"/>
                    <a:pt x="1228879" y="531540"/>
                  </a:cubicBezTo>
                  <a:lnTo>
                    <a:pt x="1202403" y="524197"/>
                  </a:lnTo>
                  <a:cubicBezTo>
                    <a:pt x="1202403" y="524197"/>
                    <a:pt x="1202403" y="524197"/>
                    <a:pt x="1089089" y="524197"/>
                  </a:cubicBezTo>
                  <a:lnTo>
                    <a:pt x="1054757" y="524197"/>
                  </a:lnTo>
                  <a:lnTo>
                    <a:pt x="1054757" y="967493"/>
                  </a:lnTo>
                  <a:cubicBezTo>
                    <a:pt x="1054757" y="967493"/>
                    <a:pt x="1054757" y="967493"/>
                    <a:pt x="212712" y="967493"/>
                  </a:cubicBezTo>
                  <a:cubicBezTo>
                    <a:pt x="212712" y="967493"/>
                    <a:pt x="212712" y="967493"/>
                    <a:pt x="212712" y="935172"/>
                  </a:cubicBezTo>
                  <a:cubicBezTo>
                    <a:pt x="212712" y="935172"/>
                    <a:pt x="212712" y="935172"/>
                    <a:pt x="218580" y="913135"/>
                  </a:cubicBezTo>
                  <a:cubicBezTo>
                    <a:pt x="222980" y="901381"/>
                    <a:pt x="225914" y="895505"/>
                    <a:pt x="236183" y="883751"/>
                  </a:cubicBezTo>
                  <a:cubicBezTo>
                    <a:pt x="247919" y="867591"/>
                    <a:pt x="252320" y="849961"/>
                    <a:pt x="252320" y="829393"/>
                  </a:cubicBezTo>
                  <a:cubicBezTo>
                    <a:pt x="252320" y="783849"/>
                    <a:pt x="208311" y="745651"/>
                    <a:pt x="154033" y="745651"/>
                  </a:cubicBezTo>
                  <a:cubicBezTo>
                    <a:pt x="102688" y="745651"/>
                    <a:pt x="60146" y="779442"/>
                    <a:pt x="55745" y="823516"/>
                  </a:cubicBezTo>
                  <a:cubicBezTo>
                    <a:pt x="55745" y="824985"/>
                    <a:pt x="55745" y="824985"/>
                    <a:pt x="55745" y="826455"/>
                  </a:cubicBezTo>
                  <a:cubicBezTo>
                    <a:pt x="52811" y="847023"/>
                    <a:pt x="58679" y="866122"/>
                    <a:pt x="70415" y="883751"/>
                  </a:cubicBezTo>
                  <a:cubicBezTo>
                    <a:pt x="80684" y="896974"/>
                    <a:pt x="83618" y="902850"/>
                    <a:pt x="89486" y="917542"/>
                  </a:cubicBezTo>
                  <a:cubicBezTo>
                    <a:pt x="89486" y="917542"/>
                    <a:pt x="89486" y="917542"/>
                    <a:pt x="93886" y="935172"/>
                  </a:cubicBezTo>
                  <a:cubicBezTo>
                    <a:pt x="93886" y="935172"/>
                    <a:pt x="93886" y="935172"/>
                    <a:pt x="93886" y="967493"/>
                  </a:cubicBezTo>
                  <a:cubicBezTo>
                    <a:pt x="93886" y="967493"/>
                    <a:pt x="93886" y="967493"/>
                    <a:pt x="0" y="967493"/>
                  </a:cubicBezTo>
                  <a:cubicBezTo>
                    <a:pt x="0" y="967493"/>
                    <a:pt x="0" y="967493"/>
                    <a:pt x="0" y="331350"/>
                  </a:cubicBezTo>
                  <a:cubicBezTo>
                    <a:pt x="0" y="331350"/>
                    <a:pt x="0" y="331350"/>
                    <a:pt x="706605" y="331350"/>
                  </a:cubicBezTo>
                  <a:lnTo>
                    <a:pt x="848941" y="331350"/>
                  </a:lnTo>
                  <a:cubicBezTo>
                    <a:pt x="848941" y="331350"/>
                    <a:pt x="848941" y="331350"/>
                    <a:pt x="848941" y="162743"/>
                  </a:cubicBezTo>
                  <a:cubicBezTo>
                    <a:pt x="848941" y="162743"/>
                    <a:pt x="848941" y="162743"/>
                    <a:pt x="841655" y="133420"/>
                  </a:cubicBezTo>
                  <a:cubicBezTo>
                    <a:pt x="841655" y="133420"/>
                    <a:pt x="841655" y="133420"/>
                    <a:pt x="840198" y="133420"/>
                  </a:cubicBezTo>
                  <a:cubicBezTo>
                    <a:pt x="835827" y="118758"/>
                    <a:pt x="829998" y="109961"/>
                    <a:pt x="819798" y="95300"/>
                  </a:cubicBezTo>
                  <a:cubicBezTo>
                    <a:pt x="811056" y="83571"/>
                    <a:pt x="808141" y="71842"/>
                    <a:pt x="809598" y="57180"/>
                  </a:cubicBezTo>
                  <a:cubicBezTo>
                    <a:pt x="809598" y="24925"/>
                    <a:pt x="838741" y="0"/>
                    <a:pt x="875170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Freeform 51"/>
            <p:cNvSpPr/>
            <p:nvPr/>
          </p:nvSpPr>
          <p:spPr bwMode="auto">
            <a:xfrm>
              <a:off x="3476772" y="2826574"/>
              <a:ext cx="1042111" cy="937140"/>
            </a:xfrm>
            <a:custGeom>
              <a:avLst/>
              <a:gdLst>
                <a:gd name="connsiteX0" fmla="*/ 740582 w 1042111"/>
                <a:gd name="connsiteY0" fmla="*/ 0 h 937140"/>
                <a:gd name="connsiteX1" fmla="*/ 806672 w 1042111"/>
                <a:gd name="connsiteY1" fmla="*/ 54289 h 937140"/>
                <a:gd name="connsiteX2" fmla="*/ 794923 w 1042111"/>
                <a:gd name="connsiteY2" fmla="*/ 96840 h 937140"/>
                <a:gd name="connsiteX3" fmla="*/ 772893 w 1042111"/>
                <a:gd name="connsiteY3" fmla="*/ 137923 h 937140"/>
                <a:gd name="connsiteX4" fmla="*/ 767018 w 1042111"/>
                <a:gd name="connsiteY4" fmla="*/ 162866 h 937140"/>
                <a:gd name="connsiteX5" fmla="*/ 767018 w 1042111"/>
                <a:gd name="connsiteY5" fmla="*/ 280821 h 937140"/>
                <a:gd name="connsiteX6" fmla="*/ 767018 w 1042111"/>
                <a:gd name="connsiteY6" fmla="*/ 302262 h 937140"/>
                <a:gd name="connsiteX7" fmla="*/ 833111 w 1042111"/>
                <a:gd name="connsiteY7" fmla="*/ 302262 h 937140"/>
                <a:gd name="connsiteX8" fmla="*/ 1042110 w 1042111"/>
                <a:gd name="connsiteY8" fmla="*/ 302262 h 937140"/>
                <a:gd name="connsiteX9" fmla="*/ 1042110 w 1042111"/>
                <a:gd name="connsiteY9" fmla="*/ 302263 h 937140"/>
                <a:gd name="connsiteX10" fmla="*/ 1042111 w 1042111"/>
                <a:gd name="connsiteY10" fmla="*/ 302262 h 937140"/>
                <a:gd name="connsiteX11" fmla="*/ 1042111 w 1042111"/>
                <a:gd name="connsiteY11" fmla="*/ 937140 h 937140"/>
                <a:gd name="connsiteX12" fmla="*/ 1042110 w 1042111"/>
                <a:gd name="connsiteY12" fmla="*/ 937140 h 937140"/>
                <a:gd name="connsiteX13" fmla="*/ 1040702 w 1042111"/>
                <a:gd name="connsiteY13" fmla="*/ 937140 h 937140"/>
                <a:gd name="connsiteX14" fmla="*/ 1040702 w 1042111"/>
                <a:gd name="connsiteY14" fmla="*/ 937140 h 937140"/>
                <a:gd name="connsiteX15" fmla="*/ 1030843 w 1042111"/>
                <a:gd name="connsiteY15" fmla="*/ 937140 h 937140"/>
                <a:gd name="connsiteX16" fmla="*/ 1030838 w 1042111"/>
                <a:gd name="connsiteY16" fmla="*/ 937140 h 937140"/>
                <a:gd name="connsiteX17" fmla="*/ 1004082 w 1042111"/>
                <a:gd name="connsiteY17" fmla="*/ 937140 h 937140"/>
                <a:gd name="connsiteX18" fmla="*/ 1004063 w 1042111"/>
                <a:gd name="connsiteY18" fmla="*/ 937140 h 937140"/>
                <a:gd name="connsiteX19" fmla="*/ 981723 w 1042111"/>
                <a:gd name="connsiteY19" fmla="*/ 937140 h 937140"/>
                <a:gd name="connsiteX20" fmla="*/ 981693 w 1042111"/>
                <a:gd name="connsiteY20" fmla="*/ 937140 h 937140"/>
                <a:gd name="connsiteX21" fmla="*/ 951970 w 1042111"/>
                <a:gd name="connsiteY21" fmla="*/ 937140 h 937140"/>
                <a:gd name="connsiteX22" fmla="*/ 951924 w 1042111"/>
                <a:gd name="connsiteY22" fmla="*/ 937140 h 937140"/>
                <a:gd name="connsiteX23" fmla="*/ 913766 w 1042111"/>
                <a:gd name="connsiteY23" fmla="*/ 937140 h 937140"/>
                <a:gd name="connsiteX24" fmla="*/ 913700 w 1042111"/>
                <a:gd name="connsiteY24" fmla="*/ 937140 h 937140"/>
                <a:gd name="connsiteX25" fmla="*/ 866055 w 1042111"/>
                <a:gd name="connsiteY25" fmla="*/ 937140 h 937140"/>
                <a:gd name="connsiteX26" fmla="*/ 865964 w 1042111"/>
                <a:gd name="connsiteY26" fmla="*/ 937140 h 937140"/>
                <a:gd name="connsiteX27" fmla="*/ 807781 w 1042111"/>
                <a:gd name="connsiteY27" fmla="*/ 937140 h 937140"/>
                <a:gd name="connsiteX28" fmla="*/ 807660 w 1042111"/>
                <a:gd name="connsiteY28" fmla="*/ 937140 h 937140"/>
                <a:gd name="connsiteX29" fmla="*/ 737887 w 1042111"/>
                <a:gd name="connsiteY29" fmla="*/ 937140 h 937140"/>
                <a:gd name="connsiteX30" fmla="*/ 737729 w 1042111"/>
                <a:gd name="connsiteY30" fmla="*/ 937140 h 937140"/>
                <a:gd name="connsiteX31" fmla="*/ 655316 w 1042111"/>
                <a:gd name="connsiteY31" fmla="*/ 937140 h 937140"/>
                <a:gd name="connsiteX32" fmla="*/ 655116 w 1042111"/>
                <a:gd name="connsiteY32" fmla="*/ 937140 h 937140"/>
                <a:gd name="connsiteX33" fmla="*/ 559014 w 1042111"/>
                <a:gd name="connsiteY33" fmla="*/ 937140 h 937140"/>
                <a:gd name="connsiteX34" fmla="*/ 558764 w 1042111"/>
                <a:gd name="connsiteY34" fmla="*/ 937140 h 937140"/>
                <a:gd name="connsiteX35" fmla="*/ 447923 w 1042111"/>
                <a:gd name="connsiteY35" fmla="*/ 937140 h 937140"/>
                <a:gd name="connsiteX36" fmla="*/ 447615 w 1042111"/>
                <a:gd name="connsiteY36" fmla="*/ 937140 h 937140"/>
                <a:gd name="connsiteX37" fmla="*/ 320987 w 1042111"/>
                <a:gd name="connsiteY37" fmla="*/ 937140 h 937140"/>
                <a:gd name="connsiteX38" fmla="*/ 320613 w 1042111"/>
                <a:gd name="connsiteY38" fmla="*/ 937140 h 937140"/>
                <a:gd name="connsiteX39" fmla="*/ 325012 w 1042111"/>
                <a:gd name="connsiteY39" fmla="*/ 831327 h 937140"/>
                <a:gd name="connsiteX40" fmla="*/ 323202 w 1042111"/>
                <a:gd name="connsiteY40" fmla="*/ 777915 h 937140"/>
                <a:gd name="connsiteX41" fmla="*/ 319975 w 1042111"/>
                <a:gd name="connsiteY41" fmla="*/ 753187 h 937140"/>
                <a:gd name="connsiteX42" fmla="*/ 314183 w 1042111"/>
                <a:gd name="connsiteY42" fmla="*/ 721555 h 937140"/>
                <a:gd name="connsiteX43" fmla="*/ 308725 w 1042111"/>
                <a:gd name="connsiteY43" fmla="*/ 703337 h 937140"/>
                <a:gd name="connsiteX44" fmla="*/ 290823 w 1042111"/>
                <a:gd name="connsiteY44" fmla="*/ 670540 h 937140"/>
                <a:gd name="connsiteX45" fmla="*/ 288351 w 1042111"/>
                <a:gd name="connsiteY45" fmla="*/ 666729 h 937140"/>
                <a:gd name="connsiteX46" fmla="*/ 288618 w 1042111"/>
                <a:gd name="connsiteY46" fmla="*/ 666600 h 937140"/>
                <a:gd name="connsiteX47" fmla="*/ 201785 w 1042111"/>
                <a:gd name="connsiteY47" fmla="*/ 576095 h 937140"/>
                <a:gd name="connsiteX48" fmla="*/ 0 w 1042111"/>
                <a:gd name="connsiteY48" fmla="*/ 302262 h 937140"/>
                <a:gd name="connsiteX49" fmla="*/ 290208 w 1042111"/>
                <a:gd name="connsiteY49" fmla="*/ 302262 h 937140"/>
                <a:gd name="connsiteX50" fmla="*/ 290208 w 1042111"/>
                <a:gd name="connsiteY50" fmla="*/ 325776 h 937140"/>
                <a:gd name="connsiteX51" fmla="*/ 284345 w 1042111"/>
                <a:gd name="connsiteY51" fmla="*/ 349290 h 937140"/>
                <a:gd name="connsiteX52" fmla="*/ 266757 w 1042111"/>
                <a:gd name="connsiteY52" fmla="*/ 378683 h 937140"/>
                <a:gd name="connsiteX53" fmla="*/ 250634 w 1042111"/>
                <a:gd name="connsiteY53" fmla="*/ 431589 h 937140"/>
                <a:gd name="connsiteX54" fmla="*/ 348836 w 1042111"/>
                <a:gd name="connsiteY54" fmla="*/ 516827 h 937140"/>
                <a:gd name="connsiteX55" fmla="*/ 447037 w 1042111"/>
                <a:gd name="connsiteY55" fmla="*/ 438937 h 937140"/>
                <a:gd name="connsiteX56" fmla="*/ 447037 w 1042111"/>
                <a:gd name="connsiteY56" fmla="*/ 437468 h 937140"/>
                <a:gd name="connsiteX57" fmla="*/ 447037 w 1042111"/>
                <a:gd name="connsiteY57" fmla="*/ 435998 h 937140"/>
                <a:gd name="connsiteX58" fmla="*/ 432380 w 1042111"/>
                <a:gd name="connsiteY58" fmla="*/ 378683 h 937140"/>
                <a:gd name="connsiteX59" fmla="*/ 413326 w 1042111"/>
                <a:gd name="connsiteY59" fmla="*/ 344881 h 937140"/>
                <a:gd name="connsiteX60" fmla="*/ 408929 w 1042111"/>
                <a:gd name="connsiteY60" fmla="*/ 325776 h 937140"/>
                <a:gd name="connsiteX61" fmla="*/ 408929 w 1042111"/>
                <a:gd name="connsiteY61" fmla="*/ 302262 h 937140"/>
                <a:gd name="connsiteX62" fmla="*/ 676053 w 1042111"/>
                <a:gd name="connsiteY62" fmla="*/ 302262 h 937140"/>
                <a:gd name="connsiteX63" fmla="*/ 712677 w 1042111"/>
                <a:gd name="connsiteY63" fmla="*/ 302262 h 937140"/>
                <a:gd name="connsiteX64" fmla="*/ 712677 w 1042111"/>
                <a:gd name="connsiteY64" fmla="*/ 295952 h 937140"/>
                <a:gd name="connsiteX65" fmla="*/ 712677 w 1042111"/>
                <a:gd name="connsiteY65" fmla="*/ 162866 h 937140"/>
                <a:gd name="connsiteX66" fmla="*/ 705334 w 1042111"/>
                <a:gd name="connsiteY66" fmla="*/ 134988 h 937140"/>
                <a:gd name="connsiteX67" fmla="*/ 683304 w 1042111"/>
                <a:gd name="connsiteY67" fmla="*/ 96840 h 937140"/>
                <a:gd name="connsiteX68" fmla="*/ 673023 w 1042111"/>
                <a:gd name="connsiteY68" fmla="*/ 57223 h 937140"/>
                <a:gd name="connsiteX69" fmla="*/ 740582 w 1042111"/>
                <a:gd name="connsiteY69" fmla="*/ 0 h 93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42111" h="937140">
                  <a:moveTo>
                    <a:pt x="740582" y="0"/>
                  </a:moveTo>
                  <a:cubicBezTo>
                    <a:pt x="775830" y="0"/>
                    <a:pt x="803735" y="23476"/>
                    <a:pt x="806672" y="54289"/>
                  </a:cubicBezTo>
                  <a:cubicBezTo>
                    <a:pt x="808141" y="70429"/>
                    <a:pt x="805204" y="83634"/>
                    <a:pt x="794923" y="96840"/>
                  </a:cubicBezTo>
                  <a:cubicBezTo>
                    <a:pt x="783174" y="111512"/>
                    <a:pt x="778768" y="120316"/>
                    <a:pt x="772893" y="137923"/>
                  </a:cubicBezTo>
                  <a:lnTo>
                    <a:pt x="767018" y="162866"/>
                  </a:lnTo>
                  <a:cubicBezTo>
                    <a:pt x="767018" y="162866"/>
                    <a:pt x="767018" y="162866"/>
                    <a:pt x="767018" y="280821"/>
                  </a:cubicBezTo>
                  <a:lnTo>
                    <a:pt x="767018" y="302262"/>
                  </a:lnTo>
                  <a:lnTo>
                    <a:pt x="833111" y="302262"/>
                  </a:lnTo>
                  <a:cubicBezTo>
                    <a:pt x="893708" y="302262"/>
                    <a:pt x="962963" y="302262"/>
                    <a:pt x="1042110" y="302262"/>
                  </a:cubicBezTo>
                  <a:lnTo>
                    <a:pt x="1042110" y="302263"/>
                  </a:lnTo>
                  <a:lnTo>
                    <a:pt x="1042111" y="302262"/>
                  </a:lnTo>
                  <a:cubicBezTo>
                    <a:pt x="1042111" y="302262"/>
                    <a:pt x="1042111" y="302262"/>
                    <a:pt x="1042111" y="937140"/>
                  </a:cubicBezTo>
                  <a:lnTo>
                    <a:pt x="1042110" y="937140"/>
                  </a:lnTo>
                  <a:lnTo>
                    <a:pt x="1040702" y="937140"/>
                  </a:lnTo>
                  <a:lnTo>
                    <a:pt x="1040702" y="937140"/>
                  </a:lnTo>
                  <a:lnTo>
                    <a:pt x="1030843" y="937140"/>
                  </a:lnTo>
                  <a:lnTo>
                    <a:pt x="1030838" y="937140"/>
                  </a:lnTo>
                  <a:lnTo>
                    <a:pt x="1004082" y="937140"/>
                  </a:lnTo>
                  <a:lnTo>
                    <a:pt x="1004063" y="937140"/>
                  </a:lnTo>
                  <a:lnTo>
                    <a:pt x="981723" y="937140"/>
                  </a:lnTo>
                  <a:lnTo>
                    <a:pt x="981693" y="937140"/>
                  </a:lnTo>
                  <a:lnTo>
                    <a:pt x="951970" y="937140"/>
                  </a:lnTo>
                  <a:lnTo>
                    <a:pt x="951924" y="937140"/>
                  </a:lnTo>
                  <a:lnTo>
                    <a:pt x="913766" y="937140"/>
                  </a:lnTo>
                  <a:lnTo>
                    <a:pt x="913700" y="937140"/>
                  </a:lnTo>
                  <a:lnTo>
                    <a:pt x="866055" y="937140"/>
                  </a:lnTo>
                  <a:lnTo>
                    <a:pt x="865964" y="937140"/>
                  </a:lnTo>
                  <a:lnTo>
                    <a:pt x="807781" y="937140"/>
                  </a:lnTo>
                  <a:lnTo>
                    <a:pt x="807660" y="937140"/>
                  </a:lnTo>
                  <a:lnTo>
                    <a:pt x="737887" y="937140"/>
                  </a:lnTo>
                  <a:lnTo>
                    <a:pt x="737729" y="937140"/>
                  </a:lnTo>
                  <a:lnTo>
                    <a:pt x="655316" y="937140"/>
                  </a:lnTo>
                  <a:lnTo>
                    <a:pt x="655116" y="937140"/>
                  </a:lnTo>
                  <a:lnTo>
                    <a:pt x="559014" y="937140"/>
                  </a:lnTo>
                  <a:lnTo>
                    <a:pt x="558764" y="937140"/>
                  </a:lnTo>
                  <a:lnTo>
                    <a:pt x="447923" y="937140"/>
                  </a:lnTo>
                  <a:lnTo>
                    <a:pt x="447615" y="937140"/>
                  </a:lnTo>
                  <a:lnTo>
                    <a:pt x="320987" y="937140"/>
                  </a:lnTo>
                  <a:lnTo>
                    <a:pt x="320613" y="937140"/>
                  </a:lnTo>
                  <a:cubicBezTo>
                    <a:pt x="323546" y="900400"/>
                    <a:pt x="325012" y="865129"/>
                    <a:pt x="325012" y="831327"/>
                  </a:cubicBezTo>
                  <a:cubicBezTo>
                    <a:pt x="325012" y="812589"/>
                    <a:pt x="324462" y="794678"/>
                    <a:pt x="323202" y="777915"/>
                  </a:cubicBezTo>
                  <a:lnTo>
                    <a:pt x="319975" y="753187"/>
                  </a:lnTo>
                  <a:lnTo>
                    <a:pt x="314183" y="721555"/>
                  </a:lnTo>
                  <a:lnTo>
                    <a:pt x="308725" y="703337"/>
                  </a:lnTo>
                  <a:lnTo>
                    <a:pt x="290823" y="670540"/>
                  </a:lnTo>
                  <a:lnTo>
                    <a:pt x="288351" y="666729"/>
                  </a:lnTo>
                  <a:lnTo>
                    <a:pt x="288618" y="666600"/>
                  </a:lnTo>
                  <a:lnTo>
                    <a:pt x="201785" y="576095"/>
                  </a:lnTo>
                  <a:cubicBezTo>
                    <a:pt x="120095" y="485230"/>
                    <a:pt x="53864" y="393746"/>
                    <a:pt x="0" y="302262"/>
                  </a:cubicBezTo>
                  <a:cubicBezTo>
                    <a:pt x="0" y="302262"/>
                    <a:pt x="0" y="302262"/>
                    <a:pt x="290208" y="302262"/>
                  </a:cubicBezTo>
                  <a:cubicBezTo>
                    <a:pt x="290208" y="302262"/>
                    <a:pt x="290208" y="302262"/>
                    <a:pt x="290208" y="325776"/>
                  </a:cubicBezTo>
                  <a:cubicBezTo>
                    <a:pt x="290208" y="325776"/>
                    <a:pt x="290208" y="325776"/>
                    <a:pt x="284345" y="349290"/>
                  </a:cubicBezTo>
                  <a:cubicBezTo>
                    <a:pt x="279948" y="359578"/>
                    <a:pt x="277016" y="366926"/>
                    <a:pt x="266757" y="378683"/>
                  </a:cubicBezTo>
                  <a:cubicBezTo>
                    <a:pt x="255031" y="394849"/>
                    <a:pt x="250634" y="412484"/>
                    <a:pt x="250634" y="431589"/>
                  </a:cubicBezTo>
                  <a:cubicBezTo>
                    <a:pt x="250634" y="478617"/>
                    <a:pt x="294605" y="516827"/>
                    <a:pt x="348836" y="516827"/>
                  </a:cubicBezTo>
                  <a:cubicBezTo>
                    <a:pt x="401601" y="516827"/>
                    <a:pt x="442640" y="483026"/>
                    <a:pt x="447037" y="438937"/>
                  </a:cubicBezTo>
                  <a:cubicBezTo>
                    <a:pt x="447037" y="438937"/>
                    <a:pt x="447037" y="438937"/>
                    <a:pt x="447037" y="437468"/>
                  </a:cubicBezTo>
                  <a:cubicBezTo>
                    <a:pt x="447037" y="437468"/>
                    <a:pt x="447037" y="437468"/>
                    <a:pt x="447037" y="435998"/>
                  </a:cubicBezTo>
                  <a:cubicBezTo>
                    <a:pt x="449969" y="413954"/>
                    <a:pt x="444106" y="396318"/>
                    <a:pt x="432380" y="378683"/>
                  </a:cubicBezTo>
                  <a:cubicBezTo>
                    <a:pt x="422120" y="365456"/>
                    <a:pt x="419189" y="359578"/>
                    <a:pt x="413326" y="344881"/>
                  </a:cubicBezTo>
                  <a:cubicBezTo>
                    <a:pt x="413326" y="344881"/>
                    <a:pt x="413326" y="344881"/>
                    <a:pt x="408929" y="325776"/>
                  </a:cubicBezTo>
                  <a:cubicBezTo>
                    <a:pt x="408929" y="325776"/>
                    <a:pt x="408929" y="325776"/>
                    <a:pt x="408929" y="302262"/>
                  </a:cubicBezTo>
                  <a:cubicBezTo>
                    <a:pt x="408929" y="302262"/>
                    <a:pt x="408929" y="302262"/>
                    <a:pt x="676053" y="302262"/>
                  </a:cubicBezTo>
                  <a:lnTo>
                    <a:pt x="712677" y="302262"/>
                  </a:lnTo>
                  <a:lnTo>
                    <a:pt x="712677" y="295952"/>
                  </a:lnTo>
                  <a:cubicBezTo>
                    <a:pt x="712677" y="270160"/>
                    <a:pt x="712677" y="228893"/>
                    <a:pt x="712677" y="162866"/>
                  </a:cubicBezTo>
                  <a:cubicBezTo>
                    <a:pt x="712677" y="162866"/>
                    <a:pt x="712677" y="162866"/>
                    <a:pt x="705334" y="134988"/>
                  </a:cubicBezTo>
                  <a:cubicBezTo>
                    <a:pt x="699459" y="120316"/>
                    <a:pt x="695053" y="111512"/>
                    <a:pt x="683304" y="96840"/>
                  </a:cubicBezTo>
                  <a:cubicBezTo>
                    <a:pt x="675960" y="85101"/>
                    <a:pt x="671554" y="71896"/>
                    <a:pt x="673023" y="57223"/>
                  </a:cubicBezTo>
                  <a:cubicBezTo>
                    <a:pt x="673023" y="26411"/>
                    <a:pt x="703865" y="0"/>
                    <a:pt x="74058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8" name="Freeform 52"/>
            <p:cNvSpPr/>
            <p:nvPr/>
          </p:nvSpPr>
          <p:spPr bwMode="auto">
            <a:xfrm>
              <a:off x="5224583" y="2099374"/>
              <a:ext cx="918170" cy="923229"/>
            </a:xfrm>
            <a:custGeom>
              <a:avLst/>
              <a:gdLst>
                <a:gd name="connsiteX0" fmla="*/ 155558 w 918170"/>
                <a:gd name="connsiteY0" fmla="*/ 0 h 923229"/>
                <a:gd name="connsiteX1" fmla="*/ 221129 w 918170"/>
                <a:gd name="connsiteY1" fmla="*/ 52846 h 923229"/>
                <a:gd name="connsiteX2" fmla="*/ 210929 w 918170"/>
                <a:gd name="connsiteY2" fmla="*/ 95417 h 923229"/>
                <a:gd name="connsiteX3" fmla="*/ 187615 w 918170"/>
                <a:gd name="connsiteY3" fmla="*/ 136520 h 923229"/>
                <a:gd name="connsiteX4" fmla="*/ 189072 w 918170"/>
                <a:gd name="connsiteY4" fmla="*/ 136520 h 923229"/>
                <a:gd name="connsiteX5" fmla="*/ 181786 w 918170"/>
                <a:gd name="connsiteY5" fmla="*/ 162943 h 923229"/>
                <a:gd name="connsiteX6" fmla="*/ 181786 w 918170"/>
                <a:gd name="connsiteY6" fmla="*/ 274068 h 923229"/>
                <a:gd name="connsiteX7" fmla="*/ 181786 w 918170"/>
                <a:gd name="connsiteY7" fmla="*/ 287086 h 923229"/>
                <a:gd name="connsiteX8" fmla="*/ 229728 w 918170"/>
                <a:gd name="connsiteY8" fmla="*/ 287086 h 923229"/>
                <a:gd name="connsiteX9" fmla="*/ 706962 w 918170"/>
                <a:gd name="connsiteY9" fmla="*/ 287086 h 923229"/>
                <a:gd name="connsiteX10" fmla="*/ 684961 w 918170"/>
                <a:gd name="connsiteY10" fmla="*/ 391396 h 923229"/>
                <a:gd name="connsiteX11" fmla="*/ 918170 w 918170"/>
                <a:gd name="connsiteY11" fmla="*/ 923229 h 923229"/>
                <a:gd name="connsiteX12" fmla="*/ 573490 w 918170"/>
                <a:gd name="connsiteY12" fmla="*/ 923229 h 923229"/>
                <a:gd name="connsiteX13" fmla="*/ 573490 w 918170"/>
                <a:gd name="connsiteY13" fmla="*/ 879155 h 923229"/>
                <a:gd name="connsiteX14" fmla="*/ 579357 w 918170"/>
                <a:gd name="connsiteY14" fmla="*/ 857117 h 923229"/>
                <a:gd name="connsiteX15" fmla="*/ 596957 w 918170"/>
                <a:gd name="connsiteY15" fmla="*/ 826265 h 923229"/>
                <a:gd name="connsiteX16" fmla="*/ 613091 w 918170"/>
                <a:gd name="connsiteY16" fmla="*/ 773376 h 923229"/>
                <a:gd name="connsiteX17" fmla="*/ 514821 w 918170"/>
                <a:gd name="connsiteY17" fmla="*/ 688165 h 923229"/>
                <a:gd name="connsiteX18" fmla="*/ 416550 w 918170"/>
                <a:gd name="connsiteY18" fmla="*/ 766030 h 923229"/>
                <a:gd name="connsiteX19" fmla="*/ 416550 w 918170"/>
                <a:gd name="connsiteY19" fmla="*/ 767499 h 923229"/>
                <a:gd name="connsiteX20" fmla="*/ 416550 w 918170"/>
                <a:gd name="connsiteY20" fmla="*/ 768968 h 923229"/>
                <a:gd name="connsiteX21" fmla="*/ 431217 w 918170"/>
                <a:gd name="connsiteY21" fmla="*/ 826265 h 923229"/>
                <a:gd name="connsiteX22" fmla="*/ 450285 w 918170"/>
                <a:gd name="connsiteY22" fmla="*/ 860056 h 923229"/>
                <a:gd name="connsiteX23" fmla="*/ 454685 w 918170"/>
                <a:gd name="connsiteY23" fmla="*/ 879155 h 923229"/>
                <a:gd name="connsiteX24" fmla="*/ 454685 w 918170"/>
                <a:gd name="connsiteY24" fmla="*/ 923229 h 923229"/>
                <a:gd name="connsiteX25" fmla="*/ 0 w 918170"/>
                <a:gd name="connsiteY25" fmla="*/ 923229 h 923229"/>
                <a:gd name="connsiteX26" fmla="*/ 0 w 918170"/>
                <a:gd name="connsiteY26" fmla="*/ 511866 h 923229"/>
                <a:gd name="connsiteX27" fmla="*/ 41068 w 918170"/>
                <a:gd name="connsiteY27" fmla="*/ 511866 h 923229"/>
                <a:gd name="connsiteX28" fmla="*/ 64536 w 918170"/>
                <a:gd name="connsiteY28" fmla="*/ 517743 h 923229"/>
                <a:gd name="connsiteX29" fmla="*/ 93871 w 918170"/>
                <a:gd name="connsiteY29" fmla="*/ 535373 h 923229"/>
                <a:gd name="connsiteX30" fmla="*/ 146673 w 918170"/>
                <a:gd name="connsiteY30" fmla="*/ 551534 h 923229"/>
                <a:gd name="connsiteX31" fmla="*/ 231743 w 918170"/>
                <a:gd name="connsiteY31" fmla="*/ 453100 h 923229"/>
                <a:gd name="connsiteX32" fmla="*/ 154006 w 918170"/>
                <a:gd name="connsiteY32" fmla="*/ 354667 h 923229"/>
                <a:gd name="connsiteX33" fmla="*/ 151073 w 918170"/>
                <a:gd name="connsiteY33" fmla="*/ 354667 h 923229"/>
                <a:gd name="connsiteX34" fmla="*/ 93871 w 918170"/>
                <a:gd name="connsiteY34" fmla="*/ 369359 h 923229"/>
                <a:gd name="connsiteX35" fmla="*/ 60135 w 918170"/>
                <a:gd name="connsiteY35" fmla="*/ 388458 h 923229"/>
                <a:gd name="connsiteX36" fmla="*/ 41068 w 918170"/>
                <a:gd name="connsiteY36" fmla="*/ 392865 h 923229"/>
                <a:gd name="connsiteX37" fmla="*/ 0 w 918170"/>
                <a:gd name="connsiteY37" fmla="*/ 392865 h 923229"/>
                <a:gd name="connsiteX38" fmla="*/ 0 w 918170"/>
                <a:gd name="connsiteY38" fmla="*/ 287086 h 923229"/>
                <a:gd name="connsiteX39" fmla="*/ 125824 w 918170"/>
                <a:gd name="connsiteY39" fmla="*/ 287086 h 923229"/>
                <a:gd name="connsiteX40" fmla="*/ 128963 w 918170"/>
                <a:gd name="connsiteY40" fmla="*/ 287086 h 923229"/>
                <a:gd name="connsiteX41" fmla="*/ 128715 w 918170"/>
                <a:gd name="connsiteY41" fmla="*/ 258841 h 923229"/>
                <a:gd name="connsiteX42" fmla="*/ 127872 w 918170"/>
                <a:gd name="connsiteY42" fmla="*/ 162943 h 923229"/>
                <a:gd name="connsiteX43" fmla="*/ 120586 w 918170"/>
                <a:gd name="connsiteY43" fmla="*/ 133584 h 923229"/>
                <a:gd name="connsiteX44" fmla="*/ 100186 w 918170"/>
                <a:gd name="connsiteY44" fmla="*/ 95417 h 923229"/>
                <a:gd name="connsiteX45" fmla="*/ 88529 w 918170"/>
                <a:gd name="connsiteY45" fmla="*/ 57250 h 923229"/>
                <a:gd name="connsiteX46" fmla="*/ 155558 w 918170"/>
                <a:gd name="connsiteY46" fmla="*/ 0 h 92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918170" h="923229">
                  <a:moveTo>
                    <a:pt x="155558" y="0"/>
                  </a:moveTo>
                  <a:cubicBezTo>
                    <a:pt x="190529" y="0"/>
                    <a:pt x="218215" y="23487"/>
                    <a:pt x="221129" y="52846"/>
                  </a:cubicBezTo>
                  <a:cubicBezTo>
                    <a:pt x="222586" y="70462"/>
                    <a:pt x="219672" y="83673"/>
                    <a:pt x="210929" y="95417"/>
                  </a:cubicBezTo>
                  <a:cubicBezTo>
                    <a:pt x="199272" y="111564"/>
                    <a:pt x="193443" y="120372"/>
                    <a:pt x="187615" y="136520"/>
                  </a:cubicBezTo>
                  <a:cubicBezTo>
                    <a:pt x="187615" y="136520"/>
                    <a:pt x="187615" y="136520"/>
                    <a:pt x="189072" y="136520"/>
                  </a:cubicBezTo>
                  <a:lnTo>
                    <a:pt x="181786" y="162943"/>
                  </a:lnTo>
                  <a:cubicBezTo>
                    <a:pt x="181786" y="162943"/>
                    <a:pt x="181786" y="162943"/>
                    <a:pt x="181786" y="274068"/>
                  </a:cubicBezTo>
                  <a:lnTo>
                    <a:pt x="181786" y="287086"/>
                  </a:lnTo>
                  <a:lnTo>
                    <a:pt x="229728" y="287086"/>
                  </a:lnTo>
                  <a:cubicBezTo>
                    <a:pt x="334150" y="287086"/>
                    <a:pt x="486036" y="287086"/>
                    <a:pt x="706962" y="287086"/>
                  </a:cubicBezTo>
                  <a:cubicBezTo>
                    <a:pt x="696695" y="353198"/>
                    <a:pt x="683494" y="364951"/>
                    <a:pt x="684961" y="391396"/>
                  </a:cubicBezTo>
                  <a:cubicBezTo>
                    <a:pt x="692295" y="536842"/>
                    <a:pt x="918170" y="923229"/>
                    <a:pt x="918170" y="923229"/>
                  </a:cubicBezTo>
                  <a:cubicBezTo>
                    <a:pt x="918170" y="923229"/>
                    <a:pt x="918170" y="923229"/>
                    <a:pt x="573490" y="923229"/>
                  </a:cubicBezTo>
                  <a:cubicBezTo>
                    <a:pt x="573490" y="923229"/>
                    <a:pt x="573490" y="923229"/>
                    <a:pt x="573490" y="879155"/>
                  </a:cubicBezTo>
                  <a:cubicBezTo>
                    <a:pt x="573490" y="879155"/>
                    <a:pt x="573490" y="879155"/>
                    <a:pt x="579357" y="857117"/>
                  </a:cubicBezTo>
                  <a:cubicBezTo>
                    <a:pt x="583757" y="845364"/>
                    <a:pt x="586690" y="839487"/>
                    <a:pt x="596957" y="826265"/>
                  </a:cubicBezTo>
                  <a:cubicBezTo>
                    <a:pt x="608691" y="810104"/>
                    <a:pt x="613091" y="792475"/>
                    <a:pt x="613091" y="773376"/>
                  </a:cubicBezTo>
                  <a:cubicBezTo>
                    <a:pt x="613091" y="726363"/>
                    <a:pt x="569090" y="688165"/>
                    <a:pt x="514821" y="688165"/>
                  </a:cubicBezTo>
                  <a:cubicBezTo>
                    <a:pt x="462019" y="688165"/>
                    <a:pt x="420950" y="721955"/>
                    <a:pt x="416550" y="766030"/>
                  </a:cubicBezTo>
                  <a:cubicBezTo>
                    <a:pt x="416550" y="766030"/>
                    <a:pt x="416550" y="766030"/>
                    <a:pt x="416550" y="767499"/>
                  </a:cubicBezTo>
                  <a:cubicBezTo>
                    <a:pt x="416550" y="767499"/>
                    <a:pt x="416550" y="768968"/>
                    <a:pt x="416550" y="768968"/>
                  </a:cubicBezTo>
                  <a:cubicBezTo>
                    <a:pt x="413617" y="791005"/>
                    <a:pt x="419484" y="808635"/>
                    <a:pt x="431217" y="826265"/>
                  </a:cubicBezTo>
                  <a:cubicBezTo>
                    <a:pt x="441485" y="839487"/>
                    <a:pt x="444418" y="846833"/>
                    <a:pt x="450285" y="860056"/>
                  </a:cubicBezTo>
                  <a:lnTo>
                    <a:pt x="454685" y="879155"/>
                  </a:lnTo>
                  <a:cubicBezTo>
                    <a:pt x="454685" y="879155"/>
                    <a:pt x="454685" y="879155"/>
                    <a:pt x="454685" y="923229"/>
                  </a:cubicBezTo>
                  <a:cubicBezTo>
                    <a:pt x="454685" y="923229"/>
                    <a:pt x="454685" y="923229"/>
                    <a:pt x="0" y="923229"/>
                  </a:cubicBezTo>
                  <a:cubicBezTo>
                    <a:pt x="0" y="923229"/>
                    <a:pt x="0" y="923229"/>
                    <a:pt x="0" y="511866"/>
                  </a:cubicBezTo>
                  <a:cubicBezTo>
                    <a:pt x="0" y="511866"/>
                    <a:pt x="0" y="511866"/>
                    <a:pt x="41068" y="511866"/>
                  </a:cubicBezTo>
                  <a:cubicBezTo>
                    <a:pt x="41068" y="511866"/>
                    <a:pt x="41068" y="511866"/>
                    <a:pt x="64536" y="517743"/>
                  </a:cubicBezTo>
                  <a:cubicBezTo>
                    <a:pt x="76269" y="522151"/>
                    <a:pt x="82136" y="526558"/>
                    <a:pt x="93871" y="535373"/>
                  </a:cubicBezTo>
                  <a:cubicBezTo>
                    <a:pt x="110005" y="547126"/>
                    <a:pt x="127605" y="551534"/>
                    <a:pt x="146673" y="551534"/>
                  </a:cubicBezTo>
                  <a:cubicBezTo>
                    <a:pt x="193608" y="551534"/>
                    <a:pt x="231743" y="507459"/>
                    <a:pt x="231743" y="453100"/>
                  </a:cubicBezTo>
                  <a:cubicBezTo>
                    <a:pt x="231743" y="401680"/>
                    <a:pt x="198008" y="359075"/>
                    <a:pt x="154006" y="354667"/>
                  </a:cubicBezTo>
                  <a:cubicBezTo>
                    <a:pt x="152540" y="354667"/>
                    <a:pt x="152540" y="354667"/>
                    <a:pt x="151073" y="354667"/>
                  </a:cubicBezTo>
                  <a:cubicBezTo>
                    <a:pt x="130539" y="351729"/>
                    <a:pt x="111471" y="357605"/>
                    <a:pt x="93871" y="369359"/>
                  </a:cubicBezTo>
                  <a:cubicBezTo>
                    <a:pt x="80670" y="379643"/>
                    <a:pt x="74803" y="382581"/>
                    <a:pt x="60135" y="388458"/>
                  </a:cubicBezTo>
                  <a:cubicBezTo>
                    <a:pt x="60135" y="388458"/>
                    <a:pt x="60135" y="388458"/>
                    <a:pt x="41068" y="392865"/>
                  </a:cubicBezTo>
                  <a:cubicBezTo>
                    <a:pt x="41068" y="392865"/>
                    <a:pt x="41068" y="392865"/>
                    <a:pt x="0" y="392865"/>
                  </a:cubicBezTo>
                  <a:cubicBezTo>
                    <a:pt x="0" y="392865"/>
                    <a:pt x="0" y="392865"/>
                    <a:pt x="0" y="287086"/>
                  </a:cubicBezTo>
                  <a:cubicBezTo>
                    <a:pt x="0" y="287086"/>
                    <a:pt x="0" y="287086"/>
                    <a:pt x="125824" y="287086"/>
                  </a:cubicBezTo>
                  <a:lnTo>
                    <a:pt x="128963" y="287086"/>
                  </a:lnTo>
                  <a:lnTo>
                    <a:pt x="128715" y="258841"/>
                  </a:lnTo>
                  <a:cubicBezTo>
                    <a:pt x="128510" y="235514"/>
                    <a:pt x="128237" y="204412"/>
                    <a:pt x="127872" y="162943"/>
                  </a:cubicBezTo>
                  <a:cubicBezTo>
                    <a:pt x="127872" y="162943"/>
                    <a:pt x="127872" y="162943"/>
                    <a:pt x="120586" y="133584"/>
                  </a:cubicBezTo>
                  <a:cubicBezTo>
                    <a:pt x="114758" y="118904"/>
                    <a:pt x="110386" y="110096"/>
                    <a:pt x="100186" y="95417"/>
                  </a:cubicBezTo>
                  <a:cubicBezTo>
                    <a:pt x="91444" y="83673"/>
                    <a:pt x="88529" y="71930"/>
                    <a:pt x="88529" y="57250"/>
                  </a:cubicBezTo>
                  <a:cubicBezTo>
                    <a:pt x="88529" y="24955"/>
                    <a:pt x="119129" y="0"/>
                    <a:pt x="155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9" name="Freeform 53"/>
            <p:cNvSpPr/>
            <p:nvPr/>
          </p:nvSpPr>
          <p:spPr bwMode="auto">
            <a:xfrm>
              <a:off x="4626382" y="2815192"/>
              <a:ext cx="1541665" cy="1253315"/>
            </a:xfrm>
            <a:custGeom>
              <a:avLst/>
              <a:gdLst>
                <a:gd name="connsiteX0" fmla="*/ 1113667 w 1541665"/>
                <a:gd name="connsiteY0" fmla="*/ 0 h 1253315"/>
                <a:gd name="connsiteX1" fmla="*/ 1179758 w 1541665"/>
                <a:gd name="connsiteY1" fmla="*/ 52768 h 1253315"/>
                <a:gd name="connsiteX2" fmla="*/ 1168008 w 1541665"/>
                <a:gd name="connsiteY2" fmla="*/ 95275 h 1253315"/>
                <a:gd name="connsiteX3" fmla="*/ 1145978 w 1541665"/>
                <a:gd name="connsiteY3" fmla="*/ 136317 h 1253315"/>
                <a:gd name="connsiteX4" fmla="*/ 1140103 w 1541665"/>
                <a:gd name="connsiteY4" fmla="*/ 162701 h 1253315"/>
                <a:gd name="connsiteX5" fmla="*/ 1139119 w 1541665"/>
                <a:gd name="connsiteY5" fmla="*/ 288392 h 1253315"/>
                <a:gd name="connsiteX6" fmla="*/ 1138922 w 1541665"/>
                <a:gd name="connsiteY6" fmla="*/ 313644 h 1253315"/>
                <a:gd name="connsiteX7" fmla="*/ 1147451 w 1541665"/>
                <a:gd name="connsiteY7" fmla="*/ 313644 h 1253315"/>
                <a:gd name="connsiteX8" fmla="*/ 1541665 w 1541665"/>
                <a:gd name="connsiteY8" fmla="*/ 313644 h 1253315"/>
                <a:gd name="connsiteX9" fmla="*/ 1306968 w 1541665"/>
                <a:gd name="connsiteY9" fmla="*/ 406231 h 1253315"/>
                <a:gd name="connsiteX10" fmla="*/ 1292300 w 1541665"/>
                <a:gd name="connsiteY10" fmla="*/ 438562 h 1253315"/>
                <a:gd name="connsiteX11" fmla="*/ 1268830 w 1541665"/>
                <a:gd name="connsiteY11" fmla="*/ 512044 h 1253315"/>
                <a:gd name="connsiteX12" fmla="*/ 1301101 w 1541665"/>
                <a:gd name="connsiteY12" fmla="*/ 606100 h 1253315"/>
                <a:gd name="connsiteX13" fmla="*/ 1251228 w 1541665"/>
                <a:gd name="connsiteY13" fmla="*/ 700156 h 1253315"/>
                <a:gd name="connsiteX14" fmla="*/ 1276164 w 1541665"/>
                <a:gd name="connsiteY14" fmla="*/ 779515 h 1253315"/>
                <a:gd name="connsiteX15" fmla="*/ 1195487 w 1541665"/>
                <a:gd name="connsiteY15" fmla="*/ 850057 h 1253315"/>
                <a:gd name="connsiteX16" fmla="*/ 1194020 w 1541665"/>
                <a:gd name="connsiteY16" fmla="*/ 948522 h 1253315"/>
                <a:gd name="connsiteX17" fmla="*/ 1135346 w 1541665"/>
                <a:gd name="connsiteY17" fmla="*/ 948522 h 1253315"/>
                <a:gd name="connsiteX18" fmla="*/ 374753 w 1541665"/>
                <a:gd name="connsiteY18" fmla="*/ 948522 h 1253315"/>
                <a:gd name="connsiteX19" fmla="*/ 300344 w 1541665"/>
                <a:gd name="connsiteY19" fmla="*/ 948522 h 1253315"/>
                <a:gd name="connsiteX20" fmla="*/ 300344 w 1541665"/>
                <a:gd name="connsiteY20" fmla="*/ 962197 h 1253315"/>
                <a:gd name="connsiteX21" fmla="*/ 300344 w 1541665"/>
                <a:gd name="connsiteY21" fmla="*/ 1090671 h 1253315"/>
                <a:gd name="connsiteX22" fmla="*/ 307688 w 1541665"/>
                <a:gd name="connsiteY22" fmla="*/ 1119976 h 1253315"/>
                <a:gd name="connsiteX23" fmla="*/ 329718 w 1541665"/>
                <a:gd name="connsiteY23" fmla="*/ 1158073 h 1253315"/>
                <a:gd name="connsiteX24" fmla="*/ 339999 w 1541665"/>
                <a:gd name="connsiteY24" fmla="*/ 1196170 h 1253315"/>
                <a:gd name="connsiteX25" fmla="*/ 273908 w 1541665"/>
                <a:gd name="connsiteY25" fmla="*/ 1253315 h 1253315"/>
                <a:gd name="connsiteX26" fmla="*/ 207818 w 1541665"/>
                <a:gd name="connsiteY26" fmla="*/ 1200566 h 1253315"/>
                <a:gd name="connsiteX27" fmla="*/ 218098 w 1541665"/>
                <a:gd name="connsiteY27" fmla="*/ 1158073 h 1253315"/>
                <a:gd name="connsiteX28" fmla="*/ 240129 w 1541665"/>
                <a:gd name="connsiteY28" fmla="*/ 1117046 h 1253315"/>
                <a:gd name="connsiteX29" fmla="*/ 247472 w 1541665"/>
                <a:gd name="connsiteY29" fmla="*/ 1090671 h 1253315"/>
                <a:gd name="connsiteX30" fmla="*/ 247472 w 1541665"/>
                <a:gd name="connsiteY30" fmla="*/ 976804 h 1253315"/>
                <a:gd name="connsiteX31" fmla="*/ 247472 w 1541665"/>
                <a:gd name="connsiteY31" fmla="*/ 948522 h 1253315"/>
                <a:gd name="connsiteX32" fmla="*/ 199850 w 1541665"/>
                <a:gd name="connsiteY32" fmla="*/ 948522 h 1253315"/>
                <a:gd name="connsiteX33" fmla="*/ 0 w 1541665"/>
                <a:gd name="connsiteY33" fmla="*/ 948522 h 1253315"/>
                <a:gd name="connsiteX34" fmla="*/ 0 w 1541665"/>
                <a:gd name="connsiteY34" fmla="*/ 313644 h 1253315"/>
                <a:gd name="connsiteX35" fmla="*/ 274384 w 1541665"/>
                <a:gd name="connsiteY35" fmla="*/ 313644 h 1253315"/>
                <a:gd name="connsiteX36" fmla="*/ 295939 w 1541665"/>
                <a:gd name="connsiteY36" fmla="*/ 313644 h 1253315"/>
                <a:gd name="connsiteX37" fmla="*/ 376383 w 1541665"/>
                <a:gd name="connsiteY37" fmla="*/ 313644 h 1253315"/>
                <a:gd name="connsiteX38" fmla="*/ 978449 w 1541665"/>
                <a:gd name="connsiteY38" fmla="*/ 313644 h 1253315"/>
                <a:gd name="connsiteX39" fmla="*/ 1085762 w 1541665"/>
                <a:gd name="connsiteY39" fmla="*/ 313644 h 1253315"/>
                <a:gd name="connsiteX40" fmla="*/ 1085762 w 1541665"/>
                <a:gd name="connsiteY40" fmla="*/ 304515 h 1253315"/>
                <a:gd name="connsiteX41" fmla="*/ 1085762 w 1541665"/>
                <a:gd name="connsiteY41" fmla="*/ 162701 h 1253315"/>
                <a:gd name="connsiteX42" fmla="*/ 1078419 w 1541665"/>
                <a:gd name="connsiteY42" fmla="*/ 133386 h 1253315"/>
                <a:gd name="connsiteX43" fmla="*/ 1056389 w 1541665"/>
                <a:gd name="connsiteY43" fmla="*/ 95275 h 1253315"/>
                <a:gd name="connsiteX44" fmla="*/ 1046108 w 1541665"/>
                <a:gd name="connsiteY44" fmla="*/ 57165 h 1253315"/>
                <a:gd name="connsiteX45" fmla="*/ 1113667 w 1541665"/>
                <a:gd name="connsiteY45" fmla="*/ 0 h 125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41665" h="1253315">
                  <a:moveTo>
                    <a:pt x="1113667" y="0"/>
                  </a:moveTo>
                  <a:cubicBezTo>
                    <a:pt x="1147447" y="0"/>
                    <a:pt x="1176820" y="23452"/>
                    <a:pt x="1179758" y="52768"/>
                  </a:cubicBezTo>
                  <a:cubicBezTo>
                    <a:pt x="1181226" y="68891"/>
                    <a:pt x="1178289" y="83549"/>
                    <a:pt x="1168008" y="95275"/>
                  </a:cubicBezTo>
                  <a:cubicBezTo>
                    <a:pt x="1156259" y="111399"/>
                    <a:pt x="1151853" y="120194"/>
                    <a:pt x="1145978" y="136317"/>
                  </a:cubicBezTo>
                  <a:lnTo>
                    <a:pt x="1140103" y="162701"/>
                  </a:lnTo>
                  <a:cubicBezTo>
                    <a:pt x="1140103" y="162701"/>
                    <a:pt x="1140103" y="162701"/>
                    <a:pt x="1139119" y="288392"/>
                  </a:cubicBezTo>
                  <a:lnTo>
                    <a:pt x="1138922" y="313644"/>
                  </a:lnTo>
                  <a:lnTo>
                    <a:pt x="1147451" y="313644"/>
                  </a:lnTo>
                  <a:cubicBezTo>
                    <a:pt x="1266153" y="313644"/>
                    <a:pt x="1397134" y="313644"/>
                    <a:pt x="1541665" y="313644"/>
                  </a:cubicBezTo>
                  <a:cubicBezTo>
                    <a:pt x="1541665" y="313644"/>
                    <a:pt x="1541665" y="313644"/>
                    <a:pt x="1306968" y="406231"/>
                  </a:cubicBezTo>
                  <a:cubicBezTo>
                    <a:pt x="1306968" y="406231"/>
                    <a:pt x="1306968" y="406231"/>
                    <a:pt x="1292300" y="438562"/>
                  </a:cubicBezTo>
                  <a:cubicBezTo>
                    <a:pt x="1292300" y="438562"/>
                    <a:pt x="1292300" y="438562"/>
                    <a:pt x="1268830" y="512044"/>
                  </a:cubicBezTo>
                  <a:cubicBezTo>
                    <a:pt x="1268830" y="512044"/>
                    <a:pt x="1290833" y="586994"/>
                    <a:pt x="1301101" y="606100"/>
                  </a:cubicBezTo>
                  <a:cubicBezTo>
                    <a:pt x="1324571" y="654597"/>
                    <a:pt x="1251228" y="700156"/>
                    <a:pt x="1251228" y="700156"/>
                  </a:cubicBezTo>
                  <a:cubicBezTo>
                    <a:pt x="1251228" y="700156"/>
                    <a:pt x="1301101" y="723670"/>
                    <a:pt x="1276164" y="779515"/>
                  </a:cubicBezTo>
                  <a:cubicBezTo>
                    <a:pt x="1264430" y="803029"/>
                    <a:pt x="1195487" y="850057"/>
                    <a:pt x="1195487" y="850057"/>
                  </a:cubicBezTo>
                  <a:cubicBezTo>
                    <a:pt x="1195487" y="850057"/>
                    <a:pt x="1195487" y="850057"/>
                    <a:pt x="1194020" y="948522"/>
                  </a:cubicBezTo>
                  <a:cubicBezTo>
                    <a:pt x="1194020" y="948522"/>
                    <a:pt x="1194020" y="948522"/>
                    <a:pt x="1135346" y="948522"/>
                  </a:cubicBezTo>
                  <a:cubicBezTo>
                    <a:pt x="1135346" y="948522"/>
                    <a:pt x="1135346" y="948522"/>
                    <a:pt x="374753" y="948522"/>
                  </a:cubicBezTo>
                  <a:lnTo>
                    <a:pt x="300344" y="948522"/>
                  </a:lnTo>
                  <a:lnTo>
                    <a:pt x="300344" y="962197"/>
                  </a:lnTo>
                  <a:cubicBezTo>
                    <a:pt x="300344" y="987095"/>
                    <a:pt x="300344" y="1026932"/>
                    <a:pt x="300344" y="1090671"/>
                  </a:cubicBezTo>
                  <a:cubicBezTo>
                    <a:pt x="300344" y="1090671"/>
                    <a:pt x="300344" y="1090671"/>
                    <a:pt x="307688" y="1119976"/>
                  </a:cubicBezTo>
                  <a:cubicBezTo>
                    <a:pt x="313562" y="1134629"/>
                    <a:pt x="317968" y="1143420"/>
                    <a:pt x="329718" y="1158073"/>
                  </a:cubicBezTo>
                  <a:cubicBezTo>
                    <a:pt x="338530" y="1169795"/>
                    <a:pt x="341467" y="1181517"/>
                    <a:pt x="339999" y="1196170"/>
                  </a:cubicBezTo>
                  <a:cubicBezTo>
                    <a:pt x="339999" y="1228406"/>
                    <a:pt x="310625" y="1253315"/>
                    <a:pt x="273908" y="1253315"/>
                  </a:cubicBezTo>
                  <a:cubicBezTo>
                    <a:pt x="238660" y="1253315"/>
                    <a:pt x="209286" y="1229871"/>
                    <a:pt x="207818" y="1200566"/>
                  </a:cubicBezTo>
                  <a:cubicBezTo>
                    <a:pt x="204880" y="1182982"/>
                    <a:pt x="209286" y="1169795"/>
                    <a:pt x="218098" y="1158073"/>
                  </a:cubicBezTo>
                  <a:cubicBezTo>
                    <a:pt x="229848" y="1141955"/>
                    <a:pt x="234254" y="1133163"/>
                    <a:pt x="240129" y="1117046"/>
                  </a:cubicBezTo>
                  <a:lnTo>
                    <a:pt x="247472" y="1090671"/>
                  </a:lnTo>
                  <a:cubicBezTo>
                    <a:pt x="247472" y="1090671"/>
                    <a:pt x="247472" y="1090671"/>
                    <a:pt x="247472" y="976804"/>
                  </a:cubicBezTo>
                  <a:lnTo>
                    <a:pt x="247472" y="948522"/>
                  </a:lnTo>
                  <a:lnTo>
                    <a:pt x="199850" y="948522"/>
                  </a:lnTo>
                  <a:cubicBezTo>
                    <a:pt x="137484" y="948522"/>
                    <a:pt x="70959" y="948522"/>
                    <a:pt x="0" y="948522"/>
                  </a:cubicBezTo>
                  <a:cubicBezTo>
                    <a:pt x="0" y="948522"/>
                    <a:pt x="0" y="948522"/>
                    <a:pt x="0" y="313644"/>
                  </a:cubicBezTo>
                  <a:cubicBezTo>
                    <a:pt x="0" y="313644"/>
                    <a:pt x="0" y="313644"/>
                    <a:pt x="274384" y="313644"/>
                  </a:cubicBezTo>
                  <a:lnTo>
                    <a:pt x="295939" y="313644"/>
                  </a:lnTo>
                  <a:lnTo>
                    <a:pt x="376383" y="313644"/>
                  </a:lnTo>
                  <a:cubicBezTo>
                    <a:pt x="517527" y="313644"/>
                    <a:pt x="711599" y="313644"/>
                    <a:pt x="978449" y="313644"/>
                  </a:cubicBezTo>
                  <a:lnTo>
                    <a:pt x="1085762" y="313644"/>
                  </a:lnTo>
                  <a:lnTo>
                    <a:pt x="1085762" y="304515"/>
                  </a:lnTo>
                  <a:cubicBezTo>
                    <a:pt x="1085762" y="277032"/>
                    <a:pt x="1085762" y="233059"/>
                    <a:pt x="1085762" y="162701"/>
                  </a:cubicBezTo>
                  <a:cubicBezTo>
                    <a:pt x="1085762" y="162701"/>
                    <a:pt x="1085762" y="162701"/>
                    <a:pt x="1078419" y="133386"/>
                  </a:cubicBezTo>
                  <a:cubicBezTo>
                    <a:pt x="1072544" y="118728"/>
                    <a:pt x="1068138" y="109933"/>
                    <a:pt x="1056389" y="95275"/>
                  </a:cubicBezTo>
                  <a:cubicBezTo>
                    <a:pt x="1049045" y="83549"/>
                    <a:pt x="1044639" y="71823"/>
                    <a:pt x="1046108" y="57165"/>
                  </a:cubicBezTo>
                  <a:cubicBezTo>
                    <a:pt x="1046108" y="24918"/>
                    <a:pt x="1076950" y="0"/>
                    <a:pt x="1113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Freeform 38"/>
            <p:cNvSpPr/>
            <p:nvPr/>
          </p:nvSpPr>
          <p:spPr bwMode="auto">
            <a:xfrm>
              <a:off x="3295921" y="1646612"/>
              <a:ext cx="658907" cy="633614"/>
            </a:xfrm>
            <a:custGeom>
              <a:avLst/>
              <a:gdLst>
                <a:gd name="T0" fmla="*/ 449 w 449"/>
                <a:gd name="T1" fmla="*/ 0 h 432"/>
                <a:gd name="T2" fmla="*/ 159 w 449"/>
                <a:gd name="T3" fmla="*/ 0 h 432"/>
                <a:gd name="T4" fmla="*/ 99 w 449"/>
                <a:gd name="T5" fmla="*/ 103 h 432"/>
                <a:gd name="T6" fmla="*/ 0 w 449"/>
                <a:gd name="T7" fmla="*/ 432 h 432"/>
                <a:gd name="T8" fmla="*/ 271 w 449"/>
                <a:gd name="T9" fmla="*/ 432 h 432"/>
                <a:gd name="T10" fmla="*/ 271 w 449"/>
                <a:gd name="T11" fmla="*/ 391 h 432"/>
                <a:gd name="T12" fmla="*/ 268 w 449"/>
                <a:gd name="T13" fmla="*/ 378 h 432"/>
                <a:gd name="T14" fmla="*/ 255 w 449"/>
                <a:gd name="T15" fmla="*/ 355 h 432"/>
                <a:gd name="T16" fmla="*/ 244 w 449"/>
                <a:gd name="T17" fmla="*/ 316 h 432"/>
                <a:gd name="T18" fmla="*/ 245 w 449"/>
                <a:gd name="T19" fmla="*/ 315 h 432"/>
                <a:gd name="T20" fmla="*/ 245 w 449"/>
                <a:gd name="T21" fmla="*/ 314 h 432"/>
                <a:gd name="T22" fmla="*/ 245 w 449"/>
                <a:gd name="T23" fmla="*/ 314 h 432"/>
                <a:gd name="T24" fmla="*/ 311 w 449"/>
                <a:gd name="T25" fmla="*/ 261 h 432"/>
                <a:gd name="T26" fmla="*/ 379 w 449"/>
                <a:gd name="T27" fmla="*/ 319 h 432"/>
                <a:gd name="T28" fmla="*/ 378 w 449"/>
                <a:gd name="T29" fmla="*/ 319 h 432"/>
                <a:gd name="T30" fmla="*/ 368 w 449"/>
                <a:gd name="T31" fmla="*/ 355 h 432"/>
                <a:gd name="T32" fmla="*/ 356 w 449"/>
                <a:gd name="T33" fmla="*/ 376 h 432"/>
                <a:gd name="T34" fmla="*/ 352 w 449"/>
                <a:gd name="T35" fmla="*/ 391 h 432"/>
                <a:gd name="T36" fmla="*/ 352 w 449"/>
                <a:gd name="T37" fmla="*/ 391 h 432"/>
                <a:gd name="T38" fmla="*/ 352 w 449"/>
                <a:gd name="T39" fmla="*/ 432 h 432"/>
                <a:gd name="T40" fmla="*/ 449 w 449"/>
                <a:gd name="T41" fmla="*/ 432 h 432"/>
                <a:gd name="T42" fmla="*/ 449 w 449"/>
                <a:gd name="T4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9" h="432">
                  <a:moveTo>
                    <a:pt x="44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35" y="35"/>
                    <a:pt x="115" y="70"/>
                    <a:pt x="99" y="103"/>
                  </a:cubicBezTo>
                  <a:cubicBezTo>
                    <a:pt x="54" y="195"/>
                    <a:pt x="15" y="308"/>
                    <a:pt x="0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391"/>
                    <a:pt x="271" y="391"/>
                    <a:pt x="271" y="391"/>
                  </a:cubicBezTo>
                  <a:cubicBezTo>
                    <a:pt x="268" y="378"/>
                    <a:pt x="268" y="378"/>
                    <a:pt x="268" y="378"/>
                  </a:cubicBezTo>
                  <a:cubicBezTo>
                    <a:pt x="264" y="369"/>
                    <a:pt x="262" y="365"/>
                    <a:pt x="255" y="355"/>
                  </a:cubicBezTo>
                  <a:cubicBezTo>
                    <a:pt x="246" y="344"/>
                    <a:pt x="243" y="331"/>
                    <a:pt x="244" y="316"/>
                  </a:cubicBezTo>
                  <a:cubicBezTo>
                    <a:pt x="244" y="316"/>
                    <a:pt x="245" y="315"/>
                    <a:pt x="245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7" y="284"/>
                    <a:pt x="276" y="261"/>
                    <a:pt x="311" y="261"/>
                  </a:cubicBezTo>
                  <a:cubicBezTo>
                    <a:pt x="348" y="261"/>
                    <a:pt x="379" y="287"/>
                    <a:pt x="379" y="319"/>
                  </a:cubicBezTo>
                  <a:cubicBezTo>
                    <a:pt x="378" y="319"/>
                    <a:pt x="378" y="319"/>
                    <a:pt x="378" y="319"/>
                  </a:cubicBezTo>
                  <a:cubicBezTo>
                    <a:pt x="379" y="332"/>
                    <a:pt x="376" y="344"/>
                    <a:pt x="368" y="355"/>
                  </a:cubicBezTo>
                  <a:cubicBezTo>
                    <a:pt x="361" y="364"/>
                    <a:pt x="359" y="368"/>
                    <a:pt x="356" y="376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432"/>
                    <a:pt x="352" y="432"/>
                    <a:pt x="352" y="432"/>
                  </a:cubicBezTo>
                  <a:cubicBezTo>
                    <a:pt x="449" y="432"/>
                    <a:pt x="449" y="432"/>
                    <a:pt x="449" y="432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1" name="Freeform 55"/>
            <p:cNvSpPr/>
            <p:nvPr/>
          </p:nvSpPr>
          <p:spPr bwMode="auto">
            <a:xfrm>
              <a:off x="4063592" y="1312731"/>
              <a:ext cx="1054757" cy="967494"/>
            </a:xfrm>
            <a:custGeom>
              <a:avLst/>
              <a:gdLst>
                <a:gd name="connsiteX0" fmla="*/ 0 w 1054757"/>
                <a:gd name="connsiteY0" fmla="*/ 333881 h 967494"/>
                <a:gd name="connsiteX1" fmla="*/ 2060 w 1054757"/>
                <a:gd name="connsiteY1" fmla="*/ 333881 h 967494"/>
                <a:gd name="connsiteX2" fmla="*/ 16481 w 1054757"/>
                <a:gd name="connsiteY2" fmla="*/ 333881 h 967494"/>
                <a:gd name="connsiteX3" fmla="*/ 55622 w 1054757"/>
                <a:gd name="connsiteY3" fmla="*/ 333881 h 967494"/>
                <a:gd name="connsiteX4" fmla="*/ 131845 w 1054757"/>
                <a:gd name="connsiteY4" fmla="*/ 333881 h 967494"/>
                <a:gd name="connsiteX5" fmla="*/ 187724 w 1054757"/>
                <a:gd name="connsiteY5" fmla="*/ 333881 h 967494"/>
                <a:gd name="connsiteX6" fmla="*/ 257509 w 1054757"/>
                <a:gd name="connsiteY6" fmla="*/ 333881 h 967494"/>
                <a:gd name="connsiteX7" fmla="*/ 342745 w 1054757"/>
                <a:gd name="connsiteY7" fmla="*/ 333881 h 967494"/>
                <a:gd name="connsiteX8" fmla="*/ 444976 w 1054757"/>
                <a:gd name="connsiteY8" fmla="*/ 333881 h 967494"/>
                <a:gd name="connsiteX9" fmla="*/ 565747 w 1054757"/>
                <a:gd name="connsiteY9" fmla="*/ 333881 h 967494"/>
                <a:gd name="connsiteX10" fmla="*/ 706605 w 1054757"/>
                <a:gd name="connsiteY10" fmla="*/ 333881 h 967494"/>
                <a:gd name="connsiteX11" fmla="*/ 869093 w 1054757"/>
                <a:gd name="connsiteY11" fmla="*/ 333881 h 967494"/>
                <a:gd name="connsiteX12" fmla="*/ 902994 w 1054757"/>
                <a:gd name="connsiteY12" fmla="*/ 333881 h 967494"/>
                <a:gd name="connsiteX13" fmla="*/ 1054757 w 1054757"/>
                <a:gd name="connsiteY13" fmla="*/ 333881 h 967494"/>
                <a:gd name="connsiteX14" fmla="*/ 1054757 w 1054757"/>
                <a:gd name="connsiteY14" fmla="*/ 967494 h 967494"/>
                <a:gd name="connsiteX15" fmla="*/ 934465 w 1054757"/>
                <a:gd name="connsiteY15" fmla="*/ 967494 h 967494"/>
                <a:gd name="connsiteX16" fmla="*/ 934465 w 1054757"/>
                <a:gd name="connsiteY16" fmla="*/ 905893 h 967494"/>
                <a:gd name="connsiteX17" fmla="*/ 935932 w 1054757"/>
                <a:gd name="connsiteY17" fmla="*/ 905893 h 967494"/>
                <a:gd name="connsiteX18" fmla="*/ 940333 w 1054757"/>
                <a:gd name="connsiteY18" fmla="*/ 883892 h 967494"/>
                <a:gd name="connsiteX19" fmla="*/ 957937 w 1054757"/>
                <a:gd name="connsiteY19" fmla="*/ 853092 h 967494"/>
                <a:gd name="connsiteX20" fmla="*/ 974073 w 1054757"/>
                <a:gd name="connsiteY20" fmla="*/ 800291 h 967494"/>
                <a:gd name="connsiteX21" fmla="*/ 875786 w 1054757"/>
                <a:gd name="connsiteY21" fmla="*/ 715222 h 967494"/>
                <a:gd name="connsiteX22" fmla="*/ 777498 w 1054757"/>
                <a:gd name="connsiteY22" fmla="*/ 792957 h 967494"/>
                <a:gd name="connsiteX23" fmla="*/ 777498 w 1054757"/>
                <a:gd name="connsiteY23" fmla="*/ 794424 h 967494"/>
                <a:gd name="connsiteX24" fmla="*/ 777498 w 1054757"/>
                <a:gd name="connsiteY24" fmla="*/ 795891 h 967494"/>
                <a:gd name="connsiteX25" fmla="*/ 793635 w 1054757"/>
                <a:gd name="connsiteY25" fmla="*/ 853092 h 967494"/>
                <a:gd name="connsiteX26" fmla="*/ 811239 w 1054757"/>
                <a:gd name="connsiteY26" fmla="*/ 886826 h 967494"/>
                <a:gd name="connsiteX27" fmla="*/ 817107 w 1054757"/>
                <a:gd name="connsiteY27" fmla="*/ 905893 h 967494"/>
                <a:gd name="connsiteX28" fmla="*/ 817107 w 1054757"/>
                <a:gd name="connsiteY28" fmla="*/ 967494 h 967494"/>
                <a:gd name="connsiteX29" fmla="*/ 551587 w 1054757"/>
                <a:gd name="connsiteY29" fmla="*/ 967494 h 967494"/>
                <a:gd name="connsiteX30" fmla="*/ 547614 w 1054757"/>
                <a:gd name="connsiteY30" fmla="*/ 967494 h 967494"/>
                <a:gd name="connsiteX31" fmla="*/ 472390 w 1054757"/>
                <a:gd name="connsiteY31" fmla="*/ 967494 h 967494"/>
                <a:gd name="connsiteX32" fmla="*/ 378830 w 1054757"/>
                <a:gd name="connsiteY32" fmla="*/ 967494 h 967494"/>
                <a:gd name="connsiteX33" fmla="*/ 269709 w 1054757"/>
                <a:gd name="connsiteY33" fmla="*/ 967494 h 967494"/>
                <a:gd name="connsiteX34" fmla="*/ 143832 w 1054757"/>
                <a:gd name="connsiteY34" fmla="*/ 967494 h 967494"/>
                <a:gd name="connsiteX35" fmla="*/ 0 w 1054757"/>
                <a:gd name="connsiteY35" fmla="*/ 967494 h 967494"/>
                <a:gd name="connsiteX36" fmla="*/ 0 w 1054757"/>
                <a:gd name="connsiteY36" fmla="*/ 966257 h 967494"/>
                <a:gd name="connsiteX37" fmla="*/ 0 w 1054757"/>
                <a:gd name="connsiteY37" fmla="*/ 957594 h 967494"/>
                <a:gd name="connsiteX38" fmla="*/ 0 w 1054757"/>
                <a:gd name="connsiteY38" fmla="*/ 934081 h 967494"/>
                <a:gd name="connsiteX39" fmla="*/ 0 w 1054757"/>
                <a:gd name="connsiteY39" fmla="*/ 888292 h 967494"/>
                <a:gd name="connsiteX40" fmla="*/ 0 w 1054757"/>
                <a:gd name="connsiteY40" fmla="*/ 854725 h 967494"/>
                <a:gd name="connsiteX41" fmla="*/ 0 w 1054757"/>
                <a:gd name="connsiteY41" fmla="*/ 812803 h 967494"/>
                <a:gd name="connsiteX42" fmla="*/ 0 w 1054757"/>
                <a:gd name="connsiteY42" fmla="*/ 761601 h 967494"/>
                <a:gd name="connsiteX43" fmla="*/ 0 w 1054757"/>
                <a:gd name="connsiteY43" fmla="*/ 700189 h 967494"/>
                <a:gd name="connsiteX44" fmla="*/ 0 w 1054757"/>
                <a:gd name="connsiteY44" fmla="*/ 627639 h 967494"/>
                <a:gd name="connsiteX45" fmla="*/ 0 w 1054757"/>
                <a:gd name="connsiteY45" fmla="*/ 543023 h 967494"/>
                <a:gd name="connsiteX46" fmla="*/ 0 w 1054757"/>
                <a:gd name="connsiteY46" fmla="*/ 445413 h 967494"/>
                <a:gd name="connsiteX47" fmla="*/ 944096 w 1054757"/>
                <a:gd name="connsiteY47" fmla="*/ 0 h 967494"/>
                <a:gd name="connsiteX48" fmla="*/ 1010286 w 1054757"/>
                <a:gd name="connsiteY48" fmla="*/ 54421 h 967494"/>
                <a:gd name="connsiteX49" fmla="*/ 999990 w 1054757"/>
                <a:gd name="connsiteY49" fmla="*/ 97075 h 967494"/>
                <a:gd name="connsiteX50" fmla="*/ 976456 w 1054757"/>
                <a:gd name="connsiteY50" fmla="*/ 138259 h 967494"/>
                <a:gd name="connsiteX51" fmla="*/ 977926 w 1054757"/>
                <a:gd name="connsiteY51" fmla="*/ 138259 h 967494"/>
                <a:gd name="connsiteX52" fmla="*/ 970572 w 1054757"/>
                <a:gd name="connsiteY52" fmla="*/ 163263 h 967494"/>
                <a:gd name="connsiteX53" fmla="*/ 970572 w 1054757"/>
                <a:gd name="connsiteY53" fmla="*/ 333880 h 967494"/>
                <a:gd name="connsiteX54" fmla="*/ 917620 w 1054757"/>
                <a:gd name="connsiteY54" fmla="*/ 333880 h 967494"/>
                <a:gd name="connsiteX55" fmla="*/ 916149 w 1054757"/>
                <a:gd name="connsiteY55" fmla="*/ 163263 h 967494"/>
                <a:gd name="connsiteX56" fmla="*/ 908794 w 1054757"/>
                <a:gd name="connsiteY56" fmla="*/ 135317 h 967494"/>
                <a:gd name="connsiteX57" fmla="*/ 888201 w 1054757"/>
                <a:gd name="connsiteY57" fmla="*/ 97075 h 967494"/>
                <a:gd name="connsiteX58" fmla="*/ 876434 w 1054757"/>
                <a:gd name="connsiteY58" fmla="*/ 57363 h 967494"/>
                <a:gd name="connsiteX59" fmla="*/ 944096 w 1054757"/>
                <a:gd name="connsiteY59" fmla="*/ 0 h 96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54757" h="967494">
                  <a:moveTo>
                    <a:pt x="0" y="333881"/>
                  </a:moveTo>
                  <a:lnTo>
                    <a:pt x="2060" y="333881"/>
                  </a:lnTo>
                  <a:lnTo>
                    <a:pt x="16481" y="333881"/>
                  </a:lnTo>
                  <a:lnTo>
                    <a:pt x="55622" y="333881"/>
                  </a:lnTo>
                  <a:lnTo>
                    <a:pt x="131845" y="333881"/>
                  </a:lnTo>
                  <a:lnTo>
                    <a:pt x="187724" y="333881"/>
                  </a:lnTo>
                  <a:lnTo>
                    <a:pt x="257509" y="333881"/>
                  </a:lnTo>
                  <a:lnTo>
                    <a:pt x="342745" y="333881"/>
                  </a:lnTo>
                  <a:lnTo>
                    <a:pt x="444976" y="333881"/>
                  </a:lnTo>
                  <a:lnTo>
                    <a:pt x="565747" y="333881"/>
                  </a:lnTo>
                  <a:lnTo>
                    <a:pt x="706605" y="333881"/>
                  </a:lnTo>
                  <a:lnTo>
                    <a:pt x="869093" y="333881"/>
                  </a:lnTo>
                  <a:lnTo>
                    <a:pt x="902994" y="333881"/>
                  </a:lnTo>
                  <a:lnTo>
                    <a:pt x="1054757" y="333881"/>
                  </a:lnTo>
                  <a:cubicBezTo>
                    <a:pt x="1054757" y="333881"/>
                    <a:pt x="1054757" y="333881"/>
                    <a:pt x="1054757" y="967494"/>
                  </a:cubicBezTo>
                  <a:cubicBezTo>
                    <a:pt x="1054757" y="967494"/>
                    <a:pt x="1054757" y="967494"/>
                    <a:pt x="934465" y="967494"/>
                  </a:cubicBezTo>
                  <a:cubicBezTo>
                    <a:pt x="934465" y="967494"/>
                    <a:pt x="934465" y="967494"/>
                    <a:pt x="934465" y="905893"/>
                  </a:cubicBezTo>
                  <a:cubicBezTo>
                    <a:pt x="934465" y="905893"/>
                    <a:pt x="934465" y="905893"/>
                    <a:pt x="935932" y="905893"/>
                  </a:cubicBezTo>
                  <a:cubicBezTo>
                    <a:pt x="935932" y="905893"/>
                    <a:pt x="935932" y="905893"/>
                    <a:pt x="940333" y="883892"/>
                  </a:cubicBezTo>
                  <a:cubicBezTo>
                    <a:pt x="944734" y="872159"/>
                    <a:pt x="949135" y="866292"/>
                    <a:pt x="957937" y="853092"/>
                  </a:cubicBezTo>
                  <a:cubicBezTo>
                    <a:pt x="969673" y="836958"/>
                    <a:pt x="975540" y="819358"/>
                    <a:pt x="974073" y="800291"/>
                  </a:cubicBezTo>
                  <a:cubicBezTo>
                    <a:pt x="974073" y="753356"/>
                    <a:pt x="930064" y="715222"/>
                    <a:pt x="875786" y="715222"/>
                  </a:cubicBezTo>
                  <a:cubicBezTo>
                    <a:pt x="824442" y="715222"/>
                    <a:pt x="781899" y="748956"/>
                    <a:pt x="777498" y="792957"/>
                  </a:cubicBezTo>
                  <a:cubicBezTo>
                    <a:pt x="777498" y="792957"/>
                    <a:pt x="777498" y="792957"/>
                    <a:pt x="777498" y="794424"/>
                  </a:cubicBezTo>
                  <a:cubicBezTo>
                    <a:pt x="777498" y="794424"/>
                    <a:pt x="777498" y="795891"/>
                    <a:pt x="777498" y="795891"/>
                  </a:cubicBezTo>
                  <a:cubicBezTo>
                    <a:pt x="776031" y="817891"/>
                    <a:pt x="780432" y="836958"/>
                    <a:pt x="793635" y="853092"/>
                  </a:cubicBezTo>
                  <a:cubicBezTo>
                    <a:pt x="803904" y="866292"/>
                    <a:pt x="806838" y="873626"/>
                    <a:pt x="811239" y="886826"/>
                  </a:cubicBezTo>
                  <a:cubicBezTo>
                    <a:pt x="811239" y="886826"/>
                    <a:pt x="811239" y="886826"/>
                    <a:pt x="817107" y="905893"/>
                  </a:cubicBezTo>
                  <a:cubicBezTo>
                    <a:pt x="817107" y="905893"/>
                    <a:pt x="817107" y="905893"/>
                    <a:pt x="817107" y="967494"/>
                  </a:cubicBezTo>
                  <a:cubicBezTo>
                    <a:pt x="817107" y="967494"/>
                    <a:pt x="817107" y="967494"/>
                    <a:pt x="551587" y="967494"/>
                  </a:cubicBezTo>
                  <a:lnTo>
                    <a:pt x="547614" y="967494"/>
                  </a:lnTo>
                  <a:lnTo>
                    <a:pt x="472390" y="967494"/>
                  </a:lnTo>
                  <a:lnTo>
                    <a:pt x="378830" y="967494"/>
                  </a:lnTo>
                  <a:lnTo>
                    <a:pt x="269709" y="967494"/>
                  </a:lnTo>
                  <a:lnTo>
                    <a:pt x="143832" y="967494"/>
                  </a:lnTo>
                  <a:lnTo>
                    <a:pt x="0" y="967494"/>
                  </a:lnTo>
                  <a:lnTo>
                    <a:pt x="0" y="966257"/>
                  </a:lnTo>
                  <a:lnTo>
                    <a:pt x="0" y="957594"/>
                  </a:lnTo>
                  <a:lnTo>
                    <a:pt x="0" y="934081"/>
                  </a:lnTo>
                  <a:lnTo>
                    <a:pt x="0" y="888292"/>
                  </a:lnTo>
                  <a:lnTo>
                    <a:pt x="0" y="854725"/>
                  </a:lnTo>
                  <a:lnTo>
                    <a:pt x="0" y="812803"/>
                  </a:lnTo>
                  <a:lnTo>
                    <a:pt x="0" y="761601"/>
                  </a:lnTo>
                  <a:lnTo>
                    <a:pt x="0" y="700189"/>
                  </a:lnTo>
                  <a:lnTo>
                    <a:pt x="0" y="627639"/>
                  </a:lnTo>
                  <a:lnTo>
                    <a:pt x="0" y="543023"/>
                  </a:lnTo>
                  <a:lnTo>
                    <a:pt x="0" y="445413"/>
                  </a:lnTo>
                  <a:close/>
                  <a:moveTo>
                    <a:pt x="944096" y="0"/>
                  </a:moveTo>
                  <a:cubicBezTo>
                    <a:pt x="979397" y="0"/>
                    <a:pt x="1007345" y="23533"/>
                    <a:pt x="1010286" y="54421"/>
                  </a:cubicBezTo>
                  <a:cubicBezTo>
                    <a:pt x="1011757" y="70600"/>
                    <a:pt x="1008815" y="83838"/>
                    <a:pt x="999990" y="97075"/>
                  </a:cubicBezTo>
                  <a:cubicBezTo>
                    <a:pt x="988223" y="111784"/>
                    <a:pt x="983810" y="120609"/>
                    <a:pt x="976456" y="138259"/>
                  </a:cubicBezTo>
                  <a:cubicBezTo>
                    <a:pt x="976456" y="138259"/>
                    <a:pt x="976456" y="138259"/>
                    <a:pt x="977926" y="138259"/>
                  </a:cubicBezTo>
                  <a:lnTo>
                    <a:pt x="970572" y="163263"/>
                  </a:lnTo>
                  <a:cubicBezTo>
                    <a:pt x="970572" y="163263"/>
                    <a:pt x="970572" y="163263"/>
                    <a:pt x="970572" y="333880"/>
                  </a:cubicBezTo>
                  <a:cubicBezTo>
                    <a:pt x="970572" y="333880"/>
                    <a:pt x="970572" y="333880"/>
                    <a:pt x="917620" y="333880"/>
                  </a:cubicBezTo>
                  <a:cubicBezTo>
                    <a:pt x="917620" y="333880"/>
                    <a:pt x="917620" y="333880"/>
                    <a:pt x="916149" y="163263"/>
                  </a:cubicBezTo>
                  <a:cubicBezTo>
                    <a:pt x="916149" y="163263"/>
                    <a:pt x="916149" y="163263"/>
                    <a:pt x="908794" y="135317"/>
                  </a:cubicBezTo>
                  <a:cubicBezTo>
                    <a:pt x="902910" y="119138"/>
                    <a:pt x="898498" y="111784"/>
                    <a:pt x="888201" y="97075"/>
                  </a:cubicBezTo>
                  <a:cubicBezTo>
                    <a:pt x="879376" y="85308"/>
                    <a:pt x="876434" y="72071"/>
                    <a:pt x="876434" y="57363"/>
                  </a:cubicBezTo>
                  <a:cubicBezTo>
                    <a:pt x="876434" y="26475"/>
                    <a:pt x="907323" y="0"/>
                    <a:pt x="944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2" name="Freeform 56"/>
            <p:cNvSpPr/>
            <p:nvPr/>
          </p:nvSpPr>
          <p:spPr bwMode="auto">
            <a:xfrm>
              <a:off x="3285725" y="2056374"/>
              <a:ext cx="669102" cy="1259638"/>
            </a:xfrm>
            <a:custGeom>
              <a:avLst/>
              <a:gdLst>
                <a:gd name="connsiteX0" fmla="*/ 466016 w 669102"/>
                <a:gd name="connsiteY0" fmla="*/ 0 h 1259638"/>
                <a:gd name="connsiteX1" fmla="*/ 533575 w 669102"/>
                <a:gd name="connsiteY1" fmla="*/ 52814 h 1259638"/>
                <a:gd name="connsiteX2" fmla="*/ 532107 w 669102"/>
                <a:gd name="connsiteY2" fmla="*/ 52814 h 1259638"/>
                <a:gd name="connsiteX3" fmla="*/ 521826 w 669102"/>
                <a:gd name="connsiteY3" fmla="*/ 95358 h 1259638"/>
                <a:gd name="connsiteX4" fmla="*/ 499796 w 669102"/>
                <a:gd name="connsiteY4" fmla="*/ 136436 h 1259638"/>
                <a:gd name="connsiteX5" fmla="*/ 493921 w 669102"/>
                <a:gd name="connsiteY5" fmla="*/ 162843 h 1259638"/>
                <a:gd name="connsiteX6" fmla="*/ 492452 w 669102"/>
                <a:gd name="connsiteY6" fmla="*/ 330086 h 1259638"/>
                <a:gd name="connsiteX7" fmla="*/ 551551 w 669102"/>
                <a:gd name="connsiteY7" fmla="*/ 330086 h 1259638"/>
                <a:gd name="connsiteX8" fmla="*/ 669102 w 669102"/>
                <a:gd name="connsiteY8" fmla="*/ 330086 h 1259638"/>
                <a:gd name="connsiteX9" fmla="*/ 669102 w 669102"/>
                <a:gd name="connsiteY9" fmla="*/ 966229 h 1259638"/>
                <a:gd name="connsiteX10" fmla="*/ 573757 w 669102"/>
                <a:gd name="connsiteY10" fmla="*/ 966229 h 1259638"/>
                <a:gd name="connsiteX11" fmla="*/ 567273 w 669102"/>
                <a:gd name="connsiteY11" fmla="*/ 966229 h 1259638"/>
                <a:gd name="connsiteX12" fmla="*/ 567273 w 669102"/>
                <a:gd name="connsiteY12" fmla="*/ 1002174 h 1259638"/>
                <a:gd name="connsiteX13" fmla="*/ 567273 w 669102"/>
                <a:gd name="connsiteY13" fmla="*/ 1096493 h 1259638"/>
                <a:gd name="connsiteX14" fmla="*/ 574617 w 669102"/>
                <a:gd name="connsiteY14" fmla="*/ 1125888 h 1259638"/>
                <a:gd name="connsiteX15" fmla="*/ 596647 w 669102"/>
                <a:gd name="connsiteY15" fmla="*/ 1164102 h 1259638"/>
                <a:gd name="connsiteX16" fmla="*/ 606927 w 669102"/>
                <a:gd name="connsiteY16" fmla="*/ 1202317 h 1259638"/>
                <a:gd name="connsiteX17" fmla="*/ 539368 w 669102"/>
                <a:gd name="connsiteY17" fmla="*/ 1259638 h 1259638"/>
                <a:gd name="connsiteX18" fmla="*/ 473278 w 669102"/>
                <a:gd name="connsiteY18" fmla="*/ 1206726 h 1259638"/>
                <a:gd name="connsiteX19" fmla="*/ 485027 w 669102"/>
                <a:gd name="connsiteY19" fmla="*/ 1164102 h 1259638"/>
                <a:gd name="connsiteX20" fmla="*/ 507057 w 669102"/>
                <a:gd name="connsiteY20" fmla="*/ 1122949 h 1259638"/>
                <a:gd name="connsiteX21" fmla="*/ 512932 w 669102"/>
                <a:gd name="connsiteY21" fmla="*/ 1096493 h 1259638"/>
                <a:gd name="connsiteX22" fmla="*/ 512932 w 669102"/>
                <a:gd name="connsiteY22" fmla="*/ 987198 h 1259638"/>
                <a:gd name="connsiteX23" fmla="*/ 512932 w 669102"/>
                <a:gd name="connsiteY23" fmla="*/ 966229 h 1259638"/>
                <a:gd name="connsiteX24" fmla="*/ 495022 w 669102"/>
                <a:gd name="connsiteY24" fmla="*/ 966229 h 1259638"/>
                <a:gd name="connsiteX25" fmla="*/ 133389 w 669102"/>
                <a:gd name="connsiteY25" fmla="*/ 966229 h 1259638"/>
                <a:gd name="connsiteX26" fmla="*/ 1295 w 669102"/>
                <a:gd name="connsiteY26" fmla="*/ 330086 h 1259638"/>
                <a:gd name="connsiteX27" fmla="*/ 359491 w 669102"/>
                <a:gd name="connsiteY27" fmla="*/ 330086 h 1259638"/>
                <a:gd name="connsiteX28" fmla="*/ 439580 w 669102"/>
                <a:gd name="connsiteY28" fmla="*/ 330086 h 1259638"/>
                <a:gd name="connsiteX29" fmla="*/ 439580 w 669102"/>
                <a:gd name="connsiteY29" fmla="*/ 162843 h 1259638"/>
                <a:gd name="connsiteX30" fmla="*/ 432237 w 669102"/>
                <a:gd name="connsiteY30" fmla="*/ 133502 h 1259638"/>
                <a:gd name="connsiteX31" fmla="*/ 410207 w 669102"/>
                <a:gd name="connsiteY31" fmla="*/ 95358 h 1259638"/>
                <a:gd name="connsiteX32" fmla="*/ 399926 w 669102"/>
                <a:gd name="connsiteY32" fmla="*/ 57215 h 1259638"/>
                <a:gd name="connsiteX33" fmla="*/ 466016 w 669102"/>
                <a:gd name="connsiteY33" fmla="*/ 0 h 125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69102" h="1259638">
                  <a:moveTo>
                    <a:pt x="466016" y="0"/>
                  </a:moveTo>
                  <a:cubicBezTo>
                    <a:pt x="501265" y="0"/>
                    <a:pt x="530638" y="23473"/>
                    <a:pt x="533575" y="52814"/>
                  </a:cubicBezTo>
                  <a:cubicBezTo>
                    <a:pt x="533575" y="52814"/>
                    <a:pt x="533575" y="52814"/>
                    <a:pt x="532107" y="52814"/>
                  </a:cubicBezTo>
                  <a:cubicBezTo>
                    <a:pt x="535044" y="68951"/>
                    <a:pt x="532107" y="83622"/>
                    <a:pt x="521826" y="95358"/>
                  </a:cubicBezTo>
                  <a:cubicBezTo>
                    <a:pt x="510077" y="111496"/>
                    <a:pt x="505671" y="120298"/>
                    <a:pt x="499796" y="136436"/>
                  </a:cubicBezTo>
                  <a:lnTo>
                    <a:pt x="493921" y="162843"/>
                  </a:lnTo>
                  <a:cubicBezTo>
                    <a:pt x="493921" y="162843"/>
                    <a:pt x="493921" y="162843"/>
                    <a:pt x="492452" y="330086"/>
                  </a:cubicBezTo>
                  <a:lnTo>
                    <a:pt x="551551" y="330086"/>
                  </a:lnTo>
                  <a:cubicBezTo>
                    <a:pt x="588235" y="330086"/>
                    <a:pt x="627364" y="330086"/>
                    <a:pt x="669102" y="330086"/>
                  </a:cubicBezTo>
                  <a:lnTo>
                    <a:pt x="669102" y="966229"/>
                  </a:lnTo>
                  <a:cubicBezTo>
                    <a:pt x="669102" y="966229"/>
                    <a:pt x="669102" y="966229"/>
                    <a:pt x="573757" y="966229"/>
                  </a:cubicBezTo>
                  <a:lnTo>
                    <a:pt x="567273" y="966229"/>
                  </a:lnTo>
                  <a:lnTo>
                    <a:pt x="567273" y="1002174"/>
                  </a:lnTo>
                  <a:cubicBezTo>
                    <a:pt x="567273" y="1025116"/>
                    <a:pt x="567273" y="1055706"/>
                    <a:pt x="567273" y="1096493"/>
                  </a:cubicBezTo>
                  <a:cubicBezTo>
                    <a:pt x="567273" y="1096493"/>
                    <a:pt x="567273" y="1096493"/>
                    <a:pt x="574617" y="1125888"/>
                  </a:cubicBezTo>
                  <a:cubicBezTo>
                    <a:pt x="580491" y="1140586"/>
                    <a:pt x="584897" y="1149405"/>
                    <a:pt x="596647" y="1164102"/>
                  </a:cubicBezTo>
                  <a:cubicBezTo>
                    <a:pt x="603990" y="1175861"/>
                    <a:pt x="608396" y="1187619"/>
                    <a:pt x="606927" y="1202317"/>
                  </a:cubicBezTo>
                  <a:cubicBezTo>
                    <a:pt x="606927" y="1234652"/>
                    <a:pt x="576085" y="1259638"/>
                    <a:pt x="539368" y="1259638"/>
                  </a:cubicBezTo>
                  <a:cubicBezTo>
                    <a:pt x="505589" y="1259638"/>
                    <a:pt x="476215" y="1236122"/>
                    <a:pt x="473278" y="1206726"/>
                  </a:cubicBezTo>
                  <a:cubicBezTo>
                    <a:pt x="471809" y="1190559"/>
                    <a:pt x="474746" y="1177330"/>
                    <a:pt x="485027" y="1164102"/>
                  </a:cubicBezTo>
                  <a:cubicBezTo>
                    <a:pt x="496777" y="1147935"/>
                    <a:pt x="501183" y="1140586"/>
                    <a:pt x="507057" y="1122949"/>
                  </a:cubicBezTo>
                  <a:lnTo>
                    <a:pt x="512932" y="1096493"/>
                  </a:lnTo>
                  <a:cubicBezTo>
                    <a:pt x="512932" y="1096493"/>
                    <a:pt x="512932" y="1096493"/>
                    <a:pt x="512932" y="987198"/>
                  </a:cubicBezTo>
                  <a:lnTo>
                    <a:pt x="512932" y="966229"/>
                  </a:lnTo>
                  <a:lnTo>
                    <a:pt x="495022" y="966229"/>
                  </a:lnTo>
                  <a:cubicBezTo>
                    <a:pt x="415894" y="966229"/>
                    <a:pt x="300799" y="966229"/>
                    <a:pt x="133389" y="966229"/>
                  </a:cubicBezTo>
                  <a:cubicBezTo>
                    <a:pt x="27714" y="745856"/>
                    <a:pt x="-7511" y="529891"/>
                    <a:pt x="1295" y="330086"/>
                  </a:cubicBezTo>
                  <a:cubicBezTo>
                    <a:pt x="1295" y="330086"/>
                    <a:pt x="1295" y="330086"/>
                    <a:pt x="359491" y="330086"/>
                  </a:cubicBezTo>
                  <a:lnTo>
                    <a:pt x="439580" y="330086"/>
                  </a:lnTo>
                  <a:cubicBezTo>
                    <a:pt x="439580" y="330086"/>
                    <a:pt x="439580" y="330086"/>
                    <a:pt x="439580" y="162843"/>
                  </a:cubicBezTo>
                  <a:cubicBezTo>
                    <a:pt x="439580" y="162843"/>
                    <a:pt x="439580" y="162843"/>
                    <a:pt x="432237" y="133502"/>
                  </a:cubicBezTo>
                  <a:cubicBezTo>
                    <a:pt x="426362" y="118831"/>
                    <a:pt x="421956" y="110029"/>
                    <a:pt x="410207" y="95358"/>
                  </a:cubicBezTo>
                  <a:cubicBezTo>
                    <a:pt x="402863" y="83622"/>
                    <a:pt x="398457" y="71886"/>
                    <a:pt x="399926" y="57215"/>
                  </a:cubicBezTo>
                  <a:cubicBezTo>
                    <a:pt x="399926" y="24940"/>
                    <a:pt x="429299" y="0"/>
                    <a:pt x="466016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思源黑体 CN Bold" pitchFamily="34" charset="-122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0" grpId="0"/>
      <p:bldP spid="1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敬业是最完美的工作态度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grpSp>
        <p:nvGrpSpPr>
          <p:cNvPr id="2" name="组合 10"/>
          <p:cNvGrpSpPr/>
          <p:nvPr/>
        </p:nvGrpSpPr>
        <p:grpSpPr>
          <a:xfrm>
            <a:off x="1214414" y="964738"/>
            <a:ext cx="7084486" cy="3766752"/>
            <a:chOff x="982640" y="1286614"/>
            <a:chExt cx="10081118" cy="5023499"/>
          </a:xfrm>
        </p:grpSpPr>
        <p:sp>
          <p:nvSpPr>
            <p:cNvPr id="57" name="圆角矩形 56"/>
            <p:cNvSpPr/>
            <p:nvPr/>
          </p:nvSpPr>
          <p:spPr>
            <a:xfrm rot="16200000">
              <a:off x="3563539" y="-1190106"/>
              <a:ext cx="5023499" cy="9976939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8100000" scaled="0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 rot="16200000">
              <a:off x="3788070" y="-980490"/>
              <a:ext cx="4628185" cy="955771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grpSp>
          <p:nvGrpSpPr>
            <p:cNvPr id="3" name="组合 13"/>
            <p:cNvGrpSpPr/>
            <p:nvPr/>
          </p:nvGrpSpPr>
          <p:grpSpPr>
            <a:xfrm>
              <a:off x="982640" y="1596960"/>
              <a:ext cx="751224" cy="4402812"/>
              <a:chOff x="982640" y="1596960"/>
              <a:chExt cx="751224" cy="4402812"/>
            </a:xfrm>
          </p:grpSpPr>
          <p:grpSp>
            <p:nvGrpSpPr>
              <p:cNvPr id="4" name="组合 14"/>
              <p:cNvGrpSpPr/>
              <p:nvPr/>
            </p:nvGrpSpPr>
            <p:grpSpPr>
              <a:xfrm rot="16200000">
                <a:off x="-615719" y="3650189"/>
                <a:ext cx="4402812" cy="296354"/>
                <a:chOff x="2149635" y="1165383"/>
                <a:chExt cx="3485831" cy="234634"/>
              </a:xfrm>
            </p:grpSpPr>
            <p:grpSp>
              <p:nvGrpSpPr>
                <p:cNvPr id="5" name="组合 90"/>
                <p:cNvGrpSpPr/>
                <p:nvPr/>
              </p:nvGrpSpPr>
              <p:grpSpPr>
                <a:xfrm>
                  <a:off x="2149635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9" name="椭圆 11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20" name="椭圆 11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6" name="组合 91"/>
                <p:cNvGrpSpPr/>
                <p:nvPr/>
              </p:nvGrpSpPr>
              <p:grpSpPr>
                <a:xfrm>
                  <a:off x="2510880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7" name="椭圆 11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8" name="椭圆 11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7" name="组合 92"/>
                <p:cNvGrpSpPr/>
                <p:nvPr/>
              </p:nvGrpSpPr>
              <p:grpSpPr>
                <a:xfrm>
                  <a:off x="2872124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5" name="椭圆 11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6" name="椭圆 11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8" name="组合 93"/>
                <p:cNvGrpSpPr/>
                <p:nvPr/>
              </p:nvGrpSpPr>
              <p:grpSpPr>
                <a:xfrm>
                  <a:off x="3233369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3" name="椭圆 11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4" name="椭圆 11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" name="组合 94"/>
                <p:cNvGrpSpPr/>
                <p:nvPr/>
              </p:nvGrpSpPr>
              <p:grpSpPr>
                <a:xfrm>
                  <a:off x="3594615" y="1165383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1" name="椭圆 11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2" name="椭圆 11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0" name="组合 95"/>
                <p:cNvGrpSpPr/>
                <p:nvPr/>
              </p:nvGrpSpPr>
              <p:grpSpPr>
                <a:xfrm>
                  <a:off x="3955858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9" name="椭圆 10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0" name="椭圆 10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4" name="组合 96"/>
                <p:cNvGrpSpPr/>
                <p:nvPr/>
              </p:nvGrpSpPr>
              <p:grpSpPr>
                <a:xfrm>
                  <a:off x="4317103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7" name="椭圆 10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8" name="椭圆 10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5" name="组合 97"/>
                <p:cNvGrpSpPr/>
                <p:nvPr/>
              </p:nvGrpSpPr>
              <p:grpSpPr>
                <a:xfrm>
                  <a:off x="4678347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5" name="椭圆 10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6" name="椭圆 10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6" name="组合 98"/>
                <p:cNvGrpSpPr/>
                <p:nvPr/>
              </p:nvGrpSpPr>
              <p:grpSpPr>
                <a:xfrm>
                  <a:off x="5039590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3" name="椭圆 10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4" name="椭圆 10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7" name="组合 99"/>
                <p:cNvGrpSpPr/>
                <p:nvPr/>
              </p:nvGrpSpPr>
              <p:grpSpPr>
                <a:xfrm>
                  <a:off x="5400834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1" name="椭圆 10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2" name="椭圆 10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</p:grpSp>
          <p:grpSp>
            <p:nvGrpSpPr>
              <p:cNvPr id="18" name="组合 22"/>
              <p:cNvGrpSpPr/>
              <p:nvPr/>
            </p:nvGrpSpPr>
            <p:grpSpPr>
              <a:xfrm rot="162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9" name="圆角矩形 8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90" name="圆角矩形 8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19" name="组合 23"/>
              <p:cNvGrpSpPr/>
              <p:nvPr/>
            </p:nvGrpSpPr>
            <p:grpSpPr>
              <a:xfrm rot="162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7" name="圆角矩形 8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8" name="圆角矩形 8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0" name="组合 24"/>
              <p:cNvGrpSpPr/>
              <p:nvPr/>
            </p:nvGrpSpPr>
            <p:grpSpPr>
              <a:xfrm rot="162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1" name="组合 25"/>
              <p:cNvGrpSpPr/>
              <p:nvPr/>
            </p:nvGrpSpPr>
            <p:grpSpPr>
              <a:xfrm rot="162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3" name="圆角矩形 8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4" name="圆角矩形 8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2" name="组合 26"/>
              <p:cNvGrpSpPr/>
              <p:nvPr/>
            </p:nvGrpSpPr>
            <p:grpSpPr>
              <a:xfrm rot="162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1" name="圆角矩形 8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2" name="圆角矩形 8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3" name="组合 27"/>
              <p:cNvGrpSpPr/>
              <p:nvPr/>
            </p:nvGrpSpPr>
            <p:grpSpPr>
              <a:xfrm rot="162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9" name="圆角矩形 7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0" name="圆角矩形 7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4" name="组合 28"/>
              <p:cNvGrpSpPr/>
              <p:nvPr/>
            </p:nvGrpSpPr>
            <p:grpSpPr>
              <a:xfrm rot="162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7" name="圆角矩形 7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8" name="圆角矩形 7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5" name="组合 29"/>
              <p:cNvGrpSpPr/>
              <p:nvPr/>
            </p:nvGrpSpPr>
            <p:grpSpPr>
              <a:xfrm rot="162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5" name="圆角矩形 7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6" name="圆角矩形 7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6" name="组合 30"/>
              <p:cNvGrpSpPr/>
              <p:nvPr/>
            </p:nvGrpSpPr>
            <p:grpSpPr>
              <a:xfrm rot="162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4" name="圆角矩形 7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7" name="组合 31"/>
              <p:cNvGrpSpPr/>
              <p:nvPr/>
            </p:nvGrpSpPr>
            <p:grpSpPr>
              <a:xfrm rot="162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1" name="圆角矩形 7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2" name="圆角矩形 7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</p:grpSp>
      </p:grpSp>
      <p:cxnSp>
        <p:nvCxnSpPr>
          <p:cNvPr id="121" name="直接连接符 120"/>
          <p:cNvCxnSpPr/>
          <p:nvPr/>
        </p:nvCxnSpPr>
        <p:spPr>
          <a:xfrm>
            <a:off x="3761804" y="1112949"/>
            <a:ext cx="0" cy="347033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文本框 194"/>
          <p:cNvSpPr txBox="1"/>
          <p:nvPr/>
        </p:nvSpPr>
        <p:spPr>
          <a:xfrm>
            <a:off x="4232012" y="1323367"/>
            <a:ext cx="3148665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工作中无小事</a:t>
            </a:r>
            <a:endParaRPr lang="zh-CN" altLang="en-US" sz="24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cxnSp>
        <p:nvCxnSpPr>
          <p:cNvPr id="131" name="直接连接符 130"/>
          <p:cNvCxnSpPr/>
          <p:nvPr/>
        </p:nvCxnSpPr>
        <p:spPr>
          <a:xfrm>
            <a:off x="4286248" y="1857370"/>
            <a:ext cx="3714776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本框 107"/>
          <p:cNvSpPr txBox="1"/>
          <p:nvPr/>
        </p:nvSpPr>
        <p:spPr>
          <a:xfrm>
            <a:off x="4232012" y="2039435"/>
            <a:ext cx="3769012" cy="227466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latin typeface="思源黑体 CN Bold" pitchFamily="34" charset="-122"/>
                <a:ea typeface="思源黑体 CN Bold" pitchFamily="34" charset="-122"/>
              </a:rPr>
              <a:t>在工作中，没有任何一件事情，小到可以被抛弃，没有任何一个细节，细到应该忽略，同样是做小事，不同的人会有不同体会和成就；不屑于做小事的人做起事来十分消极，不过只是在工作中混时间；积极的人则会安心工作，把做小事作为锻炼自己，深入了解公司情况，利用小事去多方面体味，增强自己的判断能力和思考能力；</a:t>
            </a:r>
            <a:endParaRPr lang="en-US" altLang="zh-CN" sz="11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 smtClean="0">
                <a:latin typeface="思源黑体 CN Bold" pitchFamily="34" charset="-122"/>
                <a:ea typeface="思源黑体 CN Bold" pitchFamily="34" charset="-122"/>
              </a:rPr>
              <a:t>大多数初入职场的年轻人，不管在哪个领域，从事什么样的工作，都会经历一段或长或短的做小事的“磨菇”期，在这种情况下，有一个忠告“与其浑浑噩噩浪费时间，不如从你的每一件琐事、每一件小事中得到成长。”</a:t>
            </a:r>
            <a:endParaRPr lang="zh-CN" altLang="en-US" sz="11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91" name="图片 90" descr="5a97c4ad0c6cd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1071552"/>
            <a:ext cx="3267486" cy="35934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0" grpId="0"/>
      <p:bldP spid="13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敬业是最完美的工作态度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grpSp>
        <p:nvGrpSpPr>
          <p:cNvPr id="2" name="组合 10"/>
          <p:cNvGrpSpPr/>
          <p:nvPr/>
        </p:nvGrpSpPr>
        <p:grpSpPr>
          <a:xfrm>
            <a:off x="1214414" y="964738"/>
            <a:ext cx="7084486" cy="3766752"/>
            <a:chOff x="982640" y="1286614"/>
            <a:chExt cx="10081118" cy="5023499"/>
          </a:xfrm>
        </p:grpSpPr>
        <p:sp>
          <p:nvSpPr>
            <p:cNvPr id="57" name="圆角矩形 56"/>
            <p:cNvSpPr/>
            <p:nvPr/>
          </p:nvSpPr>
          <p:spPr>
            <a:xfrm rot="16200000">
              <a:off x="3563539" y="-1190106"/>
              <a:ext cx="5023499" cy="9976939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8100000" scaled="0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 rot="16200000">
              <a:off x="3788070" y="-980490"/>
              <a:ext cx="4628185" cy="955771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grpSp>
          <p:nvGrpSpPr>
            <p:cNvPr id="3" name="组合 13"/>
            <p:cNvGrpSpPr/>
            <p:nvPr/>
          </p:nvGrpSpPr>
          <p:grpSpPr>
            <a:xfrm>
              <a:off x="982640" y="1596960"/>
              <a:ext cx="751224" cy="4402812"/>
              <a:chOff x="982640" y="1596960"/>
              <a:chExt cx="751224" cy="4402812"/>
            </a:xfrm>
          </p:grpSpPr>
          <p:grpSp>
            <p:nvGrpSpPr>
              <p:cNvPr id="4" name="组合 14"/>
              <p:cNvGrpSpPr/>
              <p:nvPr/>
            </p:nvGrpSpPr>
            <p:grpSpPr>
              <a:xfrm rot="16200000">
                <a:off x="-615719" y="3650189"/>
                <a:ext cx="4402812" cy="296354"/>
                <a:chOff x="2149635" y="1165383"/>
                <a:chExt cx="3485831" cy="234634"/>
              </a:xfrm>
            </p:grpSpPr>
            <p:grpSp>
              <p:nvGrpSpPr>
                <p:cNvPr id="5" name="组合 90"/>
                <p:cNvGrpSpPr/>
                <p:nvPr/>
              </p:nvGrpSpPr>
              <p:grpSpPr>
                <a:xfrm>
                  <a:off x="2149635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9" name="椭圆 11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20" name="椭圆 11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6" name="组合 91"/>
                <p:cNvGrpSpPr/>
                <p:nvPr/>
              </p:nvGrpSpPr>
              <p:grpSpPr>
                <a:xfrm>
                  <a:off x="2510880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7" name="椭圆 11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8" name="椭圆 11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7" name="组合 92"/>
                <p:cNvGrpSpPr/>
                <p:nvPr/>
              </p:nvGrpSpPr>
              <p:grpSpPr>
                <a:xfrm>
                  <a:off x="2872124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5" name="椭圆 11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6" name="椭圆 11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8" name="组合 93"/>
                <p:cNvGrpSpPr/>
                <p:nvPr/>
              </p:nvGrpSpPr>
              <p:grpSpPr>
                <a:xfrm>
                  <a:off x="3233369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3" name="椭圆 11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4" name="椭圆 11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" name="组合 94"/>
                <p:cNvGrpSpPr/>
                <p:nvPr/>
              </p:nvGrpSpPr>
              <p:grpSpPr>
                <a:xfrm>
                  <a:off x="3594615" y="1165383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1" name="椭圆 11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2" name="椭圆 11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0" name="组合 95"/>
                <p:cNvGrpSpPr/>
                <p:nvPr/>
              </p:nvGrpSpPr>
              <p:grpSpPr>
                <a:xfrm>
                  <a:off x="3955858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9" name="椭圆 10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0" name="椭圆 10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4" name="组合 96"/>
                <p:cNvGrpSpPr/>
                <p:nvPr/>
              </p:nvGrpSpPr>
              <p:grpSpPr>
                <a:xfrm>
                  <a:off x="4317103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7" name="椭圆 10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8" name="椭圆 10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5" name="组合 97"/>
                <p:cNvGrpSpPr/>
                <p:nvPr/>
              </p:nvGrpSpPr>
              <p:grpSpPr>
                <a:xfrm>
                  <a:off x="4678347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5" name="椭圆 10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6" name="椭圆 10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6" name="组合 98"/>
                <p:cNvGrpSpPr/>
                <p:nvPr/>
              </p:nvGrpSpPr>
              <p:grpSpPr>
                <a:xfrm>
                  <a:off x="5039590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3" name="椭圆 10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4" name="椭圆 10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7" name="组合 99"/>
                <p:cNvGrpSpPr/>
                <p:nvPr/>
              </p:nvGrpSpPr>
              <p:grpSpPr>
                <a:xfrm>
                  <a:off x="5400834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1" name="椭圆 10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2" name="椭圆 10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</p:grpSp>
          <p:grpSp>
            <p:nvGrpSpPr>
              <p:cNvPr id="18" name="组合 22"/>
              <p:cNvGrpSpPr/>
              <p:nvPr/>
            </p:nvGrpSpPr>
            <p:grpSpPr>
              <a:xfrm rot="162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9" name="圆角矩形 8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90" name="圆角矩形 8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19" name="组合 23"/>
              <p:cNvGrpSpPr/>
              <p:nvPr/>
            </p:nvGrpSpPr>
            <p:grpSpPr>
              <a:xfrm rot="162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7" name="圆角矩形 8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8" name="圆角矩形 8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0" name="组合 24"/>
              <p:cNvGrpSpPr/>
              <p:nvPr/>
            </p:nvGrpSpPr>
            <p:grpSpPr>
              <a:xfrm rot="162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1" name="组合 25"/>
              <p:cNvGrpSpPr/>
              <p:nvPr/>
            </p:nvGrpSpPr>
            <p:grpSpPr>
              <a:xfrm rot="162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3" name="圆角矩形 8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4" name="圆角矩形 8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2" name="组合 26"/>
              <p:cNvGrpSpPr/>
              <p:nvPr/>
            </p:nvGrpSpPr>
            <p:grpSpPr>
              <a:xfrm rot="162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1" name="圆角矩形 8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2" name="圆角矩形 8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3" name="组合 27"/>
              <p:cNvGrpSpPr/>
              <p:nvPr/>
            </p:nvGrpSpPr>
            <p:grpSpPr>
              <a:xfrm rot="162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9" name="圆角矩形 7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0" name="圆角矩形 7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4" name="组合 28"/>
              <p:cNvGrpSpPr/>
              <p:nvPr/>
            </p:nvGrpSpPr>
            <p:grpSpPr>
              <a:xfrm rot="162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7" name="圆角矩形 7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8" name="圆角矩形 7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5" name="组合 29"/>
              <p:cNvGrpSpPr/>
              <p:nvPr/>
            </p:nvGrpSpPr>
            <p:grpSpPr>
              <a:xfrm rot="162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5" name="圆角矩形 7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6" name="圆角矩形 7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6" name="组合 30"/>
              <p:cNvGrpSpPr/>
              <p:nvPr/>
            </p:nvGrpSpPr>
            <p:grpSpPr>
              <a:xfrm rot="162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4" name="圆角矩形 7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7" name="组合 31"/>
              <p:cNvGrpSpPr/>
              <p:nvPr/>
            </p:nvGrpSpPr>
            <p:grpSpPr>
              <a:xfrm rot="162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1" name="圆角矩形 7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2" name="圆角矩形 7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</p:grpSp>
      </p:grpSp>
      <p:cxnSp>
        <p:nvCxnSpPr>
          <p:cNvPr id="121" name="直接连接符 120"/>
          <p:cNvCxnSpPr/>
          <p:nvPr/>
        </p:nvCxnSpPr>
        <p:spPr>
          <a:xfrm>
            <a:off x="3761804" y="1112949"/>
            <a:ext cx="0" cy="347033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文本框 194"/>
          <p:cNvSpPr txBox="1"/>
          <p:nvPr/>
        </p:nvSpPr>
        <p:spPr>
          <a:xfrm>
            <a:off x="4232012" y="1323367"/>
            <a:ext cx="3148665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工作中无小事</a:t>
            </a:r>
            <a:endParaRPr lang="zh-CN" altLang="en-US" sz="24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cxnSp>
        <p:nvCxnSpPr>
          <p:cNvPr id="131" name="直接连接符 130"/>
          <p:cNvCxnSpPr/>
          <p:nvPr/>
        </p:nvCxnSpPr>
        <p:spPr>
          <a:xfrm>
            <a:off x="4286248" y="1857370"/>
            <a:ext cx="3714776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本框 107"/>
          <p:cNvSpPr txBox="1"/>
          <p:nvPr/>
        </p:nvSpPr>
        <p:spPr>
          <a:xfrm>
            <a:off x="4232012" y="2039435"/>
            <a:ext cx="3769012" cy="203132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大事是由众多小事积累而成的，忽略了小事就难成大事，从小事开始，逐渐锻炼意志，增长思维智慧，熟练操作技能，日后才能做大事；而眼高手低者，是永远做不成大事的，你面对小事时的心态，可以折射出你的综合素质，以及你区别于他人的特点；而眼高手低者，是永远做不成大事的，你面对小事时的心态，可以折射出你的综合素质，以及你区别于他人的特点。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91" name="figure_black_marker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1428742"/>
            <a:ext cx="1763498" cy="340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0" grpId="0"/>
      <p:bldP spid="13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敬业是最完美的工作态度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grpSp>
        <p:nvGrpSpPr>
          <p:cNvPr id="2" name="组合 10"/>
          <p:cNvGrpSpPr/>
          <p:nvPr/>
        </p:nvGrpSpPr>
        <p:grpSpPr>
          <a:xfrm>
            <a:off x="1214414" y="964738"/>
            <a:ext cx="7084486" cy="3766752"/>
            <a:chOff x="982640" y="1286614"/>
            <a:chExt cx="10081118" cy="5023499"/>
          </a:xfrm>
        </p:grpSpPr>
        <p:sp>
          <p:nvSpPr>
            <p:cNvPr id="57" name="圆角矩形 56"/>
            <p:cNvSpPr/>
            <p:nvPr/>
          </p:nvSpPr>
          <p:spPr>
            <a:xfrm rot="16200000">
              <a:off x="3563539" y="-1190106"/>
              <a:ext cx="5023499" cy="9976939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8100000" scaled="0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 rot="16200000">
              <a:off x="3788070" y="-980490"/>
              <a:ext cx="4628185" cy="955771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grpSp>
          <p:nvGrpSpPr>
            <p:cNvPr id="3" name="组合 13"/>
            <p:cNvGrpSpPr/>
            <p:nvPr/>
          </p:nvGrpSpPr>
          <p:grpSpPr>
            <a:xfrm>
              <a:off x="982640" y="1596960"/>
              <a:ext cx="751224" cy="4402812"/>
              <a:chOff x="982640" y="1596960"/>
              <a:chExt cx="751224" cy="4402812"/>
            </a:xfrm>
          </p:grpSpPr>
          <p:grpSp>
            <p:nvGrpSpPr>
              <p:cNvPr id="4" name="组合 14"/>
              <p:cNvGrpSpPr/>
              <p:nvPr/>
            </p:nvGrpSpPr>
            <p:grpSpPr>
              <a:xfrm rot="16200000">
                <a:off x="-615719" y="3650189"/>
                <a:ext cx="4402812" cy="296354"/>
                <a:chOff x="2149635" y="1165383"/>
                <a:chExt cx="3485831" cy="234634"/>
              </a:xfrm>
            </p:grpSpPr>
            <p:grpSp>
              <p:nvGrpSpPr>
                <p:cNvPr id="5" name="组合 90"/>
                <p:cNvGrpSpPr/>
                <p:nvPr/>
              </p:nvGrpSpPr>
              <p:grpSpPr>
                <a:xfrm>
                  <a:off x="2149635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9" name="椭圆 11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20" name="椭圆 11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6" name="组合 91"/>
                <p:cNvGrpSpPr/>
                <p:nvPr/>
              </p:nvGrpSpPr>
              <p:grpSpPr>
                <a:xfrm>
                  <a:off x="2510880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7" name="椭圆 11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8" name="椭圆 11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7" name="组合 92"/>
                <p:cNvGrpSpPr/>
                <p:nvPr/>
              </p:nvGrpSpPr>
              <p:grpSpPr>
                <a:xfrm>
                  <a:off x="2872124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5" name="椭圆 11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6" name="椭圆 11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8" name="组合 93"/>
                <p:cNvGrpSpPr/>
                <p:nvPr/>
              </p:nvGrpSpPr>
              <p:grpSpPr>
                <a:xfrm>
                  <a:off x="3233369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3" name="椭圆 11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4" name="椭圆 11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" name="组合 94"/>
                <p:cNvGrpSpPr/>
                <p:nvPr/>
              </p:nvGrpSpPr>
              <p:grpSpPr>
                <a:xfrm>
                  <a:off x="3594615" y="1165383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1" name="椭圆 11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2" name="椭圆 11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0" name="组合 95"/>
                <p:cNvGrpSpPr/>
                <p:nvPr/>
              </p:nvGrpSpPr>
              <p:grpSpPr>
                <a:xfrm>
                  <a:off x="3955858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9" name="椭圆 10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0" name="椭圆 10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4" name="组合 96"/>
                <p:cNvGrpSpPr/>
                <p:nvPr/>
              </p:nvGrpSpPr>
              <p:grpSpPr>
                <a:xfrm>
                  <a:off x="4317103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7" name="椭圆 10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8" name="椭圆 10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5" name="组合 97"/>
                <p:cNvGrpSpPr/>
                <p:nvPr/>
              </p:nvGrpSpPr>
              <p:grpSpPr>
                <a:xfrm>
                  <a:off x="4678347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5" name="椭圆 10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6" name="椭圆 10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6" name="组合 98"/>
                <p:cNvGrpSpPr/>
                <p:nvPr/>
              </p:nvGrpSpPr>
              <p:grpSpPr>
                <a:xfrm>
                  <a:off x="5039590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3" name="椭圆 10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4" name="椭圆 10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7" name="组合 99"/>
                <p:cNvGrpSpPr/>
                <p:nvPr/>
              </p:nvGrpSpPr>
              <p:grpSpPr>
                <a:xfrm>
                  <a:off x="5400834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1" name="椭圆 10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2" name="椭圆 10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</p:grpSp>
          <p:grpSp>
            <p:nvGrpSpPr>
              <p:cNvPr id="18" name="组合 22"/>
              <p:cNvGrpSpPr/>
              <p:nvPr/>
            </p:nvGrpSpPr>
            <p:grpSpPr>
              <a:xfrm rot="162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9" name="圆角矩形 8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90" name="圆角矩形 8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19" name="组合 23"/>
              <p:cNvGrpSpPr/>
              <p:nvPr/>
            </p:nvGrpSpPr>
            <p:grpSpPr>
              <a:xfrm rot="162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7" name="圆角矩形 8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8" name="圆角矩形 8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0" name="组合 24"/>
              <p:cNvGrpSpPr/>
              <p:nvPr/>
            </p:nvGrpSpPr>
            <p:grpSpPr>
              <a:xfrm rot="162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1" name="组合 25"/>
              <p:cNvGrpSpPr/>
              <p:nvPr/>
            </p:nvGrpSpPr>
            <p:grpSpPr>
              <a:xfrm rot="162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3" name="圆角矩形 8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4" name="圆角矩形 8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2" name="组合 26"/>
              <p:cNvGrpSpPr/>
              <p:nvPr/>
            </p:nvGrpSpPr>
            <p:grpSpPr>
              <a:xfrm rot="162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1" name="圆角矩形 8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2" name="圆角矩形 8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3" name="组合 27"/>
              <p:cNvGrpSpPr/>
              <p:nvPr/>
            </p:nvGrpSpPr>
            <p:grpSpPr>
              <a:xfrm rot="162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9" name="圆角矩形 7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0" name="圆角矩形 7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4" name="组合 28"/>
              <p:cNvGrpSpPr/>
              <p:nvPr/>
            </p:nvGrpSpPr>
            <p:grpSpPr>
              <a:xfrm rot="162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7" name="圆角矩形 7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8" name="圆角矩形 7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5" name="组合 29"/>
              <p:cNvGrpSpPr/>
              <p:nvPr/>
            </p:nvGrpSpPr>
            <p:grpSpPr>
              <a:xfrm rot="162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5" name="圆角矩形 7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6" name="圆角矩形 7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6" name="组合 30"/>
              <p:cNvGrpSpPr/>
              <p:nvPr/>
            </p:nvGrpSpPr>
            <p:grpSpPr>
              <a:xfrm rot="162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4" name="圆角矩形 7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7" name="组合 31"/>
              <p:cNvGrpSpPr/>
              <p:nvPr/>
            </p:nvGrpSpPr>
            <p:grpSpPr>
              <a:xfrm rot="162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1" name="圆角矩形 7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2" name="圆角矩形 7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</p:grpSp>
      </p:grpSp>
      <p:cxnSp>
        <p:nvCxnSpPr>
          <p:cNvPr id="121" name="直接连接符 120"/>
          <p:cNvCxnSpPr/>
          <p:nvPr/>
        </p:nvCxnSpPr>
        <p:spPr>
          <a:xfrm>
            <a:off x="3761804" y="1112949"/>
            <a:ext cx="0" cy="347033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文本框 194"/>
          <p:cNvSpPr txBox="1"/>
          <p:nvPr/>
        </p:nvSpPr>
        <p:spPr>
          <a:xfrm>
            <a:off x="4232012" y="1323367"/>
            <a:ext cx="3148665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心中常存责任感</a:t>
            </a:r>
            <a:endParaRPr lang="zh-CN" altLang="en-US" sz="24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cxnSp>
        <p:nvCxnSpPr>
          <p:cNvPr id="131" name="直接连接符 130"/>
          <p:cNvCxnSpPr/>
          <p:nvPr/>
        </p:nvCxnSpPr>
        <p:spPr>
          <a:xfrm>
            <a:off x="4286248" y="1857370"/>
            <a:ext cx="3714776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本框 107"/>
          <p:cNvSpPr txBox="1"/>
          <p:nvPr/>
        </p:nvSpPr>
        <p:spPr>
          <a:xfrm>
            <a:off x="4232012" y="2039435"/>
            <a:ext cx="3769012" cy="230832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每个人都肩负着责任，对工作，对家庭，对亲人，对朋友，我们都要负责任，正因为担负着这样或那样的责任，人才会对自己行为有所约束；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社会学家戴维斯说：“放弃了自己对社会的责任，就意味着放弃了自身在这个社会中更好的生存机会”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algn="just">
              <a:lnSpc>
                <a:spcPct val="200000"/>
              </a:lnSpc>
            </a:pPr>
            <a:endParaRPr lang="zh-CN" altLang="en-US" sz="1200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91" name="figure point u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1214428"/>
            <a:ext cx="2125662" cy="332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0" grpId="0"/>
      <p:bldP spid="1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敬业是最完美的工作态度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grpSp>
        <p:nvGrpSpPr>
          <p:cNvPr id="2" name="组合 10"/>
          <p:cNvGrpSpPr/>
          <p:nvPr/>
        </p:nvGrpSpPr>
        <p:grpSpPr>
          <a:xfrm>
            <a:off x="1214414" y="964738"/>
            <a:ext cx="7084486" cy="3766752"/>
            <a:chOff x="982640" y="1286614"/>
            <a:chExt cx="10081118" cy="5023499"/>
          </a:xfrm>
        </p:grpSpPr>
        <p:sp>
          <p:nvSpPr>
            <p:cNvPr id="57" name="圆角矩形 56"/>
            <p:cNvSpPr/>
            <p:nvPr/>
          </p:nvSpPr>
          <p:spPr>
            <a:xfrm rot="16200000">
              <a:off x="3563539" y="-1190106"/>
              <a:ext cx="5023499" cy="9976939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8100000" scaled="0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 rot="16200000">
              <a:off x="3788070" y="-980490"/>
              <a:ext cx="4628185" cy="955771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grpSp>
          <p:nvGrpSpPr>
            <p:cNvPr id="3" name="组合 13"/>
            <p:cNvGrpSpPr/>
            <p:nvPr/>
          </p:nvGrpSpPr>
          <p:grpSpPr>
            <a:xfrm>
              <a:off x="982640" y="1596960"/>
              <a:ext cx="751224" cy="4402812"/>
              <a:chOff x="982640" y="1596960"/>
              <a:chExt cx="751224" cy="4402812"/>
            </a:xfrm>
          </p:grpSpPr>
          <p:grpSp>
            <p:nvGrpSpPr>
              <p:cNvPr id="4" name="组合 14"/>
              <p:cNvGrpSpPr/>
              <p:nvPr/>
            </p:nvGrpSpPr>
            <p:grpSpPr>
              <a:xfrm rot="16200000">
                <a:off x="-615719" y="3650189"/>
                <a:ext cx="4402812" cy="296354"/>
                <a:chOff x="2149635" y="1165383"/>
                <a:chExt cx="3485831" cy="234634"/>
              </a:xfrm>
            </p:grpSpPr>
            <p:grpSp>
              <p:nvGrpSpPr>
                <p:cNvPr id="5" name="组合 90"/>
                <p:cNvGrpSpPr/>
                <p:nvPr/>
              </p:nvGrpSpPr>
              <p:grpSpPr>
                <a:xfrm>
                  <a:off x="2149635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9" name="椭圆 11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20" name="椭圆 11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6" name="组合 91"/>
                <p:cNvGrpSpPr/>
                <p:nvPr/>
              </p:nvGrpSpPr>
              <p:grpSpPr>
                <a:xfrm>
                  <a:off x="2510880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7" name="椭圆 11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8" name="椭圆 11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7" name="组合 92"/>
                <p:cNvGrpSpPr/>
                <p:nvPr/>
              </p:nvGrpSpPr>
              <p:grpSpPr>
                <a:xfrm>
                  <a:off x="2872124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5" name="椭圆 11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6" name="椭圆 11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8" name="组合 93"/>
                <p:cNvGrpSpPr/>
                <p:nvPr/>
              </p:nvGrpSpPr>
              <p:grpSpPr>
                <a:xfrm>
                  <a:off x="3233369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3" name="椭圆 11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4" name="椭圆 11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" name="组合 94"/>
                <p:cNvGrpSpPr/>
                <p:nvPr/>
              </p:nvGrpSpPr>
              <p:grpSpPr>
                <a:xfrm>
                  <a:off x="3594615" y="1165383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1" name="椭圆 11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2" name="椭圆 11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0" name="组合 95"/>
                <p:cNvGrpSpPr/>
                <p:nvPr/>
              </p:nvGrpSpPr>
              <p:grpSpPr>
                <a:xfrm>
                  <a:off x="3955858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9" name="椭圆 10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0" name="椭圆 10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4" name="组合 96"/>
                <p:cNvGrpSpPr/>
                <p:nvPr/>
              </p:nvGrpSpPr>
              <p:grpSpPr>
                <a:xfrm>
                  <a:off x="4317103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7" name="椭圆 10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8" name="椭圆 10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5" name="组合 97"/>
                <p:cNvGrpSpPr/>
                <p:nvPr/>
              </p:nvGrpSpPr>
              <p:grpSpPr>
                <a:xfrm>
                  <a:off x="4678347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5" name="椭圆 10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6" name="椭圆 10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6" name="组合 98"/>
                <p:cNvGrpSpPr/>
                <p:nvPr/>
              </p:nvGrpSpPr>
              <p:grpSpPr>
                <a:xfrm>
                  <a:off x="5039590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3" name="椭圆 10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4" name="椭圆 10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7" name="组合 99"/>
                <p:cNvGrpSpPr/>
                <p:nvPr/>
              </p:nvGrpSpPr>
              <p:grpSpPr>
                <a:xfrm>
                  <a:off x="5400834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1" name="椭圆 10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2" name="椭圆 10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</p:grpSp>
          <p:grpSp>
            <p:nvGrpSpPr>
              <p:cNvPr id="18" name="组合 22"/>
              <p:cNvGrpSpPr/>
              <p:nvPr/>
            </p:nvGrpSpPr>
            <p:grpSpPr>
              <a:xfrm rot="162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9" name="圆角矩形 8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90" name="圆角矩形 8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19" name="组合 23"/>
              <p:cNvGrpSpPr/>
              <p:nvPr/>
            </p:nvGrpSpPr>
            <p:grpSpPr>
              <a:xfrm rot="162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7" name="圆角矩形 8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8" name="圆角矩形 8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0" name="组合 24"/>
              <p:cNvGrpSpPr/>
              <p:nvPr/>
            </p:nvGrpSpPr>
            <p:grpSpPr>
              <a:xfrm rot="162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1" name="组合 25"/>
              <p:cNvGrpSpPr/>
              <p:nvPr/>
            </p:nvGrpSpPr>
            <p:grpSpPr>
              <a:xfrm rot="162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3" name="圆角矩形 8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4" name="圆角矩形 8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2" name="组合 26"/>
              <p:cNvGrpSpPr/>
              <p:nvPr/>
            </p:nvGrpSpPr>
            <p:grpSpPr>
              <a:xfrm rot="162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1" name="圆角矩形 8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2" name="圆角矩形 8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3" name="组合 27"/>
              <p:cNvGrpSpPr/>
              <p:nvPr/>
            </p:nvGrpSpPr>
            <p:grpSpPr>
              <a:xfrm rot="162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9" name="圆角矩形 7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0" name="圆角矩形 7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4" name="组合 28"/>
              <p:cNvGrpSpPr/>
              <p:nvPr/>
            </p:nvGrpSpPr>
            <p:grpSpPr>
              <a:xfrm rot="162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7" name="圆角矩形 7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8" name="圆角矩形 7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5" name="组合 29"/>
              <p:cNvGrpSpPr/>
              <p:nvPr/>
            </p:nvGrpSpPr>
            <p:grpSpPr>
              <a:xfrm rot="162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5" name="圆角矩形 7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6" name="圆角矩形 7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6" name="组合 30"/>
              <p:cNvGrpSpPr/>
              <p:nvPr/>
            </p:nvGrpSpPr>
            <p:grpSpPr>
              <a:xfrm rot="162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4" name="圆角矩形 7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7" name="组合 31"/>
              <p:cNvGrpSpPr/>
              <p:nvPr/>
            </p:nvGrpSpPr>
            <p:grpSpPr>
              <a:xfrm rot="162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1" name="圆角矩形 7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2" name="圆角矩形 7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</p:grpSp>
      </p:grpSp>
      <p:sp>
        <p:nvSpPr>
          <p:cNvPr id="130" name="文本框 194"/>
          <p:cNvSpPr txBox="1"/>
          <p:nvPr/>
        </p:nvSpPr>
        <p:spPr>
          <a:xfrm>
            <a:off x="1928794" y="1323367"/>
            <a:ext cx="6072230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故事分享：木匠的故事</a:t>
            </a:r>
            <a:endParaRPr lang="zh-CN" altLang="en-US" sz="2400" dirty="0" smtClean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cxnSp>
        <p:nvCxnSpPr>
          <p:cNvPr id="131" name="直接连接符 130"/>
          <p:cNvCxnSpPr/>
          <p:nvPr/>
        </p:nvCxnSpPr>
        <p:spPr>
          <a:xfrm>
            <a:off x="1928794" y="1857370"/>
            <a:ext cx="6072230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本框 107"/>
          <p:cNvSpPr txBox="1"/>
          <p:nvPr/>
        </p:nvSpPr>
        <p:spPr>
          <a:xfrm>
            <a:off x="1928794" y="1928808"/>
            <a:ext cx="6072230" cy="258532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 乔治做了一辈子的木匠，他因敬业和勤奋而深得老板的信任。年老力衰，乔治对老板说，自己想退休回家与妻子儿女共享天伦之乐。老板十分舍不得他，再三挽留，但是他去意已决，不为所动。老板只好答应他的请辞，但希望他能再帮助自己盖一座房子，乔治自然无法推辞。乔治已归心似箭，心思全不在工作上了。用料也不那么严格，做出的活也全无往日的水准，老板看在眼里，却什么也不说，等到房子盖好后，老板将钥匙交给乔治。“这是你的房子，”老板说，“我送给你的礼物。”老木匠愣住了，悔恨和羞愧溢于言表，他一生盖了那么多毫宅华亭，最后却为自己建了这样一座粗制滥造的房子。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启示：同样一个人，可以盖出豪宅华亭，就必须在心中种下责任的种子，让责任感成为鞭策、激励、监督自己行为的力量，使自己在工和中没有丝毫的懈怠；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0" grpId="0"/>
      <p:bldP spid="1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敬业是最完美的工作态度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grpSp>
        <p:nvGrpSpPr>
          <p:cNvPr id="2" name="组合 10"/>
          <p:cNvGrpSpPr/>
          <p:nvPr/>
        </p:nvGrpSpPr>
        <p:grpSpPr>
          <a:xfrm>
            <a:off x="1214414" y="964738"/>
            <a:ext cx="7084486" cy="3766752"/>
            <a:chOff x="982640" y="1286614"/>
            <a:chExt cx="10081118" cy="5023499"/>
          </a:xfrm>
        </p:grpSpPr>
        <p:sp>
          <p:nvSpPr>
            <p:cNvPr id="57" name="圆角矩形 56"/>
            <p:cNvSpPr/>
            <p:nvPr/>
          </p:nvSpPr>
          <p:spPr>
            <a:xfrm rot="16200000">
              <a:off x="3563539" y="-1190106"/>
              <a:ext cx="5023499" cy="9976939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8100000" scaled="0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 rot="16200000">
              <a:off x="3788070" y="-980490"/>
              <a:ext cx="4628185" cy="955771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prstClr val="white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grpSp>
          <p:nvGrpSpPr>
            <p:cNvPr id="3" name="组合 13"/>
            <p:cNvGrpSpPr/>
            <p:nvPr/>
          </p:nvGrpSpPr>
          <p:grpSpPr>
            <a:xfrm>
              <a:off x="982640" y="1596960"/>
              <a:ext cx="751224" cy="4402812"/>
              <a:chOff x="982640" y="1596960"/>
              <a:chExt cx="751224" cy="4402812"/>
            </a:xfrm>
          </p:grpSpPr>
          <p:grpSp>
            <p:nvGrpSpPr>
              <p:cNvPr id="4" name="组合 14"/>
              <p:cNvGrpSpPr/>
              <p:nvPr/>
            </p:nvGrpSpPr>
            <p:grpSpPr>
              <a:xfrm rot="16200000">
                <a:off x="-615719" y="3650189"/>
                <a:ext cx="4402812" cy="296354"/>
                <a:chOff x="2149635" y="1165383"/>
                <a:chExt cx="3485831" cy="234634"/>
              </a:xfrm>
            </p:grpSpPr>
            <p:grpSp>
              <p:nvGrpSpPr>
                <p:cNvPr id="5" name="组合 90"/>
                <p:cNvGrpSpPr/>
                <p:nvPr/>
              </p:nvGrpSpPr>
              <p:grpSpPr>
                <a:xfrm>
                  <a:off x="2149635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9" name="椭圆 11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20" name="椭圆 11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6" name="组合 91"/>
                <p:cNvGrpSpPr/>
                <p:nvPr/>
              </p:nvGrpSpPr>
              <p:grpSpPr>
                <a:xfrm>
                  <a:off x="2510880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7" name="椭圆 11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8" name="椭圆 11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7" name="组合 92"/>
                <p:cNvGrpSpPr/>
                <p:nvPr/>
              </p:nvGrpSpPr>
              <p:grpSpPr>
                <a:xfrm>
                  <a:off x="2872124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5" name="椭圆 11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6" name="椭圆 11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8" name="组合 93"/>
                <p:cNvGrpSpPr/>
                <p:nvPr/>
              </p:nvGrpSpPr>
              <p:grpSpPr>
                <a:xfrm>
                  <a:off x="3233369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3" name="椭圆 11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4" name="椭圆 11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9" name="组合 94"/>
                <p:cNvGrpSpPr/>
                <p:nvPr/>
              </p:nvGrpSpPr>
              <p:grpSpPr>
                <a:xfrm>
                  <a:off x="3594615" y="1165383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11" name="椭圆 11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2" name="椭圆 11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0" name="组合 95"/>
                <p:cNvGrpSpPr/>
                <p:nvPr/>
              </p:nvGrpSpPr>
              <p:grpSpPr>
                <a:xfrm>
                  <a:off x="3955858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9" name="椭圆 10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10" name="椭圆 10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4" name="组合 96"/>
                <p:cNvGrpSpPr/>
                <p:nvPr/>
              </p:nvGrpSpPr>
              <p:grpSpPr>
                <a:xfrm>
                  <a:off x="4317103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7" name="椭圆 10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8" name="椭圆 10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5" name="组合 97"/>
                <p:cNvGrpSpPr/>
                <p:nvPr/>
              </p:nvGrpSpPr>
              <p:grpSpPr>
                <a:xfrm>
                  <a:off x="4678347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5" name="椭圆 10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6" name="椭圆 10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6" name="组合 98"/>
                <p:cNvGrpSpPr/>
                <p:nvPr/>
              </p:nvGrpSpPr>
              <p:grpSpPr>
                <a:xfrm>
                  <a:off x="5039590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3" name="椭圆 10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4" name="椭圆 10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17" name="组合 99"/>
                <p:cNvGrpSpPr/>
                <p:nvPr/>
              </p:nvGrpSpPr>
              <p:grpSpPr>
                <a:xfrm>
                  <a:off x="5400834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101" name="椭圆 10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102" name="椭圆 10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100" dirty="0">
                      <a:solidFill>
                        <a:prstClr val="white"/>
                      </a:solidFill>
                      <a:latin typeface="思源黑体 CN Bold" pitchFamily="34" charset="-122"/>
                      <a:ea typeface="思源黑体 CN Bold" pitchFamily="34" charset="-122"/>
                    </a:endParaRPr>
                  </a:p>
                </p:txBody>
              </p:sp>
            </p:grpSp>
          </p:grpSp>
          <p:grpSp>
            <p:nvGrpSpPr>
              <p:cNvPr id="18" name="组合 22"/>
              <p:cNvGrpSpPr/>
              <p:nvPr/>
            </p:nvGrpSpPr>
            <p:grpSpPr>
              <a:xfrm rot="162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89" name="圆角矩形 8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90" name="圆角矩形 8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19" name="组合 23"/>
              <p:cNvGrpSpPr/>
              <p:nvPr/>
            </p:nvGrpSpPr>
            <p:grpSpPr>
              <a:xfrm rot="162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87" name="圆角矩形 8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8" name="圆角矩形 8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0" name="组合 24"/>
              <p:cNvGrpSpPr/>
              <p:nvPr/>
            </p:nvGrpSpPr>
            <p:grpSpPr>
              <a:xfrm rot="162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85" name="圆角矩形 8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6" name="圆角矩形 8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1" name="组合 25"/>
              <p:cNvGrpSpPr/>
              <p:nvPr/>
            </p:nvGrpSpPr>
            <p:grpSpPr>
              <a:xfrm rot="162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83" name="圆角矩形 8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4" name="圆角矩形 8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2" name="组合 26"/>
              <p:cNvGrpSpPr/>
              <p:nvPr/>
            </p:nvGrpSpPr>
            <p:grpSpPr>
              <a:xfrm rot="162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81" name="圆角矩形 8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2" name="圆角矩形 8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3" name="组合 27"/>
              <p:cNvGrpSpPr/>
              <p:nvPr/>
            </p:nvGrpSpPr>
            <p:grpSpPr>
              <a:xfrm rot="162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79" name="圆角矩形 7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80" name="圆角矩形 7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4" name="组合 28"/>
              <p:cNvGrpSpPr/>
              <p:nvPr/>
            </p:nvGrpSpPr>
            <p:grpSpPr>
              <a:xfrm rot="162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77" name="圆角矩形 7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8" name="圆角矩形 7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5" name="组合 29"/>
              <p:cNvGrpSpPr/>
              <p:nvPr/>
            </p:nvGrpSpPr>
            <p:grpSpPr>
              <a:xfrm rot="162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75" name="圆角矩形 7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6" name="圆角矩形 7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6" name="组合 30"/>
              <p:cNvGrpSpPr/>
              <p:nvPr/>
            </p:nvGrpSpPr>
            <p:grpSpPr>
              <a:xfrm rot="162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73" name="圆角矩形 7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4" name="圆角矩形 7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7" name="组合 31"/>
              <p:cNvGrpSpPr/>
              <p:nvPr/>
            </p:nvGrpSpPr>
            <p:grpSpPr>
              <a:xfrm rot="162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71" name="圆角矩形 7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  <p:sp>
              <p:nvSpPr>
                <p:cNvPr id="72" name="圆角矩形 7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100" dirty="0">
                    <a:solidFill>
                      <a:prstClr val="white"/>
                    </a:solidFill>
                    <a:latin typeface="思源黑体 CN Bold" pitchFamily="34" charset="-122"/>
                    <a:ea typeface="思源黑体 CN Bold" pitchFamily="34" charset="-122"/>
                  </a:endParaRPr>
                </a:p>
              </p:txBody>
            </p:sp>
          </p:grpSp>
        </p:grpSp>
      </p:grpSp>
      <p:sp>
        <p:nvSpPr>
          <p:cNvPr id="130" name="文本框 194"/>
          <p:cNvSpPr txBox="1"/>
          <p:nvPr/>
        </p:nvSpPr>
        <p:spPr>
          <a:xfrm>
            <a:off x="1928794" y="1323367"/>
            <a:ext cx="6072230" cy="461663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忠诚度是职业生存方式</a:t>
            </a:r>
            <a:endParaRPr lang="zh-CN" altLang="en-US" sz="24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cxnSp>
        <p:nvCxnSpPr>
          <p:cNvPr id="131" name="直接连接符 130"/>
          <p:cNvCxnSpPr/>
          <p:nvPr/>
        </p:nvCxnSpPr>
        <p:spPr>
          <a:xfrm>
            <a:off x="1928794" y="1857370"/>
            <a:ext cx="6072230" cy="158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本框 107"/>
          <p:cNvSpPr txBox="1"/>
          <p:nvPr/>
        </p:nvSpPr>
        <p:spPr>
          <a:xfrm>
            <a:off x="2071670" y="2059091"/>
            <a:ext cx="4357718" cy="225292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在这竞争激烈的年代，谋求个人利益，实现自我价值是天经地义的事，遗憾的是很多人没有意识到个性解放、自我实现与忠诚和敬业并不是对立的，而是相辅相成、缺一不可的。许多职业人以玩事不恭的态度对待工作，他们频频跳槽，这山望那山高，觉得自己工作是在出卖劳动力； 他们蔑视敬业精神，嘲讽忠诚，将其视为愚弄下属的手段。“忠诚”这个重要的职业道德在他们心中已没有栖身之处。对老板而言：公司的生存和发展需要员工的敬业和忠诚；对员工而言：丰厚的物质报酬和精神上的成就感离不开公司的进步。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91" name="图片 9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866" t="4637" r="13676" b="5341"/>
          <a:stretch>
            <a:fillRect/>
          </a:stretch>
        </p:blipFill>
        <p:spPr>
          <a:xfrm>
            <a:off x="6357950" y="2214560"/>
            <a:ext cx="1737995" cy="20453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0" grpId="0"/>
      <p:bldP spid="1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813255"/>
            <a:ext cx="9144000" cy="3456384"/>
          </a:xfrm>
          <a:prstGeom prst="rect">
            <a:avLst/>
          </a:prstGeom>
          <a:solidFill>
            <a:srgbClr val="C00000">
              <a:alpha val="77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" lastClr="FFFFFF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1569897" y="924449"/>
            <a:ext cx="1543098" cy="1186440"/>
          </a:xfrm>
          <a:custGeom>
            <a:avLst/>
            <a:gdLst>
              <a:gd name="connsiteX0" fmla="*/ 868680 w 1737360"/>
              <a:gd name="connsiteY0" fmla="*/ 0 h 1335802"/>
              <a:gd name="connsiteX1" fmla="*/ 1737360 w 1737360"/>
              <a:gd name="connsiteY1" fmla="*/ 868680 h 1335802"/>
              <a:gd name="connsiteX2" fmla="*/ 1270238 w 1737360"/>
              <a:gd name="connsiteY2" fmla="*/ 1335802 h 1335802"/>
              <a:gd name="connsiteX3" fmla="*/ 1215904 w 1737360"/>
              <a:gd name="connsiteY3" fmla="*/ 1290972 h 1335802"/>
              <a:gd name="connsiteX4" fmla="*/ 868680 w 1737360"/>
              <a:gd name="connsiteY4" fmla="*/ 1184910 h 1335802"/>
              <a:gd name="connsiteX5" fmla="*/ 521456 w 1737360"/>
              <a:gd name="connsiteY5" fmla="*/ 1290972 h 1335802"/>
              <a:gd name="connsiteX6" fmla="*/ 467122 w 1737360"/>
              <a:gd name="connsiteY6" fmla="*/ 1335802 h 1335802"/>
              <a:gd name="connsiteX7" fmla="*/ 0 w 1737360"/>
              <a:gd name="connsiteY7" fmla="*/ 868680 h 1335802"/>
              <a:gd name="connsiteX8" fmla="*/ 868680 w 1737360"/>
              <a:gd name="connsiteY8" fmla="*/ 0 h 133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7360" h="1335802">
                <a:moveTo>
                  <a:pt x="868680" y="0"/>
                </a:moveTo>
                <a:lnTo>
                  <a:pt x="1737360" y="868680"/>
                </a:lnTo>
                <a:lnTo>
                  <a:pt x="1270238" y="1335802"/>
                </a:lnTo>
                <a:lnTo>
                  <a:pt x="1215904" y="1290972"/>
                </a:lnTo>
                <a:cubicBezTo>
                  <a:pt x="1116787" y="1224010"/>
                  <a:pt x="997300" y="1184910"/>
                  <a:pt x="868680" y="1184910"/>
                </a:cubicBezTo>
                <a:cubicBezTo>
                  <a:pt x="740061" y="1184910"/>
                  <a:pt x="620574" y="1224010"/>
                  <a:pt x="521456" y="1290972"/>
                </a:cubicBezTo>
                <a:lnTo>
                  <a:pt x="467122" y="1335802"/>
                </a:lnTo>
                <a:lnTo>
                  <a:pt x="0" y="868680"/>
                </a:lnTo>
                <a:lnTo>
                  <a:pt x="868680" y="0"/>
                </a:lnTo>
                <a:close/>
              </a:path>
            </a:pathLst>
          </a:custGeom>
          <a:blipFill>
            <a:blip r:embed="rId1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723901" y="1756910"/>
            <a:ext cx="1193857" cy="1543098"/>
          </a:xfrm>
          <a:custGeom>
            <a:avLst/>
            <a:gdLst>
              <a:gd name="connsiteX0" fmla="*/ 868680 w 1344153"/>
              <a:gd name="connsiteY0" fmla="*/ 0 h 1737360"/>
              <a:gd name="connsiteX1" fmla="*/ 1344153 w 1344153"/>
              <a:gd name="connsiteY1" fmla="*/ 475473 h 1737360"/>
              <a:gd name="connsiteX2" fmla="*/ 1306212 w 1344153"/>
              <a:gd name="connsiteY2" fmla="*/ 521456 h 1737360"/>
              <a:gd name="connsiteX3" fmla="*/ 1200150 w 1344153"/>
              <a:gd name="connsiteY3" fmla="*/ 868680 h 1737360"/>
              <a:gd name="connsiteX4" fmla="*/ 1306212 w 1344153"/>
              <a:gd name="connsiteY4" fmla="*/ 1215904 h 1737360"/>
              <a:gd name="connsiteX5" fmla="*/ 1344153 w 1344153"/>
              <a:gd name="connsiteY5" fmla="*/ 1261888 h 1737360"/>
              <a:gd name="connsiteX6" fmla="*/ 868680 w 1344153"/>
              <a:gd name="connsiteY6" fmla="*/ 1737360 h 1737360"/>
              <a:gd name="connsiteX7" fmla="*/ 0 w 1344153"/>
              <a:gd name="connsiteY7" fmla="*/ 868680 h 1737360"/>
              <a:gd name="connsiteX8" fmla="*/ 868680 w 1344153"/>
              <a:gd name="connsiteY8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4153" h="1737360">
                <a:moveTo>
                  <a:pt x="868680" y="0"/>
                </a:moveTo>
                <a:lnTo>
                  <a:pt x="1344153" y="475473"/>
                </a:lnTo>
                <a:lnTo>
                  <a:pt x="1306212" y="521456"/>
                </a:lnTo>
                <a:cubicBezTo>
                  <a:pt x="1239250" y="620574"/>
                  <a:pt x="1200150" y="740061"/>
                  <a:pt x="1200150" y="868680"/>
                </a:cubicBezTo>
                <a:cubicBezTo>
                  <a:pt x="1200150" y="997300"/>
                  <a:pt x="1239250" y="1116787"/>
                  <a:pt x="1306212" y="1215904"/>
                </a:cubicBezTo>
                <a:lnTo>
                  <a:pt x="1344153" y="1261888"/>
                </a:lnTo>
                <a:lnTo>
                  <a:pt x="868680" y="1737360"/>
                </a:lnTo>
                <a:lnTo>
                  <a:pt x="0" y="868680"/>
                </a:lnTo>
                <a:lnTo>
                  <a:pt x="86868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2796547" y="1756910"/>
            <a:ext cx="1193857" cy="1543098"/>
          </a:xfrm>
          <a:custGeom>
            <a:avLst/>
            <a:gdLst>
              <a:gd name="connsiteX0" fmla="*/ 475472 w 1344152"/>
              <a:gd name="connsiteY0" fmla="*/ 0 h 1737360"/>
              <a:gd name="connsiteX1" fmla="*/ 1344152 w 1344152"/>
              <a:gd name="connsiteY1" fmla="*/ 868680 h 1737360"/>
              <a:gd name="connsiteX2" fmla="*/ 475472 w 1344152"/>
              <a:gd name="connsiteY2" fmla="*/ 1737360 h 1737360"/>
              <a:gd name="connsiteX3" fmla="*/ 0 w 1344152"/>
              <a:gd name="connsiteY3" fmla="*/ 1261888 h 1737360"/>
              <a:gd name="connsiteX4" fmla="*/ 37940 w 1344152"/>
              <a:gd name="connsiteY4" fmla="*/ 1215904 h 1737360"/>
              <a:gd name="connsiteX5" fmla="*/ 144002 w 1344152"/>
              <a:gd name="connsiteY5" fmla="*/ 868680 h 1737360"/>
              <a:gd name="connsiteX6" fmla="*/ 37940 w 1344152"/>
              <a:gd name="connsiteY6" fmla="*/ 521456 h 1737360"/>
              <a:gd name="connsiteX7" fmla="*/ 0 w 1344152"/>
              <a:gd name="connsiteY7" fmla="*/ 475473 h 1737360"/>
              <a:gd name="connsiteX8" fmla="*/ 475472 w 1344152"/>
              <a:gd name="connsiteY8" fmla="*/ 0 h 173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4152" h="1737360">
                <a:moveTo>
                  <a:pt x="475472" y="0"/>
                </a:moveTo>
                <a:lnTo>
                  <a:pt x="1344152" y="868680"/>
                </a:lnTo>
                <a:lnTo>
                  <a:pt x="475472" y="1737360"/>
                </a:lnTo>
                <a:lnTo>
                  <a:pt x="0" y="1261888"/>
                </a:lnTo>
                <a:lnTo>
                  <a:pt x="37940" y="1215904"/>
                </a:lnTo>
                <a:cubicBezTo>
                  <a:pt x="104902" y="1116787"/>
                  <a:pt x="144002" y="997300"/>
                  <a:pt x="144002" y="868680"/>
                </a:cubicBezTo>
                <a:cubicBezTo>
                  <a:pt x="144002" y="740061"/>
                  <a:pt x="104902" y="620574"/>
                  <a:pt x="37940" y="521456"/>
                </a:cubicBezTo>
                <a:lnTo>
                  <a:pt x="0" y="475473"/>
                </a:lnTo>
                <a:lnTo>
                  <a:pt x="475472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1569897" y="2946029"/>
            <a:ext cx="1543098" cy="1186440"/>
          </a:xfrm>
          <a:custGeom>
            <a:avLst/>
            <a:gdLst>
              <a:gd name="connsiteX0" fmla="*/ 467122 w 1737360"/>
              <a:gd name="connsiteY0" fmla="*/ 0 h 1335802"/>
              <a:gd name="connsiteX1" fmla="*/ 521456 w 1737360"/>
              <a:gd name="connsiteY1" fmla="*/ 44830 h 1335802"/>
              <a:gd name="connsiteX2" fmla="*/ 868680 w 1737360"/>
              <a:gd name="connsiteY2" fmla="*/ 150892 h 1335802"/>
              <a:gd name="connsiteX3" fmla="*/ 1215904 w 1737360"/>
              <a:gd name="connsiteY3" fmla="*/ 44830 h 1335802"/>
              <a:gd name="connsiteX4" fmla="*/ 1270238 w 1737360"/>
              <a:gd name="connsiteY4" fmla="*/ 0 h 1335802"/>
              <a:gd name="connsiteX5" fmla="*/ 1737360 w 1737360"/>
              <a:gd name="connsiteY5" fmla="*/ 467122 h 1335802"/>
              <a:gd name="connsiteX6" fmla="*/ 868680 w 1737360"/>
              <a:gd name="connsiteY6" fmla="*/ 1335802 h 1335802"/>
              <a:gd name="connsiteX7" fmla="*/ 0 w 1737360"/>
              <a:gd name="connsiteY7" fmla="*/ 467122 h 1335802"/>
              <a:gd name="connsiteX8" fmla="*/ 467122 w 1737360"/>
              <a:gd name="connsiteY8" fmla="*/ 0 h 133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7360" h="1335802">
                <a:moveTo>
                  <a:pt x="467122" y="0"/>
                </a:moveTo>
                <a:lnTo>
                  <a:pt x="521456" y="44830"/>
                </a:lnTo>
                <a:cubicBezTo>
                  <a:pt x="620574" y="111792"/>
                  <a:pt x="740061" y="150892"/>
                  <a:pt x="868680" y="150892"/>
                </a:cubicBezTo>
                <a:cubicBezTo>
                  <a:pt x="997300" y="150892"/>
                  <a:pt x="1116787" y="111792"/>
                  <a:pt x="1215904" y="44830"/>
                </a:cubicBezTo>
                <a:lnTo>
                  <a:pt x="1270238" y="0"/>
                </a:lnTo>
                <a:lnTo>
                  <a:pt x="1737360" y="467122"/>
                </a:lnTo>
                <a:lnTo>
                  <a:pt x="868680" y="1335802"/>
                </a:lnTo>
                <a:lnTo>
                  <a:pt x="0" y="467122"/>
                </a:lnTo>
                <a:lnTo>
                  <a:pt x="467122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7800000" scaled="0"/>
              <a:tileRect/>
            </a:gra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886346" y="2072020"/>
            <a:ext cx="910201" cy="9102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917758" y="2330279"/>
            <a:ext cx="932129" cy="40011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LOGO</a:t>
            </a:r>
            <a:endParaRPr lang="zh-CN" altLang="en-US" sz="20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286248" y="1928808"/>
            <a:ext cx="4357718" cy="1200327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思源黑体 CN Bold" pitchFamily="34" charset="-122"/>
                <a:ea typeface="思源黑体 CN Bold" pitchFamily="34" charset="-122"/>
              </a:rPr>
              <a:t>绝不拖延</a:t>
            </a:r>
            <a:endParaRPr lang="en-US" altLang="zh-CN" sz="3600" b="1" dirty="0" smtClean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思源黑体 CN Bold" pitchFamily="34" charset="-122"/>
              <a:ea typeface="思源黑体 CN Bold" pitchFamily="34" charset="-122"/>
            </a:endParaRPr>
          </a:p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思源黑体 CN Bold" pitchFamily="34" charset="-122"/>
                <a:ea typeface="思源黑体 CN Bold" pitchFamily="34" charset="-122"/>
              </a:rPr>
              <a:t>从优秀到卓越</a:t>
            </a:r>
            <a:endParaRPr lang="zh-CN" altLang="en-US" sz="3600" b="1" dirty="0" smtClean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23900" y="3126320"/>
            <a:ext cx="474100" cy="4741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000760" y="3555259"/>
            <a:ext cx="428628" cy="37682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282325" y="4532391"/>
            <a:ext cx="489374" cy="489374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7572396" y="4626829"/>
            <a:ext cx="302375" cy="302375"/>
          </a:xfrm>
          <a:prstGeom prst="ellipse">
            <a:avLst/>
          </a:prstGeom>
          <a:gradFill flip="none" rotWithShape="1">
            <a:gsLst>
              <a:gs pos="0">
                <a:srgbClr val="C00000">
                  <a:lumMod val="90000"/>
                </a:srgbClr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8643966" y="4769705"/>
            <a:ext cx="257708" cy="257708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1281776" y="4597837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85720" y="4912581"/>
            <a:ext cx="305403" cy="3054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4572000" y="3483821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610357" y="3765375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717574" y="3781949"/>
            <a:ext cx="350520" cy="3505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4572000" y="4483953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042954" y="3673935"/>
            <a:ext cx="350520" cy="35052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614430" y="3081997"/>
            <a:ext cx="289560" cy="289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2357422" y="4841125"/>
            <a:ext cx="302375" cy="302375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357950" y="4741899"/>
            <a:ext cx="401601" cy="401601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5290456" y="4672444"/>
            <a:ext cx="305403" cy="305403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FF0000"/>
              </a:gs>
            </a:gsLst>
            <a:lin ang="8100000" scaled="1"/>
            <a:tileRect/>
          </a:gradFill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1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53" presetClass="entr" presetSubtype="52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2" grpId="0" build="allAtOnce"/>
      <p:bldP spid="44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32" grpId="0" animBg="1"/>
      <p:bldP spid="6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绝不拖延从优秀到卓越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018275" y="1232287"/>
            <a:ext cx="5054118" cy="3589760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196115" y="1785932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1196115" y="1864718"/>
            <a:ext cx="4740372" cy="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人才：能力挺强，就是态度太差</a:t>
            </a:r>
            <a:r>
              <a:rPr lang="en-US" altLang="zh-CN" sz="1400" dirty="0" smtClean="0">
                <a:latin typeface="思源黑体 CN Bold" pitchFamily="34" charset="-122"/>
                <a:ea typeface="思源黑体 CN Bold" pitchFamily="34" charset="-122"/>
              </a:rPr>
              <a:t>——</a:t>
            </a:r>
            <a:r>
              <a:rPr lang="zh-CN" altLang="en-US" sz="1400" b="1" dirty="0" smtClean="0">
                <a:latin typeface="思源黑体 CN Bold" pitchFamily="34" charset="-122"/>
                <a:ea typeface="思源黑体 CN Bold" pitchFamily="34" charset="-122"/>
              </a:rPr>
              <a:t>谨慎使用</a:t>
            </a:r>
            <a:endParaRPr lang="en-US" altLang="zh-CN" sz="1400" b="1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188077" y="2500312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1196115" y="2626396"/>
            <a:ext cx="4627195" cy="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人财：态度好，又有能力，真是公司财源</a:t>
            </a:r>
            <a:r>
              <a:rPr lang="en-US" altLang="zh-CN" sz="1400" dirty="0" smtClean="0">
                <a:latin typeface="思源黑体 CN Bold" pitchFamily="34" charset="-122"/>
                <a:ea typeface="思源黑体 CN Bold" pitchFamily="34" charset="-122"/>
              </a:rPr>
              <a:t>——</a:t>
            </a:r>
            <a:r>
              <a:rPr lang="zh-CN" altLang="en-US" sz="1400" b="1" dirty="0" smtClean="0">
                <a:latin typeface="思源黑体 CN Bold" pitchFamily="34" charset="-122"/>
                <a:ea typeface="思源黑体 CN Bold" pitchFamily="34" charset="-122"/>
              </a:rPr>
              <a:t>重用</a:t>
            </a:r>
            <a:endParaRPr lang="en-US" altLang="zh-CN" sz="1400" b="1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208839" y="3214692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4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249700" y="3293478"/>
            <a:ext cx="4706194" cy="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人裁：能力很弱，态度又差</a:t>
            </a:r>
            <a:r>
              <a:rPr lang="en-US" altLang="zh-CN" sz="1400" dirty="0" smtClean="0">
                <a:latin typeface="思源黑体 CN Bold" pitchFamily="34" charset="-122"/>
                <a:ea typeface="思源黑体 CN Bold" pitchFamily="34" charset="-122"/>
              </a:rPr>
              <a:t>——</a:t>
            </a:r>
            <a:r>
              <a:rPr lang="zh-CN" altLang="en-US" sz="1400" b="1" dirty="0" smtClean="0">
                <a:latin typeface="思源黑体 CN Bold" pitchFamily="34" charset="-122"/>
                <a:ea typeface="思源黑体 CN Bold" pitchFamily="34" charset="-122"/>
              </a:rPr>
              <a:t>坚决不用</a:t>
            </a:r>
            <a:endParaRPr lang="en-US" altLang="zh-CN" sz="1400" b="1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208839" y="3946931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4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1196115" y="4025717"/>
            <a:ext cx="4644561" cy="284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人材：态度不错，就是干不了事</a:t>
            </a:r>
            <a:r>
              <a:rPr lang="en-US" altLang="zh-CN" sz="1400" dirty="0" smtClean="0">
                <a:latin typeface="思源黑体 CN Bold" pitchFamily="34" charset="-122"/>
                <a:ea typeface="思源黑体 CN Bold" pitchFamily="34" charset="-122"/>
              </a:rPr>
              <a:t>——</a:t>
            </a:r>
            <a:r>
              <a:rPr lang="zh-CN" altLang="en-US" sz="1400" b="1" dirty="0" smtClean="0">
                <a:latin typeface="思源黑体 CN Bold" pitchFamily="34" charset="-122"/>
                <a:ea typeface="思源黑体 CN Bold" pitchFamily="34" charset="-122"/>
              </a:rPr>
              <a:t>培养使用</a:t>
            </a:r>
            <a:endParaRPr lang="en-US" altLang="zh-CN" sz="1400" b="1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27" name="Picture 3" descr="C:\Users\Administrator\Desktop\新建文件夹\3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22326" y="843559"/>
            <a:ext cx="3032724" cy="4057256"/>
          </a:xfrm>
          <a:prstGeom prst="rect">
            <a:avLst/>
          </a:prstGeom>
          <a:noFill/>
        </p:spPr>
      </p:pic>
      <p:sp>
        <p:nvSpPr>
          <p:cNvPr id="28" name="矩形 27"/>
          <p:cNvSpPr/>
          <p:nvPr/>
        </p:nvSpPr>
        <p:spPr>
          <a:xfrm>
            <a:off x="1285852" y="135730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员工在企业的四种角色</a:t>
            </a:r>
            <a:endParaRPr lang="zh-CN" altLang="en-US" sz="1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 animBg="1"/>
      <p:bldP spid="16" grpId="0" animBg="1"/>
      <p:bldP spid="17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绝不拖延从优秀到卓越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500165" y="1232287"/>
            <a:ext cx="4572227" cy="3589760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646489" y="1785932"/>
            <a:ext cx="4273186" cy="2643206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1928794" y="2000246"/>
            <a:ext cx="3714776" cy="2331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在美国西点军校，有一个广为传诵的悠久传统，学员遇到军官问话时，只有四种回答：</a:t>
            </a:r>
            <a:endParaRPr lang="en-US" altLang="zh-CN" sz="1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“报告长官，是”</a:t>
            </a:r>
            <a:endParaRPr lang="zh-CN" altLang="en-US" sz="1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“报告长官，不是”</a:t>
            </a:r>
            <a:endParaRPr lang="zh-CN" altLang="en-US" sz="1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“报告长官，不知道”</a:t>
            </a:r>
            <a:endParaRPr lang="zh-CN" altLang="en-US" sz="1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“报告长官，没有任何借口”</a:t>
            </a:r>
            <a:endParaRPr lang="en-US" altLang="zh-CN" sz="14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4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21774" y="1357304"/>
            <a:ext cx="41360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借口是失败的滋养温床</a:t>
            </a:r>
            <a:endParaRPr lang="zh-CN" altLang="en-US" sz="1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50" y="1857370"/>
            <a:ext cx="2500330" cy="22607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 animBg="1"/>
      <p:bldP spid="16" grpId="0" animBg="1"/>
      <p:bldP spid="17" grpId="0"/>
      <p:bldP spid="2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绝不拖延从优秀到卓越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500165" y="1232287"/>
            <a:ext cx="4572227" cy="3589760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646489" y="1785932"/>
            <a:ext cx="4273186" cy="2643206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1928794" y="2000246"/>
            <a:ext cx="3714776" cy="186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没有任何借口！在工作中，每个人都应该发挥自己最大的潜能，努力地工作而不是浪费时间寻找借口。要知道，公司安排你这个职位，是为了解决问题，而不是听你对困难的长篇累续的分析。不论是失败了，还是做错了，再妙的借口对事情本身也没有丝豪作用。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21774" y="1357304"/>
            <a:ext cx="41360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借口是失败的滋养温床</a:t>
            </a:r>
            <a:endParaRPr lang="zh-CN" altLang="en-US" sz="1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0" name="Picture 3" descr="C:\Users\Administrator\Desktop\qwas71重复用\46e542e2380dbba7885d76db4f67118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1571618"/>
            <a:ext cx="2791059" cy="261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 animBg="1"/>
      <p:bldP spid="16" grpId="0" animBg="1"/>
      <p:bldP spid="17" grpId="0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绝不拖延从优秀到卓越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500165" y="1232287"/>
            <a:ext cx="5072099" cy="3589760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646489" y="1785932"/>
            <a:ext cx="4740364" cy="2643206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1857357" y="1857370"/>
            <a:ext cx="4429156" cy="256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b="1" dirty="0" smtClean="0">
                <a:latin typeface="思源黑体 CN Bold" pitchFamily="34" charset="-122"/>
                <a:ea typeface="思源黑体 CN Bold" pitchFamily="34" charset="-122"/>
              </a:rPr>
              <a:t> 比尔</a:t>
            </a:r>
            <a:r>
              <a:rPr lang="en-US" altLang="zh-CN" sz="1200" b="1" dirty="0" smtClean="0">
                <a:latin typeface="思源黑体 CN Bold" pitchFamily="34" charset="-122"/>
                <a:ea typeface="思源黑体 CN Bold" pitchFamily="34" charset="-122"/>
              </a:rPr>
              <a:t>.</a:t>
            </a:r>
            <a:r>
              <a:rPr lang="zh-CN" altLang="en-US" sz="1200" b="1" dirty="0" smtClean="0">
                <a:latin typeface="思源黑体 CN Bold" pitchFamily="34" charset="-122"/>
                <a:ea typeface="思源黑体 CN Bold" pitchFamily="34" charset="-122"/>
              </a:rPr>
              <a:t>盖茨说过这样的话：“过去，只有适者能够生存；今天，只有最快处理完事务的人能够生存。”只有效率高的人才能挤出时间来完成更多的事。</a:t>
            </a:r>
            <a:endParaRPr lang="en-US" altLang="zh-CN" sz="1200" b="1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老板是世界上最“心急”的人，为了生存，他们恨不能把每一分钟掰成八瓣。按他们的速率预算，罗马三日建成也算慢。自然，他也要求自己的员工快速行动。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如果要让老板白花时间等你工作结果，比浪费金钱更让他心痛，因为在失去的那一分钟内能想到的业务计划，可能会价值连城，没有哪个老板，能长期容忍拖延工作的员工。</a:t>
            </a:r>
            <a:endParaRPr lang="zh-CN" altLang="en-US" sz="12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21774" y="1357304"/>
            <a:ext cx="45882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最佳的工作完成时间是昨天</a:t>
            </a:r>
            <a:endParaRPr lang="zh-CN" altLang="en-US" sz="1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0" name="stick figure red pen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1357304"/>
            <a:ext cx="1857388" cy="3587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 animBg="1"/>
      <p:bldP spid="16" grpId="0" animBg="1"/>
      <p:bldP spid="17" grpId="0"/>
      <p:bldP spid="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绝不拖延从优秀到卓越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4143177" y="1232287"/>
            <a:ext cx="4572227" cy="3589760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4289501" y="1785932"/>
            <a:ext cx="4273186" cy="2643206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4571806" y="2000246"/>
            <a:ext cx="3714776" cy="22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思源黑体 CN Bold" pitchFamily="34" charset="-122"/>
                <a:ea typeface="思源黑体 CN Bold" pitchFamily="34" charset="-122"/>
              </a:rPr>
              <a:t>在工作时，如果能以精进不息的精神，火焰的热忱，充分发挥自己的特长，那么即使是做最平凡的工作，也能成为最精巧的工人。如果以冷淡的态度去做哪怕是最高尚的工作，也不过是个平庸的工人。当你满怀激情地工作，并努力使自己的老板和顾客满意时，你所获得的利益会增加。能得到老板的肯定，且有荣誉感。</a:t>
            </a:r>
            <a:endParaRPr lang="en-US" altLang="zh-CN" sz="14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64786" y="1357304"/>
            <a:ext cx="41360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工作激情</a:t>
            </a:r>
            <a:endParaRPr lang="zh-CN" altLang="en-US" sz="1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0" name="图片 9" descr="5a97c4ad0c6cd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785800"/>
            <a:ext cx="4222292" cy="46434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 animBg="1"/>
      <p:bldP spid="16" grpId="0" animBg="1"/>
      <p:bldP spid="17" grpId="0"/>
      <p:bldP spid="2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绝不拖延从优秀到卓越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018275" y="1232287"/>
            <a:ext cx="5054118" cy="3589760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196115" y="1785932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1196115" y="1864718"/>
            <a:ext cx="4740372" cy="34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 smtClean="0">
                <a:latin typeface="思源黑体 CN Bold" pitchFamily="34" charset="-122"/>
                <a:ea typeface="思源黑体 CN Bold" pitchFamily="34" charset="-122"/>
              </a:rPr>
              <a:t>改变只有有兴趣的事才能对工作充满激情的看法</a:t>
            </a:r>
            <a:endParaRPr lang="zh-CN" altLang="en-US" sz="14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188077" y="2375295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1196115" y="2428874"/>
            <a:ext cx="4627195" cy="32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 smtClean="0">
                <a:latin typeface="思源黑体 CN Bold" pitchFamily="34" charset="-122"/>
                <a:ea typeface="思源黑体 CN Bold" pitchFamily="34" charset="-122"/>
              </a:rPr>
              <a:t>把工作当作一项自己事业</a:t>
            </a:r>
            <a:endParaRPr lang="zh-CN" altLang="en-US" sz="14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208839" y="2964659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4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249700" y="3043445"/>
            <a:ext cx="4706194" cy="34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 smtClean="0">
                <a:latin typeface="思源黑体 CN Bold" pitchFamily="34" charset="-122"/>
                <a:ea typeface="思源黑体 CN Bold" pitchFamily="34" charset="-122"/>
              </a:rPr>
              <a:t>树立新的目标方向</a:t>
            </a:r>
            <a:endParaRPr lang="zh-CN" altLang="en-US" sz="14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208839" y="3554022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4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1196115" y="3632808"/>
            <a:ext cx="4644561" cy="34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 smtClean="0">
                <a:latin typeface="思源黑体 CN Bold" pitchFamily="34" charset="-122"/>
                <a:ea typeface="思源黑体 CN Bold" pitchFamily="34" charset="-122"/>
              </a:rPr>
              <a:t>学会释放压力（工作、生活）</a:t>
            </a:r>
            <a:endParaRPr lang="zh-CN" altLang="en-US" sz="14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208839" y="4143386"/>
            <a:ext cx="4723560" cy="482207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4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1249700" y="4222172"/>
            <a:ext cx="4599740" cy="34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 smtClean="0">
                <a:latin typeface="思源黑体 CN Bold" pitchFamily="34" charset="-122"/>
                <a:ea typeface="思源黑体 CN Bold" pitchFamily="34" charset="-122"/>
              </a:rPr>
              <a:t>切勿自满</a:t>
            </a:r>
            <a:endParaRPr lang="zh-CN" altLang="en-US" sz="14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285852" y="135730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如何恢复工作激情的五个建议</a:t>
            </a:r>
            <a:endParaRPr lang="zh-CN" altLang="en-US" sz="1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8" name="图片 119" descr="170a28084a6fd4a6101826cb579f7a1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1428742"/>
            <a:ext cx="2777224" cy="3359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 animBg="1"/>
      <p:bldP spid="16" grpId="0" animBg="1"/>
      <p:bldP spid="17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9"/>
          <p:cNvSpPr txBox="1">
            <a:spLocks noChangeArrowheads="1"/>
          </p:cNvSpPr>
          <p:nvPr/>
        </p:nvSpPr>
        <p:spPr bwMode="auto">
          <a:xfrm>
            <a:off x="1285852" y="333463"/>
            <a:ext cx="3643338" cy="35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000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绝不拖延从优秀到卓越</a:t>
            </a:r>
            <a:endParaRPr lang="zh-CN" altLang="en-US" sz="2000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2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25279" y="782345"/>
            <a:ext cx="7818721" cy="6087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  <a14:imgEffect>
                      <a14:saturation sat="4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92" y="94196"/>
            <a:ext cx="2143140" cy="763042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500165" y="1232287"/>
            <a:ext cx="5072099" cy="3589760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646489" y="1785932"/>
            <a:ext cx="4740364" cy="2643206"/>
          </a:xfrm>
          <a:prstGeom prst="roundRect">
            <a:avLst>
              <a:gd name="adj" fmla="val 3438"/>
            </a:avLst>
          </a:prstGeom>
          <a:blipFill dpi="0" rotWithShape="1">
            <a:blip r:embed="rId4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endParaRPr lang="zh-CN" altLang="en-US" sz="1600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1857357" y="1857370"/>
            <a:ext cx="4214841" cy="228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习惯的力量是巨大的，因为它具有一贯性，它通过不断重复，使人们的行为呈现出难以改变的特定的倾向。就像一句古老的箴言：“习惯就像一根绳索。每天我们都织进一根丝线，它就会逐渐变得非常坚固，无法断裂，把我们牢牢固定住”。我们每天高达</a:t>
            </a:r>
            <a:r>
              <a:rPr lang="en-US" altLang="zh-CN" sz="1200" dirty="0" smtClean="0">
                <a:latin typeface="思源黑体 CN Bold" pitchFamily="34" charset="-122"/>
                <a:ea typeface="思源黑体 CN Bold" pitchFamily="34" charset="-122"/>
              </a:rPr>
              <a:t>90%</a:t>
            </a:r>
            <a:r>
              <a:rPr lang="zh-CN" altLang="en-US" sz="1200" dirty="0" smtClean="0">
                <a:latin typeface="思源黑体 CN Bold" pitchFamily="34" charset="-122"/>
                <a:ea typeface="思源黑体 CN Bold" pitchFamily="34" charset="-122"/>
              </a:rPr>
              <a:t>的行为是出自于习惯的支配。可以说，几乎是生活的每一天，我们所做的每一件事，都是习惯使然。坏习惯必须改掉，因为它会妨碍你取得绩效”“不求自我提高的人，到最后只会落得退化的命运”。</a:t>
            </a:r>
            <a:endParaRPr lang="en-US" altLang="zh-CN" sz="12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21774" y="1357304"/>
            <a:ext cx="45882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坏习惯必须改掉</a:t>
            </a:r>
            <a:endParaRPr lang="zh-CN" altLang="en-US" sz="16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10" name="Picture 3" descr="C:\Users\Administrator\Desktop\新建文件夹\3 (8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6037" y="1500180"/>
            <a:ext cx="3027963" cy="333659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 animBg="1"/>
      <p:bldP spid="16" grpId="0" animBg="1"/>
      <p:bldP spid="17" grpId="0"/>
      <p:bldP spid="2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2" descr="C:\Users\Administrator\Desktop\11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0" y="4120437"/>
            <a:ext cx="9176075" cy="23351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矩形 55"/>
          <p:cNvSpPr/>
          <p:nvPr/>
        </p:nvSpPr>
        <p:spPr>
          <a:xfrm>
            <a:off x="1" y="1535108"/>
            <a:ext cx="5143503" cy="14911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-71470" y="1815509"/>
            <a:ext cx="5072066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谢谢您的欣赏</a:t>
            </a:r>
            <a:endParaRPr lang="zh-CN" altLang="en-US" sz="40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59" name="标题 4"/>
          <p:cNvSpPr txBox="1"/>
          <p:nvPr/>
        </p:nvSpPr>
        <p:spPr>
          <a:xfrm>
            <a:off x="1000100" y="2524649"/>
            <a:ext cx="2807581" cy="27659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简洁实用</a:t>
            </a:r>
            <a:r>
              <a:rPr lang="en-US" altLang="zh-CN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·</a:t>
            </a:r>
            <a:r>
              <a:rPr lang="zh-CN" altLang="en-US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适用于初创企业</a:t>
            </a:r>
            <a:r>
              <a:rPr lang="en-US" altLang="zh-CN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·</a:t>
            </a:r>
            <a:r>
              <a:rPr lang="zh-CN" altLang="en-US" sz="12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团队管理等</a:t>
            </a:r>
            <a:endParaRPr lang="zh-CN" altLang="en-US" sz="1200" dirty="0" smtClean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2" name="组合 59"/>
          <p:cNvGrpSpPr/>
          <p:nvPr/>
        </p:nvGrpSpPr>
        <p:grpSpPr>
          <a:xfrm>
            <a:off x="643346" y="3226994"/>
            <a:ext cx="701895" cy="702078"/>
            <a:chOff x="1677608" y="2996952"/>
            <a:chExt cx="1395643" cy="1395643"/>
          </a:xfrm>
        </p:grpSpPr>
        <p:sp>
          <p:nvSpPr>
            <p:cNvPr id="6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FA783A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6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 CN Bold" pitchFamily="34" charset="-122"/>
                  <a:ea typeface="思源黑体 CN Bold" pitchFamily="34" charset="-122"/>
                </a:rPr>
                <a:t></a:t>
              </a:r>
              <a:endParaRPr lang="en-US" sz="21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sp>
        <p:nvSpPr>
          <p:cNvPr id="63" name="KSO_Shape"/>
          <p:cNvSpPr/>
          <p:nvPr/>
        </p:nvSpPr>
        <p:spPr bwMode="auto">
          <a:xfrm>
            <a:off x="824680" y="3480053"/>
            <a:ext cx="339227" cy="23299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3" name="组合 63"/>
          <p:cNvGrpSpPr/>
          <p:nvPr/>
        </p:nvGrpSpPr>
        <p:grpSpPr>
          <a:xfrm>
            <a:off x="1399233" y="3226994"/>
            <a:ext cx="701895" cy="702078"/>
            <a:chOff x="1677608" y="2996952"/>
            <a:chExt cx="1395643" cy="1395643"/>
          </a:xfrm>
        </p:grpSpPr>
        <p:sp>
          <p:nvSpPr>
            <p:cNvPr id="6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FA783A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6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 CN Bold" pitchFamily="34" charset="-122"/>
                  <a:ea typeface="思源黑体 CN Bold" pitchFamily="34" charset="-122"/>
                </a:rPr>
                <a:t></a:t>
              </a:r>
              <a:endParaRPr lang="en-US" sz="21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sp>
        <p:nvSpPr>
          <p:cNvPr id="67" name="KSO_Shape"/>
          <p:cNvSpPr/>
          <p:nvPr/>
        </p:nvSpPr>
        <p:spPr bwMode="auto">
          <a:xfrm>
            <a:off x="1620752" y="3476786"/>
            <a:ext cx="300647" cy="236262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4" name="组合 67"/>
          <p:cNvGrpSpPr/>
          <p:nvPr/>
        </p:nvGrpSpPr>
        <p:grpSpPr>
          <a:xfrm>
            <a:off x="2155121" y="3226994"/>
            <a:ext cx="701895" cy="702078"/>
            <a:chOff x="1677608" y="2996952"/>
            <a:chExt cx="1395643" cy="1395643"/>
          </a:xfrm>
        </p:grpSpPr>
        <p:sp>
          <p:nvSpPr>
            <p:cNvPr id="6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FA783A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7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 CN Bold" pitchFamily="34" charset="-122"/>
                  <a:ea typeface="思源黑体 CN Bold" pitchFamily="34" charset="-122"/>
                </a:rPr>
                <a:t></a:t>
              </a:r>
              <a:endParaRPr lang="en-US" sz="21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sp>
        <p:nvSpPr>
          <p:cNvPr id="71" name="KSO_Shape"/>
          <p:cNvSpPr/>
          <p:nvPr/>
        </p:nvSpPr>
        <p:spPr bwMode="auto">
          <a:xfrm>
            <a:off x="2347402" y="3448767"/>
            <a:ext cx="299966" cy="297044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5" name="组合 71"/>
          <p:cNvGrpSpPr/>
          <p:nvPr/>
        </p:nvGrpSpPr>
        <p:grpSpPr>
          <a:xfrm>
            <a:off x="2911008" y="3226994"/>
            <a:ext cx="701895" cy="702078"/>
            <a:chOff x="1677608" y="2996952"/>
            <a:chExt cx="1395643" cy="1395643"/>
          </a:xfrm>
        </p:grpSpPr>
        <p:sp>
          <p:nvSpPr>
            <p:cNvPr id="7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FA783A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7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 CN Bold" pitchFamily="34" charset="-122"/>
                  <a:ea typeface="思源黑体 CN Bold" pitchFamily="34" charset="-122"/>
                </a:rPr>
                <a:t></a:t>
              </a:r>
              <a:endParaRPr lang="en-US" sz="21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sp>
        <p:nvSpPr>
          <p:cNvPr id="75" name="KSO_Shape"/>
          <p:cNvSpPr/>
          <p:nvPr/>
        </p:nvSpPr>
        <p:spPr bwMode="auto">
          <a:xfrm>
            <a:off x="3132527" y="3455515"/>
            <a:ext cx="302904" cy="257534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1C666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6" name="组合 75"/>
          <p:cNvGrpSpPr/>
          <p:nvPr/>
        </p:nvGrpSpPr>
        <p:grpSpPr>
          <a:xfrm>
            <a:off x="3655791" y="3226994"/>
            <a:ext cx="701895" cy="702078"/>
            <a:chOff x="1677608" y="2996952"/>
            <a:chExt cx="1395643" cy="1395643"/>
          </a:xfrm>
        </p:grpSpPr>
        <p:sp>
          <p:nvSpPr>
            <p:cNvPr id="7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rgbClr val="FA783A"/>
                </a:solidFill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7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solidFill>
              <a:srgbClr val="C00000"/>
            </a:soli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思源黑体 CN Bold" pitchFamily="34" charset="-122"/>
                  <a:ea typeface="思源黑体 CN Bold" pitchFamily="34" charset="-122"/>
                </a:rPr>
                <a:t></a:t>
              </a:r>
              <a:endParaRPr lang="en-US" sz="21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  <p:sp>
        <p:nvSpPr>
          <p:cNvPr id="79" name="KSO_Shape"/>
          <p:cNvSpPr/>
          <p:nvPr/>
        </p:nvSpPr>
        <p:spPr bwMode="auto">
          <a:xfrm>
            <a:off x="3879561" y="3470010"/>
            <a:ext cx="265095" cy="254558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42" name="图片 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-571522"/>
            <a:ext cx="435771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50"/>
                            </p:stCondLst>
                            <p:childTnLst>
                              <p:par>
                                <p:cTn id="7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59" grpId="0"/>
      <p:bldP spid="63" grpId="0" animBg="1"/>
      <p:bldP spid="67" grpId="0" animBg="1"/>
      <p:bldP spid="71" grpId="0" animBg="1"/>
      <p:bldP spid="75" grpId="0" animBg="1"/>
      <p:bldP spid="79" grpId="0" animBg="1"/>
    </p:bld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6197</Words>
  <Application>WPS 演示</Application>
  <PresentationFormat>全屏显示(16:9)</PresentationFormat>
  <Paragraphs>326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0" baseType="lpstr">
      <vt:lpstr>Arial</vt:lpstr>
      <vt:lpstr>宋体</vt:lpstr>
      <vt:lpstr>Wingdings</vt:lpstr>
      <vt:lpstr>思源黑体 CN Bold</vt:lpstr>
      <vt:lpstr>黑体</vt:lpstr>
      <vt:lpstr>Calibri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陈Sir</cp:lastModifiedBy>
  <cp:revision>318</cp:revision>
  <dcterms:created xsi:type="dcterms:W3CDTF">2015-10-26T07:34:00Z</dcterms:created>
  <dcterms:modified xsi:type="dcterms:W3CDTF">2021-10-21T01:09:30Z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72B6CC7FC39440F5ACF87CD7D71555A8</vt:lpwstr>
  </property>
  <property fmtid="{D5CDD505-2E9C-101B-9397-08002B2CF9AE}" pid="3" name="KSOProductBuildVer">
    <vt:lpwstr>2052-11.1.0.11045</vt:lpwstr>
  </property>
</Properties>
</file>