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09" r:id="rId3"/>
    <p:sldId id="412" r:id="rId5"/>
    <p:sldId id="414" r:id="rId6"/>
    <p:sldId id="416" r:id="rId7"/>
    <p:sldId id="420" r:id="rId8"/>
    <p:sldId id="421" r:id="rId9"/>
    <p:sldId id="425" r:id="rId10"/>
    <p:sldId id="442" r:id="rId11"/>
    <p:sldId id="429" r:id="rId12"/>
    <p:sldId id="430" r:id="rId13"/>
    <p:sldId id="431" r:id="rId14"/>
    <p:sldId id="435" r:id="rId15"/>
    <p:sldId id="436" r:id="rId16"/>
    <p:sldId id="437" r:id="rId17"/>
    <p:sldId id="443" r:id="rId18"/>
    <p:sldId id="444" r:id="rId19"/>
    <p:sldId id="469" r:id="rId20"/>
    <p:sldId id="446" r:id="rId21"/>
    <p:sldId id="456" r:id="rId22"/>
    <p:sldId id="457" r:id="rId23"/>
    <p:sldId id="458" r:id="rId24"/>
    <p:sldId id="459" r:id="rId25"/>
    <p:sldId id="460" r:id="rId26"/>
    <p:sldId id="461" r:id="rId27"/>
    <p:sldId id="467" r:id="rId28"/>
    <p:sldId id="465" r:id="rId29"/>
    <p:sldId id="468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A6A6"/>
    <a:srgbClr val="595959"/>
    <a:srgbClr val="0070C0"/>
    <a:srgbClr val="C00000"/>
    <a:srgbClr val="FFFFFF"/>
    <a:srgbClr val="DFE3F1"/>
    <a:srgbClr val="597DB2"/>
    <a:srgbClr val="4B66B1"/>
    <a:srgbClr val="2B3E4F"/>
    <a:srgbClr val="8DB4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248"/>
        <p:guide pos="384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2286000" indent="0">
              <a:buNone/>
              <a:defRPr/>
            </a:lvl6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40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buFont typeface="Arial" panose="020B0604020202020204" pitchFamily="34" charset="0"/>
              <a:buChar char="●"/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microsoft.com/office/2007/relationships/hdphoto" Target="../media/image2.wdp"/><Relationship Id="rId18" Type="http://schemas.openxmlformats.org/officeDocument/2006/relationships/image" Target="../media/image1.png"/><Relationship Id="rId17" Type="http://schemas.openxmlformats.org/officeDocument/2006/relationships/tags" Target="../tags/tag57.xml"/><Relationship Id="rId16" Type="http://schemas.openxmlformats.org/officeDocument/2006/relationships/tags" Target="../tags/tag56.xml"/><Relationship Id="rId15" Type="http://schemas.openxmlformats.org/officeDocument/2006/relationships/tags" Target="../tags/tag55.xml"/><Relationship Id="rId14" Type="http://schemas.openxmlformats.org/officeDocument/2006/relationships/tags" Target="../tags/tag54.xml"/><Relationship Id="rId13" Type="http://schemas.openxmlformats.org/officeDocument/2006/relationships/tags" Target="../tags/tag53.xml"/><Relationship Id="rId12" Type="http://schemas.openxmlformats.org/officeDocument/2006/relationships/tags" Target="../tags/tag5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-3000" contras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398"/>
          <a:stretch>
            <a:fillRect/>
          </a:stretch>
        </p:blipFill>
        <p:spPr>
          <a:xfrm>
            <a:off x="0" y="0"/>
            <a:ext cx="12191365" cy="687895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45"/>
          <p:cNvSpPr/>
          <p:nvPr/>
        </p:nvSpPr>
        <p:spPr>
          <a:xfrm>
            <a:off x="814070" y="2164080"/>
            <a:ext cx="3839210" cy="1145540"/>
          </a:xfrm>
          <a:prstGeom prst="rect">
            <a:avLst/>
          </a:prstGeom>
          <a:ln w="12700">
            <a:miter lim="400000"/>
          </a:ln>
        </p:spPr>
        <p:txBody>
          <a:bodyPr wrap="square" lIns="34290" tIns="34290" rIns="34290" bIns="34290">
            <a:spAutoFit/>
          </a:bodyPr>
          <a:lstStyle>
            <a:lvl1pPr algn="l" defTabSz="914400">
              <a:defRPr sz="9000" cap="all" spc="1350">
                <a:solidFill>
                  <a:srgbClr val="3766D7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</a:lstStyle>
          <a:p>
            <a:pPr lvl="0" algn="dist">
              <a:defRPr sz="1800" cap="none" spc="0">
                <a:solidFill>
                  <a:srgbClr val="000000"/>
                </a:solidFill>
              </a:defRPr>
            </a:pPr>
            <a:r>
              <a:rPr lang="zh-CN" altLang="en-US" sz="7000" b="1" spc="28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 charset="-122"/>
              </a:rPr>
              <a:t>目标管理</a:t>
            </a:r>
            <a:endParaRPr lang="zh-CN" altLang="en-US" sz="7000" b="1" spc="28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 charset="-122"/>
            </a:endParaRPr>
          </a:p>
        </p:txBody>
      </p:sp>
      <p:grpSp>
        <p:nvGrpSpPr>
          <p:cNvPr id="14" name="Group 10"/>
          <p:cNvGrpSpPr/>
          <p:nvPr/>
        </p:nvGrpSpPr>
        <p:grpSpPr>
          <a:xfrm rot="0">
            <a:off x="0" y="4140835"/>
            <a:ext cx="12190730" cy="44450"/>
            <a:chOff x="-1" y="5137713"/>
            <a:chExt cx="24384002" cy="89187"/>
          </a:xfrm>
        </p:grpSpPr>
        <p:sp>
          <p:nvSpPr>
            <p:cNvPr id="20" name="Shape 49"/>
            <p:cNvSpPr/>
            <p:nvPr/>
          </p:nvSpPr>
          <p:spPr>
            <a:xfrm>
              <a:off x="-1" y="5137713"/>
              <a:ext cx="24384002" cy="0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 lvl="0">
                <a:defRPr sz="3200"/>
              </a:pPr>
              <a:endParaRPr sz="1800"/>
            </a:p>
          </p:txBody>
        </p:sp>
        <p:sp>
          <p:nvSpPr>
            <p:cNvPr id="21" name="Shape 50"/>
            <p:cNvSpPr/>
            <p:nvPr/>
          </p:nvSpPr>
          <p:spPr>
            <a:xfrm>
              <a:off x="-1" y="5226899"/>
              <a:ext cx="24384002" cy="1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custDash>
                <a:ds d="600000" sp="600000"/>
              </a:custDash>
              <a:miter lim="400000"/>
            </a:ln>
          </p:spPr>
          <p:txBody>
            <a:bodyPr lIns="0" tIns="0" rIns="0" bIns="0" anchor="ctr"/>
            <a:lstStyle/>
            <a:p>
              <a:pPr lvl="0">
                <a:defRPr sz="3200"/>
              </a:pPr>
              <a:endParaRPr sz="1800"/>
            </a:p>
          </p:txBody>
        </p:sp>
      </p:grpSp>
      <p:sp>
        <p:nvSpPr>
          <p:cNvPr id="15" name="矩形 14"/>
          <p:cNvSpPr/>
          <p:nvPr/>
        </p:nvSpPr>
        <p:spPr>
          <a:xfrm>
            <a:off x="-27305" y="6532880"/>
            <a:ext cx="12246610" cy="3530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Group 81"/>
          <p:cNvGrpSpPr/>
          <p:nvPr/>
        </p:nvGrpSpPr>
        <p:grpSpPr>
          <a:xfrm>
            <a:off x="7304405" y="1871345"/>
            <a:ext cx="3846830" cy="3602355"/>
            <a:chOff x="7133415" y="1668270"/>
            <a:chExt cx="4322441" cy="4047961"/>
          </a:xfrm>
        </p:grpSpPr>
        <p:grpSp>
          <p:nvGrpSpPr>
            <p:cNvPr id="32" name="Group 9"/>
            <p:cNvGrpSpPr/>
            <p:nvPr/>
          </p:nvGrpSpPr>
          <p:grpSpPr>
            <a:xfrm>
              <a:off x="7133415" y="2987835"/>
              <a:ext cx="4322441" cy="2728396"/>
              <a:chOff x="1685115" y="3521460"/>
              <a:chExt cx="4322441" cy="2728396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33" name="Freeform 10"/>
              <p:cNvSpPr/>
              <p:nvPr/>
            </p:nvSpPr>
            <p:spPr bwMode="auto">
              <a:xfrm>
                <a:off x="3925886" y="4199156"/>
                <a:ext cx="2081670" cy="2050700"/>
              </a:xfrm>
              <a:custGeom>
                <a:avLst/>
                <a:gdLst>
                  <a:gd name="T0" fmla="*/ 3577 w 3638"/>
                  <a:gd name="T1" fmla="*/ 3090 h 3585"/>
                  <a:gd name="T2" fmla="*/ 3555 w 3638"/>
                  <a:gd name="T3" fmla="*/ 3072 h 3585"/>
                  <a:gd name="T4" fmla="*/ 3556 w 3638"/>
                  <a:gd name="T5" fmla="*/ 3071 h 3585"/>
                  <a:gd name="T6" fmla="*/ 468 w 3638"/>
                  <a:gd name="T7" fmla="*/ 0 h 3585"/>
                  <a:gd name="T8" fmla="*/ 0 w 3638"/>
                  <a:gd name="T9" fmla="*/ 470 h 3585"/>
                  <a:gd name="T10" fmla="*/ 3062 w 3638"/>
                  <a:gd name="T11" fmla="*/ 3516 h 3585"/>
                  <a:gd name="T12" fmla="*/ 3067 w 3638"/>
                  <a:gd name="T13" fmla="*/ 3522 h 3585"/>
                  <a:gd name="T14" fmla="*/ 3084 w 3638"/>
                  <a:gd name="T15" fmla="*/ 3537 h 3585"/>
                  <a:gd name="T16" fmla="*/ 3088 w 3638"/>
                  <a:gd name="T17" fmla="*/ 3541 h 3585"/>
                  <a:gd name="T18" fmla="*/ 3088 w 3638"/>
                  <a:gd name="T19" fmla="*/ 3540 h 3585"/>
                  <a:gd name="T20" fmla="*/ 3432 w 3638"/>
                  <a:gd name="T21" fmla="*/ 3436 h 3585"/>
                  <a:gd name="T22" fmla="*/ 3577 w 3638"/>
                  <a:gd name="T23" fmla="*/ 3090 h 3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38" h="3585">
                    <a:moveTo>
                      <a:pt x="3577" y="3090"/>
                    </a:moveTo>
                    <a:cubicBezTo>
                      <a:pt x="3570" y="3083"/>
                      <a:pt x="3563" y="3077"/>
                      <a:pt x="3555" y="3072"/>
                    </a:cubicBezTo>
                    <a:cubicBezTo>
                      <a:pt x="3556" y="3071"/>
                      <a:pt x="3556" y="3071"/>
                      <a:pt x="3556" y="3071"/>
                    </a:cubicBezTo>
                    <a:cubicBezTo>
                      <a:pt x="468" y="0"/>
                      <a:pt x="468" y="0"/>
                      <a:pt x="468" y="0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3062" y="3516"/>
                      <a:pt x="3062" y="3516"/>
                      <a:pt x="3062" y="3516"/>
                    </a:cubicBezTo>
                    <a:cubicBezTo>
                      <a:pt x="3064" y="3518"/>
                      <a:pt x="3065" y="3520"/>
                      <a:pt x="3067" y="3522"/>
                    </a:cubicBezTo>
                    <a:cubicBezTo>
                      <a:pt x="3072" y="3528"/>
                      <a:pt x="3078" y="3533"/>
                      <a:pt x="3084" y="3537"/>
                    </a:cubicBezTo>
                    <a:cubicBezTo>
                      <a:pt x="3088" y="3541"/>
                      <a:pt x="3088" y="3541"/>
                      <a:pt x="3088" y="3541"/>
                    </a:cubicBezTo>
                    <a:cubicBezTo>
                      <a:pt x="3088" y="3540"/>
                      <a:pt x="3088" y="3540"/>
                      <a:pt x="3088" y="3540"/>
                    </a:cubicBezTo>
                    <a:cubicBezTo>
                      <a:pt x="3160" y="3585"/>
                      <a:pt x="3305" y="3544"/>
                      <a:pt x="3432" y="3436"/>
                    </a:cubicBezTo>
                    <a:cubicBezTo>
                      <a:pt x="3573" y="3317"/>
                      <a:pt x="3638" y="3162"/>
                      <a:pt x="3577" y="309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393700" dir="18900000" sy="23000" kx="-1200000" algn="b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" name="Freeform 11"/>
              <p:cNvSpPr/>
              <p:nvPr/>
            </p:nvSpPr>
            <p:spPr bwMode="auto">
              <a:xfrm>
                <a:off x="1685115" y="4199156"/>
                <a:ext cx="2081063" cy="2050700"/>
              </a:xfrm>
              <a:custGeom>
                <a:avLst/>
                <a:gdLst>
                  <a:gd name="T0" fmla="*/ 3637 w 3637"/>
                  <a:gd name="T1" fmla="*/ 470 h 3585"/>
                  <a:gd name="T2" fmla="*/ 3169 w 3637"/>
                  <a:gd name="T3" fmla="*/ 0 h 3585"/>
                  <a:gd name="T4" fmla="*/ 82 w 3637"/>
                  <a:gd name="T5" fmla="*/ 3071 h 3585"/>
                  <a:gd name="T6" fmla="*/ 83 w 3637"/>
                  <a:gd name="T7" fmla="*/ 3072 h 3585"/>
                  <a:gd name="T8" fmla="*/ 61 w 3637"/>
                  <a:gd name="T9" fmla="*/ 3090 h 3585"/>
                  <a:gd name="T10" fmla="*/ 205 w 3637"/>
                  <a:gd name="T11" fmla="*/ 3436 h 3585"/>
                  <a:gd name="T12" fmla="*/ 549 w 3637"/>
                  <a:gd name="T13" fmla="*/ 3540 h 3585"/>
                  <a:gd name="T14" fmla="*/ 550 w 3637"/>
                  <a:gd name="T15" fmla="*/ 3541 h 3585"/>
                  <a:gd name="T16" fmla="*/ 553 w 3637"/>
                  <a:gd name="T17" fmla="*/ 3537 h 3585"/>
                  <a:gd name="T18" fmla="*/ 570 w 3637"/>
                  <a:gd name="T19" fmla="*/ 3522 h 3585"/>
                  <a:gd name="T20" fmla="*/ 575 w 3637"/>
                  <a:gd name="T21" fmla="*/ 3516 h 3585"/>
                  <a:gd name="T22" fmla="*/ 3637 w 3637"/>
                  <a:gd name="T23" fmla="*/ 470 h 3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37" h="3585">
                    <a:moveTo>
                      <a:pt x="3637" y="470"/>
                    </a:moveTo>
                    <a:cubicBezTo>
                      <a:pt x="3169" y="0"/>
                      <a:pt x="3169" y="0"/>
                      <a:pt x="3169" y="0"/>
                    </a:cubicBezTo>
                    <a:cubicBezTo>
                      <a:pt x="82" y="3071"/>
                      <a:pt x="82" y="3071"/>
                      <a:pt x="82" y="3071"/>
                    </a:cubicBezTo>
                    <a:cubicBezTo>
                      <a:pt x="83" y="3072"/>
                      <a:pt x="83" y="3072"/>
                      <a:pt x="83" y="3072"/>
                    </a:cubicBezTo>
                    <a:cubicBezTo>
                      <a:pt x="74" y="3077"/>
                      <a:pt x="67" y="3083"/>
                      <a:pt x="61" y="3090"/>
                    </a:cubicBezTo>
                    <a:cubicBezTo>
                      <a:pt x="0" y="3162"/>
                      <a:pt x="65" y="3317"/>
                      <a:pt x="205" y="3436"/>
                    </a:cubicBezTo>
                    <a:cubicBezTo>
                      <a:pt x="332" y="3544"/>
                      <a:pt x="477" y="3585"/>
                      <a:pt x="549" y="3540"/>
                    </a:cubicBezTo>
                    <a:cubicBezTo>
                      <a:pt x="550" y="3541"/>
                      <a:pt x="550" y="3541"/>
                      <a:pt x="550" y="3541"/>
                    </a:cubicBezTo>
                    <a:cubicBezTo>
                      <a:pt x="553" y="3537"/>
                      <a:pt x="553" y="3537"/>
                      <a:pt x="553" y="3537"/>
                    </a:cubicBezTo>
                    <a:cubicBezTo>
                      <a:pt x="560" y="3533"/>
                      <a:pt x="565" y="3528"/>
                      <a:pt x="570" y="3522"/>
                    </a:cubicBezTo>
                    <a:cubicBezTo>
                      <a:pt x="572" y="3520"/>
                      <a:pt x="574" y="3518"/>
                      <a:pt x="575" y="3516"/>
                    </a:cubicBezTo>
                    <a:lnTo>
                      <a:pt x="3637" y="47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393700" dir="18900000" sy="23000" kx="-1200000" algn="b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" name="Freeform 12"/>
              <p:cNvSpPr/>
              <p:nvPr/>
            </p:nvSpPr>
            <p:spPr bwMode="auto">
              <a:xfrm>
                <a:off x="3668410" y="3521460"/>
                <a:ext cx="411112" cy="2598444"/>
              </a:xfrm>
              <a:custGeom>
                <a:avLst/>
                <a:gdLst>
                  <a:gd name="T0" fmla="*/ 667 w 719"/>
                  <a:gd name="T1" fmla="*/ 4334 h 4542"/>
                  <a:gd name="T2" fmla="*/ 666 w 719"/>
                  <a:gd name="T3" fmla="*/ 4326 h 4542"/>
                  <a:gd name="T4" fmla="*/ 719 w 719"/>
                  <a:gd name="T5" fmla="*/ 8 h 4542"/>
                  <a:gd name="T6" fmla="*/ 56 w 719"/>
                  <a:gd name="T7" fmla="*/ 0 h 4542"/>
                  <a:gd name="T8" fmla="*/ 2 w 719"/>
                  <a:gd name="T9" fmla="*/ 4354 h 4542"/>
                  <a:gd name="T10" fmla="*/ 4 w 719"/>
                  <a:gd name="T11" fmla="*/ 4354 h 4542"/>
                  <a:gd name="T12" fmla="*/ 1 w 719"/>
                  <a:gd name="T13" fmla="*/ 4383 h 4542"/>
                  <a:gd name="T14" fmla="*/ 347 w 719"/>
                  <a:gd name="T15" fmla="*/ 4529 h 4542"/>
                  <a:gd name="T16" fmla="*/ 665 w 719"/>
                  <a:gd name="T17" fmla="*/ 4362 h 4542"/>
                  <a:gd name="T18" fmla="*/ 666 w 719"/>
                  <a:gd name="T19" fmla="*/ 4362 h 4542"/>
                  <a:gd name="T20" fmla="*/ 666 w 719"/>
                  <a:gd name="T21" fmla="*/ 4357 h 4542"/>
                  <a:gd name="T22" fmla="*/ 667 w 719"/>
                  <a:gd name="T23" fmla="*/ 4334 h 45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9" h="4542">
                    <a:moveTo>
                      <a:pt x="667" y="4334"/>
                    </a:moveTo>
                    <a:cubicBezTo>
                      <a:pt x="667" y="4332"/>
                      <a:pt x="667" y="4329"/>
                      <a:pt x="666" y="4326"/>
                    </a:cubicBezTo>
                    <a:cubicBezTo>
                      <a:pt x="719" y="8"/>
                      <a:pt x="719" y="8"/>
                      <a:pt x="719" y="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2" y="4354"/>
                      <a:pt x="2" y="4354"/>
                      <a:pt x="2" y="4354"/>
                    </a:cubicBezTo>
                    <a:cubicBezTo>
                      <a:pt x="4" y="4354"/>
                      <a:pt x="4" y="4354"/>
                      <a:pt x="4" y="4354"/>
                    </a:cubicBezTo>
                    <a:cubicBezTo>
                      <a:pt x="1" y="4364"/>
                      <a:pt x="0" y="4373"/>
                      <a:pt x="1" y="4383"/>
                    </a:cubicBezTo>
                    <a:cubicBezTo>
                      <a:pt x="8" y="4477"/>
                      <a:pt x="163" y="4542"/>
                      <a:pt x="347" y="4529"/>
                    </a:cubicBezTo>
                    <a:cubicBezTo>
                      <a:pt x="512" y="4517"/>
                      <a:pt x="645" y="4445"/>
                      <a:pt x="665" y="4362"/>
                    </a:cubicBezTo>
                    <a:cubicBezTo>
                      <a:pt x="666" y="4362"/>
                      <a:pt x="666" y="4362"/>
                      <a:pt x="666" y="4362"/>
                    </a:cubicBezTo>
                    <a:cubicBezTo>
                      <a:pt x="666" y="4357"/>
                      <a:pt x="666" y="4357"/>
                      <a:pt x="666" y="4357"/>
                    </a:cubicBezTo>
                    <a:cubicBezTo>
                      <a:pt x="667" y="4350"/>
                      <a:pt x="668" y="4342"/>
                      <a:pt x="667" y="433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393700" dir="18900000" sy="23000" kx="-1200000" algn="b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</p:grpSp>
        <p:grpSp>
          <p:nvGrpSpPr>
            <p:cNvPr id="36" name="Group 13"/>
            <p:cNvGrpSpPr/>
            <p:nvPr/>
          </p:nvGrpSpPr>
          <p:grpSpPr>
            <a:xfrm>
              <a:off x="7876695" y="2814767"/>
              <a:ext cx="2864422" cy="2524359"/>
              <a:chOff x="2428395" y="3348392"/>
              <a:chExt cx="2864422" cy="2524359"/>
            </a:xfrm>
            <a:solidFill>
              <a:schemeClr val="tx1">
                <a:alpha val="50000"/>
              </a:schemeClr>
            </a:solidFill>
          </p:grpSpPr>
          <p:sp>
            <p:nvSpPr>
              <p:cNvPr id="37" name="Freeform 14"/>
              <p:cNvSpPr/>
              <p:nvPr/>
            </p:nvSpPr>
            <p:spPr bwMode="auto">
              <a:xfrm>
                <a:off x="2428395" y="4143896"/>
                <a:ext cx="1392436" cy="1374218"/>
              </a:xfrm>
              <a:custGeom>
                <a:avLst/>
                <a:gdLst>
                  <a:gd name="T0" fmla="*/ 0 w 2434"/>
                  <a:gd name="T1" fmla="*/ 1956 h 2402"/>
                  <a:gd name="T2" fmla="*/ 492 w 2434"/>
                  <a:gd name="T3" fmla="*/ 2402 h 2402"/>
                  <a:gd name="T4" fmla="*/ 2434 w 2434"/>
                  <a:gd name="T5" fmla="*/ 470 h 2402"/>
                  <a:gd name="T6" fmla="*/ 1966 w 2434"/>
                  <a:gd name="T7" fmla="*/ 0 h 2402"/>
                  <a:gd name="T8" fmla="*/ 0 w 2434"/>
                  <a:gd name="T9" fmla="*/ 1956 h 2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4" h="2402">
                    <a:moveTo>
                      <a:pt x="0" y="1956"/>
                    </a:moveTo>
                    <a:cubicBezTo>
                      <a:pt x="90" y="2246"/>
                      <a:pt x="246" y="2330"/>
                      <a:pt x="492" y="2402"/>
                    </a:cubicBezTo>
                    <a:cubicBezTo>
                      <a:pt x="2434" y="470"/>
                      <a:pt x="2434" y="470"/>
                      <a:pt x="2434" y="470"/>
                    </a:cubicBezTo>
                    <a:cubicBezTo>
                      <a:pt x="1966" y="0"/>
                      <a:pt x="1966" y="0"/>
                      <a:pt x="1966" y="0"/>
                    </a:cubicBezTo>
                    <a:lnTo>
                      <a:pt x="0" y="19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" name="Freeform 15"/>
              <p:cNvSpPr/>
              <p:nvPr/>
            </p:nvSpPr>
            <p:spPr bwMode="auto">
              <a:xfrm>
                <a:off x="3877913" y="4151183"/>
                <a:ext cx="1414904" cy="1392435"/>
              </a:xfrm>
              <a:custGeom>
                <a:avLst/>
                <a:gdLst>
                  <a:gd name="T0" fmla="*/ 468 w 2473"/>
                  <a:gd name="T1" fmla="*/ 0 h 2434"/>
                  <a:gd name="T2" fmla="*/ 0 w 2473"/>
                  <a:gd name="T3" fmla="*/ 470 h 2434"/>
                  <a:gd name="T4" fmla="*/ 1974 w 2473"/>
                  <a:gd name="T5" fmla="*/ 2434 h 2434"/>
                  <a:gd name="T6" fmla="*/ 2473 w 2473"/>
                  <a:gd name="T7" fmla="*/ 1994 h 2434"/>
                  <a:gd name="T8" fmla="*/ 468 w 2473"/>
                  <a:gd name="T9" fmla="*/ 0 h 2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3" h="2434">
                    <a:moveTo>
                      <a:pt x="468" y="0"/>
                    </a:moveTo>
                    <a:cubicBezTo>
                      <a:pt x="0" y="470"/>
                      <a:pt x="0" y="470"/>
                      <a:pt x="0" y="470"/>
                    </a:cubicBezTo>
                    <a:cubicBezTo>
                      <a:pt x="1974" y="2434"/>
                      <a:pt x="1974" y="2434"/>
                      <a:pt x="1974" y="2434"/>
                    </a:cubicBezTo>
                    <a:cubicBezTo>
                      <a:pt x="2200" y="2366"/>
                      <a:pt x="2332" y="2258"/>
                      <a:pt x="2473" y="1994"/>
                    </a:cubicBezTo>
                    <a:lnTo>
                      <a:pt x="46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" name="Freeform 16"/>
              <p:cNvSpPr/>
              <p:nvPr/>
            </p:nvSpPr>
            <p:spPr bwMode="auto">
              <a:xfrm>
                <a:off x="3670232" y="3348392"/>
                <a:ext cx="409290" cy="2524359"/>
              </a:xfrm>
              <a:custGeom>
                <a:avLst/>
                <a:gdLst>
                  <a:gd name="T0" fmla="*/ 0 w 715"/>
                  <a:gd name="T1" fmla="*/ 4252 h 4412"/>
                  <a:gd name="T2" fmla="*/ 663 w 715"/>
                  <a:gd name="T3" fmla="*/ 4275 h 4412"/>
                  <a:gd name="T4" fmla="*/ 715 w 715"/>
                  <a:gd name="T5" fmla="*/ 9 h 4412"/>
                  <a:gd name="T6" fmla="*/ 52 w 715"/>
                  <a:gd name="T7" fmla="*/ 0 h 4412"/>
                  <a:gd name="T8" fmla="*/ 0 w 715"/>
                  <a:gd name="T9" fmla="*/ 4252 h 4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5" h="4412">
                    <a:moveTo>
                      <a:pt x="0" y="4252"/>
                    </a:moveTo>
                    <a:cubicBezTo>
                      <a:pt x="196" y="4412"/>
                      <a:pt x="476" y="4402"/>
                      <a:pt x="663" y="4275"/>
                    </a:cubicBezTo>
                    <a:cubicBezTo>
                      <a:pt x="715" y="9"/>
                      <a:pt x="715" y="9"/>
                      <a:pt x="715" y="9"/>
                    </a:cubicBezTo>
                    <a:cubicBezTo>
                      <a:pt x="52" y="0"/>
                      <a:pt x="52" y="0"/>
                      <a:pt x="52" y="0"/>
                    </a:cubicBezTo>
                    <a:lnTo>
                      <a:pt x="0" y="42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</p:grpSp>
        <p:grpSp>
          <p:nvGrpSpPr>
            <p:cNvPr id="40" name="Group 17"/>
            <p:cNvGrpSpPr/>
            <p:nvPr/>
          </p:nvGrpSpPr>
          <p:grpSpPr>
            <a:xfrm>
              <a:off x="7565173" y="1668270"/>
              <a:ext cx="3500825" cy="3500217"/>
              <a:chOff x="2116873" y="2201895"/>
              <a:chExt cx="3500825" cy="3500217"/>
            </a:xfrm>
          </p:grpSpPr>
          <p:sp>
            <p:nvSpPr>
              <p:cNvPr id="41" name="Oval 11"/>
              <p:cNvSpPr>
                <a:spLocks noChangeArrowheads="1"/>
              </p:cNvSpPr>
              <p:nvPr/>
            </p:nvSpPr>
            <p:spPr bwMode="auto">
              <a:xfrm>
                <a:off x="2116873" y="2201895"/>
                <a:ext cx="3500825" cy="3500217"/>
              </a:xfrm>
              <a:prstGeom prst="ellipse">
                <a:avLst/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" name="Oval 12"/>
              <p:cNvSpPr>
                <a:spLocks noChangeArrowheads="1"/>
              </p:cNvSpPr>
              <p:nvPr/>
            </p:nvSpPr>
            <p:spPr bwMode="auto">
              <a:xfrm>
                <a:off x="2377993" y="2463014"/>
                <a:ext cx="2979193" cy="297858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" name="Oval 13"/>
              <p:cNvSpPr>
                <a:spLocks noChangeArrowheads="1"/>
              </p:cNvSpPr>
              <p:nvPr/>
            </p:nvSpPr>
            <p:spPr bwMode="auto">
              <a:xfrm>
                <a:off x="2693765" y="2778180"/>
                <a:ext cx="2347648" cy="2347648"/>
              </a:xfrm>
              <a:prstGeom prst="ellipse">
                <a:avLst/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" name="Oval 14"/>
              <p:cNvSpPr>
                <a:spLocks noChangeArrowheads="1"/>
              </p:cNvSpPr>
              <p:nvPr/>
            </p:nvSpPr>
            <p:spPr bwMode="auto">
              <a:xfrm>
                <a:off x="2996179" y="3079985"/>
                <a:ext cx="1742822" cy="174403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" name="Oval 15"/>
              <p:cNvSpPr>
                <a:spLocks noChangeArrowheads="1"/>
              </p:cNvSpPr>
              <p:nvPr/>
            </p:nvSpPr>
            <p:spPr bwMode="auto">
              <a:xfrm>
                <a:off x="3284018" y="3368432"/>
                <a:ext cx="1166537" cy="1167144"/>
              </a:xfrm>
              <a:prstGeom prst="ellipse">
                <a:avLst/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" name="Oval 16"/>
              <p:cNvSpPr>
                <a:spLocks noChangeArrowheads="1"/>
              </p:cNvSpPr>
              <p:nvPr/>
            </p:nvSpPr>
            <p:spPr bwMode="auto">
              <a:xfrm>
                <a:off x="3530563" y="3615584"/>
                <a:ext cx="672839" cy="672838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" name="Oval 17"/>
              <p:cNvSpPr>
                <a:spLocks noChangeArrowheads="1"/>
              </p:cNvSpPr>
              <p:nvPr/>
            </p:nvSpPr>
            <p:spPr bwMode="auto">
              <a:xfrm>
                <a:off x="3709096" y="3794117"/>
                <a:ext cx="315773" cy="31577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</p:grpSp>
      </p:grpSp>
      <p:grpSp>
        <p:nvGrpSpPr>
          <p:cNvPr id="48" name="Group 34"/>
          <p:cNvGrpSpPr/>
          <p:nvPr/>
        </p:nvGrpSpPr>
        <p:grpSpPr>
          <a:xfrm rot="20520000">
            <a:off x="6675755" y="2216785"/>
            <a:ext cx="2066925" cy="2111375"/>
            <a:chOff x="5920323" y="2302554"/>
            <a:chExt cx="2180669" cy="2227927"/>
          </a:xfrm>
          <a:effectLst>
            <a:outerShdw blurRad="177800" dir="18900000" sy="23000" kx="-1200000" algn="bl" rotWithShape="0">
              <a:prstClr val="black">
                <a:alpha val="29000"/>
              </a:prstClr>
            </a:outerShdw>
          </a:effectLst>
        </p:grpSpPr>
        <p:sp>
          <p:nvSpPr>
            <p:cNvPr id="49" name="Freeform 21"/>
            <p:cNvSpPr/>
            <p:nvPr/>
          </p:nvSpPr>
          <p:spPr bwMode="auto">
            <a:xfrm>
              <a:off x="7879324" y="4300937"/>
              <a:ext cx="221668" cy="229544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0" name="Freeform 22"/>
            <p:cNvSpPr/>
            <p:nvPr/>
          </p:nvSpPr>
          <p:spPr bwMode="auto">
            <a:xfrm>
              <a:off x="7375227" y="3756332"/>
              <a:ext cx="554732" cy="640248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1" name="Freeform 23"/>
            <p:cNvSpPr/>
            <p:nvPr/>
          </p:nvSpPr>
          <p:spPr bwMode="auto">
            <a:xfrm>
              <a:off x="7363975" y="3746206"/>
              <a:ext cx="155280" cy="247548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2" name="Freeform 24"/>
            <p:cNvSpPr/>
            <p:nvPr/>
          </p:nvSpPr>
          <p:spPr bwMode="auto">
            <a:xfrm>
              <a:off x="5920323" y="2783021"/>
              <a:ext cx="534478" cy="459088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3" name="Freeform 25"/>
            <p:cNvSpPr/>
            <p:nvPr/>
          </p:nvSpPr>
          <p:spPr bwMode="auto">
            <a:xfrm>
              <a:off x="6315274" y="2361065"/>
              <a:ext cx="198038" cy="517599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4" name="Freeform 26"/>
            <p:cNvSpPr/>
            <p:nvPr/>
          </p:nvSpPr>
          <p:spPr bwMode="auto">
            <a:xfrm>
              <a:off x="6072227" y="2841532"/>
              <a:ext cx="569359" cy="690883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bg2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5" name="Freeform 27"/>
            <p:cNvSpPr/>
            <p:nvPr/>
          </p:nvSpPr>
          <p:spPr bwMode="auto">
            <a:xfrm>
              <a:off x="6363658" y="2302554"/>
              <a:ext cx="541229" cy="755020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bg2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6" name="Freeform 28"/>
            <p:cNvSpPr/>
            <p:nvPr/>
          </p:nvSpPr>
          <p:spPr bwMode="auto">
            <a:xfrm>
              <a:off x="6451425" y="2878664"/>
              <a:ext cx="1019446" cy="1046451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57" name="Group 43"/>
          <p:cNvGrpSpPr/>
          <p:nvPr/>
        </p:nvGrpSpPr>
        <p:grpSpPr>
          <a:xfrm rot="1020000">
            <a:off x="8093075" y="860425"/>
            <a:ext cx="1816735" cy="1856105"/>
            <a:chOff x="6076950" y="2555876"/>
            <a:chExt cx="3076576" cy="3143249"/>
          </a:xfrm>
          <a:effectLst>
            <a:outerShdw blurRad="177800" dir="18900000" sy="23000" kx="-1200000" algn="bl" rotWithShape="0">
              <a:prstClr val="black">
                <a:alpha val="29000"/>
              </a:prstClr>
            </a:outerShdw>
          </a:effectLst>
        </p:grpSpPr>
        <p:sp>
          <p:nvSpPr>
            <p:cNvPr id="58" name="Freeform 21"/>
            <p:cNvSpPr/>
            <p:nvPr/>
          </p:nvSpPr>
          <p:spPr bwMode="auto">
            <a:xfrm>
              <a:off x="8840788" y="5375275"/>
              <a:ext cx="312738" cy="32385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9" name="Freeform 22"/>
            <p:cNvSpPr/>
            <p:nvPr/>
          </p:nvSpPr>
          <p:spPr bwMode="auto">
            <a:xfrm>
              <a:off x="8129588" y="4606925"/>
              <a:ext cx="782638" cy="903287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0" name="Freeform 23"/>
            <p:cNvSpPr/>
            <p:nvPr/>
          </p:nvSpPr>
          <p:spPr bwMode="auto">
            <a:xfrm>
              <a:off x="8113713" y="4592638"/>
              <a:ext cx="219075" cy="349250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1" name="Freeform 24"/>
            <p:cNvSpPr/>
            <p:nvPr/>
          </p:nvSpPr>
          <p:spPr bwMode="auto">
            <a:xfrm>
              <a:off x="6076950" y="3233738"/>
              <a:ext cx="754063" cy="647700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2" name="Freeform 25"/>
            <p:cNvSpPr/>
            <p:nvPr/>
          </p:nvSpPr>
          <p:spPr bwMode="auto">
            <a:xfrm>
              <a:off x="6634163" y="2638425"/>
              <a:ext cx="279400" cy="730250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3" name="Freeform 26"/>
            <p:cNvSpPr/>
            <p:nvPr/>
          </p:nvSpPr>
          <p:spPr bwMode="auto">
            <a:xfrm>
              <a:off x="6291263" y="3316288"/>
              <a:ext cx="803275" cy="974725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4" name="Freeform 27"/>
            <p:cNvSpPr/>
            <p:nvPr/>
          </p:nvSpPr>
          <p:spPr bwMode="auto">
            <a:xfrm>
              <a:off x="6702425" y="2555876"/>
              <a:ext cx="763588" cy="1065212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5" name="Freeform 28"/>
            <p:cNvSpPr/>
            <p:nvPr/>
          </p:nvSpPr>
          <p:spPr bwMode="auto">
            <a:xfrm>
              <a:off x="6826250" y="3368675"/>
              <a:ext cx="1438275" cy="147637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66" name="Group 25"/>
          <p:cNvGrpSpPr/>
          <p:nvPr/>
        </p:nvGrpSpPr>
        <p:grpSpPr>
          <a:xfrm>
            <a:off x="6882130" y="1017905"/>
            <a:ext cx="2327910" cy="2378075"/>
            <a:chOff x="6076950" y="2555876"/>
            <a:chExt cx="3076576" cy="3143249"/>
          </a:xfrm>
          <a:effectLst>
            <a:outerShdw blurRad="177800" dir="18900000" sy="23000" kx="-1200000" algn="bl" rotWithShape="0">
              <a:prstClr val="black">
                <a:alpha val="29000"/>
              </a:prstClr>
            </a:outerShdw>
          </a:effectLst>
        </p:grpSpPr>
        <p:sp>
          <p:nvSpPr>
            <p:cNvPr id="67" name="Freeform 21"/>
            <p:cNvSpPr/>
            <p:nvPr/>
          </p:nvSpPr>
          <p:spPr bwMode="auto">
            <a:xfrm>
              <a:off x="8840788" y="5375275"/>
              <a:ext cx="312738" cy="32385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8" name="Freeform 22"/>
            <p:cNvSpPr/>
            <p:nvPr/>
          </p:nvSpPr>
          <p:spPr bwMode="auto">
            <a:xfrm>
              <a:off x="8129588" y="4606925"/>
              <a:ext cx="782638" cy="903287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9" name="Freeform 23"/>
            <p:cNvSpPr/>
            <p:nvPr/>
          </p:nvSpPr>
          <p:spPr bwMode="auto">
            <a:xfrm>
              <a:off x="8113713" y="4592638"/>
              <a:ext cx="219075" cy="349250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70" name="Freeform 24"/>
            <p:cNvSpPr/>
            <p:nvPr/>
          </p:nvSpPr>
          <p:spPr bwMode="auto">
            <a:xfrm>
              <a:off x="6076950" y="3233738"/>
              <a:ext cx="754063" cy="647700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71" name="Freeform 25"/>
            <p:cNvSpPr/>
            <p:nvPr/>
          </p:nvSpPr>
          <p:spPr bwMode="auto">
            <a:xfrm>
              <a:off x="6635002" y="2638425"/>
              <a:ext cx="279400" cy="730250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72" name="Freeform 26"/>
            <p:cNvSpPr/>
            <p:nvPr/>
          </p:nvSpPr>
          <p:spPr bwMode="auto">
            <a:xfrm>
              <a:off x="6291263" y="3316288"/>
              <a:ext cx="803275" cy="974725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73" name="Freeform 27"/>
            <p:cNvSpPr/>
            <p:nvPr/>
          </p:nvSpPr>
          <p:spPr bwMode="auto">
            <a:xfrm>
              <a:off x="6702425" y="2555876"/>
              <a:ext cx="763588" cy="1065212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74" name="Freeform 28"/>
            <p:cNvSpPr/>
            <p:nvPr/>
          </p:nvSpPr>
          <p:spPr bwMode="auto">
            <a:xfrm>
              <a:off x="6826250" y="3368675"/>
              <a:ext cx="1438275" cy="147637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75" name="Shape 45"/>
          <p:cNvSpPr/>
          <p:nvPr/>
        </p:nvSpPr>
        <p:spPr>
          <a:xfrm>
            <a:off x="813753" y="3401695"/>
            <a:ext cx="5079365" cy="530225"/>
          </a:xfrm>
          <a:prstGeom prst="rect">
            <a:avLst/>
          </a:prstGeom>
          <a:ln w="12700">
            <a:miter lim="400000"/>
          </a:ln>
        </p:spPr>
        <p:txBody>
          <a:bodyPr wrap="none" lIns="34290" tIns="34290" rIns="34290" bIns="34290">
            <a:spAutoFit/>
          </a:bodyPr>
          <a:lstStyle>
            <a:lvl1pPr algn="l" defTabSz="914400">
              <a:defRPr sz="9000" cap="all" spc="1350">
                <a:solidFill>
                  <a:srgbClr val="3766D7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</a:lstStyle>
          <a:p>
            <a:pPr lvl="0" algn="ctr">
              <a:defRPr sz="1800" cap="none" spc="0">
                <a:solidFill>
                  <a:srgbClr val="000000"/>
                </a:solidFill>
              </a:defRPr>
            </a:pPr>
            <a:r>
              <a:rPr lang="zh-CN" altLang="en-US" sz="3000" b="1" spc="28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 charset="-122"/>
              </a:rPr>
              <a:t>企业目标管理培训</a:t>
            </a:r>
            <a:r>
              <a:rPr lang="en-US" altLang="zh-CN" sz="3000" b="1" spc="28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 charset="-122"/>
              </a:rPr>
              <a:t>PPT</a:t>
            </a:r>
            <a:r>
              <a:rPr lang="zh-CN" altLang="en-US" sz="3000" b="1" spc="28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 charset="-122"/>
              </a:rPr>
              <a:t>模板</a:t>
            </a:r>
            <a:endParaRPr lang="zh-CN" altLang="en-US" sz="3000" b="1" spc="28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 charset="-122"/>
            </a:endParaRPr>
          </a:p>
        </p:txBody>
      </p:sp>
      <p:sp>
        <p:nvSpPr>
          <p:cNvPr id="89" name="Shape 45"/>
          <p:cNvSpPr/>
          <p:nvPr/>
        </p:nvSpPr>
        <p:spPr>
          <a:xfrm>
            <a:off x="813753" y="383677"/>
            <a:ext cx="2385060" cy="375920"/>
          </a:xfrm>
          <a:prstGeom prst="rect">
            <a:avLst/>
          </a:prstGeom>
          <a:ln w="12700">
            <a:miter lim="400000"/>
          </a:ln>
        </p:spPr>
        <p:txBody>
          <a:bodyPr wrap="none" lIns="34290" tIns="34290" rIns="34290" bIns="34290">
            <a:spAutoFit/>
          </a:bodyPr>
          <a:lstStyle>
            <a:lvl1pPr algn="l" defTabSz="914400">
              <a:defRPr sz="9000" cap="all" spc="1350">
                <a:solidFill>
                  <a:srgbClr val="3766D7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</a:lstStyle>
          <a:p>
            <a:pPr lvl="0" algn="ctr">
              <a:defRPr sz="1800" cap="none" spc="0">
                <a:solidFill>
                  <a:srgbClr val="000000"/>
                </a:solidFill>
              </a:defRPr>
            </a:pPr>
            <a:r>
              <a:rPr lang="zh-CN" sz="2000" b="1" spc="281" dirty="0" smtClean="0">
                <a:solidFill>
                  <a:srgbClr val="8DB4E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 charset="-122"/>
              </a:rPr>
              <a:t>企业培训管理课件</a:t>
            </a:r>
            <a:endParaRPr lang="zh-CN" sz="2000" b="1" spc="281" dirty="0" smtClean="0">
              <a:solidFill>
                <a:srgbClr val="8DB4E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 charset="-122"/>
            </a:endParaRPr>
          </a:p>
        </p:txBody>
      </p:sp>
      <p:sp>
        <p:nvSpPr>
          <p:cNvPr id="2" name="TextBox 16"/>
          <p:cNvSpPr txBox="1"/>
          <p:nvPr/>
        </p:nvSpPr>
        <p:spPr>
          <a:xfrm>
            <a:off x="9812759" y="297321"/>
            <a:ext cx="978484" cy="55308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p>
            <a:pPr algn="dist"/>
            <a:r>
              <a:rPr lang="en-US" altLang="zh-CN" sz="30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LOGO</a:t>
            </a:r>
            <a:endParaRPr lang="en-US" altLang="zh-CN" sz="3000" spc="-15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0730285" y="383677"/>
            <a:ext cx="1168339" cy="349867"/>
            <a:chOff x="16110" y="530"/>
            <a:chExt cx="1840" cy="551"/>
          </a:xfrm>
        </p:grpSpPr>
        <p:sp>
          <p:nvSpPr>
            <p:cNvPr id="4" name="矩形 3"/>
            <p:cNvSpPr/>
            <p:nvPr/>
          </p:nvSpPr>
          <p:spPr>
            <a:xfrm>
              <a:off x="16169" y="579"/>
              <a:ext cx="1626" cy="50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360"/>
            </a:p>
          </p:txBody>
        </p:sp>
        <p:sp>
          <p:nvSpPr>
            <p:cNvPr id="5" name="TextBox 10"/>
            <p:cNvSpPr txBox="1"/>
            <p:nvPr/>
          </p:nvSpPr>
          <p:spPr>
            <a:xfrm>
              <a:off x="16110" y="530"/>
              <a:ext cx="1723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您的公司名称</a:t>
              </a:r>
              <a:endPara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TextBox 12"/>
            <p:cNvSpPr txBox="1"/>
            <p:nvPr/>
          </p:nvSpPr>
          <p:spPr>
            <a:xfrm>
              <a:off x="16110" y="792"/>
              <a:ext cx="1840" cy="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YOUR CONPANY NAME</a:t>
              </a:r>
              <a:endParaRPr lang="en-US" altLang="zh-CN" sz="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形"/>
          <p:cNvSpPr/>
          <p:nvPr/>
        </p:nvSpPr>
        <p:spPr>
          <a:xfrm>
            <a:off x="0" y="2159383"/>
            <a:ext cx="1494159" cy="2540435"/>
          </a:xfrm>
          <a:custGeom>
            <a:avLst/>
            <a:gdLst>
              <a:gd name="connsiteX0" fmla="*/ 0 w 1777902"/>
              <a:gd name="connsiteY0" fmla="*/ 0 h 2540567"/>
              <a:gd name="connsiteX1" fmla="*/ 1777901 w 1777902"/>
              <a:gd name="connsiteY1" fmla="*/ 0 h 2540567"/>
              <a:gd name="connsiteX2" fmla="*/ 1672613 w 1777902"/>
              <a:gd name="connsiteY2" fmla="*/ 63964 h 2540567"/>
              <a:gd name="connsiteX3" fmla="*/ 1031218 w 1777902"/>
              <a:gd name="connsiteY3" fmla="*/ 1270283 h 2540567"/>
              <a:gd name="connsiteX4" fmla="*/ 1672613 w 1777902"/>
              <a:gd name="connsiteY4" fmla="*/ 2476602 h 2540567"/>
              <a:gd name="connsiteX5" fmla="*/ 1777902 w 1777902"/>
              <a:gd name="connsiteY5" fmla="*/ 2540567 h 2540567"/>
              <a:gd name="connsiteX6" fmla="*/ 0 w 1777902"/>
              <a:gd name="connsiteY6" fmla="*/ 2540567 h 2540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77902" h="2540567">
                <a:moveTo>
                  <a:pt x="0" y="0"/>
                </a:moveTo>
                <a:lnTo>
                  <a:pt x="1777901" y="0"/>
                </a:lnTo>
                <a:lnTo>
                  <a:pt x="1672613" y="63964"/>
                </a:lnTo>
                <a:cubicBezTo>
                  <a:pt x="1285641" y="325397"/>
                  <a:pt x="1031218" y="768128"/>
                  <a:pt x="1031218" y="1270283"/>
                </a:cubicBezTo>
                <a:cubicBezTo>
                  <a:pt x="1031218" y="1772438"/>
                  <a:pt x="1285641" y="2215169"/>
                  <a:pt x="1672613" y="2476602"/>
                </a:cubicBezTo>
                <a:lnTo>
                  <a:pt x="1777902" y="2540567"/>
                </a:lnTo>
                <a:lnTo>
                  <a:pt x="0" y="2540567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360">
              <a:solidFill>
                <a:prstClr val="white"/>
              </a:solidFill>
              <a:latin typeface="+mn-ea"/>
            </a:endParaRPr>
          </a:p>
        </p:txBody>
      </p:sp>
      <p:sp>
        <p:nvSpPr>
          <p:cNvPr id="16" name="矩形"/>
          <p:cNvSpPr/>
          <p:nvPr/>
        </p:nvSpPr>
        <p:spPr>
          <a:xfrm>
            <a:off x="10980469" y="2159384"/>
            <a:ext cx="1207883" cy="2540433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60">
              <a:solidFill>
                <a:prstClr val="white"/>
              </a:solidFill>
              <a:latin typeface="+mn-ea"/>
            </a:endParaRPr>
          </a:p>
        </p:txBody>
      </p:sp>
      <p:sp>
        <p:nvSpPr>
          <p:cNvPr id="17" name="弧形"/>
          <p:cNvSpPr/>
          <p:nvPr/>
        </p:nvSpPr>
        <p:spPr>
          <a:xfrm>
            <a:off x="-695357" y="549749"/>
            <a:ext cx="5759700" cy="5759700"/>
          </a:xfrm>
          <a:prstGeom prst="arc">
            <a:avLst>
              <a:gd name="adj1" fmla="val 17627964"/>
              <a:gd name="adj2" fmla="val 3987377"/>
            </a:avLst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360">
              <a:solidFill>
                <a:prstClr val="black"/>
              </a:solidFill>
              <a:latin typeface="+mn-ea"/>
            </a:endParaRPr>
          </a:p>
        </p:txBody>
      </p:sp>
      <p:sp>
        <p:nvSpPr>
          <p:cNvPr id="18" name="圆"/>
          <p:cNvSpPr/>
          <p:nvPr/>
        </p:nvSpPr>
        <p:spPr>
          <a:xfrm>
            <a:off x="1072656" y="1976127"/>
            <a:ext cx="2909391" cy="2909391"/>
          </a:xfrm>
          <a:prstGeom prst="ellipse">
            <a:avLst/>
          </a:prstGeom>
          <a:solidFill>
            <a:srgbClr val="C00000"/>
          </a:solidFill>
          <a:ln w="1016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0" b="1" dirty="0">
              <a:solidFill>
                <a:srgbClr val="C71C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图标"/>
          <p:cNvSpPr>
            <a:spLocks noEditPoints="1"/>
          </p:cNvSpPr>
          <p:nvPr/>
        </p:nvSpPr>
        <p:spPr bwMode="auto">
          <a:xfrm>
            <a:off x="2155985" y="2198244"/>
            <a:ext cx="742732" cy="1015195"/>
          </a:xfrm>
          <a:custGeom>
            <a:avLst/>
            <a:gdLst>
              <a:gd name="T0" fmla="*/ 58 w 443"/>
              <a:gd name="T1" fmla="*/ 98 h 605"/>
              <a:gd name="T2" fmla="*/ 49 w 443"/>
              <a:gd name="T3" fmla="*/ 605 h 605"/>
              <a:gd name="T4" fmla="*/ 443 w 443"/>
              <a:gd name="T5" fmla="*/ 149 h 605"/>
              <a:gd name="T6" fmla="*/ 410 w 443"/>
              <a:gd name="T7" fmla="*/ 159 h 605"/>
              <a:gd name="T8" fmla="*/ 51 w 443"/>
              <a:gd name="T9" fmla="*/ 570 h 605"/>
              <a:gd name="T10" fmla="*/ 192 w 443"/>
              <a:gd name="T11" fmla="*/ 64 h 605"/>
              <a:gd name="T12" fmla="*/ 252 w 443"/>
              <a:gd name="T13" fmla="*/ 64 h 605"/>
              <a:gd name="T14" fmla="*/ 221 w 443"/>
              <a:gd name="T15" fmla="*/ 96 h 605"/>
              <a:gd name="T16" fmla="*/ 155 w 443"/>
              <a:gd name="T17" fmla="*/ 66 h 605"/>
              <a:gd name="T18" fmla="*/ 81 w 443"/>
              <a:gd name="T19" fmla="*/ 153 h 605"/>
              <a:gd name="T20" fmla="*/ 362 w 443"/>
              <a:gd name="T21" fmla="*/ 153 h 605"/>
              <a:gd name="T22" fmla="*/ 288 w 443"/>
              <a:gd name="T23" fmla="*/ 66 h 605"/>
              <a:gd name="T24" fmla="*/ 155 w 443"/>
              <a:gd name="T25" fmla="*/ 66 h 605"/>
              <a:gd name="T26" fmla="*/ 156 w 443"/>
              <a:gd name="T27" fmla="*/ 459 h 605"/>
              <a:gd name="T28" fmla="*/ 107 w 443"/>
              <a:gd name="T29" fmla="*/ 473 h 605"/>
              <a:gd name="T30" fmla="*/ 97 w 443"/>
              <a:gd name="T31" fmla="*/ 484 h 605"/>
              <a:gd name="T32" fmla="*/ 156 w 443"/>
              <a:gd name="T33" fmla="*/ 489 h 605"/>
              <a:gd name="T34" fmla="*/ 94 w 443"/>
              <a:gd name="T35" fmla="*/ 519 h 605"/>
              <a:gd name="T36" fmla="*/ 172 w 443"/>
              <a:gd name="T37" fmla="*/ 481 h 605"/>
              <a:gd name="T38" fmla="*/ 172 w 443"/>
              <a:gd name="T39" fmla="*/ 456 h 605"/>
              <a:gd name="T40" fmla="*/ 78 w 443"/>
              <a:gd name="T41" fmla="*/ 461 h 605"/>
              <a:gd name="T42" fmla="*/ 152 w 443"/>
              <a:gd name="T43" fmla="*/ 539 h 605"/>
              <a:gd name="T44" fmla="*/ 152 w 443"/>
              <a:gd name="T45" fmla="*/ 237 h 605"/>
              <a:gd name="T46" fmla="*/ 107 w 443"/>
              <a:gd name="T47" fmla="*/ 251 h 605"/>
              <a:gd name="T48" fmla="*/ 123 w 443"/>
              <a:gd name="T49" fmla="*/ 291 h 605"/>
              <a:gd name="T50" fmla="*/ 94 w 443"/>
              <a:gd name="T51" fmla="*/ 302 h 605"/>
              <a:gd name="T52" fmla="*/ 152 w 443"/>
              <a:gd name="T53" fmla="*/ 222 h 605"/>
              <a:gd name="T54" fmla="*/ 78 w 443"/>
              <a:gd name="T55" fmla="*/ 300 h 605"/>
              <a:gd name="T56" fmla="*/ 171 w 443"/>
              <a:gd name="T57" fmla="*/ 255 h 605"/>
              <a:gd name="T58" fmla="*/ 170 w 443"/>
              <a:gd name="T59" fmla="*/ 234 h 605"/>
              <a:gd name="T60" fmla="*/ 156 w 443"/>
              <a:gd name="T61" fmla="*/ 357 h 605"/>
              <a:gd name="T62" fmla="*/ 97 w 443"/>
              <a:gd name="T63" fmla="*/ 372 h 605"/>
              <a:gd name="T64" fmla="*/ 156 w 443"/>
              <a:gd name="T65" fmla="*/ 412 h 605"/>
              <a:gd name="T66" fmla="*/ 171 w 443"/>
              <a:gd name="T67" fmla="*/ 345 h 605"/>
              <a:gd name="T68" fmla="*/ 78 w 443"/>
              <a:gd name="T69" fmla="*/ 349 h 605"/>
              <a:gd name="T70" fmla="*/ 156 w 443"/>
              <a:gd name="T71" fmla="*/ 427 h 605"/>
              <a:gd name="T72" fmla="*/ 205 w 443"/>
              <a:gd name="T73" fmla="*/ 330 h 605"/>
              <a:gd name="T74" fmla="*/ 232 w 443"/>
              <a:gd name="T75" fmla="*/ 513 h 605"/>
              <a:gd name="T76" fmla="*/ 356 w 443"/>
              <a:gd name="T77" fmla="*/ 475 h 605"/>
              <a:gd name="T78" fmla="*/ 227 w 443"/>
              <a:gd name="T79" fmla="*/ 508 h 605"/>
              <a:gd name="T80" fmla="*/ 356 w 443"/>
              <a:gd name="T81" fmla="*/ 360 h 605"/>
              <a:gd name="T82" fmla="*/ 227 w 443"/>
              <a:gd name="T83" fmla="*/ 291 h 605"/>
              <a:gd name="T84" fmla="*/ 227 w 443"/>
              <a:gd name="T85" fmla="*/ 250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43" h="605">
                <a:moveTo>
                  <a:pt x="34" y="159"/>
                </a:moveTo>
                <a:cubicBezTo>
                  <a:pt x="34" y="142"/>
                  <a:pt x="42" y="134"/>
                  <a:pt x="58" y="133"/>
                </a:cubicBezTo>
                <a:lnTo>
                  <a:pt x="58" y="98"/>
                </a:lnTo>
                <a:cubicBezTo>
                  <a:pt x="27" y="99"/>
                  <a:pt x="0" y="118"/>
                  <a:pt x="0" y="149"/>
                </a:cubicBezTo>
                <a:lnTo>
                  <a:pt x="0" y="556"/>
                </a:lnTo>
                <a:cubicBezTo>
                  <a:pt x="0" y="581"/>
                  <a:pt x="24" y="605"/>
                  <a:pt x="49" y="605"/>
                </a:cubicBezTo>
                <a:lnTo>
                  <a:pt x="394" y="605"/>
                </a:lnTo>
                <a:cubicBezTo>
                  <a:pt x="419" y="605"/>
                  <a:pt x="443" y="581"/>
                  <a:pt x="443" y="556"/>
                </a:cubicBezTo>
                <a:lnTo>
                  <a:pt x="443" y="149"/>
                </a:lnTo>
                <a:cubicBezTo>
                  <a:pt x="443" y="118"/>
                  <a:pt x="416" y="99"/>
                  <a:pt x="385" y="98"/>
                </a:cubicBezTo>
                <a:lnTo>
                  <a:pt x="385" y="133"/>
                </a:lnTo>
                <a:cubicBezTo>
                  <a:pt x="402" y="134"/>
                  <a:pt x="410" y="142"/>
                  <a:pt x="410" y="159"/>
                </a:cubicBezTo>
                <a:lnTo>
                  <a:pt x="410" y="545"/>
                </a:lnTo>
                <a:cubicBezTo>
                  <a:pt x="410" y="557"/>
                  <a:pt x="404" y="570"/>
                  <a:pt x="393" y="570"/>
                </a:cubicBezTo>
                <a:lnTo>
                  <a:pt x="51" y="570"/>
                </a:lnTo>
                <a:cubicBezTo>
                  <a:pt x="37" y="570"/>
                  <a:pt x="34" y="556"/>
                  <a:pt x="34" y="542"/>
                </a:cubicBezTo>
                <a:lnTo>
                  <a:pt x="34" y="159"/>
                </a:lnTo>
                <a:close/>
                <a:moveTo>
                  <a:pt x="192" y="64"/>
                </a:moveTo>
                <a:cubicBezTo>
                  <a:pt x="192" y="50"/>
                  <a:pt x="205" y="37"/>
                  <a:pt x="219" y="37"/>
                </a:cubicBezTo>
                <a:lnTo>
                  <a:pt x="224" y="37"/>
                </a:lnTo>
                <a:cubicBezTo>
                  <a:pt x="238" y="37"/>
                  <a:pt x="252" y="50"/>
                  <a:pt x="252" y="64"/>
                </a:cubicBezTo>
                <a:lnTo>
                  <a:pt x="252" y="67"/>
                </a:lnTo>
                <a:cubicBezTo>
                  <a:pt x="252" y="83"/>
                  <a:pt x="238" y="96"/>
                  <a:pt x="222" y="96"/>
                </a:cubicBezTo>
                <a:lnTo>
                  <a:pt x="221" y="96"/>
                </a:lnTo>
                <a:cubicBezTo>
                  <a:pt x="205" y="96"/>
                  <a:pt x="192" y="83"/>
                  <a:pt x="192" y="67"/>
                </a:cubicBezTo>
                <a:lnTo>
                  <a:pt x="192" y="64"/>
                </a:lnTo>
                <a:close/>
                <a:moveTo>
                  <a:pt x="155" y="66"/>
                </a:moveTo>
                <a:lnTo>
                  <a:pt x="106" y="66"/>
                </a:lnTo>
                <a:cubicBezTo>
                  <a:pt x="89" y="66"/>
                  <a:pt x="81" y="74"/>
                  <a:pt x="81" y="90"/>
                </a:cubicBezTo>
                <a:lnTo>
                  <a:pt x="81" y="153"/>
                </a:lnTo>
                <a:cubicBezTo>
                  <a:pt x="81" y="164"/>
                  <a:pt x="88" y="175"/>
                  <a:pt x="98" y="175"/>
                </a:cubicBezTo>
                <a:lnTo>
                  <a:pt x="345" y="175"/>
                </a:lnTo>
                <a:cubicBezTo>
                  <a:pt x="355" y="175"/>
                  <a:pt x="362" y="164"/>
                  <a:pt x="362" y="153"/>
                </a:cubicBezTo>
                <a:lnTo>
                  <a:pt x="362" y="90"/>
                </a:lnTo>
                <a:cubicBezTo>
                  <a:pt x="362" y="74"/>
                  <a:pt x="354" y="66"/>
                  <a:pt x="337" y="66"/>
                </a:cubicBezTo>
                <a:lnTo>
                  <a:pt x="288" y="66"/>
                </a:lnTo>
                <a:cubicBezTo>
                  <a:pt x="288" y="32"/>
                  <a:pt x="260" y="0"/>
                  <a:pt x="227" y="0"/>
                </a:cubicBezTo>
                <a:lnTo>
                  <a:pt x="216" y="0"/>
                </a:lnTo>
                <a:cubicBezTo>
                  <a:pt x="184" y="0"/>
                  <a:pt x="155" y="32"/>
                  <a:pt x="155" y="66"/>
                </a:cubicBezTo>
                <a:close/>
                <a:moveTo>
                  <a:pt x="94" y="464"/>
                </a:moveTo>
                <a:cubicBezTo>
                  <a:pt x="94" y="460"/>
                  <a:pt x="95" y="459"/>
                  <a:pt x="98" y="459"/>
                </a:cubicBezTo>
                <a:lnTo>
                  <a:pt x="156" y="459"/>
                </a:lnTo>
                <a:lnTo>
                  <a:pt x="156" y="464"/>
                </a:lnTo>
                <a:cubicBezTo>
                  <a:pt x="156" y="469"/>
                  <a:pt x="132" y="483"/>
                  <a:pt x="127" y="485"/>
                </a:cubicBezTo>
                <a:cubicBezTo>
                  <a:pt x="123" y="482"/>
                  <a:pt x="114" y="473"/>
                  <a:pt x="107" y="473"/>
                </a:cubicBezTo>
                <a:lnTo>
                  <a:pt x="106" y="473"/>
                </a:lnTo>
                <a:cubicBezTo>
                  <a:pt x="102" y="473"/>
                  <a:pt x="97" y="479"/>
                  <a:pt x="97" y="482"/>
                </a:cubicBezTo>
                <a:lnTo>
                  <a:pt x="97" y="484"/>
                </a:lnTo>
                <a:cubicBezTo>
                  <a:pt x="97" y="488"/>
                  <a:pt x="118" y="511"/>
                  <a:pt x="123" y="511"/>
                </a:cubicBezTo>
                <a:lnTo>
                  <a:pt x="124" y="511"/>
                </a:lnTo>
                <a:cubicBezTo>
                  <a:pt x="128" y="511"/>
                  <a:pt x="152" y="492"/>
                  <a:pt x="156" y="489"/>
                </a:cubicBezTo>
                <a:cubicBezTo>
                  <a:pt x="156" y="497"/>
                  <a:pt x="160" y="524"/>
                  <a:pt x="152" y="524"/>
                </a:cubicBezTo>
                <a:lnTo>
                  <a:pt x="98" y="524"/>
                </a:lnTo>
                <a:cubicBezTo>
                  <a:pt x="95" y="524"/>
                  <a:pt x="94" y="523"/>
                  <a:pt x="94" y="519"/>
                </a:cubicBezTo>
                <a:lnTo>
                  <a:pt x="94" y="464"/>
                </a:lnTo>
                <a:close/>
                <a:moveTo>
                  <a:pt x="152" y="539"/>
                </a:moveTo>
                <a:cubicBezTo>
                  <a:pt x="181" y="539"/>
                  <a:pt x="170" y="508"/>
                  <a:pt x="172" y="481"/>
                </a:cubicBezTo>
                <a:cubicBezTo>
                  <a:pt x="173" y="467"/>
                  <a:pt x="207" y="455"/>
                  <a:pt x="210" y="443"/>
                </a:cubicBezTo>
                <a:lnTo>
                  <a:pt x="206" y="443"/>
                </a:lnTo>
                <a:cubicBezTo>
                  <a:pt x="195" y="443"/>
                  <a:pt x="179" y="452"/>
                  <a:pt x="172" y="456"/>
                </a:cubicBezTo>
                <a:cubicBezTo>
                  <a:pt x="168" y="451"/>
                  <a:pt x="164" y="444"/>
                  <a:pt x="155" y="444"/>
                </a:cubicBezTo>
                <a:lnTo>
                  <a:pt x="95" y="444"/>
                </a:lnTo>
                <a:cubicBezTo>
                  <a:pt x="86" y="444"/>
                  <a:pt x="78" y="452"/>
                  <a:pt x="78" y="461"/>
                </a:cubicBezTo>
                <a:lnTo>
                  <a:pt x="78" y="522"/>
                </a:lnTo>
                <a:cubicBezTo>
                  <a:pt x="78" y="533"/>
                  <a:pt x="87" y="539"/>
                  <a:pt x="98" y="539"/>
                </a:cubicBezTo>
                <a:lnTo>
                  <a:pt x="152" y="539"/>
                </a:lnTo>
                <a:close/>
                <a:moveTo>
                  <a:pt x="94" y="242"/>
                </a:moveTo>
                <a:cubicBezTo>
                  <a:pt x="94" y="238"/>
                  <a:pt x="95" y="237"/>
                  <a:pt x="98" y="237"/>
                </a:cubicBezTo>
                <a:lnTo>
                  <a:pt x="152" y="237"/>
                </a:lnTo>
                <a:cubicBezTo>
                  <a:pt x="155" y="237"/>
                  <a:pt x="156" y="238"/>
                  <a:pt x="156" y="242"/>
                </a:cubicBezTo>
                <a:cubicBezTo>
                  <a:pt x="156" y="246"/>
                  <a:pt x="130" y="263"/>
                  <a:pt x="127" y="263"/>
                </a:cubicBezTo>
                <a:cubicBezTo>
                  <a:pt x="124" y="263"/>
                  <a:pt x="116" y="251"/>
                  <a:pt x="107" y="251"/>
                </a:cubicBezTo>
                <a:cubicBezTo>
                  <a:pt x="103" y="251"/>
                  <a:pt x="97" y="256"/>
                  <a:pt x="97" y="260"/>
                </a:cubicBezTo>
                <a:lnTo>
                  <a:pt x="97" y="262"/>
                </a:lnTo>
                <a:cubicBezTo>
                  <a:pt x="97" y="268"/>
                  <a:pt x="118" y="288"/>
                  <a:pt x="123" y="291"/>
                </a:cubicBezTo>
                <a:lnTo>
                  <a:pt x="156" y="266"/>
                </a:lnTo>
                <a:lnTo>
                  <a:pt x="156" y="302"/>
                </a:lnTo>
                <a:lnTo>
                  <a:pt x="94" y="302"/>
                </a:lnTo>
                <a:lnTo>
                  <a:pt x="94" y="242"/>
                </a:lnTo>
                <a:close/>
                <a:moveTo>
                  <a:pt x="170" y="234"/>
                </a:moveTo>
                <a:cubicBezTo>
                  <a:pt x="168" y="226"/>
                  <a:pt x="162" y="222"/>
                  <a:pt x="152" y="222"/>
                </a:cubicBezTo>
                <a:lnTo>
                  <a:pt x="98" y="222"/>
                </a:lnTo>
                <a:cubicBezTo>
                  <a:pt x="87" y="222"/>
                  <a:pt x="78" y="229"/>
                  <a:pt x="78" y="239"/>
                </a:cubicBezTo>
                <a:lnTo>
                  <a:pt x="78" y="300"/>
                </a:lnTo>
                <a:cubicBezTo>
                  <a:pt x="78" y="309"/>
                  <a:pt x="86" y="317"/>
                  <a:pt x="95" y="317"/>
                </a:cubicBezTo>
                <a:lnTo>
                  <a:pt x="155" y="317"/>
                </a:lnTo>
                <a:cubicBezTo>
                  <a:pt x="179" y="317"/>
                  <a:pt x="172" y="279"/>
                  <a:pt x="171" y="255"/>
                </a:cubicBezTo>
                <a:lnTo>
                  <a:pt x="210" y="222"/>
                </a:lnTo>
                <a:cubicBezTo>
                  <a:pt x="210" y="222"/>
                  <a:pt x="207" y="221"/>
                  <a:pt x="207" y="221"/>
                </a:cubicBezTo>
                <a:cubicBezTo>
                  <a:pt x="192" y="221"/>
                  <a:pt x="180" y="234"/>
                  <a:pt x="170" y="234"/>
                </a:cubicBezTo>
                <a:close/>
                <a:moveTo>
                  <a:pt x="94" y="349"/>
                </a:moveTo>
                <a:lnTo>
                  <a:pt x="156" y="349"/>
                </a:lnTo>
                <a:lnTo>
                  <a:pt x="156" y="357"/>
                </a:lnTo>
                <a:lnTo>
                  <a:pt x="127" y="375"/>
                </a:lnTo>
                <a:lnTo>
                  <a:pt x="108" y="361"/>
                </a:lnTo>
                <a:cubicBezTo>
                  <a:pt x="103" y="364"/>
                  <a:pt x="97" y="365"/>
                  <a:pt x="97" y="372"/>
                </a:cubicBezTo>
                <a:cubicBezTo>
                  <a:pt x="97" y="377"/>
                  <a:pt x="118" y="401"/>
                  <a:pt x="123" y="401"/>
                </a:cubicBezTo>
                <a:cubicBezTo>
                  <a:pt x="130" y="401"/>
                  <a:pt x="148" y="380"/>
                  <a:pt x="156" y="378"/>
                </a:cubicBezTo>
                <a:lnTo>
                  <a:pt x="156" y="412"/>
                </a:lnTo>
                <a:lnTo>
                  <a:pt x="94" y="412"/>
                </a:lnTo>
                <a:lnTo>
                  <a:pt x="94" y="349"/>
                </a:lnTo>
                <a:close/>
                <a:moveTo>
                  <a:pt x="171" y="345"/>
                </a:moveTo>
                <a:cubicBezTo>
                  <a:pt x="169" y="340"/>
                  <a:pt x="165" y="334"/>
                  <a:pt x="156" y="334"/>
                </a:cubicBezTo>
                <a:lnTo>
                  <a:pt x="94" y="334"/>
                </a:lnTo>
                <a:cubicBezTo>
                  <a:pt x="86" y="334"/>
                  <a:pt x="78" y="341"/>
                  <a:pt x="78" y="349"/>
                </a:cubicBezTo>
                <a:lnTo>
                  <a:pt x="78" y="412"/>
                </a:lnTo>
                <a:cubicBezTo>
                  <a:pt x="78" y="420"/>
                  <a:pt x="86" y="427"/>
                  <a:pt x="94" y="427"/>
                </a:cubicBezTo>
                <a:lnTo>
                  <a:pt x="156" y="427"/>
                </a:lnTo>
                <a:cubicBezTo>
                  <a:pt x="179" y="427"/>
                  <a:pt x="172" y="388"/>
                  <a:pt x="171" y="365"/>
                </a:cubicBezTo>
                <a:lnTo>
                  <a:pt x="210" y="333"/>
                </a:lnTo>
                <a:lnTo>
                  <a:pt x="205" y="330"/>
                </a:lnTo>
                <a:lnTo>
                  <a:pt x="171" y="345"/>
                </a:lnTo>
                <a:close/>
                <a:moveTo>
                  <a:pt x="227" y="508"/>
                </a:moveTo>
                <a:cubicBezTo>
                  <a:pt x="227" y="512"/>
                  <a:pt x="228" y="513"/>
                  <a:pt x="232" y="513"/>
                </a:cubicBezTo>
                <a:lnTo>
                  <a:pt x="351" y="513"/>
                </a:lnTo>
                <a:cubicBezTo>
                  <a:pt x="355" y="513"/>
                  <a:pt x="356" y="512"/>
                  <a:pt x="356" y="508"/>
                </a:cubicBezTo>
                <a:lnTo>
                  <a:pt x="356" y="475"/>
                </a:lnTo>
                <a:cubicBezTo>
                  <a:pt x="356" y="471"/>
                  <a:pt x="355" y="470"/>
                  <a:pt x="351" y="470"/>
                </a:cubicBezTo>
                <a:lnTo>
                  <a:pt x="227" y="470"/>
                </a:lnTo>
                <a:lnTo>
                  <a:pt x="227" y="508"/>
                </a:lnTo>
                <a:close/>
                <a:moveTo>
                  <a:pt x="227" y="401"/>
                </a:moveTo>
                <a:lnTo>
                  <a:pt x="356" y="401"/>
                </a:lnTo>
                <a:lnTo>
                  <a:pt x="356" y="360"/>
                </a:lnTo>
                <a:lnTo>
                  <a:pt x="227" y="360"/>
                </a:lnTo>
                <a:lnTo>
                  <a:pt x="227" y="401"/>
                </a:lnTo>
                <a:close/>
                <a:moveTo>
                  <a:pt x="227" y="291"/>
                </a:moveTo>
                <a:lnTo>
                  <a:pt x="321" y="291"/>
                </a:lnTo>
                <a:lnTo>
                  <a:pt x="321" y="250"/>
                </a:lnTo>
                <a:lnTo>
                  <a:pt x="227" y="250"/>
                </a:lnTo>
                <a:lnTo>
                  <a:pt x="227" y="29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394" tIns="45696" rIns="91394" bIns="45696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圆环"/>
          <p:cNvSpPr>
            <a:spLocks noChangeArrowheads="1"/>
          </p:cNvSpPr>
          <p:nvPr/>
        </p:nvSpPr>
        <p:spPr bwMode="auto">
          <a:xfrm>
            <a:off x="1236819" y="2139713"/>
            <a:ext cx="2581065" cy="2582217"/>
          </a:xfrm>
          <a:prstGeom prst="ellipse">
            <a:avLst/>
          </a:prstGeom>
          <a:noFill/>
          <a:ln>
            <a:solidFill>
              <a:srgbClr val="F8F8F8"/>
            </a:solidFill>
            <a:prstDash val="dash"/>
          </a:ln>
        </p:spPr>
        <p:txBody>
          <a:bodyPr vert="horz" wrap="square" lIns="91398" tIns="45698" rIns="91398" bIns="45698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dirty="0">
              <a:solidFill>
                <a:srgbClr val="C4261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"/>
          <p:cNvSpPr txBox="1">
            <a:spLocks noChangeArrowheads="1"/>
          </p:cNvSpPr>
          <p:nvPr/>
        </p:nvSpPr>
        <p:spPr bwMode="auto">
          <a:xfrm>
            <a:off x="1821024" y="3496161"/>
            <a:ext cx="1412655" cy="977265"/>
          </a:xfrm>
          <a:prstGeom prst="rect">
            <a:avLst/>
          </a:prstGeom>
          <a:noFill/>
          <a:ln>
            <a:noFill/>
          </a:ln>
        </p:spPr>
        <p:txBody>
          <a:bodyPr wrap="square" lIns="0" rIns="0" anchor="ctr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dist" defTabSz="913765">
              <a:lnSpc>
                <a:spcPct val="120000"/>
              </a:lnSpc>
              <a:defRPr/>
            </a:pPr>
            <a:r>
              <a:rPr lang="zh-CN" altLang="en-US" sz="4800" b="1" spc="3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目录</a:t>
            </a:r>
            <a:r>
              <a:rPr lang="zh-CN" altLang="en-US" sz="4000" b="1" spc="3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endParaRPr lang="en-US" altLang="zh-CN" sz="4000" b="1" spc="3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3" name="文本"/>
          <p:cNvSpPr/>
          <p:nvPr/>
        </p:nvSpPr>
        <p:spPr>
          <a:xfrm>
            <a:off x="1837741" y="3213439"/>
            <a:ext cx="137922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3765">
              <a:lnSpc>
                <a:spcPct val="120000"/>
              </a:lnSpc>
              <a:defRPr/>
            </a:pPr>
            <a:r>
              <a:rPr lang="en-US" altLang="zh-CN" sz="2000" kern="0" spc="1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en-US" altLang="zh-CN" sz="2000" kern="0" spc="1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1"/>
          <p:cNvGrpSpPr/>
          <p:nvPr/>
        </p:nvGrpSpPr>
        <p:grpSpPr>
          <a:xfrm>
            <a:off x="4278144" y="1691096"/>
            <a:ext cx="5039737" cy="569565"/>
            <a:chOff x="4278367" y="1584390"/>
            <a:chExt cx="5040000" cy="569594"/>
          </a:xfrm>
          <a:solidFill>
            <a:srgbClr val="0070C0"/>
          </a:solidFill>
        </p:grpSpPr>
        <p:sp>
          <p:nvSpPr>
            <p:cNvPr id="25" name="圆角矩形"/>
            <p:cNvSpPr/>
            <p:nvPr/>
          </p:nvSpPr>
          <p:spPr>
            <a:xfrm>
              <a:off x="4278367" y="1584390"/>
              <a:ext cx="5040000" cy="560522"/>
            </a:xfrm>
            <a:prstGeom prst="roundRect">
              <a:avLst>
                <a:gd name="adj" fmla="val 4658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935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圆"/>
            <p:cNvSpPr/>
            <p:nvPr/>
          </p:nvSpPr>
          <p:spPr>
            <a:xfrm>
              <a:off x="8880016" y="1735246"/>
              <a:ext cx="259080" cy="259080"/>
            </a:xfrm>
            <a:prstGeom prst="ellips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93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等腰三角形"/>
            <p:cNvSpPr/>
            <p:nvPr/>
          </p:nvSpPr>
          <p:spPr>
            <a:xfrm rot="5400000">
              <a:off x="8944688" y="1788787"/>
              <a:ext cx="164242" cy="14158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93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字"/>
            <p:cNvSpPr/>
            <p:nvPr/>
          </p:nvSpPr>
          <p:spPr>
            <a:xfrm>
              <a:off x="5313155" y="1611031"/>
              <a:ext cx="2651898" cy="5429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grpFill/>
                </a14:hiddenFill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2935" spc="3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目标管理概述</a:t>
              </a:r>
              <a:endParaRPr lang="zh-CN" altLang="en-US" sz="2935" spc="3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"/>
          <p:cNvGrpSpPr/>
          <p:nvPr/>
        </p:nvGrpSpPr>
        <p:grpSpPr>
          <a:xfrm>
            <a:off x="4623661" y="2646183"/>
            <a:ext cx="5039737" cy="584652"/>
            <a:chOff x="4623902" y="2539526"/>
            <a:chExt cx="5040000" cy="584683"/>
          </a:xfrm>
          <a:solidFill>
            <a:srgbClr val="0070C0"/>
          </a:solidFill>
        </p:grpSpPr>
        <p:sp>
          <p:nvSpPr>
            <p:cNvPr id="30" name="圆角矩形"/>
            <p:cNvSpPr/>
            <p:nvPr/>
          </p:nvSpPr>
          <p:spPr>
            <a:xfrm>
              <a:off x="4623902" y="2563687"/>
              <a:ext cx="5040000" cy="560522"/>
            </a:xfrm>
            <a:prstGeom prst="roundRect">
              <a:avLst>
                <a:gd name="adj" fmla="val 4658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935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圆"/>
            <p:cNvSpPr/>
            <p:nvPr/>
          </p:nvSpPr>
          <p:spPr>
            <a:xfrm>
              <a:off x="9225551" y="2714543"/>
              <a:ext cx="259080" cy="259080"/>
            </a:xfrm>
            <a:prstGeom prst="ellips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93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等腰三角形"/>
            <p:cNvSpPr/>
            <p:nvPr/>
          </p:nvSpPr>
          <p:spPr>
            <a:xfrm rot="5400000">
              <a:off x="9290223" y="2768084"/>
              <a:ext cx="164242" cy="14158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93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字"/>
            <p:cNvSpPr/>
            <p:nvPr/>
          </p:nvSpPr>
          <p:spPr>
            <a:xfrm>
              <a:off x="5658690" y="2539526"/>
              <a:ext cx="3084356" cy="542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grpFill/>
                </a14:hiddenFill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935" spc="3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Smart</a:t>
              </a:r>
              <a:r>
                <a:rPr lang="zh-CN" altLang="en-US" sz="2935" spc="3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</a:t>
              </a:r>
              <a:r>
                <a:rPr lang="zh-CN" altLang="en-US" sz="2935" spc="3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原则</a:t>
              </a:r>
              <a:endParaRPr lang="zh-CN" altLang="en-US" sz="2935" spc="3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"/>
          <p:cNvGrpSpPr/>
          <p:nvPr/>
        </p:nvGrpSpPr>
        <p:grpSpPr>
          <a:xfrm>
            <a:off x="4623661" y="3645748"/>
            <a:ext cx="5039737" cy="564333"/>
            <a:chOff x="4623902" y="3539144"/>
            <a:chExt cx="5040000" cy="564362"/>
          </a:xfrm>
          <a:solidFill>
            <a:srgbClr val="0070C0"/>
          </a:solidFill>
        </p:grpSpPr>
        <p:sp>
          <p:nvSpPr>
            <p:cNvPr id="35" name="圆角矩形"/>
            <p:cNvSpPr/>
            <p:nvPr/>
          </p:nvSpPr>
          <p:spPr>
            <a:xfrm>
              <a:off x="4623902" y="3542984"/>
              <a:ext cx="5040000" cy="560522"/>
            </a:xfrm>
            <a:prstGeom prst="roundRect">
              <a:avLst>
                <a:gd name="adj" fmla="val 4658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935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圆"/>
            <p:cNvSpPr/>
            <p:nvPr/>
          </p:nvSpPr>
          <p:spPr>
            <a:xfrm>
              <a:off x="9225551" y="3693840"/>
              <a:ext cx="259080" cy="259080"/>
            </a:xfrm>
            <a:prstGeom prst="ellips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93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等腰三角形"/>
            <p:cNvSpPr/>
            <p:nvPr/>
          </p:nvSpPr>
          <p:spPr>
            <a:xfrm rot="5400000">
              <a:off x="9290223" y="3747381"/>
              <a:ext cx="164242" cy="14158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93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字"/>
            <p:cNvSpPr/>
            <p:nvPr/>
          </p:nvSpPr>
          <p:spPr>
            <a:xfrm>
              <a:off x="5658690" y="3539144"/>
              <a:ext cx="3495857" cy="5429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grpFill/>
                </a14:hiddenFill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935" spc="3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Smart</a:t>
              </a:r>
              <a:r>
                <a:rPr lang="zh-CN" altLang="en-US" sz="2935" spc="3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管理的应用</a:t>
              </a:r>
              <a:endParaRPr lang="zh-CN" altLang="en-US" sz="2935" spc="3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4"/>
          <p:cNvGrpSpPr/>
          <p:nvPr/>
        </p:nvGrpSpPr>
        <p:grpSpPr>
          <a:xfrm>
            <a:off x="4278144" y="4628835"/>
            <a:ext cx="5039737" cy="560493"/>
            <a:chOff x="4278367" y="4522281"/>
            <a:chExt cx="5040000" cy="560522"/>
          </a:xfrm>
          <a:solidFill>
            <a:srgbClr val="0070C0"/>
          </a:solidFill>
        </p:grpSpPr>
        <p:sp>
          <p:nvSpPr>
            <p:cNvPr id="40" name="圆角矩形"/>
            <p:cNvSpPr/>
            <p:nvPr/>
          </p:nvSpPr>
          <p:spPr>
            <a:xfrm>
              <a:off x="4278367" y="4522281"/>
              <a:ext cx="5040000" cy="560522"/>
            </a:xfrm>
            <a:prstGeom prst="roundRect">
              <a:avLst>
                <a:gd name="adj" fmla="val 4658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935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圆"/>
            <p:cNvSpPr/>
            <p:nvPr/>
          </p:nvSpPr>
          <p:spPr>
            <a:xfrm>
              <a:off x="8880016" y="4673137"/>
              <a:ext cx="259080" cy="259080"/>
            </a:xfrm>
            <a:prstGeom prst="ellips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93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等腰三角形"/>
            <p:cNvSpPr/>
            <p:nvPr/>
          </p:nvSpPr>
          <p:spPr>
            <a:xfrm rot="5400000">
              <a:off x="8944688" y="4726678"/>
              <a:ext cx="164242" cy="14158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93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文字"/>
            <p:cNvSpPr/>
            <p:nvPr/>
          </p:nvSpPr>
          <p:spPr>
            <a:xfrm>
              <a:off x="5313155" y="4536222"/>
              <a:ext cx="3495857" cy="5429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grpFill/>
                </a14:hiddenFill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935" spc="3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Smart</a:t>
              </a:r>
              <a:r>
                <a:rPr lang="zh-CN" altLang="en-US" sz="2935" spc="3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管理的意义</a:t>
              </a:r>
              <a:endParaRPr lang="zh-CN" altLang="en-US" sz="2935" spc="3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4" name="圆"/>
          <p:cNvSpPr/>
          <p:nvPr/>
        </p:nvSpPr>
        <p:spPr>
          <a:xfrm>
            <a:off x="4278144" y="1578725"/>
            <a:ext cx="809601" cy="809601"/>
          </a:xfrm>
          <a:prstGeom prst="ellipse">
            <a:avLst/>
          </a:prstGeom>
          <a:solidFill>
            <a:srgbClr val="C00000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3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圆"/>
          <p:cNvSpPr/>
          <p:nvPr/>
        </p:nvSpPr>
        <p:spPr>
          <a:xfrm>
            <a:off x="4623661" y="2557971"/>
            <a:ext cx="809601" cy="809601"/>
          </a:xfrm>
          <a:prstGeom prst="ellipse">
            <a:avLst/>
          </a:prstGeom>
          <a:solidFill>
            <a:srgbClr val="C00000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3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圆"/>
          <p:cNvSpPr/>
          <p:nvPr/>
        </p:nvSpPr>
        <p:spPr>
          <a:xfrm>
            <a:off x="4623661" y="3537217"/>
            <a:ext cx="809601" cy="809601"/>
          </a:xfrm>
          <a:prstGeom prst="ellipse">
            <a:avLst/>
          </a:prstGeom>
          <a:solidFill>
            <a:srgbClr val="C00000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3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圆"/>
          <p:cNvSpPr/>
          <p:nvPr/>
        </p:nvSpPr>
        <p:spPr>
          <a:xfrm>
            <a:off x="4278144" y="4516463"/>
            <a:ext cx="809601" cy="809601"/>
          </a:xfrm>
          <a:prstGeom prst="ellipse">
            <a:avLst/>
          </a:prstGeom>
          <a:solidFill>
            <a:srgbClr val="C00000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altLang="zh-CN" sz="3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16"/>
          <p:cNvSpPr txBox="1"/>
          <p:nvPr/>
        </p:nvSpPr>
        <p:spPr>
          <a:xfrm>
            <a:off x="9812759" y="297321"/>
            <a:ext cx="978484" cy="55308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0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LOGO</a:t>
            </a:r>
            <a:endParaRPr lang="en-US" altLang="zh-CN" sz="3000" spc="-15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10730285" y="383677"/>
            <a:ext cx="1168339" cy="349867"/>
            <a:chOff x="16110" y="530"/>
            <a:chExt cx="1840" cy="551"/>
          </a:xfrm>
        </p:grpSpPr>
        <p:sp>
          <p:nvSpPr>
            <p:cNvPr id="53" name="矩形 52"/>
            <p:cNvSpPr/>
            <p:nvPr/>
          </p:nvSpPr>
          <p:spPr>
            <a:xfrm>
              <a:off x="16169" y="579"/>
              <a:ext cx="1626" cy="50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60"/>
            </a:p>
          </p:txBody>
        </p:sp>
        <p:sp>
          <p:nvSpPr>
            <p:cNvPr id="54" name="TextBox 10"/>
            <p:cNvSpPr txBox="1"/>
            <p:nvPr/>
          </p:nvSpPr>
          <p:spPr>
            <a:xfrm>
              <a:off x="16110" y="530"/>
              <a:ext cx="1723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您的公司名称</a:t>
              </a:r>
              <a:endPara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TextBox 12"/>
            <p:cNvSpPr txBox="1"/>
            <p:nvPr/>
          </p:nvSpPr>
          <p:spPr>
            <a:xfrm>
              <a:off x="16110" y="792"/>
              <a:ext cx="1840" cy="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YOUR CONPANY NAME</a:t>
              </a:r>
              <a:endParaRPr lang="en-US" altLang="zh-CN" sz="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8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1" grpId="0" bldLvl="0" animBg="1"/>
      <p:bldP spid="21" grpId="1" bldLvl="0" animBg="1"/>
      <p:bldP spid="22" grpId="0"/>
      <p:bldP spid="23" grpId="0"/>
      <p:bldP spid="44" grpId="0" bldLvl="0" animBg="1"/>
      <p:bldP spid="45" grpId="0" bldLvl="0" animBg="1"/>
      <p:bldP spid="46" grpId="0" bldLvl="0" animBg="1"/>
      <p:bldP spid="47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" name="矩形 14"/>
          <p:cNvSpPr/>
          <p:nvPr/>
        </p:nvSpPr>
        <p:spPr>
          <a:xfrm>
            <a:off x="0" y="3378835"/>
            <a:ext cx="12246610" cy="37973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92" name="Group 10"/>
          <p:cNvGrpSpPr/>
          <p:nvPr/>
        </p:nvGrpSpPr>
        <p:grpSpPr>
          <a:xfrm rot="0">
            <a:off x="0" y="3555365"/>
            <a:ext cx="12190730" cy="44450"/>
            <a:chOff x="-1" y="5137713"/>
            <a:chExt cx="24384002" cy="89187"/>
          </a:xfrm>
        </p:grpSpPr>
        <p:sp>
          <p:nvSpPr>
            <p:cNvPr id="93" name="Shape 49"/>
            <p:cNvSpPr/>
            <p:nvPr/>
          </p:nvSpPr>
          <p:spPr>
            <a:xfrm>
              <a:off x="-1" y="5137713"/>
              <a:ext cx="24384002" cy="0"/>
            </a:xfrm>
            <a:prstGeom prst="line">
              <a:avLst/>
            </a:prstGeom>
            <a:ln w="3175">
              <a:solidFill>
                <a:schemeClr val="bg1"/>
              </a:solidFill>
              <a:miter lim="400000"/>
            </a:ln>
          </p:spPr>
          <p:txBody>
            <a:bodyPr lIns="0" tIns="0" rIns="0" bIns="0" anchor="ctr"/>
            <a:p>
              <a:pPr lvl="0">
                <a:defRPr sz="3200"/>
              </a:pPr>
              <a:endParaRPr sz="1800"/>
            </a:p>
          </p:txBody>
        </p:sp>
        <p:sp>
          <p:nvSpPr>
            <p:cNvPr id="94" name="Shape 50"/>
            <p:cNvSpPr/>
            <p:nvPr/>
          </p:nvSpPr>
          <p:spPr>
            <a:xfrm>
              <a:off x="-1" y="5226899"/>
              <a:ext cx="24384002" cy="1"/>
            </a:xfrm>
            <a:prstGeom prst="line">
              <a:avLst/>
            </a:prstGeom>
            <a:ln w="3175">
              <a:solidFill>
                <a:schemeClr val="bg1"/>
              </a:solidFill>
              <a:custDash>
                <a:ds d="600000" sp="600000"/>
              </a:custDash>
              <a:miter lim="400000"/>
            </a:ln>
          </p:spPr>
          <p:txBody>
            <a:bodyPr lIns="0" tIns="0" rIns="0" bIns="0" anchor="ctr"/>
            <a:p>
              <a:pPr lvl="0">
                <a:defRPr sz="3200"/>
              </a:pPr>
              <a:endParaRPr sz="1800"/>
            </a:p>
          </p:txBody>
        </p:sp>
      </p:grpSp>
      <p:grpSp>
        <p:nvGrpSpPr>
          <p:cNvPr id="30" name="Group 81"/>
          <p:cNvGrpSpPr/>
          <p:nvPr/>
        </p:nvGrpSpPr>
        <p:grpSpPr>
          <a:xfrm>
            <a:off x="7380605" y="2080895"/>
            <a:ext cx="3846830" cy="3602355"/>
            <a:chOff x="7133415" y="1668270"/>
            <a:chExt cx="4322441" cy="4047961"/>
          </a:xfrm>
        </p:grpSpPr>
        <p:grpSp>
          <p:nvGrpSpPr>
            <p:cNvPr id="32" name="Group 9"/>
            <p:cNvGrpSpPr/>
            <p:nvPr/>
          </p:nvGrpSpPr>
          <p:grpSpPr>
            <a:xfrm>
              <a:off x="7133415" y="2987835"/>
              <a:ext cx="4322441" cy="2728396"/>
              <a:chOff x="1685115" y="3521460"/>
              <a:chExt cx="4322441" cy="2728396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33" name="Freeform 10"/>
              <p:cNvSpPr/>
              <p:nvPr/>
            </p:nvSpPr>
            <p:spPr bwMode="auto">
              <a:xfrm>
                <a:off x="3925886" y="4199156"/>
                <a:ext cx="2081670" cy="2050700"/>
              </a:xfrm>
              <a:custGeom>
                <a:avLst/>
                <a:gdLst>
                  <a:gd name="T0" fmla="*/ 3577 w 3638"/>
                  <a:gd name="T1" fmla="*/ 3090 h 3585"/>
                  <a:gd name="T2" fmla="*/ 3555 w 3638"/>
                  <a:gd name="T3" fmla="*/ 3072 h 3585"/>
                  <a:gd name="T4" fmla="*/ 3556 w 3638"/>
                  <a:gd name="T5" fmla="*/ 3071 h 3585"/>
                  <a:gd name="T6" fmla="*/ 468 w 3638"/>
                  <a:gd name="T7" fmla="*/ 0 h 3585"/>
                  <a:gd name="T8" fmla="*/ 0 w 3638"/>
                  <a:gd name="T9" fmla="*/ 470 h 3585"/>
                  <a:gd name="T10" fmla="*/ 3062 w 3638"/>
                  <a:gd name="T11" fmla="*/ 3516 h 3585"/>
                  <a:gd name="T12" fmla="*/ 3067 w 3638"/>
                  <a:gd name="T13" fmla="*/ 3522 h 3585"/>
                  <a:gd name="T14" fmla="*/ 3084 w 3638"/>
                  <a:gd name="T15" fmla="*/ 3537 h 3585"/>
                  <a:gd name="T16" fmla="*/ 3088 w 3638"/>
                  <a:gd name="T17" fmla="*/ 3541 h 3585"/>
                  <a:gd name="T18" fmla="*/ 3088 w 3638"/>
                  <a:gd name="T19" fmla="*/ 3540 h 3585"/>
                  <a:gd name="T20" fmla="*/ 3432 w 3638"/>
                  <a:gd name="T21" fmla="*/ 3436 h 3585"/>
                  <a:gd name="T22" fmla="*/ 3577 w 3638"/>
                  <a:gd name="T23" fmla="*/ 3090 h 3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38" h="3585">
                    <a:moveTo>
                      <a:pt x="3577" y="3090"/>
                    </a:moveTo>
                    <a:cubicBezTo>
                      <a:pt x="3570" y="3083"/>
                      <a:pt x="3563" y="3077"/>
                      <a:pt x="3555" y="3072"/>
                    </a:cubicBezTo>
                    <a:cubicBezTo>
                      <a:pt x="3556" y="3071"/>
                      <a:pt x="3556" y="3071"/>
                      <a:pt x="3556" y="3071"/>
                    </a:cubicBezTo>
                    <a:cubicBezTo>
                      <a:pt x="468" y="0"/>
                      <a:pt x="468" y="0"/>
                      <a:pt x="468" y="0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3062" y="3516"/>
                      <a:pt x="3062" y="3516"/>
                      <a:pt x="3062" y="3516"/>
                    </a:cubicBezTo>
                    <a:cubicBezTo>
                      <a:pt x="3064" y="3518"/>
                      <a:pt x="3065" y="3520"/>
                      <a:pt x="3067" y="3522"/>
                    </a:cubicBezTo>
                    <a:cubicBezTo>
                      <a:pt x="3072" y="3528"/>
                      <a:pt x="3078" y="3533"/>
                      <a:pt x="3084" y="3537"/>
                    </a:cubicBezTo>
                    <a:cubicBezTo>
                      <a:pt x="3088" y="3541"/>
                      <a:pt x="3088" y="3541"/>
                      <a:pt x="3088" y="3541"/>
                    </a:cubicBezTo>
                    <a:cubicBezTo>
                      <a:pt x="3088" y="3540"/>
                      <a:pt x="3088" y="3540"/>
                      <a:pt x="3088" y="3540"/>
                    </a:cubicBezTo>
                    <a:cubicBezTo>
                      <a:pt x="3160" y="3585"/>
                      <a:pt x="3305" y="3544"/>
                      <a:pt x="3432" y="3436"/>
                    </a:cubicBezTo>
                    <a:cubicBezTo>
                      <a:pt x="3573" y="3317"/>
                      <a:pt x="3638" y="3162"/>
                      <a:pt x="3577" y="309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393700" dir="18900000" sy="23000" kx="-1200000" algn="b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4" name="Freeform 11"/>
              <p:cNvSpPr/>
              <p:nvPr/>
            </p:nvSpPr>
            <p:spPr bwMode="auto">
              <a:xfrm>
                <a:off x="1685115" y="4199156"/>
                <a:ext cx="2081063" cy="2050700"/>
              </a:xfrm>
              <a:custGeom>
                <a:avLst/>
                <a:gdLst>
                  <a:gd name="T0" fmla="*/ 3637 w 3637"/>
                  <a:gd name="T1" fmla="*/ 470 h 3585"/>
                  <a:gd name="T2" fmla="*/ 3169 w 3637"/>
                  <a:gd name="T3" fmla="*/ 0 h 3585"/>
                  <a:gd name="T4" fmla="*/ 82 w 3637"/>
                  <a:gd name="T5" fmla="*/ 3071 h 3585"/>
                  <a:gd name="T6" fmla="*/ 83 w 3637"/>
                  <a:gd name="T7" fmla="*/ 3072 h 3585"/>
                  <a:gd name="T8" fmla="*/ 61 w 3637"/>
                  <a:gd name="T9" fmla="*/ 3090 h 3585"/>
                  <a:gd name="T10" fmla="*/ 205 w 3637"/>
                  <a:gd name="T11" fmla="*/ 3436 h 3585"/>
                  <a:gd name="T12" fmla="*/ 549 w 3637"/>
                  <a:gd name="T13" fmla="*/ 3540 h 3585"/>
                  <a:gd name="T14" fmla="*/ 550 w 3637"/>
                  <a:gd name="T15" fmla="*/ 3541 h 3585"/>
                  <a:gd name="T16" fmla="*/ 553 w 3637"/>
                  <a:gd name="T17" fmla="*/ 3537 h 3585"/>
                  <a:gd name="T18" fmla="*/ 570 w 3637"/>
                  <a:gd name="T19" fmla="*/ 3522 h 3585"/>
                  <a:gd name="T20" fmla="*/ 575 w 3637"/>
                  <a:gd name="T21" fmla="*/ 3516 h 3585"/>
                  <a:gd name="T22" fmla="*/ 3637 w 3637"/>
                  <a:gd name="T23" fmla="*/ 470 h 3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37" h="3585">
                    <a:moveTo>
                      <a:pt x="3637" y="470"/>
                    </a:moveTo>
                    <a:cubicBezTo>
                      <a:pt x="3169" y="0"/>
                      <a:pt x="3169" y="0"/>
                      <a:pt x="3169" y="0"/>
                    </a:cubicBezTo>
                    <a:cubicBezTo>
                      <a:pt x="82" y="3071"/>
                      <a:pt x="82" y="3071"/>
                      <a:pt x="82" y="3071"/>
                    </a:cubicBezTo>
                    <a:cubicBezTo>
                      <a:pt x="83" y="3072"/>
                      <a:pt x="83" y="3072"/>
                      <a:pt x="83" y="3072"/>
                    </a:cubicBezTo>
                    <a:cubicBezTo>
                      <a:pt x="74" y="3077"/>
                      <a:pt x="67" y="3083"/>
                      <a:pt x="61" y="3090"/>
                    </a:cubicBezTo>
                    <a:cubicBezTo>
                      <a:pt x="0" y="3162"/>
                      <a:pt x="65" y="3317"/>
                      <a:pt x="205" y="3436"/>
                    </a:cubicBezTo>
                    <a:cubicBezTo>
                      <a:pt x="332" y="3544"/>
                      <a:pt x="477" y="3585"/>
                      <a:pt x="549" y="3540"/>
                    </a:cubicBezTo>
                    <a:cubicBezTo>
                      <a:pt x="550" y="3541"/>
                      <a:pt x="550" y="3541"/>
                      <a:pt x="550" y="3541"/>
                    </a:cubicBezTo>
                    <a:cubicBezTo>
                      <a:pt x="553" y="3537"/>
                      <a:pt x="553" y="3537"/>
                      <a:pt x="553" y="3537"/>
                    </a:cubicBezTo>
                    <a:cubicBezTo>
                      <a:pt x="560" y="3533"/>
                      <a:pt x="565" y="3528"/>
                      <a:pt x="570" y="3522"/>
                    </a:cubicBezTo>
                    <a:cubicBezTo>
                      <a:pt x="572" y="3520"/>
                      <a:pt x="574" y="3518"/>
                      <a:pt x="575" y="3516"/>
                    </a:cubicBezTo>
                    <a:lnTo>
                      <a:pt x="3637" y="47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393700" dir="18900000" sy="23000" kx="-1200000" algn="b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5" name="Freeform 12"/>
              <p:cNvSpPr/>
              <p:nvPr/>
            </p:nvSpPr>
            <p:spPr bwMode="auto">
              <a:xfrm>
                <a:off x="3668410" y="3521460"/>
                <a:ext cx="411112" cy="2598444"/>
              </a:xfrm>
              <a:custGeom>
                <a:avLst/>
                <a:gdLst>
                  <a:gd name="T0" fmla="*/ 667 w 719"/>
                  <a:gd name="T1" fmla="*/ 4334 h 4542"/>
                  <a:gd name="T2" fmla="*/ 666 w 719"/>
                  <a:gd name="T3" fmla="*/ 4326 h 4542"/>
                  <a:gd name="T4" fmla="*/ 719 w 719"/>
                  <a:gd name="T5" fmla="*/ 8 h 4542"/>
                  <a:gd name="T6" fmla="*/ 56 w 719"/>
                  <a:gd name="T7" fmla="*/ 0 h 4542"/>
                  <a:gd name="T8" fmla="*/ 2 w 719"/>
                  <a:gd name="T9" fmla="*/ 4354 h 4542"/>
                  <a:gd name="T10" fmla="*/ 4 w 719"/>
                  <a:gd name="T11" fmla="*/ 4354 h 4542"/>
                  <a:gd name="T12" fmla="*/ 1 w 719"/>
                  <a:gd name="T13" fmla="*/ 4383 h 4542"/>
                  <a:gd name="T14" fmla="*/ 347 w 719"/>
                  <a:gd name="T15" fmla="*/ 4529 h 4542"/>
                  <a:gd name="T16" fmla="*/ 665 w 719"/>
                  <a:gd name="T17" fmla="*/ 4362 h 4542"/>
                  <a:gd name="T18" fmla="*/ 666 w 719"/>
                  <a:gd name="T19" fmla="*/ 4362 h 4542"/>
                  <a:gd name="T20" fmla="*/ 666 w 719"/>
                  <a:gd name="T21" fmla="*/ 4357 h 4542"/>
                  <a:gd name="T22" fmla="*/ 667 w 719"/>
                  <a:gd name="T23" fmla="*/ 4334 h 45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9" h="4542">
                    <a:moveTo>
                      <a:pt x="667" y="4334"/>
                    </a:moveTo>
                    <a:cubicBezTo>
                      <a:pt x="667" y="4332"/>
                      <a:pt x="667" y="4329"/>
                      <a:pt x="666" y="4326"/>
                    </a:cubicBezTo>
                    <a:cubicBezTo>
                      <a:pt x="719" y="8"/>
                      <a:pt x="719" y="8"/>
                      <a:pt x="719" y="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2" y="4354"/>
                      <a:pt x="2" y="4354"/>
                      <a:pt x="2" y="4354"/>
                    </a:cubicBezTo>
                    <a:cubicBezTo>
                      <a:pt x="4" y="4354"/>
                      <a:pt x="4" y="4354"/>
                      <a:pt x="4" y="4354"/>
                    </a:cubicBezTo>
                    <a:cubicBezTo>
                      <a:pt x="1" y="4364"/>
                      <a:pt x="0" y="4373"/>
                      <a:pt x="1" y="4383"/>
                    </a:cubicBezTo>
                    <a:cubicBezTo>
                      <a:pt x="8" y="4477"/>
                      <a:pt x="163" y="4542"/>
                      <a:pt x="347" y="4529"/>
                    </a:cubicBezTo>
                    <a:cubicBezTo>
                      <a:pt x="512" y="4517"/>
                      <a:pt x="645" y="4445"/>
                      <a:pt x="665" y="4362"/>
                    </a:cubicBezTo>
                    <a:cubicBezTo>
                      <a:pt x="666" y="4362"/>
                      <a:pt x="666" y="4362"/>
                      <a:pt x="666" y="4362"/>
                    </a:cubicBezTo>
                    <a:cubicBezTo>
                      <a:pt x="666" y="4357"/>
                      <a:pt x="666" y="4357"/>
                      <a:pt x="666" y="4357"/>
                    </a:cubicBezTo>
                    <a:cubicBezTo>
                      <a:pt x="667" y="4350"/>
                      <a:pt x="668" y="4342"/>
                      <a:pt x="667" y="433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393700" dir="18900000" sy="23000" kx="-1200000" algn="b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36" name="Group 13"/>
            <p:cNvGrpSpPr/>
            <p:nvPr/>
          </p:nvGrpSpPr>
          <p:grpSpPr>
            <a:xfrm>
              <a:off x="7876695" y="2814767"/>
              <a:ext cx="2864422" cy="2524359"/>
              <a:chOff x="2428395" y="3348392"/>
              <a:chExt cx="2864422" cy="2524359"/>
            </a:xfrm>
            <a:solidFill>
              <a:schemeClr val="tx1">
                <a:alpha val="50000"/>
              </a:schemeClr>
            </a:solidFill>
          </p:grpSpPr>
          <p:sp>
            <p:nvSpPr>
              <p:cNvPr id="37" name="Freeform 14"/>
              <p:cNvSpPr/>
              <p:nvPr/>
            </p:nvSpPr>
            <p:spPr bwMode="auto">
              <a:xfrm>
                <a:off x="2428395" y="4143896"/>
                <a:ext cx="1392436" cy="1374218"/>
              </a:xfrm>
              <a:custGeom>
                <a:avLst/>
                <a:gdLst>
                  <a:gd name="T0" fmla="*/ 0 w 2434"/>
                  <a:gd name="T1" fmla="*/ 1956 h 2402"/>
                  <a:gd name="T2" fmla="*/ 492 w 2434"/>
                  <a:gd name="T3" fmla="*/ 2402 h 2402"/>
                  <a:gd name="T4" fmla="*/ 2434 w 2434"/>
                  <a:gd name="T5" fmla="*/ 470 h 2402"/>
                  <a:gd name="T6" fmla="*/ 1966 w 2434"/>
                  <a:gd name="T7" fmla="*/ 0 h 2402"/>
                  <a:gd name="T8" fmla="*/ 0 w 2434"/>
                  <a:gd name="T9" fmla="*/ 1956 h 2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4" h="2402">
                    <a:moveTo>
                      <a:pt x="0" y="1956"/>
                    </a:moveTo>
                    <a:cubicBezTo>
                      <a:pt x="90" y="2246"/>
                      <a:pt x="246" y="2330"/>
                      <a:pt x="492" y="2402"/>
                    </a:cubicBezTo>
                    <a:cubicBezTo>
                      <a:pt x="2434" y="470"/>
                      <a:pt x="2434" y="470"/>
                      <a:pt x="2434" y="470"/>
                    </a:cubicBezTo>
                    <a:cubicBezTo>
                      <a:pt x="1966" y="0"/>
                      <a:pt x="1966" y="0"/>
                      <a:pt x="1966" y="0"/>
                    </a:cubicBezTo>
                    <a:lnTo>
                      <a:pt x="0" y="19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8" name="Freeform 15"/>
              <p:cNvSpPr/>
              <p:nvPr/>
            </p:nvSpPr>
            <p:spPr bwMode="auto">
              <a:xfrm>
                <a:off x="3877913" y="4151183"/>
                <a:ext cx="1414904" cy="1392435"/>
              </a:xfrm>
              <a:custGeom>
                <a:avLst/>
                <a:gdLst>
                  <a:gd name="T0" fmla="*/ 468 w 2473"/>
                  <a:gd name="T1" fmla="*/ 0 h 2434"/>
                  <a:gd name="T2" fmla="*/ 0 w 2473"/>
                  <a:gd name="T3" fmla="*/ 470 h 2434"/>
                  <a:gd name="T4" fmla="*/ 1974 w 2473"/>
                  <a:gd name="T5" fmla="*/ 2434 h 2434"/>
                  <a:gd name="T6" fmla="*/ 2473 w 2473"/>
                  <a:gd name="T7" fmla="*/ 1994 h 2434"/>
                  <a:gd name="T8" fmla="*/ 468 w 2473"/>
                  <a:gd name="T9" fmla="*/ 0 h 2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3" h="2434">
                    <a:moveTo>
                      <a:pt x="468" y="0"/>
                    </a:moveTo>
                    <a:cubicBezTo>
                      <a:pt x="0" y="470"/>
                      <a:pt x="0" y="470"/>
                      <a:pt x="0" y="470"/>
                    </a:cubicBezTo>
                    <a:cubicBezTo>
                      <a:pt x="1974" y="2434"/>
                      <a:pt x="1974" y="2434"/>
                      <a:pt x="1974" y="2434"/>
                    </a:cubicBezTo>
                    <a:cubicBezTo>
                      <a:pt x="2200" y="2366"/>
                      <a:pt x="2332" y="2258"/>
                      <a:pt x="2473" y="1994"/>
                    </a:cubicBezTo>
                    <a:lnTo>
                      <a:pt x="46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9" name="Freeform 16"/>
              <p:cNvSpPr/>
              <p:nvPr/>
            </p:nvSpPr>
            <p:spPr bwMode="auto">
              <a:xfrm>
                <a:off x="3670232" y="3348392"/>
                <a:ext cx="409290" cy="2524359"/>
              </a:xfrm>
              <a:custGeom>
                <a:avLst/>
                <a:gdLst>
                  <a:gd name="T0" fmla="*/ 0 w 715"/>
                  <a:gd name="T1" fmla="*/ 4252 h 4412"/>
                  <a:gd name="T2" fmla="*/ 663 w 715"/>
                  <a:gd name="T3" fmla="*/ 4275 h 4412"/>
                  <a:gd name="T4" fmla="*/ 715 w 715"/>
                  <a:gd name="T5" fmla="*/ 9 h 4412"/>
                  <a:gd name="T6" fmla="*/ 52 w 715"/>
                  <a:gd name="T7" fmla="*/ 0 h 4412"/>
                  <a:gd name="T8" fmla="*/ 0 w 715"/>
                  <a:gd name="T9" fmla="*/ 4252 h 4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5" h="4412">
                    <a:moveTo>
                      <a:pt x="0" y="4252"/>
                    </a:moveTo>
                    <a:cubicBezTo>
                      <a:pt x="196" y="4412"/>
                      <a:pt x="476" y="4402"/>
                      <a:pt x="663" y="4275"/>
                    </a:cubicBezTo>
                    <a:cubicBezTo>
                      <a:pt x="715" y="9"/>
                      <a:pt x="715" y="9"/>
                      <a:pt x="715" y="9"/>
                    </a:cubicBezTo>
                    <a:cubicBezTo>
                      <a:pt x="52" y="0"/>
                      <a:pt x="52" y="0"/>
                      <a:pt x="52" y="0"/>
                    </a:cubicBezTo>
                    <a:lnTo>
                      <a:pt x="0" y="42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40" name="Group 17"/>
            <p:cNvGrpSpPr/>
            <p:nvPr/>
          </p:nvGrpSpPr>
          <p:grpSpPr>
            <a:xfrm>
              <a:off x="7565173" y="1668270"/>
              <a:ext cx="3500825" cy="3500217"/>
              <a:chOff x="2116873" y="2201895"/>
              <a:chExt cx="3500825" cy="3500217"/>
            </a:xfrm>
          </p:grpSpPr>
          <p:sp>
            <p:nvSpPr>
              <p:cNvPr id="41" name="Oval 11"/>
              <p:cNvSpPr>
                <a:spLocks noChangeArrowheads="1"/>
              </p:cNvSpPr>
              <p:nvPr/>
            </p:nvSpPr>
            <p:spPr bwMode="auto">
              <a:xfrm>
                <a:off x="2116873" y="2201895"/>
                <a:ext cx="3500825" cy="3500217"/>
              </a:xfrm>
              <a:prstGeom prst="ellipse">
                <a:avLst/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2" name="Oval 12"/>
              <p:cNvSpPr>
                <a:spLocks noChangeArrowheads="1"/>
              </p:cNvSpPr>
              <p:nvPr/>
            </p:nvSpPr>
            <p:spPr bwMode="auto">
              <a:xfrm>
                <a:off x="2377993" y="2463014"/>
                <a:ext cx="2979193" cy="297858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3" name="Oval 13"/>
              <p:cNvSpPr>
                <a:spLocks noChangeArrowheads="1"/>
              </p:cNvSpPr>
              <p:nvPr/>
            </p:nvSpPr>
            <p:spPr bwMode="auto">
              <a:xfrm>
                <a:off x="2693765" y="2778180"/>
                <a:ext cx="2347648" cy="2347648"/>
              </a:xfrm>
              <a:prstGeom prst="ellipse">
                <a:avLst/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4" name="Oval 14"/>
              <p:cNvSpPr>
                <a:spLocks noChangeArrowheads="1"/>
              </p:cNvSpPr>
              <p:nvPr/>
            </p:nvSpPr>
            <p:spPr bwMode="auto">
              <a:xfrm>
                <a:off x="2996179" y="3079985"/>
                <a:ext cx="1742822" cy="174403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5" name="Oval 15"/>
              <p:cNvSpPr>
                <a:spLocks noChangeArrowheads="1"/>
              </p:cNvSpPr>
              <p:nvPr/>
            </p:nvSpPr>
            <p:spPr bwMode="auto">
              <a:xfrm>
                <a:off x="3284018" y="3368432"/>
                <a:ext cx="1166537" cy="1167144"/>
              </a:xfrm>
              <a:prstGeom prst="ellipse">
                <a:avLst/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6" name="Oval 16"/>
              <p:cNvSpPr>
                <a:spLocks noChangeArrowheads="1"/>
              </p:cNvSpPr>
              <p:nvPr/>
            </p:nvSpPr>
            <p:spPr bwMode="auto">
              <a:xfrm>
                <a:off x="3530563" y="3615584"/>
                <a:ext cx="672839" cy="672838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7" name="Oval 17"/>
              <p:cNvSpPr>
                <a:spLocks noChangeArrowheads="1"/>
              </p:cNvSpPr>
              <p:nvPr/>
            </p:nvSpPr>
            <p:spPr bwMode="auto">
              <a:xfrm>
                <a:off x="3709096" y="3794117"/>
                <a:ext cx="315773" cy="31577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</p:grpSp>
      <p:grpSp>
        <p:nvGrpSpPr>
          <p:cNvPr id="48" name="Group 34"/>
          <p:cNvGrpSpPr/>
          <p:nvPr/>
        </p:nvGrpSpPr>
        <p:grpSpPr>
          <a:xfrm rot="20520000">
            <a:off x="6751955" y="2426335"/>
            <a:ext cx="2066925" cy="2111375"/>
            <a:chOff x="5920323" y="2302554"/>
            <a:chExt cx="2180669" cy="2227927"/>
          </a:xfrm>
          <a:effectLst>
            <a:outerShdw blurRad="177800" dir="18900000" sy="23000" kx="-1200000" algn="bl" rotWithShape="0">
              <a:prstClr val="black">
                <a:alpha val="29000"/>
              </a:prstClr>
            </a:outerShdw>
          </a:effectLst>
        </p:grpSpPr>
        <p:sp>
          <p:nvSpPr>
            <p:cNvPr id="49" name="Freeform 21"/>
            <p:cNvSpPr/>
            <p:nvPr/>
          </p:nvSpPr>
          <p:spPr bwMode="auto">
            <a:xfrm>
              <a:off x="7879324" y="4300937"/>
              <a:ext cx="221668" cy="229544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50" name="Freeform 22"/>
            <p:cNvSpPr/>
            <p:nvPr/>
          </p:nvSpPr>
          <p:spPr bwMode="auto">
            <a:xfrm>
              <a:off x="7375227" y="3756332"/>
              <a:ext cx="554732" cy="640248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51" name="Freeform 23"/>
            <p:cNvSpPr/>
            <p:nvPr/>
          </p:nvSpPr>
          <p:spPr bwMode="auto">
            <a:xfrm>
              <a:off x="7363975" y="3746206"/>
              <a:ext cx="155280" cy="247548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52" name="Freeform 24"/>
            <p:cNvSpPr/>
            <p:nvPr/>
          </p:nvSpPr>
          <p:spPr bwMode="auto">
            <a:xfrm>
              <a:off x="5920323" y="2783021"/>
              <a:ext cx="534478" cy="459088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53" name="Freeform 25"/>
            <p:cNvSpPr/>
            <p:nvPr/>
          </p:nvSpPr>
          <p:spPr bwMode="auto">
            <a:xfrm>
              <a:off x="6315274" y="2361065"/>
              <a:ext cx="198038" cy="517599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54" name="Freeform 26"/>
            <p:cNvSpPr/>
            <p:nvPr/>
          </p:nvSpPr>
          <p:spPr bwMode="auto">
            <a:xfrm>
              <a:off x="6072227" y="2841532"/>
              <a:ext cx="569359" cy="690883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bg2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55" name="Freeform 27"/>
            <p:cNvSpPr/>
            <p:nvPr/>
          </p:nvSpPr>
          <p:spPr bwMode="auto">
            <a:xfrm>
              <a:off x="6363658" y="2302554"/>
              <a:ext cx="541229" cy="755020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bg2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56" name="Freeform 28"/>
            <p:cNvSpPr/>
            <p:nvPr/>
          </p:nvSpPr>
          <p:spPr bwMode="auto">
            <a:xfrm>
              <a:off x="6451425" y="2878664"/>
              <a:ext cx="1019446" cy="1046451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</p:grpSp>
      <p:grpSp>
        <p:nvGrpSpPr>
          <p:cNvPr id="57" name="Group 43"/>
          <p:cNvGrpSpPr/>
          <p:nvPr/>
        </p:nvGrpSpPr>
        <p:grpSpPr>
          <a:xfrm rot="1020000">
            <a:off x="8169275" y="1069975"/>
            <a:ext cx="1816735" cy="1856105"/>
            <a:chOff x="6076950" y="2555876"/>
            <a:chExt cx="3076576" cy="3143249"/>
          </a:xfrm>
          <a:effectLst>
            <a:outerShdw blurRad="177800" dir="18900000" sy="23000" kx="-1200000" algn="bl" rotWithShape="0">
              <a:prstClr val="black">
                <a:alpha val="29000"/>
              </a:prstClr>
            </a:outerShdw>
          </a:effectLst>
        </p:grpSpPr>
        <p:sp>
          <p:nvSpPr>
            <p:cNvPr id="58" name="Freeform 21"/>
            <p:cNvSpPr/>
            <p:nvPr/>
          </p:nvSpPr>
          <p:spPr bwMode="auto">
            <a:xfrm>
              <a:off x="8840788" y="5375275"/>
              <a:ext cx="312738" cy="32385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59" name="Freeform 22"/>
            <p:cNvSpPr/>
            <p:nvPr/>
          </p:nvSpPr>
          <p:spPr bwMode="auto">
            <a:xfrm>
              <a:off x="8129588" y="4606925"/>
              <a:ext cx="782638" cy="903287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60" name="Freeform 23"/>
            <p:cNvSpPr/>
            <p:nvPr/>
          </p:nvSpPr>
          <p:spPr bwMode="auto">
            <a:xfrm>
              <a:off x="8113713" y="4592638"/>
              <a:ext cx="219075" cy="349250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61" name="Freeform 24"/>
            <p:cNvSpPr/>
            <p:nvPr/>
          </p:nvSpPr>
          <p:spPr bwMode="auto">
            <a:xfrm>
              <a:off x="6076950" y="3233738"/>
              <a:ext cx="754063" cy="647700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62" name="Freeform 25"/>
            <p:cNvSpPr/>
            <p:nvPr/>
          </p:nvSpPr>
          <p:spPr bwMode="auto">
            <a:xfrm>
              <a:off x="6634163" y="2638425"/>
              <a:ext cx="279400" cy="730250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63" name="Freeform 26"/>
            <p:cNvSpPr/>
            <p:nvPr/>
          </p:nvSpPr>
          <p:spPr bwMode="auto">
            <a:xfrm>
              <a:off x="6291263" y="3316288"/>
              <a:ext cx="803275" cy="974725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64" name="Freeform 27"/>
            <p:cNvSpPr/>
            <p:nvPr/>
          </p:nvSpPr>
          <p:spPr bwMode="auto">
            <a:xfrm>
              <a:off x="6702425" y="2555876"/>
              <a:ext cx="763588" cy="1065212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65" name="Freeform 28"/>
            <p:cNvSpPr/>
            <p:nvPr/>
          </p:nvSpPr>
          <p:spPr bwMode="auto">
            <a:xfrm>
              <a:off x="6826250" y="3368675"/>
              <a:ext cx="1438275" cy="147637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</p:grpSp>
      <p:grpSp>
        <p:nvGrpSpPr>
          <p:cNvPr id="66" name="Group 25"/>
          <p:cNvGrpSpPr/>
          <p:nvPr/>
        </p:nvGrpSpPr>
        <p:grpSpPr>
          <a:xfrm>
            <a:off x="6974840" y="1219200"/>
            <a:ext cx="2327910" cy="2378075"/>
            <a:chOff x="6076950" y="2555876"/>
            <a:chExt cx="3076576" cy="3143249"/>
          </a:xfrm>
          <a:effectLst>
            <a:outerShdw blurRad="177800" dir="18900000" sy="23000" kx="-1200000" algn="bl" rotWithShape="0">
              <a:prstClr val="black">
                <a:alpha val="29000"/>
              </a:prstClr>
            </a:outerShdw>
          </a:effectLst>
        </p:grpSpPr>
        <p:sp>
          <p:nvSpPr>
            <p:cNvPr id="67" name="Freeform 21"/>
            <p:cNvSpPr/>
            <p:nvPr/>
          </p:nvSpPr>
          <p:spPr bwMode="auto">
            <a:xfrm>
              <a:off x="8840788" y="5375275"/>
              <a:ext cx="312738" cy="32385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68" name="Freeform 22"/>
            <p:cNvSpPr/>
            <p:nvPr/>
          </p:nvSpPr>
          <p:spPr bwMode="auto">
            <a:xfrm>
              <a:off x="8129588" y="4606925"/>
              <a:ext cx="782638" cy="903287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69" name="Freeform 23"/>
            <p:cNvSpPr/>
            <p:nvPr/>
          </p:nvSpPr>
          <p:spPr bwMode="auto">
            <a:xfrm>
              <a:off x="8113713" y="4592638"/>
              <a:ext cx="219075" cy="349250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70" name="Freeform 24"/>
            <p:cNvSpPr/>
            <p:nvPr/>
          </p:nvSpPr>
          <p:spPr bwMode="auto">
            <a:xfrm>
              <a:off x="6076950" y="3233738"/>
              <a:ext cx="754063" cy="647700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71" name="Freeform 25"/>
            <p:cNvSpPr/>
            <p:nvPr/>
          </p:nvSpPr>
          <p:spPr bwMode="auto">
            <a:xfrm>
              <a:off x="6634163" y="2638425"/>
              <a:ext cx="279400" cy="730250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72" name="Freeform 26"/>
            <p:cNvSpPr/>
            <p:nvPr/>
          </p:nvSpPr>
          <p:spPr bwMode="auto">
            <a:xfrm>
              <a:off x="6291263" y="3316288"/>
              <a:ext cx="803275" cy="974725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73" name="Freeform 27"/>
            <p:cNvSpPr/>
            <p:nvPr/>
          </p:nvSpPr>
          <p:spPr bwMode="auto">
            <a:xfrm>
              <a:off x="6702425" y="2555876"/>
              <a:ext cx="763588" cy="1065212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74" name="Freeform 28"/>
            <p:cNvSpPr/>
            <p:nvPr/>
          </p:nvSpPr>
          <p:spPr bwMode="auto">
            <a:xfrm>
              <a:off x="6826250" y="3368675"/>
              <a:ext cx="1438275" cy="147637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</p:grpSp>
      <p:sp>
        <p:nvSpPr>
          <p:cNvPr id="90" name="Shape 45"/>
          <p:cNvSpPr/>
          <p:nvPr/>
        </p:nvSpPr>
        <p:spPr>
          <a:xfrm>
            <a:off x="907415" y="2519045"/>
            <a:ext cx="2834005" cy="760730"/>
          </a:xfrm>
          <a:prstGeom prst="rect">
            <a:avLst/>
          </a:prstGeom>
          <a:ln w="12700">
            <a:miter lim="400000"/>
          </a:ln>
        </p:spPr>
        <p:txBody>
          <a:bodyPr wrap="square" lIns="34290" tIns="34290" rIns="34290" bIns="34290">
            <a:spAutoFit/>
          </a:bodyPr>
          <a:lstStyle>
            <a:lvl1pPr algn="l" defTabSz="914400">
              <a:defRPr sz="9000" cap="all" spc="1350">
                <a:solidFill>
                  <a:srgbClr val="3766D7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</a:lstStyle>
          <a:p>
            <a:pPr lvl="0" algn="ctr">
              <a:defRPr sz="1800" cap="none" spc="0">
                <a:solidFill>
                  <a:srgbClr val="000000"/>
                </a:solidFill>
              </a:defRPr>
            </a:pPr>
            <a:r>
              <a:rPr lang="en-US" altLang="zh-CN" sz="4500" b="1" spc="281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 charset="-122"/>
              </a:rPr>
              <a:t>PART 01</a:t>
            </a:r>
            <a:endParaRPr lang="en-US" altLang="zh-CN" sz="4500" b="1" spc="281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 charset="-122"/>
            </a:endParaRPr>
          </a:p>
        </p:txBody>
      </p:sp>
      <p:sp>
        <p:nvSpPr>
          <p:cNvPr id="91" name="Shape 45"/>
          <p:cNvSpPr/>
          <p:nvPr/>
        </p:nvSpPr>
        <p:spPr>
          <a:xfrm>
            <a:off x="907415" y="3809365"/>
            <a:ext cx="4853940" cy="991870"/>
          </a:xfrm>
          <a:prstGeom prst="rect">
            <a:avLst/>
          </a:prstGeom>
          <a:ln w="12700">
            <a:miter lim="400000"/>
          </a:ln>
        </p:spPr>
        <p:txBody>
          <a:bodyPr wrap="none" lIns="34290" tIns="34290" rIns="34290" bIns="34290">
            <a:spAutoFit/>
          </a:bodyPr>
          <a:lstStyle>
            <a:lvl1pPr algn="l" defTabSz="914400">
              <a:defRPr sz="9000" cap="all" spc="1350">
                <a:solidFill>
                  <a:srgbClr val="3766D7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</a:lstStyle>
          <a:p>
            <a:pPr lvl="0" algn="ctr">
              <a:defRPr sz="1800" cap="none" spc="0">
                <a:solidFill>
                  <a:srgbClr val="000000"/>
                </a:solidFill>
              </a:defRPr>
            </a:pPr>
            <a:r>
              <a:rPr lang="zh-CN" altLang="en-US" sz="6000" b="1" spc="28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 charset="-122"/>
              </a:rPr>
              <a:t>目标管理</a:t>
            </a:r>
            <a:r>
              <a:rPr lang="zh-CN" sz="6000" b="1" spc="28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 charset="-122"/>
              </a:rPr>
              <a:t>概述</a:t>
            </a:r>
            <a:endParaRPr lang="zh-CN" sz="6000" b="1" spc="28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 charset="-122"/>
            </a:endParaRPr>
          </a:p>
        </p:txBody>
      </p:sp>
      <p:sp>
        <p:nvSpPr>
          <p:cNvPr id="2" name="TextBox 16"/>
          <p:cNvSpPr txBox="1"/>
          <p:nvPr/>
        </p:nvSpPr>
        <p:spPr>
          <a:xfrm>
            <a:off x="9812759" y="297321"/>
            <a:ext cx="978484" cy="55308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p>
            <a:pPr algn="dist"/>
            <a:r>
              <a:rPr lang="en-US" altLang="zh-CN" sz="30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LOGO</a:t>
            </a:r>
            <a:endParaRPr lang="en-US" altLang="zh-CN" sz="3000" spc="-15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0730285" y="383677"/>
            <a:ext cx="1168339" cy="349867"/>
            <a:chOff x="16110" y="530"/>
            <a:chExt cx="1840" cy="551"/>
          </a:xfrm>
        </p:grpSpPr>
        <p:sp>
          <p:nvSpPr>
            <p:cNvPr id="4" name="矩形 3"/>
            <p:cNvSpPr/>
            <p:nvPr/>
          </p:nvSpPr>
          <p:spPr>
            <a:xfrm>
              <a:off x="16169" y="579"/>
              <a:ext cx="1626" cy="50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360"/>
            </a:p>
          </p:txBody>
        </p:sp>
        <p:sp>
          <p:nvSpPr>
            <p:cNvPr id="5" name="TextBox 10"/>
            <p:cNvSpPr txBox="1"/>
            <p:nvPr/>
          </p:nvSpPr>
          <p:spPr>
            <a:xfrm>
              <a:off x="16110" y="530"/>
              <a:ext cx="1723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您的公司名称</a:t>
              </a:r>
              <a:endPara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TextBox 12"/>
            <p:cNvSpPr txBox="1"/>
            <p:nvPr/>
          </p:nvSpPr>
          <p:spPr>
            <a:xfrm>
              <a:off x="16110" y="792"/>
              <a:ext cx="1840" cy="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YOUR CONPANY NAME</a:t>
              </a:r>
              <a:endParaRPr lang="en-US" altLang="zh-CN" sz="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" name="MH_Other_1"/>
          <p:cNvSpPr>
            <a:spLocks noChangeAspect="1"/>
          </p:cNvSpPr>
          <p:nvPr>
            <p:custDataLst>
              <p:tags r:id="rId1"/>
            </p:custDataLst>
          </p:nvPr>
        </p:nvSpPr>
        <p:spPr>
          <a:xfrm rot="21439215">
            <a:off x="2678430" y="4558665"/>
            <a:ext cx="1602105" cy="1216660"/>
          </a:xfrm>
          <a:prstGeom prst="roundRect">
            <a:avLst>
              <a:gd name="adj" fmla="val 18567"/>
            </a:avLst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9" rIns="68567" bIns="34289" anchor="ctr">
            <a:normAutofit/>
          </a:bodyPr>
          <a:p>
            <a:pPr algn="ctr">
              <a:defRPr/>
            </a:pPr>
            <a:r>
              <a:rPr lang="zh-CN" altLang="en-US" sz="3600" b="1" dirty="0">
                <a:solidFill>
                  <a:schemeClr val="bg1"/>
                </a:solidFill>
                <a:cs typeface="+mn-ea"/>
                <a:sym typeface="+mn-lt"/>
              </a:rPr>
              <a:t>启示</a:t>
            </a:r>
            <a:endParaRPr lang="zh-CN" altLang="en-US" sz="3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MH_Other_3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rot="21439215">
            <a:off x="2966720" y="3331845"/>
            <a:ext cx="1602105" cy="1216660"/>
          </a:xfrm>
          <a:prstGeom prst="roundRect">
            <a:avLst>
              <a:gd name="adj" fmla="val 1856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9" rIns="68567" bIns="34289" anchor="ctr">
            <a:normAutofit/>
          </a:bodyPr>
          <a:p>
            <a:pPr algn="ctr">
              <a:defRPr/>
            </a:pPr>
            <a:r>
              <a:rPr lang="zh-CN" altLang="en-US" sz="3600" b="1" dirty="0">
                <a:solidFill>
                  <a:srgbClr val="FFFFFF"/>
                </a:solidFill>
                <a:cs typeface="+mn-ea"/>
                <a:sym typeface="+mn-lt"/>
              </a:rPr>
              <a:t>故事</a:t>
            </a:r>
            <a:endParaRPr lang="zh-CN" altLang="en-US" sz="36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7" name="MH_Other_5"/>
          <p:cNvSpPr>
            <a:spLocks noChangeAspect="1"/>
          </p:cNvSpPr>
          <p:nvPr>
            <p:custDataLst>
              <p:tags r:id="rId3"/>
            </p:custDataLst>
          </p:nvPr>
        </p:nvSpPr>
        <p:spPr>
          <a:xfrm rot="21116664">
            <a:off x="2533650" y="2139950"/>
            <a:ext cx="1600200" cy="1216660"/>
          </a:xfrm>
          <a:prstGeom prst="roundRect">
            <a:avLst>
              <a:gd name="adj" fmla="val 18567"/>
            </a:avLst>
          </a:prstGeom>
          <a:solidFill>
            <a:srgbClr val="2F4D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9" rIns="68567" bIns="34289" anchor="ctr">
            <a:normAutofit/>
          </a:bodyPr>
          <a:p>
            <a:pPr algn="ctr">
              <a:defRPr/>
            </a:pPr>
            <a:r>
              <a:rPr lang="zh-CN" altLang="en-US" sz="3500" b="1" dirty="0">
                <a:solidFill>
                  <a:schemeClr val="bg1"/>
                </a:solidFill>
                <a:cs typeface="+mn-ea"/>
                <a:sym typeface="+mn-lt"/>
              </a:rPr>
              <a:t>目标</a:t>
            </a:r>
            <a:endParaRPr lang="zh-CN" altLang="en-US" sz="35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" name="MH_Other_7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1069975" y="2622550"/>
            <a:ext cx="1805305" cy="3429000"/>
          </a:xfrm>
          <a:custGeom>
            <a:avLst/>
            <a:gdLst>
              <a:gd name="connsiteX0" fmla="*/ 293746 w 1306152"/>
              <a:gd name="connsiteY0" fmla="*/ 0 h 2686846"/>
              <a:gd name="connsiteX1" fmla="*/ 585501 w 1306152"/>
              <a:gd name="connsiteY1" fmla="*/ 291755 h 2686846"/>
              <a:gd name="connsiteX2" fmla="*/ 579574 w 1306152"/>
              <a:gd name="connsiteY2" fmla="*/ 350554 h 2686846"/>
              <a:gd name="connsiteX3" fmla="*/ 577096 w 1306152"/>
              <a:gd name="connsiteY3" fmla="*/ 358536 h 2686846"/>
              <a:gd name="connsiteX4" fmla="*/ 935187 w 1306152"/>
              <a:gd name="connsiteY4" fmla="*/ 95888 h 2686846"/>
              <a:gd name="connsiteX5" fmla="*/ 983494 w 1306152"/>
              <a:gd name="connsiteY5" fmla="*/ 103315 h 2686846"/>
              <a:gd name="connsiteX6" fmla="*/ 1065250 w 1306152"/>
              <a:gd name="connsiteY6" fmla="*/ 214780 h 2686846"/>
              <a:gd name="connsiteX7" fmla="*/ 1057823 w 1306152"/>
              <a:gd name="connsiteY7" fmla="*/ 263088 h 2686846"/>
              <a:gd name="connsiteX8" fmla="*/ 613339 w 1306152"/>
              <a:gd name="connsiteY8" fmla="*/ 589102 h 2686846"/>
              <a:gd name="connsiteX9" fmla="*/ 1182197 w 1306152"/>
              <a:gd name="connsiteY9" fmla="*/ 245417 h 2686846"/>
              <a:gd name="connsiteX10" fmla="*/ 1229663 w 1306152"/>
              <a:gd name="connsiteY10" fmla="*/ 257130 h 2686846"/>
              <a:gd name="connsiteX11" fmla="*/ 1301166 w 1306152"/>
              <a:gd name="connsiteY11" fmla="*/ 375480 h 2686846"/>
              <a:gd name="connsiteX12" fmla="*/ 1289454 w 1306152"/>
              <a:gd name="connsiteY12" fmla="*/ 422945 h 2686846"/>
              <a:gd name="connsiteX13" fmla="*/ 520445 w 1306152"/>
              <a:gd name="connsiteY13" fmla="*/ 887555 h 2686846"/>
              <a:gd name="connsiteX14" fmla="*/ 520445 w 1306152"/>
              <a:gd name="connsiteY14" fmla="*/ 1530594 h 2686846"/>
              <a:gd name="connsiteX15" fmla="*/ 517079 w 1306152"/>
              <a:gd name="connsiteY15" fmla="*/ 1547268 h 2686846"/>
              <a:gd name="connsiteX16" fmla="*/ 524388 w 1306152"/>
              <a:gd name="connsiteY16" fmla="*/ 1558620 h 2686846"/>
              <a:gd name="connsiteX17" fmla="*/ 598416 w 1306152"/>
              <a:gd name="connsiteY17" fmla="*/ 1747885 h 2686846"/>
              <a:gd name="connsiteX18" fmla="*/ 602444 w 1306152"/>
              <a:gd name="connsiteY18" fmla="*/ 1749554 h 2686846"/>
              <a:gd name="connsiteX19" fmla="*/ 613843 w 1306152"/>
              <a:gd name="connsiteY19" fmla="*/ 1777073 h 2686846"/>
              <a:gd name="connsiteX20" fmla="*/ 613843 w 1306152"/>
              <a:gd name="connsiteY20" fmla="*/ 2639033 h 2686846"/>
              <a:gd name="connsiteX21" fmla="*/ 574924 w 1306152"/>
              <a:gd name="connsiteY21" fmla="*/ 2677952 h 2686846"/>
              <a:gd name="connsiteX22" fmla="*/ 419251 w 1306152"/>
              <a:gd name="connsiteY22" fmla="*/ 2677952 h 2686846"/>
              <a:gd name="connsiteX23" fmla="*/ 380332 w 1306152"/>
              <a:gd name="connsiteY23" fmla="*/ 2639033 h 2686846"/>
              <a:gd name="connsiteX24" fmla="*/ 380332 w 1306152"/>
              <a:gd name="connsiteY24" fmla="*/ 1815414 h 2686846"/>
              <a:gd name="connsiteX25" fmla="*/ 312333 w 1306152"/>
              <a:gd name="connsiteY25" fmla="*/ 1641561 h 2686846"/>
              <a:gd name="connsiteX26" fmla="*/ 308084 w 1306152"/>
              <a:gd name="connsiteY26" fmla="*/ 1617337 h 2686846"/>
              <a:gd name="connsiteX27" fmla="*/ 233545 w 1306152"/>
              <a:gd name="connsiteY27" fmla="*/ 1617337 h 2686846"/>
              <a:gd name="connsiteX28" fmla="*/ 233545 w 1306152"/>
              <a:gd name="connsiteY28" fmla="*/ 2648895 h 2686846"/>
              <a:gd name="connsiteX29" fmla="*/ 195594 w 1306152"/>
              <a:gd name="connsiteY29" fmla="*/ 2686846 h 2686846"/>
              <a:gd name="connsiteX30" fmla="*/ 43797 w 1306152"/>
              <a:gd name="connsiteY30" fmla="*/ 2686846 h 2686846"/>
              <a:gd name="connsiteX31" fmla="*/ 5846 w 1306152"/>
              <a:gd name="connsiteY31" fmla="*/ 2648895 h 2686846"/>
              <a:gd name="connsiteX32" fmla="*/ 5846 w 1306152"/>
              <a:gd name="connsiteY32" fmla="*/ 1581840 h 2686846"/>
              <a:gd name="connsiteX33" fmla="*/ 10701 w 1306152"/>
              <a:gd name="connsiteY33" fmla="*/ 1570120 h 2686846"/>
              <a:gd name="connsiteX34" fmla="*/ 6817 w 1306152"/>
              <a:gd name="connsiteY34" fmla="*/ 1564359 h 2686846"/>
              <a:gd name="connsiteX35" fmla="*/ 0 w 1306152"/>
              <a:gd name="connsiteY35" fmla="*/ 1530594 h 2686846"/>
              <a:gd name="connsiteX36" fmla="*/ 0 w 1306152"/>
              <a:gd name="connsiteY36" fmla="*/ 695715 h 2686846"/>
              <a:gd name="connsiteX37" fmla="*/ 86743 w 1306152"/>
              <a:gd name="connsiteY37" fmla="*/ 608972 h 2686846"/>
              <a:gd name="connsiteX38" fmla="*/ 235655 w 1306152"/>
              <a:gd name="connsiteY38" fmla="*/ 608972 h 2686846"/>
              <a:gd name="connsiteX39" fmla="*/ 275415 w 1306152"/>
              <a:gd name="connsiteY39" fmla="*/ 579809 h 2686846"/>
              <a:gd name="connsiteX40" fmla="*/ 180182 w 1306152"/>
              <a:gd name="connsiteY40" fmla="*/ 560583 h 2686846"/>
              <a:gd name="connsiteX41" fmla="*/ 1991 w 1306152"/>
              <a:gd name="connsiteY41" fmla="*/ 291755 h 2686846"/>
              <a:gd name="connsiteX42" fmla="*/ 293746 w 1306152"/>
              <a:gd name="connsiteY42" fmla="*/ 0 h 2686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306152" h="2686846">
                <a:moveTo>
                  <a:pt x="293746" y="0"/>
                </a:moveTo>
                <a:cubicBezTo>
                  <a:pt x="454878" y="0"/>
                  <a:pt x="585501" y="130623"/>
                  <a:pt x="585501" y="291755"/>
                </a:cubicBezTo>
                <a:cubicBezTo>
                  <a:pt x="585501" y="311897"/>
                  <a:pt x="583460" y="331561"/>
                  <a:pt x="579574" y="350554"/>
                </a:cubicBezTo>
                <a:lnTo>
                  <a:pt x="577096" y="358536"/>
                </a:lnTo>
                <a:lnTo>
                  <a:pt x="935187" y="95888"/>
                </a:lnTo>
                <a:cubicBezTo>
                  <a:pt x="950578" y="84599"/>
                  <a:pt x="972206" y="87925"/>
                  <a:pt x="983494" y="103315"/>
                </a:cubicBezTo>
                <a:lnTo>
                  <a:pt x="1065250" y="214780"/>
                </a:lnTo>
                <a:cubicBezTo>
                  <a:pt x="1076539" y="230171"/>
                  <a:pt x="1073213" y="251799"/>
                  <a:pt x="1057823" y="263088"/>
                </a:cubicBezTo>
                <a:lnTo>
                  <a:pt x="613339" y="589102"/>
                </a:lnTo>
                <a:lnTo>
                  <a:pt x="1182197" y="245417"/>
                </a:lnTo>
                <a:cubicBezTo>
                  <a:pt x="1198539" y="235544"/>
                  <a:pt x="1219790" y="240788"/>
                  <a:pt x="1229663" y="257130"/>
                </a:cubicBezTo>
                <a:lnTo>
                  <a:pt x="1301166" y="375480"/>
                </a:lnTo>
                <a:cubicBezTo>
                  <a:pt x="1311039" y="391821"/>
                  <a:pt x="1305795" y="413072"/>
                  <a:pt x="1289454" y="422945"/>
                </a:cubicBezTo>
                <a:lnTo>
                  <a:pt x="520445" y="887555"/>
                </a:lnTo>
                <a:lnTo>
                  <a:pt x="520445" y="1530594"/>
                </a:lnTo>
                <a:lnTo>
                  <a:pt x="517079" y="1547268"/>
                </a:lnTo>
                <a:lnTo>
                  <a:pt x="524388" y="1558620"/>
                </a:lnTo>
                <a:lnTo>
                  <a:pt x="598416" y="1747885"/>
                </a:lnTo>
                <a:lnTo>
                  <a:pt x="602444" y="1749554"/>
                </a:lnTo>
                <a:cubicBezTo>
                  <a:pt x="609487" y="1756597"/>
                  <a:pt x="613843" y="1766326"/>
                  <a:pt x="613843" y="1777073"/>
                </a:cubicBezTo>
                <a:lnTo>
                  <a:pt x="613843" y="2639033"/>
                </a:lnTo>
                <a:cubicBezTo>
                  <a:pt x="613843" y="2660527"/>
                  <a:pt x="596418" y="2677952"/>
                  <a:pt x="574924" y="2677952"/>
                </a:cubicBezTo>
                <a:lnTo>
                  <a:pt x="419251" y="2677952"/>
                </a:lnTo>
                <a:cubicBezTo>
                  <a:pt x="397757" y="2677952"/>
                  <a:pt x="380332" y="2660527"/>
                  <a:pt x="380332" y="2639033"/>
                </a:cubicBezTo>
                <a:lnTo>
                  <a:pt x="380332" y="1815414"/>
                </a:lnTo>
                <a:lnTo>
                  <a:pt x="312333" y="1641561"/>
                </a:lnTo>
                <a:lnTo>
                  <a:pt x="308084" y="1617337"/>
                </a:lnTo>
                <a:lnTo>
                  <a:pt x="233545" y="1617337"/>
                </a:lnTo>
                <a:lnTo>
                  <a:pt x="233545" y="2648895"/>
                </a:lnTo>
                <a:cubicBezTo>
                  <a:pt x="233545" y="2669855"/>
                  <a:pt x="216554" y="2686846"/>
                  <a:pt x="195594" y="2686846"/>
                </a:cubicBezTo>
                <a:lnTo>
                  <a:pt x="43797" y="2686846"/>
                </a:lnTo>
                <a:cubicBezTo>
                  <a:pt x="22837" y="2686846"/>
                  <a:pt x="5846" y="2669855"/>
                  <a:pt x="5846" y="2648895"/>
                </a:cubicBezTo>
                <a:lnTo>
                  <a:pt x="5846" y="1581840"/>
                </a:lnTo>
                <a:lnTo>
                  <a:pt x="10701" y="1570120"/>
                </a:lnTo>
                <a:lnTo>
                  <a:pt x="6817" y="1564359"/>
                </a:lnTo>
                <a:cubicBezTo>
                  <a:pt x="2427" y="1553981"/>
                  <a:pt x="0" y="1542571"/>
                  <a:pt x="0" y="1530594"/>
                </a:cubicBezTo>
                <a:lnTo>
                  <a:pt x="0" y="695715"/>
                </a:lnTo>
                <a:cubicBezTo>
                  <a:pt x="0" y="647808"/>
                  <a:pt x="38836" y="608972"/>
                  <a:pt x="86743" y="608972"/>
                </a:cubicBezTo>
                <a:lnTo>
                  <a:pt x="235655" y="608972"/>
                </a:lnTo>
                <a:lnTo>
                  <a:pt x="275415" y="579809"/>
                </a:lnTo>
                <a:lnTo>
                  <a:pt x="180182" y="560583"/>
                </a:lnTo>
                <a:cubicBezTo>
                  <a:pt x="75466" y="516292"/>
                  <a:pt x="1991" y="412604"/>
                  <a:pt x="1991" y="291755"/>
                </a:cubicBezTo>
                <a:cubicBezTo>
                  <a:pt x="1991" y="130623"/>
                  <a:pt x="132614" y="0"/>
                  <a:pt x="293746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9" rIns="68567" bIns="34289" anchor="ctr">
            <a:normAutofit/>
          </a:bodyPr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202555" y="1833880"/>
            <a:ext cx="2316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400" b="1"/>
              <a:t>马和驴子的故事</a:t>
            </a:r>
            <a:endParaRPr lang="zh-CN" altLang="en-US" sz="2400" b="1"/>
          </a:p>
        </p:txBody>
      </p:sp>
      <p:sp>
        <p:nvSpPr>
          <p:cNvPr id="3" name="文本框 2"/>
          <p:cNvSpPr txBox="1"/>
          <p:nvPr/>
        </p:nvSpPr>
        <p:spPr>
          <a:xfrm>
            <a:off x="4853305" y="2294255"/>
            <a:ext cx="6638925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l"/>
            </a:pP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唐太宗贞观年间，有一头马和-头驴子，它们是好朋友。贞观三年,这匹马被玄奘选中，前往印度取经。17年后， 这匹马驮着佛经回到长安，便到磨房会见它的朋友驴子。老马谈起这次旅途的经历:浩瀚无边的沙漠、高耸入云的山峰、炽热的火山、奇幻的波渊神话般的境界，让驴子听了大为惊异。驴子感叹道: “你有多么丰富的见闻呀!那么遥远的路途，我连想都不敢想。"老马说:“其实， 我们跨过的距离大体是相同的,当我向印度前进的时候,你也-刻没有停步。不同的是.我同玄类大师有一个遥远的目标，按照始终如一的方向前行，所以我们走进了一个广阔的世界。而你被蒙住了眼睛，一直围着磨盘打转，所以永远也走不出狭隘的天地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......”</a:t>
            </a:r>
            <a:endParaRPr lang="en-US" altLang="zh-CN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l"/>
            </a:pP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l"/>
            </a:pP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目标的不同，最终导致了不同的结果</a:t>
            </a: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l"/>
            </a:pP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企业或团队有 目标不等于有好目标，好目标一定要结合企业的长远发展和员工的特点来制订。</a:t>
            </a: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265430" y="267970"/>
            <a:ext cx="438785" cy="622300"/>
            <a:chOff x="418" y="422"/>
            <a:chExt cx="691" cy="980"/>
          </a:xfrm>
          <a:solidFill>
            <a:srgbClr val="0070C0"/>
          </a:solidFill>
        </p:grpSpPr>
        <p:sp>
          <p:nvSpPr>
            <p:cNvPr id="41" name="Freeform 5"/>
            <p:cNvSpPr/>
            <p:nvPr/>
          </p:nvSpPr>
          <p:spPr bwMode="auto">
            <a:xfrm>
              <a:off x="425" y="422"/>
              <a:ext cx="414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6"/>
            <p:cNvSpPr/>
            <p:nvPr/>
          </p:nvSpPr>
          <p:spPr bwMode="auto">
            <a:xfrm>
              <a:off x="695" y="696"/>
              <a:ext cx="414" cy="423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7"/>
            <p:cNvSpPr/>
            <p:nvPr/>
          </p:nvSpPr>
          <p:spPr bwMode="auto">
            <a:xfrm>
              <a:off x="418" y="982"/>
              <a:ext cx="411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45" name="直接连接符 44"/>
          <p:cNvCxnSpPr/>
          <p:nvPr/>
        </p:nvCxnSpPr>
        <p:spPr>
          <a:xfrm>
            <a:off x="874395" y="921385"/>
            <a:ext cx="10248900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"/>
          <p:cNvSpPr>
            <a:spLocks noChangeArrowheads="1"/>
          </p:cNvSpPr>
          <p:nvPr/>
        </p:nvSpPr>
        <p:spPr bwMode="auto">
          <a:xfrm>
            <a:off x="789323" y="338657"/>
            <a:ext cx="237109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8760" tIns="59381" rIns="118760" bIns="5938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目标管理概述</a:t>
            </a:r>
            <a:endParaRPr lang="zh-CN" altLang="en-US" sz="2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0817225" y="164465"/>
            <a:ext cx="1038860" cy="1056005"/>
            <a:chOff x="8166" y="1198"/>
            <a:chExt cx="5105" cy="5191"/>
          </a:xfrm>
        </p:grpSpPr>
        <p:grpSp>
          <p:nvGrpSpPr>
            <p:cNvPr id="82" name="Group 81"/>
            <p:cNvGrpSpPr/>
            <p:nvPr/>
          </p:nvGrpSpPr>
          <p:grpSpPr>
            <a:xfrm>
              <a:off x="8983" y="2373"/>
              <a:ext cx="4288" cy="4016"/>
              <a:chOff x="7133415" y="1668270"/>
              <a:chExt cx="4322441" cy="4047961"/>
            </a:xfrm>
          </p:grpSpPr>
          <p:grpSp>
            <p:nvGrpSpPr>
              <p:cNvPr id="6" name="Group 9"/>
              <p:cNvGrpSpPr/>
              <p:nvPr/>
            </p:nvGrpSpPr>
            <p:grpSpPr>
              <a:xfrm>
                <a:off x="7133415" y="2987835"/>
                <a:ext cx="4322441" cy="2728396"/>
                <a:chOff x="1685115" y="3521460"/>
                <a:chExt cx="4322441" cy="2728396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16" name="Freeform 10"/>
                <p:cNvSpPr/>
                <p:nvPr/>
              </p:nvSpPr>
              <p:spPr bwMode="auto">
                <a:xfrm>
                  <a:off x="3925886" y="4199156"/>
                  <a:ext cx="2081670" cy="2050700"/>
                </a:xfrm>
                <a:custGeom>
                  <a:avLst/>
                  <a:gdLst>
                    <a:gd name="T0" fmla="*/ 3577 w 3638"/>
                    <a:gd name="T1" fmla="*/ 3090 h 3585"/>
                    <a:gd name="T2" fmla="*/ 3555 w 3638"/>
                    <a:gd name="T3" fmla="*/ 3072 h 3585"/>
                    <a:gd name="T4" fmla="*/ 3556 w 3638"/>
                    <a:gd name="T5" fmla="*/ 3071 h 3585"/>
                    <a:gd name="T6" fmla="*/ 468 w 3638"/>
                    <a:gd name="T7" fmla="*/ 0 h 3585"/>
                    <a:gd name="T8" fmla="*/ 0 w 3638"/>
                    <a:gd name="T9" fmla="*/ 470 h 3585"/>
                    <a:gd name="T10" fmla="*/ 3062 w 3638"/>
                    <a:gd name="T11" fmla="*/ 3516 h 3585"/>
                    <a:gd name="T12" fmla="*/ 3067 w 3638"/>
                    <a:gd name="T13" fmla="*/ 3522 h 3585"/>
                    <a:gd name="T14" fmla="*/ 3084 w 3638"/>
                    <a:gd name="T15" fmla="*/ 3537 h 3585"/>
                    <a:gd name="T16" fmla="*/ 3088 w 3638"/>
                    <a:gd name="T17" fmla="*/ 3541 h 3585"/>
                    <a:gd name="T18" fmla="*/ 3088 w 3638"/>
                    <a:gd name="T19" fmla="*/ 3540 h 3585"/>
                    <a:gd name="T20" fmla="*/ 3432 w 3638"/>
                    <a:gd name="T21" fmla="*/ 3436 h 3585"/>
                    <a:gd name="T22" fmla="*/ 3577 w 3638"/>
                    <a:gd name="T23" fmla="*/ 309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8" h="3585">
                      <a:moveTo>
                        <a:pt x="3577" y="3090"/>
                      </a:moveTo>
                      <a:cubicBezTo>
                        <a:pt x="3570" y="3083"/>
                        <a:pt x="3563" y="3077"/>
                        <a:pt x="3555" y="3072"/>
                      </a:cubicBezTo>
                      <a:cubicBezTo>
                        <a:pt x="3556" y="3071"/>
                        <a:pt x="3556" y="3071"/>
                        <a:pt x="3556" y="3071"/>
                      </a:cubicBezTo>
                      <a:cubicBezTo>
                        <a:pt x="468" y="0"/>
                        <a:pt x="468" y="0"/>
                        <a:pt x="468" y="0"/>
                      </a:cubicBez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3062" y="3516"/>
                        <a:pt x="3062" y="3516"/>
                        <a:pt x="3062" y="3516"/>
                      </a:cubicBezTo>
                      <a:cubicBezTo>
                        <a:pt x="3064" y="3518"/>
                        <a:pt x="3065" y="3520"/>
                        <a:pt x="3067" y="3522"/>
                      </a:cubicBezTo>
                      <a:cubicBezTo>
                        <a:pt x="3072" y="3528"/>
                        <a:pt x="3078" y="3533"/>
                        <a:pt x="3084" y="3537"/>
                      </a:cubicBezTo>
                      <a:cubicBezTo>
                        <a:pt x="3088" y="3541"/>
                        <a:pt x="3088" y="3541"/>
                        <a:pt x="3088" y="3541"/>
                      </a:cubicBezTo>
                      <a:cubicBezTo>
                        <a:pt x="3088" y="3540"/>
                        <a:pt x="3088" y="3540"/>
                        <a:pt x="3088" y="3540"/>
                      </a:cubicBezTo>
                      <a:cubicBezTo>
                        <a:pt x="3160" y="3585"/>
                        <a:pt x="3305" y="3544"/>
                        <a:pt x="3432" y="3436"/>
                      </a:cubicBezTo>
                      <a:cubicBezTo>
                        <a:pt x="3573" y="3317"/>
                        <a:pt x="3638" y="3162"/>
                        <a:pt x="3577" y="309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7" name="Freeform 11"/>
                <p:cNvSpPr/>
                <p:nvPr/>
              </p:nvSpPr>
              <p:spPr bwMode="auto">
                <a:xfrm>
                  <a:off x="1685115" y="4199156"/>
                  <a:ext cx="2081063" cy="2050700"/>
                </a:xfrm>
                <a:custGeom>
                  <a:avLst/>
                  <a:gdLst>
                    <a:gd name="T0" fmla="*/ 3637 w 3637"/>
                    <a:gd name="T1" fmla="*/ 470 h 3585"/>
                    <a:gd name="T2" fmla="*/ 3169 w 3637"/>
                    <a:gd name="T3" fmla="*/ 0 h 3585"/>
                    <a:gd name="T4" fmla="*/ 82 w 3637"/>
                    <a:gd name="T5" fmla="*/ 3071 h 3585"/>
                    <a:gd name="T6" fmla="*/ 83 w 3637"/>
                    <a:gd name="T7" fmla="*/ 3072 h 3585"/>
                    <a:gd name="T8" fmla="*/ 61 w 3637"/>
                    <a:gd name="T9" fmla="*/ 3090 h 3585"/>
                    <a:gd name="T10" fmla="*/ 205 w 3637"/>
                    <a:gd name="T11" fmla="*/ 3436 h 3585"/>
                    <a:gd name="T12" fmla="*/ 549 w 3637"/>
                    <a:gd name="T13" fmla="*/ 3540 h 3585"/>
                    <a:gd name="T14" fmla="*/ 550 w 3637"/>
                    <a:gd name="T15" fmla="*/ 3541 h 3585"/>
                    <a:gd name="T16" fmla="*/ 553 w 3637"/>
                    <a:gd name="T17" fmla="*/ 3537 h 3585"/>
                    <a:gd name="T18" fmla="*/ 570 w 3637"/>
                    <a:gd name="T19" fmla="*/ 3522 h 3585"/>
                    <a:gd name="T20" fmla="*/ 575 w 3637"/>
                    <a:gd name="T21" fmla="*/ 3516 h 3585"/>
                    <a:gd name="T22" fmla="*/ 3637 w 3637"/>
                    <a:gd name="T23" fmla="*/ 47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7" h="3585">
                      <a:moveTo>
                        <a:pt x="3637" y="470"/>
                      </a:moveTo>
                      <a:cubicBezTo>
                        <a:pt x="3169" y="0"/>
                        <a:pt x="3169" y="0"/>
                        <a:pt x="3169" y="0"/>
                      </a:cubicBezTo>
                      <a:cubicBezTo>
                        <a:pt x="82" y="3071"/>
                        <a:pt x="82" y="3071"/>
                        <a:pt x="82" y="3071"/>
                      </a:cubicBezTo>
                      <a:cubicBezTo>
                        <a:pt x="83" y="3072"/>
                        <a:pt x="83" y="3072"/>
                        <a:pt x="83" y="3072"/>
                      </a:cubicBezTo>
                      <a:cubicBezTo>
                        <a:pt x="74" y="3077"/>
                        <a:pt x="67" y="3083"/>
                        <a:pt x="61" y="3090"/>
                      </a:cubicBezTo>
                      <a:cubicBezTo>
                        <a:pt x="0" y="3162"/>
                        <a:pt x="65" y="3317"/>
                        <a:pt x="205" y="3436"/>
                      </a:cubicBezTo>
                      <a:cubicBezTo>
                        <a:pt x="332" y="3544"/>
                        <a:pt x="477" y="3585"/>
                        <a:pt x="549" y="3540"/>
                      </a:cubicBezTo>
                      <a:cubicBezTo>
                        <a:pt x="550" y="3541"/>
                        <a:pt x="550" y="3541"/>
                        <a:pt x="550" y="3541"/>
                      </a:cubicBezTo>
                      <a:cubicBezTo>
                        <a:pt x="553" y="3537"/>
                        <a:pt x="553" y="3537"/>
                        <a:pt x="553" y="3537"/>
                      </a:cubicBezTo>
                      <a:cubicBezTo>
                        <a:pt x="560" y="3533"/>
                        <a:pt x="565" y="3528"/>
                        <a:pt x="570" y="3522"/>
                      </a:cubicBezTo>
                      <a:cubicBezTo>
                        <a:pt x="572" y="3520"/>
                        <a:pt x="574" y="3518"/>
                        <a:pt x="575" y="3516"/>
                      </a:cubicBezTo>
                      <a:lnTo>
                        <a:pt x="3637" y="4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8" name="Freeform 12"/>
                <p:cNvSpPr/>
                <p:nvPr/>
              </p:nvSpPr>
              <p:spPr bwMode="auto">
                <a:xfrm>
                  <a:off x="3668410" y="3521460"/>
                  <a:ext cx="411112" cy="2598444"/>
                </a:xfrm>
                <a:custGeom>
                  <a:avLst/>
                  <a:gdLst>
                    <a:gd name="T0" fmla="*/ 667 w 719"/>
                    <a:gd name="T1" fmla="*/ 4334 h 4542"/>
                    <a:gd name="T2" fmla="*/ 666 w 719"/>
                    <a:gd name="T3" fmla="*/ 4326 h 4542"/>
                    <a:gd name="T4" fmla="*/ 719 w 719"/>
                    <a:gd name="T5" fmla="*/ 8 h 4542"/>
                    <a:gd name="T6" fmla="*/ 56 w 719"/>
                    <a:gd name="T7" fmla="*/ 0 h 4542"/>
                    <a:gd name="T8" fmla="*/ 2 w 719"/>
                    <a:gd name="T9" fmla="*/ 4354 h 4542"/>
                    <a:gd name="T10" fmla="*/ 4 w 719"/>
                    <a:gd name="T11" fmla="*/ 4354 h 4542"/>
                    <a:gd name="T12" fmla="*/ 1 w 719"/>
                    <a:gd name="T13" fmla="*/ 4383 h 4542"/>
                    <a:gd name="T14" fmla="*/ 347 w 719"/>
                    <a:gd name="T15" fmla="*/ 4529 h 4542"/>
                    <a:gd name="T16" fmla="*/ 665 w 719"/>
                    <a:gd name="T17" fmla="*/ 4362 h 4542"/>
                    <a:gd name="T18" fmla="*/ 666 w 719"/>
                    <a:gd name="T19" fmla="*/ 4362 h 4542"/>
                    <a:gd name="T20" fmla="*/ 666 w 719"/>
                    <a:gd name="T21" fmla="*/ 4357 h 4542"/>
                    <a:gd name="T22" fmla="*/ 667 w 719"/>
                    <a:gd name="T23" fmla="*/ 4334 h 45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19" h="4542">
                      <a:moveTo>
                        <a:pt x="667" y="4334"/>
                      </a:moveTo>
                      <a:cubicBezTo>
                        <a:pt x="667" y="4332"/>
                        <a:pt x="667" y="4329"/>
                        <a:pt x="666" y="4326"/>
                      </a:cubicBezTo>
                      <a:cubicBezTo>
                        <a:pt x="719" y="8"/>
                        <a:pt x="719" y="8"/>
                        <a:pt x="719" y="8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2" y="4354"/>
                        <a:pt x="2" y="4354"/>
                        <a:pt x="2" y="4354"/>
                      </a:cubicBezTo>
                      <a:cubicBezTo>
                        <a:pt x="4" y="4354"/>
                        <a:pt x="4" y="4354"/>
                        <a:pt x="4" y="4354"/>
                      </a:cubicBezTo>
                      <a:cubicBezTo>
                        <a:pt x="1" y="4364"/>
                        <a:pt x="0" y="4373"/>
                        <a:pt x="1" y="4383"/>
                      </a:cubicBezTo>
                      <a:cubicBezTo>
                        <a:pt x="8" y="4477"/>
                        <a:pt x="163" y="4542"/>
                        <a:pt x="347" y="4529"/>
                      </a:cubicBezTo>
                      <a:cubicBezTo>
                        <a:pt x="512" y="4517"/>
                        <a:pt x="645" y="4445"/>
                        <a:pt x="665" y="4362"/>
                      </a:cubicBezTo>
                      <a:cubicBezTo>
                        <a:pt x="666" y="4362"/>
                        <a:pt x="666" y="4362"/>
                        <a:pt x="666" y="4362"/>
                      </a:cubicBezTo>
                      <a:cubicBezTo>
                        <a:pt x="666" y="4357"/>
                        <a:pt x="666" y="4357"/>
                        <a:pt x="666" y="4357"/>
                      </a:cubicBezTo>
                      <a:cubicBezTo>
                        <a:pt x="667" y="4350"/>
                        <a:pt x="668" y="4342"/>
                        <a:pt x="667" y="43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19" name="Group 13"/>
              <p:cNvGrpSpPr/>
              <p:nvPr/>
            </p:nvGrpSpPr>
            <p:grpSpPr>
              <a:xfrm>
                <a:off x="7876695" y="2814767"/>
                <a:ext cx="2864422" cy="2524359"/>
                <a:chOff x="2428395" y="3348392"/>
                <a:chExt cx="2864422" cy="2524359"/>
              </a:xfrm>
              <a:solidFill>
                <a:schemeClr val="tx1">
                  <a:alpha val="50000"/>
                </a:schemeClr>
              </a:solidFill>
            </p:grpSpPr>
            <p:sp>
              <p:nvSpPr>
                <p:cNvPr id="20" name="Freeform 14"/>
                <p:cNvSpPr/>
                <p:nvPr/>
              </p:nvSpPr>
              <p:spPr bwMode="auto">
                <a:xfrm>
                  <a:off x="2428395" y="4143896"/>
                  <a:ext cx="1392436" cy="1374218"/>
                </a:xfrm>
                <a:custGeom>
                  <a:avLst/>
                  <a:gdLst>
                    <a:gd name="T0" fmla="*/ 0 w 2434"/>
                    <a:gd name="T1" fmla="*/ 1956 h 2402"/>
                    <a:gd name="T2" fmla="*/ 492 w 2434"/>
                    <a:gd name="T3" fmla="*/ 2402 h 2402"/>
                    <a:gd name="T4" fmla="*/ 2434 w 2434"/>
                    <a:gd name="T5" fmla="*/ 470 h 2402"/>
                    <a:gd name="T6" fmla="*/ 1966 w 2434"/>
                    <a:gd name="T7" fmla="*/ 0 h 2402"/>
                    <a:gd name="T8" fmla="*/ 0 w 2434"/>
                    <a:gd name="T9" fmla="*/ 1956 h 24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34" h="2402">
                      <a:moveTo>
                        <a:pt x="0" y="1956"/>
                      </a:moveTo>
                      <a:cubicBezTo>
                        <a:pt x="90" y="2246"/>
                        <a:pt x="246" y="2330"/>
                        <a:pt x="492" y="2402"/>
                      </a:cubicBezTo>
                      <a:cubicBezTo>
                        <a:pt x="2434" y="470"/>
                        <a:pt x="2434" y="470"/>
                        <a:pt x="2434" y="470"/>
                      </a:cubicBezTo>
                      <a:cubicBezTo>
                        <a:pt x="1966" y="0"/>
                        <a:pt x="1966" y="0"/>
                        <a:pt x="1966" y="0"/>
                      </a:cubicBezTo>
                      <a:lnTo>
                        <a:pt x="0" y="195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1" name="Freeform 15"/>
                <p:cNvSpPr/>
                <p:nvPr/>
              </p:nvSpPr>
              <p:spPr bwMode="auto">
                <a:xfrm>
                  <a:off x="3877913" y="4151183"/>
                  <a:ext cx="1414904" cy="1392435"/>
                </a:xfrm>
                <a:custGeom>
                  <a:avLst/>
                  <a:gdLst>
                    <a:gd name="T0" fmla="*/ 468 w 2473"/>
                    <a:gd name="T1" fmla="*/ 0 h 2434"/>
                    <a:gd name="T2" fmla="*/ 0 w 2473"/>
                    <a:gd name="T3" fmla="*/ 470 h 2434"/>
                    <a:gd name="T4" fmla="*/ 1974 w 2473"/>
                    <a:gd name="T5" fmla="*/ 2434 h 2434"/>
                    <a:gd name="T6" fmla="*/ 2473 w 2473"/>
                    <a:gd name="T7" fmla="*/ 1994 h 2434"/>
                    <a:gd name="T8" fmla="*/ 468 w 2473"/>
                    <a:gd name="T9" fmla="*/ 0 h 2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73" h="2434">
                      <a:moveTo>
                        <a:pt x="468" y="0"/>
                      </a:move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1974" y="2434"/>
                        <a:pt x="1974" y="2434"/>
                        <a:pt x="1974" y="2434"/>
                      </a:cubicBezTo>
                      <a:cubicBezTo>
                        <a:pt x="2200" y="2366"/>
                        <a:pt x="2332" y="2258"/>
                        <a:pt x="2473" y="1994"/>
                      </a:cubicBezTo>
                      <a:lnTo>
                        <a:pt x="46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4" name="Freeform 16"/>
                <p:cNvSpPr/>
                <p:nvPr/>
              </p:nvSpPr>
              <p:spPr bwMode="auto">
                <a:xfrm>
                  <a:off x="3670232" y="3348392"/>
                  <a:ext cx="409290" cy="2524359"/>
                </a:xfrm>
                <a:custGeom>
                  <a:avLst/>
                  <a:gdLst>
                    <a:gd name="T0" fmla="*/ 0 w 715"/>
                    <a:gd name="T1" fmla="*/ 4252 h 4412"/>
                    <a:gd name="T2" fmla="*/ 663 w 715"/>
                    <a:gd name="T3" fmla="*/ 4275 h 4412"/>
                    <a:gd name="T4" fmla="*/ 715 w 715"/>
                    <a:gd name="T5" fmla="*/ 9 h 4412"/>
                    <a:gd name="T6" fmla="*/ 52 w 715"/>
                    <a:gd name="T7" fmla="*/ 0 h 4412"/>
                    <a:gd name="T8" fmla="*/ 0 w 715"/>
                    <a:gd name="T9" fmla="*/ 4252 h 4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15" h="4412">
                      <a:moveTo>
                        <a:pt x="0" y="4252"/>
                      </a:moveTo>
                      <a:cubicBezTo>
                        <a:pt x="196" y="4412"/>
                        <a:pt x="476" y="4402"/>
                        <a:pt x="663" y="4275"/>
                      </a:cubicBezTo>
                      <a:cubicBezTo>
                        <a:pt x="715" y="9"/>
                        <a:pt x="715" y="9"/>
                        <a:pt x="715" y="9"/>
                      </a:cubicBezTo>
                      <a:cubicBezTo>
                        <a:pt x="52" y="0"/>
                        <a:pt x="52" y="0"/>
                        <a:pt x="52" y="0"/>
                      </a:cubicBezTo>
                      <a:lnTo>
                        <a:pt x="0" y="42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5" name="Group 17"/>
              <p:cNvGrpSpPr/>
              <p:nvPr/>
            </p:nvGrpSpPr>
            <p:grpSpPr>
              <a:xfrm>
                <a:off x="7565173" y="1668270"/>
                <a:ext cx="3500825" cy="3500217"/>
                <a:chOff x="2116873" y="2201895"/>
                <a:chExt cx="3500825" cy="3500217"/>
              </a:xfrm>
            </p:grpSpPr>
            <p:sp>
              <p:nvSpPr>
                <p:cNvPr id="24" name="Oval 11"/>
                <p:cNvSpPr>
                  <a:spLocks noChangeArrowheads="1"/>
                </p:cNvSpPr>
                <p:nvPr/>
              </p:nvSpPr>
              <p:spPr bwMode="auto">
                <a:xfrm>
                  <a:off x="2116873" y="2201895"/>
                  <a:ext cx="3500825" cy="3500217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7" name="Oval 12"/>
                <p:cNvSpPr>
                  <a:spLocks noChangeArrowheads="1"/>
                </p:cNvSpPr>
                <p:nvPr/>
              </p:nvSpPr>
              <p:spPr bwMode="auto">
                <a:xfrm>
                  <a:off x="2377993" y="2463014"/>
                  <a:ext cx="2979193" cy="2978585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8" name="Oval 13"/>
                <p:cNvSpPr>
                  <a:spLocks noChangeArrowheads="1"/>
                </p:cNvSpPr>
                <p:nvPr/>
              </p:nvSpPr>
              <p:spPr bwMode="auto">
                <a:xfrm>
                  <a:off x="2693765" y="2778180"/>
                  <a:ext cx="2347648" cy="2347648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9" name="Oval 14"/>
                <p:cNvSpPr>
                  <a:spLocks noChangeArrowheads="1"/>
                </p:cNvSpPr>
                <p:nvPr/>
              </p:nvSpPr>
              <p:spPr bwMode="auto">
                <a:xfrm>
                  <a:off x="2996179" y="3079985"/>
                  <a:ext cx="1742822" cy="1744036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8" name="Oval 15"/>
                <p:cNvSpPr>
                  <a:spLocks noChangeArrowheads="1"/>
                </p:cNvSpPr>
                <p:nvPr/>
              </p:nvSpPr>
              <p:spPr bwMode="auto">
                <a:xfrm>
                  <a:off x="3284018" y="3368432"/>
                  <a:ext cx="1166537" cy="1167144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9" name="Oval 16"/>
                <p:cNvSpPr>
                  <a:spLocks noChangeArrowheads="1"/>
                </p:cNvSpPr>
                <p:nvPr/>
              </p:nvSpPr>
              <p:spPr bwMode="auto">
                <a:xfrm>
                  <a:off x="3530563" y="3615584"/>
                  <a:ext cx="672839" cy="672838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31" name="Oval 17"/>
                <p:cNvSpPr>
                  <a:spLocks noChangeArrowheads="1"/>
                </p:cNvSpPr>
                <p:nvPr/>
              </p:nvSpPr>
              <p:spPr bwMode="auto">
                <a:xfrm>
                  <a:off x="3709096" y="3794117"/>
                  <a:ext cx="315773" cy="315773"/>
                </a:xfrm>
                <a:prstGeom prst="ellipse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</p:grpSp>
        <p:grpSp>
          <p:nvGrpSpPr>
            <p:cNvPr id="32" name="Group 25"/>
            <p:cNvGrpSpPr/>
            <p:nvPr/>
          </p:nvGrpSpPr>
          <p:grpSpPr>
            <a:xfrm rot="840000">
              <a:off x="10023" y="1597"/>
              <a:ext cx="2214" cy="2262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0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1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2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6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7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8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3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4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42" name="Group 34"/>
            <p:cNvGrpSpPr/>
            <p:nvPr/>
          </p:nvGrpSpPr>
          <p:grpSpPr>
            <a:xfrm rot="20700000">
              <a:off x="8166" y="2555"/>
              <a:ext cx="2622" cy="2679"/>
              <a:chOff x="5920323" y="2302554"/>
              <a:chExt cx="2180669" cy="2227927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5" name="Freeform 21"/>
              <p:cNvSpPr/>
              <p:nvPr/>
            </p:nvSpPr>
            <p:spPr bwMode="auto">
              <a:xfrm>
                <a:off x="7879324" y="4300937"/>
                <a:ext cx="221668" cy="229544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2" name="Freeform 22"/>
              <p:cNvSpPr/>
              <p:nvPr/>
            </p:nvSpPr>
            <p:spPr bwMode="auto">
              <a:xfrm>
                <a:off x="7375227" y="3756332"/>
                <a:ext cx="554732" cy="640248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6" name="Freeform 23"/>
              <p:cNvSpPr/>
              <p:nvPr/>
            </p:nvSpPr>
            <p:spPr bwMode="auto">
              <a:xfrm>
                <a:off x="7363975" y="3746206"/>
                <a:ext cx="155280" cy="247548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6" name="Freeform 24"/>
              <p:cNvSpPr/>
              <p:nvPr/>
            </p:nvSpPr>
            <p:spPr bwMode="auto">
              <a:xfrm>
                <a:off x="5920323" y="2783021"/>
                <a:ext cx="534478" cy="459088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7" name="Freeform 25"/>
              <p:cNvSpPr/>
              <p:nvPr/>
            </p:nvSpPr>
            <p:spPr bwMode="auto">
              <a:xfrm>
                <a:off x="6315274" y="2361065"/>
                <a:ext cx="198038" cy="517599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8" name="Freeform 26"/>
              <p:cNvSpPr/>
              <p:nvPr/>
            </p:nvSpPr>
            <p:spPr bwMode="auto">
              <a:xfrm>
                <a:off x="6053930" y="2855670"/>
                <a:ext cx="569359" cy="690883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9" name="Freeform 27"/>
              <p:cNvSpPr/>
              <p:nvPr/>
            </p:nvSpPr>
            <p:spPr bwMode="auto">
              <a:xfrm>
                <a:off x="6363658" y="2302554"/>
                <a:ext cx="541229" cy="755020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0" name="Freeform 28"/>
              <p:cNvSpPr/>
              <p:nvPr/>
            </p:nvSpPr>
            <p:spPr bwMode="auto">
              <a:xfrm>
                <a:off x="6451425" y="2878664"/>
                <a:ext cx="1019446" cy="1046451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51" name="Group 43"/>
            <p:cNvGrpSpPr/>
            <p:nvPr/>
          </p:nvGrpSpPr>
          <p:grpSpPr>
            <a:xfrm rot="240000">
              <a:off x="8420" y="1198"/>
              <a:ext cx="2838" cy="2900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52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3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4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5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6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7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8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9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</p:grp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4676775" y="2077085"/>
            <a:ext cx="6359525" cy="32918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l"/>
            </a:pPr>
            <a:r>
              <a:rPr sz="13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美国管理大师</a:t>
            </a:r>
            <a:r>
              <a:rPr sz="13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彼得 </a:t>
            </a:r>
            <a:r>
              <a:rPr lang="en-US" sz="13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· </a:t>
            </a:r>
            <a:r>
              <a:rPr sz="13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德鲁克</a:t>
            </a:r>
            <a:r>
              <a:rPr sz="13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(Peter Drucker) 于1954年在其名著《管理实践》中最先提出了“目标管理”的概念。德鲁克认为，并不是有了工作才有目标，而是相反，有了目标才能确定每个人的工作。</a:t>
            </a:r>
            <a:endParaRPr sz="13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l"/>
            </a:pPr>
            <a:r>
              <a:rPr sz="13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目标管理是以目标为导向，以人为中心，以成果为标准，而使组织和个人取得最佳业绩的现代管理方法。目标管理亦称“成果管理”，俗称责任制。是指在企业个体职工的积极参与下，自上而下地确定工作目标，并在工作中实行“自我控制”，自下而上地保证目标实现的一-种管理办法。所以“企业的使命和任务，必须转化为目标”，管理者应该通过 目标对下级进行管理。</a:t>
            </a:r>
            <a:endParaRPr sz="13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265430" y="267970"/>
            <a:ext cx="438785" cy="622300"/>
            <a:chOff x="418" y="422"/>
            <a:chExt cx="691" cy="980"/>
          </a:xfrm>
          <a:solidFill>
            <a:srgbClr val="0070C0"/>
          </a:solidFill>
        </p:grpSpPr>
        <p:sp>
          <p:nvSpPr>
            <p:cNvPr id="41" name="Freeform 5"/>
            <p:cNvSpPr/>
            <p:nvPr/>
          </p:nvSpPr>
          <p:spPr bwMode="auto">
            <a:xfrm>
              <a:off x="425" y="422"/>
              <a:ext cx="414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6"/>
            <p:cNvSpPr/>
            <p:nvPr/>
          </p:nvSpPr>
          <p:spPr bwMode="auto">
            <a:xfrm>
              <a:off x="695" y="696"/>
              <a:ext cx="414" cy="423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7"/>
            <p:cNvSpPr/>
            <p:nvPr/>
          </p:nvSpPr>
          <p:spPr bwMode="auto">
            <a:xfrm>
              <a:off x="418" y="982"/>
              <a:ext cx="411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45" name="直接连接符 44"/>
          <p:cNvCxnSpPr/>
          <p:nvPr/>
        </p:nvCxnSpPr>
        <p:spPr>
          <a:xfrm>
            <a:off x="874395" y="921385"/>
            <a:ext cx="10248900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"/>
          <p:cNvSpPr>
            <a:spLocks noChangeArrowheads="1"/>
          </p:cNvSpPr>
          <p:nvPr/>
        </p:nvSpPr>
        <p:spPr bwMode="auto">
          <a:xfrm>
            <a:off x="789323" y="338657"/>
            <a:ext cx="237109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8760" tIns="59381" rIns="118760" bIns="5938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目标管理概述</a:t>
            </a:r>
            <a:endParaRPr lang="zh-CN" altLang="en-US" sz="2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0817225" y="164465"/>
            <a:ext cx="1038860" cy="1056005"/>
            <a:chOff x="8166" y="1198"/>
            <a:chExt cx="5105" cy="5191"/>
          </a:xfrm>
        </p:grpSpPr>
        <p:grpSp>
          <p:nvGrpSpPr>
            <p:cNvPr id="82" name="Group 81"/>
            <p:cNvGrpSpPr/>
            <p:nvPr/>
          </p:nvGrpSpPr>
          <p:grpSpPr>
            <a:xfrm>
              <a:off x="8983" y="2373"/>
              <a:ext cx="4288" cy="4016"/>
              <a:chOff x="7133415" y="1668270"/>
              <a:chExt cx="4322441" cy="4047961"/>
            </a:xfrm>
          </p:grpSpPr>
          <p:grpSp>
            <p:nvGrpSpPr>
              <p:cNvPr id="6" name="Group 9"/>
              <p:cNvGrpSpPr/>
              <p:nvPr/>
            </p:nvGrpSpPr>
            <p:grpSpPr>
              <a:xfrm>
                <a:off x="7133415" y="2987835"/>
                <a:ext cx="4322441" cy="2728396"/>
                <a:chOff x="1685115" y="3521460"/>
                <a:chExt cx="4322441" cy="2728396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16" name="Freeform 10"/>
                <p:cNvSpPr/>
                <p:nvPr/>
              </p:nvSpPr>
              <p:spPr bwMode="auto">
                <a:xfrm>
                  <a:off x="3925886" y="4199156"/>
                  <a:ext cx="2081670" cy="2050700"/>
                </a:xfrm>
                <a:custGeom>
                  <a:avLst/>
                  <a:gdLst>
                    <a:gd name="T0" fmla="*/ 3577 w 3638"/>
                    <a:gd name="T1" fmla="*/ 3090 h 3585"/>
                    <a:gd name="T2" fmla="*/ 3555 w 3638"/>
                    <a:gd name="T3" fmla="*/ 3072 h 3585"/>
                    <a:gd name="T4" fmla="*/ 3556 w 3638"/>
                    <a:gd name="T5" fmla="*/ 3071 h 3585"/>
                    <a:gd name="T6" fmla="*/ 468 w 3638"/>
                    <a:gd name="T7" fmla="*/ 0 h 3585"/>
                    <a:gd name="T8" fmla="*/ 0 w 3638"/>
                    <a:gd name="T9" fmla="*/ 470 h 3585"/>
                    <a:gd name="T10" fmla="*/ 3062 w 3638"/>
                    <a:gd name="T11" fmla="*/ 3516 h 3585"/>
                    <a:gd name="T12" fmla="*/ 3067 w 3638"/>
                    <a:gd name="T13" fmla="*/ 3522 h 3585"/>
                    <a:gd name="T14" fmla="*/ 3084 w 3638"/>
                    <a:gd name="T15" fmla="*/ 3537 h 3585"/>
                    <a:gd name="T16" fmla="*/ 3088 w 3638"/>
                    <a:gd name="T17" fmla="*/ 3541 h 3585"/>
                    <a:gd name="T18" fmla="*/ 3088 w 3638"/>
                    <a:gd name="T19" fmla="*/ 3540 h 3585"/>
                    <a:gd name="T20" fmla="*/ 3432 w 3638"/>
                    <a:gd name="T21" fmla="*/ 3436 h 3585"/>
                    <a:gd name="T22" fmla="*/ 3577 w 3638"/>
                    <a:gd name="T23" fmla="*/ 309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8" h="3585">
                      <a:moveTo>
                        <a:pt x="3577" y="3090"/>
                      </a:moveTo>
                      <a:cubicBezTo>
                        <a:pt x="3570" y="3083"/>
                        <a:pt x="3563" y="3077"/>
                        <a:pt x="3555" y="3072"/>
                      </a:cubicBezTo>
                      <a:cubicBezTo>
                        <a:pt x="3556" y="3071"/>
                        <a:pt x="3556" y="3071"/>
                        <a:pt x="3556" y="3071"/>
                      </a:cubicBezTo>
                      <a:cubicBezTo>
                        <a:pt x="468" y="0"/>
                        <a:pt x="468" y="0"/>
                        <a:pt x="468" y="0"/>
                      </a:cubicBez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3062" y="3516"/>
                        <a:pt x="3062" y="3516"/>
                        <a:pt x="3062" y="3516"/>
                      </a:cubicBezTo>
                      <a:cubicBezTo>
                        <a:pt x="3064" y="3518"/>
                        <a:pt x="3065" y="3520"/>
                        <a:pt x="3067" y="3522"/>
                      </a:cubicBezTo>
                      <a:cubicBezTo>
                        <a:pt x="3072" y="3528"/>
                        <a:pt x="3078" y="3533"/>
                        <a:pt x="3084" y="3537"/>
                      </a:cubicBezTo>
                      <a:cubicBezTo>
                        <a:pt x="3088" y="3541"/>
                        <a:pt x="3088" y="3541"/>
                        <a:pt x="3088" y="3541"/>
                      </a:cubicBezTo>
                      <a:cubicBezTo>
                        <a:pt x="3088" y="3540"/>
                        <a:pt x="3088" y="3540"/>
                        <a:pt x="3088" y="3540"/>
                      </a:cubicBezTo>
                      <a:cubicBezTo>
                        <a:pt x="3160" y="3585"/>
                        <a:pt x="3305" y="3544"/>
                        <a:pt x="3432" y="3436"/>
                      </a:cubicBezTo>
                      <a:cubicBezTo>
                        <a:pt x="3573" y="3317"/>
                        <a:pt x="3638" y="3162"/>
                        <a:pt x="3577" y="309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7" name="Freeform 11"/>
                <p:cNvSpPr/>
                <p:nvPr/>
              </p:nvSpPr>
              <p:spPr bwMode="auto">
                <a:xfrm>
                  <a:off x="1685115" y="4199156"/>
                  <a:ext cx="2081063" cy="2050700"/>
                </a:xfrm>
                <a:custGeom>
                  <a:avLst/>
                  <a:gdLst>
                    <a:gd name="T0" fmla="*/ 3637 w 3637"/>
                    <a:gd name="T1" fmla="*/ 470 h 3585"/>
                    <a:gd name="T2" fmla="*/ 3169 w 3637"/>
                    <a:gd name="T3" fmla="*/ 0 h 3585"/>
                    <a:gd name="T4" fmla="*/ 82 w 3637"/>
                    <a:gd name="T5" fmla="*/ 3071 h 3585"/>
                    <a:gd name="T6" fmla="*/ 83 w 3637"/>
                    <a:gd name="T7" fmla="*/ 3072 h 3585"/>
                    <a:gd name="T8" fmla="*/ 61 w 3637"/>
                    <a:gd name="T9" fmla="*/ 3090 h 3585"/>
                    <a:gd name="T10" fmla="*/ 205 w 3637"/>
                    <a:gd name="T11" fmla="*/ 3436 h 3585"/>
                    <a:gd name="T12" fmla="*/ 549 w 3637"/>
                    <a:gd name="T13" fmla="*/ 3540 h 3585"/>
                    <a:gd name="T14" fmla="*/ 550 w 3637"/>
                    <a:gd name="T15" fmla="*/ 3541 h 3585"/>
                    <a:gd name="T16" fmla="*/ 553 w 3637"/>
                    <a:gd name="T17" fmla="*/ 3537 h 3585"/>
                    <a:gd name="T18" fmla="*/ 570 w 3637"/>
                    <a:gd name="T19" fmla="*/ 3522 h 3585"/>
                    <a:gd name="T20" fmla="*/ 575 w 3637"/>
                    <a:gd name="T21" fmla="*/ 3516 h 3585"/>
                    <a:gd name="T22" fmla="*/ 3637 w 3637"/>
                    <a:gd name="T23" fmla="*/ 47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7" h="3585">
                      <a:moveTo>
                        <a:pt x="3637" y="470"/>
                      </a:moveTo>
                      <a:cubicBezTo>
                        <a:pt x="3169" y="0"/>
                        <a:pt x="3169" y="0"/>
                        <a:pt x="3169" y="0"/>
                      </a:cubicBezTo>
                      <a:cubicBezTo>
                        <a:pt x="82" y="3071"/>
                        <a:pt x="82" y="3071"/>
                        <a:pt x="82" y="3071"/>
                      </a:cubicBezTo>
                      <a:cubicBezTo>
                        <a:pt x="83" y="3072"/>
                        <a:pt x="83" y="3072"/>
                        <a:pt x="83" y="3072"/>
                      </a:cubicBezTo>
                      <a:cubicBezTo>
                        <a:pt x="74" y="3077"/>
                        <a:pt x="67" y="3083"/>
                        <a:pt x="61" y="3090"/>
                      </a:cubicBezTo>
                      <a:cubicBezTo>
                        <a:pt x="0" y="3162"/>
                        <a:pt x="65" y="3317"/>
                        <a:pt x="205" y="3436"/>
                      </a:cubicBezTo>
                      <a:cubicBezTo>
                        <a:pt x="332" y="3544"/>
                        <a:pt x="477" y="3585"/>
                        <a:pt x="549" y="3540"/>
                      </a:cubicBezTo>
                      <a:cubicBezTo>
                        <a:pt x="550" y="3541"/>
                        <a:pt x="550" y="3541"/>
                        <a:pt x="550" y="3541"/>
                      </a:cubicBezTo>
                      <a:cubicBezTo>
                        <a:pt x="553" y="3537"/>
                        <a:pt x="553" y="3537"/>
                        <a:pt x="553" y="3537"/>
                      </a:cubicBezTo>
                      <a:cubicBezTo>
                        <a:pt x="560" y="3533"/>
                        <a:pt x="565" y="3528"/>
                        <a:pt x="570" y="3522"/>
                      </a:cubicBezTo>
                      <a:cubicBezTo>
                        <a:pt x="572" y="3520"/>
                        <a:pt x="574" y="3518"/>
                        <a:pt x="575" y="3516"/>
                      </a:cubicBezTo>
                      <a:lnTo>
                        <a:pt x="3637" y="4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8" name="Freeform 12"/>
                <p:cNvSpPr/>
                <p:nvPr/>
              </p:nvSpPr>
              <p:spPr bwMode="auto">
                <a:xfrm>
                  <a:off x="3668410" y="3521460"/>
                  <a:ext cx="411112" cy="2598444"/>
                </a:xfrm>
                <a:custGeom>
                  <a:avLst/>
                  <a:gdLst>
                    <a:gd name="T0" fmla="*/ 667 w 719"/>
                    <a:gd name="T1" fmla="*/ 4334 h 4542"/>
                    <a:gd name="T2" fmla="*/ 666 w 719"/>
                    <a:gd name="T3" fmla="*/ 4326 h 4542"/>
                    <a:gd name="T4" fmla="*/ 719 w 719"/>
                    <a:gd name="T5" fmla="*/ 8 h 4542"/>
                    <a:gd name="T6" fmla="*/ 56 w 719"/>
                    <a:gd name="T7" fmla="*/ 0 h 4542"/>
                    <a:gd name="T8" fmla="*/ 2 w 719"/>
                    <a:gd name="T9" fmla="*/ 4354 h 4542"/>
                    <a:gd name="T10" fmla="*/ 4 w 719"/>
                    <a:gd name="T11" fmla="*/ 4354 h 4542"/>
                    <a:gd name="T12" fmla="*/ 1 w 719"/>
                    <a:gd name="T13" fmla="*/ 4383 h 4542"/>
                    <a:gd name="T14" fmla="*/ 347 w 719"/>
                    <a:gd name="T15" fmla="*/ 4529 h 4542"/>
                    <a:gd name="T16" fmla="*/ 665 w 719"/>
                    <a:gd name="T17" fmla="*/ 4362 h 4542"/>
                    <a:gd name="T18" fmla="*/ 666 w 719"/>
                    <a:gd name="T19" fmla="*/ 4362 h 4542"/>
                    <a:gd name="T20" fmla="*/ 666 w 719"/>
                    <a:gd name="T21" fmla="*/ 4357 h 4542"/>
                    <a:gd name="T22" fmla="*/ 667 w 719"/>
                    <a:gd name="T23" fmla="*/ 4334 h 45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19" h="4542">
                      <a:moveTo>
                        <a:pt x="667" y="4334"/>
                      </a:moveTo>
                      <a:cubicBezTo>
                        <a:pt x="667" y="4332"/>
                        <a:pt x="667" y="4329"/>
                        <a:pt x="666" y="4326"/>
                      </a:cubicBezTo>
                      <a:cubicBezTo>
                        <a:pt x="719" y="8"/>
                        <a:pt x="719" y="8"/>
                        <a:pt x="719" y="8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2" y="4354"/>
                        <a:pt x="2" y="4354"/>
                        <a:pt x="2" y="4354"/>
                      </a:cubicBezTo>
                      <a:cubicBezTo>
                        <a:pt x="4" y="4354"/>
                        <a:pt x="4" y="4354"/>
                        <a:pt x="4" y="4354"/>
                      </a:cubicBezTo>
                      <a:cubicBezTo>
                        <a:pt x="1" y="4364"/>
                        <a:pt x="0" y="4373"/>
                        <a:pt x="1" y="4383"/>
                      </a:cubicBezTo>
                      <a:cubicBezTo>
                        <a:pt x="8" y="4477"/>
                        <a:pt x="163" y="4542"/>
                        <a:pt x="347" y="4529"/>
                      </a:cubicBezTo>
                      <a:cubicBezTo>
                        <a:pt x="512" y="4517"/>
                        <a:pt x="645" y="4445"/>
                        <a:pt x="665" y="4362"/>
                      </a:cubicBezTo>
                      <a:cubicBezTo>
                        <a:pt x="666" y="4362"/>
                        <a:pt x="666" y="4362"/>
                        <a:pt x="666" y="4362"/>
                      </a:cubicBezTo>
                      <a:cubicBezTo>
                        <a:pt x="666" y="4357"/>
                        <a:pt x="666" y="4357"/>
                        <a:pt x="666" y="4357"/>
                      </a:cubicBezTo>
                      <a:cubicBezTo>
                        <a:pt x="667" y="4350"/>
                        <a:pt x="668" y="4342"/>
                        <a:pt x="667" y="43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19" name="Group 13"/>
              <p:cNvGrpSpPr/>
              <p:nvPr/>
            </p:nvGrpSpPr>
            <p:grpSpPr>
              <a:xfrm>
                <a:off x="7876695" y="2814767"/>
                <a:ext cx="2864422" cy="2524359"/>
                <a:chOff x="2428395" y="3348392"/>
                <a:chExt cx="2864422" cy="2524359"/>
              </a:xfrm>
              <a:solidFill>
                <a:schemeClr val="tx1">
                  <a:alpha val="50000"/>
                </a:schemeClr>
              </a:solidFill>
            </p:grpSpPr>
            <p:sp>
              <p:nvSpPr>
                <p:cNvPr id="20" name="Freeform 14"/>
                <p:cNvSpPr/>
                <p:nvPr/>
              </p:nvSpPr>
              <p:spPr bwMode="auto">
                <a:xfrm>
                  <a:off x="2428395" y="4143896"/>
                  <a:ext cx="1392436" cy="1374218"/>
                </a:xfrm>
                <a:custGeom>
                  <a:avLst/>
                  <a:gdLst>
                    <a:gd name="T0" fmla="*/ 0 w 2434"/>
                    <a:gd name="T1" fmla="*/ 1956 h 2402"/>
                    <a:gd name="T2" fmla="*/ 492 w 2434"/>
                    <a:gd name="T3" fmla="*/ 2402 h 2402"/>
                    <a:gd name="T4" fmla="*/ 2434 w 2434"/>
                    <a:gd name="T5" fmla="*/ 470 h 2402"/>
                    <a:gd name="T6" fmla="*/ 1966 w 2434"/>
                    <a:gd name="T7" fmla="*/ 0 h 2402"/>
                    <a:gd name="T8" fmla="*/ 0 w 2434"/>
                    <a:gd name="T9" fmla="*/ 1956 h 24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34" h="2402">
                      <a:moveTo>
                        <a:pt x="0" y="1956"/>
                      </a:moveTo>
                      <a:cubicBezTo>
                        <a:pt x="90" y="2246"/>
                        <a:pt x="246" y="2330"/>
                        <a:pt x="492" y="2402"/>
                      </a:cubicBezTo>
                      <a:cubicBezTo>
                        <a:pt x="2434" y="470"/>
                        <a:pt x="2434" y="470"/>
                        <a:pt x="2434" y="470"/>
                      </a:cubicBezTo>
                      <a:cubicBezTo>
                        <a:pt x="1966" y="0"/>
                        <a:pt x="1966" y="0"/>
                        <a:pt x="1966" y="0"/>
                      </a:cubicBezTo>
                      <a:lnTo>
                        <a:pt x="0" y="195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1" name="Freeform 15"/>
                <p:cNvSpPr/>
                <p:nvPr/>
              </p:nvSpPr>
              <p:spPr bwMode="auto">
                <a:xfrm>
                  <a:off x="3877913" y="4151183"/>
                  <a:ext cx="1414904" cy="1392435"/>
                </a:xfrm>
                <a:custGeom>
                  <a:avLst/>
                  <a:gdLst>
                    <a:gd name="T0" fmla="*/ 468 w 2473"/>
                    <a:gd name="T1" fmla="*/ 0 h 2434"/>
                    <a:gd name="T2" fmla="*/ 0 w 2473"/>
                    <a:gd name="T3" fmla="*/ 470 h 2434"/>
                    <a:gd name="T4" fmla="*/ 1974 w 2473"/>
                    <a:gd name="T5" fmla="*/ 2434 h 2434"/>
                    <a:gd name="T6" fmla="*/ 2473 w 2473"/>
                    <a:gd name="T7" fmla="*/ 1994 h 2434"/>
                    <a:gd name="T8" fmla="*/ 468 w 2473"/>
                    <a:gd name="T9" fmla="*/ 0 h 2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73" h="2434">
                      <a:moveTo>
                        <a:pt x="468" y="0"/>
                      </a:move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1974" y="2434"/>
                        <a:pt x="1974" y="2434"/>
                        <a:pt x="1974" y="2434"/>
                      </a:cubicBezTo>
                      <a:cubicBezTo>
                        <a:pt x="2200" y="2366"/>
                        <a:pt x="2332" y="2258"/>
                        <a:pt x="2473" y="1994"/>
                      </a:cubicBezTo>
                      <a:lnTo>
                        <a:pt x="46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4" name="Freeform 16"/>
                <p:cNvSpPr/>
                <p:nvPr/>
              </p:nvSpPr>
              <p:spPr bwMode="auto">
                <a:xfrm>
                  <a:off x="3670232" y="3348392"/>
                  <a:ext cx="409290" cy="2524359"/>
                </a:xfrm>
                <a:custGeom>
                  <a:avLst/>
                  <a:gdLst>
                    <a:gd name="T0" fmla="*/ 0 w 715"/>
                    <a:gd name="T1" fmla="*/ 4252 h 4412"/>
                    <a:gd name="T2" fmla="*/ 663 w 715"/>
                    <a:gd name="T3" fmla="*/ 4275 h 4412"/>
                    <a:gd name="T4" fmla="*/ 715 w 715"/>
                    <a:gd name="T5" fmla="*/ 9 h 4412"/>
                    <a:gd name="T6" fmla="*/ 52 w 715"/>
                    <a:gd name="T7" fmla="*/ 0 h 4412"/>
                    <a:gd name="T8" fmla="*/ 0 w 715"/>
                    <a:gd name="T9" fmla="*/ 4252 h 4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15" h="4412">
                      <a:moveTo>
                        <a:pt x="0" y="4252"/>
                      </a:moveTo>
                      <a:cubicBezTo>
                        <a:pt x="196" y="4412"/>
                        <a:pt x="476" y="4402"/>
                        <a:pt x="663" y="4275"/>
                      </a:cubicBezTo>
                      <a:cubicBezTo>
                        <a:pt x="715" y="9"/>
                        <a:pt x="715" y="9"/>
                        <a:pt x="715" y="9"/>
                      </a:cubicBezTo>
                      <a:cubicBezTo>
                        <a:pt x="52" y="0"/>
                        <a:pt x="52" y="0"/>
                        <a:pt x="52" y="0"/>
                      </a:cubicBezTo>
                      <a:lnTo>
                        <a:pt x="0" y="42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5" name="Group 17"/>
              <p:cNvGrpSpPr/>
              <p:nvPr/>
            </p:nvGrpSpPr>
            <p:grpSpPr>
              <a:xfrm>
                <a:off x="7565173" y="1668270"/>
                <a:ext cx="3500825" cy="3500217"/>
                <a:chOff x="2116873" y="2201895"/>
                <a:chExt cx="3500825" cy="3500217"/>
              </a:xfrm>
            </p:grpSpPr>
            <p:sp>
              <p:nvSpPr>
                <p:cNvPr id="24" name="Oval 11"/>
                <p:cNvSpPr>
                  <a:spLocks noChangeArrowheads="1"/>
                </p:cNvSpPr>
                <p:nvPr/>
              </p:nvSpPr>
              <p:spPr bwMode="auto">
                <a:xfrm>
                  <a:off x="2116873" y="2201895"/>
                  <a:ext cx="3500825" cy="3500217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7" name="Oval 12"/>
                <p:cNvSpPr>
                  <a:spLocks noChangeArrowheads="1"/>
                </p:cNvSpPr>
                <p:nvPr/>
              </p:nvSpPr>
              <p:spPr bwMode="auto">
                <a:xfrm>
                  <a:off x="2377993" y="2463014"/>
                  <a:ext cx="2979193" cy="2978585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8" name="Oval 13"/>
                <p:cNvSpPr>
                  <a:spLocks noChangeArrowheads="1"/>
                </p:cNvSpPr>
                <p:nvPr/>
              </p:nvSpPr>
              <p:spPr bwMode="auto">
                <a:xfrm>
                  <a:off x="2693765" y="2778180"/>
                  <a:ext cx="2347648" cy="2347648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9" name="Oval 14"/>
                <p:cNvSpPr>
                  <a:spLocks noChangeArrowheads="1"/>
                </p:cNvSpPr>
                <p:nvPr/>
              </p:nvSpPr>
              <p:spPr bwMode="auto">
                <a:xfrm>
                  <a:off x="2996179" y="3079985"/>
                  <a:ext cx="1742822" cy="1744036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8" name="Oval 15"/>
                <p:cNvSpPr>
                  <a:spLocks noChangeArrowheads="1"/>
                </p:cNvSpPr>
                <p:nvPr/>
              </p:nvSpPr>
              <p:spPr bwMode="auto">
                <a:xfrm>
                  <a:off x="3284018" y="3368432"/>
                  <a:ext cx="1166537" cy="1167144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9" name="Oval 16"/>
                <p:cNvSpPr>
                  <a:spLocks noChangeArrowheads="1"/>
                </p:cNvSpPr>
                <p:nvPr/>
              </p:nvSpPr>
              <p:spPr bwMode="auto">
                <a:xfrm>
                  <a:off x="3530563" y="3615584"/>
                  <a:ext cx="672839" cy="672838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31" name="Oval 17"/>
                <p:cNvSpPr>
                  <a:spLocks noChangeArrowheads="1"/>
                </p:cNvSpPr>
                <p:nvPr/>
              </p:nvSpPr>
              <p:spPr bwMode="auto">
                <a:xfrm>
                  <a:off x="3709096" y="3794117"/>
                  <a:ext cx="315773" cy="315773"/>
                </a:xfrm>
                <a:prstGeom prst="ellipse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</p:grpSp>
        <p:grpSp>
          <p:nvGrpSpPr>
            <p:cNvPr id="32" name="Group 25"/>
            <p:cNvGrpSpPr/>
            <p:nvPr/>
          </p:nvGrpSpPr>
          <p:grpSpPr>
            <a:xfrm rot="840000">
              <a:off x="10023" y="1597"/>
              <a:ext cx="2214" cy="2262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0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1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2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6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7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8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3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4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42" name="Group 34"/>
            <p:cNvGrpSpPr/>
            <p:nvPr/>
          </p:nvGrpSpPr>
          <p:grpSpPr>
            <a:xfrm rot="20700000">
              <a:off x="8166" y="2555"/>
              <a:ext cx="2622" cy="2679"/>
              <a:chOff x="5920323" y="2302554"/>
              <a:chExt cx="2180669" cy="2227927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5" name="Freeform 21"/>
              <p:cNvSpPr/>
              <p:nvPr/>
            </p:nvSpPr>
            <p:spPr bwMode="auto">
              <a:xfrm>
                <a:off x="7879324" y="4300937"/>
                <a:ext cx="221668" cy="229544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2" name="Freeform 22"/>
              <p:cNvSpPr/>
              <p:nvPr/>
            </p:nvSpPr>
            <p:spPr bwMode="auto">
              <a:xfrm>
                <a:off x="7375227" y="3756332"/>
                <a:ext cx="554732" cy="640248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6" name="Freeform 23"/>
              <p:cNvSpPr/>
              <p:nvPr/>
            </p:nvSpPr>
            <p:spPr bwMode="auto">
              <a:xfrm>
                <a:off x="7363975" y="3746206"/>
                <a:ext cx="155280" cy="247548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6" name="Freeform 24"/>
              <p:cNvSpPr/>
              <p:nvPr/>
            </p:nvSpPr>
            <p:spPr bwMode="auto">
              <a:xfrm>
                <a:off x="5920323" y="2783021"/>
                <a:ext cx="534478" cy="459088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7" name="Freeform 25"/>
              <p:cNvSpPr/>
              <p:nvPr/>
            </p:nvSpPr>
            <p:spPr bwMode="auto">
              <a:xfrm>
                <a:off x="6315274" y="2361065"/>
                <a:ext cx="198038" cy="517599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8" name="Freeform 26"/>
              <p:cNvSpPr/>
              <p:nvPr/>
            </p:nvSpPr>
            <p:spPr bwMode="auto">
              <a:xfrm>
                <a:off x="6053930" y="2855670"/>
                <a:ext cx="569359" cy="690883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9" name="Freeform 27"/>
              <p:cNvSpPr/>
              <p:nvPr/>
            </p:nvSpPr>
            <p:spPr bwMode="auto">
              <a:xfrm>
                <a:off x="6363658" y="2302554"/>
                <a:ext cx="541229" cy="755020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0" name="Freeform 28"/>
              <p:cNvSpPr/>
              <p:nvPr/>
            </p:nvSpPr>
            <p:spPr bwMode="auto">
              <a:xfrm>
                <a:off x="6451425" y="2878664"/>
                <a:ext cx="1019446" cy="1046451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51" name="Group 43"/>
            <p:cNvGrpSpPr/>
            <p:nvPr/>
          </p:nvGrpSpPr>
          <p:grpSpPr>
            <a:xfrm rot="240000">
              <a:off x="8420" y="1198"/>
              <a:ext cx="2838" cy="2900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52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3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4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5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6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7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8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9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</p:grpSp>
      <p:sp>
        <p:nvSpPr>
          <p:cNvPr id="2" name="文本框 1"/>
          <p:cNvSpPr txBox="1"/>
          <p:nvPr/>
        </p:nvSpPr>
        <p:spPr>
          <a:xfrm>
            <a:off x="987425" y="5492750"/>
            <a:ext cx="319468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b="1">
                <a:solidFill>
                  <a:schemeClr val="tx2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彼得 </a:t>
            </a:r>
            <a:r>
              <a:rPr lang="en-US" b="1">
                <a:solidFill>
                  <a:schemeClr val="tx2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· </a:t>
            </a:r>
            <a:r>
              <a:rPr b="1">
                <a:solidFill>
                  <a:schemeClr val="tx2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德鲁克</a:t>
            </a:r>
            <a:r>
              <a:rPr>
                <a:solidFill>
                  <a:schemeClr val="tx2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(Peter Drucker) </a:t>
            </a:r>
            <a:endParaRPr lang="zh-CN" altLang="en-US">
              <a:solidFill>
                <a:schemeClr val="tx2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1"/>
          <a:srcRect l="584" t="581"/>
          <a:stretch>
            <a:fillRect/>
          </a:stretch>
        </p:blipFill>
        <p:spPr>
          <a:xfrm>
            <a:off x="1306830" y="2097405"/>
            <a:ext cx="2376805" cy="325755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0" name="组合 39"/>
          <p:cNvGrpSpPr/>
          <p:nvPr/>
        </p:nvGrpSpPr>
        <p:grpSpPr>
          <a:xfrm>
            <a:off x="265430" y="267970"/>
            <a:ext cx="438785" cy="622300"/>
            <a:chOff x="418" y="422"/>
            <a:chExt cx="691" cy="980"/>
          </a:xfrm>
          <a:solidFill>
            <a:srgbClr val="0070C0"/>
          </a:solidFill>
        </p:grpSpPr>
        <p:sp>
          <p:nvSpPr>
            <p:cNvPr id="41" name="Freeform 5"/>
            <p:cNvSpPr/>
            <p:nvPr/>
          </p:nvSpPr>
          <p:spPr bwMode="auto">
            <a:xfrm>
              <a:off x="425" y="422"/>
              <a:ext cx="414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6"/>
            <p:cNvSpPr/>
            <p:nvPr/>
          </p:nvSpPr>
          <p:spPr bwMode="auto">
            <a:xfrm>
              <a:off x="695" y="696"/>
              <a:ext cx="414" cy="423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7"/>
            <p:cNvSpPr/>
            <p:nvPr/>
          </p:nvSpPr>
          <p:spPr bwMode="auto">
            <a:xfrm>
              <a:off x="418" y="982"/>
              <a:ext cx="411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45" name="直接连接符 44"/>
          <p:cNvCxnSpPr/>
          <p:nvPr/>
        </p:nvCxnSpPr>
        <p:spPr>
          <a:xfrm>
            <a:off x="874395" y="921385"/>
            <a:ext cx="10248900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"/>
          <p:cNvSpPr>
            <a:spLocks noChangeArrowheads="1"/>
          </p:cNvSpPr>
          <p:nvPr/>
        </p:nvSpPr>
        <p:spPr bwMode="auto">
          <a:xfrm>
            <a:off x="789323" y="338657"/>
            <a:ext cx="272669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8760" tIns="59381" rIns="118760" bIns="5938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目标管理的应用</a:t>
            </a:r>
            <a:endParaRPr lang="en-US" altLang="zh-CN" sz="2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0817225" y="164465"/>
            <a:ext cx="1038860" cy="1056005"/>
            <a:chOff x="8166" y="1198"/>
            <a:chExt cx="5105" cy="5191"/>
          </a:xfrm>
        </p:grpSpPr>
        <p:grpSp>
          <p:nvGrpSpPr>
            <p:cNvPr id="82" name="Group 81"/>
            <p:cNvGrpSpPr/>
            <p:nvPr/>
          </p:nvGrpSpPr>
          <p:grpSpPr>
            <a:xfrm>
              <a:off x="8983" y="2373"/>
              <a:ext cx="4288" cy="4016"/>
              <a:chOff x="7133415" y="1668270"/>
              <a:chExt cx="4322441" cy="4047961"/>
            </a:xfrm>
          </p:grpSpPr>
          <p:grpSp>
            <p:nvGrpSpPr>
              <p:cNvPr id="6" name="Group 9"/>
              <p:cNvGrpSpPr/>
              <p:nvPr/>
            </p:nvGrpSpPr>
            <p:grpSpPr>
              <a:xfrm>
                <a:off x="7133415" y="2987835"/>
                <a:ext cx="4322441" cy="2728396"/>
                <a:chOff x="1685115" y="3521460"/>
                <a:chExt cx="4322441" cy="2728396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16" name="Freeform 10"/>
                <p:cNvSpPr/>
                <p:nvPr/>
              </p:nvSpPr>
              <p:spPr bwMode="auto">
                <a:xfrm>
                  <a:off x="3925886" y="4199156"/>
                  <a:ext cx="2081670" cy="2050700"/>
                </a:xfrm>
                <a:custGeom>
                  <a:avLst/>
                  <a:gdLst>
                    <a:gd name="T0" fmla="*/ 3577 w 3638"/>
                    <a:gd name="T1" fmla="*/ 3090 h 3585"/>
                    <a:gd name="T2" fmla="*/ 3555 w 3638"/>
                    <a:gd name="T3" fmla="*/ 3072 h 3585"/>
                    <a:gd name="T4" fmla="*/ 3556 w 3638"/>
                    <a:gd name="T5" fmla="*/ 3071 h 3585"/>
                    <a:gd name="T6" fmla="*/ 468 w 3638"/>
                    <a:gd name="T7" fmla="*/ 0 h 3585"/>
                    <a:gd name="T8" fmla="*/ 0 w 3638"/>
                    <a:gd name="T9" fmla="*/ 470 h 3585"/>
                    <a:gd name="T10" fmla="*/ 3062 w 3638"/>
                    <a:gd name="T11" fmla="*/ 3516 h 3585"/>
                    <a:gd name="T12" fmla="*/ 3067 w 3638"/>
                    <a:gd name="T13" fmla="*/ 3522 h 3585"/>
                    <a:gd name="T14" fmla="*/ 3084 w 3638"/>
                    <a:gd name="T15" fmla="*/ 3537 h 3585"/>
                    <a:gd name="T16" fmla="*/ 3088 w 3638"/>
                    <a:gd name="T17" fmla="*/ 3541 h 3585"/>
                    <a:gd name="T18" fmla="*/ 3088 w 3638"/>
                    <a:gd name="T19" fmla="*/ 3540 h 3585"/>
                    <a:gd name="T20" fmla="*/ 3432 w 3638"/>
                    <a:gd name="T21" fmla="*/ 3436 h 3585"/>
                    <a:gd name="T22" fmla="*/ 3577 w 3638"/>
                    <a:gd name="T23" fmla="*/ 309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8" h="3585">
                      <a:moveTo>
                        <a:pt x="3577" y="3090"/>
                      </a:moveTo>
                      <a:cubicBezTo>
                        <a:pt x="3570" y="3083"/>
                        <a:pt x="3563" y="3077"/>
                        <a:pt x="3555" y="3072"/>
                      </a:cubicBezTo>
                      <a:cubicBezTo>
                        <a:pt x="3556" y="3071"/>
                        <a:pt x="3556" y="3071"/>
                        <a:pt x="3556" y="3071"/>
                      </a:cubicBezTo>
                      <a:cubicBezTo>
                        <a:pt x="468" y="0"/>
                        <a:pt x="468" y="0"/>
                        <a:pt x="468" y="0"/>
                      </a:cubicBez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3062" y="3516"/>
                        <a:pt x="3062" y="3516"/>
                        <a:pt x="3062" y="3516"/>
                      </a:cubicBezTo>
                      <a:cubicBezTo>
                        <a:pt x="3064" y="3518"/>
                        <a:pt x="3065" y="3520"/>
                        <a:pt x="3067" y="3522"/>
                      </a:cubicBezTo>
                      <a:cubicBezTo>
                        <a:pt x="3072" y="3528"/>
                        <a:pt x="3078" y="3533"/>
                        <a:pt x="3084" y="3537"/>
                      </a:cubicBezTo>
                      <a:cubicBezTo>
                        <a:pt x="3088" y="3541"/>
                        <a:pt x="3088" y="3541"/>
                        <a:pt x="3088" y="3541"/>
                      </a:cubicBezTo>
                      <a:cubicBezTo>
                        <a:pt x="3088" y="3540"/>
                        <a:pt x="3088" y="3540"/>
                        <a:pt x="3088" y="3540"/>
                      </a:cubicBezTo>
                      <a:cubicBezTo>
                        <a:pt x="3160" y="3585"/>
                        <a:pt x="3305" y="3544"/>
                        <a:pt x="3432" y="3436"/>
                      </a:cubicBezTo>
                      <a:cubicBezTo>
                        <a:pt x="3573" y="3317"/>
                        <a:pt x="3638" y="3162"/>
                        <a:pt x="3577" y="309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7" name="Freeform 11"/>
                <p:cNvSpPr/>
                <p:nvPr/>
              </p:nvSpPr>
              <p:spPr bwMode="auto">
                <a:xfrm>
                  <a:off x="1685115" y="4199156"/>
                  <a:ext cx="2081063" cy="2050700"/>
                </a:xfrm>
                <a:custGeom>
                  <a:avLst/>
                  <a:gdLst>
                    <a:gd name="T0" fmla="*/ 3637 w 3637"/>
                    <a:gd name="T1" fmla="*/ 470 h 3585"/>
                    <a:gd name="T2" fmla="*/ 3169 w 3637"/>
                    <a:gd name="T3" fmla="*/ 0 h 3585"/>
                    <a:gd name="T4" fmla="*/ 82 w 3637"/>
                    <a:gd name="T5" fmla="*/ 3071 h 3585"/>
                    <a:gd name="T6" fmla="*/ 83 w 3637"/>
                    <a:gd name="T7" fmla="*/ 3072 h 3585"/>
                    <a:gd name="T8" fmla="*/ 61 w 3637"/>
                    <a:gd name="T9" fmla="*/ 3090 h 3585"/>
                    <a:gd name="T10" fmla="*/ 205 w 3637"/>
                    <a:gd name="T11" fmla="*/ 3436 h 3585"/>
                    <a:gd name="T12" fmla="*/ 549 w 3637"/>
                    <a:gd name="T13" fmla="*/ 3540 h 3585"/>
                    <a:gd name="T14" fmla="*/ 550 w 3637"/>
                    <a:gd name="T15" fmla="*/ 3541 h 3585"/>
                    <a:gd name="T16" fmla="*/ 553 w 3637"/>
                    <a:gd name="T17" fmla="*/ 3537 h 3585"/>
                    <a:gd name="T18" fmla="*/ 570 w 3637"/>
                    <a:gd name="T19" fmla="*/ 3522 h 3585"/>
                    <a:gd name="T20" fmla="*/ 575 w 3637"/>
                    <a:gd name="T21" fmla="*/ 3516 h 3585"/>
                    <a:gd name="T22" fmla="*/ 3637 w 3637"/>
                    <a:gd name="T23" fmla="*/ 47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7" h="3585">
                      <a:moveTo>
                        <a:pt x="3637" y="470"/>
                      </a:moveTo>
                      <a:cubicBezTo>
                        <a:pt x="3169" y="0"/>
                        <a:pt x="3169" y="0"/>
                        <a:pt x="3169" y="0"/>
                      </a:cubicBezTo>
                      <a:cubicBezTo>
                        <a:pt x="82" y="3071"/>
                        <a:pt x="82" y="3071"/>
                        <a:pt x="82" y="3071"/>
                      </a:cubicBezTo>
                      <a:cubicBezTo>
                        <a:pt x="83" y="3072"/>
                        <a:pt x="83" y="3072"/>
                        <a:pt x="83" y="3072"/>
                      </a:cubicBezTo>
                      <a:cubicBezTo>
                        <a:pt x="74" y="3077"/>
                        <a:pt x="67" y="3083"/>
                        <a:pt x="61" y="3090"/>
                      </a:cubicBezTo>
                      <a:cubicBezTo>
                        <a:pt x="0" y="3162"/>
                        <a:pt x="65" y="3317"/>
                        <a:pt x="205" y="3436"/>
                      </a:cubicBezTo>
                      <a:cubicBezTo>
                        <a:pt x="332" y="3544"/>
                        <a:pt x="477" y="3585"/>
                        <a:pt x="549" y="3540"/>
                      </a:cubicBezTo>
                      <a:cubicBezTo>
                        <a:pt x="550" y="3541"/>
                        <a:pt x="550" y="3541"/>
                        <a:pt x="550" y="3541"/>
                      </a:cubicBezTo>
                      <a:cubicBezTo>
                        <a:pt x="553" y="3537"/>
                        <a:pt x="553" y="3537"/>
                        <a:pt x="553" y="3537"/>
                      </a:cubicBezTo>
                      <a:cubicBezTo>
                        <a:pt x="560" y="3533"/>
                        <a:pt x="565" y="3528"/>
                        <a:pt x="570" y="3522"/>
                      </a:cubicBezTo>
                      <a:cubicBezTo>
                        <a:pt x="572" y="3520"/>
                        <a:pt x="574" y="3518"/>
                        <a:pt x="575" y="3516"/>
                      </a:cubicBezTo>
                      <a:lnTo>
                        <a:pt x="3637" y="4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8" name="Freeform 12"/>
                <p:cNvSpPr/>
                <p:nvPr/>
              </p:nvSpPr>
              <p:spPr bwMode="auto">
                <a:xfrm>
                  <a:off x="3668410" y="3521460"/>
                  <a:ext cx="411112" cy="2598444"/>
                </a:xfrm>
                <a:custGeom>
                  <a:avLst/>
                  <a:gdLst>
                    <a:gd name="T0" fmla="*/ 667 w 719"/>
                    <a:gd name="T1" fmla="*/ 4334 h 4542"/>
                    <a:gd name="T2" fmla="*/ 666 w 719"/>
                    <a:gd name="T3" fmla="*/ 4326 h 4542"/>
                    <a:gd name="T4" fmla="*/ 719 w 719"/>
                    <a:gd name="T5" fmla="*/ 8 h 4542"/>
                    <a:gd name="T6" fmla="*/ 56 w 719"/>
                    <a:gd name="T7" fmla="*/ 0 h 4542"/>
                    <a:gd name="T8" fmla="*/ 2 w 719"/>
                    <a:gd name="T9" fmla="*/ 4354 h 4542"/>
                    <a:gd name="T10" fmla="*/ 4 w 719"/>
                    <a:gd name="T11" fmla="*/ 4354 h 4542"/>
                    <a:gd name="T12" fmla="*/ 1 w 719"/>
                    <a:gd name="T13" fmla="*/ 4383 h 4542"/>
                    <a:gd name="T14" fmla="*/ 347 w 719"/>
                    <a:gd name="T15" fmla="*/ 4529 h 4542"/>
                    <a:gd name="T16" fmla="*/ 665 w 719"/>
                    <a:gd name="T17" fmla="*/ 4362 h 4542"/>
                    <a:gd name="T18" fmla="*/ 666 w 719"/>
                    <a:gd name="T19" fmla="*/ 4362 h 4542"/>
                    <a:gd name="T20" fmla="*/ 666 w 719"/>
                    <a:gd name="T21" fmla="*/ 4357 h 4542"/>
                    <a:gd name="T22" fmla="*/ 667 w 719"/>
                    <a:gd name="T23" fmla="*/ 4334 h 45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19" h="4542">
                      <a:moveTo>
                        <a:pt x="667" y="4334"/>
                      </a:moveTo>
                      <a:cubicBezTo>
                        <a:pt x="667" y="4332"/>
                        <a:pt x="667" y="4329"/>
                        <a:pt x="666" y="4326"/>
                      </a:cubicBezTo>
                      <a:cubicBezTo>
                        <a:pt x="719" y="8"/>
                        <a:pt x="719" y="8"/>
                        <a:pt x="719" y="8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2" y="4354"/>
                        <a:pt x="2" y="4354"/>
                        <a:pt x="2" y="4354"/>
                      </a:cubicBezTo>
                      <a:cubicBezTo>
                        <a:pt x="4" y="4354"/>
                        <a:pt x="4" y="4354"/>
                        <a:pt x="4" y="4354"/>
                      </a:cubicBezTo>
                      <a:cubicBezTo>
                        <a:pt x="1" y="4364"/>
                        <a:pt x="0" y="4373"/>
                        <a:pt x="1" y="4383"/>
                      </a:cubicBezTo>
                      <a:cubicBezTo>
                        <a:pt x="8" y="4477"/>
                        <a:pt x="163" y="4542"/>
                        <a:pt x="347" y="4529"/>
                      </a:cubicBezTo>
                      <a:cubicBezTo>
                        <a:pt x="512" y="4517"/>
                        <a:pt x="645" y="4445"/>
                        <a:pt x="665" y="4362"/>
                      </a:cubicBezTo>
                      <a:cubicBezTo>
                        <a:pt x="666" y="4362"/>
                        <a:pt x="666" y="4362"/>
                        <a:pt x="666" y="4362"/>
                      </a:cubicBezTo>
                      <a:cubicBezTo>
                        <a:pt x="666" y="4357"/>
                        <a:pt x="666" y="4357"/>
                        <a:pt x="666" y="4357"/>
                      </a:cubicBezTo>
                      <a:cubicBezTo>
                        <a:pt x="667" y="4350"/>
                        <a:pt x="668" y="4342"/>
                        <a:pt x="667" y="43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19" name="Group 13"/>
              <p:cNvGrpSpPr/>
              <p:nvPr/>
            </p:nvGrpSpPr>
            <p:grpSpPr>
              <a:xfrm>
                <a:off x="7876695" y="2814767"/>
                <a:ext cx="2864422" cy="2524359"/>
                <a:chOff x="2428395" y="3348392"/>
                <a:chExt cx="2864422" cy="2524359"/>
              </a:xfrm>
              <a:solidFill>
                <a:schemeClr val="tx1">
                  <a:alpha val="50000"/>
                </a:schemeClr>
              </a:solidFill>
            </p:grpSpPr>
            <p:sp>
              <p:nvSpPr>
                <p:cNvPr id="20" name="Freeform 14"/>
                <p:cNvSpPr/>
                <p:nvPr/>
              </p:nvSpPr>
              <p:spPr bwMode="auto">
                <a:xfrm>
                  <a:off x="2428395" y="4143896"/>
                  <a:ext cx="1392436" cy="1374218"/>
                </a:xfrm>
                <a:custGeom>
                  <a:avLst/>
                  <a:gdLst>
                    <a:gd name="T0" fmla="*/ 0 w 2434"/>
                    <a:gd name="T1" fmla="*/ 1956 h 2402"/>
                    <a:gd name="T2" fmla="*/ 492 w 2434"/>
                    <a:gd name="T3" fmla="*/ 2402 h 2402"/>
                    <a:gd name="T4" fmla="*/ 2434 w 2434"/>
                    <a:gd name="T5" fmla="*/ 470 h 2402"/>
                    <a:gd name="T6" fmla="*/ 1966 w 2434"/>
                    <a:gd name="T7" fmla="*/ 0 h 2402"/>
                    <a:gd name="T8" fmla="*/ 0 w 2434"/>
                    <a:gd name="T9" fmla="*/ 1956 h 24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34" h="2402">
                      <a:moveTo>
                        <a:pt x="0" y="1956"/>
                      </a:moveTo>
                      <a:cubicBezTo>
                        <a:pt x="90" y="2246"/>
                        <a:pt x="246" y="2330"/>
                        <a:pt x="492" y="2402"/>
                      </a:cubicBezTo>
                      <a:cubicBezTo>
                        <a:pt x="2434" y="470"/>
                        <a:pt x="2434" y="470"/>
                        <a:pt x="2434" y="470"/>
                      </a:cubicBezTo>
                      <a:cubicBezTo>
                        <a:pt x="1966" y="0"/>
                        <a:pt x="1966" y="0"/>
                        <a:pt x="1966" y="0"/>
                      </a:cubicBezTo>
                      <a:lnTo>
                        <a:pt x="0" y="195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1" name="Freeform 15"/>
                <p:cNvSpPr/>
                <p:nvPr/>
              </p:nvSpPr>
              <p:spPr bwMode="auto">
                <a:xfrm>
                  <a:off x="3877913" y="4151183"/>
                  <a:ext cx="1414904" cy="1392435"/>
                </a:xfrm>
                <a:custGeom>
                  <a:avLst/>
                  <a:gdLst>
                    <a:gd name="T0" fmla="*/ 468 w 2473"/>
                    <a:gd name="T1" fmla="*/ 0 h 2434"/>
                    <a:gd name="T2" fmla="*/ 0 w 2473"/>
                    <a:gd name="T3" fmla="*/ 470 h 2434"/>
                    <a:gd name="T4" fmla="*/ 1974 w 2473"/>
                    <a:gd name="T5" fmla="*/ 2434 h 2434"/>
                    <a:gd name="T6" fmla="*/ 2473 w 2473"/>
                    <a:gd name="T7" fmla="*/ 1994 h 2434"/>
                    <a:gd name="T8" fmla="*/ 468 w 2473"/>
                    <a:gd name="T9" fmla="*/ 0 h 2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73" h="2434">
                      <a:moveTo>
                        <a:pt x="468" y="0"/>
                      </a:move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1974" y="2434"/>
                        <a:pt x="1974" y="2434"/>
                        <a:pt x="1974" y="2434"/>
                      </a:cubicBezTo>
                      <a:cubicBezTo>
                        <a:pt x="2200" y="2366"/>
                        <a:pt x="2332" y="2258"/>
                        <a:pt x="2473" y="1994"/>
                      </a:cubicBezTo>
                      <a:lnTo>
                        <a:pt x="46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4" name="Freeform 16"/>
                <p:cNvSpPr/>
                <p:nvPr/>
              </p:nvSpPr>
              <p:spPr bwMode="auto">
                <a:xfrm>
                  <a:off x="3670232" y="3348392"/>
                  <a:ext cx="409290" cy="2524359"/>
                </a:xfrm>
                <a:custGeom>
                  <a:avLst/>
                  <a:gdLst>
                    <a:gd name="T0" fmla="*/ 0 w 715"/>
                    <a:gd name="T1" fmla="*/ 4252 h 4412"/>
                    <a:gd name="T2" fmla="*/ 663 w 715"/>
                    <a:gd name="T3" fmla="*/ 4275 h 4412"/>
                    <a:gd name="T4" fmla="*/ 715 w 715"/>
                    <a:gd name="T5" fmla="*/ 9 h 4412"/>
                    <a:gd name="T6" fmla="*/ 52 w 715"/>
                    <a:gd name="T7" fmla="*/ 0 h 4412"/>
                    <a:gd name="T8" fmla="*/ 0 w 715"/>
                    <a:gd name="T9" fmla="*/ 4252 h 4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15" h="4412">
                      <a:moveTo>
                        <a:pt x="0" y="4252"/>
                      </a:moveTo>
                      <a:cubicBezTo>
                        <a:pt x="196" y="4412"/>
                        <a:pt x="476" y="4402"/>
                        <a:pt x="663" y="4275"/>
                      </a:cubicBezTo>
                      <a:cubicBezTo>
                        <a:pt x="715" y="9"/>
                        <a:pt x="715" y="9"/>
                        <a:pt x="715" y="9"/>
                      </a:cubicBezTo>
                      <a:cubicBezTo>
                        <a:pt x="52" y="0"/>
                        <a:pt x="52" y="0"/>
                        <a:pt x="52" y="0"/>
                      </a:cubicBezTo>
                      <a:lnTo>
                        <a:pt x="0" y="42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5" name="Group 17"/>
              <p:cNvGrpSpPr/>
              <p:nvPr/>
            </p:nvGrpSpPr>
            <p:grpSpPr>
              <a:xfrm>
                <a:off x="7565173" y="1668270"/>
                <a:ext cx="3500825" cy="3500217"/>
                <a:chOff x="2116873" y="2201895"/>
                <a:chExt cx="3500825" cy="3500217"/>
              </a:xfrm>
            </p:grpSpPr>
            <p:sp>
              <p:nvSpPr>
                <p:cNvPr id="24" name="Oval 11"/>
                <p:cNvSpPr>
                  <a:spLocks noChangeArrowheads="1"/>
                </p:cNvSpPr>
                <p:nvPr/>
              </p:nvSpPr>
              <p:spPr bwMode="auto">
                <a:xfrm>
                  <a:off x="2116873" y="2201895"/>
                  <a:ext cx="3500825" cy="3500217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7" name="Oval 12"/>
                <p:cNvSpPr>
                  <a:spLocks noChangeArrowheads="1"/>
                </p:cNvSpPr>
                <p:nvPr/>
              </p:nvSpPr>
              <p:spPr bwMode="auto">
                <a:xfrm>
                  <a:off x="2377993" y="2463014"/>
                  <a:ext cx="2979193" cy="2978585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8" name="Oval 13"/>
                <p:cNvSpPr>
                  <a:spLocks noChangeArrowheads="1"/>
                </p:cNvSpPr>
                <p:nvPr/>
              </p:nvSpPr>
              <p:spPr bwMode="auto">
                <a:xfrm>
                  <a:off x="2693765" y="2778180"/>
                  <a:ext cx="2347648" cy="2347648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9" name="Oval 14"/>
                <p:cNvSpPr>
                  <a:spLocks noChangeArrowheads="1"/>
                </p:cNvSpPr>
                <p:nvPr/>
              </p:nvSpPr>
              <p:spPr bwMode="auto">
                <a:xfrm>
                  <a:off x="2996179" y="3079985"/>
                  <a:ext cx="1742822" cy="1744036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8" name="Oval 15"/>
                <p:cNvSpPr>
                  <a:spLocks noChangeArrowheads="1"/>
                </p:cNvSpPr>
                <p:nvPr/>
              </p:nvSpPr>
              <p:spPr bwMode="auto">
                <a:xfrm>
                  <a:off x="3284018" y="3368432"/>
                  <a:ext cx="1166537" cy="1167144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9" name="Oval 16"/>
                <p:cNvSpPr>
                  <a:spLocks noChangeArrowheads="1"/>
                </p:cNvSpPr>
                <p:nvPr/>
              </p:nvSpPr>
              <p:spPr bwMode="auto">
                <a:xfrm>
                  <a:off x="3530563" y="3615584"/>
                  <a:ext cx="672839" cy="672838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31" name="Oval 17"/>
                <p:cNvSpPr>
                  <a:spLocks noChangeArrowheads="1"/>
                </p:cNvSpPr>
                <p:nvPr/>
              </p:nvSpPr>
              <p:spPr bwMode="auto">
                <a:xfrm>
                  <a:off x="3709096" y="3794117"/>
                  <a:ext cx="315773" cy="315773"/>
                </a:xfrm>
                <a:prstGeom prst="ellipse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</p:grpSp>
        <p:grpSp>
          <p:nvGrpSpPr>
            <p:cNvPr id="32" name="Group 25"/>
            <p:cNvGrpSpPr/>
            <p:nvPr/>
          </p:nvGrpSpPr>
          <p:grpSpPr>
            <a:xfrm rot="840000">
              <a:off x="10023" y="1597"/>
              <a:ext cx="2214" cy="2262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0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1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2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6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7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8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3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4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42" name="Group 34"/>
            <p:cNvGrpSpPr/>
            <p:nvPr/>
          </p:nvGrpSpPr>
          <p:grpSpPr>
            <a:xfrm rot="20700000">
              <a:off x="8166" y="2555"/>
              <a:ext cx="2622" cy="2679"/>
              <a:chOff x="5920323" y="2302554"/>
              <a:chExt cx="2180669" cy="2227927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5" name="Freeform 21"/>
              <p:cNvSpPr/>
              <p:nvPr/>
            </p:nvSpPr>
            <p:spPr bwMode="auto">
              <a:xfrm>
                <a:off x="7879324" y="4300937"/>
                <a:ext cx="221668" cy="229544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2" name="Freeform 22"/>
              <p:cNvSpPr/>
              <p:nvPr/>
            </p:nvSpPr>
            <p:spPr bwMode="auto">
              <a:xfrm>
                <a:off x="7375227" y="3756332"/>
                <a:ext cx="554732" cy="640248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6" name="Freeform 23"/>
              <p:cNvSpPr/>
              <p:nvPr/>
            </p:nvSpPr>
            <p:spPr bwMode="auto">
              <a:xfrm>
                <a:off x="7363975" y="3746206"/>
                <a:ext cx="155280" cy="247548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6" name="Freeform 24"/>
              <p:cNvSpPr/>
              <p:nvPr/>
            </p:nvSpPr>
            <p:spPr bwMode="auto">
              <a:xfrm>
                <a:off x="5920323" y="2783021"/>
                <a:ext cx="534478" cy="459088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7" name="Freeform 25"/>
              <p:cNvSpPr/>
              <p:nvPr/>
            </p:nvSpPr>
            <p:spPr bwMode="auto">
              <a:xfrm>
                <a:off x="6315274" y="2361065"/>
                <a:ext cx="198038" cy="517599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8" name="Freeform 26"/>
              <p:cNvSpPr/>
              <p:nvPr/>
            </p:nvSpPr>
            <p:spPr bwMode="auto">
              <a:xfrm>
                <a:off x="6053930" y="2855670"/>
                <a:ext cx="569359" cy="690883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9" name="Freeform 27"/>
              <p:cNvSpPr/>
              <p:nvPr/>
            </p:nvSpPr>
            <p:spPr bwMode="auto">
              <a:xfrm>
                <a:off x="6363658" y="2302554"/>
                <a:ext cx="541229" cy="755020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0" name="Freeform 28"/>
              <p:cNvSpPr/>
              <p:nvPr/>
            </p:nvSpPr>
            <p:spPr bwMode="auto">
              <a:xfrm>
                <a:off x="6451425" y="2878664"/>
                <a:ext cx="1019446" cy="1046451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51" name="Group 43"/>
            <p:cNvGrpSpPr/>
            <p:nvPr/>
          </p:nvGrpSpPr>
          <p:grpSpPr>
            <a:xfrm rot="240000">
              <a:off x="8420" y="1198"/>
              <a:ext cx="2838" cy="2900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52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3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4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5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6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7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8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9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</p:grpSp>
      <p:sp>
        <p:nvSpPr>
          <p:cNvPr id="1022" name="Freeform 981"/>
          <p:cNvSpPr>
            <a:spLocks noChangeAspect="1" noEditPoints="1"/>
          </p:cNvSpPr>
          <p:nvPr/>
        </p:nvSpPr>
        <p:spPr bwMode="auto">
          <a:xfrm>
            <a:off x="1434465" y="2983230"/>
            <a:ext cx="515620" cy="581025"/>
          </a:xfrm>
          <a:custGeom>
            <a:avLst/>
            <a:gdLst>
              <a:gd name="T0" fmla="*/ 564 w 2538"/>
              <a:gd name="T1" fmla="*/ 2393 h 2856"/>
              <a:gd name="T2" fmla="*/ 994 w 2538"/>
              <a:gd name="T3" fmla="*/ 2514 h 2856"/>
              <a:gd name="T4" fmla="*/ 1542 w 2538"/>
              <a:gd name="T5" fmla="*/ 2522 h 2856"/>
              <a:gd name="T6" fmla="*/ 1981 w 2538"/>
              <a:gd name="T7" fmla="*/ 2382 h 2856"/>
              <a:gd name="T8" fmla="*/ 1828 w 2538"/>
              <a:gd name="T9" fmla="*/ 2167 h 2856"/>
              <a:gd name="T10" fmla="*/ 1582 w 2538"/>
              <a:gd name="T11" fmla="*/ 1973 h 2856"/>
              <a:gd name="T12" fmla="*/ 1267 w 2538"/>
              <a:gd name="T13" fmla="*/ 1946 h 2856"/>
              <a:gd name="T14" fmla="*/ 962 w 2538"/>
              <a:gd name="T15" fmla="*/ 1914 h 2856"/>
              <a:gd name="T16" fmla="*/ 802 w 2538"/>
              <a:gd name="T17" fmla="*/ 2136 h 2856"/>
              <a:gd name="T18" fmla="*/ 1820 w 2538"/>
              <a:gd name="T19" fmla="*/ 998 h 2856"/>
              <a:gd name="T20" fmla="*/ 1926 w 2538"/>
              <a:gd name="T21" fmla="*/ 1117 h 2856"/>
              <a:gd name="T22" fmla="*/ 1832 w 2538"/>
              <a:gd name="T23" fmla="*/ 1299 h 2856"/>
              <a:gd name="T24" fmla="*/ 1801 w 2538"/>
              <a:gd name="T25" fmla="*/ 1363 h 2856"/>
              <a:gd name="T26" fmla="*/ 1849 w 2538"/>
              <a:gd name="T27" fmla="*/ 1376 h 2856"/>
              <a:gd name="T28" fmla="*/ 1943 w 2538"/>
              <a:gd name="T29" fmla="*/ 1184 h 2856"/>
              <a:gd name="T30" fmla="*/ 1904 w 2538"/>
              <a:gd name="T31" fmla="*/ 992 h 2856"/>
              <a:gd name="T32" fmla="*/ 852 w 2538"/>
              <a:gd name="T33" fmla="*/ 653 h 2856"/>
              <a:gd name="T34" fmla="*/ 778 w 2538"/>
              <a:gd name="T35" fmla="*/ 1012 h 2856"/>
              <a:gd name="T36" fmla="*/ 778 w 2538"/>
              <a:gd name="T37" fmla="*/ 1109 h 2856"/>
              <a:gd name="T38" fmla="*/ 770 w 2538"/>
              <a:gd name="T39" fmla="*/ 1117 h 2856"/>
              <a:gd name="T40" fmla="*/ 745 w 2538"/>
              <a:gd name="T41" fmla="*/ 1063 h 2856"/>
              <a:gd name="T42" fmla="*/ 649 w 2538"/>
              <a:gd name="T43" fmla="*/ 985 h 2856"/>
              <a:gd name="T44" fmla="*/ 595 w 2538"/>
              <a:gd name="T45" fmla="*/ 1203 h 2856"/>
              <a:gd name="T46" fmla="*/ 710 w 2538"/>
              <a:gd name="T47" fmla="*/ 1440 h 2856"/>
              <a:gd name="T48" fmla="*/ 994 w 2538"/>
              <a:gd name="T49" fmla="*/ 1768 h 2856"/>
              <a:gd name="T50" fmla="*/ 1430 w 2538"/>
              <a:gd name="T51" fmla="*/ 1825 h 2856"/>
              <a:gd name="T52" fmla="*/ 1749 w 2538"/>
              <a:gd name="T53" fmla="*/ 1530 h 2856"/>
              <a:gd name="T54" fmla="*/ 1622 w 2538"/>
              <a:gd name="T55" fmla="*/ 1357 h 2856"/>
              <a:gd name="T56" fmla="*/ 1728 w 2538"/>
              <a:gd name="T57" fmla="*/ 1182 h 2856"/>
              <a:gd name="T58" fmla="*/ 1530 w 2538"/>
              <a:gd name="T59" fmla="*/ 1129 h 2856"/>
              <a:gd name="T60" fmla="*/ 1473 w 2538"/>
              <a:gd name="T61" fmla="*/ 1021 h 2856"/>
              <a:gd name="T62" fmla="*/ 1463 w 2538"/>
              <a:gd name="T63" fmla="*/ 908 h 2856"/>
              <a:gd name="T64" fmla="*/ 1127 w 2538"/>
              <a:gd name="T65" fmla="*/ 856 h 2856"/>
              <a:gd name="T66" fmla="*/ 756 w 2538"/>
              <a:gd name="T67" fmla="*/ 136 h 2856"/>
              <a:gd name="T68" fmla="*/ 1042 w 2538"/>
              <a:gd name="T69" fmla="*/ 77 h 2856"/>
              <a:gd name="T70" fmla="*/ 1367 w 2538"/>
              <a:gd name="T71" fmla="*/ 0 h 2856"/>
              <a:gd name="T72" fmla="*/ 1780 w 2538"/>
              <a:gd name="T73" fmla="*/ 140 h 2856"/>
              <a:gd name="T74" fmla="*/ 1956 w 2538"/>
              <a:gd name="T75" fmla="*/ 438 h 2856"/>
              <a:gd name="T76" fmla="*/ 2050 w 2538"/>
              <a:gd name="T77" fmla="*/ 658 h 2856"/>
              <a:gd name="T78" fmla="*/ 2300 w 2538"/>
              <a:gd name="T79" fmla="*/ 823 h 2856"/>
              <a:gd name="T80" fmla="*/ 2348 w 2538"/>
              <a:gd name="T81" fmla="*/ 1148 h 2856"/>
              <a:gd name="T82" fmla="*/ 2177 w 2538"/>
              <a:gd name="T83" fmla="*/ 1393 h 2856"/>
              <a:gd name="T84" fmla="*/ 2338 w 2538"/>
              <a:gd name="T85" fmla="*/ 1537 h 2856"/>
              <a:gd name="T86" fmla="*/ 2346 w 2538"/>
              <a:gd name="T87" fmla="*/ 1716 h 2856"/>
              <a:gd name="T88" fmla="*/ 2169 w 2538"/>
              <a:gd name="T89" fmla="*/ 1848 h 2856"/>
              <a:gd name="T90" fmla="*/ 2194 w 2538"/>
              <a:gd name="T91" fmla="*/ 2008 h 2856"/>
              <a:gd name="T92" fmla="*/ 2290 w 2538"/>
              <a:gd name="T93" fmla="*/ 2182 h 2856"/>
              <a:gd name="T94" fmla="*/ 2505 w 2538"/>
              <a:gd name="T95" fmla="*/ 2434 h 2856"/>
              <a:gd name="T96" fmla="*/ 2450 w 2538"/>
              <a:gd name="T97" fmla="*/ 2852 h 2856"/>
              <a:gd name="T98" fmla="*/ 0 w 2538"/>
              <a:gd name="T99" fmla="*/ 2603 h 2856"/>
              <a:gd name="T100" fmla="*/ 190 w 2538"/>
              <a:gd name="T101" fmla="*/ 2265 h 2856"/>
              <a:gd name="T102" fmla="*/ 261 w 2538"/>
              <a:gd name="T103" fmla="*/ 2094 h 2856"/>
              <a:gd name="T104" fmla="*/ 399 w 2538"/>
              <a:gd name="T105" fmla="*/ 1944 h 2856"/>
              <a:gd name="T106" fmla="*/ 225 w 2538"/>
              <a:gd name="T107" fmla="*/ 1781 h 2856"/>
              <a:gd name="T108" fmla="*/ 173 w 2538"/>
              <a:gd name="T109" fmla="*/ 1534 h 2856"/>
              <a:gd name="T110" fmla="*/ 347 w 2538"/>
              <a:gd name="T111" fmla="*/ 1328 h 2856"/>
              <a:gd name="T112" fmla="*/ 248 w 2538"/>
              <a:gd name="T113" fmla="*/ 1113 h 2856"/>
              <a:gd name="T114" fmla="*/ 257 w 2538"/>
              <a:gd name="T115" fmla="*/ 808 h 2856"/>
              <a:gd name="T116" fmla="*/ 488 w 2538"/>
              <a:gd name="T117" fmla="*/ 674 h 2856"/>
              <a:gd name="T118" fmla="*/ 555 w 2538"/>
              <a:gd name="T119" fmla="*/ 499 h 2856"/>
              <a:gd name="T120" fmla="*/ 699 w 2538"/>
              <a:gd name="T121" fmla="*/ 188 h 2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538" h="2856">
                <a:moveTo>
                  <a:pt x="453" y="2244"/>
                </a:moveTo>
                <a:lnTo>
                  <a:pt x="455" y="2286"/>
                </a:lnTo>
                <a:lnTo>
                  <a:pt x="474" y="2328"/>
                </a:lnTo>
                <a:lnTo>
                  <a:pt x="511" y="2361"/>
                </a:lnTo>
                <a:lnTo>
                  <a:pt x="564" y="2393"/>
                </a:lnTo>
                <a:lnTo>
                  <a:pt x="628" y="2426"/>
                </a:lnTo>
                <a:lnTo>
                  <a:pt x="706" y="2453"/>
                </a:lnTo>
                <a:lnTo>
                  <a:pt x="797" y="2478"/>
                </a:lnTo>
                <a:lnTo>
                  <a:pt x="891" y="2497"/>
                </a:lnTo>
                <a:lnTo>
                  <a:pt x="994" y="2514"/>
                </a:lnTo>
                <a:lnTo>
                  <a:pt x="1100" y="2524"/>
                </a:lnTo>
                <a:lnTo>
                  <a:pt x="1213" y="2534"/>
                </a:lnTo>
                <a:lnTo>
                  <a:pt x="1323" y="2534"/>
                </a:lnTo>
                <a:lnTo>
                  <a:pt x="1434" y="2530"/>
                </a:lnTo>
                <a:lnTo>
                  <a:pt x="1542" y="2522"/>
                </a:lnTo>
                <a:lnTo>
                  <a:pt x="1643" y="2505"/>
                </a:lnTo>
                <a:lnTo>
                  <a:pt x="1741" y="2486"/>
                </a:lnTo>
                <a:lnTo>
                  <a:pt x="1833" y="2457"/>
                </a:lnTo>
                <a:lnTo>
                  <a:pt x="1912" y="2422"/>
                </a:lnTo>
                <a:lnTo>
                  <a:pt x="1981" y="2382"/>
                </a:lnTo>
                <a:lnTo>
                  <a:pt x="2033" y="2336"/>
                </a:lnTo>
                <a:lnTo>
                  <a:pt x="2068" y="2292"/>
                </a:lnTo>
                <a:lnTo>
                  <a:pt x="2091" y="2246"/>
                </a:lnTo>
                <a:lnTo>
                  <a:pt x="1922" y="2196"/>
                </a:lnTo>
                <a:lnTo>
                  <a:pt x="1828" y="2167"/>
                </a:lnTo>
                <a:lnTo>
                  <a:pt x="1736" y="2136"/>
                </a:lnTo>
                <a:lnTo>
                  <a:pt x="1674" y="2106"/>
                </a:lnTo>
                <a:lnTo>
                  <a:pt x="1628" y="2069"/>
                </a:lnTo>
                <a:lnTo>
                  <a:pt x="1601" y="2021"/>
                </a:lnTo>
                <a:lnTo>
                  <a:pt x="1582" y="1973"/>
                </a:lnTo>
                <a:lnTo>
                  <a:pt x="1572" y="1916"/>
                </a:lnTo>
                <a:lnTo>
                  <a:pt x="1572" y="1854"/>
                </a:lnTo>
                <a:lnTo>
                  <a:pt x="1480" y="1906"/>
                </a:lnTo>
                <a:lnTo>
                  <a:pt x="1378" y="1937"/>
                </a:lnTo>
                <a:lnTo>
                  <a:pt x="1267" y="1946"/>
                </a:lnTo>
                <a:lnTo>
                  <a:pt x="1183" y="1939"/>
                </a:lnTo>
                <a:lnTo>
                  <a:pt x="1104" y="1923"/>
                </a:lnTo>
                <a:lnTo>
                  <a:pt x="1031" y="1892"/>
                </a:lnTo>
                <a:lnTo>
                  <a:pt x="964" y="1856"/>
                </a:lnTo>
                <a:lnTo>
                  <a:pt x="962" y="1914"/>
                </a:lnTo>
                <a:lnTo>
                  <a:pt x="954" y="1969"/>
                </a:lnTo>
                <a:lnTo>
                  <a:pt x="937" y="2025"/>
                </a:lnTo>
                <a:lnTo>
                  <a:pt x="906" y="2067"/>
                </a:lnTo>
                <a:lnTo>
                  <a:pt x="860" y="2104"/>
                </a:lnTo>
                <a:lnTo>
                  <a:pt x="802" y="2136"/>
                </a:lnTo>
                <a:lnTo>
                  <a:pt x="683" y="2173"/>
                </a:lnTo>
                <a:lnTo>
                  <a:pt x="564" y="2209"/>
                </a:lnTo>
                <a:lnTo>
                  <a:pt x="453" y="2244"/>
                </a:lnTo>
                <a:close/>
                <a:moveTo>
                  <a:pt x="1837" y="971"/>
                </a:moveTo>
                <a:lnTo>
                  <a:pt x="1820" y="998"/>
                </a:lnTo>
                <a:lnTo>
                  <a:pt x="1826" y="998"/>
                </a:lnTo>
                <a:lnTo>
                  <a:pt x="1872" y="1029"/>
                </a:lnTo>
                <a:lnTo>
                  <a:pt x="1904" y="1056"/>
                </a:lnTo>
                <a:lnTo>
                  <a:pt x="1920" y="1086"/>
                </a:lnTo>
                <a:lnTo>
                  <a:pt x="1926" y="1117"/>
                </a:lnTo>
                <a:lnTo>
                  <a:pt x="1920" y="1154"/>
                </a:lnTo>
                <a:lnTo>
                  <a:pt x="1906" y="1188"/>
                </a:lnTo>
                <a:lnTo>
                  <a:pt x="1887" y="1219"/>
                </a:lnTo>
                <a:lnTo>
                  <a:pt x="1860" y="1261"/>
                </a:lnTo>
                <a:lnTo>
                  <a:pt x="1832" y="1299"/>
                </a:lnTo>
                <a:lnTo>
                  <a:pt x="1810" y="1326"/>
                </a:lnTo>
                <a:lnTo>
                  <a:pt x="1805" y="1340"/>
                </a:lnTo>
                <a:lnTo>
                  <a:pt x="1797" y="1349"/>
                </a:lnTo>
                <a:lnTo>
                  <a:pt x="1797" y="1355"/>
                </a:lnTo>
                <a:lnTo>
                  <a:pt x="1801" y="1363"/>
                </a:lnTo>
                <a:lnTo>
                  <a:pt x="1805" y="1369"/>
                </a:lnTo>
                <a:lnTo>
                  <a:pt x="1814" y="1372"/>
                </a:lnTo>
                <a:lnTo>
                  <a:pt x="1826" y="1372"/>
                </a:lnTo>
                <a:lnTo>
                  <a:pt x="1847" y="1372"/>
                </a:lnTo>
                <a:lnTo>
                  <a:pt x="1849" y="1376"/>
                </a:lnTo>
                <a:lnTo>
                  <a:pt x="1870" y="1370"/>
                </a:lnTo>
                <a:lnTo>
                  <a:pt x="1891" y="1374"/>
                </a:lnTo>
                <a:lnTo>
                  <a:pt x="1914" y="1326"/>
                </a:lnTo>
                <a:lnTo>
                  <a:pt x="1931" y="1273"/>
                </a:lnTo>
                <a:lnTo>
                  <a:pt x="1943" y="1184"/>
                </a:lnTo>
                <a:lnTo>
                  <a:pt x="1935" y="1094"/>
                </a:lnTo>
                <a:lnTo>
                  <a:pt x="1933" y="1071"/>
                </a:lnTo>
                <a:lnTo>
                  <a:pt x="1926" y="1044"/>
                </a:lnTo>
                <a:lnTo>
                  <a:pt x="1914" y="1017"/>
                </a:lnTo>
                <a:lnTo>
                  <a:pt x="1904" y="992"/>
                </a:lnTo>
                <a:lnTo>
                  <a:pt x="1889" y="967"/>
                </a:lnTo>
                <a:lnTo>
                  <a:pt x="1872" y="958"/>
                </a:lnTo>
                <a:lnTo>
                  <a:pt x="1855" y="956"/>
                </a:lnTo>
                <a:lnTo>
                  <a:pt x="1837" y="971"/>
                </a:lnTo>
                <a:close/>
                <a:moveTo>
                  <a:pt x="852" y="653"/>
                </a:moveTo>
                <a:lnTo>
                  <a:pt x="845" y="668"/>
                </a:lnTo>
                <a:lnTo>
                  <a:pt x="820" y="735"/>
                </a:lnTo>
                <a:lnTo>
                  <a:pt x="799" y="800"/>
                </a:lnTo>
                <a:lnTo>
                  <a:pt x="778" y="908"/>
                </a:lnTo>
                <a:lnTo>
                  <a:pt x="778" y="1012"/>
                </a:lnTo>
                <a:lnTo>
                  <a:pt x="778" y="1040"/>
                </a:lnTo>
                <a:lnTo>
                  <a:pt x="778" y="1067"/>
                </a:lnTo>
                <a:lnTo>
                  <a:pt x="779" y="1086"/>
                </a:lnTo>
                <a:lnTo>
                  <a:pt x="779" y="1100"/>
                </a:lnTo>
                <a:lnTo>
                  <a:pt x="778" y="1109"/>
                </a:lnTo>
                <a:lnTo>
                  <a:pt x="776" y="1117"/>
                </a:lnTo>
                <a:lnTo>
                  <a:pt x="776" y="1123"/>
                </a:lnTo>
                <a:lnTo>
                  <a:pt x="776" y="1123"/>
                </a:lnTo>
                <a:lnTo>
                  <a:pt x="772" y="1119"/>
                </a:lnTo>
                <a:lnTo>
                  <a:pt x="770" y="1117"/>
                </a:lnTo>
                <a:lnTo>
                  <a:pt x="764" y="1109"/>
                </a:lnTo>
                <a:lnTo>
                  <a:pt x="762" y="1100"/>
                </a:lnTo>
                <a:lnTo>
                  <a:pt x="758" y="1088"/>
                </a:lnTo>
                <a:lnTo>
                  <a:pt x="751" y="1077"/>
                </a:lnTo>
                <a:lnTo>
                  <a:pt x="745" y="1063"/>
                </a:lnTo>
                <a:lnTo>
                  <a:pt x="737" y="1046"/>
                </a:lnTo>
                <a:lnTo>
                  <a:pt x="714" y="1008"/>
                </a:lnTo>
                <a:lnTo>
                  <a:pt x="693" y="987"/>
                </a:lnTo>
                <a:lnTo>
                  <a:pt x="672" y="977"/>
                </a:lnTo>
                <a:lnTo>
                  <a:pt x="649" y="985"/>
                </a:lnTo>
                <a:lnTo>
                  <a:pt x="630" y="1006"/>
                </a:lnTo>
                <a:lnTo>
                  <a:pt x="612" y="1040"/>
                </a:lnTo>
                <a:lnTo>
                  <a:pt x="601" y="1083"/>
                </a:lnTo>
                <a:lnTo>
                  <a:pt x="593" y="1140"/>
                </a:lnTo>
                <a:lnTo>
                  <a:pt x="595" y="1203"/>
                </a:lnTo>
                <a:lnTo>
                  <a:pt x="603" y="1261"/>
                </a:lnTo>
                <a:lnTo>
                  <a:pt x="616" y="1319"/>
                </a:lnTo>
                <a:lnTo>
                  <a:pt x="645" y="1369"/>
                </a:lnTo>
                <a:lnTo>
                  <a:pt x="672" y="1411"/>
                </a:lnTo>
                <a:lnTo>
                  <a:pt x="710" y="1440"/>
                </a:lnTo>
                <a:lnTo>
                  <a:pt x="753" y="1455"/>
                </a:lnTo>
                <a:lnTo>
                  <a:pt x="801" y="1551"/>
                </a:lnTo>
                <a:lnTo>
                  <a:pt x="854" y="1635"/>
                </a:lnTo>
                <a:lnTo>
                  <a:pt x="920" y="1710"/>
                </a:lnTo>
                <a:lnTo>
                  <a:pt x="994" y="1768"/>
                </a:lnTo>
                <a:lnTo>
                  <a:pt x="1079" y="1816"/>
                </a:lnTo>
                <a:lnTo>
                  <a:pt x="1165" y="1845"/>
                </a:lnTo>
                <a:lnTo>
                  <a:pt x="1269" y="1854"/>
                </a:lnTo>
                <a:lnTo>
                  <a:pt x="1353" y="1848"/>
                </a:lnTo>
                <a:lnTo>
                  <a:pt x="1430" y="1825"/>
                </a:lnTo>
                <a:lnTo>
                  <a:pt x="1499" y="1795"/>
                </a:lnTo>
                <a:lnTo>
                  <a:pt x="1565" y="1752"/>
                </a:lnTo>
                <a:lnTo>
                  <a:pt x="1638" y="1689"/>
                </a:lnTo>
                <a:lnTo>
                  <a:pt x="1697" y="1614"/>
                </a:lnTo>
                <a:lnTo>
                  <a:pt x="1749" y="1530"/>
                </a:lnTo>
                <a:lnTo>
                  <a:pt x="1684" y="1512"/>
                </a:lnTo>
                <a:lnTo>
                  <a:pt x="1641" y="1482"/>
                </a:lnTo>
                <a:lnTo>
                  <a:pt x="1615" y="1443"/>
                </a:lnTo>
                <a:lnTo>
                  <a:pt x="1611" y="1403"/>
                </a:lnTo>
                <a:lnTo>
                  <a:pt x="1622" y="1357"/>
                </a:lnTo>
                <a:lnTo>
                  <a:pt x="1647" y="1317"/>
                </a:lnTo>
                <a:lnTo>
                  <a:pt x="1693" y="1263"/>
                </a:lnTo>
                <a:lnTo>
                  <a:pt x="1728" y="1225"/>
                </a:lnTo>
                <a:lnTo>
                  <a:pt x="1732" y="1200"/>
                </a:lnTo>
                <a:lnTo>
                  <a:pt x="1728" y="1182"/>
                </a:lnTo>
                <a:lnTo>
                  <a:pt x="1707" y="1167"/>
                </a:lnTo>
                <a:lnTo>
                  <a:pt x="1668" y="1152"/>
                </a:lnTo>
                <a:lnTo>
                  <a:pt x="1630" y="1148"/>
                </a:lnTo>
                <a:lnTo>
                  <a:pt x="1582" y="1136"/>
                </a:lnTo>
                <a:lnTo>
                  <a:pt x="1530" y="1129"/>
                </a:lnTo>
                <a:lnTo>
                  <a:pt x="1496" y="1109"/>
                </a:lnTo>
                <a:lnTo>
                  <a:pt x="1476" y="1092"/>
                </a:lnTo>
                <a:lnTo>
                  <a:pt x="1469" y="1069"/>
                </a:lnTo>
                <a:lnTo>
                  <a:pt x="1467" y="1044"/>
                </a:lnTo>
                <a:lnTo>
                  <a:pt x="1473" y="1021"/>
                </a:lnTo>
                <a:lnTo>
                  <a:pt x="1478" y="996"/>
                </a:lnTo>
                <a:lnTo>
                  <a:pt x="1482" y="967"/>
                </a:lnTo>
                <a:lnTo>
                  <a:pt x="1482" y="946"/>
                </a:lnTo>
                <a:lnTo>
                  <a:pt x="1478" y="927"/>
                </a:lnTo>
                <a:lnTo>
                  <a:pt x="1463" y="908"/>
                </a:lnTo>
                <a:lnTo>
                  <a:pt x="1430" y="894"/>
                </a:lnTo>
                <a:lnTo>
                  <a:pt x="1386" y="887"/>
                </a:lnTo>
                <a:lnTo>
                  <a:pt x="1325" y="885"/>
                </a:lnTo>
                <a:lnTo>
                  <a:pt x="1221" y="879"/>
                </a:lnTo>
                <a:lnTo>
                  <a:pt x="1127" y="856"/>
                </a:lnTo>
                <a:lnTo>
                  <a:pt x="1039" y="816"/>
                </a:lnTo>
                <a:lnTo>
                  <a:pt x="968" y="770"/>
                </a:lnTo>
                <a:lnTo>
                  <a:pt x="902" y="712"/>
                </a:lnTo>
                <a:lnTo>
                  <a:pt x="852" y="653"/>
                </a:lnTo>
                <a:close/>
                <a:moveTo>
                  <a:pt x="756" y="136"/>
                </a:moveTo>
                <a:lnTo>
                  <a:pt x="820" y="96"/>
                </a:lnTo>
                <a:lnTo>
                  <a:pt x="887" y="69"/>
                </a:lnTo>
                <a:lnTo>
                  <a:pt x="950" y="56"/>
                </a:lnTo>
                <a:lnTo>
                  <a:pt x="998" y="61"/>
                </a:lnTo>
                <a:lnTo>
                  <a:pt x="1042" y="77"/>
                </a:lnTo>
                <a:lnTo>
                  <a:pt x="1083" y="109"/>
                </a:lnTo>
                <a:lnTo>
                  <a:pt x="1142" y="58"/>
                </a:lnTo>
                <a:lnTo>
                  <a:pt x="1208" y="23"/>
                </a:lnTo>
                <a:lnTo>
                  <a:pt x="1286" y="6"/>
                </a:lnTo>
                <a:lnTo>
                  <a:pt x="1367" y="0"/>
                </a:lnTo>
                <a:lnTo>
                  <a:pt x="1455" y="10"/>
                </a:lnTo>
                <a:lnTo>
                  <a:pt x="1545" y="25"/>
                </a:lnTo>
                <a:lnTo>
                  <a:pt x="1630" y="58"/>
                </a:lnTo>
                <a:lnTo>
                  <a:pt x="1709" y="94"/>
                </a:lnTo>
                <a:lnTo>
                  <a:pt x="1780" y="140"/>
                </a:lnTo>
                <a:lnTo>
                  <a:pt x="1839" y="186"/>
                </a:lnTo>
                <a:lnTo>
                  <a:pt x="1887" y="244"/>
                </a:lnTo>
                <a:lnTo>
                  <a:pt x="1918" y="298"/>
                </a:lnTo>
                <a:lnTo>
                  <a:pt x="1937" y="372"/>
                </a:lnTo>
                <a:lnTo>
                  <a:pt x="1956" y="438"/>
                </a:lnTo>
                <a:lnTo>
                  <a:pt x="1968" y="497"/>
                </a:lnTo>
                <a:lnTo>
                  <a:pt x="1981" y="545"/>
                </a:lnTo>
                <a:lnTo>
                  <a:pt x="2000" y="591"/>
                </a:lnTo>
                <a:lnTo>
                  <a:pt x="2018" y="626"/>
                </a:lnTo>
                <a:lnTo>
                  <a:pt x="2050" y="658"/>
                </a:lnTo>
                <a:lnTo>
                  <a:pt x="2095" y="685"/>
                </a:lnTo>
                <a:lnTo>
                  <a:pt x="2152" y="706"/>
                </a:lnTo>
                <a:lnTo>
                  <a:pt x="2210" y="731"/>
                </a:lnTo>
                <a:lnTo>
                  <a:pt x="2258" y="772"/>
                </a:lnTo>
                <a:lnTo>
                  <a:pt x="2300" y="823"/>
                </a:lnTo>
                <a:lnTo>
                  <a:pt x="2331" y="881"/>
                </a:lnTo>
                <a:lnTo>
                  <a:pt x="2352" y="950"/>
                </a:lnTo>
                <a:lnTo>
                  <a:pt x="2361" y="1017"/>
                </a:lnTo>
                <a:lnTo>
                  <a:pt x="2359" y="1083"/>
                </a:lnTo>
                <a:lnTo>
                  <a:pt x="2348" y="1148"/>
                </a:lnTo>
                <a:lnTo>
                  <a:pt x="2325" y="1205"/>
                </a:lnTo>
                <a:lnTo>
                  <a:pt x="2287" y="1257"/>
                </a:lnTo>
                <a:lnTo>
                  <a:pt x="2233" y="1315"/>
                </a:lnTo>
                <a:lnTo>
                  <a:pt x="2194" y="1353"/>
                </a:lnTo>
                <a:lnTo>
                  <a:pt x="2177" y="1393"/>
                </a:lnTo>
                <a:lnTo>
                  <a:pt x="2175" y="1420"/>
                </a:lnTo>
                <a:lnTo>
                  <a:pt x="2192" y="1449"/>
                </a:lnTo>
                <a:lnTo>
                  <a:pt x="2229" y="1478"/>
                </a:lnTo>
                <a:lnTo>
                  <a:pt x="2287" y="1505"/>
                </a:lnTo>
                <a:lnTo>
                  <a:pt x="2338" y="1537"/>
                </a:lnTo>
                <a:lnTo>
                  <a:pt x="2373" y="1574"/>
                </a:lnTo>
                <a:lnTo>
                  <a:pt x="2386" y="1610"/>
                </a:lnTo>
                <a:lnTo>
                  <a:pt x="2390" y="1645"/>
                </a:lnTo>
                <a:lnTo>
                  <a:pt x="2375" y="1683"/>
                </a:lnTo>
                <a:lnTo>
                  <a:pt x="2346" y="1716"/>
                </a:lnTo>
                <a:lnTo>
                  <a:pt x="2311" y="1745"/>
                </a:lnTo>
                <a:lnTo>
                  <a:pt x="2281" y="1764"/>
                </a:lnTo>
                <a:lnTo>
                  <a:pt x="2239" y="1787"/>
                </a:lnTo>
                <a:lnTo>
                  <a:pt x="2204" y="1816"/>
                </a:lnTo>
                <a:lnTo>
                  <a:pt x="2169" y="1848"/>
                </a:lnTo>
                <a:lnTo>
                  <a:pt x="2148" y="1885"/>
                </a:lnTo>
                <a:lnTo>
                  <a:pt x="2141" y="1916"/>
                </a:lnTo>
                <a:lnTo>
                  <a:pt x="2143" y="1950"/>
                </a:lnTo>
                <a:lnTo>
                  <a:pt x="2160" y="1979"/>
                </a:lnTo>
                <a:lnTo>
                  <a:pt x="2194" y="2008"/>
                </a:lnTo>
                <a:lnTo>
                  <a:pt x="2235" y="2035"/>
                </a:lnTo>
                <a:lnTo>
                  <a:pt x="2265" y="2065"/>
                </a:lnTo>
                <a:lnTo>
                  <a:pt x="2283" y="2100"/>
                </a:lnTo>
                <a:lnTo>
                  <a:pt x="2294" y="2140"/>
                </a:lnTo>
                <a:lnTo>
                  <a:pt x="2290" y="2182"/>
                </a:lnTo>
                <a:lnTo>
                  <a:pt x="2271" y="2228"/>
                </a:lnTo>
                <a:lnTo>
                  <a:pt x="2348" y="2267"/>
                </a:lnTo>
                <a:lnTo>
                  <a:pt x="2409" y="2313"/>
                </a:lnTo>
                <a:lnTo>
                  <a:pt x="2463" y="2368"/>
                </a:lnTo>
                <a:lnTo>
                  <a:pt x="2505" y="2434"/>
                </a:lnTo>
                <a:lnTo>
                  <a:pt x="2528" y="2511"/>
                </a:lnTo>
                <a:lnTo>
                  <a:pt x="2538" y="2601"/>
                </a:lnTo>
                <a:lnTo>
                  <a:pt x="2523" y="2683"/>
                </a:lnTo>
                <a:lnTo>
                  <a:pt x="2498" y="2768"/>
                </a:lnTo>
                <a:lnTo>
                  <a:pt x="2450" y="2852"/>
                </a:lnTo>
                <a:lnTo>
                  <a:pt x="2452" y="2856"/>
                </a:lnTo>
                <a:lnTo>
                  <a:pt x="86" y="2852"/>
                </a:lnTo>
                <a:lnTo>
                  <a:pt x="38" y="2770"/>
                </a:lnTo>
                <a:lnTo>
                  <a:pt x="13" y="2689"/>
                </a:lnTo>
                <a:lnTo>
                  <a:pt x="0" y="2603"/>
                </a:lnTo>
                <a:lnTo>
                  <a:pt x="10" y="2511"/>
                </a:lnTo>
                <a:lnTo>
                  <a:pt x="33" y="2434"/>
                </a:lnTo>
                <a:lnTo>
                  <a:pt x="71" y="2367"/>
                </a:lnTo>
                <a:lnTo>
                  <a:pt x="127" y="2311"/>
                </a:lnTo>
                <a:lnTo>
                  <a:pt x="190" y="2265"/>
                </a:lnTo>
                <a:lnTo>
                  <a:pt x="265" y="2226"/>
                </a:lnTo>
                <a:lnTo>
                  <a:pt x="246" y="2190"/>
                </a:lnTo>
                <a:lnTo>
                  <a:pt x="238" y="2157"/>
                </a:lnTo>
                <a:lnTo>
                  <a:pt x="248" y="2125"/>
                </a:lnTo>
                <a:lnTo>
                  <a:pt x="261" y="2094"/>
                </a:lnTo>
                <a:lnTo>
                  <a:pt x="290" y="2065"/>
                </a:lnTo>
                <a:lnTo>
                  <a:pt x="326" y="2040"/>
                </a:lnTo>
                <a:lnTo>
                  <a:pt x="369" y="2011"/>
                </a:lnTo>
                <a:lnTo>
                  <a:pt x="394" y="1979"/>
                </a:lnTo>
                <a:lnTo>
                  <a:pt x="399" y="1944"/>
                </a:lnTo>
                <a:lnTo>
                  <a:pt x="388" y="1906"/>
                </a:lnTo>
                <a:lnTo>
                  <a:pt x="365" y="1871"/>
                </a:lnTo>
                <a:lnTo>
                  <a:pt x="324" y="1839"/>
                </a:lnTo>
                <a:lnTo>
                  <a:pt x="271" y="1810"/>
                </a:lnTo>
                <a:lnTo>
                  <a:pt x="225" y="1781"/>
                </a:lnTo>
                <a:lnTo>
                  <a:pt x="190" y="1737"/>
                </a:lnTo>
                <a:lnTo>
                  <a:pt x="161" y="1691"/>
                </a:lnTo>
                <a:lnTo>
                  <a:pt x="150" y="1641"/>
                </a:lnTo>
                <a:lnTo>
                  <a:pt x="157" y="1587"/>
                </a:lnTo>
                <a:lnTo>
                  <a:pt x="173" y="1534"/>
                </a:lnTo>
                <a:lnTo>
                  <a:pt x="204" y="1484"/>
                </a:lnTo>
                <a:lnTo>
                  <a:pt x="251" y="1440"/>
                </a:lnTo>
                <a:lnTo>
                  <a:pt x="299" y="1399"/>
                </a:lnTo>
                <a:lnTo>
                  <a:pt x="330" y="1363"/>
                </a:lnTo>
                <a:lnTo>
                  <a:pt x="347" y="1328"/>
                </a:lnTo>
                <a:lnTo>
                  <a:pt x="347" y="1292"/>
                </a:lnTo>
                <a:lnTo>
                  <a:pt x="336" y="1253"/>
                </a:lnTo>
                <a:lnTo>
                  <a:pt x="315" y="1215"/>
                </a:lnTo>
                <a:lnTo>
                  <a:pt x="286" y="1167"/>
                </a:lnTo>
                <a:lnTo>
                  <a:pt x="248" y="1113"/>
                </a:lnTo>
                <a:lnTo>
                  <a:pt x="219" y="1058"/>
                </a:lnTo>
                <a:lnTo>
                  <a:pt x="205" y="992"/>
                </a:lnTo>
                <a:lnTo>
                  <a:pt x="209" y="927"/>
                </a:lnTo>
                <a:lnTo>
                  <a:pt x="230" y="866"/>
                </a:lnTo>
                <a:lnTo>
                  <a:pt x="257" y="808"/>
                </a:lnTo>
                <a:lnTo>
                  <a:pt x="298" y="760"/>
                </a:lnTo>
                <a:lnTo>
                  <a:pt x="349" y="724"/>
                </a:lnTo>
                <a:lnTo>
                  <a:pt x="407" y="702"/>
                </a:lnTo>
                <a:lnTo>
                  <a:pt x="455" y="691"/>
                </a:lnTo>
                <a:lnTo>
                  <a:pt x="488" y="674"/>
                </a:lnTo>
                <a:lnTo>
                  <a:pt x="515" y="653"/>
                </a:lnTo>
                <a:lnTo>
                  <a:pt x="528" y="626"/>
                </a:lnTo>
                <a:lnTo>
                  <a:pt x="539" y="591"/>
                </a:lnTo>
                <a:lnTo>
                  <a:pt x="547" y="549"/>
                </a:lnTo>
                <a:lnTo>
                  <a:pt x="555" y="499"/>
                </a:lnTo>
                <a:lnTo>
                  <a:pt x="568" y="445"/>
                </a:lnTo>
                <a:lnTo>
                  <a:pt x="582" y="382"/>
                </a:lnTo>
                <a:lnTo>
                  <a:pt x="612" y="315"/>
                </a:lnTo>
                <a:lnTo>
                  <a:pt x="649" y="250"/>
                </a:lnTo>
                <a:lnTo>
                  <a:pt x="699" y="188"/>
                </a:lnTo>
                <a:lnTo>
                  <a:pt x="756" y="136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45715" tIns="22857" rIns="45715" bIns="22857" numCol="1" anchor="t" anchorCtr="0" compatLnSpc="1"/>
          <a:p>
            <a:endParaRPr lang="es-SV" sz="900"/>
          </a:p>
        </p:txBody>
      </p:sp>
      <p:sp>
        <p:nvSpPr>
          <p:cNvPr id="9158" name="Freeform 993"/>
          <p:cNvSpPr>
            <a:spLocks noChangeAspect="1" noEditPoints="1"/>
          </p:cNvSpPr>
          <p:nvPr/>
        </p:nvSpPr>
        <p:spPr bwMode="auto">
          <a:xfrm>
            <a:off x="1434465" y="4281805"/>
            <a:ext cx="515620" cy="555625"/>
          </a:xfrm>
          <a:custGeom>
            <a:avLst/>
            <a:gdLst>
              <a:gd name="T0" fmla="*/ 730 w 2535"/>
              <a:gd name="T1" fmla="*/ 1323 h 2730"/>
              <a:gd name="T2" fmla="*/ 851 w 2535"/>
              <a:gd name="T3" fmla="*/ 1507 h 2730"/>
              <a:gd name="T4" fmla="*/ 1045 w 2535"/>
              <a:gd name="T5" fmla="*/ 1674 h 2730"/>
              <a:gd name="T6" fmla="*/ 1237 w 2535"/>
              <a:gd name="T7" fmla="*/ 1726 h 2730"/>
              <a:gd name="T8" fmla="*/ 1467 w 2535"/>
              <a:gd name="T9" fmla="*/ 1686 h 2730"/>
              <a:gd name="T10" fmla="*/ 1692 w 2535"/>
              <a:gd name="T11" fmla="*/ 1496 h 2730"/>
              <a:gd name="T12" fmla="*/ 1822 w 2535"/>
              <a:gd name="T13" fmla="*/ 1313 h 2730"/>
              <a:gd name="T14" fmla="*/ 1763 w 2535"/>
              <a:gd name="T15" fmla="*/ 1104 h 2730"/>
              <a:gd name="T16" fmla="*/ 1653 w 2535"/>
              <a:gd name="T17" fmla="*/ 766 h 2730"/>
              <a:gd name="T18" fmla="*/ 1435 w 2535"/>
              <a:gd name="T19" fmla="*/ 995 h 2730"/>
              <a:gd name="T20" fmla="*/ 1175 w 2535"/>
              <a:gd name="T21" fmla="*/ 1171 h 2730"/>
              <a:gd name="T22" fmla="*/ 937 w 2535"/>
              <a:gd name="T23" fmla="*/ 1254 h 2730"/>
              <a:gd name="T24" fmla="*/ 1106 w 2535"/>
              <a:gd name="T25" fmla="*/ 1029 h 2730"/>
              <a:gd name="T26" fmla="*/ 1317 w 2535"/>
              <a:gd name="T27" fmla="*/ 783 h 2730"/>
              <a:gd name="T28" fmla="*/ 1417 w 2535"/>
              <a:gd name="T29" fmla="*/ 632 h 2730"/>
              <a:gd name="T30" fmla="*/ 1060 w 2535"/>
              <a:gd name="T31" fmla="*/ 966 h 2730"/>
              <a:gd name="T32" fmla="*/ 824 w 2535"/>
              <a:gd name="T33" fmla="*/ 1200 h 2730"/>
              <a:gd name="T34" fmla="*/ 325 w 2535"/>
              <a:gd name="T35" fmla="*/ 2170 h 2730"/>
              <a:gd name="T36" fmla="*/ 619 w 2535"/>
              <a:gd name="T37" fmla="*/ 2410 h 2730"/>
              <a:gd name="T38" fmla="*/ 1051 w 2535"/>
              <a:gd name="T39" fmla="*/ 2558 h 2730"/>
              <a:gd name="T40" fmla="*/ 1511 w 2535"/>
              <a:gd name="T41" fmla="*/ 2544 h 2730"/>
              <a:gd name="T42" fmla="*/ 1959 w 2535"/>
              <a:gd name="T43" fmla="*/ 2383 h 2730"/>
              <a:gd name="T44" fmla="*/ 2133 w 2535"/>
              <a:gd name="T45" fmla="*/ 2141 h 2730"/>
              <a:gd name="T46" fmla="*/ 1824 w 2535"/>
              <a:gd name="T47" fmla="*/ 2043 h 2730"/>
              <a:gd name="T48" fmla="*/ 1653 w 2535"/>
              <a:gd name="T49" fmla="*/ 1953 h 2730"/>
              <a:gd name="T50" fmla="*/ 1544 w 2535"/>
              <a:gd name="T51" fmla="*/ 1736 h 2730"/>
              <a:gd name="T52" fmla="*/ 1268 w 2535"/>
              <a:gd name="T53" fmla="*/ 1807 h 2730"/>
              <a:gd name="T54" fmla="*/ 1043 w 2535"/>
              <a:gd name="T55" fmla="*/ 1763 h 2730"/>
              <a:gd name="T56" fmla="*/ 924 w 2535"/>
              <a:gd name="T57" fmla="*/ 1887 h 2730"/>
              <a:gd name="T58" fmla="*/ 782 w 2535"/>
              <a:gd name="T59" fmla="*/ 2006 h 2730"/>
              <a:gd name="T60" fmla="*/ 421 w 2535"/>
              <a:gd name="T61" fmla="*/ 2129 h 2730"/>
              <a:gd name="T62" fmla="*/ 39 w 2535"/>
              <a:gd name="T63" fmla="*/ 2644 h 2730"/>
              <a:gd name="T64" fmla="*/ 0 w 2535"/>
              <a:gd name="T65" fmla="*/ 2431 h 2730"/>
              <a:gd name="T66" fmla="*/ 81 w 2535"/>
              <a:gd name="T67" fmla="*/ 2231 h 2730"/>
              <a:gd name="T68" fmla="*/ 258 w 2535"/>
              <a:gd name="T69" fmla="*/ 2104 h 2730"/>
              <a:gd name="T70" fmla="*/ 486 w 2535"/>
              <a:gd name="T71" fmla="*/ 2018 h 2730"/>
              <a:gd name="T72" fmla="*/ 718 w 2535"/>
              <a:gd name="T73" fmla="*/ 1937 h 2730"/>
              <a:gd name="T74" fmla="*/ 864 w 2535"/>
              <a:gd name="T75" fmla="*/ 1824 h 2730"/>
              <a:gd name="T76" fmla="*/ 828 w 2535"/>
              <a:gd name="T77" fmla="*/ 1778 h 2730"/>
              <a:gd name="T78" fmla="*/ 615 w 2535"/>
              <a:gd name="T79" fmla="*/ 1645 h 2730"/>
              <a:gd name="T80" fmla="*/ 488 w 2535"/>
              <a:gd name="T81" fmla="*/ 1356 h 2730"/>
              <a:gd name="T82" fmla="*/ 440 w 2535"/>
              <a:gd name="T83" fmla="*/ 972 h 2730"/>
              <a:gd name="T84" fmla="*/ 507 w 2535"/>
              <a:gd name="T85" fmla="*/ 549 h 2730"/>
              <a:gd name="T86" fmla="*/ 692 w 2535"/>
              <a:gd name="T87" fmla="*/ 253 h 2730"/>
              <a:gd name="T88" fmla="*/ 943 w 2535"/>
              <a:gd name="T89" fmla="*/ 67 h 2730"/>
              <a:gd name="T90" fmla="*/ 1220 w 2535"/>
              <a:gd name="T91" fmla="*/ 0 h 2730"/>
              <a:gd name="T92" fmla="*/ 1473 w 2535"/>
              <a:gd name="T93" fmla="*/ 38 h 2730"/>
              <a:gd name="T94" fmla="*/ 1707 w 2535"/>
              <a:gd name="T95" fmla="*/ 136 h 2730"/>
              <a:gd name="T96" fmla="*/ 1932 w 2535"/>
              <a:gd name="T97" fmla="*/ 252 h 2730"/>
              <a:gd name="T98" fmla="*/ 2066 w 2535"/>
              <a:gd name="T99" fmla="*/ 470 h 2730"/>
              <a:gd name="T100" fmla="*/ 2120 w 2535"/>
              <a:gd name="T101" fmla="*/ 760 h 2730"/>
              <a:gd name="T102" fmla="*/ 2078 w 2535"/>
              <a:gd name="T103" fmla="*/ 1210 h 2730"/>
              <a:gd name="T104" fmla="*/ 1949 w 2535"/>
              <a:gd name="T105" fmla="*/ 1582 h 2730"/>
              <a:gd name="T106" fmla="*/ 1765 w 2535"/>
              <a:gd name="T107" fmla="*/ 1849 h 2730"/>
              <a:gd name="T108" fmla="*/ 1659 w 2535"/>
              <a:gd name="T109" fmla="*/ 1801 h 2730"/>
              <a:gd name="T110" fmla="*/ 1815 w 2535"/>
              <a:gd name="T111" fmla="*/ 1935 h 2730"/>
              <a:gd name="T112" fmla="*/ 2059 w 2535"/>
              <a:gd name="T113" fmla="*/ 2022 h 2730"/>
              <a:gd name="T114" fmla="*/ 2291 w 2535"/>
              <a:gd name="T115" fmla="*/ 2110 h 2730"/>
              <a:gd name="T116" fmla="*/ 2468 w 2535"/>
              <a:gd name="T117" fmla="*/ 2250 h 2730"/>
              <a:gd name="T118" fmla="*/ 2535 w 2535"/>
              <a:gd name="T119" fmla="*/ 2475 h 2730"/>
              <a:gd name="T120" fmla="*/ 2448 w 2535"/>
              <a:gd name="T121" fmla="*/ 2728 h 27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535" h="2730">
                <a:moveTo>
                  <a:pt x="690" y="1298"/>
                </a:moveTo>
                <a:lnTo>
                  <a:pt x="707" y="1313"/>
                </a:lnTo>
                <a:lnTo>
                  <a:pt x="730" y="1323"/>
                </a:lnTo>
                <a:lnTo>
                  <a:pt x="751" y="1329"/>
                </a:lnTo>
                <a:lnTo>
                  <a:pt x="799" y="1421"/>
                </a:lnTo>
                <a:lnTo>
                  <a:pt x="851" y="1507"/>
                </a:lnTo>
                <a:lnTo>
                  <a:pt x="909" y="1573"/>
                </a:lnTo>
                <a:lnTo>
                  <a:pt x="974" y="1630"/>
                </a:lnTo>
                <a:lnTo>
                  <a:pt x="1045" y="1674"/>
                </a:lnTo>
                <a:lnTo>
                  <a:pt x="1122" y="1705"/>
                </a:lnTo>
                <a:lnTo>
                  <a:pt x="1208" y="1722"/>
                </a:lnTo>
                <a:lnTo>
                  <a:pt x="1237" y="1726"/>
                </a:lnTo>
                <a:lnTo>
                  <a:pt x="1266" y="1726"/>
                </a:lnTo>
                <a:lnTo>
                  <a:pt x="1371" y="1717"/>
                </a:lnTo>
                <a:lnTo>
                  <a:pt x="1467" y="1686"/>
                </a:lnTo>
                <a:lnTo>
                  <a:pt x="1550" y="1638"/>
                </a:lnTo>
                <a:lnTo>
                  <a:pt x="1623" y="1571"/>
                </a:lnTo>
                <a:lnTo>
                  <a:pt x="1692" y="1496"/>
                </a:lnTo>
                <a:lnTo>
                  <a:pt x="1748" y="1405"/>
                </a:lnTo>
                <a:lnTo>
                  <a:pt x="1782" y="1329"/>
                </a:lnTo>
                <a:lnTo>
                  <a:pt x="1822" y="1313"/>
                </a:lnTo>
                <a:lnTo>
                  <a:pt x="1861" y="1286"/>
                </a:lnTo>
                <a:lnTo>
                  <a:pt x="1807" y="1202"/>
                </a:lnTo>
                <a:lnTo>
                  <a:pt x="1763" y="1104"/>
                </a:lnTo>
                <a:lnTo>
                  <a:pt x="1723" y="995"/>
                </a:lnTo>
                <a:lnTo>
                  <a:pt x="1684" y="879"/>
                </a:lnTo>
                <a:lnTo>
                  <a:pt x="1653" y="766"/>
                </a:lnTo>
                <a:lnTo>
                  <a:pt x="1588" y="847"/>
                </a:lnTo>
                <a:lnTo>
                  <a:pt x="1515" y="920"/>
                </a:lnTo>
                <a:lnTo>
                  <a:pt x="1435" y="995"/>
                </a:lnTo>
                <a:lnTo>
                  <a:pt x="1350" y="1060"/>
                </a:lnTo>
                <a:lnTo>
                  <a:pt x="1264" y="1119"/>
                </a:lnTo>
                <a:lnTo>
                  <a:pt x="1175" y="1171"/>
                </a:lnTo>
                <a:lnTo>
                  <a:pt x="1093" y="1212"/>
                </a:lnTo>
                <a:lnTo>
                  <a:pt x="1012" y="1242"/>
                </a:lnTo>
                <a:lnTo>
                  <a:pt x="937" y="1254"/>
                </a:lnTo>
                <a:lnTo>
                  <a:pt x="870" y="1254"/>
                </a:lnTo>
                <a:lnTo>
                  <a:pt x="1003" y="1135"/>
                </a:lnTo>
                <a:lnTo>
                  <a:pt x="1106" y="1029"/>
                </a:lnTo>
                <a:lnTo>
                  <a:pt x="1195" y="935"/>
                </a:lnTo>
                <a:lnTo>
                  <a:pt x="1266" y="854"/>
                </a:lnTo>
                <a:lnTo>
                  <a:pt x="1317" y="783"/>
                </a:lnTo>
                <a:lnTo>
                  <a:pt x="1358" y="724"/>
                </a:lnTo>
                <a:lnTo>
                  <a:pt x="1392" y="672"/>
                </a:lnTo>
                <a:lnTo>
                  <a:pt x="1417" y="632"/>
                </a:lnTo>
                <a:lnTo>
                  <a:pt x="1279" y="757"/>
                </a:lnTo>
                <a:lnTo>
                  <a:pt x="1164" y="866"/>
                </a:lnTo>
                <a:lnTo>
                  <a:pt x="1060" y="966"/>
                </a:lnTo>
                <a:lnTo>
                  <a:pt x="972" y="1054"/>
                </a:lnTo>
                <a:lnTo>
                  <a:pt x="893" y="1133"/>
                </a:lnTo>
                <a:lnTo>
                  <a:pt x="824" y="1200"/>
                </a:lnTo>
                <a:lnTo>
                  <a:pt x="757" y="1254"/>
                </a:lnTo>
                <a:lnTo>
                  <a:pt x="690" y="1298"/>
                </a:lnTo>
                <a:close/>
                <a:moveTo>
                  <a:pt x="325" y="2170"/>
                </a:moveTo>
                <a:lnTo>
                  <a:pt x="365" y="2216"/>
                </a:lnTo>
                <a:lnTo>
                  <a:pt x="484" y="2321"/>
                </a:lnTo>
                <a:lnTo>
                  <a:pt x="619" y="2410"/>
                </a:lnTo>
                <a:lnTo>
                  <a:pt x="761" y="2479"/>
                </a:lnTo>
                <a:lnTo>
                  <a:pt x="903" y="2525"/>
                </a:lnTo>
                <a:lnTo>
                  <a:pt x="1051" y="2558"/>
                </a:lnTo>
                <a:lnTo>
                  <a:pt x="1202" y="2569"/>
                </a:lnTo>
                <a:lnTo>
                  <a:pt x="1358" y="2567"/>
                </a:lnTo>
                <a:lnTo>
                  <a:pt x="1511" y="2544"/>
                </a:lnTo>
                <a:lnTo>
                  <a:pt x="1665" y="2510"/>
                </a:lnTo>
                <a:lnTo>
                  <a:pt x="1813" y="2454"/>
                </a:lnTo>
                <a:lnTo>
                  <a:pt x="1959" y="2383"/>
                </a:lnTo>
                <a:lnTo>
                  <a:pt x="2101" y="2291"/>
                </a:lnTo>
                <a:lnTo>
                  <a:pt x="2229" y="2181"/>
                </a:lnTo>
                <a:lnTo>
                  <a:pt x="2133" y="2141"/>
                </a:lnTo>
                <a:lnTo>
                  <a:pt x="2028" y="2108"/>
                </a:lnTo>
                <a:lnTo>
                  <a:pt x="1924" y="2074"/>
                </a:lnTo>
                <a:lnTo>
                  <a:pt x="1824" y="2043"/>
                </a:lnTo>
                <a:lnTo>
                  <a:pt x="1738" y="2008"/>
                </a:lnTo>
                <a:lnTo>
                  <a:pt x="1692" y="1985"/>
                </a:lnTo>
                <a:lnTo>
                  <a:pt x="1653" y="1953"/>
                </a:lnTo>
                <a:lnTo>
                  <a:pt x="1604" y="1893"/>
                </a:lnTo>
                <a:lnTo>
                  <a:pt x="1571" y="1820"/>
                </a:lnTo>
                <a:lnTo>
                  <a:pt x="1544" y="1736"/>
                </a:lnTo>
                <a:lnTo>
                  <a:pt x="1460" y="1776"/>
                </a:lnTo>
                <a:lnTo>
                  <a:pt x="1365" y="1799"/>
                </a:lnTo>
                <a:lnTo>
                  <a:pt x="1268" y="1807"/>
                </a:lnTo>
                <a:lnTo>
                  <a:pt x="1183" y="1803"/>
                </a:lnTo>
                <a:lnTo>
                  <a:pt x="1101" y="1786"/>
                </a:lnTo>
                <a:lnTo>
                  <a:pt x="1043" y="1763"/>
                </a:lnTo>
                <a:lnTo>
                  <a:pt x="989" y="1732"/>
                </a:lnTo>
                <a:lnTo>
                  <a:pt x="960" y="1816"/>
                </a:lnTo>
                <a:lnTo>
                  <a:pt x="924" y="1887"/>
                </a:lnTo>
                <a:lnTo>
                  <a:pt x="884" y="1937"/>
                </a:lnTo>
                <a:lnTo>
                  <a:pt x="836" y="1980"/>
                </a:lnTo>
                <a:lnTo>
                  <a:pt x="782" y="2006"/>
                </a:lnTo>
                <a:lnTo>
                  <a:pt x="636" y="2058"/>
                </a:lnTo>
                <a:lnTo>
                  <a:pt x="528" y="2093"/>
                </a:lnTo>
                <a:lnTo>
                  <a:pt x="421" y="2129"/>
                </a:lnTo>
                <a:lnTo>
                  <a:pt x="325" y="2170"/>
                </a:lnTo>
                <a:close/>
                <a:moveTo>
                  <a:pt x="85" y="2728"/>
                </a:moveTo>
                <a:lnTo>
                  <a:pt x="39" y="2644"/>
                </a:lnTo>
                <a:lnTo>
                  <a:pt x="12" y="2559"/>
                </a:lnTo>
                <a:lnTo>
                  <a:pt x="0" y="2475"/>
                </a:lnTo>
                <a:lnTo>
                  <a:pt x="0" y="2431"/>
                </a:lnTo>
                <a:lnTo>
                  <a:pt x="14" y="2356"/>
                </a:lnTo>
                <a:lnTo>
                  <a:pt x="41" y="2285"/>
                </a:lnTo>
                <a:lnTo>
                  <a:pt x="81" y="2231"/>
                </a:lnTo>
                <a:lnTo>
                  <a:pt x="131" y="2177"/>
                </a:lnTo>
                <a:lnTo>
                  <a:pt x="192" y="2137"/>
                </a:lnTo>
                <a:lnTo>
                  <a:pt x="258" y="2104"/>
                </a:lnTo>
                <a:lnTo>
                  <a:pt x="329" y="2072"/>
                </a:lnTo>
                <a:lnTo>
                  <a:pt x="407" y="2043"/>
                </a:lnTo>
                <a:lnTo>
                  <a:pt x="486" y="2018"/>
                </a:lnTo>
                <a:lnTo>
                  <a:pt x="565" y="1991"/>
                </a:lnTo>
                <a:lnTo>
                  <a:pt x="644" y="1962"/>
                </a:lnTo>
                <a:lnTo>
                  <a:pt x="718" y="1937"/>
                </a:lnTo>
                <a:lnTo>
                  <a:pt x="782" y="1905"/>
                </a:lnTo>
                <a:lnTo>
                  <a:pt x="828" y="1868"/>
                </a:lnTo>
                <a:lnTo>
                  <a:pt x="864" y="1824"/>
                </a:lnTo>
                <a:lnTo>
                  <a:pt x="885" y="1778"/>
                </a:lnTo>
                <a:lnTo>
                  <a:pt x="905" y="1724"/>
                </a:lnTo>
                <a:lnTo>
                  <a:pt x="828" y="1778"/>
                </a:lnTo>
                <a:lnTo>
                  <a:pt x="757" y="1843"/>
                </a:lnTo>
                <a:lnTo>
                  <a:pt x="682" y="1743"/>
                </a:lnTo>
                <a:lnTo>
                  <a:pt x="615" y="1645"/>
                </a:lnTo>
                <a:lnTo>
                  <a:pt x="565" y="1553"/>
                </a:lnTo>
                <a:lnTo>
                  <a:pt x="523" y="1457"/>
                </a:lnTo>
                <a:lnTo>
                  <a:pt x="488" y="1356"/>
                </a:lnTo>
                <a:lnTo>
                  <a:pt x="463" y="1240"/>
                </a:lnTo>
                <a:lnTo>
                  <a:pt x="448" y="1116"/>
                </a:lnTo>
                <a:lnTo>
                  <a:pt x="440" y="972"/>
                </a:lnTo>
                <a:lnTo>
                  <a:pt x="446" y="818"/>
                </a:lnTo>
                <a:lnTo>
                  <a:pt x="469" y="680"/>
                </a:lnTo>
                <a:lnTo>
                  <a:pt x="507" y="549"/>
                </a:lnTo>
                <a:lnTo>
                  <a:pt x="557" y="438"/>
                </a:lnTo>
                <a:lnTo>
                  <a:pt x="619" y="340"/>
                </a:lnTo>
                <a:lnTo>
                  <a:pt x="692" y="253"/>
                </a:lnTo>
                <a:lnTo>
                  <a:pt x="768" y="179"/>
                </a:lnTo>
                <a:lnTo>
                  <a:pt x="853" y="117"/>
                </a:lnTo>
                <a:lnTo>
                  <a:pt x="943" y="67"/>
                </a:lnTo>
                <a:lnTo>
                  <a:pt x="1033" y="33"/>
                </a:lnTo>
                <a:lnTo>
                  <a:pt x="1124" y="10"/>
                </a:lnTo>
                <a:lnTo>
                  <a:pt x="1220" y="0"/>
                </a:lnTo>
                <a:lnTo>
                  <a:pt x="1308" y="2"/>
                </a:lnTo>
                <a:lnTo>
                  <a:pt x="1392" y="15"/>
                </a:lnTo>
                <a:lnTo>
                  <a:pt x="1473" y="38"/>
                </a:lnTo>
                <a:lnTo>
                  <a:pt x="1546" y="77"/>
                </a:lnTo>
                <a:lnTo>
                  <a:pt x="1609" y="127"/>
                </a:lnTo>
                <a:lnTo>
                  <a:pt x="1707" y="136"/>
                </a:lnTo>
                <a:lnTo>
                  <a:pt x="1792" y="159"/>
                </a:lnTo>
                <a:lnTo>
                  <a:pt x="1869" y="200"/>
                </a:lnTo>
                <a:lnTo>
                  <a:pt x="1932" y="252"/>
                </a:lnTo>
                <a:lnTo>
                  <a:pt x="1988" y="315"/>
                </a:lnTo>
                <a:lnTo>
                  <a:pt x="2030" y="388"/>
                </a:lnTo>
                <a:lnTo>
                  <a:pt x="2066" y="470"/>
                </a:lnTo>
                <a:lnTo>
                  <a:pt x="2091" y="563"/>
                </a:lnTo>
                <a:lnTo>
                  <a:pt x="2110" y="660"/>
                </a:lnTo>
                <a:lnTo>
                  <a:pt x="2120" y="760"/>
                </a:lnTo>
                <a:lnTo>
                  <a:pt x="2118" y="910"/>
                </a:lnTo>
                <a:lnTo>
                  <a:pt x="2103" y="1062"/>
                </a:lnTo>
                <a:lnTo>
                  <a:pt x="2078" y="1210"/>
                </a:lnTo>
                <a:lnTo>
                  <a:pt x="2041" y="1342"/>
                </a:lnTo>
                <a:lnTo>
                  <a:pt x="1999" y="1467"/>
                </a:lnTo>
                <a:lnTo>
                  <a:pt x="1949" y="1582"/>
                </a:lnTo>
                <a:lnTo>
                  <a:pt x="1893" y="1688"/>
                </a:lnTo>
                <a:lnTo>
                  <a:pt x="1830" y="1778"/>
                </a:lnTo>
                <a:lnTo>
                  <a:pt x="1765" y="1849"/>
                </a:lnTo>
                <a:lnTo>
                  <a:pt x="1700" y="1793"/>
                </a:lnTo>
                <a:lnTo>
                  <a:pt x="1638" y="1741"/>
                </a:lnTo>
                <a:lnTo>
                  <a:pt x="1659" y="1801"/>
                </a:lnTo>
                <a:lnTo>
                  <a:pt x="1696" y="1853"/>
                </a:lnTo>
                <a:lnTo>
                  <a:pt x="1749" y="1897"/>
                </a:lnTo>
                <a:lnTo>
                  <a:pt x="1815" y="1935"/>
                </a:lnTo>
                <a:lnTo>
                  <a:pt x="1895" y="1964"/>
                </a:lnTo>
                <a:lnTo>
                  <a:pt x="1976" y="1995"/>
                </a:lnTo>
                <a:lnTo>
                  <a:pt x="2059" y="2022"/>
                </a:lnTo>
                <a:lnTo>
                  <a:pt x="2137" y="2049"/>
                </a:lnTo>
                <a:lnTo>
                  <a:pt x="2218" y="2078"/>
                </a:lnTo>
                <a:lnTo>
                  <a:pt x="2291" y="2110"/>
                </a:lnTo>
                <a:lnTo>
                  <a:pt x="2360" y="2150"/>
                </a:lnTo>
                <a:lnTo>
                  <a:pt x="2423" y="2195"/>
                </a:lnTo>
                <a:lnTo>
                  <a:pt x="2468" y="2250"/>
                </a:lnTo>
                <a:lnTo>
                  <a:pt x="2504" y="2312"/>
                </a:lnTo>
                <a:lnTo>
                  <a:pt x="2531" y="2387"/>
                </a:lnTo>
                <a:lnTo>
                  <a:pt x="2535" y="2475"/>
                </a:lnTo>
                <a:lnTo>
                  <a:pt x="2523" y="2559"/>
                </a:lnTo>
                <a:lnTo>
                  <a:pt x="2493" y="2644"/>
                </a:lnTo>
                <a:lnTo>
                  <a:pt x="2448" y="2728"/>
                </a:lnTo>
                <a:lnTo>
                  <a:pt x="333" y="2730"/>
                </a:lnTo>
                <a:lnTo>
                  <a:pt x="85" y="2728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45715" tIns="22857" rIns="45715" bIns="22857" numCol="1" anchor="t" anchorCtr="0" compatLnSpc="1"/>
          <a:p>
            <a:endParaRPr lang="es-SV" sz="900"/>
          </a:p>
        </p:txBody>
      </p:sp>
      <p:sp>
        <p:nvSpPr>
          <p:cNvPr id="413" name="Freeform 804"/>
          <p:cNvSpPr>
            <a:spLocks noChangeAspect="1" noEditPoints="1"/>
          </p:cNvSpPr>
          <p:nvPr/>
        </p:nvSpPr>
        <p:spPr bwMode="auto">
          <a:xfrm>
            <a:off x="1434465" y="1729105"/>
            <a:ext cx="515620" cy="567690"/>
          </a:xfrm>
          <a:custGeom>
            <a:avLst/>
            <a:gdLst>
              <a:gd name="T0" fmla="*/ 692 w 1268"/>
              <a:gd name="T1" fmla="*/ 1311 h 1340"/>
              <a:gd name="T2" fmla="*/ 708 w 1268"/>
              <a:gd name="T3" fmla="*/ 1317 h 1340"/>
              <a:gd name="T4" fmla="*/ 550 w 1268"/>
              <a:gd name="T5" fmla="*/ 1309 h 1340"/>
              <a:gd name="T6" fmla="*/ 570 w 1268"/>
              <a:gd name="T7" fmla="*/ 1324 h 1340"/>
              <a:gd name="T8" fmla="*/ 564 w 1268"/>
              <a:gd name="T9" fmla="*/ 1303 h 1340"/>
              <a:gd name="T10" fmla="*/ 514 w 1268"/>
              <a:gd name="T11" fmla="*/ 1274 h 1340"/>
              <a:gd name="T12" fmla="*/ 529 w 1268"/>
              <a:gd name="T13" fmla="*/ 1268 h 1340"/>
              <a:gd name="T14" fmla="*/ 746 w 1268"/>
              <a:gd name="T15" fmla="*/ 1259 h 1340"/>
              <a:gd name="T16" fmla="*/ 744 w 1268"/>
              <a:gd name="T17" fmla="*/ 1282 h 1340"/>
              <a:gd name="T18" fmla="*/ 758 w 1268"/>
              <a:gd name="T19" fmla="*/ 1259 h 1340"/>
              <a:gd name="T20" fmla="*/ 477 w 1268"/>
              <a:gd name="T21" fmla="*/ 1226 h 1340"/>
              <a:gd name="T22" fmla="*/ 490 w 1268"/>
              <a:gd name="T23" fmla="*/ 1218 h 1340"/>
              <a:gd name="T24" fmla="*/ 781 w 1268"/>
              <a:gd name="T25" fmla="*/ 1212 h 1340"/>
              <a:gd name="T26" fmla="*/ 787 w 1268"/>
              <a:gd name="T27" fmla="*/ 1231 h 1340"/>
              <a:gd name="T28" fmla="*/ 789 w 1268"/>
              <a:gd name="T29" fmla="*/ 1206 h 1340"/>
              <a:gd name="T30" fmla="*/ 808 w 1268"/>
              <a:gd name="T31" fmla="*/ 1177 h 1340"/>
              <a:gd name="T32" fmla="*/ 828 w 1268"/>
              <a:gd name="T33" fmla="*/ 1163 h 1340"/>
              <a:gd name="T34" fmla="*/ 442 w 1268"/>
              <a:gd name="T35" fmla="*/ 1171 h 1340"/>
              <a:gd name="T36" fmla="*/ 457 w 1268"/>
              <a:gd name="T37" fmla="*/ 1167 h 1340"/>
              <a:gd name="T38" fmla="*/ 409 w 1268"/>
              <a:gd name="T39" fmla="*/ 1105 h 1340"/>
              <a:gd name="T40" fmla="*/ 424 w 1268"/>
              <a:gd name="T41" fmla="*/ 1127 h 1340"/>
              <a:gd name="T42" fmla="*/ 424 w 1268"/>
              <a:gd name="T43" fmla="*/ 1101 h 1340"/>
              <a:gd name="T44" fmla="*/ 839 w 1268"/>
              <a:gd name="T45" fmla="*/ 1111 h 1340"/>
              <a:gd name="T46" fmla="*/ 853 w 1268"/>
              <a:gd name="T47" fmla="*/ 1117 h 1340"/>
              <a:gd name="T48" fmla="*/ 867 w 1268"/>
              <a:gd name="T49" fmla="*/ 1043 h 1340"/>
              <a:gd name="T50" fmla="*/ 861 w 1268"/>
              <a:gd name="T51" fmla="*/ 1063 h 1340"/>
              <a:gd name="T52" fmla="*/ 878 w 1268"/>
              <a:gd name="T53" fmla="*/ 1053 h 1340"/>
              <a:gd name="T54" fmla="*/ 388 w 1268"/>
              <a:gd name="T55" fmla="*/ 1049 h 1340"/>
              <a:gd name="T56" fmla="*/ 401 w 1268"/>
              <a:gd name="T57" fmla="*/ 1068 h 1340"/>
              <a:gd name="T58" fmla="*/ 401 w 1268"/>
              <a:gd name="T59" fmla="*/ 1043 h 1340"/>
              <a:gd name="T60" fmla="*/ 880 w 1268"/>
              <a:gd name="T61" fmla="*/ 987 h 1340"/>
              <a:gd name="T62" fmla="*/ 880 w 1268"/>
              <a:gd name="T63" fmla="*/ 1004 h 1340"/>
              <a:gd name="T64" fmla="*/ 894 w 1268"/>
              <a:gd name="T65" fmla="*/ 993 h 1340"/>
              <a:gd name="T66" fmla="*/ 378 w 1268"/>
              <a:gd name="T67" fmla="*/ 975 h 1340"/>
              <a:gd name="T68" fmla="*/ 372 w 1268"/>
              <a:gd name="T69" fmla="*/ 995 h 1340"/>
              <a:gd name="T70" fmla="*/ 389 w 1268"/>
              <a:gd name="T71" fmla="*/ 997 h 1340"/>
              <a:gd name="T72" fmla="*/ 388 w 1268"/>
              <a:gd name="T73" fmla="*/ 985 h 1340"/>
              <a:gd name="T74" fmla="*/ 733 w 1268"/>
              <a:gd name="T75" fmla="*/ 1026 h 1340"/>
              <a:gd name="T76" fmla="*/ 645 w 1268"/>
              <a:gd name="T77" fmla="*/ 1055 h 1340"/>
              <a:gd name="T78" fmla="*/ 533 w 1268"/>
              <a:gd name="T79" fmla="*/ 1028 h 1340"/>
              <a:gd name="T80" fmla="*/ 609 w 1268"/>
              <a:gd name="T81" fmla="*/ 985 h 1340"/>
              <a:gd name="T82" fmla="*/ 702 w 1268"/>
              <a:gd name="T83" fmla="*/ 952 h 1340"/>
              <a:gd name="T84" fmla="*/ 541 w 1268"/>
              <a:gd name="T85" fmla="*/ 1169 h 1340"/>
              <a:gd name="T86" fmla="*/ 818 w 1268"/>
              <a:gd name="T87" fmla="*/ 944 h 1340"/>
              <a:gd name="T88" fmla="*/ 483 w 1268"/>
              <a:gd name="T89" fmla="*/ 202 h 1340"/>
              <a:gd name="T90" fmla="*/ 419 w 1268"/>
              <a:gd name="T91" fmla="*/ 587 h 1340"/>
              <a:gd name="T92" fmla="*/ 360 w 1268"/>
              <a:gd name="T93" fmla="*/ 458 h 1340"/>
              <a:gd name="T94" fmla="*/ 376 w 1268"/>
              <a:gd name="T95" fmla="*/ 642 h 1340"/>
              <a:gd name="T96" fmla="*/ 818 w 1268"/>
              <a:gd name="T97" fmla="*/ 756 h 1340"/>
              <a:gd name="T98" fmla="*/ 948 w 1268"/>
              <a:gd name="T99" fmla="*/ 415 h 1340"/>
              <a:gd name="T100" fmla="*/ 867 w 1268"/>
              <a:gd name="T101" fmla="*/ 591 h 1340"/>
              <a:gd name="T102" fmla="*/ 847 w 1268"/>
              <a:gd name="T103" fmla="*/ 287 h 1340"/>
              <a:gd name="T104" fmla="*/ 779 w 1268"/>
              <a:gd name="T105" fmla="*/ 240 h 1340"/>
              <a:gd name="T106" fmla="*/ 552 w 1268"/>
              <a:gd name="T107" fmla="*/ 209 h 1340"/>
              <a:gd name="T108" fmla="*/ 942 w 1268"/>
              <a:gd name="T109" fmla="*/ 202 h 1340"/>
              <a:gd name="T110" fmla="*/ 919 w 1268"/>
              <a:gd name="T111" fmla="*/ 671 h 1340"/>
              <a:gd name="T112" fmla="*/ 898 w 1268"/>
              <a:gd name="T113" fmla="*/ 940 h 1340"/>
              <a:gd name="T114" fmla="*/ 1268 w 1268"/>
              <a:gd name="T115" fmla="*/ 1214 h 1340"/>
              <a:gd name="T116" fmla="*/ 137 w 1268"/>
              <a:gd name="T117" fmla="*/ 1024 h 1340"/>
              <a:gd name="T118" fmla="*/ 455 w 1268"/>
              <a:gd name="T119" fmla="*/ 816 h 1340"/>
              <a:gd name="T120" fmla="*/ 261 w 1268"/>
              <a:gd name="T121" fmla="*/ 458 h 1340"/>
              <a:gd name="T122" fmla="*/ 420 w 1268"/>
              <a:gd name="T123" fmla="*/ 66 h 1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68" h="1340">
                <a:moveTo>
                  <a:pt x="709" y="1299"/>
                </a:moveTo>
                <a:lnTo>
                  <a:pt x="706" y="1299"/>
                </a:lnTo>
                <a:lnTo>
                  <a:pt x="704" y="1301"/>
                </a:lnTo>
                <a:lnTo>
                  <a:pt x="704" y="1301"/>
                </a:lnTo>
                <a:lnTo>
                  <a:pt x="702" y="1303"/>
                </a:lnTo>
                <a:lnTo>
                  <a:pt x="702" y="1303"/>
                </a:lnTo>
                <a:lnTo>
                  <a:pt x="700" y="1303"/>
                </a:lnTo>
                <a:lnTo>
                  <a:pt x="700" y="1305"/>
                </a:lnTo>
                <a:lnTo>
                  <a:pt x="698" y="1307"/>
                </a:lnTo>
                <a:lnTo>
                  <a:pt x="696" y="1307"/>
                </a:lnTo>
                <a:lnTo>
                  <a:pt x="696" y="1309"/>
                </a:lnTo>
                <a:lnTo>
                  <a:pt x="694" y="1309"/>
                </a:lnTo>
                <a:lnTo>
                  <a:pt x="692" y="1311"/>
                </a:lnTo>
                <a:lnTo>
                  <a:pt x="692" y="1311"/>
                </a:lnTo>
                <a:lnTo>
                  <a:pt x="690" y="1313"/>
                </a:lnTo>
                <a:lnTo>
                  <a:pt x="688" y="1317"/>
                </a:lnTo>
                <a:lnTo>
                  <a:pt x="690" y="1321"/>
                </a:lnTo>
                <a:lnTo>
                  <a:pt x="692" y="1324"/>
                </a:lnTo>
                <a:lnTo>
                  <a:pt x="696" y="1324"/>
                </a:lnTo>
                <a:lnTo>
                  <a:pt x="700" y="1324"/>
                </a:lnTo>
                <a:lnTo>
                  <a:pt x="702" y="1324"/>
                </a:lnTo>
                <a:lnTo>
                  <a:pt x="702" y="1323"/>
                </a:lnTo>
                <a:lnTo>
                  <a:pt x="702" y="1323"/>
                </a:lnTo>
                <a:lnTo>
                  <a:pt x="704" y="1323"/>
                </a:lnTo>
                <a:lnTo>
                  <a:pt x="704" y="1321"/>
                </a:lnTo>
                <a:lnTo>
                  <a:pt x="706" y="1321"/>
                </a:lnTo>
                <a:lnTo>
                  <a:pt x="708" y="1319"/>
                </a:lnTo>
                <a:lnTo>
                  <a:pt x="708" y="1317"/>
                </a:lnTo>
                <a:lnTo>
                  <a:pt x="709" y="1317"/>
                </a:lnTo>
                <a:lnTo>
                  <a:pt x="711" y="1315"/>
                </a:lnTo>
                <a:lnTo>
                  <a:pt x="713" y="1315"/>
                </a:lnTo>
                <a:lnTo>
                  <a:pt x="713" y="1313"/>
                </a:lnTo>
                <a:lnTo>
                  <a:pt x="715" y="1311"/>
                </a:lnTo>
                <a:lnTo>
                  <a:pt x="715" y="1307"/>
                </a:lnTo>
                <a:lnTo>
                  <a:pt x="715" y="1303"/>
                </a:lnTo>
                <a:lnTo>
                  <a:pt x="713" y="1301"/>
                </a:lnTo>
                <a:lnTo>
                  <a:pt x="709" y="1299"/>
                </a:lnTo>
                <a:close/>
                <a:moveTo>
                  <a:pt x="560" y="1299"/>
                </a:moveTo>
                <a:lnTo>
                  <a:pt x="556" y="1299"/>
                </a:lnTo>
                <a:lnTo>
                  <a:pt x="552" y="1303"/>
                </a:lnTo>
                <a:lnTo>
                  <a:pt x="550" y="1305"/>
                </a:lnTo>
                <a:lnTo>
                  <a:pt x="550" y="1309"/>
                </a:lnTo>
                <a:lnTo>
                  <a:pt x="552" y="1313"/>
                </a:lnTo>
                <a:lnTo>
                  <a:pt x="554" y="1313"/>
                </a:lnTo>
                <a:lnTo>
                  <a:pt x="554" y="1315"/>
                </a:lnTo>
                <a:lnTo>
                  <a:pt x="556" y="1315"/>
                </a:lnTo>
                <a:lnTo>
                  <a:pt x="556" y="1317"/>
                </a:lnTo>
                <a:lnTo>
                  <a:pt x="558" y="1317"/>
                </a:lnTo>
                <a:lnTo>
                  <a:pt x="560" y="1319"/>
                </a:lnTo>
                <a:lnTo>
                  <a:pt x="560" y="1321"/>
                </a:lnTo>
                <a:lnTo>
                  <a:pt x="562" y="1321"/>
                </a:lnTo>
                <a:lnTo>
                  <a:pt x="564" y="1323"/>
                </a:lnTo>
                <a:lnTo>
                  <a:pt x="564" y="1323"/>
                </a:lnTo>
                <a:lnTo>
                  <a:pt x="566" y="1323"/>
                </a:lnTo>
                <a:lnTo>
                  <a:pt x="566" y="1324"/>
                </a:lnTo>
                <a:lnTo>
                  <a:pt x="570" y="1324"/>
                </a:lnTo>
                <a:lnTo>
                  <a:pt x="574" y="1324"/>
                </a:lnTo>
                <a:lnTo>
                  <a:pt x="576" y="1323"/>
                </a:lnTo>
                <a:lnTo>
                  <a:pt x="578" y="1319"/>
                </a:lnTo>
                <a:lnTo>
                  <a:pt x="578" y="1317"/>
                </a:lnTo>
                <a:lnTo>
                  <a:pt x="578" y="1313"/>
                </a:lnTo>
                <a:lnTo>
                  <a:pt x="576" y="1311"/>
                </a:lnTo>
                <a:lnTo>
                  <a:pt x="574" y="1311"/>
                </a:lnTo>
                <a:lnTo>
                  <a:pt x="574" y="1309"/>
                </a:lnTo>
                <a:lnTo>
                  <a:pt x="572" y="1309"/>
                </a:lnTo>
                <a:lnTo>
                  <a:pt x="570" y="1307"/>
                </a:lnTo>
                <a:lnTo>
                  <a:pt x="568" y="1307"/>
                </a:lnTo>
                <a:lnTo>
                  <a:pt x="568" y="1305"/>
                </a:lnTo>
                <a:lnTo>
                  <a:pt x="566" y="1303"/>
                </a:lnTo>
                <a:lnTo>
                  <a:pt x="564" y="1303"/>
                </a:lnTo>
                <a:lnTo>
                  <a:pt x="564" y="1303"/>
                </a:lnTo>
                <a:lnTo>
                  <a:pt x="564" y="1301"/>
                </a:lnTo>
                <a:lnTo>
                  <a:pt x="564" y="1301"/>
                </a:lnTo>
                <a:lnTo>
                  <a:pt x="560" y="1299"/>
                </a:lnTo>
                <a:close/>
                <a:moveTo>
                  <a:pt x="514" y="1257"/>
                </a:moveTo>
                <a:lnTo>
                  <a:pt x="512" y="1257"/>
                </a:lnTo>
                <a:lnTo>
                  <a:pt x="508" y="1260"/>
                </a:lnTo>
                <a:lnTo>
                  <a:pt x="508" y="1262"/>
                </a:lnTo>
                <a:lnTo>
                  <a:pt x="508" y="1266"/>
                </a:lnTo>
                <a:lnTo>
                  <a:pt x="510" y="1268"/>
                </a:lnTo>
                <a:lnTo>
                  <a:pt x="510" y="1270"/>
                </a:lnTo>
                <a:lnTo>
                  <a:pt x="512" y="1272"/>
                </a:lnTo>
                <a:lnTo>
                  <a:pt x="514" y="1272"/>
                </a:lnTo>
                <a:lnTo>
                  <a:pt x="514" y="1274"/>
                </a:lnTo>
                <a:lnTo>
                  <a:pt x="516" y="1276"/>
                </a:lnTo>
                <a:lnTo>
                  <a:pt x="517" y="1278"/>
                </a:lnTo>
                <a:lnTo>
                  <a:pt x="517" y="1278"/>
                </a:lnTo>
                <a:lnTo>
                  <a:pt x="519" y="1280"/>
                </a:lnTo>
                <a:lnTo>
                  <a:pt x="519" y="1280"/>
                </a:lnTo>
                <a:lnTo>
                  <a:pt x="519" y="1282"/>
                </a:lnTo>
                <a:lnTo>
                  <a:pt x="523" y="1284"/>
                </a:lnTo>
                <a:lnTo>
                  <a:pt x="527" y="1284"/>
                </a:lnTo>
                <a:lnTo>
                  <a:pt x="531" y="1282"/>
                </a:lnTo>
                <a:lnTo>
                  <a:pt x="533" y="1278"/>
                </a:lnTo>
                <a:lnTo>
                  <a:pt x="533" y="1274"/>
                </a:lnTo>
                <a:lnTo>
                  <a:pt x="531" y="1270"/>
                </a:lnTo>
                <a:lnTo>
                  <a:pt x="531" y="1270"/>
                </a:lnTo>
                <a:lnTo>
                  <a:pt x="529" y="1268"/>
                </a:lnTo>
                <a:lnTo>
                  <a:pt x="529" y="1268"/>
                </a:lnTo>
                <a:lnTo>
                  <a:pt x="527" y="1266"/>
                </a:lnTo>
                <a:lnTo>
                  <a:pt x="525" y="1264"/>
                </a:lnTo>
                <a:lnTo>
                  <a:pt x="523" y="1262"/>
                </a:lnTo>
                <a:lnTo>
                  <a:pt x="523" y="1260"/>
                </a:lnTo>
                <a:lnTo>
                  <a:pt x="521" y="1259"/>
                </a:lnTo>
                <a:lnTo>
                  <a:pt x="521" y="1259"/>
                </a:lnTo>
                <a:lnTo>
                  <a:pt x="519" y="1259"/>
                </a:lnTo>
                <a:lnTo>
                  <a:pt x="517" y="1257"/>
                </a:lnTo>
                <a:lnTo>
                  <a:pt x="514" y="1257"/>
                </a:lnTo>
                <a:close/>
                <a:moveTo>
                  <a:pt x="750" y="1257"/>
                </a:moveTo>
                <a:lnTo>
                  <a:pt x="748" y="1257"/>
                </a:lnTo>
                <a:lnTo>
                  <a:pt x="746" y="1259"/>
                </a:lnTo>
                <a:lnTo>
                  <a:pt x="746" y="1259"/>
                </a:lnTo>
                <a:lnTo>
                  <a:pt x="744" y="1259"/>
                </a:lnTo>
                <a:lnTo>
                  <a:pt x="744" y="1260"/>
                </a:lnTo>
                <a:lnTo>
                  <a:pt x="742" y="1262"/>
                </a:lnTo>
                <a:lnTo>
                  <a:pt x="742" y="1264"/>
                </a:lnTo>
                <a:lnTo>
                  <a:pt x="740" y="1264"/>
                </a:lnTo>
                <a:lnTo>
                  <a:pt x="739" y="1266"/>
                </a:lnTo>
                <a:lnTo>
                  <a:pt x="739" y="1268"/>
                </a:lnTo>
                <a:lnTo>
                  <a:pt x="737" y="1268"/>
                </a:lnTo>
                <a:lnTo>
                  <a:pt x="737" y="1270"/>
                </a:lnTo>
                <a:lnTo>
                  <a:pt x="735" y="1274"/>
                </a:lnTo>
                <a:lnTo>
                  <a:pt x="735" y="1278"/>
                </a:lnTo>
                <a:lnTo>
                  <a:pt x="737" y="1282"/>
                </a:lnTo>
                <a:lnTo>
                  <a:pt x="740" y="1284"/>
                </a:lnTo>
                <a:lnTo>
                  <a:pt x="744" y="1282"/>
                </a:lnTo>
                <a:lnTo>
                  <a:pt x="746" y="1282"/>
                </a:lnTo>
                <a:lnTo>
                  <a:pt x="746" y="1280"/>
                </a:lnTo>
                <a:lnTo>
                  <a:pt x="748" y="1280"/>
                </a:lnTo>
                <a:lnTo>
                  <a:pt x="748" y="1278"/>
                </a:lnTo>
                <a:lnTo>
                  <a:pt x="750" y="1278"/>
                </a:lnTo>
                <a:lnTo>
                  <a:pt x="752" y="1276"/>
                </a:lnTo>
                <a:lnTo>
                  <a:pt x="752" y="1274"/>
                </a:lnTo>
                <a:lnTo>
                  <a:pt x="754" y="1272"/>
                </a:lnTo>
                <a:lnTo>
                  <a:pt x="756" y="1272"/>
                </a:lnTo>
                <a:lnTo>
                  <a:pt x="756" y="1270"/>
                </a:lnTo>
                <a:lnTo>
                  <a:pt x="758" y="1268"/>
                </a:lnTo>
                <a:lnTo>
                  <a:pt x="760" y="1264"/>
                </a:lnTo>
                <a:lnTo>
                  <a:pt x="760" y="1262"/>
                </a:lnTo>
                <a:lnTo>
                  <a:pt x="758" y="1259"/>
                </a:lnTo>
                <a:lnTo>
                  <a:pt x="754" y="1257"/>
                </a:lnTo>
                <a:lnTo>
                  <a:pt x="750" y="1257"/>
                </a:lnTo>
                <a:close/>
                <a:moveTo>
                  <a:pt x="479" y="1206"/>
                </a:moveTo>
                <a:lnTo>
                  <a:pt x="475" y="1206"/>
                </a:lnTo>
                <a:lnTo>
                  <a:pt x="473" y="1208"/>
                </a:lnTo>
                <a:lnTo>
                  <a:pt x="471" y="1212"/>
                </a:lnTo>
                <a:lnTo>
                  <a:pt x="471" y="1216"/>
                </a:lnTo>
                <a:lnTo>
                  <a:pt x="471" y="1218"/>
                </a:lnTo>
                <a:lnTo>
                  <a:pt x="471" y="1218"/>
                </a:lnTo>
                <a:lnTo>
                  <a:pt x="473" y="1220"/>
                </a:lnTo>
                <a:lnTo>
                  <a:pt x="473" y="1222"/>
                </a:lnTo>
                <a:lnTo>
                  <a:pt x="475" y="1224"/>
                </a:lnTo>
                <a:lnTo>
                  <a:pt x="475" y="1224"/>
                </a:lnTo>
                <a:lnTo>
                  <a:pt x="477" y="1226"/>
                </a:lnTo>
                <a:lnTo>
                  <a:pt x="477" y="1227"/>
                </a:lnTo>
                <a:lnTo>
                  <a:pt x="479" y="1229"/>
                </a:lnTo>
                <a:lnTo>
                  <a:pt x="481" y="1231"/>
                </a:lnTo>
                <a:lnTo>
                  <a:pt x="481" y="1231"/>
                </a:lnTo>
                <a:lnTo>
                  <a:pt x="483" y="1233"/>
                </a:lnTo>
                <a:lnTo>
                  <a:pt x="486" y="1235"/>
                </a:lnTo>
                <a:lnTo>
                  <a:pt x="490" y="1233"/>
                </a:lnTo>
                <a:lnTo>
                  <a:pt x="492" y="1231"/>
                </a:lnTo>
                <a:lnTo>
                  <a:pt x="494" y="1227"/>
                </a:lnTo>
                <a:lnTo>
                  <a:pt x="492" y="1224"/>
                </a:lnTo>
                <a:lnTo>
                  <a:pt x="492" y="1222"/>
                </a:lnTo>
                <a:lnTo>
                  <a:pt x="492" y="1222"/>
                </a:lnTo>
                <a:lnTo>
                  <a:pt x="490" y="1220"/>
                </a:lnTo>
                <a:lnTo>
                  <a:pt x="490" y="1218"/>
                </a:lnTo>
                <a:lnTo>
                  <a:pt x="488" y="1216"/>
                </a:lnTo>
                <a:lnTo>
                  <a:pt x="488" y="1216"/>
                </a:lnTo>
                <a:lnTo>
                  <a:pt x="486" y="1214"/>
                </a:lnTo>
                <a:lnTo>
                  <a:pt x="486" y="1212"/>
                </a:lnTo>
                <a:lnTo>
                  <a:pt x="484" y="1210"/>
                </a:lnTo>
                <a:lnTo>
                  <a:pt x="484" y="1210"/>
                </a:lnTo>
                <a:lnTo>
                  <a:pt x="483" y="1208"/>
                </a:lnTo>
                <a:lnTo>
                  <a:pt x="479" y="1206"/>
                </a:lnTo>
                <a:close/>
                <a:moveTo>
                  <a:pt x="789" y="1206"/>
                </a:moveTo>
                <a:lnTo>
                  <a:pt x="785" y="1208"/>
                </a:lnTo>
                <a:lnTo>
                  <a:pt x="783" y="1208"/>
                </a:lnTo>
                <a:lnTo>
                  <a:pt x="783" y="1210"/>
                </a:lnTo>
                <a:lnTo>
                  <a:pt x="783" y="1210"/>
                </a:lnTo>
                <a:lnTo>
                  <a:pt x="781" y="1212"/>
                </a:lnTo>
                <a:lnTo>
                  <a:pt x="779" y="1214"/>
                </a:lnTo>
                <a:lnTo>
                  <a:pt x="779" y="1216"/>
                </a:lnTo>
                <a:lnTo>
                  <a:pt x="777" y="1216"/>
                </a:lnTo>
                <a:lnTo>
                  <a:pt x="777" y="1218"/>
                </a:lnTo>
                <a:lnTo>
                  <a:pt x="775" y="1220"/>
                </a:lnTo>
                <a:lnTo>
                  <a:pt x="775" y="1222"/>
                </a:lnTo>
                <a:lnTo>
                  <a:pt x="773" y="1222"/>
                </a:lnTo>
                <a:lnTo>
                  <a:pt x="773" y="1226"/>
                </a:lnTo>
                <a:lnTo>
                  <a:pt x="773" y="1229"/>
                </a:lnTo>
                <a:lnTo>
                  <a:pt x="775" y="1233"/>
                </a:lnTo>
                <a:lnTo>
                  <a:pt x="779" y="1235"/>
                </a:lnTo>
                <a:lnTo>
                  <a:pt x="785" y="1233"/>
                </a:lnTo>
                <a:lnTo>
                  <a:pt x="785" y="1233"/>
                </a:lnTo>
                <a:lnTo>
                  <a:pt x="787" y="1231"/>
                </a:lnTo>
                <a:lnTo>
                  <a:pt x="787" y="1231"/>
                </a:lnTo>
                <a:lnTo>
                  <a:pt x="787" y="1229"/>
                </a:lnTo>
                <a:lnTo>
                  <a:pt x="789" y="1227"/>
                </a:lnTo>
                <a:lnTo>
                  <a:pt x="791" y="1226"/>
                </a:lnTo>
                <a:lnTo>
                  <a:pt x="791" y="1224"/>
                </a:lnTo>
                <a:lnTo>
                  <a:pt x="793" y="1224"/>
                </a:lnTo>
                <a:lnTo>
                  <a:pt x="793" y="1222"/>
                </a:lnTo>
                <a:lnTo>
                  <a:pt x="795" y="1220"/>
                </a:lnTo>
                <a:lnTo>
                  <a:pt x="795" y="1218"/>
                </a:lnTo>
                <a:lnTo>
                  <a:pt x="797" y="1214"/>
                </a:lnTo>
                <a:lnTo>
                  <a:pt x="797" y="1212"/>
                </a:lnTo>
                <a:lnTo>
                  <a:pt x="795" y="1208"/>
                </a:lnTo>
                <a:lnTo>
                  <a:pt x="791" y="1206"/>
                </a:lnTo>
                <a:lnTo>
                  <a:pt x="789" y="1206"/>
                </a:lnTo>
                <a:close/>
                <a:moveTo>
                  <a:pt x="822" y="1152"/>
                </a:moveTo>
                <a:lnTo>
                  <a:pt x="818" y="1154"/>
                </a:lnTo>
                <a:lnTo>
                  <a:pt x="816" y="1156"/>
                </a:lnTo>
                <a:lnTo>
                  <a:pt x="814" y="1158"/>
                </a:lnTo>
                <a:lnTo>
                  <a:pt x="814" y="1160"/>
                </a:lnTo>
                <a:lnTo>
                  <a:pt x="812" y="1162"/>
                </a:lnTo>
                <a:lnTo>
                  <a:pt x="812" y="1162"/>
                </a:lnTo>
                <a:lnTo>
                  <a:pt x="810" y="1163"/>
                </a:lnTo>
                <a:lnTo>
                  <a:pt x="810" y="1165"/>
                </a:lnTo>
                <a:lnTo>
                  <a:pt x="808" y="1167"/>
                </a:lnTo>
                <a:lnTo>
                  <a:pt x="808" y="1169"/>
                </a:lnTo>
                <a:lnTo>
                  <a:pt x="808" y="1169"/>
                </a:lnTo>
                <a:lnTo>
                  <a:pt x="806" y="1173"/>
                </a:lnTo>
                <a:lnTo>
                  <a:pt x="808" y="1177"/>
                </a:lnTo>
                <a:lnTo>
                  <a:pt x="810" y="1181"/>
                </a:lnTo>
                <a:lnTo>
                  <a:pt x="814" y="1183"/>
                </a:lnTo>
                <a:lnTo>
                  <a:pt x="818" y="1181"/>
                </a:lnTo>
                <a:lnTo>
                  <a:pt x="818" y="1181"/>
                </a:lnTo>
                <a:lnTo>
                  <a:pt x="820" y="1179"/>
                </a:lnTo>
                <a:lnTo>
                  <a:pt x="822" y="1177"/>
                </a:lnTo>
                <a:lnTo>
                  <a:pt x="822" y="1175"/>
                </a:lnTo>
                <a:lnTo>
                  <a:pt x="824" y="1173"/>
                </a:lnTo>
                <a:lnTo>
                  <a:pt x="824" y="1173"/>
                </a:lnTo>
                <a:lnTo>
                  <a:pt x="826" y="1171"/>
                </a:lnTo>
                <a:lnTo>
                  <a:pt x="826" y="1169"/>
                </a:lnTo>
                <a:lnTo>
                  <a:pt x="826" y="1167"/>
                </a:lnTo>
                <a:lnTo>
                  <a:pt x="828" y="1165"/>
                </a:lnTo>
                <a:lnTo>
                  <a:pt x="828" y="1163"/>
                </a:lnTo>
                <a:lnTo>
                  <a:pt x="830" y="1160"/>
                </a:lnTo>
                <a:lnTo>
                  <a:pt x="828" y="1156"/>
                </a:lnTo>
                <a:lnTo>
                  <a:pt x="824" y="1154"/>
                </a:lnTo>
                <a:lnTo>
                  <a:pt x="822" y="1152"/>
                </a:lnTo>
                <a:close/>
                <a:moveTo>
                  <a:pt x="446" y="1152"/>
                </a:moveTo>
                <a:lnTo>
                  <a:pt x="442" y="1154"/>
                </a:lnTo>
                <a:lnTo>
                  <a:pt x="438" y="1156"/>
                </a:lnTo>
                <a:lnTo>
                  <a:pt x="438" y="1160"/>
                </a:lnTo>
                <a:lnTo>
                  <a:pt x="438" y="1163"/>
                </a:lnTo>
                <a:lnTo>
                  <a:pt x="438" y="1163"/>
                </a:lnTo>
                <a:lnTo>
                  <a:pt x="440" y="1165"/>
                </a:lnTo>
                <a:lnTo>
                  <a:pt x="440" y="1167"/>
                </a:lnTo>
                <a:lnTo>
                  <a:pt x="442" y="1169"/>
                </a:lnTo>
                <a:lnTo>
                  <a:pt x="442" y="1171"/>
                </a:lnTo>
                <a:lnTo>
                  <a:pt x="444" y="1173"/>
                </a:lnTo>
                <a:lnTo>
                  <a:pt x="444" y="1173"/>
                </a:lnTo>
                <a:lnTo>
                  <a:pt x="444" y="1175"/>
                </a:lnTo>
                <a:lnTo>
                  <a:pt x="446" y="1177"/>
                </a:lnTo>
                <a:lnTo>
                  <a:pt x="446" y="1179"/>
                </a:lnTo>
                <a:lnTo>
                  <a:pt x="450" y="1181"/>
                </a:lnTo>
                <a:lnTo>
                  <a:pt x="452" y="1183"/>
                </a:lnTo>
                <a:lnTo>
                  <a:pt x="455" y="1181"/>
                </a:lnTo>
                <a:lnTo>
                  <a:pt x="459" y="1179"/>
                </a:lnTo>
                <a:lnTo>
                  <a:pt x="459" y="1175"/>
                </a:lnTo>
                <a:lnTo>
                  <a:pt x="459" y="1171"/>
                </a:lnTo>
                <a:lnTo>
                  <a:pt x="459" y="1169"/>
                </a:lnTo>
                <a:lnTo>
                  <a:pt x="459" y="1169"/>
                </a:lnTo>
                <a:lnTo>
                  <a:pt x="457" y="1167"/>
                </a:lnTo>
                <a:lnTo>
                  <a:pt x="457" y="1165"/>
                </a:lnTo>
                <a:lnTo>
                  <a:pt x="455" y="1163"/>
                </a:lnTo>
                <a:lnTo>
                  <a:pt x="455" y="1162"/>
                </a:lnTo>
                <a:lnTo>
                  <a:pt x="453" y="1162"/>
                </a:lnTo>
                <a:lnTo>
                  <a:pt x="453" y="1160"/>
                </a:lnTo>
                <a:lnTo>
                  <a:pt x="452" y="1158"/>
                </a:lnTo>
                <a:lnTo>
                  <a:pt x="452" y="1156"/>
                </a:lnTo>
                <a:lnTo>
                  <a:pt x="450" y="1154"/>
                </a:lnTo>
                <a:lnTo>
                  <a:pt x="446" y="1152"/>
                </a:lnTo>
                <a:close/>
                <a:moveTo>
                  <a:pt x="417" y="1096"/>
                </a:moveTo>
                <a:lnTo>
                  <a:pt x="413" y="1098"/>
                </a:lnTo>
                <a:lnTo>
                  <a:pt x="411" y="1099"/>
                </a:lnTo>
                <a:lnTo>
                  <a:pt x="409" y="1101"/>
                </a:lnTo>
                <a:lnTo>
                  <a:pt x="409" y="1105"/>
                </a:lnTo>
                <a:lnTo>
                  <a:pt x="411" y="1107"/>
                </a:lnTo>
                <a:lnTo>
                  <a:pt x="411" y="1107"/>
                </a:lnTo>
                <a:lnTo>
                  <a:pt x="411" y="1109"/>
                </a:lnTo>
                <a:lnTo>
                  <a:pt x="411" y="1111"/>
                </a:lnTo>
                <a:lnTo>
                  <a:pt x="413" y="1113"/>
                </a:lnTo>
                <a:lnTo>
                  <a:pt x="413" y="1115"/>
                </a:lnTo>
                <a:lnTo>
                  <a:pt x="415" y="1117"/>
                </a:lnTo>
                <a:lnTo>
                  <a:pt x="415" y="1117"/>
                </a:lnTo>
                <a:lnTo>
                  <a:pt x="415" y="1119"/>
                </a:lnTo>
                <a:lnTo>
                  <a:pt x="417" y="1121"/>
                </a:lnTo>
                <a:lnTo>
                  <a:pt x="417" y="1123"/>
                </a:lnTo>
                <a:lnTo>
                  <a:pt x="419" y="1125"/>
                </a:lnTo>
                <a:lnTo>
                  <a:pt x="420" y="1125"/>
                </a:lnTo>
                <a:lnTo>
                  <a:pt x="424" y="1127"/>
                </a:lnTo>
                <a:lnTo>
                  <a:pt x="428" y="1125"/>
                </a:lnTo>
                <a:lnTo>
                  <a:pt x="430" y="1123"/>
                </a:lnTo>
                <a:lnTo>
                  <a:pt x="430" y="1119"/>
                </a:lnTo>
                <a:lnTo>
                  <a:pt x="430" y="1115"/>
                </a:lnTo>
                <a:lnTo>
                  <a:pt x="430" y="1113"/>
                </a:lnTo>
                <a:lnTo>
                  <a:pt x="428" y="1113"/>
                </a:lnTo>
                <a:lnTo>
                  <a:pt x="428" y="1111"/>
                </a:lnTo>
                <a:lnTo>
                  <a:pt x="428" y="1109"/>
                </a:lnTo>
                <a:lnTo>
                  <a:pt x="426" y="1107"/>
                </a:lnTo>
                <a:lnTo>
                  <a:pt x="426" y="1105"/>
                </a:lnTo>
                <a:lnTo>
                  <a:pt x="424" y="1105"/>
                </a:lnTo>
                <a:lnTo>
                  <a:pt x="424" y="1103"/>
                </a:lnTo>
                <a:lnTo>
                  <a:pt x="424" y="1101"/>
                </a:lnTo>
                <a:lnTo>
                  <a:pt x="424" y="1101"/>
                </a:lnTo>
                <a:lnTo>
                  <a:pt x="422" y="1098"/>
                </a:lnTo>
                <a:lnTo>
                  <a:pt x="420" y="1098"/>
                </a:lnTo>
                <a:lnTo>
                  <a:pt x="417" y="1096"/>
                </a:lnTo>
                <a:close/>
                <a:moveTo>
                  <a:pt x="851" y="1096"/>
                </a:moveTo>
                <a:lnTo>
                  <a:pt x="847" y="1098"/>
                </a:lnTo>
                <a:lnTo>
                  <a:pt x="845" y="1099"/>
                </a:lnTo>
                <a:lnTo>
                  <a:pt x="843" y="1101"/>
                </a:lnTo>
                <a:lnTo>
                  <a:pt x="843" y="1101"/>
                </a:lnTo>
                <a:lnTo>
                  <a:pt x="841" y="1103"/>
                </a:lnTo>
                <a:lnTo>
                  <a:pt x="841" y="1105"/>
                </a:lnTo>
                <a:lnTo>
                  <a:pt x="841" y="1105"/>
                </a:lnTo>
                <a:lnTo>
                  <a:pt x="839" y="1107"/>
                </a:lnTo>
                <a:lnTo>
                  <a:pt x="839" y="1109"/>
                </a:lnTo>
                <a:lnTo>
                  <a:pt x="839" y="1111"/>
                </a:lnTo>
                <a:lnTo>
                  <a:pt x="837" y="1113"/>
                </a:lnTo>
                <a:lnTo>
                  <a:pt x="837" y="1113"/>
                </a:lnTo>
                <a:lnTo>
                  <a:pt x="837" y="1115"/>
                </a:lnTo>
                <a:lnTo>
                  <a:pt x="836" y="1119"/>
                </a:lnTo>
                <a:lnTo>
                  <a:pt x="837" y="1123"/>
                </a:lnTo>
                <a:lnTo>
                  <a:pt x="839" y="1125"/>
                </a:lnTo>
                <a:lnTo>
                  <a:pt x="843" y="1127"/>
                </a:lnTo>
                <a:lnTo>
                  <a:pt x="847" y="1125"/>
                </a:lnTo>
                <a:lnTo>
                  <a:pt x="849" y="1125"/>
                </a:lnTo>
                <a:lnTo>
                  <a:pt x="851" y="1123"/>
                </a:lnTo>
                <a:lnTo>
                  <a:pt x="851" y="1121"/>
                </a:lnTo>
                <a:lnTo>
                  <a:pt x="851" y="1119"/>
                </a:lnTo>
                <a:lnTo>
                  <a:pt x="853" y="1117"/>
                </a:lnTo>
                <a:lnTo>
                  <a:pt x="853" y="1117"/>
                </a:lnTo>
                <a:lnTo>
                  <a:pt x="853" y="1115"/>
                </a:lnTo>
                <a:lnTo>
                  <a:pt x="855" y="1113"/>
                </a:lnTo>
                <a:lnTo>
                  <a:pt x="855" y="1111"/>
                </a:lnTo>
                <a:lnTo>
                  <a:pt x="855" y="1109"/>
                </a:lnTo>
                <a:lnTo>
                  <a:pt x="857" y="1107"/>
                </a:lnTo>
                <a:lnTo>
                  <a:pt x="857" y="1107"/>
                </a:lnTo>
                <a:lnTo>
                  <a:pt x="857" y="1103"/>
                </a:lnTo>
                <a:lnTo>
                  <a:pt x="857" y="1099"/>
                </a:lnTo>
                <a:lnTo>
                  <a:pt x="853" y="1098"/>
                </a:lnTo>
                <a:lnTo>
                  <a:pt x="851" y="1096"/>
                </a:lnTo>
                <a:close/>
                <a:moveTo>
                  <a:pt x="874" y="1037"/>
                </a:moveTo>
                <a:lnTo>
                  <a:pt x="870" y="1037"/>
                </a:lnTo>
                <a:lnTo>
                  <a:pt x="868" y="1039"/>
                </a:lnTo>
                <a:lnTo>
                  <a:pt x="867" y="1043"/>
                </a:lnTo>
                <a:lnTo>
                  <a:pt x="867" y="1043"/>
                </a:lnTo>
                <a:lnTo>
                  <a:pt x="865" y="1045"/>
                </a:lnTo>
                <a:lnTo>
                  <a:pt x="865" y="1045"/>
                </a:lnTo>
                <a:lnTo>
                  <a:pt x="865" y="1047"/>
                </a:lnTo>
                <a:lnTo>
                  <a:pt x="865" y="1049"/>
                </a:lnTo>
                <a:lnTo>
                  <a:pt x="863" y="1051"/>
                </a:lnTo>
                <a:lnTo>
                  <a:pt x="863" y="1051"/>
                </a:lnTo>
                <a:lnTo>
                  <a:pt x="863" y="1053"/>
                </a:lnTo>
                <a:lnTo>
                  <a:pt x="863" y="1055"/>
                </a:lnTo>
                <a:lnTo>
                  <a:pt x="861" y="1057"/>
                </a:lnTo>
                <a:lnTo>
                  <a:pt x="861" y="1057"/>
                </a:lnTo>
                <a:lnTo>
                  <a:pt x="861" y="1057"/>
                </a:lnTo>
                <a:lnTo>
                  <a:pt x="861" y="1061"/>
                </a:lnTo>
                <a:lnTo>
                  <a:pt x="861" y="1063"/>
                </a:lnTo>
                <a:lnTo>
                  <a:pt x="863" y="1067"/>
                </a:lnTo>
                <a:lnTo>
                  <a:pt x="865" y="1068"/>
                </a:lnTo>
                <a:lnTo>
                  <a:pt x="868" y="1068"/>
                </a:lnTo>
                <a:lnTo>
                  <a:pt x="870" y="1068"/>
                </a:lnTo>
                <a:lnTo>
                  <a:pt x="872" y="1067"/>
                </a:lnTo>
                <a:lnTo>
                  <a:pt x="874" y="1063"/>
                </a:lnTo>
                <a:lnTo>
                  <a:pt x="874" y="1063"/>
                </a:lnTo>
                <a:lnTo>
                  <a:pt x="876" y="1061"/>
                </a:lnTo>
                <a:lnTo>
                  <a:pt x="876" y="1061"/>
                </a:lnTo>
                <a:lnTo>
                  <a:pt x="876" y="1059"/>
                </a:lnTo>
                <a:lnTo>
                  <a:pt x="876" y="1057"/>
                </a:lnTo>
                <a:lnTo>
                  <a:pt x="878" y="1055"/>
                </a:lnTo>
                <a:lnTo>
                  <a:pt x="878" y="1055"/>
                </a:lnTo>
                <a:lnTo>
                  <a:pt x="878" y="1053"/>
                </a:lnTo>
                <a:lnTo>
                  <a:pt x="878" y="1051"/>
                </a:lnTo>
                <a:lnTo>
                  <a:pt x="880" y="1051"/>
                </a:lnTo>
                <a:lnTo>
                  <a:pt x="880" y="1049"/>
                </a:lnTo>
                <a:lnTo>
                  <a:pt x="880" y="1047"/>
                </a:lnTo>
                <a:lnTo>
                  <a:pt x="880" y="1043"/>
                </a:lnTo>
                <a:lnTo>
                  <a:pt x="878" y="1039"/>
                </a:lnTo>
                <a:lnTo>
                  <a:pt x="874" y="1037"/>
                </a:lnTo>
                <a:close/>
                <a:moveTo>
                  <a:pt x="393" y="1037"/>
                </a:moveTo>
                <a:lnTo>
                  <a:pt x="389" y="1037"/>
                </a:lnTo>
                <a:lnTo>
                  <a:pt x="388" y="1041"/>
                </a:lnTo>
                <a:lnTo>
                  <a:pt x="386" y="1043"/>
                </a:lnTo>
                <a:lnTo>
                  <a:pt x="386" y="1047"/>
                </a:lnTo>
                <a:lnTo>
                  <a:pt x="386" y="1047"/>
                </a:lnTo>
                <a:lnTo>
                  <a:pt x="388" y="1049"/>
                </a:lnTo>
                <a:lnTo>
                  <a:pt x="388" y="1051"/>
                </a:lnTo>
                <a:lnTo>
                  <a:pt x="388" y="1051"/>
                </a:lnTo>
                <a:lnTo>
                  <a:pt x="388" y="1053"/>
                </a:lnTo>
                <a:lnTo>
                  <a:pt x="389" y="1055"/>
                </a:lnTo>
                <a:lnTo>
                  <a:pt x="389" y="1055"/>
                </a:lnTo>
                <a:lnTo>
                  <a:pt x="389" y="1057"/>
                </a:lnTo>
                <a:lnTo>
                  <a:pt x="389" y="1059"/>
                </a:lnTo>
                <a:lnTo>
                  <a:pt x="391" y="1061"/>
                </a:lnTo>
                <a:lnTo>
                  <a:pt x="391" y="1061"/>
                </a:lnTo>
                <a:lnTo>
                  <a:pt x="391" y="1063"/>
                </a:lnTo>
                <a:lnTo>
                  <a:pt x="391" y="1063"/>
                </a:lnTo>
                <a:lnTo>
                  <a:pt x="393" y="1067"/>
                </a:lnTo>
                <a:lnTo>
                  <a:pt x="395" y="1068"/>
                </a:lnTo>
                <a:lnTo>
                  <a:pt x="401" y="1068"/>
                </a:lnTo>
                <a:lnTo>
                  <a:pt x="403" y="1067"/>
                </a:lnTo>
                <a:lnTo>
                  <a:pt x="405" y="1065"/>
                </a:lnTo>
                <a:lnTo>
                  <a:pt x="407" y="1061"/>
                </a:lnTo>
                <a:lnTo>
                  <a:pt x="405" y="1057"/>
                </a:lnTo>
                <a:lnTo>
                  <a:pt x="405" y="1057"/>
                </a:lnTo>
                <a:lnTo>
                  <a:pt x="405" y="1057"/>
                </a:lnTo>
                <a:lnTo>
                  <a:pt x="405" y="1055"/>
                </a:lnTo>
                <a:lnTo>
                  <a:pt x="405" y="1053"/>
                </a:lnTo>
                <a:lnTo>
                  <a:pt x="403" y="1051"/>
                </a:lnTo>
                <a:lnTo>
                  <a:pt x="403" y="1049"/>
                </a:lnTo>
                <a:lnTo>
                  <a:pt x="403" y="1047"/>
                </a:lnTo>
                <a:lnTo>
                  <a:pt x="401" y="1045"/>
                </a:lnTo>
                <a:lnTo>
                  <a:pt x="401" y="1045"/>
                </a:lnTo>
                <a:lnTo>
                  <a:pt x="401" y="1043"/>
                </a:lnTo>
                <a:lnTo>
                  <a:pt x="401" y="1043"/>
                </a:lnTo>
                <a:lnTo>
                  <a:pt x="399" y="1039"/>
                </a:lnTo>
                <a:lnTo>
                  <a:pt x="395" y="1037"/>
                </a:lnTo>
                <a:lnTo>
                  <a:pt x="393" y="1037"/>
                </a:lnTo>
                <a:close/>
                <a:moveTo>
                  <a:pt x="886" y="975"/>
                </a:moveTo>
                <a:lnTo>
                  <a:pt x="884" y="977"/>
                </a:lnTo>
                <a:lnTo>
                  <a:pt x="882" y="979"/>
                </a:lnTo>
                <a:lnTo>
                  <a:pt x="880" y="981"/>
                </a:lnTo>
                <a:lnTo>
                  <a:pt x="880" y="983"/>
                </a:lnTo>
                <a:lnTo>
                  <a:pt x="880" y="983"/>
                </a:lnTo>
                <a:lnTo>
                  <a:pt x="880" y="985"/>
                </a:lnTo>
                <a:lnTo>
                  <a:pt x="880" y="985"/>
                </a:lnTo>
                <a:lnTo>
                  <a:pt x="880" y="987"/>
                </a:lnTo>
                <a:lnTo>
                  <a:pt x="880" y="987"/>
                </a:lnTo>
                <a:lnTo>
                  <a:pt x="880" y="989"/>
                </a:lnTo>
                <a:lnTo>
                  <a:pt x="880" y="989"/>
                </a:lnTo>
                <a:lnTo>
                  <a:pt x="880" y="989"/>
                </a:lnTo>
                <a:lnTo>
                  <a:pt x="880" y="991"/>
                </a:lnTo>
                <a:lnTo>
                  <a:pt x="880" y="991"/>
                </a:lnTo>
                <a:lnTo>
                  <a:pt x="878" y="993"/>
                </a:lnTo>
                <a:lnTo>
                  <a:pt x="878" y="993"/>
                </a:lnTo>
                <a:lnTo>
                  <a:pt x="878" y="995"/>
                </a:lnTo>
                <a:lnTo>
                  <a:pt x="878" y="995"/>
                </a:lnTo>
                <a:lnTo>
                  <a:pt x="878" y="997"/>
                </a:lnTo>
                <a:lnTo>
                  <a:pt x="878" y="997"/>
                </a:lnTo>
                <a:lnTo>
                  <a:pt x="878" y="999"/>
                </a:lnTo>
                <a:lnTo>
                  <a:pt x="878" y="1003"/>
                </a:lnTo>
                <a:lnTo>
                  <a:pt x="880" y="1004"/>
                </a:lnTo>
                <a:lnTo>
                  <a:pt x="884" y="1006"/>
                </a:lnTo>
                <a:lnTo>
                  <a:pt x="886" y="1006"/>
                </a:lnTo>
                <a:lnTo>
                  <a:pt x="890" y="1006"/>
                </a:lnTo>
                <a:lnTo>
                  <a:pt x="892" y="1003"/>
                </a:lnTo>
                <a:lnTo>
                  <a:pt x="894" y="1001"/>
                </a:lnTo>
                <a:lnTo>
                  <a:pt x="894" y="1001"/>
                </a:lnTo>
                <a:lnTo>
                  <a:pt x="894" y="999"/>
                </a:lnTo>
                <a:lnTo>
                  <a:pt x="894" y="999"/>
                </a:lnTo>
                <a:lnTo>
                  <a:pt x="894" y="997"/>
                </a:lnTo>
                <a:lnTo>
                  <a:pt x="894" y="997"/>
                </a:lnTo>
                <a:lnTo>
                  <a:pt x="894" y="995"/>
                </a:lnTo>
                <a:lnTo>
                  <a:pt x="894" y="995"/>
                </a:lnTo>
                <a:lnTo>
                  <a:pt x="894" y="993"/>
                </a:lnTo>
                <a:lnTo>
                  <a:pt x="894" y="993"/>
                </a:lnTo>
                <a:lnTo>
                  <a:pt x="894" y="991"/>
                </a:lnTo>
                <a:lnTo>
                  <a:pt x="894" y="991"/>
                </a:lnTo>
                <a:lnTo>
                  <a:pt x="896" y="989"/>
                </a:lnTo>
                <a:lnTo>
                  <a:pt x="896" y="989"/>
                </a:lnTo>
                <a:lnTo>
                  <a:pt x="896" y="987"/>
                </a:lnTo>
                <a:lnTo>
                  <a:pt x="896" y="987"/>
                </a:lnTo>
                <a:lnTo>
                  <a:pt x="896" y="985"/>
                </a:lnTo>
                <a:lnTo>
                  <a:pt x="896" y="985"/>
                </a:lnTo>
                <a:lnTo>
                  <a:pt x="894" y="981"/>
                </a:lnTo>
                <a:lnTo>
                  <a:pt x="892" y="977"/>
                </a:lnTo>
                <a:lnTo>
                  <a:pt x="890" y="975"/>
                </a:lnTo>
                <a:lnTo>
                  <a:pt x="886" y="975"/>
                </a:lnTo>
                <a:close/>
                <a:moveTo>
                  <a:pt x="380" y="975"/>
                </a:moveTo>
                <a:lnTo>
                  <a:pt x="378" y="975"/>
                </a:lnTo>
                <a:lnTo>
                  <a:pt x="374" y="977"/>
                </a:lnTo>
                <a:lnTo>
                  <a:pt x="372" y="981"/>
                </a:lnTo>
                <a:lnTo>
                  <a:pt x="372" y="985"/>
                </a:lnTo>
                <a:lnTo>
                  <a:pt x="372" y="985"/>
                </a:lnTo>
                <a:lnTo>
                  <a:pt x="372" y="987"/>
                </a:lnTo>
                <a:lnTo>
                  <a:pt x="372" y="987"/>
                </a:lnTo>
                <a:lnTo>
                  <a:pt x="372" y="989"/>
                </a:lnTo>
                <a:lnTo>
                  <a:pt x="372" y="989"/>
                </a:lnTo>
                <a:lnTo>
                  <a:pt x="372" y="991"/>
                </a:lnTo>
                <a:lnTo>
                  <a:pt x="372" y="991"/>
                </a:lnTo>
                <a:lnTo>
                  <a:pt x="372" y="993"/>
                </a:lnTo>
                <a:lnTo>
                  <a:pt x="372" y="993"/>
                </a:lnTo>
                <a:lnTo>
                  <a:pt x="372" y="995"/>
                </a:lnTo>
                <a:lnTo>
                  <a:pt x="372" y="995"/>
                </a:lnTo>
                <a:lnTo>
                  <a:pt x="374" y="997"/>
                </a:lnTo>
                <a:lnTo>
                  <a:pt x="374" y="997"/>
                </a:lnTo>
                <a:lnTo>
                  <a:pt x="374" y="999"/>
                </a:lnTo>
                <a:lnTo>
                  <a:pt x="374" y="999"/>
                </a:lnTo>
                <a:lnTo>
                  <a:pt x="374" y="1001"/>
                </a:lnTo>
                <a:lnTo>
                  <a:pt x="374" y="1001"/>
                </a:lnTo>
                <a:lnTo>
                  <a:pt x="376" y="1004"/>
                </a:lnTo>
                <a:lnTo>
                  <a:pt x="378" y="1006"/>
                </a:lnTo>
                <a:lnTo>
                  <a:pt x="380" y="1006"/>
                </a:lnTo>
                <a:lnTo>
                  <a:pt x="384" y="1006"/>
                </a:lnTo>
                <a:lnTo>
                  <a:pt x="388" y="1004"/>
                </a:lnTo>
                <a:lnTo>
                  <a:pt x="389" y="1001"/>
                </a:lnTo>
                <a:lnTo>
                  <a:pt x="389" y="999"/>
                </a:lnTo>
                <a:lnTo>
                  <a:pt x="389" y="997"/>
                </a:lnTo>
                <a:lnTo>
                  <a:pt x="388" y="997"/>
                </a:lnTo>
                <a:lnTo>
                  <a:pt x="388" y="995"/>
                </a:lnTo>
                <a:lnTo>
                  <a:pt x="388" y="995"/>
                </a:lnTo>
                <a:lnTo>
                  <a:pt x="388" y="993"/>
                </a:lnTo>
                <a:lnTo>
                  <a:pt x="388" y="993"/>
                </a:lnTo>
                <a:lnTo>
                  <a:pt x="388" y="991"/>
                </a:lnTo>
                <a:lnTo>
                  <a:pt x="388" y="991"/>
                </a:lnTo>
                <a:lnTo>
                  <a:pt x="388" y="989"/>
                </a:lnTo>
                <a:lnTo>
                  <a:pt x="388" y="989"/>
                </a:lnTo>
                <a:lnTo>
                  <a:pt x="388" y="989"/>
                </a:lnTo>
                <a:lnTo>
                  <a:pt x="388" y="987"/>
                </a:lnTo>
                <a:lnTo>
                  <a:pt x="388" y="987"/>
                </a:lnTo>
                <a:lnTo>
                  <a:pt x="388" y="985"/>
                </a:lnTo>
                <a:lnTo>
                  <a:pt x="388" y="985"/>
                </a:lnTo>
                <a:lnTo>
                  <a:pt x="388" y="983"/>
                </a:lnTo>
                <a:lnTo>
                  <a:pt x="386" y="983"/>
                </a:lnTo>
                <a:lnTo>
                  <a:pt x="386" y="979"/>
                </a:lnTo>
                <a:lnTo>
                  <a:pt x="384" y="977"/>
                </a:lnTo>
                <a:lnTo>
                  <a:pt x="380" y="975"/>
                </a:lnTo>
                <a:close/>
                <a:moveTo>
                  <a:pt x="725" y="944"/>
                </a:moveTo>
                <a:lnTo>
                  <a:pt x="731" y="944"/>
                </a:lnTo>
                <a:lnTo>
                  <a:pt x="739" y="952"/>
                </a:lnTo>
                <a:lnTo>
                  <a:pt x="740" y="964"/>
                </a:lnTo>
                <a:lnTo>
                  <a:pt x="739" y="977"/>
                </a:lnTo>
                <a:lnTo>
                  <a:pt x="735" y="991"/>
                </a:lnTo>
                <a:lnTo>
                  <a:pt x="733" y="1004"/>
                </a:lnTo>
                <a:lnTo>
                  <a:pt x="731" y="1016"/>
                </a:lnTo>
                <a:lnTo>
                  <a:pt x="733" y="1026"/>
                </a:lnTo>
                <a:lnTo>
                  <a:pt x="737" y="1037"/>
                </a:lnTo>
                <a:lnTo>
                  <a:pt x="740" y="1051"/>
                </a:lnTo>
                <a:lnTo>
                  <a:pt x="744" y="1065"/>
                </a:lnTo>
                <a:lnTo>
                  <a:pt x="744" y="1078"/>
                </a:lnTo>
                <a:lnTo>
                  <a:pt x="742" y="1088"/>
                </a:lnTo>
                <a:lnTo>
                  <a:pt x="733" y="1094"/>
                </a:lnTo>
                <a:lnTo>
                  <a:pt x="725" y="1094"/>
                </a:lnTo>
                <a:lnTo>
                  <a:pt x="719" y="1092"/>
                </a:lnTo>
                <a:lnTo>
                  <a:pt x="711" y="1088"/>
                </a:lnTo>
                <a:lnTo>
                  <a:pt x="702" y="1084"/>
                </a:lnTo>
                <a:lnTo>
                  <a:pt x="684" y="1070"/>
                </a:lnTo>
                <a:lnTo>
                  <a:pt x="667" y="1055"/>
                </a:lnTo>
                <a:lnTo>
                  <a:pt x="655" y="1043"/>
                </a:lnTo>
                <a:lnTo>
                  <a:pt x="645" y="1055"/>
                </a:lnTo>
                <a:lnTo>
                  <a:pt x="634" y="1059"/>
                </a:lnTo>
                <a:lnTo>
                  <a:pt x="620" y="1055"/>
                </a:lnTo>
                <a:lnTo>
                  <a:pt x="611" y="1043"/>
                </a:lnTo>
                <a:lnTo>
                  <a:pt x="597" y="1057"/>
                </a:lnTo>
                <a:lnTo>
                  <a:pt x="581" y="1070"/>
                </a:lnTo>
                <a:lnTo>
                  <a:pt x="564" y="1082"/>
                </a:lnTo>
                <a:lnTo>
                  <a:pt x="550" y="1090"/>
                </a:lnTo>
                <a:lnTo>
                  <a:pt x="537" y="1094"/>
                </a:lnTo>
                <a:lnTo>
                  <a:pt x="527" y="1090"/>
                </a:lnTo>
                <a:lnTo>
                  <a:pt x="521" y="1080"/>
                </a:lnTo>
                <a:lnTo>
                  <a:pt x="521" y="1067"/>
                </a:lnTo>
                <a:lnTo>
                  <a:pt x="523" y="1053"/>
                </a:lnTo>
                <a:lnTo>
                  <a:pt x="529" y="1039"/>
                </a:lnTo>
                <a:lnTo>
                  <a:pt x="533" y="1028"/>
                </a:lnTo>
                <a:lnTo>
                  <a:pt x="535" y="1016"/>
                </a:lnTo>
                <a:lnTo>
                  <a:pt x="533" y="1004"/>
                </a:lnTo>
                <a:lnTo>
                  <a:pt x="531" y="991"/>
                </a:lnTo>
                <a:lnTo>
                  <a:pt x="527" y="977"/>
                </a:lnTo>
                <a:lnTo>
                  <a:pt x="525" y="964"/>
                </a:lnTo>
                <a:lnTo>
                  <a:pt x="527" y="952"/>
                </a:lnTo>
                <a:lnTo>
                  <a:pt x="535" y="944"/>
                </a:lnTo>
                <a:lnTo>
                  <a:pt x="541" y="944"/>
                </a:lnTo>
                <a:lnTo>
                  <a:pt x="548" y="944"/>
                </a:lnTo>
                <a:lnTo>
                  <a:pt x="556" y="948"/>
                </a:lnTo>
                <a:lnTo>
                  <a:pt x="564" y="954"/>
                </a:lnTo>
                <a:lnTo>
                  <a:pt x="587" y="973"/>
                </a:lnTo>
                <a:lnTo>
                  <a:pt x="607" y="991"/>
                </a:lnTo>
                <a:lnTo>
                  <a:pt x="609" y="985"/>
                </a:lnTo>
                <a:lnTo>
                  <a:pt x="612" y="979"/>
                </a:lnTo>
                <a:lnTo>
                  <a:pt x="616" y="975"/>
                </a:lnTo>
                <a:lnTo>
                  <a:pt x="622" y="971"/>
                </a:lnTo>
                <a:lnTo>
                  <a:pt x="626" y="968"/>
                </a:lnTo>
                <a:lnTo>
                  <a:pt x="634" y="968"/>
                </a:lnTo>
                <a:lnTo>
                  <a:pt x="640" y="968"/>
                </a:lnTo>
                <a:lnTo>
                  <a:pt x="645" y="971"/>
                </a:lnTo>
                <a:lnTo>
                  <a:pt x="649" y="975"/>
                </a:lnTo>
                <a:lnTo>
                  <a:pt x="653" y="979"/>
                </a:lnTo>
                <a:lnTo>
                  <a:pt x="657" y="985"/>
                </a:lnTo>
                <a:lnTo>
                  <a:pt x="659" y="991"/>
                </a:lnTo>
                <a:lnTo>
                  <a:pt x="671" y="981"/>
                </a:lnTo>
                <a:lnTo>
                  <a:pt x="686" y="966"/>
                </a:lnTo>
                <a:lnTo>
                  <a:pt x="702" y="952"/>
                </a:lnTo>
                <a:lnTo>
                  <a:pt x="709" y="948"/>
                </a:lnTo>
                <a:lnTo>
                  <a:pt x="717" y="944"/>
                </a:lnTo>
                <a:lnTo>
                  <a:pt x="725" y="944"/>
                </a:lnTo>
                <a:close/>
                <a:moveTo>
                  <a:pt x="494" y="843"/>
                </a:moveTo>
                <a:lnTo>
                  <a:pt x="483" y="880"/>
                </a:lnTo>
                <a:lnTo>
                  <a:pt x="467" y="911"/>
                </a:lnTo>
                <a:lnTo>
                  <a:pt x="450" y="939"/>
                </a:lnTo>
                <a:lnTo>
                  <a:pt x="442" y="946"/>
                </a:lnTo>
                <a:lnTo>
                  <a:pt x="446" y="960"/>
                </a:lnTo>
                <a:lnTo>
                  <a:pt x="450" y="973"/>
                </a:lnTo>
                <a:lnTo>
                  <a:pt x="463" y="1016"/>
                </a:lnTo>
                <a:lnTo>
                  <a:pt x="483" y="1061"/>
                </a:lnTo>
                <a:lnTo>
                  <a:pt x="519" y="1134"/>
                </a:lnTo>
                <a:lnTo>
                  <a:pt x="541" y="1169"/>
                </a:lnTo>
                <a:lnTo>
                  <a:pt x="564" y="1200"/>
                </a:lnTo>
                <a:lnTo>
                  <a:pt x="587" y="1227"/>
                </a:lnTo>
                <a:lnTo>
                  <a:pt x="611" y="1251"/>
                </a:lnTo>
                <a:lnTo>
                  <a:pt x="634" y="1266"/>
                </a:lnTo>
                <a:lnTo>
                  <a:pt x="669" y="1237"/>
                </a:lnTo>
                <a:lnTo>
                  <a:pt x="702" y="1198"/>
                </a:lnTo>
                <a:lnTo>
                  <a:pt x="725" y="1167"/>
                </a:lnTo>
                <a:lnTo>
                  <a:pt x="746" y="1132"/>
                </a:lnTo>
                <a:lnTo>
                  <a:pt x="785" y="1063"/>
                </a:lnTo>
                <a:lnTo>
                  <a:pt x="804" y="1016"/>
                </a:lnTo>
                <a:lnTo>
                  <a:pt x="818" y="975"/>
                </a:lnTo>
                <a:lnTo>
                  <a:pt x="822" y="962"/>
                </a:lnTo>
                <a:lnTo>
                  <a:pt x="824" y="950"/>
                </a:lnTo>
                <a:lnTo>
                  <a:pt x="818" y="944"/>
                </a:lnTo>
                <a:lnTo>
                  <a:pt x="799" y="917"/>
                </a:lnTo>
                <a:lnTo>
                  <a:pt x="785" y="886"/>
                </a:lnTo>
                <a:lnTo>
                  <a:pt x="772" y="843"/>
                </a:lnTo>
                <a:lnTo>
                  <a:pt x="746" y="857"/>
                </a:lnTo>
                <a:lnTo>
                  <a:pt x="702" y="873"/>
                </a:lnTo>
                <a:lnTo>
                  <a:pt x="669" y="878"/>
                </a:lnTo>
                <a:lnTo>
                  <a:pt x="634" y="880"/>
                </a:lnTo>
                <a:lnTo>
                  <a:pt x="599" y="878"/>
                </a:lnTo>
                <a:lnTo>
                  <a:pt x="564" y="873"/>
                </a:lnTo>
                <a:lnTo>
                  <a:pt x="519" y="857"/>
                </a:lnTo>
                <a:lnTo>
                  <a:pt x="508" y="851"/>
                </a:lnTo>
                <a:lnTo>
                  <a:pt x="494" y="843"/>
                </a:lnTo>
                <a:close/>
                <a:moveTo>
                  <a:pt x="500" y="200"/>
                </a:moveTo>
                <a:lnTo>
                  <a:pt x="483" y="202"/>
                </a:lnTo>
                <a:lnTo>
                  <a:pt x="465" y="207"/>
                </a:lnTo>
                <a:lnTo>
                  <a:pt x="450" y="217"/>
                </a:lnTo>
                <a:lnTo>
                  <a:pt x="434" y="231"/>
                </a:lnTo>
                <a:lnTo>
                  <a:pt x="420" y="248"/>
                </a:lnTo>
                <a:lnTo>
                  <a:pt x="411" y="264"/>
                </a:lnTo>
                <a:lnTo>
                  <a:pt x="395" y="297"/>
                </a:lnTo>
                <a:lnTo>
                  <a:pt x="384" y="351"/>
                </a:lnTo>
                <a:lnTo>
                  <a:pt x="382" y="403"/>
                </a:lnTo>
                <a:lnTo>
                  <a:pt x="386" y="458"/>
                </a:lnTo>
                <a:lnTo>
                  <a:pt x="395" y="508"/>
                </a:lnTo>
                <a:lnTo>
                  <a:pt x="407" y="545"/>
                </a:lnTo>
                <a:lnTo>
                  <a:pt x="417" y="576"/>
                </a:lnTo>
                <a:lnTo>
                  <a:pt x="419" y="584"/>
                </a:lnTo>
                <a:lnTo>
                  <a:pt x="419" y="587"/>
                </a:lnTo>
                <a:lnTo>
                  <a:pt x="419" y="591"/>
                </a:lnTo>
                <a:lnTo>
                  <a:pt x="415" y="593"/>
                </a:lnTo>
                <a:lnTo>
                  <a:pt x="411" y="593"/>
                </a:lnTo>
                <a:lnTo>
                  <a:pt x="407" y="593"/>
                </a:lnTo>
                <a:lnTo>
                  <a:pt x="401" y="591"/>
                </a:lnTo>
                <a:lnTo>
                  <a:pt x="395" y="587"/>
                </a:lnTo>
                <a:lnTo>
                  <a:pt x="389" y="582"/>
                </a:lnTo>
                <a:lnTo>
                  <a:pt x="386" y="576"/>
                </a:lnTo>
                <a:lnTo>
                  <a:pt x="380" y="566"/>
                </a:lnTo>
                <a:lnTo>
                  <a:pt x="378" y="556"/>
                </a:lnTo>
                <a:lnTo>
                  <a:pt x="376" y="543"/>
                </a:lnTo>
                <a:lnTo>
                  <a:pt x="374" y="512"/>
                </a:lnTo>
                <a:lnTo>
                  <a:pt x="368" y="483"/>
                </a:lnTo>
                <a:lnTo>
                  <a:pt x="360" y="458"/>
                </a:lnTo>
                <a:lnTo>
                  <a:pt x="351" y="438"/>
                </a:lnTo>
                <a:lnTo>
                  <a:pt x="341" y="425"/>
                </a:lnTo>
                <a:lnTo>
                  <a:pt x="329" y="417"/>
                </a:lnTo>
                <a:lnTo>
                  <a:pt x="320" y="415"/>
                </a:lnTo>
                <a:lnTo>
                  <a:pt x="310" y="423"/>
                </a:lnTo>
                <a:lnTo>
                  <a:pt x="302" y="438"/>
                </a:lnTo>
                <a:lnTo>
                  <a:pt x="298" y="461"/>
                </a:lnTo>
                <a:lnTo>
                  <a:pt x="296" y="496"/>
                </a:lnTo>
                <a:lnTo>
                  <a:pt x="298" y="529"/>
                </a:lnTo>
                <a:lnTo>
                  <a:pt x="306" y="562"/>
                </a:lnTo>
                <a:lnTo>
                  <a:pt x="318" y="591"/>
                </a:lnTo>
                <a:lnTo>
                  <a:pt x="333" y="615"/>
                </a:lnTo>
                <a:lnTo>
                  <a:pt x="353" y="632"/>
                </a:lnTo>
                <a:lnTo>
                  <a:pt x="376" y="642"/>
                </a:lnTo>
                <a:lnTo>
                  <a:pt x="380" y="651"/>
                </a:lnTo>
                <a:lnTo>
                  <a:pt x="395" y="684"/>
                </a:lnTo>
                <a:lnTo>
                  <a:pt x="420" y="721"/>
                </a:lnTo>
                <a:lnTo>
                  <a:pt x="450" y="756"/>
                </a:lnTo>
                <a:lnTo>
                  <a:pt x="483" y="787"/>
                </a:lnTo>
                <a:lnTo>
                  <a:pt x="519" y="812"/>
                </a:lnTo>
                <a:lnTo>
                  <a:pt x="564" y="830"/>
                </a:lnTo>
                <a:lnTo>
                  <a:pt x="597" y="838"/>
                </a:lnTo>
                <a:lnTo>
                  <a:pt x="634" y="840"/>
                </a:lnTo>
                <a:lnTo>
                  <a:pt x="669" y="838"/>
                </a:lnTo>
                <a:lnTo>
                  <a:pt x="702" y="830"/>
                </a:lnTo>
                <a:lnTo>
                  <a:pt x="746" y="812"/>
                </a:lnTo>
                <a:lnTo>
                  <a:pt x="785" y="787"/>
                </a:lnTo>
                <a:lnTo>
                  <a:pt x="818" y="756"/>
                </a:lnTo>
                <a:lnTo>
                  <a:pt x="847" y="721"/>
                </a:lnTo>
                <a:lnTo>
                  <a:pt x="870" y="684"/>
                </a:lnTo>
                <a:lnTo>
                  <a:pt x="886" y="651"/>
                </a:lnTo>
                <a:lnTo>
                  <a:pt x="892" y="642"/>
                </a:lnTo>
                <a:lnTo>
                  <a:pt x="915" y="632"/>
                </a:lnTo>
                <a:lnTo>
                  <a:pt x="934" y="615"/>
                </a:lnTo>
                <a:lnTo>
                  <a:pt x="950" y="589"/>
                </a:lnTo>
                <a:lnTo>
                  <a:pt x="962" y="560"/>
                </a:lnTo>
                <a:lnTo>
                  <a:pt x="969" y="529"/>
                </a:lnTo>
                <a:lnTo>
                  <a:pt x="971" y="496"/>
                </a:lnTo>
                <a:lnTo>
                  <a:pt x="969" y="461"/>
                </a:lnTo>
                <a:lnTo>
                  <a:pt x="964" y="436"/>
                </a:lnTo>
                <a:lnTo>
                  <a:pt x="956" y="423"/>
                </a:lnTo>
                <a:lnTo>
                  <a:pt x="948" y="415"/>
                </a:lnTo>
                <a:lnTo>
                  <a:pt x="936" y="417"/>
                </a:lnTo>
                <a:lnTo>
                  <a:pt x="927" y="425"/>
                </a:lnTo>
                <a:lnTo>
                  <a:pt x="917" y="440"/>
                </a:lnTo>
                <a:lnTo>
                  <a:pt x="907" y="459"/>
                </a:lnTo>
                <a:lnTo>
                  <a:pt x="900" y="485"/>
                </a:lnTo>
                <a:lnTo>
                  <a:pt x="894" y="512"/>
                </a:lnTo>
                <a:lnTo>
                  <a:pt x="892" y="543"/>
                </a:lnTo>
                <a:lnTo>
                  <a:pt x="892" y="553"/>
                </a:lnTo>
                <a:lnTo>
                  <a:pt x="890" y="562"/>
                </a:lnTo>
                <a:lnTo>
                  <a:pt x="886" y="568"/>
                </a:lnTo>
                <a:lnTo>
                  <a:pt x="882" y="578"/>
                </a:lnTo>
                <a:lnTo>
                  <a:pt x="876" y="584"/>
                </a:lnTo>
                <a:lnTo>
                  <a:pt x="870" y="589"/>
                </a:lnTo>
                <a:lnTo>
                  <a:pt x="867" y="591"/>
                </a:lnTo>
                <a:lnTo>
                  <a:pt x="861" y="593"/>
                </a:lnTo>
                <a:lnTo>
                  <a:pt x="857" y="595"/>
                </a:lnTo>
                <a:lnTo>
                  <a:pt x="853" y="593"/>
                </a:lnTo>
                <a:lnTo>
                  <a:pt x="851" y="591"/>
                </a:lnTo>
                <a:lnTo>
                  <a:pt x="849" y="587"/>
                </a:lnTo>
                <a:lnTo>
                  <a:pt x="849" y="584"/>
                </a:lnTo>
                <a:lnTo>
                  <a:pt x="851" y="576"/>
                </a:lnTo>
                <a:lnTo>
                  <a:pt x="863" y="541"/>
                </a:lnTo>
                <a:lnTo>
                  <a:pt x="870" y="508"/>
                </a:lnTo>
                <a:lnTo>
                  <a:pt x="880" y="452"/>
                </a:lnTo>
                <a:lnTo>
                  <a:pt x="880" y="397"/>
                </a:lnTo>
                <a:lnTo>
                  <a:pt x="870" y="347"/>
                </a:lnTo>
                <a:lnTo>
                  <a:pt x="861" y="316"/>
                </a:lnTo>
                <a:lnTo>
                  <a:pt x="847" y="287"/>
                </a:lnTo>
                <a:lnTo>
                  <a:pt x="818" y="238"/>
                </a:lnTo>
                <a:lnTo>
                  <a:pt x="808" y="223"/>
                </a:lnTo>
                <a:lnTo>
                  <a:pt x="803" y="215"/>
                </a:lnTo>
                <a:lnTo>
                  <a:pt x="785" y="223"/>
                </a:lnTo>
                <a:lnTo>
                  <a:pt x="746" y="231"/>
                </a:lnTo>
                <a:lnTo>
                  <a:pt x="702" y="229"/>
                </a:lnTo>
                <a:lnTo>
                  <a:pt x="657" y="217"/>
                </a:lnTo>
                <a:lnTo>
                  <a:pt x="657" y="217"/>
                </a:lnTo>
                <a:lnTo>
                  <a:pt x="678" y="240"/>
                </a:lnTo>
                <a:lnTo>
                  <a:pt x="702" y="258"/>
                </a:lnTo>
                <a:lnTo>
                  <a:pt x="723" y="262"/>
                </a:lnTo>
                <a:lnTo>
                  <a:pt x="746" y="258"/>
                </a:lnTo>
                <a:lnTo>
                  <a:pt x="762" y="252"/>
                </a:lnTo>
                <a:lnTo>
                  <a:pt x="779" y="240"/>
                </a:lnTo>
                <a:lnTo>
                  <a:pt x="779" y="254"/>
                </a:lnTo>
                <a:lnTo>
                  <a:pt x="773" y="267"/>
                </a:lnTo>
                <a:lnTo>
                  <a:pt x="762" y="283"/>
                </a:lnTo>
                <a:lnTo>
                  <a:pt x="746" y="297"/>
                </a:lnTo>
                <a:lnTo>
                  <a:pt x="727" y="308"/>
                </a:lnTo>
                <a:lnTo>
                  <a:pt x="702" y="314"/>
                </a:lnTo>
                <a:lnTo>
                  <a:pt x="678" y="316"/>
                </a:lnTo>
                <a:lnTo>
                  <a:pt x="651" y="308"/>
                </a:lnTo>
                <a:lnTo>
                  <a:pt x="624" y="293"/>
                </a:lnTo>
                <a:lnTo>
                  <a:pt x="597" y="267"/>
                </a:lnTo>
                <a:lnTo>
                  <a:pt x="580" y="246"/>
                </a:lnTo>
                <a:lnTo>
                  <a:pt x="564" y="227"/>
                </a:lnTo>
                <a:lnTo>
                  <a:pt x="558" y="217"/>
                </a:lnTo>
                <a:lnTo>
                  <a:pt x="552" y="209"/>
                </a:lnTo>
                <a:lnTo>
                  <a:pt x="519" y="202"/>
                </a:lnTo>
                <a:lnTo>
                  <a:pt x="500" y="200"/>
                </a:lnTo>
                <a:close/>
                <a:moveTo>
                  <a:pt x="659" y="0"/>
                </a:moveTo>
                <a:lnTo>
                  <a:pt x="702" y="2"/>
                </a:lnTo>
                <a:lnTo>
                  <a:pt x="746" y="10"/>
                </a:lnTo>
                <a:lnTo>
                  <a:pt x="785" y="25"/>
                </a:lnTo>
                <a:lnTo>
                  <a:pt x="818" y="44"/>
                </a:lnTo>
                <a:lnTo>
                  <a:pt x="834" y="54"/>
                </a:lnTo>
                <a:lnTo>
                  <a:pt x="847" y="66"/>
                </a:lnTo>
                <a:lnTo>
                  <a:pt x="859" y="77"/>
                </a:lnTo>
                <a:lnTo>
                  <a:pt x="870" y="89"/>
                </a:lnTo>
                <a:lnTo>
                  <a:pt x="886" y="108"/>
                </a:lnTo>
                <a:lnTo>
                  <a:pt x="917" y="153"/>
                </a:lnTo>
                <a:lnTo>
                  <a:pt x="942" y="202"/>
                </a:lnTo>
                <a:lnTo>
                  <a:pt x="960" y="250"/>
                </a:lnTo>
                <a:lnTo>
                  <a:pt x="969" y="299"/>
                </a:lnTo>
                <a:lnTo>
                  <a:pt x="975" y="339"/>
                </a:lnTo>
                <a:lnTo>
                  <a:pt x="973" y="376"/>
                </a:lnTo>
                <a:lnTo>
                  <a:pt x="989" y="401"/>
                </a:lnTo>
                <a:lnTo>
                  <a:pt x="998" y="428"/>
                </a:lnTo>
                <a:lnTo>
                  <a:pt x="1006" y="458"/>
                </a:lnTo>
                <a:lnTo>
                  <a:pt x="1008" y="504"/>
                </a:lnTo>
                <a:lnTo>
                  <a:pt x="1004" y="551"/>
                </a:lnTo>
                <a:lnTo>
                  <a:pt x="995" y="582"/>
                </a:lnTo>
                <a:lnTo>
                  <a:pt x="983" y="609"/>
                </a:lnTo>
                <a:lnTo>
                  <a:pt x="969" y="634"/>
                </a:lnTo>
                <a:lnTo>
                  <a:pt x="946" y="657"/>
                </a:lnTo>
                <a:lnTo>
                  <a:pt x="919" y="671"/>
                </a:lnTo>
                <a:lnTo>
                  <a:pt x="886" y="731"/>
                </a:lnTo>
                <a:lnTo>
                  <a:pt x="870" y="754"/>
                </a:lnTo>
                <a:lnTo>
                  <a:pt x="859" y="768"/>
                </a:lnTo>
                <a:lnTo>
                  <a:pt x="847" y="783"/>
                </a:lnTo>
                <a:lnTo>
                  <a:pt x="834" y="797"/>
                </a:lnTo>
                <a:lnTo>
                  <a:pt x="818" y="811"/>
                </a:lnTo>
                <a:lnTo>
                  <a:pt x="812" y="816"/>
                </a:lnTo>
                <a:lnTo>
                  <a:pt x="818" y="847"/>
                </a:lnTo>
                <a:lnTo>
                  <a:pt x="830" y="876"/>
                </a:lnTo>
                <a:lnTo>
                  <a:pt x="847" y="902"/>
                </a:lnTo>
                <a:lnTo>
                  <a:pt x="857" y="913"/>
                </a:lnTo>
                <a:lnTo>
                  <a:pt x="870" y="923"/>
                </a:lnTo>
                <a:lnTo>
                  <a:pt x="886" y="935"/>
                </a:lnTo>
                <a:lnTo>
                  <a:pt x="898" y="940"/>
                </a:lnTo>
                <a:lnTo>
                  <a:pt x="907" y="944"/>
                </a:lnTo>
                <a:lnTo>
                  <a:pt x="944" y="958"/>
                </a:lnTo>
                <a:lnTo>
                  <a:pt x="981" y="971"/>
                </a:lnTo>
                <a:lnTo>
                  <a:pt x="1020" y="983"/>
                </a:lnTo>
                <a:lnTo>
                  <a:pt x="1057" y="997"/>
                </a:lnTo>
                <a:lnTo>
                  <a:pt x="1093" y="1010"/>
                </a:lnTo>
                <a:lnTo>
                  <a:pt x="1130" y="1024"/>
                </a:lnTo>
                <a:lnTo>
                  <a:pt x="1163" y="1041"/>
                </a:lnTo>
                <a:lnTo>
                  <a:pt x="1192" y="1061"/>
                </a:lnTo>
                <a:lnTo>
                  <a:pt x="1218" y="1082"/>
                </a:lnTo>
                <a:lnTo>
                  <a:pt x="1239" y="1107"/>
                </a:lnTo>
                <a:lnTo>
                  <a:pt x="1254" y="1138"/>
                </a:lnTo>
                <a:lnTo>
                  <a:pt x="1264" y="1173"/>
                </a:lnTo>
                <a:lnTo>
                  <a:pt x="1268" y="1214"/>
                </a:lnTo>
                <a:lnTo>
                  <a:pt x="1262" y="1257"/>
                </a:lnTo>
                <a:lnTo>
                  <a:pt x="1247" y="1299"/>
                </a:lnTo>
                <a:lnTo>
                  <a:pt x="1225" y="1340"/>
                </a:lnTo>
                <a:lnTo>
                  <a:pt x="42" y="1340"/>
                </a:lnTo>
                <a:lnTo>
                  <a:pt x="21" y="1299"/>
                </a:lnTo>
                <a:lnTo>
                  <a:pt x="5" y="1257"/>
                </a:lnTo>
                <a:lnTo>
                  <a:pt x="0" y="1214"/>
                </a:lnTo>
                <a:lnTo>
                  <a:pt x="2" y="1173"/>
                </a:lnTo>
                <a:lnTo>
                  <a:pt x="11" y="1138"/>
                </a:lnTo>
                <a:lnTo>
                  <a:pt x="27" y="1107"/>
                </a:lnTo>
                <a:lnTo>
                  <a:pt x="48" y="1082"/>
                </a:lnTo>
                <a:lnTo>
                  <a:pt x="75" y="1061"/>
                </a:lnTo>
                <a:lnTo>
                  <a:pt x="104" y="1041"/>
                </a:lnTo>
                <a:lnTo>
                  <a:pt x="137" y="1024"/>
                </a:lnTo>
                <a:lnTo>
                  <a:pt x="172" y="1010"/>
                </a:lnTo>
                <a:lnTo>
                  <a:pt x="209" y="997"/>
                </a:lnTo>
                <a:lnTo>
                  <a:pt x="248" y="983"/>
                </a:lnTo>
                <a:lnTo>
                  <a:pt x="285" y="971"/>
                </a:lnTo>
                <a:lnTo>
                  <a:pt x="324" y="958"/>
                </a:lnTo>
                <a:lnTo>
                  <a:pt x="358" y="944"/>
                </a:lnTo>
                <a:lnTo>
                  <a:pt x="370" y="940"/>
                </a:lnTo>
                <a:lnTo>
                  <a:pt x="380" y="935"/>
                </a:lnTo>
                <a:lnTo>
                  <a:pt x="395" y="923"/>
                </a:lnTo>
                <a:lnTo>
                  <a:pt x="409" y="913"/>
                </a:lnTo>
                <a:lnTo>
                  <a:pt x="420" y="902"/>
                </a:lnTo>
                <a:lnTo>
                  <a:pt x="438" y="876"/>
                </a:lnTo>
                <a:lnTo>
                  <a:pt x="450" y="847"/>
                </a:lnTo>
                <a:lnTo>
                  <a:pt x="455" y="816"/>
                </a:lnTo>
                <a:lnTo>
                  <a:pt x="450" y="811"/>
                </a:lnTo>
                <a:lnTo>
                  <a:pt x="434" y="797"/>
                </a:lnTo>
                <a:lnTo>
                  <a:pt x="420" y="783"/>
                </a:lnTo>
                <a:lnTo>
                  <a:pt x="407" y="768"/>
                </a:lnTo>
                <a:lnTo>
                  <a:pt x="395" y="754"/>
                </a:lnTo>
                <a:lnTo>
                  <a:pt x="380" y="731"/>
                </a:lnTo>
                <a:lnTo>
                  <a:pt x="349" y="671"/>
                </a:lnTo>
                <a:lnTo>
                  <a:pt x="322" y="657"/>
                </a:lnTo>
                <a:lnTo>
                  <a:pt x="298" y="634"/>
                </a:lnTo>
                <a:lnTo>
                  <a:pt x="283" y="609"/>
                </a:lnTo>
                <a:lnTo>
                  <a:pt x="271" y="582"/>
                </a:lnTo>
                <a:lnTo>
                  <a:pt x="263" y="551"/>
                </a:lnTo>
                <a:lnTo>
                  <a:pt x="258" y="504"/>
                </a:lnTo>
                <a:lnTo>
                  <a:pt x="261" y="458"/>
                </a:lnTo>
                <a:lnTo>
                  <a:pt x="267" y="428"/>
                </a:lnTo>
                <a:lnTo>
                  <a:pt x="277" y="403"/>
                </a:lnTo>
                <a:lnTo>
                  <a:pt x="292" y="378"/>
                </a:lnTo>
                <a:lnTo>
                  <a:pt x="289" y="351"/>
                </a:lnTo>
                <a:lnTo>
                  <a:pt x="287" y="318"/>
                </a:lnTo>
                <a:lnTo>
                  <a:pt x="291" y="279"/>
                </a:lnTo>
                <a:lnTo>
                  <a:pt x="296" y="238"/>
                </a:lnTo>
                <a:lnTo>
                  <a:pt x="310" y="198"/>
                </a:lnTo>
                <a:lnTo>
                  <a:pt x="327" y="159"/>
                </a:lnTo>
                <a:lnTo>
                  <a:pt x="351" y="124"/>
                </a:lnTo>
                <a:lnTo>
                  <a:pt x="380" y="93"/>
                </a:lnTo>
                <a:lnTo>
                  <a:pt x="395" y="79"/>
                </a:lnTo>
                <a:lnTo>
                  <a:pt x="407" y="74"/>
                </a:lnTo>
                <a:lnTo>
                  <a:pt x="420" y="66"/>
                </a:lnTo>
                <a:lnTo>
                  <a:pt x="434" y="60"/>
                </a:lnTo>
                <a:lnTo>
                  <a:pt x="450" y="56"/>
                </a:lnTo>
                <a:lnTo>
                  <a:pt x="483" y="48"/>
                </a:lnTo>
                <a:lnTo>
                  <a:pt x="500" y="46"/>
                </a:lnTo>
                <a:lnTo>
                  <a:pt x="519" y="37"/>
                </a:lnTo>
                <a:lnTo>
                  <a:pt x="564" y="19"/>
                </a:lnTo>
                <a:lnTo>
                  <a:pt x="614" y="8"/>
                </a:lnTo>
                <a:lnTo>
                  <a:pt x="659" y="0"/>
                </a:lnTo>
                <a:close/>
              </a:path>
            </a:pathLst>
          </a:custGeom>
          <a:solidFill>
            <a:srgbClr val="C00000"/>
          </a:solidFill>
          <a:ln w="0">
            <a:noFill/>
            <a:prstDash val="solid"/>
            <a:round/>
          </a:ln>
        </p:spPr>
        <p:txBody>
          <a:bodyPr vert="horz" wrap="square" lIns="45715" tIns="22857" rIns="45715" bIns="22857" numCol="1" anchor="t" anchorCtr="0" compatLnSpc="1"/>
          <a:p>
            <a:endParaRPr lang="es-SV" sz="900"/>
          </a:p>
        </p:txBody>
      </p:sp>
      <p:sp>
        <p:nvSpPr>
          <p:cNvPr id="9159" name="Freeform 994"/>
          <p:cNvSpPr>
            <a:spLocks noChangeAspect="1" noEditPoints="1"/>
          </p:cNvSpPr>
          <p:nvPr/>
        </p:nvSpPr>
        <p:spPr bwMode="auto">
          <a:xfrm>
            <a:off x="1407160" y="5494655"/>
            <a:ext cx="570230" cy="570865"/>
          </a:xfrm>
          <a:custGeom>
            <a:avLst/>
            <a:gdLst>
              <a:gd name="T0" fmla="*/ 668 w 2536"/>
              <a:gd name="T1" fmla="*/ 793 h 2694"/>
              <a:gd name="T2" fmla="*/ 585 w 2536"/>
              <a:gd name="T3" fmla="*/ 999 h 2694"/>
              <a:gd name="T4" fmla="*/ 689 w 2536"/>
              <a:gd name="T5" fmla="*/ 1265 h 2694"/>
              <a:gd name="T6" fmla="*/ 731 w 2536"/>
              <a:gd name="T7" fmla="*/ 926 h 2694"/>
              <a:gd name="T8" fmla="*/ 1271 w 2536"/>
              <a:gd name="T9" fmla="*/ 2515 h 2694"/>
              <a:gd name="T10" fmla="*/ 1236 w 2536"/>
              <a:gd name="T11" fmla="*/ 2552 h 2694"/>
              <a:gd name="T12" fmla="*/ 1271 w 2536"/>
              <a:gd name="T13" fmla="*/ 2594 h 2694"/>
              <a:gd name="T14" fmla="*/ 1307 w 2536"/>
              <a:gd name="T15" fmla="*/ 2554 h 2694"/>
              <a:gd name="T16" fmla="*/ 1286 w 2536"/>
              <a:gd name="T17" fmla="*/ 2412 h 2694"/>
              <a:gd name="T18" fmla="*/ 1234 w 2536"/>
              <a:gd name="T19" fmla="*/ 2439 h 2694"/>
              <a:gd name="T20" fmla="*/ 1259 w 2536"/>
              <a:gd name="T21" fmla="*/ 2487 h 2694"/>
              <a:gd name="T22" fmla="*/ 1305 w 2536"/>
              <a:gd name="T23" fmla="*/ 2464 h 2694"/>
              <a:gd name="T24" fmla="*/ 1455 w 2536"/>
              <a:gd name="T25" fmla="*/ 1381 h 2694"/>
              <a:gd name="T26" fmla="*/ 1159 w 2536"/>
              <a:gd name="T27" fmla="*/ 1344 h 2694"/>
              <a:gd name="T28" fmla="*/ 1008 w 2536"/>
              <a:gd name="T29" fmla="*/ 1463 h 2694"/>
              <a:gd name="T30" fmla="*/ 1159 w 2536"/>
              <a:gd name="T31" fmla="*/ 1642 h 2694"/>
              <a:gd name="T32" fmla="*/ 1284 w 2536"/>
              <a:gd name="T33" fmla="*/ 1607 h 2694"/>
              <a:gd name="T34" fmla="*/ 1424 w 2536"/>
              <a:gd name="T35" fmla="*/ 1617 h 2694"/>
              <a:gd name="T36" fmla="*/ 1511 w 2536"/>
              <a:gd name="T37" fmla="*/ 1455 h 2694"/>
              <a:gd name="T38" fmla="*/ 1591 w 2536"/>
              <a:gd name="T39" fmla="*/ 1809 h 2694"/>
              <a:gd name="T40" fmla="*/ 1280 w 2536"/>
              <a:gd name="T41" fmla="*/ 1859 h 2694"/>
              <a:gd name="T42" fmla="*/ 1048 w 2536"/>
              <a:gd name="T43" fmla="*/ 1791 h 2694"/>
              <a:gd name="T44" fmla="*/ 839 w 2536"/>
              <a:gd name="T45" fmla="*/ 1945 h 2694"/>
              <a:gd name="T46" fmla="*/ 1021 w 2536"/>
              <a:gd name="T47" fmla="*/ 2243 h 2694"/>
              <a:gd name="T48" fmla="*/ 1447 w 2536"/>
              <a:gd name="T49" fmla="*/ 2281 h 2694"/>
              <a:gd name="T50" fmla="*/ 1755 w 2536"/>
              <a:gd name="T51" fmla="*/ 814 h 2694"/>
              <a:gd name="T52" fmla="*/ 1376 w 2536"/>
              <a:gd name="T53" fmla="*/ 672 h 2694"/>
              <a:gd name="T54" fmla="*/ 1058 w 2536"/>
              <a:gd name="T55" fmla="*/ 488 h 2694"/>
              <a:gd name="T56" fmla="*/ 827 w 2536"/>
              <a:gd name="T57" fmla="*/ 518 h 2694"/>
              <a:gd name="T58" fmla="*/ 770 w 2536"/>
              <a:gd name="T59" fmla="*/ 810 h 2694"/>
              <a:gd name="T60" fmla="*/ 804 w 2536"/>
              <a:gd name="T61" fmla="*/ 1166 h 2694"/>
              <a:gd name="T62" fmla="*/ 919 w 2536"/>
              <a:gd name="T63" fmla="*/ 1331 h 2694"/>
              <a:gd name="T64" fmla="*/ 1108 w 2536"/>
              <a:gd name="T65" fmla="*/ 1240 h 2694"/>
              <a:gd name="T66" fmla="*/ 1468 w 2536"/>
              <a:gd name="T67" fmla="*/ 1258 h 2694"/>
              <a:gd name="T68" fmla="*/ 1601 w 2536"/>
              <a:gd name="T69" fmla="*/ 1329 h 2694"/>
              <a:gd name="T70" fmla="*/ 1732 w 2536"/>
              <a:gd name="T71" fmla="*/ 1087 h 2694"/>
              <a:gd name="T72" fmla="*/ 1935 w 2536"/>
              <a:gd name="T73" fmla="*/ 943 h 2694"/>
              <a:gd name="T74" fmla="*/ 1841 w 2536"/>
              <a:gd name="T75" fmla="*/ 789 h 2694"/>
              <a:gd name="T76" fmla="*/ 1789 w 2536"/>
              <a:gd name="T77" fmla="*/ 1052 h 2694"/>
              <a:gd name="T78" fmla="*/ 1826 w 2536"/>
              <a:gd name="T79" fmla="*/ 1269 h 2694"/>
              <a:gd name="T80" fmla="*/ 1935 w 2536"/>
              <a:gd name="T81" fmla="*/ 943 h 2694"/>
              <a:gd name="T82" fmla="*/ 2450 w 2536"/>
              <a:gd name="T83" fmla="*/ 2686 h 2694"/>
              <a:gd name="T84" fmla="*/ 5 w 2536"/>
              <a:gd name="T85" fmla="*/ 2504 h 2694"/>
              <a:gd name="T86" fmla="*/ 61 w 2536"/>
              <a:gd name="T87" fmla="*/ 2216 h 2694"/>
              <a:gd name="T88" fmla="*/ 441 w 2536"/>
              <a:gd name="T89" fmla="*/ 1993 h 2694"/>
              <a:gd name="T90" fmla="*/ 829 w 2536"/>
              <a:gd name="T91" fmla="*/ 1824 h 2694"/>
              <a:gd name="T92" fmla="*/ 808 w 2536"/>
              <a:gd name="T93" fmla="*/ 1561 h 2694"/>
              <a:gd name="T94" fmla="*/ 591 w 2536"/>
              <a:gd name="T95" fmla="*/ 1277 h 2694"/>
              <a:gd name="T96" fmla="*/ 516 w 2536"/>
              <a:gd name="T97" fmla="*/ 927 h 2694"/>
              <a:gd name="T98" fmla="*/ 599 w 2536"/>
              <a:gd name="T99" fmla="*/ 536 h 2694"/>
              <a:gd name="T100" fmla="*/ 804 w 2536"/>
              <a:gd name="T101" fmla="*/ 150 h 2694"/>
              <a:gd name="T102" fmla="*/ 1267 w 2536"/>
              <a:gd name="T103" fmla="*/ 10 h 2694"/>
              <a:gd name="T104" fmla="*/ 1714 w 2536"/>
              <a:gd name="T105" fmla="*/ 146 h 2694"/>
              <a:gd name="T106" fmla="*/ 1945 w 2536"/>
              <a:gd name="T107" fmla="*/ 653 h 2694"/>
              <a:gd name="T108" fmla="*/ 2012 w 2536"/>
              <a:gd name="T109" fmla="*/ 1014 h 2694"/>
              <a:gd name="T110" fmla="*/ 1889 w 2536"/>
              <a:gd name="T111" fmla="*/ 1319 h 2694"/>
              <a:gd name="T112" fmla="*/ 1730 w 2536"/>
              <a:gd name="T113" fmla="*/ 1548 h 2694"/>
              <a:gd name="T114" fmla="*/ 1705 w 2536"/>
              <a:gd name="T115" fmla="*/ 1822 h 2694"/>
              <a:gd name="T116" fmla="*/ 2102 w 2536"/>
              <a:gd name="T117" fmla="*/ 1993 h 2694"/>
              <a:gd name="T118" fmla="*/ 2463 w 2536"/>
              <a:gd name="T119" fmla="*/ 2197 h 2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536" h="2694">
                <a:moveTo>
                  <a:pt x="731" y="926"/>
                </a:moveTo>
                <a:lnTo>
                  <a:pt x="722" y="879"/>
                </a:lnTo>
                <a:lnTo>
                  <a:pt x="706" y="831"/>
                </a:lnTo>
                <a:lnTo>
                  <a:pt x="689" y="803"/>
                </a:lnTo>
                <a:lnTo>
                  <a:pt x="668" y="793"/>
                </a:lnTo>
                <a:lnTo>
                  <a:pt x="645" y="805"/>
                </a:lnTo>
                <a:lnTo>
                  <a:pt x="624" y="833"/>
                </a:lnTo>
                <a:lnTo>
                  <a:pt x="606" y="874"/>
                </a:lnTo>
                <a:lnTo>
                  <a:pt x="593" y="935"/>
                </a:lnTo>
                <a:lnTo>
                  <a:pt x="585" y="999"/>
                </a:lnTo>
                <a:lnTo>
                  <a:pt x="591" y="1064"/>
                </a:lnTo>
                <a:lnTo>
                  <a:pt x="605" y="1125"/>
                </a:lnTo>
                <a:lnTo>
                  <a:pt x="626" y="1181"/>
                </a:lnTo>
                <a:lnTo>
                  <a:pt x="651" y="1229"/>
                </a:lnTo>
                <a:lnTo>
                  <a:pt x="689" y="1265"/>
                </a:lnTo>
                <a:lnTo>
                  <a:pt x="731" y="1288"/>
                </a:lnTo>
                <a:lnTo>
                  <a:pt x="733" y="1171"/>
                </a:lnTo>
                <a:lnTo>
                  <a:pt x="739" y="1070"/>
                </a:lnTo>
                <a:lnTo>
                  <a:pt x="737" y="975"/>
                </a:lnTo>
                <a:lnTo>
                  <a:pt x="731" y="926"/>
                </a:lnTo>
                <a:close/>
                <a:moveTo>
                  <a:pt x="1307" y="2550"/>
                </a:moveTo>
                <a:lnTo>
                  <a:pt x="1303" y="2535"/>
                </a:lnTo>
                <a:lnTo>
                  <a:pt x="1294" y="2523"/>
                </a:lnTo>
                <a:lnTo>
                  <a:pt x="1288" y="2515"/>
                </a:lnTo>
                <a:lnTo>
                  <a:pt x="1271" y="2515"/>
                </a:lnTo>
                <a:lnTo>
                  <a:pt x="1259" y="2517"/>
                </a:lnTo>
                <a:lnTo>
                  <a:pt x="1252" y="2521"/>
                </a:lnTo>
                <a:lnTo>
                  <a:pt x="1240" y="2531"/>
                </a:lnTo>
                <a:lnTo>
                  <a:pt x="1234" y="2540"/>
                </a:lnTo>
                <a:lnTo>
                  <a:pt x="1236" y="2552"/>
                </a:lnTo>
                <a:lnTo>
                  <a:pt x="1234" y="2560"/>
                </a:lnTo>
                <a:lnTo>
                  <a:pt x="1238" y="2573"/>
                </a:lnTo>
                <a:lnTo>
                  <a:pt x="1248" y="2581"/>
                </a:lnTo>
                <a:lnTo>
                  <a:pt x="1257" y="2592"/>
                </a:lnTo>
                <a:lnTo>
                  <a:pt x="1271" y="2594"/>
                </a:lnTo>
                <a:lnTo>
                  <a:pt x="1282" y="2592"/>
                </a:lnTo>
                <a:lnTo>
                  <a:pt x="1294" y="2586"/>
                </a:lnTo>
                <a:lnTo>
                  <a:pt x="1301" y="2577"/>
                </a:lnTo>
                <a:lnTo>
                  <a:pt x="1305" y="2565"/>
                </a:lnTo>
                <a:lnTo>
                  <a:pt x="1307" y="2554"/>
                </a:lnTo>
                <a:lnTo>
                  <a:pt x="1307" y="2550"/>
                </a:lnTo>
                <a:close/>
                <a:moveTo>
                  <a:pt x="1307" y="2442"/>
                </a:moveTo>
                <a:lnTo>
                  <a:pt x="1305" y="2433"/>
                </a:lnTo>
                <a:lnTo>
                  <a:pt x="1296" y="2421"/>
                </a:lnTo>
                <a:lnTo>
                  <a:pt x="1286" y="2412"/>
                </a:lnTo>
                <a:lnTo>
                  <a:pt x="1271" y="2410"/>
                </a:lnTo>
                <a:lnTo>
                  <a:pt x="1259" y="2412"/>
                </a:lnTo>
                <a:lnTo>
                  <a:pt x="1248" y="2417"/>
                </a:lnTo>
                <a:lnTo>
                  <a:pt x="1242" y="2425"/>
                </a:lnTo>
                <a:lnTo>
                  <a:pt x="1234" y="2439"/>
                </a:lnTo>
                <a:lnTo>
                  <a:pt x="1232" y="2450"/>
                </a:lnTo>
                <a:lnTo>
                  <a:pt x="1232" y="2454"/>
                </a:lnTo>
                <a:lnTo>
                  <a:pt x="1240" y="2469"/>
                </a:lnTo>
                <a:lnTo>
                  <a:pt x="1250" y="2479"/>
                </a:lnTo>
                <a:lnTo>
                  <a:pt x="1259" y="2487"/>
                </a:lnTo>
                <a:lnTo>
                  <a:pt x="1271" y="2488"/>
                </a:lnTo>
                <a:lnTo>
                  <a:pt x="1282" y="2487"/>
                </a:lnTo>
                <a:lnTo>
                  <a:pt x="1292" y="2481"/>
                </a:lnTo>
                <a:lnTo>
                  <a:pt x="1303" y="2471"/>
                </a:lnTo>
                <a:lnTo>
                  <a:pt x="1305" y="2464"/>
                </a:lnTo>
                <a:lnTo>
                  <a:pt x="1307" y="2446"/>
                </a:lnTo>
                <a:lnTo>
                  <a:pt x="1307" y="2442"/>
                </a:lnTo>
                <a:close/>
                <a:moveTo>
                  <a:pt x="1511" y="1455"/>
                </a:moveTo>
                <a:lnTo>
                  <a:pt x="1493" y="1415"/>
                </a:lnTo>
                <a:lnTo>
                  <a:pt x="1455" y="1381"/>
                </a:lnTo>
                <a:lnTo>
                  <a:pt x="1409" y="1358"/>
                </a:lnTo>
                <a:lnTo>
                  <a:pt x="1351" y="1340"/>
                </a:lnTo>
                <a:lnTo>
                  <a:pt x="1288" y="1333"/>
                </a:lnTo>
                <a:lnTo>
                  <a:pt x="1221" y="1335"/>
                </a:lnTo>
                <a:lnTo>
                  <a:pt x="1159" y="1344"/>
                </a:lnTo>
                <a:lnTo>
                  <a:pt x="1104" y="1361"/>
                </a:lnTo>
                <a:lnTo>
                  <a:pt x="1058" y="1386"/>
                </a:lnTo>
                <a:lnTo>
                  <a:pt x="1033" y="1406"/>
                </a:lnTo>
                <a:lnTo>
                  <a:pt x="1015" y="1432"/>
                </a:lnTo>
                <a:lnTo>
                  <a:pt x="1008" y="1463"/>
                </a:lnTo>
                <a:lnTo>
                  <a:pt x="1010" y="1496"/>
                </a:lnTo>
                <a:lnTo>
                  <a:pt x="1019" y="1528"/>
                </a:lnTo>
                <a:lnTo>
                  <a:pt x="1050" y="1575"/>
                </a:lnTo>
                <a:lnTo>
                  <a:pt x="1094" y="1613"/>
                </a:lnTo>
                <a:lnTo>
                  <a:pt x="1159" y="1642"/>
                </a:lnTo>
                <a:lnTo>
                  <a:pt x="1184" y="1642"/>
                </a:lnTo>
                <a:lnTo>
                  <a:pt x="1211" y="1630"/>
                </a:lnTo>
                <a:lnTo>
                  <a:pt x="1234" y="1609"/>
                </a:lnTo>
                <a:lnTo>
                  <a:pt x="1265" y="1601"/>
                </a:lnTo>
                <a:lnTo>
                  <a:pt x="1284" y="1607"/>
                </a:lnTo>
                <a:lnTo>
                  <a:pt x="1307" y="1619"/>
                </a:lnTo>
                <a:lnTo>
                  <a:pt x="1330" y="1636"/>
                </a:lnTo>
                <a:lnTo>
                  <a:pt x="1351" y="1646"/>
                </a:lnTo>
                <a:lnTo>
                  <a:pt x="1372" y="1642"/>
                </a:lnTo>
                <a:lnTo>
                  <a:pt x="1424" y="1617"/>
                </a:lnTo>
                <a:lnTo>
                  <a:pt x="1465" y="1588"/>
                </a:lnTo>
                <a:lnTo>
                  <a:pt x="1490" y="1553"/>
                </a:lnTo>
                <a:lnTo>
                  <a:pt x="1507" y="1513"/>
                </a:lnTo>
                <a:lnTo>
                  <a:pt x="1515" y="1475"/>
                </a:lnTo>
                <a:lnTo>
                  <a:pt x="1511" y="1455"/>
                </a:lnTo>
                <a:close/>
                <a:moveTo>
                  <a:pt x="1756" y="1968"/>
                </a:moveTo>
                <a:lnTo>
                  <a:pt x="1743" y="1962"/>
                </a:lnTo>
                <a:lnTo>
                  <a:pt x="1680" y="1924"/>
                </a:lnTo>
                <a:lnTo>
                  <a:pt x="1628" y="1872"/>
                </a:lnTo>
                <a:lnTo>
                  <a:pt x="1591" y="1809"/>
                </a:lnTo>
                <a:lnTo>
                  <a:pt x="1561" y="1734"/>
                </a:lnTo>
                <a:lnTo>
                  <a:pt x="1486" y="1788"/>
                </a:lnTo>
                <a:lnTo>
                  <a:pt x="1413" y="1828"/>
                </a:lnTo>
                <a:lnTo>
                  <a:pt x="1346" y="1847"/>
                </a:lnTo>
                <a:lnTo>
                  <a:pt x="1280" y="1859"/>
                </a:lnTo>
                <a:lnTo>
                  <a:pt x="1265" y="1859"/>
                </a:lnTo>
                <a:lnTo>
                  <a:pt x="1250" y="1861"/>
                </a:lnTo>
                <a:lnTo>
                  <a:pt x="1190" y="1849"/>
                </a:lnTo>
                <a:lnTo>
                  <a:pt x="1121" y="1828"/>
                </a:lnTo>
                <a:lnTo>
                  <a:pt x="1048" y="1791"/>
                </a:lnTo>
                <a:lnTo>
                  <a:pt x="977" y="1740"/>
                </a:lnTo>
                <a:lnTo>
                  <a:pt x="950" y="1803"/>
                </a:lnTo>
                <a:lnTo>
                  <a:pt x="921" y="1857"/>
                </a:lnTo>
                <a:lnTo>
                  <a:pt x="883" y="1909"/>
                </a:lnTo>
                <a:lnTo>
                  <a:pt x="839" y="1945"/>
                </a:lnTo>
                <a:lnTo>
                  <a:pt x="785" y="1974"/>
                </a:lnTo>
                <a:lnTo>
                  <a:pt x="831" y="2037"/>
                </a:lnTo>
                <a:lnTo>
                  <a:pt x="873" y="2093"/>
                </a:lnTo>
                <a:lnTo>
                  <a:pt x="948" y="2176"/>
                </a:lnTo>
                <a:lnTo>
                  <a:pt x="1021" y="2243"/>
                </a:lnTo>
                <a:lnTo>
                  <a:pt x="1096" y="2298"/>
                </a:lnTo>
                <a:lnTo>
                  <a:pt x="1177" y="2341"/>
                </a:lnTo>
                <a:lnTo>
                  <a:pt x="1269" y="2371"/>
                </a:lnTo>
                <a:lnTo>
                  <a:pt x="1365" y="2329"/>
                </a:lnTo>
                <a:lnTo>
                  <a:pt x="1447" y="2281"/>
                </a:lnTo>
                <a:lnTo>
                  <a:pt x="1524" y="2222"/>
                </a:lnTo>
                <a:lnTo>
                  <a:pt x="1599" y="2151"/>
                </a:lnTo>
                <a:lnTo>
                  <a:pt x="1674" y="2066"/>
                </a:lnTo>
                <a:lnTo>
                  <a:pt x="1756" y="1968"/>
                </a:lnTo>
                <a:close/>
                <a:moveTo>
                  <a:pt x="1755" y="814"/>
                </a:moveTo>
                <a:lnTo>
                  <a:pt x="1662" y="805"/>
                </a:lnTo>
                <a:lnTo>
                  <a:pt x="1580" y="782"/>
                </a:lnTo>
                <a:lnTo>
                  <a:pt x="1505" y="749"/>
                </a:lnTo>
                <a:lnTo>
                  <a:pt x="1438" y="714"/>
                </a:lnTo>
                <a:lnTo>
                  <a:pt x="1376" y="672"/>
                </a:lnTo>
                <a:lnTo>
                  <a:pt x="1311" y="626"/>
                </a:lnTo>
                <a:lnTo>
                  <a:pt x="1250" y="584"/>
                </a:lnTo>
                <a:lnTo>
                  <a:pt x="1184" y="547"/>
                </a:lnTo>
                <a:lnTo>
                  <a:pt x="1117" y="511"/>
                </a:lnTo>
                <a:lnTo>
                  <a:pt x="1058" y="488"/>
                </a:lnTo>
                <a:lnTo>
                  <a:pt x="996" y="474"/>
                </a:lnTo>
                <a:lnTo>
                  <a:pt x="940" y="467"/>
                </a:lnTo>
                <a:lnTo>
                  <a:pt x="894" y="474"/>
                </a:lnTo>
                <a:lnTo>
                  <a:pt x="856" y="492"/>
                </a:lnTo>
                <a:lnTo>
                  <a:pt x="827" y="518"/>
                </a:lnTo>
                <a:lnTo>
                  <a:pt x="797" y="578"/>
                </a:lnTo>
                <a:lnTo>
                  <a:pt x="779" y="647"/>
                </a:lnTo>
                <a:lnTo>
                  <a:pt x="768" y="724"/>
                </a:lnTo>
                <a:lnTo>
                  <a:pt x="770" y="739"/>
                </a:lnTo>
                <a:lnTo>
                  <a:pt x="770" y="810"/>
                </a:lnTo>
                <a:lnTo>
                  <a:pt x="770" y="889"/>
                </a:lnTo>
                <a:lnTo>
                  <a:pt x="773" y="970"/>
                </a:lnTo>
                <a:lnTo>
                  <a:pt x="781" y="1039"/>
                </a:lnTo>
                <a:lnTo>
                  <a:pt x="791" y="1104"/>
                </a:lnTo>
                <a:lnTo>
                  <a:pt x="804" y="1166"/>
                </a:lnTo>
                <a:lnTo>
                  <a:pt x="820" y="1221"/>
                </a:lnTo>
                <a:lnTo>
                  <a:pt x="839" y="1271"/>
                </a:lnTo>
                <a:lnTo>
                  <a:pt x="862" y="1302"/>
                </a:lnTo>
                <a:lnTo>
                  <a:pt x="891" y="1327"/>
                </a:lnTo>
                <a:lnTo>
                  <a:pt x="919" y="1331"/>
                </a:lnTo>
                <a:lnTo>
                  <a:pt x="956" y="1315"/>
                </a:lnTo>
                <a:lnTo>
                  <a:pt x="967" y="1306"/>
                </a:lnTo>
                <a:lnTo>
                  <a:pt x="1006" y="1281"/>
                </a:lnTo>
                <a:lnTo>
                  <a:pt x="1052" y="1258"/>
                </a:lnTo>
                <a:lnTo>
                  <a:pt x="1108" y="1240"/>
                </a:lnTo>
                <a:lnTo>
                  <a:pt x="1179" y="1235"/>
                </a:lnTo>
                <a:lnTo>
                  <a:pt x="1257" y="1242"/>
                </a:lnTo>
                <a:lnTo>
                  <a:pt x="1340" y="1235"/>
                </a:lnTo>
                <a:lnTo>
                  <a:pt x="1407" y="1240"/>
                </a:lnTo>
                <a:lnTo>
                  <a:pt x="1468" y="1258"/>
                </a:lnTo>
                <a:lnTo>
                  <a:pt x="1515" y="1279"/>
                </a:lnTo>
                <a:lnTo>
                  <a:pt x="1555" y="1302"/>
                </a:lnTo>
                <a:lnTo>
                  <a:pt x="1559" y="1310"/>
                </a:lnTo>
                <a:lnTo>
                  <a:pt x="1564" y="1313"/>
                </a:lnTo>
                <a:lnTo>
                  <a:pt x="1601" y="1329"/>
                </a:lnTo>
                <a:lnTo>
                  <a:pt x="1634" y="1319"/>
                </a:lnTo>
                <a:lnTo>
                  <a:pt x="1662" y="1294"/>
                </a:lnTo>
                <a:lnTo>
                  <a:pt x="1693" y="1239"/>
                </a:lnTo>
                <a:lnTo>
                  <a:pt x="1714" y="1169"/>
                </a:lnTo>
                <a:lnTo>
                  <a:pt x="1732" y="1087"/>
                </a:lnTo>
                <a:lnTo>
                  <a:pt x="1747" y="1000"/>
                </a:lnTo>
                <a:lnTo>
                  <a:pt x="1755" y="908"/>
                </a:lnTo>
                <a:lnTo>
                  <a:pt x="1755" y="822"/>
                </a:lnTo>
                <a:lnTo>
                  <a:pt x="1755" y="814"/>
                </a:lnTo>
                <a:close/>
                <a:moveTo>
                  <a:pt x="1935" y="943"/>
                </a:moveTo>
                <a:lnTo>
                  <a:pt x="1920" y="872"/>
                </a:lnTo>
                <a:lnTo>
                  <a:pt x="1902" y="831"/>
                </a:lnTo>
                <a:lnTo>
                  <a:pt x="1885" y="801"/>
                </a:lnTo>
                <a:lnTo>
                  <a:pt x="1864" y="785"/>
                </a:lnTo>
                <a:lnTo>
                  <a:pt x="1841" y="789"/>
                </a:lnTo>
                <a:lnTo>
                  <a:pt x="1824" y="810"/>
                </a:lnTo>
                <a:lnTo>
                  <a:pt x="1812" y="849"/>
                </a:lnTo>
                <a:lnTo>
                  <a:pt x="1799" y="897"/>
                </a:lnTo>
                <a:lnTo>
                  <a:pt x="1793" y="970"/>
                </a:lnTo>
                <a:lnTo>
                  <a:pt x="1789" y="1052"/>
                </a:lnTo>
                <a:lnTo>
                  <a:pt x="1791" y="1154"/>
                </a:lnTo>
                <a:lnTo>
                  <a:pt x="1797" y="1273"/>
                </a:lnTo>
                <a:lnTo>
                  <a:pt x="1799" y="1283"/>
                </a:lnTo>
                <a:lnTo>
                  <a:pt x="1814" y="1275"/>
                </a:lnTo>
                <a:lnTo>
                  <a:pt x="1826" y="1269"/>
                </a:lnTo>
                <a:lnTo>
                  <a:pt x="1874" y="1227"/>
                </a:lnTo>
                <a:lnTo>
                  <a:pt x="1906" y="1167"/>
                </a:lnTo>
                <a:lnTo>
                  <a:pt x="1925" y="1098"/>
                </a:lnTo>
                <a:lnTo>
                  <a:pt x="1939" y="1022"/>
                </a:lnTo>
                <a:lnTo>
                  <a:pt x="1935" y="943"/>
                </a:lnTo>
                <a:close/>
                <a:moveTo>
                  <a:pt x="2530" y="2364"/>
                </a:moveTo>
                <a:lnTo>
                  <a:pt x="2536" y="2431"/>
                </a:lnTo>
                <a:lnTo>
                  <a:pt x="2524" y="2513"/>
                </a:lnTo>
                <a:lnTo>
                  <a:pt x="2496" y="2600"/>
                </a:lnTo>
                <a:lnTo>
                  <a:pt x="2450" y="2686"/>
                </a:lnTo>
                <a:lnTo>
                  <a:pt x="359" y="2694"/>
                </a:lnTo>
                <a:lnTo>
                  <a:pt x="86" y="2690"/>
                </a:lnTo>
                <a:lnTo>
                  <a:pt x="53" y="2632"/>
                </a:lnTo>
                <a:lnTo>
                  <a:pt x="27" y="2565"/>
                </a:lnTo>
                <a:lnTo>
                  <a:pt x="5" y="2504"/>
                </a:lnTo>
                <a:lnTo>
                  <a:pt x="0" y="2440"/>
                </a:lnTo>
                <a:lnTo>
                  <a:pt x="2" y="2375"/>
                </a:lnTo>
                <a:lnTo>
                  <a:pt x="13" y="2318"/>
                </a:lnTo>
                <a:lnTo>
                  <a:pt x="34" y="2262"/>
                </a:lnTo>
                <a:lnTo>
                  <a:pt x="61" y="2216"/>
                </a:lnTo>
                <a:lnTo>
                  <a:pt x="119" y="2156"/>
                </a:lnTo>
                <a:lnTo>
                  <a:pt x="186" y="2106"/>
                </a:lnTo>
                <a:lnTo>
                  <a:pt x="265" y="2064"/>
                </a:lnTo>
                <a:lnTo>
                  <a:pt x="353" y="2026"/>
                </a:lnTo>
                <a:lnTo>
                  <a:pt x="441" y="1993"/>
                </a:lnTo>
                <a:lnTo>
                  <a:pt x="535" y="1964"/>
                </a:lnTo>
                <a:lnTo>
                  <a:pt x="628" y="1930"/>
                </a:lnTo>
                <a:lnTo>
                  <a:pt x="714" y="1897"/>
                </a:lnTo>
                <a:lnTo>
                  <a:pt x="779" y="1864"/>
                </a:lnTo>
                <a:lnTo>
                  <a:pt x="829" y="1824"/>
                </a:lnTo>
                <a:lnTo>
                  <a:pt x="860" y="1782"/>
                </a:lnTo>
                <a:lnTo>
                  <a:pt x="889" y="1728"/>
                </a:lnTo>
                <a:lnTo>
                  <a:pt x="900" y="1676"/>
                </a:lnTo>
                <a:lnTo>
                  <a:pt x="852" y="1621"/>
                </a:lnTo>
                <a:lnTo>
                  <a:pt x="808" y="1561"/>
                </a:lnTo>
                <a:lnTo>
                  <a:pt x="770" y="1488"/>
                </a:lnTo>
                <a:lnTo>
                  <a:pt x="735" y="1434"/>
                </a:lnTo>
                <a:lnTo>
                  <a:pt x="695" y="1352"/>
                </a:lnTo>
                <a:lnTo>
                  <a:pt x="639" y="1323"/>
                </a:lnTo>
                <a:lnTo>
                  <a:pt x="591" y="1277"/>
                </a:lnTo>
                <a:lnTo>
                  <a:pt x="562" y="1231"/>
                </a:lnTo>
                <a:lnTo>
                  <a:pt x="537" y="1171"/>
                </a:lnTo>
                <a:lnTo>
                  <a:pt x="520" y="1112"/>
                </a:lnTo>
                <a:lnTo>
                  <a:pt x="509" y="1010"/>
                </a:lnTo>
                <a:lnTo>
                  <a:pt x="516" y="927"/>
                </a:lnTo>
                <a:lnTo>
                  <a:pt x="530" y="862"/>
                </a:lnTo>
                <a:lnTo>
                  <a:pt x="557" y="803"/>
                </a:lnTo>
                <a:lnTo>
                  <a:pt x="564" y="716"/>
                </a:lnTo>
                <a:lnTo>
                  <a:pt x="576" y="624"/>
                </a:lnTo>
                <a:lnTo>
                  <a:pt x="599" y="536"/>
                </a:lnTo>
                <a:lnTo>
                  <a:pt x="624" y="444"/>
                </a:lnTo>
                <a:lnTo>
                  <a:pt x="653" y="357"/>
                </a:lnTo>
                <a:lnTo>
                  <a:pt x="695" y="280"/>
                </a:lnTo>
                <a:lnTo>
                  <a:pt x="747" y="209"/>
                </a:lnTo>
                <a:lnTo>
                  <a:pt x="804" y="150"/>
                </a:lnTo>
                <a:lnTo>
                  <a:pt x="869" y="106"/>
                </a:lnTo>
                <a:lnTo>
                  <a:pt x="948" y="73"/>
                </a:lnTo>
                <a:lnTo>
                  <a:pt x="1036" y="60"/>
                </a:lnTo>
                <a:lnTo>
                  <a:pt x="1150" y="31"/>
                </a:lnTo>
                <a:lnTo>
                  <a:pt x="1267" y="10"/>
                </a:lnTo>
                <a:lnTo>
                  <a:pt x="1376" y="0"/>
                </a:lnTo>
                <a:lnTo>
                  <a:pt x="1476" y="14"/>
                </a:lnTo>
                <a:lnTo>
                  <a:pt x="1566" y="42"/>
                </a:lnTo>
                <a:lnTo>
                  <a:pt x="1643" y="85"/>
                </a:lnTo>
                <a:lnTo>
                  <a:pt x="1714" y="146"/>
                </a:lnTo>
                <a:lnTo>
                  <a:pt x="1780" y="223"/>
                </a:lnTo>
                <a:lnTo>
                  <a:pt x="1831" y="307"/>
                </a:lnTo>
                <a:lnTo>
                  <a:pt x="1879" y="409"/>
                </a:lnTo>
                <a:lnTo>
                  <a:pt x="1914" y="528"/>
                </a:lnTo>
                <a:lnTo>
                  <a:pt x="1945" y="653"/>
                </a:lnTo>
                <a:lnTo>
                  <a:pt x="1966" y="789"/>
                </a:lnTo>
                <a:lnTo>
                  <a:pt x="1968" y="797"/>
                </a:lnTo>
                <a:lnTo>
                  <a:pt x="1993" y="856"/>
                </a:lnTo>
                <a:lnTo>
                  <a:pt x="2006" y="920"/>
                </a:lnTo>
                <a:lnTo>
                  <a:pt x="2012" y="1014"/>
                </a:lnTo>
                <a:lnTo>
                  <a:pt x="2002" y="1106"/>
                </a:lnTo>
                <a:lnTo>
                  <a:pt x="1983" y="1183"/>
                </a:lnTo>
                <a:lnTo>
                  <a:pt x="1948" y="1250"/>
                </a:lnTo>
                <a:lnTo>
                  <a:pt x="1933" y="1269"/>
                </a:lnTo>
                <a:lnTo>
                  <a:pt x="1889" y="1319"/>
                </a:lnTo>
                <a:lnTo>
                  <a:pt x="1835" y="1348"/>
                </a:lnTo>
                <a:lnTo>
                  <a:pt x="1801" y="1411"/>
                </a:lnTo>
                <a:lnTo>
                  <a:pt x="1783" y="1446"/>
                </a:lnTo>
                <a:lnTo>
                  <a:pt x="1764" y="1475"/>
                </a:lnTo>
                <a:lnTo>
                  <a:pt x="1730" y="1548"/>
                </a:lnTo>
                <a:lnTo>
                  <a:pt x="1682" y="1613"/>
                </a:lnTo>
                <a:lnTo>
                  <a:pt x="1630" y="1674"/>
                </a:lnTo>
                <a:lnTo>
                  <a:pt x="1641" y="1730"/>
                </a:lnTo>
                <a:lnTo>
                  <a:pt x="1668" y="1776"/>
                </a:lnTo>
                <a:lnTo>
                  <a:pt x="1705" y="1822"/>
                </a:lnTo>
                <a:lnTo>
                  <a:pt x="1753" y="1861"/>
                </a:lnTo>
                <a:lnTo>
                  <a:pt x="1816" y="1895"/>
                </a:lnTo>
                <a:lnTo>
                  <a:pt x="1927" y="1934"/>
                </a:lnTo>
                <a:lnTo>
                  <a:pt x="2014" y="1962"/>
                </a:lnTo>
                <a:lnTo>
                  <a:pt x="2102" y="1993"/>
                </a:lnTo>
                <a:lnTo>
                  <a:pt x="2190" y="2024"/>
                </a:lnTo>
                <a:lnTo>
                  <a:pt x="2267" y="2055"/>
                </a:lnTo>
                <a:lnTo>
                  <a:pt x="2340" y="2093"/>
                </a:lnTo>
                <a:lnTo>
                  <a:pt x="2405" y="2141"/>
                </a:lnTo>
                <a:lnTo>
                  <a:pt x="2463" y="2197"/>
                </a:lnTo>
                <a:lnTo>
                  <a:pt x="2503" y="2262"/>
                </a:lnTo>
                <a:lnTo>
                  <a:pt x="2523" y="2312"/>
                </a:lnTo>
                <a:lnTo>
                  <a:pt x="2530" y="2364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45715" tIns="22857" rIns="45715" bIns="22857" numCol="1" anchor="t" anchorCtr="0" compatLnSpc="1"/>
          <a:p>
            <a:endParaRPr lang="es-SV" sz="900"/>
          </a:p>
        </p:txBody>
      </p:sp>
      <p:sp>
        <p:nvSpPr>
          <p:cNvPr id="62" name="文本框 61"/>
          <p:cNvSpPr txBox="1"/>
          <p:nvPr/>
        </p:nvSpPr>
        <p:spPr>
          <a:xfrm>
            <a:off x="2313940" y="1647190"/>
            <a:ext cx="2240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董事会（战略目标）</a:t>
            </a:r>
            <a:endParaRPr lang="zh-CN" altLang="en-US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2313940" y="2927350"/>
            <a:ext cx="2468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总经理（年度总目标）</a:t>
            </a:r>
            <a:endParaRPr lang="zh-CN" altLang="en-US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2313940" y="4156075"/>
            <a:ext cx="2468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部门经理（部门目标）</a:t>
            </a:r>
            <a:endParaRPr lang="zh-CN" altLang="en-US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2313940" y="5426075"/>
            <a:ext cx="20116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员工（个人目标）</a:t>
            </a:r>
            <a:endParaRPr lang="zh-CN" altLang="en-US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7" name="Rectangle 27"/>
          <p:cNvSpPr/>
          <p:nvPr/>
        </p:nvSpPr>
        <p:spPr>
          <a:xfrm>
            <a:off x="2313940" y="2045970"/>
            <a:ext cx="3655060" cy="27559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0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点击输入相关文字内容，文字内容需概括精炼。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8" name="Rectangle 27"/>
          <p:cNvSpPr/>
          <p:nvPr/>
        </p:nvSpPr>
        <p:spPr>
          <a:xfrm>
            <a:off x="2313940" y="3369945"/>
            <a:ext cx="3655060" cy="27559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0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点击输入相关文字内容，文字内容需概括精炼。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9" name="Rectangle 27"/>
          <p:cNvSpPr/>
          <p:nvPr/>
        </p:nvSpPr>
        <p:spPr>
          <a:xfrm>
            <a:off x="2313940" y="4589145"/>
            <a:ext cx="3655060" cy="27559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0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点击输入相关文字内容，文字内容需概括精炼。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0" name="Rectangle 27"/>
          <p:cNvSpPr/>
          <p:nvPr/>
        </p:nvSpPr>
        <p:spPr>
          <a:xfrm>
            <a:off x="2313940" y="5859145"/>
            <a:ext cx="3655060" cy="27559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0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点击输入相关文字内容，文字内容需概括精炼。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73" name="图片 72" descr="C:\Users\马子\Desktop\图片1.png图片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457315" y="2981325"/>
            <a:ext cx="4692650" cy="3686810"/>
          </a:xfrm>
          <a:prstGeom prst="rect">
            <a:avLst/>
          </a:prstGeom>
        </p:spPr>
      </p:pic>
      <p:sp>
        <p:nvSpPr>
          <p:cNvPr id="2" name="Rectangle 27"/>
          <p:cNvSpPr/>
          <p:nvPr/>
        </p:nvSpPr>
        <p:spPr>
          <a:xfrm>
            <a:off x="6617970" y="2113915"/>
            <a:ext cx="4418965" cy="737235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目标管理最为广泛的是应用在企业管理领域。企业目标可分为战略性目标、策略性目标以及方案、任务等。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17970" y="1585595"/>
            <a:ext cx="135064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200" b="1">
                <a:solidFill>
                  <a:srgbClr val="C00000"/>
                </a:solidFill>
              </a:rPr>
              <a:t>目标管理</a:t>
            </a:r>
            <a:endParaRPr lang="zh-CN" altLang="en-US" sz="2200" b="1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0" name="组合 39"/>
          <p:cNvGrpSpPr/>
          <p:nvPr/>
        </p:nvGrpSpPr>
        <p:grpSpPr>
          <a:xfrm>
            <a:off x="265430" y="267970"/>
            <a:ext cx="438785" cy="622300"/>
            <a:chOff x="418" y="422"/>
            <a:chExt cx="691" cy="980"/>
          </a:xfrm>
          <a:solidFill>
            <a:srgbClr val="0070C0"/>
          </a:solidFill>
        </p:grpSpPr>
        <p:sp>
          <p:nvSpPr>
            <p:cNvPr id="41" name="Freeform 5"/>
            <p:cNvSpPr/>
            <p:nvPr/>
          </p:nvSpPr>
          <p:spPr bwMode="auto">
            <a:xfrm>
              <a:off x="425" y="422"/>
              <a:ext cx="414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6"/>
            <p:cNvSpPr/>
            <p:nvPr/>
          </p:nvSpPr>
          <p:spPr bwMode="auto">
            <a:xfrm>
              <a:off x="695" y="696"/>
              <a:ext cx="414" cy="423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7"/>
            <p:cNvSpPr/>
            <p:nvPr/>
          </p:nvSpPr>
          <p:spPr bwMode="auto">
            <a:xfrm>
              <a:off x="418" y="982"/>
              <a:ext cx="411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45" name="直接连接符 44"/>
          <p:cNvCxnSpPr/>
          <p:nvPr/>
        </p:nvCxnSpPr>
        <p:spPr>
          <a:xfrm>
            <a:off x="874395" y="921385"/>
            <a:ext cx="10248900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"/>
          <p:cNvSpPr>
            <a:spLocks noChangeArrowheads="1"/>
          </p:cNvSpPr>
          <p:nvPr/>
        </p:nvSpPr>
        <p:spPr bwMode="auto">
          <a:xfrm>
            <a:off x="789323" y="338657"/>
            <a:ext cx="272669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8760" tIns="59381" rIns="118760" bIns="5938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目标管理的特点</a:t>
            </a:r>
            <a:endParaRPr lang="en-US" altLang="zh-CN" sz="2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0817225" y="164465"/>
            <a:ext cx="1038860" cy="1056005"/>
            <a:chOff x="8166" y="1198"/>
            <a:chExt cx="5105" cy="5191"/>
          </a:xfrm>
        </p:grpSpPr>
        <p:grpSp>
          <p:nvGrpSpPr>
            <p:cNvPr id="82" name="Group 81"/>
            <p:cNvGrpSpPr/>
            <p:nvPr/>
          </p:nvGrpSpPr>
          <p:grpSpPr>
            <a:xfrm>
              <a:off x="8983" y="2373"/>
              <a:ext cx="4288" cy="4016"/>
              <a:chOff x="7133415" y="1668270"/>
              <a:chExt cx="4322441" cy="4047961"/>
            </a:xfrm>
          </p:grpSpPr>
          <p:grpSp>
            <p:nvGrpSpPr>
              <p:cNvPr id="6" name="Group 9"/>
              <p:cNvGrpSpPr/>
              <p:nvPr/>
            </p:nvGrpSpPr>
            <p:grpSpPr>
              <a:xfrm>
                <a:off x="7133415" y="2987835"/>
                <a:ext cx="4322441" cy="2728396"/>
                <a:chOff x="1685115" y="3521460"/>
                <a:chExt cx="4322441" cy="2728396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16" name="Freeform 10"/>
                <p:cNvSpPr/>
                <p:nvPr/>
              </p:nvSpPr>
              <p:spPr bwMode="auto">
                <a:xfrm>
                  <a:off x="3925886" y="4199156"/>
                  <a:ext cx="2081670" cy="2050700"/>
                </a:xfrm>
                <a:custGeom>
                  <a:avLst/>
                  <a:gdLst>
                    <a:gd name="T0" fmla="*/ 3577 w 3638"/>
                    <a:gd name="T1" fmla="*/ 3090 h 3585"/>
                    <a:gd name="T2" fmla="*/ 3555 w 3638"/>
                    <a:gd name="T3" fmla="*/ 3072 h 3585"/>
                    <a:gd name="T4" fmla="*/ 3556 w 3638"/>
                    <a:gd name="T5" fmla="*/ 3071 h 3585"/>
                    <a:gd name="T6" fmla="*/ 468 w 3638"/>
                    <a:gd name="T7" fmla="*/ 0 h 3585"/>
                    <a:gd name="T8" fmla="*/ 0 w 3638"/>
                    <a:gd name="T9" fmla="*/ 470 h 3585"/>
                    <a:gd name="T10" fmla="*/ 3062 w 3638"/>
                    <a:gd name="T11" fmla="*/ 3516 h 3585"/>
                    <a:gd name="T12" fmla="*/ 3067 w 3638"/>
                    <a:gd name="T13" fmla="*/ 3522 h 3585"/>
                    <a:gd name="T14" fmla="*/ 3084 w 3638"/>
                    <a:gd name="T15" fmla="*/ 3537 h 3585"/>
                    <a:gd name="T16" fmla="*/ 3088 w 3638"/>
                    <a:gd name="T17" fmla="*/ 3541 h 3585"/>
                    <a:gd name="T18" fmla="*/ 3088 w 3638"/>
                    <a:gd name="T19" fmla="*/ 3540 h 3585"/>
                    <a:gd name="T20" fmla="*/ 3432 w 3638"/>
                    <a:gd name="T21" fmla="*/ 3436 h 3585"/>
                    <a:gd name="T22" fmla="*/ 3577 w 3638"/>
                    <a:gd name="T23" fmla="*/ 309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8" h="3585">
                      <a:moveTo>
                        <a:pt x="3577" y="3090"/>
                      </a:moveTo>
                      <a:cubicBezTo>
                        <a:pt x="3570" y="3083"/>
                        <a:pt x="3563" y="3077"/>
                        <a:pt x="3555" y="3072"/>
                      </a:cubicBezTo>
                      <a:cubicBezTo>
                        <a:pt x="3556" y="3071"/>
                        <a:pt x="3556" y="3071"/>
                        <a:pt x="3556" y="3071"/>
                      </a:cubicBezTo>
                      <a:cubicBezTo>
                        <a:pt x="468" y="0"/>
                        <a:pt x="468" y="0"/>
                        <a:pt x="468" y="0"/>
                      </a:cubicBez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3062" y="3516"/>
                        <a:pt x="3062" y="3516"/>
                        <a:pt x="3062" y="3516"/>
                      </a:cubicBezTo>
                      <a:cubicBezTo>
                        <a:pt x="3064" y="3518"/>
                        <a:pt x="3065" y="3520"/>
                        <a:pt x="3067" y="3522"/>
                      </a:cubicBezTo>
                      <a:cubicBezTo>
                        <a:pt x="3072" y="3528"/>
                        <a:pt x="3078" y="3533"/>
                        <a:pt x="3084" y="3537"/>
                      </a:cubicBezTo>
                      <a:cubicBezTo>
                        <a:pt x="3088" y="3541"/>
                        <a:pt x="3088" y="3541"/>
                        <a:pt x="3088" y="3541"/>
                      </a:cubicBezTo>
                      <a:cubicBezTo>
                        <a:pt x="3088" y="3540"/>
                        <a:pt x="3088" y="3540"/>
                        <a:pt x="3088" y="3540"/>
                      </a:cubicBezTo>
                      <a:cubicBezTo>
                        <a:pt x="3160" y="3585"/>
                        <a:pt x="3305" y="3544"/>
                        <a:pt x="3432" y="3436"/>
                      </a:cubicBezTo>
                      <a:cubicBezTo>
                        <a:pt x="3573" y="3317"/>
                        <a:pt x="3638" y="3162"/>
                        <a:pt x="3577" y="309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7" name="Freeform 11"/>
                <p:cNvSpPr/>
                <p:nvPr/>
              </p:nvSpPr>
              <p:spPr bwMode="auto">
                <a:xfrm>
                  <a:off x="1685115" y="4199156"/>
                  <a:ext cx="2081063" cy="2050700"/>
                </a:xfrm>
                <a:custGeom>
                  <a:avLst/>
                  <a:gdLst>
                    <a:gd name="T0" fmla="*/ 3637 w 3637"/>
                    <a:gd name="T1" fmla="*/ 470 h 3585"/>
                    <a:gd name="T2" fmla="*/ 3169 w 3637"/>
                    <a:gd name="T3" fmla="*/ 0 h 3585"/>
                    <a:gd name="T4" fmla="*/ 82 w 3637"/>
                    <a:gd name="T5" fmla="*/ 3071 h 3585"/>
                    <a:gd name="T6" fmla="*/ 83 w 3637"/>
                    <a:gd name="T7" fmla="*/ 3072 h 3585"/>
                    <a:gd name="T8" fmla="*/ 61 w 3637"/>
                    <a:gd name="T9" fmla="*/ 3090 h 3585"/>
                    <a:gd name="T10" fmla="*/ 205 w 3637"/>
                    <a:gd name="T11" fmla="*/ 3436 h 3585"/>
                    <a:gd name="T12" fmla="*/ 549 w 3637"/>
                    <a:gd name="T13" fmla="*/ 3540 h 3585"/>
                    <a:gd name="T14" fmla="*/ 550 w 3637"/>
                    <a:gd name="T15" fmla="*/ 3541 h 3585"/>
                    <a:gd name="T16" fmla="*/ 553 w 3637"/>
                    <a:gd name="T17" fmla="*/ 3537 h 3585"/>
                    <a:gd name="T18" fmla="*/ 570 w 3637"/>
                    <a:gd name="T19" fmla="*/ 3522 h 3585"/>
                    <a:gd name="T20" fmla="*/ 575 w 3637"/>
                    <a:gd name="T21" fmla="*/ 3516 h 3585"/>
                    <a:gd name="T22" fmla="*/ 3637 w 3637"/>
                    <a:gd name="T23" fmla="*/ 47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7" h="3585">
                      <a:moveTo>
                        <a:pt x="3637" y="470"/>
                      </a:moveTo>
                      <a:cubicBezTo>
                        <a:pt x="3169" y="0"/>
                        <a:pt x="3169" y="0"/>
                        <a:pt x="3169" y="0"/>
                      </a:cubicBezTo>
                      <a:cubicBezTo>
                        <a:pt x="82" y="3071"/>
                        <a:pt x="82" y="3071"/>
                        <a:pt x="82" y="3071"/>
                      </a:cubicBezTo>
                      <a:cubicBezTo>
                        <a:pt x="83" y="3072"/>
                        <a:pt x="83" y="3072"/>
                        <a:pt x="83" y="3072"/>
                      </a:cubicBezTo>
                      <a:cubicBezTo>
                        <a:pt x="74" y="3077"/>
                        <a:pt x="67" y="3083"/>
                        <a:pt x="61" y="3090"/>
                      </a:cubicBezTo>
                      <a:cubicBezTo>
                        <a:pt x="0" y="3162"/>
                        <a:pt x="65" y="3317"/>
                        <a:pt x="205" y="3436"/>
                      </a:cubicBezTo>
                      <a:cubicBezTo>
                        <a:pt x="332" y="3544"/>
                        <a:pt x="477" y="3585"/>
                        <a:pt x="549" y="3540"/>
                      </a:cubicBezTo>
                      <a:cubicBezTo>
                        <a:pt x="550" y="3541"/>
                        <a:pt x="550" y="3541"/>
                        <a:pt x="550" y="3541"/>
                      </a:cubicBezTo>
                      <a:cubicBezTo>
                        <a:pt x="553" y="3537"/>
                        <a:pt x="553" y="3537"/>
                        <a:pt x="553" y="3537"/>
                      </a:cubicBezTo>
                      <a:cubicBezTo>
                        <a:pt x="560" y="3533"/>
                        <a:pt x="565" y="3528"/>
                        <a:pt x="570" y="3522"/>
                      </a:cubicBezTo>
                      <a:cubicBezTo>
                        <a:pt x="572" y="3520"/>
                        <a:pt x="574" y="3518"/>
                        <a:pt x="575" y="3516"/>
                      </a:cubicBezTo>
                      <a:lnTo>
                        <a:pt x="3637" y="4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8" name="Freeform 12"/>
                <p:cNvSpPr/>
                <p:nvPr/>
              </p:nvSpPr>
              <p:spPr bwMode="auto">
                <a:xfrm>
                  <a:off x="3668410" y="3521460"/>
                  <a:ext cx="411112" cy="2598444"/>
                </a:xfrm>
                <a:custGeom>
                  <a:avLst/>
                  <a:gdLst>
                    <a:gd name="T0" fmla="*/ 667 w 719"/>
                    <a:gd name="T1" fmla="*/ 4334 h 4542"/>
                    <a:gd name="T2" fmla="*/ 666 w 719"/>
                    <a:gd name="T3" fmla="*/ 4326 h 4542"/>
                    <a:gd name="T4" fmla="*/ 719 w 719"/>
                    <a:gd name="T5" fmla="*/ 8 h 4542"/>
                    <a:gd name="T6" fmla="*/ 56 w 719"/>
                    <a:gd name="T7" fmla="*/ 0 h 4542"/>
                    <a:gd name="T8" fmla="*/ 2 w 719"/>
                    <a:gd name="T9" fmla="*/ 4354 h 4542"/>
                    <a:gd name="T10" fmla="*/ 4 w 719"/>
                    <a:gd name="T11" fmla="*/ 4354 h 4542"/>
                    <a:gd name="T12" fmla="*/ 1 w 719"/>
                    <a:gd name="T13" fmla="*/ 4383 h 4542"/>
                    <a:gd name="T14" fmla="*/ 347 w 719"/>
                    <a:gd name="T15" fmla="*/ 4529 h 4542"/>
                    <a:gd name="T16" fmla="*/ 665 w 719"/>
                    <a:gd name="T17" fmla="*/ 4362 h 4542"/>
                    <a:gd name="T18" fmla="*/ 666 w 719"/>
                    <a:gd name="T19" fmla="*/ 4362 h 4542"/>
                    <a:gd name="T20" fmla="*/ 666 w 719"/>
                    <a:gd name="T21" fmla="*/ 4357 h 4542"/>
                    <a:gd name="T22" fmla="*/ 667 w 719"/>
                    <a:gd name="T23" fmla="*/ 4334 h 45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19" h="4542">
                      <a:moveTo>
                        <a:pt x="667" y="4334"/>
                      </a:moveTo>
                      <a:cubicBezTo>
                        <a:pt x="667" y="4332"/>
                        <a:pt x="667" y="4329"/>
                        <a:pt x="666" y="4326"/>
                      </a:cubicBezTo>
                      <a:cubicBezTo>
                        <a:pt x="719" y="8"/>
                        <a:pt x="719" y="8"/>
                        <a:pt x="719" y="8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2" y="4354"/>
                        <a:pt x="2" y="4354"/>
                        <a:pt x="2" y="4354"/>
                      </a:cubicBezTo>
                      <a:cubicBezTo>
                        <a:pt x="4" y="4354"/>
                        <a:pt x="4" y="4354"/>
                        <a:pt x="4" y="4354"/>
                      </a:cubicBezTo>
                      <a:cubicBezTo>
                        <a:pt x="1" y="4364"/>
                        <a:pt x="0" y="4373"/>
                        <a:pt x="1" y="4383"/>
                      </a:cubicBezTo>
                      <a:cubicBezTo>
                        <a:pt x="8" y="4477"/>
                        <a:pt x="163" y="4542"/>
                        <a:pt x="347" y="4529"/>
                      </a:cubicBezTo>
                      <a:cubicBezTo>
                        <a:pt x="512" y="4517"/>
                        <a:pt x="645" y="4445"/>
                        <a:pt x="665" y="4362"/>
                      </a:cubicBezTo>
                      <a:cubicBezTo>
                        <a:pt x="666" y="4362"/>
                        <a:pt x="666" y="4362"/>
                        <a:pt x="666" y="4362"/>
                      </a:cubicBezTo>
                      <a:cubicBezTo>
                        <a:pt x="666" y="4357"/>
                        <a:pt x="666" y="4357"/>
                        <a:pt x="666" y="4357"/>
                      </a:cubicBezTo>
                      <a:cubicBezTo>
                        <a:pt x="667" y="4350"/>
                        <a:pt x="668" y="4342"/>
                        <a:pt x="667" y="43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19" name="Group 13"/>
              <p:cNvGrpSpPr/>
              <p:nvPr/>
            </p:nvGrpSpPr>
            <p:grpSpPr>
              <a:xfrm>
                <a:off x="7876695" y="2814767"/>
                <a:ext cx="2864422" cy="2524359"/>
                <a:chOff x="2428395" y="3348392"/>
                <a:chExt cx="2864422" cy="2524359"/>
              </a:xfrm>
              <a:solidFill>
                <a:schemeClr val="tx1">
                  <a:alpha val="50000"/>
                </a:schemeClr>
              </a:solidFill>
            </p:grpSpPr>
            <p:sp>
              <p:nvSpPr>
                <p:cNvPr id="20" name="Freeform 14"/>
                <p:cNvSpPr/>
                <p:nvPr/>
              </p:nvSpPr>
              <p:spPr bwMode="auto">
                <a:xfrm>
                  <a:off x="2428395" y="4143896"/>
                  <a:ext cx="1392436" cy="1374218"/>
                </a:xfrm>
                <a:custGeom>
                  <a:avLst/>
                  <a:gdLst>
                    <a:gd name="T0" fmla="*/ 0 w 2434"/>
                    <a:gd name="T1" fmla="*/ 1956 h 2402"/>
                    <a:gd name="T2" fmla="*/ 492 w 2434"/>
                    <a:gd name="T3" fmla="*/ 2402 h 2402"/>
                    <a:gd name="T4" fmla="*/ 2434 w 2434"/>
                    <a:gd name="T5" fmla="*/ 470 h 2402"/>
                    <a:gd name="T6" fmla="*/ 1966 w 2434"/>
                    <a:gd name="T7" fmla="*/ 0 h 2402"/>
                    <a:gd name="T8" fmla="*/ 0 w 2434"/>
                    <a:gd name="T9" fmla="*/ 1956 h 24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34" h="2402">
                      <a:moveTo>
                        <a:pt x="0" y="1956"/>
                      </a:moveTo>
                      <a:cubicBezTo>
                        <a:pt x="90" y="2246"/>
                        <a:pt x="246" y="2330"/>
                        <a:pt x="492" y="2402"/>
                      </a:cubicBezTo>
                      <a:cubicBezTo>
                        <a:pt x="2434" y="470"/>
                        <a:pt x="2434" y="470"/>
                        <a:pt x="2434" y="470"/>
                      </a:cubicBezTo>
                      <a:cubicBezTo>
                        <a:pt x="1966" y="0"/>
                        <a:pt x="1966" y="0"/>
                        <a:pt x="1966" y="0"/>
                      </a:cubicBezTo>
                      <a:lnTo>
                        <a:pt x="0" y="195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1" name="Freeform 15"/>
                <p:cNvSpPr/>
                <p:nvPr/>
              </p:nvSpPr>
              <p:spPr bwMode="auto">
                <a:xfrm>
                  <a:off x="3877913" y="4151183"/>
                  <a:ext cx="1414904" cy="1392435"/>
                </a:xfrm>
                <a:custGeom>
                  <a:avLst/>
                  <a:gdLst>
                    <a:gd name="T0" fmla="*/ 468 w 2473"/>
                    <a:gd name="T1" fmla="*/ 0 h 2434"/>
                    <a:gd name="T2" fmla="*/ 0 w 2473"/>
                    <a:gd name="T3" fmla="*/ 470 h 2434"/>
                    <a:gd name="T4" fmla="*/ 1974 w 2473"/>
                    <a:gd name="T5" fmla="*/ 2434 h 2434"/>
                    <a:gd name="T6" fmla="*/ 2473 w 2473"/>
                    <a:gd name="T7" fmla="*/ 1994 h 2434"/>
                    <a:gd name="T8" fmla="*/ 468 w 2473"/>
                    <a:gd name="T9" fmla="*/ 0 h 2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73" h="2434">
                      <a:moveTo>
                        <a:pt x="468" y="0"/>
                      </a:move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1974" y="2434"/>
                        <a:pt x="1974" y="2434"/>
                        <a:pt x="1974" y="2434"/>
                      </a:cubicBezTo>
                      <a:cubicBezTo>
                        <a:pt x="2200" y="2366"/>
                        <a:pt x="2332" y="2258"/>
                        <a:pt x="2473" y="1994"/>
                      </a:cubicBezTo>
                      <a:lnTo>
                        <a:pt x="46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4" name="Freeform 16"/>
                <p:cNvSpPr/>
                <p:nvPr/>
              </p:nvSpPr>
              <p:spPr bwMode="auto">
                <a:xfrm>
                  <a:off x="3670232" y="3348392"/>
                  <a:ext cx="409290" cy="2524359"/>
                </a:xfrm>
                <a:custGeom>
                  <a:avLst/>
                  <a:gdLst>
                    <a:gd name="T0" fmla="*/ 0 w 715"/>
                    <a:gd name="T1" fmla="*/ 4252 h 4412"/>
                    <a:gd name="T2" fmla="*/ 663 w 715"/>
                    <a:gd name="T3" fmla="*/ 4275 h 4412"/>
                    <a:gd name="T4" fmla="*/ 715 w 715"/>
                    <a:gd name="T5" fmla="*/ 9 h 4412"/>
                    <a:gd name="T6" fmla="*/ 52 w 715"/>
                    <a:gd name="T7" fmla="*/ 0 h 4412"/>
                    <a:gd name="T8" fmla="*/ 0 w 715"/>
                    <a:gd name="T9" fmla="*/ 4252 h 4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15" h="4412">
                      <a:moveTo>
                        <a:pt x="0" y="4252"/>
                      </a:moveTo>
                      <a:cubicBezTo>
                        <a:pt x="196" y="4412"/>
                        <a:pt x="476" y="4402"/>
                        <a:pt x="663" y="4275"/>
                      </a:cubicBezTo>
                      <a:cubicBezTo>
                        <a:pt x="715" y="9"/>
                        <a:pt x="715" y="9"/>
                        <a:pt x="715" y="9"/>
                      </a:cubicBezTo>
                      <a:cubicBezTo>
                        <a:pt x="52" y="0"/>
                        <a:pt x="52" y="0"/>
                        <a:pt x="52" y="0"/>
                      </a:cubicBezTo>
                      <a:lnTo>
                        <a:pt x="0" y="42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5" name="Group 17"/>
              <p:cNvGrpSpPr/>
              <p:nvPr/>
            </p:nvGrpSpPr>
            <p:grpSpPr>
              <a:xfrm>
                <a:off x="7565173" y="1668270"/>
                <a:ext cx="3500825" cy="3500217"/>
                <a:chOff x="2116873" y="2201895"/>
                <a:chExt cx="3500825" cy="3500217"/>
              </a:xfrm>
            </p:grpSpPr>
            <p:sp>
              <p:nvSpPr>
                <p:cNvPr id="24" name="Oval 11"/>
                <p:cNvSpPr>
                  <a:spLocks noChangeArrowheads="1"/>
                </p:cNvSpPr>
                <p:nvPr/>
              </p:nvSpPr>
              <p:spPr bwMode="auto">
                <a:xfrm>
                  <a:off x="2116873" y="2201895"/>
                  <a:ext cx="3500825" cy="3500217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7" name="Oval 12"/>
                <p:cNvSpPr>
                  <a:spLocks noChangeArrowheads="1"/>
                </p:cNvSpPr>
                <p:nvPr/>
              </p:nvSpPr>
              <p:spPr bwMode="auto">
                <a:xfrm>
                  <a:off x="2377993" y="2463014"/>
                  <a:ext cx="2979193" cy="2978585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8" name="Oval 13"/>
                <p:cNvSpPr>
                  <a:spLocks noChangeArrowheads="1"/>
                </p:cNvSpPr>
                <p:nvPr/>
              </p:nvSpPr>
              <p:spPr bwMode="auto">
                <a:xfrm>
                  <a:off x="2693765" y="2778180"/>
                  <a:ext cx="2347648" cy="2347648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9" name="Oval 14"/>
                <p:cNvSpPr>
                  <a:spLocks noChangeArrowheads="1"/>
                </p:cNvSpPr>
                <p:nvPr/>
              </p:nvSpPr>
              <p:spPr bwMode="auto">
                <a:xfrm>
                  <a:off x="2996179" y="3079985"/>
                  <a:ext cx="1742822" cy="1744036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8" name="Oval 15"/>
                <p:cNvSpPr>
                  <a:spLocks noChangeArrowheads="1"/>
                </p:cNvSpPr>
                <p:nvPr/>
              </p:nvSpPr>
              <p:spPr bwMode="auto">
                <a:xfrm>
                  <a:off x="3284018" y="3368432"/>
                  <a:ext cx="1166537" cy="1167144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9" name="Oval 16"/>
                <p:cNvSpPr>
                  <a:spLocks noChangeArrowheads="1"/>
                </p:cNvSpPr>
                <p:nvPr/>
              </p:nvSpPr>
              <p:spPr bwMode="auto">
                <a:xfrm>
                  <a:off x="3530563" y="3615584"/>
                  <a:ext cx="672839" cy="672838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31" name="Oval 17"/>
                <p:cNvSpPr>
                  <a:spLocks noChangeArrowheads="1"/>
                </p:cNvSpPr>
                <p:nvPr/>
              </p:nvSpPr>
              <p:spPr bwMode="auto">
                <a:xfrm>
                  <a:off x="3709096" y="3794117"/>
                  <a:ext cx="315773" cy="315773"/>
                </a:xfrm>
                <a:prstGeom prst="ellipse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</p:grpSp>
        <p:grpSp>
          <p:nvGrpSpPr>
            <p:cNvPr id="32" name="Group 25"/>
            <p:cNvGrpSpPr/>
            <p:nvPr/>
          </p:nvGrpSpPr>
          <p:grpSpPr>
            <a:xfrm rot="840000">
              <a:off x="10023" y="1597"/>
              <a:ext cx="2214" cy="2262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0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1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2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6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7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8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3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4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42" name="Group 34"/>
            <p:cNvGrpSpPr/>
            <p:nvPr/>
          </p:nvGrpSpPr>
          <p:grpSpPr>
            <a:xfrm rot="20700000">
              <a:off x="8166" y="2555"/>
              <a:ext cx="2622" cy="2679"/>
              <a:chOff x="5920323" y="2302554"/>
              <a:chExt cx="2180669" cy="2227927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5" name="Freeform 21"/>
              <p:cNvSpPr/>
              <p:nvPr/>
            </p:nvSpPr>
            <p:spPr bwMode="auto">
              <a:xfrm>
                <a:off x="7879324" y="4300937"/>
                <a:ext cx="221668" cy="229544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2" name="Freeform 22"/>
              <p:cNvSpPr/>
              <p:nvPr/>
            </p:nvSpPr>
            <p:spPr bwMode="auto">
              <a:xfrm>
                <a:off x="7375227" y="3756332"/>
                <a:ext cx="554732" cy="640248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6" name="Freeform 23"/>
              <p:cNvSpPr/>
              <p:nvPr/>
            </p:nvSpPr>
            <p:spPr bwMode="auto">
              <a:xfrm>
                <a:off x="7363975" y="3746206"/>
                <a:ext cx="155280" cy="247548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6" name="Freeform 24"/>
              <p:cNvSpPr/>
              <p:nvPr/>
            </p:nvSpPr>
            <p:spPr bwMode="auto">
              <a:xfrm>
                <a:off x="5920323" y="2783021"/>
                <a:ext cx="534478" cy="459088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7" name="Freeform 25"/>
              <p:cNvSpPr/>
              <p:nvPr/>
            </p:nvSpPr>
            <p:spPr bwMode="auto">
              <a:xfrm>
                <a:off x="6315274" y="2361065"/>
                <a:ext cx="198038" cy="517599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8" name="Freeform 26"/>
              <p:cNvSpPr/>
              <p:nvPr/>
            </p:nvSpPr>
            <p:spPr bwMode="auto">
              <a:xfrm>
                <a:off x="6053930" y="2855670"/>
                <a:ext cx="569359" cy="690883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9" name="Freeform 27"/>
              <p:cNvSpPr/>
              <p:nvPr/>
            </p:nvSpPr>
            <p:spPr bwMode="auto">
              <a:xfrm>
                <a:off x="6363658" y="2302554"/>
                <a:ext cx="541229" cy="755020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0" name="Freeform 28"/>
              <p:cNvSpPr/>
              <p:nvPr/>
            </p:nvSpPr>
            <p:spPr bwMode="auto">
              <a:xfrm>
                <a:off x="6451425" y="2878664"/>
                <a:ext cx="1019446" cy="1046451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51" name="Group 43"/>
            <p:cNvGrpSpPr/>
            <p:nvPr/>
          </p:nvGrpSpPr>
          <p:grpSpPr>
            <a:xfrm rot="240000">
              <a:off x="8420" y="1198"/>
              <a:ext cx="2838" cy="2900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52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3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4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5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6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7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8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9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</p:grpSp>
      <p:sp>
        <p:nvSpPr>
          <p:cNvPr id="23" name="文本框 22"/>
          <p:cNvSpPr txBox="1"/>
          <p:nvPr/>
        </p:nvSpPr>
        <p:spPr>
          <a:xfrm>
            <a:off x="5041265" y="1565910"/>
            <a:ext cx="578104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200" b="1">
                <a:solidFill>
                  <a:srgbClr val="C00000"/>
                </a:solidFill>
              </a:rPr>
              <a:t>目标管理与传统管理方式对比有鲜明的特点：</a:t>
            </a:r>
            <a:endParaRPr lang="zh-CN" altLang="en-US" sz="2200" b="1">
              <a:solidFill>
                <a:srgbClr val="C00000"/>
              </a:solidFill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356715" y="3096260"/>
            <a:ext cx="8768715" cy="4635500"/>
          </a:xfrm>
          <a:prstGeom prst="rect">
            <a:avLst/>
          </a:prstGeom>
        </p:spPr>
      </p:pic>
      <p:grpSp>
        <p:nvGrpSpPr>
          <p:cNvPr id="27" name="Group 3"/>
          <p:cNvGrpSpPr/>
          <p:nvPr/>
        </p:nvGrpSpPr>
        <p:grpSpPr>
          <a:xfrm flipH="1">
            <a:off x="-2039620" y="2841625"/>
            <a:ext cx="5871210" cy="4692015"/>
            <a:chOff x="4517221" y="2682505"/>
            <a:chExt cx="7100888" cy="5891212"/>
          </a:xfrm>
        </p:grpSpPr>
        <p:sp>
          <p:nvSpPr>
            <p:cNvPr id="30" name="Freeform 17"/>
            <p:cNvSpPr/>
            <p:nvPr/>
          </p:nvSpPr>
          <p:spPr bwMode="auto">
            <a:xfrm>
              <a:off x="4679146" y="2884117"/>
              <a:ext cx="6938963" cy="5689600"/>
            </a:xfrm>
            <a:custGeom>
              <a:avLst/>
              <a:gdLst>
                <a:gd name="T0" fmla="*/ 1735 w 1847"/>
                <a:gd name="T1" fmla="*/ 757 h 1514"/>
                <a:gd name="T2" fmla="*/ 721 w 1847"/>
                <a:gd name="T3" fmla="*/ 1514 h 1514"/>
                <a:gd name="T4" fmla="*/ 112 w 1847"/>
                <a:gd name="T5" fmla="*/ 757 h 1514"/>
                <a:gd name="T6" fmla="*/ 1127 w 1847"/>
                <a:gd name="T7" fmla="*/ 0 h 1514"/>
                <a:gd name="T8" fmla="*/ 1735 w 1847"/>
                <a:gd name="T9" fmla="*/ 757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1514">
                  <a:moveTo>
                    <a:pt x="1735" y="757"/>
                  </a:moveTo>
                  <a:cubicBezTo>
                    <a:pt x="1623" y="1175"/>
                    <a:pt x="1169" y="1514"/>
                    <a:pt x="721" y="1514"/>
                  </a:cubicBezTo>
                  <a:cubicBezTo>
                    <a:pt x="273" y="1514"/>
                    <a:pt x="0" y="1175"/>
                    <a:pt x="112" y="757"/>
                  </a:cubicBezTo>
                  <a:cubicBezTo>
                    <a:pt x="224" y="339"/>
                    <a:pt x="679" y="0"/>
                    <a:pt x="1127" y="0"/>
                  </a:cubicBezTo>
                  <a:cubicBezTo>
                    <a:pt x="1575" y="0"/>
                    <a:pt x="1847" y="339"/>
                    <a:pt x="1735" y="757"/>
                  </a:cubicBezTo>
                  <a:close/>
                </a:path>
              </a:pathLst>
            </a:custGeom>
            <a:solidFill>
              <a:srgbClr val="22212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34" name="Freeform 18"/>
            <p:cNvSpPr/>
            <p:nvPr/>
          </p:nvSpPr>
          <p:spPr bwMode="auto">
            <a:xfrm>
              <a:off x="4607708" y="2795217"/>
              <a:ext cx="6938963" cy="5689600"/>
            </a:xfrm>
            <a:custGeom>
              <a:avLst/>
              <a:gdLst>
                <a:gd name="T0" fmla="*/ 1735 w 1847"/>
                <a:gd name="T1" fmla="*/ 757 h 1514"/>
                <a:gd name="T2" fmla="*/ 721 w 1847"/>
                <a:gd name="T3" fmla="*/ 1514 h 1514"/>
                <a:gd name="T4" fmla="*/ 112 w 1847"/>
                <a:gd name="T5" fmla="*/ 757 h 1514"/>
                <a:gd name="T6" fmla="*/ 1126 w 1847"/>
                <a:gd name="T7" fmla="*/ 0 h 1514"/>
                <a:gd name="T8" fmla="*/ 1735 w 1847"/>
                <a:gd name="T9" fmla="*/ 757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1514">
                  <a:moveTo>
                    <a:pt x="1735" y="757"/>
                  </a:moveTo>
                  <a:cubicBezTo>
                    <a:pt x="1623" y="1175"/>
                    <a:pt x="1169" y="1514"/>
                    <a:pt x="721" y="1514"/>
                  </a:cubicBezTo>
                  <a:cubicBezTo>
                    <a:pt x="273" y="1514"/>
                    <a:pt x="0" y="1175"/>
                    <a:pt x="112" y="757"/>
                  </a:cubicBezTo>
                  <a:cubicBezTo>
                    <a:pt x="224" y="339"/>
                    <a:pt x="678" y="0"/>
                    <a:pt x="1126" y="0"/>
                  </a:cubicBezTo>
                  <a:cubicBezTo>
                    <a:pt x="1574" y="0"/>
                    <a:pt x="1847" y="339"/>
                    <a:pt x="1735" y="757"/>
                  </a:cubicBezTo>
                  <a:close/>
                </a:path>
              </a:pathLst>
            </a:custGeom>
            <a:solidFill>
              <a:srgbClr val="3231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44" name="Freeform 19"/>
            <p:cNvSpPr/>
            <p:nvPr/>
          </p:nvSpPr>
          <p:spPr bwMode="auto">
            <a:xfrm>
              <a:off x="4517221" y="2682505"/>
              <a:ext cx="6938963" cy="5689600"/>
            </a:xfrm>
            <a:custGeom>
              <a:avLst/>
              <a:gdLst>
                <a:gd name="T0" fmla="*/ 1735 w 1847"/>
                <a:gd name="T1" fmla="*/ 757 h 1514"/>
                <a:gd name="T2" fmla="*/ 721 w 1847"/>
                <a:gd name="T3" fmla="*/ 1514 h 1514"/>
                <a:gd name="T4" fmla="*/ 112 w 1847"/>
                <a:gd name="T5" fmla="*/ 757 h 1514"/>
                <a:gd name="T6" fmla="*/ 1126 w 1847"/>
                <a:gd name="T7" fmla="*/ 0 h 1514"/>
                <a:gd name="T8" fmla="*/ 1735 w 1847"/>
                <a:gd name="T9" fmla="*/ 757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1514">
                  <a:moveTo>
                    <a:pt x="1735" y="757"/>
                  </a:moveTo>
                  <a:cubicBezTo>
                    <a:pt x="1623" y="1175"/>
                    <a:pt x="1169" y="1514"/>
                    <a:pt x="721" y="1514"/>
                  </a:cubicBezTo>
                  <a:cubicBezTo>
                    <a:pt x="273" y="1514"/>
                    <a:pt x="0" y="1175"/>
                    <a:pt x="112" y="757"/>
                  </a:cubicBezTo>
                  <a:cubicBezTo>
                    <a:pt x="224" y="339"/>
                    <a:pt x="678" y="0"/>
                    <a:pt x="1126" y="0"/>
                  </a:cubicBezTo>
                  <a:cubicBezTo>
                    <a:pt x="1574" y="0"/>
                    <a:pt x="1847" y="339"/>
                    <a:pt x="1735" y="757"/>
                  </a:cubicBezTo>
                  <a:close/>
                </a:path>
              </a:pathLst>
            </a:custGeom>
            <a:solidFill>
              <a:srgbClr val="2C3F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60" name="Freeform 20"/>
            <p:cNvSpPr/>
            <p:nvPr/>
          </p:nvSpPr>
          <p:spPr bwMode="auto">
            <a:xfrm>
              <a:off x="5174446" y="3222255"/>
              <a:ext cx="5624513" cy="4611687"/>
            </a:xfrm>
            <a:custGeom>
              <a:avLst/>
              <a:gdLst>
                <a:gd name="T0" fmla="*/ 1406 w 1497"/>
                <a:gd name="T1" fmla="*/ 613 h 1227"/>
                <a:gd name="T2" fmla="*/ 584 w 1497"/>
                <a:gd name="T3" fmla="*/ 1227 h 1227"/>
                <a:gd name="T4" fmla="*/ 91 w 1497"/>
                <a:gd name="T5" fmla="*/ 613 h 1227"/>
                <a:gd name="T6" fmla="*/ 913 w 1497"/>
                <a:gd name="T7" fmla="*/ 0 h 1227"/>
                <a:gd name="T8" fmla="*/ 1406 w 1497"/>
                <a:gd name="T9" fmla="*/ 613 h 1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7" h="1227">
                  <a:moveTo>
                    <a:pt x="1406" y="613"/>
                  </a:moveTo>
                  <a:cubicBezTo>
                    <a:pt x="1315" y="952"/>
                    <a:pt x="947" y="1227"/>
                    <a:pt x="584" y="1227"/>
                  </a:cubicBezTo>
                  <a:cubicBezTo>
                    <a:pt x="221" y="1227"/>
                    <a:pt x="0" y="952"/>
                    <a:pt x="91" y="613"/>
                  </a:cubicBezTo>
                  <a:cubicBezTo>
                    <a:pt x="182" y="274"/>
                    <a:pt x="550" y="0"/>
                    <a:pt x="913" y="0"/>
                  </a:cubicBezTo>
                  <a:cubicBezTo>
                    <a:pt x="1276" y="0"/>
                    <a:pt x="1497" y="274"/>
                    <a:pt x="1406" y="61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61" name="Freeform 21"/>
            <p:cNvSpPr/>
            <p:nvPr/>
          </p:nvSpPr>
          <p:spPr bwMode="auto">
            <a:xfrm>
              <a:off x="5542746" y="3523880"/>
              <a:ext cx="4887913" cy="4005262"/>
            </a:xfrm>
            <a:custGeom>
              <a:avLst/>
              <a:gdLst>
                <a:gd name="T0" fmla="*/ 1222 w 1301"/>
                <a:gd name="T1" fmla="*/ 533 h 1066"/>
                <a:gd name="T2" fmla="*/ 508 w 1301"/>
                <a:gd name="T3" fmla="*/ 1066 h 1066"/>
                <a:gd name="T4" fmla="*/ 79 w 1301"/>
                <a:gd name="T5" fmla="*/ 533 h 1066"/>
                <a:gd name="T6" fmla="*/ 793 w 1301"/>
                <a:gd name="T7" fmla="*/ 0 h 1066"/>
                <a:gd name="T8" fmla="*/ 1222 w 1301"/>
                <a:gd name="T9" fmla="*/ 533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1" h="1066">
                  <a:moveTo>
                    <a:pt x="1222" y="533"/>
                  </a:moveTo>
                  <a:cubicBezTo>
                    <a:pt x="1143" y="828"/>
                    <a:pt x="823" y="1066"/>
                    <a:pt x="508" y="1066"/>
                  </a:cubicBezTo>
                  <a:cubicBezTo>
                    <a:pt x="192" y="1066"/>
                    <a:pt x="0" y="828"/>
                    <a:pt x="79" y="533"/>
                  </a:cubicBezTo>
                  <a:cubicBezTo>
                    <a:pt x="158" y="239"/>
                    <a:pt x="478" y="0"/>
                    <a:pt x="793" y="0"/>
                  </a:cubicBezTo>
                  <a:cubicBezTo>
                    <a:pt x="1109" y="0"/>
                    <a:pt x="1301" y="239"/>
                    <a:pt x="1222" y="533"/>
                  </a:cubicBezTo>
                  <a:close/>
                </a:path>
              </a:pathLst>
            </a:custGeom>
            <a:solidFill>
              <a:srgbClr val="2C3F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66" name="Freeform 22"/>
            <p:cNvSpPr/>
            <p:nvPr/>
          </p:nvSpPr>
          <p:spPr bwMode="auto">
            <a:xfrm>
              <a:off x="6049159" y="3933455"/>
              <a:ext cx="3873500" cy="3186112"/>
            </a:xfrm>
            <a:custGeom>
              <a:avLst/>
              <a:gdLst>
                <a:gd name="T0" fmla="*/ 968 w 1031"/>
                <a:gd name="T1" fmla="*/ 424 h 848"/>
                <a:gd name="T2" fmla="*/ 402 w 1031"/>
                <a:gd name="T3" fmla="*/ 848 h 848"/>
                <a:gd name="T4" fmla="*/ 63 w 1031"/>
                <a:gd name="T5" fmla="*/ 424 h 848"/>
                <a:gd name="T6" fmla="*/ 629 w 1031"/>
                <a:gd name="T7" fmla="*/ 0 h 848"/>
                <a:gd name="T8" fmla="*/ 968 w 1031"/>
                <a:gd name="T9" fmla="*/ 424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1" h="848">
                  <a:moveTo>
                    <a:pt x="968" y="424"/>
                  </a:moveTo>
                  <a:cubicBezTo>
                    <a:pt x="905" y="658"/>
                    <a:pt x="652" y="848"/>
                    <a:pt x="402" y="848"/>
                  </a:cubicBezTo>
                  <a:cubicBezTo>
                    <a:pt x="152" y="848"/>
                    <a:pt x="0" y="658"/>
                    <a:pt x="63" y="424"/>
                  </a:cubicBezTo>
                  <a:cubicBezTo>
                    <a:pt x="126" y="190"/>
                    <a:pt x="379" y="0"/>
                    <a:pt x="629" y="0"/>
                  </a:cubicBezTo>
                  <a:cubicBezTo>
                    <a:pt x="879" y="0"/>
                    <a:pt x="1031" y="190"/>
                    <a:pt x="968" y="42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71" name="Freeform 23"/>
            <p:cNvSpPr/>
            <p:nvPr/>
          </p:nvSpPr>
          <p:spPr bwMode="auto">
            <a:xfrm>
              <a:off x="6466671" y="4268417"/>
              <a:ext cx="3040063" cy="2517775"/>
            </a:xfrm>
            <a:custGeom>
              <a:avLst/>
              <a:gdLst>
                <a:gd name="T0" fmla="*/ 759 w 809"/>
                <a:gd name="T1" fmla="*/ 335 h 670"/>
                <a:gd name="T2" fmla="*/ 315 w 809"/>
                <a:gd name="T3" fmla="*/ 670 h 670"/>
                <a:gd name="T4" fmla="*/ 50 w 809"/>
                <a:gd name="T5" fmla="*/ 335 h 670"/>
                <a:gd name="T6" fmla="*/ 494 w 809"/>
                <a:gd name="T7" fmla="*/ 0 h 670"/>
                <a:gd name="T8" fmla="*/ 759 w 809"/>
                <a:gd name="T9" fmla="*/ 335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9" h="670">
                  <a:moveTo>
                    <a:pt x="759" y="335"/>
                  </a:moveTo>
                  <a:cubicBezTo>
                    <a:pt x="710" y="520"/>
                    <a:pt x="511" y="670"/>
                    <a:pt x="315" y="670"/>
                  </a:cubicBezTo>
                  <a:cubicBezTo>
                    <a:pt x="119" y="670"/>
                    <a:pt x="0" y="520"/>
                    <a:pt x="50" y="335"/>
                  </a:cubicBezTo>
                  <a:cubicBezTo>
                    <a:pt x="99" y="150"/>
                    <a:pt x="298" y="0"/>
                    <a:pt x="494" y="0"/>
                  </a:cubicBezTo>
                  <a:cubicBezTo>
                    <a:pt x="690" y="0"/>
                    <a:pt x="809" y="150"/>
                    <a:pt x="759" y="335"/>
                  </a:cubicBezTo>
                  <a:close/>
                </a:path>
              </a:pathLst>
            </a:custGeom>
            <a:solidFill>
              <a:srgbClr val="2C3F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72" name="Freeform 24"/>
            <p:cNvSpPr/>
            <p:nvPr/>
          </p:nvSpPr>
          <p:spPr bwMode="auto">
            <a:xfrm>
              <a:off x="6876246" y="4595442"/>
              <a:ext cx="2220913" cy="1863725"/>
            </a:xfrm>
            <a:custGeom>
              <a:avLst/>
              <a:gdLst>
                <a:gd name="T0" fmla="*/ 555 w 591"/>
                <a:gd name="T1" fmla="*/ 248 h 496"/>
                <a:gd name="T2" fmla="*/ 229 w 591"/>
                <a:gd name="T3" fmla="*/ 496 h 496"/>
                <a:gd name="T4" fmla="*/ 36 w 591"/>
                <a:gd name="T5" fmla="*/ 248 h 496"/>
                <a:gd name="T6" fmla="*/ 362 w 591"/>
                <a:gd name="T7" fmla="*/ 0 h 496"/>
                <a:gd name="T8" fmla="*/ 555 w 591"/>
                <a:gd name="T9" fmla="*/ 248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1" h="496">
                  <a:moveTo>
                    <a:pt x="555" y="248"/>
                  </a:moveTo>
                  <a:cubicBezTo>
                    <a:pt x="518" y="385"/>
                    <a:pt x="372" y="496"/>
                    <a:pt x="229" y="496"/>
                  </a:cubicBezTo>
                  <a:cubicBezTo>
                    <a:pt x="86" y="496"/>
                    <a:pt x="0" y="385"/>
                    <a:pt x="36" y="248"/>
                  </a:cubicBezTo>
                  <a:cubicBezTo>
                    <a:pt x="73" y="111"/>
                    <a:pt x="219" y="0"/>
                    <a:pt x="362" y="0"/>
                  </a:cubicBezTo>
                  <a:cubicBezTo>
                    <a:pt x="505" y="0"/>
                    <a:pt x="591" y="111"/>
                    <a:pt x="555" y="24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74" name="Freeform 25"/>
            <p:cNvSpPr/>
            <p:nvPr/>
          </p:nvSpPr>
          <p:spPr bwMode="auto">
            <a:xfrm>
              <a:off x="7454096" y="5090742"/>
              <a:ext cx="1068388" cy="876300"/>
            </a:xfrm>
            <a:custGeom>
              <a:avLst/>
              <a:gdLst>
                <a:gd name="T0" fmla="*/ 266 w 284"/>
                <a:gd name="T1" fmla="*/ 116 h 233"/>
                <a:gd name="T2" fmla="*/ 110 w 284"/>
                <a:gd name="T3" fmla="*/ 233 h 233"/>
                <a:gd name="T4" fmla="*/ 17 w 284"/>
                <a:gd name="T5" fmla="*/ 116 h 233"/>
                <a:gd name="T6" fmla="*/ 173 w 284"/>
                <a:gd name="T7" fmla="*/ 0 h 233"/>
                <a:gd name="T8" fmla="*/ 266 w 284"/>
                <a:gd name="T9" fmla="*/ 116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4" h="233">
                  <a:moveTo>
                    <a:pt x="266" y="116"/>
                  </a:moveTo>
                  <a:cubicBezTo>
                    <a:pt x="249" y="180"/>
                    <a:pt x="179" y="233"/>
                    <a:pt x="110" y="233"/>
                  </a:cubicBezTo>
                  <a:cubicBezTo>
                    <a:pt x="41" y="233"/>
                    <a:pt x="0" y="180"/>
                    <a:pt x="17" y="116"/>
                  </a:cubicBezTo>
                  <a:cubicBezTo>
                    <a:pt x="34" y="52"/>
                    <a:pt x="104" y="0"/>
                    <a:pt x="173" y="0"/>
                  </a:cubicBezTo>
                  <a:cubicBezTo>
                    <a:pt x="242" y="0"/>
                    <a:pt x="284" y="52"/>
                    <a:pt x="266" y="116"/>
                  </a:cubicBezTo>
                  <a:close/>
                </a:path>
              </a:pathLst>
            </a:custGeom>
            <a:solidFill>
              <a:srgbClr val="2C3F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</p:grpSp>
      <p:grpSp>
        <p:nvGrpSpPr>
          <p:cNvPr id="75" name="Group 15"/>
          <p:cNvGrpSpPr/>
          <p:nvPr/>
        </p:nvGrpSpPr>
        <p:grpSpPr>
          <a:xfrm flipH="1">
            <a:off x="1908175" y="2742565"/>
            <a:ext cx="2598420" cy="2646680"/>
            <a:chOff x="5920323" y="2302554"/>
            <a:chExt cx="2180669" cy="2227927"/>
          </a:xfrm>
          <a:effectLst>
            <a:outerShdw blurRad="177800" dir="18900000" sy="23000" kx="-1200000" algn="bl" rotWithShape="0">
              <a:prstClr val="black">
                <a:alpha val="29000"/>
              </a:prstClr>
            </a:outerShdw>
          </a:effectLst>
        </p:grpSpPr>
        <p:sp>
          <p:nvSpPr>
            <p:cNvPr id="76" name="Freeform 21"/>
            <p:cNvSpPr/>
            <p:nvPr/>
          </p:nvSpPr>
          <p:spPr bwMode="auto">
            <a:xfrm>
              <a:off x="7879324" y="4300937"/>
              <a:ext cx="221668" cy="229544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77" name="Freeform 22"/>
            <p:cNvSpPr/>
            <p:nvPr/>
          </p:nvSpPr>
          <p:spPr bwMode="auto">
            <a:xfrm>
              <a:off x="7375227" y="3756332"/>
              <a:ext cx="554732" cy="640248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78" name="Freeform 23"/>
            <p:cNvSpPr/>
            <p:nvPr/>
          </p:nvSpPr>
          <p:spPr bwMode="auto">
            <a:xfrm>
              <a:off x="7363975" y="3746206"/>
              <a:ext cx="155280" cy="247548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79" name="Freeform 24"/>
            <p:cNvSpPr/>
            <p:nvPr/>
          </p:nvSpPr>
          <p:spPr bwMode="auto">
            <a:xfrm>
              <a:off x="5920323" y="2783021"/>
              <a:ext cx="534478" cy="459088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80" name="Freeform 25"/>
            <p:cNvSpPr/>
            <p:nvPr/>
          </p:nvSpPr>
          <p:spPr bwMode="auto">
            <a:xfrm>
              <a:off x="6315274" y="2361065"/>
              <a:ext cx="198038" cy="517599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81" name="Freeform 26"/>
            <p:cNvSpPr/>
            <p:nvPr/>
          </p:nvSpPr>
          <p:spPr bwMode="auto">
            <a:xfrm>
              <a:off x="6072227" y="2841532"/>
              <a:ext cx="569359" cy="690883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83" name="Freeform 27"/>
            <p:cNvSpPr/>
            <p:nvPr/>
          </p:nvSpPr>
          <p:spPr bwMode="auto">
            <a:xfrm>
              <a:off x="6363658" y="2302554"/>
              <a:ext cx="541229" cy="755020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84" name="Freeform 28"/>
            <p:cNvSpPr/>
            <p:nvPr/>
          </p:nvSpPr>
          <p:spPr bwMode="auto">
            <a:xfrm>
              <a:off x="6451425" y="2878664"/>
              <a:ext cx="1019446" cy="1046451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</p:grpSp>
      <p:grpSp>
        <p:nvGrpSpPr>
          <p:cNvPr id="85" name="Group 24"/>
          <p:cNvGrpSpPr/>
          <p:nvPr/>
        </p:nvGrpSpPr>
        <p:grpSpPr>
          <a:xfrm flipH="1">
            <a:off x="192405" y="2102485"/>
            <a:ext cx="1892935" cy="1934210"/>
            <a:chOff x="6076950" y="2555876"/>
            <a:chExt cx="3076576" cy="3143249"/>
          </a:xfrm>
          <a:effectLst>
            <a:outerShdw blurRad="177800" dir="18900000" sy="23000" kx="-1200000" algn="bl" rotWithShape="0">
              <a:prstClr val="black">
                <a:alpha val="29000"/>
              </a:prstClr>
            </a:outerShdw>
          </a:effectLst>
        </p:grpSpPr>
        <p:sp>
          <p:nvSpPr>
            <p:cNvPr id="86" name="Freeform 21"/>
            <p:cNvSpPr/>
            <p:nvPr/>
          </p:nvSpPr>
          <p:spPr bwMode="auto">
            <a:xfrm>
              <a:off x="8840788" y="5375275"/>
              <a:ext cx="312738" cy="32385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87" name="Freeform 22"/>
            <p:cNvSpPr/>
            <p:nvPr/>
          </p:nvSpPr>
          <p:spPr bwMode="auto">
            <a:xfrm>
              <a:off x="8129588" y="4606925"/>
              <a:ext cx="782638" cy="903287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88" name="Freeform 23"/>
            <p:cNvSpPr/>
            <p:nvPr/>
          </p:nvSpPr>
          <p:spPr bwMode="auto">
            <a:xfrm>
              <a:off x="8113713" y="4592638"/>
              <a:ext cx="219075" cy="349250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89" name="Freeform 24"/>
            <p:cNvSpPr/>
            <p:nvPr/>
          </p:nvSpPr>
          <p:spPr bwMode="auto">
            <a:xfrm>
              <a:off x="6076950" y="3233738"/>
              <a:ext cx="754063" cy="647700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90" name="Freeform 25"/>
            <p:cNvSpPr/>
            <p:nvPr/>
          </p:nvSpPr>
          <p:spPr bwMode="auto">
            <a:xfrm>
              <a:off x="6634163" y="2638425"/>
              <a:ext cx="279400" cy="730250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91" name="Freeform 26"/>
            <p:cNvSpPr/>
            <p:nvPr/>
          </p:nvSpPr>
          <p:spPr bwMode="auto">
            <a:xfrm>
              <a:off x="6291263" y="3316288"/>
              <a:ext cx="803275" cy="974725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92" name="Freeform 27"/>
            <p:cNvSpPr/>
            <p:nvPr/>
          </p:nvSpPr>
          <p:spPr bwMode="auto">
            <a:xfrm>
              <a:off x="6702425" y="2555876"/>
              <a:ext cx="763588" cy="1065212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93" name="Freeform 28"/>
            <p:cNvSpPr/>
            <p:nvPr/>
          </p:nvSpPr>
          <p:spPr bwMode="auto">
            <a:xfrm>
              <a:off x="6826250" y="3368675"/>
              <a:ext cx="1438275" cy="147637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</p:grpSp>
      <p:grpSp>
        <p:nvGrpSpPr>
          <p:cNvPr id="94" name="Group 33"/>
          <p:cNvGrpSpPr/>
          <p:nvPr/>
        </p:nvGrpSpPr>
        <p:grpSpPr>
          <a:xfrm flipH="1">
            <a:off x="805180" y="2233930"/>
            <a:ext cx="2769235" cy="2830195"/>
            <a:chOff x="6076950" y="2555876"/>
            <a:chExt cx="3076576" cy="3143249"/>
          </a:xfrm>
          <a:effectLst>
            <a:outerShdw blurRad="177800" dir="18900000" sy="23000" kx="-1200000" algn="bl" rotWithShape="0">
              <a:prstClr val="black">
                <a:alpha val="29000"/>
              </a:prstClr>
            </a:outerShdw>
          </a:effectLst>
        </p:grpSpPr>
        <p:sp>
          <p:nvSpPr>
            <p:cNvPr id="95" name="Freeform 21"/>
            <p:cNvSpPr/>
            <p:nvPr/>
          </p:nvSpPr>
          <p:spPr bwMode="auto">
            <a:xfrm>
              <a:off x="8840788" y="5375275"/>
              <a:ext cx="312738" cy="32385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96" name="Freeform 22"/>
            <p:cNvSpPr/>
            <p:nvPr/>
          </p:nvSpPr>
          <p:spPr bwMode="auto">
            <a:xfrm>
              <a:off x="8129588" y="4606925"/>
              <a:ext cx="782638" cy="903287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97" name="Freeform 23"/>
            <p:cNvSpPr/>
            <p:nvPr/>
          </p:nvSpPr>
          <p:spPr bwMode="auto">
            <a:xfrm>
              <a:off x="8113713" y="4592638"/>
              <a:ext cx="219075" cy="349250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98" name="Freeform 24"/>
            <p:cNvSpPr/>
            <p:nvPr/>
          </p:nvSpPr>
          <p:spPr bwMode="auto">
            <a:xfrm>
              <a:off x="6076950" y="3233738"/>
              <a:ext cx="754063" cy="647700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99" name="Freeform 25"/>
            <p:cNvSpPr/>
            <p:nvPr/>
          </p:nvSpPr>
          <p:spPr bwMode="auto">
            <a:xfrm>
              <a:off x="6634163" y="2638425"/>
              <a:ext cx="279400" cy="730250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100" name="Freeform 26"/>
            <p:cNvSpPr/>
            <p:nvPr/>
          </p:nvSpPr>
          <p:spPr bwMode="auto">
            <a:xfrm>
              <a:off x="6291263" y="3316288"/>
              <a:ext cx="803275" cy="974725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101" name="Freeform 27"/>
            <p:cNvSpPr/>
            <p:nvPr/>
          </p:nvSpPr>
          <p:spPr bwMode="auto">
            <a:xfrm>
              <a:off x="6702425" y="2555876"/>
              <a:ext cx="763588" cy="1065212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102" name="Freeform 28"/>
            <p:cNvSpPr/>
            <p:nvPr/>
          </p:nvSpPr>
          <p:spPr bwMode="auto">
            <a:xfrm>
              <a:off x="6826250" y="3368675"/>
              <a:ext cx="1438275" cy="147637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</p:grpSp>
      <p:sp>
        <p:nvSpPr>
          <p:cNvPr id="103" name="文本框 102"/>
          <p:cNvSpPr txBox="1"/>
          <p:nvPr/>
        </p:nvSpPr>
        <p:spPr>
          <a:xfrm>
            <a:off x="5656580" y="2409190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重视人的因素</a:t>
            </a:r>
            <a:endParaRPr lang="zh-CN" altLang="en-US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4" name="Rectangle 27"/>
          <p:cNvSpPr/>
          <p:nvPr/>
        </p:nvSpPr>
        <p:spPr>
          <a:xfrm>
            <a:off x="5656580" y="2807970"/>
            <a:ext cx="4956175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0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参与的、民主的、自我控制的、个人需求与组织目标结合的管理制度。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5" name="文本框 104"/>
          <p:cNvSpPr txBox="1"/>
          <p:nvPr/>
        </p:nvSpPr>
        <p:spPr>
          <a:xfrm>
            <a:off x="5656580" y="3418205"/>
            <a:ext cx="2697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建立目标锁链与目标体系</a:t>
            </a:r>
            <a:endParaRPr lang="zh-CN" altLang="en-US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6" name="Rectangle 27"/>
          <p:cNvSpPr/>
          <p:nvPr/>
        </p:nvSpPr>
        <p:spPr>
          <a:xfrm>
            <a:off x="5656580" y="3816985"/>
            <a:ext cx="4956175" cy="306705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0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所有目标方向一致，环环相扣，相互配合，协调统一。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7" name="文本框 106"/>
          <p:cNvSpPr txBox="1"/>
          <p:nvPr/>
        </p:nvSpPr>
        <p:spPr>
          <a:xfrm>
            <a:off x="5656580" y="4384040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重视成果</a:t>
            </a:r>
            <a:endParaRPr lang="zh-CN" altLang="en-US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8" name="Rectangle 27"/>
          <p:cNvSpPr/>
          <p:nvPr/>
        </p:nvSpPr>
        <p:spPr>
          <a:xfrm>
            <a:off x="5656580" y="4797425"/>
            <a:ext cx="5216525" cy="1489075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目标管理以制定目标为起点，以目标完成情况的考核为终结。工作成果是评定目标完成程度的标准，也是人事考核和奖评的依据，成为评价管理工作绩效的唯一标志。 至于完成目标的具体过程、途径和方法，上级并不过多干预。所以，在目标管理制度下，监督的成分很少，而控制目标实现的能力却很强。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9" name="椭圆 108"/>
          <p:cNvSpPr/>
          <p:nvPr/>
        </p:nvSpPr>
        <p:spPr>
          <a:xfrm>
            <a:off x="5238750" y="2458085"/>
            <a:ext cx="349885" cy="349885"/>
          </a:xfrm>
          <a:prstGeom prst="ellipse">
            <a:avLst/>
          </a:prstGeom>
          <a:solidFill>
            <a:srgbClr val="0070C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1</a:t>
            </a:r>
            <a:endParaRPr lang="en-US" altLang="zh-CN"/>
          </a:p>
        </p:txBody>
      </p:sp>
      <p:sp>
        <p:nvSpPr>
          <p:cNvPr id="112" name="椭圆 111"/>
          <p:cNvSpPr/>
          <p:nvPr/>
        </p:nvSpPr>
        <p:spPr>
          <a:xfrm>
            <a:off x="5238750" y="3460115"/>
            <a:ext cx="349885" cy="349885"/>
          </a:xfrm>
          <a:prstGeom prst="ellipse">
            <a:avLst/>
          </a:prstGeom>
          <a:solidFill>
            <a:srgbClr val="C0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2</a:t>
            </a:r>
            <a:endParaRPr lang="en-US" altLang="zh-CN"/>
          </a:p>
        </p:txBody>
      </p:sp>
      <p:sp>
        <p:nvSpPr>
          <p:cNvPr id="115" name="椭圆 114"/>
          <p:cNvSpPr/>
          <p:nvPr/>
        </p:nvSpPr>
        <p:spPr>
          <a:xfrm>
            <a:off x="5238750" y="4423410"/>
            <a:ext cx="349885" cy="349885"/>
          </a:xfrm>
          <a:prstGeom prst="ellipse">
            <a:avLst/>
          </a:prstGeom>
          <a:solidFill>
            <a:srgbClr val="2B3E4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3</a:t>
            </a:r>
            <a:endParaRPr lang="en-US" altLang="zh-CN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0" y="3378835"/>
            <a:ext cx="12246610" cy="37973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92" name="Group 10"/>
          <p:cNvGrpSpPr/>
          <p:nvPr/>
        </p:nvGrpSpPr>
        <p:grpSpPr>
          <a:xfrm rot="0">
            <a:off x="0" y="3555365"/>
            <a:ext cx="12190730" cy="44450"/>
            <a:chOff x="-1" y="5137713"/>
            <a:chExt cx="24384002" cy="89187"/>
          </a:xfrm>
        </p:grpSpPr>
        <p:sp>
          <p:nvSpPr>
            <p:cNvPr id="93" name="Shape 49"/>
            <p:cNvSpPr/>
            <p:nvPr/>
          </p:nvSpPr>
          <p:spPr>
            <a:xfrm>
              <a:off x="-1" y="5137713"/>
              <a:ext cx="24384002" cy="0"/>
            </a:xfrm>
            <a:prstGeom prst="line">
              <a:avLst/>
            </a:prstGeom>
            <a:ln w="3175">
              <a:solidFill>
                <a:schemeClr val="bg1"/>
              </a:solidFill>
              <a:miter lim="400000"/>
            </a:ln>
          </p:spPr>
          <p:txBody>
            <a:bodyPr lIns="0" tIns="0" rIns="0" bIns="0" anchor="ctr"/>
            <a:p>
              <a:pPr lvl="0">
                <a:defRPr sz="3200"/>
              </a:pPr>
              <a:endParaRPr sz="1800"/>
            </a:p>
          </p:txBody>
        </p:sp>
        <p:sp>
          <p:nvSpPr>
            <p:cNvPr id="94" name="Shape 50"/>
            <p:cNvSpPr/>
            <p:nvPr/>
          </p:nvSpPr>
          <p:spPr>
            <a:xfrm>
              <a:off x="-1" y="5226899"/>
              <a:ext cx="24384002" cy="1"/>
            </a:xfrm>
            <a:prstGeom prst="line">
              <a:avLst/>
            </a:prstGeom>
            <a:ln w="3175">
              <a:solidFill>
                <a:schemeClr val="bg1"/>
              </a:solidFill>
              <a:custDash>
                <a:ds d="600000" sp="600000"/>
              </a:custDash>
              <a:miter lim="400000"/>
            </a:ln>
          </p:spPr>
          <p:txBody>
            <a:bodyPr lIns="0" tIns="0" rIns="0" bIns="0" anchor="ctr"/>
            <a:p>
              <a:pPr lvl="0">
                <a:defRPr sz="3200"/>
              </a:pPr>
              <a:endParaRPr sz="1800"/>
            </a:p>
          </p:txBody>
        </p:sp>
      </p:grpSp>
      <p:grpSp>
        <p:nvGrpSpPr>
          <p:cNvPr id="30" name="Group 81"/>
          <p:cNvGrpSpPr/>
          <p:nvPr/>
        </p:nvGrpSpPr>
        <p:grpSpPr>
          <a:xfrm>
            <a:off x="7380605" y="2080895"/>
            <a:ext cx="3846830" cy="3602355"/>
            <a:chOff x="7133415" y="1668270"/>
            <a:chExt cx="4322441" cy="4047961"/>
          </a:xfrm>
        </p:grpSpPr>
        <p:grpSp>
          <p:nvGrpSpPr>
            <p:cNvPr id="32" name="Group 9"/>
            <p:cNvGrpSpPr/>
            <p:nvPr/>
          </p:nvGrpSpPr>
          <p:grpSpPr>
            <a:xfrm>
              <a:off x="7133415" y="2987835"/>
              <a:ext cx="4322441" cy="2728396"/>
              <a:chOff x="1685115" y="3521460"/>
              <a:chExt cx="4322441" cy="2728396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33" name="Freeform 10"/>
              <p:cNvSpPr/>
              <p:nvPr/>
            </p:nvSpPr>
            <p:spPr bwMode="auto">
              <a:xfrm>
                <a:off x="3925886" y="4199156"/>
                <a:ext cx="2081670" cy="2050700"/>
              </a:xfrm>
              <a:custGeom>
                <a:avLst/>
                <a:gdLst>
                  <a:gd name="T0" fmla="*/ 3577 w 3638"/>
                  <a:gd name="T1" fmla="*/ 3090 h 3585"/>
                  <a:gd name="T2" fmla="*/ 3555 w 3638"/>
                  <a:gd name="T3" fmla="*/ 3072 h 3585"/>
                  <a:gd name="T4" fmla="*/ 3556 w 3638"/>
                  <a:gd name="T5" fmla="*/ 3071 h 3585"/>
                  <a:gd name="T6" fmla="*/ 468 w 3638"/>
                  <a:gd name="T7" fmla="*/ 0 h 3585"/>
                  <a:gd name="T8" fmla="*/ 0 w 3638"/>
                  <a:gd name="T9" fmla="*/ 470 h 3585"/>
                  <a:gd name="T10" fmla="*/ 3062 w 3638"/>
                  <a:gd name="T11" fmla="*/ 3516 h 3585"/>
                  <a:gd name="T12" fmla="*/ 3067 w 3638"/>
                  <a:gd name="T13" fmla="*/ 3522 h 3585"/>
                  <a:gd name="T14" fmla="*/ 3084 w 3638"/>
                  <a:gd name="T15" fmla="*/ 3537 h 3585"/>
                  <a:gd name="T16" fmla="*/ 3088 w 3638"/>
                  <a:gd name="T17" fmla="*/ 3541 h 3585"/>
                  <a:gd name="T18" fmla="*/ 3088 w 3638"/>
                  <a:gd name="T19" fmla="*/ 3540 h 3585"/>
                  <a:gd name="T20" fmla="*/ 3432 w 3638"/>
                  <a:gd name="T21" fmla="*/ 3436 h 3585"/>
                  <a:gd name="T22" fmla="*/ 3577 w 3638"/>
                  <a:gd name="T23" fmla="*/ 3090 h 3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38" h="3585">
                    <a:moveTo>
                      <a:pt x="3577" y="3090"/>
                    </a:moveTo>
                    <a:cubicBezTo>
                      <a:pt x="3570" y="3083"/>
                      <a:pt x="3563" y="3077"/>
                      <a:pt x="3555" y="3072"/>
                    </a:cubicBezTo>
                    <a:cubicBezTo>
                      <a:pt x="3556" y="3071"/>
                      <a:pt x="3556" y="3071"/>
                      <a:pt x="3556" y="3071"/>
                    </a:cubicBezTo>
                    <a:cubicBezTo>
                      <a:pt x="468" y="0"/>
                      <a:pt x="468" y="0"/>
                      <a:pt x="468" y="0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3062" y="3516"/>
                      <a:pt x="3062" y="3516"/>
                      <a:pt x="3062" y="3516"/>
                    </a:cubicBezTo>
                    <a:cubicBezTo>
                      <a:pt x="3064" y="3518"/>
                      <a:pt x="3065" y="3520"/>
                      <a:pt x="3067" y="3522"/>
                    </a:cubicBezTo>
                    <a:cubicBezTo>
                      <a:pt x="3072" y="3528"/>
                      <a:pt x="3078" y="3533"/>
                      <a:pt x="3084" y="3537"/>
                    </a:cubicBezTo>
                    <a:cubicBezTo>
                      <a:pt x="3088" y="3541"/>
                      <a:pt x="3088" y="3541"/>
                      <a:pt x="3088" y="3541"/>
                    </a:cubicBezTo>
                    <a:cubicBezTo>
                      <a:pt x="3088" y="3540"/>
                      <a:pt x="3088" y="3540"/>
                      <a:pt x="3088" y="3540"/>
                    </a:cubicBezTo>
                    <a:cubicBezTo>
                      <a:pt x="3160" y="3585"/>
                      <a:pt x="3305" y="3544"/>
                      <a:pt x="3432" y="3436"/>
                    </a:cubicBezTo>
                    <a:cubicBezTo>
                      <a:pt x="3573" y="3317"/>
                      <a:pt x="3638" y="3162"/>
                      <a:pt x="3577" y="309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393700" dir="18900000" sy="23000" kx="-1200000" algn="b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4" name="Freeform 11"/>
              <p:cNvSpPr/>
              <p:nvPr/>
            </p:nvSpPr>
            <p:spPr bwMode="auto">
              <a:xfrm>
                <a:off x="1685115" y="4199156"/>
                <a:ext cx="2081063" cy="2050700"/>
              </a:xfrm>
              <a:custGeom>
                <a:avLst/>
                <a:gdLst>
                  <a:gd name="T0" fmla="*/ 3637 w 3637"/>
                  <a:gd name="T1" fmla="*/ 470 h 3585"/>
                  <a:gd name="T2" fmla="*/ 3169 w 3637"/>
                  <a:gd name="T3" fmla="*/ 0 h 3585"/>
                  <a:gd name="T4" fmla="*/ 82 w 3637"/>
                  <a:gd name="T5" fmla="*/ 3071 h 3585"/>
                  <a:gd name="T6" fmla="*/ 83 w 3637"/>
                  <a:gd name="T7" fmla="*/ 3072 h 3585"/>
                  <a:gd name="T8" fmla="*/ 61 w 3637"/>
                  <a:gd name="T9" fmla="*/ 3090 h 3585"/>
                  <a:gd name="T10" fmla="*/ 205 w 3637"/>
                  <a:gd name="T11" fmla="*/ 3436 h 3585"/>
                  <a:gd name="T12" fmla="*/ 549 w 3637"/>
                  <a:gd name="T13" fmla="*/ 3540 h 3585"/>
                  <a:gd name="T14" fmla="*/ 550 w 3637"/>
                  <a:gd name="T15" fmla="*/ 3541 h 3585"/>
                  <a:gd name="T16" fmla="*/ 553 w 3637"/>
                  <a:gd name="T17" fmla="*/ 3537 h 3585"/>
                  <a:gd name="T18" fmla="*/ 570 w 3637"/>
                  <a:gd name="T19" fmla="*/ 3522 h 3585"/>
                  <a:gd name="T20" fmla="*/ 575 w 3637"/>
                  <a:gd name="T21" fmla="*/ 3516 h 3585"/>
                  <a:gd name="T22" fmla="*/ 3637 w 3637"/>
                  <a:gd name="T23" fmla="*/ 470 h 3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37" h="3585">
                    <a:moveTo>
                      <a:pt x="3637" y="470"/>
                    </a:moveTo>
                    <a:cubicBezTo>
                      <a:pt x="3169" y="0"/>
                      <a:pt x="3169" y="0"/>
                      <a:pt x="3169" y="0"/>
                    </a:cubicBezTo>
                    <a:cubicBezTo>
                      <a:pt x="82" y="3071"/>
                      <a:pt x="82" y="3071"/>
                      <a:pt x="82" y="3071"/>
                    </a:cubicBezTo>
                    <a:cubicBezTo>
                      <a:pt x="83" y="3072"/>
                      <a:pt x="83" y="3072"/>
                      <a:pt x="83" y="3072"/>
                    </a:cubicBezTo>
                    <a:cubicBezTo>
                      <a:pt x="74" y="3077"/>
                      <a:pt x="67" y="3083"/>
                      <a:pt x="61" y="3090"/>
                    </a:cubicBezTo>
                    <a:cubicBezTo>
                      <a:pt x="0" y="3162"/>
                      <a:pt x="65" y="3317"/>
                      <a:pt x="205" y="3436"/>
                    </a:cubicBezTo>
                    <a:cubicBezTo>
                      <a:pt x="332" y="3544"/>
                      <a:pt x="477" y="3585"/>
                      <a:pt x="549" y="3540"/>
                    </a:cubicBezTo>
                    <a:cubicBezTo>
                      <a:pt x="550" y="3541"/>
                      <a:pt x="550" y="3541"/>
                      <a:pt x="550" y="3541"/>
                    </a:cubicBezTo>
                    <a:cubicBezTo>
                      <a:pt x="553" y="3537"/>
                      <a:pt x="553" y="3537"/>
                      <a:pt x="553" y="3537"/>
                    </a:cubicBezTo>
                    <a:cubicBezTo>
                      <a:pt x="560" y="3533"/>
                      <a:pt x="565" y="3528"/>
                      <a:pt x="570" y="3522"/>
                    </a:cubicBezTo>
                    <a:cubicBezTo>
                      <a:pt x="572" y="3520"/>
                      <a:pt x="574" y="3518"/>
                      <a:pt x="575" y="3516"/>
                    </a:cubicBezTo>
                    <a:lnTo>
                      <a:pt x="3637" y="47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393700" dir="18900000" sy="23000" kx="-1200000" algn="b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5" name="Freeform 12"/>
              <p:cNvSpPr/>
              <p:nvPr/>
            </p:nvSpPr>
            <p:spPr bwMode="auto">
              <a:xfrm>
                <a:off x="3668410" y="3521460"/>
                <a:ext cx="411112" cy="2598444"/>
              </a:xfrm>
              <a:custGeom>
                <a:avLst/>
                <a:gdLst>
                  <a:gd name="T0" fmla="*/ 667 w 719"/>
                  <a:gd name="T1" fmla="*/ 4334 h 4542"/>
                  <a:gd name="T2" fmla="*/ 666 w 719"/>
                  <a:gd name="T3" fmla="*/ 4326 h 4542"/>
                  <a:gd name="T4" fmla="*/ 719 w 719"/>
                  <a:gd name="T5" fmla="*/ 8 h 4542"/>
                  <a:gd name="T6" fmla="*/ 56 w 719"/>
                  <a:gd name="T7" fmla="*/ 0 h 4542"/>
                  <a:gd name="T8" fmla="*/ 2 w 719"/>
                  <a:gd name="T9" fmla="*/ 4354 h 4542"/>
                  <a:gd name="T10" fmla="*/ 4 w 719"/>
                  <a:gd name="T11" fmla="*/ 4354 h 4542"/>
                  <a:gd name="T12" fmla="*/ 1 w 719"/>
                  <a:gd name="T13" fmla="*/ 4383 h 4542"/>
                  <a:gd name="T14" fmla="*/ 347 w 719"/>
                  <a:gd name="T15" fmla="*/ 4529 h 4542"/>
                  <a:gd name="T16" fmla="*/ 665 w 719"/>
                  <a:gd name="T17" fmla="*/ 4362 h 4542"/>
                  <a:gd name="T18" fmla="*/ 666 w 719"/>
                  <a:gd name="T19" fmla="*/ 4362 h 4542"/>
                  <a:gd name="T20" fmla="*/ 666 w 719"/>
                  <a:gd name="T21" fmla="*/ 4357 h 4542"/>
                  <a:gd name="T22" fmla="*/ 667 w 719"/>
                  <a:gd name="T23" fmla="*/ 4334 h 45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9" h="4542">
                    <a:moveTo>
                      <a:pt x="667" y="4334"/>
                    </a:moveTo>
                    <a:cubicBezTo>
                      <a:pt x="667" y="4332"/>
                      <a:pt x="667" y="4329"/>
                      <a:pt x="666" y="4326"/>
                    </a:cubicBezTo>
                    <a:cubicBezTo>
                      <a:pt x="719" y="8"/>
                      <a:pt x="719" y="8"/>
                      <a:pt x="719" y="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2" y="4354"/>
                      <a:pt x="2" y="4354"/>
                      <a:pt x="2" y="4354"/>
                    </a:cubicBezTo>
                    <a:cubicBezTo>
                      <a:pt x="4" y="4354"/>
                      <a:pt x="4" y="4354"/>
                      <a:pt x="4" y="4354"/>
                    </a:cubicBezTo>
                    <a:cubicBezTo>
                      <a:pt x="1" y="4364"/>
                      <a:pt x="0" y="4373"/>
                      <a:pt x="1" y="4383"/>
                    </a:cubicBezTo>
                    <a:cubicBezTo>
                      <a:pt x="8" y="4477"/>
                      <a:pt x="163" y="4542"/>
                      <a:pt x="347" y="4529"/>
                    </a:cubicBezTo>
                    <a:cubicBezTo>
                      <a:pt x="512" y="4517"/>
                      <a:pt x="645" y="4445"/>
                      <a:pt x="665" y="4362"/>
                    </a:cubicBezTo>
                    <a:cubicBezTo>
                      <a:pt x="666" y="4362"/>
                      <a:pt x="666" y="4362"/>
                      <a:pt x="666" y="4362"/>
                    </a:cubicBezTo>
                    <a:cubicBezTo>
                      <a:pt x="666" y="4357"/>
                      <a:pt x="666" y="4357"/>
                      <a:pt x="666" y="4357"/>
                    </a:cubicBezTo>
                    <a:cubicBezTo>
                      <a:pt x="667" y="4350"/>
                      <a:pt x="668" y="4342"/>
                      <a:pt x="667" y="433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393700" dir="18900000" sy="23000" kx="-1200000" algn="b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36" name="Group 13"/>
            <p:cNvGrpSpPr/>
            <p:nvPr/>
          </p:nvGrpSpPr>
          <p:grpSpPr>
            <a:xfrm>
              <a:off x="7876695" y="2814767"/>
              <a:ext cx="2864422" cy="2524359"/>
              <a:chOff x="2428395" y="3348392"/>
              <a:chExt cx="2864422" cy="2524359"/>
            </a:xfrm>
            <a:solidFill>
              <a:schemeClr val="tx1">
                <a:alpha val="50000"/>
              </a:schemeClr>
            </a:solidFill>
          </p:grpSpPr>
          <p:sp>
            <p:nvSpPr>
              <p:cNvPr id="37" name="Freeform 14"/>
              <p:cNvSpPr/>
              <p:nvPr/>
            </p:nvSpPr>
            <p:spPr bwMode="auto">
              <a:xfrm>
                <a:off x="2428395" y="4143896"/>
                <a:ext cx="1392436" cy="1374218"/>
              </a:xfrm>
              <a:custGeom>
                <a:avLst/>
                <a:gdLst>
                  <a:gd name="T0" fmla="*/ 0 w 2434"/>
                  <a:gd name="T1" fmla="*/ 1956 h 2402"/>
                  <a:gd name="T2" fmla="*/ 492 w 2434"/>
                  <a:gd name="T3" fmla="*/ 2402 h 2402"/>
                  <a:gd name="T4" fmla="*/ 2434 w 2434"/>
                  <a:gd name="T5" fmla="*/ 470 h 2402"/>
                  <a:gd name="T6" fmla="*/ 1966 w 2434"/>
                  <a:gd name="T7" fmla="*/ 0 h 2402"/>
                  <a:gd name="T8" fmla="*/ 0 w 2434"/>
                  <a:gd name="T9" fmla="*/ 1956 h 2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4" h="2402">
                    <a:moveTo>
                      <a:pt x="0" y="1956"/>
                    </a:moveTo>
                    <a:cubicBezTo>
                      <a:pt x="90" y="2246"/>
                      <a:pt x="246" y="2330"/>
                      <a:pt x="492" y="2402"/>
                    </a:cubicBezTo>
                    <a:cubicBezTo>
                      <a:pt x="2434" y="470"/>
                      <a:pt x="2434" y="470"/>
                      <a:pt x="2434" y="470"/>
                    </a:cubicBezTo>
                    <a:cubicBezTo>
                      <a:pt x="1966" y="0"/>
                      <a:pt x="1966" y="0"/>
                      <a:pt x="1966" y="0"/>
                    </a:cubicBezTo>
                    <a:lnTo>
                      <a:pt x="0" y="19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8" name="Freeform 15"/>
              <p:cNvSpPr/>
              <p:nvPr/>
            </p:nvSpPr>
            <p:spPr bwMode="auto">
              <a:xfrm>
                <a:off x="3877913" y="4151183"/>
                <a:ext cx="1414904" cy="1392435"/>
              </a:xfrm>
              <a:custGeom>
                <a:avLst/>
                <a:gdLst>
                  <a:gd name="T0" fmla="*/ 468 w 2473"/>
                  <a:gd name="T1" fmla="*/ 0 h 2434"/>
                  <a:gd name="T2" fmla="*/ 0 w 2473"/>
                  <a:gd name="T3" fmla="*/ 470 h 2434"/>
                  <a:gd name="T4" fmla="*/ 1974 w 2473"/>
                  <a:gd name="T5" fmla="*/ 2434 h 2434"/>
                  <a:gd name="T6" fmla="*/ 2473 w 2473"/>
                  <a:gd name="T7" fmla="*/ 1994 h 2434"/>
                  <a:gd name="T8" fmla="*/ 468 w 2473"/>
                  <a:gd name="T9" fmla="*/ 0 h 2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3" h="2434">
                    <a:moveTo>
                      <a:pt x="468" y="0"/>
                    </a:moveTo>
                    <a:cubicBezTo>
                      <a:pt x="0" y="470"/>
                      <a:pt x="0" y="470"/>
                      <a:pt x="0" y="470"/>
                    </a:cubicBezTo>
                    <a:cubicBezTo>
                      <a:pt x="1974" y="2434"/>
                      <a:pt x="1974" y="2434"/>
                      <a:pt x="1974" y="2434"/>
                    </a:cubicBezTo>
                    <a:cubicBezTo>
                      <a:pt x="2200" y="2366"/>
                      <a:pt x="2332" y="2258"/>
                      <a:pt x="2473" y="1994"/>
                    </a:cubicBezTo>
                    <a:lnTo>
                      <a:pt x="46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9" name="Freeform 16"/>
              <p:cNvSpPr/>
              <p:nvPr/>
            </p:nvSpPr>
            <p:spPr bwMode="auto">
              <a:xfrm>
                <a:off x="3670232" y="3348392"/>
                <a:ext cx="409290" cy="2524359"/>
              </a:xfrm>
              <a:custGeom>
                <a:avLst/>
                <a:gdLst>
                  <a:gd name="T0" fmla="*/ 0 w 715"/>
                  <a:gd name="T1" fmla="*/ 4252 h 4412"/>
                  <a:gd name="T2" fmla="*/ 663 w 715"/>
                  <a:gd name="T3" fmla="*/ 4275 h 4412"/>
                  <a:gd name="T4" fmla="*/ 715 w 715"/>
                  <a:gd name="T5" fmla="*/ 9 h 4412"/>
                  <a:gd name="T6" fmla="*/ 52 w 715"/>
                  <a:gd name="T7" fmla="*/ 0 h 4412"/>
                  <a:gd name="T8" fmla="*/ 0 w 715"/>
                  <a:gd name="T9" fmla="*/ 4252 h 4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5" h="4412">
                    <a:moveTo>
                      <a:pt x="0" y="4252"/>
                    </a:moveTo>
                    <a:cubicBezTo>
                      <a:pt x="196" y="4412"/>
                      <a:pt x="476" y="4402"/>
                      <a:pt x="663" y="4275"/>
                    </a:cubicBezTo>
                    <a:cubicBezTo>
                      <a:pt x="715" y="9"/>
                      <a:pt x="715" y="9"/>
                      <a:pt x="715" y="9"/>
                    </a:cubicBezTo>
                    <a:cubicBezTo>
                      <a:pt x="52" y="0"/>
                      <a:pt x="52" y="0"/>
                      <a:pt x="52" y="0"/>
                    </a:cubicBezTo>
                    <a:lnTo>
                      <a:pt x="0" y="42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40" name="Group 17"/>
            <p:cNvGrpSpPr/>
            <p:nvPr/>
          </p:nvGrpSpPr>
          <p:grpSpPr>
            <a:xfrm>
              <a:off x="7565173" y="1668270"/>
              <a:ext cx="3500825" cy="3500217"/>
              <a:chOff x="2116873" y="2201895"/>
              <a:chExt cx="3500825" cy="3500217"/>
            </a:xfrm>
          </p:grpSpPr>
          <p:sp>
            <p:nvSpPr>
              <p:cNvPr id="41" name="Oval 11"/>
              <p:cNvSpPr>
                <a:spLocks noChangeArrowheads="1"/>
              </p:cNvSpPr>
              <p:nvPr/>
            </p:nvSpPr>
            <p:spPr bwMode="auto">
              <a:xfrm>
                <a:off x="2116873" y="2201895"/>
                <a:ext cx="3500825" cy="3500217"/>
              </a:xfrm>
              <a:prstGeom prst="ellipse">
                <a:avLst/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2" name="Oval 12"/>
              <p:cNvSpPr>
                <a:spLocks noChangeArrowheads="1"/>
              </p:cNvSpPr>
              <p:nvPr/>
            </p:nvSpPr>
            <p:spPr bwMode="auto">
              <a:xfrm>
                <a:off x="2377993" y="2463014"/>
                <a:ext cx="2979193" cy="297858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3" name="Oval 13"/>
              <p:cNvSpPr>
                <a:spLocks noChangeArrowheads="1"/>
              </p:cNvSpPr>
              <p:nvPr/>
            </p:nvSpPr>
            <p:spPr bwMode="auto">
              <a:xfrm>
                <a:off x="2693765" y="2778180"/>
                <a:ext cx="2347648" cy="2347648"/>
              </a:xfrm>
              <a:prstGeom prst="ellipse">
                <a:avLst/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4" name="Oval 14"/>
              <p:cNvSpPr>
                <a:spLocks noChangeArrowheads="1"/>
              </p:cNvSpPr>
              <p:nvPr/>
            </p:nvSpPr>
            <p:spPr bwMode="auto">
              <a:xfrm>
                <a:off x="2996179" y="3079985"/>
                <a:ext cx="1742822" cy="174403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5" name="Oval 15"/>
              <p:cNvSpPr>
                <a:spLocks noChangeArrowheads="1"/>
              </p:cNvSpPr>
              <p:nvPr/>
            </p:nvSpPr>
            <p:spPr bwMode="auto">
              <a:xfrm>
                <a:off x="3284018" y="3368432"/>
                <a:ext cx="1166537" cy="1167144"/>
              </a:xfrm>
              <a:prstGeom prst="ellipse">
                <a:avLst/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6" name="Oval 16"/>
              <p:cNvSpPr>
                <a:spLocks noChangeArrowheads="1"/>
              </p:cNvSpPr>
              <p:nvPr/>
            </p:nvSpPr>
            <p:spPr bwMode="auto">
              <a:xfrm>
                <a:off x="3530563" y="3615584"/>
                <a:ext cx="672839" cy="672838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7" name="Oval 17"/>
              <p:cNvSpPr>
                <a:spLocks noChangeArrowheads="1"/>
              </p:cNvSpPr>
              <p:nvPr/>
            </p:nvSpPr>
            <p:spPr bwMode="auto">
              <a:xfrm>
                <a:off x="3709096" y="3794117"/>
                <a:ext cx="315773" cy="31577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</p:grpSp>
      <p:grpSp>
        <p:nvGrpSpPr>
          <p:cNvPr id="48" name="Group 34"/>
          <p:cNvGrpSpPr/>
          <p:nvPr/>
        </p:nvGrpSpPr>
        <p:grpSpPr>
          <a:xfrm rot="20520000">
            <a:off x="6751955" y="2426335"/>
            <a:ext cx="2066925" cy="2111375"/>
            <a:chOff x="5920323" y="2302554"/>
            <a:chExt cx="2180669" cy="2227927"/>
          </a:xfrm>
          <a:effectLst>
            <a:outerShdw blurRad="177800" dir="18900000" sy="23000" kx="-1200000" algn="bl" rotWithShape="0">
              <a:prstClr val="black">
                <a:alpha val="29000"/>
              </a:prstClr>
            </a:outerShdw>
          </a:effectLst>
        </p:grpSpPr>
        <p:sp>
          <p:nvSpPr>
            <p:cNvPr id="49" name="Freeform 21"/>
            <p:cNvSpPr/>
            <p:nvPr/>
          </p:nvSpPr>
          <p:spPr bwMode="auto">
            <a:xfrm>
              <a:off x="7879324" y="4300937"/>
              <a:ext cx="221668" cy="229544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50" name="Freeform 22"/>
            <p:cNvSpPr/>
            <p:nvPr/>
          </p:nvSpPr>
          <p:spPr bwMode="auto">
            <a:xfrm>
              <a:off x="7375227" y="3756332"/>
              <a:ext cx="554732" cy="640248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51" name="Freeform 23"/>
            <p:cNvSpPr/>
            <p:nvPr/>
          </p:nvSpPr>
          <p:spPr bwMode="auto">
            <a:xfrm>
              <a:off x="7363975" y="3746206"/>
              <a:ext cx="155280" cy="247548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52" name="Freeform 24"/>
            <p:cNvSpPr/>
            <p:nvPr/>
          </p:nvSpPr>
          <p:spPr bwMode="auto">
            <a:xfrm>
              <a:off x="5920323" y="2783021"/>
              <a:ext cx="534478" cy="459088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53" name="Freeform 25"/>
            <p:cNvSpPr/>
            <p:nvPr/>
          </p:nvSpPr>
          <p:spPr bwMode="auto">
            <a:xfrm>
              <a:off x="6315274" y="2361065"/>
              <a:ext cx="198038" cy="517599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54" name="Freeform 26"/>
            <p:cNvSpPr/>
            <p:nvPr/>
          </p:nvSpPr>
          <p:spPr bwMode="auto">
            <a:xfrm>
              <a:off x="6072227" y="2841532"/>
              <a:ext cx="569359" cy="690883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bg2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55" name="Freeform 27"/>
            <p:cNvSpPr/>
            <p:nvPr/>
          </p:nvSpPr>
          <p:spPr bwMode="auto">
            <a:xfrm>
              <a:off x="6363658" y="2302554"/>
              <a:ext cx="541229" cy="755020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bg2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56" name="Freeform 28"/>
            <p:cNvSpPr/>
            <p:nvPr/>
          </p:nvSpPr>
          <p:spPr bwMode="auto">
            <a:xfrm>
              <a:off x="6451425" y="2878664"/>
              <a:ext cx="1019446" cy="1046451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</p:grpSp>
      <p:grpSp>
        <p:nvGrpSpPr>
          <p:cNvPr id="57" name="Group 43"/>
          <p:cNvGrpSpPr/>
          <p:nvPr/>
        </p:nvGrpSpPr>
        <p:grpSpPr>
          <a:xfrm rot="1020000">
            <a:off x="8169275" y="1069975"/>
            <a:ext cx="1816735" cy="1856105"/>
            <a:chOff x="6076950" y="2555876"/>
            <a:chExt cx="3076576" cy="3143249"/>
          </a:xfrm>
          <a:effectLst>
            <a:outerShdw blurRad="177800" dir="18900000" sy="23000" kx="-1200000" algn="bl" rotWithShape="0">
              <a:prstClr val="black">
                <a:alpha val="29000"/>
              </a:prstClr>
            </a:outerShdw>
          </a:effectLst>
        </p:grpSpPr>
        <p:sp>
          <p:nvSpPr>
            <p:cNvPr id="58" name="Freeform 21"/>
            <p:cNvSpPr/>
            <p:nvPr/>
          </p:nvSpPr>
          <p:spPr bwMode="auto">
            <a:xfrm>
              <a:off x="8840788" y="5375275"/>
              <a:ext cx="312738" cy="32385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59" name="Freeform 22"/>
            <p:cNvSpPr/>
            <p:nvPr/>
          </p:nvSpPr>
          <p:spPr bwMode="auto">
            <a:xfrm>
              <a:off x="8129588" y="4606925"/>
              <a:ext cx="782638" cy="903287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60" name="Freeform 23"/>
            <p:cNvSpPr/>
            <p:nvPr/>
          </p:nvSpPr>
          <p:spPr bwMode="auto">
            <a:xfrm>
              <a:off x="8113713" y="4592638"/>
              <a:ext cx="219075" cy="349250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61" name="Freeform 24"/>
            <p:cNvSpPr/>
            <p:nvPr/>
          </p:nvSpPr>
          <p:spPr bwMode="auto">
            <a:xfrm>
              <a:off x="6076950" y="3233738"/>
              <a:ext cx="754063" cy="647700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62" name="Freeform 25"/>
            <p:cNvSpPr/>
            <p:nvPr/>
          </p:nvSpPr>
          <p:spPr bwMode="auto">
            <a:xfrm>
              <a:off x="6634163" y="2638425"/>
              <a:ext cx="279400" cy="730250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63" name="Freeform 26"/>
            <p:cNvSpPr/>
            <p:nvPr/>
          </p:nvSpPr>
          <p:spPr bwMode="auto">
            <a:xfrm>
              <a:off x="6291263" y="3316288"/>
              <a:ext cx="803275" cy="974725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64" name="Freeform 27"/>
            <p:cNvSpPr/>
            <p:nvPr/>
          </p:nvSpPr>
          <p:spPr bwMode="auto">
            <a:xfrm>
              <a:off x="6702425" y="2555876"/>
              <a:ext cx="763588" cy="1065212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65" name="Freeform 28"/>
            <p:cNvSpPr/>
            <p:nvPr/>
          </p:nvSpPr>
          <p:spPr bwMode="auto">
            <a:xfrm>
              <a:off x="6826250" y="3368675"/>
              <a:ext cx="1438275" cy="147637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</p:grpSp>
      <p:grpSp>
        <p:nvGrpSpPr>
          <p:cNvPr id="66" name="Group 25"/>
          <p:cNvGrpSpPr/>
          <p:nvPr/>
        </p:nvGrpSpPr>
        <p:grpSpPr>
          <a:xfrm>
            <a:off x="6974840" y="1219200"/>
            <a:ext cx="2327910" cy="2378075"/>
            <a:chOff x="6076950" y="2555876"/>
            <a:chExt cx="3076576" cy="3143249"/>
          </a:xfrm>
          <a:effectLst>
            <a:outerShdw blurRad="177800" dir="18900000" sy="23000" kx="-1200000" algn="bl" rotWithShape="0">
              <a:prstClr val="black">
                <a:alpha val="29000"/>
              </a:prstClr>
            </a:outerShdw>
          </a:effectLst>
        </p:grpSpPr>
        <p:sp>
          <p:nvSpPr>
            <p:cNvPr id="67" name="Freeform 21"/>
            <p:cNvSpPr/>
            <p:nvPr/>
          </p:nvSpPr>
          <p:spPr bwMode="auto">
            <a:xfrm>
              <a:off x="8840788" y="5375275"/>
              <a:ext cx="312738" cy="32385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68" name="Freeform 22"/>
            <p:cNvSpPr/>
            <p:nvPr/>
          </p:nvSpPr>
          <p:spPr bwMode="auto">
            <a:xfrm>
              <a:off x="8129588" y="4606925"/>
              <a:ext cx="782638" cy="903287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69" name="Freeform 23"/>
            <p:cNvSpPr/>
            <p:nvPr/>
          </p:nvSpPr>
          <p:spPr bwMode="auto">
            <a:xfrm>
              <a:off x="8113713" y="4592638"/>
              <a:ext cx="219075" cy="349250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70" name="Freeform 24"/>
            <p:cNvSpPr/>
            <p:nvPr/>
          </p:nvSpPr>
          <p:spPr bwMode="auto">
            <a:xfrm>
              <a:off x="6076950" y="3233738"/>
              <a:ext cx="754063" cy="647700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71" name="Freeform 25"/>
            <p:cNvSpPr/>
            <p:nvPr/>
          </p:nvSpPr>
          <p:spPr bwMode="auto">
            <a:xfrm>
              <a:off x="6634163" y="2638425"/>
              <a:ext cx="279400" cy="730250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72" name="Freeform 26"/>
            <p:cNvSpPr/>
            <p:nvPr/>
          </p:nvSpPr>
          <p:spPr bwMode="auto">
            <a:xfrm>
              <a:off x="6291263" y="3316288"/>
              <a:ext cx="803275" cy="974725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73" name="Freeform 27"/>
            <p:cNvSpPr/>
            <p:nvPr/>
          </p:nvSpPr>
          <p:spPr bwMode="auto">
            <a:xfrm>
              <a:off x="6702425" y="2555876"/>
              <a:ext cx="763588" cy="1065212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74" name="Freeform 28"/>
            <p:cNvSpPr/>
            <p:nvPr/>
          </p:nvSpPr>
          <p:spPr bwMode="auto">
            <a:xfrm>
              <a:off x="6826250" y="3368675"/>
              <a:ext cx="1438275" cy="147637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</p:grpSp>
      <p:sp>
        <p:nvSpPr>
          <p:cNvPr id="90" name="Shape 45"/>
          <p:cNvSpPr/>
          <p:nvPr/>
        </p:nvSpPr>
        <p:spPr>
          <a:xfrm>
            <a:off x="907415" y="2663825"/>
            <a:ext cx="2834005" cy="760730"/>
          </a:xfrm>
          <a:prstGeom prst="rect">
            <a:avLst/>
          </a:prstGeom>
          <a:ln w="12700">
            <a:miter lim="400000"/>
          </a:ln>
        </p:spPr>
        <p:txBody>
          <a:bodyPr wrap="square" lIns="34290" tIns="34290" rIns="34290" bIns="34290">
            <a:spAutoFit/>
          </a:bodyPr>
          <a:lstStyle>
            <a:lvl1pPr algn="l" defTabSz="914400">
              <a:defRPr sz="9000" cap="all" spc="1350">
                <a:solidFill>
                  <a:srgbClr val="3766D7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</a:lstStyle>
          <a:p>
            <a:pPr lvl="0" algn="ctr">
              <a:defRPr sz="1800" cap="none" spc="0">
                <a:solidFill>
                  <a:srgbClr val="000000"/>
                </a:solidFill>
              </a:defRPr>
            </a:pPr>
            <a:r>
              <a:rPr lang="en-US" altLang="zh-CN" sz="4500" b="1" spc="281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 charset="-122"/>
              </a:rPr>
              <a:t>PART 02</a:t>
            </a:r>
            <a:endParaRPr lang="en-US" altLang="zh-CN" sz="4500" b="1" spc="281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 charset="-122"/>
            </a:endParaRPr>
          </a:p>
        </p:txBody>
      </p:sp>
      <p:sp>
        <p:nvSpPr>
          <p:cNvPr id="91" name="Shape 45"/>
          <p:cNvSpPr/>
          <p:nvPr/>
        </p:nvSpPr>
        <p:spPr>
          <a:xfrm>
            <a:off x="721678" y="3711575"/>
            <a:ext cx="5744845" cy="991870"/>
          </a:xfrm>
          <a:prstGeom prst="rect">
            <a:avLst/>
          </a:prstGeom>
          <a:ln w="12700">
            <a:miter lim="400000"/>
          </a:ln>
        </p:spPr>
        <p:txBody>
          <a:bodyPr wrap="none" lIns="34290" tIns="34290" rIns="34290" bIns="34290">
            <a:spAutoFit/>
          </a:bodyPr>
          <a:lstStyle>
            <a:lvl1pPr algn="l" defTabSz="914400">
              <a:defRPr sz="9000" cap="all" spc="1350">
                <a:solidFill>
                  <a:srgbClr val="3766D7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</a:lstStyle>
          <a:p>
            <a:pPr lvl="0" algn="ctr">
              <a:defRPr sz="1800" cap="none" spc="0">
                <a:solidFill>
                  <a:srgbClr val="000000"/>
                </a:solidFill>
              </a:defRPr>
            </a:pPr>
            <a:r>
              <a:rPr lang="en-US" altLang="zh-CN" sz="6000" b="1" spc="28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 charset="-122"/>
                <a:sym typeface="+mn-ea"/>
              </a:rPr>
              <a:t>Smart</a:t>
            </a:r>
            <a:r>
              <a:rPr lang="zh-CN" altLang="en-US" sz="6000" b="1" spc="28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 charset="-122"/>
                <a:sym typeface="+mn-ea"/>
              </a:rPr>
              <a:t>管理原则</a:t>
            </a:r>
            <a:endParaRPr lang="zh-CN" sz="6000" b="1" spc="28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 charset="-122"/>
            </a:endParaRPr>
          </a:p>
        </p:txBody>
      </p:sp>
      <p:sp>
        <p:nvSpPr>
          <p:cNvPr id="3" name="TextBox 16"/>
          <p:cNvSpPr txBox="1"/>
          <p:nvPr/>
        </p:nvSpPr>
        <p:spPr>
          <a:xfrm>
            <a:off x="9812759" y="297321"/>
            <a:ext cx="978484" cy="55308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p>
            <a:pPr algn="dist"/>
            <a:r>
              <a:rPr lang="en-US" altLang="zh-CN" sz="30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LOGO</a:t>
            </a:r>
            <a:endParaRPr lang="en-US" altLang="zh-CN" sz="3000" spc="-15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0730285" y="383677"/>
            <a:ext cx="1168339" cy="349867"/>
            <a:chOff x="16110" y="530"/>
            <a:chExt cx="1840" cy="551"/>
          </a:xfrm>
        </p:grpSpPr>
        <p:sp>
          <p:nvSpPr>
            <p:cNvPr id="5" name="矩形 4"/>
            <p:cNvSpPr/>
            <p:nvPr/>
          </p:nvSpPr>
          <p:spPr>
            <a:xfrm>
              <a:off x="16169" y="579"/>
              <a:ext cx="1626" cy="50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360"/>
            </a:p>
          </p:txBody>
        </p:sp>
        <p:sp>
          <p:nvSpPr>
            <p:cNvPr id="6" name="TextBox 10"/>
            <p:cNvSpPr txBox="1"/>
            <p:nvPr/>
          </p:nvSpPr>
          <p:spPr>
            <a:xfrm>
              <a:off x="16110" y="530"/>
              <a:ext cx="1723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您的公司名称</a:t>
              </a:r>
              <a:endPara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Box 12"/>
            <p:cNvSpPr txBox="1"/>
            <p:nvPr/>
          </p:nvSpPr>
          <p:spPr>
            <a:xfrm>
              <a:off x="16110" y="792"/>
              <a:ext cx="1840" cy="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YOUR CONPANY NAME</a:t>
              </a:r>
              <a:endParaRPr lang="en-US" altLang="zh-CN" sz="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0" name="组合 39"/>
          <p:cNvGrpSpPr/>
          <p:nvPr/>
        </p:nvGrpSpPr>
        <p:grpSpPr>
          <a:xfrm>
            <a:off x="265430" y="267970"/>
            <a:ext cx="438785" cy="622300"/>
            <a:chOff x="418" y="422"/>
            <a:chExt cx="691" cy="980"/>
          </a:xfrm>
          <a:solidFill>
            <a:srgbClr val="0070C0"/>
          </a:solidFill>
        </p:grpSpPr>
        <p:sp>
          <p:nvSpPr>
            <p:cNvPr id="41" name="Freeform 5"/>
            <p:cNvSpPr/>
            <p:nvPr/>
          </p:nvSpPr>
          <p:spPr bwMode="auto">
            <a:xfrm>
              <a:off x="425" y="422"/>
              <a:ext cx="414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6"/>
            <p:cNvSpPr/>
            <p:nvPr/>
          </p:nvSpPr>
          <p:spPr bwMode="auto">
            <a:xfrm>
              <a:off x="695" y="696"/>
              <a:ext cx="414" cy="423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7"/>
            <p:cNvSpPr/>
            <p:nvPr/>
          </p:nvSpPr>
          <p:spPr bwMode="auto">
            <a:xfrm>
              <a:off x="418" y="982"/>
              <a:ext cx="411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45" name="直接连接符 44"/>
          <p:cNvCxnSpPr/>
          <p:nvPr/>
        </p:nvCxnSpPr>
        <p:spPr>
          <a:xfrm>
            <a:off x="874395" y="921385"/>
            <a:ext cx="10248900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"/>
          <p:cNvSpPr>
            <a:spLocks noChangeArrowheads="1"/>
          </p:cNvSpPr>
          <p:nvPr/>
        </p:nvSpPr>
        <p:spPr bwMode="auto">
          <a:xfrm>
            <a:off x="789323" y="338657"/>
            <a:ext cx="292354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8760" tIns="59381" rIns="118760" bIns="5938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原则简介</a:t>
            </a:r>
            <a:endParaRPr lang="zh-CN" altLang="en-US" sz="2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0817225" y="164465"/>
            <a:ext cx="1038860" cy="1056005"/>
            <a:chOff x="8166" y="1198"/>
            <a:chExt cx="5105" cy="5191"/>
          </a:xfrm>
        </p:grpSpPr>
        <p:grpSp>
          <p:nvGrpSpPr>
            <p:cNvPr id="82" name="Group 81"/>
            <p:cNvGrpSpPr/>
            <p:nvPr/>
          </p:nvGrpSpPr>
          <p:grpSpPr>
            <a:xfrm>
              <a:off x="8983" y="2373"/>
              <a:ext cx="4288" cy="4016"/>
              <a:chOff x="7133415" y="1668270"/>
              <a:chExt cx="4322441" cy="4047961"/>
            </a:xfrm>
          </p:grpSpPr>
          <p:grpSp>
            <p:nvGrpSpPr>
              <p:cNvPr id="6" name="Group 9"/>
              <p:cNvGrpSpPr/>
              <p:nvPr/>
            </p:nvGrpSpPr>
            <p:grpSpPr>
              <a:xfrm>
                <a:off x="7133415" y="2987835"/>
                <a:ext cx="4322441" cy="2728396"/>
                <a:chOff x="1685115" y="3521460"/>
                <a:chExt cx="4322441" cy="2728396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16" name="Freeform 10"/>
                <p:cNvSpPr/>
                <p:nvPr/>
              </p:nvSpPr>
              <p:spPr bwMode="auto">
                <a:xfrm>
                  <a:off x="3925886" y="4199156"/>
                  <a:ext cx="2081670" cy="2050700"/>
                </a:xfrm>
                <a:custGeom>
                  <a:avLst/>
                  <a:gdLst>
                    <a:gd name="T0" fmla="*/ 3577 w 3638"/>
                    <a:gd name="T1" fmla="*/ 3090 h 3585"/>
                    <a:gd name="T2" fmla="*/ 3555 w 3638"/>
                    <a:gd name="T3" fmla="*/ 3072 h 3585"/>
                    <a:gd name="T4" fmla="*/ 3556 w 3638"/>
                    <a:gd name="T5" fmla="*/ 3071 h 3585"/>
                    <a:gd name="T6" fmla="*/ 468 w 3638"/>
                    <a:gd name="T7" fmla="*/ 0 h 3585"/>
                    <a:gd name="T8" fmla="*/ 0 w 3638"/>
                    <a:gd name="T9" fmla="*/ 470 h 3585"/>
                    <a:gd name="T10" fmla="*/ 3062 w 3638"/>
                    <a:gd name="T11" fmla="*/ 3516 h 3585"/>
                    <a:gd name="T12" fmla="*/ 3067 w 3638"/>
                    <a:gd name="T13" fmla="*/ 3522 h 3585"/>
                    <a:gd name="T14" fmla="*/ 3084 w 3638"/>
                    <a:gd name="T15" fmla="*/ 3537 h 3585"/>
                    <a:gd name="T16" fmla="*/ 3088 w 3638"/>
                    <a:gd name="T17" fmla="*/ 3541 h 3585"/>
                    <a:gd name="T18" fmla="*/ 3088 w 3638"/>
                    <a:gd name="T19" fmla="*/ 3540 h 3585"/>
                    <a:gd name="T20" fmla="*/ 3432 w 3638"/>
                    <a:gd name="T21" fmla="*/ 3436 h 3585"/>
                    <a:gd name="T22" fmla="*/ 3577 w 3638"/>
                    <a:gd name="T23" fmla="*/ 309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8" h="3585">
                      <a:moveTo>
                        <a:pt x="3577" y="3090"/>
                      </a:moveTo>
                      <a:cubicBezTo>
                        <a:pt x="3570" y="3083"/>
                        <a:pt x="3563" y="3077"/>
                        <a:pt x="3555" y="3072"/>
                      </a:cubicBezTo>
                      <a:cubicBezTo>
                        <a:pt x="3556" y="3071"/>
                        <a:pt x="3556" y="3071"/>
                        <a:pt x="3556" y="3071"/>
                      </a:cubicBezTo>
                      <a:cubicBezTo>
                        <a:pt x="468" y="0"/>
                        <a:pt x="468" y="0"/>
                        <a:pt x="468" y="0"/>
                      </a:cubicBez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3062" y="3516"/>
                        <a:pt x="3062" y="3516"/>
                        <a:pt x="3062" y="3516"/>
                      </a:cubicBezTo>
                      <a:cubicBezTo>
                        <a:pt x="3064" y="3518"/>
                        <a:pt x="3065" y="3520"/>
                        <a:pt x="3067" y="3522"/>
                      </a:cubicBezTo>
                      <a:cubicBezTo>
                        <a:pt x="3072" y="3528"/>
                        <a:pt x="3078" y="3533"/>
                        <a:pt x="3084" y="3537"/>
                      </a:cubicBezTo>
                      <a:cubicBezTo>
                        <a:pt x="3088" y="3541"/>
                        <a:pt x="3088" y="3541"/>
                        <a:pt x="3088" y="3541"/>
                      </a:cubicBezTo>
                      <a:cubicBezTo>
                        <a:pt x="3088" y="3540"/>
                        <a:pt x="3088" y="3540"/>
                        <a:pt x="3088" y="3540"/>
                      </a:cubicBezTo>
                      <a:cubicBezTo>
                        <a:pt x="3160" y="3585"/>
                        <a:pt x="3305" y="3544"/>
                        <a:pt x="3432" y="3436"/>
                      </a:cubicBezTo>
                      <a:cubicBezTo>
                        <a:pt x="3573" y="3317"/>
                        <a:pt x="3638" y="3162"/>
                        <a:pt x="3577" y="309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7" name="Freeform 11"/>
                <p:cNvSpPr/>
                <p:nvPr/>
              </p:nvSpPr>
              <p:spPr bwMode="auto">
                <a:xfrm>
                  <a:off x="1685115" y="4199156"/>
                  <a:ext cx="2081063" cy="2050700"/>
                </a:xfrm>
                <a:custGeom>
                  <a:avLst/>
                  <a:gdLst>
                    <a:gd name="T0" fmla="*/ 3637 w 3637"/>
                    <a:gd name="T1" fmla="*/ 470 h 3585"/>
                    <a:gd name="T2" fmla="*/ 3169 w 3637"/>
                    <a:gd name="T3" fmla="*/ 0 h 3585"/>
                    <a:gd name="T4" fmla="*/ 82 w 3637"/>
                    <a:gd name="T5" fmla="*/ 3071 h 3585"/>
                    <a:gd name="T6" fmla="*/ 83 w 3637"/>
                    <a:gd name="T7" fmla="*/ 3072 h 3585"/>
                    <a:gd name="T8" fmla="*/ 61 w 3637"/>
                    <a:gd name="T9" fmla="*/ 3090 h 3585"/>
                    <a:gd name="T10" fmla="*/ 205 w 3637"/>
                    <a:gd name="T11" fmla="*/ 3436 h 3585"/>
                    <a:gd name="T12" fmla="*/ 549 w 3637"/>
                    <a:gd name="T13" fmla="*/ 3540 h 3585"/>
                    <a:gd name="T14" fmla="*/ 550 w 3637"/>
                    <a:gd name="T15" fmla="*/ 3541 h 3585"/>
                    <a:gd name="T16" fmla="*/ 553 w 3637"/>
                    <a:gd name="T17" fmla="*/ 3537 h 3585"/>
                    <a:gd name="T18" fmla="*/ 570 w 3637"/>
                    <a:gd name="T19" fmla="*/ 3522 h 3585"/>
                    <a:gd name="T20" fmla="*/ 575 w 3637"/>
                    <a:gd name="T21" fmla="*/ 3516 h 3585"/>
                    <a:gd name="T22" fmla="*/ 3637 w 3637"/>
                    <a:gd name="T23" fmla="*/ 47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7" h="3585">
                      <a:moveTo>
                        <a:pt x="3637" y="470"/>
                      </a:moveTo>
                      <a:cubicBezTo>
                        <a:pt x="3169" y="0"/>
                        <a:pt x="3169" y="0"/>
                        <a:pt x="3169" y="0"/>
                      </a:cubicBezTo>
                      <a:cubicBezTo>
                        <a:pt x="82" y="3071"/>
                        <a:pt x="82" y="3071"/>
                        <a:pt x="82" y="3071"/>
                      </a:cubicBezTo>
                      <a:cubicBezTo>
                        <a:pt x="83" y="3072"/>
                        <a:pt x="83" y="3072"/>
                        <a:pt x="83" y="3072"/>
                      </a:cubicBezTo>
                      <a:cubicBezTo>
                        <a:pt x="74" y="3077"/>
                        <a:pt x="67" y="3083"/>
                        <a:pt x="61" y="3090"/>
                      </a:cubicBezTo>
                      <a:cubicBezTo>
                        <a:pt x="0" y="3162"/>
                        <a:pt x="65" y="3317"/>
                        <a:pt x="205" y="3436"/>
                      </a:cubicBezTo>
                      <a:cubicBezTo>
                        <a:pt x="332" y="3544"/>
                        <a:pt x="477" y="3585"/>
                        <a:pt x="549" y="3540"/>
                      </a:cubicBezTo>
                      <a:cubicBezTo>
                        <a:pt x="550" y="3541"/>
                        <a:pt x="550" y="3541"/>
                        <a:pt x="550" y="3541"/>
                      </a:cubicBezTo>
                      <a:cubicBezTo>
                        <a:pt x="553" y="3537"/>
                        <a:pt x="553" y="3537"/>
                        <a:pt x="553" y="3537"/>
                      </a:cubicBezTo>
                      <a:cubicBezTo>
                        <a:pt x="560" y="3533"/>
                        <a:pt x="565" y="3528"/>
                        <a:pt x="570" y="3522"/>
                      </a:cubicBezTo>
                      <a:cubicBezTo>
                        <a:pt x="572" y="3520"/>
                        <a:pt x="574" y="3518"/>
                        <a:pt x="575" y="3516"/>
                      </a:cubicBezTo>
                      <a:lnTo>
                        <a:pt x="3637" y="4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8" name="Freeform 12"/>
                <p:cNvSpPr/>
                <p:nvPr/>
              </p:nvSpPr>
              <p:spPr bwMode="auto">
                <a:xfrm>
                  <a:off x="3668410" y="3521460"/>
                  <a:ext cx="411112" cy="2598444"/>
                </a:xfrm>
                <a:custGeom>
                  <a:avLst/>
                  <a:gdLst>
                    <a:gd name="T0" fmla="*/ 667 w 719"/>
                    <a:gd name="T1" fmla="*/ 4334 h 4542"/>
                    <a:gd name="T2" fmla="*/ 666 w 719"/>
                    <a:gd name="T3" fmla="*/ 4326 h 4542"/>
                    <a:gd name="T4" fmla="*/ 719 w 719"/>
                    <a:gd name="T5" fmla="*/ 8 h 4542"/>
                    <a:gd name="T6" fmla="*/ 56 w 719"/>
                    <a:gd name="T7" fmla="*/ 0 h 4542"/>
                    <a:gd name="T8" fmla="*/ 2 w 719"/>
                    <a:gd name="T9" fmla="*/ 4354 h 4542"/>
                    <a:gd name="T10" fmla="*/ 4 w 719"/>
                    <a:gd name="T11" fmla="*/ 4354 h 4542"/>
                    <a:gd name="T12" fmla="*/ 1 w 719"/>
                    <a:gd name="T13" fmla="*/ 4383 h 4542"/>
                    <a:gd name="T14" fmla="*/ 347 w 719"/>
                    <a:gd name="T15" fmla="*/ 4529 h 4542"/>
                    <a:gd name="T16" fmla="*/ 665 w 719"/>
                    <a:gd name="T17" fmla="*/ 4362 h 4542"/>
                    <a:gd name="T18" fmla="*/ 666 w 719"/>
                    <a:gd name="T19" fmla="*/ 4362 h 4542"/>
                    <a:gd name="T20" fmla="*/ 666 w 719"/>
                    <a:gd name="T21" fmla="*/ 4357 h 4542"/>
                    <a:gd name="T22" fmla="*/ 667 w 719"/>
                    <a:gd name="T23" fmla="*/ 4334 h 45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19" h="4542">
                      <a:moveTo>
                        <a:pt x="667" y="4334"/>
                      </a:moveTo>
                      <a:cubicBezTo>
                        <a:pt x="667" y="4332"/>
                        <a:pt x="667" y="4329"/>
                        <a:pt x="666" y="4326"/>
                      </a:cubicBezTo>
                      <a:cubicBezTo>
                        <a:pt x="719" y="8"/>
                        <a:pt x="719" y="8"/>
                        <a:pt x="719" y="8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2" y="4354"/>
                        <a:pt x="2" y="4354"/>
                        <a:pt x="2" y="4354"/>
                      </a:cubicBezTo>
                      <a:cubicBezTo>
                        <a:pt x="4" y="4354"/>
                        <a:pt x="4" y="4354"/>
                        <a:pt x="4" y="4354"/>
                      </a:cubicBezTo>
                      <a:cubicBezTo>
                        <a:pt x="1" y="4364"/>
                        <a:pt x="0" y="4373"/>
                        <a:pt x="1" y="4383"/>
                      </a:cubicBezTo>
                      <a:cubicBezTo>
                        <a:pt x="8" y="4477"/>
                        <a:pt x="163" y="4542"/>
                        <a:pt x="347" y="4529"/>
                      </a:cubicBezTo>
                      <a:cubicBezTo>
                        <a:pt x="512" y="4517"/>
                        <a:pt x="645" y="4445"/>
                        <a:pt x="665" y="4362"/>
                      </a:cubicBezTo>
                      <a:cubicBezTo>
                        <a:pt x="666" y="4362"/>
                        <a:pt x="666" y="4362"/>
                        <a:pt x="666" y="4362"/>
                      </a:cubicBezTo>
                      <a:cubicBezTo>
                        <a:pt x="666" y="4357"/>
                        <a:pt x="666" y="4357"/>
                        <a:pt x="666" y="4357"/>
                      </a:cubicBezTo>
                      <a:cubicBezTo>
                        <a:pt x="667" y="4350"/>
                        <a:pt x="668" y="4342"/>
                        <a:pt x="667" y="43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19" name="Group 13"/>
              <p:cNvGrpSpPr/>
              <p:nvPr/>
            </p:nvGrpSpPr>
            <p:grpSpPr>
              <a:xfrm>
                <a:off x="7876695" y="2814767"/>
                <a:ext cx="2864422" cy="2524359"/>
                <a:chOff x="2428395" y="3348392"/>
                <a:chExt cx="2864422" cy="2524359"/>
              </a:xfrm>
              <a:solidFill>
                <a:schemeClr val="tx1">
                  <a:alpha val="50000"/>
                </a:schemeClr>
              </a:solidFill>
            </p:grpSpPr>
            <p:sp>
              <p:nvSpPr>
                <p:cNvPr id="20" name="Freeform 14"/>
                <p:cNvSpPr/>
                <p:nvPr/>
              </p:nvSpPr>
              <p:spPr bwMode="auto">
                <a:xfrm>
                  <a:off x="2428395" y="4143896"/>
                  <a:ext cx="1392436" cy="1374218"/>
                </a:xfrm>
                <a:custGeom>
                  <a:avLst/>
                  <a:gdLst>
                    <a:gd name="T0" fmla="*/ 0 w 2434"/>
                    <a:gd name="T1" fmla="*/ 1956 h 2402"/>
                    <a:gd name="T2" fmla="*/ 492 w 2434"/>
                    <a:gd name="T3" fmla="*/ 2402 h 2402"/>
                    <a:gd name="T4" fmla="*/ 2434 w 2434"/>
                    <a:gd name="T5" fmla="*/ 470 h 2402"/>
                    <a:gd name="T6" fmla="*/ 1966 w 2434"/>
                    <a:gd name="T7" fmla="*/ 0 h 2402"/>
                    <a:gd name="T8" fmla="*/ 0 w 2434"/>
                    <a:gd name="T9" fmla="*/ 1956 h 24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34" h="2402">
                      <a:moveTo>
                        <a:pt x="0" y="1956"/>
                      </a:moveTo>
                      <a:cubicBezTo>
                        <a:pt x="90" y="2246"/>
                        <a:pt x="246" y="2330"/>
                        <a:pt x="492" y="2402"/>
                      </a:cubicBezTo>
                      <a:cubicBezTo>
                        <a:pt x="2434" y="470"/>
                        <a:pt x="2434" y="470"/>
                        <a:pt x="2434" y="470"/>
                      </a:cubicBezTo>
                      <a:cubicBezTo>
                        <a:pt x="1966" y="0"/>
                        <a:pt x="1966" y="0"/>
                        <a:pt x="1966" y="0"/>
                      </a:cubicBezTo>
                      <a:lnTo>
                        <a:pt x="0" y="195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1" name="Freeform 15"/>
                <p:cNvSpPr/>
                <p:nvPr/>
              </p:nvSpPr>
              <p:spPr bwMode="auto">
                <a:xfrm>
                  <a:off x="3877913" y="4151183"/>
                  <a:ext cx="1414904" cy="1392435"/>
                </a:xfrm>
                <a:custGeom>
                  <a:avLst/>
                  <a:gdLst>
                    <a:gd name="T0" fmla="*/ 468 w 2473"/>
                    <a:gd name="T1" fmla="*/ 0 h 2434"/>
                    <a:gd name="T2" fmla="*/ 0 w 2473"/>
                    <a:gd name="T3" fmla="*/ 470 h 2434"/>
                    <a:gd name="T4" fmla="*/ 1974 w 2473"/>
                    <a:gd name="T5" fmla="*/ 2434 h 2434"/>
                    <a:gd name="T6" fmla="*/ 2473 w 2473"/>
                    <a:gd name="T7" fmla="*/ 1994 h 2434"/>
                    <a:gd name="T8" fmla="*/ 468 w 2473"/>
                    <a:gd name="T9" fmla="*/ 0 h 2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73" h="2434">
                      <a:moveTo>
                        <a:pt x="468" y="0"/>
                      </a:move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1974" y="2434"/>
                        <a:pt x="1974" y="2434"/>
                        <a:pt x="1974" y="2434"/>
                      </a:cubicBezTo>
                      <a:cubicBezTo>
                        <a:pt x="2200" y="2366"/>
                        <a:pt x="2332" y="2258"/>
                        <a:pt x="2473" y="1994"/>
                      </a:cubicBezTo>
                      <a:lnTo>
                        <a:pt x="46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4" name="Freeform 16"/>
                <p:cNvSpPr/>
                <p:nvPr/>
              </p:nvSpPr>
              <p:spPr bwMode="auto">
                <a:xfrm>
                  <a:off x="3670232" y="3348392"/>
                  <a:ext cx="409290" cy="2524359"/>
                </a:xfrm>
                <a:custGeom>
                  <a:avLst/>
                  <a:gdLst>
                    <a:gd name="T0" fmla="*/ 0 w 715"/>
                    <a:gd name="T1" fmla="*/ 4252 h 4412"/>
                    <a:gd name="T2" fmla="*/ 663 w 715"/>
                    <a:gd name="T3" fmla="*/ 4275 h 4412"/>
                    <a:gd name="T4" fmla="*/ 715 w 715"/>
                    <a:gd name="T5" fmla="*/ 9 h 4412"/>
                    <a:gd name="T6" fmla="*/ 52 w 715"/>
                    <a:gd name="T7" fmla="*/ 0 h 4412"/>
                    <a:gd name="T8" fmla="*/ 0 w 715"/>
                    <a:gd name="T9" fmla="*/ 4252 h 4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15" h="4412">
                      <a:moveTo>
                        <a:pt x="0" y="4252"/>
                      </a:moveTo>
                      <a:cubicBezTo>
                        <a:pt x="196" y="4412"/>
                        <a:pt x="476" y="4402"/>
                        <a:pt x="663" y="4275"/>
                      </a:cubicBezTo>
                      <a:cubicBezTo>
                        <a:pt x="715" y="9"/>
                        <a:pt x="715" y="9"/>
                        <a:pt x="715" y="9"/>
                      </a:cubicBezTo>
                      <a:cubicBezTo>
                        <a:pt x="52" y="0"/>
                        <a:pt x="52" y="0"/>
                        <a:pt x="52" y="0"/>
                      </a:cubicBezTo>
                      <a:lnTo>
                        <a:pt x="0" y="42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5" name="Group 17"/>
              <p:cNvGrpSpPr/>
              <p:nvPr/>
            </p:nvGrpSpPr>
            <p:grpSpPr>
              <a:xfrm>
                <a:off x="7565173" y="1668270"/>
                <a:ext cx="3500825" cy="3500217"/>
                <a:chOff x="2116873" y="2201895"/>
                <a:chExt cx="3500825" cy="3500217"/>
              </a:xfrm>
            </p:grpSpPr>
            <p:sp>
              <p:nvSpPr>
                <p:cNvPr id="24" name="Oval 11"/>
                <p:cNvSpPr>
                  <a:spLocks noChangeArrowheads="1"/>
                </p:cNvSpPr>
                <p:nvPr/>
              </p:nvSpPr>
              <p:spPr bwMode="auto">
                <a:xfrm>
                  <a:off x="2116873" y="2201895"/>
                  <a:ext cx="3500825" cy="3500217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7" name="Oval 12"/>
                <p:cNvSpPr>
                  <a:spLocks noChangeArrowheads="1"/>
                </p:cNvSpPr>
                <p:nvPr/>
              </p:nvSpPr>
              <p:spPr bwMode="auto">
                <a:xfrm>
                  <a:off x="2377993" y="2463014"/>
                  <a:ext cx="2979193" cy="2978585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8" name="Oval 13"/>
                <p:cNvSpPr>
                  <a:spLocks noChangeArrowheads="1"/>
                </p:cNvSpPr>
                <p:nvPr/>
              </p:nvSpPr>
              <p:spPr bwMode="auto">
                <a:xfrm>
                  <a:off x="2693765" y="2778180"/>
                  <a:ext cx="2347648" cy="2347648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9" name="Oval 14"/>
                <p:cNvSpPr>
                  <a:spLocks noChangeArrowheads="1"/>
                </p:cNvSpPr>
                <p:nvPr/>
              </p:nvSpPr>
              <p:spPr bwMode="auto">
                <a:xfrm>
                  <a:off x="2996179" y="3079985"/>
                  <a:ext cx="1742822" cy="1744036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8" name="Oval 15"/>
                <p:cNvSpPr>
                  <a:spLocks noChangeArrowheads="1"/>
                </p:cNvSpPr>
                <p:nvPr/>
              </p:nvSpPr>
              <p:spPr bwMode="auto">
                <a:xfrm>
                  <a:off x="3284018" y="3368432"/>
                  <a:ext cx="1166537" cy="1167144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9" name="Oval 16"/>
                <p:cNvSpPr>
                  <a:spLocks noChangeArrowheads="1"/>
                </p:cNvSpPr>
                <p:nvPr/>
              </p:nvSpPr>
              <p:spPr bwMode="auto">
                <a:xfrm>
                  <a:off x="3530563" y="3615584"/>
                  <a:ext cx="672839" cy="672838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31" name="Oval 17"/>
                <p:cNvSpPr>
                  <a:spLocks noChangeArrowheads="1"/>
                </p:cNvSpPr>
                <p:nvPr/>
              </p:nvSpPr>
              <p:spPr bwMode="auto">
                <a:xfrm>
                  <a:off x="3709096" y="3794117"/>
                  <a:ext cx="315773" cy="315773"/>
                </a:xfrm>
                <a:prstGeom prst="ellipse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</p:grpSp>
        <p:grpSp>
          <p:nvGrpSpPr>
            <p:cNvPr id="32" name="Group 25"/>
            <p:cNvGrpSpPr/>
            <p:nvPr/>
          </p:nvGrpSpPr>
          <p:grpSpPr>
            <a:xfrm rot="840000">
              <a:off x="10023" y="1597"/>
              <a:ext cx="2214" cy="2262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0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1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2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6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7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8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3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4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42" name="Group 34"/>
            <p:cNvGrpSpPr/>
            <p:nvPr/>
          </p:nvGrpSpPr>
          <p:grpSpPr>
            <a:xfrm rot="20700000">
              <a:off x="8166" y="2555"/>
              <a:ext cx="2622" cy="2679"/>
              <a:chOff x="5920323" y="2302554"/>
              <a:chExt cx="2180669" cy="2227927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5" name="Freeform 21"/>
              <p:cNvSpPr/>
              <p:nvPr/>
            </p:nvSpPr>
            <p:spPr bwMode="auto">
              <a:xfrm>
                <a:off x="7879324" y="4300937"/>
                <a:ext cx="221668" cy="229544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2" name="Freeform 22"/>
              <p:cNvSpPr/>
              <p:nvPr/>
            </p:nvSpPr>
            <p:spPr bwMode="auto">
              <a:xfrm>
                <a:off x="7375227" y="3756332"/>
                <a:ext cx="554732" cy="640248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6" name="Freeform 23"/>
              <p:cNvSpPr/>
              <p:nvPr/>
            </p:nvSpPr>
            <p:spPr bwMode="auto">
              <a:xfrm>
                <a:off x="7363975" y="3746206"/>
                <a:ext cx="155280" cy="247548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6" name="Freeform 24"/>
              <p:cNvSpPr/>
              <p:nvPr/>
            </p:nvSpPr>
            <p:spPr bwMode="auto">
              <a:xfrm>
                <a:off x="5920323" y="2783021"/>
                <a:ext cx="534478" cy="459088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7" name="Freeform 25"/>
              <p:cNvSpPr/>
              <p:nvPr/>
            </p:nvSpPr>
            <p:spPr bwMode="auto">
              <a:xfrm>
                <a:off x="6315274" y="2361065"/>
                <a:ext cx="198038" cy="517599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8" name="Freeform 26"/>
              <p:cNvSpPr/>
              <p:nvPr/>
            </p:nvSpPr>
            <p:spPr bwMode="auto">
              <a:xfrm>
                <a:off x="6053930" y="2855670"/>
                <a:ext cx="569359" cy="690883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9" name="Freeform 27"/>
              <p:cNvSpPr/>
              <p:nvPr/>
            </p:nvSpPr>
            <p:spPr bwMode="auto">
              <a:xfrm>
                <a:off x="6363658" y="2302554"/>
                <a:ext cx="541229" cy="755020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0" name="Freeform 28"/>
              <p:cNvSpPr/>
              <p:nvPr/>
            </p:nvSpPr>
            <p:spPr bwMode="auto">
              <a:xfrm>
                <a:off x="6451425" y="2878664"/>
                <a:ext cx="1019446" cy="1046451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51" name="Group 43"/>
            <p:cNvGrpSpPr/>
            <p:nvPr/>
          </p:nvGrpSpPr>
          <p:grpSpPr>
            <a:xfrm rot="240000">
              <a:off x="8420" y="1198"/>
              <a:ext cx="2838" cy="2900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52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3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4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5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6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7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8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9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</p:grpSp>
      <p:sp>
        <p:nvSpPr>
          <p:cNvPr id="23" name="Freeform 11"/>
          <p:cNvSpPr>
            <a:spLocks noEditPoints="1"/>
          </p:cNvSpPr>
          <p:nvPr/>
        </p:nvSpPr>
        <p:spPr bwMode="auto">
          <a:xfrm>
            <a:off x="1172845" y="3253740"/>
            <a:ext cx="3085465" cy="284480"/>
          </a:xfrm>
          <a:custGeom>
            <a:avLst/>
            <a:gdLst>
              <a:gd name="T0" fmla="*/ 0 w 3467"/>
              <a:gd name="T1" fmla="*/ 51 h 374"/>
              <a:gd name="T2" fmla="*/ 3467 w 3467"/>
              <a:gd name="T3" fmla="*/ 51 h 374"/>
              <a:gd name="T4" fmla="*/ 3467 w 3467"/>
              <a:gd name="T5" fmla="*/ 0 h 374"/>
              <a:gd name="T6" fmla="*/ 0 w 3467"/>
              <a:gd name="T7" fmla="*/ 0 h 374"/>
              <a:gd name="T8" fmla="*/ 0 w 3467"/>
              <a:gd name="T9" fmla="*/ 51 h 374"/>
              <a:gd name="T10" fmla="*/ 1796 w 3467"/>
              <a:gd name="T11" fmla="*/ 374 h 374"/>
              <a:gd name="T12" fmla="*/ 1905 w 3467"/>
              <a:gd name="T13" fmla="*/ 238 h 374"/>
              <a:gd name="T14" fmla="*/ 2014 w 3467"/>
              <a:gd name="T15" fmla="*/ 103 h 374"/>
              <a:gd name="T16" fmla="*/ 1796 w 3467"/>
              <a:gd name="T17" fmla="*/ 103 h 374"/>
              <a:gd name="T18" fmla="*/ 1577 w 3467"/>
              <a:gd name="T19" fmla="*/ 103 h 374"/>
              <a:gd name="T20" fmla="*/ 1686 w 3467"/>
              <a:gd name="T21" fmla="*/ 238 h 374"/>
              <a:gd name="T22" fmla="*/ 1796 w 3467"/>
              <a:gd name="T23" fmla="*/ 374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467" h="374">
                <a:moveTo>
                  <a:pt x="0" y="51"/>
                </a:moveTo>
                <a:lnTo>
                  <a:pt x="3467" y="51"/>
                </a:lnTo>
                <a:lnTo>
                  <a:pt x="3467" y="0"/>
                </a:lnTo>
                <a:lnTo>
                  <a:pt x="0" y="0"/>
                </a:lnTo>
                <a:lnTo>
                  <a:pt x="0" y="51"/>
                </a:lnTo>
                <a:close/>
                <a:moveTo>
                  <a:pt x="1796" y="374"/>
                </a:moveTo>
                <a:lnTo>
                  <a:pt x="1905" y="238"/>
                </a:lnTo>
                <a:lnTo>
                  <a:pt x="2014" y="103"/>
                </a:lnTo>
                <a:lnTo>
                  <a:pt x="1796" y="103"/>
                </a:lnTo>
                <a:lnTo>
                  <a:pt x="1577" y="103"/>
                </a:lnTo>
                <a:lnTo>
                  <a:pt x="1686" y="238"/>
                </a:lnTo>
                <a:lnTo>
                  <a:pt x="1796" y="374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25" name="Freeform 12"/>
          <p:cNvSpPr>
            <a:spLocks noEditPoints="1"/>
          </p:cNvSpPr>
          <p:nvPr/>
        </p:nvSpPr>
        <p:spPr bwMode="auto">
          <a:xfrm>
            <a:off x="4670425" y="3253740"/>
            <a:ext cx="3085465" cy="284480"/>
          </a:xfrm>
          <a:custGeom>
            <a:avLst/>
            <a:gdLst>
              <a:gd name="T0" fmla="*/ 0 w 3467"/>
              <a:gd name="T1" fmla="*/ 51 h 374"/>
              <a:gd name="T2" fmla="*/ 3467 w 3467"/>
              <a:gd name="T3" fmla="*/ 51 h 374"/>
              <a:gd name="T4" fmla="*/ 3467 w 3467"/>
              <a:gd name="T5" fmla="*/ 0 h 374"/>
              <a:gd name="T6" fmla="*/ 0 w 3467"/>
              <a:gd name="T7" fmla="*/ 0 h 374"/>
              <a:gd name="T8" fmla="*/ 0 w 3467"/>
              <a:gd name="T9" fmla="*/ 51 h 374"/>
              <a:gd name="T10" fmla="*/ 1796 w 3467"/>
              <a:gd name="T11" fmla="*/ 374 h 374"/>
              <a:gd name="T12" fmla="*/ 1905 w 3467"/>
              <a:gd name="T13" fmla="*/ 238 h 374"/>
              <a:gd name="T14" fmla="*/ 2014 w 3467"/>
              <a:gd name="T15" fmla="*/ 103 h 374"/>
              <a:gd name="T16" fmla="*/ 1796 w 3467"/>
              <a:gd name="T17" fmla="*/ 103 h 374"/>
              <a:gd name="T18" fmla="*/ 1577 w 3467"/>
              <a:gd name="T19" fmla="*/ 103 h 374"/>
              <a:gd name="T20" fmla="*/ 1686 w 3467"/>
              <a:gd name="T21" fmla="*/ 238 h 374"/>
              <a:gd name="T22" fmla="*/ 1796 w 3467"/>
              <a:gd name="T23" fmla="*/ 374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467" h="374">
                <a:moveTo>
                  <a:pt x="0" y="51"/>
                </a:moveTo>
                <a:lnTo>
                  <a:pt x="3467" y="51"/>
                </a:lnTo>
                <a:lnTo>
                  <a:pt x="3467" y="0"/>
                </a:lnTo>
                <a:lnTo>
                  <a:pt x="0" y="0"/>
                </a:lnTo>
                <a:lnTo>
                  <a:pt x="0" y="51"/>
                </a:lnTo>
                <a:close/>
                <a:moveTo>
                  <a:pt x="1796" y="374"/>
                </a:moveTo>
                <a:lnTo>
                  <a:pt x="1905" y="238"/>
                </a:lnTo>
                <a:lnTo>
                  <a:pt x="2014" y="103"/>
                </a:lnTo>
                <a:lnTo>
                  <a:pt x="1796" y="103"/>
                </a:lnTo>
                <a:lnTo>
                  <a:pt x="1577" y="103"/>
                </a:lnTo>
                <a:lnTo>
                  <a:pt x="1686" y="238"/>
                </a:lnTo>
                <a:lnTo>
                  <a:pt x="1796" y="374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27" name="Freeform 13"/>
          <p:cNvSpPr>
            <a:spLocks noEditPoints="1"/>
          </p:cNvSpPr>
          <p:nvPr/>
        </p:nvSpPr>
        <p:spPr bwMode="auto">
          <a:xfrm>
            <a:off x="8095615" y="3253740"/>
            <a:ext cx="3085465" cy="284480"/>
          </a:xfrm>
          <a:custGeom>
            <a:avLst/>
            <a:gdLst>
              <a:gd name="T0" fmla="*/ 0 w 3466"/>
              <a:gd name="T1" fmla="*/ 51 h 374"/>
              <a:gd name="T2" fmla="*/ 3466 w 3466"/>
              <a:gd name="T3" fmla="*/ 51 h 374"/>
              <a:gd name="T4" fmla="*/ 3466 w 3466"/>
              <a:gd name="T5" fmla="*/ 0 h 374"/>
              <a:gd name="T6" fmla="*/ 0 w 3466"/>
              <a:gd name="T7" fmla="*/ 0 h 374"/>
              <a:gd name="T8" fmla="*/ 0 w 3466"/>
              <a:gd name="T9" fmla="*/ 51 h 374"/>
              <a:gd name="T10" fmla="*/ 1795 w 3466"/>
              <a:gd name="T11" fmla="*/ 374 h 374"/>
              <a:gd name="T12" fmla="*/ 1904 w 3466"/>
              <a:gd name="T13" fmla="*/ 238 h 374"/>
              <a:gd name="T14" fmla="*/ 2013 w 3466"/>
              <a:gd name="T15" fmla="*/ 103 h 374"/>
              <a:gd name="T16" fmla="*/ 1795 w 3466"/>
              <a:gd name="T17" fmla="*/ 103 h 374"/>
              <a:gd name="T18" fmla="*/ 1576 w 3466"/>
              <a:gd name="T19" fmla="*/ 103 h 374"/>
              <a:gd name="T20" fmla="*/ 1686 w 3466"/>
              <a:gd name="T21" fmla="*/ 238 h 374"/>
              <a:gd name="T22" fmla="*/ 1795 w 3466"/>
              <a:gd name="T23" fmla="*/ 374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466" h="374">
                <a:moveTo>
                  <a:pt x="0" y="51"/>
                </a:moveTo>
                <a:lnTo>
                  <a:pt x="3466" y="51"/>
                </a:lnTo>
                <a:lnTo>
                  <a:pt x="3466" y="0"/>
                </a:lnTo>
                <a:lnTo>
                  <a:pt x="0" y="0"/>
                </a:lnTo>
                <a:lnTo>
                  <a:pt x="0" y="51"/>
                </a:lnTo>
                <a:close/>
                <a:moveTo>
                  <a:pt x="1795" y="374"/>
                </a:moveTo>
                <a:lnTo>
                  <a:pt x="1904" y="238"/>
                </a:lnTo>
                <a:lnTo>
                  <a:pt x="2013" y="103"/>
                </a:lnTo>
                <a:lnTo>
                  <a:pt x="1795" y="103"/>
                </a:lnTo>
                <a:lnTo>
                  <a:pt x="1576" y="103"/>
                </a:lnTo>
                <a:lnTo>
                  <a:pt x="1686" y="238"/>
                </a:lnTo>
                <a:lnTo>
                  <a:pt x="1795" y="374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30" name="TextBox 13"/>
          <p:cNvSpPr txBox="1"/>
          <p:nvPr/>
        </p:nvSpPr>
        <p:spPr>
          <a:xfrm>
            <a:off x="1201420" y="3792220"/>
            <a:ext cx="3062605" cy="36830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p>
            <a:pPr algn="ctr"/>
            <a:r>
              <a:rPr lang="zh-CN" altLang="en-US" b="1">
                <a:solidFill>
                  <a:schemeClr val="bg1"/>
                </a:solidFill>
                <a:sym typeface="+mn-ea"/>
              </a:rPr>
              <a:t>德鲁克</a:t>
            </a:r>
            <a:endParaRPr lang="zh-CN" altLang="en-US" b="1" dirty="0" smtClean="0">
              <a:solidFill>
                <a:schemeClr val="bg1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34" name="TextBox 14"/>
          <p:cNvSpPr txBox="1"/>
          <p:nvPr/>
        </p:nvSpPr>
        <p:spPr>
          <a:xfrm>
            <a:off x="4733925" y="3792220"/>
            <a:ext cx="3062605" cy="36830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+mn-ea"/>
                <a:ea typeface="+mn-ea"/>
              </a:rPr>
              <a:t>重要概念</a:t>
            </a:r>
            <a:endParaRPr lang="zh-CN" altLang="en-US" b="1" dirty="0" smtClean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44" name="TextBox 15"/>
          <p:cNvSpPr txBox="1"/>
          <p:nvPr/>
        </p:nvSpPr>
        <p:spPr>
          <a:xfrm>
            <a:off x="8126095" y="3792220"/>
            <a:ext cx="3062605" cy="368300"/>
          </a:xfrm>
          <a:prstGeom prst="rect">
            <a:avLst/>
          </a:prstGeom>
          <a:solidFill>
            <a:srgbClr val="595959"/>
          </a:solidFill>
        </p:spPr>
        <p:txBody>
          <a:bodyPr wrap="square" rtlCol="0">
            <a:spAutoFit/>
          </a:bodyPr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+mn-ea"/>
                <a:ea typeface="+mn-ea"/>
              </a:rPr>
              <a:t>制定目标</a:t>
            </a:r>
            <a:endParaRPr lang="zh-CN" altLang="en-US" b="1" dirty="0" smtClean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60" name="Rectangle 7"/>
          <p:cNvSpPr>
            <a:spLocks noChangeArrowheads="1"/>
          </p:cNvSpPr>
          <p:nvPr/>
        </p:nvSpPr>
        <p:spPr bwMode="auto">
          <a:xfrm>
            <a:off x="1171575" y="1557655"/>
            <a:ext cx="3077845" cy="164528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61" name="Rectangle 8"/>
          <p:cNvSpPr>
            <a:spLocks noChangeArrowheads="1"/>
          </p:cNvSpPr>
          <p:nvPr/>
        </p:nvSpPr>
        <p:spPr bwMode="auto">
          <a:xfrm>
            <a:off x="4678680" y="1557655"/>
            <a:ext cx="3077845" cy="16452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8100695" y="1557655"/>
            <a:ext cx="3075940" cy="16452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104" name="Rectangle 27"/>
          <p:cNvSpPr/>
          <p:nvPr/>
        </p:nvSpPr>
        <p:spPr>
          <a:xfrm>
            <a:off x="1172845" y="4537075"/>
            <a:ext cx="2957830" cy="1198880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根据德鲁克的说法，管理人员一定要</a:t>
            </a:r>
            <a:r>
              <a:rPr 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尽量</a:t>
            </a: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避免“活动陷阱”(Activity Trap)，不能只顾低头拉车，而不抬头看路，最终忘了自己的主要目标。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1" name="Rectangle 27"/>
          <p:cNvSpPr/>
          <p:nvPr/>
        </p:nvSpPr>
        <p:spPr>
          <a:xfrm>
            <a:off x="4461510" y="4537075"/>
            <a:ext cx="3455035" cy="1753235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目标管理的一个重要概念是企业战略规划不能仅由几个高管来执行，所有管理人员都应该参与进来，这将更有利于战略的执行。另一个相关概念是，企业要设计有一个完整的绩效系统，它将帮助企业实现高效运作。由此， 可以将目标管理视为Value Based Management (价值管理)的前身。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2" name="Rectangle 27"/>
          <p:cNvSpPr/>
          <p:nvPr/>
        </p:nvSpPr>
        <p:spPr>
          <a:xfrm>
            <a:off x="8247380" y="4537075"/>
            <a:ext cx="3455035" cy="922020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制定目标看似一件简单的事情，每个人都有过制定目标的经历，，但是如果上升到技术的层面，经理必须学习并掌握SMART原则。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25" grpId="0" bldLvl="0" animBg="1"/>
      <p:bldP spid="27" grpId="0" bldLvl="0" animBg="1"/>
      <p:bldP spid="30" grpId="0" bldLvl="0" animBg="1"/>
      <p:bldP spid="34" grpId="0" bldLvl="0" animBg="1"/>
      <p:bldP spid="44" grpId="0" bldLvl="0" animBg="1"/>
      <p:bldP spid="60" grpId="0" bldLvl="0" animBg="1"/>
      <p:bldP spid="61" grpId="0" bldLvl="0" animBg="1"/>
      <p:bldP spid="66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8" name="文本框 67"/>
          <p:cNvSpPr txBox="1"/>
          <p:nvPr/>
        </p:nvSpPr>
        <p:spPr>
          <a:xfrm>
            <a:off x="5509260" y="838835"/>
            <a:ext cx="1617980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5000">
                <a:solidFill>
                  <a:srgbClr val="C00000"/>
                </a:solidFill>
                <a:latin typeface="Algerian" panose="04020705040A02060702" charset="0"/>
                <a:ea typeface="Adobe 黑体 Std R" panose="020B0400000000000000" charset="-122"/>
                <a:cs typeface="Algerian" panose="04020705040A02060702" charset="0"/>
              </a:rPr>
              <a:t>S</a:t>
            </a:r>
            <a:endParaRPr lang="en-US" altLang="zh-CN" sz="15000">
              <a:solidFill>
                <a:srgbClr val="C00000"/>
              </a:solidFill>
              <a:latin typeface="Algerian" panose="04020705040A02060702" charset="0"/>
              <a:ea typeface="Adobe 黑体 Std R" panose="020B0400000000000000" charset="-122"/>
              <a:cs typeface="Algerian" panose="04020705040A02060702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265430" y="267970"/>
            <a:ext cx="438785" cy="622300"/>
            <a:chOff x="418" y="422"/>
            <a:chExt cx="691" cy="980"/>
          </a:xfrm>
          <a:solidFill>
            <a:srgbClr val="0070C0"/>
          </a:solidFill>
        </p:grpSpPr>
        <p:sp>
          <p:nvSpPr>
            <p:cNvPr id="41" name="Freeform 5"/>
            <p:cNvSpPr/>
            <p:nvPr/>
          </p:nvSpPr>
          <p:spPr bwMode="auto">
            <a:xfrm>
              <a:off x="425" y="422"/>
              <a:ext cx="414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6"/>
            <p:cNvSpPr/>
            <p:nvPr/>
          </p:nvSpPr>
          <p:spPr bwMode="auto">
            <a:xfrm>
              <a:off x="695" y="696"/>
              <a:ext cx="414" cy="423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7"/>
            <p:cNvSpPr/>
            <p:nvPr/>
          </p:nvSpPr>
          <p:spPr bwMode="auto">
            <a:xfrm>
              <a:off x="418" y="982"/>
              <a:ext cx="411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45" name="直接连接符 44"/>
          <p:cNvCxnSpPr/>
          <p:nvPr/>
        </p:nvCxnSpPr>
        <p:spPr>
          <a:xfrm>
            <a:off x="874395" y="921385"/>
            <a:ext cx="10248900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"/>
          <p:cNvSpPr>
            <a:spLocks noChangeArrowheads="1"/>
          </p:cNvSpPr>
          <p:nvPr/>
        </p:nvSpPr>
        <p:spPr bwMode="auto">
          <a:xfrm>
            <a:off x="789323" y="338657"/>
            <a:ext cx="327914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8760" tIns="59381" rIns="118760" bIns="5938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原则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（一）</a:t>
            </a:r>
            <a:endParaRPr lang="zh-CN" altLang="en-US" sz="2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0817225" y="164465"/>
            <a:ext cx="1038860" cy="1056005"/>
            <a:chOff x="8166" y="1198"/>
            <a:chExt cx="5105" cy="5191"/>
          </a:xfrm>
        </p:grpSpPr>
        <p:grpSp>
          <p:nvGrpSpPr>
            <p:cNvPr id="82" name="Group 81"/>
            <p:cNvGrpSpPr/>
            <p:nvPr/>
          </p:nvGrpSpPr>
          <p:grpSpPr>
            <a:xfrm>
              <a:off x="8983" y="2373"/>
              <a:ext cx="4288" cy="4016"/>
              <a:chOff x="7133415" y="1668270"/>
              <a:chExt cx="4322441" cy="4047961"/>
            </a:xfrm>
          </p:grpSpPr>
          <p:grpSp>
            <p:nvGrpSpPr>
              <p:cNvPr id="6" name="Group 9"/>
              <p:cNvGrpSpPr/>
              <p:nvPr/>
            </p:nvGrpSpPr>
            <p:grpSpPr>
              <a:xfrm>
                <a:off x="7133415" y="2987835"/>
                <a:ext cx="4322441" cy="2728396"/>
                <a:chOff x="1685115" y="3521460"/>
                <a:chExt cx="4322441" cy="2728396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16" name="Freeform 10"/>
                <p:cNvSpPr/>
                <p:nvPr/>
              </p:nvSpPr>
              <p:spPr bwMode="auto">
                <a:xfrm>
                  <a:off x="3925886" y="4199156"/>
                  <a:ext cx="2081670" cy="2050700"/>
                </a:xfrm>
                <a:custGeom>
                  <a:avLst/>
                  <a:gdLst>
                    <a:gd name="T0" fmla="*/ 3577 w 3638"/>
                    <a:gd name="T1" fmla="*/ 3090 h 3585"/>
                    <a:gd name="T2" fmla="*/ 3555 w 3638"/>
                    <a:gd name="T3" fmla="*/ 3072 h 3585"/>
                    <a:gd name="T4" fmla="*/ 3556 w 3638"/>
                    <a:gd name="T5" fmla="*/ 3071 h 3585"/>
                    <a:gd name="T6" fmla="*/ 468 w 3638"/>
                    <a:gd name="T7" fmla="*/ 0 h 3585"/>
                    <a:gd name="T8" fmla="*/ 0 w 3638"/>
                    <a:gd name="T9" fmla="*/ 470 h 3585"/>
                    <a:gd name="T10" fmla="*/ 3062 w 3638"/>
                    <a:gd name="T11" fmla="*/ 3516 h 3585"/>
                    <a:gd name="T12" fmla="*/ 3067 w 3638"/>
                    <a:gd name="T13" fmla="*/ 3522 h 3585"/>
                    <a:gd name="T14" fmla="*/ 3084 w 3638"/>
                    <a:gd name="T15" fmla="*/ 3537 h 3585"/>
                    <a:gd name="T16" fmla="*/ 3088 w 3638"/>
                    <a:gd name="T17" fmla="*/ 3541 h 3585"/>
                    <a:gd name="T18" fmla="*/ 3088 w 3638"/>
                    <a:gd name="T19" fmla="*/ 3540 h 3585"/>
                    <a:gd name="T20" fmla="*/ 3432 w 3638"/>
                    <a:gd name="T21" fmla="*/ 3436 h 3585"/>
                    <a:gd name="T22" fmla="*/ 3577 w 3638"/>
                    <a:gd name="T23" fmla="*/ 309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8" h="3585">
                      <a:moveTo>
                        <a:pt x="3577" y="3090"/>
                      </a:moveTo>
                      <a:cubicBezTo>
                        <a:pt x="3570" y="3083"/>
                        <a:pt x="3563" y="3077"/>
                        <a:pt x="3555" y="3072"/>
                      </a:cubicBezTo>
                      <a:cubicBezTo>
                        <a:pt x="3556" y="3071"/>
                        <a:pt x="3556" y="3071"/>
                        <a:pt x="3556" y="3071"/>
                      </a:cubicBezTo>
                      <a:cubicBezTo>
                        <a:pt x="468" y="0"/>
                        <a:pt x="468" y="0"/>
                        <a:pt x="468" y="0"/>
                      </a:cubicBez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3062" y="3516"/>
                        <a:pt x="3062" y="3516"/>
                        <a:pt x="3062" y="3516"/>
                      </a:cubicBezTo>
                      <a:cubicBezTo>
                        <a:pt x="3064" y="3518"/>
                        <a:pt x="3065" y="3520"/>
                        <a:pt x="3067" y="3522"/>
                      </a:cubicBezTo>
                      <a:cubicBezTo>
                        <a:pt x="3072" y="3528"/>
                        <a:pt x="3078" y="3533"/>
                        <a:pt x="3084" y="3537"/>
                      </a:cubicBezTo>
                      <a:cubicBezTo>
                        <a:pt x="3088" y="3541"/>
                        <a:pt x="3088" y="3541"/>
                        <a:pt x="3088" y="3541"/>
                      </a:cubicBezTo>
                      <a:cubicBezTo>
                        <a:pt x="3088" y="3540"/>
                        <a:pt x="3088" y="3540"/>
                        <a:pt x="3088" y="3540"/>
                      </a:cubicBezTo>
                      <a:cubicBezTo>
                        <a:pt x="3160" y="3585"/>
                        <a:pt x="3305" y="3544"/>
                        <a:pt x="3432" y="3436"/>
                      </a:cubicBezTo>
                      <a:cubicBezTo>
                        <a:pt x="3573" y="3317"/>
                        <a:pt x="3638" y="3162"/>
                        <a:pt x="3577" y="309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7" name="Freeform 11"/>
                <p:cNvSpPr/>
                <p:nvPr/>
              </p:nvSpPr>
              <p:spPr bwMode="auto">
                <a:xfrm>
                  <a:off x="1685115" y="4199156"/>
                  <a:ext cx="2081063" cy="2050700"/>
                </a:xfrm>
                <a:custGeom>
                  <a:avLst/>
                  <a:gdLst>
                    <a:gd name="T0" fmla="*/ 3637 w 3637"/>
                    <a:gd name="T1" fmla="*/ 470 h 3585"/>
                    <a:gd name="T2" fmla="*/ 3169 w 3637"/>
                    <a:gd name="T3" fmla="*/ 0 h 3585"/>
                    <a:gd name="T4" fmla="*/ 82 w 3637"/>
                    <a:gd name="T5" fmla="*/ 3071 h 3585"/>
                    <a:gd name="T6" fmla="*/ 83 w 3637"/>
                    <a:gd name="T7" fmla="*/ 3072 h 3585"/>
                    <a:gd name="T8" fmla="*/ 61 w 3637"/>
                    <a:gd name="T9" fmla="*/ 3090 h 3585"/>
                    <a:gd name="T10" fmla="*/ 205 w 3637"/>
                    <a:gd name="T11" fmla="*/ 3436 h 3585"/>
                    <a:gd name="T12" fmla="*/ 549 w 3637"/>
                    <a:gd name="T13" fmla="*/ 3540 h 3585"/>
                    <a:gd name="T14" fmla="*/ 550 w 3637"/>
                    <a:gd name="T15" fmla="*/ 3541 h 3585"/>
                    <a:gd name="T16" fmla="*/ 553 w 3637"/>
                    <a:gd name="T17" fmla="*/ 3537 h 3585"/>
                    <a:gd name="T18" fmla="*/ 570 w 3637"/>
                    <a:gd name="T19" fmla="*/ 3522 h 3585"/>
                    <a:gd name="T20" fmla="*/ 575 w 3637"/>
                    <a:gd name="T21" fmla="*/ 3516 h 3585"/>
                    <a:gd name="T22" fmla="*/ 3637 w 3637"/>
                    <a:gd name="T23" fmla="*/ 47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7" h="3585">
                      <a:moveTo>
                        <a:pt x="3637" y="470"/>
                      </a:moveTo>
                      <a:cubicBezTo>
                        <a:pt x="3169" y="0"/>
                        <a:pt x="3169" y="0"/>
                        <a:pt x="3169" y="0"/>
                      </a:cubicBezTo>
                      <a:cubicBezTo>
                        <a:pt x="82" y="3071"/>
                        <a:pt x="82" y="3071"/>
                        <a:pt x="82" y="3071"/>
                      </a:cubicBezTo>
                      <a:cubicBezTo>
                        <a:pt x="83" y="3072"/>
                        <a:pt x="83" y="3072"/>
                        <a:pt x="83" y="3072"/>
                      </a:cubicBezTo>
                      <a:cubicBezTo>
                        <a:pt x="74" y="3077"/>
                        <a:pt x="67" y="3083"/>
                        <a:pt x="61" y="3090"/>
                      </a:cubicBezTo>
                      <a:cubicBezTo>
                        <a:pt x="0" y="3162"/>
                        <a:pt x="65" y="3317"/>
                        <a:pt x="205" y="3436"/>
                      </a:cubicBezTo>
                      <a:cubicBezTo>
                        <a:pt x="332" y="3544"/>
                        <a:pt x="477" y="3585"/>
                        <a:pt x="549" y="3540"/>
                      </a:cubicBezTo>
                      <a:cubicBezTo>
                        <a:pt x="550" y="3541"/>
                        <a:pt x="550" y="3541"/>
                        <a:pt x="550" y="3541"/>
                      </a:cubicBezTo>
                      <a:cubicBezTo>
                        <a:pt x="553" y="3537"/>
                        <a:pt x="553" y="3537"/>
                        <a:pt x="553" y="3537"/>
                      </a:cubicBezTo>
                      <a:cubicBezTo>
                        <a:pt x="560" y="3533"/>
                        <a:pt x="565" y="3528"/>
                        <a:pt x="570" y="3522"/>
                      </a:cubicBezTo>
                      <a:cubicBezTo>
                        <a:pt x="572" y="3520"/>
                        <a:pt x="574" y="3518"/>
                        <a:pt x="575" y="3516"/>
                      </a:cubicBezTo>
                      <a:lnTo>
                        <a:pt x="3637" y="4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8" name="Freeform 12"/>
                <p:cNvSpPr/>
                <p:nvPr/>
              </p:nvSpPr>
              <p:spPr bwMode="auto">
                <a:xfrm>
                  <a:off x="3668410" y="3521460"/>
                  <a:ext cx="411112" cy="2598444"/>
                </a:xfrm>
                <a:custGeom>
                  <a:avLst/>
                  <a:gdLst>
                    <a:gd name="T0" fmla="*/ 667 w 719"/>
                    <a:gd name="T1" fmla="*/ 4334 h 4542"/>
                    <a:gd name="T2" fmla="*/ 666 w 719"/>
                    <a:gd name="T3" fmla="*/ 4326 h 4542"/>
                    <a:gd name="T4" fmla="*/ 719 w 719"/>
                    <a:gd name="T5" fmla="*/ 8 h 4542"/>
                    <a:gd name="T6" fmla="*/ 56 w 719"/>
                    <a:gd name="T7" fmla="*/ 0 h 4542"/>
                    <a:gd name="T8" fmla="*/ 2 w 719"/>
                    <a:gd name="T9" fmla="*/ 4354 h 4542"/>
                    <a:gd name="T10" fmla="*/ 4 w 719"/>
                    <a:gd name="T11" fmla="*/ 4354 h 4542"/>
                    <a:gd name="T12" fmla="*/ 1 w 719"/>
                    <a:gd name="T13" fmla="*/ 4383 h 4542"/>
                    <a:gd name="T14" fmla="*/ 347 w 719"/>
                    <a:gd name="T15" fmla="*/ 4529 h 4542"/>
                    <a:gd name="T16" fmla="*/ 665 w 719"/>
                    <a:gd name="T17" fmla="*/ 4362 h 4542"/>
                    <a:gd name="T18" fmla="*/ 666 w 719"/>
                    <a:gd name="T19" fmla="*/ 4362 h 4542"/>
                    <a:gd name="T20" fmla="*/ 666 w 719"/>
                    <a:gd name="T21" fmla="*/ 4357 h 4542"/>
                    <a:gd name="T22" fmla="*/ 667 w 719"/>
                    <a:gd name="T23" fmla="*/ 4334 h 45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19" h="4542">
                      <a:moveTo>
                        <a:pt x="667" y="4334"/>
                      </a:moveTo>
                      <a:cubicBezTo>
                        <a:pt x="667" y="4332"/>
                        <a:pt x="667" y="4329"/>
                        <a:pt x="666" y="4326"/>
                      </a:cubicBezTo>
                      <a:cubicBezTo>
                        <a:pt x="719" y="8"/>
                        <a:pt x="719" y="8"/>
                        <a:pt x="719" y="8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2" y="4354"/>
                        <a:pt x="2" y="4354"/>
                        <a:pt x="2" y="4354"/>
                      </a:cubicBezTo>
                      <a:cubicBezTo>
                        <a:pt x="4" y="4354"/>
                        <a:pt x="4" y="4354"/>
                        <a:pt x="4" y="4354"/>
                      </a:cubicBezTo>
                      <a:cubicBezTo>
                        <a:pt x="1" y="4364"/>
                        <a:pt x="0" y="4373"/>
                        <a:pt x="1" y="4383"/>
                      </a:cubicBezTo>
                      <a:cubicBezTo>
                        <a:pt x="8" y="4477"/>
                        <a:pt x="163" y="4542"/>
                        <a:pt x="347" y="4529"/>
                      </a:cubicBezTo>
                      <a:cubicBezTo>
                        <a:pt x="512" y="4517"/>
                        <a:pt x="645" y="4445"/>
                        <a:pt x="665" y="4362"/>
                      </a:cubicBezTo>
                      <a:cubicBezTo>
                        <a:pt x="666" y="4362"/>
                        <a:pt x="666" y="4362"/>
                        <a:pt x="666" y="4362"/>
                      </a:cubicBezTo>
                      <a:cubicBezTo>
                        <a:pt x="666" y="4357"/>
                        <a:pt x="666" y="4357"/>
                        <a:pt x="666" y="4357"/>
                      </a:cubicBezTo>
                      <a:cubicBezTo>
                        <a:pt x="667" y="4350"/>
                        <a:pt x="668" y="4342"/>
                        <a:pt x="667" y="43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19" name="Group 13"/>
              <p:cNvGrpSpPr/>
              <p:nvPr/>
            </p:nvGrpSpPr>
            <p:grpSpPr>
              <a:xfrm>
                <a:off x="7876695" y="2814767"/>
                <a:ext cx="2864422" cy="2524359"/>
                <a:chOff x="2428395" y="3348392"/>
                <a:chExt cx="2864422" cy="2524359"/>
              </a:xfrm>
              <a:solidFill>
                <a:schemeClr val="tx1">
                  <a:alpha val="50000"/>
                </a:schemeClr>
              </a:solidFill>
            </p:grpSpPr>
            <p:sp>
              <p:nvSpPr>
                <p:cNvPr id="20" name="Freeform 14"/>
                <p:cNvSpPr/>
                <p:nvPr/>
              </p:nvSpPr>
              <p:spPr bwMode="auto">
                <a:xfrm>
                  <a:off x="2428395" y="4143896"/>
                  <a:ext cx="1392436" cy="1374218"/>
                </a:xfrm>
                <a:custGeom>
                  <a:avLst/>
                  <a:gdLst>
                    <a:gd name="T0" fmla="*/ 0 w 2434"/>
                    <a:gd name="T1" fmla="*/ 1956 h 2402"/>
                    <a:gd name="T2" fmla="*/ 492 w 2434"/>
                    <a:gd name="T3" fmla="*/ 2402 h 2402"/>
                    <a:gd name="T4" fmla="*/ 2434 w 2434"/>
                    <a:gd name="T5" fmla="*/ 470 h 2402"/>
                    <a:gd name="T6" fmla="*/ 1966 w 2434"/>
                    <a:gd name="T7" fmla="*/ 0 h 2402"/>
                    <a:gd name="T8" fmla="*/ 0 w 2434"/>
                    <a:gd name="T9" fmla="*/ 1956 h 24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34" h="2402">
                      <a:moveTo>
                        <a:pt x="0" y="1956"/>
                      </a:moveTo>
                      <a:cubicBezTo>
                        <a:pt x="90" y="2246"/>
                        <a:pt x="246" y="2330"/>
                        <a:pt x="492" y="2402"/>
                      </a:cubicBezTo>
                      <a:cubicBezTo>
                        <a:pt x="2434" y="470"/>
                        <a:pt x="2434" y="470"/>
                        <a:pt x="2434" y="470"/>
                      </a:cubicBezTo>
                      <a:cubicBezTo>
                        <a:pt x="1966" y="0"/>
                        <a:pt x="1966" y="0"/>
                        <a:pt x="1966" y="0"/>
                      </a:cubicBezTo>
                      <a:lnTo>
                        <a:pt x="0" y="195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1" name="Freeform 15"/>
                <p:cNvSpPr/>
                <p:nvPr/>
              </p:nvSpPr>
              <p:spPr bwMode="auto">
                <a:xfrm>
                  <a:off x="3877913" y="4151183"/>
                  <a:ext cx="1414904" cy="1392435"/>
                </a:xfrm>
                <a:custGeom>
                  <a:avLst/>
                  <a:gdLst>
                    <a:gd name="T0" fmla="*/ 468 w 2473"/>
                    <a:gd name="T1" fmla="*/ 0 h 2434"/>
                    <a:gd name="T2" fmla="*/ 0 w 2473"/>
                    <a:gd name="T3" fmla="*/ 470 h 2434"/>
                    <a:gd name="T4" fmla="*/ 1974 w 2473"/>
                    <a:gd name="T5" fmla="*/ 2434 h 2434"/>
                    <a:gd name="T6" fmla="*/ 2473 w 2473"/>
                    <a:gd name="T7" fmla="*/ 1994 h 2434"/>
                    <a:gd name="T8" fmla="*/ 468 w 2473"/>
                    <a:gd name="T9" fmla="*/ 0 h 2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73" h="2434">
                      <a:moveTo>
                        <a:pt x="468" y="0"/>
                      </a:move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1974" y="2434"/>
                        <a:pt x="1974" y="2434"/>
                        <a:pt x="1974" y="2434"/>
                      </a:cubicBezTo>
                      <a:cubicBezTo>
                        <a:pt x="2200" y="2366"/>
                        <a:pt x="2332" y="2258"/>
                        <a:pt x="2473" y="1994"/>
                      </a:cubicBezTo>
                      <a:lnTo>
                        <a:pt x="46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4" name="Freeform 16"/>
                <p:cNvSpPr/>
                <p:nvPr/>
              </p:nvSpPr>
              <p:spPr bwMode="auto">
                <a:xfrm>
                  <a:off x="3670232" y="3348392"/>
                  <a:ext cx="409290" cy="2524359"/>
                </a:xfrm>
                <a:custGeom>
                  <a:avLst/>
                  <a:gdLst>
                    <a:gd name="T0" fmla="*/ 0 w 715"/>
                    <a:gd name="T1" fmla="*/ 4252 h 4412"/>
                    <a:gd name="T2" fmla="*/ 663 w 715"/>
                    <a:gd name="T3" fmla="*/ 4275 h 4412"/>
                    <a:gd name="T4" fmla="*/ 715 w 715"/>
                    <a:gd name="T5" fmla="*/ 9 h 4412"/>
                    <a:gd name="T6" fmla="*/ 52 w 715"/>
                    <a:gd name="T7" fmla="*/ 0 h 4412"/>
                    <a:gd name="T8" fmla="*/ 0 w 715"/>
                    <a:gd name="T9" fmla="*/ 4252 h 4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15" h="4412">
                      <a:moveTo>
                        <a:pt x="0" y="4252"/>
                      </a:moveTo>
                      <a:cubicBezTo>
                        <a:pt x="196" y="4412"/>
                        <a:pt x="476" y="4402"/>
                        <a:pt x="663" y="4275"/>
                      </a:cubicBezTo>
                      <a:cubicBezTo>
                        <a:pt x="715" y="9"/>
                        <a:pt x="715" y="9"/>
                        <a:pt x="715" y="9"/>
                      </a:cubicBezTo>
                      <a:cubicBezTo>
                        <a:pt x="52" y="0"/>
                        <a:pt x="52" y="0"/>
                        <a:pt x="52" y="0"/>
                      </a:cubicBezTo>
                      <a:lnTo>
                        <a:pt x="0" y="42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5" name="Group 17"/>
              <p:cNvGrpSpPr/>
              <p:nvPr/>
            </p:nvGrpSpPr>
            <p:grpSpPr>
              <a:xfrm>
                <a:off x="7565173" y="1668270"/>
                <a:ext cx="3500825" cy="3500217"/>
                <a:chOff x="2116873" y="2201895"/>
                <a:chExt cx="3500825" cy="3500217"/>
              </a:xfrm>
            </p:grpSpPr>
            <p:sp>
              <p:nvSpPr>
                <p:cNvPr id="24" name="Oval 11"/>
                <p:cNvSpPr>
                  <a:spLocks noChangeArrowheads="1"/>
                </p:cNvSpPr>
                <p:nvPr/>
              </p:nvSpPr>
              <p:spPr bwMode="auto">
                <a:xfrm>
                  <a:off x="2116873" y="2201895"/>
                  <a:ext cx="3500825" cy="3500217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7" name="Oval 12"/>
                <p:cNvSpPr>
                  <a:spLocks noChangeArrowheads="1"/>
                </p:cNvSpPr>
                <p:nvPr/>
              </p:nvSpPr>
              <p:spPr bwMode="auto">
                <a:xfrm>
                  <a:off x="2377993" y="2463014"/>
                  <a:ext cx="2979193" cy="2978585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8" name="Oval 13"/>
                <p:cNvSpPr>
                  <a:spLocks noChangeArrowheads="1"/>
                </p:cNvSpPr>
                <p:nvPr/>
              </p:nvSpPr>
              <p:spPr bwMode="auto">
                <a:xfrm>
                  <a:off x="2693765" y="2778180"/>
                  <a:ext cx="2347648" cy="2347648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9" name="Oval 14"/>
                <p:cNvSpPr>
                  <a:spLocks noChangeArrowheads="1"/>
                </p:cNvSpPr>
                <p:nvPr/>
              </p:nvSpPr>
              <p:spPr bwMode="auto">
                <a:xfrm>
                  <a:off x="2996179" y="3079985"/>
                  <a:ext cx="1742822" cy="1744036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8" name="Oval 15"/>
                <p:cNvSpPr>
                  <a:spLocks noChangeArrowheads="1"/>
                </p:cNvSpPr>
                <p:nvPr/>
              </p:nvSpPr>
              <p:spPr bwMode="auto">
                <a:xfrm>
                  <a:off x="3284018" y="3368432"/>
                  <a:ext cx="1166537" cy="1167144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9" name="Oval 16"/>
                <p:cNvSpPr>
                  <a:spLocks noChangeArrowheads="1"/>
                </p:cNvSpPr>
                <p:nvPr/>
              </p:nvSpPr>
              <p:spPr bwMode="auto">
                <a:xfrm>
                  <a:off x="3530563" y="3615584"/>
                  <a:ext cx="672839" cy="672838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31" name="Oval 17"/>
                <p:cNvSpPr>
                  <a:spLocks noChangeArrowheads="1"/>
                </p:cNvSpPr>
                <p:nvPr/>
              </p:nvSpPr>
              <p:spPr bwMode="auto">
                <a:xfrm>
                  <a:off x="3709096" y="3794117"/>
                  <a:ext cx="315773" cy="315773"/>
                </a:xfrm>
                <a:prstGeom prst="ellipse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</p:grpSp>
        <p:grpSp>
          <p:nvGrpSpPr>
            <p:cNvPr id="32" name="Group 25"/>
            <p:cNvGrpSpPr/>
            <p:nvPr/>
          </p:nvGrpSpPr>
          <p:grpSpPr>
            <a:xfrm rot="840000">
              <a:off x="10023" y="1597"/>
              <a:ext cx="2214" cy="2262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0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1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2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6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7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8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3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4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42" name="Group 34"/>
            <p:cNvGrpSpPr/>
            <p:nvPr/>
          </p:nvGrpSpPr>
          <p:grpSpPr>
            <a:xfrm rot="20700000">
              <a:off x="8166" y="2555"/>
              <a:ext cx="2622" cy="2679"/>
              <a:chOff x="5920323" y="2302554"/>
              <a:chExt cx="2180669" cy="2227927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5" name="Freeform 21"/>
              <p:cNvSpPr/>
              <p:nvPr/>
            </p:nvSpPr>
            <p:spPr bwMode="auto">
              <a:xfrm>
                <a:off x="7879324" y="4300937"/>
                <a:ext cx="221668" cy="229544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2" name="Freeform 22"/>
              <p:cNvSpPr/>
              <p:nvPr/>
            </p:nvSpPr>
            <p:spPr bwMode="auto">
              <a:xfrm>
                <a:off x="7375227" y="3756332"/>
                <a:ext cx="554732" cy="640248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6" name="Freeform 23"/>
              <p:cNvSpPr/>
              <p:nvPr/>
            </p:nvSpPr>
            <p:spPr bwMode="auto">
              <a:xfrm>
                <a:off x="7363975" y="3746206"/>
                <a:ext cx="155280" cy="247548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6" name="Freeform 24"/>
              <p:cNvSpPr/>
              <p:nvPr/>
            </p:nvSpPr>
            <p:spPr bwMode="auto">
              <a:xfrm>
                <a:off x="5920323" y="2783021"/>
                <a:ext cx="534478" cy="459088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7" name="Freeform 25"/>
              <p:cNvSpPr/>
              <p:nvPr/>
            </p:nvSpPr>
            <p:spPr bwMode="auto">
              <a:xfrm>
                <a:off x="6315274" y="2361065"/>
                <a:ext cx="198038" cy="517599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8" name="Freeform 26"/>
              <p:cNvSpPr/>
              <p:nvPr/>
            </p:nvSpPr>
            <p:spPr bwMode="auto">
              <a:xfrm>
                <a:off x="6053930" y="2855670"/>
                <a:ext cx="569359" cy="690883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9" name="Freeform 27"/>
              <p:cNvSpPr/>
              <p:nvPr/>
            </p:nvSpPr>
            <p:spPr bwMode="auto">
              <a:xfrm>
                <a:off x="6363658" y="2302554"/>
                <a:ext cx="541229" cy="755020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0" name="Freeform 28"/>
              <p:cNvSpPr/>
              <p:nvPr/>
            </p:nvSpPr>
            <p:spPr bwMode="auto">
              <a:xfrm>
                <a:off x="6451425" y="2878664"/>
                <a:ext cx="1019446" cy="1046451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51" name="Group 43"/>
            <p:cNvGrpSpPr/>
            <p:nvPr/>
          </p:nvGrpSpPr>
          <p:grpSpPr>
            <a:xfrm rot="240000">
              <a:off x="8420" y="1198"/>
              <a:ext cx="2838" cy="2900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52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3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4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5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6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7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8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9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</p:grpSp>
      <p:sp>
        <p:nvSpPr>
          <p:cNvPr id="78" name="TextBox 13"/>
          <p:cNvSpPr txBox="1"/>
          <p:nvPr/>
        </p:nvSpPr>
        <p:spPr>
          <a:xfrm>
            <a:off x="4633595" y="1741805"/>
            <a:ext cx="3062605" cy="368300"/>
          </a:xfrm>
          <a:prstGeom prst="rect">
            <a:avLst/>
          </a:prstGeom>
          <a:noFill/>
          <a:ln w="9525">
            <a:solidFill>
              <a:srgbClr val="2B3E4F">
                <a:alpha val="48000"/>
              </a:srgb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/>
            <a:r>
              <a:rPr lang="en-US" altLang="zh-CN">
                <a:solidFill>
                  <a:schemeClr val="bg1"/>
                </a:solidFill>
                <a:sym typeface="+mn-ea"/>
              </a:rPr>
              <a:t>Specific - 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明确性</a:t>
            </a:r>
            <a:endParaRPr lang="zh-CN" altLang="en-US" b="1" dirty="0" smtClean="0">
              <a:solidFill>
                <a:schemeClr val="bg1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67" name="TextBox 13"/>
          <p:cNvSpPr txBox="1"/>
          <p:nvPr/>
        </p:nvSpPr>
        <p:spPr>
          <a:xfrm>
            <a:off x="4565015" y="1820545"/>
            <a:ext cx="3062605" cy="368300"/>
          </a:xfrm>
          <a:prstGeom prst="rect">
            <a:avLst/>
          </a:prstGeom>
          <a:solidFill>
            <a:schemeClr val="tx1">
              <a:lumMod val="75000"/>
              <a:lumOff val="25000"/>
              <a:alpha val="85000"/>
            </a:schemeClr>
          </a:solidFill>
        </p:spPr>
        <p:txBody>
          <a:bodyPr wrap="square" rtlCol="0">
            <a:spAutoFit/>
          </a:bodyPr>
          <a:p>
            <a:pPr lvl="0" algn="ctr">
              <a:buClrTx/>
              <a:buSzTx/>
              <a:buFontTx/>
            </a:pPr>
            <a:r>
              <a:rPr lang="en-US" altLang="zh-CN" b="1">
                <a:solidFill>
                  <a:schemeClr val="bg1"/>
                </a:solidFill>
                <a:sym typeface="+mn-ea"/>
              </a:rPr>
              <a:t>Specific - </a:t>
            </a:r>
            <a:r>
              <a:rPr lang="en-US" altLang="zh-CN" b="1">
                <a:solidFill>
                  <a:schemeClr val="bg1"/>
                </a:solidFill>
                <a:sym typeface="+mn-ea"/>
              </a:rPr>
              <a:t>明确性</a:t>
            </a:r>
            <a:endParaRPr lang="en-US" altLang="zh-CN" b="1">
              <a:solidFill>
                <a:schemeClr val="bg1"/>
              </a:solidFill>
              <a:sym typeface="+mn-ea"/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4402455" y="2951480"/>
            <a:ext cx="3448050" cy="3180715"/>
            <a:chOff x="1193" y="4648"/>
            <a:chExt cx="5430" cy="5009"/>
          </a:xfrm>
        </p:grpSpPr>
        <p:grpSp>
          <p:nvGrpSpPr>
            <p:cNvPr id="85" name="组合 84"/>
            <p:cNvGrpSpPr/>
            <p:nvPr/>
          </p:nvGrpSpPr>
          <p:grpSpPr>
            <a:xfrm>
              <a:off x="1193" y="4648"/>
              <a:ext cx="5430" cy="4996"/>
              <a:chOff x="1193" y="4648"/>
              <a:chExt cx="5131" cy="4996"/>
            </a:xfrm>
          </p:grpSpPr>
          <p:sp>
            <p:nvSpPr>
              <p:cNvPr id="86" name="任意多边形 85"/>
              <p:cNvSpPr/>
              <p:nvPr/>
            </p:nvSpPr>
            <p:spPr>
              <a:xfrm flipH="1">
                <a:off x="1193" y="4648"/>
                <a:ext cx="5131" cy="4996"/>
              </a:xfrm>
              <a:custGeom>
                <a:avLst/>
                <a:gdLst>
                  <a:gd name="connsiteX0" fmla="*/ 93 w 5132"/>
                  <a:gd name="connsiteY0" fmla="*/ 1046 h 4996"/>
                  <a:gd name="connsiteX1" fmla="*/ 1026 w 5132"/>
                  <a:gd name="connsiteY1" fmla="*/ 0 h 4996"/>
                  <a:gd name="connsiteX2" fmla="*/ 5132 w 5132"/>
                  <a:gd name="connsiteY2" fmla="*/ 0 h 4996"/>
                  <a:gd name="connsiteX3" fmla="*/ 5132 w 5132"/>
                  <a:gd name="connsiteY3" fmla="*/ 4996 h 4996"/>
                  <a:gd name="connsiteX4" fmla="*/ 0 w 5132"/>
                  <a:gd name="connsiteY4" fmla="*/ 4996 h 4996"/>
                  <a:gd name="connsiteX5" fmla="*/ 93 w 5132"/>
                  <a:gd name="connsiteY5" fmla="*/ 1046 h 49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31" h="4996">
                    <a:moveTo>
                      <a:pt x="1654" y="0"/>
                    </a:moveTo>
                    <a:lnTo>
                      <a:pt x="5131" y="0"/>
                    </a:lnTo>
                    <a:lnTo>
                      <a:pt x="5131" y="4996"/>
                    </a:lnTo>
                    <a:lnTo>
                      <a:pt x="0" y="4996"/>
                    </a:lnTo>
                    <a:lnTo>
                      <a:pt x="77" y="1719"/>
                    </a:lnTo>
                    <a:lnTo>
                      <a:pt x="1654" y="0"/>
                    </a:lnTo>
                    <a:close/>
                  </a:path>
                </a:pathLst>
              </a:custGeom>
              <a:noFill/>
              <a:ln w="9525">
                <a:solidFill>
                  <a:srgbClr val="C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p>
                <a:pPr algn="ctr"/>
                <a:endParaRPr lang="zh-CN" altLang="en-US"/>
              </a:p>
            </p:txBody>
          </p:sp>
          <p:sp>
            <p:nvSpPr>
              <p:cNvPr id="87" name="直角三角形 86"/>
              <p:cNvSpPr/>
              <p:nvPr/>
            </p:nvSpPr>
            <p:spPr>
              <a:xfrm flipH="1" flipV="1">
                <a:off x="5046" y="4648"/>
                <a:ext cx="1278" cy="1392"/>
              </a:xfrm>
              <a:prstGeom prst="rtTriangl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88" name="矩形 87"/>
            <p:cNvSpPr/>
            <p:nvPr/>
          </p:nvSpPr>
          <p:spPr>
            <a:xfrm>
              <a:off x="1193" y="9422"/>
              <a:ext cx="5430" cy="23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9" name="Rectangle 27"/>
            <p:cNvSpPr/>
            <p:nvPr/>
          </p:nvSpPr>
          <p:spPr>
            <a:xfrm>
              <a:off x="1564" y="6225"/>
              <a:ext cx="4312" cy="1888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p>
              <a:pPr marL="228600" indent="-228600" algn="just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按时检查卫生，保持公司清洁”</a:t>
              </a:r>
              <a:endPara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marL="228600" indent="-228600" algn="just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您觉得这个目标合乎要求吗?</a:t>
              </a:r>
              <a:endPara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marL="228600" indent="-228600" algn="just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这个目标存在什么问题呢?</a:t>
              </a:r>
              <a:endPara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 rot="0">
            <a:off x="668655" y="2951480"/>
            <a:ext cx="3448050" cy="3180080"/>
            <a:chOff x="1193" y="4648"/>
            <a:chExt cx="5430" cy="5008"/>
          </a:xfrm>
        </p:grpSpPr>
        <p:grpSp>
          <p:nvGrpSpPr>
            <p:cNvPr id="81" name="组合 80"/>
            <p:cNvGrpSpPr/>
            <p:nvPr/>
          </p:nvGrpSpPr>
          <p:grpSpPr>
            <a:xfrm>
              <a:off x="1193" y="4648"/>
              <a:ext cx="5430" cy="4996"/>
              <a:chOff x="1193" y="4648"/>
              <a:chExt cx="5131" cy="4996"/>
            </a:xfrm>
          </p:grpSpPr>
          <p:sp>
            <p:nvSpPr>
              <p:cNvPr id="2" name="任意多边形 1"/>
              <p:cNvSpPr/>
              <p:nvPr/>
            </p:nvSpPr>
            <p:spPr>
              <a:xfrm flipH="1">
                <a:off x="1193" y="4648"/>
                <a:ext cx="5131" cy="4996"/>
              </a:xfrm>
              <a:custGeom>
                <a:avLst/>
                <a:gdLst>
                  <a:gd name="connsiteX0" fmla="*/ 93 w 5132"/>
                  <a:gd name="connsiteY0" fmla="*/ 1046 h 4996"/>
                  <a:gd name="connsiteX1" fmla="*/ 1026 w 5132"/>
                  <a:gd name="connsiteY1" fmla="*/ 0 h 4996"/>
                  <a:gd name="connsiteX2" fmla="*/ 5132 w 5132"/>
                  <a:gd name="connsiteY2" fmla="*/ 0 h 4996"/>
                  <a:gd name="connsiteX3" fmla="*/ 5132 w 5132"/>
                  <a:gd name="connsiteY3" fmla="*/ 4996 h 4996"/>
                  <a:gd name="connsiteX4" fmla="*/ 0 w 5132"/>
                  <a:gd name="connsiteY4" fmla="*/ 4996 h 4996"/>
                  <a:gd name="connsiteX5" fmla="*/ 93 w 5132"/>
                  <a:gd name="connsiteY5" fmla="*/ 1046 h 49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31" h="4996">
                    <a:moveTo>
                      <a:pt x="1654" y="0"/>
                    </a:moveTo>
                    <a:lnTo>
                      <a:pt x="5131" y="0"/>
                    </a:lnTo>
                    <a:lnTo>
                      <a:pt x="5131" y="4996"/>
                    </a:lnTo>
                    <a:lnTo>
                      <a:pt x="0" y="4996"/>
                    </a:lnTo>
                    <a:lnTo>
                      <a:pt x="77" y="1719"/>
                    </a:lnTo>
                    <a:lnTo>
                      <a:pt x="1654" y="0"/>
                    </a:lnTo>
                    <a:close/>
                  </a:path>
                </a:pathLst>
              </a:custGeom>
              <a:noFill/>
              <a:ln w="9525">
                <a:solidFill>
                  <a:srgbClr val="0070C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p>
                <a:pPr algn="ctr"/>
                <a:endParaRPr lang="zh-CN" altLang="en-US"/>
              </a:p>
            </p:txBody>
          </p:sp>
          <p:sp>
            <p:nvSpPr>
              <p:cNvPr id="73" name="直角三角形 72"/>
              <p:cNvSpPr/>
              <p:nvPr/>
            </p:nvSpPr>
            <p:spPr>
              <a:xfrm flipH="1" flipV="1">
                <a:off x="5046" y="4648"/>
                <a:ext cx="1278" cy="1392"/>
              </a:xfrm>
              <a:prstGeom prst="rtTriangl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79" name="矩形 78"/>
            <p:cNvSpPr/>
            <p:nvPr/>
          </p:nvSpPr>
          <p:spPr>
            <a:xfrm>
              <a:off x="1193" y="9422"/>
              <a:ext cx="5430" cy="23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0" name="Rectangle 27"/>
            <p:cNvSpPr/>
            <p:nvPr/>
          </p:nvSpPr>
          <p:spPr>
            <a:xfrm>
              <a:off x="1243" y="6225"/>
              <a:ext cx="5132" cy="319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228600" indent="-22860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所谓明确就是要用具体的语言清楚地说明要达成的行为标准，目标要清晰、明确，让考核者与被考核者能够准确的理解目标。</a:t>
              </a:r>
              <a:endPara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marL="228600" indent="-22860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明确的目标几乎是所有成功团队的一致特点。很多团队不成功的重要原因之一就因为目标定的模棱两可，或没有将目标有效的传达给相关成员。</a:t>
              </a:r>
              <a:endPara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103" name="文本框 102"/>
          <p:cNvSpPr txBox="1"/>
          <p:nvPr/>
        </p:nvSpPr>
        <p:spPr>
          <a:xfrm>
            <a:off x="869950" y="3405505"/>
            <a:ext cx="2388235" cy="42989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22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S</a:t>
            </a:r>
            <a:r>
              <a: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（</a:t>
            </a:r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Specific</a:t>
            </a:r>
            <a:r>
              <a: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）明确性</a:t>
            </a:r>
            <a:endParaRPr lang="zh-CN" altLang="en-US" b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3652520" y="3012440"/>
            <a:ext cx="366395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600">
                <a:solidFill>
                  <a:schemeClr val="bg1"/>
                </a:solidFill>
              </a:rPr>
              <a:t>1</a:t>
            </a:r>
            <a:endParaRPr lang="en-US" altLang="zh-CN" sz="2600">
              <a:solidFill>
                <a:schemeClr val="bg1"/>
              </a:solidFill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4883150" y="3405505"/>
            <a:ext cx="819150" cy="42989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22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示 例</a:t>
            </a:r>
            <a:endParaRPr lang="zh-CN" b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7399020" y="3012440"/>
            <a:ext cx="366395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600">
                <a:solidFill>
                  <a:schemeClr val="bg1"/>
                </a:solidFill>
              </a:rPr>
              <a:t>2</a:t>
            </a:r>
            <a:endParaRPr lang="en-US" altLang="zh-CN" sz="2600">
              <a:solidFill>
                <a:schemeClr val="bg1"/>
              </a:solidFill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8212455" y="2951480"/>
            <a:ext cx="3448050" cy="3180715"/>
            <a:chOff x="1193" y="4648"/>
            <a:chExt cx="5430" cy="5009"/>
          </a:xfrm>
        </p:grpSpPr>
        <p:grpSp>
          <p:nvGrpSpPr>
            <p:cNvPr id="95" name="组合 94"/>
            <p:cNvGrpSpPr/>
            <p:nvPr/>
          </p:nvGrpSpPr>
          <p:grpSpPr>
            <a:xfrm>
              <a:off x="1193" y="4648"/>
              <a:ext cx="5430" cy="4996"/>
              <a:chOff x="1193" y="4648"/>
              <a:chExt cx="5131" cy="4996"/>
            </a:xfrm>
          </p:grpSpPr>
          <p:sp>
            <p:nvSpPr>
              <p:cNvPr id="96" name="任意多边形 95"/>
              <p:cNvSpPr/>
              <p:nvPr/>
            </p:nvSpPr>
            <p:spPr>
              <a:xfrm flipH="1">
                <a:off x="1193" y="4648"/>
                <a:ext cx="5131" cy="4996"/>
              </a:xfrm>
              <a:custGeom>
                <a:avLst/>
                <a:gdLst>
                  <a:gd name="connsiteX0" fmla="*/ 93 w 5132"/>
                  <a:gd name="connsiteY0" fmla="*/ 1046 h 4996"/>
                  <a:gd name="connsiteX1" fmla="*/ 1026 w 5132"/>
                  <a:gd name="connsiteY1" fmla="*/ 0 h 4996"/>
                  <a:gd name="connsiteX2" fmla="*/ 5132 w 5132"/>
                  <a:gd name="connsiteY2" fmla="*/ 0 h 4996"/>
                  <a:gd name="connsiteX3" fmla="*/ 5132 w 5132"/>
                  <a:gd name="connsiteY3" fmla="*/ 4996 h 4996"/>
                  <a:gd name="connsiteX4" fmla="*/ 0 w 5132"/>
                  <a:gd name="connsiteY4" fmla="*/ 4996 h 4996"/>
                  <a:gd name="connsiteX5" fmla="*/ 93 w 5132"/>
                  <a:gd name="connsiteY5" fmla="*/ 1046 h 49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31" h="4996">
                    <a:moveTo>
                      <a:pt x="1654" y="0"/>
                    </a:moveTo>
                    <a:lnTo>
                      <a:pt x="5131" y="0"/>
                    </a:lnTo>
                    <a:lnTo>
                      <a:pt x="5131" y="4996"/>
                    </a:lnTo>
                    <a:lnTo>
                      <a:pt x="0" y="4996"/>
                    </a:lnTo>
                    <a:lnTo>
                      <a:pt x="77" y="1719"/>
                    </a:lnTo>
                    <a:lnTo>
                      <a:pt x="1654" y="0"/>
                    </a:lnTo>
                    <a:close/>
                  </a:path>
                </a:pathLst>
              </a:custGeom>
              <a:noFill/>
              <a:ln w="9525">
                <a:solidFill>
                  <a:srgbClr val="595959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p>
                <a:pPr algn="ctr"/>
                <a:endParaRPr lang="zh-CN" altLang="en-US"/>
              </a:p>
            </p:txBody>
          </p:sp>
          <p:sp>
            <p:nvSpPr>
              <p:cNvPr id="97" name="直角三角形 96"/>
              <p:cNvSpPr/>
              <p:nvPr/>
            </p:nvSpPr>
            <p:spPr>
              <a:xfrm flipH="1" flipV="1">
                <a:off x="5046" y="4648"/>
                <a:ext cx="1278" cy="1392"/>
              </a:xfrm>
              <a:prstGeom prst="rtTriangle">
                <a:avLst/>
              </a:prstGeom>
              <a:solidFill>
                <a:srgbClr val="5959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98" name="矩形 97"/>
            <p:cNvSpPr/>
            <p:nvPr/>
          </p:nvSpPr>
          <p:spPr>
            <a:xfrm>
              <a:off x="1193" y="9422"/>
              <a:ext cx="5430" cy="235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9" name="Rectangle 27"/>
            <p:cNvSpPr/>
            <p:nvPr/>
          </p:nvSpPr>
          <p:spPr>
            <a:xfrm>
              <a:off x="1564" y="6225"/>
              <a:ext cx="4312" cy="276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p>
              <a:pPr marL="228600" indent="-22860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公司“卫生”包括哪些方面?什么时候检查、检查几次才是“定期”、什么样才算是达到了“清洁”?</a:t>
              </a:r>
              <a:endPara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marL="228600" indent="-22860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endPara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marL="228600" indent="-22860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日标不明确就没有办法评判、衡量与执行!</a:t>
              </a:r>
              <a:endPara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100" name="文本框 99"/>
          <p:cNvSpPr txBox="1"/>
          <p:nvPr/>
        </p:nvSpPr>
        <p:spPr>
          <a:xfrm>
            <a:off x="8693150" y="3405505"/>
            <a:ext cx="161734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sz="22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示 例说明</a:t>
            </a:r>
            <a:endParaRPr lang="en-US" altLang="zh-CN" sz="2200" b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11209020" y="3012440"/>
            <a:ext cx="366395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600">
                <a:solidFill>
                  <a:schemeClr val="bg1"/>
                </a:solidFill>
              </a:rPr>
              <a:t>2</a:t>
            </a:r>
            <a:endParaRPr lang="en-US" altLang="zh-CN" sz="26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8" name="文本框 67"/>
          <p:cNvSpPr txBox="1"/>
          <p:nvPr/>
        </p:nvSpPr>
        <p:spPr>
          <a:xfrm>
            <a:off x="5509260" y="838835"/>
            <a:ext cx="1617980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5000">
                <a:solidFill>
                  <a:srgbClr val="C00000"/>
                </a:solidFill>
                <a:latin typeface="Algerian" panose="04020705040A02060702" charset="0"/>
                <a:ea typeface="Adobe 黑体 Std R" panose="020B0400000000000000" charset="-122"/>
                <a:cs typeface="Algerian" panose="04020705040A02060702" charset="0"/>
              </a:rPr>
              <a:t>M</a:t>
            </a:r>
            <a:endParaRPr lang="en-US" altLang="zh-CN" sz="15000">
              <a:solidFill>
                <a:srgbClr val="C00000"/>
              </a:solidFill>
              <a:latin typeface="Algerian" panose="04020705040A02060702" charset="0"/>
              <a:ea typeface="Adobe 黑体 Std R" panose="020B0400000000000000" charset="-122"/>
              <a:cs typeface="Algerian" panose="04020705040A02060702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265430" y="267970"/>
            <a:ext cx="438785" cy="622300"/>
            <a:chOff x="418" y="422"/>
            <a:chExt cx="691" cy="980"/>
          </a:xfrm>
          <a:solidFill>
            <a:srgbClr val="0070C0"/>
          </a:solidFill>
        </p:grpSpPr>
        <p:sp>
          <p:nvSpPr>
            <p:cNvPr id="41" name="Freeform 5"/>
            <p:cNvSpPr/>
            <p:nvPr/>
          </p:nvSpPr>
          <p:spPr bwMode="auto">
            <a:xfrm>
              <a:off x="425" y="422"/>
              <a:ext cx="414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6"/>
            <p:cNvSpPr/>
            <p:nvPr/>
          </p:nvSpPr>
          <p:spPr bwMode="auto">
            <a:xfrm>
              <a:off x="695" y="696"/>
              <a:ext cx="414" cy="423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7"/>
            <p:cNvSpPr/>
            <p:nvPr/>
          </p:nvSpPr>
          <p:spPr bwMode="auto">
            <a:xfrm>
              <a:off x="418" y="982"/>
              <a:ext cx="411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45" name="直接连接符 44"/>
          <p:cNvCxnSpPr/>
          <p:nvPr/>
        </p:nvCxnSpPr>
        <p:spPr>
          <a:xfrm>
            <a:off x="874395" y="921385"/>
            <a:ext cx="10248900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"/>
          <p:cNvSpPr>
            <a:spLocks noChangeArrowheads="1"/>
          </p:cNvSpPr>
          <p:nvPr/>
        </p:nvSpPr>
        <p:spPr bwMode="auto">
          <a:xfrm>
            <a:off x="789323" y="338657"/>
            <a:ext cx="327914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8760" tIns="59381" rIns="118760" bIns="5938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原则（二）</a:t>
            </a:r>
            <a:endParaRPr lang="zh-CN" altLang="en-US" sz="2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0817225" y="164465"/>
            <a:ext cx="1038860" cy="1056005"/>
            <a:chOff x="8166" y="1198"/>
            <a:chExt cx="5105" cy="5191"/>
          </a:xfrm>
        </p:grpSpPr>
        <p:grpSp>
          <p:nvGrpSpPr>
            <p:cNvPr id="82" name="Group 81"/>
            <p:cNvGrpSpPr/>
            <p:nvPr/>
          </p:nvGrpSpPr>
          <p:grpSpPr>
            <a:xfrm>
              <a:off x="8983" y="2373"/>
              <a:ext cx="4288" cy="4016"/>
              <a:chOff x="7133415" y="1668270"/>
              <a:chExt cx="4322441" cy="4047961"/>
            </a:xfrm>
          </p:grpSpPr>
          <p:grpSp>
            <p:nvGrpSpPr>
              <p:cNvPr id="6" name="Group 9"/>
              <p:cNvGrpSpPr/>
              <p:nvPr/>
            </p:nvGrpSpPr>
            <p:grpSpPr>
              <a:xfrm>
                <a:off x="7133415" y="2987835"/>
                <a:ext cx="4322441" cy="2728396"/>
                <a:chOff x="1685115" y="3521460"/>
                <a:chExt cx="4322441" cy="2728396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16" name="Freeform 10"/>
                <p:cNvSpPr/>
                <p:nvPr/>
              </p:nvSpPr>
              <p:spPr bwMode="auto">
                <a:xfrm>
                  <a:off x="3925886" y="4199156"/>
                  <a:ext cx="2081670" cy="2050700"/>
                </a:xfrm>
                <a:custGeom>
                  <a:avLst/>
                  <a:gdLst>
                    <a:gd name="T0" fmla="*/ 3577 w 3638"/>
                    <a:gd name="T1" fmla="*/ 3090 h 3585"/>
                    <a:gd name="T2" fmla="*/ 3555 w 3638"/>
                    <a:gd name="T3" fmla="*/ 3072 h 3585"/>
                    <a:gd name="T4" fmla="*/ 3556 w 3638"/>
                    <a:gd name="T5" fmla="*/ 3071 h 3585"/>
                    <a:gd name="T6" fmla="*/ 468 w 3638"/>
                    <a:gd name="T7" fmla="*/ 0 h 3585"/>
                    <a:gd name="T8" fmla="*/ 0 w 3638"/>
                    <a:gd name="T9" fmla="*/ 470 h 3585"/>
                    <a:gd name="T10" fmla="*/ 3062 w 3638"/>
                    <a:gd name="T11" fmla="*/ 3516 h 3585"/>
                    <a:gd name="T12" fmla="*/ 3067 w 3638"/>
                    <a:gd name="T13" fmla="*/ 3522 h 3585"/>
                    <a:gd name="T14" fmla="*/ 3084 w 3638"/>
                    <a:gd name="T15" fmla="*/ 3537 h 3585"/>
                    <a:gd name="T16" fmla="*/ 3088 w 3638"/>
                    <a:gd name="T17" fmla="*/ 3541 h 3585"/>
                    <a:gd name="T18" fmla="*/ 3088 w 3638"/>
                    <a:gd name="T19" fmla="*/ 3540 h 3585"/>
                    <a:gd name="T20" fmla="*/ 3432 w 3638"/>
                    <a:gd name="T21" fmla="*/ 3436 h 3585"/>
                    <a:gd name="T22" fmla="*/ 3577 w 3638"/>
                    <a:gd name="T23" fmla="*/ 309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8" h="3585">
                      <a:moveTo>
                        <a:pt x="3577" y="3090"/>
                      </a:moveTo>
                      <a:cubicBezTo>
                        <a:pt x="3570" y="3083"/>
                        <a:pt x="3563" y="3077"/>
                        <a:pt x="3555" y="3072"/>
                      </a:cubicBezTo>
                      <a:cubicBezTo>
                        <a:pt x="3556" y="3071"/>
                        <a:pt x="3556" y="3071"/>
                        <a:pt x="3556" y="3071"/>
                      </a:cubicBezTo>
                      <a:cubicBezTo>
                        <a:pt x="468" y="0"/>
                        <a:pt x="468" y="0"/>
                        <a:pt x="468" y="0"/>
                      </a:cubicBez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3062" y="3516"/>
                        <a:pt x="3062" y="3516"/>
                        <a:pt x="3062" y="3516"/>
                      </a:cubicBezTo>
                      <a:cubicBezTo>
                        <a:pt x="3064" y="3518"/>
                        <a:pt x="3065" y="3520"/>
                        <a:pt x="3067" y="3522"/>
                      </a:cubicBezTo>
                      <a:cubicBezTo>
                        <a:pt x="3072" y="3528"/>
                        <a:pt x="3078" y="3533"/>
                        <a:pt x="3084" y="3537"/>
                      </a:cubicBezTo>
                      <a:cubicBezTo>
                        <a:pt x="3088" y="3541"/>
                        <a:pt x="3088" y="3541"/>
                        <a:pt x="3088" y="3541"/>
                      </a:cubicBezTo>
                      <a:cubicBezTo>
                        <a:pt x="3088" y="3540"/>
                        <a:pt x="3088" y="3540"/>
                        <a:pt x="3088" y="3540"/>
                      </a:cubicBezTo>
                      <a:cubicBezTo>
                        <a:pt x="3160" y="3585"/>
                        <a:pt x="3305" y="3544"/>
                        <a:pt x="3432" y="3436"/>
                      </a:cubicBezTo>
                      <a:cubicBezTo>
                        <a:pt x="3573" y="3317"/>
                        <a:pt x="3638" y="3162"/>
                        <a:pt x="3577" y="309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7" name="Freeform 11"/>
                <p:cNvSpPr/>
                <p:nvPr/>
              </p:nvSpPr>
              <p:spPr bwMode="auto">
                <a:xfrm>
                  <a:off x="1685115" y="4199156"/>
                  <a:ext cx="2081063" cy="2050700"/>
                </a:xfrm>
                <a:custGeom>
                  <a:avLst/>
                  <a:gdLst>
                    <a:gd name="T0" fmla="*/ 3637 w 3637"/>
                    <a:gd name="T1" fmla="*/ 470 h 3585"/>
                    <a:gd name="T2" fmla="*/ 3169 w 3637"/>
                    <a:gd name="T3" fmla="*/ 0 h 3585"/>
                    <a:gd name="T4" fmla="*/ 82 w 3637"/>
                    <a:gd name="T5" fmla="*/ 3071 h 3585"/>
                    <a:gd name="T6" fmla="*/ 83 w 3637"/>
                    <a:gd name="T7" fmla="*/ 3072 h 3585"/>
                    <a:gd name="T8" fmla="*/ 61 w 3637"/>
                    <a:gd name="T9" fmla="*/ 3090 h 3585"/>
                    <a:gd name="T10" fmla="*/ 205 w 3637"/>
                    <a:gd name="T11" fmla="*/ 3436 h 3585"/>
                    <a:gd name="T12" fmla="*/ 549 w 3637"/>
                    <a:gd name="T13" fmla="*/ 3540 h 3585"/>
                    <a:gd name="T14" fmla="*/ 550 w 3637"/>
                    <a:gd name="T15" fmla="*/ 3541 h 3585"/>
                    <a:gd name="T16" fmla="*/ 553 w 3637"/>
                    <a:gd name="T17" fmla="*/ 3537 h 3585"/>
                    <a:gd name="T18" fmla="*/ 570 w 3637"/>
                    <a:gd name="T19" fmla="*/ 3522 h 3585"/>
                    <a:gd name="T20" fmla="*/ 575 w 3637"/>
                    <a:gd name="T21" fmla="*/ 3516 h 3585"/>
                    <a:gd name="T22" fmla="*/ 3637 w 3637"/>
                    <a:gd name="T23" fmla="*/ 47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7" h="3585">
                      <a:moveTo>
                        <a:pt x="3637" y="470"/>
                      </a:moveTo>
                      <a:cubicBezTo>
                        <a:pt x="3169" y="0"/>
                        <a:pt x="3169" y="0"/>
                        <a:pt x="3169" y="0"/>
                      </a:cubicBezTo>
                      <a:cubicBezTo>
                        <a:pt x="82" y="3071"/>
                        <a:pt x="82" y="3071"/>
                        <a:pt x="82" y="3071"/>
                      </a:cubicBezTo>
                      <a:cubicBezTo>
                        <a:pt x="83" y="3072"/>
                        <a:pt x="83" y="3072"/>
                        <a:pt x="83" y="3072"/>
                      </a:cubicBezTo>
                      <a:cubicBezTo>
                        <a:pt x="74" y="3077"/>
                        <a:pt x="67" y="3083"/>
                        <a:pt x="61" y="3090"/>
                      </a:cubicBezTo>
                      <a:cubicBezTo>
                        <a:pt x="0" y="3162"/>
                        <a:pt x="65" y="3317"/>
                        <a:pt x="205" y="3436"/>
                      </a:cubicBezTo>
                      <a:cubicBezTo>
                        <a:pt x="332" y="3544"/>
                        <a:pt x="477" y="3585"/>
                        <a:pt x="549" y="3540"/>
                      </a:cubicBezTo>
                      <a:cubicBezTo>
                        <a:pt x="550" y="3541"/>
                        <a:pt x="550" y="3541"/>
                        <a:pt x="550" y="3541"/>
                      </a:cubicBezTo>
                      <a:cubicBezTo>
                        <a:pt x="553" y="3537"/>
                        <a:pt x="553" y="3537"/>
                        <a:pt x="553" y="3537"/>
                      </a:cubicBezTo>
                      <a:cubicBezTo>
                        <a:pt x="560" y="3533"/>
                        <a:pt x="565" y="3528"/>
                        <a:pt x="570" y="3522"/>
                      </a:cubicBezTo>
                      <a:cubicBezTo>
                        <a:pt x="572" y="3520"/>
                        <a:pt x="574" y="3518"/>
                        <a:pt x="575" y="3516"/>
                      </a:cubicBezTo>
                      <a:lnTo>
                        <a:pt x="3637" y="4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8" name="Freeform 12"/>
                <p:cNvSpPr/>
                <p:nvPr/>
              </p:nvSpPr>
              <p:spPr bwMode="auto">
                <a:xfrm>
                  <a:off x="3668410" y="3521460"/>
                  <a:ext cx="411112" cy="2598444"/>
                </a:xfrm>
                <a:custGeom>
                  <a:avLst/>
                  <a:gdLst>
                    <a:gd name="T0" fmla="*/ 667 w 719"/>
                    <a:gd name="T1" fmla="*/ 4334 h 4542"/>
                    <a:gd name="T2" fmla="*/ 666 w 719"/>
                    <a:gd name="T3" fmla="*/ 4326 h 4542"/>
                    <a:gd name="T4" fmla="*/ 719 w 719"/>
                    <a:gd name="T5" fmla="*/ 8 h 4542"/>
                    <a:gd name="T6" fmla="*/ 56 w 719"/>
                    <a:gd name="T7" fmla="*/ 0 h 4542"/>
                    <a:gd name="T8" fmla="*/ 2 w 719"/>
                    <a:gd name="T9" fmla="*/ 4354 h 4542"/>
                    <a:gd name="T10" fmla="*/ 4 w 719"/>
                    <a:gd name="T11" fmla="*/ 4354 h 4542"/>
                    <a:gd name="T12" fmla="*/ 1 w 719"/>
                    <a:gd name="T13" fmla="*/ 4383 h 4542"/>
                    <a:gd name="T14" fmla="*/ 347 w 719"/>
                    <a:gd name="T15" fmla="*/ 4529 h 4542"/>
                    <a:gd name="T16" fmla="*/ 665 w 719"/>
                    <a:gd name="T17" fmla="*/ 4362 h 4542"/>
                    <a:gd name="T18" fmla="*/ 666 w 719"/>
                    <a:gd name="T19" fmla="*/ 4362 h 4542"/>
                    <a:gd name="T20" fmla="*/ 666 w 719"/>
                    <a:gd name="T21" fmla="*/ 4357 h 4542"/>
                    <a:gd name="T22" fmla="*/ 667 w 719"/>
                    <a:gd name="T23" fmla="*/ 4334 h 45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19" h="4542">
                      <a:moveTo>
                        <a:pt x="667" y="4334"/>
                      </a:moveTo>
                      <a:cubicBezTo>
                        <a:pt x="667" y="4332"/>
                        <a:pt x="667" y="4329"/>
                        <a:pt x="666" y="4326"/>
                      </a:cubicBezTo>
                      <a:cubicBezTo>
                        <a:pt x="719" y="8"/>
                        <a:pt x="719" y="8"/>
                        <a:pt x="719" y="8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2" y="4354"/>
                        <a:pt x="2" y="4354"/>
                        <a:pt x="2" y="4354"/>
                      </a:cubicBezTo>
                      <a:cubicBezTo>
                        <a:pt x="4" y="4354"/>
                        <a:pt x="4" y="4354"/>
                        <a:pt x="4" y="4354"/>
                      </a:cubicBezTo>
                      <a:cubicBezTo>
                        <a:pt x="1" y="4364"/>
                        <a:pt x="0" y="4373"/>
                        <a:pt x="1" y="4383"/>
                      </a:cubicBezTo>
                      <a:cubicBezTo>
                        <a:pt x="8" y="4477"/>
                        <a:pt x="163" y="4542"/>
                        <a:pt x="347" y="4529"/>
                      </a:cubicBezTo>
                      <a:cubicBezTo>
                        <a:pt x="512" y="4517"/>
                        <a:pt x="645" y="4445"/>
                        <a:pt x="665" y="4362"/>
                      </a:cubicBezTo>
                      <a:cubicBezTo>
                        <a:pt x="666" y="4362"/>
                        <a:pt x="666" y="4362"/>
                        <a:pt x="666" y="4362"/>
                      </a:cubicBezTo>
                      <a:cubicBezTo>
                        <a:pt x="666" y="4357"/>
                        <a:pt x="666" y="4357"/>
                        <a:pt x="666" y="4357"/>
                      </a:cubicBezTo>
                      <a:cubicBezTo>
                        <a:pt x="667" y="4350"/>
                        <a:pt x="668" y="4342"/>
                        <a:pt x="667" y="43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19" name="Group 13"/>
              <p:cNvGrpSpPr/>
              <p:nvPr/>
            </p:nvGrpSpPr>
            <p:grpSpPr>
              <a:xfrm>
                <a:off x="7876695" y="2814767"/>
                <a:ext cx="2864422" cy="2524359"/>
                <a:chOff x="2428395" y="3348392"/>
                <a:chExt cx="2864422" cy="2524359"/>
              </a:xfrm>
              <a:solidFill>
                <a:schemeClr val="tx1">
                  <a:alpha val="50000"/>
                </a:schemeClr>
              </a:solidFill>
            </p:grpSpPr>
            <p:sp>
              <p:nvSpPr>
                <p:cNvPr id="20" name="Freeform 14"/>
                <p:cNvSpPr/>
                <p:nvPr/>
              </p:nvSpPr>
              <p:spPr bwMode="auto">
                <a:xfrm>
                  <a:off x="2428395" y="4143896"/>
                  <a:ext cx="1392436" cy="1374218"/>
                </a:xfrm>
                <a:custGeom>
                  <a:avLst/>
                  <a:gdLst>
                    <a:gd name="T0" fmla="*/ 0 w 2434"/>
                    <a:gd name="T1" fmla="*/ 1956 h 2402"/>
                    <a:gd name="T2" fmla="*/ 492 w 2434"/>
                    <a:gd name="T3" fmla="*/ 2402 h 2402"/>
                    <a:gd name="T4" fmla="*/ 2434 w 2434"/>
                    <a:gd name="T5" fmla="*/ 470 h 2402"/>
                    <a:gd name="T6" fmla="*/ 1966 w 2434"/>
                    <a:gd name="T7" fmla="*/ 0 h 2402"/>
                    <a:gd name="T8" fmla="*/ 0 w 2434"/>
                    <a:gd name="T9" fmla="*/ 1956 h 24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34" h="2402">
                      <a:moveTo>
                        <a:pt x="0" y="1956"/>
                      </a:moveTo>
                      <a:cubicBezTo>
                        <a:pt x="90" y="2246"/>
                        <a:pt x="246" y="2330"/>
                        <a:pt x="492" y="2402"/>
                      </a:cubicBezTo>
                      <a:cubicBezTo>
                        <a:pt x="2434" y="470"/>
                        <a:pt x="2434" y="470"/>
                        <a:pt x="2434" y="470"/>
                      </a:cubicBezTo>
                      <a:cubicBezTo>
                        <a:pt x="1966" y="0"/>
                        <a:pt x="1966" y="0"/>
                        <a:pt x="1966" y="0"/>
                      </a:cubicBezTo>
                      <a:lnTo>
                        <a:pt x="0" y="195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1" name="Freeform 15"/>
                <p:cNvSpPr/>
                <p:nvPr/>
              </p:nvSpPr>
              <p:spPr bwMode="auto">
                <a:xfrm>
                  <a:off x="3877913" y="4151183"/>
                  <a:ext cx="1414904" cy="1392435"/>
                </a:xfrm>
                <a:custGeom>
                  <a:avLst/>
                  <a:gdLst>
                    <a:gd name="T0" fmla="*/ 468 w 2473"/>
                    <a:gd name="T1" fmla="*/ 0 h 2434"/>
                    <a:gd name="T2" fmla="*/ 0 w 2473"/>
                    <a:gd name="T3" fmla="*/ 470 h 2434"/>
                    <a:gd name="T4" fmla="*/ 1974 w 2473"/>
                    <a:gd name="T5" fmla="*/ 2434 h 2434"/>
                    <a:gd name="T6" fmla="*/ 2473 w 2473"/>
                    <a:gd name="T7" fmla="*/ 1994 h 2434"/>
                    <a:gd name="T8" fmla="*/ 468 w 2473"/>
                    <a:gd name="T9" fmla="*/ 0 h 2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73" h="2434">
                      <a:moveTo>
                        <a:pt x="468" y="0"/>
                      </a:move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1974" y="2434"/>
                        <a:pt x="1974" y="2434"/>
                        <a:pt x="1974" y="2434"/>
                      </a:cubicBezTo>
                      <a:cubicBezTo>
                        <a:pt x="2200" y="2366"/>
                        <a:pt x="2332" y="2258"/>
                        <a:pt x="2473" y="1994"/>
                      </a:cubicBezTo>
                      <a:lnTo>
                        <a:pt x="46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4" name="Freeform 16"/>
                <p:cNvSpPr/>
                <p:nvPr/>
              </p:nvSpPr>
              <p:spPr bwMode="auto">
                <a:xfrm>
                  <a:off x="3670232" y="3348392"/>
                  <a:ext cx="409290" cy="2524359"/>
                </a:xfrm>
                <a:custGeom>
                  <a:avLst/>
                  <a:gdLst>
                    <a:gd name="T0" fmla="*/ 0 w 715"/>
                    <a:gd name="T1" fmla="*/ 4252 h 4412"/>
                    <a:gd name="T2" fmla="*/ 663 w 715"/>
                    <a:gd name="T3" fmla="*/ 4275 h 4412"/>
                    <a:gd name="T4" fmla="*/ 715 w 715"/>
                    <a:gd name="T5" fmla="*/ 9 h 4412"/>
                    <a:gd name="T6" fmla="*/ 52 w 715"/>
                    <a:gd name="T7" fmla="*/ 0 h 4412"/>
                    <a:gd name="T8" fmla="*/ 0 w 715"/>
                    <a:gd name="T9" fmla="*/ 4252 h 4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15" h="4412">
                      <a:moveTo>
                        <a:pt x="0" y="4252"/>
                      </a:moveTo>
                      <a:cubicBezTo>
                        <a:pt x="196" y="4412"/>
                        <a:pt x="476" y="4402"/>
                        <a:pt x="663" y="4275"/>
                      </a:cubicBezTo>
                      <a:cubicBezTo>
                        <a:pt x="715" y="9"/>
                        <a:pt x="715" y="9"/>
                        <a:pt x="715" y="9"/>
                      </a:cubicBezTo>
                      <a:cubicBezTo>
                        <a:pt x="52" y="0"/>
                        <a:pt x="52" y="0"/>
                        <a:pt x="52" y="0"/>
                      </a:cubicBezTo>
                      <a:lnTo>
                        <a:pt x="0" y="42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5" name="Group 17"/>
              <p:cNvGrpSpPr/>
              <p:nvPr/>
            </p:nvGrpSpPr>
            <p:grpSpPr>
              <a:xfrm>
                <a:off x="7565173" y="1668270"/>
                <a:ext cx="3500825" cy="3500217"/>
                <a:chOff x="2116873" y="2201895"/>
                <a:chExt cx="3500825" cy="3500217"/>
              </a:xfrm>
            </p:grpSpPr>
            <p:sp>
              <p:nvSpPr>
                <p:cNvPr id="24" name="Oval 11"/>
                <p:cNvSpPr>
                  <a:spLocks noChangeArrowheads="1"/>
                </p:cNvSpPr>
                <p:nvPr/>
              </p:nvSpPr>
              <p:spPr bwMode="auto">
                <a:xfrm>
                  <a:off x="2116873" y="2201895"/>
                  <a:ext cx="3500825" cy="3500217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7" name="Oval 12"/>
                <p:cNvSpPr>
                  <a:spLocks noChangeArrowheads="1"/>
                </p:cNvSpPr>
                <p:nvPr/>
              </p:nvSpPr>
              <p:spPr bwMode="auto">
                <a:xfrm>
                  <a:off x="2377993" y="2463014"/>
                  <a:ext cx="2979193" cy="2978585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8" name="Oval 13"/>
                <p:cNvSpPr>
                  <a:spLocks noChangeArrowheads="1"/>
                </p:cNvSpPr>
                <p:nvPr/>
              </p:nvSpPr>
              <p:spPr bwMode="auto">
                <a:xfrm>
                  <a:off x="2693765" y="2778180"/>
                  <a:ext cx="2347648" cy="2347648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9" name="Oval 14"/>
                <p:cNvSpPr>
                  <a:spLocks noChangeArrowheads="1"/>
                </p:cNvSpPr>
                <p:nvPr/>
              </p:nvSpPr>
              <p:spPr bwMode="auto">
                <a:xfrm>
                  <a:off x="2996179" y="3079985"/>
                  <a:ext cx="1742822" cy="1744036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8" name="Oval 15"/>
                <p:cNvSpPr>
                  <a:spLocks noChangeArrowheads="1"/>
                </p:cNvSpPr>
                <p:nvPr/>
              </p:nvSpPr>
              <p:spPr bwMode="auto">
                <a:xfrm>
                  <a:off x="3284018" y="3368432"/>
                  <a:ext cx="1166537" cy="1167144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9" name="Oval 16"/>
                <p:cNvSpPr>
                  <a:spLocks noChangeArrowheads="1"/>
                </p:cNvSpPr>
                <p:nvPr/>
              </p:nvSpPr>
              <p:spPr bwMode="auto">
                <a:xfrm>
                  <a:off x="3530563" y="3615584"/>
                  <a:ext cx="672839" cy="672838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31" name="Oval 17"/>
                <p:cNvSpPr>
                  <a:spLocks noChangeArrowheads="1"/>
                </p:cNvSpPr>
                <p:nvPr/>
              </p:nvSpPr>
              <p:spPr bwMode="auto">
                <a:xfrm>
                  <a:off x="3709096" y="3794117"/>
                  <a:ext cx="315773" cy="315773"/>
                </a:xfrm>
                <a:prstGeom prst="ellipse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</p:grpSp>
        <p:grpSp>
          <p:nvGrpSpPr>
            <p:cNvPr id="32" name="Group 25"/>
            <p:cNvGrpSpPr/>
            <p:nvPr/>
          </p:nvGrpSpPr>
          <p:grpSpPr>
            <a:xfrm rot="840000">
              <a:off x="10023" y="1597"/>
              <a:ext cx="2214" cy="2262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0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1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2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6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7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8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3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4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42" name="Group 34"/>
            <p:cNvGrpSpPr/>
            <p:nvPr/>
          </p:nvGrpSpPr>
          <p:grpSpPr>
            <a:xfrm rot="20700000">
              <a:off x="8166" y="2555"/>
              <a:ext cx="2622" cy="2679"/>
              <a:chOff x="5920323" y="2302554"/>
              <a:chExt cx="2180669" cy="2227927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5" name="Freeform 21"/>
              <p:cNvSpPr/>
              <p:nvPr/>
            </p:nvSpPr>
            <p:spPr bwMode="auto">
              <a:xfrm>
                <a:off x="7879324" y="4300937"/>
                <a:ext cx="221668" cy="229544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2" name="Freeform 22"/>
              <p:cNvSpPr/>
              <p:nvPr/>
            </p:nvSpPr>
            <p:spPr bwMode="auto">
              <a:xfrm>
                <a:off x="7375227" y="3756332"/>
                <a:ext cx="554732" cy="640248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6" name="Freeform 23"/>
              <p:cNvSpPr/>
              <p:nvPr/>
            </p:nvSpPr>
            <p:spPr bwMode="auto">
              <a:xfrm>
                <a:off x="7363975" y="3746206"/>
                <a:ext cx="155280" cy="247548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6" name="Freeform 24"/>
              <p:cNvSpPr/>
              <p:nvPr/>
            </p:nvSpPr>
            <p:spPr bwMode="auto">
              <a:xfrm>
                <a:off x="5920323" y="2783021"/>
                <a:ext cx="534478" cy="459088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7" name="Freeform 25"/>
              <p:cNvSpPr/>
              <p:nvPr/>
            </p:nvSpPr>
            <p:spPr bwMode="auto">
              <a:xfrm>
                <a:off x="6315274" y="2361065"/>
                <a:ext cx="198038" cy="517599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8" name="Freeform 26"/>
              <p:cNvSpPr/>
              <p:nvPr/>
            </p:nvSpPr>
            <p:spPr bwMode="auto">
              <a:xfrm>
                <a:off x="6053930" y="2855670"/>
                <a:ext cx="569359" cy="690883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9" name="Freeform 27"/>
              <p:cNvSpPr/>
              <p:nvPr/>
            </p:nvSpPr>
            <p:spPr bwMode="auto">
              <a:xfrm>
                <a:off x="6363658" y="2302554"/>
                <a:ext cx="541229" cy="755020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0" name="Freeform 28"/>
              <p:cNvSpPr/>
              <p:nvPr/>
            </p:nvSpPr>
            <p:spPr bwMode="auto">
              <a:xfrm>
                <a:off x="6451425" y="2878664"/>
                <a:ext cx="1019446" cy="1046451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51" name="Group 43"/>
            <p:cNvGrpSpPr/>
            <p:nvPr/>
          </p:nvGrpSpPr>
          <p:grpSpPr>
            <a:xfrm rot="240000">
              <a:off x="8420" y="1198"/>
              <a:ext cx="2838" cy="2900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52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3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4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5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6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7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8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9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</p:grpSp>
      <p:sp>
        <p:nvSpPr>
          <p:cNvPr id="78" name="TextBox 13"/>
          <p:cNvSpPr txBox="1"/>
          <p:nvPr/>
        </p:nvSpPr>
        <p:spPr>
          <a:xfrm>
            <a:off x="4633595" y="1741805"/>
            <a:ext cx="3062605" cy="368300"/>
          </a:xfrm>
          <a:prstGeom prst="rect">
            <a:avLst/>
          </a:prstGeom>
          <a:noFill/>
          <a:ln w="9525">
            <a:solidFill>
              <a:srgbClr val="2B3E4F">
                <a:alpha val="48000"/>
              </a:srgb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/>
            <a:r>
              <a:rPr lang="en-US" altLang="zh-CN">
                <a:solidFill>
                  <a:schemeClr val="bg1"/>
                </a:solidFill>
                <a:sym typeface="+mn-ea"/>
              </a:rPr>
              <a:t>Specific - 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明确性</a:t>
            </a:r>
            <a:endParaRPr lang="zh-CN" altLang="en-US" b="1" dirty="0" smtClean="0">
              <a:solidFill>
                <a:schemeClr val="bg1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67" name="TextBox 13"/>
          <p:cNvSpPr txBox="1"/>
          <p:nvPr/>
        </p:nvSpPr>
        <p:spPr>
          <a:xfrm>
            <a:off x="4565015" y="1820545"/>
            <a:ext cx="3062605" cy="368300"/>
          </a:xfrm>
          <a:prstGeom prst="rect">
            <a:avLst/>
          </a:prstGeom>
          <a:solidFill>
            <a:schemeClr val="tx1">
              <a:lumMod val="75000"/>
              <a:lumOff val="25000"/>
              <a:alpha val="85000"/>
            </a:schemeClr>
          </a:solidFill>
        </p:spPr>
        <p:txBody>
          <a:bodyPr wrap="square" rtlCol="0">
            <a:spAutoFit/>
          </a:bodyPr>
          <a:p>
            <a:pPr algn="ctr"/>
            <a:r>
              <a:rPr lang="en-US" altLang="zh-CN" b="1">
                <a:solidFill>
                  <a:schemeClr val="bg1"/>
                </a:solidFill>
                <a:sym typeface="+mn-ea"/>
              </a:rPr>
              <a:t>Measurable - </a:t>
            </a:r>
            <a:r>
              <a:rPr lang="zh-CN" altLang="en-US" b="1">
                <a:solidFill>
                  <a:schemeClr val="bg1"/>
                </a:solidFill>
                <a:sym typeface="+mn-ea"/>
              </a:rPr>
              <a:t>衡量</a:t>
            </a:r>
            <a:r>
              <a:rPr lang="zh-CN" altLang="en-US" b="1">
                <a:solidFill>
                  <a:schemeClr val="bg1"/>
                </a:solidFill>
                <a:sym typeface="+mn-ea"/>
              </a:rPr>
              <a:t>性</a:t>
            </a:r>
            <a:endParaRPr lang="zh-CN" altLang="en-US" b="1" dirty="0" smtClean="0">
              <a:solidFill>
                <a:schemeClr val="bg1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75" name="Rectangle 8"/>
          <p:cNvSpPr/>
          <p:nvPr/>
        </p:nvSpPr>
        <p:spPr>
          <a:xfrm>
            <a:off x="4679315" y="3642995"/>
            <a:ext cx="2832735" cy="221805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TextBox 14"/>
          <p:cNvSpPr txBox="1"/>
          <p:nvPr/>
        </p:nvSpPr>
        <p:spPr>
          <a:xfrm>
            <a:off x="5743575" y="4136390"/>
            <a:ext cx="7035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示 例</a:t>
            </a:r>
            <a:endParaRPr lang="zh-CN" b="1" dirty="0">
              <a:solidFill>
                <a:schemeClr val="accent3"/>
              </a:solidFill>
              <a:latin typeface="+mj-ea"/>
              <a:ea typeface="+mj-ea"/>
            </a:endParaRPr>
          </a:p>
        </p:txBody>
      </p:sp>
      <p:sp>
        <p:nvSpPr>
          <p:cNvPr id="177" name="TextBox 18"/>
          <p:cNvSpPr txBox="1"/>
          <p:nvPr/>
        </p:nvSpPr>
        <p:spPr>
          <a:xfrm>
            <a:off x="4724400" y="4462780"/>
            <a:ext cx="267716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“截止到12月末，各公司基本达成销售计划”您觉得这个目标可以衡量吗?这个目标存在什么问题呢？</a:t>
            </a:r>
            <a:endParaRPr lang="en-US" sz="120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82" name="Rectangle 7"/>
          <p:cNvSpPr/>
          <p:nvPr/>
        </p:nvSpPr>
        <p:spPr>
          <a:xfrm>
            <a:off x="847725" y="3650615"/>
            <a:ext cx="2832735" cy="221869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TextBox 13"/>
          <p:cNvSpPr txBox="1"/>
          <p:nvPr/>
        </p:nvSpPr>
        <p:spPr>
          <a:xfrm>
            <a:off x="1169670" y="4050665"/>
            <a:ext cx="2189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Measurable </a:t>
            </a:r>
            <a:r>
              <a:rPr 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衡量性</a:t>
            </a:r>
            <a:endParaRPr lang="zh-CN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84" name="TextBox 17"/>
          <p:cNvSpPr txBox="1"/>
          <p:nvPr/>
        </p:nvSpPr>
        <p:spPr>
          <a:xfrm>
            <a:off x="990600" y="4462780"/>
            <a:ext cx="2546985" cy="1364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5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衡量性就是指目标应该是明确的，而不是模糊的。应该有一组明确的数据，作为衡量是否达成目标的依据。目标要量化，考核时可以采用相同的标准准确衡量;</a:t>
            </a:r>
            <a:endParaRPr lang="en-US" sz="115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96" name="Rectangle 9"/>
          <p:cNvSpPr/>
          <p:nvPr/>
        </p:nvSpPr>
        <p:spPr>
          <a:xfrm>
            <a:off x="8521065" y="3642995"/>
            <a:ext cx="2832735" cy="2218690"/>
          </a:xfrm>
          <a:prstGeom prst="rect">
            <a:avLst/>
          </a:prstGeom>
          <a:noFill/>
          <a:ln w="19050"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TextBox 35"/>
          <p:cNvSpPr txBox="1"/>
          <p:nvPr/>
        </p:nvSpPr>
        <p:spPr>
          <a:xfrm>
            <a:off x="8629650" y="4418965"/>
            <a:ext cx="2676525" cy="1290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sz="1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示例中的“基本达成”是一个很难衡量的概念，达成多少才是"基本达成"?完成计划的90%算不算基本达成，80%呢?</a:t>
            </a:r>
            <a:endParaRPr lang="en-US" sz="120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" name="菱形 2"/>
          <p:cNvSpPr/>
          <p:nvPr/>
        </p:nvSpPr>
        <p:spPr>
          <a:xfrm>
            <a:off x="1644968" y="3241040"/>
            <a:ext cx="1238250" cy="809625"/>
          </a:xfrm>
          <a:prstGeom prst="diamond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菱形 22"/>
          <p:cNvSpPr/>
          <p:nvPr/>
        </p:nvSpPr>
        <p:spPr>
          <a:xfrm>
            <a:off x="5440998" y="3241040"/>
            <a:ext cx="1238250" cy="809625"/>
          </a:xfrm>
          <a:prstGeom prst="diamon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菱形 24"/>
          <p:cNvSpPr/>
          <p:nvPr/>
        </p:nvSpPr>
        <p:spPr>
          <a:xfrm>
            <a:off x="9364028" y="3241040"/>
            <a:ext cx="1238250" cy="809625"/>
          </a:xfrm>
          <a:prstGeom prst="diamond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/>
        </p:nvSpPr>
        <p:spPr>
          <a:xfrm>
            <a:off x="2081530" y="3400425"/>
            <a:ext cx="366395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600">
                <a:solidFill>
                  <a:schemeClr val="bg1"/>
                </a:solidFill>
              </a:rPr>
              <a:t>1</a:t>
            </a:r>
            <a:endParaRPr lang="en-US" altLang="zh-CN" sz="2600">
              <a:solidFill>
                <a:schemeClr val="bg1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882005" y="3400425"/>
            <a:ext cx="36639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600">
                <a:solidFill>
                  <a:schemeClr val="bg1"/>
                </a:solidFill>
              </a:rPr>
              <a:t>2</a:t>
            </a:r>
            <a:endParaRPr lang="en-US" altLang="zh-CN" sz="2600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793605" y="3400425"/>
            <a:ext cx="36639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600">
                <a:solidFill>
                  <a:schemeClr val="bg1"/>
                </a:solidFill>
              </a:rPr>
              <a:t>3</a:t>
            </a:r>
            <a:endParaRPr lang="en-US" altLang="zh-CN" sz="2600">
              <a:solidFill>
                <a:schemeClr val="bg1"/>
              </a:solidFill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9462770" y="4050665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示例说明</a:t>
            </a:r>
            <a:endParaRPr lang="zh-CN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8" name="文本框 67"/>
          <p:cNvSpPr txBox="1"/>
          <p:nvPr/>
        </p:nvSpPr>
        <p:spPr>
          <a:xfrm>
            <a:off x="5356225" y="709295"/>
            <a:ext cx="1617980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5000">
                <a:solidFill>
                  <a:srgbClr val="C00000"/>
                </a:solidFill>
                <a:latin typeface="Algerian" panose="04020705040A02060702" charset="0"/>
                <a:ea typeface="Adobe 黑体 Std R" panose="020B0400000000000000" charset="-122"/>
                <a:cs typeface="Algerian" panose="04020705040A02060702" charset="0"/>
              </a:rPr>
              <a:t>A</a:t>
            </a:r>
            <a:endParaRPr lang="en-US" altLang="zh-CN" sz="15000">
              <a:solidFill>
                <a:srgbClr val="C00000"/>
              </a:solidFill>
              <a:latin typeface="Algerian" panose="04020705040A02060702" charset="0"/>
              <a:ea typeface="Adobe 黑体 Std R" panose="020B0400000000000000" charset="-122"/>
              <a:cs typeface="Algerian" panose="04020705040A02060702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265430" y="267970"/>
            <a:ext cx="438785" cy="622300"/>
            <a:chOff x="418" y="422"/>
            <a:chExt cx="691" cy="980"/>
          </a:xfrm>
          <a:solidFill>
            <a:srgbClr val="0070C0"/>
          </a:solidFill>
        </p:grpSpPr>
        <p:sp>
          <p:nvSpPr>
            <p:cNvPr id="41" name="Freeform 5"/>
            <p:cNvSpPr/>
            <p:nvPr/>
          </p:nvSpPr>
          <p:spPr bwMode="auto">
            <a:xfrm>
              <a:off x="425" y="422"/>
              <a:ext cx="414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6"/>
            <p:cNvSpPr/>
            <p:nvPr/>
          </p:nvSpPr>
          <p:spPr bwMode="auto">
            <a:xfrm>
              <a:off x="695" y="696"/>
              <a:ext cx="414" cy="423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7"/>
            <p:cNvSpPr/>
            <p:nvPr/>
          </p:nvSpPr>
          <p:spPr bwMode="auto">
            <a:xfrm>
              <a:off x="418" y="982"/>
              <a:ext cx="411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45" name="直接连接符 44"/>
          <p:cNvCxnSpPr/>
          <p:nvPr/>
        </p:nvCxnSpPr>
        <p:spPr>
          <a:xfrm>
            <a:off x="874395" y="921385"/>
            <a:ext cx="10248900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"/>
          <p:cNvSpPr>
            <a:spLocks noChangeArrowheads="1"/>
          </p:cNvSpPr>
          <p:nvPr/>
        </p:nvSpPr>
        <p:spPr bwMode="auto">
          <a:xfrm>
            <a:off x="789323" y="338657"/>
            <a:ext cx="327914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8760" tIns="59381" rIns="118760" bIns="5938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原则（三）</a:t>
            </a:r>
            <a:endParaRPr lang="zh-CN" altLang="en-US" sz="2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0817225" y="164465"/>
            <a:ext cx="1038860" cy="1056005"/>
            <a:chOff x="8166" y="1198"/>
            <a:chExt cx="5105" cy="5191"/>
          </a:xfrm>
        </p:grpSpPr>
        <p:grpSp>
          <p:nvGrpSpPr>
            <p:cNvPr id="82" name="Group 81"/>
            <p:cNvGrpSpPr/>
            <p:nvPr/>
          </p:nvGrpSpPr>
          <p:grpSpPr>
            <a:xfrm>
              <a:off x="8983" y="2373"/>
              <a:ext cx="4288" cy="4016"/>
              <a:chOff x="7133415" y="1668270"/>
              <a:chExt cx="4322441" cy="4047961"/>
            </a:xfrm>
          </p:grpSpPr>
          <p:grpSp>
            <p:nvGrpSpPr>
              <p:cNvPr id="6" name="Group 9"/>
              <p:cNvGrpSpPr/>
              <p:nvPr/>
            </p:nvGrpSpPr>
            <p:grpSpPr>
              <a:xfrm>
                <a:off x="7133415" y="2987835"/>
                <a:ext cx="4322441" cy="2728396"/>
                <a:chOff x="1685115" y="3521460"/>
                <a:chExt cx="4322441" cy="2728396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16" name="Freeform 10"/>
                <p:cNvSpPr/>
                <p:nvPr/>
              </p:nvSpPr>
              <p:spPr bwMode="auto">
                <a:xfrm>
                  <a:off x="3925886" y="4199156"/>
                  <a:ext cx="2081670" cy="2050700"/>
                </a:xfrm>
                <a:custGeom>
                  <a:avLst/>
                  <a:gdLst>
                    <a:gd name="T0" fmla="*/ 3577 w 3638"/>
                    <a:gd name="T1" fmla="*/ 3090 h 3585"/>
                    <a:gd name="T2" fmla="*/ 3555 w 3638"/>
                    <a:gd name="T3" fmla="*/ 3072 h 3585"/>
                    <a:gd name="T4" fmla="*/ 3556 w 3638"/>
                    <a:gd name="T5" fmla="*/ 3071 h 3585"/>
                    <a:gd name="T6" fmla="*/ 468 w 3638"/>
                    <a:gd name="T7" fmla="*/ 0 h 3585"/>
                    <a:gd name="T8" fmla="*/ 0 w 3638"/>
                    <a:gd name="T9" fmla="*/ 470 h 3585"/>
                    <a:gd name="T10" fmla="*/ 3062 w 3638"/>
                    <a:gd name="T11" fmla="*/ 3516 h 3585"/>
                    <a:gd name="T12" fmla="*/ 3067 w 3638"/>
                    <a:gd name="T13" fmla="*/ 3522 h 3585"/>
                    <a:gd name="T14" fmla="*/ 3084 w 3638"/>
                    <a:gd name="T15" fmla="*/ 3537 h 3585"/>
                    <a:gd name="T16" fmla="*/ 3088 w 3638"/>
                    <a:gd name="T17" fmla="*/ 3541 h 3585"/>
                    <a:gd name="T18" fmla="*/ 3088 w 3638"/>
                    <a:gd name="T19" fmla="*/ 3540 h 3585"/>
                    <a:gd name="T20" fmla="*/ 3432 w 3638"/>
                    <a:gd name="T21" fmla="*/ 3436 h 3585"/>
                    <a:gd name="T22" fmla="*/ 3577 w 3638"/>
                    <a:gd name="T23" fmla="*/ 309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8" h="3585">
                      <a:moveTo>
                        <a:pt x="3577" y="3090"/>
                      </a:moveTo>
                      <a:cubicBezTo>
                        <a:pt x="3570" y="3083"/>
                        <a:pt x="3563" y="3077"/>
                        <a:pt x="3555" y="3072"/>
                      </a:cubicBezTo>
                      <a:cubicBezTo>
                        <a:pt x="3556" y="3071"/>
                        <a:pt x="3556" y="3071"/>
                        <a:pt x="3556" y="3071"/>
                      </a:cubicBezTo>
                      <a:cubicBezTo>
                        <a:pt x="468" y="0"/>
                        <a:pt x="468" y="0"/>
                        <a:pt x="468" y="0"/>
                      </a:cubicBez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3062" y="3516"/>
                        <a:pt x="3062" y="3516"/>
                        <a:pt x="3062" y="3516"/>
                      </a:cubicBezTo>
                      <a:cubicBezTo>
                        <a:pt x="3064" y="3518"/>
                        <a:pt x="3065" y="3520"/>
                        <a:pt x="3067" y="3522"/>
                      </a:cubicBezTo>
                      <a:cubicBezTo>
                        <a:pt x="3072" y="3528"/>
                        <a:pt x="3078" y="3533"/>
                        <a:pt x="3084" y="3537"/>
                      </a:cubicBezTo>
                      <a:cubicBezTo>
                        <a:pt x="3088" y="3541"/>
                        <a:pt x="3088" y="3541"/>
                        <a:pt x="3088" y="3541"/>
                      </a:cubicBezTo>
                      <a:cubicBezTo>
                        <a:pt x="3088" y="3540"/>
                        <a:pt x="3088" y="3540"/>
                        <a:pt x="3088" y="3540"/>
                      </a:cubicBezTo>
                      <a:cubicBezTo>
                        <a:pt x="3160" y="3585"/>
                        <a:pt x="3305" y="3544"/>
                        <a:pt x="3432" y="3436"/>
                      </a:cubicBezTo>
                      <a:cubicBezTo>
                        <a:pt x="3573" y="3317"/>
                        <a:pt x="3638" y="3162"/>
                        <a:pt x="3577" y="309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7" name="Freeform 11"/>
                <p:cNvSpPr/>
                <p:nvPr/>
              </p:nvSpPr>
              <p:spPr bwMode="auto">
                <a:xfrm>
                  <a:off x="1685115" y="4199156"/>
                  <a:ext cx="2081063" cy="2050700"/>
                </a:xfrm>
                <a:custGeom>
                  <a:avLst/>
                  <a:gdLst>
                    <a:gd name="T0" fmla="*/ 3637 w 3637"/>
                    <a:gd name="T1" fmla="*/ 470 h 3585"/>
                    <a:gd name="T2" fmla="*/ 3169 w 3637"/>
                    <a:gd name="T3" fmla="*/ 0 h 3585"/>
                    <a:gd name="T4" fmla="*/ 82 w 3637"/>
                    <a:gd name="T5" fmla="*/ 3071 h 3585"/>
                    <a:gd name="T6" fmla="*/ 83 w 3637"/>
                    <a:gd name="T7" fmla="*/ 3072 h 3585"/>
                    <a:gd name="T8" fmla="*/ 61 w 3637"/>
                    <a:gd name="T9" fmla="*/ 3090 h 3585"/>
                    <a:gd name="T10" fmla="*/ 205 w 3637"/>
                    <a:gd name="T11" fmla="*/ 3436 h 3585"/>
                    <a:gd name="T12" fmla="*/ 549 w 3637"/>
                    <a:gd name="T13" fmla="*/ 3540 h 3585"/>
                    <a:gd name="T14" fmla="*/ 550 w 3637"/>
                    <a:gd name="T15" fmla="*/ 3541 h 3585"/>
                    <a:gd name="T16" fmla="*/ 553 w 3637"/>
                    <a:gd name="T17" fmla="*/ 3537 h 3585"/>
                    <a:gd name="T18" fmla="*/ 570 w 3637"/>
                    <a:gd name="T19" fmla="*/ 3522 h 3585"/>
                    <a:gd name="T20" fmla="*/ 575 w 3637"/>
                    <a:gd name="T21" fmla="*/ 3516 h 3585"/>
                    <a:gd name="T22" fmla="*/ 3637 w 3637"/>
                    <a:gd name="T23" fmla="*/ 47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7" h="3585">
                      <a:moveTo>
                        <a:pt x="3637" y="470"/>
                      </a:moveTo>
                      <a:cubicBezTo>
                        <a:pt x="3169" y="0"/>
                        <a:pt x="3169" y="0"/>
                        <a:pt x="3169" y="0"/>
                      </a:cubicBezTo>
                      <a:cubicBezTo>
                        <a:pt x="82" y="3071"/>
                        <a:pt x="82" y="3071"/>
                        <a:pt x="82" y="3071"/>
                      </a:cubicBezTo>
                      <a:cubicBezTo>
                        <a:pt x="83" y="3072"/>
                        <a:pt x="83" y="3072"/>
                        <a:pt x="83" y="3072"/>
                      </a:cubicBezTo>
                      <a:cubicBezTo>
                        <a:pt x="74" y="3077"/>
                        <a:pt x="67" y="3083"/>
                        <a:pt x="61" y="3090"/>
                      </a:cubicBezTo>
                      <a:cubicBezTo>
                        <a:pt x="0" y="3162"/>
                        <a:pt x="65" y="3317"/>
                        <a:pt x="205" y="3436"/>
                      </a:cubicBezTo>
                      <a:cubicBezTo>
                        <a:pt x="332" y="3544"/>
                        <a:pt x="477" y="3585"/>
                        <a:pt x="549" y="3540"/>
                      </a:cubicBezTo>
                      <a:cubicBezTo>
                        <a:pt x="550" y="3541"/>
                        <a:pt x="550" y="3541"/>
                        <a:pt x="550" y="3541"/>
                      </a:cubicBezTo>
                      <a:cubicBezTo>
                        <a:pt x="553" y="3537"/>
                        <a:pt x="553" y="3537"/>
                        <a:pt x="553" y="3537"/>
                      </a:cubicBezTo>
                      <a:cubicBezTo>
                        <a:pt x="560" y="3533"/>
                        <a:pt x="565" y="3528"/>
                        <a:pt x="570" y="3522"/>
                      </a:cubicBezTo>
                      <a:cubicBezTo>
                        <a:pt x="572" y="3520"/>
                        <a:pt x="574" y="3518"/>
                        <a:pt x="575" y="3516"/>
                      </a:cubicBezTo>
                      <a:lnTo>
                        <a:pt x="3637" y="4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8" name="Freeform 12"/>
                <p:cNvSpPr/>
                <p:nvPr/>
              </p:nvSpPr>
              <p:spPr bwMode="auto">
                <a:xfrm>
                  <a:off x="3668410" y="3521460"/>
                  <a:ext cx="411112" cy="2598444"/>
                </a:xfrm>
                <a:custGeom>
                  <a:avLst/>
                  <a:gdLst>
                    <a:gd name="T0" fmla="*/ 667 w 719"/>
                    <a:gd name="T1" fmla="*/ 4334 h 4542"/>
                    <a:gd name="T2" fmla="*/ 666 w 719"/>
                    <a:gd name="T3" fmla="*/ 4326 h 4542"/>
                    <a:gd name="T4" fmla="*/ 719 w 719"/>
                    <a:gd name="T5" fmla="*/ 8 h 4542"/>
                    <a:gd name="T6" fmla="*/ 56 w 719"/>
                    <a:gd name="T7" fmla="*/ 0 h 4542"/>
                    <a:gd name="T8" fmla="*/ 2 w 719"/>
                    <a:gd name="T9" fmla="*/ 4354 h 4542"/>
                    <a:gd name="T10" fmla="*/ 4 w 719"/>
                    <a:gd name="T11" fmla="*/ 4354 h 4542"/>
                    <a:gd name="T12" fmla="*/ 1 w 719"/>
                    <a:gd name="T13" fmla="*/ 4383 h 4542"/>
                    <a:gd name="T14" fmla="*/ 347 w 719"/>
                    <a:gd name="T15" fmla="*/ 4529 h 4542"/>
                    <a:gd name="T16" fmla="*/ 665 w 719"/>
                    <a:gd name="T17" fmla="*/ 4362 h 4542"/>
                    <a:gd name="T18" fmla="*/ 666 w 719"/>
                    <a:gd name="T19" fmla="*/ 4362 h 4542"/>
                    <a:gd name="T20" fmla="*/ 666 w 719"/>
                    <a:gd name="T21" fmla="*/ 4357 h 4542"/>
                    <a:gd name="T22" fmla="*/ 667 w 719"/>
                    <a:gd name="T23" fmla="*/ 4334 h 45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19" h="4542">
                      <a:moveTo>
                        <a:pt x="667" y="4334"/>
                      </a:moveTo>
                      <a:cubicBezTo>
                        <a:pt x="667" y="4332"/>
                        <a:pt x="667" y="4329"/>
                        <a:pt x="666" y="4326"/>
                      </a:cubicBezTo>
                      <a:cubicBezTo>
                        <a:pt x="719" y="8"/>
                        <a:pt x="719" y="8"/>
                        <a:pt x="719" y="8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2" y="4354"/>
                        <a:pt x="2" y="4354"/>
                        <a:pt x="2" y="4354"/>
                      </a:cubicBezTo>
                      <a:cubicBezTo>
                        <a:pt x="4" y="4354"/>
                        <a:pt x="4" y="4354"/>
                        <a:pt x="4" y="4354"/>
                      </a:cubicBezTo>
                      <a:cubicBezTo>
                        <a:pt x="1" y="4364"/>
                        <a:pt x="0" y="4373"/>
                        <a:pt x="1" y="4383"/>
                      </a:cubicBezTo>
                      <a:cubicBezTo>
                        <a:pt x="8" y="4477"/>
                        <a:pt x="163" y="4542"/>
                        <a:pt x="347" y="4529"/>
                      </a:cubicBezTo>
                      <a:cubicBezTo>
                        <a:pt x="512" y="4517"/>
                        <a:pt x="645" y="4445"/>
                        <a:pt x="665" y="4362"/>
                      </a:cubicBezTo>
                      <a:cubicBezTo>
                        <a:pt x="666" y="4362"/>
                        <a:pt x="666" y="4362"/>
                        <a:pt x="666" y="4362"/>
                      </a:cubicBezTo>
                      <a:cubicBezTo>
                        <a:pt x="666" y="4357"/>
                        <a:pt x="666" y="4357"/>
                        <a:pt x="666" y="4357"/>
                      </a:cubicBezTo>
                      <a:cubicBezTo>
                        <a:pt x="667" y="4350"/>
                        <a:pt x="668" y="4342"/>
                        <a:pt x="667" y="43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19" name="Group 13"/>
              <p:cNvGrpSpPr/>
              <p:nvPr/>
            </p:nvGrpSpPr>
            <p:grpSpPr>
              <a:xfrm>
                <a:off x="7876695" y="2814767"/>
                <a:ext cx="2864422" cy="2524359"/>
                <a:chOff x="2428395" y="3348392"/>
                <a:chExt cx="2864422" cy="2524359"/>
              </a:xfrm>
              <a:solidFill>
                <a:schemeClr val="tx1">
                  <a:alpha val="50000"/>
                </a:schemeClr>
              </a:solidFill>
            </p:grpSpPr>
            <p:sp>
              <p:nvSpPr>
                <p:cNvPr id="20" name="Freeform 14"/>
                <p:cNvSpPr/>
                <p:nvPr/>
              </p:nvSpPr>
              <p:spPr bwMode="auto">
                <a:xfrm>
                  <a:off x="2428395" y="4143896"/>
                  <a:ext cx="1392436" cy="1374218"/>
                </a:xfrm>
                <a:custGeom>
                  <a:avLst/>
                  <a:gdLst>
                    <a:gd name="T0" fmla="*/ 0 w 2434"/>
                    <a:gd name="T1" fmla="*/ 1956 h 2402"/>
                    <a:gd name="T2" fmla="*/ 492 w 2434"/>
                    <a:gd name="T3" fmla="*/ 2402 h 2402"/>
                    <a:gd name="T4" fmla="*/ 2434 w 2434"/>
                    <a:gd name="T5" fmla="*/ 470 h 2402"/>
                    <a:gd name="T6" fmla="*/ 1966 w 2434"/>
                    <a:gd name="T7" fmla="*/ 0 h 2402"/>
                    <a:gd name="T8" fmla="*/ 0 w 2434"/>
                    <a:gd name="T9" fmla="*/ 1956 h 24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34" h="2402">
                      <a:moveTo>
                        <a:pt x="0" y="1956"/>
                      </a:moveTo>
                      <a:cubicBezTo>
                        <a:pt x="90" y="2246"/>
                        <a:pt x="246" y="2330"/>
                        <a:pt x="492" y="2402"/>
                      </a:cubicBezTo>
                      <a:cubicBezTo>
                        <a:pt x="2434" y="470"/>
                        <a:pt x="2434" y="470"/>
                        <a:pt x="2434" y="470"/>
                      </a:cubicBezTo>
                      <a:cubicBezTo>
                        <a:pt x="1966" y="0"/>
                        <a:pt x="1966" y="0"/>
                        <a:pt x="1966" y="0"/>
                      </a:cubicBezTo>
                      <a:lnTo>
                        <a:pt x="0" y="195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1" name="Freeform 15"/>
                <p:cNvSpPr/>
                <p:nvPr/>
              </p:nvSpPr>
              <p:spPr bwMode="auto">
                <a:xfrm>
                  <a:off x="3877913" y="4151183"/>
                  <a:ext cx="1414904" cy="1392435"/>
                </a:xfrm>
                <a:custGeom>
                  <a:avLst/>
                  <a:gdLst>
                    <a:gd name="T0" fmla="*/ 468 w 2473"/>
                    <a:gd name="T1" fmla="*/ 0 h 2434"/>
                    <a:gd name="T2" fmla="*/ 0 w 2473"/>
                    <a:gd name="T3" fmla="*/ 470 h 2434"/>
                    <a:gd name="T4" fmla="*/ 1974 w 2473"/>
                    <a:gd name="T5" fmla="*/ 2434 h 2434"/>
                    <a:gd name="T6" fmla="*/ 2473 w 2473"/>
                    <a:gd name="T7" fmla="*/ 1994 h 2434"/>
                    <a:gd name="T8" fmla="*/ 468 w 2473"/>
                    <a:gd name="T9" fmla="*/ 0 h 2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73" h="2434">
                      <a:moveTo>
                        <a:pt x="468" y="0"/>
                      </a:move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1974" y="2434"/>
                        <a:pt x="1974" y="2434"/>
                        <a:pt x="1974" y="2434"/>
                      </a:cubicBezTo>
                      <a:cubicBezTo>
                        <a:pt x="2200" y="2366"/>
                        <a:pt x="2332" y="2258"/>
                        <a:pt x="2473" y="1994"/>
                      </a:cubicBezTo>
                      <a:lnTo>
                        <a:pt x="46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4" name="Freeform 16"/>
                <p:cNvSpPr/>
                <p:nvPr/>
              </p:nvSpPr>
              <p:spPr bwMode="auto">
                <a:xfrm>
                  <a:off x="3670232" y="3348392"/>
                  <a:ext cx="409290" cy="2524359"/>
                </a:xfrm>
                <a:custGeom>
                  <a:avLst/>
                  <a:gdLst>
                    <a:gd name="T0" fmla="*/ 0 w 715"/>
                    <a:gd name="T1" fmla="*/ 4252 h 4412"/>
                    <a:gd name="T2" fmla="*/ 663 w 715"/>
                    <a:gd name="T3" fmla="*/ 4275 h 4412"/>
                    <a:gd name="T4" fmla="*/ 715 w 715"/>
                    <a:gd name="T5" fmla="*/ 9 h 4412"/>
                    <a:gd name="T6" fmla="*/ 52 w 715"/>
                    <a:gd name="T7" fmla="*/ 0 h 4412"/>
                    <a:gd name="T8" fmla="*/ 0 w 715"/>
                    <a:gd name="T9" fmla="*/ 4252 h 4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15" h="4412">
                      <a:moveTo>
                        <a:pt x="0" y="4252"/>
                      </a:moveTo>
                      <a:cubicBezTo>
                        <a:pt x="196" y="4412"/>
                        <a:pt x="476" y="4402"/>
                        <a:pt x="663" y="4275"/>
                      </a:cubicBezTo>
                      <a:cubicBezTo>
                        <a:pt x="715" y="9"/>
                        <a:pt x="715" y="9"/>
                        <a:pt x="715" y="9"/>
                      </a:cubicBezTo>
                      <a:cubicBezTo>
                        <a:pt x="52" y="0"/>
                        <a:pt x="52" y="0"/>
                        <a:pt x="52" y="0"/>
                      </a:cubicBezTo>
                      <a:lnTo>
                        <a:pt x="0" y="42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5" name="Group 17"/>
              <p:cNvGrpSpPr/>
              <p:nvPr/>
            </p:nvGrpSpPr>
            <p:grpSpPr>
              <a:xfrm>
                <a:off x="7565173" y="1668270"/>
                <a:ext cx="3500825" cy="3500217"/>
                <a:chOff x="2116873" y="2201895"/>
                <a:chExt cx="3500825" cy="3500217"/>
              </a:xfrm>
            </p:grpSpPr>
            <p:sp>
              <p:nvSpPr>
                <p:cNvPr id="24" name="Oval 11"/>
                <p:cNvSpPr>
                  <a:spLocks noChangeArrowheads="1"/>
                </p:cNvSpPr>
                <p:nvPr/>
              </p:nvSpPr>
              <p:spPr bwMode="auto">
                <a:xfrm>
                  <a:off x="2116873" y="2201895"/>
                  <a:ext cx="3500825" cy="3500217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7" name="Oval 12"/>
                <p:cNvSpPr>
                  <a:spLocks noChangeArrowheads="1"/>
                </p:cNvSpPr>
                <p:nvPr/>
              </p:nvSpPr>
              <p:spPr bwMode="auto">
                <a:xfrm>
                  <a:off x="2377993" y="2463014"/>
                  <a:ext cx="2979193" cy="2978585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8" name="Oval 13"/>
                <p:cNvSpPr>
                  <a:spLocks noChangeArrowheads="1"/>
                </p:cNvSpPr>
                <p:nvPr/>
              </p:nvSpPr>
              <p:spPr bwMode="auto">
                <a:xfrm>
                  <a:off x="2693765" y="2778180"/>
                  <a:ext cx="2347648" cy="2347648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9" name="Oval 14"/>
                <p:cNvSpPr>
                  <a:spLocks noChangeArrowheads="1"/>
                </p:cNvSpPr>
                <p:nvPr/>
              </p:nvSpPr>
              <p:spPr bwMode="auto">
                <a:xfrm>
                  <a:off x="2996179" y="3079985"/>
                  <a:ext cx="1742822" cy="1744036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8" name="Oval 15"/>
                <p:cNvSpPr>
                  <a:spLocks noChangeArrowheads="1"/>
                </p:cNvSpPr>
                <p:nvPr/>
              </p:nvSpPr>
              <p:spPr bwMode="auto">
                <a:xfrm>
                  <a:off x="3284018" y="3368432"/>
                  <a:ext cx="1166537" cy="1167144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9" name="Oval 16"/>
                <p:cNvSpPr>
                  <a:spLocks noChangeArrowheads="1"/>
                </p:cNvSpPr>
                <p:nvPr/>
              </p:nvSpPr>
              <p:spPr bwMode="auto">
                <a:xfrm>
                  <a:off x="3530563" y="3615584"/>
                  <a:ext cx="672839" cy="672838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31" name="Oval 17"/>
                <p:cNvSpPr>
                  <a:spLocks noChangeArrowheads="1"/>
                </p:cNvSpPr>
                <p:nvPr/>
              </p:nvSpPr>
              <p:spPr bwMode="auto">
                <a:xfrm>
                  <a:off x="3709096" y="3794117"/>
                  <a:ext cx="315773" cy="315773"/>
                </a:xfrm>
                <a:prstGeom prst="ellipse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</p:grpSp>
        <p:grpSp>
          <p:nvGrpSpPr>
            <p:cNvPr id="32" name="Group 25"/>
            <p:cNvGrpSpPr/>
            <p:nvPr/>
          </p:nvGrpSpPr>
          <p:grpSpPr>
            <a:xfrm rot="840000">
              <a:off x="10023" y="1597"/>
              <a:ext cx="2214" cy="2262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0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1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2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6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7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8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3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4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42" name="Group 34"/>
            <p:cNvGrpSpPr/>
            <p:nvPr/>
          </p:nvGrpSpPr>
          <p:grpSpPr>
            <a:xfrm rot="20700000">
              <a:off x="8166" y="2555"/>
              <a:ext cx="2622" cy="2679"/>
              <a:chOff x="5920323" y="2302554"/>
              <a:chExt cx="2180669" cy="2227927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5" name="Freeform 21"/>
              <p:cNvSpPr/>
              <p:nvPr/>
            </p:nvSpPr>
            <p:spPr bwMode="auto">
              <a:xfrm>
                <a:off x="7879324" y="4300937"/>
                <a:ext cx="221668" cy="229544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2" name="Freeform 22"/>
              <p:cNvSpPr/>
              <p:nvPr/>
            </p:nvSpPr>
            <p:spPr bwMode="auto">
              <a:xfrm>
                <a:off x="7375227" y="3756332"/>
                <a:ext cx="554732" cy="640248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6" name="Freeform 23"/>
              <p:cNvSpPr/>
              <p:nvPr/>
            </p:nvSpPr>
            <p:spPr bwMode="auto">
              <a:xfrm>
                <a:off x="7363975" y="3746206"/>
                <a:ext cx="155280" cy="247548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6" name="Freeform 24"/>
              <p:cNvSpPr/>
              <p:nvPr/>
            </p:nvSpPr>
            <p:spPr bwMode="auto">
              <a:xfrm>
                <a:off x="5920323" y="2783021"/>
                <a:ext cx="534478" cy="459088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7" name="Freeform 25"/>
              <p:cNvSpPr/>
              <p:nvPr/>
            </p:nvSpPr>
            <p:spPr bwMode="auto">
              <a:xfrm>
                <a:off x="6315274" y="2361065"/>
                <a:ext cx="198038" cy="517599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8" name="Freeform 26"/>
              <p:cNvSpPr/>
              <p:nvPr/>
            </p:nvSpPr>
            <p:spPr bwMode="auto">
              <a:xfrm>
                <a:off x="6053930" y="2855670"/>
                <a:ext cx="569359" cy="690883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9" name="Freeform 27"/>
              <p:cNvSpPr/>
              <p:nvPr/>
            </p:nvSpPr>
            <p:spPr bwMode="auto">
              <a:xfrm>
                <a:off x="6363658" y="2302554"/>
                <a:ext cx="541229" cy="755020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0" name="Freeform 28"/>
              <p:cNvSpPr/>
              <p:nvPr/>
            </p:nvSpPr>
            <p:spPr bwMode="auto">
              <a:xfrm>
                <a:off x="6451425" y="2878664"/>
                <a:ext cx="1019446" cy="1046451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51" name="Group 43"/>
            <p:cNvGrpSpPr/>
            <p:nvPr/>
          </p:nvGrpSpPr>
          <p:grpSpPr>
            <a:xfrm rot="240000">
              <a:off x="8420" y="1198"/>
              <a:ext cx="2838" cy="2900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52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3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4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5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6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7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8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9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</p:grpSp>
      <p:sp>
        <p:nvSpPr>
          <p:cNvPr id="78" name="TextBox 13"/>
          <p:cNvSpPr txBox="1"/>
          <p:nvPr/>
        </p:nvSpPr>
        <p:spPr>
          <a:xfrm>
            <a:off x="4633595" y="1741805"/>
            <a:ext cx="3062605" cy="368300"/>
          </a:xfrm>
          <a:prstGeom prst="rect">
            <a:avLst/>
          </a:prstGeom>
          <a:noFill/>
          <a:ln w="9525">
            <a:solidFill>
              <a:srgbClr val="2B3E4F">
                <a:alpha val="48000"/>
              </a:srgb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/>
            <a:r>
              <a:rPr lang="en-US" altLang="zh-CN">
                <a:solidFill>
                  <a:schemeClr val="bg1"/>
                </a:solidFill>
                <a:sym typeface="+mn-ea"/>
              </a:rPr>
              <a:t>Specific - 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明确性</a:t>
            </a:r>
            <a:endParaRPr lang="zh-CN" altLang="en-US" b="1" dirty="0" smtClean="0">
              <a:solidFill>
                <a:schemeClr val="bg1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67" name="TextBox 13"/>
          <p:cNvSpPr txBox="1"/>
          <p:nvPr/>
        </p:nvSpPr>
        <p:spPr>
          <a:xfrm>
            <a:off x="4565015" y="1820545"/>
            <a:ext cx="3062605" cy="368300"/>
          </a:xfrm>
          <a:prstGeom prst="rect">
            <a:avLst/>
          </a:prstGeom>
          <a:solidFill>
            <a:schemeClr val="tx1">
              <a:lumMod val="75000"/>
              <a:lumOff val="25000"/>
              <a:alpha val="85000"/>
            </a:schemeClr>
          </a:solidFill>
        </p:spPr>
        <p:txBody>
          <a:bodyPr wrap="square" rtlCol="0">
            <a:spAutoFit/>
          </a:bodyPr>
          <a:p>
            <a:pPr algn="ctr"/>
            <a:r>
              <a:rPr lang="en-US" altLang="zh-CN" b="1">
                <a:solidFill>
                  <a:schemeClr val="bg1"/>
                </a:solidFill>
                <a:sym typeface="+mn-ea"/>
              </a:rPr>
              <a:t>Achievable - </a:t>
            </a:r>
            <a:r>
              <a:rPr lang="zh-CN" altLang="en-US" b="1">
                <a:solidFill>
                  <a:schemeClr val="bg1"/>
                </a:solidFill>
                <a:sym typeface="+mn-ea"/>
              </a:rPr>
              <a:t>可达成</a:t>
            </a:r>
            <a:endParaRPr lang="zh-CN" altLang="en-US" b="1" dirty="0" smtClean="0">
              <a:solidFill>
                <a:schemeClr val="bg1"/>
              </a:solidFill>
              <a:latin typeface="+mn-ea"/>
              <a:ea typeface="+mn-ea"/>
              <a:sym typeface="+mn-ea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4722495" y="2971800"/>
            <a:ext cx="3070860" cy="1620520"/>
            <a:chOff x="7336" y="4349"/>
            <a:chExt cx="4836" cy="2552"/>
          </a:xfrm>
        </p:grpSpPr>
        <p:sp>
          <p:nvSpPr>
            <p:cNvPr id="60" name="MH_SubTitle_2"/>
            <p:cNvSpPr/>
            <p:nvPr>
              <p:custDataLst>
                <p:tags r:id="rId1"/>
              </p:custDataLst>
            </p:nvPr>
          </p:nvSpPr>
          <p:spPr>
            <a:xfrm>
              <a:off x="7336" y="4896"/>
              <a:ext cx="4836" cy="2005"/>
            </a:xfrm>
            <a:custGeom>
              <a:avLst/>
              <a:gdLst>
                <a:gd name="connsiteX0" fmla="*/ 0 w 1674206"/>
                <a:gd name="connsiteY0" fmla="*/ 0 h 775493"/>
                <a:gd name="connsiteX1" fmla="*/ 1240155 w 1674206"/>
                <a:gd name="connsiteY1" fmla="*/ 0 h 775493"/>
                <a:gd name="connsiteX2" fmla="*/ 1674206 w 1674206"/>
                <a:gd name="connsiteY2" fmla="*/ 387747 h 775493"/>
                <a:gd name="connsiteX3" fmla="*/ 1240155 w 1674206"/>
                <a:gd name="connsiteY3" fmla="*/ 775493 h 775493"/>
                <a:gd name="connsiteX4" fmla="*/ 0 w 1674206"/>
                <a:gd name="connsiteY4" fmla="*/ 775493 h 775493"/>
                <a:gd name="connsiteX5" fmla="*/ 434051 w 1674206"/>
                <a:gd name="connsiteY5" fmla="*/ 387747 h 775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4206" h="775493">
                  <a:moveTo>
                    <a:pt x="0" y="0"/>
                  </a:moveTo>
                  <a:lnTo>
                    <a:pt x="1240155" y="0"/>
                  </a:lnTo>
                  <a:lnTo>
                    <a:pt x="1674206" y="387747"/>
                  </a:lnTo>
                  <a:lnTo>
                    <a:pt x="1240155" y="775493"/>
                  </a:lnTo>
                  <a:lnTo>
                    <a:pt x="0" y="775493"/>
                  </a:lnTo>
                  <a:lnTo>
                    <a:pt x="434051" y="387747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4910" tIns="0" rIns="188960" bIns="0" anchor="ctr">
              <a:normAutofit/>
            </a:bodyPr>
            <a:p>
              <a:pPr algn="ctr">
                <a:defRPr/>
              </a:pPr>
              <a:endParaRPr lang="zh-CN" altLang="en-US" sz="15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61" name="MH_Other_2"/>
            <p:cNvSpPr/>
            <p:nvPr>
              <p:custDataLst>
                <p:tags r:id="rId2"/>
              </p:custDataLst>
            </p:nvPr>
          </p:nvSpPr>
          <p:spPr>
            <a:xfrm>
              <a:off x="7863" y="4349"/>
              <a:ext cx="1005" cy="987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C00000"/>
              </a:solidFill>
            </a:ln>
            <a:effectLst>
              <a:outerShdw blurRad="63500" dist="508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p>
              <a:pPr algn="ctr">
                <a:defRPr/>
              </a:pPr>
              <a:r>
                <a:rPr lang="en-US" altLang="zh-CN" sz="24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2</a:t>
              </a:r>
              <a:endParaRPr lang="en-US" altLang="zh-CN" sz="24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7793990" y="2972435"/>
            <a:ext cx="3207385" cy="1620520"/>
            <a:chOff x="10983" y="4349"/>
            <a:chExt cx="5051" cy="2552"/>
          </a:xfrm>
        </p:grpSpPr>
        <p:sp>
          <p:nvSpPr>
            <p:cNvPr id="62" name="MH_SubTitle_3"/>
            <p:cNvSpPr/>
            <p:nvPr>
              <p:custDataLst>
                <p:tags r:id="rId3"/>
              </p:custDataLst>
            </p:nvPr>
          </p:nvSpPr>
          <p:spPr>
            <a:xfrm>
              <a:off x="10983" y="4896"/>
              <a:ext cx="5051" cy="2005"/>
            </a:xfrm>
            <a:custGeom>
              <a:avLst/>
              <a:gdLst>
                <a:gd name="connsiteX0" fmla="*/ 0 w 1674206"/>
                <a:gd name="connsiteY0" fmla="*/ 0 h 775493"/>
                <a:gd name="connsiteX1" fmla="*/ 1240155 w 1674206"/>
                <a:gd name="connsiteY1" fmla="*/ 0 h 775493"/>
                <a:gd name="connsiteX2" fmla="*/ 1674206 w 1674206"/>
                <a:gd name="connsiteY2" fmla="*/ 387747 h 775493"/>
                <a:gd name="connsiteX3" fmla="*/ 1240155 w 1674206"/>
                <a:gd name="connsiteY3" fmla="*/ 775493 h 775493"/>
                <a:gd name="connsiteX4" fmla="*/ 0 w 1674206"/>
                <a:gd name="connsiteY4" fmla="*/ 775493 h 775493"/>
                <a:gd name="connsiteX5" fmla="*/ 434051 w 1674206"/>
                <a:gd name="connsiteY5" fmla="*/ 387747 h 775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4206" h="775493">
                  <a:moveTo>
                    <a:pt x="0" y="0"/>
                  </a:moveTo>
                  <a:lnTo>
                    <a:pt x="1240155" y="0"/>
                  </a:lnTo>
                  <a:lnTo>
                    <a:pt x="1674206" y="387747"/>
                  </a:lnTo>
                  <a:lnTo>
                    <a:pt x="1240155" y="775493"/>
                  </a:lnTo>
                  <a:lnTo>
                    <a:pt x="0" y="775493"/>
                  </a:lnTo>
                  <a:lnTo>
                    <a:pt x="434051" y="38774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4910" tIns="0" rIns="188960" bIns="0" anchor="ctr">
              <a:normAutofit/>
            </a:bodyPr>
            <a:p>
              <a:pPr algn="ctr">
                <a:defRPr/>
              </a:pPr>
              <a:endParaRPr lang="zh-CN" altLang="en-US" sz="15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3" name="MH_Other_3"/>
            <p:cNvSpPr/>
            <p:nvPr>
              <p:custDataLst>
                <p:tags r:id="rId4"/>
              </p:custDataLst>
            </p:nvPr>
          </p:nvSpPr>
          <p:spPr>
            <a:xfrm>
              <a:off x="11511" y="4349"/>
              <a:ext cx="1005" cy="987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595959"/>
              </a:solidFill>
            </a:ln>
            <a:effectLst>
              <a:outerShdw blurRad="63500" dist="508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p>
              <a:pPr algn="ctr">
                <a:defRPr/>
              </a:pPr>
              <a:r>
                <a:rPr lang="en-US" altLang="zh-CN" sz="24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3</a:t>
              </a:r>
              <a:endParaRPr lang="en-US" altLang="zh-CN" sz="24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1540510" y="2971800"/>
            <a:ext cx="3058795" cy="1620520"/>
            <a:chOff x="3146" y="4769"/>
            <a:chExt cx="4817" cy="2552"/>
          </a:xfrm>
        </p:grpSpPr>
        <p:grpSp>
          <p:nvGrpSpPr>
            <p:cNvPr id="71" name="组合 70"/>
            <p:cNvGrpSpPr/>
            <p:nvPr/>
          </p:nvGrpSpPr>
          <p:grpSpPr>
            <a:xfrm>
              <a:off x="3146" y="4769"/>
              <a:ext cx="4817" cy="2552"/>
              <a:chOff x="3146" y="4349"/>
              <a:chExt cx="4817" cy="2552"/>
            </a:xfrm>
          </p:grpSpPr>
          <p:sp>
            <p:nvSpPr>
              <p:cNvPr id="2" name="MH_SubTitle_1"/>
              <p:cNvSpPr/>
              <p:nvPr>
                <p:custDataLst>
                  <p:tags r:id="rId5"/>
                </p:custDataLst>
              </p:nvPr>
            </p:nvSpPr>
            <p:spPr>
              <a:xfrm>
                <a:off x="3146" y="4896"/>
                <a:ext cx="4817" cy="2005"/>
              </a:xfrm>
              <a:custGeom>
                <a:avLst/>
                <a:gdLst>
                  <a:gd name="connsiteX0" fmla="*/ 0 w 1674206"/>
                  <a:gd name="connsiteY0" fmla="*/ 0 h 775493"/>
                  <a:gd name="connsiteX1" fmla="*/ 1240155 w 1674206"/>
                  <a:gd name="connsiteY1" fmla="*/ 0 h 775493"/>
                  <a:gd name="connsiteX2" fmla="*/ 1674206 w 1674206"/>
                  <a:gd name="connsiteY2" fmla="*/ 387747 h 775493"/>
                  <a:gd name="connsiteX3" fmla="*/ 1240155 w 1674206"/>
                  <a:gd name="connsiteY3" fmla="*/ 775493 h 775493"/>
                  <a:gd name="connsiteX4" fmla="*/ 0 w 1674206"/>
                  <a:gd name="connsiteY4" fmla="*/ 775493 h 775493"/>
                  <a:gd name="connsiteX5" fmla="*/ 434051 w 1674206"/>
                  <a:gd name="connsiteY5" fmla="*/ 387747 h 775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74206" h="775493">
                    <a:moveTo>
                      <a:pt x="0" y="0"/>
                    </a:moveTo>
                    <a:lnTo>
                      <a:pt x="1240155" y="0"/>
                    </a:lnTo>
                    <a:lnTo>
                      <a:pt x="1674206" y="387747"/>
                    </a:lnTo>
                    <a:lnTo>
                      <a:pt x="1240155" y="775493"/>
                    </a:lnTo>
                    <a:lnTo>
                      <a:pt x="0" y="775493"/>
                    </a:lnTo>
                    <a:lnTo>
                      <a:pt x="434051" y="387747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04910" tIns="0" rIns="188960" bIns="0" anchor="ctr">
                <a:normAutofit/>
              </a:bodyPr>
              <a:p>
                <a:pPr algn="ctr">
                  <a:defRPr/>
                </a:pPr>
                <a:endParaRPr lang="zh-CN" altLang="en-US" sz="15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4" name="MH_Other_1"/>
              <p:cNvSpPr/>
              <p:nvPr>
                <p:custDataLst>
                  <p:tags r:id="rId6"/>
                </p:custDataLst>
              </p:nvPr>
            </p:nvSpPr>
            <p:spPr>
              <a:xfrm>
                <a:off x="3656" y="4349"/>
                <a:ext cx="1005" cy="987"/>
              </a:xfrm>
              <a:prstGeom prst="ellipse">
                <a:avLst/>
              </a:prstGeom>
              <a:solidFill>
                <a:srgbClr val="FFFFFF"/>
              </a:solidFill>
              <a:ln w="25400">
                <a:solidFill>
                  <a:srgbClr val="0070C0"/>
                </a:solidFill>
              </a:ln>
              <a:effectLst>
                <a:outerShdw blurRad="63500" dist="508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p>
                <a:pPr algn="ctr">
                  <a:defRPr/>
                </a:pPr>
                <a:r>
                  <a:rPr lang="en-US" altLang="zh-CN" sz="2400" b="1">
                    <a:solidFill>
                      <a:srgbClr val="2F4DC5"/>
                    </a:solidFill>
                    <a:cs typeface="+mn-ea"/>
                    <a:sym typeface="+mn-lt"/>
                  </a:rPr>
                  <a:t>1</a:t>
                </a:r>
                <a:endParaRPr lang="en-US" altLang="zh-CN" sz="2400" b="1">
                  <a:solidFill>
                    <a:srgbClr val="2F4DC5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72" name="文本框 71"/>
            <p:cNvSpPr txBox="1"/>
            <p:nvPr/>
          </p:nvSpPr>
          <p:spPr>
            <a:xfrm>
              <a:off x="4405" y="5641"/>
              <a:ext cx="2857" cy="153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领导者应该更多的吸纳下属来参与目标制定的过程，即便是团队整体的目标。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4" name="TextBox 17"/>
          <p:cNvSpPr txBox="1"/>
          <p:nvPr/>
        </p:nvSpPr>
        <p:spPr>
          <a:xfrm>
            <a:off x="1579245" y="4825365"/>
            <a:ext cx="2985770" cy="1364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5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目标要根据企业的资源、人员技能和管理流程配备程度来设计，要保证目标是可以达成的要能够被执行人所接受的。也就是目标要通过努力可以实现，不能过低和偏高，偏低了无意义，偏高了实现不了；</a:t>
            </a:r>
            <a:endParaRPr lang="en-US" sz="115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5467985" y="3525520"/>
            <a:ext cx="1979295" cy="975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“接到公司招聘方案的书面通知后，两日内确保30名基层员工通过面试培训并到岗”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7" name="TextBox 17"/>
          <p:cNvSpPr txBox="1"/>
          <p:nvPr/>
        </p:nvSpPr>
        <p:spPr>
          <a:xfrm>
            <a:off x="4761230" y="4825365"/>
            <a:ext cx="2807335" cy="13646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171450" indent="-17145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5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接到公司招聘方案的书面通知后，两日内确保30名基层员工通过面试、培训并到岗”</a:t>
            </a:r>
            <a:endParaRPr lang="en-US" sz="115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71450" indent="-17145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en-US" sz="115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你</a:t>
            </a:r>
            <a:r>
              <a:rPr lang="en-US" sz="115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觉得这个目标符合“A”的原则吗?</a:t>
            </a:r>
            <a:endParaRPr lang="en-US" sz="115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71450" indent="-17145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5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这个目标存在什么问题呢?</a:t>
            </a:r>
            <a:endParaRPr lang="en-US" sz="115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8668385" y="3578225"/>
            <a:ext cx="1855470" cy="7550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30名基层员工的招聘、培训及录用，两天是否能够完成呢?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0" name="TextBox 17"/>
          <p:cNvSpPr txBox="1"/>
          <p:nvPr/>
        </p:nvSpPr>
        <p:spPr>
          <a:xfrm>
            <a:off x="7954645" y="4825365"/>
            <a:ext cx="2830830" cy="13646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15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招聘方案、岗位职责、工作流程、 电脑系统的操作等培训至少需要半天的时间，录入指纹、领取工服及更衣柜、办理用餐卡也需要几个小时的时间。那么只有1天的时间能够确保基层员工质量吗?</a:t>
            </a:r>
            <a:endParaRPr lang="en-US" sz="115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8" name="文本框 67"/>
          <p:cNvSpPr txBox="1"/>
          <p:nvPr/>
        </p:nvSpPr>
        <p:spPr>
          <a:xfrm>
            <a:off x="5356225" y="709295"/>
            <a:ext cx="1617980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5000">
                <a:solidFill>
                  <a:srgbClr val="C00000"/>
                </a:solidFill>
                <a:latin typeface="Algerian" panose="04020705040A02060702" charset="0"/>
                <a:ea typeface="Adobe 黑体 Std R" panose="020B0400000000000000" charset="-122"/>
                <a:cs typeface="Algerian" panose="04020705040A02060702" charset="0"/>
              </a:rPr>
              <a:t>R</a:t>
            </a:r>
            <a:endParaRPr lang="en-US" altLang="zh-CN" sz="15000">
              <a:solidFill>
                <a:srgbClr val="C00000"/>
              </a:solidFill>
              <a:latin typeface="Algerian" panose="04020705040A02060702" charset="0"/>
              <a:ea typeface="Adobe 黑体 Std R" panose="020B0400000000000000" charset="-122"/>
              <a:cs typeface="Algerian" panose="04020705040A02060702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265430" y="267970"/>
            <a:ext cx="438785" cy="622300"/>
            <a:chOff x="418" y="422"/>
            <a:chExt cx="691" cy="980"/>
          </a:xfrm>
          <a:solidFill>
            <a:srgbClr val="0070C0"/>
          </a:solidFill>
        </p:grpSpPr>
        <p:sp>
          <p:nvSpPr>
            <p:cNvPr id="41" name="Freeform 5"/>
            <p:cNvSpPr/>
            <p:nvPr/>
          </p:nvSpPr>
          <p:spPr bwMode="auto">
            <a:xfrm>
              <a:off x="425" y="422"/>
              <a:ext cx="414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6"/>
            <p:cNvSpPr/>
            <p:nvPr/>
          </p:nvSpPr>
          <p:spPr bwMode="auto">
            <a:xfrm>
              <a:off x="695" y="696"/>
              <a:ext cx="414" cy="423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7"/>
            <p:cNvSpPr/>
            <p:nvPr/>
          </p:nvSpPr>
          <p:spPr bwMode="auto">
            <a:xfrm>
              <a:off x="418" y="982"/>
              <a:ext cx="411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45" name="直接连接符 44"/>
          <p:cNvCxnSpPr/>
          <p:nvPr/>
        </p:nvCxnSpPr>
        <p:spPr>
          <a:xfrm>
            <a:off x="874395" y="921385"/>
            <a:ext cx="10248900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"/>
          <p:cNvSpPr>
            <a:spLocks noChangeArrowheads="1"/>
          </p:cNvSpPr>
          <p:nvPr/>
        </p:nvSpPr>
        <p:spPr bwMode="auto">
          <a:xfrm>
            <a:off x="789323" y="338657"/>
            <a:ext cx="327914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8760" tIns="59381" rIns="118760" bIns="5938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原则（四）</a:t>
            </a:r>
            <a:endParaRPr lang="zh-CN" altLang="en-US" sz="2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0817225" y="164465"/>
            <a:ext cx="1038860" cy="1056005"/>
            <a:chOff x="8166" y="1198"/>
            <a:chExt cx="5105" cy="5191"/>
          </a:xfrm>
        </p:grpSpPr>
        <p:grpSp>
          <p:nvGrpSpPr>
            <p:cNvPr id="82" name="Group 81"/>
            <p:cNvGrpSpPr/>
            <p:nvPr/>
          </p:nvGrpSpPr>
          <p:grpSpPr>
            <a:xfrm>
              <a:off x="8983" y="2373"/>
              <a:ext cx="4288" cy="4016"/>
              <a:chOff x="7133415" y="1668270"/>
              <a:chExt cx="4322441" cy="4047961"/>
            </a:xfrm>
          </p:grpSpPr>
          <p:grpSp>
            <p:nvGrpSpPr>
              <p:cNvPr id="6" name="Group 9"/>
              <p:cNvGrpSpPr/>
              <p:nvPr/>
            </p:nvGrpSpPr>
            <p:grpSpPr>
              <a:xfrm>
                <a:off x="7133415" y="2987835"/>
                <a:ext cx="4322441" cy="2728396"/>
                <a:chOff x="1685115" y="3521460"/>
                <a:chExt cx="4322441" cy="2728396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16" name="Freeform 10"/>
                <p:cNvSpPr/>
                <p:nvPr/>
              </p:nvSpPr>
              <p:spPr bwMode="auto">
                <a:xfrm>
                  <a:off x="3925886" y="4199156"/>
                  <a:ext cx="2081670" cy="2050700"/>
                </a:xfrm>
                <a:custGeom>
                  <a:avLst/>
                  <a:gdLst>
                    <a:gd name="T0" fmla="*/ 3577 w 3638"/>
                    <a:gd name="T1" fmla="*/ 3090 h 3585"/>
                    <a:gd name="T2" fmla="*/ 3555 w 3638"/>
                    <a:gd name="T3" fmla="*/ 3072 h 3585"/>
                    <a:gd name="T4" fmla="*/ 3556 w 3638"/>
                    <a:gd name="T5" fmla="*/ 3071 h 3585"/>
                    <a:gd name="T6" fmla="*/ 468 w 3638"/>
                    <a:gd name="T7" fmla="*/ 0 h 3585"/>
                    <a:gd name="T8" fmla="*/ 0 w 3638"/>
                    <a:gd name="T9" fmla="*/ 470 h 3585"/>
                    <a:gd name="T10" fmla="*/ 3062 w 3638"/>
                    <a:gd name="T11" fmla="*/ 3516 h 3585"/>
                    <a:gd name="T12" fmla="*/ 3067 w 3638"/>
                    <a:gd name="T13" fmla="*/ 3522 h 3585"/>
                    <a:gd name="T14" fmla="*/ 3084 w 3638"/>
                    <a:gd name="T15" fmla="*/ 3537 h 3585"/>
                    <a:gd name="T16" fmla="*/ 3088 w 3638"/>
                    <a:gd name="T17" fmla="*/ 3541 h 3585"/>
                    <a:gd name="T18" fmla="*/ 3088 w 3638"/>
                    <a:gd name="T19" fmla="*/ 3540 h 3585"/>
                    <a:gd name="T20" fmla="*/ 3432 w 3638"/>
                    <a:gd name="T21" fmla="*/ 3436 h 3585"/>
                    <a:gd name="T22" fmla="*/ 3577 w 3638"/>
                    <a:gd name="T23" fmla="*/ 309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8" h="3585">
                      <a:moveTo>
                        <a:pt x="3577" y="3090"/>
                      </a:moveTo>
                      <a:cubicBezTo>
                        <a:pt x="3570" y="3083"/>
                        <a:pt x="3563" y="3077"/>
                        <a:pt x="3555" y="3072"/>
                      </a:cubicBezTo>
                      <a:cubicBezTo>
                        <a:pt x="3556" y="3071"/>
                        <a:pt x="3556" y="3071"/>
                        <a:pt x="3556" y="3071"/>
                      </a:cubicBezTo>
                      <a:cubicBezTo>
                        <a:pt x="468" y="0"/>
                        <a:pt x="468" y="0"/>
                        <a:pt x="468" y="0"/>
                      </a:cubicBez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3062" y="3516"/>
                        <a:pt x="3062" y="3516"/>
                        <a:pt x="3062" y="3516"/>
                      </a:cubicBezTo>
                      <a:cubicBezTo>
                        <a:pt x="3064" y="3518"/>
                        <a:pt x="3065" y="3520"/>
                        <a:pt x="3067" y="3522"/>
                      </a:cubicBezTo>
                      <a:cubicBezTo>
                        <a:pt x="3072" y="3528"/>
                        <a:pt x="3078" y="3533"/>
                        <a:pt x="3084" y="3537"/>
                      </a:cubicBezTo>
                      <a:cubicBezTo>
                        <a:pt x="3088" y="3541"/>
                        <a:pt x="3088" y="3541"/>
                        <a:pt x="3088" y="3541"/>
                      </a:cubicBezTo>
                      <a:cubicBezTo>
                        <a:pt x="3088" y="3540"/>
                        <a:pt x="3088" y="3540"/>
                        <a:pt x="3088" y="3540"/>
                      </a:cubicBezTo>
                      <a:cubicBezTo>
                        <a:pt x="3160" y="3585"/>
                        <a:pt x="3305" y="3544"/>
                        <a:pt x="3432" y="3436"/>
                      </a:cubicBezTo>
                      <a:cubicBezTo>
                        <a:pt x="3573" y="3317"/>
                        <a:pt x="3638" y="3162"/>
                        <a:pt x="3577" y="309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7" name="Freeform 11"/>
                <p:cNvSpPr/>
                <p:nvPr/>
              </p:nvSpPr>
              <p:spPr bwMode="auto">
                <a:xfrm>
                  <a:off x="1685115" y="4199156"/>
                  <a:ext cx="2081063" cy="2050700"/>
                </a:xfrm>
                <a:custGeom>
                  <a:avLst/>
                  <a:gdLst>
                    <a:gd name="T0" fmla="*/ 3637 w 3637"/>
                    <a:gd name="T1" fmla="*/ 470 h 3585"/>
                    <a:gd name="T2" fmla="*/ 3169 w 3637"/>
                    <a:gd name="T3" fmla="*/ 0 h 3585"/>
                    <a:gd name="T4" fmla="*/ 82 w 3637"/>
                    <a:gd name="T5" fmla="*/ 3071 h 3585"/>
                    <a:gd name="T6" fmla="*/ 83 w 3637"/>
                    <a:gd name="T7" fmla="*/ 3072 h 3585"/>
                    <a:gd name="T8" fmla="*/ 61 w 3637"/>
                    <a:gd name="T9" fmla="*/ 3090 h 3585"/>
                    <a:gd name="T10" fmla="*/ 205 w 3637"/>
                    <a:gd name="T11" fmla="*/ 3436 h 3585"/>
                    <a:gd name="T12" fmla="*/ 549 w 3637"/>
                    <a:gd name="T13" fmla="*/ 3540 h 3585"/>
                    <a:gd name="T14" fmla="*/ 550 w 3637"/>
                    <a:gd name="T15" fmla="*/ 3541 h 3585"/>
                    <a:gd name="T16" fmla="*/ 553 w 3637"/>
                    <a:gd name="T17" fmla="*/ 3537 h 3585"/>
                    <a:gd name="T18" fmla="*/ 570 w 3637"/>
                    <a:gd name="T19" fmla="*/ 3522 h 3585"/>
                    <a:gd name="T20" fmla="*/ 575 w 3637"/>
                    <a:gd name="T21" fmla="*/ 3516 h 3585"/>
                    <a:gd name="T22" fmla="*/ 3637 w 3637"/>
                    <a:gd name="T23" fmla="*/ 47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7" h="3585">
                      <a:moveTo>
                        <a:pt x="3637" y="470"/>
                      </a:moveTo>
                      <a:cubicBezTo>
                        <a:pt x="3169" y="0"/>
                        <a:pt x="3169" y="0"/>
                        <a:pt x="3169" y="0"/>
                      </a:cubicBezTo>
                      <a:cubicBezTo>
                        <a:pt x="82" y="3071"/>
                        <a:pt x="82" y="3071"/>
                        <a:pt x="82" y="3071"/>
                      </a:cubicBezTo>
                      <a:cubicBezTo>
                        <a:pt x="83" y="3072"/>
                        <a:pt x="83" y="3072"/>
                        <a:pt x="83" y="3072"/>
                      </a:cubicBezTo>
                      <a:cubicBezTo>
                        <a:pt x="74" y="3077"/>
                        <a:pt x="67" y="3083"/>
                        <a:pt x="61" y="3090"/>
                      </a:cubicBezTo>
                      <a:cubicBezTo>
                        <a:pt x="0" y="3162"/>
                        <a:pt x="65" y="3317"/>
                        <a:pt x="205" y="3436"/>
                      </a:cubicBezTo>
                      <a:cubicBezTo>
                        <a:pt x="332" y="3544"/>
                        <a:pt x="477" y="3585"/>
                        <a:pt x="549" y="3540"/>
                      </a:cubicBezTo>
                      <a:cubicBezTo>
                        <a:pt x="550" y="3541"/>
                        <a:pt x="550" y="3541"/>
                        <a:pt x="550" y="3541"/>
                      </a:cubicBezTo>
                      <a:cubicBezTo>
                        <a:pt x="553" y="3537"/>
                        <a:pt x="553" y="3537"/>
                        <a:pt x="553" y="3537"/>
                      </a:cubicBezTo>
                      <a:cubicBezTo>
                        <a:pt x="560" y="3533"/>
                        <a:pt x="565" y="3528"/>
                        <a:pt x="570" y="3522"/>
                      </a:cubicBezTo>
                      <a:cubicBezTo>
                        <a:pt x="572" y="3520"/>
                        <a:pt x="574" y="3518"/>
                        <a:pt x="575" y="3516"/>
                      </a:cubicBezTo>
                      <a:lnTo>
                        <a:pt x="3637" y="4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8" name="Freeform 12"/>
                <p:cNvSpPr/>
                <p:nvPr/>
              </p:nvSpPr>
              <p:spPr bwMode="auto">
                <a:xfrm>
                  <a:off x="3668410" y="3521460"/>
                  <a:ext cx="411112" cy="2598444"/>
                </a:xfrm>
                <a:custGeom>
                  <a:avLst/>
                  <a:gdLst>
                    <a:gd name="T0" fmla="*/ 667 w 719"/>
                    <a:gd name="T1" fmla="*/ 4334 h 4542"/>
                    <a:gd name="T2" fmla="*/ 666 w 719"/>
                    <a:gd name="T3" fmla="*/ 4326 h 4542"/>
                    <a:gd name="T4" fmla="*/ 719 w 719"/>
                    <a:gd name="T5" fmla="*/ 8 h 4542"/>
                    <a:gd name="T6" fmla="*/ 56 w 719"/>
                    <a:gd name="T7" fmla="*/ 0 h 4542"/>
                    <a:gd name="T8" fmla="*/ 2 w 719"/>
                    <a:gd name="T9" fmla="*/ 4354 h 4542"/>
                    <a:gd name="T10" fmla="*/ 4 w 719"/>
                    <a:gd name="T11" fmla="*/ 4354 h 4542"/>
                    <a:gd name="T12" fmla="*/ 1 w 719"/>
                    <a:gd name="T13" fmla="*/ 4383 h 4542"/>
                    <a:gd name="T14" fmla="*/ 347 w 719"/>
                    <a:gd name="T15" fmla="*/ 4529 h 4542"/>
                    <a:gd name="T16" fmla="*/ 665 w 719"/>
                    <a:gd name="T17" fmla="*/ 4362 h 4542"/>
                    <a:gd name="T18" fmla="*/ 666 w 719"/>
                    <a:gd name="T19" fmla="*/ 4362 h 4542"/>
                    <a:gd name="T20" fmla="*/ 666 w 719"/>
                    <a:gd name="T21" fmla="*/ 4357 h 4542"/>
                    <a:gd name="T22" fmla="*/ 667 w 719"/>
                    <a:gd name="T23" fmla="*/ 4334 h 45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19" h="4542">
                      <a:moveTo>
                        <a:pt x="667" y="4334"/>
                      </a:moveTo>
                      <a:cubicBezTo>
                        <a:pt x="667" y="4332"/>
                        <a:pt x="667" y="4329"/>
                        <a:pt x="666" y="4326"/>
                      </a:cubicBezTo>
                      <a:cubicBezTo>
                        <a:pt x="719" y="8"/>
                        <a:pt x="719" y="8"/>
                        <a:pt x="719" y="8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2" y="4354"/>
                        <a:pt x="2" y="4354"/>
                        <a:pt x="2" y="4354"/>
                      </a:cubicBezTo>
                      <a:cubicBezTo>
                        <a:pt x="4" y="4354"/>
                        <a:pt x="4" y="4354"/>
                        <a:pt x="4" y="4354"/>
                      </a:cubicBezTo>
                      <a:cubicBezTo>
                        <a:pt x="1" y="4364"/>
                        <a:pt x="0" y="4373"/>
                        <a:pt x="1" y="4383"/>
                      </a:cubicBezTo>
                      <a:cubicBezTo>
                        <a:pt x="8" y="4477"/>
                        <a:pt x="163" y="4542"/>
                        <a:pt x="347" y="4529"/>
                      </a:cubicBezTo>
                      <a:cubicBezTo>
                        <a:pt x="512" y="4517"/>
                        <a:pt x="645" y="4445"/>
                        <a:pt x="665" y="4362"/>
                      </a:cubicBezTo>
                      <a:cubicBezTo>
                        <a:pt x="666" y="4362"/>
                        <a:pt x="666" y="4362"/>
                        <a:pt x="666" y="4362"/>
                      </a:cubicBezTo>
                      <a:cubicBezTo>
                        <a:pt x="666" y="4357"/>
                        <a:pt x="666" y="4357"/>
                        <a:pt x="666" y="4357"/>
                      </a:cubicBezTo>
                      <a:cubicBezTo>
                        <a:pt x="667" y="4350"/>
                        <a:pt x="668" y="4342"/>
                        <a:pt x="667" y="43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19" name="Group 13"/>
              <p:cNvGrpSpPr/>
              <p:nvPr/>
            </p:nvGrpSpPr>
            <p:grpSpPr>
              <a:xfrm>
                <a:off x="7876695" y="2814767"/>
                <a:ext cx="2864422" cy="2524359"/>
                <a:chOff x="2428395" y="3348392"/>
                <a:chExt cx="2864422" cy="2524359"/>
              </a:xfrm>
              <a:solidFill>
                <a:schemeClr val="tx1">
                  <a:alpha val="50000"/>
                </a:schemeClr>
              </a:solidFill>
            </p:grpSpPr>
            <p:sp>
              <p:nvSpPr>
                <p:cNvPr id="20" name="Freeform 14"/>
                <p:cNvSpPr/>
                <p:nvPr/>
              </p:nvSpPr>
              <p:spPr bwMode="auto">
                <a:xfrm>
                  <a:off x="2428395" y="4143896"/>
                  <a:ext cx="1392436" cy="1374218"/>
                </a:xfrm>
                <a:custGeom>
                  <a:avLst/>
                  <a:gdLst>
                    <a:gd name="T0" fmla="*/ 0 w 2434"/>
                    <a:gd name="T1" fmla="*/ 1956 h 2402"/>
                    <a:gd name="T2" fmla="*/ 492 w 2434"/>
                    <a:gd name="T3" fmla="*/ 2402 h 2402"/>
                    <a:gd name="T4" fmla="*/ 2434 w 2434"/>
                    <a:gd name="T5" fmla="*/ 470 h 2402"/>
                    <a:gd name="T6" fmla="*/ 1966 w 2434"/>
                    <a:gd name="T7" fmla="*/ 0 h 2402"/>
                    <a:gd name="T8" fmla="*/ 0 w 2434"/>
                    <a:gd name="T9" fmla="*/ 1956 h 24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34" h="2402">
                      <a:moveTo>
                        <a:pt x="0" y="1956"/>
                      </a:moveTo>
                      <a:cubicBezTo>
                        <a:pt x="90" y="2246"/>
                        <a:pt x="246" y="2330"/>
                        <a:pt x="492" y="2402"/>
                      </a:cubicBezTo>
                      <a:cubicBezTo>
                        <a:pt x="2434" y="470"/>
                        <a:pt x="2434" y="470"/>
                        <a:pt x="2434" y="470"/>
                      </a:cubicBezTo>
                      <a:cubicBezTo>
                        <a:pt x="1966" y="0"/>
                        <a:pt x="1966" y="0"/>
                        <a:pt x="1966" y="0"/>
                      </a:cubicBezTo>
                      <a:lnTo>
                        <a:pt x="0" y="195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1" name="Freeform 15"/>
                <p:cNvSpPr/>
                <p:nvPr/>
              </p:nvSpPr>
              <p:spPr bwMode="auto">
                <a:xfrm>
                  <a:off x="3877913" y="4151183"/>
                  <a:ext cx="1414904" cy="1392435"/>
                </a:xfrm>
                <a:custGeom>
                  <a:avLst/>
                  <a:gdLst>
                    <a:gd name="T0" fmla="*/ 468 w 2473"/>
                    <a:gd name="T1" fmla="*/ 0 h 2434"/>
                    <a:gd name="T2" fmla="*/ 0 w 2473"/>
                    <a:gd name="T3" fmla="*/ 470 h 2434"/>
                    <a:gd name="T4" fmla="*/ 1974 w 2473"/>
                    <a:gd name="T5" fmla="*/ 2434 h 2434"/>
                    <a:gd name="T6" fmla="*/ 2473 w 2473"/>
                    <a:gd name="T7" fmla="*/ 1994 h 2434"/>
                    <a:gd name="T8" fmla="*/ 468 w 2473"/>
                    <a:gd name="T9" fmla="*/ 0 h 2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73" h="2434">
                      <a:moveTo>
                        <a:pt x="468" y="0"/>
                      </a:move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1974" y="2434"/>
                        <a:pt x="1974" y="2434"/>
                        <a:pt x="1974" y="2434"/>
                      </a:cubicBezTo>
                      <a:cubicBezTo>
                        <a:pt x="2200" y="2366"/>
                        <a:pt x="2332" y="2258"/>
                        <a:pt x="2473" y="1994"/>
                      </a:cubicBezTo>
                      <a:lnTo>
                        <a:pt x="46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4" name="Freeform 16"/>
                <p:cNvSpPr/>
                <p:nvPr/>
              </p:nvSpPr>
              <p:spPr bwMode="auto">
                <a:xfrm>
                  <a:off x="3670232" y="3348392"/>
                  <a:ext cx="409290" cy="2524359"/>
                </a:xfrm>
                <a:custGeom>
                  <a:avLst/>
                  <a:gdLst>
                    <a:gd name="T0" fmla="*/ 0 w 715"/>
                    <a:gd name="T1" fmla="*/ 4252 h 4412"/>
                    <a:gd name="T2" fmla="*/ 663 w 715"/>
                    <a:gd name="T3" fmla="*/ 4275 h 4412"/>
                    <a:gd name="T4" fmla="*/ 715 w 715"/>
                    <a:gd name="T5" fmla="*/ 9 h 4412"/>
                    <a:gd name="T6" fmla="*/ 52 w 715"/>
                    <a:gd name="T7" fmla="*/ 0 h 4412"/>
                    <a:gd name="T8" fmla="*/ 0 w 715"/>
                    <a:gd name="T9" fmla="*/ 4252 h 4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15" h="4412">
                      <a:moveTo>
                        <a:pt x="0" y="4252"/>
                      </a:moveTo>
                      <a:cubicBezTo>
                        <a:pt x="196" y="4412"/>
                        <a:pt x="476" y="4402"/>
                        <a:pt x="663" y="4275"/>
                      </a:cubicBezTo>
                      <a:cubicBezTo>
                        <a:pt x="715" y="9"/>
                        <a:pt x="715" y="9"/>
                        <a:pt x="715" y="9"/>
                      </a:cubicBezTo>
                      <a:cubicBezTo>
                        <a:pt x="52" y="0"/>
                        <a:pt x="52" y="0"/>
                        <a:pt x="52" y="0"/>
                      </a:cubicBezTo>
                      <a:lnTo>
                        <a:pt x="0" y="42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5" name="Group 17"/>
              <p:cNvGrpSpPr/>
              <p:nvPr/>
            </p:nvGrpSpPr>
            <p:grpSpPr>
              <a:xfrm>
                <a:off x="7565173" y="1668270"/>
                <a:ext cx="3500825" cy="3500217"/>
                <a:chOff x="2116873" y="2201895"/>
                <a:chExt cx="3500825" cy="3500217"/>
              </a:xfrm>
            </p:grpSpPr>
            <p:sp>
              <p:nvSpPr>
                <p:cNvPr id="24" name="Oval 11"/>
                <p:cNvSpPr>
                  <a:spLocks noChangeArrowheads="1"/>
                </p:cNvSpPr>
                <p:nvPr/>
              </p:nvSpPr>
              <p:spPr bwMode="auto">
                <a:xfrm>
                  <a:off x="2116873" y="2201895"/>
                  <a:ext cx="3500825" cy="3500217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7" name="Oval 12"/>
                <p:cNvSpPr>
                  <a:spLocks noChangeArrowheads="1"/>
                </p:cNvSpPr>
                <p:nvPr/>
              </p:nvSpPr>
              <p:spPr bwMode="auto">
                <a:xfrm>
                  <a:off x="2377993" y="2463014"/>
                  <a:ext cx="2979193" cy="2978585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8" name="Oval 13"/>
                <p:cNvSpPr>
                  <a:spLocks noChangeArrowheads="1"/>
                </p:cNvSpPr>
                <p:nvPr/>
              </p:nvSpPr>
              <p:spPr bwMode="auto">
                <a:xfrm>
                  <a:off x="2693765" y="2778180"/>
                  <a:ext cx="2347648" cy="2347648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9" name="Oval 14"/>
                <p:cNvSpPr>
                  <a:spLocks noChangeArrowheads="1"/>
                </p:cNvSpPr>
                <p:nvPr/>
              </p:nvSpPr>
              <p:spPr bwMode="auto">
                <a:xfrm>
                  <a:off x="2996179" y="3079985"/>
                  <a:ext cx="1742822" cy="1744036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8" name="Oval 15"/>
                <p:cNvSpPr>
                  <a:spLocks noChangeArrowheads="1"/>
                </p:cNvSpPr>
                <p:nvPr/>
              </p:nvSpPr>
              <p:spPr bwMode="auto">
                <a:xfrm>
                  <a:off x="3284018" y="3368432"/>
                  <a:ext cx="1166537" cy="1167144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9" name="Oval 16"/>
                <p:cNvSpPr>
                  <a:spLocks noChangeArrowheads="1"/>
                </p:cNvSpPr>
                <p:nvPr/>
              </p:nvSpPr>
              <p:spPr bwMode="auto">
                <a:xfrm>
                  <a:off x="3530563" y="3615584"/>
                  <a:ext cx="672839" cy="672838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31" name="Oval 17"/>
                <p:cNvSpPr>
                  <a:spLocks noChangeArrowheads="1"/>
                </p:cNvSpPr>
                <p:nvPr/>
              </p:nvSpPr>
              <p:spPr bwMode="auto">
                <a:xfrm>
                  <a:off x="3709096" y="3794117"/>
                  <a:ext cx="315773" cy="315773"/>
                </a:xfrm>
                <a:prstGeom prst="ellipse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</p:grpSp>
        <p:grpSp>
          <p:nvGrpSpPr>
            <p:cNvPr id="32" name="Group 25"/>
            <p:cNvGrpSpPr/>
            <p:nvPr/>
          </p:nvGrpSpPr>
          <p:grpSpPr>
            <a:xfrm rot="840000">
              <a:off x="10023" y="1597"/>
              <a:ext cx="2214" cy="2262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0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1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2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6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7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8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3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4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42" name="Group 34"/>
            <p:cNvGrpSpPr/>
            <p:nvPr/>
          </p:nvGrpSpPr>
          <p:grpSpPr>
            <a:xfrm rot="20700000">
              <a:off x="8166" y="2555"/>
              <a:ext cx="2622" cy="2679"/>
              <a:chOff x="5920323" y="2302554"/>
              <a:chExt cx="2180669" cy="2227927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5" name="Freeform 21"/>
              <p:cNvSpPr/>
              <p:nvPr/>
            </p:nvSpPr>
            <p:spPr bwMode="auto">
              <a:xfrm>
                <a:off x="7879324" y="4300937"/>
                <a:ext cx="221668" cy="229544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2" name="Freeform 22"/>
              <p:cNvSpPr/>
              <p:nvPr/>
            </p:nvSpPr>
            <p:spPr bwMode="auto">
              <a:xfrm>
                <a:off x="7375227" y="3756332"/>
                <a:ext cx="554732" cy="640248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6" name="Freeform 23"/>
              <p:cNvSpPr/>
              <p:nvPr/>
            </p:nvSpPr>
            <p:spPr bwMode="auto">
              <a:xfrm>
                <a:off x="7363975" y="3746206"/>
                <a:ext cx="155280" cy="247548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6" name="Freeform 24"/>
              <p:cNvSpPr/>
              <p:nvPr/>
            </p:nvSpPr>
            <p:spPr bwMode="auto">
              <a:xfrm>
                <a:off x="5920323" y="2783021"/>
                <a:ext cx="534478" cy="459088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7" name="Freeform 25"/>
              <p:cNvSpPr/>
              <p:nvPr/>
            </p:nvSpPr>
            <p:spPr bwMode="auto">
              <a:xfrm>
                <a:off x="6315274" y="2361065"/>
                <a:ext cx="198038" cy="517599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8" name="Freeform 26"/>
              <p:cNvSpPr/>
              <p:nvPr/>
            </p:nvSpPr>
            <p:spPr bwMode="auto">
              <a:xfrm>
                <a:off x="6053930" y="2855670"/>
                <a:ext cx="569359" cy="690883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9" name="Freeform 27"/>
              <p:cNvSpPr/>
              <p:nvPr/>
            </p:nvSpPr>
            <p:spPr bwMode="auto">
              <a:xfrm>
                <a:off x="6363658" y="2302554"/>
                <a:ext cx="541229" cy="755020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0" name="Freeform 28"/>
              <p:cNvSpPr/>
              <p:nvPr/>
            </p:nvSpPr>
            <p:spPr bwMode="auto">
              <a:xfrm>
                <a:off x="6451425" y="2878664"/>
                <a:ext cx="1019446" cy="1046451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51" name="Group 43"/>
            <p:cNvGrpSpPr/>
            <p:nvPr/>
          </p:nvGrpSpPr>
          <p:grpSpPr>
            <a:xfrm rot="240000">
              <a:off x="8420" y="1198"/>
              <a:ext cx="2838" cy="2900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52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3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4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5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6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7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8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9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</p:grpSp>
      <p:sp>
        <p:nvSpPr>
          <p:cNvPr id="78" name="TextBox 13"/>
          <p:cNvSpPr txBox="1"/>
          <p:nvPr/>
        </p:nvSpPr>
        <p:spPr>
          <a:xfrm>
            <a:off x="4633595" y="1741805"/>
            <a:ext cx="3062605" cy="368300"/>
          </a:xfrm>
          <a:prstGeom prst="rect">
            <a:avLst/>
          </a:prstGeom>
          <a:noFill/>
          <a:ln w="9525">
            <a:solidFill>
              <a:srgbClr val="2B3E4F">
                <a:alpha val="48000"/>
              </a:srgb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/>
            <a:r>
              <a:rPr lang="en-US" altLang="zh-CN">
                <a:solidFill>
                  <a:schemeClr val="bg1"/>
                </a:solidFill>
                <a:sym typeface="+mn-ea"/>
              </a:rPr>
              <a:t>Specific - 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明确性</a:t>
            </a:r>
            <a:endParaRPr lang="zh-CN" altLang="en-US" b="1" dirty="0" smtClean="0">
              <a:solidFill>
                <a:schemeClr val="bg1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67" name="TextBox 13"/>
          <p:cNvSpPr txBox="1"/>
          <p:nvPr/>
        </p:nvSpPr>
        <p:spPr>
          <a:xfrm>
            <a:off x="4565015" y="1820545"/>
            <a:ext cx="3062605" cy="368300"/>
          </a:xfrm>
          <a:prstGeom prst="rect">
            <a:avLst/>
          </a:prstGeom>
          <a:solidFill>
            <a:schemeClr val="tx1">
              <a:lumMod val="75000"/>
              <a:lumOff val="25000"/>
              <a:alpha val="85000"/>
            </a:schemeClr>
          </a:solidFill>
        </p:spPr>
        <p:txBody>
          <a:bodyPr wrap="square" rtlCol="0">
            <a:spAutoFit/>
          </a:bodyPr>
          <a:p>
            <a:pPr algn="ctr"/>
            <a:r>
              <a:rPr lang="en-US" altLang="zh-CN" b="1">
                <a:solidFill>
                  <a:schemeClr val="bg1"/>
                </a:solidFill>
                <a:sym typeface="+mn-ea"/>
              </a:rPr>
              <a:t>Relevant - </a:t>
            </a:r>
            <a:r>
              <a:rPr lang="zh-CN" altLang="en-US" b="1">
                <a:solidFill>
                  <a:schemeClr val="bg1"/>
                </a:solidFill>
                <a:sym typeface="+mn-ea"/>
              </a:rPr>
              <a:t>相关性</a:t>
            </a:r>
            <a:endParaRPr lang="zh-CN" altLang="en-US" b="1" dirty="0" smtClean="0">
              <a:solidFill>
                <a:schemeClr val="bg1"/>
              </a:solidFill>
              <a:latin typeface="+mn-ea"/>
              <a:ea typeface="+mn-ea"/>
              <a:sym typeface="+mn-ea"/>
            </a:endParaRPr>
          </a:p>
        </p:txBody>
      </p:sp>
      <p:grpSp>
        <p:nvGrpSpPr>
          <p:cNvPr id="97" name="组合 96"/>
          <p:cNvGrpSpPr/>
          <p:nvPr/>
        </p:nvGrpSpPr>
        <p:grpSpPr>
          <a:xfrm>
            <a:off x="1734820" y="2513330"/>
            <a:ext cx="8064500" cy="3654425"/>
            <a:chOff x="3541" y="3798"/>
            <a:chExt cx="12700" cy="5755"/>
          </a:xfrm>
        </p:grpSpPr>
        <p:grpSp>
          <p:nvGrpSpPr>
            <p:cNvPr id="94" name="组合 93"/>
            <p:cNvGrpSpPr/>
            <p:nvPr/>
          </p:nvGrpSpPr>
          <p:grpSpPr>
            <a:xfrm>
              <a:off x="4321" y="4513"/>
              <a:ext cx="11280" cy="4280"/>
              <a:chOff x="4321" y="4513"/>
              <a:chExt cx="11280" cy="4280"/>
            </a:xfrm>
          </p:grpSpPr>
          <p:cxnSp>
            <p:nvCxnSpPr>
              <p:cNvPr id="91" name="直接连接符 90"/>
              <p:cNvCxnSpPr/>
              <p:nvPr/>
            </p:nvCxnSpPr>
            <p:spPr>
              <a:xfrm flipV="1">
                <a:off x="4321" y="6693"/>
                <a:ext cx="3420" cy="2100"/>
              </a:xfrm>
              <a:prstGeom prst="line">
                <a:avLst/>
              </a:prstGeom>
              <a:ln>
                <a:solidFill>
                  <a:srgbClr val="59595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直接连接符 91"/>
              <p:cNvCxnSpPr/>
              <p:nvPr/>
            </p:nvCxnSpPr>
            <p:spPr>
              <a:xfrm>
                <a:off x="7761" y="6753"/>
                <a:ext cx="3900" cy="1045"/>
              </a:xfrm>
              <a:prstGeom prst="line">
                <a:avLst/>
              </a:prstGeom>
              <a:ln>
                <a:solidFill>
                  <a:srgbClr val="59595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直接连接符 92"/>
              <p:cNvCxnSpPr/>
              <p:nvPr/>
            </p:nvCxnSpPr>
            <p:spPr>
              <a:xfrm flipV="1">
                <a:off x="11741" y="4513"/>
                <a:ext cx="3860" cy="3300"/>
              </a:xfrm>
              <a:prstGeom prst="line">
                <a:avLst/>
              </a:prstGeom>
              <a:ln>
                <a:solidFill>
                  <a:srgbClr val="59595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7" name="椭圆 86"/>
            <p:cNvSpPr/>
            <p:nvPr/>
          </p:nvSpPr>
          <p:spPr>
            <a:xfrm>
              <a:off x="3541" y="8073"/>
              <a:ext cx="1480" cy="148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8" name="椭圆 87"/>
            <p:cNvSpPr/>
            <p:nvPr/>
          </p:nvSpPr>
          <p:spPr>
            <a:xfrm>
              <a:off x="6681" y="6058"/>
              <a:ext cx="1920" cy="192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9" name="椭圆 88"/>
            <p:cNvSpPr/>
            <p:nvPr/>
          </p:nvSpPr>
          <p:spPr>
            <a:xfrm>
              <a:off x="10841" y="6753"/>
              <a:ext cx="1700" cy="170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0" name="椭圆 89"/>
            <p:cNvSpPr/>
            <p:nvPr/>
          </p:nvSpPr>
          <p:spPr>
            <a:xfrm>
              <a:off x="14801" y="3798"/>
              <a:ext cx="1440" cy="1440"/>
            </a:xfrm>
            <a:prstGeom prst="ellipse">
              <a:avLst/>
            </a:prstGeom>
            <a:solidFill>
              <a:srgbClr val="597DB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5" name="TextBox 17"/>
          <p:cNvSpPr txBox="1"/>
          <p:nvPr/>
        </p:nvSpPr>
        <p:spPr>
          <a:xfrm>
            <a:off x="1057910" y="2967355"/>
            <a:ext cx="274193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目标的相关性是指各项目标之间有关联，相互支持，符合实际。实现此目标与其他目标、目标和工作都要有相关性。如果实现了这个目标.但对其他的目标完全不相关.或者相关度很低.那这个目标即使被达到了。意义也不是很大。</a:t>
            </a:r>
            <a:endParaRPr lang="en-US" sz="100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83" name="TextBox 13"/>
          <p:cNvSpPr txBox="1"/>
          <p:nvPr/>
        </p:nvSpPr>
        <p:spPr>
          <a:xfrm>
            <a:off x="3770630" y="4351655"/>
            <a:ext cx="11353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altLang="zh-CN" b="1">
                <a:solidFill>
                  <a:schemeClr val="bg1"/>
                </a:solidFill>
                <a:sym typeface="+mn-ea"/>
              </a:rPr>
              <a:t>Relevant</a:t>
            </a:r>
            <a:endParaRPr lang="zh-CN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98" name="TextBox 17"/>
          <p:cNvSpPr txBox="1"/>
          <p:nvPr/>
        </p:nvSpPr>
        <p:spPr>
          <a:xfrm>
            <a:off x="3468370" y="5337810"/>
            <a:ext cx="26276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实施全员职业素质的提升计划要求各级员工于3月末前进行商务英语的培训，六月末各级员工须通过商务英语1级的测试”</a:t>
            </a:r>
            <a:endParaRPr lang="en-US" sz="100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99" name="TextBox 13"/>
          <p:cNvSpPr txBox="1"/>
          <p:nvPr/>
        </p:nvSpPr>
        <p:spPr>
          <a:xfrm>
            <a:off x="1821180" y="5513705"/>
            <a:ext cx="767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b="1">
                <a:solidFill>
                  <a:schemeClr val="bg1"/>
                </a:solidFill>
                <a:sym typeface="+mn-ea"/>
              </a:rPr>
              <a:t>示例</a:t>
            </a:r>
            <a:r>
              <a:rPr lang="en-US" altLang="zh-CN" b="1">
                <a:solidFill>
                  <a:schemeClr val="bg1"/>
                </a:solidFill>
                <a:sym typeface="+mn-ea"/>
              </a:rPr>
              <a:t>1</a:t>
            </a:r>
            <a:endParaRPr lang="en-US" altLang="zh-CN" b="1" dirty="0"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0" name="TextBox 17"/>
          <p:cNvSpPr txBox="1"/>
          <p:nvPr/>
        </p:nvSpPr>
        <p:spPr>
          <a:xfrm>
            <a:off x="8282940" y="4166235"/>
            <a:ext cx="263461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目标的相关性是指各项目标之间有关联，相互支持，符合实际。实现此目标与其他目标、目标和工作都要有相关性。</a:t>
            </a:r>
            <a:endParaRPr lang="en-US" sz="100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如果实现了这个目标.但对其他的目标完全不相关.或者相关度很低.那这个目标即使被达到了。意义也不是很大。</a:t>
            </a:r>
            <a:endParaRPr lang="en-US" sz="100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1" name="TextBox 17"/>
          <p:cNvSpPr txBox="1"/>
          <p:nvPr/>
        </p:nvSpPr>
        <p:spPr>
          <a:xfrm>
            <a:off x="5125720" y="2967355"/>
            <a:ext cx="28498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工作日标的设定，要和岗位职责相关联。提高员工素质有必要让所有的人都通过BECI的测试吗?实现了这个目标又对与部门。公司的整体运营有相关性国?实现没有意文的日标是在浪费资源!</a:t>
            </a:r>
            <a:endParaRPr lang="en-US" sz="100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2" name="TextBox 13"/>
          <p:cNvSpPr txBox="1"/>
          <p:nvPr/>
        </p:nvSpPr>
        <p:spPr>
          <a:xfrm>
            <a:off x="6475730" y="4745355"/>
            <a:ext cx="8686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b="1">
                <a:solidFill>
                  <a:schemeClr val="bg1"/>
                </a:solidFill>
                <a:sym typeface="+mn-ea"/>
              </a:rPr>
              <a:t>相关性</a:t>
            </a:r>
            <a:endParaRPr lang="zh-CN" b="1" dirty="0"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3" name="TextBox 13"/>
          <p:cNvSpPr txBox="1"/>
          <p:nvPr/>
        </p:nvSpPr>
        <p:spPr>
          <a:xfrm>
            <a:off x="9022080" y="2647950"/>
            <a:ext cx="640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b="1">
                <a:solidFill>
                  <a:schemeClr val="bg1"/>
                </a:solidFill>
                <a:sym typeface="+mn-ea"/>
              </a:rPr>
              <a:t>示例</a:t>
            </a:r>
            <a:endParaRPr lang="zh-CN" b="1">
              <a:solidFill>
                <a:schemeClr val="bg1"/>
              </a:solidFill>
              <a:sym typeface="+mn-ea"/>
            </a:endParaRPr>
          </a:p>
          <a:p>
            <a:pPr algn="ctr"/>
            <a:r>
              <a:rPr lang="zh-CN" b="1">
                <a:solidFill>
                  <a:schemeClr val="bg1"/>
                </a:solidFill>
                <a:sym typeface="+mn-ea"/>
              </a:rPr>
              <a:t>说明</a:t>
            </a:r>
            <a:endParaRPr lang="zh-CN" b="1" dirty="0"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210" name="直接连接符 209"/>
          <p:cNvCxnSpPr/>
          <p:nvPr/>
        </p:nvCxnSpPr>
        <p:spPr>
          <a:xfrm>
            <a:off x="1475740" y="3909695"/>
            <a:ext cx="9481820" cy="0"/>
          </a:xfrm>
          <a:prstGeom prst="line">
            <a:avLst/>
          </a:prstGeom>
          <a:ln w="9525">
            <a:solidFill>
              <a:srgbClr val="595959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/>
          <p:cNvGrpSpPr/>
          <p:nvPr/>
        </p:nvGrpSpPr>
        <p:grpSpPr>
          <a:xfrm>
            <a:off x="265430" y="267970"/>
            <a:ext cx="438785" cy="622300"/>
            <a:chOff x="418" y="422"/>
            <a:chExt cx="691" cy="980"/>
          </a:xfrm>
          <a:solidFill>
            <a:srgbClr val="0070C0"/>
          </a:solidFill>
        </p:grpSpPr>
        <p:sp>
          <p:nvSpPr>
            <p:cNvPr id="41" name="Freeform 5"/>
            <p:cNvSpPr/>
            <p:nvPr/>
          </p:nvSpPr>
          <p:spPr bwMode="auto">
            <a:xfrm>
              <a:off x="425" y="422"/>
              <a:ext cx="414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6"/>
            <p:cNvSpPr/>
            <p:nvPr/>
          </p:nvSpPr>
          <p:spPr bwMode="auto">
            <a:xfrm>
              <a:off x="695" y="696"/>
              <a:ext cx="414" cy="423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7"/>
            <p:cNvSpPr/>
            <p:nvPr/>
          </p:nvSpPr>
          <p:spPr bwMode="auto">
            <a:xfrm>
              <a:off x="418" y="982"/>
              <a:ext cx="411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45" name="直接连接符 44"/>
          <p:cNvCxnSpPr/>
          <p:nvPr/>
        </p:nvCxnSpPr>
        <p:spPr>
          <a:xfrm>
            <a:off x="874395" y="921385"/>
            <a:ext cx="10248900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"/>
          <p:cNvSpPr>
            <a:spLocks noChangeArrowheads="1"/>
          </p:cNvSpPr>
          <p:nvPr/>
        </p:nvSpPr>
        <p:spPr bwMode="auto">
          <a:xfrm>
            <a:off x="789323" y="338657"/>
            <a:ext cx="327914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8760" tIns="59381" rIns="118760" bIns="5938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原则（五）</a:t>
            </a:r>
            <a:endParaRPr lang="zh-CN" altLang="en-US" sz="2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0817225" y="164465"/>
            <a:ext cx="1038860" cy="1056005"/>
            <a:chOff x="8166" y="1198"/>
            <a:chExt cx="5105" cy="5191"/>
          </a:xfrm>
        </p:grpSpPr>
        <p:grpSp>
          <p:nvGrpSpPr>
            <p:cNvPr id="82" name="Group 81"/>
            <p:cNvGrpSpPr/>
            <p:nvPr/>
          </p:nvGrpSpPr>
          <p:grpSpPr>
            <a:xfrm>
              <a:off x="8983" y="2373"/>
              <a:ext cx="4288" cy="4016"/>
              <a:chOff x="7133415" y="1668270"/>
              <a:chExt cx="4322441" cy="4047961"/>
            </a:xfrm>
          </p:grpSpPr>
          <p:grpSp>
            <p:nvGrpSpPr>
              <p:cNvPr id="6" name="Group 9"/>
              <p:cNvGrpSpPr/>
              <p:nvPr/>
            </p:nvGrpSpPr>
            <p:grpSpPr>
              <a:xfrm>
                <a:off x="7133415" y="2987835"/>
                <a:ext cx="4322441" cy="2728396"/>
                <a:chOff x="1685115" y="3521460"/>
                <a:chExt cx="4322441" cy="2728396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16" name="Freeform 10"/>
                <p:cNvSpPr/>
                <p:nvPr/>
              </p:nvSpPr>
              <p:spPr bwMode="auto">
                <a:xfrm>
                  <a:off x="3925886" y="4199156"/>
                  <a:ext cx="2081670" cy="2050700"/>
                </a:xfrm>
                <a:custGeom>
                  <a:avLst/>
                  <a:gdLst>
                    <a:gd name="T0" fmla="*/ 3577 w 3638"/>
                    <a:gd name="T1" fmla="*/ 3090 h 3585"/>
                    <a:gd name="T2" fmla="*/ 3555 w 3638"/>
                    <a:gd name="T3" fmla="*/ 3072 h 3585"/>
                    <a:gd name="T4" fmla="*/ 3556 w 3638"/>
                    <a:gd name="T5" fmla="*/ 3071 h 3585"/>
                    <a:gd name="T6" fmla="*/ 468 w 3638"/>
                    <a:gd name="T7" fmla="*/ 0 h 3585"/>
                    <a:gd name="T8" fmla="*/ 0 w 3638"/>
                    <a:gd name="T9" fmla="*/ 470 h 3585"/>
                    <a:gd name="T10" fmla="*/ 3062 w 3638"/>
                    <a:gd name="T11" fmla="*/ 3516 h 3585"/>
                    <a:gd name="T12" fmla="*/ 3067 w 3638"/>
                    <a:gd name="T13" fmla="*/ 3522 h 3585"/>
                    <a:gd name="T14" fmla="*/ 3084 w 3638"/>
                    <a:gd name="T15" fmla="*/ 3537 h 3585"/>
                    <a:gd name="T16" fmla="*/ 3088 w 3638"/>
                    <a:gd name="T17" fmla="*/ 3541 h 3585"/>
                    <a:gd name="T18" fmla="*/ 3088 w 3638"/>
                    <a:gd name="T19" fmla="*/ 3540 h 3585"/>
                    <a:gd name="T20" fmla="*/ 3432 w 3638"/>
                    <a:gd name="T21" fmla="*/ 3436 h 3585"/>
                    <a:gd name="T22" fmla="*/ 3577 w 3638"/>
                    <a:gd name="T23" fmla="*/ 309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8" h="3585">
                      <a:moveTo>
                        <a:pt x="3577" y="3090"/>
                      </a:moveTo>
                      <a:cubicBezTo>
                        <a:pt x="3570" y="3083"/>
                        <a:pt x="3563" y="3077"/>
                        <a:pt x="3555" y="3072"/>
                      </a:cubicBezTo>
                      <a:cubicBezTo>
                        <a:pt x="3556" y="3071"/>
                        <a:pt x="3556" y="3071"/>
                        <a:pt x="3556" y="3071"/>
                      </a:cubicBezTo>
                      <a:cubicBezTo>
                        <a:pt x="468" y="0"/>
                        <a:pt x="468" y="0"/>
                        <a:pt x="468" y="0"/>
                      </a:cubicBez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3062" y="3516"/>
                        <a:pt x="3062" y="3516"/>
                        <a:pt x="3062" y="3516"/>
                      </a:cubicBezTo>
                      <a:cubicBezTo>
                        <a:pt x="3064" y="3518"/>
                        <a:pt x="3065" y="3520"/>
                        <a:pt x="3067" y="3522"/>
                      </a:cubicBezTo>
                      <a:cubicBezTo>
                        <a:pt x="3072" y="3528"/>
                        <a:pt x="3078" y="3533"/>
                        <a:pt x="3084" y="3537"/>
                      </a:cubicBezTo>
                      <a:cubicBezTo>
                        <a:pt x="3088" y="3541"/>
                        <a:pt x="3088" y="3541"/>
                        <a:pt x="3088" y="3541"/>
                      </a:cubicBezTo>
                      <a:cubicBezTo>
                        <a:pt x="3088" y="3540"/>
                        <a:pt x="3088" y="3540"/>
                        <a:pt x="3088" y="3540"/>
                      </a:cubicBezTo>
                      <a:cubicBezTo>
                        <a:pt x="3160" y="3585"/>
                        <a:pt x="3305" y="3544"/>
                        <a:pt x="3432" y="3436"/>
                      </a:cubicBezTo>
                      <a:cubicBezTo>
                        <a:pt x="3573" y="3317"/>
                        <a:pt x="3638" y="3162"/>
                        <a:pt x="3577" y="309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7" name="Freeform 11"/>
                <p:cNvSpPr/>
                <p:nvPr/>
              </p:nvSpPr>
              <p:spPr bwMode="auto">
                <a:xfrm>
                  <a:off x="1685115" y="4199156"/>
                  <a:ext cx="2081063" cy="2050700"/>
                </a:xfrm>
                <a:custGeom>
                  <a:avLst/>
                  <a:gdLst>
                    <a:gd name="T0" fmla="*/ 3637 w 3637"/>
                    <a:gd name="T1" fmla="*/ 470 h 3585"/>
                    <a:gd name="T2" fmla="*/ 3169 w 3637"/>
                    <a:gd name="T3" fmla="*/ 0 h 3585"/>
                    <a:gd name="T4" fmla="*/ 82 w 3637"/>
                    <a:gd name="T5" fmla="*/ 3071 h 3585"/>
                    <a:gd name="T6" fmla="*/ 83 w 3637"/>
                    <a:gd name="T7" fmla="*/ 3072 h 3585"/>
                    <a:gd name="T8" fmla="*/ 61 w 3637"/>
                    <a:gd name="T9" fmla="*/ 3090 h 3585"/>
                    <a:gd name="T10" fmla="*/ 205 w 3637"/>
                    <a:gd name="T11" fmla="*/ 3436 h 3585"/>
                    <a:gd name="T12" fmla="*/ 549 w 3637"/>
                    <a:gd name="T13" fmla="*/ 3540 h 3585"/>
                    <a:gd name="T14" fmla="*/ 550 w 3637"/>
                    <a:gd name="T15" fmla="*/ 3541 h 3585"/>
                    <a:gd name="T16" fmla="*/ 553 w 3637"/>
                    <a:gd name="T17" fmla="*/ 3537 h 3585"/>
                    <a:gd name="T18" fmla="*/ 570 w 3637"/>
                    <a:gd name="T19" fmla="*/ 3522 h 3585"/>
                    <a:gd name="T20" fmla="*/ 575 w 3637"/>
                    <a:gd name="T21" fmla="*/ 3516 h 3585"/>
                    <a:gd name="T22" fmla="*/ 3637 w 3637"/>
                    <a:gd name="T23" fmla="*/ 47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7" h="3585">
                      <a:moveTo>
                        <a:pt x="3637" y="470"/>
                      </a:moveTo>
                      <a:cubicBezTo>
                        <a:pt x="3169" y="0"/>
                        <a:pt x="3169" y="0"/>
                        <a:pt x="3169" y="0"/>
                      </a:cubicBezTo>
                      <a:cubicBezTo>
                        <a:pt x="82" y="3071"/>
                        <a:pt x="82" y="3071"/>
                        <a:pt x="82" y="3071"/>
                      </a:cubicBezTo>
                      <a:cubicBezTo>
                        <a:pt x="83" y="3072"/>
                        <a:pt x="83" y="3072"/>
                        <a:pt x="83" y="3072"/>
                      </a:cubicBezTo>
                      <a:cubicBezTo>
                        <a:pt x="74" y="3077"/>
                        <a:pt x="67" y="3083"/>
                        <a:pt x="61" y="3090"/>
                      </a:cubicBezTo>
                      <a:cubicBezTo>
                        <a:pt x="0" y="3162"/>
                        <a:pt x="65" y="3317"/>
                        <a:pt x="205" y="3436"/>
                      </a:cubicBezTo>
                      <a:cubicBezTo>
                        <a:pt x="332" y="3544"/>
                        <a:pt x="477" y="3585"/>
                        <a:pt x="549" y="3540"/>
                      </a:cubicBezTo>
                      <a:cubicBezTo>
                        <a:pt x="550" y="3541"/>
                        <a:pt x="550" y="3541"/>
                        <a:pt x="550" y="3541"/>
                      </a:cubicBezTo>
                      <a:cubicBezTo>
                        <a:pt x="553" y="3537"/>
                        <a:pt x="553" y="3537"/>
                        <a:pt x="553" y="3537"/>
                      </a:cubicBezTo>
                      <a:cubicBezTo>
                        <a:pt x="560" y="3533"/>
                        <a:pt x="565" y="3528"/>
                        <a:pt x="570" y="3522"/>
                      </a:cubicBezTo>
                      <a:cubicBezTo>
                        <a:pt x="572" y="3520"/>
                        <a:pt x="574" y="3518"/>
                        <a:pt x="575" y="3516"/>
                      </a:cubicBezTo>
                      <a:lnTo>
                        <a:pt x="3637" y="4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8" name="Freeform 12"/>
                <p:cNvSpPr/>
                <p:nvPr/>
              </p:nvSpPr>
              <p:spPr bwMode="auto">
                <a:xfrm>
                  <a:off x="3668410" y="3521460"/>
                  <a:ext cx="411112" cy="2598444"/>
                </a:xfrm>
                <a:custGeom>
                  <a:avLst/>
                  <a:gdLst>
                    <a:gd name="T0" fmla="*/ 667 w 719"/>
                    <a:gd name="T1" fmla="*/ 4334 h 4542"/>
                    <a:gd name="T2" fmla="*/ 666 w 719"/>
                    <a:gd name="T3" fmla="*/ 4326 h 4542"/>
                    <a:gd name="T4" fmla="*/ 719 w 719"/>
                    <a:gd name="T5" fmla="*/ 8 h 4542"/>
                    <a:gd name="T6" fmla="*/ 56 w 719"/>
                    <a:gd name="T7" fmla="*/ 0 h 4542"/>
                    <a:gd name="T8" fmla="*/ 2 w 719"/>
                    <a:gd name="T9" fmla="*/ 4354 h 4542"/>
                    <a:gd name="T10" fmla="*/ 4 w 719"/>
                    <a:gd name="T11" fmla="*/ 4354 h 4542"/>
                    <a:gd name="T12" fmla="*/ 1 w 719"/>
                    <a:gd name="T13" fmla="*/ 4383 h 4542"/>
                    <a:gd name="T14" fmla="*/ 347 w 719"/>
                    <a:gd name="T15" fmla="*/ 4529 h 4542"/>
                    <a:gd name="T16" fmla="*/ 665 w 719"/>
                    <a:gd name="T17" fmla="*/ 4362 h 4542"/>
                    <a:gd name="T18" fmla="*/ 666 w 719"/>
                    <a:gd name="T19" fmla="*/ 4362 h 4542"/>
                    <a:gd name="T20" fmla="*/ 666 w 719"/>
                    <a:gd name="T21" fmla="*/ 4357 h 4542"/>
                    <a:gd name="T22" fmla="*/ 667 w 719"/>
                    <a:gd name="T23" fmla="*/ 4334 h 45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19" h="4542">
                      <a:moveTo>
                        <a:pt x="667" y="4334"/>
                      </a:moveTo>
                      <a:cubicBezTo>
                        <a:pt x="667" y="4332"/>
                        <a:pt x="667" y="4329"/>
                        <a:pt x="666" y="4326"/>
                      </a:cubicBezTo>
                      <a:cubicBezTo>
                        <a:pt x="719" y="8"/>
                        <a:pt x="719" y="8"/>
                        <a:pt x="719" y="8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2" y="4354"/>
                        <a:pt x="2" y="4354"/>
                        <a:pt x="2" y="4354"/>
                      </a:cubicBezTo>
                      <a:cubicBezTo>
                        <a:pt x="4" y="4354"/>
                        <a:pt x="4" y="4354"/>
                        <a:pt x="4" y="4354"/>
                      </a:cubicBezTo>
                      <a:cubicBezTo>
                        <a:pt x="1" y="4364"/>
                        <a:pt x="0" y="4373"/>
                        <a:pt x="1" y="4383"/>
                      </a:cubicBezTo>
                      <a:cubicBezTo>
                        <a:pt x="8" y="4477"/>
                        <a:pt x="163" y="4542"/>
                        <a:pt x="347" y="4529"/>
                      </a:cubicBezTo>
                      <a:cubicBezTo>
                        <a:pt x="512" y="4517"/>
                        <a:pt x="645" y="4445"/>
                        <a:pt x="665" y="4362"/>
                      </a:cubicBezTo>
                      <a:cubicBezTo>
                        <a:pt x="666" y="4362"/>
                        <a:pt x="666" y="4362"/>
                        <a:pt x="666" y="4362"/>
                      </a:cubicBezTo>
                      <a:cubicBezTo>
                        <a:pt x="666" y="4357"/>
                        <a:pt x="666" y="4357"/>
                        <a:pt x="666" y="4357"/>
                      </a:cubicBezTo>
                      <a:cubicBezTo>
                        <a:pt x="667" y="4350"/>
                        <a:pt x="668" y="4342"/>
                        <a:pt x="667" y="43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19" name="Group 13"/>
              <p:cNvGrpSpPr/>
              <p:nvPr/>
            </p:nvGrpSpPr>
            <p:grpSpPr>
              <a:xfrm>
                <a:off x="7876695" y="2814767"/>
                <a:ext cx="2864422" cy="2524359"/>
                <a:chOff x="2428395" y="3348392"/>
                <a:chExt cx="2864422" cy="2524359"/>
              </a:xfrm>
              <a:solidFill>
                <a:schemeClr val="tx1">
                  <a:alpha val="50000"/>
                </a:schemeClr>
              </a:solidFill>
            </p:grpSpPr>
            <p:sp>
              <p:nvSpPr>
                <p:cNvPr id="20" name="Freeform 14"/>
                <p:cNvSpPr/>
                <p:nvPr/>
              </p:nvSpPr>
              <p:spPr bwMode="auto">
                <a:xfrm>
                  <a:off x="2428395" y="4143896"/>
                  <a:ext cx="1392436" cy="1374218"/>
                </a:xfrm>
                <a:custGeom>
                  <a:avLst/>
                  <a:gdLst>
                    <a:gd name="T0" fmla="*/ 0 w 2434"/>
                    <a:gd name="T1" fmla="*/ 1956 h 2402"/>
                    <a:gd name="T2" fmla="*/ 492 w 2434"/>
                    <a:gd name="T3" fmla="*/ 2402 h 2402"/>
                    <a:gd name="T4" fmla="*/ 2434 w 2434"/>
                    <a:gd name="T5" fmla="*/ 470 h 2402"/>
                    <a:gd name="T6" fmla="*/ 1966 w 2434"/>
                    <a:gd name="T7" fmla="*/ 0 h 2402"/>
                    <a:gd name="T8" fmla="*/ 0 w 2434"/>
                    <a:gd name="T9" fmla="*/ 1956 h 24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34" h="2402">
                      <a:moveTo>
                        <a:pt x="0" y="1956"/>
                      </a:moveTo>
                      <a:cubicBezTo>
                        <a:pt x="90" y="2246"/>
                        <a:pt x="246" y="2330"/>
                        <a:pt x="492" y="2402"/>
                      </a:cubicBezTo>
                      <a:cubicBezTo>
                        <a:pt x="2434" y="470"/>
                        <a:pt x="2434" y="470"/>
                        <a:pt x="2434" y="470"/>
                      </a:cubicBezTo>
                      <a:cubicBezTo>
                        <a:pt x="1966" y="0"/>
                        <a:pt x="1966" y="0"/>
                        <a:pt x="1966" y="0"/>
                      </a:cubicBezTo>
                      <a:lnTo>
                        <a:pt x="0" y="195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1" name="Freeform 15"/>
                <p:cNvSpPr/>
                <p:nvPr/>
              </p:nvSpPr>
              <p:spPr bwMode="auto">
                <a:xfrm>
                  <a:off x="3877913" y="4151183"/>
                  <a:ext cx="1414904" cy="1392435"/>
                </a:xfrm>
                <a:custGeom>
                  <a:avLst/>
                  <a:gdLst>
                    <a:gd name="T0" fmla="*/ 468 w 2473"/>
                    <a:gd name="T1" fmla="*/ 0 h 2434"/>
                    <a:gd name="T2" fmla="*/ 0 w 2473"/>
                    <a:gd name="T3" fmla="*/ 470 h 2434"/>
                    <a:gd name="T4" fmla="*/ 1974 w 2473"/>
                    <a:gd name="T5" fmla="*/ 2434 h 2434"/>
                    <a:gd name="T6" fmla="*/ 2473 w 2473"/>
                    <a:gd name="T7" fmla="*/ 1994 h 2434"/>
                    <a:gd name="T8" fmla="*/ 468 w 2473"/>
                    <a:gd name="T9" fmla="*/ 0 h 2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73" h="2434">
                      <a:moveTo>
                        <a:pt x="468" y="0"/>
                      </a:move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1974" y="2434"/>
                        <a:pt x="1974" y="2434"/>
                        <a:pt x="1974" y="2434"/>
                      </a:cubicBezTo>
                      <a:cubicBezTo>
                        <a:pt x="2200" y="2366"/>
                        <a:pt x="2332" y="2258"/>
                        <a:pt x="2473" y="1994"/>
                      </a:cubicBezTo>
                      <a:lnTo>
                        <a:pt x="46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4" name="Freeform 16"/>
                <p:cNvSpPr/>
                <p:nvPr/>
              </p:nvSpPr>
              <p:spPr bwMode="auto">
                <a:xfrm>
                  <a:off x="3670232" y="3348392"/>
                  <a:ext cx="409290" cy="2524359"/>
                </a:xfrm>
                <a:custGeom>
                  <a:avLst/>
                  <a:gdLst>
                    <a:gd name="T0" fmla="*/ 0 w 715"/>
                    <a:gd name="T1" fmla="*/ 4252 h 4412"/>
                    <a:gd name="T2" fmla="*/ 663 w 715"/>
                    <a:gd name="T3" fmla="*/ 4275 h 4412"/>
                    <a:gd name="T4" fmla="*/ 715 w 715"/>
                    <a:gd name="T5" fmla="*/ 9 h 4412"/>
                    <a:gd name="T6" fmla="*/ 52 w 715"/>
                    <a:gd name="T7" fmla="*/ 0 h 4412"/>
                    <a:gd name="T8" fmla="*/ 0 w 715"/>
                    <a:gd name="T9" fmla="*/ 4252 h 4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15" h="4412">
                      <a:moveTo>
                        <a:pt x="0" y="4252"/>
                      </a:moveTo>
                      <a:cubicBezTo>
                        <a:pt x="196" y="4412"/>
                        <a:pt x="476" y="4402"/>
                        <a:pt x="663" y="4275"/>
                      </a:cubicBezTo>
                      <a:cubicBezTo>
                        <a:pt x="715" y="9"/>
                        <a:pt x="715" y="9"/>
                        <a:pt x="715" y="9"/>
                      </a:cubicBezTo>
                      <a:cubicBezTo>
                        <a:pt x="52" y="0"/>
                        <a:pt x="52" y="0"/>
                        <a:pt x="52" y="0"/>
                      </a:cubicBezTo>
                      <a:lnTo>
                        <a:pt x="0" y="42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5" name="Group 17"/>
              <p:cNvGrpSpPr/>
              <p:nvPr/>
            </p:nvGrpSpPr>
            <p:grpSpPr>
              <a:xfrm>
                <a:off x="7565173" y="1668270"/>
                <a:ext cx="3500825" cy="3500217"/>
                <a:chOff x="2116873" y="2201895"/>
                <a:chExt cx="3500825" cy="3500217"/>
              </a:xfrm>
            </p:grpSpPr>
            <p:sp>
              <p:nvSpPr>
                <p:cNvPr id="24" name="Oval 11"/>
                <p:cNvSpPr>
                  <a:spLocks noChangeArrowheads="1"/>
                </p:cNvSpPr>
                <p:nvPr/>
              </p:nvSpPr>
              <p:spPr bwMode="auto">
                <a:xfrm>
                  <a:off x="2116873" y="2201895"/>
                  <a:ext cx="3500825" cy="3500217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7" name="Oval 12"/>
                <p:cNvSpPr>
                  <a:spLocks noChangeArrowheads="1"/>
                </p:cNvSpPr>
                <p:nvPr/>
              </p:nvSpPr>
              <p:spPr bwMode="auto">
                <a:xfrm>
                  <a:off x="2377993" y="2463014"/>
                  <a:ext cx="2979193" cy="2978585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8" name="Oval 13"/>
                <p:cNvSpPr>
                  <a:spLocks noChangeArrowheads="1"/>
                </p:cNvSpPr>
                <p:nvPr/>
              </p:nvSpPr>
              <p:spPr bwMode="auto">
                <a:xfrm>
                  <a:off x="2693765" y="2778180"/>
                  <a:ext cx="2347648" cy="2347648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9" name="Oval 14"/>
                <p:cNvSpPr>
                  <a:spLocks noChangeArrowheads="1"/>
                </p:cNvSpPr>
                <p:nvPr/>
              </p:nvSpPr>
              <p:spPr bwMode="auto">
                <a:xfrm>
                  <a:off x="2996179" y="3079985"/>
                  <a:ext cx="1742822" cy="1744036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8" name="Oval 15"/>
                <p:cNvSpPr>
                  <a:spLocks noChangeArrowheads="1"/>
                </p:cNvSpPr>
                <p:nvPr/>
              </p:nvSpPr>
              <p:spPr bwMode="auto">
                <a:xfrm>
                  <a:off x="3284018" y="3368432"/>
                  <a:ext cx="1166537" cy="1167144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9" name="Oval 16"/>
                <p:cNvSpPr>
                  <a:spLocks noChangeArrowheads="1"/>
                </p:cNvSpPr>
                <p:nvPr/>
              </p:nvSpPr>
              <p:spPr bwMode="auto">
                <a:xfrm>
                  <a:off x="3530563" y="3615584"/>
                  <a:ext cx="672839" cy="672838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31" name="Oval 17"/>
                <p:cNvSpPr>
                  <a:spLocks noChangeArrowheads="1"/>
                </p:cNvSpPr>
                <p:nvPr/>
              </p:nvSpPr>
              <p:spPr bwMode="auto">
                <a:xfrm>
                  <a:off x="3709096" y="3794117"/>
                  <a:ext cx="315773" cy="315773"/>
                </a:xfrm>
                <a:prstGeom prst="ellipse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</p:grpSp>
        <p:grpSp>
          <p:nvGrpSpPr>
            <p:cNvPr id="32" name="Group 25"/>
            <p:cNvGrpSpPr/>
            <p:nvPr/>
          </p:nvGrpSpPr>
          <p:grpSpPr>
            <a:xfrm rot="840000">
              <a:off x="10023" y="1597"/>
              <a:ext cx="2214" cy="2262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0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1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2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6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7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8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3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4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42" name="Group 34"/>
            <p:cNvGrpSpPr/>
            <p:nvPr/>
          </p:nvGrpSpPr>
          <p:grpSpPr>
            <a:xfrm rot="20700000">
              <a:off x="8166" y="2555"/>
              <a:ext cx="2622" cy="2679"/>
              <a:chOff x="5920323" y="2302554"/>
              <a:chExt cx="2180669" cy="2227927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5" name="Freeform 21"/>
              <p:cNvSpPr/>
              <p:nvPr/>
            </p:nvSpPr>
            <p:spPr bwMode="auto">
              <a:xfrm>
                <a:off x="7879324" y="4300937"/>
                <a:ext cx="221668" cy="229544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2" name="Freeform 22"/>
              <p:cNvSpPr/>
              <p:nvPr/>
            </p:nvSpPr>
            <p:spPr bwMode="auto">
              <a:xfrm>
                <a:off x="7375227" y="3756332"/>
                <a:ext cx="554732" cy="640248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6" name="Freeform 23"/>
              <p:cNvSpPr/>
              <p:nvPr/>
            </p:nvSpPr>
            <p:spPr bwMode="auto">
              <a:xfrm>
                <a:off x="7363975" y="3746206"/>
                <a:ext cx="155280" cy="247548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6" name="Freeform 24"/>
              <p:cNvSpPr/>
              <p:nvPr/>
            </p:nvSpPr>
            <p:spPr bwMode="auto">
              <a:xfrm>
                <a:off x="5920323" y="2783021"/>
                <a:ext cx="534478" cy="459088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7" name="Freeform 25"/>
              <p:cNvSpPr/>
              <p:nvPr/>
            </p:nvSpPr>
            <p:spPr bwMode="auto">
              <a:xfrm>
                <a:off x="6315274" y="2361065"/>
                <a:ext cx="198038" cy="517599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8" name="Freeform 26"/>
              <p:cNvSpPr/>
              <p:nvPr/>
            </p:nvSpPr>
            <p:spPr bwMode="auto">
              <a:xfrm>
                <a:off x="6053930" y="2855670"/>
                <a:ext cx="569359" cy="690883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9" name="Freeform 27"/>
              <p:cNvSpPr/>
              <p:nvPr/>
            </p:nvSpPr>
            <p:spPr bwMode="auto">
              <a:xfrm>
                <a:off x="6363658" y="2302554"/>
                <a:ext cx="541229" cy="755020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0" name="Freeform 28"/>
              <p:cNvSpPr/>
              <p:nvPr/>
            </p:nvSpPr>
            <p:spPr bwMode="auto">
              <a:xfrm>
                <a:off x="6451425" y="2878664"/>
                <a:ext cx="1019446" cy="1046451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51" name="Group 43"/>
            <p:cNvGrpSpPr/>
            <p:nvPr/>
          </p:nvGrpSpPr>
          <p:grpSpPr>
            <a:xfrm rot="240000">
              <a:off x="8420" y="1198"/>
              <a:ext cx="2838" cy="2900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52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3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4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5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6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7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8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9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</p:grpSp>
      <p:sp>
        <p:nvSpPr>
          <p:cNvPr id="2" name="文本框 1"/>
          <p:cNvSpPr txBox="1"/>
          <p:nvPr/>
        </p:nvSpPr>
        <p:spPr>
          <a:xfrm>
            <a:off x="5356225" y="785495"/>
            <a:ext cx="1617980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5000">
                <a:solidFill>
                  <a:srgbClr val="C00000"/>
                </a:solidFill>
                <a:latin typeface="Algerian" panose="04020705040A02060702" charset="0"/>
                <a:ea typeface="Adobe 黑体 Std R" panose="020B0400000000000000" charset="-122"/>
                <a:cs typeface="Algerian" panose="04020705040A02060702" charset="0"/>
              </a:rPr>
              <a:t>T</a:t>
            </a:r>
            <a:endParaRPr lang="en-US" altLang="zh-CN" sz="15000">
              <a:solidFill>
                <a:srgbClr val="C00000"/>
              </a:solidFill>
              <a:latin typeface="Algerian" panose="04020705040A02060702" charset="0"/>
              <a:ea typeface="Adobe 黑体 Std R" panose="020B0400000000000000" charset="-122"/>
              <a:cs typeface="Algerian" panose="04020705040A02060702" charset="0"/>
            </a:endParaRPr>
          </a:p>
        </p:txBody>
      </p:sp>
      <p:sp>
        <p:nvSpPr>
          <p:cNvPr id="3" name="TextBox 13"/>
          <p:cNvSpPr txBox="1"/>
          <p:nvPr/>
        </p:nvSpPr>
        <p:spPr>
          <a:xfrm>
            <a:off x="4633595" y="1741805"/>
            <a:ext cx="3062605" cy="368300"/>
          </a:xfrm>
          <a:prstGeom prst="rect">
            <a:avLst/>
          </a:prstGeom>
          <a:noFill/>
          <a:ln w="9525">
            <a:solidFill>
              <a:srgbClr val="2B3E4F">
                <a:alpha val="48000"/>
              </a:srgb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/>
            <a:r>
              <a:rPr lang="en-US" altLang="zh-CN">
                <a:solidFill>
                  <a:schemeClr val="bg1"/>
                </a:solidFill>
                <a:sym typeface="+mn-ea"/>
              </a:rPr>
              <a:t>Specific - </a:t>
            </a:r>
            <a:r>
              <a:rPr lang="zh-CN" altLang="en-US">
                <a:solidFill>
                  <a:schemeClr val="bg1"/>
                </a:solidFill>
                <a:sym typeface="+mn-ea"/>
              </a:rPr>
              <a:t>明确性</a:t>
            </a:r>
            <a:endParaRPr lang="zh-CN" altLang="en-US" b="1" dirty="0" smtClean="0">
              <a:solidFill>
                <a:schemeClr val="bg1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4565015" y="1820545"/>
            <a:ext cx="3062605" cy="368300"/>
          </a:xfrm>
          <a:prstGeom prst="rect">
            <a:avLst/>
          </a:prstGeom>
          <a:solidFill>
            <a:schemeClr val="tx1">
              <a:lumMod val="75000"/>
              <a:lumOff val="25000"/>
              <a:alpha val="85000"/>
            </a:schemeClr>
          </a:solidFill>
        </p:spPr>
        <p:txBody>
          <a:bodyPr wrap="square" rtlCol="0">
            <a:spAutoFit/>
          </a:bodyPr>
          <a:p>
            <a:pPr algn="ctr"/>
            <a:r>
              <a:rPr lang="en-US" altLang="zh-CN" b="1">
                <a:solidFill>
                  <a:schemeClr val="bg1"/>
                </a:solidFill>
                <a:sym typeface="+mn-ea"/>
              </a:rPr>
              <a:t>Relevant - </a:t>
            </a:r>
            <a:r>
              <a:rPr lang="zh-CN" altLang="en-US" b="1">
                <a:solidFill>
                  <a:schemeClr val="bg1"/>
                </a:solidFill>
                <a:sym typeface="+mn-ea"/>
              </a:rPr>
              <a:t>相关性</a:t>
            </a:r>
            <a:endParaRPr lang="zh-CN" altLang="en-US" b="1" dirty="0" smtClean="0">
              <a:solidFill>
                <a:schemeClr val="bg1"/>
              </a:solidFill>
              <a:latin typeface="+mn-ea"/>
              <a:ea typeface="+mn-ea"/>
              <a:sym typeface="+mn-ea"/>
            </a:endParaRPr>
          </a:p>
        </p:txBody>
      </p:sp>
      <p:grpSp>
        <p:nvGrpSpPr>
          <p:cNvPr id="181" name="Group 43"/>
          <p:cNvGrpSpPr/>
          <p:nvPr/>
        </p:nvGrpSpPr>
        <p:grpSpPr>
          <a:xfrm>
            <a:off x="4570730" y="-1453515"/>
            <a:ext cx="770255" cy="655955"/>
            <a:chOff x="5745176" y="5678490"/>
            <a:chExt cx="495301" cy="525463"/>
          </a:xfrm>
          <a:solidFill>
            <a:srgbClr val="C00000"/>
          </a:solidFill>
        </p:grpSpPr>
        <p:sp>
          <p:nvSpPr>
            <p:cNvPr id="182" name="Freeform 98"/>
            <p:cNvSpPr>
              <a:spLocks noEditPoints="1"/>
            </p:cNvSpPr>
            <p:nvPr/>
          </p:nvSpPr>
          <p:spPr bwMode="auto">
            <a:xfrm>
              <a:off x="6053152" y="5678490"/>
              <a:ext cx="187325" cy="187325"/>
            </a:xfrm>
            <a:custGeom>
              <a:avLst/>
              <a:gdLst>
                <a:gd name="T0" fmla="*/ 48 w 50"/>
                <a:gd name="T1" fmla="*/ 32 h 50"/>
                <a:gd name="T2" fmla="*/ 50 w 50"/>
                <a:gd name="T3" fmla="*/ 25 h 50"/>
                <a:gd name="T4" fmla="*/ 49 w 50"/>
                <a:gd name="T5" fmla="*/ 22 h 50"/>
                <a:gd name="T6" fmla="*/ 42 w 50"/>
                <a:gd name="T7" fmla="*/ 23 h 50"/>
                <a:gd name="T8" fmla="*/ 40 w 50"/>
                <a:gd name="T9" fmla="*/ 15 h 50"/>
                <a:gd name="T10" fmla="*/ 45 w 50"/>
                <a:gd name="T11" fmla="*/ 11 h 50"/>
                <a:gd name="T12" fmla="*/ 37 w 50"/>
                <a:gd name="T13" fmla="*/ 4 h 50"/>
                <a:gd name="T14" fmla="*/ 34 w 50"/>
                <a:gd name="T15" fmla="*/ 10 h 50"/>
                <a:gd name="T16" fmla="*/ 26 w 50"/>
                <a:gd name="T17" fmla="*/ 7 h 50"/>
                <a:gd name="T18" fmla="*/ 27 w 50"/>
                <a:gd name="T19" fmla="*/ 0 h 50"/>
                <a:gd name="T20" fmla="*/ 25 w 50"/>
                <a:gd name="T21" fmla="*/ 0 h 50"/>
                <a:gd name="T22" fmla="*/ 14 w 50"/>
                <a:gd name="T23" fmla="*/ 3 h 50"/>
                <a:gd name="T24" fmla="*/ 17 w 50"/>
                <a:gd name="T25" fmla="*/ 9 h 50"/>
                <a:gd name="T26" fmla="*/ 11 w 50"/>
                <a:gd name="T27" fmla="*/ 14 h 50"/>
                <a:gd name="T28" fmla="*/ 5 w 50"/>
                <a:gd name="T29" fmla="*/ 9 h 50"/>
                <a:gd name="T30" fmla="*/ 0 w 50"/>
                <a:gd name="T31" fmla="*/ 19 h 50"/>
                <a:gd name="T32" fmla="*/ 7 w 50"/>
                <a:gd name="T33" fmla="*/ 21 h 50"/>
                <a:gd name="T34" fmla="*/ 7 w 50"/>
                <a:gd name="T35" fmla="*/ 25 h 50"/>
                <a:gd name="T36" fmla="*/ 7 w 50"/>
                <a:gd name="T37" fmla="*/ 29 h 50"/>
                <a:gd name="T38" fmla="*/ 0 w 50"/>
                <a:gd name="T39" fmla="*/ 30 h 50"/>
                <a:gd name="T40" fmla="*/ 5 w 50"/>
                <a:gd name="T41" fmla="*/ 40 h 50"/>
                <a:gd name="T42" fmla="*/ 10 w 50"/>
                <a:gd name="T43" fmla="*/ 36 h 50"/>
                <a:gd name="T44" fmla="*/ 16 w 50"/>
                <a:gd name="T45" fmla="*/ 41 h 50"/>
                <a:gd name="T46" fmla="*/ 13 w 50"/>
                <a:gd name="T47" fmla="*/ 47 h 50"/>
                <a:gd name="T48" fmla="*/ 23 w 50"/>
                <a:gd name="T49" fmla="*/ 50 h 50"/>
                <a:gd name="T50" fmla="*/ 24 w 50"/>
                <a:gd name="T51" fmla="*/ 43 h 50"/>
                <a:gd name="T52" fmla="*/ 25 w 50"/>
                <a:gd name="T53" fmla="*/ 43 h 50"/>
                <a:gd name="T54" fmla="*/ 31 w 50"/>
                <a:gd name="T55" fmla="*/ 42 h 50"/>
                <a:gd name="T56" fmla="*/ 34 w 50"/>
                <a:gd name="T57" fmla="*/ 48 h 50"/>
                <a:gd name="T58" fmla="*/ 43 w 50"/>
                <a:gd name="T59" fmla="*/ 42 h 50"/>
                <a:gd name="T60" fmla="*/ 38 w 50"/>
                <a:gd name="T61" fmla="*/ 37 h 50"/>
                <a:gd name="T62" fmla="*/ 42 w 50"/>
                <a:gd name="T63" fmla="*/ 30 h 50"/>
                <a:gd name="T64" fmla="*/ 48 w 50"/>
                <a:gd name="T65" fmla="*/ 32 h 50"/>
                <a:gd name="T66" fmla="*/ 25 w 50"/>
                <a:gd name="T67" fmla="*/ 40 h 50"/>
                <a:gd name="T68" fmla="*/ 9 w 50"/>
                <a:gd name="T69" fmla="*/ 25 h 50"/>
                <a:gd name="T70" fmla="*/ 25 w 50"/>
                <a:gd name="T71" fmla="*/ 10 h 50"/>
                <a:gd name="T72" fmla="*/ 40 w 50"/>
                <a:gd name="T73" fmla="*/ 25 h 50"/>
                <a:gd name="T74" fmla="*/ 25 w 50"/>
                <a:gd name="T75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0" h="50">
                  <a:moveTo>
                    <a:pt x="48" y="32"/>
                  </a:moveTo>
                  <a:cubicBezTo>
                    <a:pt x="49" y="30"/>
                    <a:pt x="50" y="28"/>
                    <a:pt x="50" y="25"/>
                  </a:cubicBezTo>
                  <a:cubicBezTo>
                    <a:pt x="50" y="24"/>
                    <a:pt x="49" y="23"/>
                    <a:pt x="49" y="22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0"/>
                    <a:pt x="41" y="17"/>
                    <a:pt x="40" y="15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3" y="8"/>
                    <a:pt x="41" y="6"/>
                    <a:pt x="37" y="4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2" y="8"/>
                    <a:pt x="29" y="8"/>
                    <a:pt x="26" y="7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5" y="0"/>
                    <a:pt x="25" y="0"/>
                  </a:cubicBezTo>
                  <a:cubicBezTo>
                    <a:pt x="21" y="0"/>
                    <a:pt x="17" y="1"/>
                    <a:pt x="14" y="3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0"/>
                    <a:pt x="12" y="12"/>
                    <a:pt x="11" y="14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3" y="12"/>
                    <a:pt x="1" y="16"/>
                    <a:pt x="0" y="19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2"/>
                    <a:pt x="7" y="24"/>
                    <a:pt x="7" y="25"/>
                  </a:cubicBezTo>
                  <a:cubicBezTo>
                    <a:pt x="7" y="26"/>
                    <a:pt x="7" y="28"/>
                    <a:pt x="7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" y="34"/>
                    <a:pt x="2" y="37"/>
                    <a:pt x="5" y="40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2" y="38"/>
                    <a:pt x="14" y="40"/>
                    <a:pt x="16" y="41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6" y="49"/>
                    <a:pt x="20" y="50"/>
                    <a:pt x="23" y="50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3"/>
                    <a:pt x="24" y="43"/>
                    <a:pt x="25" y="43"/>
                  </a:cubicBezTo>
                  <a:cubicBezTo>
                    <a:pt x="27" y="43"/>
                    <a:pt x="29" y="43"/>
                    <a:pt x="31" y="42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8" y="47"/>
                    <a:pt x="41" y="45"/>
                    <a:pt x="43" y="42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40" y="35"/>
                    <a:pt x="41" y="33"/>
                    <a:pt x="42" y="30"/>
                  </a:cubicBezTo>
                  <a:lnTo>
                    <a:pt x="48" y="32"/>
                  </a:lnTo>
                  <a:close/>
                  <a:moveTo>
                    <a:pt x="25" y="40"/>
                  </a:moveTo>
                  <a:cubicBezTo>
                    <a:pt x="16" y="40"/>
                    <a:pt x="9" y="34"/>
                    <a:pt x="9" y="25"/>
                  </a:cubicBezTo>
                  <a:cubicBezTo>
                    <a:pt x="9" y="17"/>
                    <a:pt x="16" y="10"/>
                    <a:pt x="25" y="10"/>
                  </a:cubicBezTo>
                  <a:cubicBezTo>
                    <a:pt x="33" y="10"/>
                    <a:pt x="40" y="17"/>
                    <a:pt x="40" y="25"/>
                  </a:cubicBezTo>
                  <a:cubicBezTo>
                    <a:pt x="40" y="34"/>
                    <a:pt x="33" y="40"/>
                    <a:pt x="25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  <p:sp>
          <p:nvSpPr>
            <p:cNvPr id="184" name="Oval 99"/>
            <p:cNvSpPr>
              <a:spLocks noChangeArrowheads="1"/>
            </p:cNvSpPr>
            <p:nvPr/>
          </p:nvSpPr>
          <p:spPr bwMode="auto">
            <a:xfrm>
              <a:off x="6105539" y="5734052"/>
              <a:ext cx="79375" cy="793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  <p:sp>
          <p:nvSpPr>
            <p:cNvPr id="185" name="Freeform 100"/>
            <p:cNvSpPr>
              <a:spLocks noEditPoints="1"/>
            </p:cNvSpPr>
            <p:nvPr/>
          </p:nvSpPr>
          <p:spPr bwMode="auto">
            <a:xfrm>
              <a:off x="5992826" y="5816602"/>
              <a:ext cx="120650" cy="120650"/>
            </a:xfrm>
            <a:custGeom>
              <a:avLst/>
              <a:gdLst>
                <a:gd name="T0" fmla="*/ 27 w 32"/>
                <a:gd name="T1" fmla="*/ 14 h 32"/>
                <a:gd name="T2" fmla="*/ 25 w 32"/>
                <a:gd name="T3" fmla="*/ 10 h 32"/>
                <a:gd name="T4" fmla="*/ 29 w 32"/>
                <a:gd name="T5" fmla="*/ 7 h 32"/>
                <a:gd name="T6" fmla="*/ 24 w 32"/>
                <a:gd name="T7" fmla="*/ 2 h 32"/>
                <a:gd name="T8" fmla="*/ 22 w 32"/>
                <a:gd name="T9" fmla="*/ 6 h 32"/>
                <a:gd name="T10" fmla="*/ 17 w 32"/>
                <a:gd name="T11" fmla="*/ 5 h 32"/>
                <a:gd name="T12" fmla="*/ 17 w 32"/>
                <a:gd name="T13" fmla="*/ 0 h 32"/>
                <a:gd name="T14" fmla="*/ 16 w 32"/>
                <a:gd name="T15" fmla="*/ 0 h 32"/>
                <a:gd name="T16" fmla="*/ 9 w 32"/>
                <a:gd name="T17" fmla="*/ 2 h 32"/>
                <a:gd name="T18" fmla="*/ 11 w 32"/>
                <a:gd name="T19" fmla="*/ 6 h 32"/>
                <a:gd name="T20" fmla="*/ 7 w 32"/>
                <a:gd name="T21" fmla="*/ 9 h 32"/>
                <a:gd name="T22" fmla="*/ 3 w 32"/>
                <a:gd name="T23" fmla="*/ 6 h 32"/>
                <a:gd name="T24" fmla="*/ 0 w 32"/>
                <a:gd name="T25" fmla="*/ 12 h 32"/>
                <a:gd name="T26" fmla="*/ 5 w 32"/>
                <a:gd name="T27" fmla="*/ 13 h 32"/>
                <a:gd name="T28" fmla="*/ 4 w 32"/>
                <a:gd name="T29" fmla="*/ 16 h 32"/>
                <a:gd name="T30" fmla="*/ 5 w 32"/>
                <a:gd name="T31" fmla="*/ 18 h 32"/>
                <a:gd name="T32" fmla="*/ 0 w 32"/>
                <a:gd name="T33" fmla="*/ 19 h 32"/>
                <a:gd name="T34" fmla="*/ 3 w 32"/>
                <a:gd name="T35" fmla="*/ 26 h 32"/>
                <a:gd name="T36" fmla="*/ 7 w 32"/>
                <a:gd name="T37" fmla="*/ 23 h 32"/>
                <a:gd name="T38" fmla="*/ 10 w 32"/>
                <a:gd name="T39" fmla="*/ 26 h 32"/>
                <a:gd name="T40" fmla="*/ 8 w 32"/>
                <a:gd name="T41" fmla="*/ 30 h 32"/>
                <a:gd name="T42" fmla="*/ 15 w 32"/>
                <a:gd name="T43" fmla="*/ 32 h 32"/>
                <a:gd name="T44" fmla="*/ 15 w 32"/>
                <a:gd name="T45" fmla="*/ 28 h 32"/>
                <a:gd name="T46" fmla="*/ 16 w 32"/>
                <a:gd name="T47" fmla="*/ 28 h 32"/>
                <a:gd name="T48" fmla="*/ 20 w 32"/>
                <a:gd name="T49" fmla="*/ 27 h 32"/>
                <a:gd name="T50" fmla="*/ 22 w 32"/>
                <a:gd name="T51" fmla="*/ 31 h 32"/>
                <a:gd name="T52" fmla="*/ 28 w 32"/>
                <a:gd name="T53" fmla="*/ 27 h 32"/>
                <a:gd name="T54" fmla="*/ 24 w 32"/>
                <a:gd name="T55" fmla="*/ 24 h 32"/>
                <a:gd name="T56" fmla="*/ 27 w 32"/>
                <a:gd name="T57" fmla="*/ 19 h 32"/>
                <a:gd name="T58" fmla="*/ 31 w 32"/>
                <a:gd name="T59" fmla="*/ 21 h 32"/>
                <a:gd name="T60" fmla="*/ 32 w 32"/>
                <a:gd name="T61" fmla="*/ 16 h 32"/>
                <a:gd name="T62" fmla="*/ 32 w 32"/>
                <a:gd name="T63" fmla="*/ 14 h 32"/>
                <a:gd name="T64" fmla="*/ 27 w 32"/>
                <a:gd name="T65" fmla="*/ 14 h 32"/>
                <a:gd name="T66" fmla="*/ 16 w 32"/>
                <a:gd name="T67" fmla="*/ 26 h 32"/>
                <a:gd name="T68" fmla="*/ 6 w 32"/>
                <a:gd name="T69" fmla="*/ 16 h 32"/>
                <a:gd name="T70" fmla="*/ 16 w 32"/>
                <a:gd name="T71" fmla="*/ 6 h 32"/>
                <a:gd name="T72" fmla="*/ 25 w 32"/>
                <a:gd name="T73" fmla="*/ 16 h 32"/>
                <a:gd name="T74" fmla="*/ 16 w 32"/>
                <a:gd name="T75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32">
                  <a:moveTo>
                    <a:pt x="27" y="14"/>
                  </a:moveTo>
                  <a:cubicBezTo>
                    <a:pt x="27" y="13"/>
                    <a:pt x="26" y="11"/>
                    <a:pt x="25" y="10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8" y="5"/>
                    <a:pt x="26" y="4"/>
                    <a:pt x="24" y="2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0" y="5"/>
                    <a:pt x="19" y="5"/>
                    <a:pt x="17" y="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3" y="0"/>
                    <a:pt x="11" y="1"/>
                    <a:pt x="9" y="2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9" y="7"/>
                    <a:pt x="8" y="8"/>
                    <a:pt x="7" y="9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8"/>
                    <a:pt x="1" y="10"/>
                    <a:pt x="0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4"/>
                    <a:pt x="4" y="15"/>
                    <a:pt x="4" y="16"/>
                  </a:cubicBezTo>
                  <a:cubicBezTo>
                    <a:pt x="4" y="17"/>
                    <a:pt x="4" y="18"/>
                    <a:pt x="5" y="18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22"/>
                    <a:pt x="2" y="24"/>
                    <a:pt x="3" y="26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4"/>
                    <a:pt x="9" y="25"/>
                    <a:pt x="10" y="26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10" y="31"/>
                    <a:pt x="13" y="32"/>
                    <a:pt x="15" y="32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6" y="28"/>
                    <a:pt x="16" y="28"/>
                  </a:cubicBezTo>
                  <a:cubicBezTo>
                    <a:pt x="17" y="28"/>
                    <a:pt x="19" y="27"/>
                    <a:pt x="20" y="27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4" y="30"/>
                    <a:pt x="26" y="29"/>
                    <a:pt x="28" y="27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5" y="23"/>
                    <a:pt x="26" y="21"/>
                    <a:pt x="27" y="19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19"/>
                    <a:pt x="32" y="18"/>
                    <a:pt x="32" y="16"/>
                  </a:cubicBezTo>
                  <a:cubicBezTo>
                    <a:pt x="32" y="15"/>
                    <a:pt x="32" y="15"/>
                    <a:pt x="32" y="14"/>
                  </a:cubicBezTo>
                  <a:lnTo>
                    <a:pt x="27" y="14"/>
                  </a:lnTo>
                  <a:close/>
                  <a:moveTo>
                    <a:pt x="16" y="26"/>
                  </a:moveTo>
                  <a:cubicBezTo>
                    <a:pt x="10" y="26"/>
                    <a:pt x="6" y="21"/>
                    <a:pt x="6" y="16"/>
                  </a:cubicBezTo>
                  <a:cubicBezTo>
                    <a:pt x="6" y="11"/>
                    <a:pt x="10" y="6"/>
                    <a:pt x="16" y="6"/>
                  </a:cubicBezTo>
                  <a:cubicBezTo>
                    <a:pt x="21" y="6"/>
                    <a:pt x="25" y="11"/>
                    <a:pt x="25" y="16"/>
                  </a:cubicBezTo>
                  <a:cubicBezTo>
                    <a:pt x="25" y="21"/>
                    <a:pt x="21" y="26"/>
                    <a:pt x="16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  <p:sp>
          <p:nvSpPr>
            <p:cNvPr id="186" name="Oval 101"/>
            <p:cNvSpPr>
              <a:spLocks noChangeArrowheads="1"/>
            </p:cNvSpPr>
            <p:nvPr/>
          </p:nvSpPr>
          <p:spPr bwMode="auto">
            <a:xfrm>
              <a:off x="6022989" y="5851527"/>
              <a:ext cx="57150" cy="555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  <p:sp>
          <p:nvSpPr>
            <p:cNvPr id="187" name="Freeform 102"/>
            <p:cNvSpPr>
              <a:spLocks noEditPoints="1"/>
            </p:cNvSpPr>
            <p:nvPr/>
          </p:nvSpPr>
          <p:spPr bwMode="auto">
            <a:xfrm>
              <a:off x="6069027" y="5907090"/>
              <a:ext cx="93663" cy="169863"/>
            </a:xfrm>
            <a:custGeom>
              <a:avLst/>
              <a:gdLst>
                <a:gd name="T0" fmla="*/ 0 w 25"/>
                <a:gd name="T1" fmla="*/ 41 h 45"/>
                <a:gd name="T2" fmla="*/ 2 w 25"/>
                <a:gd name="T3" fmla="*/ 34 h 45"/>
                <a:gd name="T4" fmla="*/ 2 w 25"/>
                <a:gd name="T5" fmla="*/ 27 h 45"/>
                <a:gd name="T6" fmla="*/ 8 w 25"/>
                <a:gd name="T7" fmla="*/ 11 h 45"/>
                <a:gd name="T8" fmla="*/ 16 w 25"/>
                <a:gd name="T9" fmla="*/ 0 h 45"/>
                <a:gd name="T10" fmla="*/ 19 w 25"/>
                <a:gd name="T11" fmla="*/ 5 h 45"/>
                <a:gd name="T12" fmla="*/ 17 w 25"/>
                <a:gd name="T13" fmla="*/ 12 h 45"/>
                <a:gd name="T14" fmla="*/ 21 w 25"/>
                <a:gd name="T15" fmla="*/ 16 h 45"/>
                <a:gd name="T16" fmla="*/ 25 w 25"/>
                <a:gd name="T17" fmla="*/ 20 h 45"/>
                <a:gd name="T18" fmla="*/ 25 w 25"/>
                <a:gd name="T19" fmla="*/ 23 h 45"/>
                <a:gd name="T20" fmla="*/ 22 w 25"/>
                <a:gd name="T21" fmla="*/ 30 h 45"/>
                <a:gd name="T22" fmla="*/ 18 w 25"/>
                <a:gd name="T23" fmla="*/ 36 h 45"/>
                <a:gd name="T24" fmla="*/ 13 w 25"/>
                <a:gd name="T25" fmla="*/ 45 h 45"/>
                <a:gd name="T26" fmla="*/ 13 w 25"/>
                <a:gd name="T27" fmla="*/ 43 h 45"/>
                <a:gd name="T28" fmla="*/ 17 w 25"/>
                <a:gd name="T29" fmla="*/ 33 h 45"/>
                <a:gd name="T30" fmla="*/ 22 w 25"/>
                <a:gd name="T31" fmla="*/ 23 h 45"/>
                <a:gd name="T32" fmla="*/ 23 w 25"/>
                <a:gd name="T33" fmla="*/ 22 h 45"/>
                <a:gd name="T34" fmla="*/ 22 w 25"/>
                <a:gd name="T35" fmla="*/ 20 h 45"/>
                <a:gd name="T36" fmla="*/ 19 w 25"/>
                <a:gd name="T37" fmla="*/ 19 h 45"/>
                <a:gd name="T38" fmla="*/ 18 w 25"/>
                <a:gd name="T39" fmla="*/ 17 h 45"/>
                <a:gd name="T40" fmla="*/ 16 w 25"/>
                <a:gd name="T41" fmla="*/ 16 h 45"/>
                <a:gd name="T42" fmla="*/ 16 w 25"/>
                <a:gd name="T43" fmla="*/ 14 h 45"/>
                <a:gd name="T44" fmla="*/ 15 w 25"/>
                <a:gd name="T45" fmla="*/ 14 h 45"/>
                <a:gd name="T46" fmla="*/ 14 w 25"/>
                <a:gd name="T47" fmla="*/ 15 h 45"/>
                <a:gd name="T48" fmla="*/ 13 w 25"/>
                <a:gd name="T49" fmla="*/ 14 h 45"/>
                <a:gd name="T50" fmla="*/ 12 w 25"/>
                <a:gd name="T51" fmla="*/ 14 h 45"/>
                <a:gd name="T52" fmla="*/ 12 w 25"/>
                <a:gd name="T53" fmla="*/ 13 h 45"/>
                <a:gd name="T54" fmla="*/ 13 w 25"/>
                <a:gd name="T55" fmla="*/ 13 h 45"/>
                <a:gd name="T56" fmla="*/ 17 w 25"/>
                <a:gd name="T57" fmla="*/ 4 h 45"/>
                <a:gd name="T58" fmla="*/ 15 w 25"/>
                <a:gd name="T59" fmla="*/ 3 h 45"/>
                <a:gd name="T60" fmla="*/ 7 w 25"/>
                <a:gd name="T61" fmla="*/ 18 h 45"/>
                <a:gd name="T62" fmla="*/ 5 w 25"/>
                <a:gd name="T63" fmla="*/ 27 h 45"/>
                <a:gd name="T64" fmla="*/ 2 w 25"/>
                <a:gd name="T65" fmla="*/ 3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" h="45">
                  <a:moveTo>
                    <a:pt x="13" y="45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7"/>
                    <a:pt x="1" y="36"/>
                    <a:pt x="2" y="34"/>
                  </a:cubicBezTo>
                  <a:cubicBezTo>
                    <a:pt x="3" y="30"/>
                    <a:pt x="3" y="30"/>
                    <a:pt x="3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4"/>
                    <a:pt x="3" y="23"/>
                    <a:pt x="5" y="17"/>
                  </a:cubicBezTo>
                  <a:cubicBezTo>
                    <a:pt x="6" y="16"/>
                    <a:pt x="7" y="14"/>
                    <a:pt x="8" y="1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5" y="0"/>
                    <a:pt x="16" y="0"/>
                  </a:cubicBezTo>
                  <a:cubicBezTo>
                    <a:pt x="17" y="0"/>
                    <a:pt x="18" y="1"/>
                    <a:pt x="19" y="2"/>
                  </a:cubicBezTo>
                  <a:cubicBezTo>
                    <a:pt x="20" y="3"/>
                    <a:pt x="20" y="4"/>
                    <a:pt x="19" y="5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7" y="12"/>
                    <a:pt x="17" y="12"/>
                  </a:cubicBezTo>
                  <a:cubicBezTo>
                    <a:pt x="18" y="13"/>
                    <a:pt x="19" y="14"/>
                    <a:pt x="19" y="15"/>
                  </a:cubicBezTo>
                  <a:cubicBezTo>
                    <a:pt x="20" y="15"/>
                    <a:pt x="21" y="16"/>
                    <a:pt x="21" y="16"/>
                  </a:cubicBezTo>
                  <a:cubicBezTo>
                    <a:pt x="22" y="17"/>
                    <a:pt x="22" y="17"/>
                    <a:pt x="22" y="18"/>
                  </a:cubicBezTo>
                  <a:cubicBezTo>
                    <a:pt x="23" y="18"/>
                    <a:pt x="24" y="19"/>
                    <a:pt x="25" y="20"/>
                  </a:cubicBezTo>
                  <a:cubicBezTo>
                    <a:pt x="25" y="20"/>
                    <a:pt x="25" y="21"/>
                    <a:pt x="25" y="22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4" y="24"/>
                    <a:pt x="24" y="24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2"/>
                    <a:pt x="21" y="33"/>
                    <a:pt x="19" y="34"/>
                  </a:cubicBezTo>
                  <a:cubicBezTo>
                    <a:pt x="18" y="35"/>
                    <a:pt x="18" y="35"/>
                    <a:pt x="18" y="36"/>
                  </a:cubicBezTo>
                  <a:cubicBezTo>
                    <a:pt x="15" y="44"/>
                    <a:pt x="15" y="44"/>
                    <a:pt x="15" y="44"/>
                  </a:cubicBezTo>
                  <a:lnTo>
                    <a:pt x="13" y="45"/>
                  </a:lnTo>
                  <a:close/>
                  <a:moveTo>
                    <a:pt x="2" y="39"/>
                  </a:moveTo>
                  <a:cubicBezTo>
                    <a:pt x="13" y="43"/>
                    <a:pt x="13" y="43"/>
                    <a:pt x="13" y="43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4"/>
                    <a:pt x="16" y="33"/>
                    <a:pt x="17" y="33"/>
                  </a:cubicBezTo>
                  <a:cubicBezTo>
                    <a:pt x="19" y="31"/>
                    <a:pt x="19" y="31"/>
                    <a:pt x="20" y="29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3" y="22"/>
                    <a:pt x="23" y="22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2" y="20"/>
                    <a:pt x="22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18"/>
                    <a:pt x="20" y="18"/>
                    <a:pt x="19" y="18"/>
                  </a:cubicBezTo>
                  <a:cubicBezTo>
                    <a:pt x="19" y="17"/>
                    <a:pt x="19" y="17"/>
                    <a:pt x="18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5"/>
                    <a:pt x="16" y="15"/>
                  </a:cubicBezTo>
                  <a:cubicBezTo>
                    <a:pt x="16" y="15"/>
                    <a:pt x="16" y="15"/>
                    <a:pt x="16" y="14"/>
                  </a:cubicBezTo>
                  <a:cubicBezTo>
                    <a:pt x="16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3"/>
                    <a:pt x="17" y="3"/>
                  </a:cubicBezTo>
                  <a:cubicBezTo>
                    <a:pt x="17" y="3"/>
                    <a:pt x="15" y="3"/>
                    <a:pt x="15" y="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9" y="15"/>
                    <a:pt x="8" y="17"/>
                    <a:pt x="7" y="18"/>
                  </a:cubicBezTo>
                  <a:cubicBezTo>
                    <a:pt x="5" y="24"/>
                    <a:pt x="4" y="25"/>
                    <a:pt x="5" y="26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6" y="30"/>
                    <a:pt x="6" y="30"/>
                    <a:pt x="4" y="35"/>
                  </a:cubicBezTo>
                  <a:cubicBezTo>
                    <a:pt x="3" y="36"/>
                    <a:pt x="3" y="37"/>
                    <a:pt x="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  <p:sp>
          <p:nvSpPr>
            <p:cNvPr id="188" name="Freeform 103"/>
            <p:cNvSpPr/>
            <p:nvPr/>
          </p:nvSpPr>
          <p:spPr bwMode="auto">
            <a:xfrm>
              <a:off x="5745176" y="5953127"/>
              <a:ext cx="293688" cy="247650"/>
            </a:xfrm>
            <a:custGeom>
              <a:avLst/>
              <a:gdLst>
                <a:gd name="T0" fmla="*/ 73 w 78"/>
                <a:gd name="T1" fmla="*/ 13 h 66"/>
                <a:gd name="T2" fmla="*/ 70 w 78"/>
                <a:gd name="T3" fmla="*/ 9 h 66"/>
                <a:gd name="T4" fmla="*/ 55 w 78"/>
                <a:gd name="T5" fmla="*/ 0 h 66"/>
                <a:gd name="T6" fmla="*/ 54 w 78"/>
                <a:gd name="T7" fmla="*/ 12 h 66"/>
                <a:gd name="T8" fmla="*/ 40 w 78"/>
                <a:gd name="T9" fmla="*/ 38 h 66"/>
                <a:gd name="T10" fmla="*/ 27 w 78"/>
                <a:gd name="T11" fmla="*/ 12 h 66"/>
                <a:gd name="T12" fmla="*/ 25 w 78"/>
                <a:gd name="T13" fmla="*/ 0 h 66"/>
                <a:gd name="T14" fmla="*/ 10 w 78"/>
                <a:gd name="T15" fmla="*/ 9 h 66"/>
                <a:gd name="T16" fmla="*/ 7 w 78"/>
                <a:gd name="T17" fmla="*/ 13 h 66"/>
                <a:gd name="T18" fmla="*/ 1 w 78"/>
                <a:gd name="T19" fmla="*/ 28 h 66"/>
                <a:gd name="T20" fmla="*/ 0 w 78"/>
                <a:gd name="T21" fmla="*/ 35 h 66"/>
                <a:gd name="T22" fmla="*/ 0 w 78"/>
                <a:gd name="T23" fmla="*/ 66 h 66"/>
                <a:gd name="T24" fmla="*/ 41 w 78"/>
                <a:gd name="T25" fmla="*/ 66 h 66"/>
                <a:gd name="T26" fmla="*/ 72 w 78"/>
                <a:gd name="T27" fmla="*/ 66 h 66"/>
                <a:gd name="T28" fmla="*/ 72 w 78"/>
                <a:gd name="T29" fmla="*/ 23 h 66"/>
                <a:gd name="T30" fmla="*/ 78 w 78"/>
                <a:gd name="T31" fmla="*/ 32 h 66"/>
                <a:gd name="T32" fmla="*/ 73 w 78"/>
                <a:gd name="T33" fmla="*/ 1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8" h="66">
                  <a:moveTo>
                    <a:pt x="73" y="13"/>
                  </a:moveTo>
                  <a:cubicBezTo>
                    <a:pt x="73" y="11"/>
                    <a:pt x="72" y="10"/>
                    <a:pt x="70" y="9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9" y="10"/>
                    <a:pt x="8" y="11"/>
                    <a:pt x="7" y="13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30"/>
                    <a:pt x="0" y="33"/>
                    <a:pt x="0" y="35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72" y="66"/>
                    <a:pt x="72" y="66"/>
                    <a:pt x="72" y="66"/>
                  </a:cubicBezTo>
                  <a:cubicBezTo>
                    <a:pt x="72" y="23"/>
                    <a:pt x="72" y="23"/>
                    <a:pt x="72" y="23"/>
                  </a:cubicBezTo>
                  <a:cubicBezTo>
                    <a:pt x="78" y="32"/>
                    <a:pt x="78" y="32"/>
                    <a:pt x="78" y="32"/>
                  </a:cubicBezTo>
                  <a:lnTo>
                    <a:pt x="73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  <p:sp>
          <p:nvSpPr>
            <p:cNvPr id="189" name="Freeform 104"/>
            <p:cNvSpPr/>
            <p:nvPr/>
          </p:nvSpPr>
          <p:spPr bwMode="auto">
            <a:xfrm>
              <a:off x="5805501" y="5805490"/>
              <a:ext cx="26988" cy="76200"/>
            </a:xfrm>
            <a:custGeom>
              <a:avLst/>
              <a:gdLst>
                <a:gd name="T0" fmla="*/ 5 w 7"/>
                <a:gd name="T1" fmla="*/ 20 h 20"/>
                <a:gd name="T2" fmla="*/ 4 w 7"/>
                <a:gd name="T3" fmla="*/ 20 h 20"/>
                <a:gd name="T4" fmla="*/ 1 w 7"/>
                <a:gd name="T5" fmla="*/ 15 h 20"/>
                <a:gd name="T6" fmla="*/ 3 w 7"/>
                <a:gd name="T7" fmla="*/ 0 h 20"/>
                <a:gd name="T8" fmla="*/ 6 w 7"/>
                <a:gd name="T9" fmla="*/ 1 h 20"/>
                <a:gd name="T10" fmla="*/ 5 w 7"/>
                <a:gd name="T11" fmla="*/ 3 h 20"/>
                <a:gd name="T12" fmla="*/ 4 w 7"/>
                <a:gd name="T13" fmla="*/ 3 h 20"/>
                <a:gd name="T14" fmla="*/ 4 w 7"/>
                <a:gd name="T15" fmla="*/ 14 h 20"/>
                <a:gd name="T16" fmla="*/ 5 w 7"/>
                <a:gd name="T17" fmla="*/ 18 h 20"/>
                <a:gd name="T18" fmla="*/ 6 w 7"/>
                <a:gd name="T19" fmla="*/ 18 h 20"/>
                <a:gd name="T20" fmla="*/ 7 w 7"/>
                <a:gd name="T21" fmla="*/ 20 h 20"/>
                <a:gd name="T22" fmla="*/ 5 w 7"/>
                <a:gd name="T2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" h="20">
                  <a:moveTo>
                    <a:pt x="5" y="20"/>
                  </a:moveTo>
                  <a:cubicBezTo>
                    <a:pt x="5" y="20"/>
                    <a:pt x="5" y="20"/>
                    <a:pt x="4" y="20"/>
                  </a:cubicBezTo>
                  <a:cubicBezTo>
                    <a:pt x="3" y="20"/>
                    <a:pt x="2" y="18"/>
                    <a:pt x="1" y="15"/>
                  </a:cubicBezTo>
                  <a:cubicBezTo>
                    <a:pt x="0" y="7"/>
                    <a:pt x="0" y="2"/>
                    <a:pt x="3" y="0"/>
                  </a:cubicBezTo>
                  <a:cubicBezTo>
                    <a:pt x="4" y="0"/>
                    <a:pt x="5" y="0"/>
                    <a:pt x="6" y="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2"/>
                    <a:pt x="4" y="3"/>
                  </a:cubicBezTo>
                  <a:cubicBezTo>
                    <a:pt x="2" y="3"/>
                    <a:pt x="2" y="7"/>
                    <a:pt x="4" y="14"/>
                  </a:cubicBezTo>
                  <a:cubicBezTo>
                    <a:pt x="4" y="18"/>
                    <a:pt x="5" y="18"/>
                    <a:pt x="5" y="18"/>
                  </a:cubicBezTo>
                  <a:cubicBezTo>
                    <a:pt x="5" y="18"/>
                    <a:pt x="6" y="18"/>
                    <a:pt x="6" y="18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6" y="20"/>
                    <a:pt x="5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  <p:sp>
          <p:nvSpPr>
            <p:cNvPr id="190" name="Freeform 105"/>
            <p:cNvSpPr/>
            <p:nvPr/>
          </p:nvSpPr>
          <p:spPr bwMode="auto">
            <a:xfrm>
              <a:off x="5846776" y="5918202"/>
              <a:ext cx="98425" cy="65088"/>
            </a:xfrm>
            <a:custGeom>
              <a:avLst/>
              <a:gdLst>
                <a:gd name="T0" fmla="*/ 13 w 26"/>
                <a:gd name="T1" fmla="*/ 17 h 17"/>
                <a:gd name="T2" fmla="*/ 8 w 26"/>
                <a:gd name="T3" fmla="*/ 15 h 17"/>
                <a:gd name="T4" fmla="*/ 3 w 26"/>
                <a:gd name="T5" fmla="*/ 11 h 17"/>
                <a:gd name="T6" fmla="*/ 0 w 26"/>
                <a:gd name="T7" fmla="*/ 5 h 17"/>
                <a:gd name="T8" fmla="*/ 0 w 26"/>
                <a:gd name="T9" fmla="*/ 1 h 17"/>
                <a:gd name="T10" fmla="*/ 3 w 26"/>
                <a:gd name="T11" fmla="*/ 1 h 17"/>
                <a:gd name="T12" fmla="*/ 3 w 26"/>
                <a:gd name="T13" fmla="*/ 5 h 17"/>
                <a:gd name="T14" fmla="*/ 5 w 26"/>
                <a:gd name="T15" fmla="*/ 9 h 17"/>
                <a:gd name="T16" fmla="*/ 10 w 26"/>
                <a:gd name="T17" fmla="*/ 13 h 17"/>
                <a:gd name="T18" fmla="*/ 17 w 26"/>
                <a:gd name="T19" fmla="*/ 13 h 17"/>
                <a:gd name="T20" fmla="*/ 21 w 26"/>
                <a:gd name="T21" fmla="*/ 9 h 17"/>
                <a:gd name="T22" fmla="*/ 23 w 26"/>
                <a:gd name="T23" fmla="*/ 5 h 17"/>
                <a:gd name="T24" fmla="*/ 23 w 26"/>
                <a:gd name="T25" fmla="*/ 0 h 17"/>
                <a:gd name="T26" fmla="*/ 26 w 26"/>
                <a:gd name="T27" fmla="*/ 0 h 17"/>
                <a:gd name="T28" fmla="*/ 26 w 26"/>
                <a:gd name="T29" fmla="*/ 5 h 17"/>
                <a:gd name="T30" fmla="*/ 23 w 26"/>
                <a:gd name="T31" fmla="*/ 11 h 17"/>
                <a:gd name="T32" fmla="*/ 18 w 26"/>
                <a:gd name="T33" fmla="*/ 15 h 17"/>
                <a:gd name="T34" fmla="*/ 13 w 26"/>
                <a:gd name="T3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" h="17">
                  <a:moveTo>
                    <a:pt x="13" y="17"/>
                  </a:moveTo>
                  <a:cubicBezTo>
                    <a:pt x="11" y="17"/>
                    <a:pt x="10" y="16"/>
                    <a:pt x="8" y="15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10"/>
                    <a:pt x="0" y="8"/>
                    <a:pt x="0" y="5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8"/>
                    <a:pt x="5" y="9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2" y="15"/>
                    <a:pt x="15" y="15"/>
                    <a:pt x="17" y="13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3" y="8"/>
                    <a:pt x="23" y="7"/>
                    <a:pt x="23" y="5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8"/>
                    <a:pt x="25" y="10"/>
                    <a:pt x="23" y="11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7" y="16"/>
                    <a:pt x="15" y="17"/>
                    <a:pt x="1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  <p:sp>
          <p:nvSpPr>
            <p:cNvPr id="191" name="Freeform 106"/>
            <p:cNvSpPr>
              <a:spLocks noEditPoints="1"/>
            </p:cNvSpPr>
            <p:nvPr/>
          </p:nvSpPr>
          <p:spPr bwMode="auto">
            <a:xfrm>
              <a:off x="5819788" y="5722940"/>
              <a:ext cx="150813" cy="222250"/>
            </a:xfrm>
            <a:custGeom>
              <a:avLst/>
              <a:gdLst>
                <a:gd name="T0" fmla="*/ 20 w 40"/>
                <a:gd name="T1" fmla="*/ 59 h 59"/>
                <a:gd name="T2" fmla="*/ 0 w 40"/>
                <a:gd name="T3" fmla="*/ 29 h 59"/>
                <a:gd name="T4" fmla="*/ 20 w 40"/>
                <a:gd name="T5" fmla="*/ 0 h 59"/>
                <a:gd name="T6" fmla="*/ 40 w 40"/>
                <a:gd name="T7" fmla="*/ 29 h 59"/>
                <a:gd name="T8" fmla="*/ 20 w 40"/>
                <a:gd name="T9" fmla="*/ 59 h 59"/>
                <a:gd name="T10" fmla="*/ 20 w 40"/>
                <a:gd name="T11" fmla="*/ 2 h 59"/>
                <a:gd name="T12" fmla="*/ 2 w 40"/>
                <a:gd name="T13" fmla="*/ 29 h 59"/>
                <a:gd name="T14" fmla="*/ 20 w 40"/>
                <a:gd name="T15" fmla="*/ 57 h 59"/>
                <a:gd name="T16" fmla="*/ 37 w 40"/>
                <a:gd name="T17" fmla="*/ 29 h 59"/>
                <a:gd name="T18" fmla="*/ 20 w 40"/>
                <a:gd name="T19" fmla="*/ 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59">
                  <a:moveTo>
                    <a:pt x="20" y="59"/>
                  </a:moveTo>
                  <a:cubicBezTo>
                    <a:pt x="8" y="59"/>
                    <a:pt x="0" y="47"/>
                    <a:pt x="0" y="29"/>
                  </a:cubicBezTo>
                  <a:cubicBezTo>
                    <a:pt x="0" y="8"/>
                    <a:pt x="6" y="0"/>
                    <a:pt x="20" y="0"/>
                  </a:cubicBezTo>
                  <a:cubicBezTo>
                    <a:pt x="34" y="0"/>
                    <a:pt x="40" y="8"/>
                    <a:pt x="40" y="29"/>
                  </a:cubicBezTo>
                  <a:cubicBezTo>
                    <a:pt x="40" y="47"/>
                    <a:pt x="32" y="59"/>
                    <a:pt x="20" y="59"/>
                  </a:cubicBezTo>
                  <a:close/>
                  <a:moveTo>
                    <a:pt x="20" y="2"/>
                  </a:moveTo>
                  <a:cubicBezTo>
                    <a:pt x="9" y="2"/>
                    <a:pt x="2" y="6"/>
                    <a:pt x="2" y="29"/>
                  </a:cubicBezTo>
                  <a:cubicBezTo>
                    <a:pt x="2" y="46"/>
                    <a:pt x="9" y="57"/>
                    <a:pt x="20" y="57"/>
                  </a:cubicBezTo>
                  <a:cubicBezTo>
                    <a:pt x="30" y="57"/>
                    <a:pt x="37" y="46"/>
                    <a:pt x="37" y="29"/>
                  </a:cubicBezTo>
                  <a:cubicBezTo>
                    <a:pt x="37" y="6"/>
                    <a:pt x="31" y="2"/>
                    <a:pt x="2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  <p:sp>
          <p:nvSpPr>
            <p:cNvPr id="192" name="Freeform 107"/>
            <p:cNvSpPr/>
            <p:nvPr/>
          </p:nvSpPr>
          <p:spPr bwMode="auto">
            <a:xfrm>
              <a:off x="5956314" y="5805490"/>
              <a:ext cx="33338" cy="76200"/>
            </a:xfrm>
            <a:custGeom>
              <a:avLst/>
              <a:gdLst>
                <a:gd name="T0" fmla="*/ 3 w 9"/>
                <a:gd name="T1" fmla="*/ 20 h 20"/>
                <a:gd name="T2" fmla="*/ 1 w 9"/>
                <a:gd name="T3" fmla="*/ 19 h 20"/>
                <a:gd name="T4" fmla="*/ 0 w 9"/>
                <a:gd name="T5" fmla="*/ 19 h 20"/>
                <a:gd name="T6" fmla="*/ 0 w 9"/>
                <a:gd name="T7" fmla="*/ 18 h 20"/>
                <a:gd name="T8" fmla="*/ 2 w 9"/>
                <a:gd name="T9" fmla="*/ 18 h 20"/>
                <a:gd name="T10" fmla="*/ 2 w 9"/>
                <a:gd name="T11" fmla="*/ 18 h 20"/>
                <a:gd name="T12" fmla="*/ 3 w 9"/>
                <a:gd name="T13" fmla="*/ 18 h 20"/>
                <a:gd name="T14" fmla="*/ 4 w 9"/>
                <a:gd name="T15" fmla="*/ 14 h 20"/>
                <a:gd name="T16" fmla="*/ 4 w 9"/>
                <a:gd name="T17" fmla="*/ 3 h 20"/>
                <a:gd name="T18" fmla="*/ 3 w 9"/>
                <a:gd name="T19" fmla="*/ 3 h 20"/>
                <a:gd name="T20" fmla="*/ 1 w 9"/>
                <a:gd name="T21" fmla="*/ 1 h 20"/>
                <a:gd name="T22" fmla="*/ 5 w 9"/>
                <a:gd name="T23" fmla="*/ 0 h 20"/>
                <a:gd name="T24" fmla="*/ 7 w 9"/>
                <a:gd name="T25" fmla="*/ 15 h 20"/>
                <a:gd name="T26" fmla="*/ 4 w 9"/>
                <a:gd name="T27" fmla="*/ 20 h 20"/>
                <a:gd name="T28" fmla="*/ 3 w 9"/>
                <a:gd name="T2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20">
                  <a:moveTo>
                    <a:pt x="3" y="20"/>
                  </a:moveTo>
                  <a:cubicBezTo>
                    <a:pt x="2" y="20"/>
                    <a:pt x="1" y="20"/>
                    <a:pt x="1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3" y="18"/>
                    <a:pt x="3" y="18"/>
                  </a:cubicBezTo>
                  <a:cubicBezTo>
                    <a:pt x="3" y="18"/>
                    <a:pt x="4" y="18"/>
                    <a:pt x="4" y="14"/>
                  </a:cubicBezTo>
                  <a:cubicBezTo>
                    <a:pt x="6" y="7"/>
                    <a:pt x="6" y="3"/>
                    <a:pt x="4" y="3"/>
                  </a:cubicBezTo>
                  <a:cubicBezTo>
                    <a:pt x="4" y="2"/>
                    <a:pt x="3" y="3"/>
                    <a:pt x="3" y="3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9" y="2"/>
                    <a:pt x="8" y="7"/>
                    <a:pt x="7" y="15"/>
                  </a:cubicBezTo>
                  <a:cubicBezTo>
                    <a:pt x="6" y="18"/>
                    <a:pt x="5" y="20"/>
                    <a:pt x="4" y="20"/>
                  </a:cubicBezTo>
                  <a:cubicBezTo>
                    <a:pt x="3" y="20"/>
                    <a:pt x="3" y="20"/>
                    <a:pt x="3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  <p:sp>
          <p:nvSpPr>
            <p:cNvPr id="193" name="Freeform 108"/>
            <p:cNvSpPr/>
            <p:nvPr/>
          </p:nvSpPr>
          <p:spPr bwMode="auto">
            <a:xfrm>
              <a:off x="5775338" y="5697540"/>
              <a:ext cx="252413" cy="157163"/>
            </a:xfrm>
            <a:custGeom>
              <a:avLst/>
              <a:gdLst>
                <a:gd name="T0" fmla="*/ 14 w 67"/>
                <a:gd name="T1" fmla="*/ 42 h 42"/>
                <a:gd name="T2" fmla="*/ 29 w 67"/>
                <a:gd name="T3" fmla="*/ 2 h 42"/>
                <a:gd name="T4" fmla="*/ 40 w 67"/>
                <a:gd name="T5" fmla="*/ 6 h 42"/>
                <a:gd name="T6" fmla="*/ 50 w 67"/>
                <a:gd name="T7" fmla="*/ 39 h 42"/>
                <a:gd name="T8" fmla="*/ 45 w 67"/>
                <a:gd name="T9" fmla="*/ 22 h 42"/>
                <a:gd name="T10" fmla="*/ 40 w 67"/>
                <a:gd name="T11" fmla="*/ 16 h 42"/>
                <a:gd name="T12" fmla="*/ 28 w 67"/>
                <a:gd name="T13" fmla="*/ 24 h 42"/>
                <a:gd name="T14" fmla="*/ 14 w 67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42">
                  <a:moveTo>
                    <a:pt x="14" y="42"/>
                  </a:moveTo>
                  <a:cubicBezTo>
                    <a:pt x="6" y="38"/>
                    <a:pt x="0" y="2"/>
                    <a:pt x="29" y="2"/>
                  </a:cubicBezTo>
                  <a:cubicBezTo>
                    <a:pt x="37" y="2"/>
                    <a:pt x="40" y="6"/>
                    <a:pt x="40" y="6"/>
                  </a:cubicBezTo>
                  <a:cubicBezTo>
                    <a:pt x="46" y="0"/>
                    <a:pt x="67" y="13"/>
                    <a:pt x="50" y="39"/>
                  </a:cubicBezTo>
                  <a:cubicBezTo>
                    <a:pt x="50" y="39"/>
                    <a:pt x="52" y="27"/>
                    <a:pt x="45" y="22"/>
                  </a:cubicBezTo>
                  <a:cubicBezTo>
                    <a:pt x="41" y="19"/>
                    <a:pt x="40" y="16"/>
                    <a:pt x="40" y="16"/>
                  </a:cubicBezTo>
                  <a:cubicBezTo>
                    <a:pt x="40" y="16"/>
                    <a:pt x="37" y="21"/>
                    <a:pt x="28" y="24"/>
                  </a:cubicBezTo>
                  <a:cubicBezTo>
                    <a:pt x="18" y="26"/>
                    <a:pt x="16" y="32"/>
                    <a:pt x="14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  <p:sp>
          <p:nvSpPr>
            <p:cNvPr id="194" name="Freeform 109"/>
            <p:cNvSpPr/>
            <p:nvPr/>
          </p:nvSpPr>
          <p:spPr bwMode="auto">
            <a:xfrm>
              <a:off x="5880114" y="6024565"/>
              <a:ext cx="34925" cy="77788"/>
            </a:xfrm>
            <a:custGeom>
              <a:avLst/>
              <a:gdLst>
                <a:gd name="T0" fmla="*/ 22 w 22"/>
                <a:gd name="T1" fmla="*/ 45 h 49"/>
                <a:gd name="T2" fmla="*/ 14 w 22"/>
                <a:gd name="T3" fmla="*/ 0 h 49"/>
                <a:gd name="T4" fmla="*/ 10 w 22"/>
                <a:gd name="T5" fmla="*/ 0 h 49"/>
                <a:gd name="T6" fmla="*/ 10 w 22"/>
                <a:gd name="T7" fmla="*/ 0 h 49"/>
                <a:gd name="T8" fmla="*/ 5 w 22"/>
                <a:gd name="T9" fmla="*/ 0 h 49"/>
                <a:gd name="T10" fmla="*/ 0 w 22"/>
                <a:gd name="T11" fmla="*/ 45 h 49"/>
                <a:gd name="T12" fmla="*/ 10 w 22"/>
                <a:gd name="T13" fmla="*/ 49 h 49"/>
                <a:gd name="T14" fmla="*/ 10 w 22"/>
                <a:gd name="T15" fmla="*/ 49 h 49"/>
                <a:gd name="T16" fmla="*/ 22 w 22"/>
                <a:gd name="T17" fmla="*/ 4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49">
                  <a:moveTo>
                    <a:pt x="22" y="45"/>
                  </a:moveTo>
                  <a:lnTo>
                    <a:pt x="14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5" y="0"/>
                  </a:lnTo>
                  <a:lnTo>
                    <a:pt x="0" y="45"/>
                  </a:lnTo>
                  <a:lnTo>
                    <a:pt x="10" y="49"/>
                  </a:lnTo>
                  <a:lnTo>
                    <a:pt x="10" y="49"/>
                  </a:lnTo>
                  <a:lnTo>
                    <a:pt x="22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  <p:sp>
          <p:nvSpPr>
            <p:cNvPr id="195" name="Freeform 110"/>
            <p:cNvSpPr/>
            <p:nvPr/>
          </p:nvSpPr>
          <p:spPr bwMode="auto">
            <a:xfrm>
              <a:off x="5876939" y="5986465"/>
              <a:ext cx="38100" cy="41275"/>
            </a:xfrm>
            <a:custGeom>
              <a:avLst/>
              <a:gdLst>
                <a:gd name="T0" fmla="*/ 5 w 10"/>
                <a:gd name="T1" fmla="*/ 11 h 11"/>
                <a:gd name="T2" fmla="*/ 8 w 10"/>
                <a:gd name="T3" fmla="*/ 9 h 11"/>
                <a:gd name="T4" fmla="*/ 10 w 10"/>
                <a:gd name="T5" fmla="*/ 6 h 11"/>
                <a:gd name="T6" fmla="*/ 8 w 10"/>
                <a:gd name="T7" fmla="*/ 2 h 11"/>
                <a:gd name="T8" fmla="*/ 5 w 10"/>
                <a:gd name="T9" fmla="*/ 0 h 11"/>
                <a:gd name="T10" fmla="*/ 5 w 10"/>
                <a:gd name="T11" fmla="*/ 0 h 11"/>
                <a:gd name="T12" fmla="*/ 5 w 10"/>
                <a:gd name="T13" fmla="*/ 0 h 11"/>
                <a:gd name="T14" fmla="*/ 5 w 10"/>
                <a:gd name="T15" fmla="*/ 0 h 11"/>
                <a:gd name="T16" fmla="*/ 2 w 10"/>
                <a:gd name="T17" fmla="*/ 2 h 11"/>
                <a:gd name="T18" fmla="*/ 1 w 10"/>
                <a:gd name="T19" fmla="*/ 6 h 11"/>
                <a:gd name="T20" fmla="*/ 2 w 10"/>
                <a:gd name="T21" fmla="*/ 9 h 11"/>
                <a:gd name="T22" fmla="*/ 5 w 10"/>
                <a:gd name="T23" fmla="*/ 11 h 11"/>
                <a:gd name="T24" fmla="*/ 5 w 10"/>
                <a:gd name="T25" fmla="*/ 11 h 11"/>
                <a:gd name="T26" fmla="*/ 5 w 10"/>
                <a:gd name="T27" fmla="*/ 11 h 11"/>
                <a:gd name="T28" fmla="*/ 5 w 10"/>
                <a:gd name="T2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" h="11">
                  <a:moveTo>
                    <a:pt x="5" y="11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10" y="8"/>
                    <a:pt x="10" y="7"/>
                    <a:pt x="10" y="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1"/>
                    <a:pt x="2" y="2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7"/>
                    <a:pt x="1" y="8"/>
                    <a:pt x="2" y="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  <p:sp>
          <p:nvSpPr>
            <p:cNvPr id="196" name="Freeform 111"/>
            <p:cNvSpPr/>
            <p:nvPr/>
          </p:nvSpPr>
          <p:spPr bwMode="auto">
            <a:xfrm>
              <a:off x="6000764" y="5989640"/>
              <a:ext cx="142875" cy="214313"/>
            </a:xfrm>
            <a:custGeom>
              <a:avLst/>
              <a:gdLst>
                <a:gd name="T0" fmla="*/ 21 w 38"/>
                <a:gd name="T1" fmla="*/ 4 h 57"/>
                <a:gd name="T2" fmla="*/ 14 w 38"/>
                <a:gd name="T3" fmla="*/ 25 h 57"/>
                <a:gd name="T4" fmla="*/ 4 w 38"/>
                <a:gd name="T5" fmla="*/ 0 h 57"/>
                <a:gd name="T6" fmla="*/ 0 w 38"/>
                <a:gd name="T7" fmla="*/ 42 h 57"/>
                <a:gd name="T8" fmla="*/ 4 w 38"/>
                <a:gd name="T9" fmla="*/ 51 h 57"/>
                <a:gd name="T10" fmla="*/ 4 w 38"/>
                <a:gd name="T11" fmla="*/ 51 h 57"/>
                <a:gd name="T12" fmla="*/ 4 w 38"/>
                <a:gd name="T13" fmla="*/ 51 h 57"/>
                <a:gd name="T14" fmla="*/ 5 w 38"/>
                <a:gd name="T15" fmla="*/ 52 h 57"/>
                <a:gd name="T16" fmla="*/ 7 w 38"/>
                <a:gd name="T17" fmla="*/ 55 h 57"/>
                <a:gd name="T18" fmla="*/ 8 w 38"/>
                <a:gd name="T19" fmla="*/ 56 h 57"/>
                <a:gd name="T20" fmla="*/ 12 w 38"/>
                <a:gd name="T21" fmla="*/ 57 h 57"/>
                <a:gd name="T22" fmla="*/ 16 w 38"/>
                <a:gd name="T23" fmla="*/ 57 h 57"/>
                <a:gd name="T24" fmla="*/ 23 w 38"/>
                <a:gd name="T25" fmla="*/ 52 h 57"/>
                <a:gd name="T26" fmla="*/ 38 w 38"/>
                <a:gd name="T27" fmla="*/ 10 h 57"/>
                <a:gd name="T28" fmla="*/ 21 w 38"/>
                <a:gd name="T29" fmla="*/ 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57">
                  <a:moveTo>
                    <a:pt x="21" y="4"/>
                  </a:moveTo>
                  <a:cubicBezTo>
                    <a:pt x="14" y="25"/>
                    <a:pt x="14" y="25"/>
                    <a:pt x="14" y="25"/>
                  </a:cubicBezTo>
                  <a:cubicBezTo>
                    <a:pt x="9" y="13"/>
                    <a:pt x="5" y="1"/>
                    <a:pt x="4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3"/>
                    <a:pt x="6" y="54"/>
                    <a:pt x="7" y="55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9" y="57"/>
                    <a:pt x="11" y="57"/>
                    <a:pt x="12" y="57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9" y="57"/>
                    <a:pt x="22" y="55"/>
                    <a:pt x="23" y="52"/>
                  </a:cubicBezTo>
                  <a:cubicBezTo>
                    <a:pt x="38" y="10"/>
                    <a:pt x="38" y="10"/>
                    <a:pt x="38" y="10"/>
                  </a:cubicBezTo>
                  <a:lnTo>
                    <a:pt x="21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  <p:sp>
          <p:nvSpPr>
            <p:cNvPr id="197" name="Freeform 112"/>
            <p:cNvSpPr/>
            <p:nvPr/>
          </p:nvSpPr>
          <p:spPr bwMode="auto">
            <a:xfrm>
              <a:off x="5745176" y="5994402"/>
              <a:ext cx="30163" cy="206375"/>
            </a:xfrm>
            <a:custGeom>
              <a:avLst/>
              <a:gdLst>
                <a:gd name="T0" fmla="*/ 8 w 8"/>
                <a:gd name="T1" fmla="*/ 0 h 55"/>
                <a:gd name="T2" fmla="*/ 7 w 8"/>
                <a:gd name="T3" fmla="*/ 2 h 55"/>
                <a:gd name="T4" fmla="*/ 1 w 8"/>
                <a:gd name="T5" fmla="*/ 17 h 55"/>
                <a:gd name="T6" fmla="*/ 0 w 8"/>
                <a:gd name="T7" fmla="*/ 24 h 55"/>
                <a:gd name="T8" fmla="*/ 0 w 8"/>
                <a:gd name="T9" fmla="*/ 55 h 55"/>
                <a:gd name="T10" fmla="*/ 8 w 8"/>
                <a:gd name="T11" fmla="*/ 55 h 55"/>
                <a:gd name="T12" fmla="*/ 8 w 8"/>
                <a:gd name="T1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55">
                  <a:moveTo>
                    <a:pt x="8" y="0"/>
                  </a:moveTo>
                  <a:cubicBezTo>
                    <a:pt x="8" y="0"/>
                    <a:pt x="7" y="1"/>
                    <a:pt x="7" y="2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9"/>
                    <a:pt x="0" y="22"/>
                    <a:pt x="0" y="2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8" y="55"/>
                    <a:pt x="8" y="55"/>
                    <a:pt x="8" y="55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</p:grpSp>
      <p:grpSp>
        <p:nvGrpSpPr>
          <p:cNvPr id="200" name="组合 199"/>
          <p:cNvGrpSpPr/>
          <p:nvPr/>
        </p:nvGrpSpPr>
        <p:grpSpPr>
          <a:xfrm>
            <a:off x="2600325" y="3162935"/>
            <a:ext cx="1662430" cy="1507490"/>
            <a:chOff x="4769" y="5403"/>
            <a:chExt cx="3214" cy="2914"/>
          </a:xfrm>
        </p:grpSpPr>
        <p:sp>
          <p:nvSpPr>
            <p:cNvPr id="198" name="六边形 197"/>
            <p:cNvSpPr/>
            <p:nvPr/>
          </p:nvSpPr>
          <p:spPr>
            <a:xfrm>
              <a:off x="4955" y="5572"/>
              <a:ext cx="2842" cy="2576"/>
            </a:xfrm>
            <a:prstGeom prst="hexagon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9" name="六边形 198"/>
            <p:cNvSpPr/>
            <p:nvPr/>
          </p:nvSpPr>
          <p:spPr>
            <a:xfrm>
              <a:off x="4769" y="5403"/>
              <a:ext cx="3214" cy="2914"/>
            </a:xfrm>
            <a:prstGeom prst="hexagon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0070C0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161" name="Group 23"/>
            <p:cNvGrpSpPr/>
            <p:nvPr/>
          </p:nvGrpSpPr>
          <p:grpSpPr>
            <a:xfrm>
              <a:off x="5612" y="6148"/>
              <a:ext cx="1528" cy="1425"/>
              <a:chOff x="4546610" y="5700715"/>
              <a:chExt cx="657227" cy="612775"/>
            </a:xfrm>
            <a:solidFill>
              <a:schemeClr val="bg1"/>
            </a:solidFill>
          </p:grpSpPr>
          <p:sp>
            <p:nvSpPr>
              <p:cNvPr id="162" name="Freeform 155"/>
              <p:cNvSpPr/>
              <p:nvPr/>
            </p:nvSpPr>
            <p:spPr bwMode="auto">
              <a:xfrm>
                <a:off x="4768861" y="5824540"/>
                <a:ext cx="33338" cy="90488"/>
              </a:xfrm>
              <a:custGeom>
                <a:avLst/>
                <a:gdLst>
                  <a:gd name="T0" fmla="*/ 7 w 9"/>
                  <a:gd name="T1" fmla="*/ 24 h 24"/>
                  <a:gd name="T2" fmla="*/ 6 w 9"/>
                  <a:gd name="T3" fmla="*/ 24 h 24"/>
                  <a:gd name="T4" fmla="*/ 2 w 9"/>
                  <a:gd name="T5" fmla="*/ 18 h 24"/>
                  <a:gd name="T6" fmla="*/ 5 w 9"/>
                  <a:gd name="T7" fmla="*/ 1 h 24"/>
                  <a:gd name="T8" fmla="*/ 8 w 9"/>
                  <a:gd name="T9" fmla="*/ 1 h 24"/>
                  <a:gd name="T10" fmla="*/ 6 w 9"/>
                  <a:gd name="T11" fmla="*/ 3 h 24"/>
                  <a:gd name="T12" fmla="*/ 5 w 9"/>
                  <a:gd name="T13" fmla="*/ 3 h 24"/>
                  <a:gd name="T14" fmla="*/ 5 w 9"/>
                  <a:gd name="T15" fmla="*/ 17 h 24"/>
                  <a:gd name="T16" fmla="*/ 7 w 9"/>
                  <a:gd name="T17" fmla="*/ 22 h 24"/>
                  <a:gd name="T18" fmla="*/ 8 w 9"/>
                  <a:gd name="T19" fmla="*/ 21 h 24"/>
                  <a:gd name="T20" fmla="*/ 9 w 9"/>
                  <a:gd name="T21" fmla="*/ 23 h 24"/>
                  <a:gd name="T22" fmla="*/ 7 w 9"/>
                  <a:gd name="T2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24">
                    <a:moveTo>
                      <a:pt x="7" y="24"/>
                    </a:moveTo>
                    <a:cubicBezTo>
                      <a:pt x="7" y="24"/>
                      <a:pt x="6" y="24"/>
                      <a:pt x="6" y="24"/>
                    </a:cubicBezTo>
                    <a:cubicBezTo>
                      <a:pt x="4" y="24"/>
                      <a:pt x="3" y="21"/>
                      <a:pt x="2" y="18"/>
                    </a:cubicBezTo>
                    <a:cubicBezTo>
                      <a:pt x="1" y="8"/>
                      <a:pt x="0" y="2"/>
                      <a:pt x="5" y="1"/>
                    </a:cubicBezTo>
                    <a:cubicBezTo>
                      <a:pt x="6" y="0"/>
                      <a:pt x="7" y="1"/>
                      <a:pt x="8" y="1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5" y="3"/>
                    </a:cubicBezTo>
                    <a:cubicBezTo>
                      <a:pt x="3" y="4"/>
                      <a:pt x="3" y="8"/>
                      <a:pt x="5" y="17"/>
                    </a:cubicBezTo>
                    <a:cubicBezTo>
                      <a:pt x="6" y="21"/>
                      <a:pt x="7" y="22"/>
                      <a:pt x="7" y="22"/>
                    </a:cubicBezTo>
                    <a:cubicBezTo>
                      <a:pt x="7" y="22"/>
                      <a:pt x="8" y="21"/>
                      <a:pt x="8" y="21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4"/>
                      <a:pt x="8" y="24"/>
                      <a:pt x="7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en-US"/>
              </a:p>
            </p:txBody>
          </p:sp>
          <p:sp>
            <p:nvSpPr>
              <p:cNvPr id="163" name="Freeform 156"/>
              <p:cNvSpPr/>
              <p:nvPr/>
            </p:nvSpPr>
            <p:spPr bwMode="auto">
              <a:xfrm>
                <a:off x="4821249" y="5959477"/>
                <a:ext cx="112713" cy="71438"/>
              </a:xfrm>
              <a:custGeom>
                <a:avLst/>
                <a:gdLst>
                  <a:gd name="T0" fmla="*/ 15 w 30"/>
                  <a:gd name="T1" fmla="*/ 19 h 19"/>
                  <a:gd name="T2" fmla="*/ 9 w 30"/>
                  <a:gd name="T3" fmla="*/ 17 h 19"/>
                  <a:gd name="T4" fmla="*/ 3 w 30"/>
                  <a:gd name="T5" fmla="*/ 13 h 19"/>
                  <a:gd name="T6" fmla="*/ 0 w 30"/>
                  <a:gd name="T7" fmla="*/ 5 h 19"/>
                  <a:gd name="T8" fmla="*/ 0 w 30"/>
                  <a:gd name="T9" fmla="*/ 1 h 19"/>
                  <a:gd name="T10" fmla="*/ 3 w 30"/>
                  <a:gd name="T11" fmla="*/ 1 h 19"/>
                  <a:gd name="T12" fmla="*/ 3 w 30"/>
                  <a:gd name="T13" fmla="*/ 5 h 19"/>
                  <a:gd name="T14" fmla="*/ 5 w 30"/>
                  <a:gd name="T15" fmla="*/ 10 h 19"/>
                  <a:gd name="T16" fmla="*/ 11 w 30"/>
                  <a:gd name="T17" fmla="*/ 15 h 19"/>
                  <a:gd name="T18" fmla="*/ 19 w 30"/>
                  <a:gd name="T19" fmla="*/ 15 h 19"/>
                  <a:gd name="T20" fmla="*/ 25 w 30"/>
                  <a:gd name="T21" fmla="*/ 10 h 19"/>
                  <a:gd name="T22" fmla="*/ 27 w 30"/>
                  <a:gd name="T23" fmla="*/ 5 h 19"/>
                  <a:gd name="T24" fmla="*/ 27 w 30"/>
                  <a:gd name="T25" fmla="*/ 0 h 19"/>
                  <a:gd name="T26" fmla="*/ 30 w 30"/>
                  <a:gd name="T27" fmla="*/ 0 h 19"/>
                  <a:gd name="T28" fmla="*/ 30 w 30"/>
                  <a:gd name="T29" fmla="*/ 5 h 19"/>
                  <a:gd name="T30" fmla="*/ 26 w 30"/>
                  <a:gd name="T31" fmla="*/ 13 h 19"/>
                  <a:gd name="T32" fmla="*/ 21 w 30"/>
                  <a:gd name="T33" fmla="*/ 17 h 19"/>
                  <a:gd name="T34" fmla="*/ 15 w 30"/>
                  <a:gd name="T35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0" h="19">
                    <a:moveTo>
                      <a:pt x="15" y="19"/>
                    </a:moveTo>
                    <a:cubicBezTo>
                      <a:pt x="13" y="19"/>
                      <a:pt x="11" y="19"/>
                      <a:pt x="9" y="17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1"/>
                      <a:pt x="0" y="8"/>
                      <a:pt x="0" y="5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7"/>
                      <a:pt x="4" y="9"/>
                      <a:pt x="5" y="10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3" y="17"/>
                      <a:pt x="17" y="17"/>
                      <a:pt x="19" y="15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6" y="9"/>
                      <a:pt x="27" y="7"/>
                      <a:pt x="27" y="5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8"/>
                      <a:pt x="28" y="11"/>
                      <a:pt x="26" y="13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19" y="19"/>
                      <a:pt x="17" y="19"/>
                      <a:pt x="15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en-US"/>
              </a:p>
            </p:txBody>
          </p:sp>
          <p:sp>
            <p:nvSpPr>
              <p:cNvPr id="164" name="Freeform 157"/>
              <p:cNvSpPr>
                <a:spLocks noEditPoints="1"/>
              </p:cNvSpPr>
              <p:nvPr/>
            </p:nvSpPr>
            <p:spPr bwMode="auto">
              <a:xfrm>
                <a:off x="4791086" y="5727702"/>
                <a:ext cx="173038" cy="261938"/>
              </a:xfrm>
              <a:custGeom>
                <a:avLst/>
                <a:gdLst>
                  <a:gd name="T0" fmla="*/ 46 w 46"/>
                  <a:gd name="T1" fmla="*/ 29 h 70"/>
                  <a:gd name="T2" fmla="*/ 45 w 46"/>
                  <a:gd name="T3" fmla="*/ 27 h 70"/>
                  <a:gd name="T4" fmla="*/ 23 w 46"/>
                  <a:gd name="T5" fmla="*/ 0 h 70"/>
                  <a:gd name="T6" fmla="*/ 0 w 46"/>
                  <a:gd name="T7" fmla="*/ 27 h 70"/>
                  <a:gd name="T8" fmla="*/ 0 w 46"/>
                  <a:gd name="T9" fmla="*/ 29 h 70"/>
                  <a:gd name="T10" fmla="*/ 0 w 46"/>
                  <a:gd name="T11" fmla="*/ 35 h 70"/>
                  <a:gd name="T12" fmla="*/ 0 w 46"/>
                  <a:gd name="T13" fmla="*/ 40 h 70"/>
                  <a:gd name="T14" fmla="*/ 1 w 46"/>
                  <a:gd name="T15" fmla="*/ 48 h 70"/>
                  <a:gd name="T16" fmla="*/ 2 w 46"/>
                  <a:gd name="T17" fmla="*/ 50 h 70"/>
                  <a:gd name="T18" fmla="*/ 8 w 46"/>
                  <a:gd name="T19" fmla="*/ 63 h 70"/>
                  <a:gd name="T20" fmla="*/ 11 w 46"/>
                  <a:gd name="T21" fmla="*/ 66 h 70"/>
                  <a:gd name="T22" fmla="*/ 23 w 46"/>
                  <a:gd name="T23" fmla="*/ 70 h 70"/>
                  <a:gd name="T24" fmla="*/ 35 w 46"/>
                  <a:gd name="T25" fmla="*/ 65 h 70"/>
                  <a:gd name="T26" fmla="*/ 38 w 46"/>
                  <a:gd name="T27" fmla="*/ 63 h 70"/>
                  <a:gd name="T28" fmla="*/ 44 w 46"/>
                  <a:gd name="T29" fmla="*/ 50 h 70"/>
                  <a:gd name="T30" fmla="*/ 44 w 46"/>
                  <a:gd name="T31" fmla="*/ 48 h 70"/>
                  <a:gd name="T32" fmla="*/ 46 w 46"/>
                  <a:gd name="T33" fmla="*/ 35 h 70"/>
                  <a:gd name="T34" fmla="*/ 46 w 46"/>
                  <a:gd name="T35" fmla="*/ 35 h 70"/>
                  <a:gd name="T36" fmla="*/ 46 w 46"/>
                  <a:gd name="T37" fmla="*/ 29 h 70"/>
                  <a:gd name="T38" fmla="*/ 23 w 46"/>
                  <a:gd name="T39" fmla="*/ 67 h 70"/>
                  <a:gd name="T40" fmla="*/ 2 w 46"/>
                  <a:gd name="T41" fmla="*/ 38 h 70"/>
                  <a:gd name="T42" fmla="*/ 2 w 46"/>
                  <a:gd name="T43" fmla="*/ 35 h 70"/>
                  <a:gd name="T44" fmla="*/ 23 w 46"/>
                  <a:gd name="T45" fmla="*/ 3 h 70"/>
                  <a:gd name="T46" fmla="*/ 43 w 46"/>
                  <a:gd name="T47" fmla="*/ 26 h 70"/>
                  <a:gd name="T48" fmla="*/ 43 w 46"/>
                  <a:gd name="T49" fmla="*/ 35 h 70"/>
                  <a:gd name="T50" fmla="*/ 23 w 46"/>
                  <a:gd name="T51" fmla="*/ 6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6" h="70">
                    <a:moveTo>
                      <a:pt x="46" y="29"/>
                    </a:moveTo>
                    <a:cubicBezTo>
                      <a:pt x="46" y="28"/>
                      <a:pt x="45" y="28"/>
                      <a:pt x="45" y="27"/>
                    </a:cubicBezTo>
                    <a:cubicBezTo>
                      <a:pt x="44" y="8"/>
                      <a:pt x="37" y="0"/>
                      <a:pt x="23" y="0"/>
                    </a:cubicBezTo>
                    <a:cubicBezTo>
                      <a:pt x="8" y="0"/>
                      <a:pt x="1" y="8"/>
                      <a:pt x="0" y="27"/>
                    </a:cubicBezTo>
                    <a:cubicBezTo>
                      <a:pt x="0" y="28"/>
                      <a:pt x="0" y="28"/>
                      <a:pt x="0" y="29"/>
                    </a:cubicBezTo>
                    <a:cubicBezTo>
                      <a:pt x="0" y="31"/>
                      <a:pt x="0" y="33"/>
                      <a:pt x="0" y="35"/>
                    </a:cubicBezTo>
                    <a:cubicBezTo>
                      <a:pt x="0" y="36"/>
                      <a:pt x="0" y="38"/>
                      <a:pt x="0" y="40"/>
                    </a:cubicBezTo>
                    <a:cubicBezTo>
                      <a:pt x="0" y="42"/>
                      <a:pt x="0" y="45"/>
                      <a:pt x="1" y="48"/>
                    </a:cubicBezTo>
                    <a:cubicBezTo>
                      <a:pt x="1" y="48"/>
                      <a:pt x="1" y="49"/>
                      <a:pt x="2" y="50"/>
                    </a:cubicBezTo>
                    <a:cubicBezTo>
                      <a:pt x="3" y="56"/>
                      <a:pt x="5" y="60"/>
                      <a:pt x="8" y="63"/>
                    </a:cubicBezTo>
                    <a:cubicBezTo>
                      <a:pt x="9" y="64"/>
                      <a:pt x="10" y="65"/>
                      <a:pt x="11" y="66"/>
                    </a:cubicBezTo>
                    <a:cubicBezTo>
                      <a:pt x="14" y="69"/>
                      <a:pt x="18" y="70"/>
                      <a:pt x="23" y="70"/>
                    </a:cubicBezTo>
                    <a:cubicBezTo>
                      <a:pt x="27" y="70"/>
                      <a:pt x="32" y="68"/>
                      <a:pt x="35" y="65"/>
                    </a:cubicBezTo>
                    <a:cubicBezTo>
                      <a:pt x="36" y="65"/>
                      <a:pt x="37" y="64"/>
                      <a:pt x="38" y="63"/>
                    </a:cubicBezTo>
                    <a:cubicBezTo>
                      <a:pt x="40" y="59"/>
                      <a:pt x="42" y="55"/>
                      <a:pt x="44" y="50"/>
                    </a:cubicBezTo>
                    <a:cubicBezTo>
                      <a:pt x="44" y="49"/>
                      <a:pt x="44" y="48"/>
                      <a:pt x="44" y="48"/>
                    </a:cubicBezTo>
                    <a:cubicBezTo>
                      <a:pt x="45" y="44"/>
                      <a:pt x="46" y="40"/>
                      <a:pt x="46" y="35"/>
                    </a:cubicBezTo>
                    <a:cubicBezTo>
                      <a:pt x="46" y="35"/>
                      <a:pt x="46" y="35"/>
                      <a:pt x="46" y="35"/>
                    </a:cubicBezTo>
                    <a:cubicBezTo>
                      <a:pt x="46" y="33"/>
                      <a:pt x="46" y="31"/>
                      <a:pt x="46" y="29"/>
                    </a:cubicBezTo>
                    <a:close/>
                    <a:moveTo>
                      <a:pt x="23" y="67"/>
                    </a:moveTo>
                    <a:cubicBezTo>
                      <a:pt x="11" y="67"/>
                      <a:pt x="3" y="56"/>
                      <a:pt x="2" y="38"/>
                    </a:cubicBezTo>
                    <a:cubicBezTo>
                      <a:pt x="2" y="37"/>
                      <a:pt x="2" y="36"/>
                      <a:pt x="2" y="35"/>
                    </a:cubicBezTo>
                    <a:cubicBezTo>
                      <a:pt x="2" y="8"/>
                      <a:pt x="10" y="3"/>
                      <a:pt x="23" y="3"/>
                    </a:cubicBezTo>
                    <a:cubicBezTo>
                      <a:pt x="34" y="3"/>
                      <a:pt x="41" y="7"/>
                      <a:pt x="43" y="26"/>
                    </a:cubicBezTo>
                    <a:cubicBezTo>
                      <a:pt x="43" y="28"/>
                      <a:pt x="43" y="31"/>
                      <a:pt x="43" y="35"/>
                    </a:cubicBezTo>
                    <a:cubicBezTo>
                      <a:pt x="43" y="54"/>
                      <a:pt x="35" y="67"/>
                      <a:pt x="23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en-US"/>
              </a:p>
            </p:txBody>
          </p:sp>
          <p:sp>
            <p:nvSpPr>
              <p:cNvPr id="165" name="Freeform 158"/>
              <p:cNvSpPr/>
              <p:nvPr/>
            </p:nvSpPr>
            <p:spPr bwMode="auto">
              <a:xfrm>
                <a:off x="4948249" y="5824540"/>
                <a:ext cx="34925" cy="90488"/>
              </a:xfrm>
              <a:custGeom>
                <a:avLst/>
                <a:gdLst>
                  <a:gd name="T0" fmla="*/ 3 w 9"/>
                  <a:gd name="T1" fmla="*/ 24 h 24"/>
                  <a:gd name="T2" fmla="*/ 0 w 9"/>
                  <a:gd name="T3" fmla="*/ 23 h 24"/>
                  <a:gd name="T4" fmla="*/ 0 w 9"/>
                  <a:gd name="T5" fmla="*/ 23 h 24"/>
                  <a:gd name="T6" fmla="*/ 0 w 9"/>
                  <a:gd name="T7" fmla="*/ 21 h 24"/>
                  <a:gd name="T8" fmla="*/ 2 w 9"/>
                  <a:gd name="T9" fmla="*/ 21 h 24"/>
                  <a:gd name="T10" fmla="*/ 2 w 9"/>
                  <a:gd name="T11" fmla="*/ 21 h 24"/>
                  <a:gd name="T12" fmla="*/ 2 w 9"/>
                  <a:gd name="T13" fmla="*/ 22 h 24"/>
                  <a:gd name="T14" fmla="*/ 2 w 9"/>
                  <a:gd name="T15" fmla="*/ 22 h 24"/>
                  <a:gd name="T16" fmla="*/ 2 w 9"/>
                  <a:gd name="T17" fmla="*/ 22 h 24"/>
                  <a:gd name="T18" fmla="*/ 3 w 9"/>
                  <a:gd name="T19" fmla="*/ 22 h 24"/>
                  <a:gd name="T20" fmla="*/ 5 w 9"/>
                  <a:gd name="T21" fmla="*/ 17 h 24"/>
                  <a:gd name="T22" fmla="*/ 4 w 9"/>
                  <a:gd name="T23" fmla="*/ 3 h 24"/>
                  <a:gd name="T24" fmla="*/ 3 w 9"/>
                  <a:gd name="T25" fmla="*/ 4 h 24"/>
                  <a:gd name="T26" fmla="*/ 1 w 9"/>
                  <a:gd name="T27" fmla="*/ 2 h 24"/>
                  <a:gd name="T28" fmla="*/ 5 w 9"/>
                  <a:gd name="T29" fmla="*/ 1 h 24"/>
                  <a:gd name="T30" fmla="*/ 7 w 9"/>
                  <a:gd name="T31" fmla="*/ 18 h 24"/>
                  <a:gd name="T32" fmla="*/ 3 w 9"/>
                  <a:gd name="T33" fmla="*/ 24 h 24"/>
                  <a:gd name="T34" fmla="*/ 3 w 9"/>
                  <a:gd name="T3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" h="24">
                    <a:moveTo>
                      <a:pt x="3" y="24"/>
                    </a:moveTo>
                    <a:cubicBezTo>
                      <a:pt x="1" y="24"/>
                      <a:pt x="0" y="23"/>
                      <a:pt x="0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2"/>
                      <a:pt x="3" y="22"/>
                      <a:pt x="3" y="22"/>
                    </a:cubicBezTo>
                    <a:cubicBezTo>
                      <a:pt x="3" y="21"/>
                      <a:pt x="4" y="20"/>
                      <a:pt x="5" y="17"/>
                    </a:cubicBezTo>
                    <a:cubicBezTo>
                      <a:pt x="6" y="8"/>
                      <a:pt x="6" y="4"/>
                      <a:pt x="4" y="3"/>
                    </a:cubicBezTo>
                    <a:cubicBezTo>
                      <a:pt x="3" y="3"/>
                      <a:pt x="3" y="3"/>
                      <a:pt x="3" y="4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1"/>
                      <a:pt x="3" y="0"/>
                      <a:pt x="5" y="1"/>
                    </a:cubicBezTo>
                    <a:cubicBezTo>
                      <a:pt x="9" y="2"/>
                      <a:pt x="9" y="8"/>
                      <a:pt x="7" y="18"/>
                    </a:cubicBezTo>
                    <a:cubicBezTo>
                      <a:pt x="7" y="21"/>
                      <a:pt x="5" y="24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en-US"/>
              </a:p>
            </p:txBody>
          </p:sp>
          <p:sp>
            <p:nvSpPr>
              <p:cNvPr id="166" name="Freeform 159"/>
              <p:cNvSpPr/>
              <p:nvPr/>
            </p:nvSpPr>
            <p:spPr bwMode="auto">
              <a:xfrm>
                <a:off x="4738698" y="5700715"/>
                <a:ext cx="293688" cy="180975"/>
              </a:xfrm>
              <a:custGeom>
                <a:avLst/>
                <a:gdLst>
                  <a:gd name="T0" fmla="*/ 16 w 78"/>
                  <a:gd name="T1" fmla="*/ 48 h 48"/>
                  <a:gd name="T2" fmla="*/ 33 w 78"/>
                  <a:gd name="T3" fmla="*/ 3 h 48"/>
                  <a:gd name="T4" fmla="*/ 46 w 78"/>
                  <a:gd name="T5" fmla="*/ 7 h 48"/>
                  <a:gd name="T6" fmla="*/ 58 w 78"/>
                  <a:gd name="T7" fmla="*/ 45 h 48"/>
                  <a:gd name="T8" fmla="*/ 52 w 78"/>
                  <a:gd name="T9" fmla="*/ 26 h 48"/>
                  <a:gd name="T10" fmla="*/ 46 w 78"/>
                  <a:gd name="T11" fmla="*/ 18 h 48"/>
                  <a:gd name="T12" fmla="*/ 32 w 78"/>
                  <a:gd name="T13" fmla="*/ 27 h 48"/>
                  <a:gd name="T14" fmla="*/ 16 w 78"/>
                  <a:gd name="T15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8" h="48">
                    <a:moveTo>
                      <a:pt x="16" y="48"/>
                    </a:moveTo>
                    <a:cubicBezTo>
                      <a:pt x="6" y="44"/>
                      <a:pt x="0" y="3"/>
                      <a:pt x="33" y="3"/>
                    </a:cubicBezTo>
                    <a:cubicBezTo>
                      <a:pt x="42" y="3"/>
                      <a:pt x="46" y="7"/>
                      <a:pt x="46" y="7"/>
                    </a:cubicBezTo>
                    <a:cubicBezTo>
                      <a:pt x="53" y="0"/>
                      <a:pt x="78" y="15"/>
                      <a:pt x="58" y="45"/>
                    </a:cubicBezTo>
                    <a:cubicBezTo>
                      <a:pt x="58" y="45"/>
                      <a:pt x="60" y="31"/>
                      <a:pt x="52" y="26"/>
                    </a:cubicBezTo>
                    <a:cubicBezTo>
                      <a:pt x="47" y="21"/>
                      <a:pt x="46" y="18"/>
                      <a:pt x="46" y="18"/>
                    </a:cubicBezTo>
                    <a:cubicBezTo>
                      <a:pt x="46" y="18"/>
                      <a:pt x="42" y="25"/>
                      <a:pt x="32" y="27"/>
                    </a:cubicBezTo>
                    <a:cubicBezTo>
                      <a:pt x="21" y="30"/>
                      <a:pt x="18" y="37"/>
                      <a:pt x="16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en-US"/>
              </a:p>
            </p:txBody>
          </p:sp>
          <p:sp>
            <p:nvSpPr>
              <p:cNvPr id="167" name="Freeform 160"/>
              <p:cNvSpPr/>
              <p:nvPr/>
            </p:nvSpPr>
            <p:spPr bwMode="auto">
              <a:xfrm>
                <a:off x="4859349" y="6080127"/>
                <a:ext cx="36513" cy="57150"/>
              </a:xfrm>
              <a:custGeom>
                <a:avLst/>
                <a:gdLst>
                  <a:gd name="T0" fmla="*/ 23 w 23"/>
                  <a:gd name="T1" fmla="*/ 31 h 36"/>
                  <a:gd name="T2" fmla="*/ 23 w 23"/>
                  <a:gd name="T3" fmla="*/ 31 h 36"/>
                  <a:gd name="T4" fmla="*/ 21 w 23"/>
                  <a:gd name="T5" fmla="*/ 36 h 36"/>
                  <a:gd name="T6" fmla="*/ 2 w 23"/>
                  <a:gd name="T7" fmla="*/ 36 h 36"/>
                  <a:gd name="T8" fmla="*/ 0 w 23"/>
                  <a:gd name="T9" fmla="*/ 31 h 36"/>
                  <a:gd name="T10" fmla="*/ 4 w 23"/>
                  <a:gd name="T11" fmla="*/ 0 h 36"/>
                  <a:gd name="T12" fmla="*/ 16 w 23"/>
                  <a:gd name="T13" fmla="*/ 0 h 36"/>
                  <a:gd name="T14" fmla="*/ 23 w 23"/>
                  <a:gd name="T15" fmla="*/ 3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" h="36">
                    <a:moveTo>
                      <a:pt x="23" y="31"/>
                    </a:moveTo>
                    <a:lnTo>
                      <a:pt x="23" y="31"/>
                    </a:lnTo>
                    <a:lnTo>
                      <a:pt x="21" y="36"/>
                    </a:lnTo>
                    <a:lnTo>
                      <a:pt x="2" y="36"/>
                    </a:lnTo>
                    <a:lnTo>
                      <a:pt x="0" y="31"/>
                    </a:lnTo>
                    <a:lnTo>
                      <a:pt x="4" y="0"/>
                    </a:lnTo>
                    <a:lnTo>
                      <a:pt x="16" y="0"/>
                    </a:lnTo>
                    <a:lnTo>
                      <a:pt x="23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en-US"/>
              </a:p>
            </p:txBody>
          </p:sp>
          <p:sp>
            <p:nvSpPr>
              <p:cNvPr id="168" name="Freeform 161"/>
              <p:cNvSpPr/>
              <p:nvPr/>
            </p:nvSpPr>
            <p:spPr bwMode="auto">
              <a:xfrm>
                <a:off x="4854586" y="6035677"/>
                <a:ext cx="46038" cy="49213"/>
              </a:xfrm>
              <a:custGeom>
                <a:avLst/>
                <a:gdLst>
                  <a:gd name="T0" fmla="*/ 6 w 12"/>
                  <a:gd name="T1" fmla="*/ 13 h 13"/>
                  <a:gd name="T2" fmla="*/ 10 w 12"/>
                  <a:gd name="T3" fmla="*/ 11 h 13"/>
                  <a:gd name="T4" fmla="*/ 11 w 12"/>
                  <a:gd name="T5" fmla="*/ 7 h 13"/>
                  <a:gd name="T6" fmla="*/ 9 w 12"/>
                  <a:gd name="T7" fmla="*/ 2 h 13"/>
                  <a:gd name="T8" fmla="*/ 6 w 12"/>
                  <a:gd name="T9" fmla="*/ 0 h 13"/>
                  <a:gd name="T10" fmla="*/ 6 w 12"/>
                  <a:gd name="T11" fmla="*/ 0 h 13"/>
                  <a:gd name="T12" fmla="*/ 6 w 12"/>
                  <a:gd name="T13" fmla="*/ 0 h 13"/>
                  <a:gd name="T14" fmla="*/ 5 w 12"/>
                  <a:gd name="T15" fmla="*/ 0 h 13"/>
                  <a:gd name="T16" fmla="*/ 3 w 12"/>
                  <a:gd name="T17" fmla="*/ 2 h 13"/>
                  <a:gd name="T18" fmla="*/ 1 w 12"/>
                  <a:gd name="T19" fmla="*/ 7 h 13"/>
                  <a:gd name="T20" fmla="*/ 2 w 12"/>
                  <a:gd name="T21" fmla="*/ 11 h 13"/>
                  <a:gd name="T22" fmla="*/ 6 w 12"/>
                  <a:gd name="T23" fmla="*/ 13 h 13"/>
                  <a:gd name="T24" fmla="*/ 6 w 12"/>
                  <a:gd name="T25" fmla="*/ 13 h 13"/>
                  <a:gd name="T26" fmla="*/ 6 w 12"/>
                  <a:gd name="T27" fmla="*/ 13 h 13"/>
                  <a:gd name="T28" fmla="*/ 6 w 12"/>
                  <a:gd name="T2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" h="13">
                    <a:moveTo>
                      <a:pt x="6" y="13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11" y="10"/>
                      <a:pt x="12" y="9"/>
                      <a:pt x="11" y="7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1"/>
                      <a:pt x="3" y="2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9"/>
                      <a:pt x="1" y="10"/>
                      <a:pt x="2" y="11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6" y="13"/>
                      <a:pt x="6" y="13"/>
                      <a:pt x="6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en-US"/>
              </a:p>
            </p:txBody>
          </p:sp>
          <p:sp>
            <p:nvSpPr>
              <p:cNvPr id="169" name="Freeform 162"/>
              <p:cNvSpPr>
                <a:spLocks noEditPoints="1"/>
              </p:cNvSpPr>
              <p:nvPr/>
            </p:nvSpPr>
            <p:spPr bwMode="auto">
              <a:xfrm>
                <a:off x="4806961" y="5846765"/>
                <a:ext cx="63500" cy="38100"/>
              </a:xfrm>
              <a:custGeom>
                <a:avLst/>
                <a:gdLst>
                  <a:gd name="T0" fmla="*/ 17 w 17"/>
                  <a:gd name="T1" fmla="*/ 4 h 10"/>
                  <a:gd name="T2" fmla="*/ 16 w 17"/>
                  <a:gd name="T3" fmla="*/ 2 h 10"/>
                  <a:gd name="T4" fmla="*/ 13 w 17"/>
                  <a:gd name="T5" fmla="*/ 0 h 10"/>
                  <a:gd name="T6" fmla="*/ 4 w 17"/>
                  <a:gd name="T7" fmla="*/ 0 h 10"/>
                  <a:gd name="T8" fmla="*/ 0 w 17"/>
                  <a:gd name="T9" fmla="*/ 4 h 10"/>
                  <a:gd name="T10" fmla="*/ 0 w 17"/>
                  <a:gd name="T11" fmla="*/ 5 h 10"/>
                  <a:gd name="T12" fmla="*/ 4 w 17"/>
                  <a:gd name="T13" fmla="*/ 10 h 10"/>
                  <a:gd name="T14" fmla="*/ 13 w 17"/>
                  <a:gd name="T15" fmla="*/ 10 h 10"/>
                  <a:gd name="T16" fmla="*/ 17 w 17"/>
                  <a:gd name="T17" fmla="*/ 5 h 10"/>
                  <a:gd name="T18" fmla="*/ 17 w 17"/>
                  <a:gd name="T19" fmla="*/ 4 h 10"/>
                  <a:gd name="T20" fmla="*/ 17 w 17"/>
                  <a:gd name="T21" fmla="*/ 4 h 10"/>
                  <a:gd name="T22" fmla="*/ 15 w 17"/>
                  <a:gd name="T23" fmla="*/ 5 h 10"/>
                  <a:gd name="T24" fmla="*/ 13 w 17"/>
                  <a:gd name="T25" fmla="*/ 8 h 10"/>
                  <a:gd name="T26" fmla="*/ 4 w 17"/>
                  <a:gd name="T27" fmla="*/ 8 h 10"/>
                  <a:gd name="T28" fmla="*/ 2 w 17"/>
                  <a:gd name="T29" fmla="*/ 5 h 10"/>
                  <a:gd name="T30" fmla="*/ 2 w 17"/>
                  <a:gd name="T31" fmla="*/ 4 h 10"/>
                  <a:gd name="T32" fmla="*/ 4 w 17"/>
                  <a:gd name="T33" fmla="*/ 2 h 10"/>
                  <a:gd name="T34" fmla="*/ 13 w 17"/>
                  <a:gd name="T35" fmla="*/ 2 h 10"/>
                  <a:gd name="T36" fmla="*/ 15 w 17"/>
                  <a:gd name="T37" fmla="*/ 4 h 10"/>
                  <a:gd name="T38" fmla="*/ 15 w 17"/>
                  <a:gd name="T3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" h="10">
                    <a:moveTo>
                      <a:pt x="17" y="4"/>
                    </a:moveTo>
                    <a:cubicBezTo>
                      <a:pt x="17" y="3"/>
                      <a:pt x="17" y="2"/>
                      <a:pt x="16" y="2"/>
                    </a:cubicBezTo>
                    <a:cubicBezTo>
                      <a:pt x="16" y="1"/>
                      <a:pt x="14" y="0"/>
                      <a:pt x="1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8"/>
                      <a:pt x="2" y="10"/>
                      <a:pt x="4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5" y="10"/>
                      <a:pt x="17" y="8"/>
                      <a:pt x="17" y="5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lose/>
                    <a:moveTo>
                      <a:pt x="15" y="5"/>
                    </a:moveTo>
                    <a:cubicBezTo>
                      <a:pt x="15" y="7"/>
                      <a:pt x="14" y="8"/>
                      <a:pt x="13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8"/>
                      <a:pt x="2" y="7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3" y="2"/>
                      <a:pt x="4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4" y="2"/>
                      <a:pt x="15" y="3"/>
                      <a:pt x="15" y="4"/>
                    </a:cubicBezTo>
                    <a:lnTo>
                      <a:pt x="1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en-US"/>
              </a:p>
            </p:txBody>
          </p:sp>
          <p:sp>
            <p:nvSpPr>
              <p:cNvPr id="170" name="Freeform 163"/>
              <p:cNvSpPr>
                <a:spLocks noEditPoints="1"/>
              </p:cNvSpPr>
              <p:nvPr/>
            </p:nvSpPr>
            <p:spPr bwMode="auto">
              <a:xfrm>
                <a:off x="4884749" y="5846765"/>
                <a:ext cx="63500" cy="38100"/>
              </a:xfrm>
              <a:custGeom>
                <a:avLst/>
                <a:gdLst>
                  <a:gd name="T0" fmla="*/ 13 w 17"/>
                  <a:gd name="T1" fmla="*/ 0 h 10"/>
                  <a:gd name="T2" fmla="*/ 4 w 17"/>
                  <a:gd name="T3" fmla="*/ 0 h 10"/>
                  <a:gd name="T4" fmla="*/ 1 w 17"/>
                  <a:gd name="T5" fmla="*/ 2 h 10"/>
                  <a:gd name="T6" fmla="*/ 0 w 17"/>
                  <a:gd name="T7" fmla="*/ 4 h 10"/>
                  <a:gd name="T8" fmla="*/ 0 w 17"/>
                  <a:gd name="T9" fmla="*/ 4 h 10"/>
                  <a:gd name="T10" fmla="*/ 0 w 17"/>
                  <a:gd name="T11" fmla="*/ 5 h 10"/>
                  <a:gd name="T12" fmla="*/ 4 w 17"/>
                  <a:gd name="T13" fmla="*/ 10 h 10"/>
                  <a:gd name="T14" fmla="*/ 13 w 17"/>
                  <a:gd name="T15" fmla="*/ 10 h 10"/>
                  <a:gd name="T16" fmla="*/ 17 w 17"/>
                  <a:gd name="T17" fmla="*/ 5 h 10"/>
                  <a:gd name="T18" fmla="*/ 17 w 17"/>
                  <a:gd name="T19" fmla="*/ 4 h 10"/>
                  <a:gd name="T20" fmla="*/ 13 w 17"/>
                  <a:gd name="T21" fmla="*/ 0 h 10"/>
                  <a:gd name="T22" fmla="*/ 15 w 17"/>
                  <a:gd name="T23" fmla="*/ 5 h 10"/>
                  <a:gd name="T24" fmla="*/ 13 w 17"/>
                  <a:gd name="T25" fmla="*/ 8 h 10"/>
                  <a:gd name="T26" fmla="*/ 4 w 17"/>
                  <a:gd name="T27" fmla="*/ 8 h 10"/>
                  <a:gd name="T28" fmla="*/ 2 w 17"/>
                  <a:gd name="T29" fmla="*/ 5 h 10"/>
                  <a:gd name="T30" fmla="*/ 2 w 17"/>
                  <a:gd name="T31" fmla="*/ 4 h 10"/>
                  <a:gd name="T32" fmla="*/ 4 w 17"/>
                  <a:gd name="T33" fmla="*/ 2 h 10"/>
                  <a:gd name="T34" fmla="*/ 13 w 17"/>
                  <a:gd name="T35" fmla="*/ 2 h 10"/>
                  <a:gd name="T36" fmla="*/ 15 w 17"/>
                  <a:gd name="T37" fmla="*/ 4 h 10"/>
                  <a:gd name="T38" fmla="*/ 15 w 17"/>
                  <a:gd name="T3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" h="10">
                    <a:moveTo>
                      <a:pt x="13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1" y="2"/>
                    </a:cubicBezTo>
                    <a:cubicBezTo>
                      <a:pt x="0" y="2"/>
                      <a:pt x="0" y="3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8"/>
                      <a:pt x="2" y="10"/>
                      <a:pt x="4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5" y="10"/>
                      <a:pt x="17" y="8"/>
                      <a:pt x="17" y="5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2"/>
                      <a:pt x="15" y="0"/>
                      <a:pt x="13" y="0"/>
                    </a:cubicBezTo>
                    <a:close/>
                    <a:moveTo>
                      <a:pt x="15" y="5"/>
                    </a:moveTo>
                    <a:cubicBezTo>
                      <a:pt x="15" y="7"/>
                      <a:pt x="14" y="8"/>
                      <a:pt x="13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8"/>
                      <a:pt x="2" y="7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3" y="2"/>
                      <a:pt x="4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4" y="2"/>
                      <a:pt x="15" y="3"/>
                      <a:pt x="15" y="4"/>
                    </a:cubicBezTo>
                    <a:lnTo>
                      <a:pt x="1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en-US"/>
              </a:p>
            </p:txBody>
          </p:sp>
          <p:sp>
            <p:nvSpPr>
              <p:cNvPr id="171" name="Rectangle 164"/>
              <p:cNvSpPr>
                <a:spLocks noChangeArrowheads="1"/>
              </p:cNvSpPr>
              <p:nvPr/>
            </p:nvSpPr>
            <p:spPr bwMode="auto">
              <a:xfrm>
                <a:off x="4865699" y="5854702"/>
                <a:ext cx="23813" cy="79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en-US"/>
              </a:p>
            </p:txBody>
          </p:sp>
          <p:sp>
            <p:nvSpPr>
              <p:cNvPr id="172" name="Freeform 165"/>
              <p:cNvSpPr>
                <a:spLocks noEditPoints="1"/>
              </p:cNvSpPr>
              <p:nvPr/>
            </p:nvSpPr>
            <p:spPr bwMode="auto">
              <a:xfrm>
                <a:off x="4598998" y="6027740"/>
                <a:ext cx="34925" cy="82550"/>
              </a:xfrm>
              <a:custGeom>
                <a:avLst/>
                <a:gdLst>
                  <a:gd name="T0" fmla="*/ 8 w 9"/>
                  <a:gd name="T1" fmla="*/ 3 h 22"/>
                  <a:gd name="T2" fmla="*/ 8 w 9"/>
                  <a:gd name="T3" fmla="*/ 2 h 22"/>
                  <a:gd name="T4" fmla="*/ 5 w 9"/>
                  <a:gd name="T5" fmla="*/ 0 h 22"/>
                  <a:gd name="T6" fmla="*/ 5 w 9"/>
                  <a:gd name="T7" fmla="*/ 1 h 22"/>
                  <a:gd name="T8" fmla="*/ 4 w 9"/>
                  <a:gd name="T9" fmla="*/ 1 h 22"/>
                  <a:gd name="T10" fmla="*/ 2 w 9"/>
                  <a:gd name="T11" fmla="*/ 16 h 22"/>
                  <a:gd name="T12" fmla="*/ 6 w 9"/>
                  <a:gd name="T13" fmla="*/ 22 h 22"/>
                  <a:gd name="T14" fmla="*/ 8 w 9"/>
                  <a:gd name="T15" fmla="*/ 22 h 22"/>
                  <a:gd name="T16" fmla="*/ 9 w 9"/>
                  <a:gd name="T17" fmla="*/ 21 h 22"/>
                  <a:gd name="T18" fmla="*/ 9 w 9"/>
                  <a:gd name="T19" fmla="*/ 21 h 22"/>
                  <a:gd name="T20" fmla="*/ 8 w 9"/>
                  <a:gd name="T21" fmla="*/ 3 h 22"/>
                  <a:gd name="T22" fmla="*/ 7 w 9"/>
                  <a:gd name="T23" fmla="*/ 20 h 22"/>
                  <a:gd name="T24" fmla="*/ 6 w 9"/>
                  <a:gd name="T25" fmla="*/ 20 h 22"/>
                  <a:gd name="T26" fmla="*/ 5 w 9"/>
                  <a:gd name="T27" fmla="*/ 15 h 22"/>
                  <a:gd name="T28" fmla="*/ 4 w 9"/>
                  <a:gd name="T29" fmla="*/ 3 h 22"/>
                  <a:gd name="T30" fmla="*/ 5 w 9"/>
                  <a:gd name="T31" fmla="*/ 3 h 22"/>
                  <a:gd name="T32" fmla="*/ 5 w 9"/>
                  <a:gd name="T33" fmla="*/ 3 h 22"/>
                  <a:gd name="T34" fmla="*/ 6 w 9"/>
                  <a:gd name="T35" fmla="*/ 3 h 22"/>
                  <a:gd name="T36" fmla="*/ 6 w 9"/>
                  <a:gd name="T37" fmla="*/ 18 h 22"/>
                  <a:gd name="T38" fmla="*/ 7 w 9"/>
                  <a:gd name="T39" fmla="*/ 2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22">
                    <a:moveTo>
                      <a:pt x="8" y="3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7" y="0"/>
                      <a:pt x="5" y="0"/>
                    </a:cubicBezTo>
                    <a:cubicBezTo>
                      <a:pt x="5" y="0"/>
                      <a:pt x="5" y="0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0" y="2"/>
                      <a:pt x="0" y="7"/>
                      <a:pt x="2" y="16"/>
                    </a:cubicBezTo>
                    <a:cubicBezTo>
                      <a:pt x="3" y="20"/>
                      <a:pt x="4" y="22"/>
                      <a:pt x="6" y="22"/>
                    </a:cubicBezTo>
                    <a:cubicBezTo>
                      <a:pt x="7" y="22"/>
                      <a:pt x="7" y="22"/>
                      <a:pt x="8" y="22"/>
                    </a:cubicBezTo>
                    <a:cubicBezTo>
                      <a:pt x="8" y="22"/>
                      <a:pt x="9" y="21"/>
                      <a:pt x="9" y="21"/>
                    </a:cubicBezTo>
                    <a:cubicBezTo>
                      <a:pt x="9" y="21"/>
                      <a:pt x="9" y="21"/>
                      <a:pt x="9" y="21"/>
                    </a:cubicBezTo>
                    <a:lnTo>
                      <a:pt x="8" y="3"/>
                    </a:lnTo>
                    <a:close/>
                    <a:moveTo>
                      <a:pt x="7" y="20"/>
                    </a:move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5" y="19"/>
                      <a:pt x="5" y="15"/>
                    </a:cubicBezTo>
                    <a:cubicBezTo>
                      <a:pt x="3" y="9"/>
                      <a:pt x="3" y="5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6" y="3"/>
                      <a:pt x="6" y="3"/>
                    </a:cubicBezTo>
                    <a:cubicBezTo>
                      <a:pt x="6" y="18"/>
                      <a:pt x="6" y="18"/>
                      <a:pt x="6" y="18"/>
                    </a:cubicBezTo>
                    <a:lnTo>
                      <a:pt x="7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en-US"/>
              </a:p>
            </p:txBody>
          </p:sp>
          <p:sp>
            <p:nvSpPr>
              <p:cNvPr id="173" name="Freeform 166"/>
              <p:cNvSpPr>
                <a:spLocks noEditPoints="1"/>
              </p:cNvSpPr>
              <p:nvPr/>
            </p:nvSpPr>
            <p:spPr bwMode="auto">
              <a:xfrm>
                <a:off x="4711711" y="5997577"/>
                <a:ext cx="150813" cy="139700"/>
              </a:xfrm>
              <a:custGeom>
                <a:avLst/>
                <a:gdLst>
                  <a:gd name="T0" fmla="*/ 39 w 40"/>
                  <a:gd name="T1" fmla="*/ 35 h 37"/>
                  <a:gd name="T2" fmla="*/ 28 w 40"/>
                  <a:gd name="T3" fmla="*/ 14 h 37"/>
                  <a:gd name="T4" fmla="*/ 26 w 40"/>
                  <a:gd name="T5" fmla="*/ 0 h 37"/>
                  <a:gd name="T6" fmla="*/ 18 w 40"/>
                  <a:gd name="T7" fmla="*/ 5 h 37"/>
                  <a:gd name="T8" fmla="*/ 9 w 40"/>
                  <a:gd name="T9" fmla="*/ 10 h 37"/>
                  <a:gd name="T10" fmla="*/ 6 w 40"/>
                  <a:gd name="T11" fmla="*/ 15 h 37"/>
                  <a:gd name="T12" fmla="*/ 0 w 40"/>
                  <a:gd name="T13" fmla="*/ 37 h 37"/>
                  <a:gd name="T14" fmla="*/ 40 w 40"/>
                  <a:gd name="T15" fmla="*/ 37 h 37"/>
                  <a:gd name="T16" fmla="*/ 39 w 40"/>
                  <a:gd name="T17" fmla="*/ 35 h 37"/>
                  <a:gd name="T18" fmla="*/ 19 w 40"/>
                  <a:gd name="T19" fmla="*/ 24 h 37"/>
                  <a:gd name="T20" fmla="*/ 15 w 40"/>
                  <a:gd name="T21" fmla="*/ 28 h 37"/>
                  <a:gd name="T22" fmla="*/ 15 w 40"/>
                  <a:gd name="T23" fmla="*/ 28 h 37"/>
                  <a:gd name="T24" fmla="*/ 16 w 40"/>
                  <a:gd name="T25" fmla="*/ 11 h 37"/>
                  <a:gd name="T26" fmla="*/ 18 w 40"/>
                  <a:gd name="T27" fmla="*/ 10 h 37"/>
                  <a:gd name="T28" fmla="*/ 18 w 40"/>
                  <a:gd name="T29" fmla="*/ 10 h 37"/>
                  <a:gd name="T30" fmla="*/ 19 w 40"/>
                  <a:gd name="T31" fmla="*/ 2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" h="37">
                    <a:moveTo>
                      <a:pt x="39" y="35"/>
                    </a:moveTo>
                    <a:cubicBezTo>
                      <a:pt x="28" y="14"/>
                      <a:pt x="28" y="14"/>
                      <a:pt x="28" y="14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7" y="11"/>
                      <a:pt x="6" y="13"/>
                      <a:pt x="6" y="15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40" y="37"/>
                      <a:pt x="40" y="37"/>
                      <a:pt x="40" y="37"/>
                    </a:cubicBezTo>
                    <a:lnTo>
                      <a:pt x="39" y="35"/>
                    </a:lnTo>
                    <a:close/>
                    <a:moveTo>
                      <a:pt x="19" y="24"/>
                    </a:moveTo>
                    <a:cubicBezTo>
                      <a:pt x="18" y="30"/>
                      <a:pt x="16" y="29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11"/>
                      <a:pt x="16" y="9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21" y="11"/>
                      <a:pt x="21" y="15"/>
                      <a:pt x="19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en-US"/>
              </a:p>
            </p:txBody>
          </p:sp>
          <p:sp>
            <p:nvSpPr>
              <p:cNvPr id="174" name="Freeform 167"/>
              <p:cNvSpPr/>
              <p:nvPr/>
            </p:nvSpPr>
            <p:spPr bwMode="auto">
              <a:xfrm>
                <a:off x="4614873" y="5945190"/>
                <a:ext cx="165100" cy="222250"/>
              </a:xfrm>
              <a:custGeom>
                <a:avLst/>
                <a:gdLst>
                  <a:gd name="T0" fmla="*/ 22 w 44"/>
                  <a:gd name="T1" fmla="*/ 59 h 59"/>
                  <a:gd name="T2" fmla="*/ 44 w 44"/>
                  <a:gd name="T3" fmla="*/ 26 h 59"/>
                  <a:gd name="T4" fmla="*/ 22 w 44"/>
                  <a:gd name="T5" fmla="*/ 0 h 59"/>
                  <a:gd name="T6" fmla="*/ 0 w 44"/>
                  <a:gd name="T7" fmla="*/ 26 h 59"/>
                  <a:gd name="T8" fmla="*/ 22 w 44"/>
                  <a:gd name="T9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59">
                    <a:moveTo>
                      <a:pt x="22" y="59"/>
                    </a:moveTo>
                    <a:cubicBezTo>
                      <a:pt x="33" y="59"/>
                      <a:pt x="44" y="45"/>
                      <a:pt x="44" y="26"/>
                    </a:cubicBezTo>
                    <a:cubicBezTo>
                      <a:pt x="44" y="2"/>
                      <a:pt x="35" y="0"/>
                      <a:pt x="22" y="0"/>
                    </a:cubicBezTo>
                    <a:cubicBezTo>
                      <a:pt x="9" y="0"/>
                      <a:pt x="0" y="2"/>
                      <a:pt x="0" y="26"/>
                    </a:cubicBezTo>
                    <a:cubicBezTo>
                      <a:pt x="0" y="45"/>
                      <a:pt x="11" y="59"/>
                      <a:pt x="22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en-US"/>
              </a:p>
            </p:txBody>
          </p:sp>
          <p:sp>
            <p:nvSpPr>
              <p:cNvPr id="175" name="Freeform 168"/>
              <p:cNvSpPr/>
              <p:nvPr/>
            </p:nvSpPr>
            <p:spPr bwMode="auto">
              <a:xfrm>
                <a:off x="4546610" y="6184902"/>
                <a:ext cx="304801" cy="128588"/>
              </a:xfrm>
              <a:custGeom>
                <a:avLst/>
                <a:gdLst>
                  <a:gd name="T0" fmla="*/ 75 w 81"/>
                  <a:gd name="T1" fmla="*/ 14 h 34"/>
                  <a:gd name="T2" fmla="*/ 72 w 81"/>
                  <a:gd name="T3" fmla="*/ 9 h 34"/>
                  <a:gd name="T4" fmla="*/ 56 w 81"/>
                  <a:gd name="T5" fmla="*/ 0 h 34"/>
                  <a:gd name="T6" fmla="*/ 41 w 81"/>
                  <a:gd name="T7" fmla="*/ 2 h 34"/>
                  <a:gd name="T8" fmla="*/ 39 w 81"/>
                  <a:gd name="T9" fmla="*/ 2 h 34"/>
                  <a:gd name="T10" fmla="*/ 24 w 81"/>
                  <a:gd name="T11" fmla="*/ 0 h 34"/>
                  <a:gd name="T12" fmla="*/ 8 w 81"/>
                  <a:gd name="T13" fmla="*/ 9 h 34"/>
                  <a:gd name="T14" fmla="*/ 5 w 81"/>
                  <a:gd name="T15" fmla="*/ 14 h 34"/>
                  <a:gd name="T16" fmla="*/ 0 w 81"/>
                  <a:gd name="T17" fmla="*/ 34 h 34"/>
                  <a:gd name="T18" fmla="*/ 40 w 81"/>
                  <a:gd name="T19" fmla="*/ 34 h 34"/>
                  <a:gd name="T20" fmla="*/ 81 w 81"/>
                  <a:gd name="T21" fmla="*/ 34 h 34"/>
                  <a:gd name="T22" fmla="*/ 75 w 81"/>
                  <a:gd name="T23" fmla="*/ 1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" h="34">
                    <a:moveTo>
                      <a:pt x="75" y="14"/>
                    </a:moveTo>
                    <a:cubicBezTo>
                      <a:pt x="75" y="12"/>
                      <a:pt x="74" y="10"/>
                      <a:pt x="72" y="9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41" y="2"/>
                      <a:pt x="41" y="2"/>
                      <a:pt x="41" y="2"/>
                    </a:cubicBezTo>
                    <a:cubicBezTo>
                      <a:pt x="40" y="2"/>
                      <a:pt x="40" y="2"/>
                      <a:pt x="39" y="2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7" y="10"/>
                      <a:pt x="6" y="12"/>
                      <a:pt x="5" y="14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40" y="34"/>
                      <a:pt x="40" y="34"/>
                      <a:pt x="40" y="34"/>
                    </a:cubicBezTo>
                    <a:cubicBezTo>
                      <a:pt x="81" y="34"/>
                      <a:pt x="81" y="34"/>
                      <a:pt x="81" y="34"/>
                    </a:cubicBezTo>
                    <a:lnTo>
                      <a:pt x="75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en-US"/>
              </a:p>
            </p:txBody>
          </p:sp>
          <p:sp>
            <p:nvSpPr>
              <p:cNvPr id="176" name="Freeform 169"/>
              <p:cNvSpPr>
                <a:spLocks noEditPoints="1"/>
              </p:cNvSpPr>
              <p:nvPr/>
            </p:nvSpPr>
            <p:spPr bwMode="auto">
              <a:xfrm>
                <a:off x="4892686" y="5994402"/>
                <a:ext cx="150813" cy="142875"/>
              </a:xfrm>
              <a:custGeom>
                <a:avLst/>
                <a:gdLst>
                  <a:gd name="T0" fmla="*/ 34 w 40"/>
                  <a:gd name="T1" fmla="*/ 16 h 38"/>
                  <a:gd name="T2" fmla="*/ 31 w 40"/>
                  <a:gd name="T3" fmla="*/ 11 h 38"/>
                  <a:gd name="T4" fmla="*/ 22 w 40"/>
                  <a:gd name="T5" fmla="*/ 6 h 38"/>
                  <a:gd name="T6" fmla="*/ 13 w 40"/>
                  <a:gd name="T7" fmla="*/ 0 h 38"/>
                  <a:gd name="T8" fmla="*/ 12 w 40"/>
                  <a:gd name="T9" fmla="*/ 15 h 38"/>
                  <a:gd name="T10" fmla="*/ 1 w 40"/>
                  <a:gd name="T11" fmla="*/ 36 h 38"/>
                  <a:gd name="T12" fmla="*/ 0 w 40"/>
                  <a:gd name="T13" fmla="*/ 37 h 38"/>
                  <a:gd name="T14" fmla="*/ 0 w 40"/>
                  <a:gd name="T15" fmla="*/ 38 h 38"/>
                  <a:gd name="T16" fmla="*/ 40 w 40"/>
                  <a:gd name="T17" fmla="*/ 38 h 38"/>
                  <a:gd name="T18" fmla="*/ 34 w 40"/>
                  <a:gd name="T19" fmla="*/ 16 h 38"/>
                  <a:gd name="T20" fmla="*/ 20 w 40"/>
                  <a:gd name="T21" fmla="*/ 25 h 38"/>
                  <a:gd name="T22" fmla="*/ 21 w 40"/>
                  <a:gd name="T23" fmla="*/ 11 h 38"/>
                  <a:gd name="T24" fmla="*/ 21 w 40"/>
                  <a:gd name="T25" fmla="*/ 11 h 38"/>
                  <a:gd name="T26" fmla="*/ 24 w 40"/>
                  <a:gd name="T27" fmla="*/ 12 h 38"/>
                  <a:gd name="T28" fmla="*/ 25 w 40"/>
                  <a:gd name="T29" fmla="*/ 29 h 38"/>
                  <a:gd name="T30" fmla="*/ 24 w 40"/>
                  <a:gd name="T31" fmla="*/ 30 h 38"/>
                  <a:gd name="T32" fmla="*/ 20 w 40"/>
                  <a:gd name="T33" fmla="*/ 2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" h="38">
                    <a:moveTo>
                      <a:pt x="34" y="16"/>
                    </a:moveTo>
                    <a:cubicBezTo>
                      <a:pt x="34" y="14"/>
                      <a:pt x="32" y="12"/>
                      <a:pt x="31" y="11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40" y="38"/>
                      <a:pt x="40" y="38"/>
                      <a:pt x="40" y="38"/>
                    </a:cubicBezTo>
                    <a:lnTo>
                      <a:pt x="34" y="16"/>
                    </a:lnTo>
                    <a:close/>
                    <a:moveTo>
                      <a:pt x="20" y="25"/>
                    </a:moveTo>
                    <a:cubicBezTo>
                      <a:pt x="18" y="16"/>
                      <a:pt x="19" y="12"/>
                      <a:pt x="21" y="11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3" y="10"/>
                      <a:pt x="24" y="12"/>
                      <a:pt x="24" y="12"/>
                    </a:cubicBezTo>
                    <a:cubicBezTo>
                      <a:pt x="25" y="29"/>
                      <a:pt x="25" y="29"/>
                      <a:pt x="25" y="29"/>
                    </a:cubicBezTo>
                    <a:cubicBezTo>
                      <a:pt x="25" y="29"/>
                      <a:pt x="24" y="29"/>
                      <a:pt x="24" y="30"/>
                    </a:cubicBezTo>
                    <a:cubicBezTo>
                      <a:pt x="23" y="30"/>
                      <a:pt x="21" y="30"/>
                      <a:pt x="20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en-US"/>
              </a:p>
            </p:txBody>
          </p:sp>
          <p:sp>
            <p:nvSpPr>
              <p:cNvPr id="177" name="Freeform 170"/>
              <p:cNvSpPr>
                <a:spLocks noEditPoints="1"/>
              </p:cNvSpPr>
              <p:nvPr/>
            </p:nvSpPr>
            <p:spPr bwMode="auto">
              <a:xfrm>
                <a:off x="5126049" y="6030915"/>
                <a:ext cx="22225" cy="79375"/>
              </a:xfrm>
              <a:custGeom>
                <a:avLst/>
                <a:gdLst>
                  <a:gd name="T0" fmla="*/ 3 w 6"/>
                  <a:gd name="T1" fmla="*/ 1 h 21"/>
                  <a:gd name="T2" fmla="*/ 3 w 6"/>
                  <a:gd name="T3" fmla="*/ 1 h 21"/>
                  <a:gd name="T4" fmla="*/ 1 w 6"/>
                  <a:gd name="T5" fmla="*/ 2 h 21"/>
                  <a:gd name="T6" fmla="*/ 0 w 6"/>
                  <a:gd name="T7" fmla="*/ 19 h 21"/>
                  <a:gd name="T8" fmla="*/ 0 w 6"/>
                  <a:gd name="T9" fmla="*/ 19 h 21"/>
                  <a:gd name="T10" fmla="*/ 4 w 6"/>
                  <a:gd name="T11" fmla="*/ 15 h 21"/>
                  <a:gd name="T12" fmla="*/ 3 w 6"/>
                  <a:gd name="T13" fmla="*/ 1 h 21"/>
                  <a:gd name="T14" fmla="*/ 3 w 6"/>
                  <a:gd name="T15" fmla="*/ 14 h 21"/>
                  <a:gd name="T16" fmla="*/ 1 w 6"/>
                  <a:gd name="T17" fmla="*/ 19 h 21"/>
                  <a:gd name="T18" fmla="*/ 1 w 6"/>
                  <a:gd name="T19" fmla="*/ 19 h 21"/>
                  <a:gd name="T20" fmla="*/ 1 w 6"/>
                  <a:gd name="T21" fmla="*/ 16 h 21"/>
                  <a:gd name="T22" fmla="*/ 3 w 6"/>
                  <a:gd name="T23" fmla="*/ 3 h 21"/>
                  <a:gd name="T24" fmla="*/ 3 w 6"/>
                  <a:gd name="T25" fmla="*/ 2 h 21"/>
                  <a:gd name="T26" fmla="*/ 3 w 6"/>
                  <a:gd name="T27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21">
                    <a:moveTo>
                      <a:pt x="3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1" y="0"/>
                      <a:pt x="1" y="2"/>
                      <a:pt x="1" y="2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20"/>
                      <a:pt x="3" y="21"/>
                      <a:pt x="4" y="15"/>
                    </a:cubicBezTo>
                    <a:cubicBezTo>
                      <a:pt x="6" y="6"/>
                      <a:pt x="6" y="2"/>
                      <a:pt x="3" y="1"/>
                    </a:cubicBezTo>
                    <a:close/>
                    <a:moveTo>
                      <a:pt x="3" y="14"/>
                    </a:moveTo>
                    <a:cubicBezTo>
                      <a:pt x="2" y="18"/>
                      <a:pt x="1" y="19"/>
                      <a:pt x="1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2"/>
                      <a:pt x="3" y="8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3"/>
                      <a:pt x="4" y="7"/>
                      <a:pt x="3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en-US"/>
              </a:p>
            </p:txBody>
          </p:sp>
          <p:sp>
            <p:nvSpPr>
              <p:cNvPr id="178" name="Freeform 171"/>
              <p:cNvSpPr>
                <a:spLocks noEditPoints="1"/>
              </p:cNvSpPr>
              <p:nvPr/>
            </p:nvSpPr>
            <p:spPr bwMode="auto">
              <a:xfrm>
                <a:off x="5118112" y="6027740"/>
                <a:ext cx="33338" cy="82550"/>
              </a:xfrm>
              <a:custGeom>
                <a:avLst/>
                <a:gdLst>
                  <a:gd name="T0" fmla="*/ 5 w 9"/>
                  <a:gd name="T1" fmla="*/ 1 h 22"/>
                  <a:gd name="T2" fmla="*/ 5 w 9"/>
                  <a:gd name="T3" fmla="*/ 0 h 22"/>
                  <a:gd name="T4" fmla="*/ 4 w 9"/>
                  <a:gd name="T5" fmla="*/ 0 h 22"/>
                  <a:gd name="T6" fmla="*/ 1 w 9"/>
                  <a:gd name="T7" fmla="*/ 2 h 22"/>
                  <a:gd name="T8" fmla="*/ 0 w 9"/>
                  <a:gd name="T9" fmla="*/ 21 h 22"/>
                  <a:gd name="T10" fmla="*/ 1 w 9"/>
                  <a:gd name="T11" fmla="*/ 21 h 22"/>
                  <a:gd name="T12" fmla="*/ 1 w 9"/>
                  <a:gd name="T13" fmla="*/ 22 h 22"/>
                  <a:gd name="T14" fmla="*/ 3 w 9"/>
                  <a:gd name="T15" fmla="*/ 22 h 22"/>
                  <a:gd name="T16" fmla="*/ 7 w 9"/>
                  <a:gd name="T17" fmla="*/ 16 h 22"/>
                  <a:gd name="T18" fmla="*/ 5 w 9"/>
                  <a:gd name="T19" fmla="*/ 1 h 22"/>
                  <a:gd name="T20" fmla="*/ 5 w 9"/>
                  <a:gd name="T21" fmla="*/ 15 h 22"/>
                  <a:gd name="T22" fmla="*/ 3 w 9"/>
                  <a:gd name="T23" fmla="*/ 20 h 22"/>
                  <a:gd name="T24" fmla="*/ 3 w 9"/>
                  <a:gd name="T25" fmla="*/ 20 h 22"/>
                  <a:gd name="T26" fmla="*/ 3 w 9"/>
                  <a:gd name="T27" fmla="*/ 17 h 22"/>
                  <a:gd name="T28" fmla="*/ 4 w 9"/>
                  <a:gd name="T29" fmla="*/ 3 h 22"/>
                  <a:gd name="T30" fmla="*/ 4 w 9"/>
                  <a:gd name="T31" fmla="*/ 3 h 22"/>
                  <a:gd name="T32" fmla="*/ 5 w 9"/>
                  <a:gd name="T33" fmla="*/ 3 h 22"/>
                  <a:gd name="T34" fmla="*/ 5 w 9"/>
                  <a:gd name="T35" fmla="*/ 1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" h="22">
                    <a:moveTo>
                      <a:pt x="5" y="1"/>
                    </a:moveTo>
                    <a:cubicBezTo>
                      <a:pt x="5" y="1"/>
                      <a:pt x="5" y="1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2" y="2"/>
                      <a:pt x="1" y="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1" y="21"/>
                      <a:pt x="1" y="21"/>
                      <a:pt x="1" y="22"/>
                    </a:cubicBezTo>
                    <a:cubicBezTo>
                      <a:pt x="2" y="22"/>
                      <a:pt x="2" y="22"/>
                      <a:pt x="3" y="22"/>
                    </a:cubicBezTo>
                    <a:cubicBezTo>
                      <a:pt x="5" y="22"/>
                      <a:pt x="7" y="20"/>
                      <a:pt x="7" y="16"/>
                    </a:cubicBezTo>
                    <a:cubicBezTo>
                      <a:pt x="9" y="7"/>
                      <a:pt x="9" y="2"/>
                      <a:pt x="5" y="1"/>
                    </a:cubicBezTo>
                    <a:close/>
                    <a:moveTo>
                      <a:pt x="5" y="15"/>
                    </a:moveTo>
                    <a:cubicBezTo>
                      <a:pt x="4" y="19"/>
                      <a:pt x="3" y="20"/>
                      <a:pt x="3" y="20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6" y="4"/>
                      <a:pt x="6" y="8"/>
                      <a:pt x="5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en-US"/>
              </a:p>
            </p:txBody>
          </p:sp>
          <p:sp>
            <p:nvSpPr>
              <p:cNvPr id="179" name="Freeform 172"/>
              <p:cNvSpPr/>
              <p:nvPr/>
            </p:nvSpPr>
            <p:spPr bwMode="auto">
              <a:xfrm>
                <a:off x="4972061" y="5945190"/>
                <a:ext cx="165100" cy="222250"/>
              </a:xfrm>
              <a:custGeom>
                <a:avLst/>
                <a:gdLst>
                  <a:gd name="T0" fmla="*/ 44 w 44"/>
                  <a:gd name="T1" fmla="*/ 25 h 59"/>
                  <a:gd name="T2" fmla="*/ 44 w 44"/>
                  <a:gd name="T3" fmla="*/ 26 h 59"/>
                  <a:gd name="T4" fmla="*/ 42 w 44"/>
                  <a:gd name="T5" fmla="*/ 39 h 59"/>
                  <a:gd name="T6" fmla="*/ 41 w 44"/>
                  <a:gd name="T7" fmla="*/ 42 h 59"/>
                  <a:gd name="T8" fmla="*/ 40 w 44"/>
                  <a:gd name="T9" fmla="*/ 44 h 59"/>
                  <a:gd name="T10" fmla="*/ 22 w 44"/>
                  <a:gd name="T11" fmla="*/ 59 h 59"/>
                  <a:gd name="T12" fmla="*/ 7 w 44"/>
                  <a:gd name="T13" fmla="*/ 51 h 59"/>
                  <a:gd name="T14" fmla="*/ 3 w 44"/>
                  <a:gd name="T15" fmla="*/ 43 h 59"/>
                  <a:gd name="T16" fmla="*/ 0 w 44"/>
                  <a:gd name="T17" fmla="*/ 26 h 59"/>
                  <a:gd name="T18" fmla="*/ 0 w 44"/>
                  <a:gd name="T19" fmla="*/ 24 h 59"/>
                  <a:gd name="T20" fmla="*/ 1 w 44"/>
                  <a:gd name="T21" fmla="*/ 19 h 59"/>
                  <a:gd name="T22" fmla="*/ 22 w 44"/>
                  <a:gd name="T23" fmla="*/ 0 h 59"/>
                  <a:gd name="T24" fmla="*/ 44 w 44"/>
                  <a:gd name="T25" fmla="*/ 22 h 59"/>
                  <a:gd name="T26" fmla="*/ 44 w 44"/>
                  <a:gd name="T27" fmla="*/ 24 h 59"/>
                  <a:gd name="T28" fmla="*/ 44 w 44"/>
                  <a:gd name="T29" fmla="*/ 2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4" h="59">
                    <a:moveTo>
                      <a:pt x="44" y="25"/>
                    </a:move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31"/>
                      <a:pt x="43" y="35"/>
                      <a:pt x="42" y="39"/>
                    </a:cubicBezTo>
                    <a:cubicBezTo>
                      <a:pt x="42" y="40"/>
                      <a:pt x="41" y="41"/>
                      <a:pt x="41" y="42"/>
                    </a:cubicBezTo>
                    <a:cubicBezTo>
                      <a:pt x="41" y="43"/>
                      <a:pt x="41" y="43"/>
                      <a:pt x="40" y="44"/>
                    </a:cubicBezTo>
                    <a:cubicBezTo>
                      <a:pt x="36" y="53"/>
                      <a:pt x="29" y="59"/>
                      <a:pt x="22" y="59"/>
                    </a:cubicBezTo>
                    <a:cubicBezTo>
                      <a:pt x="17" y="59"/>
                      <a:pt x="11" y="56"/>
                      <a:pt x="7" y="51"/>
                    </a:cubicBezTo>
                    <a:cubicBezTo>
                      <a:pt x="6" y="48"/>
                      <a:pt x="4" y="46"/>
                      <a:pt x="3" y="43"/>
                    </a:cubicBezTo>
                    <a:cubicBezTo>
                      <a:pt x="1" y="38"/>
                      <a:pt x="0" y="32"/>
                      <a:pt x="0" y="26"/>
                    </a:cubicBezTo>
                    <a:cubicBezTo>
                      <a:pt x="0" y="25"/>
                      <a:pt x="0" y="25"/>
                      <a:pt x="0" y="24"/>
                    </a:cubicBezTo>
                    <a:cubicBezTo>
                      <a:pt x="0" y="22"/>
                      <a:pt x="0" y="20"/>
                      <a:pt x="1" y="19"/>
                    </a:cubicBezTo>
                    <a:cubicBezTo>
                      <a:pt x="2" y="1"/>
                      <a:pt x="11" y="0"/>
                      <a:pt x="22" y="0"/>
                    </a:cubicBezTo>
                    <a:cubicBezTo>
                      <a:pt x="34" y="0"/>
                      <a:pt x="43" y="1"/>
                      <a:pt x="44" y="22"/>
                    </a:cubicBezTo>
                    <a:cubicBezTo>
                      <a:pt x="44" y="23"/>
                      <a:pt x="44" y="23"/>
                      <a:pt x="44" y="24"/>
                    </a:cubicBezTo>
                    <a:cubicBezTo>
                      <a:pt x="44" y="24"/>
                      <a:pt x="44" y="25"/>
                      <a:pt x="44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en-US"/>
              </a:p>
            </p:txBody>
          </p:sp>
          <p:sp>
            <p:nvSpPr>
              <p:cNvPr id="180" name="Freeform 173"/>
              <p:cNvSpPr/>
              <p:nvPr/>
            </p:nvSpPr>
            <p:spPr bwMode="auto">
              <a:xfrm>
                <a:off x="4903799" y="6184902"/>
                <a:ext cx="300038" cy="128588"/>
              </a:xfrm>
              <a:custGeom>
                <a:avLst/>
                <a:gdLst>
                  <a:gd name="T0" fmla="*/ 75 w 80"/>
                  <a:gd name="T1" fmla="*/ 14 h 34"/>
                  <a:gd name="T2" fmla="*/ 72 w 80"/>
                  <a:gd name="T3" fmla="*/ 9 h 34"/>
                  <a:gd name="T4" fmla="*/ 56 w 80"/>
                  <a:gd name="T5" fmla="*/ 0 h 34"/>
                  <a:gd name="T6" fmla="*/ 41 w 80"/>
                  <a:gd name="T7" fmla="*/ 2 h 34"/>
                  <a:gd name="T8" fmla="*/ 39 w 80"/>
                  <a:gd name="T9" fmla="*/ 2 h 34"/>
                  <a:gd name="T10" fmla="*/ 24 w 80"/>
                  <a:gd name="T11" fmla="*/ 0 h 34"/>
                  <a:gd name="T12" fmla="*/ 8 w 80"/>
                  <a:gd name="T13" fmla="*/ 9 h 34"/>
                  <a:gd name="T14" fmla="*/ 5 w 80"/>
                  <a:gd name="T15" fmla="*/ 14 h 34"/>
                  <a:gd name="T16" fmla="*/ 0 w 80"/>
                  <a:gd name="T17" fmla="*/ 34 h 34"/>
                  <a:gd name="T18" fmla="*/ 40 w 80"/>
                  <a:gd name="T19" fmla="*/ 34 h 34"/>
                  <a:gd name="T20" fmla="*/ 80 w 80"/>
                  <a:gd name="T21" fmla="*/ 34 h 34"/>
                  <a:gd name="T22" fmla="*/ 75 w 80"/>
                  <a:gd name="T23" fmla="*/ 1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0" h="34">
                    <a:moveTo>
                      <a:pt x="75" y="14"/>
                    </a:moveTo>
                    <a:cubicBezTo>
                      <a:pt x="75" y="12"/>
                      <a:pt x="73" y="10"/>
                      <a:pt x="72" y="9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41" y="2"/>
                      <a:pt x="41" y="2"/>
                      <a:pt x="41" y="2"/>
                    </a:cubicBezTo>
                    <a:cubicBezTo>
                      <a:pt x="40" y="2"/>
                      <a:pt x="40" y="2"/>
                      <a:pt x="39" y="2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6" y="10"/>
                      <a:pt x="5" y="12"/>
                      <a:pt x="5" y="14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40" y="34"/>
                      <a:pt x="40" y="34"/>
                      <a:pt x="40" y="34"/>
                    </a:cubicBezTo>
                    <a:cubicBezTo>
                      <a:pt x="80" y="34"/>
                      <a:pt x="80" y="34"/>
                      <a:pt x="80" y="34"/>
                    </a:cubicBezTo>
                    <a:lnTo>
                      <a:pt x="75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en-US"/>
              </a:p>
            </p:txBody>
          </p:sp>
        </p:grpSp>
      </p:grpSp>
      <p:grpSp>
        <p:nvGrpSpPr>
          <p:cNvPr id="68" name="组合 67"/>
          <p:cNvGrpSpPr/>
          <p:nvPr/>
        </p:nvGrpSpPr>
        <p:grpSpPr>
          <a:xfrm>
            <a:off x="5041900" y="3021965"/>
            <a:ext cx="1973580" cy="1789430"/>
            <a:chOff x="8411" y="5873"/>
            <a:chExt cx="3108" cy="2818"/>
          </a:xfrm>
        </p:grpSpPr>
        <p:sp>
          <p:nvSpPr>
            <p:cNvPr id="202" name="六边形 201"/>
            <p:cNvSpPr/>
            <p:nvPr/>
          </p:nvSpPr>
          <p:spPr>
            <a:xfrm>
              <a:off x="8411" y="5873"/>
              <a:ext cx="3109" cy="2819"/>
            </a:xfrm>
            <a:prstGeom prst="hexag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25" name="92 Grupo"/>
            <p:cNvGrpSpPr>
              <a:grpSpLocks noChangeAspect="1"/>
            </p:cNvGrpSpPr>
            <p:nvPr/>
          </p:nvGrpSpPr>
          <p:grpSpPr>
            <a:xfrm>
              <a:off x="8989" y="6266"/>
              <a:ext cx="2000" cy="2000"/>
              <a:chOff x="5835458" y="4599798"/>
              <a:chExt cx="6393940" cy="6393940"/>
            </a:xfrm>
          </p:grpSpPr>
          <p:sp>
            <p:nvSpPr>
              <p:cNvPr id="27" name="93 Circular"/>
              <p:cNvSpPr>
                <a:spLocks noChangeAspect="1"/>
              </p:cNvSpPr>
              <p:nvPr/>
            </p:nvSpPr>
            <p:spPr bwMode="auto">
              <a:xfrm>
                <a:off x="6224168" y="4988508"/>
                <a:ext cx="5616521" cy="5616521"/>
              </a:xfrm>
              <a:prstGeom prst="pie">
                <a:avLst>
                  <a:gd name="adj1" fmla="val 16194720"/>
                  <a:gd name="adj2" fmla="val 74414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lIns="0" tIns="0" rIns="0" bIns="0" rtlCol="0" anchor="ctr"/>
              <a:p>
                <a:pPr algn="ctr"/>
                <a:endParaRPr lang="es-SV" sz="900"/>
              </a:p>
            </p:txBody>
          </p:sp>
          <p:sp>
            <p:nvSpPr>
              <p:cNvPr id="30" name="94 Anillo"/>
              <p:cNvSpPr>
                <a:spLocks noChangeAspect="1"/>
              </p:cNvSpPr>
              <p:nvPr/>
            </p:nvSpPr>
            <p:spPr bwMode="auto">
              <a:xfrm>
                <a:off x="5835458" y="4599798"/>
                <a:ext cx="6393940" cy="6393940"/>
              </a:xfrm>
              <a:prstGeom prst="donut">
                <a:avLst>
                  <a:gd name="adj" fmla="val 8322"/>
                </a:avLst>
              </a:prstGeom>
              <a:solidFill>
                <a:schemeClr val="bg1"/>
              </a:solidFill>
              <a:ln>
                <a:noFill/>
              </a:ln>
            </p:spPr>
            <p:txBody>
              <a:bodyPr lIns="0" tIns="0" rIns="0" bIns="0" rtlCol="0" anchor="ctr"/>
              <a:p>
                <a:pPr algn="ctr"/>
                <a:endParaRPr lang="es-SV" sz="900"/>
              </a:p>
            </p:txBody>
          </p:sp>
          <p:sp>
            <p:nvSpPr>
              <p:cNvPr id="96" name="95 Anillo"/>
              <p:cNvSpPr>
                <a:spLocks noChangeAspect="1"/>
              </p:cNvSpPr>
              <p:nvPr/>
            </p:nvSpPr>
            <p:spPr bwMode="auto">
              <a:xfrm>
                <a:off x="8466577" y="7230917"/>
                <a:ext cx="1131703" cy="1131703"/>
              </a:xfrm>
              <a:prstGeom prst="donut">
                <a:avLst>
                  <a:gd name="adj" fmla="val 27287"/>
                </a:avLst>
              </a:prstGeom>
              <a:solidFill>
                <a:schemeClr val="bg1"/>
              </a:solidFill>
              <a:ln>
                <a:noFill/>
              </a:ln>
            </p:spPr>
            <p:txBody>
              <a:bodyPr lIns="0" tIns="0" rIns="0" bIns="0" rtlCol="0" anchor="ctr"/>
              <a:p>
                <a:pPr algn="ctr"/>
                <a:endParaRPr lang="es-SV" sz="900"/>
              </a:p>
            </p:txBody>
          </p:sp>
          <p:sp>
            <p:nvSpPr>
              <p:cNvPr id="34" name="96 Elipse"/>
              <p:cNvSpPr>
                <a:spLocks noChangeAspect="1"/>
              </p:cNvSpPr>
              <p:nvPr/>
            </p:nvSpPr>
            <p:spPr bwMode="auto">
              <a:xfrm>
                <a:off x="8879428" y="7643768"/>
                <a:ext cx="306000" cy="306000"/>
              </a:xfrm>
              <a:prstGeom prst="ellipse">
                <a:avLst/>
              </a:prstGeom>
              <a:solidFill>
                <a:srgbClr val="E54221"/>
              </a:solidFill>
              <a:ln>
                <a:noFill/>
              </a:ln>
            </p:spPr>
            <p:txBody>
              <a:bodyPr lIns="0" tIns="0" rIns="0" bIns="0" rtlCol="0" anchor="ctr"/>
              <a:p>
                <a:pPr algn="ctr"/>
                <a:endParaRPr lang="es-SV" sz="900"/>
              </a:p>
            </p:txBody>
          </p:sp>
          <p:sp>
            <p:nvSpPr>
              <p:cNvPr id="44" name="97 Rectángulo"/>
              <p:cNvSpPr/>
              <p:nvPr/>
            </p:nvSpPr>
            <p:spPr bwMode="auto">
              <a:xfrm>
                <a:off x="8887013" y="6201971"/>
                <a:ext cx="290831" cy="113057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lIns="0" tIns="0" rIns="0" bIns="0" rtlCol="0" anchor="ctr"/>
              <a:p>
                <a:pPr algn="ctr"/>
                <a:endParaRPr lang="es-SV" sz="900"/>
              </a:p>
            </p:txBody>
          </p:sp>
          <p:sp>
            <p:nvSpPr>
              <p:cNvPr id="60" name="98 Rectángulo"/>
              <p:cNvSpPr/>
              <p:nvPr/>
            </p:nvSpPr>
            <p:spPr bwMode="auto">
              <a:xfrm rot="5400000">
                <a:off x="9912879" y="7140959"/>
                <a:ext cx="290831" cy="13116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lIns="0" tIns="0" rIns="0" bIns="0" rtlCol="0" anchor="ctr"/>
              <a:p>
                <a:pPr algn="ctr"/>
                <a:endParaRPr lang="es-SV" sz="900"/>
              </a:p>
            </p:txBody>
          </p:sp>
          <p:sp>
            <p:nvSpPr>
              <p:cNvPr id="61" name="99 Elipse"/>
              <p:cNvSpPr>
                <a:spLocks noChangeAspect="1"/>
              </p:cNvSpPr>
              <p:nvPr/>
            </p:nvSpPr>
            <p:spPr bwMode="auto">
              <a:xfrm>
                <a:off x="7774752" y="5687785"/>
                <a:ext cx="288000" cy="288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lIns="0" tIns="0" rIns="0" bIns="0" rtlCol="0" anchor="ctr"/>
              <a:p>
                <a:pPr algn="ctr"/>
                <a:endParaRPr lang="es-SV" sz="900"/>
              </a:p>
            </p:txBody>
          </p:sp>
          <p:sp>
            <p:nvSpPr>
              <p:cNvPr id="62" name="100 Elipse"/>
              <p:cNvSpPr>
                <a:spLocks noChangeAspect="1"/>
              </p:cNvSpPr>
              <p:nvPr/>
            </p:nvSpPr>
            <p:spPr bwMode="auto">
              <a:xfrm>
                <a:off x="8890569" y="5390155"/>
                <a:ext cx="288000" cy="288000"/>
              </a:xfrm>
              <a:prstGeom prst="ellipse">
                <a:avLst/>
              </a:prstGeom>
              <a:solidFill>
                <a:srgbClr val="323B48"/>
              </a:solidFill>
              <a:ln>
                <a:noFill/>
              </a:ln>
            </p:spPr>
            <p:txBody>
              <a:bodyPr lIns="0" tIns="0" rIns="0" bIns="0" rtlCol="0" anchor="ctr"/>
              <a:p>
                <a:pPr algn="ctr"/>
                <a:endParaRPr lang="es-SV" sz="900"/>
              </a:p>
            </p:txBody>
          </p:sp>
          <p:sp>
            <p:nvSpPr>
              <p:cNvPr id="63" name="101 Elipse"/>
              <p:cNvSpPr>
                <a:spLocks noChangeAspect="1"/>
              </p:cNvSpPr>
              <p:nvPr/>
            </p:nvSpPr>
            <p:spPr bwMode="auto">
              <a:xfrm>
                <a:off x="10038108" y="5678194"/>
                <a:ext cx="288000" cy="288000"/>
              </a:xfrm>
              <a:prstGeom prst="ellipse">
                <a:avLst/>
              </a:prstGeom>
              <a:solidFill>
                <a:srgbClr val="323B48"/>
              </a:solidFill>
              <a:ln>
                <a:noFill/>
              </a:ln>
            </p:spPr>
            <p:txBody>
              <a:bodyPr lIns="0" tIns="0" rIns="0" bIns="0" rtlCol="0" anchor="ctr"/>
              <a:p>
                <a:pPr algn="ctr"/>
                <a:endParaRPr lang="es-SV" sz="900"/>
              </a:p>
            </p:txBody>
          </p:sp>
          <p:sp>
            <p:nvSpPr>
              <p:cNvPr id="64" name="102 Elipse"/>
              <p:cNvSpPr>
                <a:spLocks noChangeAspect="1"/>
              </p:cNvSpPr>
              <p:nvPr/>
            </p:nvSpPr>
            <p:spPr bwMode="auto">
              <a:xfrm>
                <a:off x="10849309" y="6502117"/>
                <a:ext cx="288000" cy="288000"/>
              </a:xfrm>
              <a:prstGeom prst="ellipse">
                <a:avLst/>
              </a:prstGeom>
              <a:solidFill>
                <a:srgbClr val="323B48"/>
              </a:solidFill>
              <a:ln>
                <a:noFill/>
              </a:ln>
            </p:spPr>
            <p:txBody>
              <a:bodyPr lIns="0" tIns="0" rIns="0" bIns="0" rtlCol="0" anchor="ctr"/>
              <a:p>
                <a:pPr algn="ctr"/>
                <a:endParaRPr lang="es-SV" sz="900"/>
              </a:p>
            </p:txBody>
          </p:sp>
          <p:sp>
            <p:nvSpPr>
              <p:cNvPr id="104" name="103 Elipse"/>
              <p:cNvSpPr>
                <a:spLocks noChangeAspect="1"/>
              </p:cNvSpPr>
              <p:nvPr/>
            </p:nvSpPr>
            <p:spPr bwMode="auto">
              <a:xfrm>
                <a:off x="11139709" y="7645740"/>
                <a:ext cx="288000" cy="288000"/>
              </a:xfrm>
              <a:prstGeom prst="ellipse">
                <a:avLst/>
              </a:prstGeom>
              <a:solidFill>
                <a:srgbClr val="323B48"/>
              </a:solidFill>
              <a:ln>
                <a:noFill/>
              </a:ln>
            </p:spPr>
            <p:txBody>
              <a:bodyPr lIns="0" tIns="0" rIns="0" bIns="0" rtlCol="0" anchor="ctr"/>
              <a:p>
                <a:pPr algn="ctr"/>
                <a:endParaRPr lang="es-SV" sz="900"/>
              </a:p>
            </p:txBody>
          </p:sp>
          <p:sp>
            <p:nvSpPr>
              <p:cNvPr id="105" name="104 Elipse"/>
              <p:cNvSpPr>
                <a:spLocks noChangeAspect="1"/>
              </p:cNvSpPr>
              <p:nvPr/>
            </p:nvSpPr>
            <p:spPr bwMode="auto">
              <a:xfrm>
                <a:off x="10849309" y="8801616"/>
                <a:ext cx="288000" cy="288000"/>
              </a:xfrm>
              <a:prstGeom prst="ellipse">
                <a:avLst/>
              </a:prstGeom>
              <a:solidFill>
                <a:srgbClr val="323B48"/>
              </a:solidFill>
              <a:ln>
                <a:noFill/>
              </a:ln>
            </p:spPr>
            <p:txBody>
              <a:bodyPr lIns="0" tIns="0" rIns="0" bIns="0" rtlCol="0" anchor="ctr"/>
              <a:p>
                <a:pPr algn="ctr"/>
                <a:endParaRPr lang="es-SV" sz="900"/>
              </a:p>
            </p:txBody>
          </p:sp>
          <p:sp>
            <p:nvSpPr>
              <p:cNvPr id="106" name="105 Elipse"/>
              <p:cNvSpPr>
                <a:spLocks noChangeAspect="1"/>
              </p:cNvSpPr>
              <p:nvPr/>
            </p:nvSpPr>
            <p:spPr bwMode="auto">
              <a:xfrm>
                <a:off x="10038108" y="9604933"/>
                <a:ext cx="288000" cy="288000"/>
              </a:xfrm>
              <a:prstGeom prst="ellipse">
                <a:avLst/>
              </a:prstGeom>
              <a:solidFill>
                <a:srgbClr val="323B48"/>
              </a:solidFill>
              <a:ln>
                <a:noFill/>
              </a:ln>
            </p:spPr>
            <p:txBody>
              <a:bodyPr lIns="0" tIns="0" rIns="0" bIns="0" rtlCol="0" anchor="ctr"/>
              <a:p>
                <a:pPr algn="ctr"/>
                <a:endParaRPr lang="es-SV" sz="900"/>
              </a:p>
            </p:txBody>
          </p:sp>
          <p:sp>
            <p:nvSpPr>
              <p:cNvPr id="107" name="106 Elipse"/>
              <p:cNvSpPr>
                <a:spLocks noChangeAspect="1"/>
              </p:cNvSpPr>
              <p:nvPr/>
            </p:nvSpPr>
            <p:spPr bwMode="auto">
              <a:xfrm>
                <a:off x="8890569" y="9892933"/>
                <a:ext cx="288000" cy="288000"/>
              </a:xfrm>
              <a:prstGeom prst="ellipse">
                <a:avLst/>
              </a:prstGeom>
              <a:solidFill>
                <a:srgbClr val="323B48"/>
              </a:solidFill>
              <a:ln>
                <a:noFill/>
              </a:ln>
            </p:spPr>
            <p:txBody>
              <a:bodyPr lIns="0" tIns="0" rIns="0" bIns="0" rtlCol="0" anchor="ctr"/>
              <a:p>
                <a:pPr algn="ctr"/>
                <a:endParaRPr lang="es-SV" sz="900"/>
              </a:p>
            </p:txBody>
          </p:sp>
          <p:sp>
            <p:nvSpPr>
              <p:cNvPr id="108" name="107 Elipse"/>
              <p:cNvSpPr>
                <a:spLocks noChangeAspect="1"/>
              </p:cNvSpPr>
              <p:nvPr/>
            </p:nvSpPr>
            <p:spPr bwMode="auto">
              <a:xfrm>
                <a:off x="7774752" y="9604933"/>
                <a:ext cx="288000" cy="288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lIns="0" tIns="0" rIns="0" bIns="0" rtlCol="0" anchor="ctr"/>
              <a:p>
                <a:pPr algn="ctr"/>
                <a:endParaRPr lang="es-SV" sz="900"/>
              </a:p>
            </p:txBody>
          </p:sp>
          <p:sp>
            <p:nvSpPr>
              <p:cNvPr id="109" name="108 Elipse"/>
              <p:cNvSpPr>
                <a:spLocks noChangeAspect="1"/>
              </p:cNvSpPr>
              <p:nvPr/>
            </p:nvSpPr>
            <p:spPr bwMode="auto">
              <a:xfrm>
                <a:off x="6946215" y="8801616"/>
                <a:ext cx="288000" cy="288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lIns="0" tIns="0" rIns="0" bIns="0" rtlCol="0" anchor="ctr"/>
              <a:p>
                <a:pPr algn="ctr"/>
                <a:endParaRPr lang="es-SV" sz="900"/>
              </a:p>
            </p:txBody>
          </p:sp>
          <p:sp>
            <p:nvSpPr>
              <p:cNvPr id="110" name="109 Elipse"/>
              <p:cNvSpPr>
                <a:spLocks noChangeAspect="1"/>
              </p:cNvSpPr>
              <p:nvPr/>
            </p:nvSpPr>
            <p:spPr bwMode="auto">
              <a:xfrm>
                <a:off x="6643721" y="7645740"/>
                <a:ext cx="288000" cy="288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lIns="0" tIns="0" rIns="0" bIns="0" rtlCol="0" anchor="ctr"/>
              <a:p>
                <a:pPr algn="ctr"/>
                <a:endParaRPr lang="es-SV" sz="900"/>
              </a:p>
            </p:txBody>
          </p:sp>
          <p:sp>
            <p:nvSpPr>
              <p:cNvPr id="111" name="110 Elipse"/>
              <p:cNvSpPr>
                <a:spLocks noChangeAspect="1"/>
              </p:cNvSpPr>
              <p:nvPr/>
            </p:nvSpPr>
            <p:spPr bwMode="auto">
              <a:xfrm>
                <a:off x="6946215" y="6502117"/>
                <a:ext cx="288000" cy="288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lIns="0" tIns="0" rIns="0" bIns="0" rtlCol="0" anchor="ctr"/>
              <a:p>
                <a:pPr algn="ctr"/>
                <a:endParaRPr lang="es-SV" sz="900"/>
              </a:p>
            </p:txBody>
          </p:sp>
        </p:grpSp>
        <p:sp>
          <p:nvSpPr>
            <p:cNvPr id="67" name="六边形 66"/>
            <p:cNvSpPr/>
            <p:nvPr/>
          </p:nvSpPr>
          <p:spPr>
            <a:xfrm>
              <a:off x="8546" y="5995"/>
              <a:ext cx="2840" cy="2576"/>
            </a:xfrm>
            <a:prstGeom prst="hexagon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70C0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207" name="组合 206"/>
          <p:cNvGrpSpPr/>
          <p:nvPr/>
        </p:nvGrpSpPr>
        <p:grpSpPr>
          <a:xfrm>
            <a:off x="7844790" y="3134360"/>
            <a:ext cx="1662430" cy="1507490"/>
            <a:chOff x="12371" y="5979"/>
            <a:chExt cx="2618" cy="2374"/>
          </a:xfrm>
        </p:grpSpPr>
        <p:sp>
          <p:nvSpPr>
            <p:cNvPr id="87" name="六边形 86"/>
            <p:cNvSpPr/>
            <p:nvPr/>
          </p:nvSpPr>
          <p:spPr>
            <a:xfrm>
              <a:off x="12523" y="6117"/>
              <a:ext cx="2315" cy="2099"/>
            </a:xfrm>
            <a:prstGeom prst="hexagon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146" name="Group 12"/>
            <p:cNvGrpSpPr/>
            <p:nvPr/>
          </p:nvGrpSpPr>
          <p:grpSpPr>
            <a:xfrm>
              <a:off x="13202" y="6602"/>
              <a:ext cx="1138" cy="1033"/>
              <a:chOff x="3908434" y="4006851"/>
              <a:chExt cx="503238" cy="457200"/>
            </a:xfrm>
            <a:solidFill>
              <a:schemeClr val="bg1"/>
            </a:solidFill>
          </p:grpSpPr>
          <p:sp>
            <p:nvSpPr>
              <p:cNvPr id="147" name="Freeform 113"/>
              <p:cNvSpPr>
                <a:spLocks noEditPoints="1"/>
              </p:cNvSpPr>
              <p:nvPr/>
            </p:nvSpPr>
            <p:spPr bwMode="auto">
              <a:xfrm>
                <a:off x="4111634" y="4141788"/>
                <a:ext cx="285751" cy="280988"/>
              </a:xfrm>
              <a:custGeom>
                <a:avLst/>
                <a:gdLst>
                  <a:gd name="T0" fmla="*/ 64 w 76"/>
                  <a:gd name="T1" fmla="*/ 10 h 75"/>
                  <a:gd name="T2" fmla="*/ 22 w 76"/>
                  <a:gd name="T3" fmla="*/ 3 h 75"/>
                  <a:gd name="T4" fmla="*/ 19 w 76"/>
                  <a:gd name="T5" fmla="*/ 6 h 75"/>
                  <a:gd name="T6" fmla="*/ 18 w 76"/>
                  <a:gd name="T7" fmla="*/ 16 h 75"/>
                  <a:gd name="T8" fmla="*/ 38 w 76"/>
                  <a:gd name="T9" fmla="*/ 8 h 75"/>
                  <a:gd name="T10" fmla="*/ 60 w 76"/>
                  <a:gd name="T11" fmla="*/ 18 h 75"/>
                  <a:gd name="T12" fmla="*/ 38 w 76"/>
                  <a:gd name="T13" fmla="*/ 67 h 75"/>
                  <a:gd name="T14" fmla="*/ 11 w 76"/>
                  <a:gd name="T15" fmla="*/ 48 h 75"/>
                  <a:gd name="T16" fmla="*/ 9 w 76"/>
                  <a:gd name="T17" fmla="*/ 62 h 75"/>
                  <a:gd name="T18" fmla="*/ 38 w 76"/>
                  <a:gd name="T19" fmla="*/ 75 h 75"/>
                  <a:gd name="T20" fmla="*/ 66 w 76"/>
                  <a:gd name="T21" fmla="*/ 12 h 75"/>
                  <a:gd name="T22" fmla="*/ 16 w 76"/>
                  <a:gd name="T23" fmla="*/ 15 h 75"/>
                  <a:gd name="T24" fmla="*/ 17 w 76"/>
                  <a:gd name="T25" fmla="*/ 13 h 75"/>
                  <a:gd name="T26" fmla="*/ 17 w 76"/>
                  <a:gd name="T27" fmla="*/ 8 h 75"/>
                  <a:gd name="T28" fmla="*/ 18 w 76"/>
                  <a:gd name="T29" fmla="*/ 5 h 75"/>
                  <a:gd name="T30" fmla="*/ 14 w 76"/>
                  <a:gd name="T31" fmla="*/ 11 h 75"/>
                  <a:gd name="T32" fmla="*/ 14 w 76"/>
                  <a:gd name="T33" fmla="*/ 14 h 75"/>
                  <a:gd name="T34" fmla="*/ 13 w 76"/>
                  <a:gd name="T35" fmla="*/ 17 h 75"/>
                  <a:gd name="T36" fmla="*/ 12 w 76"/>
                  <a:gd name="T37" fmla="*/ 22 h 75"/>
                  <a:gd name="T38" fmla="*/ 11 w 76"/>
                  <a:gd name="T39" fmla="*/ 26 h 75"/>
                  <a:gd name="T40" fmla="*/ 9 w 76"/>
                  <a:gd name="T41" fmla="*/ 30 h 75"/>
                  <a:gd name="T42" fmla="*/ 7 w 76"/>
                  <a:gd name="T43" fmla="*/ 34 h 75"/>
                  <a:gd name="T44" fmla="*/ 6 w 76"/>
                  <a:gd name="T45" fmla="*/ 35 h 75"/>
                  <a:gd name="T46" fmla="*/ 3 w 76"/>
                  <a:gd name="T47" fmla="*/ 38 h 75"/>
                  <a:gd name="T48" fmla="*/ 1 w 76"/>
                  <a:gd name="T49" fmla="*/ 40 h 75"/>
                  <a:gd name="T50" fmla="*/ 1 w 76"/>
                  <a:gd name="T51" fmla="*/ 43 h 75"/>
                  <a:gd name="T52" fmla="*/ 2 w 76"/>
                  <a:gd name="T53" fmla="*/ 42 h 75"/>
                  <a:gd name="T54" fmla="*/ 6 w 76"/>
                  <a:gd name="T55" fmla="*/ 40 h 75"/>
                  <a:gd name="T56" fmla="*/ 3 w 76"/>
                  <a:gd name="T57" fmla="*/ 47 h 75"/>
                  <a:gd name="T58" fmla="*/ 3 w 76"/>
                  <a:gd name="T59" fmla="*/ 51 h 75"/>
                  <a:gd name="T60" fmla="*/ 8 w 76"/>
                  <a:gd name="T61" fmla="*/ 42 h 75"/>
                  <a:gd name="T62" fmla="*/ 9 w 76"/>
                  <a:gd name="T63" fmla="*/ 36 h 75"/>
                  <a:gd name="T64" fmla="*/ 16 w 76"/>
                  <a:gd name="T65" fmla="*/ 1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6" h="75">
                    <a:moveTo>
                      <a:pt x="66" y="12"/>
                    </a:moveTo>
                    <a:cubicBezTo>
                      <a:pt x="66" y="11"/>
                      <a:pt x="65" y="10"/>
                      <a:pt x="64" y="10"/>
                    </a:cubicBezTo>
                    <a:cubicBezTo>
                      <a:pt x="58" y="4"/>
                      <a:pt x="48" y="0"/>
                      <a:pt x="38" y="0"/>
                    </a:cubicBezTo>
                    <a:cubicBezTo>
                      <a:pt x="32" y="0"/>
                      <a:pt x="27" y="1"/>
                      <a:pt x="22" y="3"/>
                    </a:cubicBezTo>
                    <a:cubicBezTo>
                      <a:pt x="21" y="4"/>
                      <a:pt x="20" y="4"/>
                      <a:pt x="19" y="5"/>
                    </a:cubicBezTo>
                    <a:cubicBezTo>
                      <a:pt x="19" y="5"/>
                      <a:pt x="19" y="5"/>
                      <a:pt x="19" y="6"/>
                    </a:cubicBezTo>
                    <a:cubicBezTo>
                      <a:pt x="19" y="8"/>
                      <a:pt x="19" y="11"/>
                      <a:pt x="18" y="16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9" y="15"/>
                      <a:pt x="20" y="14"/>
                      <a:pt x="21" y="14"/>
                    </a:cubicBezTo>
                    <a:cubicBezTo>
                      <a:pt x="26" y="10"/>
                      <a:pt x="32" y="8"/>
                      <a:pt x="38" y="8"/>
                    </a:cubicBezTo>
                    <a:cubicBezTo>
                      <a:pt x="46" y="8"/>
                      <a:pt x="53" y="11"/>
                      <a:pt x="58" y="16"/>
                    </a:cubicBezTo>
                    <a:cubicBezTo>
                      <a:pt x="59" y="17"/>
                      <a:pt x="59" y="17"/>
                      <a:pt x="60" y="18"/>
                    </a:cubicBezTo>
                    <a:cubicBezTo>
                      <a:pt x="65" y="23"/>
                      <a:pt x="68" y="30"/>
                      <a:pt x="68" y="37"/>
                    </a:cubicBezTo>
                    <a:cubicBezTo>
                      <a:pt x="68" y="54"/>
                      <a:pt x="54" y="67"/>
                      <a:pt x="38" y="67"/>
                    </a:cubicBezTo>
                    <a:cubicBezTo>
                      <a:pt x="37" y="67"/>
                      <a:pt x="36" y="67"/>
                      <a:pt x="34" y="67"/>
                    </a:cubicBezTo>
                    <a:cubicBezTo>
                      <a:pt x="24" y="65"/>
                      <a:pt x="15" y="58"/>
                      <a:pt x="11" y="48"/>
                    </a:cubicBezTo>
                    <a:cubicBezTo>
                      <a:pt x="9" y="62"/>
                      <a:pt x="9" y="62"/>
                      <a:pt x="9" y="62"/>
                    </a:cubicBezTo>
                    <a:cubicBezTo>
                      <a:pt x="9" y="62"/>
                      <a:pt x="9" y="62"/>
                      <a:pt x="9" y="62"/>
                    </a:cubicBezTo>
                    <a:cubicBezTo>
                      <a:pt x="16" y="70"/>
                      <a:pt x="26" y="75"/>
                      <a:pt x="37" y="75"/>
                    </a:cubicBezTo>
                    <a:cubicBezTo>
                      <a:pt x="37" y="75"/>
                      <a:pt x="38" y="75"/>
                      <a:pt x="38" y="75"/>
                    </a:cubicBezTo>
                    <a:cubicBezTo>
                      <a:pt x="59" y="75"/>
                      <a:pt x="76" y="58"/>
                      <a:pt x="76" y="37"/>
                    </a:cubicBezTo>
                    <a:cubicBezTo>
                      <a:pt x="76" y="27"/>
                      <a:pt x="72" y="18"/>
                      <a:pt x="66" y="12"/>
                    </a:cubicBezTo>
                    <a:close/>
                    <a:moveTo>
                      <a:pt x="16" y="17"/>
                    </a:moveTo>
                    <a:cubicBezTo>
                      <a:pt x="16" y="17"/>
                      <a:pt x="16" y="16"/>
                      <a:pt x="16" y="15"/>
                    </a:cubicBezTo>
                    <a:cubicBezTo>
                      <a:pt x="16" y="15"/>
                      <a:pt x="16" y="15"/>
                      <a:pt x="16" y="14"/>
                    </a:cubicBezTo>
                    <a:cubicBezTo>
                      <a:pt x="17" y="14"/>
                      <a:pt x="17" y="13"/>
                      <a:pt x="17" y="13"/>
                    </a:cubicBezTo>
                    <a:cubicBezTo>
                      <a:pt x="17" y="12"/>
                      <a:pt x="17" y="11"/>
                      <a:pt x="17" y="11"/>
                    </a:cubicBezTo>
                    <a:cubicBezTo>
                      <a:pt x="17" y="10"/>
                      <a:pt x="17" y="9"/>
                      <a:pt x="17" y="8"/>
                    </a:cubicBezTo>
                    <a:cubicBezTo>
                      <a:pt x="17" y="7"/>
                      <a:pt x="17" y="7"/>
                      <a:pt x="18" y="7"/>
                    </a:cubicBezTo>
                    <a:cubicBezTo>
                      <a:pt x="18" y="6"/>
                      <a:pt x="18" y="6"/>
                      <a:pt x="18" y="5"/>
                    </a:cubicBezTo>
                    <a:cubicBezTo>
                      <a:pt x="17" y="6"/>
                      <a:pt x="15" y="7"/>
                      <a:pt x="14" y="8"/>
                    </a:cubicBezTo>
                    <a:cubicBezTo>
                      <a:pt x="14" y="9"/>
                      <a:pt x="14" y="10"/>
                      <a:pt x="14" y="11"/>
                    </a:cubicBezTo>
                    <a:cubicBezTo>
                      <a:pt x="14" y="11"/>
                      <a:pt x="14" y="11"/>
                      <a:pt x="14" y="12"/>
                    </a:cubicBezTo>
                    <a:cubicBezTo>
                      <a:pt x="14" y="12"/>
                      <a:pt x="14" y="13"/>
                      <a:pt x="14" y="14"/>
                    </a:cubicBezTo>
                    <a:cubicBezTo>
                      <a:pt x="14" y="15"/>
                      <a:pt x="13" y="16"/>
                      <a:pt x="13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8"/>
                      <a:pt x="13" y="20"/>
                      <a:pt x="12" y="21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23"/>
                      <a:pt x="12" y="23"/>
                      <a:pt x="12" y="24"/>
                    </a:cubicBezTo>
                    <a:cubicBezTo>
                      <a:pt x="11" y="25"/>
                      <a:pt x="11" y="26"/>
                      <a:pt x="11" y="26"/>
                    </a:cubicBezTo>
                    <a:cubicBezTo>
                      <a:pt x="11" y="27"/>
                      <a:pt x="10" y="28"/>
                      <a:pt x="10" y="28"/>
                    </a:cubicBezTo>
                    <a:cubicBezTo>
                      <a:pt x="10" y="29"/>
                      <a:pt x="10" y="30"/>
                      <a:pt x="9" y="30"/>
                    </a:cubicBezTo>
                    <a:cubicBezTo>
                      <a:pt x="9" y="31"/>
                      <a:pt x="9" y="32"/>
                      <a:pt x="8" y="32"/>
                    </a:cubicBezTo>
                    <a:cubicBezTo>
                      <a:pt x="8" y="33"/>
                      <a:pt x="8" y="33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6" y="35"/>
                      <a:pt x="6" y="35"/>
                    </a:cubicBezTo>
                    <a:cubicBezTo>
                      <a:pt x="6" y="36"/>
                      <a:pt x="5" y="36"/>
                      <a:pt x="5" y="37"/>
                    </a:cubicBezTo>
                    <a:cubicBezTo>
                      <a:pt x="4" y="37"/>
                      <a:pt x="4" y="38"/>
                      <a:pt x="3" y="38"/>
                    </a:cubicBezTo>
                    <a:cubicBezTo>
                      <a:pt x="3" y="38"/>
                      <a:pt x="2" y="39"/>
                      <a:pt x="2" y="39"/>
                    </a:cubicBezTo>
                    <a:cubicBezTo>
                      <a:pt x="1" y="39"/>
                      <a:pt x="1" y="40"/>
                      <a:pt x="1" y="40"/>
                    </a:cubicBezTo>
                    <a:cubicBezTo>
                      <a:pt x="1" y="40"/>
                      <a:pt x="0" y="40"/>
                      <a:pt x="0" y="40"/>
                    </a:cubicBezTo>
                    <a:cubicBezTo>
                      <a:pt x="1" y="41"/>
                      <a:pt x="1" y="42"/>
                      <a:pt x="1" y="43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2" y="43"/>
                      <a:pt x="2" y="42"/>
                      <a:pt x="2" y="42"/>
                    </a:cubicBezTo>
                    <a:cubicBezTo>
                      <a:pt x="3" y="42"/>
                      <a:pt x="4" y="41"/>
                      <a:pt x="4" y="41"/>
                    </a:cubicBezTo>
                    <a:cubicBezTo>
                      <a:pt x="5" y="41"/>
                      <a:pt x="5" y="40"/>
                      <a:pt x="6" y="40"/>
                    </a:cubicBezTo>
                    <a:cubicBezTo>
                      <a:pt x="6" y="42"/>
                      <a:pt x="6" y="42"/>
                      <a:pt x="6" y="42"/>
                    </a:cubicBezTo>
                    <a:cubicBezTo>
                      <a:pt x="6" y="44"/>
                      <a:pt x="5" y="46"/>
                      <a:pt x="3" y="47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2" y="49"/>
                      <a:pt x="3" y="50"/>
                      <a:pt x="3" y="51"/>
                    </a:cubicBezTo>
                    <a:cubicBezTo>
                      <a:pt x="5" y="50"/>
                      <a:pt x="5" y="50"/>
                      <a:pt x="5" y="50"/>
                    </a:cubicBezTo>
                    <a:cubicBezTo>
                      <a:pt x="7" y="48"/>
                      <a:pt x="8" y="45"/>
                      <a:pt x="8" y="42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6"/>
                      <a:pt x="9" y="36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29"/>
                      <a:pt x="12" y="23"/>
                      <a:pt x="16" y="18"/>
                    </a:cubicBezTo>
                    <a:cubicBezTo>
                      <a:pt x="16" y="18"/>
                      <a:pt x="16" y="18"/>
                      <a:pt x="16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en-US"/>
              </a:p>
            </p:txBody>
          </p:sp>
          <p:sp>
            <p:nvSpPr>
              <p:cNvPr id="148" name="Freeform 114"/>
              <p:cNvSpPr>
                <a:spLocks noEditPoints="1"/>
              </p:cNvSpPr>
              <p:nvPr/>
            </p:nvSpPr>
            <p:spPr bwMode="auto">
              <a:xfrm>
                <a:off x="4178309" y="4205288"/>
                <a:ext cx="153988" cy="153988"/>
              </a:xfrm>
              <a:custGeom>
                <a:avLst/>
                <a:gdLst>
                  <a:gd name="T0" fmla="*/ 36 w 41"/>
                  <a:gd name="T1" fmla="*/ 7 h 41"/>
                  <a:gd name="T2" fmla="*/ 34 w 41"/>
                  <a:gd name="T3" fmla="*/ 5 h 41"/>
                  <a:gd name="T4" fmla="*/ 20 w 41"/>
                  <a:gd name="T5" fmla="*/ 0 h 41"/>
                  <a:gd name="T6" fmla="*/ 0 w 41"/>
                  <a:gd name="T7" fmla="*/ 20 h 41"/>
                  <a:gd name="T8" fmla="*/ 20 w 41"/>
                  <a:gd name="T9" fmla="*/ 41 h 41"/>
                  <a:gd name="T10" fmla="*/ 41 w 41"/>
                  <a:gd name="T11" fmla="*/ 20 h 41"/>
                  <a:gd name="T12" fmla="*/ 36 w 41"/>
                  <a:gd name="T13" fmla="*/ 7 h 41"/>
                  <a:gd name="T14" fmla="*/ 20 w 41"/>
                  <a:gd name="T15" fmla="*/ 34 h 41"/>
                  <a:gd name="T16" fmla="*/ 7 w 41"/>
                  <a:gd name="T17" fmla="*/ 20 h 41"/>
                  <a:gd name="T18" fmla="*/ 20 w 41"/>
                  <a:gd name="T19" fmla="*/ 7 h 41"/>
                  <a:gd name="T20" fmla="*/ 29 w 41"/>
                  <a:gd name="T21" fmla="*/ 10 h 41"/>
                  <a:gd name="T22" fmla="*/ 31 w 41"/>
                  <a:gd name="T23" fmla="*/ 12 h 41"/>
                  <a:gd name="T24" fmla="*/ 34 w 41"/>
                  <a:gd name="T25" fmla="*/ 20 h 41"/>
                  <a:gd name="T26" fmla="*/ 20 w 41"/>
                  <a:gd name="T27" fmla="*/ 3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1" h="41">
                    <a:moveTo>
                      <a:pt x="36" y="7"/>
                    </a:moveTo>
                    <a:cubicBezTo>
                      <a:pt x="35" y="6"/>
                      <a:pt x="35" y="6"/>
                      <a:pt x="34" y="5"/>
                    </a:cubicBezTo>
                    <a:cubicBezTo>
                      <a:pt x="31" y="2"/>
                      <a:pt x="26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2"/>
                      <a:pt x="9" y="41"/>
                      <a:pt x="20" y="41"/>
                    </a:cubicBezTo>
                    <a:cubicBezTo>
                      <a:pt x="32" y="41"/>
                      <a:pt x="41" y="32"/>
                      <a:pt x="41" y="20"/>
                    </a:cubicBezTo>
                    <a:cubicBezTo>
                      <a:pt x="41" y="15"/>
                      <a:pt x="39" y="11"/>
                      <a:pt x="36" y="7"/>
                    </a:cubicBezTo>
                    <a:close/>
                    <a:moveTo>
                      <a:pt x="20" y="34"/>
                    </a:moveTo>
                    <a:cubicBezTo>
                      <a:pt x="13" y="34"/>
                      <a:pt x="7" y="28"/>
                      <a:pt x="7" y="20"/>
                    </a:cubicBezTo>
                    <a:cubicBezTo>
                      <a:pt x="7" y="13"/>
                      <a:pt x="13" y="7"/>
                      <a:pt x="20" y="7"/>
                    </a:cubicBezTo>
                    <a:cubicBezTo>
                      <a:pt x="24" y="7"/>
                      <a:pt x="27" y="8"/>
                      <a:pt x="29" y="10"/>
                    </a:cubicBezTo>
                    <a:cubicBezTo>
                      <a:pt x="30" y="11"/>
                      <a:pt x="30" y="12"/>
                      <a:pt x="31" y="12"/>
                    </a:cubicBezTo>
                    <a:cubicBezTo>
                      <a:pt x="33" y="14"/>
                      <a:pt x="34" y="17"/>
                      <a:pt x="34" y="20"/>
                    </a:cubicBezTo>
                    <a:cubicBezTo>
                      <a:pt x="34" y="28"/>
                      <a:pt x="28" y="34"/>
                      <a:pt x="20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en-US"/>
              </a:p>
            </p:txBody>
          </p:sp>
          <p:sp>
            <p:nvSpPr>
              <p:cNvPr id="150" name="Oval 115"/>
              <p:cNvSpPr>
                <a:spLocks noChangeArrowheads="1"/>
              </p:cNvSpPr>
              <p:nvPr/>
            </p:nvSpPr>
            <p:spPr bwMode="auto">
              <a:xfrm>
                <a:off x="4235460" y="4262438"/>
                <a:ext cx="41275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en-US"/>
              </a:p>
            </p:txBody>
          </p:sp>
          <p:sp>
            <p:nvSpPr>
              <p:cNvPr id="151" name="Freeform 116"/>
              <p:cNvSpPr/>
              <p:nvPr/>
            </p:nvSpPr>
            <p:spPr bwMode="auto">
              <a:xfrm>
                <a:off x="4268797" y="4164013"/>
                <a:ext cx="104775" cy="109538"/>
              </a:xfrm>
              <a:custGeom>
                <a:avLst/>
                <a:gdLst>
                  <a:gd name="T0" fmla="*/ 3 w 66"/>
                  <a:gd name="T1" fmla="*/ 69 h 69"/>
                  <a:gd name="T2" fmla="*/ 0 w 66"/>
                  <a:gd name="T3" fmla="*/ 64 h 69"/>
                  <a:gd name="T4" fmla="*/ 62 w 66"/>
                  <a:gd name="T5" fmla="*/ 0 h 69"/>
                  <a:gd name="T6" fmla="*/ 66 w 66"/>
                  <a:gd name="T7" fmla="*/ 5 h 69"/>
                  <a:gd name="T8" fmla="*/ 3 w 66"/>
                  <a:gd name="T9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69">
                    <a:moveTo>
                      <a:pt x="3" y="69"/>
                    </a:moveTo>
                    <a:lnTo>
                      <a:pt x="0" y="64"/>
                    </a:lnTo>
                    <a:lnTo>
                      <a:pt x="62" y="0"/>
                    </a:lnTo>
                    <a:lnTo>
                      <a:pt x="66" y="5"/>
                    </a:lnTo>
                    <a:lnTo>
                      <a:pt x="3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en-US"/>
              </a:p>
            </p:txBody>
          </p:sp>
          <p:sp>
            <p:nvSpPr>
              <p:cNvPr id="152" name="Freeform 117"/>
              <p:cNvSpPr/>
              <p:nvPr/>
            </p:nvSpPr>
            <p:spPr bwMode="auto">
              <a:xfrm>
                <a:off x="4254510" y="4246563"/>
                <a:ext cx="36513" cy="41275"/>
              </a:xfrm>
              <a:custGeom>
                <a:avLst/>
                <a:gdLst>
                  <a:gd name="T0" fmla="*/ 0 w 10"/>
                  <a:gd name="T1" fmla="*/ 11 h 11"/>
                  <a:gd name="T2" fmla="*/ 10 w 10"/>
                  <a:gd name="T3" fmla="*/ 8 h 11"/>
                  <a:gd name="T4" fmla="*/ 5 w 10"/>
                  <a:gd name="T5" fmla="*/ 5 h 11"/>
                  <a:gd name="T6" fmla="*/ 3 w 10"/>
                  <a:gd name="T7" fmla="*/ 0 h 11"/>
                  <a:gd name="T8" fmla="*/ 0 w 10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1">
                    <a:moveTo>
                      <a:pt x="0" y="11"/>
                    </a:moveTo>
                    <a:cubicBezTo>
                      <a:pt x="3" y="9"/>
                      <a:pt x="7" y="8"/>
                      <a:pt x="10" y="8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3"/>
                      <a:pt x="1" y="8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en-US"/>
              </a:p>
            </p:txBody>
          </p:sp>
          <p:sp>
            <p:nvSpPr>
              <p:cNvPr id="153" name="Freeform 118"/>
              <p:cNvSpPr/>
              <p:nvPr/>
            </p:nvSpPr>
            <p:spPr bwMode="auto">
              <a:xfrm>
                <a:off x="4367222" y="4122738"/>
                <a:ext cx="44450" cy="49213"/>
              </a:xfrm>
              <a:custGeom>
                <a:avLst/>
                <a:gdLst>
                  <a:gd name="T0" fmla="*/ 0 w 28"/>
                  <a:gd name="T1" fmla="*/ 28 h 31"/>
                  <a:gd name="T2" fmla="*/ 4 w 28"/>
                  <a:gd name="T3" fmla="*/ 14 h 31"/>
                  <a:gd name="T4" fmla="*/ 16 w 28"/>
                  <a:gd name="T5" fmla="*/ 0 h 31"/>
                  <a:gd name="T6" fmla="*/ 16 w 28"/>
                  <a:gd name="T7" fmla="*/ 14 h 31"/>
                  <a:gd name="T8" fmla="*/ 28 w 28"/>
                  <a:gd name="T9" fmla="*/ 14 h 31"/>
                  <a:gd name="T10" fmla="*/ 16 w 28"/>
                  <a:gd name="T11" fmla="*/ 26 h 31"/>
                  <a:gd name="T12" fmla="*/ 2 w 28"/>
                  <a:gd name="T13" fmla="*/ 31 h 31"/>
                  <a:gd name="T14" fmla="*/ 0 w 28"/>
                  <a:gd name="T15" fmla="*/ 2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31">
                    <a:moveTo>
                      <a:pt x="0" y="28"/>
                    </a:moveTo>
                    <a:lnTo>
                      <a:pt x="4" y="14"/>
                    </a:lnTo>
                    <a:lnTo>
                      <a:pt x="16" y="0"/>
                    </a:lnTo>
                    <a:lnTo>
                      <a:pt x="16" y="14"/>
                    </a:lnTo>
                    <a:lnTo>
                      <a:pt x="28" y="14"/>
                    </a:lnTo>
                    <a:lnTo>
                      <a:pt x="16" y="26"/>
                    </a:lnTo>
                    <a:lnTo>
                      <a:pt x="2" y="31"/>
                    </a:lnTo>
                    <a:lnTo>
                      <a:pt x="0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en-US"/>
              </a:p>
            </p:txBody>
          </p:sp>
          <p:sp>
            <p:nvSpPr>
              <p:cNvPr id="154" name="Freeform 119"/>
              <p:cNvSpPr/>
              <p:nvPr/>
            </p:nvSpPr>
            <p:spPr bwMode="auto">
              <a:xfrm>
                <a:off x="3908434" y="4314826"/>
                <a:ext cx="349251" cy="149225"/>
              </a:xfrm>
              <a:custGeom>
                <a:avLst/>
                <a:gdLst>
                  <a:gd name="T0" fmla="*/ 93 w 93"/>
                  <a:gd name="T1" fmla="*/ 40 h 40"/>
                  <a:gd name="T2" fmla="*/ 87 w 93"/>
                  <a:gd name="T3" fmla="*/ 17 h 40"/>
                  <a:gd name="T4" fmla="*/ 84 w 93"/>
                  <a:gd name="T5" fmla="*/ 12 h 40"/>
                  <a:gd name="T6" fmla="*/ 65 w 93"/>
                  <a:gd name="T7" fmla="*/ 0 h 40"/>
                  <a:gd name="T8" fmla="*/ 63 w 93"/>
                  <a:gd name="T9" fmla="*/ 16 h 40"/>
                  <a:gd name="T10" fmla="*/ 52 w 93"/>
                  <a:gd name="T11" fmla="*/ 38 h 40"/>
                  <a:gd name="T12" fmla="*/ 49 w 93"/>
                  <a:gd name="T13" fmla="*/ 24 h 40"/>
                  <a:gd name="T14" fmla="*/ 51 w 93"/>
                  <a:gd name="T15" fmla="*/ 23 h 40"/>
                  <a:gd name="T16" fmla="*/ 52 w 93"/>
                  <a:gd name="T17" fmla="*/ 19 h 40"/>
                  <a:gd name="T18" fmla="*/ 50 w 93"/>
                  <a:gd name="T19" fmla="*/ 14 h 40"/>
                  <a:gd name="T20" fmla="*/ 47 w 93"/>
                  <a:gd name="T21" fmla="*/ 12 h 40"/>
                  <a:gd name="T22" fmla="*/ 47 w 93"/>
                  <a:gd name="T23" fmla="*/ 12 h 40"/>
                  <a:gd name="T24" fmla="*/ 46 w 93"/>
                  <a:gd name="T25" fmla="*/ 12 h 40"/>
                  <a:gd name="T26" fmla="*/ 43 w 93"/>
                  <a:gd name="T27" fmla="*/ 14 h 40"/>
                  <a:gd name="T28" fmla="*/ 41 w 93"/>
                  <a:gd name="T29" fmla="*/ 19 h 40"/>
                  <a:gd name="T30" fmla="*/ 42 w 93"/>
                  <a:gd name="T31" fmla="*/ 23 h 40"/>
                  <a:gd name="T32" fmla="*/ 44 w 93"/>
                  <a:gd name="T33" fmla="*/ 24 h 40"/>
                  <a:gd name="T34" fmla="*/ 42 w 93"/>
                  <a:gd name="T35" fmla="*/ 38 h 40"/>
                  <a:gd name="T36" fmla="*/ 30 w 93"/>
                  <a:gd name="T37" fmla="*/ 16 h 40"/>
                  <a:gd name="T38" fmla="*/ 28 w 93"/>
                  <a:gd name="T39" fmla="*/ 0 h 40"/>
                  <a:gd name="T40" fmla="*/ 10 w 93"/>
                  <a:gd name="T41" fmla="*/ 12 h 40"/>
                  <a:gd name="T42" fmla="*/ 6 w 93"/>
                  <a:gd name="T43" fmla="*/ 17 h 40"/>
                  <a:gd name="T44" fmla="*/ 0 w 93"/>
                  <a:gd name="T45" fmla="*/ 40 h 40"/>
                  <a:gd name="T46" fmla="*/ 42 w 93"/>
                  <a:gd name="T47" fmla="*/ 40 h 40"/>
                  <a:gd name="T48" fmla="*/ 42 w 93"/>
                  <a:gd name="T49" fmla="*/ 40 h 40"/>
                  <a:gd name="T50" fmla="*/ 51 w 93"/>
                  <a:gd name="T51" fmla="*/ 40 h 40"/>
                  <a:gd name="T52" fmla="*/ 51 w 93"/>
                  <a:gd name="T53" fmla="*/ 39 h 40"/>
                  <a:gd name="T54" fmla="*/ 51 w 93"/>
                  <a:gd name="T55" fmla="*/ 40 h 40"/>
                  <a:gd name="T56" fmla="*/ 93 w 93"/>
                  <a:gd name="T57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3" h="40">
                    <a:moveTo>
                      <a:pt x="93" y="40"/>
                    </a:moveTo>
                    <a:cubicBezTo>
                      <a:pt x="87" y="17"/>
                      <a:pt x="87" y="17"/>
                      <a:pt x="87" y="17"/>
                    </a:cubicBezTo>
                    <a:cubicBezTo>
                      <a:pt x="87" y="15"/>
                      <a:pt x="85" y="13"/>
                      <a:pt x="84" y="12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3" y="16"/>
                      <a:pt x="63" y="16"/>
                      <a:pt x="63" y="16"/>
                    </a:cubicBezTo>
                    <a:cubicBezTo>
                      <a:pt x="52" y="38"/>
                      <a:pt x="52" y="38"/>
                      <a:pt x="52" y="38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52" y="22"/>
                      <a:pt x="53" y="21"/>
                      <a:pt x="52" y="19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3"/>
                      <a:pt x="48" y="12"/>
                      <a:pt x="47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6" y="12"/>
                      <a:pt x="46" y="12"/>
                      <a:pt x="46" y="12"/>
                    </a:cubicBezTo>
                    <a:cubicBezTo>
                      <a:pt x="45" y="12"/>
                      <a:pt x="44" y="13"/>
                      <a:pt x="43" y="14"/>
                    </a:cubicBezTo>
                    <a:cubicBezTo>
                      <a:pt x="41" y="19"/>
                      <a:pt x="41" y="19"/>
                      <a:pt x="41" y="19"/>
                    </a:cubicBezTo>
                    <a:cubicBezTo>
                      <a:pt x="41" y="21"/>
                      <a:pt x="41" y="22"/>
                      <a:pt x="42" y="23"/>
                    </a:cubicBezTo>
                    <a:cubicBezTo>
                      <a:pt x="44" y="24"/>
                      <a:pt x="44" y="24"/>
                      <a:pt x="44" y="24"/>
                    </a:cubicBezTo>
                    <a:cubicBezTo>
                      <a:pt x="42" y="38"/>
                      <a:pt x="42" y="38"/>
                      <a:pt x="42" y="38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8" y="13"/>
                      <a:pt x="7" y="15"/>
                      <a:pt x="6" y="17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42" y="40"/>
                      <a:pt x="42" y="40"/>
                      <a:pt x="42" y="40"/>
                    </a:cubicBezTo>
                    <a:cubicBezTo>
                      <a:pt x="42" y="40"/>
                      <a:pt x="42" y="40"/>
                      <a:pt x="42" y="40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51" y="40"/>
                      <a:pt x="51" y="40"/>
                      <a:pt x="51" y="40"/>
                    </a:cubicBezTo>
                    <a:lnTo>
                      <a:pt x="93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en-US"/>
              </a:p>
            </p:txBody>
          </p:sp>
          <p:sp>
            <p:nvSpPr>
              <p:cNvPr id="158" name="Freeform 120"/>
              <p:cNvSpPr>
                <a:spLocks noEditPoints="1"/>
              </p:cNvSpPr>
              <p:nvPr/>
            </p:nvSpPr>
            <p:spPr bwMode="auto">
              <a:xfrm>
                <a:off x="3960821" y="4006851"/>
                <a:ext cx="263526" cy="349250"/>
              </a:xfrm>
              <a:custGeom>
                <a:avLst/>
                <a:gdLst>
                  <a:gd name="T0" fmla="*/ 4 w 70"/>
                  <a:gd name="T1" fmla="*/ 53 h 93"/>
                  <a:gd name="T2" fmla="*/ 8 w 70"/>
                  <a:gd name="T3" fmla="*/ 60 h 93"/>
                  <a:gd name="T4" fmla="*/ 9 w 70"/>
                  <a:gd name="T5" fmla="*/ 60 h 93"/>
                  <a:gd name="T6" fmla="*/ 10 w 70"/>
                  <a:gd name="T7" fmla="*/ 60 h 93"/>
                  <a:gd name="T8" fmla="*/ 17 w 70"/>
                  <a:gd name="T9" fmla="*/ 74 h 93"/>
                  <a:gd name="T10" fmla="*/ 17 w 70"/>
                  <a:gd name="T11" fmla="*/ 78 h 93"/>
                  <a:gd name="T12" fmla="*/ 21 w 70"/>
                  <a:gd name="T13" fmla="*/ 86 h 93"/>
                  <a:gd name="T14" fmla="*/ 26 w 70"/>
                  <a:gd name="T15" fmla="*/ 91 h 93"/>
                  <a:gd name="T16" fmla="*/ 33 w 70"/>
                  <a:gd name="T17" fmla="*/ 93 h 93"/>
                  <a:gd name="T18" fmla="*/ 39 w 70"/>
                  <a:gd name="T19" fmla="*/ 91 h 93"/>
                  <a:gd name="T20" fmla="*/ 45 w 70"/>
                  <a:gd name="T21" fmla="*/ 86 h 93"/>
                  <a:gd name="T22" fmla="*/ 48 w 70"/>
                  <a:gd name="T23" fmla="*/ 78 h 93"/>
                  <a:gd name="T24" fmla="*/ 48 w 70"/>
                  <a:gd name="T25" fmla="*/ 73 h 93"/>
                  <a:gd name="T26" fmla="*/ 55 w 70"/>
                  <a:gd name="T27" fmla="*/ 60 h 93"/>
                  <a:gd name="T28" fmla="*/ 56 w 70"/>
                  <a:gd name="T29" fmla="*/ 60 h 93"/>
                  <a:gd name="T30" fmla="*/ 57 w 70"/>
                  <a:gd name="T31" fmla="*/ 60 h 93"/>
                  <a:gd name="T32" fmla="*/ 61 w 70"/>
                  <a:gd name="T33" fmla="*/ 53 h 93"/>
                  <a:gd name="T34" fmla="*/ 60 w 70"/>
                  <a:gd name="T35" fmla="*/ 37 h 93"/>
                  <a:gd name="T36" fmla="*/ 42 w 70"/>
                  <a:gd name="T37" fmla="*/ 6 h 93"/>
                  <a:gd name="T38" fmla="*/ 29 w 70"/>
                  <a:gd name="T39" fmla="*/ 2 h 93"/>
                  <a:gd name="T40" fmla="*/ 4 w 70"/>
                  <a:gd name="T41" fmla="*/ 39 h 93"/>
                  <a:gd name="T42" fmla="*/ 4 w 70"/>
                  <a:gd name="T43" fmla="*/ 53 h 93"/>
                  <a:gd name="T44" fmla="*/ 54 w 70"/>
                  <a:gd name="T45" fmla="*/ 43 h 93"/>
                  <a:gd name="T46" fmla="*/ 32 w 70"/>
                  <a:gd name="T47" fmla="*/ 78 h 93"/>
                  <a:gd name="T48" fmla="*/ 11 w 70"/>
                  <a:gd name="T49" fmla="*/ 47 h 93"/>
                  <a:gd name="T50" fmla="*/ 27 w 70"/>
                  <a:gd name="T51" fmla="*/ 28 h 93"/>
                  <a:gd name="T52" fmla="*/ 42 w 70"/>
                  <a:gd name="T53" fmla="*/ 19 h 93"/>
                  <a:gd name="T54" fmla="*/ 49 w 70"/>
                  <a:gd name="T55" fmla="*/ 26 h 93"/>
                  <a:gd name="T56" fmla="*/ 54 w 70"/>
                  <a:gd name="T57" fmla="*/ 34 h 93"/>
                  <a:gd name="T58" fmla="*/ 54 w 70"/>
                  <a:gd name="T59" fmla="*/ 43 h 93"/>
                  <a:gd name="T60" fmla="*/ 9 w 70"/>
                  <a:gd name="T61" fmla="*/ 57 h 93"/>
                  <a:gd name="T62" fmla="*/ 7 w 70"/>
                  <a:gd name="T63" fmla="*/ 52 h 93"/>
                  <a:gd name="T64" fmla="*/ 6 w 70"/>
                  <a:gd name="T65" fmla="*/ 46 h 93"/>
                  <a:gd name="T66" fmla="*/ 8 w 70"/>
                  <a:gd name="T67" fmla="*/ 49 h 93"/>
                  <a:gd name="T68" fmla="*/ 9 w 70"/>
                  <a:gd name="T69" fmla="*/ 57 h 93"/>
                  <a:gd name="T70" fmla="*/ 43 w 70"/>
                  <a:gd name="T71" fmla="*/ 84 h 93"/>
                  <a:gd name="T72" fmla="*/ 37 w 70"/>
                  <a:gd name="T73" fmla="*/ 88 h 93"/>
                  <a:gd name="T74" fmla="*/ 28 w 70"/>
                  <a:gd name="T75" fmla="*/ 88 h 93"/>
                  <a:gd name="T76" fmla="*/ 22 w 70"/>
                  <a:gd name="T77" fmla="*/ 84 h 93"/>
                  <a:gd name="T78" fmla="*/ 20 w 70"/>
                  <a:gd name="T79" fmla="*/ 78 h 93"/>
                  <a:gd name="T80" fmla="*/ 20 w 70"/>
                  <a:gd name="T81" fmla="*/ 76 h 93"/>
                  <a:gd name="T82" fmla="*/ 32 w 70"/>
                  <a:gd name="T83" fmla="*/ 81 h 93"/>
                  <a:gd name="T84" fmla="*/ 46 w 70"/>
                  <a:gd name="T85" fmla="*/ 76 h 93"/>
                  <a:gd name="T86" fmla="*/ 46 w 70"/>
                  <a:gd name="T87" fmla="*/ 78 h 93"/>
                  <a:gd name="T88" fmla="*/ 43 w 70"/>
                  <a:gd name="T89" fmla="*/ 84 h 93"/>
                  <a:gd name="T90" fmla="*/ 58 w 70"/>
                  <a:gd name="T91" fmla="*/ 52 h 93"/>
                  <a:gd name="T92" fmla="*/ 56 w 70"/>
                  <a:gd name="T93" fmla="*/ 57 h 93"/>
                  <a:gd name="T94" fmla="*/ 55 w 70"/>
                  <a:gd name="T95" fmla="*/ 57 h 93"/>
                  <a:gd name="T96" fmla="*/ 57 w 70"/>
                  <a:gd name="T97" fmla="*/ 44 h 93"/>
                  <a:gd name="T98" fmla="*/ 59 w 70"/>
                  <a:gd name="T99" fmla="*/ 40 h 93"/>
                  <a:gd name="T100" fmla="*/ 58 w 70"/>
                  <a:gd name="T101" fmla="*/ 5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70" h="93">
                    <a:moveTo>
                      <a:pt x="4" y="53"/>
                    </a:moveTo>
                    <a:cubicBezTo>
                      <a:pt x="5" y="57"/>
                      <a:pt x="6" y="59"/>
                      <a:pt x="8" y="60"/>
                    </a:cubicBezTo>
                    <a:cubicBezTo>
                      <a:pt x="9" y="60"/>
                      <a:pt x="9" y="60"/>
                      <a:pt x="9" y="60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12" y="65"/>
                      <a:pt x="14" y="70"/>
                      <a:pt x="17" y="74"/>
                    </a:cubicBezTo>
                    <a:cubicBezTo>
                      <a:pt x="17" y="78"/>
                      <a:pt x="17" y="78"/>
                      <a:pt x="17" y="78"/>
                    </a:cubicBezTo>
                    <a:cubicBezTo>
                      <a:pt x="17" y="81"/>
                      <a:pt x="18" y="84"/>
                      <a:pt x="21" y="86"/>
                    </a:cubicBezTo>
                    <a:cubicBezTo>
                      <a:pt x="26" y="91"/>
                      <a:pt x="26" y="91"/>
                      <a:pt x="26" y="91"/>
                    </a:cubicBezTo>
                    <a:cubicBezTo>
                      <a:pt x="28" y="92"/>
                      <a:pt x="30" y="93"/>
                      <a:pt x="33" y="93"/>
                    </a:cubicBezTo>
                    <a:cubicBezTo>
                      <a:pt x="35" y="93"/>
                      <a:pt x="37" y="92"/>
                      <a:pt x="39" y="91"/>
                    </a:cubicBezTo>
                    <a:cubicBezTo>
                      <a:pt x="45" y="86"/>
                      <a:pt x="45" y="86"/>
                      <a:pt x="45" y="86"/>
                    </a:cubicBezTo>
                    <a:cubicBezTo>
                      <a:pt x="47" y="84"/>
                      <a:pt x="48" y="81"/>
                      <a:pt x="48" y="78"/>
                    </a:cubicBezTo>
                    <a:cubicBezTo>
                      <a:pt x="48" y="73"/>
                      <a:pt x="48" y="73"/>
                      <a:pt x="48" y="73"/>
                    </a:cubicBezTo>
                    <a:cubicBezTo>
                      <a:pt x="51" y="70"/>
                      <a:pt x="53" y="65"/>
                      <a:pt x="55" y="60"/>
                    </a:cubicBezTo>
                    <a:cubicBezTo>
                      <a:pt x="55" y="60"/>
                      <a:pt x="55" y="60"/>
                      <a:pt x="56" y="60"/>
                    </a:cubicBezTo>
                    <a:cubicBezTo>
                      <a:pt x="56" y="60"/>
                      <a:pt x="56" y="60"/>
                      <a:pt x="57" y="60"/>
                    </a:cubicBezTo>
                    <a:cubicBezTo>
                      <a:pt x="59" y="59"/>
                      <a:pt x="60" y="57"/>
                      <a:pt x="61" y="53"/>
                    </a:cubicBezTo>
                    <a:cubicBezTo>
                      <a:pt x="62" y="45"/>
                      <a:pt x="63" y="39"/>
                      <a:pt x="60" y="37"/>
                    </a:cubicBezTo>
                    <a:cubicBezTo>
                      <a:pt x="70" y="12"/>
                      <a:pt x="49" y="0"/>
                      <a:pt x="42" y="6"/>
                    </a:cubicBezTo>
                    <a:cubicBezTo>
                      <a:pt x="42" y="6"/>
                      <a:pt x="38" y="2"/>
                      <a:pt x="29" y="2"/>
                    </a:cubicBezTo>
                    <a:cubicBezTo>
                      <a:pt x="3" y="2"/>
                      <a:pt x="0" y="25"/>
                      <a:pt x="4" y="39"/>
                    </a:cubicBezTo>
                    <a:cubicBezTo>
                      <a:pt x="3" y="42"/>
                      <a:pt x="3" y="47"/>
                      <a:pt x="4" y="53"/>
                    </a:cubicBezTo>
                    <a:close/>
                    <a:moveTo>
                      <a:pt x="54" y="43"/>
                    </a:moveTo>
                    <a:cubicBezTo>
                      <a:pt x="54" y="64"/>
                      <a:pt x="45" y="78"/>
                      <a:pt x="32" y="78"/>
                    </a:cubicBezTo>
                    <a:cubicBezTo>
                      <a:pt x="20" y="78"/>
                      <a:pt x="12" y="66"/>
                      <a:pt x="11" y="47"/>
                    </a:cubicBezTo>
                    <a:cubicBezTo>
                      <a:pt x="13" y="37"/>
                      <a:pt x="17" y="31"/>
                      <a:pt x="27" y="28"/>
                    </a:cubicBezTo>
                    <a:cubicBezTo>
                      <a:pt x="38" y="25"/>
                      <a:pt x="42" y="19"/>
                      <a:pt x="42" y="19"/>
                    </a:cubicBezTo>
                    <a:cubicBezTo>
                      <a:pt x="42" y="19"/>
                      <a:pt x="43" y="22"/>
                      <a:pt x="49" y="26"/>
                    </a:cubicBezTo>
                    <a:cubicBezTo>
                      <a:pt x="51" y="28"/>
                      <a:pt x="53" y="31"/>
                      <a:pt x="54" y="34"/>
                    </a:cubicBezTo>
                    <a:cubicBezTo>
                      <a:pt x="54" y="37"/>
                      <a:pt x="54" y="40"/>
                      <a:pt x="54" y="43"/>
                    </a:cubicBezTo>
                    <a:close/>
                    <a:moveTo>
                      <a:pt x="9" y="57"/>
                    </a:moveTo>
                    <a:cubicBezTo>
                      <a:pt x="9" y="57"/>
                      <a:pt x="8" y="57"/>
                      <a:pt x="7" y="52"/>
                    </a:cubicBezTo>
                    <a:cubicBezTo>
                      <a:pt x="7" y="50"/>
                      <a:pt x="6" y="48"/>
                      <a:pt x="6" y="46"/>
                    </a:cubicBezTo>
                    <a:cubicBezTo>
                      <a:pt x="7" y="47"/>
                      <a:pt x="7" y="48"/>
                      <a:pt x="8" y="49"/>
                    </a:cubicBezTo>
                    <a:cubicBezTo>
                      <a:pt x="8" y="52"/>
                      <a:pt x="9" y="54"/>
                      <a:pt x="9" y="57"/>
                    </a:cubicBezTo>
                    <a:close/>
                    <a:moveTo>
                      <a:pt x="43" y="84"/>
                    </a:moveTo>
                    <a:cubicBezTo>
                      <a:pt x="37" y="88"/>
                      <a:pt x="37" y="88"/>
                      <a:pt x="37" y="88"/>
                    </a:cubicBezTo>
                    <a:cubicBezTo>
                      <a:pt x="34" y="90"/>
                      <a:pt x="31" y="90"/>
                      <a:pt x="28" y="88"/>
                    </a:cubicBezTo>
                    <a:cubicBezTo>
                      <a:pt x="22" y="84"/>
                      <a:pt x="22" y="84"/>
                      <a:pt x="22" y="84"/>
                    </a:cubicBezTo>
                    <a:cubicBezTo>
                      <a:pt x="21" y="82"/>
                      <a:pt x="20" y="80"/>
                      <a:pt x="20" y="78"/>
                    </a:cubicBezTo>
                    <a:cubicBezTo>
                      <a:pt x="20" y="76"/>
                      <a:pt x="20" y="76"/>
                      <a:pt x="20" y="76"/>
                    </a:cubicBezTo>
                    <a:cubicBezTo>
                      <a:pt x="23" y="79"/>
                      <a:pt x="28" y="81"/>
                      <a:pt x="32" y="81"/>
                    </a:cubicBezTo>
                    <a:cubicBezTo>
                      <a:pt x="37" y="81"/>
                      <a:pt x="42" y="79"/>
                      <a:pt x="46" y="76"/>
                    </a:cubicBezTo>
                    <a:cubicBezTo>
                      <a:pt x="46" y="78"/>
                      <a:pt x="46" y="78"/>
                      <a:pt x="46" y="78"/>
                    </a:cubicBezTo>
                    <a:cubicBezTo>
                      <a:pt x="46" y="80"/>
                      <a:pt x="45" y="82"/>
                      <a:pt x="43" y="84"/>
                    </a:cubicBezTo>
                    <a:close/>
                    <a:moveTo>
                      <a:pt x="58" y="52"/>
                    </a:moveTo>
                    <a:cubicBezTo>
                      <a:pt x="57" y="56"/>
                      <a:pt x="56" y="57"/>
                      <a:pt x="56" y="57"/>
                    </a:cubicBezTo>
                    <a:cubicBezTo>
                      <a:pt x="56" y="57"/>
                      <a:pt x="56" y="57"/>
                      <a:pt x="55" y="57"/>
                    </a:cubicBezTo>
                    <a:cubicBezTo>
                      <a:pt x="56" y="53"/>
                      <a:pt x="57" y="49"/>
                      <a:pt x="57" y="44"/>
                    </a:cubicBezTo>
                    <a:cubicBezTo>
                      <a:pt x="58" y="43"/>
                      <a:pt x="58" y="41"/>
                      <a:pt x="59" y="40"/>
                    </a:cubicBezTo>
                    <a:cubicBezTo>
                      <a:pt x="59" y="42"/>
                      <a:pt x="59" y="46"/>
                      <a:pt x="58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en-US"/>
              </a:p>
            </p:txBody>
          </p:sp>
          <p:sp>
            <p:nvSpPr>
              <p:cNvPr id="159" name="Freeform 121"/>
              <p:cNvSpPr/>
              <p:nvPr/>
            </p:nvSpPr>
            <p:spPr bwMode="auto">
              <a:xfrm>
                <a:off x="3908434" y="4314826"/>
                <a:ext cx="349251" cy="149225"/>
              </a:xfrm>
              <a:custGeom>
                <a:avLst/>
                <a:gdLst>
                  <a:gd name="T0" fmla="*/ 51 w 93"/>
                  <a:gd name="T1" fmla="*/ 40 h 40"/>
                  <a:gd name="T2" fmla="*/ 51 w 93"/>
                  <a:gd name="T3" fmla="*/ 39 h 40"/>
                  <a:gd name="T4" fmla="*/ 51 w 93"/>
                  <a:gd name="T5" fmla="*/ 40 h 40"/>
                  <a:gd name="T6" fmla="*/ 0 w 93"/>
                  <a:gd name="T7" fmla="*/ 40 h 40"/>
                  <a:gd name="T8" fmla="*/ 6 w 93"/>
                  <a:gd name="T9" fmla="*/ 17 h 40"/>
                  <a:gd name="T10" fmla="*/ 10 w 93"/>
                  <a:gd name="T11" fmla="*/ 12 h 40"/>
                  <a:gd name="T12" fmla="*/ 28 w 93"/>
                  <a:gd name="T13" fmla="*/ 0 h 40"/>
                  <a:gd name="T14" fmla="*/ 30 w 93"/>
                  <a:gd name="T15" fmla="*/ 16 h 40"/>
                  <a:gd name="T16" fmla="*/ 42 w 93"/>
                  <a:gd name="T17" fmla="*/ 38 h 40"/>
                  <a:gd name="T18" fmla="*/ 44 w 93"/>
                  <a:gd name="T19" fmla="*/ 24 h 40"/>
                  <a:gd name="T20" fmla="*/ 42 w 93"/>
                  <a:gd name="T21" fmla="*/ 23 h 40"/>
                  <a:gd name="T22" fmla="*/ 41 w 93"/>
                  <a:gd name="T23" fmla="*/ 19 h 40"/>
                  <a:gd name="T24" fmla="*/ 43 w 93"/>
                  <a:gd name="T25" fmla="*/ 14 h 40"/>
                  <a:gd name="T26" fmla="*/ 46 w 93"/>
                  <a:gd name="T27" fmla="*/ 12 h 40"/>
                  <a:gd name="T28" fmla="*/ 47 w 93"/>
                  <a:gd name="T29" fmla="*/ 12 h 40"/>
                  <a:gd name="T30" fmla="*/ 50 w 93"/>
                  <a:gd name="T31" fmla="*/ 14 h 40"/>
                  <a:gd name="T32" fmla="*/ 52 w 93"/>
                  <a:gd name="T33" fmla="*/ 19 h 40"/>
                  <a:gd name="T34" fmla="*/ 51 w 93"/>
                  <a:gd name="T35" fmla="*/ 23 h 40"/>
                  <a:gd name="T36" fmla="*/ 49 w 93"/>
                  <a:gd name="T37" fmla="*/ 24 h 40"/>
                  <a:gd name="T38" fmla="*/ 52 w 93"/>
                  <a:gd name="T39" fmla="*/ 38 h 40"/>
                  <a:gd name="T40" fmla="*/ 63 w 93"/>
                  <a:gd name="T41" fmla="*/ 16 h 40"/>
                  <a:gd name="T42" fmla="*/ 63 w 93"/>
                  <a:gd name="T43" fmla="*/ 16 h 40"/>
                  <a:gd name="T44" fmla="*/ 65 w 93"/>
                  <a:gd name="T45" fmla="*/ 2 h 40"/>
                  <a:gd name="T46" fmla="*/ 65 w 93"/>
                  <a:gd name="T47" fmla="*/ 2 h 40"/>
                  <a:gd name="T48" fmla="*/ 65 w 93"/>
                  <a:gd name="T49" fmla="*/ 0 h 40"/>
                  <a:gd name="T50" fmla="*/ 84 w 93"/>
                  <a:gd name="T51" fmla="*/ 12 h 40"/>
                  <a:gd name="T52" fmla="*/ 87 w 93"/>
                  <a:gd name="T53" fmla="*/ 17 h 40"/>
                  <a:gd name="T54" fmla="*/ 88 w 93"/>
                  <a:gd name="T55" fmla="*/ 21 h 40"/>
                  <a:gd name="T56" fmla="*/ 91 w 93"/>
                  <a:gd name="T57" fmla="*/ 29 h 40"/>
                  <a:gd name="T58" fmla="*/ 93 w 93"/>
                  <a:gd name="T59" fmla="*/ 40 h 40"/>
                  <a:gd name="T60" fmla="*/ 51 w 93"/>
                  <a:gd name="T61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93" h="40">
                    <a:moveTo>
                      <a:pt x="51" y="40"/>
                    </a:moveTo>
                    <a:cubicBezTo>
                      <a:pt x="51" y="39"/>
                      <a:pt x="51" y="39"/>
                      <a:pt x="51" y="39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7" y="15"/>
                      <a:pt x="8" y="13"/>
                      <a:pt x="10" y="12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42" y="38"/>
                      <a:pt x="42" y="38"/>
                      <a:pt x="42" y="38"/>
                    </a:cubicBezTo>
                    <a:cubicBezTo>
                      <a:pt x="44" y="24"/>
                      <a:pt x="44" y="24"/>
                      <a:pt x="44" y="24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41" y="22"/>
                      <a:pt x="41" y="21"/>
                      <a:pt x="41" y="19"/>
                    </a:cubicBezTo>
                    <a:cubicBezTo>
                      <a:pt x="43" y="14"/>
                      <a:pt x="43" y="14"/>
                      <a:pt x="43" y="14"/>
                    </a:cubicBezTo>
                    <a:cubicBezTo>
                      <a:pt x="44" y="13"/>
                      <a:pt x="45" y="12"/>
                      <a:pt x="46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8" y="12"/>
                      <a:pt x="50" y="13"/>
                      <a:pt x="50" y="14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53" y="21"/>
                      <a:pt x="52" y="22"/>
                      <a:pt x="51" y="23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52" y="38"/>
                      <a:pt x="52" y="38"/>
                      <a:pt x="52" y="38"/>
                    </a:cubicBezTo>
                    <a:cubicBezTo>
                      <a:pt x="63" y="16"/>
                      <a:pt x="63" y="16"/>
                      <a:pt x="63" y="16"/>
                    </a:cubicBezTo>
                    <a:cubicBezTo>
                      <a:pt x="63" y="16"/>
                      <a:pt x="63" y="16"/>
                      <a:pt x="63" y="16"/>
                    </a:cubicBezTo>
                    <a:cubicBezTo>
                      <a:pt x="65" y="2"/>
                      <a:pt x="65" y="2"/>
                      <a:pt x="65" y="2"/>
                    </a:cubicBezTo>
                    <a:cubicBezTo>
                      <a:pt x="65" y="2"/>
                      <a:pt x="65" y="2"/>
                      <a:pt x="65" y="2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5" y="13"/>
                      <a:pt x="87" y="15"/>
                      <a:pt x="87" y="17"/>
                    </a:cubicBezTo>
                    <a:cubicBezTo>
                      <a:pt x="88" y="21"/>
                      <a:pt x="88" y="21"/>
                      <a:pt x="88" y="21"/>
                    </a:cubicBezTo>
                    <a:cubicBezTo>
                      <a:pt x="91" y="29"/>
                      <a:pt x="91" y="29"/>
                      <a:pt x="91" y="29"/>
                    </a:cubicBezTo>
                    <a:cubicBezTo>
                      <a:pt x="93" y="40"/>
                      <a:pt x="93" y="40"/>
                      <a:pt x="93" y="40"/>
                    </a:cubicBezTo>
                    <a:lnTo>
                      <a:pt x="51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en-US"/>
              </a:p>
            </p:txBody>
          </p:sp>
          <p:sp>
            <p:nvSpPr>
              <p:cNvPr id="160" name="Freeform 122"/>
              <p:cNvSpPr>
                <a:spLocks noEditPoints="1"/>
              </p:cNvSpPr>
              <p:nvPr/>
            </p:nvSpPr>
            <p:spPr bwMode="auto">
              <a:xfrm>
                <a:off x="3960821" y="4006851"/>
                <a:ext cx="263526" cy="349250"/>
              </a:xfrm>
              <a:custGeom>
                <a:avLst/>
                <a:gdLst>
                  <a:gd name="T0" fmla="*/ 42 w 70"/>
                  <a:gd name="T1" fmla="*/ 6 h 93"/>
                  <a:gd name="T2" fmla="*/ 3 w 70"/>
                  <a:gd name="T3" fmla="*/ 39 h 93"/>
                  <a:gd name="T4" fmla="*/ 8 w 70"/>
                  <a:gd name="T5" fmla="*/ 60 h 93"/>
                  <a:gd name="T6" fmla="*/ 10 w 70"/>
                  <a:gd name="T7" fmla="*/ 60 h 93"/>
                  <a:gd name="T8" fmla="*/ 17 w 70"/>
                  <a:gd name="T9" fmla="*/ 78 h 93"/>
                  <a:gd name="T10" fmla="*/ 26 w 70"/>
                  <a:gd name="T11" fmla="*/ 91 h 93"/>
                  <a:gd name="T12" fmla="*/ 39 w 70"/>
                  <a:gd name="T13" fmla="*/ 91 h 93"/>
                  <a:gd name="T14" fmla="*/ 45 w 70"/>
                  <a:gd name="T15" fmla="*/ 86 h 93"/>
                  <a:gd name="T16" fmla="*/ 48 w 70"/>
                  <a:gd name="T17" fmla="*/ 73 h 93"/>
                  <a:gd name="T18" fmla="*/ 49 w 70"/>
                  <a:gd name="T19" fmla="*/ 72 h 93"/>
                  <a:gd name="T20" fmla="*/ 56 w 70"/>
                  <a:gd name="T21" fmla="*/ 60 h 93"/>
                  <a:gd name="T22" fmla="*/ 61 w 70"/>
                  <a:gd name="T23" fmla="*/ 53 h 93"/>
                  <a:gd name="T24" fmla="*/ 62 w 70"/>
                  <a:gd name="T25" fmla="*/ 39 h 93"/>
                  <a:gd name="T26" fmla="*/ 9 w 70"/>
                  <a:gd name="T27" fmla="*/ 57 h 93"/>
                  <a:gd name="T28" fmla="*/ 6 w 70"/>
                  <a:gd name="T29" fmla="*/ 46 h 93"/>
                  <a:gd name="T30" fmla="*/ 9 w 70"/>
                  <a:gd name="T31" fmla="*/ 57 h 93"/>
                  <a:gd name="T32" fmla="*/ 43 w 70"/>
                  <a:gd name="T33" fmla="*/ 83 h 93"/>
                  <a:gd name="T34" fmla="*/ 37 w 70"/>
                  <a:gd name="T35" fmla="*/ 88 h 93"/>
                  <a:gd name="T36" fmla="*/ 22 w 70"/>
                  <a:gd name="T37" fmla="*/ 83 h 93"/>
                  <a:gd name="T38" fmla="*/ 20 w 70"/>
                  <a:gd name="T39" fmla="*/ 76 h 93"/>
                  <a:gd name="T40" fmla="*/ 41 w 70"/>
                  <a:gd name="T41" fmla="*/ 79 h 93"/>
                  <a:gd name="T42" fmla="*/ 42 w 70"/>
                  <a:gd name="T43" fmla="*/ 78 h 93"/>
                  <a:gd name="T44" fmla="*/ 46 w 70"/>
                  <a:gd name="T45" fmla="*/ 76 h 93"/>
                  <a:gd name="T46" fmla="*/ 48 w 70"/>
                  <a:gd name="T47" fmla="*/ 68 h 93"/>
                  <a:gd name="T48" fmla="*/ 47 w 70"/>
                  <a:gd name="T49" fmla="*/ 70 h 93"/>
                  <a:gd name="T50" fmla="*/ 45 w 70"/>
                  <a:gd name="T51" fmla="*/ 73 h 93"/>
                  <a:gd name="T52" fmla="*/ 42 w 70"/>
                  <a:gd name="T53" fmla="*/ 75 h 93"/>
                  <a:gd name="T54" fmla="*/ 40 w 70"/>
                  <a:gd name="T55" fmla="*/ 76 h 93"/>
                  <a:gd name="T56" fmla="*/ 11 w 70"/>
                  <a:gd name="T57" fmla="*/ 47 h 93"/>
                  <a:gd name="T58" fmla="*/ 42 w 70"/>
                  <a:gd name="T59" fmla="*/ 19 h 93"/>
                  <a:gd name="T60" fmla="*/ 54 w 70"/>
                  <a:gd name="T61" fmla="*/ 34 h 93"/>
                  <a:gd name="T62" fmla="*/ 54 w 70"/>
                  <a:gd name="T63" fmla="*/ 44 h 93"/>
                  <a:gd name="T64" fmla="*/ 54 w 70"/>
                  <a:gd name="T65" fmla="*/ 48 h 93"/>
                  <a:gd name="T66" fmla="*/ 53 w 70"/>
                  <a:gd name="T67" fmla="*/ 53 h 93"/>
                  <a:gd name="T68" fmla="*/ 52 w 70"/>
                  <a:gd name="T69" fmla="*/ 57 h 93"/>
                  <a:gd name="T70" fmla="*/ 52 w 70"/>
                  <a:gd name="T71" fmla="*/ 60 h 93"/>
                  <a:gd name="T72" fmla="*/ 50 w 70"/>
                  <a:gd name="T73" fmla="*/ 64 h 93"/>
                  <a:gd name="T74" fmla="*/ 48 w 70"/>
                  <a:gd name="T75" fmla="*/ 68 h 93"/>
                  <a:gd name="T76" fmla="*/ 55 w 70"/>
                  <a:gd name="T77" fmla="*/ 57 h 93"/>
                  <a:gd name="T78" fmla="*/ 56 w 70"/>
                  <a:gd name="T79" fmla="*/ 53 h 93"/>
                  <a:gd name="T80" fmla="*/ 56 w 70"/>
                  <a:gd name="T81" fmla="*/ 50 h 93"/>
                  <a:gd name="T82" fmla="*/ 57 w 70"/>
                  <a:gd name="T83" fmla="*/ 47 h 93"/>
                  <a:gd name="T84" fmla="*/ 58 w 70"/>
                  <a:gd name="T85" fmla="*/ 43 h 93"/>
                  <a:gd name="T86" fmla="*/ 59 w 70"/>
                  <a:gd name="T87" fmla="*/ 40 h 93"/>
                  <a:gd name="T88" fmla="*/ 59 w 70"/>
                  <a:gd name="T89" fmla="*/ 42 h 93"/>
                  <a:gd name="T90" fmla="*/ 58 w 70"/>
                  <a:gd name="T91" fmla="*/ 5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70" h="93">
                    <a:moveTo>
                      <a:pt x="60" y="37"/>
                    </a:moveTo>
                    <a:cubicBezTo>
                      <a:pt x="70" y="12"/>
                      <a:pt x="49" y="0"/>
                      <a:pt x="42" y="6"/>
                    </a:cubicBezTo>
                    <a:cubicBezTo>
                      <a:pt x="42" y="6"/>
                      <a:pt x="38" y="2"/>
                      <a:pt x="29" y="2"/>
                    </a:cubicBezTo>
                    <a:cubicBezTo>
                      <a:pt x="3" y="2"/>
                      <a:pt x="0" y="25"/>
                      <a:pt x="3" y="39"/>
                    </a:cubicBezTo>
                    <a:cubicBezTo>
                      <a:pt x="3" y="42"/>
                      <a:pt x="3" y="47"/>
                      <a:pt x="4" y="53"/>
                    </a:cubicBezTo>
                    <a:cubicBezTo>
                      <a:pt x="5" y="57"/>
                      <a:pt x="6" y="59"/>
                      <a:pt x="8" y="60"/>
                    </a:cubicBezTo>
                    <a:cubicBezTo>
                      <a:pt x="9" y="60"/>
                      <a:pt x="9" y="60"/>
                      <a:pt x="9" y="60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12" y="65"/>
                      <a:pt x="14" y="70"/>
                      <a:pt x="17" y="74"/>
                    </a:cubicBezTo>
                    <a:cubicBezTo>
                      <a:pt x="17" y="78"/>
                      <a:pt x="17" y="78"/>
                      <a:pt x="17" y="78"/>
                    </a:cubicBezTo>
                    <a:cubicBezTo>
                      <a:pt x="17" y="81"/>
                      <a:pt x="18" y="84"/>
                      <a:pt x="21" y="86"/>
                    </a:cubicBezTo>
                    <a:cubicBezTo>
                      <a:pt x="26" y="91"/>
                      <a:pt x="26" y="91"/>
                      <a:pt x="26" y="91"/>
                    </a:cubicBezTo>
                    <a:cubicBezTo>
                      <a:pt x="28" y="92"/>
                      <a:pt x="30" y="93"/>
                      <a:pt x="33" y="93"/>
                    </a:cubicBezTo>
                    <a:cubicBezTo>
                      <a:pt x="35" y="93"/>
                      <a:pt x="37" y="92"/>
                      <a:pt x="39" y="91"/>
                    </a:cubicBezTo>
                    <a:cubicBezTo>
                      <a:pt x="43" y="87"/>
                      <a:pt x="43" y="87"/>
                      <a:pt x="43" y="87"/>
                    </a:cubicBezTo>
                    <a:cubicBezTo>
                      <a:pt x="45" y="86"/>
                      <a:pt x="45" y="86"/>
                      <a:pt x="45" y="86"/>
                    </a:cubicBezTo>
                    <a:cubicBezTo>
                      <a:pt x="47" y="84"/>
                      <a:pt x="48" y="81"/>
                      <a:pt x="48" y="78"/>
                    </a:cubicBezTo>
                    <a:cubicBezTo>
                      <a:pt x="48" y="73"/>
                      <a:pt x="48" y="73"/>
                      <a:pt x="48" y="73"/>
                    </a:cubicBezTo>
                    <a:cubicBezTo>
                      <a:pt x="49" y="73"/>
                      <a:pt x="49" y="72"/>
                      <a:pt x="49" y="72"/>
                    </a:cubicBezTo>
                    <a:cubicBezTo>
                      <a:pt x="49" y="72"/>
                      <a:pt x="49" y="72"/>
                      <a:pt x="49" y="72"/>
                    </a:cubicBezTo>
                    <a:cubicBezTo>
                      <a:pt x="51" y="69"/>
                      <a:pt x="53" y="65"/>
                      <a:pt x="55" y="60"/>
                    </a:cubicBezTo>
                    <a:cubicBezTo>
                      <a:pt x="55" y="60"/>
                      <a:pt x="55" y="60"/>
                      <a:pt x="56" y="60"/>
                    </a:cubicBezTo>
                    <a:cubicBezTo>
                      <a:pt x="56" y="60"/>
                      <a:pt x="56" y="60"/>
                      <a:pt x="57" y="60"/>
                    </a:cubicBezTo>
                    <a:cubicBezTo>
                      <a:pt x="59" y="59"/>
                      <a:pt x="60" y="57"/>
                      <a:pt x="61" y="53"/>
                    </a:cubicBezTo>
                    <a:cubicBezTo>
                      <a:pt x="61" y="52"/>
                      <a:pt x="61" y="51"/>
                      <a:pt x="61" y="50"/>
                    </a:cubicBezTo>
                    <a:cubicBezTo>
                      <a:pt x="62" y="45"/>
                      <a:pt x="62" y="42"/>
                      <a:pt x="62" y="39"/>
                    </a:cubicBezTo>
                    <a:cubicBezTo>
                      <a:pt x="61" y="38"/>
                      <a:pt x="61" y="37"/>
                      <a:pt x="60" y="37"/>
                    </a:cubicBezTo>
                    <a:close/>
                    <a:moveTo>
                      <a:pt x="9" y="57"/>
                    </a:moveTo>
                    <a:cubicBezTo>
                      <a:pt x="9" y="57"/>
                      <a:pt x="8" y="57"/>
                      <a:pt x="7" y="52"/>
                    </a:cubicBezTo>
                    <a:cubicBezTo>
                      <a:pt x="7" y="50"/>
                      <a:pt x="6" y="48"/>
                      <a:pt x="6" y="46"/>
                    </a:cubicBezTo>
                    <a:cubicBezTo>
                      <a:pt x="7" y="47"/>
                      <a:pt x="7" y="48"/>
                      <a:pt x="8" y="49"/>
                    </a:cubicBezTo>
                    <a:cubicBezTo>
                      <a:pt x="8" y="52"/>
                      <a:pt x="9" y="54"/>
                      <a:pt x="9" y="57"/>
                    </a:cubicBezTo>
                    <a:close/>
                    <a:moveTo>
                      <a:pt x="46" y="78"/>
                    </a:moveTo>
                    <a:cubicBezTo>
                      <a:pt x="46" y="80"/>
                      <a:pt x="45" y="82"/>
                      <a:pt x="43" y="83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37" y="88"/>
                      <a:pt x="37" y="88"/>
                      <a:pt x="37" y="88"/>
                    </a:cubicBezTo>
                    <a:cubicBezTo>
                      <a:pt x="34" y="90"/>
                      <a:pt x="31" y="90"/>
                      <a:pt x="28" y="88"/>
                    </a:cubicBezTo>
                    <a:cubicBezTo>
                      <a:pt x="22" y="83"/>
                      <a:pt x="22" y="83"/>
                      <a:pt x="22" y="83"/>
                    </a:cubicBezTo>
                    <a:cubicBezTo>
                      <a:pt x="21" y="82"/>
                      <a:pt x="20" y="80"/>
                      <a:pt x="20" y="78"/>
                    </a:cubicBezTo>
                    <a:cubicBezTo>
                      <a:pt x="20" y="76"/>
                      <a:pt x="20" y="76"/>
                      <a:pt x="20" y="76"/>
                    </a:cubicBezTo>
                    <a:cubicBezTo>
                      <a:pt x="23" y="79"/>
                      <a:pt x="28" y="81"/>
                      <a:pt x="32" y="81"/>
                    </a:cubicBezTo>
                    <a:cubicBezTo>
                      <a:pt x="35" y="81"/>
                      <a:pt x="38" y="80"/>
                      <a:pt x="41" y="79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42" y="79"/>
                      <a:pt x="42" y="78"/>
                      <a:pt x="42" y="78"/>
                    </a:cubicBezTo>
                    <a:cubicBezTo>
                      <a:pt x="43" y="78"/>
                      <a:pt x="44" y="77"/>
                      <a:pt x="44" y="77"/>
                    </a:cubicBezTo>
                    <a:cubicBezTo>
                      <a:pt x="45" y="77"/>
                      <a:pt x="45" y="76"/>
                      <a:pt x="46" y="76"/>
                    </a:cubicBezTo>
                    <a:lnTo>
                      <a:pt x="46" y="78"/>
                    </a:lnTo>
                    <a:close/>
                    <a:moveTo>
                      <a:pt x="48" y="68"/>
                    </a:moveTo>
                    <a:cubicBezTo>
                      <a:pt x="48" y="69"/>
                      <a:pt x="48" y="69"/>
                      <a:pt x="47" y="70"/>
                    </a:cubicBezTo>
                    <a:cubicBezTo>
                      <a:pt x="47" y="70"/>
                      <a:pt x="47" y="70"/>
                      <a:pt x="47" y="70"/>
                    </a:cubicBezTo>
                    <a:cubicBezTo>
                      <a:pt x="47" y="70"/>
                      <a:pt x="46" y="71"/>
                      <a:pt x="46" y="71"/>
                    </a:cubicBezTo>
                    <a:cubicBezTo>
                      <a:pt x="46" y="72"/>
                      <a:pt x="45" y="72"/>
                      <a:pt x="45" y="73"/>
                    </a:cubicBezTo>
                    <a:cubicBezTo>
                      <a:pt x="44" y="73"/>
                      <a:pt x="44" y="74"/>
                      <a:pt x="43" y="74"/>
                    </a:cubicBezTo>
                    <a:cubicBezTo>
                      <a:pt x="43" y="74"/>
                      <a:pt x="42" y="75"/>
                      <a:pt x="42" y="75"/>
                    </a:cubicBezTo>
                    <a:cubicBezTo>
                      <a:pt x="41" y="75"/>
                      <a:pt x="41" y="76"/>
                      <a:pt x="41" y="76"/>
                    </a:cubicBezTo>
                    <a:cubicBezTo>
                      <a:pt x="41" y="76"/>
                      <a:pt x="40" y="76"/>
                      <a:pt x="40" y="76"/>
                    </a:cubicBezTo>
                    <a:cubicBezTo>
                      <a:pt x="38" y="77"/>
                      <a:pt x="35" y="78"/>
                      <a:pt x="32" y="78"/>
                    </a:cubicBezTo>
                    <a:cubicBezTo>
                      <a:pt x="20" y="78"/>
                      <a:pt x="12" y="66"/>
                      <a:pt x="11" y="47"/>
                    </a:cubicBezTo>
                    <a:cubicBezTo>
                      <a:pt x="13" y="37"/>
                      <a:pt x="17" y="31"/>
                      <a:pt x="27" y="28"/>
                    </a:cubicBezTo>
                    <a:cubicBezTo>
                      <a:pt x="38" y="25"/>
                      <a:pt x="42" y="19"/>
                      <a:pt x="42" y="19"/>
                    </a:cubicBezTo>
                    <a:cubicBezTo>
                      <a:pt x="42" y="19"/>
                      <a:pt x="43" y="22"/>
                      <a:pt x="49" y="26"/>
                    </a:cubicBezTo>
                    <a:cubicBezTo>
                      <a:pt x="51" y="28"/>
                      <a:pt x="53" y="31"/>
                      <a:pt x="54" y="34"/>
                    </a:cubicBezTo>
                    <a:cubicBezTo>
                      <a:pt x="54" y="37"/>
                      <a:pt x="54" y="40"/>
                      <a:pt x="54" y="43"/>
                    </a:cubicBezTo>
                    <a:cubicBezTo>
                      <a:pt x="54" y="44"/>
                      <a:pt x="54" y="44"/>
                      <a:pt x="54" y="44"/>
                    </a:cubicBezTo>
                    <a:cubicBezTo>
                      <a:pt x="54" y="45"/>
                      <a:pt x="54" y="46"/>
                      <a:pt x="54" y="47"/>
                    </a:cubicBezTo>
                    <a:cubicBezTo>
                      <a:pt x="54" y="47"/>
                      <a:pt x="54" y="47"/>
                      <a:pt x="54" y="48"/>
                    </a:cubicBezTo>
                    <a:cubicBezTo>
                      <a:pt x="54" y="48"/>
                      <a:pt x="54" y="49"/>
                      <a:pt x="54" y="50"/>
                    </a:cubicBezTo>
                    <a:cubicBezTo>
                      <a:pt x="54" y="51"/>
                      <a:pt x="53" y="52"/>
                      <a:pt x="53" y="53"/>
                    </a:cubicBezTo>
                    <a:cubicBezTo>
                      <a:pt x="53" y="53"/>
                      <a:pt x="53" y="53"/>
                      <a:pt x="53" y="53"/>
                    </a:cubicBezTo>
                    <a:cubicBezTo>
                      <a:pt x="53" y="54"/>
                      <a:pt x="53" y="56"/>
                      <a:pt x="52" y="57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52" y="59"/>
                      <a:pt x="52" y="59"/>
                      <a:pt x="52" y="60"/>
                    </a:cubicBezTo>
                    <a:cubicBezTo>
                      <a:pt x="52" y="61"/>
                      <a:pt x="51" y="62"/>
                      <a:pt x="51" y="62"/>
                    </a:cubicBezTo>
                    <a:cubicBezTo>
                      <a:pt x="51" y="63"/>
                      <a:pt x="50" y="64"/>
                      <a:pt x="50" y="64"/>
                    </a:cubicBezTo>
                    <a:cubicBezTo>
                      <a:pt x="50" y="65"/>
                      <a:pt x="50" y="66"/>
                      <a:pt x="49" y="66"/>
                    </a:cubicBezTo>
                    <a:cubicBezTo>
                      <a:pt x="49" y="67"/>
                      <a:pt x="49" y="68"/>
                      <a:pt x="48" y="68"/>
                    </a:cubicBezTo>
                    <a:close/>
                    <a:moveTo>
                      <a:pt x="56" y="57"/>
                    </a:moveTo>
                    <a:cubicBezTo>
                      <a:pt x="56" y="57"/>
                      <a:pt x="56" y="57"/>
                      <a:pt x="55" y="57"/>
                    </a:cubicBezTo>
                    <a:cubicBezTo>
                      <a:pt x="56" y="56"/>
                      <a:pt x="56" y="55"/>
                      <a:pt x="56" y="54"/>
                    </a:cubicBezTo>
                    <a:cubicBezTo>
                      <a:pt x="56" y="54"/>
                      <a:pt x="56" y="54"/>
                      <a:pt x="56" y="53"/>
                    </a:cubicBezTo>
                    <a:cubicBezTo>
                      <a:pt x="56" y="53"/>
                      <a:pt x="56" y="52"/>
                      <a:pt x="56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7" y="50"/>
                      <a:pt x="57" y="49"/>
                      <a:pt x="57" y="49"/>
                    </a:cubicBezTo>
                    <a:cubicBezTo>
                      <a:pt x="57" y="48"/>
                      <a:pt x="57" y="47"/>
                      <a:pt x="57" y="47"/>
                    </a:cubicBezTo>
                    <a:cubicBezTo>
                      <a:pt x="57" y="46"/>
                      <a:pt x="57" y="45"/>
                      <a:pt x="57" y="44"/>
                    </a:cubicBezTo>
                    <a:cubicBezTo>
                      <a:pt x="57" y="43"/>
                      <a:pt x="57" y="43"/>
                      <a:pt x="58" y="43"/>
                    </a:cubicBezTo>
                    <a:cubicBezTo>
                      <a:pt x="58" y="42"/>
                      <a:pt x="58" y="42"/>
                      <a:pt x="58" y="41"/>
                    </a:cubicBezTo>
                    <a:cubicBezTo>
                      <a:pt x="58" y="41"/>
                      <a:pt x="59" y="41"/>
                      <a:pt x="59" y="40"/>
                    </a:cubicBezTo>
                    <a:cubicBezTo>
                      <a:pt x="59" y="40"/>
                      <a:pt x="59" y="41"/>
                      <a:pt x="59" y="41"/>
                    </a:cubicBezTo>
                    <a:cubicBezTo>
                      <a:pt x="59" y="41"/>
                      <a:pt x="59" y="41"/>
                      <a:pt x="59" y="42"/>
                    </a:cubicBezTo>
                    <a:cubicBezTo>
                      <a:pt x="59" y="44"/>
                      <a:pt x="59" y="47"/>
                      <a:pt x="58" y="52"/>
                    </a:cubicBezTo>
                    <a:cubicBezTo>
                      <a:pt x="58" y="52"/>
                      <a:pt x="58" y="52"/>
                      <a:pt x="58" y="52"/>
                    </a:cubicBezTo>
                    <a:cubicBezTo>
                      <a:pt x="57" y="56"/>
                      <a:pt x="56" y="57"/>
                      <a:pt x="56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en-US"/>
              </a:p>
            </p:txBody>
          </p:sp>
        </p:grpSp>
        <p:sp>
          <p:nvSpPr>
            <p:cNvPr id="88" name="六边形 87"/>
            <p:cNvSpPr/>
            <p:nvPr/>
          </p:nvSpPr>
          <p:spPr>
            <a:xfrm>
              <a:off x="12371" y="5979"/>
              <a:ext cx="2618" cy="2374"/>
            </a:xfrm>
            <a:prstGeom prst="hexagon">
              <a:avLst/>
            </a:prstGeom>
            <a:noFill/>
            <a:ln>
              <a:solidFill>
                <a:srgbClr val="595959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70C0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11" name="TextBox 17"/>
          <p:cNvSpPr txBox="1"/>
          <p:nvPr/>
        </p:nvSpPr>
        <p:spPr>
          <a:xfrm>
            <a:off x="2401888" y="5379085"/>
            <a:ext cx="2059305" cy="887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5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时限性就是指目标的完成是有时间限制的，要在规定的时间内完成。</a:t>
            </a:r>
            <a:endParaRPr lang="en-US" sz="115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12" name="TextBox 13"/>
          <p:cNvSpPr txBox="1"/>
          <p:nvPr/>
        </p:nvSpPr>
        <p:spPr>
          <a:xfrm>
            <a:off x="2997200" y="5001895"/>
            <a:ext cx="8686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时限性</a:t>
            </a:r>
            <a:endParaRPr lang="zh-CN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213" name="TextBox 17"/>
          <p:cNvSpPr txBox="1"/>
          <p:nvPr/>
        </p:nvSpPr>
        <p:spPr>
          <a:xfrm>
            <a:off x="4771073" y="5379085"/>
            <a:ext cx="2515235" cy="887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”每周按时提报工作计划”</a:t>
            </a:r>
            <a:endParaRPr lang="en-US" sz="115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您觉得这个目标怎么样呢?</a:t>
            </a:r>
            <a:endParaRPr lang="en-US" sz="115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是否符合要求呢?</a:t>
            </a:r>
            <a:endParaRPr lang="en-US" sz="115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14" name="TextBox 13"/>
          <p:cNvSpPr txBox="1"/>
          <p:nvPr/>
        </p:nvSpPr>
        <p:spPr>
          <a:xfrm>
            <a:off x="5594350" y="4987290"/>
            <a:ext cx="8686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示例一</a:t>
            </a:r>
            <a:endParaRPr lang="zh-CN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215" name="TextBox 13"/>
          <p:cNvSpPr txBox="1"/>
          <p:nvPr/>
        </p:nvSpPr>
        <p:spPr>
          <a:xfrm>
            <a:off x="8180705" y="4987290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示例说明</a:t>
            </a:r>
            <a:endParaRPr lang="zh-CN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216" name="TextBox 17"/>
          <p:cNvSpPr txBox="1"/>
          <p:nvPr/>
        </p:nvSpPr>
        <p:spPr>
          <a:xfrm>
            <a:off x="7414895" y="5365115"/>
            <a:ext cx="2795270" cy="887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5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“按时"是指什么时候呢?上周五提报还是本周一-?目标的完成期限一定不能留下任何余地!</a:t>
            </a:r>
            <a:endParaRPr lang="en-US" sz="115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0" y="3378835"/>
            <a:ext cx="12246610" cy="37973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92" name="Group 10"/>
          <p:cNvGrpSpPr/>
          <p:nvPr/>
        </p:nvGrpSpPr>
        <p:grpSpPr>
          <a:xfrm rot="0">
            <a:off x="0" y="3555365"/>
            <a:ext cx="12190730" cy="44450"/>
            <a:chOff x="-1" y="5137713"/>
            <a:chExt cx="24384002" cy="89187"/>
          </a:xfrm>
        </p:grpSpPr>
        <p:sp>
          <p:nvSpPr>
            <p:cNvPr id="93" name="Shape 49"/>
            <p:cNvSpPr/>
            <p:nvPr/>
          </p:nvSpPr>
          <p:spPr>
            <a:xfrm>
              <a:off x="-1" y="5137713"/>
              <a:ext cx="24384002" cy="0"/>
            </a:xfrm>
            <a:prstGeom prst="line">
              <a:avLst/>
            </a:prstGeom>
            <a:ln w="3175">
              <a:solidFill>
                <a:schemeClr val="bg1"/>
              </a:solidFill>
              <a:miter lim="400000"/>
            </a:ln>
          </p:spPr>
          <p:txBody>
            <a:bodyPr lIns="0" tIns="0" rIns="0" bIns="0" anchor="ctr"/>
            <a:p>
              <a:pPr lvl="0">
                <a:defRPr sz="3200"/>
              </a:pPr>
              <a:endParaRPr sz="1800"/>
            </a:p>
          </p:txBody>
        </p:sp>
        <p:sp>
          <p:nvSpPr>
            <p:cNvPr id="94" name="Shape 50"/>
            <p:cNvSpPr/>
            <p:nvPr/>
          </p:nvSpPr>
          <p:spPr>
            <a:xfrm>
              <a:off x="-1" y="5226899"/>
              <a:ext cx="24384002" cy="1"/>
            </a:xfrm>
            <a:prstGeom prst="line">
              <a:avLst/>
            </a:prstGeom>
            <a:ln w="3175">
              <a:solidFill>
                <a:schemeClr val="bg1"/>
              </a:solidFill>
              <a:custDash>
                <a:ds d="600000" sp="600000"/>
              </a:custDash>
              <a:miter lim="400000"/>
            </a:ln>
          </p:spPr>
          <p:txBody>
            <a:bodyPr lIns="0" tIns="0" rIns="0" bIns="0" anchor="ctr"/>
            <a:p>
              <a:pPr lvl="0">
                <a:defRPr sz="3200"/>
              </a:pPr>
              <a:endParaRPr sz="1800"/>
            </a:p>
          </p:txBody>
        </p:sp>
      </p:grpSp>
      <p:grpSp>
        <p:nvGrpSpPr>
          <p:cNvPr id="30" name="Group 81"/>
          <p:cNvGrpSpPr/>
          <p:nvPr/>
        </p:nvGrpSpPr>
        <p:grpSpPr>
          <a:xfrm>
            <a:off x="7380605" y="2080895"/>
            <a:ext cx="3846830" cy="3602355"/>
            <a:chOff x="7133415" y="1668270"/>
            <a:chExt cx="4322441" cy="4047961"/>
          </a:xfrm>
        </p:grpSpPr>
        <p:grpSp>
          <p:nvGrpSpPr>
            <p:cNvPr id="32" name="Group 9"/>
            <p:cNvGrpSpPr/>
            <p:nvPr/>
          </p:nvGrpSpPr>
          <p:grpSpPr>
            <a:xfrm>
              <a:off x="7133415" y="2987835"/>
              <a:ext cx="4322441" cy="2728396"/>
              <a:chOff x="1685115" y="3521460"/>
              <a:chExt cx="4322441" cy="2728396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33" name="Freeform 10"/>
              <p:cNvSpPr/>
              <p:nvPr/>
            </p:nvSpPr>
            <p:spPr bwMode="auto">
              <a:xfrm>
                <a:off x="3925886" y="4199156"/>
                <a:ext cx="2081670" cy="2050700"/>
              </a:xfrm>
              <a:custGeom>
                <a:avLst/>
                <a:gdLst>
                  <a:gd name="T0" fmla="*/ 3577 w 3638"/>
                  <a:gd name="T1" fmla="*/ 3090 h 3585"/>
                  <a:gd name="T2" fmla="*/ 3555 w 3638"/>
                  <a:gd name="T3" fmla="*/ 3072 h 3585"/>
                  <a:gd name="T4" fmla="*/ 3556 w 3638"/>
                  <a:gd name="T5" fmla="*/ 3071 h 3585"/>
                  <a:gd name="T6" fmla="*/ 468 w 3638"/>
                  <a:gd name="T7" fmla="*/ 0 h 3585"/>
                  <a:gd name="T8" fmla="*/ 0 w 3638"/>
                  <a:gd name="T9" fmla="*/ 470 h 3585"/>
                  <a:gd name="T10" fmla="*/ 3062 w 3638"/>
                  <a:gd name="T11" fmla="*/ 3516 h 3585"/>
                  <a:gd name="T12" fmla="*/ 3067 w 3638"/>
                  <a:gd name="T13" fmla="*/ 3522 h 3585"/>
                  <a:gd name="T14" fmla="*/ 3084 w 3638"/>
                  <a:gd name="T15" fmla="*/ 3537 h 3585"/>
                  <a:gd name="T16" fmla="*/ 3088 w 3638"/>
                  <a:gd name="T17" fmla="*/ 3541 h 3585"/>
                  <a:gd name="T18" fmla="*/ 3088 w 3638"/>
                  <a:gd name="T19" fmla="*/ 3540 h 3585"/>
                  <a:gd name="T20" fmla="*/ 3432 w 3638"/>
                  <a:gd name="T21" fmla="*/ 3436 h 3585"/>
                  <a:gd name="T22" fmla="*/ 3577 w 3638"/>
                  <a:gd name="T23" fmla="*/ 3090 h 3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38" h="3585">
                    <a:moveTo>
                      <a:pt x="3577" y="3090"/>
                    </a:moveTo>
                    <a:cubicBezTo>
                      <a:pt x="3570" y="3083"/>
                      <a:pt x="3563" y="3077"/>
                      <a:pt x="3555" y="3072"/>
                    </a:cubicBezTo>
                    <a:cubicBezTo>
                      <a:pt x="3556" y="3071"/>
                      <a:pt x="3556" y="3071"/>
                      <a:pt x="3556" y="3071"/>
                    </a:cubicBezTo>
                    <a:cubicBezTo>
                      <a:pt x="468" y="0"/>
                      <a:pt x="468" y="0"/>
                      <a:pt x="468" y="0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3062" y="3516"/>
                      <a:pt x="3062" y="3516"/>
                      <a:pt x="3062" y="3516"/>
                    </a:cubicBezTo>
                    <a:cubicBezTo>
                      <a:pt x="3064" y="3518"/>
                      <a:pt x="3065" y="3520"/>
                      <a:pt x="3067" y="3522"/>
                    </a:cubicBezTo>
                    <a:cubicBezTo>
                      <a:pt x="3072" y="3528"/>
                      <a:pt x="3078" y="3533"/>
                      <a:pt x="3084" y="3537"/>
                    </a:cubicBezTo>
                    <a:cubicBezTo>
                      <a:pt x="3088" y="3541"/>
                      <a:pt x="3088" y="3541"/>
                      <a:pt x="3088" y="3541"/>
                    </a:cubicBezTo>
                    <a:cubicBezTo>
                      <a:pt x="3088" y="3540"/>
                      <a:pt x="3088" y="3540"/>
                      <a:pt x="3088" y="3540"/>
                    </a:cubicBezTo>
                    <a:cubicBezTo>
                      <a:pt x="3160" y="3585"/>
                      <a:pt x="3305" y="3544"/>
                      <a:pt x="3432" y="3436"/>
                    </a:cubicBezTo>
                    <a:cubicBezTo>
                      <a:pt x="3573" y="3317"/>
                      <a:pt x="3638" y="3162"/>
                      <a:pt x="3577" y="309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393700" dir="18900000" sy="23000" kx="-1200000" algn="b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4" name="Freeform 11"/>
              <p:cNvSpPr/>
              <p:nvPr/>
            </p:nvSpPr>
            <p:spPr bwMode="auto">
              <a:xfrm>
                <a:off x="1685115" y="4199156"/>
                <a:ext cx="2081063" cy="2050700"/>
              </a:xfrm>
              <a:custGeom>
                <a:avLst/>
                <a:gdLst>
                  <a:gd name="T0" fmla="*/ 3637 w 3637"/>
                  <a:gd name="T1" fmla="*/ 470 h 3585"/>
                  <a:gd name="T2" fmla="*/ 3169 w 3637"/>
                  <a:gd name="T3" fmla="*/ 0 h 3585"/>
                  <a:gd name="T4" fmla="*/ 82 w 3637"/>
                  <a:gd name="T5" fmla="*/ 3071 h 3585"/>
                  <a:gd name="T6" fmla="*/ 83 w 3637"/>
                  <a:gd name="T7" fmla="*/ 3072 h 3585"/>
                  <a:gd name="T8" fmla="*/ 61 w 3637"/>
                  <a:gd name="T9" fmla="*/ 3090 h 3585"/>
                  <a:gd name="T10" fmla="*/ 205 w 3637"/>
                  <a:gd name="T11" fmla="*/ 3436 h 3585"/>
                  <a:gd name="T12" fmla="*/ 549 w 3637"/>
                  <a:gd name="T13" fmla="*/ 3540 h 3585"/>
                  <a:gd name="T14" fmla="*/ 550 w 3637"/>
                  <a:gd name="T15" fmla="*/ 3541 h 3585"/>
                  <a:gd name="T16" fmla="*/ 553 w 3637"/>
                  <a:gd name="T17" fmla="*/ 3537 h 3585"/>
                  <a:gd name="T18" fmla="*/ 570 w 3637"/>
                  <a:gd name="T19" fmla="*/ 3522 h 3585"/>
                  <a:gd name="T20" fmla="*/ 575 w 3637"/>
                  <a:gd name="T21" fmla="*/ 3516 h 3585"/>
                  <a:gd name="T22" fmla="*/ 3637 w 3637"/>
                  <a:gd name="T23" fmla="*/ 470 h 3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37" h="3585">
                    <a:moveTo>
                      <a:pt x="3637" y="470"/>
                    </a:moveTo>
                    <a:cubicBezTo>
                      <a:pt x="3169" y="0"/>
                      <a:pt x="3169" y="0"/>
                      <a:pt x="3169" y="0"/>
                    </a:cubicBezTo>
                    <a:cubicBezTo>
                      <a:pt x="82" y="3071"/>
                      <a:pt x="82" y="3071"/>
                      <a:pt x="82" y="3071"/>
                    </a:cubicBezTo>
                    <a:cubicBezTo>
                      <a:pt x="83" y="3072"/>
                      <a:pt x="83" y="3072"/>
                      <a:pt x="83" y="3072"/>
                    </a:cubicBezTo>
                    <a:cubicBezTo>
                      <a:pt x="74" y="3077"/>
                      <a:pt x="67" y="3083"/>
                      <a:pt x="61" y="3090"/>
                    </a:cubicBezTo>
                    <a:cubicBezTo>
                      <a:pt x="0" y="3162"/>
                      <a:pt x="65" y="3317"/>
                      <a:pt x="205" y="3436"/>
                    </a:cubicBezTo>
                    <a:cubicBezTo>
                      <a:pt x="332" y="3544"/>
                      <a:pt x="477" y="3585"/>
                      <a:pt x="549" y="3540"/>
                    </a:cubicBezTo>
                    <a:cubicBezTo>
                      <a:pt x="550" y="3541"/>
                      <a:pt x="550" y="3541"/>
                      <a:pt x="550" y="3541"/>
                    </a:cubicBezTo>
                    <a:cubicBezTo>
                      <a:pt x="553" y="3537"/>
                      <a:pt x="553" y="3537"/>
                      <a:pt x="553" y="3537"/>
                    </a:cubicBezTo>
                    <a:cubicBezTo>
                      <a:pt x="560" y="3533"/>
                      <a:pt x="565" y="3528"/>
                      <a:pt x="570" y="3522"/>
                    </a:cubicBezTo>
                    <a:cubicBezTo>
                      <a:pt x="572" y="3520"/>
                      <a:pt x="574" y="3518"/>
                      <a:pt x="575" y="3516"/>
                    </a:cubicBezTo>
                    <a:lnTo>
                      <a:pt x="3637" y="47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393700" dir="18900000" sy="23000" kx="-1200000" algn="b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5" name="Freeform 12"/>
              <p:cNvSpPr/>
              <p:nvPr/>
            </p:nvSpPr>
            <p:spPr bwMode="auto">
              <a:xfrm>
                <a:off x="3668410" y="3521460"/>
                <a:ext cx="411112" cy="2598444"/>
              </a:xfrm>
              <a:custGeom>
                <a:avLst/>
                <a:gdLst>
                  <a:gd name="T0" fmla="*/ 667 w 719"/>
                  <a:gd name="T1" fmla="*/ 4334 h 4542"/>
                  <a:gd name="T2" fmla="*/ 666 w 719"/>
                  <a:gd name="T3" fmla="*/ 4326 h 4542"/>
                  <a:gd name="T4" fmla="*/ 719 w 719"/>
                  <a:gd name="T5" fmla="*/ 8 h 4542"/>
                  <a:gd name="T6" fmla="*/ 56 w 719"/>
                  <a:gd name="T7" fmla="*/ 0 h 4542"/>
                  <a:gd name="T8" fmla="*/ 2 w 719"/>
                  <a:gd name="T9" fmla="*/ 4354 h 4542"/>
                  <a:gd name="T10" fmla="*/ 4 w 719"/>
                  <a:gd name="T11" fmla="*/ 4354 h 4542"/>
                  <a:gd name="T12" fmla="*/ 1 w 719"/>
                  <a:gd name="T13" fmla="*/ 4383 h 4542"/>
                  <a:gd name="T14" fmla="*/ 347 w 719"/>
                  <a:gd name="T15" fmla="*/ 4529 h 4542"/>
                  <a:gd name="T16" fmla="*/ 665 w 719"/>
                  <a:gd name="T17" fmla="*/ 4362 h 4542"/>
                  <a:gd name="T18" fmla="*/ 666 w 719"/>
                  <a:gd name="T19" fmla="*/ 4362 h 4542"/>
                  <a:gd name="T20" fmla="*/ 666 w 719"/>
                  <a:gd name="T21" fmla="*/ 4357 h 4542"/>
                  <a:gd name="T22" fmla="*/ 667 w 719"/>
                  <a:gd name="T23" fmla="*/ 4334 h 45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9" h="4542">
                    <a:moveTo>
                      <a:pt x="667" y="4334"/>
                    </a:moveTo>
                    <a:cubicBezTo>
                      <a:pt x="667" y="4332"/>
                      <a:pt x="667" y="4329"/>
                      <a:pt x="666" y="4326"/>
                    </a:cubicBezTo>
                    <a:cubicBezTo>
                      <a:pt x="719" y="8"/>
                      <a:pt x="719" y="8"/>
                      <a:pt x="719" y="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2" y="4354"/>
                      <a:pt x="2" y="4354"/>
                      <a:pt x="2" y="4354"/>
                    </a:cubicBezTo>
                    <a:cubicBezTo>
                      <a:pt x="4" y="4354"/>
                      <a:pt x="4" y="4354"/>
                      <a:pt x="4" y="4354"/>
                    </a:cubicBezTo>
                    <a:cubicBezTo>
                      <a:pt x="1" y="4364"/>
                      <a:pt x="0" y="4373"/>
                      <a:pt x="1" y="4383"/>
                    </a:cubicBezTo>
                    <a:cubicBezTo>
                      <a:pt x="8" y="4477"/>
                      <a:pt x="163" y="4542"/>
                      <a:pt x="347" y="4529"/>
                    </a:cubicBezTo>
                    <a:cubicBezTo>
                      <a:pt x="512" y="4517"/>
                      <a:pt x="645" y="4445"/>
                      <a:pt x="665" y="4362"/>
                    </a:cubicBezTo>
                    <a:cubicBezTo>
                      <a:pt x="666" y="4362"/>
                      <a:pt x="666" y="4362"/>
                      <a:pt x="666" y="4362"/>
                    </a:cubicBezTo>
                    <a:cubicBezTo>
                      <a:pt x="666" y="4357"/>
                      <a:pt x="666" y="4357"/>
                      <a:pt x="666" y="4357"/>
                    </a:cubicBezTo>
                    <a:cubicBezTo>
                      <a:pt x="667" y="4350"/>
                      <a:pt x="668" y="4342"/>
                      <a:pt x="667" y="433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393700" dir="18900000" sy="23000" kx="-1200000" algn="b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36" name="Group 13"/>
            <p:cNvGrpSpPr/>
            <p:nvPr/>
          </p:nvGrpSpPr>
          <p:grpSpPr>
            <a:xfrm>
              <a:off x="7876695" y="2814767"/>
              <a:ext cx="2864422" cy="2524359"/>
              <a:chOff x="2428395" y="3348392"/>
              <a:chExt cx="2864422" cy="2524359"/>
            </a:xfrm>
            <a:solidFill>
              <a:schemeClr val="tx1">
                <a:alpha val="50000"/>
              </a:schemeClr>
            </a:solidFill>
          </p:grpSpPr>
          <p:sp>
            <p:nvSpPr>
              <p:cNvPr id="37" name="Freeform 14"/>
              <p:cNvSpPr/>
              <p:nvPr/>
            </p:nvSpPr>
            <p:spPr bwMode="auto">
              <a:xfrm>
                <a:off x="2428395" y="4143896"/>
                <a:ext cx="1392436" cy="1374218"/>
              </a:xfrm>
              <a:custGeom>
                <a:avLst/>
                <a:gdLst>
                  <a:gd name="T0" fmla="*/ 0 w 2434"/>
                  <a:gd name="T1" fmla="*/ 1956 h 2402"/>
                  <a:gd name="T2" fmla="*/ 492 w 2434"/>
                  <a:gd name="T3" fmla="*/ 2402 h 2402"/>
                  <a:gd name="T4" fmla="*/ 2434 w 2434"/>
                  <a:gd name="T5" fmla="*/ 470 h 2402"/>
                  <a:gd name="T6" fmla="*/ 1966 w 2434"/>
                  <a:gd name="T7" fmla="*/ 0 h 2402"/>
                  <a:gd name="T8" fmla="*/ 0 w 2434"/>
                  <a:gd name="T9" fmla="*/ 1956 h 2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4" h="2402">
                    <a:moveTo>
                      <a:pt x="0" y="1956"/>
                    </a:moveTo>
                    <a:cubicBezTo>
                      <a:pt x="90" y="2246"/>
                      <a:pt x="246" y="2330"/>
                      <a:pt x="492" y="2402"/>
                    </a:cubicBezTo>
                    <a:cubicBezTo>
                      <a:pt x="2434" y="470"/>
                      <a:pt x="2434" y="470"/>
                      <a:pt x="2434" y="470"/>
                    </a:cubicBezTo>
                    <a:cubicBezTo>
                      <a:pt x="1966" y="0"/>
                      <a:pt x="1966" y="0"/>
                      <a:pt x="1966" y="0"/>
                    </a:cubicBezTo>
                    <a:lnTo>
                      <a:pt x="0" y="19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8" name="Freeform 15"/>
              <p:cNvSpPr/>
              <p:nvPr/>
            </p:nvSpPr>
            <p:spPr bwMode="auto">
              <a:xfrm>
                <a:off x="3877913" y="4151183"/>
                <a:ext cx="1414904" cy="1392435"/>
              </a:xfrm>
              <a:custGeom>
                <a:avLst/>
                <a:gdLst>
                  <a:gd name="T0" fmla="*/ 468 w 2473"/>
                  <a:gd name="T1" fmla="*/ 0 h 2434"/>
                  <a:gd name="T2" fmla="*/ 0 w 2473"/>
                  <a:gd name="T3" fmla="*/ 470 h 2434"/>
                  <a:gd name="T4" fmla="*/ 1974 w 2473"/>
                  <a:gd name="T5" fmla="*/ 2434 h 2434"/>
                  <a:gd name="T6" fmla="*/ 2473 w 2473"/>
                  <a:gd name="T7" fmla="*/ 1994 h 2434"/>
                  <a:gd name="T8" fmla="*/ 468 w 2473"/>
                  <a:gd name="T9" fmla="*/ 0 h 2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3" h="2434">
                    <a:moveTo>
                      <a:pt x="468" y="0"/>
                    </a:moveTo>
                    <a:cubicBezTo>
                      <a:pt x="0" y="470"/>
                      <a:pt x="0" y="470"/>
                      <a:pt x="0" y="470"/>
                    </a:cubicBezTo>
                    <a:cubicBezTo>
                      <a:pt x="1974" y="2434"/>
                      <a:pt x="1974" y="2434"/>
                      <a:pt x="1974" y="2434"/>
                    </a:cubicBezTo>
                    <a:cubicBezTo>
                      <a:pt x="2200" y="2366"/>
                      <a:pt x="2332" y="2258"/>
                      <a:pt x="2473" y="1994"/>
                    </a:cubicBezTo>
                    <a:lnTo>
                      <a:pt x="46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9" name="Freeform 16"/>
              <p:cNvSpPr/>
              <p:nvPr/>
            </p:nvSpPr>
            <p:spPr bwMode="auto">
              <a:xfrm>
                <a:off x="3670232" y="3348392"/>
                <a:ext cx="409290" cy="2524359"/>
              </a:xfrm>
              <a:custGeom>
                <a:avLst/>
                <a:gdLst>
                  <a:gd name="T0" fmla="*/ 0 w 715"/>
                  <a:gd name="T1" fmla="*/ 4252 h 4412"/>
                  <a:gd name="T2" fmla="*/ 663 w 715"/>
                  <a:gd name="T3" fmla="*/ 4275 h 4412"/>
                  <a:gd name="T4" fmla="*/ 715 w 715"/>
                  <a:gd name="T5" fmla="*/ 9 h 4412"/>
                  <a:gd name="T6" fmla="*/ 52 w 715"/>
                  <a:gd name="T7" fmla="*/ 0 h 4412"/>
                  <a:gd name="T8" fmla="*/ 0 w 715"/>
                  <a:gd name="T9" fmla="*/ 4252 h 4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5" h="4412">
                    <a:moveTo>
                      <a:pt x="0" y="4252"/>
                    </a:moveTo>
                    <a:cubicBezTo>
                      <a:pt x="196" y="4412"/>
                      <a:pt x="476" y="4402"/>
                      <a:pt x="663" y="4275"/>
                    </a:cubicBezTo>
                    <a:cubicBezTo>
                      <a:pt x="715" y="9"/>
                      <a:pt x="715" y="9"/>
                      <a:pt x="715" y="9"/>
                    </a:cubicBezTo>
                    <a:cubicBezTo>
                      <a:pt x="52" y="0"/>
                      <a:pt x="52" y="0"/>
                      <a:pt x="52" y="0"/>
                    </a:cubicBezTo>
                    <a:lnTo>
                      <a:pt x="0" y="42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40" name="Group 17"/>
            <p:cNvGrpSpPr/>
            <p:nvPr/>
          </p:nvGrpSpPr>
          <p:grpSpPr>
            <a:xfrm>
              <a:off x="7565173" y="1668270"/>
              <a:ext cx="3500825" cy="3500217"/>
              <a:chOff x="2116873" y="2201895"/>
              <a:chExt cx="3500825" cy="3500217"/>
            </a:xfrm>
          </p:grpSpPr>
          <p:sp>
            <p:nvSpPr>
              <p:cNvPr id="41" name="Oval 11"/>
              <p:cNvSpPr>
                <a:spLocks noChangeArrowheads="1"/>
              </p:cNvSpPr>
              <p:nvPr/>
            </p:nvSpPr>
            <p:spPr bwMode="auto">
              <a:xfrm>
                <a:off x="2116873" y="2201895"/>
                <a:ext cx="3500825" cy="3500217"/>
              </a:xfrm>
              <a:prstGeom prst="ellipse">
                <a:avLst/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2" name="Oval 12"/>
              <p:cNvSpPr>
                <a:spLocks noChangeArrowheads="1"/>
              </p:cNvSpPr>
              <p:nvPr/>
            </p:nvSpPr>
            <p:spPr bwMode="auto">
              <a:xfrm>
                <a:off x="2377993" y="2463014"/>
                <a:ext cx="2979193" cy="297858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3" name="Oval 13"/>
              <p:cNvSpPr>
                <a:spLocks noChangeArrowheads="1"/>
              </p:cNvSpPr>
              <p:nvPr/>
            </p:nvSpPr>
            <p:spPr bwMode="auto">
              <a:xfrm>
                <a:off x="2693765" y="2778180"/>
                <a:ext cx="2347648" cy="2347648"/>
              </a:xfrm>
              <a:prstGeom prst="ellipse">
                <a:avLst/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4" name="Oval 14"/>
              <p:cNvSpPr>
                <a:spLocks noChangeArrowheads="1"/>
              </p:cNvSpPr>
              <p:nvPr/>
            </p:nvSpPr>
            <p:spPr bwMode="auto">
              <a:xfrm>
                <a:off x="2996179" y="3079985"/>
                <a:ext cx="1742822" cy="174403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5" name="Oval 15"/>
              <p:cNvSpPr>
                <a:spLocks noChangeArrowheads="1"/>
              </p:cNvSpPr>
              <p:nvPr/>
            </p:nvSpPr>
            <p:spPr bwMode="auto">
              <a:xfrm>
                <a:off x="3284018" y="3368432"/>
                <a:ext cx="1166537" cy="1167144"/>
              </a:xfrm>
              <a:prstGeom prst="ellipse">
                <a:avLst/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6" name="Oval 16"/>
              <p:cNvSpPr>
                <a:spLocks noChangeArrowheads="1"/>
              </p:cNvSpPr>
              <p:nvPr/>
            </p:nvSpPr>
            <p:spPr bwMode="auto">
              <a:xfrm>
                <a:off x="3530563" y="3615584"/>
                <a:ext cx="672839" cy="672838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7" name="Oval 17"/>
              <p:cNvSpPr>
                <a:spLocks noChangeArrowheads="1"/>
              </p:cNvSpPr>
              <p:nvPr/>
            </p:nvSpPr>
            <p:spPr bwMode="auto">
              <a:xfrm>
                <a:off x="3709096" y="3794117"/>
                <a:ext cx="315773" cy="31577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</p:grpSp>
      <p:grpSp>
        <p:nvGrpSpPr>
          <p:cNvPr id="48" name="Group 34"/>
          <p:cNvGrpSpPr/>
          <p:nvPr/>
        </p:nvGrpSpPr>
        <p:grpSpPr>
          <a:xfrm rot="20520000">
            <a:off x="6751955" y="2426335"/>
            <a:ext cx="2066925" cy="2111375"/>
            <a:chOff x="5920323" y="2302554"/>
            <a:chExt cx="2180669" cy="2227927"/>
          </a:xfrm>
          <a:effectLst>
            <a:outerShdw blurRad="177800" dir="18900000" sy="23000" kx="-1200000" algn="bl" rotWithShape="0">
              <a:prstClr val="black">
                <a:alpha val="29000"/>
              </a:prstClr>
            </a:outerShdw>
          </a:effectLst>
        </p:grpSpPr>
        <p:sp>
          <p:nvSpPr>
            <p:cNvPr id="49" name="Freeform 21"/>
            <p:cNvSpPr/>
            <p:nvPr/>
          </p:nvSpPr>
          <p:spPr bwMode="auto">
            <a:xfrm>
              <a:off x="7879324" y="4300937"/>
              <a:ext cx="221668" cy="229544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50" name="Freeform 22"/>
            <p:cNvSpPr/>
            <p:nvPr/>
          </p:nvSpPr>
          <p:spPr bwMode="auto">
            <a:xfrm>
              <a:off x="7375227" y="3756332"/>
              <a:ext cx="554732" cy="640248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51" name="Freeform 23"/>
            <p:cNvSpPr/>
            <p:nvPr/>
          </p:nvSpPr>
          <p:spPr bwMode="auto">
            <a:xfrm>
              <a:off x="7363975" y="3746206"/>
              <a:ext cx="155280" cy="247548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52" name="Freeform 24"/>
            <p:cNvSpPr/>
            <p:nvPr/>
          </p:nvSpPr>
          <p:spPr bwMode="auto">
            <a:xfrm>
              <a:off x="5920323" y="2783021"/>
              <a:ext cx="534478" cy="459088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53" name="Freeform 25"/>
            <p:cNvSpPr/>
            <p:nvPr/>
          </p:nvSpPr>
          <p:spPr bwMode="auto">
            <a:xfrm>
              <a:off x="6315274" y="2361065"/>
              <a:ext cx="198038" cy="517599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54" name="Freeform 26"/>
            <p:cNvSpPr/>
            <p:nvPr/>
          </p:nvSpPr>
          <p:spPr bwMode="auto">
            <a:xfrm>
              <a:off x="6072227" y="2841532"/>
              <a:ext cx="569359" cy="690883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bg2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55" name="Freeform 27"/>
            <p:cNvSpPr/>
            <p:nvPr/>
          </p:nvSpPr>
          <p:spPr bwMode="auto">
            <a:xfrm>
              <a:off x="6363658" y="2302554"/>
              <a:ext cx="541229" cy="755020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bg2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56" name="Freeform 28"/>
            <p:cNvSpPr/>
            <p:nvPr/>
          </p:nvSpPr>
          <p:spPr bwMode="auto">
            <a:xfrm>
              <a:off x="6451425" y="2878664"/>
              <a:ext cx="1019446" cy="1046451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</p:grpSp>
      <p:grpSp>
        <p:nvGrpSpPr>
          <p:cNvPr id="57" name="Group 43"/>
          <p:cNvGrpSpPr/>
          <p:nvPr/>
        </p:nvGrpSpPr>
        <p:grpSpPr>
          <a:xfrm rot="1020000">
            <a:off x="8169275" y="1069975"/>
            <a:ext cx="1816735" cy="1856105"/>
            <a:chOff x="6076950" y="2555876"/>
            <a:chExt cx="3076576" cy="3143249"/>
          </a:xfrm>
          <a:effectLst>
            <a:outerShdw blurRad="177800" dir="18900000" sy="23000" kx="-1200000" algn="bl" rotWithShape="0">
              <a:prstClr val="black">
                <a:alpha val="29000"/>
              </a:prstClr>
            </a:outerShdw>
          </a:effectLst>
        </p:grpSpPr>
        <p:sp>
          <p:nvSpPr>
            <p:cNvPr id="58" name="Freeform 21"/>
            <p:cNvSpPr/>
            <p:nvPr/>
          </p:nvSpPr>
          <p:spPr bwMode="auto">
            <a:xfrm>
              <a:off x="8840788" y="5375275"/>
              <a:ext cx="312738" cy="32385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59" name="Freeform 22"/>
            <p:cNvSpPr/>
            <p:nvPr/>
          </p:nvSpPr>
          <p:spPr bwMode="auto">
            <a:xfrm>
              <a:off x="8129588" y="4606925"/>
              <a:ext cx="782638" cy="903287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60" name="Freeform 23"/>
            <p:cNvSpPr/>
            <p:nvPr/>
          </p:nvSpPr>
          <p:spPr bwMode="auto">
            <a:xfrm>
              <a:off x="8113713" y="4592638"/>
              <a:ext cx="219075" cy="349250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61" name="Freeform 24"/>
            <p:cNvSpPr/>
            <p:nvPr/>
          </p:nvSpPr>
          <p:spPr bwMode="auto">
            <a:xfrm>
              <a:off x="6076950" y="3233738"/>
              <a:ext cx="754063" cy="647700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62" name="Freeform 25"/>
            <p:cNvSpPr/>
            <p:nvPr/>
          </p:nvSpPr>
          <p:spPr bwMode="auto">
            <a:xfrm>
              <a:off x="6634163" y="2638425"/>
              <a:ext cx="279400" cy="730250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63" name="Freeform 26"/>
            <p:cNvSpPr/>
            <p:nvPr/>
          </p:nvSpPr>
          <p:spPr bwMode="auto">
            <a:xfrm>
              <a:off x="6291263" y="3316288"/>
              <a:ext cx="803275" cy="974725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64" name="Freeform 27"/>
            <p:cNvSpPr/>
            <p:nvPr/>
          </p:nvSpPr>
          <p:spPr bwMode="auto">
            <a:xfrm>
              <a:off x="6702425" y="2555876"/>
              <a:ext cx="763588" cy="1065212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65" name="Freeform 28"/>
            <p:cNvSpPr/>
            <p:nvPr/>
          </p:nvSpPr>
          <p:spPr bwMode="auto">
            <a:xfrm>
              <a:off x="6826250" y="3368675"/>
              <a:ext cx="1438275" cy="147637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</p:grpSp>
      <p:grpSp>
        <p:nvGrpSpPr>
          <p:cNvPr id="66" name="Group 25"/>
          <p:cNvGrpSpPr/>
          <p:nvPr/>
        </p:nvGrpSpPr>
        <p:grpSpPr>
          <a:xfrm>
            <a:off x="6974840" y="1219200"/>
            <a:ext cx="2327910" cy="2378075"/>
            <a:chOff x="6076950" y="2555876"/>
            <a:chExt cx="3076576" cy="3143249"/>
          </a:xfrm>
          <a:effectLst>
            <a:outerShdw blurRad="177800" dir="18900000" sy="23000" kx="-1200000" algn="bl" rotWithShape="0">
              <a:prstClr val="black">
                <a:alpha val="29000"/>
              </a:prstClr>
            </a:outerShdw>
          </a:effectLst>
        </p:grpSpPr>
        <p:sp>
          <p:nvSpPr>
            <p:cNvPr id="67" name="Freeform 21"/>
            <p:cNvSpPr/>
            <p:nvPr/>
          </p:nvSpPr>
          <p:spPr bwMode="auto">
            <a:xfrm>
              <a:off x="8840788" y="5375275"/>
              <a:ext cx="312738" cy="32385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68" name="Freeform 22"/>
            <p:cNvSpPr/>
            <p:nvPr/>
          </p:nvSpPr>
          <p:spPr bwMode="auto">
            <a:xfrm>
              <a:off x="8129588" y="4606925"/>
              <a:ext cx="782638" cy="903287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69" name="Freeform 23"/>
            <p:cNvSpPr/>
            <p:nvPr/>
          </p:nvSpPr>
          <p:spPr bwMode="auto">
            <a:xfrm>
              <a:off x="8113713" y="4592638"/>
              <a:ext cx="219075" cy="349250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70" name="Freeform 24"/>
            <p:cNvSpPr/>
            <p:nvPr/>
          </p:nvSpPr>
          <p:spPr bwMode="auto">
            <a:xfrm>
              <a:off x="6076950" y="3233738"/>
              <a:ext cx="754063" cy="647700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71" name="Freeform 25"/>
            <p:cNvSpPr/>
            <p:nvPr/>
          </p:nvSpPr>
          <p:spPr bwMode="auto">
            <a:xfrm>
              <a:off x="6634163" y="2638425"/>
              <a:ext cx="279400" cy="730250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72" name="Freeform 26"/>
            <p:cNvSpPr/>
            <p:nvPr/>
          </p:nvSpPr>
          <p:spPr bwMode="auto">
            <a:xfrm>
              <a:off x="6291263" y="3316288"/>
              <a:ext cx="803275" cy="974725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73" name="Freeform 27"/>
            <p:cNvSpPr/>
            <p:nvPr/>
          </p:nvSpPr>
          <p:spPr bwMode="auto">
            <a:xfrm>
              <a:off x="6702425" y="2555876"/>
              <a:ext cx="763588" cy="1065212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74" name="Freeform 28"/>
            <p:cNvSpPr/>
            <p:nvPr/>
          </p:nvSpPr>
          <p:spPr bwMode="auto">
            <a:xfrm>
              <a:off x="6826250" y="3368675"/>
              <a:ext cx="1438275" cy="147637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</p:grpSp>
      <p:sp>
        <p:nvSpPr>
          <p:cNvPr id="90" name="Shape 45"/>
          <p:cNvSpPr/>
          <p:nvPr/>
        </p:nvSpPr>
        <p:spPr>
          <a:xfrm>
            <a:off x="907415" y="2663825"/>
            <a:ext cx="2834005" cy="760730"/>
          </a:xfrm>
          <a:prstGeom prst="rect">
            <a:avLst/>
          </a:prstGeom>
          <a:ln w="12700">
            <a:miter lim="400000"/>
          </a:ln>
        </p:spPr>
        <p:txBody>
          <a:bodyPr wrap="square" lIns="34290" tIns="34290" rIns="34290" bIns="34290">
            <a:spAutoFit/>
          </a:bodyPr>
          <a:lstStyle>
            <a:lvl1pPr algn="l" defTabSz="914400">
              <a:defRPr sz="9000" cap="all" spc="1350">
                <a:solidFill>
                  <a:srgbClr val="3766D7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</a:lstStyle>
          <a:p>
            <a:pPr lvl="0" algn="ctr">
              <a:defRPr sz="1800" cap="none" spc="0">
                <a:solidFill>
                  <a:srgbClr val="000000"/>
                </a:solidFill>
              </a:defRPr>
            </a:pPr>
            <a:r>
              <a:rPr lang="en-US" altLang="zh-CN" sz="4500" b="1" spc="281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 charset="-122"/>
              </a:rPr>
              <a:t>PART 03</a:t>
            </a:r>
            <a:endParaRPr lang="en-US" altLang="zh-CN" sz="4500" b="1" spc="281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 charset="-122"/>
            </a:endParaRPr>
          </a:p>
        </p:txBody>
      </p:sp>
      <p:sp>
        <p:nvSpPr>
          <p:cNvPr id="91" name="Shape 45"/>
          <p:cNvSpPr/>
          <p:nvPr/>
        </p:nvSpPr>
        <p:spPr>
          <a:xfrm>
            <a:off x="907415" y="3652520"/>
            <a:ext cx="5180330" cy="1915160"/>
          </a:xfrm>
          <a:prstGeom prst="rect">
            <a:avLst/>
          </a:prstGeom>
          <a:ln w="12700">
            <a:miter lim="400000"/>
          </a:ln>
        </p:spPr>
        <p:txBody>
          <a:bodyPr wrap="square" lIns="34290" tIns="34290" rIns="34290" bIns="34290">
            <a:spAutoFit/>
          </a:bodyPr>
          <a:lstStyle>
            <a:lvl1pPr algn="l" defTabSz="914400">
              <a:defRPr sz="9000" cap="all" spc="1350">
                <a:solidFill>
                  <a:srgbClr val="3766D7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</a:lstStyle>
          <a:p>
            <a:pPr lvl="0" algn="ctr">
              <a:defRPr sz="1800" cap="none" spc="0">
                <a:solidFill>
                  <a:srgbClr val="000000"/>
                </a:solidFill>
              </a:defRPr>
            </a:pPr>
            <a:r>
              <a:rPr lang="en-US" altLang="zh-CN" sz="6000" b="1" spc="28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 charset="-122"/>
                <a:sym typeface="+mn-ea"/>
              </a:rPr>
              <a:t>Smart</a:t>
            </a:r>
            <a:r>
              <a:rPr lang="zh-CN" altLang="en-US" sz="6000" b="1" spc="28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 charset="-122"/>
                <a:sym typeface="+mn-ea"/>
              </a:rPr>
              <a:t>管理的</a:t>
            </a:r>
            <a:endParaRPr lang="zh-CN" altLang="en-US" sz="6000" b="1" spc="28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 charset="-122"/>
              <a:sym typeface="+mn-ea"/>
            </a:endParaRPr>
          </a:p>
          <a:p>
            <a:pPr lvl="0" algn="l">
              <a:defRPr sz="1800" cap="none" spc="0">
                <a:solidFill>
                  <a:srgbClr val="000000"/>
                </a:solidFill>
              </a:defRPr>
            </a:pPr>
            <a:r>
              <a:rPr lang="zh-CN" altLang="en-US" sz="6000" b="1" spc="28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 charset="-122"/>
                <a:sym typeface="+mn-ea"/>
              </a:rPr>
              <a:t>应用与案例</a:t>
            </a:r>
            <a:endParaRPr lang="zh-CN" sz="6000" b="1" spc="28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 charset="-122"/>
            </a:endParaRPr>
          </a:p>
        </p:txBody>
      </p:sp>
      <p:sp>
        <p:nvSpPr>
          <p:cNvPr id="3" name="TextBox 16"/>
          <p:cNvSpPr txBox="1"/>
          <p:nvPr/>
        </p:nvSpPr>
        <p:spPr>
          <a:xfrm>
            <a:off x="9812759" y="297321"/>
            <a:ext cx="978484" cy="55308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p>
            <a:pPr algn="dist"/>
            <a:r>
              <a:rPr lang="en-US" altLang="zh-CN" sz="30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LOGO</a:t>
            </a:r>
            <a:endParaRPr lang="en-US" altLang="zh-CN" sz="3000" spc="-15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0730285" y="383677"/>
            <a:ext cx="1168339" cy="349867"/>
            <a:chOff x="16110" y="530"/>
            <a:chExt cx="1840" cy="551"/>
          </a:xfrm>
        </p:grpSpPr>
        <p:sp>
          <p:nvSpPr>
            <p:cNvPr id="5" name="矩形 4"/>
            <p:cNvSpPr/>
            <p:nvPr/>
          </p:nvSpPr>
          <p:spPr>
            <a:xfrm>
              <a:off x="16169" y="579"/>
              <a:ext cx="1626" cy="50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360"/>
            </a:p>
          </p:txBody>
        </p:sp>
        <p:sp>
          <p:nvSpPr>
            <p:cNvPr id="6" name="TextBox 10"/>
            <p:cNvSpPr txBox="1"/>
            <p:nvPr/>
          </p:nvSpPr>
          <p:spPr>
            <a:xfrm>
              <a:off x="16110" y="530"/>
              <a:ext cx="1723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您的公司名称</a:t>
              </a:r>
              <a:endPara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Box 12"/>
            <p:cNvSpPr txBox="1"/>
            <p:nvPr/>
          </p:nvSpPr>
          <p:spPr>
            <a:xfrm>
              <a:off x="16110" y="792"/>
              <a:ext cx="1840" cy="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YOUR CONPANY NAME</a:t>
              </a:r>
              <a:endParaRPr lang="en-US" altLang="zh-CN" sz="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0" name="组合 39"/>
          <p:cNvGrpSpPr/>
          <p:nvPr/>
        </p:nvGrpSpPr>
        <p:grpSpPr>
          <a:xfrm>
            <a:off x="265430" y="267970"/>
            <a:ext cx="438785" cy="622300"/>
            <a:chOff x="418" y="422"/>
            <a:chExt cx="691" cy="980"/>
          </a:xfrm>
          <a:solidFill>
            <a:srgbClr val="0070C0"/>
          </a:solidFill>
        </p:grpSpPr>
        <p:sp>
          <p:nvSpPr>
            <p:cNvPr id="41" name="Freeform 5"/>
            <p:cNvSpPr/>
            <p:nvPr/>
          </p:nvSpPr>
          <p:spPr bwMode="auto">
            <a:xfrm>
              <a:off x="425" y="422"/>
              <a:ext cx="414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6"/>
            <p:cNvSpPr/>
            <p:nvPr/>
          </p:nvSpPr>
          <p:spPr bwMode="auto">
            <a:xfrm>
              <a:off x="695" y="696"/>
              <a:ext cx="414" cy="423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7"/>
            <p:cNvSpPr/>
            <p:nvPr/>
          </p:nvSpPr>
          <p:spPr bwMode="auto">
            <a:xfrm>
              <a:off x="418" y="982"/>
              <a:ext cx="411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45" name="直接连接符 44"/>
          <p:cNvCxnSpPr/>
          <p:nvPr/>
        </p:nvCxnSpPr>
        <p:spPr>
          <a:xfrm>
            <a:off x="874395" y="921385"/>
            <a:ext cx="10248900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"/>
          <p:cNvSpPr>
            <a:spLocks noChangeArrowheads="1"/>
          </p:cNvSpPr>
          <p:nvPr/>
        </p:nvSpPr>
        <p:spPr bwMode="auto">
          <a:xfrm>
            <a:off x="789305" y="338455"/>
            <a:ext cx="6035675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8760" tIns="59381" rIns="118760" bIns="5938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爱丽丝漫游奇境记</a:t>
            </a:r>
            <a:endParaRPr lang="zh-CN" sz="2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0817225" y="164465"/>
            <a:ext cx="1038860" cy="1056005"/>
            <a:chOff x="8166" y="1198"/>
            <a:chExt cx="5105" cy="5191"/>
          </a:xfrm>
        </p:grpSpPr>
        <p:grpSp>
          <p:nvGrpSpPr>
            <p:cNvPr id="82" name="Group 81"/>
            <p:cNvGrpSpPr/>
            <p:nvPr/>
          </p:nvGrpSpPr>
          <p:grpSpPr>
            <a:xfrm>
              <a:off x="8983" y="2373"/>
              <a:ext cx="4288" cy="4016"/>
              <a:chOff x="7133415" y="1668270"/>
              <a:chExt cx="4322441" cy="4047961"/>
            </a:xfrm>
          </p:grpSpPr>
          <p:grpSp>
            <p:nvGrpSpPr>
              <p:cNvPr id="6" name="Group 9"/>
              <p:cNvGrpSpPr/>
              <p:nvPr/>
            </p:nvGrpSpPr>
            <p:grpSpPr>
              <a:xfrm>
                <a:off x="7133415" y="2987835"/>
                <a:ext cx="4322441" cy="2728396"/>
                <a:chOff x="1685115" y="3521460"/>
                <a:chExt cx="4322441" cy="2728396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16" name="Freeform 10"/>
                <p:cNvSpPr/>
                <p:nvPr/>
              </p:nvSpPr>
              <p:spPr bwMode="auto">
                <a:xfrm>
                  <a:off x="3925886" y="4199156"/>
                  <a:ext cx="2081670" cy="2050700"/>
                </a:xfrm>
                <a:custGeom>
                  <a:avLst/>
                  <a:gdLst>
                    <a:gd name="T0" fmla="*/ 3577 w 3638"/>
                    <a:gd name="T1" fmla="*/ 3090 h 3585"/>
                    <a:gd name="T2" fmla="*/ 3555 w 3638"/>
                    <a:gd name="T3" fmla="*/ 3072 h 3585"/>
                    <a:gd name="T4" fmla="*/ 3556 w 3638"/>
                    <a:gd name="T5" fmla="*/ 3071 h 3585"/>
                    <a:gd name="T6" fmla="*/ 468 w 3638"/>
                    <a:gd name="T7" fmla="*/ 0 h 3585"/>
                    <a:gd name="T8" fmla="*/ 0 w 3638"/>
                    <a:gd name="T9" fmla="*/ 470 h 3585"/>
                    <a:gd name="T10" fmla="*/ 3062 w 3638"/>
                    <a:gd name="T11" fmla="*/ 3516 h 3585"/>
                    <a:gd name="T12" fmla="*/ 3067 w 3638"/>
                    <a:gd name="T13" fmla="*/ 3522 h 3585"/>
                    <a:gd name="T14" fmla="*/ 3084 w 3638"/>
                    <a:gd name="T15" fmla="*/ 3537 h 3585"/>
                    <a:gd name="T16" fmla="*/ 3088 w 3638"/>
                    <a:gd name="T17" fmla="*/ 3541 h 3585"/>
                    <a:gd name="T18" fmla="*/ 3088 w 3638"/>
                    <a:gd name="T19" fmla="*/ 3540 h 3585"/>
                    <a:gd name="T20" fmla="*/ 3432 w 3638"/>
                    <a:gd name="T21" fmla="*/ 3436 h 3585"/>
                    <a:gd name="T22" fmla="*/ 3577 w 3638"/>
                    <a:gd name="T23" fmla="*/ 309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8" h="3585">
                      <a:moveTo>
                        <a:pt x="3577" y="3090"/>
                      </a:moveTo>
                      <a:cubicBezTo>
                        <a:pt x="3570" y="3083"/>
                        <a:pt x="3563" y="3077"/>
                        <a:pt x="3555" y="3072"/>
                      </a:cubicBezTo>
                      <a:cubicBezTo>
                        <a:pt x="3556" y="3071"/>
                        <a:pt x="3556" y="3071"/>
                        <a:pt x="3556" y="3071"/>
                      </a:cubicBezTo>
                      <a:cubicBezTo>
                        <a:pt x="468" y="0"/>
                        <a:pt x="468" y="0"/>
                        <a:pt x="468" y="0"/>
                      </a:cubicBez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3062" y="3516"/>
                        <a:pt x="3062" y="3516"/>
                        <a:pt x="3062" y="3516"/>
                      </a:cubicBezTo>
                      <a:cubicBezTo>
                        <a:pt x="3064" y="3518"/>
                        <a:pt x="3065" y="3520"/>
                        <a:pt x="3067" y="3522"/>
                      </a:cubicBezTo>
                      <a:cubicBezTo>
                        <a:pt x="3072" y="3528"/>
                        <a:pt x="3078" y="3533"/>
                        <a:pt x="3084" y="3537"/>
                      </a:cubicBezTo>
                      <a:cubicBezTo>
                        <a:pt x="3088" y="3541"/>
                        <a:pt x="3088" y="3541"/>
                        <a:pt x="3088" y="3541"/>
                      </a:cubicBezTo>
                      <a:cubicBezTo>
                        <a:pt x="3088" y="3540"/>
                        <a:pt x="3088" y="3540"/>
                        <a:pt x="3088" y="3540"/>
                      </a:cubicBezTo>
                      <a:cubicBezTo>
                        <a:pt x="3160" y="3585"/>
                        <a:pt x="3305" y="3544"/>
                        <a:pt x="3432" y="3436"/>
                      </a:cubicBezTo>
                      <a:cubicBezTo>
                        <a:pt x="3573" y="3317"/>
                        <a:pt x="3638" y="3162"/>
                        <a:pt x="3577" y="309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7" name="Freeform 11"/>
                <p:cNvSpPr/>
                <p:nvPr/>
              </p:nvSpPr>
              <p:spPr bwMode="auto">
                <a:xfrm>
                  <a:off x="1685115" y="4199156"/>
                  <a:ext cx="2081063" cy="2050700"/>
                </a:xfrm>
                <a:custGeom>
                  <a:avLst/>
                  <a:gdLst>
                    <a:gd name="T0" fmla="*/ 3637 w 3637"/>
                    <a:gd name="T1" fmla="*/ 470 h 3585"/>
                    <a:gd name="T2" fmla="*/ 3169 w 3637"/>
                    <a:gd name="T3" fmla="*/ 0 h 3585"/>
                    <a:gd name="T4" fmla="*/ 82 w 3637"/>
                    <a:gd name="T5" fmla="*/ 3071 h 3585"/>
                    <a:gd name="T6" fmla="*/ 83 w 3637"/>
                    <a:gd name="T7" fmla="*/ 3072 h 3585"/>
                    <a:gd name="T8" fmla="*/ 61 w 3637"/>
                    <a:gd name="T9" fmla="*/ 3090 h 3585"/>
                    <a:gd name="T10" fmla="*/ 205 w 3637"/>
                    <a:gd name="T11" fmla="*/ 3436 h 3585"/>
                    <a:gd name="T12" fmla="*/ 549 w 3637"/>
                    <a:gd name="T13" fmla="*/ 3540 h 3585"/>
                    <a:gd name="T14" fmla="*/ 550 w 3637"/>
                    <a:gd name="T15" fmla="*/ 3541 h 3585"/>
                    <a:gd name="T16" fmla="*/ 553 w 3637"/>
                    <a:gd name="T17" fmla="*/ 3537 h 3585"/>
                    <a:gd name="T18" fmla="*/ 570 w 3637"/>
                    <a:gd name="T19" fmla="*/ 3522 h 3585"/>
                    <a:gd name="T20" fmla="*/ 575 w 3637"/>
                    <a:gd name="T21" fmla="*/ 3516 h 3585"/>
                    <a:gd name="T22" fmla="*/ 3637 w 3637"/>
                    <a:gd name="T23" fmla="*/ 47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7" h="3585">
                      <a:moveTo>
                        <a:pt x="3637" y="470"/>
                      </a:moveTo>
                      <a:cubicBezTo>
                        <a:pt x="3169" y="0"/>
                        <a:pt x="3169" y="0"/>
                        <a:pt x="3169" y="0"/>
                      </a:cubicBezTo>
                      <a:cubicBezTo>
                        <a:pt x="82" y="3071"/>
                        <a:pt x="82" y="3071"/>
                        <a:pt x="82" y="3071"/>
                      </a:cubicBezTo>
                      <a:cubicBezTo>
                        <a:pt x="83" y="3072"/>
                        <a:pt x="83" y="3072"/>
                        <a:pt x="83" y="3072"/>
                      </a:cubicBezTo>
                      <a:cubicBezTo>
                        <a:pt x="74" y="3077"/>
                        <a:pt x="67" y="3083"/>
                        <a:pt x="61" y="3090"/>
                      </a:cubicBezTo>
                      <a:cubicBezTo>
                        <a:pt x="0" y="3162"/>
                        <a:pt x="65" y="3317"/>
                        <a:pt x="205" y="3436"/>
                      </a:cubicBezTo>
                      <a:cubicBezTo>
                        <a:pt x="332" y="3544"/>
                        <a:pt x="477" y="3585"/>
                        <a:pt x="549" y="3540"/>
                      </a:cubicBezTo>
                      <a:cubicBezTo>
                        <a:pt x="550" y="3541"/>
                        <a:pt x="550" y="3541"/>
                        <a:pt x="550" y="3541"/>
                      </a:cubicBezTo>
                      <a:cubicBezTo>
                        <a:pt x="553" y="3537"/>
                        <a:pt x="553" y="3537"/>
                        <a:pt x="553" y="3537"/>
                      </a:cubicBezTo>
                      <a:cubicBezTo>
                        <a:pt x="560" y="3533"/>
                        <a:pt x="565" y="3528"/>
                        <a:pt x="570" y="3522"/>
                      </a:cubicBezTo>
                      <a:cubicBezTo>
                        <a:pt x="572" y="3520"/>
                        <a:pt x="574" y="3518"/>
                        <a:pt x="575" y="3516"/>
                      </a:cubicBezTo>
                      <a:lnTo>
                        <a:pt x="3637" y="4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8" name="Freeform 12"/>
                <p:cNvSpPr/>
                <p:nvPr/>
              </p:nvSpPr>
              <p:spPr bwMode="auto">
                <a:xfrm>
                  <a:off x="3668410" y="3521460"/>
                  <a:ext cx="411112" cy="2598444"/>
                </a:xfrm>
                <a:custGeom>
                  <a:avLst/>
                  <a:gdLst>
                    <a:gd name="T0" fmla="*/ 667 w 719"/>
                    <a:gd name="T1" fmla="*/ 4334 h 4542"/>
                    <a:gd name="T2" fmla="*/ 666 w 719"/>
                    <a:gd name="T3" fmla="*/ 4326 h 4542"/>
                    <a:gd name="T4" fmla="*/ 719 w 719"/>
                    <a:gd name="T5" fmla="*/ 8 h 4542"/>
                    <a:gd name="T6" fmla="*/ 56 w 719"/>
                    <a:gd name="T7" fmla="*/ 0 h 4542"/>
                    <a:gd name="T8" fmla="*/ 2 w 719"/>
                    <a:gd name="T9" fmla="*/ 4354 h 4542"/>
                    <a:gd name="T10" fmla="*/ 4 w 719"/>
                    <a:gd name="T11" fmla="*/ 4354 h 4542"/>
                    <a:gd name="T12" fmla="*/ 1 w 719"/>
                    <a:gd name="T13" fmla="*/ 4383 h 4542"/>
                    <a:gd name="T14" fmla="*/ 347 w 719"/>
                    <a:gd name="T15" fmla="*/ 4529 h 4542"/>
                    <a:gd name="T16" fmla="*/ 665 w 719"/>
                    <a:gd name="T17" fmla="*/ 4362 h 4542"/>
                    <a:gd name="T18" fmla="*/ 666 w 719"/>
                    <a:gd name="T19" fmla="*/ 4362 h 4542"/>
                    <a:gd name="T20" fmla="*/ 666 w 719"/>
                    <a:gd name="T21" fmla="*/ 4357 h 4542"/>
                    <a:gd name="T22" fmla="*/ 667 w 719"/>
                    <a:gd name="T23" fmla="*/ 4334 h 45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19" h="4542">
                      <a:moveTo>
                        <a:pt x="667" y="4334"/>
                      </a:moveTo>
                      <a:cubicBezTo>
                        <a:pt x="667" y="4332"/>
                        <a:pt x="667" y="4329"/>
                        <a:pt x="666" y="4326"/>
                      </a:cubicBezTo>
                      <a:cubicBezTo>
                        <a:pt x="719" y="8"/>
                        <a:pt x="719" y="8"/>
                        <a:pt x="719" y="8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2" y="4354"/>
                        <a:pt x="2" y="4354"/>
                        <a:pt x="2" y="4354"/>
                      </a:cubicBezTo>
                      <a:cubicBezTo>
                        <a:pt x="4" y="4354"/>
                        <a:pt x="4" y="4354"/>
                        <a:pt x="4" y="4354"/>
                      </a:cubicBezTo>
                      <a:cubicBezTo>
                        <a:pt x="1" y="4364"/>
                        <a:pt x="0" y="4373"/>
                        <a:pt x="1" y="4383"/>
                      </a:cubicBezTo>
                      <a:cubicBezTo>
                        <a:pt x="8" y="4477"/>
                        <a:pt x="163" y="4542"/>
                        <a:pt x="347" y="4529"/>
                      </a:cubicBezTo>
                      <a:cubicBezTo>
                        <a:pt x="512" y="4517"/>
                        <a:pt x="645" y="4445"/>
                        <a:pt x="665" y="4362"/>
                      </a:cubicBezTo>
                      <a:cubicBezTo>
                        <a:pt x="666" y="4362"/>
                        <a:pt x="666" y="4362"/>
                        <a:pt x="666" y="4362"/>
                      </a:cubicBezTo>
                      <a:cubicBezTo>
                        <a:pt x="666" y="4357"/>
                        <a:pt x="666" y="4357"/>
                        <a:pt x="666" y="4357"/>
                      </a:cubicBezTo>
                      <a:cubicBezTo>
                        <a:pt x="667" y="4350"/>
                        <a:pt x="668" y="4342"/>
                        <a:pt x="667" y="43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19" name="Group 13"/>
              <p:cNvGrpSpPr/>
              <p:nvPr/>
            </p:nvGrpSpPr>
            <p:grpSpPr>
              <a:xfrm>
                <a:off x="7876695" y="2814767"/>
                <a:ext cx="2864422" cy="2524359"/>
                <a:chOff x="2428395" y="3348392"/>
                <a:chExt cx="2864422" cy="2524359"/>
              </a:xfrm>
              <a:solidFill>
                <a:schemeClr val="tx1">
                  <a:alpha val="50000"/>
                </a:schemeClr>
              </a:solidFill>
            </p:grpSpPr>
            <p:sp>
              <p:nvSpPr>
                <p:cNvPr id="20" name="Freeform 14"/>
                <p:cNvSpPr/>
                <p:nvPr/>
              </p:nvSpPr>
              <p:spPr bwMode="auto">
                <a:xfrm>
                  <a:off x="2428395" y="4143896"/>
                  <a:ext cx="1392436" cy="1374218"/>
                </a:xfrm>
                <a:custGeom>
                  <a:avLst/>
                  <a:gdLst>
                    <a:gd name="T0" fmla="*/ 0 w 2434"/>
                    <a:gd name="T1" fmla="*/ 1956 h 2402"/>
                    <a:gd name="T2" fmla="*/ 492 w 2434"/>
                    <a:gd name="T3" fmla="*/ 2402 h 2402"/>
                    <a:gd name="T4" fmla="*/ 2434 w 2434"/>
                    <a:gd name="T5" fmla="*/ 470 h 2402"/>
                    <a:gd name="T6" fmla="*/ 1966 w 2434"/>
                    <a:gd name="T7" fmla="*/ 0 h 2402"/>
                    <a:gd name="T8" fmla="*/ 0 w 2434"/>
                    <a:gd name="T9" fmla="*/ 1956 h 24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34" h="2402">
                      <a:moveTo>
                        <a:pt x="0" y="1956"/>
                      </a:moveTo>
                      <a:cubicBezTo>
                        <a:pt x="90" y="2246"/>
                        <a:pt x="246" y="2330"/>
                        <a:pt x="492" y="2402"/>
                      </a:cubicBezTo>
                      <a:cubicBezTo>
                        <a:pt x="2434" y="470"/>
                        <a:pt x="2434" y="470"/>
                        <a:pt x="2434" y="470"/>
                      </a:cubicBezTo>
                      <a:cubicBezTo>
                        <a:pt x="1966" y="0"/>
                        <a:pt x="1966" y="0"/>
                        <a:pt x="1966" y="0"/>
                      </a:cubicBezTo>
                      <a:lnTo>
                        <a:pt x="0" y="195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1" name="Freeform 15"/>
                <p:cNvSpPr/>
                <p:nvPr/>
              </p:nvSpPr>
              <p:spPr bwMode="auto">
                <a:xfrm>
                  <a:off x="3877913" y="4151183"/>
                  <a:ext cx="1414904" cy="1392435"/>
                </a:xfrm>
                <a:custGeom>
                  <a:avLst/>
                  <a:gdLst>
                    <a:gd name="T0" fmla="*/ 468 w 2473"/>
                    <a:gd name="T1" fmla="*/ 0 h 2434"/>
                    <a:gd name="T2" fmla="*/ 0 w 2473"/>
                    <a:gd name="T3" fmla="*/ 470 h 2434"/>
                    <a:gd name="T4" fmla="*/ 1974 w 2473"/>
                    <a:gd name="T5" fmla="*/ 2434 h 2434"/>
                    <a:gd name="T6" fmla="*/ 2473 w 2473"/>
                    <a:gd name="T7" fmla="*/ 1994 h 2434"/>
                    <a:gd name="T8" fmla="*/ 468 w 2473"/>
                    <a:gd name="T9" fmla="*/ 0 h 2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73" h="2434">
                      <a:moveTo>
                        <a:pt x="468" y="0"/>
                      </a:move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1974" y="2434"/>
                        <a:pt x="1974" y="2434"/>
                        <a:pt x="1974" y="2434"/>
                      </a:cubicBezTo>
                      <a:cubicBezTo>
                        <a:pt x="2200" y="2366"/>
                        <a:pt x="2332" y="2258"/>
                        <a:pt x="2473" y="1994"/>
                      </a:cubicBezTo>
                      <a:lnTo>
                        <a:pt x="46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4" name="Freeform 16"/>
                <p:cNvSpPr/>
                <p:nvPr/>
              </p:nvSpPr>
              <p:spPr bwMode="auto">
                <a:xfrm>
                  <a:off x="3670232" y="3348392"/>
                  <a:ext cx="409290" cy="2524359"/>
                </a:xfrm>
                <a:custGeom>
                  <a:avLst/>
                  <a:gdLst>
                    <a:gd name="T0" fmla="*/ 0 w 715"/>
                    <a:gd name="T1" fmla="*/ 4252 h 4412"/>
                    <a:gd name="T2" fmla="*/ 663 w 715"/>
                    <a:gd name="T3" fmla="*/ 4275 h 4412"/>
                    <a:gd name="T4" fmla="*/ 715 w 715"/>
                    <a:gd name="T5" fmla="*/ 9 h 4412"/>
                    <a:gd name="T6" fmla="*/ 52 w 715"/>
                    <a:gd name="T7" fmla="*/ 0 h 4412"/>
                    <a:gd name="T8" fmla="*/ 0 w 715"/>
                    <a:gd name="T9" fmla="*/ 4252 h 4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15" h="4412">
                      <a:moveTo>
                        <a:pt x="0" y="4252"/>
                      </a:moveTo>
                      <a:cubicBezTo>
                        <a:pt x="196" y="4412"/>
                        <a:pt x="476" y="4402"/>
                        <a:pt x="663" y="4275"/>
                      </a:cubicBezTo>
                      <a:cubicBezTo>
                        <a:pt x="715" y="9"/>
                        <a:pt x="715" y="9"/>
                        <a:pt x="715" y="9"/>
                      </a:cubicBezTo>
                      <a:cubicBezTo>
                        <a:pt x="52" y="0"/>
                        <a:pt x="52" y="0"/>
                        <a:pt x="52" y="0"/>
                      </a:cubicBezTo>
                      <a:lnTo>
                        <a:pt x="0" y="42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5" name="Group 17"/>
              <p:cNvGrpSpPr/>
              <p:nvPr/>
            </p:nvGrpSpPr>
            <p:grpSpPr>
              <a:xfrm>
                <a:off x="7565173" y="1668270"/>
                <a:ext cx="3500825" cy="3500217"/>
                <a:chOff x="2116873" y="2201895"/>
                <a:chExt cx="3500825" cy="3500217"/>
              </a:xfrm>
            </p:grpSpPr>
            <p:sp>
              <p:nvSpPr>
                <p:cNvPr id="24" name="Oval 11"/>
                <p:cNvSpPr>
                  <a:spLocks noChangeArrowheads="1"/>
                </p:cNvSpPr>
                <p:nvPr/>
              </p:nvSpPr>
              <p:spPr bwMode="auto">
                <a:xfrm>
                  <a:off x="2116873" y="2201895"/>
                  <a:ext cx="3500825" cy="3500217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7" name="Oval 12"/>
                <p:cNvSpPr>
                  <a:spLocks noChangeArrowheads="1"/>
                </p:cNvSpPr>
                <p:nvPr/>
              </p:nvSpPr>
              <p:spPr bwMode="auto">
                <a:xfrm>
                  <a:off x="2377993" y="2463014"/>
                  <a:ext cx="2979193" cy="2978585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8" name="Oval 13"/>
                <p:cNvSpPr>
                  <a:spLocks noChangeArrowheads="1"/>
                </p:cNvSpPr>
                <p:nvPr/>
              </p:nvSpPr>
              <p:spPr bwMode="auto">
                <a:xfrm>
                  <a:off x="2693765" y="2778180"/>
                  <a:ext cx="2347648" cy="2347648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9" name="Oval 14"/>
                <p:cNvSpPr>
                  <a:spLocks noChangeArrowheads="1"/>
                </p:cNvSpPr>
                <p:nvPr/>
              </p:nvSpPr>
              <p:spPr bwMode="auto">
                <a:xfrm>
                  <a:off x="2996179" y="3079985"/>
                  <a:ext cx="1742822" cy="1744036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8" name="Oval 15"/>
                <p:cNvSpPr>
                  <a:spLocks noChangeArrowheads="1"/>
                </p:cNvSpPr>
                <p:nvPr/>
              </p:nvSpPr>
              <p:spPr bwMode="auto">
                <a:xfrm>
                  <a:off x="3284018" y="3368432"/>
                  <a:ext cx="1166537" cy="1167144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9" name="Oval 16"/>
                <p:cNvSpPr>
                  <a:spLocks noChangeArrowheads="1"/>
                </p:cNvSpPr>
                <p:nvPr/>
              </p:nvSpPr>
              <p:spPr bwMode="auto">
                <a:xfrm>
                  <a:off x="3530563" y="3615584"/>
                  <a:ext cx="672839" cy="672838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31" name="Oval 17"/>
                <p:cNvSpPr>
                  <a:spLocks noChangeArrowheads="1"/>
                </p:cNvSpPr>
                <p:nvPr/>
              </p:nvSpPr>
              <p:spPr bwMode="auto">
                <a:xfrm>
                  <a:off x="3709096" y="3794117"/>
                  <a:ext cx="315773" cy="315773"/>
                </a:xfrm>
                <a:prstGeom prst="ellipse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</p:grpSp>
        <p:grpSp>
          <p:nvGrpSpPr>
            <p:cNvPr id="32" name="Group 25"/>
            <p:cNvGrpSpPr/>
            <p:nvPr/>
          </p:nvGrpSpPr>
          <p:grpSpPr>
            <a:xfrm rot="840000">
              <a:off x="10023" y="1597"/>
              <a:ext cx="2214" cy="2262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0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1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2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6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7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8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3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4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42" name="Group 34"/>
            <p:cNvGrpSpPr/>
            <p:nvPr/>
          </p:nvGrpSpPr>
          <p:grpSpPr>
            <a:xfrm rot="20700000">
              <a:off x="8166" y="2555"/>
              <a:ext cx="2622" cy="2679"/>
              <a:chOff x="5920323" y="2302554"/>
              <a:chExt cx="2180669" cy="2227927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5" name="Freeform 21"/>
              <p:cNvSpPr/>
              <p:nvPr/>
            </p:nvSpPr>
            <p:spPr bwMode="auto">
              <a:xfrm>
                <a:off x="7879324" y="4300937"/>
                <a:ext cx="221668" cy="229544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2" name="Freeform 22"/>
              <p:cNvSpPr/>
              <p:nvPr/>
            </p:nvSpPr>
            <p:spPr bwMode="auto">
              <a:xfrm>
                <a:off x="7375227" y="3756332"/>
                <a:ext cx="554732" cy="640248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6" name="Freeform 23"/>
              <p:cNvSpPr/>
              <p:nvPr/>
            </p:nvSpPr>
            <p:spPr bwMode="auto">
              <a:xfrm>
                <a:off x="7363975" y="3746206"/>
                <a:ext cx="155280" cy="247548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6" name="Freeform 24"/>
              <p:cNvSpPr/>
              <p:nvPr/>
            </p:nvSpPr>
            <p:spPr bwMode="auto">
              <a:xfrm>
                <a:off x="5920323" y="2783021"/>
                <a:ext cx="534478" cy="459088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7" name="Freeform 25"/>
              <p:cNvSpPr/>
              <p:nvPr/>
            </p:nvSpPr>
            <p:spPr bwMode="auto">
              <a:xfrm>
                <a:off x="6315274" y="2361065"/>
                <a:ext cx="198038" cy="517599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8" name="Freeform 26"/>
              <p:cNvSpPr/>
              <p:nvPr/>
            </p:nvSpPr>
            <p:spPr bwMode="auto">
              <a:xfrm>
                <a:off x="6053930" y="2855670"/>
                <a:ext cx="569359" cy="690883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9" name="Freeform 27"/>
              <p:cNvSpPr/>
              <p:nvPr/>
            </p:nvSpPr>
            <p:spPr bwMode="auto">
              <a:xfrm>
                <a:off x="6363658" y="2302554"/>
                <a:ext cx="541229" cy="755020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0" name="Freeform 28"/>
              <p:cNvSpPr/>
              <p:nvPr/>
            </p:nvSpPr>
            <p:spPr bwMode="auto">
              <a:xfrm>
                <a:off x="6451425" y="2878664"/>
                <a:ext cx="1019446" cy="1046451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51" name="Group 43"/>
            <p:cNvGrpSpPr/>
            <p:nvPr/>
          </p:nvGrpSpPr>
          <p:grpSpPr>
            <a:xfrm rot="240000">
              <a:off x="8420" y="1198"/>
              <a:ext cx="2838" cy="2900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52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3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4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5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6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7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8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9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</p:grpSp>
      <p:sp>
        <p:nvSpPr>
          <p:cNvPr id="3" name="立方体 2"/>
          <p:cNvSpPr/>
          <p:nvPr/>
        </p:nvSpPr>
        <p:spPr>
          <a:xfrm>
            <a:off x="6219825" y="1680210"/>
            <a:ext cx="2063750" cy="1760855"/>
          </a:xfrm>
          <a:prstGeom prst="cub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立方体 1"/>
          <p:cNvSpPr/>
          <p:nvPr/>
        </p:nvSpPr>
        <p:spPr>
          <a:xfrm>
            <a:off x="3893185" y="3661410"/>
            <a:ext cx="2063750" cy="1760855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4" name="Freeform 20"/>
          <p:cNvSpPr>
            <a:spLocks noEditPoints="1"/>
          </p:cNvSpPr>
          <p:nvPr/>
        </p:nvSpPr>
        <p:spPr bwMode="auto">
          <a:xfrm>
            <a:off x="4555490" y="4367530"/>
            <a:ext cx="324485" cy="348615"/>
          </a:xfrm>
          <a:custGeom>
            <a:avLst/>
            <a:gdLst>
              <a:gd name="T0" fmla="*/ 586 w 1462"/>
              <a:gd name="T1" fmla="*/ 1325 h 1648"/>
              <a:gd name="T2" fmla="*/ 586 w 1462"/>
              <a:gd name="T3" fmla="*/ 1399 h 1648"/>
              <a:gd name="T4" fmla="*/ 913 w 1462"/>
              <a:gd name="T5" fmla="*/ 1362 h 1648"/>
              <a:gd name="T6" fmla="*/ 869 w 1462"/>
              <a:gd name="T7" fmla="*/ 1448 h 1648"/>
              <a:gd name="T8" fmla="*/ 556 w 1462"/>
              <a:gd name="T9" fmla="*/ 1484 h 1648"/>
              <a:gd name="T10" fmla="*/ 869 w 1462"/>
              <a:gd name="T11" fmla="*/ 1521 h 1648"/>
              <a:gd name="T12" fmla="*/ 869 w 1462"/>
              <a:gd name="T13" fmla="*/ 1448 h 1648"/>
              <a:gd name="T14" fmla="*/ 702 w 1462"/>
              <a:gd name="T15" fmla="*/ 1648 h 1648"/>
              <a:gd name="T16" fmla="*/ 867 w 1462"/>
              <a:gd name="T17" fmla="*/ 1568 h 1648"/>
              <a:gd name="T18" fmla="*/ 1150 w 1462"/>
              <a:gd name="T19" fmla="*/ 687 h 1648"/>
              <a:gd name="T20" fmla="*/ 526 w 1462"/>
              <a:gd name="T21" fmla="*/ 1272 h 1648"/>
              <a:gd name="T22" fmla="*/ 1150 w 1462"/>
              <a:gd name="T23" fmla="*/ 687 h 1648"/>
              <a:gd name="T24" fmla="*/ 684 w 1462"/>
              <a:gd name="T25" fmla="*/ 180 h 1648"/>
              <a:gd name="T26" fmla="*/ 784 w 1462"/>
              <a:gd name="T27" fmla="*/ 0 h 1648"/>
              <a:gd name="T28" fmla="*/ 1128 w 1462"/>
              <a:gd name="T29" fmla="*/ 96 h 1648"/>
              <a:gd name="T30" fmla="*/ 952 w 1462"/>
              <a:gd name="T31" fmla="*/ 213 h 1648"/>
              <a:gd name="T32" fmla="*/ 1128 w 1462"/>
              <a:gd name="T33" fmla="*/ 96 h 1648"/>
              <a:gd name="T34" fmla="*/ 1326 w 1462"/>
              <a:gd name="T35" fmla="*/ 263 h 1648"/>
              <a:gd name="T36" fmla="*/ 1224 w 1462"/>
              <a:gd name="T37" fmla="*/ 459 h 1648"/>
              <a:gd name="T38" fmla="*/ 1402 w 1462"/>
              <a:gd name="T39" fmla="*/ 977 h 1648"/>
              <a:gd name="T40" fmla="*/ 1184 w 1462"/>
              <a:gd name="T41" fmla="*/ 996 h 1648"/>
              <a:gd name="T42" fmla="*/ 1402 w 1462"/>
              <a:gd name="T43" fmla="*/ 977 h 1648"/>
              <a:gd name="T44" fmla="*/ 1258 w 1462"/>
              <a:gd name="T45" fmla="*/ 622 h 1648"/>
              <a:gd name="T46" fmla="*/ 1462 w 1462"/>
              <a:gd name="T47" fmla="*/ 722 h 1648"/>
              <a:gd name="T48" fmla="*/ 511 w 1462"/>
              <a:gd name="T49" fmla="*/ 213 h 1648"/>
              <a:gd name="T50" fmla="*/ 334 w 1462"/>
              <a:gd name="T51" fmla="*/ 96 h 1648"/>
              <a:gd name="T52" fmla="*/ 511 w 1462"/>
              <a:gd name="T53" fmla="*/ 213 h 1648"/>
              <a:gd name="T54" fmla="*/ 136 w 1462"/>
              <a:gd name="T55" fmla="*/ 263 h 1648"/>
              <a:gd name="T56" fmla="*/ 238 w 1462"/>
              <a:gd name="T57" fmla="*/ 459 h 1648"/>
              <a:gd name="T58" fmla="*/ 280 w 1462"/>
              <a:gd name="T59" fmla="*/ 988 h 1648"/>
              <a:gd name="T60" fmla="*/ 58 w 1462"/>
              <a:gd name="T61" fmla="*/ 977 h 1648"/>
              <a:gd name="T62" fmla="*/ 280 w 1462"/>
              <a:gd name="T63" fmla="*/ 988 h 1648"/>
              <a:gd name="T64" fmla="*/ 0 w 1462"/>
              <a:gd name="T65" fmla="*/ 622 h 1648"/>
              <a:gd name="T66" fmla="*/ 204 w 1462"/>
              <a:gd name="T67" fmla="*/ 722 h 1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462" h="1648">
                <a:moveTo>
                  <a:pt x="876" y="1325"/>
                </a:moveTo>
                <a:cubicBezTo>
                  <a:pt x="586" y="1325"/>
                  <a:pt x="586" y="1325"/>
                  <a:pt x="586" y="1325"/>
                </a:cubicBezTo>
                <a:cubicBezTo>
                  <a:pt x="565" y="1325"/>
                  <a:pt x="549" y="1342"/>
                  <a:pt x="549" y="1362"/>
                </a:cubicBezTo>
                <a:cubicBezTo>
                  <a:pt x="549" y="1382"/>
                  <a:pt x="565" y="1399"/>
                  <a:pt x="586" y="1399"/>
                </a:cubicBezTo>
                <a:cubicBezTo>
                  <a:pt x="876" y="1399"/>
                  <a:pt x="876" y="1399"/>
                  <a:pt x="876" y="1399"/>
                </a:cubicBezTo>
                <a:cubicBezTo>
                  <a:pt x="896" y="1399"/>
                  <a:pt x="913" y="1382"/>
                  <a:pt x="913" y="1362"/>
                </a:cubicBezTo>
                <a:cubicBezTo>
                  <a:pt x="913" y="1342"/>
                  <a:pt x="896" y="1325"/>
                  <a:pt x="876" y="1325"/>
                </a:cubicBezTo>
                <a:close/>
                <a:moveTo>
                  <a:pt x="869" y="1448"/>
                </a:moveTo>
                <a:cubicBezTo>
                  <a:pt x="592" y="1448"/>
                  <a:pt x="592" y="1448"/>
                  <a:pt x="592" y="1448"/>
                </a:cubicBezTo>
                <a:cubicBezTo>
                  <a:pt x="572" y="1448"/>
                  <a:pt x="556" y="1464"/>
                  <a:pt x="556" y="1484"/>
                </a:cubicBezTo>
                <a:cubicBezTo>
                  <a:pt x="556" y="1505"/>
                  <a:pt x="572" y="1521"/>
                  <a:pt x="592" y="1521"/>
                </a:cubicBezTo>
                <a:cubicBezTo>
                  <a:pt x="869" y="1521"/>
                  <a:pt x="869" y="1521"/>
                  <a:pt x="869" y="1521"/>
                </a:cubicBezTo>
                <a:cubicBezTo>
                  <a:pt x="890" y="1521"/>
                  <a:pt x="906" y="1505"/>
                  <a:pt x="906" y="1484"/>
                </a:cubicBezTo>
                <a:cubicBezTo>
                  <a:pt x="906" y="1464"/>
                  <a:pt x="890" y="1448"/>
                  <a:pt x="869" y="1448"/>
                </a:cubicBezTo>
                <a:close/>
                <a:moveTo>
                  <a:pt x="594" y="1568"/>
                </a:moveTo>
                <a:cubicBezTo>
                  <a:pt x="666" y="1635"/>
                  <a:pt x="673" y="1648"/>
                  <a:pt x="702" y="1648"/>
                </a:cubicBezTo>
                <a:cubicBezTo>
                  <a:pt x="757" y="1648"/>
                  <a:pt x="757" y="1648"/>
                  <a:pt x="757" y="1648"/>
                </a:cubicBezTo>
                <a:cubicBezTo>
                  <a:pt x="785" y="1648"/>
                  <a:pt x="792" y="1636"/>
                  <a:pt x="867" y="1568"/>
                </a:cubicBezTo>
                <a:lnTo>
                  <a:pt x="594" y="1568"/>
                </a:lnTo>
                <a:close/>
                <a:moveTo>
                  <a:pt x="1150" y="687"/>
                </a:moveTo>
                <a:cubicBezTo>
                  <a:pt x="1150" y="936"/>
                  <a:pt x="935" y="1075"/>
                  <a:pt x="935" y="1272"/>
                </a:cubicBezTo>
                <a:cubicBezTo>
                  <a:pt x="526" y="1272"/>
                  <a:pt x="526" y="1272"/>
                  <a:pt x="526" y="1272"/>
                </a:cubicBezTo>
                <a:cubicBezTo>
                  <a:pt x="526" y="1075"/>
                  <a:pt x="312" y="936"/>
                  <a:pt x="312" y="687"/>
                </a:cubicBezTo>
                <a:cubicBezTo>
                  <a:pt x="312" y="151"/>
                  <a:pt x="1150" y="150"/>
                  <a:pt x="1150" y="687"/>
                </a:cubicBezTo>
                <a:close/>
                <a:moveTo>
                  <a:pt x="784" y="180"/>
                </a:moveTo>
                <a:cubicBezTo>
                  <a:pt x="684" y="180"/>
                  <a:pt x="684" y="180"/>
                  <a:pt x="684" y="180"/>
                </a:cubicBezTo>
                <a:cubicBezTo>
                  <a:pt x="684" y="0"/>
                  <a:pt x="684" y="0"/>
                  <a:pt x="684" y="0"/>
                </a:cubicBezTo>
                <a:cubicBezTo>
                  <a:pt x="784" y="0"/>
                  <a:pt x="784" y="0"/>
                  <a:pt x="784" y="0"/>
                </a:cubicBezTo>
                <a:lnTo>
                  <a:pt x="784" y="180"/>
                </a:lnTo>
                <a:close/>
                <a:moveTo>
                  <a:pt x="1128" y="96"/>
                </a:moveTo>
                <a:cubicBezTo>
                  <a:pt x="1040" y="48"/>
                  <a:pt x="1040" y="48"/>
                  <a:pt x="1040" y="48"/>
                </a:cubicBezTo>
                <a:cubicBezTo>
                  <a:pt x="952" y="213"/>
                  <a:pt x="952" y="213"/>
                  <a:pt x="952" y="213"/>
                </a:cubicBezTo>
                <a:cubicBezTo>
                  <a:pt x="1040" y="260"/>
                  <a:pt x="1040" y="260"/>
                  <a:pt x="1040" y="260"/>
                </a:cubicBezTo>
                <a:lnTo>
                  <a:pt x="1128" y="96"/>
                </a:lnTo>
                <a:close/>
                <a:moveTo>
                  <a:pt x="1384" y="344"/>
                </a:moveTo>
                <a:cubicBezTo>
                  <a:pt x="1326" y="263"/>
                  <a:pt x="1326" y="263"/>
                  <a:pt x="1326" y="263"/>
                </a:cubicBezTo>
                <a:cubicBezTo>
                  <a:pt x="1166" y="378"/>
                  <a:pt x="1166" y="378"/>
                  <a:pt x="1166" y="378"/>
                </a:cubicBezTo>
                <a:cubicBezTo>
                  <a:pt x="1224" y="459"/>
                  <a:pt x="1224" y="459"/>
                  <a:pt x="1224" y="459"/>
                </a:cubicBezTo>
                <a:lnTo>
                  <a:pt x="1384" y="344"/>
                </a:lnTo>
                <a:close/>
                <a:moveTo>
                  <a:pt x="1402" y="977"/>
                </a:moveTo>
                <a:cubicBezTo>
                  <a:pt x="1222" y="903"/>
                  <a:pt x="1222" y="903"/>
                  <a:pt x="1222" y="903"/>
                </a:cubicBezTo>
                <a:cubicBezTo>
                  <a:pt x="1184" y="996"/>
                  <a:pt x="1184" y="996"/>
                  <a:pt x="1184" y="996"/>
                </a:cubicBezTo>
                <a:cubicBezTo>
                  <a:pt x="1364" y="1069"/>
                  <a:pt x="1364" y="1069"/>
                  <a:pt x="1364" y="1069"/>
                </a:cubicBezTo>
                <a:lnTo>
                  <a:pt x="1402" y="977"/>
                </a:lnTo>
                <a:close/>
                <a:moveTo>
                  <a:pt x="1462" y="622"/>
                </a:moveTo>
                <a:cubicBezTo>
                  <a:pt x="1258" y="622"/>
                  <a:pt x="1258" y="622"/>
                  <a:pt x="1258" y="622"/>
                </a:cubicBezTo>
                <a:cubicBezTo>
                  <a:pt x="1258" y="722"/>
                  <a:pt x="1258" y="722"/>
                  <a:pt x="1258" y="722"/>
                </a:cubicBezTo>
                <a:cubicBezTo>
                  <a:pt x="1462" y="722"/>
                  <a:pt x="1462" y="722"/>
                  <a:pt x="1462" y="722"/>
                </a:cubicBezTo>
                <a:lnTo>
                  <a:pt x="1462" y="622"/>
                </a:lnTo>
                <a:close/>
                <a:moveTo>
                  <a:pt x="511" y="213"/>
                </a:moveTo>
                <a:cubicBezTo>
                  <a:pt x="422" y="48"/>
                  <a:pt x="422" y="48"/>
                  <a:pt x="422" y="48"/>
                </a:cubicBezTo>
                <a:cubicBezTo>
                  <a:pt x="334" y="96"/>
                  <a:pt x="334" y="96"/>
                  <a:pt x="334" y="96"/>
                </a:cubicBezTo>
                <a:cubicBezTo>
                  <a:pt x="422" y="260"/>
                  <a:pt x="422" y="260"/>
                  <a:pt x="422" y="260"/>
                </a:cubicBezTo>
                <a:lnTo>
                  <a:pt x="511" y="213"/>
                </a:lnTo>
                <a:close/>
                <a:moveTo>
                  <a:pt x="296" y="378"/>
                </a:moveTo>
                <a:cubicBezTo>
                  <a:pt x="136" y="263"/>
                  <a:pt x="136" y="263"/>
                  <a:pt x="136" y="263"/>
                </a:cubicBezTo>
                <a:cubicBezTo>
                  <a:pt x="78" y="344"/>
                  <a:pt x="78" y="344"/>
                  <a:pt x="78" y="344"/>
                </a:cubicBezTo>
                <a:cubicBezTo>
                  <a:pt x="238" y="459"/>
                  <a:pt x="238" y="459"/>
                  <a:pt x="238" y="459"/>
                </a:cubicBezTo>
                <a:lnTo>
                  <a:pt x="296" y="378"/>
                </a:lnTo>
                <a:close/>
                <a:moveTo>
                  <a:pt x="280" y="988"/>
                </a:moveTo>
                <a:cubicBezTo>
                  <a:pt x="239" y="896"/>
                  <a:pt x="239" y="896"/>
                  <a:pt x="239" y="896"/>
                </a:cubicBezTo>
                <a:cubicBezTo>
                  <a:pt x="58" y="977"/>
                  <a:pt x="58" y="977"/>
                  <a:pt x="58" y="977"/>
                </a:cubicBezTo>
                <a:cubicBezTo>
                  <a:pt x="99" y="1069"/>
                  <a:pt x="99" y="1069"/>
                  <a:pt x="99" y="1069"/>
                </a:cubicBezTo>
                <a:lnTo>
                  <a:pt x="280" y="988"/>
                </a:lnTo>
                <a:close/>
                <a:moveTo>
                  <a:pt x="204" y="622"/>
                </a:moveTo>
                <a:cubicBezTo>
                  <a:pt x="0" y="622"/>
                  <a:pt x="0" y="622"/>
                  <a:pt x="0" y="622"/>
                </a:cubicBezTo>
                <a:cubicBezTo>
                  <a:pt x="0" y="722"/>
                  <a:pt x="0" y="722"/>
                  <a:pt x="0" y="722"/>
                </a:cubicBezTo>
                <a:cubicBezTo>
                  <a:pt x="204" y="722"/>
                  <a:pt x="204" y="722"/>
                  <a:pt x="204" y="722"/>
                </a:cubicBezTo>
                <a:lnTo>
                  <a:pt x="204" y="6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p>
            <a:pPr defTabSz="855980">
              <a:defRPr/>
            </a:pPr>
            <a:endParaRPr lang="en-US" sz="1685"/>
          </a:p>
        </p:txBody>
      </p:sp>
      <p:sp>
        <p:nvSpPr>
          <p:cNvPr id="75" name="Freeform 36"/>
          <p:cNvSpPr>
            <a:spLocks noEditPoints="1"/>
          </p:cNvSpPr>
          <p:nvPr/>
        </p:nvSpPr>
        <p:spPr bwMode="auto">
          <a:xfrm>
            <a:off x="6897370" y="2300605"/>
            <a:ext cx="413385" cy="389890"/>
          </a:xfrm>
          <a:custGeom>
            <a:avLst/>
            <a:gdLst>
              <a:gd name="T0" fmla="*/ 1224 w 1648"/>
              <a:gd name="T1" fmla="*/ 424 h 1648"/>
              <a:gd name="T2" fmla="*/ 849 w 1648"/>
              <a:gd name="T3" fmla="*/ 623 h 1648"/>
              <a:gd name="T4" fmla="*/ 684 w 1648"/>
              <a:gd name="T5" fmla="*/ 680 h 1648"/>
              <a:gd name="T6" fmla="*/ 627 w 1648"/>
              <a:gd name="T7" fmla="*/ 842 h 1648"/>
              <a:gd name="T8" fmla="*/ 424 w 1648"/>
              <a:gd name="T9" fmla="*/ 1224 h 1648"/>
              <a:gd name="T10" fmla="*/ 806 w 1648"/>
              <a:gd name="T11" fmla="*/ 1021 h 1648"/>
              <a:gd name="T12" fmla="*/ 968 w 1648"/>
              <a:gd name="T13" fmla="*/ 964 h 1648"/>
              <a:gd name="T14" fmla="*/ 1025 w 1648"/>
              <a:gd name="T15" fmla="*/ 799 h 1648"/>
              <a:gd name="T16" fmla="*/ 1224 w 1648"/>
              <a:gd name="T17" fmla="*/ 424 h 1648"/>
              <a:gd name="T18" fmla="*/ 887 w 1648"/>
              <a:gd name="T19" fmla="*/ 883 h 1648"/>
              <a:gd name="T20" fmla="*/ 765 w 1648"/>
              <a:gd name="T21" fmla="*/ 883 h 1648"/>
              <a:gd name="T22" fmla="*/ 765 w 1648"/>
              <a:gd name="T23" fmla="*/ 761 h 1648"/>
              <a:gd name="T24" fmla="*/ 887 w 1648"/>
              <a:gd name="T25" fmla="*/ 761 h 1648"/>
              <a:gd name="T26" fmla="*/ 887 w 1648"/>
              <a:gd name="T27" fmla="*/ 883 h 1648"/>
              <a:gd name="T28" fmla="*/ 824 w 1648"/>
              <a:gd name="T29" fmla="*/ 160 h 1648"/>
              <a:gd name="T30" fmla="*/ 1488 w 1648"/>
              <a:gd name="T31" fmla="*/ 824 h 1648"/>
              <a:gd name="T32" fmla="*/ 824 w 1648"/>
              <a:gd name="T33" fmla="*/ 1488 h 1648"/>
              <a:gd name="T34" fmla="*/ 160 w 1648"/>
              <a:gd name="T35" fmla="*/ 824 h 1648"/>
              <a:gd name="T36" fmla="*/ 824 w 1648"/>
              <a:gd name="T37" fmla="*/ 160 h 1648"/>
              <a:gd name="T38" fmla="*/ 824 w 1648"/>
              <a:gd name="T39" fmla="*/ 0 h 1648"/>
              <a:gd name="T40" fmla="*/ 0 w 1648"/>
              <a:gd name="T41" fmla="*/ 824 h 1648"/>
              <a:gd name="T42" fmla="*/ 824 w 1648"/>
              <a:gd name="T43" fmla="*/ 1648 h 1648"/>
              <a:gd name="T44" fmla="*/ 1648 w 1648"/>
              <a:gd name="T45" fmla="*/ 824 h 1648"/>
              <a:gd name="T46" fmla="*/ 824 w 1648"/>
              <a:gd name="T47" fmla="*/ 0 h 1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648" h="1648">
                <a:moveTo>
                  <a:pt x="1224" y="424"/>
                </a:moveTo>
                <a:cubicBezTo>
                  <a:pt x="849" y="623"/>
                  <a:pt x="849" y="623"/>
                  <a:pt x="849" y="623"/>
                </a:cubicBezTo>
                <a:cubicBezTo>
                  <a:pt x="789" y="616"/>
                  <a:pt x="729" y="636"/>
                  <a:pt x="684" y="680"/>
                </a:cubicBezTo>
                <a:cubicBezTo>
                  <a:pt x="640" y="725"/>
                  <a:pt x="621" y="784"/>
                  <a:pt x="627" y="842"/>
                </a:cubicBezTo>
                <a:cubicBezTo>
                  <a:pt x="424" y="1224"/>
                  <a:pt x="424" y="1224"/>
                  <a:pt x="424" y="1224"/>
                </a:cubicBezTo>
                <a:cubicBezTo>
                  <a:pt x="806" y="1021"/>
                  <a:pt x="806" y="1021"/>
                  <a:pt x="806" y="1021"/>
                </a:cubicBezTo>
                <a:cubicBezTo>
                  <a:pt x="864" y="1027"/>
                  <a:pt x="924" y="1007"/>
                  <a:pt x="968" y="964"/>
                </a:cubicBezTo>
                <a:cubicBezTo>
                  <a:pt x="1010" y="921"/>
                  <a:pt x="1032" y="862"/>
                  <a:pt x="1025" y="799"/>
                </a:cubicBezTo>
                <a:lnTo>
                  <a:pt x="1224" y="424"/>
                </a:lnTo>
                <a:close/>
                <a:moveTo>
                  <a:pt x="887" y="883"/>
                </a:moveTo>
                <a:cubicBezTo>
                  <a:pt x="853" y="917"/>
                  <a:pt x="799" y="917"/>
                  <a:pt x="765" y="883"/>
                </a:cubicBezTo>
                <a:cubicBezTo>
                  <a:pt x="731" y="849"/>
                  <a:pt x="731" y="795"/>
                  <a:pt x="765" y="761"/>
                </a:cubicBezTo>
                <a:cubicBezTo>
                  <a:pt x="799" y="727"/>
                  <a:pt x="853" y="727"/>
                  <a:pt x="887" y="761"/>
                </a:cubicBezTo>
                <a:cubicBezTo>
                  <a:pt x="921" y="795"/>
                  <a:pt x="921" y="849"/>
                  <a:pt x="887" y="883"/>
                </a:cubicBezTo>
                <a:close/>
                <a:moveTo>
                  <a:pt x="824" y="160"/>
                </a:moveTo>
                <a:cubicBezTo>
                  <a:pt x="1191" y="160"/>
                  <a:pt x="1488" y="457"/>
                  <a:pt x="1488" y="824"/>
                </a:cubicBezTo>
                <a:cubicBezTo>
                  <a:pt x="1488" y="1191"/>
                  <a:pt x="1191" y="1488"/>
                  <a:pt x="824" y="1488"/>
                </a:cubicBezTo>
                <a:cubicBezTo>
                  <a:pt x="457" y="1488"/>
                  <a:pt x="160" y="1191"/>
                  <a:pt x="160" y="824"/>
                </a:cubicBezTo>
                <a:cubicBezTo>
                  <a:pt x="160" y="457"/>
                  <a:pt x="457" y="160"/>
                  <a:pt x="824" y="160"/>
                </a:cubicBezTo>
                <a:moveTo>
                  <a:pt x="824" y="0"/>
                </a:moveTo>
                <a:cubicBezTo>
                  <a:pt x="369" y="0"/>
                  <a:pt x="0" y="369"/>
                  <a:pt x="0" y="824"/>
                </a:cubicBezTo>
                <a:cubicBezTo>
                  <a:pt x="0" y="1279"/>
                  <a:pt x="369" y="1648"/>
                  <a:pt x="824" y="1648"/>
                </a:cubicBezTo>
                <a:cubicBezTo>
                  <a:pt x="1279" y="1648"/>
                  <a:pt x="1648" y="1279"/>
                  <a:pt x="1648" y="824"/>
                </a:cubicBezTo>
                <a:cubicBezTo>
                  <a:pt x="1648" y="369"/>
                  <a:pt x="1279" y="0"/>
                  <a:pt x="82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p>
            <a:pPr defTabSz="855980">
              <a:defRPr/>
            </a:pPr>
            <a:endParaRPr lang="en-US" sz="1685"/>
          </a:p>
        </p:txBody>
      </p:sp>
      <p:sp>
        <p:nvSpPr>
          <p:cNvPr id="77" name="TextBox 13"/>
          <p:cNvSpPr txBox="1"/>
          <p:nvPr/>
        </p:nvSpPr>
        <p:spPr>
          <a:xfrm>
            <a:off x="4283075" y="4732655"/>
            <a:ext cx="8686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b="1">
                <a:solidFill>
                  <a:schemeClr val="bg1"/>
                </a:solidFill>
                <a:sym typeface="+mn-ea"/>
              </a:rPr>
              <a:t>示例一</a:t>
            </a:r>
            <a:endParaRPr lang="zh-CN" b="1" dirty="0"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78" name="TextBox 13"/>
          <p:cNvSpPr txBox="1"/>
          <p:nvPr/>
        </p:nvSpPr>
        <p:spPr>
          <a:xfrm>
            <a:off x="6619875" y="2760345"/>
            <a:ext cx="8686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b="1">
                <a:solidFill>
                  <a:schemeClr val="bg1"/>
                </a:solidFill>
                <a:sym typeface="+mn-ea"/>
              </a:rPr>
              <a:t>示例二</a:t>
            </a:r>
            <a:endParaRPr lang="en-US" altLang="zh-CN" b="1" dirty="0"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7256145" y="3994150"/>
            <a:ext cx="3789045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</a:rPr>
              <a:t>“</a:t>
            </a:r>
            <a:r>
              <a:rPr lang="en-US" sz="1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你能告诉我，我从这儿该走哪条路吗?”</a:t>
            </a:r>
            <a:endParaRPr lang="en-US" sz="12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sz="1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“那多半儿要看你想去哪里。"猫说。</a:t>
            </a:r>
            <a:endParaRPr lang="en-US" sz="12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sz="1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“我不在乎去哪儿-- "爱丽丝说。</a:t>
            </a:r>
            <a:endParaRPr lang="en-US" sz="12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sz="1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“那么你走哪条路都没关系，猫说。</a:t>
            </a:r>
            <a:endParaRPr lang="en-US" sz="12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sz="1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“只要能到这个地方就行，”爱丽丝解释。</a:t>
            </a:r>
            <a:endParaRPr lang="en-US" sz="12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1741170" y="2052955"/>
            <a:ext cx="268605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sz="1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目标 ——"增强客户意识"。</a:t>
            </a:r>
            <a:endParaRPr lang="en-US" sz="12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sz="1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目标 ——  "提升营业额"</a:t>
            </a:r>
            <a:endParaRPr lang="en-US" sz="12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5" name="立方体 24"/>
          <p:cNvSpPr/>
          <p:nvPr/>
        </p:nvSpPr>
        <p:spPr>
          <a:xfrm>
            <a:off x="6344285" y="3814445"/>
            <a:ext cx="553085" cy="553085"/>
          </a:xfrm>
          <a:prstGeom prst="cube">
            <a:avLst/>
          </a:prstGeom>
          <a:solidFill>
            <a:srgbClr val="8DB4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立方体 26"/>
          <p:cNvSpPr/>
          <p:nvPr/>
        </p:nvSpPr>
        <p:spPr>
          <a:xfrm>
            <a:off x="5151755" y="2760345"/>
            <a:ext cx="563245" cy="535305"/>
          </a:xfrm>
          <a:prstGeom prst="cube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0" name="组合 39"/>
          <p:cNvGrpSpPr/>
          <p:nvPr/>
        </p:nvGrpSpPr>
        <p:grpSpPr>
          <a:xfrm>
            <a:off x="265430" y="267970"/>
            <a:ext cx="438785" cy="622300"/>
            <a:chOff x="418" y="422"/>
            <a:chExt cx="691" cy="980"/>
          </a:xfrm>
          <a:solidFill>
            <a:srgbClr val="0070C0"/>
          </a:solidFill>
        </p:grpSpPr>
        <p:sp>
          <p:nvSpPr>
            <p:cNvPr id="41" name="Freeform 5"/>
            <p:cNvSpPr/>
            <p:nvPr/>
          </p:nvSpPr>
          <p:spPr bwMode="auto">
            <a:xfrm>
              <a:off x="425" y="422"/>
              <a:ext cx="414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6"/>
            <p:cNvSpPr/>
            <p:nvPr/>
          </p:nvSpPr>
          <p:spPr bwMode="auto">
            <a:xfrm>
              <a:off x="695" y="696"/>
              <a:ext cx="414" cy="423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7"/>
            <p:cNvSpPr/>
            <p:nvPr/>
          </p:nvSpPr>
          <p:spPr bwMode="auto">
            <a:xfrm>
              <a:off x="418" y="982"/>
              <a:ext cx="411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45" name="直接连接符 44"/>
          <p:cNvCxnSpPr/>
          <p:nvPr/>
        </p:nvCxnSpPr>
        <p:spPr>
          <a:xfrm>
            <a:off x="874395" y="921385"/>
            <a:ext cx="10248900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"/>
          <p:cNvSpPr>
            <a:spLocks noChangeArrowheads="1"/>
          </p:cNvSpPr>
          <p:nvPr/>
        </p:nvSpPr>
        <p:spPr bwMode="auto">
          <a:xfrm>
            <a:off x="789305" y="338455"/>
            <a:ext cx="6035675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8760" tIns="59381" rIns="118760" bIns="5938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en-US" altLang="zh-CN" sz="2800" b="1">
                <a:solidFill>
                  <a:srgbClr val="595959"/>
                </a:solidFill>
                <a:sym typeface="+mn-ea"/>
              </a:rPr>
              <a:t>Specific</a:t>
            </a:r>
            <a:r>
              <a:rPr lang="zh-CN" altLang="en-US" sz="2800" b="1">
                <a:solidFill>
                  <a:srgbClr val="595959"/>
                </a:solidFill>
                <a:sym typeface="+mn-ea"/>
              </a:rPr>
              <a:t>原则告诉我们</a:t>
            </a:r>
            <a:endParaRPr lang="zh-CN" altLang="en-US" sz="2800" b="1" dirty="0" smtClean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0817225" y="164465"/>
            <a:ext cx="1038860" cy="1056005"/>
            <a:chOff x="8166" y="1198"/>
            <a:chExt cx="5105" cy="5191"/>
          </a:xfrm>
        </p:grpSpPr>
        <p:grpSp>
          <p:nvGrpSpPr>
            <p:cNvPr id="82" name="Group 81"/>
            <p:cNvGrpSpPr/>
            <p:nvPr/>
          </p:nvGrpSpPr>
          <p:grpSpPr>
            <a:xfrm>
              <a:off x="8983" y="2373"/>
              <a:ext cx="4288" cy="4016"/>
              <a:chOff x="7133415" y="1668270"/>
              <a:chExt cx="4322441" cy="4047961"/>
            </a:xfrm>
          </p:grpSpPr>
          <p:grpSp>
            <p:nvGrpSpPr>
              <p:cNvPr id="6" name="Group 9"/>
              <p:cNvGrpSpPr/>
              <p:nvPr/>
            </p:nvGrpSpPr>
            <p:grpSpPr>
              <a:xfrm>
                <a:off x="7133415" y="2987835"/>
                <a:ext cx="4322441" cy="2728396"/>
                <a:chOff x="1685115" y="3521460"/>
                <a:chExt cx="4322441" cy="2728396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16" name="Freeform 10"/>
                <p:cNvSpPr/>
                <p:nvPr/>
              </p:nvSpPr>
              <p:spPr bwMode="auto">
                <a:xfrm>
                  <a:off x="3925886" y="4199156"/>
                  <a:ext cx="2081670" cy="2050700"/>
                </a:xfrm>
                <a:custGeom>
                  <a:avLst/>
                  <a:gdLst>
                    <a:gd name="T0" fmla="*/ 3577 w 3638"/>
                    <a:gd name="T1" fmla="*/ 3090 h 3585"/>
                    <a:gd name="T2" fmla="*/ 3555 w 3638"/>
                    <a:gd name="T3" fmla="*/ 3072 h 3585"/>
                    <a:gd name="T4" fmla="*/ 3556 w 3638"/>
                    <a:gd name="T5" fmla="*/ 3071 h 3585"/>
                    <a:gd name="T6" fmla="*/ 468 w 3638"/>
                    <a:gd name="T7" fmla="*/ 0 h 3585"/>
                    <a:gd name="T8" fmla="*/ 0 w 3638"/>
                    <a:gd name="T9" fmla="*/ 470 h 3585"/>
                    <a:gd name="T10" fmla="*/ 3062 w 3638"/>
                    <a:gd name="T11" fmla="*/ 3516 h 3585"/>
                    <a:gd name="T12" fmla="*/ 3067 w 3638"/>
                    <a:gd name="T13" fmla="*/ 3522 h 3585"/>
                    <a:gd name="T14" fmla="*/ 3084 w 3638"/>
                    <a:gd name="T15" fmla="*/ 3537 h 3585"/>
                    <a:gd name="T16" fmla="*/ 3088 w 3638"/>
                    <a:gd name="T17" fmla="*/ 3541 h 3585"/>
                    <a:gd name="T18" fmla="*/ 3088 w 3638"/>
                    <a:gd name="T19" fmla="*/ 3540 h 3585"/>
                    <a:gd name="T20" fmla="*/ 3432 w 3638"/>
                    <a:gd name="T21" fmla="*/ 3436 h 3585"/>
                    <a:gd name="T22" fmla="*/ 3577 w 3638"/>
                    <a:gd name="T23" fmla="*/ 309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8" h="3585">
                      <a:moveTo>
                        <a:pt x="3577" y="3090"/>
                      </a:moveTo>
                      <a:cubicBezTo>
                        <a:pt x="3570" y="3083"/>
                        <a:pt x="3563" y="3077"/>
                        <a:pt x="3555" y="3072"/>
                      </a:cubicBezTo>
                      <a:cubicBezTo>
                        <a:pt x="3556" y="3071"/>
                        <a:pt x="3556" y="3071"/>
                        <a:pt x="3556" y="3071"/>
                      </a:cubicBezTo>
                      <a:cubicBezTo>
                        <a:pt x="468" y="0"/>
                        <a:pt x="468" y="0"/>
                        <a:pt x="468" y="0"/>
                      </a:cubicBez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3062" y="3516"/>
                        <a:pt x="3062" y="3516"/>
                        <a:pt x="3062" y="3516"/>
                      </a:cubicBezTo>
                      <a:cubicBezTo>
                        <a:pt x="3064" y="3518"/>
                        <a:pt x="3065" y="3520"/>
                        <a:pt x="3067" y="3522"/>
                      </a:cubicBezTo>
                      <a:cubicBezTo>
                        <a:pt x="3072" y="3528"/>
                        <a:pt x="3078" y="3533"/>
                        <a:pt x="3084" y="3537"/>
                      </a:cubicBezTo>
                      <a:cubicBezTo>
                        <a:pt x="3088" y="3541"/>
                        <a:pt x="3088" y="3541"/>
                        <a:pt x="3088" y="3541"/>
                      </a:cubicBezTo>
                      <a:cubicBezTo>
                        <a:pt x="3088" y="3540"/>
                        <a:pt x="3088" y="3540"/>
                        <a:pt x="3088" y="3540"/>
                      </a:cubicBezTo>
                      <a:cubicBezTo>
                        <a:pt x="3160" y="3585"/>
                        <a:pt x="3305" y="3544"/>
                        <a:pt x="3432" y="3436"/>
                      </a:cubicBezTo>
                      <a:cubicBezTo>
                        <a:pt x="3573" y="3317"/>
                        <a:pt x="3638" y="3162"/>
                        <a:pt x="3577" y="309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7" name="Freeform 11"/>
                <p:cNvSpPr/>
                <p:nvPr/>
              </p:nvSpPr>
              <p:spPr bwMode="auto">
                <a:xfrm>
                  <a:off x="1685115" y="4199156"/>
                  <a:ext cx="2081063" cy="2050700"/>
                </a:xfrm>
                <a:custGeom>
                  <a:avLst/>
                  <a:gdLst>
                    <a:gd name="T0" fmla="*/ 3637 w 3637"/>
                    <a:gd name="T1" fmla="*/ 470 h 3585"/>
                    <a:gd name="T2" fmla="*/ 3169 w 3637"/>
                    <a:gd name="T3" fmla="*/ 0 h 3585"/>
                    <a:gd name="T4" fmla="*/ 82 w 3637"/>
                    <a:gd name="T5" fmla="*/ 3071 h 3585"/>
                    <a:gd name="T6" fmla="*/ 83 w 3637"/>
                    <a:gd name="T7" fmla="*/ 3072 h 3585"/>
                    <a:gd name="T8" fmla="*/ 61 w 3637"/>
                    <a:gd name="T9" fmla="*/ 3090 h 3585"/>
                    <a:gd name="T10" fmla="*/ 205 w 3637"/>
                    <a:gd name="T11" fmla="*/ 3436 h 3585"/>
                    <a:gd name="T12" fmla="*/ 549 w 3637"/>
                    <a:gd name="T13" fmla="*/ 3540 h 3585"/>
                    <a:gd name="T14" fmla="*/ 550 w 3637"/>
                    <a:gd name="T15" fmla="*/ 3541 h 3585"/>
                    <a:gd name="T16" fmla="*/ 553 w 3637"/>
                    <a:gd name="T17" fmla="*/ 3537 h 3585"/>
                    <a:gd name="T18" fmla="*/ 570 w 3637"/>
                    <a:gd name="T19" fmla="*/ 3522 h 3585"/>
                    <a:gd name="T20" fmla="*/ 575 w 3637"/>
                    <a:gd name="T21" fmla="*/ 3516 h 3585"/>
                    <a:gd name="T22" fmla="*/ 3637 w 3637"/>
                    <a:gd name="T23" fmla="*/ 47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7" h="3585">
                      <a:moveTo>
                        <a:pt x="3637" y="470"/>
                      </a:moveTo>
                      <a:cubicBezTo>
                        <a:pt x="3169" y="0"/>
                        <a:pt x="3169" y="0"/>
                        <a:pt x="3169" y="0"/>
                      </a:cubicBezTo>
                      <a:cubicBezTo>
                        <a:pt x="82" y="3071"/>
                        <a:pt x="82" y="3071"/>
                        <a:pt x="82" y="3071"/>
                      </a:cubicBezTo>
                      <a:cubicBezTo>
                        <a:pt x="83" y="3072"/>
                        <a:pt x="83" y="3072"/>
                        <a:pt x="83" y="3072"/>
                      </a:cubicBezTo>
                      <a:cubicBezTo>
                        <a:pt x="74" y="3077"/>
                        <a:pt x="67" y="3083"/>
                        <a:pt x="61" y="3090"/>
                      </a:cubicBezTo>
                      <a:cubicBezTo>
                        <a:pt x="0" y="3162"/>
                        <a:pt x="65" y="3317"/>
                        <a:pt x="205" y="3436"/>
                      </a:cubicBezTo>
                      <a:cubicBezTo>
                        <a:pt x="332" y="3544"/>
                        <a:pt x="477" y="3585"/>
                        <a:pt x="549" y="3540"/>
                      </a:cubicBezTo>
                      <a:cubicBezTo>
                        <a:pt x="550" y="3541"/>
                        <a:pt x="550" y="3541"/>
                        <a:pt x="550" y="3541"/>
                      </a:cubicBezTo>
                      <a:cubicBezTo>
                        <a:pt x="553" y="3537"/>
                        <a:pt x="553" y="3537"/>
                        <a:pt x="553" y="3537"/>
                      </a:cubicBezTo>
                      <a:cubicBezTo>
                        <a:pt x="560" y="3533"/>
                        <a:pt x="565" y="3528"/>
                        <a:pt x="570" y="3522"/>
                      </a:cubicBezTo>
                      <a:cubicBezTo>
                        <a:pt x="572" y="3520"/>
                        <a:pt x="574" y="3518"/>
                        <a:pt x="575" y="3516"/>
                      </a:cubicBezTo>
                      <a:lnTo>
                        <a:pt x="3637" y="4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8" name="Freeform 12"/>
                <p:cNvSpPr/>
                <p:nvPr/>
              </p:nvSpPr>
              <p:spPr bwMode="auto">
                <a:xfrm>
                  <a:off x="3668410" y="3521460"/>
                  <a:ext cx="411112" cy="2598444"/>
                </a:xfrm>
                <a:custGeom>
                  <a:avLst/>
                  <a:gdLst>
                    <a:gd name="T0" fmla="*/ 667 w 719"/>
                    <a:gd name="T1" fmla="*/ 4334 h 4542"/>
                    <a:gd name="T2" fmla="*/ 666 w 719"/>
                    <a:gd name="T3" fmla="*/ 4326 h 4542"/>
                    <a:gd name="T4" fmla="*/ 719 w 719"/>
                    <a:gd name="T5" fmla="*/ 8 h 4542"/>
                    <a:gd name="T6" fmla="*/ 56 w 719"/>
                    <a:gd name="T7" fmla="*/ 0 h 4542"/>
                    <a:gd name="T8" fmla="*/ 2 w 719"/>
                    <a:gd name="T9" fmla="*/ 4354 h 4542"/>
                    <a:gd name="T10" fmla="*/ 4 w 719"/>
                    <a:gd name="T11" fmla="*/ 4354 h 4542"/>
                    <a:gd name="T12" fmla="*/ 1 w 719"/>
                    <a:gd name="T13" fmla="*/ 4383 h 4542"/>
                    <a:gd name="T14" fmla="*/ 347 w 719"/>
                    <a:gd name="T15" fmla="*/ 4529 h 4542"/>
                    <a:gd name="T16" fmla="*/ 665 w 719"/>
                    <a:gd name="T17" fmla="*/ 4362 h 4542"/>
                    <a:gd name="T18" fmla="*/ 666 w 719"/>
                    <a:gd name="T19" fmla="*/ 4362 h 4542"/>
                    <a:gd name="T20" fmla="*/ 666 w 719"/>
                    <a:gd name="T21" fmla="*/ 4357 h 4542"/>
                    <a:gd name="T22" fmla="*/ 667 w 719"/>
                    <a:gd name="T23" fmla="*/ 4334 h 45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19" h="4542">
                      <a:moveTo>
                        <a:pt x="667" y="4334"/>
                      </a:moveTo>
                      <a:cubicBezTo>
                        <a:pt x="667" y="4332"/>
                        <a:pt x="667" y="4329"/>
                        <a:pt x="666" y="4326"/>
                      </a:cubicBezTo>
                      <a:cubicBezTo>
                        <a:pt x="719" y="8"/>
                        <a:pt x="719" y="8"/>
                        <a:pt x="719" y="8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2" y="4354"/>
                        <a:pt x="2" y="4354"/>
                        <a:pt x="2" y="4354"/>
                      </a:cubicBezTo>
                      <a:cubicBezTo>
                        <a:pt x="4" y="4354"/>
                        <a:pt x="4" y="4354"/>
                        <a:pt x="4" y="4354"/>
                      </a:cubicBezTo>
                      <a:cubicBezTo>
                        <a:pt x="1" y="4364"/>
                        <a:pt x="0" y="4373"/>
                        <a:pt x="1" y="4383"/>
                      </a:cubicBezTo>
                      <a:cubicBezTo>
                        <a:pt x="8" y="4477"/>
                        <a:pt x="163" y="4542"/>
                        <a:pt x="347" y="4529"/>
                      </a:cubicBezTo>
                      <a:cubicBezTo>
                        <a:pt x="512" y="4517"/>
                        <a:pt x="645" y="4445"/>
                        <a:pt x="665" y="4362"/>
                      </a:cubicBezTo>
                      <a:cubicBezTo>
                        <a:pt x="666" y="4362"/>
                        <a:pt x="666" y="4362"/>
                        <a:pt x="666" y="4362"/>
                      </a:cubicBezTo>
                      <a:cubicBezTo>
                        <a:pt x="666" y="4357"/>
                        <a:pt x="666" y="4357"/>
                        <a:pt x="666" y="4357"/>
                      </a:cubicBezTo>
                      <a:cubicBezTo>
                        <a:pt x="667" y="4350"/>
                        <a:pt x="668" y="4342"/>
                        <a:pt x="667" y="43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19" name="Group 13"/>
              <p:cNvGrpSpPr/>
              <p:nvPr/>
            </p:nvGrpSpPr>
            <p:grpSpPr>
              <a:xfrm>
                <a:off x="7876695" y="2814767"/>
                <a:ext cx="2864422" cy="2524359"/>
                <a:chOff x="2428395" y="3348392"/>
                <a:chExt cx="2864422" cy="2524359"/>
              </a:xfrm>
              <a:solidFill>
                <a:schemeClr val="tx1">
                  <a:alpha val="50000"/>
                </a:schemeClr>
              </a:solidFill>
            </p:grpSpPr>
            <p:sp>
              <p:nvSpPr>
                <p:cNvPr id="20" name="Freeform 14"/>
                <p:cNvSpPr/>
                <p:nvPr/>
              </p:nvSpPr>
              <p:spPr bwMode="auto">
                <a:xfrm>
                  <a:off x="2428395" y="4143896"/>
                  <a:ext cx="1392436" cy="1374218"/>
                </a:xfrm>
                <a:custGeom>
                  <a:avLst/>
                  <a:gdLst>
                    <a:gd name="T0" fmla="*/ 0 w 2434"/>
                    <a:gd name="T1" fmla="*/ 1956 h 2402"/>
                    <a:gd name="T2" fmla="*/ 492 w 2434"/>
                    <a:gd name="T3" fmla="*/ 2402 h 2402"/>
                    <a:gd name="T4" fmla="*/ 2434 w 2434"/>
                    <a:gd name="T5" fmla="*/ 470 h 2402"/>
                    <a:gd name="T6" fmla="*/ 1966 w 2434"/>
                    <a:gd name="T7" fmla="*/ 0 h 2402"/>
                    <a:gd name="T8" fmla="*/ 0 w 2434"/>
                    <a:gd name="T9" fmla="*/ 1956 h 24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34" h="2402">
                      <a:moveTo>
                        <a:pt x="0" y="1956"/>
                      </a:moveTo>
                      <a:cubicBezTo>
                        <a:pt x="90" y="2246"/>
                        <a:pt x="246" y="2330"/>
                        <a:pt x="492" y="2402"/>
                      </a:cubicBezTo>
                      <a:cubicBezTo>
                        <a:pt x="2434" y="470"/>
                        <a:pt x="2434" y="470"/>
                        <a:pt x="2434" y="470"/>
                      </a:cubicBezTo>
                      <a:cubicBezTo>
                        <a:pt x="1966" y="0"/>
                        <a:pt x="1966" y="0"/>
                        <a:pt x="1966" y="0"/>
                      </a:cubicBezTo>
                      <a:lnTo>
                        <a:pt x="0" y="195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1" name="Freeform 15"/>
                <p:cNvSpPr/>
                <p:nvPr/>
              </p:nvSpPr>
              <p:spPr bwMode="auto">
                <a:xfrm>
                  <a:off x="3877913" y="4151183"/>
                  <a:ext cx="1414904" cy="1392435"/>
                </a:xfrm>
                <a:custGeom>
                  <a:avLst/>
                  <a:gdLst>
                    <a:gd name="T0" fmla="*/ 468 w 2473"/>
                    <a:gd name="T1" fmla="*/ 0 h 2434"/>
                    <a:gd name="T2" fmla="*/ 0 w 2473"/>
                    <a:gd name="T3" fmla="*/ 470 h 2434"/>
                    <a:gd name="T4" fmla="*/ 1974 w 2473"/>
                    <a:gd name="T5" fmla="*/ 2434 h 2434"/>
                    <a:gd name="T6" fmla="*/ 2473 w 2473"/>
                    <a:gd name="T7" fmla="*/ 1994 h 2434"/>
                    <a:gd name="T8" fmla="*/ 468 w 2473"/>
                    <a:gd name="T9" fmla="*/ 0 h 2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73" h="2434">
                      <a:moveTo>
                        <a:pt x="468" y="0"/>
                      </a:move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1974" y="2434"/>
                        <a:pt x="1974" y="2434"/>
                        <a:pt x="1974" y="2434"/>
                      </a:cubicBezTo>
                      <a:cubicBezTo>
                        <a:pt x="2200" y="2366"/>
                        <a:pt x="2332" y="2258"/>
                        <a:pt x="2473" y="1994"/>
                      </a:cubicBezTo>
                      <a:lnTo>
                        <a:pt x="46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4" name="Freeform 16"/>
                <p:cNvSpPr/>
                <p:nvPr/>
              </p:nvSpPr>
              <p:spPr bwMode="auto">
                <a:xfrm>
                  <a:off x="3670232" y="3348392"/>
                  <a:ext cx="409290" cy="2524359"/>
                </a:xfrm>
                <a:custGeom>
                  <a:avLst/>
                  <a:gdLst>
                    <a:gd name="T0" fmla="*/ 0 w 715"/>
                    <a:gd name="T1" fmla="*/ 4252 h 4412"/>
                    <a:gd name="T2" fmla="*/ 663 w 715"/>
                    <a:gd name="T3" fmla="*/ 4275 h 4412"/>
                    <a:gd name="T4" fmla="*/ 715 w 715"/>
                    <a:gd name="T5" fmla="*/ 9 h 4412"/>
                    <a:gd name="T6" fmla="*/ 52 w 715"/>
                    <a:gd name="T7" fmla="*/ 0 h 4412"/>
                    <a:gd name="T8" fmla="*/ 0 w 715"/>
                    <a:gd name="T9" fmla="*/ 4252 h 4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15" h="4412">
                      <a:moveTo>
                        <a:pt x="0" y="4252"/>
                      </a:moveTo>
                      <a:cubicBezTo>
                        <a:pt x="196" y="4412"/>
                        <a:pt x="476" y="4402"/>
                        <a:pt x="663" y="4275"/>
                      </a:cubicBezTo>
                      <a:cubicBezTo>
                        <a:pt x="715" y="9"/>
                        <a:pt x="715" y="9"/>
                        <a:pt x="715" y="9"/>
                      </a:cubicBezTo>
                      <a:cubicBezTo>
                        <a:pt x="52" y="0"/>
                        <a:pt x="52" y="0"/>
                        <a:pt x="52" y="0"/>
                      </a:cubicBezTo>
                      <a:lnTo>
                        <a:pt x="0" y="42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5" name="Group 17"/>
              <p:cNvGrpSpPr/>
              <p:nvPr/>
            </p:nvGrpSpPr>
            <p:grpSpPr>
              <a:xfrm>
                <a:off x="7565173" y="1668270"/>
                <a:ext cx="3500825" cy="3500217"/>
                <a:chOff x="2116873" y="2201895"/>
                <a:chExt cx="3500825" cy="3500217"/>
              </a:xfrm>
            </p:grpSpPr>
            <p:sp>
              <p:nvSpPr>
                <p:cNvPr id="24" name="Oval 11"/>
                <p:cNvSpPr>
                  <a:spLocks noChangeArrowheads="1"/>
                </p:cNvSpPr>
                <p:nvPr/>
              </p:nvSpPr>
              <p:spPr bwMode="auto">
                <a:xfrm>
                  <a:off x="2116873" y="2201895"/>
                  <a:ext cx="3500825" cy="3500217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7" name="Oval 12"/>
                <p:cNvSpPr>
                  <a:spLocks noChangeArrowheads="1"/>
                </p:cNvSpPr>
                <p:nvPr/>
              </p:nvSpPr>
              <p:spPr bwMode="auto">
                <a:xfrm>
                  <a:off x="2377993" y="2463014"/>
                  <a:ext cx="2979193" cy="2978585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8" name="Oval 13"/>
                <p:cNvSpPr>
                  <a:spLocks noChangeArrowheads="1"/>
                </p:cNvSpPr>
                <p:nvPr/>
              </p:nvSpPr>
              <p:spPr bwMode="auto">
                <a:xfrm>
                  <a:off x="2693765" y="2778180"/>
                  <a:ext cx="2347648" cy="2347648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9" name="Oval 14"/>
                <p:cNvSpPr>
                  <a:spLocks noChangeArrowheads="1"/>
                </p:cNvSpPr>
                <p:nvPr/>
              </p:nvSpPr>
              <p:spPr bwMode="auto">
                <a:xfrm>
                  <a:off x="2996179" y="3079985"/>
                  <a:ext cx="1742822" cy="1744036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8" name="Oval 15"/>
                <p:cNvSpPr>
                  <a:spLocks noChangeArrowheads="1"/>
                </p:cNvSpPr>
                <p:nvPr/>
              </p:nvSpPr>
              <p:spPr bwMode="auto">
                <a:xfrm>
                  <a:off x="3284018" y="3368432"/>
                  <a:ext cx="1166537" cy="1167144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9" name="Oval 16"/>
                <p:cNvSpPr>
                  <a:spLocks noChangeArrowheads="1"/>
                </p:cNvSpPr>
                <p:nvPr/>
              </p:nvSpPr>
              <p:spPr bwMode="auto">
                <a:xfrm>
                  <a:off x="3530563" y="3615584"/>
                  <a:ext cx="672839" cy="672838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31" name="Oval 17"/>
                <p:cNvSpPr>
                  <a:spLocks noChangeArrowheads="1"/>
                </p:cNvSpPr>
                <p:nvPr/>
              </p:nvSpPr>
              <p:spPr bwMode="auto">
                <a:xfrm>
                  <a:off x="3709096" y="3794117"/>
                  <a:ext cx="315773" cy="315773"/>
                </a:xfrm>
                <a:prstGeom prst="ellipse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</p:grpSp>
        <p:grpSp>
          <p:nvGrpSpPr>
            <p:cNvPr id="32" name="Group 25"/>
            <p:cNvGrpSpPr/>
            <p:nvPr/>
          </p:nvGrpSpPr>
          <p:grpSpPr>
            <a:xfrm rot="840000">
              <a:off x="10023" y="1597"/>
              <a:ext cx="2214" cy="2262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0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1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2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6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7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8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3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4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42" name="Group 34"/>
            <p:cNvGrpSpPr/>
            <p:nvPr/>
          </p:nvGrpSpPr>
          <p:grpSpPr>
            <a:xfrm rot="20700000">
              <a:off x="8166" y="2555"/>
              <a:ext cx="2622" cy="2679"/>
              <a:chOff x="5920323" y="2302554"/>
              <a:chExt cx="2180669" cy="2227927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5" name="Freeform 21"/>
              <p:cNvSpPr/>
              <p:nvPr/>
            </p:nvSpPr>
            <p:spPr bwMode="auto">
              <a:xfrm>
                <a:off x="7879324" y="4300937"/>
                <a:ext cx="221668" cy="229544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2" name="Freeform 22"/>
              <p:cNvSpPr/>
              <p:nvPr/>
            </p:nvSpPr>
            <p:spPr bwMode="auto">
              <a:xfrm>
                <a:off x="7375227" y="3756332"/>
                <a:ext cx="554732" cy="640248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6" name="Freeform 23"/>
              <p:cNvSpPr/>
              <p:nvPr/>
            </p:nvSpPr>
            <p:spPr bwMode="auto">
              <a:xfrm>
                <a:off x="7363975" y="3746206"/>
                <a:ext cx="155280" cy="247548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6" name="Freeform 24"/>
              <p:cNvSpPr/>
              <p:nvPr/>
            </p:nvSpPr>
            <p:spPr bwMode="auto">
              <a:xfrm>
                <a:off x="5920323" y="2783021"/>
                <a:ext cx="534478" cy="459088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7" name="Freeform 25"/>
              <p:cNvSpPr/>
              <p:nvPr/>
            </p:nvSpPr>
            <p:spPr bwMode="auto">
              <a:xfrm>
                <a:off x="6315274" y="2361065"/>
                <a:ext cx="198038" cy="517599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8" name="Freeform 26"/>
              <p:cNvSpPr/>
              <p:nvPr/>
            </p:nvSpPr>
            <p:spPr bwMode="auto">
              <a:xfrm>
                <a:off x="6053930" y="2855670"/>
                <a:ext cx="569359" cy="690883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9" name="Freeform 27"/>
              <p:cNvSpPr/>
              <p:nvPr/>
            </p:nvSpPr>
            <p:spPr bwMode="auto">
              <a:xfrm>
                <a:off x="6363658" y="2302554"/>
                <a:ext cx="541229" cy="755020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0" name="Freeform 28"/>
              <p:cNvSpPr/>
              <p:nvPr/>
            </p:nvSpPr>
            <p:spPr bwMode="auto">
              <a:xfrm>
                <a:off x="6451425" y="2878664"/>
                <a:ext cx="1019446" cy="1046451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51" name="Group 43"/>
            <p:cNvGrpSpPr/>
            <p:nvPr/>
          </p:nvGrpSpPr>
          <p:grpSpPr>
            <a:xfrm rot="240000">
              <a:off x="8420" y="1198"/>
              <a:ext cx="2838" cy="2900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52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3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4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5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6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7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8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9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789305" y="1986280"/>
            <a:ext cx="10322560" cy="2187575"/>
            <a:chOff x="1352" y="3173"/>
            <a:chExt cx="16256" cy="3445"/>
          </a:xfrm>
        </p:grpSpPr>
        <p:grpSp>
          <p:nvGrpSpPr>
            <p:cNvPr id="2" name="组合 1"/>
            <p:cNvGrpSpPr/>
            <p:nvPr/>
          </p:nvGrpSpPr>
          <p:grpSpPr>
            <a:xfrm>
              <a:off x="1352" y="3173"/>
              <a:ext cx="4710" cy="3445"/>
              <a:chOff x="1352" y="3173"/>
              <a:chExt cx="4710" cy="3445"/>
            </a:xfrm>
          </p:grpSpPr>
          <p:grpSp>
            <p:nvGrpSpPr>
              <p:cNvPr id="3" name="组合 2"/>
              <p:cNvGrpSpPr/>
              <p:nvPr/>
            </p:nvGrpSpPr>
            <p:grpSpPr bwMode="auto">
              <a:xfrm>
                <a:off x="1352" y="3173"/>
                <a:ext cx="3025" cy="3445"/>
                <a:chOff x="1463765" y="2050209"/>
                <a:chExt cx="1920696" cy="2187962"/>
              </a:xfrm>
            </p:grpSpPr>
            <p:grpSp>
              <p:nvGrpSpPr>
                <p:cNvPr id="19463" name="组合 13"/>
                <p:cNvGrpSpPr/>
                <p:nvPr/>
              </p:nvGrpSpPr>
              <p:grpSpPr bwMode="auto">
                <a:xfrm>
                  <a:off x="1463765" y="2050209"/>
                  <a:ext cx="1920696" cy="2187962"/>
                  <a:chOff x="1162050" y="2012950"/>
                  <a:chExt cx="2500242" cy="2848152"/>
                </a:xfrm>
              </p:grpSpPr>
              <p:sp>
                <p:nvSpPr>
                  <p:cNvPr id="23" name="任意多边形 22"/>
                  <p:cNvSpPr/>
                  <p:nvPr/>
                </p:nvSpPr>
                <p:spPr>
                  <a:xfrm>
                    <a:off x="1162050" y="2012950"/>
                    <a:ext cx="2500242" cy="2515385"/>
                  </a:xfrm>
                  <a:custGeom>
                    <a:avLst/>
                    <a:gdLst>
                      <a:gd name="connsiteX0" fmla="*/ 1257300 w 2500242"/>
                      <a:gd name="connsiteY0" fmla="*/ 0 h 2514600"/>
                      <a:gd name="connsiteX1" fmla="*/ 2489056 w 2500242"/>
                      <a:gd name="connsiteY1" fmla="*/ 1003910 h 2514600"/>
                      <a:gd name="connsiteX2" fmla="*/ 2500242 w 2500242"/>
                      <a:gd name="connsiteY2" fmla="*/ 1077199 h 2514600"/>
                      <a:gd name="connsiteX3" fmla="*/ 1954242 w 2500242"/>
                      <a:gd name="connsiteY3" fmla="*/ 2303535 h 2514600"/>
                      <a:gd name="connsiteX4" fmla="*/ 1856604 w 2500242"/>
                      <a:gd name="connsiteY4" fmla="*/ 2362851 h 2514600"/>
                      <a:gd name="connsiteX5" fmla="*/ 1257300 w 2500242"/>
                      <a:gd name="connsiteY5" fmla="*/ 2514600 h 2514600"/>
                      <a:gd name="connsiteX6" fmla="*/ 0 w 2500242"/>
                      <a:gd name="connsiteY6" fmla="*/ 1257300 h 2514600"/>
                      <a:gd name="connsiteX7" fmla="*/ 1257300 w 2500242"/>
                      <a:gd name="connsiteY7" fmla="*/ 0 h 2514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500242" h="2514600">
                        <a:moveTo>
                          <a:pt x="1257300" y="0"/>
                        </a:moveTo>
                        <a:cubicBezTo>
                          <a:pt x="1864890" y="0"/>
                          <a:pt x="2371818" y="430980"/>
                          <a:pt x="2489056" y="1003910"/>
                        </a:cubicBezTo>
                        <a:lnTo>
                          <a:pt x="2500242" y="1077199"/>
                        </a:lnTo>
                        <a:lnTo>
                          <a:pt x="1954242" y="2303535"/>
                        </a:lnTo>
                        <a:lnTo>
                          <a:pt x="1856604" y="2362851"/>
                        </a:lnTo>
                        <a:cubicBezTo>
                          <a:pt x="1678453" y="2459628"/>
                          <a:pt x="1474296" y="2514600"/>
                          <a:pt x="1257300" y="2514600"/>
                        </a:cubicBezTo>
                        <a:cubicBezTo>
                          <a:pt x="562912" y="2514600"/>
                          <a:pt x="0" y="1951688"/>
                          <a:pt x="0" y="1257300"/>
                        </a:cubicBezTo>
                        <a:cubicBezTo>
                          <a:pt x="0" y="562912"/>
                          <a:pt x="562912" y="0"/>
                          <a:pt x="1257300" y="0"/>
                        </a:cubicBezTo>
                        <a:close/>
                      </a:path>
                    </a:pathLst>
                  </a:custGeom>
                  <a:solidFill>
                    <a:srgbClr val="0070C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p>
                    <a:pPr algn="ctr" fontAlgn="auto"/>
                    <a:endParaRPr lang="zh-CN" altLang="en-US" noProof="1"/>
                  </a:p>
                </p:txBody>
              </p:sp>
              <p:pic>
                <p:nvPicPr>
                  <p:cNvPr id="19465" name="图片 11"/>
                  <p:cNvPicPr>
                    <a:picLocks noChangeAspect="1" noChangeArrowheads="1"/>
                  </p:cNvPicPr>
                  <p:nvPr/>
                </p:nvPicPr>
                <p:blipFill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672" t="6100" r="83327" b="4980"/>
                  <a:stretch>
                    <a:fillRect/>
                  </a:stretch>
                </p:blipFill>
                <p:spPr bwMode="auto">
                  <a:xfrm rot="1436196">
                    <a:off x="3269963" y="2437942"/>
                    <a:ext cx="137160" cy="242316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sp>
              <p:nvSpPr>
                <p:cNvPr id="19466" name="Freeform 5"/>
                <p:cNvSpPr>
                  <a:spLocks noEditPoints="1" noChangeArrowheads="1"/>
                </p:cNvSpPr>
                <p:nvPr/>
              </p:nvSpPr>
              <p:spPr bwMode="auto">
                <a:xfrm>
                  <a:off x="1964595" y="2646484"/>
                  <a:ext cx="919036" cy="783618"/>
                </a:xfrm>
                <a:custGeom>
                  <a:avLst/>
                  <a:gdLst>
                    <a:gd name="T0" fmla="*/ 20 w 86"/>
                    <a:gd name="T1" fmla="*/ 2 h 70"/>
                    <a:gd name="T2" fmla="*/ 60 w 86"/>
                    <a:gd name="T3" fmla="*/ 2 h 70"/>
                    <a:gd name="T4" fmla="*/ 80 w 86"/>
                    <a:gd name="T5" fmla="*/ 6 h 70"/>
                    <a:gd name="T6" fmla="*/ 74 w 86"/>
                    <a:gd name="T7" fmla="*/ 26 h 70"/>
                    <a:gd name="T8" fmla="*/ 59 w 86"/>
                    <a:gd name="T9" fmla="*/ 8 h 70"/>
                    <a:gd name="T10" fmla="*/ 43 w 86"/>
                    <a:gd name="T11" fmla="*/ 54 h 70"/>
                    <a:gd name="T12" fmla="*/ 49 w 86"/>
                    <a:gd name="T13" fmla="*/ 58 h 70"/>
                    <a:gd name="T14" fmla="*/ 50 w 86"/>
                    <a:gd name="T15" fmla="*/ 59 h 70"/>
                    <a:gd name="T16" fmla="*/ 40 w 86"/>
                    <a:gd name="T17" fmla="*/ 60 h 70"/>
                    <a:gd name="T18" fmla="*/ 22 w 86"/>
                    <a:gd name="T19" fmla="*/ 60 h 70"/>
                    <a:gd name="T20" fmla="*/ 0 w 86"/>
                    <a:gd name="T21" fmla="*/ 58 h 70"/>
                    <a:gd name="T22" fmla="*/ 3 w 86"/>
                    <a:gd name="T23" fmla="*/ 3 h 70"/>
                    <a:gd name="T24" fmla="*/ 59 w 86"/>
                    <a:gd name="T25" fmla="*/ 37 h 70"/>
                    <a:gd name="T26" fmla="*/ 57 w 86"/>
                    <a:gd name="T27" fmla="*/ 51 h 70"/>
                    <a:gd name="T28" fmla="*/ 72 w 86"/>
                    <a:gd name="T29" fmla="*/ 53 h 70"/>
                    <a:gd name="T30" fmla="*/ 74 w 86"/>
                    <a:gd name="T31" fmla="*/ 39 h 70"/>
                    <a:gd name="T32" fmla="*/ 56 w 86"/>
                    <a:gd name="T33" fmla="*/ 33 h 70"/>
                    <a:gd name="T34" fmla="*/ 53 w 86"/>
                    <a:gd name="T35" fmla="*/ 55 h 70"/>
                    <a:gd name="T36" fmla="*/ 73 w 86"/>
                    <a:gd name="T37" fmla="*/ 59 h 70"/>
                    <a:gd name="T38" fmla="*/ 79 w 86"/>
                    <a:gd name="T39" fmla="*/ 68 h 70"/>
                    <a:gd name="T40" fmla="*/ 84 w 86"/>
                    <a:gd name="T41" fmla="*/ 69 h 70"/>
                    <a:gd name="T42" fmla="*/ 80 w 86"/>
                    <a:gd name="T43" fmla="*/ 57 h 70"/>
                    <a:gd name="T44" fmla="*/ 81 w 86"/>
                    <a:gd name="T45" fmla="*/ 47 h 70"/>
                    <a:gd name="T46" fmla="*/ 67 w 86"/>
                    <a:gd name="T47" fmla="*/ 29 h 70"/>
                    <a:gd name="T48" fmla="*/ 58 w 86"/>
                    <a:gd name="T49" fmla="*/ 46 h 70"/>
                    <a:gd name="T50" fmla="*/ 58 w 86"/>
                    <a:gd name="T51" fmla="*/ 46 h 70"/>
                    <a:gd name="T52" fmla="*/ 47 w 86"/>
                    <a:gd name="T53" fmla="*/ 19 h 70"/>
                    <a:gd name="T54" fmla="*/ 71 w 86"/>
                    <a:gd name="T55" fmla="*/ 24 h 70"/>
                    <a:gd name="T56" fmla="*/ 71 w 86"/>
                    <a:gd name="T57" fmla="*/ 15 h 70"/>
                    <a:gd name="T58" fmla="*/ 47 w 86"/>
                    <a:gd name="T59" fmla="*/ 14 h 70"/>
                    <a:gd name="T60" fmla="*/ 71 w 86"/>
                    <a:gd name="T61" fmla="*/ 15 h 70"/>
                    <a:gd name="T62" fmla="*/ 10 w 86"/>
                    <a:gd name="T63" fmla="*/ 51 h 70"/>
                    <a:gd name="T64" fmla="*/ 34 w 86"/>
                    <a:gd name="T65" fmla="*/ 46 h 70"/>
                    <a:gd name="T66" fmla="*/ 10 w 86"/>
                    <a:gd name="T67" fmla="*/ 41 h 70"/>
                    <a:gd name="T68" fmla="*/ 34 w 86"/>
                    <a:gd name="T69" fmla="*/ 41 h 70"/>
                    <a:gd name="T70" fmla="*/ 10 w 86"/>
                    <a:gd name="T71" fmla="*/ 41 h 70"/>
                    <a:gd name="T72" fmla="*/ 10 w 86"/>
                    <a:gd name="T73" fmla="*/ 37 h 70"/>
                    <a:gd name="T74" fmla="*/ 34 w 86"/>
                    <a:gd name="T75" fmla="*/ 32 h 70"/>
                    <a:gd name="T76" fmla="*/ 22 w 86"/>
                    <a:gd name="T77" fmla="*/ 25 h 70"/>
                    <a:gd name="T78" fmla="*/ 34 w 86"/>
                    <a:gd name="T79" fmla="*/ 27 h 70"/>
                    <a:gd name="T80" fmla="*/ 22 w 86"/>
                    <a:gd name="T81" fmla="*/ 25 h 70"/>
                    <a:gd name="T82" fmla="*/ 22 w 86"/>
                    <a:gd name="T83" fmla="*/ 21 h 70"/>
                    <a:gd name="T84" fmla="*/ 34 w 86"/>
                    <a:gd name="T85" fmla="*/ 18 h 70"/>
                    <a:gd name="T86" fmla="*/ 22 w 86"/>
                    <a:gd name="T87" fmla="*/ 14 h 70"/>
                    <a:gd name="T88" fmla="*/ 34 w 86"/>
                    <a:gd name="T89" fmla="*/ 15 h 70"/>
                    <a:gd name="T90" fmla="*/ 22 w 86"/>
                    <a:gd name="T91" fmla="*/ 14 h 70"/>
                    <a:gd name="T92" fmla="*/ 9 w 86"/>
                    <a:gd name="T93" fmla="*/ 31 h 70"/>
                    <a:gd name="T94" fmla="*/ 19 w 86"/>
                    <a:gd name="T95" fmla="*/ 13 h 70"/>
                    <a:gd name="T96" fmla="*/ 21 w 86"/>
                    <a:gd name="T97" fmla="*/ 8 h 70"/>
                    <a:gd name="T98" fmla="*/ 5 w 86"/>
                    <a:gd name="T99" fmla="*/ 56 h 70"/>
                    <a:gd name="T100" fmla="*/ 37 w 86"/>
                    <a:gd name="T101" fmla="*/ 54 h 70"/>
                    <a:gd name="T102" fmla="*/ 21 w 86"/>
                    <a:gd name="T103" fmla="*/ 8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86" h="70">
                      <a:moveTo>
                        <a:pt x="3" y="3"/>
                      </a:moveTo>
                      <a:cubicBezTo>
                        <a:pt x="8" y="4"/>
                        <a:pt x="14" y="3"/>
                        <a:pt x="20" y="2"/>
                      </a:cubicBezTo>
                      <a:cubicBezTo>
                        <a:pt x="28" y="1"/>
                        <a:pt x="35" y="0"/>
                        <a:pt x="40" y="3"/>
                      </a:cubicBezTo>
                      <a:cubicBezTo>
                        <a:pt x="45" y="0"/>
                        <a:pt x="52" y="1"/>
                        <a:pt x="60" y="2"/>
                      </a:cubicBezTo>
                      <a:cubicBezTo>
                        <a:pt x="65" y="3"/>
                        <a:pt x="72" y="4"/>
                        <a:pt x="77" y="3"/>
                      </a:cubicBezTo>
                      <a:cubicBezTo>
                        <a:pt x="80" y="6"/>
                        <a:pt x="80" y="6"/>
                        <a:pt x="80" y="6"/>
                      </a:cubicBezTo>
                      <a:cubicBezTo>
                        <a:pt x="80" y="30"/>
                        <a:pt x="80" y="30"/>
                        <a:pt x="80" y="30"/>
                      </a:cubicBezTo>
                      <a:cubicBezTo>
                        <a:pt x="78" y="28"/>
                        <a:pt x="76" y="27"/>
                        <a:pt x="74" y="26"/>
                      </a:cubicBezTo>
                      <a:cubicBezTo>
                        <a:pt x="74" y="9"/>
                        <a:pt x="74" y="9"/>
                        <a:pt x="74" y="9"/>
                      </a:cubicBezTo>
                      <a:cubicBezTo>
                        <a:pt x="69" y="9"/>
                        <a:pt x="64" y="8"/>
                        <a:pt x="59" y="8"/>
                      </a:cubicBezTo>
                      <a:cubicBezTo>
                        <a:pt x="52" y="7"/>
                        <a:pt x="46" y="6"/>
                        <a:pt x="43" y="8"/>
                      </a:cubicBezTo>
                      <a:cubicBezTo>
                        <a:pt x="43" y="54"/>
                        <a:pt x="43" y="54"/>
                        <a:pt x="43" y="54"/>
                      </a:cubicBezTo>
                      <a:cubicBezTo>
                        <a:pt x="44" y="54"/>
                        <a:pt x="45" y="54"/>
                        <a:pt x="47" y="54"/>
                      </a:cubicBezTo>
                      <a:cubicBezTo>
                        <a:pt x="47" y="55"/>
                        <a:pt x="48" y="56"/>
                        <a:pt x="49" y="58"/>
                      </a:cubicBezTo>
                      <a:cubicBezTo>
                        <a:pt x="50" y="58"/>
                        <a:pt x="50" y="59"/>
                        <a:pt x="51" y="59"/>
                      </a:cubicBezTo>
                      <a:cubicBezTo>
                        <a:pt x="50" y="59"/>
                        <a:pt x="50" y="59"/>
                        <a:pt x="50" y="59"/>
                      </a:cubicBezTo>
                      <a:cubicBezTo>
                        <a:pt x="46" y="59"/>
                        <a:pt x="43" y="59"/>
                        <a:pt x="41" y="60"/>
                      </a:cubicBezTo>
                      <a:cubicBezTo>
                        <a:pt x="40" y="60"/>
                        <a:pt x="40" y="60"/>
                        <a:pt x="40" y="60"/>
                      </a:cubicBezTo>
                      <a:cubicBezTo>
                        <a:pt x="38" y="60"/>
                        <a:pt x="38" y="60"/>
                        <a:pt x="38" y="60"/>
                      </a:cubicBezTo>
                      <a:cubicBezTo>
                        <a:pt x="36" y="59"/>
                        <a:pt x="29" y="59"/>
                        <a:pt x="22" y="60"/>
                      </a:cubicBezTo>
                      <a:cubicBezTo>
                        <a:pt x="15" y="61"/>
                        <a:pt x="8" y="62"/>
                        <a:pt x="2" y="61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3" y="3"/>
                        <a:pt x="3" y="3"/>
                        <a:pt x="3" y="3"/>
                      </a:cubicBezTo>
                      <a:close/>
                      <a:moveTo>
                        <a:pt x="67" y="35"/>
                      </a:moveTo>
                      <a:cubicBezTo>
                        <a:pt x="64" y="34"/>
                        <a:pt x="61" y="35"/>
                        <a:pt x="59" y="37"/>
                      </a:cubicBezTo>
                      <a:cubicBezTo>
                        <a:pt x="57" y="39"/>
                        <a:pt x="56" y="41"/>
                        <a:pt x="55" y="44"/>
                      </a:cubicBezTo>
                      <a:cubicBezTo>
                        <a:pt x="55" y="46"/>
                        <a:pt x="56" y="49"/>
                        <a:pt x="57" y="51"/>
                      </a:cubicBezTo>
                      <a:cubicBezTo>
                        <a:pt x="59" y="54"/>
                        <a:pt x="62" y="55"/>
                        <a:pt x="64" y="55"/>
                      </a:cubicBezTo>
                      <a:cubicBezTo>
                        <a:pt x="67" y="56"/>
                        <a:pt x="70" y="55"/>
                        <a:pt x="72" y="53"/>
                      </a:cubicBezTo>
                      <a:cubicBezTo>
                        <a:pt x="74" y="51"/>
                        <a:pt x="76" y="49"/>
                        <a:pt x="76" y="46"/>
                      </a:cubicBezTo>
                      <a:cubicBezTo>
                        <a:pt x="76" y="44"/>
                        <a:pt x="75" y="41"/>
                        <a:pt x="74" y="39"/>
                      </a:cubicBezTo>
                      <a:cubicBezTo>
                        <a:pt x="72" y="36"/>
                        <a:pt x="69" y="35"/>
                        <a:pt x="67" y="35"/>
                      </a:cubicBezTo>
                      <a:close/>
                      <a:moveTo>
                        <a:pt x="56" y="33"/>
                      </a:moveTo>
                      <a:cubicBezTo>
                        <a:pt x="52" y="35"/>
                        <a:pt x="50" y="39"/>
                        <a:pt x="50" y="43"/>
                      </a:cubicBezTo>
                      <a:cubicBezTo>
                        <a:pt x="50" y="47"/>
                        <a:pt x="51" y="51"/>
                        <a:pt x="53" y="55"/>
                      </a:cubicBezTo>
                      <a:cubicBezTo>
                        <a:pt x="56" y="58"/>
                        <a:pt x="60" y="60"/>
                        <a:pt x="64" y="60"/>
                      </a:cubicBezTo>
                      <a:cubicBezTo>
                        <a:pt x="67" y="61"/>
                        <a:pt x="70" y="60"/>
                        <a:pt x="73" y="59"/>
                      </a:cubicBezTo>
                      <a:cubicBezTo>
                        <a:pt x="73" y="60"/>
                        <a:pt x="73" y="61"/>
                        <a:pt x="74" y="61"/>
                      </a:cubicBezTo>
                      <a:cubicBezTo>
                        <a:pt x="79" y="68"/>
                        <a:pt x="79" y="68"/>
                        <a:pt x="79" y="68"/>
                      </a:cubicBezTo>
                      <a:cubicBezTo>
                        <a:pt x="80" y="70"/>
                        <a:pt x="83" y="70"/>
                        <a:pt x="84" y="69"/>
                      </a:cubicBezTo>
                      <a:cubicBezTo>
                        <a:pt x="84" y="69"/>
                        <a:pt x="84" y="69"/>
                        <a:pt x="84" y="69"/>
                      </a:cubicBezTo>
                      <a:cubicBezTo>
                        <a:pt x="86" y="67"/>
                        <a:pt x="86" y="65"/>
                        <a:pt x="85" y="63"/>
                      </a:cubicBezTo>
                      <a:cubicBezTo>
                        <a:pt x="80" y="57"/>
                        <a:pt x="80" y="57"/>
                        <a:pt x="80" y="57"/>
                      </a:cubicBezTo>
                      <a:cubicBezTo>
                        <a:pt x="79" y="56"/>
                        <a:pt x="78" y="55"/>
                        <a:pt x="77" y="55"/>
                      </a:cubicBezTo>
                      <a:cubicBezTo>
                        <a:pt x="79" y="53"/>
                        <a:pt x="81" y="50"/>
                        <a:pt x="81" y="47"/>
                      </a:cubicBezTo>
                      <a:cubicBezTo>
                        <a:pt x="82" y="43"/>
                        <a:pt x="81" y="39"/>
                        <a:pt x="78" y="35"/>
                      </a:cubicBezTo>
                      <a:cubicBezTo>
                        <a:pt x="75" y="32"/>
                        <a:pt x="71" y="30"/>
                        <a:pt x="67" y="29"/>
                      </a:cubicBezTo>
                      <a:cubicBezTo>
                        <a:pt x="63" y="29"/>
                        <a:pt x="59" y="30"/>
                        <a:pt x="56" y="33"/>
                      </a:cubicBezTo>
                      <a:close/>
                      <a:moveTo>
                        <a:pt x="58" y="46"/>
                      </a:moveTo>
                      <a:cubicBezTo>
                        <a:pt x="60" y="41"/>
                        <a:pt x="64" y="39"/>
                        <a:pt x="70" y="38"/>
                      </a:cubicBezTo>
                      <a:cubicBezTo>
                        <a:pt x="64" y="34"/>
                        <a:pt x="57" y="40"/>
                        <a:pt x="58" y="46"/>
                      </a:cubicBezTo>
                      <a:close/>
                      <a:moveTo>
                        <a:pt x="71" y="21"/>
                      </a:moveTo>
                      <a:cubicBezTo>
                        <a:pt x="65" y="21"/>
                        <a:pt x="51" y="19"/>
                        <a:pt x="47" y="19"/>
                      </a:cubicBezTo>
                      <a:cubicBezTo>
                        <a:pt x="47" y="20"/>
                        <a:pt x="47" y="21"/>
                        <a:pt x="47" y="21"/>
                      </a:cubicBezTo>
                      <a:cubicBezTo>
                        <a:pt x="51" y="21"/>
                        <a:pt x="67" y="24"/>
                        <a:pt x="71" y="24"/>
                      </a:cubicBezTo>
                      <a:cubicBezTo>
                        <a:pt x="71" y="23"/>
                        <a:pt x="71" y="22"/>
                        <a:pt x="71" y="21"/>
                      </a:cubicBezTo>
                      <a:close/>
                      <a:moveTo>
                        <a:pt x="71" y="15"/>
                      </a:moveTo>
                      <a:cubicBezTo>
                        <a:pt x="65" y="15"/>
                        <a:pt x="51" y="12"/>
                        <a:pt x="47" y="12"/>
                      </a:cubicBezTo>
                      <a:cubicBezTo>
                        <a:pt x="47" y="13"/>
                        <a:pt x="47" y="14"/>
                        <a:pt x="47" y="14"/>
                      </a:cubicBezTo>
                      <a:cubicBezTo>
                        <a:pt x="51" y="14"/>
                        <a:pt x="67" y="17"/>
                        <a:pt x="71" y="17"/>
                      </a:cubicBezTo>
                      <a:cubicBezTo>
                        <a:pt x="71" y="16"/>
                        <a:pt x="71" y="15"/>
                        <a:pt x="71" y="15"/>
                      </a:cubicBezTo>
                      <a:close/>
                      <a:moveTo>
                        <a:pt x="10" y="49"/>
                      </a:moveTo>
                      <a:cubicBezTo>
                        <a:pt x="10" y="49"/>
                        <a:pt x="10" y="50"/>
                        <a:pt x="10" y="51"/>
                      </a:cubicBezTo>
                      <a:cubicBezTo>
                        <a:pt x="14" y="51"/>
                        <a:pt x="29" y="48"/>
                        <a:pt x="34" y="48"/>
                      </a:cubicBezTo>
                      <a:cubicBezTo>
                        <a:pt x="34" y="48"/>
                        <a:pt x="34" y="47"/>
                        <a:pt x="34" y="46"/>
                      </a:cubicBezTo>
                      <a:cubicBezTo>
                        <a:pt x="30" y="46"/>
                        <a:pt x="15" y="49"/>
                        <a:pt x="10" y="49"/>
                      </a:cubicBezTo>
                      <a:close/>
                      <a:moveTo>
                        <a:pt x="10" y="41"/>
                      </a:moveTo>
                      <a:cubicBezTo>
                        <a:pt x="10" y="42"/>
                        <a:pt x="10" y="43"/>
                        <a:pt x="10" y="43"/>
                      </a:cubicBezTo>
                      <a:cubicBezTo>
                        <a:pt x="14" y="44"/>
                        <a:pt x="29" y="41"/>
                        <a:pt x="34" y="41"/>
                      </a:cubicBezTo>
                      <a:cubicBezTo>
                        <a:pt x="34" y="40"/>
                        <a:pt x="34" y="40"/>
                        <a:pt x="34" y="39"/>
                      </a:cubicBezTo>
                      <a:cubicBezTo>
                        <a:pt x="30" y="39"/>
                        <a:pt x="15" y="41"/>
                        <a:pt x="10" y="41"/>
                      </a:cubicBezTo>
                      <a:close/>
                      <a:moveTo>
                        <a:pt x="10" y="34"/>
                      </a:moveTo>
                      <a:cubicBezTo>
                        <a:pt x="10" y="35"/>
                        <a:pt x="10" y="36"/>
                        <a:pt x="10" y="37"/>
                      </a:cubicBezTo>
                      <a:cubicBezTo>
                        <a:pt x="14" y="37"/>
                        <a:pt x="29" y="34"/>
                        <a:pt x="34" y="34"/>
                      </a:cubicBezTo>
                      <a:cubicBezTo>
                        <a:pt x="34" y="33"/>
                        <a:pt x="34" y="33"/>
                        <a:pt x="34" y="32"/>
                      </a:cubicBezTo>
                      <a:cubicBezTo>
                        <a:pt x="30" y="32"/>
                        <a:pt x="15" y="34"/>
                        <a:pt x="10" y="34"/>
                      </a:cubicBezTo>
                      <a:close/>
                      <a:moveTo>
                        <a:pt x="22" y="25"/>
                      </a:moveTo>
                      <a:cubicBezTo>
                        <a:pt x="22" y="26"/>
                        <a:pt x="22" y="27"/>
                        <a:pt x="22" y="28"/>
                      </a:cubicBezTo>
                      <a:cubicBezTo>
                        <a:pt x="25" y="28"/>
                        <a:pt x="29" y="26"/>
                        <a:pt x="34" y="27"/>
                      </a:cubicBezTo>
                      <a:cubicBezTo>
                        <a:pt x="34" y="26"/>
                        <a:pt x="34" y="25"/>
                        <a:pt x="34" y="24"/>
                      </a:cubicBezTo>
                      <a:cubicBezTo>
                        <a:pt x="30" y="24"/>
                        <a:pt x="26" y="25"/>
                        <a:pt x="22" y="25"/>
                      </a:cubicBezTo>
                      <a:close/>
                      <a:moveTo>
                        <a:pt x="22" y="19"/>
                      </a:moveTo>
                      <a:cubicBezTo>
                        <a:pt x="22" y="20"/>
                        <a:pt x="22" y="21"/>
                        <a:pt x="22" y="21"/>
                      </a:cubicBezTo>
                      <a:cubicBezTo>
                        <a:pt x="25" y="21"/>
                        <a:pt x="29" y="20"/>
                        <a:pt x="34" y="20"/>
                      </a:cubicBezTo>
                      <a:cubicBezTo>
                        <a:pt x="34" y="20"/>
                        <a:pt x="34" y="19"/>
                        <a:pt x="34" y="18"/>
                      </a:cubicBezTo>
                      <a:cubicBezTo>
                        <a:pt x="30" y="18"/>
                        <a:pt x="26" y="19"/>
                        <a:pt x="22" y="19"/>
                      </a:cubicBezTo>
                      <a:close/>
                      <a:moveTo>
                        <a:pt x="22" y="14"/>
                      </a:moveTo>
                      <a:cubicBezTo>
                        <a:pt x="22" y="15"/>
                        <a:pt x="22" y="15"/>
                        <a:pt x="22" y="16"/>
                      </a:cubicBezTo>
                      <a:cubicBezTo>
                        <a:pt x="25" y="16"/>
                        <a:pt x="29" y="15"/>
                        <a:pt x="34" y="15"/>
                      </a:cubicBezTo>
                      <a:cubicBezTo>
                        <a:pt x="34" y="14"/>
                        <a:pt x="34" y="14"/>
                        <a:pt x="34" y="13"/>
                      </a:cubicBezTo>
                      <a:cubicBezTo>
                        <a:pt x="30" y="13"/>
                        <a:pt x="26" y="13"/>
                        <a:pt x="22" y="14"/>
                      </a:cubicBezTo>
                      <a:close/>
                      <a:moveTo>
                        <a:pt x="9" y="14"/>
                      </a:moveTo>
                      <a:cubicBezTo>
                        <a:pt x="9" y="31"/>
                        <a:pt x="9" y="31"/>
                        <a:pt x="9" y="31"/>
                      </a:cubicBezTo>
                      <a:cubicBezTo>
                        <a:pt x="19" y="30"/>
                        <a:pt x="19" y="30"/>
                        <a:pt x="19" y="30"/>
                      </a:cubicBezTo>
                      <a:cubicBezTo>
                        <a:pt x="19" y="13"/>
                        <a:pt x="19" y="13"/>
                        <a:pt x="19" y="13"/>
                      </a:cubicBezTo>
                      <a:cubicBezTo>
                        <a:pt x="9" y="14"/>
                        <a:pt x="9" y="14"/>
                        <a:pt x="9" y="14"/>
                      </a:cubicBezTo>
                      <a:close/>
                      <a:moveTo>
                        <a:pt x="21" y="8"/>
                      </a:moveTo>
                      <a:cubicBezTo>
                        <a:pt x="16" y="8"/>
                        <a:pt x="10" y="9"/>
                        <a:pt x="5" y="9"/>
                      </a:cubicBezTo>
                      <a:cubicBezTo>
                        <a:pt x="5" y="56"/>
                        <a:pt x="5" y="56"/>
                        <a:pt x="5" y="56"/>
                      </a:cubicBezTo>
                      <a:cubicBezTo>
                        <a:pt x="10" y="56"/>
                        <a:pt x="16" y="55"/>
                        <a:pt x="21" y="55"/>
                      </a:cubicBezTo>
                      <a:cubicBezTo>
                        <a:pt x="27" y="54"/>
                        <a:pt x="33" y="53"/>
                        <a:pt x="37" y="54"/>
                      </a:cubicBezTo>
                      <a:cubicBezTo>
                        <a:pt x="37" y="8"/>
                        <a:pt x="37" y="8"/>
                        <a:pt x="37" y="8"/>
                      </a:cubicBezTo>
                      <a:cubicBezTo>
                        <a:pt x="34" y="6"/>
                        <a:pt x="27" y="7"/>
                        <a:pt x="21" y="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p>
                  <a:endParaRPr lang="zh-CN" altLang="en-US"/>
                </a:p>
              </p:txBody>
            </p:sp>
          </p:grpSp>
          <p:sp>
            <p:nvSpPr>
              <p:cNvPr id="25" name="文本框 24"/>
              <p:cNvSpPr txBox="1">
                <a:spLocks noChangeArrowheads="1"/>
              </p:cNvSpPr>
              <p:nvPr/>
            </p:nvSpPr>
            <p:spPr bwMode="auto">
              <a:xfrm>
                <a:off x="4150" y="4953"/>
                <a:ext cx="1912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p>
                <a:r>
                  <a:rPr lang="zh-CN" altLang="en-US" sz="2000" b="1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启示一</a:t>
                </a:r>
                <a:endParaRPr lang="zh-CN" altLang="en-US" sz="2000" b="1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7053" y="3173"/>
              <a:ext cx="4735" cy="3445"/>
              <a:chOff x="7257" y="3173"/>
              <a:chExt cx="4735" cy="3445"/>
            </a:xfrm>
          </p:grpSpPr>
          <p:grpSp>
            <p:nvGrpSpPr>
              <p:cNvPr id="34" name="组合 33"/>
              <p:cNvGrpSpPr/>
              <p:nvPr/>
            </p:nvGrpSpPr>
            <p:grpSpPr bwMode="auto">
              <a:xfrm>
                <a:off x="7257" y="3173"/>
                <a:ext cx="3025" cy="3445"/>
                <a:chOff x="5078956" y="2050209"/>
                <a:chExt cx="1920696" cy="2187962"/>
              </a:xfrm>
            </p:grpSpPr>
            <p:grpSp>
              <p:nvGrpSpPr>
                <p:cNvPr id="19470" name="组合 52"/>
                <p:cNvGrpSpPr/>
                <p:nvPr/>
              </p:nvGrpSpPr>
              <p:grpSpPr bwMode="auto">
                <a:xfrm>
                  <a:off x="5078956" y="2050209"/>
                  <a:ext cx="1920696" cy="2187962"/>
                  <a:chOff x="1162050" y="2012950"/>
                  <a:chExt cx="2500242" cy="2848152"/>
                </a:xfrm>
              </p:grpSpPr>
              <p:sp>
                <p:nvSpPr>
                  <p:cNvPr id="44" name="任意多边形 43"/>
                  <p:cNvSpPr/>
                  <p:nvPr/>
                </p:nvSpPr>
                <p:spPr>
                  <a:xfrm>
                    <a:off x="1162050" y="2012950"/>
                    <a:ext cx="2500242" cy="2515385"/>
                  </a:xfrm>
                  <a:custGeom>
                    <a:avLst/>
                    <a:gdLst>
                      <a:gd name="connsiteX0" fmla="*/ 1257300 w 2500242"/>
                      <a:gd name="connsiteY0" fmla="*/ 0 h 2514600"/>
                      <a:gd name="connsiteX1" fmla="*/ 2489056 w 2500242"/>
                      <a:gd name="connsiteY1" fmla="*/ 1003910 h 2514600"/>
                      <a:gd name="connsiteX2" fmla="*/ 2500242 w 2500242"/>
                      <a:gd name="connsiteY2" fmla="*/ 1077199 h 2514600"/>
                      <a:gd name="connsiteX3" fmla="*/ 1954242 w 2500242"/>
                      <a:gd name="connsiteY3" fmla="*/ 2303535 h 2514600"/>
                      <a:gd name="connsiteX4" fmla="*/ 1856604 w 2500242"/>
                      <a:gd name="connsiteY4" fmla="*/ 2362851 h 2514600"/>
                      <a:gd name="connsiteX5" fmla="*/ 1257300 w 2500242"/>
                      <a:gd name="connsiteY5" fmla="*/ 2514600 h 2514600"/>
                      <a:gd name="connsiteX6" fmla="*/ 0 w 2500242"/>
                      <a:gd name="connsiteY6" fmla="*/ 1257300 h 2514600"/>
                      <a:gd name="connsiteX7" fmla="*/ 1257300 w 2500242"/>
                      <a:gd name="connsiteY7" fmla="*/ 0 h 2514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500242" h="2514600">
                        <a:moveTo>
                          <a:pt x="1257300" y="0"/>
                        </a:moveTo>
                        <a:cubicBezTo>
                          <a:pt x="1864890" y="0"/>
                          <a:pt x="2371818" y="430980"/>
                          <a:pt x="2489056" y="1003910"/>
                        </a:cubicBezTo>
                        <a:lnTo>
                          <a:pt x="2500242" y="1077199"/>
                        </a:lnTo>
                        <a:lnTo>
                          <a:pt x="1954242" y="2303535"/>
                        </a:lnTo>
                        <a:lnTo>
                          <a:pt x="1856604" y="2362851"/>
                        </a:lnTo>
                        <a:cubicBezTo>
                          <a:pt x="1678453" y="2459628"/>
                          <a:pt x="1474296" y="2514600"/>
                          <a:pt x="1257300" y="2514600"/>
                        </a:cubicBezTo>
                        <a:cubicBezTo>
                          <a:pt x="562912" y="2514600"/>
                          <a:pt x="0" y="1951688"/>
                          <a:pt x="0" y="1257300"/>
                        </a:cubicBezTo>
                        <a:cubicBezTo>
                          <a:pt x="0" y="562912"/>
                          <a:pt x="562912" y="0"/>
                          <a:pt x="1257300" y="0"/>
                        </a:cubicBezTo>
                        <a:close/>
                      </a:path>
                    </a:pathLst>
                  </a:custGeom>
                  <a:solidFill>
                    <a:srgbClr val="C0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p>
                    <a:pPr algn="ctr" fontAlgn="auto"/>
                    <a:endParaRPr lang="zh-CN" altLang="en-US" noProof="1"/>
                  </a:p>
                </p:txBody>
              </p:sp>
              <p:pic>
                <p:nvPicPr>
                  <p:cNvPr id="19472" name="图片 54"/>
                  <p:cNvPicPr>
                    <a:picLocks noChangeAspect="1" noChangeArrowheads="1"/>
                  </p:cNvPicPr>
                  <p:nvPr/>
                </p:nvPicPr>
                <p:blipFill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672" t="6100" r="83327" b="4980"/>
                  <a:stretch>
                    <a:fillRect/>
                  </a:stretch>
                </p:blipFill>
                <p:spPr bwMode="auto">
                  <a:xfrm rot="1436196">
                    <a:off x="3269963" y="2437942"/>
                    <a:ext cx="137160" cy="242316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sp>
              <p:nvSpPr>
                <p:cNvPr id="19473" name="Freeform 21"/>
                <p:cNvSpPr>
                  <a:spLocks noEditPoints="1" noChangeArrowheads="1"/>
                </p:cNvSpPr>
                <p:nvPr/>
              </p:nvSpPr>
              <p:spPr bwMode="auto">
                <a:xfrm>
                  <a:off x="5527843" y="2675112"/>
                  <a:ext cx="993440" cy="800424"/>
                </a:xfrm>
                <a:custGeom>
                  <a:avLst/>
                  <a:gdLst>
                    <a:gd name="T0" fmla="*/ 212 w 228"/>
                    <a:gd name="T1" fmla="*/ 150 h 202"/>
                    <a:gd name="T2" fmla="*/ 142 w 228"/>
                    <a:gd name="T3" fmla="*/ 150 h 202"/>
                    <a:gd name="T4" fmla="*/ 0 w 228"/>
                    <a:gd name="T5" fmla="*/ 0 h 202"/>
                    <a:gd name="T6" fmla="*/ 173 w 228"/>
                    <a:gd name="T7" fmla="*/ 95 h 202"/>
                    <a:gd name="T8" fmla="*/ 166 w 228"/>
                    <a:gd name="T9" fmla="*/ 103 h 202"/>
                    <a:gd name="T10" fmla="*/ 156 w 228"/>
                    <a:gd name="T11" fmla="*/ 107 h 202"/>
                    <a:gd name="T12" fmla="*/ 154 w 228"/>
                    <a:gd name="T13" fmla="*/ 117 h 202"/>
                    <a:gd name="T14" fmla="*/ 148 w 228"/>
                    <a:gd name="T15" fmla="*/ 126 h 202"/>
                    <a:gd name="T16" fmla="*/ 153 w 228"/>
                    <a:gd name="T17" fmla="*/ 135 h 202"/>
                    <a:gd name="T18" fmla="*/ 153 w 228"/>
                    <a:gd name="T19" fmla="*/ 146 h 202"/>
                    <a:gd name="T20" fmla="*/ 163 w 228"/>
                    <a:gd name="T21" fmla="*/ 150 h 202"/>
                    <a:gd name="T22" fmla="*/ 169 w 228"/>
                    <a:gd name="T23" fmla="*/ 159 h 202"/>
                    <a:gd name="T24" fmla="*/ 180 w 228"/>
                    <a:gd name="T25" fmla="*/ 157 h 202"/>
                    <a:gd name="T26" fmla="*/ 190 w 228"/>
                    <a:gd name="T27" fmla="*/ 160 h 202"/>
                    <a:gd name="T28" fmla="*/ 197 w 228"/>
                    <a:gd name="T29" fmla="*/ 153 h 202"/>
                    <a:gd name="T30" fmla="*/ 207 w 228"/>
                    <a:gd name="T31" fmla="*/ 149 h 202"/>
                    <a:gd name="T32" fmla="*/ 209 w 228"/>
                    <a:gd name="T33" fmla="*/ 139 h 202"/>
                    <a:gd name="T34" fmla="*/ 215 w 228"/>
                    <a:gd name="T35" fmla="*/ 130 h 202"/>
                    <a:gd name="T36" fmla="*/ 210 w 228"/>
                    <a:gd name="T37" fmla="*/ 121 h 202"/>
                    <a:gd name="T38" fmla="*/ 210 w 228"/>
                    <a:gd name="T39" fmla="*/ 110 h 202"/>
                    <a:gd name="T40" fmla="*/ 200 w 228"/>
                    <a:gd name="T41" fmla="*/ 105 h 202"/>
                    <a:gd name="T42" fmla="*/ 194 w 228"/>
                    <a:gd name="T43" fmla="*/ 97 h 202"/>
                    <a:gd name="T44" fmla="*/ 183 w 228"/>
                    <a:gd name="T45" fmla="*/ 99 h 202"/>
                    <a:gd name="T46" fmla="*/ 143 w 228"/>
                    <a:gd name="T47" fmla="*/ 192 h 202"/>
                    <a:gd name="T48" fmla="*/ 171 w 228"/>
                    <a:gd name="T49" fmla="*/ 187 h 202"/>
                    <a:gd name="T50" fmla="*/ 175 w 228"/>
                    <a:gd name="T51" fmla="*/ 161 h 202"/>
                    <a:gd name="T52" fmla="*/ 163 w 228"/>
                    <a:gd name="T53" fmla="*/ 162 h 202"/>
                    <a:gd name="T54" fmla="*/ 157 w 228"/>
                    <a:gd name="T55" fmla="*/ 152 h 202"/>
                    <a:gd name="T56" fmla="*/ 146 w 228"/>
                    <a:gd name="T57" fmla="*/ 183 h 202"/>
                    <a:gd name="T58" fmla="*/ 204 w 228"/>
                    <a:gd name="T59" fmla="*/ 152 h 202"/>
                    <a:gd name="T60" fmla="*/ 199 w 228"/>
                    <a:gd name="T61" fmla="*/ 162 h 202"/>
                    <a:gd name="T62" fmla="*/ 188 w 228"/>
                    <a:gd name="T63" fmla="*/ 163 h 202"/>
                    <a:gd name="T64" fmla="*/ 209 w 228"/>
                    <a:gd name="T65" fmla="*/ 188 h 202"/>
                    <a:gd name="T66" fmla="*/ 157 w 228"/>
                    <a:gd name="T67" fmla="*/ 128 h 202"/>
                    <a:gd name="T68" fmla="*/ 199 w 228"/>
                    <a:gd name="T69" fmla="*/ 110 h 202"/>
                    <a:gd name="T70" fmla="*/ 158 w 228"/>
                    <a:gd name="T71" fmla="*/ 128 h 202"/>
                    <a:gd name="T72" fmla="*/ 198 w 228"/>
                    <a:gd name="T73" fmla="*/ 111 h 202"/>
                    <a:gd name="T74" fmla="*/ 145 w 228"/>
                    <a:gd name="T75" fmla="*/ 135 h 202"/>
                    <a:gd name="T76" fmla="*/ 149 w 228"/>
                    <a:gd name="T77" fmla="*/ 124 h 202"/>
                    <a:gd name="T78" fmla="*/ 148 w 228"/>
                    <a:gd name="T79" fmla="*/ 112 h 202"/>
                    <a:gd name="T80" fmla="*/ 158 w 228"/>
                    <a:gd name="T81" fmla="*/ 106 h 202"/>
                    <a:gd name="T82" fmla="*/ 164 w 228"/>
                    <a:gd name="T83" fmla="*/ 95 h 202"/>
                    <a:gd name="T84" fmla="*/ 175 w 228"/>
                    <a:gd name="T85" fmla="*/ 96 h 202"/>
                    <a:gd name="T86" fmla="*/ 186 w 228"/>
                    <a:gd name="T87" fmla="*/ 91 h 202"/>
                    <a:gd name="T88" fmla="*/ 195 w 228"/>
                    <a:gd name="T89" fmla="*/ 98 h 202"/>
                    <a:gd name="T90" fmla="*/ 207 w 228"/>
                    <a:gd name="T91" fmla="*/ 101 h 202"/>
                    <a:gd name="T92" fmla="*/ 34 w 228"/>
                    <a:gd name="T93" fmla="*/ 126 h 202"/>
                    <a:gd name="T94" fmla="*/ 90 w 228"/>
                    <a:gd name="T95" fmla="*/ 126 h 202"/>
                    <a:gd name="T96" fmla="*/ 45 w 228"/>
                    <a:gd name="T97" fmla="*/ 55 h 202"/>
                    <a:gd name="T98" fmla="*/ 45 w 228"/>
                    <a:gd name="T99" fmla="*/ 44 h 202"/>
                    <a:gd name="T100" fmla="*/ 45 w 228"/>
                    <a:gd name="T101" fmla="*/ 64 h 202"/>
                    <a:gd name="T102" fmla="*/ 45 w 228"/>
                    <a:gd name="T103" fmla="*/ 84 h 202"/>
                    <a:gd name="T104" fmla="*/ 45 w 228"/>
                    <a:gd name="T105" fmla="*/ 74 h 2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28" h="202">
                      <a:moveTo>
                        <a:pt x="0" y="0"/>
                      </a:moveTo>
                      <a:cubicBezTo>
                        <a:pt x="228" y="0"/>
                        <a:pt x="228" y="0"/>
                        <a:pt x="228" y="0"/>
                      </a:cubicBezTo>
                      <a:cubicBezTo>
                        <a:pt x="228" y="160"/>
                        <a:pt x="228" y="160"/>
                        <a:pt x="228" y="160"/>
                      </a:cubicBezTo>
                      <a:cubicBezTo>
                        <a:pt x="215" y="160"/>
                        <a:pt x="215" y="160"/>
                        <a:pt x="215" y="160"/>
                      </a:cubicBezTo>
                      <a:cubicBezTo>
                        <a:pt x="212" y="150"/>
                        <a:pt x="212" y="150"/>
                        <a:pt x="212" y="150"/>
                      </a:cubicBezTo>
                      <a:cubicBezTo>
                        <a:pt x="219" y="150"/>
                        <a:pt x="219" y="150"/>
                        <a:pt x="219" y="150"/>
                      </a:cubicBezTo>
                      <a:cubicBezTo>
                        <a:pt x="219" y="11"/>
                        <a:pt x="219" y="11"/>
                        <a:pt x="219" y="11"/>
                      </a:cubicBezTo>
                      <a:cubicBezTo>
                        <a:pt x="11" y="11"/>
                        <a:pt x="11" y="11"/>
                        <a:pt x="11" y="11"/>
                      </a:cubicBezTo>
                      <a:cubicBezTo>
                        <a:pt x="11" y="150"/>
                        <a:pt x="11" y="150"/>
                        <a:pt x="11" y="150"/>
                      </a:cubicBezTo>
                      <a:cubicBezTo>
                        <a:pt x="142" y="150"/>
                        <a:pt x="142" y="150"/>
                        <a:pt x="142" y="150"/>
                      </a:cubicBezTo>
                      <a:cubicBezTo>
                        <a:pt x="156" y="150"/>
                        <a:pt x="156" y="150"/>
                        <a:pt x="156" y="150"/>
                      </a:cubicBezTo>
                      <a:cubicBezTo>
                        <a:pt x="152" y="160"/>
                        <a:pt x="152" y="160"/>
                        <a:pt x="152" y="160"/>
                      </a:cubicBezTo>
                      <a:cubicBezTo>
                        <a:pt x="142" y="160"/>
                        <a:pt x="142" y="160"/>
                        <a:pt x="142" y="160"/>
                      </a:cubicBezTo>
                      <a:cubicBezTo>
                        <a:pt x="0" y="160"/>
                        <a:pt x="0" y="160"/>
                        <a:pt x="0" y="16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  <a:moveTo>
                        <a:pt x="181" y="94"/>
                      </a:moveTo>
                      <a:cubicBezTo>
                        <a:pt x="180" y="99"/>
                        <a:pt x="180" y="99"/>
                        <a:pt x="180" y="99"/>
                      </a:cubicBezTo>
                      <a:cubicBezTo>
                        <a:pt x="177" y="95"/>
                        <a:pt x="177" y="95"/>
                        <a:pt x="177" y="95"/>
                      </a:cubicBezTo>
                      <a:cubicBezTo>
                        <a:pt x="176" y="99"/>
                        <a:pt x="176" y="99"/>
                        <a:pt x="176" y="99"/>
                      </a:cubicBezTo>
                      <a:cubicBezTo>
                        <a:pt x="173" y="95"/>
                        <a:pt x="173" y="95"/>
                        <a:pt x="173" y="95"/>
                      </a:cubicBezTo>
                      <a:cubicBezTo>
                        <a:pt x="172" y="100"/>
                        <a:pt x="172" y="100"/>
                        <a:pt x="172" y="100"/>
                      </a:cubicBezTo>
                      <a:cubicBezTo>
                        <a:pt x="169" y="97"/>
                        <a:pt x="169" y="97"/>
                        <a:pt x="169" y="97"/>
                      </a:cubicBezTo>
                      <a:cubicBezTo>
                        <a:pt x="169" y="101"/>
                        <a:pt x="169" y="101"/>
                        <a:pt x="169" y="101"/>
                      </a:cubicBezTo>
                      <a:cubicBezTo>
                        <a:pt x="165" y="99"/>
                        <a:pt x="165" y="99"/>
                        <a:pt x="165" y="99"/>
                      </a:cubicBezTo>
                      <a:cubicBezTo>
                        <a:pt x="166" y="103"/>
                        <a:pt x="166" y="103"/>
                        <a:pt x="166" y="103"/>
                      </a:cubicBezTo>
                      <a:cubicBezTo>
                        <a:pt x="162" y="101"/>
                        <a:pt x="162" y="101"/>
                        <a:pt x="162" y="101"/>
                      </a:cubicBezTo>
                      <a:cubicBezTo>
                        <a:pt x="163" y="105"/>
                        <a:pt x="163" y="105"/>
                        <a:pt x="163" y="105"/>
                      </a:cubicBezTo>
                      <a:cubicBezTo>
                        <a:pt x="159" y="103"/>
                        <a:pt x="159" y="103"/>
                        <a:pt x="159" y="103"/>
                      </a:cubicBezTo>
                      <a:cubicBezTo>
                        <a:pt x="160" y="108"/>
                        <a:pt x="160" y="108"/>
                        <a:pt x="160" y="108"/>
                      </a:cubicBezTo>
                      <a:cubicBezTo>
                        <a:pt x="156" y="107"/>
                        <a:pt x="156" y="107"/>
                        <a:pt x="156" y="107"/>
                      </a:cubicBezTo>
                      <a:cubicBezTo>
                        <a:pt x="158" y="111"/>
                        <a:pt x="158" y="111"/>
                        <a:pt x="158" y="111"/>
                      </a:cubicBezTo>
                      <a:cubicBezTo>
                        <a:pt x="153" y="110"/>
                        <a:pt x="153" y="110"/>
                        <a:pt x="153" y="110"/>
                      </a:cubicBezTo>
                      <a:cubicBezTo>
                        <a:pt x="156" y="114"/>
                        <a:pt x="156" y="114"/>
                        <a:pt x="156" y="114"/>
                      </a:cubicBezTo>
                      <a:cubicBezTo>
                        <a:pt x="151" y="114"/>
                        <a:pt x="151" y="114"/>
                        <a:pt x="151" y="114"/>
                      </a:cubicBezTo>
                      <a:cubicBezTo>
                        <a:pt x="154" y="117"/>
                        <a:pt x="154" y="117"/>
                        <a:pt x="154" y="117"/>
                      </a:cubicBezTo>
                      <a:cubicBezTo>
                        <a:pt x="150" y="117"/>
                        <a:pt x="150" y="117"/>
                        <a:pt x="150" y="117"/>
                      </a:cubicBezTo>
                      <a:cubicBezTo>
                        <a:pt x="153" y="121"/>
                        <a:pt x="153" y="121"/>
                        <a:pt x="153" y="121"/>
                      </a:cubicBezTo>
                      <a:cubicBezTo>
                        <a:pt x="149" y="122"/>
                        <a:pt x="149" y="122"/>
                        <a:pt x="149" y="122"/>
                      </a:cubicBezTo>
                      <a:cubicBezTo>
                        <a:pt x="152" y="124"/>
                        <a:pt x="152" y="124"/>
                        <a:pt x="152" y="124"/>
                      </a:cubicBezTo>
                      <a:cubicBezTo>
                        <a:pt x="148" y="126"/>
                        <a:pt x="148" y="126"/>
                        <a:pt x="148" y="126"/>
                      </a:cubicBezTo>
                      <a:cubicBezTo>
                        <a:pt x="152" y="128"/>
                        <a:pt x="152" y="128"/>
                        <a:pt x="152" y="128"/>
                      </a:cubicBezTo>
                      <a:cubicBezTo>
                        <a:pt x="148" y="130"/>
                        <a:pt x="148" y="130"/>
                        <a:pt x="148" y="130"/>
                      </a:cubicBezTo>
                      <a:cubicBezTo>
                        <a:pt x="152" y="131"/>
                        <a:pt x="152" y="131"/>
                        <a:pt x="152" y="131"/>
                      </a:cubicBezTo>
                      <a:cubicBezTo>
                        <a:pt x="149" y="134"/>
                        <a:pt x="149" y="134"/>
                        <a:pt x="149" y="134"/>
                      </a:cubicBezTo>
                      <a:cubicBezTo>
                        <a:pt x="153" y="135"/>
                        <a:pt x="153" y="135"/>
                        <a:pt x="153" y="135"/>
                      </a:cubicBezTo>
                      <a:cubicBezTo>
                        <a:pt x="150" y="138"/>
                        <a:pt x="150" y="138"/>
                        <a:pt x="150" y="138"/>
                      </a:cubicBezTo>
                      <a:cubicBezTo>
                        <a:pt x="154" y="139"/>
                        <a:pt x="154" y="139"/>
                        <a:pt x="154" y="139"/>
                      </a:cubicBezTo>
                      <a:cubicBezTo>
                        <a:pt x="151" y="142"/>
                        <a:pt x="151" y="142"/>
                        <a:pt x="151" y="142"/>
                      </a:cubicBezTo>
                      <a:cubicBezTo>
                        <a:pt x="156" y="142"/>
                        <a:pt x="156" y="142"/>
                        <a:pt x="156" y="142"/>
                      </a:cubicBezTo>
                      <a:cubicBezTo>
                        <a:pt x="153" y="146"/>
                        <a:pt x="153" y="146"/>
                        <a:pt x="153" y="146"/>
                      </a:cubicBezTo>
                      <a:cubicBezTo>
                        <a:pt x="158" y="145"/>
                        <a:pt x="158" y="145"/>
                        <a:pt x="158" y="145"/>
                      </a:cubicBezTo>
                      <a:cubicBezTo>
                        <a:pt x="156" y="149"/>
                        <a:pt x="156" y="149"/>
                        <a:pt x="156" y="149"/>
                      </a:cubicBezTo>
                      <a:cubicBezTo>
                        <a:pt x="160" y="148"/>
                        <a:pt x="160" y="148"/>
                        <a:pt x="160" y="148"/>
                      </a:cubicBezTo>
                      <a:cubicBezTo>
                        <a:pt x="159" y="152"/>
                        <a:pt x="159" y="152"/>
                        <a:pt x="159" y="152"/>
                      </a:cubicBezTo>
                      <a:cubicBezTo>
                        <a:pt x="163" y="150"/>
                        <a:pt x="163" y="150"/>
                        <a:pt x="163" y="150"/>
                      </a:cubicBezTo>
                      <a:cubicBezTo>
                        <a:pt x="162" y="155"/>
                        <a:pt x="162" y="155"/>
                        <a:pt x="162" y="155"/>
                      </a:cubicBezTo>
                      <a:cubicBezTo>
                        <a:pt x="166" y="153"/>
                        <a:pt x="166" y="153"/>
                        <a:pt x="166" y="153"/>
                      </a:cubicBezTo>
                      <a:cubicBezTo>
                        <a:pt x="165" y="157"/>
                        <a:pt x="165" y="157"/>
                        <a:pt x="165" y="157"/>
                      </a:cubicBezTo>
                      <a:cubicBezTo>
                        <a:pt x="169" y="154"/>
                        <a:pt x="169" y="154"/>
                        <a:pt x="169" y="154"/>
                      </a:cubicBezTo>
                      <a:cubicBezTo>
                        <a:pt x="169" y="159"/>
                        <a:pt x="169" y="159"/>
                        <a:pt x="169" y="159"/>
                      </a:cubicBezTo>
                      <a:cubicBezTo>
                        <a:pt x="172" y="156"/>
                        <a:pt x="172" y="156"/>
                        <a:pt x="172" y="156"/>
                      </a:cubicBezTo>
                      <a:cubicBezTo>
                        <a:pt x="173" y="160"/>
                        <a:pt x="173" y="160"/>
                        <a:pt x="173" y="160"/>
                      </a:cubicBezTo>
                      <a:cubicBezTo>
                        <a:pt x="176" y="157"/>
                        <a:pt x="176" y="157"/>
                        <a:pt x="176" y="157"/>
                      </a:cubicBezTo>
                      <a:cubicBezTo>
                        <a:pt x="177" y="161"/>
                        <a:pt x="177" y="161"/>
                        <a:pt x="177" y="161"/>
                      </a:cubicBezTo>
                      <a:cubicBezTo>
                        <a:pt x="180" y="157"/>
                        <a:pt x="180" y="157"/>
                        <a:pt x="180" y="157"/>
                      </a:cubicBezTo>
                      <a:cubicBezTo>
                        <a:pt x="181" y="161"/>
                        <a:pt x="181" y="161"/>
                        <a:pt x="181" y="161"/>
                      </a:cubicBezTo>
                      <a:cubicBezTo>
                        <a:pt x="183" y="157"/>
                        <a:pt x="183" y="157"/>
                        <a:pt x="183" y="157"/>
                      </a:cubicBezTo>
                      <a:cubicBezTo>
                        <a:pt x="186" y="161"/>
                        <a:pt x="186" y="161"/>
                        <a:pt x="186" y="161"/>
                      </a:cubicBezTo>
                      <a:cubicBezTo>
                        <a:pt x="187" y="157"/>
                        <a:pt x="187" y="157"/>
                        <a:pt x="187" y="157"/>
                      </a:cubicBezTo>
                      <a:cubicBezTo>
                        <a:pt x="190" y="160"/>
                        <a:pt x="190" y="160"/>
                        <a:pt x="190" y="160"/>
                      </a:cubicBezTo>
                      <a:cubicBezTo>
                        <a:pt x="190" y="156"/>
                        <a:pt x="190" y="156"/>
                        <a:pt x="190" y="156"/>
                      </a:cubicBezTo>
                      <a:cubicBezTo>
                        <a:pt x="194" y="159"/>
                        <a:pt x="194" y="159"/>
                        <a:pt x="194" y="159"/>
                      </a:cubicBezTo>
                      <a:cubicBezTo>
                        <a:pt x="194" y="154"/>
                        <a:pt x="194" y="154"/>
                        <a:pt x="194" y="154"/>
                      </a:cubicBezTo>
                      <a:cubicBezTo>
                        <a:pt x="197" y="157"/>
                        <a:pt x="197" y="157"/>
                        <a:pt x="197" y="157"/>
                      </a:cubicBezTo>
                      <a:cubicBezTo>
                        <a:pt x="197" y="153"/>
                        <a:pt x="197" y="153"/>
                        <a:pt x="197" y="153"/>
                      </a:cubicBezTo>
                      <a:cubicBezTo>
                        <a:pt x="201" y="155"/>
                        <a:pt x="201" y="155"/>
                        <a:pt x="201" y="155"/>
                      </a:cubicBezTo>
                      <a:cubicBezTo>
                        <a:pt x="200" y="150"/>
                        <a:pt x="200" y="150"/>
                        <a:pt x="200" y="150"/>
                      </a:cubicBezTo>
                      <a:cubicBezTo>
                        <a:pt x="204" y="152"/>
                        <a:pt x="204" y="152"/>
                        <a:pt x="204" y="152"/>
                      </a:cubicBezTo>
                      <a:cubicBezTo>
                        <a:pt x="203" y="148"/>
                        <a:pt x="203" y="148"/>
                        <a:pt x="203" y="148"/>
                      </a:cubicBezTo>
                      <a:cubicBezTo>
                        <a:pt x="207" y="149"/>
                        <a:pt x="207" y="149"/>
                        <a:pt x="207" y="149"/>
                      </a:cubicBezTo>
                      <a:cubicBezTo>
                        <a:pt x="205" y="145"/>
                        <a:pt x="205" y="145"/>
                        <a:pt x="205" y="145"/>
                      </a:cubicBezTo>
                      <a:cubicBezTo>
                        <a:pt x="210" y="146"/>
                        <a:pt x="210" y="146"/>
                        <a:pt x="210" y="146"/>
                      </a:cubicBezTo>
                      <a:cubicBezTo>
                        <a:pt x="207" y="142"/>
                        <a:pt x="207" y="142"/>
                        <a:pt x="207" y="142"/>
                      </a:cubicBezTo>
                      <a:cubicBezTo>
                        <a:pt x="212" y="142"/>
                        <a:pt x="212" y="142"/>
                        <a:pt x="212" y="142"/>
                      </a:cubicBezTo>
                      <a:cubicBezTo>
                        <a:pt x="209" y="139"/>
                        <a:pt x="209" y="139"/>
                        <a:pt x="209" y="139"/>
                      </a:cubicBezTo>
                      <a:cubicBezTo>
                        <a:pt x="213" y="138"/>
                        <a:pt x="213" y="138"/>
                        <a:pt x="213" y="138"/>
                      </a:cubicBezTo>
                      <a:cubicBezTo>
                        <a:pt x="210" y="135"/>
                        <a:pt x="210" y="135"/>
                        <a:pt x="210" y="135"/>
                      </a:cubicBezTo>
                      <a:cubicBezTo>
                        <a:pt x="214" y="134"/>
                        <a:pt x="214" y="134"/>
                        <a:pt x="214" y="134"/>
                      </a:cubicBezTo>
                      <a:cubicBezTo>
                        <a:pt x="211" y="131"/>
                        <a:pt x="211" y="131"/>
                        <a:pt x="211" y="131"/>
                      </a:cubicBezTo>
                      <a:cubicBezTo>
                        <a:pt x="215" y="130"/>
                        <a:pt x="215" y="130"/>
                        <a:pt x="215" y="130"/>
                      </a:cubicBezTo>
                      <a:cubicBezTo>
                        <a:pt x="211" y="128"/>
                        <a:pt x="211" y="128"/>
                        <a:pt x="211" y="128"/>
                      </a:cubicBezTo>
                      <a:cubicBezTo>
                        <a:pt x="215" y="126"/>
                        <a:pt x="215" y="126"/>
                        <a:pt x="215" y="126"/>
                      </a:cubicBezTo>
                      <a:cubicBezTo>
                        <a:pt x="211" y="124"/>
                        <a:pt x="211" y="124"/>
                        <a:pt x="211" y="124"/>
                      </a:cubicBezTo>
                      <a:cubicBezTo>
                        <a:pt x="214" y="122"/>
                        <a:pt x="214" y="122"/>
                        <a:pt x="214" y="122"/>
                      </a:cubicBezTo>
                      <a:cubicBezTo>
                        <a:pt x="210" y="121"/>
                        <a:pt x="210" y="121"/>
                        <a:pt x="210" y="121"/>
                      </a:cubicBezTo>
                      <a:cubicBezTo>
                        <a:pt x="213" y="117"/>
                        <a:pt x="213" y="117"/>
                        <a:pt x="213" y="117"/>
                      </a:cubicBezTo>
                      <a:cubicBezTo>
                        <a:pt x="209" y="117"/>
                        <a:pt x="209" y="117"/>
                        <a:pt x="209" y="117"/>
                      </a:cubicBezTo>
                      <a:cubicBezTo>
                        <a:pt x="212" y="114"/>
                        <a:pt x="212" y="114"/>
                        <a:pt x="212" y="114"/>
                      </a:cubicBezTo>
                      <a:cubicBezTo>
                        <a:pt x="207" y="114"/>
                        <a:pt x="207" y="114"/>
                        <a:pt x="207" y="114"/>
                      </a:cubicBezTo>
                      <a:cubicBezTo>
                        <a:pt x="210" y="110"/>
                        <a:pt x="210" y="110"/>
                        <a:pt x="210" y="110"/>
                      </a:cubicBezTo>
                      <a:cubicBezTo>
                        <a:pt x="205" y="111"/>
                        <a:pt x="205" y="111"/>
                        <a:pt x="205" y="111"/>
                      </a:cubicBezTo>
                      <a:cubicBezTo>
                        <a:pt x="207" y="107"/>
                        <a:pt x="207" y="107"/>
                        <a:pt x="207" y="107"/>
                      </a:cubicBezTo>
                      <a:cubicBezTo>
                        <a:pt x="203" y="108"/>
                        <a:pt x="203" y="108"/>
                        <a:pt x="203" y="108"/>
                      </a:cubicBezTo>
                      <a:cubicBezTo>
                        <a:pt x="204" y="103"/>
                        <a:pt x="204" y="103"/>
                        <a:pt x="204" y="103"/>
                      </a:cubicBezTo>
                      <a:cubicBezTo>
                        <a:pt x="200" y="105"/>
                        <a:pt x="200" y="105"/>
                        <a:pt x="200" y="105"/>
                      </a:cubicBezTo>
                      <a:cubicBezTo>
                        <a:pt x="201" y="101"/>
                        <a:pt x="201" y="101"/>
                        <a:pt x="201" y="101"/>
                      </a:cubicBezTo>
                      <a:cubicBezTo>
                        <a:pt x="197" y="103"/>
                        <a:pt x="197" y="103"/>
                        <a:pt x="197" y="103"/>
                      </a:cubicBezTo>
                      <a:cubicBezTo>
                        <a:pt x="197" y="99"/>
                        <a:pt x="197" y="99"/>
                        <a:pt x="197" y="99"/>
                      </a:cubicBezTo>
                      <a:cubicBezTo>
                        <a:pt x="194" y="101"/>
                        <a:pt x="194" y="101"/>
                        <a:pt x="194" y="101"/>
                      </a:cubicBezTo>
                      <a:cubicBezTo>
                        <a:pt x="194" y="97"/>
                        <a:pt x="194" y="97"/>
                        <a:pt x="194" y="97"/>
                      </a:cubicBezTo>
                      <a:cubicBezTo>
                        <a:pt x="190" y="100"/>
                        <a:pt x="190" y="100"/>
                        <a:pt x="190" y="100"/>
                      </a:cubicBezTo>
                      <a:cubicBezTo>
                        <a:pt x="190" y="95"/>
                        <a:pt x="190" y="95"/>
                        <a:pt x="190" y="95"/>
                      </a:cubicBezTo>
                      <a:cubicBezTo>
                        <a:pt x="187" y="99"/>
                        <a:pt x="187" y="99"/>
                        <a:pt x="187" y="99"/>
                      </a:cubicBezTo>
                      <a:cubicBezTo>
                        <a:pt x="186" y="95"/>
                        <a:pt x="186" y="95"/>
                        <a:pt x="186" y="95"/>
                      </a:cubicBezTo>
                      <a:cubicBezTo>
                        <a:pt x="183" y="99"/>
                        <a:pt x="183" y="99"/>
                        <a:pt x="183" y="99"/>
                      </a:cubicBezTo>
                      <a:cubicBezTo>
                        <a:pt x="181" y="94"/>
                        <a:pt x="181" y="94"/>
                        <a:pt x="181" y="94"/>
                      </a:cubicBezTo>
                      <a:close/>
                      <a:moveTo>
                        <a:pt x="146" y="183"/>
                      </a:moveTo>
                      <a:cubicBezTo>
                        <a:pt x="145" y="183"/>
                        <a:pt x="145" y="184"/>
                        <a:pt x="145" y="184"/>
                      </a:cubicBezTo>
                      <a:cubicBezTo>
                        <a:pt x="145" y="184"/>
                        <a:pt x="145" y="184"/>
                        <a:pt x="145" y="184"/>
                      </a:cubicBezTo>
                      <a:cubicBezTo>
                        <a:pt x="143" y="192"/>
                        <a:pt x="143" y="192"/>
                        <a:pt x="143" y="192"/>
                      </a:cubicBezTo>
                      <a:cubicBezTo>
                        <a:pt x="158" y="190"/>
                        <a:pt x="158" y="190"/>
                        <a:pt x="158" y="190"/>
                      </a:cubicBezTo>
                      <a:cubicBezTo>
                        <a:pt x="166" y="202"/>
                        <a:pt x="166" y="202"/>
                        <a:pt x="166" y="202"/>
                      </a:cubicBezTo>
                      <a:cubicBezTo>
                        <a:pt x="171" y="188"/>
                        <a:pt x="171" y="188"/>
                        <a:pt x="171" y="188"/>
                      </a:cubicBezTo>
                      <a:cubicBezTo>
                        <a:pt x="171" y="188"/>
                        <a:pt x="171" y="188"/>
                        <a:pt x="171" y="188"/>
                      </a:cubicBezTo>
                      <a:cubicBezTo>
                        <a:pt x="171" y="187"/>
                        <a:pt x="171" y="187"/>
                        <a:pt x="171" y="187"/>
                      </a:cubicBezTo>
                      <a:cubicBezTo>
                        <a:pt x="171" y="187"/>
                        <a:pt x="171" y="187"/>
                        <a:pt x="171" y="187"/>
                      </a:cubicBezTo>
                      <a:cubicBezTo>
                        <a:pt x="179" y="163"/>
                        <a:pt x="179" y="163"/>
                        <a:pt x="179" y="163"/>
                      </a:cubicBezTo>
                      <a:cubicBezTo>
                        <a:pt x="179" y="162"/>
                        <a:pt x="179" y="162"/>
                        <a:pt x="179" y="162"/>
                      </a:cubicBezTo>
                      <a:cubicBezTo>
                        <a:pt x="176" y="166"/>
                        <a:pt x="176" y="166"/>
                        <a:pt x="176" y="166"/>
                      </a:cubicBezTo>
                      <a:cubicBezTo>
                        <a:pt x="175" y="161"/>
                        <a:pt x="175" y="161"/>
                        <a:pt x="175" y="161"/>
                      </a:cubicBezTo>
                      <a:cubicBezTo>
                        <a:pt x="172" y="165"/>
                        <a:pt x="172" y="165"/>
                        <a:pt x="172" y="165"/>
                      </a:cubicBezTo>
                      <a:cubicBezTo>
                        <a:pt x="171" y="160"/>
                        <a:pt x="171" y="160"/>
                        <a:pt x="171" y="160"/>
                      </a:cubicBezTo>
                      <a:cubicBezTo>
                        <a:pt x="167" y="164"/>
                        <a:pt x="167" y="164"/>
                        <a:pt x="167" y="164"/>
                      </a:cubicBezTo>
                      <a:cubicBezTo>
                        <a:pt x="167" y="159"/>
                        <a:pt x="167" y="159"/>
                        <a:pt x="167" y="159"/>
                      </a:cubicBezTo>
                      <a:cubicBezTo>
                        <a:pt x="163" y="162"/>
                        <a:pt x="163" y="162"/>
                        <a:pt x="163" y="162"/>
                      </a:cubicBezTo>
                      <a:cubicBezTo>
                        <a:pt x="163" y="157"/>
                        <a:pt x="163" y="157"/>
                        <a:pt x="163" y="157"/>
                      </a:cubicBezTo>
                      <a:cubicBezTo>
                        <a:pt x="159" y="159"/>
                        <a:pt x="159" y="159"/>
                        <a:pt x="159" y="159"/>
                      </a:cubicBezTo>
                      <a:cubicBezTo>
                        <a:pt x="160" y="154"/>
                        <a:pt x="160" y="154"/>
                        <a:pt x="160" y="154"/>
                      </a:cubicBezTo>
                      <a:cubicBezTo>
                        <a:pt x="155" y="156"/>
                        <a:pt x="155" y="156"/>
                        <a:pt x="155" y="156"/>
                      </a:cubicBezTo>
                      <a:cubicBezTo>
                        <a:pt x="157" y="152"/>
                        <a:pt x="157" y="152"/>
                        <a:pt x="157" y="152"/>
                      </a:cubicBezTo>
                      <a:cubicBezTo>
                        <a:pt x="157" y="152"/>
                        <a:pt x="157" y="152"/>
                        <a:pt x="157" y="152"/>
                      </a:cubicBezTo>
                      <a:cubicBezTo>
                        <a:pt x="148" y="177"/>
                        <a:pt x="148" y="177"/>
                        <a:pt x="148" y="177"/>
                      </a:cubicBezTo>
                      <a:cubicBezTo>
                        <a:pt x="148" y="177"/>
                        <a:pt x="148" y="177"/>
                        <a:pt x="148" y="178"/>
                      </a:cubicBezTo>
                      <a:cubicBezTo>
                        <a:pt x="148" y="178"/>
                        <a:pt x="148" y="178"/>
                        <a:pt x="148" y="178"/>
                      </a:cubicBezTo>
                      <a:cubicBezTo>
                        <a:pt x="146" y="183"/>
                        <a:pt x="146" y="183"/>
                        <a:pt x="146" y="183"/>
                      </a:cubicBezTo>
                      <a:cubicBezTo>
                        <a:pt x="146" y="183"/>
                        <a:pt x="146" y="183"/>
                        <a:pt x="146" y="183"/>
                      </a:cubicBezTo>
                      <a:close/>
                      <a:moveTo>
                        <a:pt x="210" y="149"/>
                      </a:moveTo>
                      <a:cubicBezTo>
                        <a:pt x="207" y="148"/>
                        <a:pt x="207" y="148"/>
                        <a:pt x="207" y="148"/>
                      </a:cubicBezTo>
                      <a:cubicBezTo>
                        <a:pt x="209" y="153"/>
                        <a:pt x="209" y="153"/>
                        <a:pt x="209" y="153"/>
                      </a:cubicBezTo>
                      <a:cubicBezTo>
                        <a:pt x="204" y="152"/>
                        <a:pt x="204" y="152"/>
                        <a:pt x="204" y="152"/>
                      </a:cubicBezTo>
                      <a:cubicBezTo>
                        <a:pt x="206" y="156"/>
                        <a:pt x="206" y="156"/>
                        <a:pt x="206" y="156"/>
                      </a:cubicBezTo>
                      <a:cubicBezTo>
                        <a:pt x="201" y="154"/>
                        <a:pt x="201" y="154"/>
                        <a:pt x="201" y="154"/>
                      </a:cubicBezTo>
                      <a:cubicBezTo>
                        <a:pt x="202" y="159"/>
                        <a:pt x="202" y="159"/>
                        <a:pt x="202" y="159"/>
                      </a:cubicBezTo>
                      <a:cubicBezTo>
                        <a:pt x="198" y="157"/>
                        <a:pt x="198" y="157"/>
                        <a:pt x="198" y="157"/>
                      </a:cubicBezTo>
                      <a:cubicBezTo>
                        <a:pt x="199" y="162"/>
                        <a:pt x="199" y="162"/>
                        <a:pt x="199" y="162"/>
                      </a:cubicBezTo>
                      <a:cubicBezTo>
                        <a:pt x="195" y="159"/>
                        <a:pt x="195" y="159"/>
                        <a:pt x="195" y="159"/>
                      </a:cubicBezTo>
                      <a:cubicBezTo>
                        <a:pt x="194" y="164"/>
                        <a:pt x="194" y="164"/>
                        <a:pt x="194" y="164"/>
                      </a:cubicBezTo>
                      <a:cubicBezTo>
                        <a:pt x="191" y="160"/>
                        <a:pt x="191" y="160"/>
                        <a:pt x="191" y="160"/>
                      </a:cubicBezTo>
                      <a:cubicBezTo>
                        <a:pt x="190" y="165"/>
                        <a:pt x="190" y="165"/>
                        <a:pt x="190" y="165"/>
                      </a:cubicBezTo>
                      <a:cubicBezTo>
                        <a:pt x="188" y="163"/>
                        <a:pt x="188" y="163"/>
                        <a:pt x="188" y="163"/>
                      </a:cubicBezTo>
                      <a:cubicBezTo>
                        <a:pt x="195" y="183"/>
                        <a:pt x="195" y="183"/>
                        <a:pt x="195" y="183"/>
                      </a:cubicBezTo>
                      <a:cubicBezTo>
                        <a:pt x="195" y="183"/>
                        <a:pt x="195" y="183"/>
                        <a:pt x="195" y="183"/>
                      </a:cubicBezTo>
                      <a:cubicBezTo>
                        <a:pt x="196" y="184"/>
                        <a:pt x="196" y="184"/>
                        <a:pt x="196" y="184"/>
                      </a:cubicBezTo>
                      <a:cubicBezTo>
                        <a:pt x="201" y="200"/>
                        <a:pt x="201" y="200"/>
                        <a:pt x="201" y="200"/>
                      </a:cubicBezTo>
                      <a:cubicBezTo>
                        <a:pt x="209" y="188"/>
                        <a:pt x="209" y="188"/>
                        <a:pt x="209" y="188"/>
                      </a:cubicBezTo>
                      <a:cubicBezTo>
                        <a:pt x="224" y="190"/>
                        <a:pt x="224" y="190"/>
                        <a:pt x="224" y="190"/>
                      </a:cubicBezTo>
                      <a:cubicBezTo>
                        <a:pt x="210" y="149"/>
                        <a:pt x="210" y="149"/>
                        <a:pt x="210" y="149"/>
                      </a:cubicBezTo>
                      <a:close/>
                      <a:moveTo>
                        <a:pt x="181" y="103"/>
                      </a:moveTo>
                      <a:cubicBezTo>
                        <a:pt x="175" y="103"/>
                        <a:pt x="168" y="106"/>
                        <a:pt x="164" y="110"/>
                      </a:cubicBezTo>
                      <a:cubicBezTo>
                        <a:pt x="159" y="115"/>
                        <a:pt x="157" y="121"/>
                        <a:pt x="157" y="128"/>
                      </a:cubicBezTo>
                      <a:cubicBezTo>
                        <a:pt x="157" y="135"/>
                        <a:pt x="159" y="141"/>
                        <a:pt x="164" y="145"/>
                      </a:cubicBezTo>
                      <a:cubicBezTo>
                        <a:pt x="168" y="150"/>
                        <a:pt x="175" y="153"/>
                        <a:pt x="181" y="153"/>
                      </a:cubicBezTo>
                      <a:cubicBezTo>
                        <a:pt x="188" y="153"/>
                        <a:pt x="194" y="150"/>
                        <a:pt x="199" y="145"/>
                      </a:cubicBezTo>
                      <a:cubicBezTo>
                        <a:pt x="203" y="141"/>
                        <a:pt x="206" y="135"/>
                        <a:pt x="206" y="128"/>
                      </a:cubicBezTo>
                      <a:cubicBezTo>
                        <a:pt x="206" y="121"/>
                        <a:pt x="203" y="115"/>
                        <a:pt x="199" y="110"/>
                      </a:cubicBezTo>
                      <a:cubicBezTo>
                        <a:pt x="194" y="106"/>
                        <a:pt x="188" y="103"/>
                        <a:pt x="181" y="103"/>
                      </a:cubicBezTo>
                      <a:close/>
                      <a:moveTo>
                        <a:pt x="198" y="111"/>
                      </a:moveTo>
                      <a:cubicBezTo>
                        <a:pt x="194" y="107"/>
                        <a:pt x="188" y="104"/>
                        <a:pt x="181" y="104"/>
                      </a:cubicBezTo>
                      <a:cubicBezTo>
                        <a:pt x="175" y="104"/>
                        <a:pt x="169" y="107"/>
                        <a:pt x="165" y="111"/>
                      </a:cubicBezTo>
                      <a:cubicBezTo>
                        <a:pt x="161" y="115"/>
                        <a:pt x="158" y="121"/>
                        <a:pt x="158" y="128"/>
                      </a:cubicBezTo>
                      <a:cubicBezTo>
                        <a:pt x="158" y="134"/>
                        <a:pt x="161" y="140"/>
                        <a:pt x="165" y="144"/>
                      </a:cubicBezTo>
                      <a:cubicBezTo>
                        <a:pt x="169" y="149"/>
                        <a:pt x="175" y="151"/>
                        <a:pt x="181" y="151"/>
                      </a:cubicBezTo>
                      <a:cubicBezTo>
                        <a:pt x="188" y="151"/>
                        <a:pt x="194" y="149"/>
                        <a:pt x="198" y="144"/>
                      </a:cubicBezTo>
                      <a:cubicBezTo>
                        <a:pt x="202" y="140"/>
                        <a:pt x="205" y="134"/>
                        <a:pt x="205" y="128"/>
                      </a:cubicBezTo>
                      <a:cubicBezTo>
                        <a:pt x="205" y="121"/>
                        <a:pt x="202" y="115"/>
                        <a:pt x="198" y="111"/>
                      </a:cubicBezTo>
                      <a:close/>
                      <a:moveTo>
                        <a:pt x="23" y="23"/>
                      </a:moveTo>
                      <a:cubicBezTo>
                        <a:pt x="23" y="138"/>
                        <a:pt x="23" y="138"/>
                        <a:pt x="23" y="138"/>
                      </a:cubicBezTo>
                      <a:cubicBezTo>
                        <a:pt x="148" y="138"/>
                        <a:pt x="148" y="138"/>
                        <a:pt x="148" y="138"/>
                      </a:cubicBezTo>
                      <a:cubicBezTo>
                        <a:pt x="150" y="136"/>
                        <a:pt x="150" y="136"/>
                        <a:pt x="150" y="136"/>
                      </a:cubicBezTo>
                      <a:cubicBezTo>
                        <a:pt x="145" y="135"/>
                        <a:pt x="145" y="135"/>
                        <a:pt x="145" y="135"/>
                      </a:cubicBezTo>
                      <a:cubicBezTo>
                        <a:pt x="149" y="132"/>
                        <a:pt x="149" y="132"/>
                        <a:pt x="149" y="132"/>
                      </a:cubicBezTo>
                      <a:cubicBezTo>
                        <a:pt x="145" y="130"/>
                        <a:pt x="145" y="130"/>
                        <a:pt x="145" y="130"/>
                      </a:cubicBezTo>
                      <a:cubicBezTo>
                        <a:pt x="149" y="128"/>
                        <a:pt x="149" y="128"/>
                        <a:pt x="149" y="128"/>
                      </a:cubicBezTo>
                      <a:cubicBezTo>
                        <a:pt x="145" y="125"/>
                        <a:pt x="145" y="125"/>
                        <a:pt x="145" y="125"/>
                      </a:cubicBezTo>
                      <a:cubicBezTo>
                        <a:pt x="149" y="124"/>
                        <a:pt x="149" y="124"/>
                        <a:pt x="149" y="124"/>
                      </a:cubicBezTo>
                      <a:cubicBezTo>
                        <a:pt x="145" y="121"/>
                        <a:pt x="145" y="121"/>
                        <a:pt x="145" y="121"/>
                      </a:cubicBezTo>
                      <a:cubicBezTo>
                        <a:pt x="150" y="120"/>
                        <a:pt x="150" y="120"/>
                        <a:pt x="150" y="120"/>
                      </a:cubicBezTo>
                      <a:cubicBezTo>
                        <a:pt x="146" y="116"/>
                        <a:pt x="146" y="116"/>
                        <a:pt x="146" y="116"/>
                      </a:cubicBezTo>
                      <a:cubicBezTo>
                        <a:pt x="151" y="116"/>
                        <a:pt x="151" y="116"/>
                        <a:pt x="151" y="116"/>
                      </a:cubicBezTo>
                      <a:cubicBezTo>
                        <a:pt x="148" y="112"/>
                        <a:pt x="148" y="112"/>
                        <a:pt x="148" y="112"/>
                      </a:cubicBezTo>
                      <a:cubicBezTo>
                        <a:pt x="153" y="112"/>
                        <a:pt x="153" y="112"/>
                        <a:pt x="153" y="112"/>
                      </a:cubicBezTo>
                      <a:cubicBezTo>
                        <a:pt x="150" y="108"/>
                        <a:pt x="150" y="108"/>
                        <a:pt x="150" y="108"/>
                      </a:cubicBezTo>
                      <a:cubicBezTo>
                        <a:pt x="155" y="109"/>
                        <a:pt x="155" y="109"/>
                        <a:pt x="155" y="109"/>
                      </a:cubicBezTo>
                      <a:cubicBezTo>
                        <a:pt x="153" y="104"/>
                        <a:pt x="153" y="104"/>
                        <a:pt x="153" y="104"/>
                      </a:cubicBezTo>
                      <a:cubicBezTo>
                        <a:pt x="158" y="106"/>
                        <a:pt x="158" y="106"/>
                        <a:pt x="158" y="106"/>
                      </a:cubicBezTo>
                      <a:cubicBezTo>
                        <a:pt x="156" y="101"/>
                        <a:pt x="156" y="101"/>
                        <a:pt x="156" y="101"/>
                      </a:cubicBezTo>
                      <a:cubicBezTo>
                        <a:pt x="161" y="103"/>
                        <a:pt x="161" y="103"/>
                        <a:pt x="161" y="103"/>
                      </a:cubicBezTo>
                      <a:cubicBezTo>
                        <a:pt x="160" y="98"/>
                        <a:pt x="160" y="98"/>
                        <a:pt x="160" y="98"/>
                      </a:cubicBezTo>
                      <a:cubicBezTo>
                        <a:pt x="164" y="100"/>
                        <a:pt x="164" y="100"/>
                        <a:pt x="164" y="100"/>
                      </a:cubicBezTo>
                      <a:cubicBezTo>
                        <a:pt x="164" y="95"/>
                        <a:pt x="164" y="95"/>
                        <a:pt x="164" y="95"/>
                      </a:cubicBezTo>
                      <a:cubicBezTo>
                        <a:pt x="168" y="98"/>
                        <a:pt x="168" y="98"/>
                        <a:pt x="168" y="98"/>
                      </a:cubicBezTo>
                      <a:cubicBezTo>
                        <a:pt x="168" y="93"/>
                        <a:pt x="168" y="93"/>
                        <a:pt x="168" y="93"/>
                      </a:cubicBezTo>
                      <a:cubicBezTo>
                        <a:pt x="171" y="97"/>
                        <a:pt x="171" y="97"/>
                        <a:pt x="171" y="97"/>
                      </a:cubicBezTo>
                      <a:cubicBezTo>
                        <a:pt x="172" y="92"/>
                        <a:pt x="172" y="92"/>
                        <a:pt x="172" y="92"/>
                      </a:cubicBezTo>
                      <a:cubicBezTo>
                        <a:pt x="175" y="96"/>
                        <a:pt x="175" y="96"/>
                        <a:pt x="175" y="96"/>
                      </a:cubicBezTo>
                      <a:cubicBezTo>
                        <a:pt x="177" y="91"/>
                        <a:pt x="177" y="91"/>
                        <a:pt x="177" y="91"/>
                      </a:cubicBezTo>
                      <a:cubicBezTo>
                        <a:pt x="179" y="95"/>
                        <a:pt x="179" y="95"/>
                        <a:pt x="179" y="95"/>
                      </a:cubicBezTo>
                      <a:cubicBezTo>
                        <a:pt x="181" y="91"/>
                        <a:pt x="181" y="91"/>
                        <a:pt x="181" y="91"/>
                      </a:cubicBezTo>
                      <a:cubicBezTo>
                        <a:pt x="183" y="95"/>
                        <a:pt x="183" y="95"/>
                        <a:pt x="183" y="95"/>
                      </a:cubicBezTo>
                      <a:cubicBezTo>
                        <a:pt x="186" y="91"/>
                        <a:pt x="186" y="91"/>
                        <a:pt x="186" y="91"/>
                      </a:cubicBezTo>
                      <a:cubicBezTo>
                        <a:pt x="187" y="96"/>
                        <a:pt x="187" y="96"/>
                        <a:pt x="187" y="96"/>
                      </a:cubicBezTo>
                      <a:cubicBezTo>
                        <a:pt x="191" y="92"/>
                        <a:pt x="191" y="92"/>
                        <a:pt x="191" y="92"/>
                      </a:cubicBezTo>
                      <a:cubicBezTo>
                        <a:pt x="191" y="97"/>
                        <a:pt x="191" y="97"/>
                        <a:pt x="191" y="97"/>
                      </a:cubicBezTo>
                      <a:cubicBezTo>
                        <a:pt x="195" y="93"/>
                        <a:pt x="195" y="93"/>
                        <a:pt x="195" y="93"/>
                      </a:cubicBezTo>
                      <a:cubicBezTo>
                        <a:pt x="195" y="98"/>
                        <a:pt x="195" y="98"/>
                        <a:pt x="195" y="98"/>
                      </a:cubicBezTo>
                      <a:cubicBezTo>
                        <a:pt x="199" y="95"/>
                        <a:pt x="199" y="95"/>
                        <a:pt x="199" y="95"/>
                      </a:cubicBezTo>
                      <a:cubicBezTo>
                        <a:pt x="199" y="100"/>
                        <a:pt x="199" y="100"/>
                        <a:pt x="199" y="100"/>
                      </a:cubicBezTo>
                      <a:cubicBezTo>
                        <a:pt x="203" y="98"/>
                        <a:pt x="203" y="98"/>
                        <a:pt x="203" y="98"/>
                      </a:cubicBezTo>
                      <a:cubicBezTo>
                        <a:pt x="202" y="103"/>
                        <a:pt x="202" y="103"/>
                        <a:pt x="202" y="103"/>
                      </a:cubicBezTo>
                      <a:cubicBezTo>
                        <a:pt x="207" y="101"/>
                        <a:pt x="207" y="101"/>
                        <a:pt x="207" y="101"/>
                      </a:cubicBezTo>
                      <a:cubicBezTo>
                        <a:pt x="205" y="106"/>
                        <a:pt x="205" y="106"/>
                        <a:pt x="205" y="106"/>
                      </a:cubicBezTo>
                      <a:cubicBezTo>
                        <a:pt x="207" y="105"/>
                        <a:pt x="207" y="105"/>
                        <a:pt x="207" y="105"/>
                      </a:cubicBezTo>
                      <a:cubicBezTo>
                        <a:pt x="207" y="23"/>
                        <a:pt x="207" y="23"/>
                        <a:pt x="207" y="23"/>
                      </a:cubicBezTo>
                      <a:cubicBezTo>
                        <a:pt x="23" y="23"/>
                        <a:pt x="23" y="23"/>
                        <a:pt x="23" y="23"/>
                      </a:cubicBezTo>
                      <a:close/>
                      <a:moveTo>
                        <a:pt x="34" y="126"/>
                      </a:moveTo>
                      <a:cubicBezTo>
                        <a:pt x="34" y="130"/>
                        <a:pt x="34" y="130"/>
                        <a:pt x="34" y="130"/>
                      </a:cubicBezTo>
                      <a:cubicBezTo>
                        <a:pt x="69" y="130"/>
                        <a:pt x="69" y="130"/>
                        <a:pt x="69" y="130"/>
                      </a:cubicBezTo>
                      <a:cubicBezTo>
                        <a:pt x="69" y="126"/>
                        <a:pt x="69" y="126"/>
                        <a:pt x="69" y="126"/>
                      </a:cubicBezTo>
                      <a:cubicBezTo>
                        <a:pt x="34" y="126"/>
                        <a:pt x="34" y="126"/>
                        <a:pt x="34" y="126"/>
                      </a:cubicBezTo>
                      <a:close/>
                      <a:moveTo>
                        <a:pt x="90" y="126"/>
                      </a:moveTo>
                      <a:cubicBezTo>
                        <a:pt x="90" y="130"/>
                        <a:pt x="90" y="130"/>
                        <a:pt x="90" y="130"/>
                      </a:cubicBezTo>
                      <a:cubicBezTo>
                        <a:pt x="125" y="130"/>
                        <a:pt x="125" y="130"/>
                        <a:pt x="125" y="130"/>
                      </a:cubicBezTo>
                      <a:cubicBezTo>
                        <a:pt x="125" y="126"/>
                        <a:pt x="125" y="126"/>
                        <a:pt x="125" y="126"/>
                      </a:cubicBezTo>
                      <a:cubicBezTo>
                        <a:pt x="90" y="126"/>
                        <a:pt x="90" y="126"/>
                        <a:pt x="90" y="126"/>
                      </a:cubicBezTo>
                      <a:close/>
                      <a:moveTo>
                        <a:pt x="45" y="55"/>
                      </a:moveTo>
                      <a:cubicBezTo>
                        <a:pt x="45" y="58"/>
                        <a:pt x="45" y="58"/>
                        <a:pt x="45" y="58"/>
                      </a:cubicBezTo>
                      <a:cubicBezTo>
                        <a:pt x="185" y="58"/>
                        <a:pt x="185" y="58"/>
                        <a:pt x="185" y="58"/>
                      </a:cubicBezTo>
                      <a:cubicBezTo>
                        <a:pt x="185" y="55"/>
                        <a:pt x="185" y="55"/>
                        <a:pt x="185" y="55"/>
                      </a:cubicBezTo>
                      <a:cubicBezTo>
                        <a:pt x="45" y="55"/>
                        <a:pt x="45" y="55"/>
                        <a:pt x="45" y="55"/>
                      </a:cubicBezTo>
                      <a:close/>
                      <a:moveTo>
                        <a:pt x="45" y="44"/>
                      </a:moveTo>
                      <a:cubicBezTo>
                        <a:pt x="45" y="48"/>
                        <a:pt x="45" y="48"/>
                        <a:pt x="45" y="48"/>
                      </a:cubicBezTo>
                      <a:cubicBezTo>
                        <a:pt x="185" y="48"/>
                        <a:pt x="185" y="48"/>
                        <a:pt x="185" y="48"/>
                      </a:cubicBezTo>
                      <a:cubicBezTo>
                        <a:pt x="185" y="44"/>
                        <a:pt x="185" y="44"/>
                        <a:pt x="185" y="44"/>
                      </a:cubicBezTo>
                      <a:cubicBezTo>
                        <a:pt x="45" y="44"/>
                        <a:pt x="45" y="44"/>
                        <a:pt x="45" y="44"/>
                      </a:cubicBezTo>
                      <a:close/>
                      <a:moveTo>
                        <a:pt x="45" y="64"/>
                      </a:moveTo>
                      <a:cubicBezTo>
                        <a:pt x="45" y="68"/>
                        <a:pt x="45" y="68"/>
                        <a:pt x="45" y="68"/>
                      </a:cubicBezTo>
                      <a:cubicBezTo>
                        <a:pt x="185" y="68"/>
                        <a:pt x="185" y="68"/>
                        <a:pt x="185" y="68"/>
                      </a:cubicBezTo>
                      <a:cubicBezTo>
                        <a:pt x="185" y="64"/>
                        <a:pt x="185" y="64"/>
                        <a:pt x="185" y="64"/>
                      </a:cubicBezTo>
                      <a:cubicBezTo>
                        <a:pt x="45" y="64"/>
                        <a:pt x="45" y="64"/>
                        <a:pt x="45" y="64"/>
                      </a:cubicBezTo>
                      <a:close/>
                      <a:moveTo>
                        <a:pt x="45" y="84"/>
                      </a:moveTo>
                      <a:cubicBezTo>
                        <a:pt x="45" y="88"/>
                        <a:pt x="45" y="88"/>
                        <a:pt x="45" y="88"/>
                      </a:cubicBezTo>
                      <a:cubicBezTo>
                        <a:pt x="156" y="88"/>
                        <a:pt x="156" y="88"/>
                        <a:pt x="156" y="88"/>
                      </a:cubicBezTo>
                      <a:cubicBezTo>
                        <a:pt x="156" y="84"/>
                        <a:pt x="156" y="84"/>
                        <a:pt x="156" y="84"/>
                      </a:cubicBezTo>
                      <a:cubicBezTo>
                        <a:pt x="45" y="84"/>
                        <a:pt x="45" y="84"/>
                        <a:pt x="45" y="84"/>
                      </a:cubicBezTo>
                      <a:close/>
                      <a:moveTo>
                        <a:pt x="45" y="74"/>
                      </a:moveTo>
                      <a:cubicBezTo>
                        <a:pt x="45" y="78"/>
                        <a:pt x="45" y="78"/>
                        <a:pt x="45" y="78"/>
                      </a:cubicBezTo>
                      <a:cubicBezTo>
                        <a:pt x="156" y="78"/>
                        <a:pt x="156" y="78"/>
                        <a:pt x="156" y="78"/>
                      </a:cubicBezTo>
                      <a:cubicBezTo>
                        <a:pt x="156" y="74"/>
                        <a:pt x="156" y="74"/>
                        <a:pt x="156" y="74"/>
                      </a:cubicBezTo>
                      <a:lnTo>
                        <a:pt x="45" y="7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p>
                  <a:endParaRPr lang="zh-CN" altLang="en-US"/>
                </a:p>
              </p:txBody>
            </p:sp>
          </p:grpSp>
          <p:sp>
            <p:nvSpPr>
              <p:cNvPr id="60" name="文本框 59"/>
              <p:cNvSpPr txBox="1">
                <a:spLocks noChangeArrowheads="1"/>
              </p:cNvSpPr>
              <p:nvPr/>
            </p:nvSpPr>
            <p:spPr bwMode="auto">
              <a:xfrm>
                <a:off x="10077" y="4953"/>
                <a:ext cx="1915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p>
                <a:r>
                  <a:rPr lang="zh-CN" altLang="en-US" sz="2000" b="1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启示二</a:t>
                </a:r>
                <a:endParaRPr lang="zh-CN" altLang="en-US" sz="2000" b="1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12800" y="3173"/>
              <a:ext cx="4808" cy="3445"/>
              <a:chOff x="13187" y="3173"/>
              <a:chExt cx="4808" cy="3445"/>
            </a:xfrm>
          </p:grpSpPr>
          <p:grpSp>
            <p:nvGrpSpPr>
              <p:cNvPr id="62" name="组合 61"/>
              <p:cNvGrpSpPr/>
              <p:nvPr/>
            </p:nvGrpSpPr>
            <p:grpSpPr bwMode="auto">
              <a:xfrm>
                <a:off x="13187" y="3173"/>
                <a:ext cx="3023" cy="3445"/>
                <a:chOff x="8636090" y="2050209"/>
                <a:chExt cx="1920696" cy="2187962"/>
              </a:xfrm>
            </p:grpSpPr>
            <p:grpSp>
              <p:nvGrpSpPr>
                <p:cNvPr id="19477" name="组合 71"/>
                <p:cNvGrpSpPr/>
                <p:nvPr/>
              </p:nvGrpSpPr>
              <p:grpSpPr bwMode="auto">
                <a:xfrm>
                  <a:off x="8636090" y="2050209"/>
                  <a:ext cx="1920696" cy="2187962"/>
                  <a:chOff x="1162050" y="2012950"/>
                  <a:chExt cx="2500242" cy="2848152"/>
                </a:xfrm>
              </p:grpSpPr>
              <p:sp>
                <p:nvSpPr>
                  <p:cNvPr id="73" name="任意多边形 72"/>
                  <p:cNvSpPr/>
                  <p:nvPr/>
                </p:nvSpPr>
                <p:spPr>
                  <a:xfrm>
                    <a:off x="1162050" y="2012950"/>
                    <a:ext cx="2500242" cy="2515385"/>
                  </a:xfrm>
                  <a:custGeom>
                    <a:avLst/>
                    <a:gdLst>
                      <a:gd name="connsiteX0" fmla="*/ 1257300 w 2500242"/>
                      <a:gd name="connsiteY0" fmla="*/ 0 h 2514600"/>
                      <a:gd name="connsiteX1" fmla="*/ 2489056 w 2500242"/>
                      <a:gd name="connsiteY1" fmla="*/ 1003910 h 2514600"/>
                      <a:gd name="connsiteX2" fmla="*/ 2500242 w 2500242"/>
                      <a:gd name="connsiteY2" fmla="*/ 1077199 h 2514600"/>
                      <a:gd name="connsiteX3" fmla="*/ 1954242 w 2500242"/>
                      <a:gd name="connsiteY3" fmla="*/ 2303535 h 2514600"/>
                      <a:gd name="connsiteX4" fmla="*/ 1856604 w 2500242"/>
                      <a:gd name="connsiteY4" fmla="*/ 2362851 h 2514600"/>
                      <a:gd name="connsiteX5" fmla="*/ 1257300 w 2500242"/>
                      <a:gd name="connsiteY5" fmla="*/ 2514600 h 2514600"/>
                      <a:gd name="connsiteX6" fmla="*/ 0 w 2500242"/>
                      <a:gd name="connsiteY6" fmla="*/ 1257300 h 2514600"/>
                      <a:gd name="connsiteX7" fmla="*/ 1257300 w 2500242"/>
                      <a:gd name="connsiteY7" fmla="*/ 0 h 2514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500242" h="2514600">
                        <a:moveTo>
                          <a:pt x="1257300" y="0"/>
                        </a:moveTo>
                        <a:cubicBezTo>
                          <a:pt x="1864890" y="0"/>
                          <a:pt x="2371818" y="430980"/>
                          <a:pt x="2489056" y="1003910"/>
                        </a:cubicBezTo>
                        <a:lnTo>
                          <a:pt x="2500242" y="1077199"/>
                        </a:lnTo>
                        <a:lnTo>
                          <a:pt x="1954242" y="2303535"/>
                        </a:lnTo>
                        <a:lnTo>
                          <a:pt x="1856604" y="2362851"/>
                        </a:lnTo>
                        <a:cubicBezTo>
                          <a:pt x="1678453" y="2459628"/>
                          <a:pt x="1474296" y="2514600"/>
                          <a:pt x="1257300" y="2514600"/>
                        </a:cubicBezTo>
                        <a:cubicBezTo>
                          <a:pt x="562912" y="2514600"/>
                          <a:pt x="0" y="1951688"/>
                          <a:pt x="0" y="1257300"/>
                        </a:cubicBezTo>
                        <a:cubicBezTo>
                          <a:pt x="0" y="562912"/>
                          <a:pt x="562912" y="0"/>
                          <a:pt x="1257300" y="0"/>
                        </a:cubicBezTo>
                        <a:close/>
                      </a:path>
                    </a:pathLst>
                  </a:custGeom>
                  <a:solidFill>
                    <a:srgbClr val="59595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p>
                    <a:pPr algn="ctr" fontAlgn="auto"/>
                    <a:endParaRPr lang="zh-CN" altLang="en-US" noProof="1"/>
                  </a:p>
                </p:txBody>
              </p:sp>
              <p:pic>
                <p:nvPicPr>
                  <p:cNvPr id="19479" name="图片 73"/>
                  <p:cNvPicPr>
                    <a:picLocks noChangeAspect="1" noChangeArrowheads="1"/>
                  </p:cNvPicPr>
                  <p:nvPr/>
                </p:nvPicPr>
                <p:blipFill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672" t="6100" r="83327" b="4980"/>
                  <a:stretch>
                    <a:fillRect/>
                  </a:stretch>
                </p:blipFill>
                <p:spPr bwMode="auto">
                  <a:xfrm rot="1436196">
                    <a:off x="3269963" y="2437942"/>
                    <a:ext cx="137160" cy="242316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sp>
              <p:nvSpPr>
                <p:cNvPr id="19480" name="Freeform 9"/>
                <p:cNvSpPr>
                  <a:spLocks noEditPoints="1" noChangeArrowheads="1"/>
                </p:cNvSpPr>
                <p:nvPr/>
              </p:nvSpPr>
              <p:spPr bwMode="auto">
                <a:xfrm>
                  <a:off x="9084493" y="2564093"/>
                  <a:ext cx="936804" cy="789148"/>
                </a:xfrm>
                <a:custGeom>
                  <a:avLst/>
                  <a:gdLst>
                    <a:gd name="T0" fmla="*/ 22 w 67"/>
                    <a:gd name="T1" fmla="*/ 52 h 52"/>
                    <a:gd name="T2" fmla="*/ 30 w 67"/>
                    <a:gd name="T3" fmla="*/ 52 h 52"/>
                    <a:gd name="T4" fmla="*/ 32 w 67"/>
                    <a:gd name="T5" fmla="*/ 51 h 52"/>
                    <a:gd name="T6" fmla="*/ 32 w 67"/>
                    <a:gd name="T7" fmla="*/ 34 h 52"/>
                    <a:gd name="T8" fmla="*/ 27 w 67"/>
                    <a:gd name="T9" fmla="*/ 31 h 52"/>
                    <a:gd name="T10" fmla="*/ 20 w 67"/>
                    <a:gd name="T11" fmla="*/ 35 h 52"/>
                    <a:gd name="T12" fmla="*/ 20 w 67"/>
                    <a:gd name="T13" fmla="*/ 51 h 52"/>
                    <a:gd name="T14" fmla="*/ 22 w 67"/>
                    <a:gd name="T15" fmla="*/ 52 h 52"/>
                    <a:gd name="T16" fmla="*/ 0 w 67"/>
                    <a:gd name="T17" fmla="*/ 34 h 52"/>
                    <a:gd name="T18" fmla="*/ 25 w 67"/>
                    <a:gd name="T19" fmla="*/ 19 h 52"/>
                    <a:gd name="T20" fmla="*/ 27 w 67"/>
                    <a:gd name="T21" fmla="*/ 18 h 52"/>
                    <a:gd name="T22" fmla="*/ 28 w 67"/>
                    <a:gd name="T23" fmla="*/ 19 h 52"/>
                    <a:gd name="T24" fmla="*/ 36 w 67"/>
                    <a:gd name="T25" fmla="*/ 23 h 52"/>
                    <a:gd name="T26" fmla="*/ 56 w 67"/>
                    <a:gd name="T27" fmla="*/ 6 h 52"/>
                    <a:gd name="T28" fmla="*/ 53 w 67"/>
                    <a:gd name="T29" fmla="*/ 3 h 52"/>
                    <a:gd name="T30" fmla="*/ 60 w 67"/>
                    <a:gd name="T31" fmla="*/ 1 h 52"/>
                    <a:gd name="T32" fmla="*/ 67 w 67"/>
                    <a:gd name="T33" fmla="*/ 0 h 52"/>
                    <a:gd name="T34" fmla="*/ 65 w 67"/>
                    <a:gd name="T35" fmla="*/ 7 h 52"/>
                    <a:gd name="T36" fmla="*/ 63 w 67"/>
                    <a:gd name="T37" fmla="*/ 14 h 52"/>
                    <a:gd name="T38" fmla="*/ 60 w 67"/>
                    <a:gd name="T39" fmla="*/ 10 h 52"/>
                    <a:gd name="T40" fmla="*/ 38 w 67"/>
                    <a:gd name="T41" fmla="*/ 29 h 52"/>
                    <a:gd name="T42" fmla="*/ 36 w 67"/>
                    <a:gd name="T43" fmla="*/ 31 h 52"/>
                    <a:gd name="T44" fmla="*/ 35 w 67"/>
                    <a:gd name="T45" fmla="*/ 30 h 52"/>
                    <a:gd name="T46" fmla="*/ 27 w 67"/>
                    <a:gd name="T47" fmla="*/ 25 h 52"/>
                    <a:gd name="T48" fmla="*/ 3 w 67"/>
                    <a:gd name="T49" fmla="*/ 39 h 52"/>
                    <a:gd name="T50" fmla="*/ 0 w 67"/>
                    <a:gd name="T51" fmla="*/ 34 h 52"/>
                    <a:gd name="T52" fmla="*/ 6 w 67"/>
                    <a:gd name="T53" fmla="*/ 52 h 52"/>
                    <a:gd name="T54" fmla="*/ 14 w 67"/>
                    <a:gd name="T55" fmla="*/ 52 h 52"/>
                    <a:gd name="T56" fmla="*/ 16 w 67"/>
                    <a:gd name="T57" fmla="*/ 51 h 52"/>
                    <a:gd name="T58" fmla="*/ 16 w 67"/>
                    <a:gd name="T59" fmla="*/ 38 h 52"/>
                    <a:gd name="T60" fmla="*/ 4 w 67"/>
                    <a:gd name="T61" fmla="*/ 44 h 52"/>
                    <a:gd name="T62" fmla="*/ 4 w 67"/>
                    <a:gd name="T63" fmla="*/ 51 h 52"/>
                    <a:gd name="T64" fmla="*/ 6 w 67"/>
                    <a:gd name="T65" fmla="*/ 52 h 52"/>
                    <a:gd name="T66" fmla="*/ 38 w 67"/>
                    <a:gd name="T67" fmla="*/ 52 h 52"/>
                    <a:gd name="T68" fmla="*/ 46 w 67"/>
                    <a:gd name="T69" fmla="*/ 52 h 52"/>
                    <a:gd name="T70" fmla="*/ 48 w 67"/>
                    <a:gd name="T71" fmla="*/ 51 h 52"/>
                    <a:gd name="T72" fmla="*/ 48 w 67"/>
                    <a:gd name="T73" fmla="*/ 27 h 52"/>
                    <a:gd name="T74" fmla="*/ 48 w 67"/>
                    <a:gd name="T75" fmla="*/ 27 h 52"/>
                    <a:gd name="T76" fmla="*/ 37 w 67"/>
                    <a:gd name="T77" fmla="*/ 37 h 52"/>
                    <a:gd name="T78" fmla="*/ 37 w 67"/>
                    <a:gd name="T79" fmla="*/ 36 h 52"/>
                    <a:gd name="T80" fmla="*/ 37 w 67"/>
                    <a:gd name="T81" fmla="*/ 51 h 52"/>
                    <a:gd name="T82" fmla="*/ 38 w 67"/>
                    <a:gd name="T83" fmla="*/ 52 h 52"/>
                    <a:gd name="T84" fmla="*/ 55 w 67"/>
                    <a:gd name="T85" fmla="*/ 52 h 52"/>
                    <a:gd name="T86" fmla="*/ 62 w 67"/>
                    <a:gd name="T87" fmla="*/ 52 h 52"/>
                    <a:gd name="T88" fmla="*/ 64 w 67"/>
                    <a:gd name="T89" fmla="*/ 51 h 52"/>
                    <a:gd name="T90" fmla="*/ 64 w 67"/>
                    <a:gd name="T91" fmla="*/ 22 h 52"/>
                    <a:gd name="T92" fmla="*/ 60 w 67"/>
                    <a:gd name="T93" fmla="*/ 17 h 52"/>
                    <a:gd name="T94" fmla="*/ 53 w 67"/>
                    <a:gd name="T95" fmla="*/ 23 h 52"/>
                    <a:gd name="T96" fmla="*/ 53 w 67"/>
                    <a:gd name="T97" fmla="*/ 51 h 52"/>
                    <a:gd name="T98" fmla="*/ 55 w 67"/>
                    <a:gd name="T99" fmla="*/ 5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67" h="52">
                      <a:moveTo>
                        <a:pt x="22" y="52"/>
                      </a:moveTo>
                      <a:cubicBezTo>
                        <a:pt x="25" y="52"/>
                        <a:pt x="28" y="52"/>
                        <a:pt x="30" y="52"/>
                      </a:cubicBezTo>
                      <a:cubicBezTo>
                        <a:pt x="31" y="52"/>
                        <a:pt x="32" y="52"/>
                        <a:pt x="32" y="51"/>
                      </a:cubicBezTo>
                      <a:cubicBezTo>
                        <a:pt x="32" y="34"/>
                        <a:pt x="32" y="34"/>
                        <a:pt x="32" y="34"/>
                      </a:cubicBezTo>
                      <a:cubicBezTo>
                        <a:pt x="27" y="31"/>
                        <a:pt x="27" y="31"/>
                        <a:pt x="27" y="31"/>
                      </a:cubicBezTo>
                      <a:cubicBezTo>
                        <a:pt x="20" y="35"/>
                        <a:pt x="20" y="35"/>
                        <a:pt x="20" y="35"/>
                      </a:cubicBezTo>
                      <a:cubicBezTo>
                        <a:pt x="20" y="51"/>
                        <a:pt x="20" y="51"/>
                        <a:pt x="20" y="51"/>
                      </a:cubicBezTo>
                      <a:cubicBezTo>
                        <a:pt x="20" y="52"/>
                        <a:pt x="21" y="52"/>
                        <a:pt x="22" y="52"/>
                      </a:cubicBezTo>
                      <a:close/>
                      <a:moveTo>
                        <a:pt x="0" y="34"/>
                      </a:moveTo>
                      <a:cubicBezTo>
                        <a:pt x="25" y="19"/>
                        <a:pt x="25" y="19"/>
                        <a:pt x="25" y="19"/>
                      </a:cubicBezTo>
                      <a:cubicBezTo>
                        <a:pt x="27" y="18"/>
                        <a:pt x="27" y="18"/>
                        <a:pt x="27" y="18"/>
                      </a:cubicBezTo>
                      <a:cubicBezTo>
                        <a:pt x="28" y="19"/>
                        <a:pt x="28" y="19"/>
                        <a:pt x="28" y="19"/>
                      </a:cubicBezTo>
                      <a:cubicBezTo>
                        <a:pt x="36" y="23"/>
                        <a:pt x="36" y="23"/>
                        <a:pt x="36" y="23"/>
                      </a:cubicBezTo>
                      <a:cubicBezTo>
                        <a:pt x="56" y="6"/>
                        <a:pt x="56" y="6"/>
                        <a:pt x="56" y="6"/>
                      </a:cubicBezTo>
                      <a:cubicBezTo>
                        <a:pt x="53" y="3"/>
                        <a:pt x="53" y="3"/>
                        <a:pt x="53" y="3"/>
                      </a:cubicBezTo>
                      <a:cubicBezTo>
                        <a:pt x="60" y="1"/>
                        <a:pt x="60" y="1"/>
                        <a:pt x="60" y="1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5" y="7"/>
                        <a:pt x="65" y="7"/>
                        <a:pt x="65" y="7"/>
                      </a:cubicBezTo>
                      <a:cubicBezTo>
                        <a:pt x="63" y="14"/>
                        <a:pt x="63" y="14"/>
                        <a:pt x="63" y="14"/>
                      </a:cubicBezTo>
                      <a:cubicBezTo>
                        <a:pt x="60" y="10"/>
                        <a:pt x="60" y="10"/>
                        <a:pt x="60" y="10"/>
                      </a:cubicBezTo>
                      <a:cubicBezTo>
                        <a:pt x="38" y="29"/>
                        <a:pt x="38" y="29"/>
                        <a:pt x="38" y="29"/>
                      </a:cubicBezTo>
                      <a:cubicBezTo>
                        <a:pt x="36" y="31"/>
                        <a:pt x="36" y="31"/>
                        <a:pt x="36" y="31"/>
                      </a:cubicBezTo>
                      <a:cubicBezTo>
                        <a:pt x="35" y="30"/>
                        <a:pt x="35" y="30"/>
                        <a:pt x="35" y="30"/>
                      </a:cubicBezTo>
                      <a:cubicBezTo>
                        <a:pt x="27" y="25"/>
                        <a:pt x="27" y="25"/>
                        <a:pt x="27" y="25"/>
                      </a:cubicBezTo>
                      <a:cubicBezTo>
                        <a:pt x="3" y="39"/>
                        <a:pt x="3" y="39"/>
                        <a:pt x="3" y="39"/>
                      </a:cubicBezTo>
                      <a:cubicBezTo>
                        <a:pt x="0" y="34"/>
                        <a:pt x="0" y="34"/>
                        <a:pt x="0" y="34"/>
                      </a:cubicBezTo>
                      <a:close/>
                      <a:moveTo>
                        <a:pt x="6" y="52"/>
                      </a:moveTo>
                      <a:cubicBezTo>
                        <a:pt x="14" y="52"/>
                        <a:pt x="14" y="52"/>
                        <a:pt x="14" y="52"/>
                      </a:cubicBezTo>
                      <a:cubicBezTo>
                        <a:pt x="15" y="52"/>
                        <a:pt x="16" y="52"/>
                        <a:pt x="16" y="51"/>
                      </a:cubicBezTo>
                      <a:cubicBezTo>
                        <a:pt x="16" y="38"/>
                        <a:pt x="16" y="38"/>
                        <a:pt x="16" y="38"/>
                      </a:cubicBezTo>
                      <a:cubicBezTo>
                        <a:pt x="4" y="44"/>
                        <a:pt x="4" y="44"/>
                        <a:pt x="4" y="44"/>
                      </a:cubicBezTo>
                      <a:cubicBezTo>
                        <a:pt x="4" y="51"/>
                        <a:pt x="4" y="51"/>
                        <a:pt x="4" y="51"/>
                      </a:cubicBezTo>
                      <a:cubicBezTo>
                        <a:pt x="4" y="52"/>
                        <a:pt x="5" y="52"/>
                        <a:pt x="6" y="52"/>
                      </a:cubicBezTo>
                      <a:close/>
                      <a:moveTo>
                        <a:pt x="38" y="52"/>
                      </a:moveTo>
                      <a:cubicBezTo>
                        <a:pt x="41" y="52"/>
                        <a:pt x="44" y="52"/>
                        <a:pt x="46" y="52"/>
                      </a:cubicBezTo>
                      <a:cubicBezTo>
                        <a:pt x="47" y="52"/>
                        <a:pt x="48" y="52"/>
                        <a:pt x="48" y="51"/>
                      </a:cubicBezTo>
                      <a:cubicBezTo>
                        <a:pt x="48" y="43"/>
                        <a:pt x="48" y="35"/>
                        <a:pt x="48" y="27"/>
                      </a:cubicBezTo>
                      <a:cubicBezTo>
                        <a:pt x="48" y="27"/>
                        <a:pt x="48" y="27"/>
                        <a:pt x="48" y="27"/>
                      </a:cubicBezTo>
                      <a:cubicBezTo>
                        <a:pt x="37" y="37"/>
                        <a:pt x="37" y="37"/>
                        <a:pt x="37" y="37"/>
                      </a:cubicBezTo>
                      <a:cubicBezTo>
                        <a:pt x="37" y="36"/>
                        <a:pt x="37" y="36"/>
                        <a:pt x="37" y="36"/>
                      </a:cubicBezTo>
                      <a:cubicBezTo>
                        <a:pt x="37" y="51"/>
                        <a:pt x="37" y="51"/>
                        <a:pt x="37" y="51"/>
                      </a:cubicBezTo>
                      <a:cubicBezTo>
                        <a:pt x="37" y="52"/>
                        <a:pt x="37" y="52"/>
                        <a:pt x="38" y="52"/>
                      </a:cubicBezTo>
                      <a:close/>
                      <a:moveTo>
                        <a:pt x="55" y="52"/>
                      </a:moveTo>
                      <a:cubicBezTo>
                        <a:pt x="62" y="52"/>
                        <a:pt x="62" y="52"/>
                        <a:pt x="62" y="52"/>
                      </a:cubicBezTo>
                      <a:cubicBezTo>
                        <a:pt x="63" y="52"/>
                        <a:pt x="64" y="52"/>
                        <a:pt x="64" y="51"/>
                      </a:cubicBezTo>
                      <a:cubicBezTo>
                        <a:pt x="64" y="22"/>
                        <a:pt x="64" y="22"/>
                        <a:pt x="64" y="22"/>
                      </a:cubicBezTo>
                      <a:cubicBezTo>
                        <a:pt x="60" y="17"/>
                        <a:pt x="60" y="17"/>
                        <a:pt x="60" y="17"/>
                      </a:cubicBezTo>
                      <a:cubicBezTo>
                        <a:pt x="53" y="23"/>
                        <a:pt x="53" y="23"/>
                        <a:pt x="53" y="23"/>
                      </a:cubicBezTo>
                      <a:cubicBezTo>
                        <a:pt x="53" y="51"/>
                        <a:pt x="53" y="51"/>
                        <a:pt x="53" y="51"/>
                      </a:cubicBezTo>
                      <a:cubicBezTo>
                        <a:pt x="53" y="52"/>
                        <a:pt x="54" y="52"/>
                        <a:pt x="55" y="5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p>
                  <a:endParaRPr lang="zh-CN" altLang="en-US"/>
                </a:p>
              </p:txBody>
            </p:sp>
          </p:grpSp>
          <p:sp>
            <p:nvSpPr>
              <p:cNvPr id="63" name="文本框 62"/>
              <p:cNvSpPr txBox="1">
                <a:spLocks noChangeArrowheads="1"/>
              </p:cNvSpPr>
              <p:nvPr/>
            </p:nvSpPr>
            <p:spPr bwMode="auto">
              <a:xfrm>
                <a:off x="16082" y="4953"/>
                <a:ext cx="1913" cy="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p>
                <a:r>
                  <a:rPr lang="zh-CN" altLang="en-US" sz="2000" b="1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启示三</a:t>
                </a:r>
                <a:endParaRPr lang="zh-CN" altLang="en-US" sz="2000" b="1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67" name="文本框 66"/>
          <p:cNvSpPr txBox="1"/>
          <p:nvPr/>
        </p:nvSpPr>
        <p:spPr>
          <a:xfrm>
            <a:off x="2344420" y="4194810"/>
            <a:ext cx="251396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</a:rPr>
              <a:t>人要有明确的目标，当一个人没有明确的目标的时候，自己不知道该怎么做，别人也无法帮到你!天助先要自助，当自己没有清晰的目标方向的时候，别人说的再好也是别人的观点，不能转化自己的有效行动。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5852795" y="4194810"/>
            <a:ext cx="237045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</a:rPr>
              <a:t>目标设置要有项目、衡量标准、达成措施、完成期限以及资源要求，使考核人能够很清晰的看到部门门或科室月计划要做哪些那些事情，计划完成到什么样的程度。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9103360" y="4194810"/>
            <a:ext cx="218630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</a:rPr>
              <a:t>制定人与考核人有一个统一的、标准的、清晰的可度量的标尺，杜绝在目标设置中使用形容词等概念模糊、无法衡量的描述。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0" name="组合 39"/>
          <p:cNvGrpSpPr/>
          <p:nvPr/>
        </p:nvGrpSpPr>
        <p:grpSpPr>
          <a:xfrm>
            <a:off x="265430" y="267970"/>
            <a:ext cx="438785" cy="622300"/>
            <a:chOff x="418" y="422"/>
            <a:chExt cx="691" cy="980"/>
          </a:xfrm>
          <a:solidFill>
            <a:srgbClr val="0070C0"/>
          </a:solidFill>
        </p:grpSpPr>
        <p:sp>
          <p:nvSpPr>
            <p:cNvPr id="41" name="Freeform 5"/>
            <p:cNvSpPr/>
            <p:nvPr/>
          </p:nvSpPr>
          <p:spPr bwMode="auto">
            <a:xfrm>
              <a:off x="425" y="422"/>
              <a:ext cx="414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6"/>
            <p:cNvSpPr/>
            <p:nvPr/>
          </p:nvSpPr>
          <p:spPr bwMode="auto">
            <a:xfrm>
              <a:off x="695" y="696"/>
              <a:ext cx="414" cy="423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7"/>
            <p:cNvSpPr/>
            <p:nvPr/>
          </p:nvSpPr>
          <p:spPr bwMode="auto">
            <a:xfrm>
              <a:off x="418" y="982"/>
              <a:ext cx="411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45" name="直接连接符 44"/>
          <p:cNvCxnSpPr/>
          <p:nvPr/>
        </p:nvCxnSpPr>
        <p:spPr>
          <a:xfrm>
            <a:off x="874395" y="921385"/>
            <a:ext cx="10248900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"/>
          <p:cNvSpPr>
            <a:spLocks noChangeArrowheads="1"/>
          </p:cNvSpPr>
          <p:nvPr/>
        </p:nvSpPr>
        <p:spPr bwMode="auto">
          <a:xfrm>
            <a:off x="789305" y="338455"/>
            <a:ext cx="6035675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8760" tIns="59381" rIns="118760" bIns="5938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zh-CN" altLang="en-US" sz="2800" b="1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费罗伦丝</a:t>
            </a:r>
            <a:r>
              <a:rPr lang="en-US" altLang="zh-CN" sz="2800" b="1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·</a:t>
            </a:r>
            <a:r>
              <a:rPr lang="zh-CN" altLang="en-US" sz="2800" b="1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查德威克</a:t>
            </a:r>
            <a:endParaRPr lang="zh-CN" altLang="en-US" sz="2800" b="1" dirty="0" smtClean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0817225" y="164465"/>
            <a:ext cx="1038860" cy="1056005"/>
            <a:chOff x="8166" y="1198"/>
            <a:chExt cx="5105" cy="5191"/>
          </a:xfrm>
        </p:grpSpPr>
        <p:grpSp>
          <p:nvGrpSpPr>
            <p:cNvPr id="82" name="Group 81"/>
            <p:cNvGrpSpPr/>
            <p:nvPr/>
          </p:nvGrpSpPr>
          <p:grpSpPr>
            <a:xfrm>
              <a:off x="8983" y="2373"/>
              <a:ext cx="4288" cy="4016"/>
              <a:chOff x="7133415" y="1668270"/>
              <a:chExt cx="4322441" cy="4047961"/>
            </a:xfrm>
          </p:grpSpPr>
          <p:grpSp>
            <p:nvGrpSpPr>
              <p:cNvPr id="6" name="Group 9"/>
              <p:cNvGrpSpPr/>
              <p:nvPr/>
            </p:nvGrpSpPr>
            <p:grpSpPr>
              <a:xfrm>
                <a:off x="7133415" y="2987835"/>
                <a:ext cx="4322441" cy="2728396"/>
                <a:chOff x="1685115" y="3521460"/>
                <a:chExt cx="4322441" cy="2728396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16" name="Freeform 10"/>
                <p:cNvSpPr/>
                <p:nvPr/>
              </p:nvSpPr>
              <p:spPr bwMode="auto">
                <a:xfrm>
                  <a:off x="3925886" y="4199156"/>
                  <a:ext cx="2081670" cy="2050700"/>
                </a:xfrm>
                <a:custGeom>
                  <a:avLst/>
                  <a:gdLst>
                    <a:gd name="T0" fmla="*/ 3577 w 3638"/>
                    <a:gd name="T1" fmla="*/ 3090 h 3585"/>
                    <a:gd name="T2" fmla="*/ 3555 w 3638"/>
                    <a:gd name="T3" fmla="*/ 3072 h 3585"/>
                    <a:gd name="T4" fmla="*/ 3556 w 3638"/>
                    <a:gd name="T5" fmla="*/ 3071 h 3585"/>
                    <a:gd name="T6" fmla="*/ 468 w 3638"/>
                    <a:gd name="T7" fmla="*/ 0 h 3585"/>
                    <a:gd name="T8" fmla="*/ 0 w 3638"/>
                    <a:gd name="T9" fmla="*/ 470 h 3585"/>
                    <a:gd name="T10" fmla="*/ 3062 w 3638"/>
                    <a:gd name="T11" fmla="*/ 3516 h 3585"/>
                    <a:gd name="T12" fmla="*/ 3067 w 3638"/>
                    <a:gd name="T13" fmla="*/ 3522 h 3585"/>
                    <a:gd name="T14" fmla="*/ 3084 w 3638"/>
                    <a:gd name="T15" fmla="*/ 3537 h 3585"/>
                    <a:gd name="T16" fmla="*/ 3088 w 3638"/>
                    <a:gd name="T17" fmla="*/ 3541 h 3585"/>
                    <a:gd name="T18" fmla="*/ 3088 w 3638"/>
                    <a:gd name="T19" fmla="*/ 3540 h 3585"/>
                    <a:gd name="T20" fmla="*/ 3432 w 3638"/>
                    <a:gd name="T21" fmla="*/ 3436 h 3585"/>
                    <a:gd name="T22" fmla="*/ 3577 w 3638"/>
                    <a:gd name="T23" fmla="*/ 309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8" h="3585">
                      <a:moveTo>
                        <a:pt x="3577" y="3090"/>
                      </a:moveTo>
                      <a:cubicBezTo>
                        <a:pt x="3570" y="3083"/>
                        <a:pt x="3563" y="3077"/>
                        <a:pt x="3555" y="3072"/>
                      </a:cubicBezTo>
                      <a:cubicBezTo>
                        <a:pt x="3556" y="3071"/>
                        <a:pt x="3556" y="3071"/>
                        <a:pt x="3556" y="3071"/>
                      </a:cubicBezTo>
                      <a:cubicBezTo>
                        <a:pt x="468" y="0"/>
                        <a:pt x="468" y="0"/>
                        <a:pt x="468" y="0"/>
                      </a:cubicBez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3062" y="3516"/>
                        <a:pt x="3062" y="3516"/>
                        <a:pt x="3062" y="3516"/>
                      </a:cubicBezTo>
                      <a:cubicBezTo>
                        <a:pt x="3064" y="3518"/>
                        <a:pt x="3065" y="3520"/>
                        <a:pt x="3067" y="3522"/>
                      </a:cubicBezTo>
                      <a:cubicBezTo>
                        <a:pt x="3072" y="3528"/>
                        <a:pt x="3078" y="3533"/>
                        <a:pt x="3084" y="3537"/>
                      </a:cubicBezTo>
                      <a:cubicBezTo>
                        <a:pt x="3088" y="3541"/>
                        <a:pt x="3088" y="3541"/>
                        <a:pt x="3088" y="3541"/>
                      </a:cubicBezTo>
                      <a:cubicBezTo>
                        <a:pt x="3088" y="3540"/>
                        <a:pt x="3088" y="3540"/>
                        <a:pt x="3088" y="3540"/>
                      </a:cubicBezTo>
                      <a:cubicBezTo>
                        <a:pt x="3160" y="3585"/>
                        <a:pt x="3305" y="3544"/>
                        <a:pt x="3432" y="3436"/>
                      </a:cubicBezTo>
                      <a:cubicBezTo>
                        <a:pt x="3573" y="3317"/>
                        <a:pt x="3638" y="3162"/>
                        <a:pt x="3577" y="309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7" name="Freeform 11"/>
                <p:cNvSpPr/>
                <p:nvPr/>
              </p:nvSpPr>
              <p:spPr bwMode="auto">
                <a:xfrm>
                  <a:off x="1685115" y="4199156"/>
                  <a:ext cx="2081063" cy="2050700"/>
                </a:xfrm>
                <a:custGeom>
                  <a:avLst/>
                  <a:gdLst>
                    <a:gd name="T0" fmla="*/ 3637 w 3637"/>
                    <a:gd name="T1" fmla="*/ 470 h 3585"/>
                    <a:gd name="T2" fmla="*/ 3169 w 3637"/>
                    <a:gd name="T3" fmla="*/ 0 h 3585"/>
                    <a:gd name="T4" fmla="*/ 82 w 3637"/>
                    <a:gd name="T5" fmla="*/ 3071 h 3585"/>
                    <a:gd name="T6" fmla="*/ 83 w 3637"/>
                    <a:gd name="T7" fmla="*/ 3072 h 3585"/>
                    <a:gd name="T8" fmla="*/ 61 w 3637"/>
                    <a:gd name="T9" fmla="*/ 3090 h 3585"/>
                    <a:gd name="T10" fmla="*/ 205 w 3637"/>
                    <a:gd name="T11" fmla="*/ 3436 h 3585"/>
                    <a:gd name="T12" fmla="*/ 549 w 3637"/>
                    <a:gd name="T13" fmla="*/ 3540 h 3585"/>
                    <a:gd name="T14" fmla="*/ 550 w 3637"/>
                    <a:gd name="T15" fmla="*/ 3541 h 3585"/>
                    <a:gd name="T16" fmla="*/ 553 w 3637"/>
                    <a:gd name="T17" fmla="*/ 3537 h 3585"/>
                    <a:gd name="T18" fmla="*/ 570 w 3637"/>
                    <a:gd name="T19" fmla="*/ 3522 h 3585"/>
                    <a:gd name="T20" fmla="*/ 575 w 3637"/>
                    <a:gd name="T21" fmla="*/ 3516 h 3585"/>
                    <a:gd name="T22" fmla="*/ 3637 w 3637"/>
                    <a:gd name="T23" fmla="*/ 47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7" h="3585">
                      <a:moveTo>
                        <a:pt x="3637" y="470"/>
                      </a:moveTo>
                      <a:cubicBezTo>
                        <a:pt x="3169" y="0"/>
                        <a:pt x="3169" y="0"/>
                        <a:pt x="3169" y="0"/>
                      </a:cubicBezTo>
                      <a:cubicBezTo>
                        <a:pt x="82" y="3071"/>
                        <a:pt x="82" y="3071"/>
                        <a:pt x="82" y="3071"/>
                      </a:cubicBezTo>
                      <a:cubicBezTo>
                        <a:pt x="83" y="3072"/>
                        <a:pt x="83" y="3072"/>
                        <a:pt x="83" y="3072"/>
                      </a:cubicBezTo>
                      <a:cubicBezTo>
                        <a:pt x="74" y="3077"/>
                        <a:pt x="67" y="3083"/>
                        <a:pt x="61" y="3090"/>
                      </a:cubicBezTo>
                      <a:cubicBezTo>
                        <a:pt x="0" y="3162"/>
                        <a:pt x="65" y="3317"/>
                        <a:pt x="205" y="3436"/>
                      </a:cubicBezTo>
                      <a:cubicBezTo>
                        <a:pt x="332" y="3544"/>
                        <a:pt x="477" y="3585"/>
                        <a:pt x="549" y="3540"/>
                      </a:cubicBezTo>
                      <a:cubicBezTo>
                        <a:pt x="550" y="3541"/>
                        <a:pt x="550" y="3541"/>
                        <a:pt x="550" y="3541"/>
                      </a:cubicBezTo>
                      <a:cubicBezTo>
                        <a:pt x="553" y="3537"/>
                        <a:pt x="553" y="3537"/>
                        <a:pt x="553" y="3537"/>
                      </a:cubicBezTo>
                      <a:cubicBezTo>
                        <a:pt x="560" y="3533"/>
                        <a:pt x="565" y="3528"/>
                        <a:pt x="570" y="3522"/>
                      </a:cubicBezTo>
                      <a:cubicBezTo>
                        <a:pt x="572" y="3520"/>
                        <a:pt x="574" y="3518"/>
                        <a:pt x="575" y="3516"/>
                      </a:cubicBezTo>
                      <a:lnTo>
                        <a:pt x="3637" y="4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8" name="Freeform 12"/>
                <p:cNvSpPr/>
                <p:nvPr/>
              </p:nvSpPr>
              <p:spPr bwMode="auto">
                <a:xfrm>
                  <a:off x="3668410" y="3521460"/>
                  <a:ext cx="411112" cy="2598444"/>
                </a:xfrm>
                <a:custGeom>
                  <a:avLst/>
                  <a:gdLst>
                    <a:gd name="T0" fmla="*/ 667 w 719"/>
                    <a:gd name="T1" fmla="*/ 4334 h 4542"/>
                    <a:gd name="T2" fmla="*/ 666 w 719"/>
                    <a:gd name="T3" fmla="*/ 4326 h 4542"/>
                    <a:gd name="T4" fmla="*/ 719 w 719"/>
                    <a:gd name="T5" fmla="*/ 8 h 4542"/>
                    <a:gd name="T6" fmla="*/ 56 w 719"/>
                    <a:gd name="T7" fmla="*/ 0 h 4542"/>
                    <a:gd name="T8" fmla="*/ 2 w 719"/>
                    <a:gd name="T9" fmla="*/ 4354 h 4542"/>
                    <a:gd name="T10" fmla="*/ 4 w 719"/>
                    <a:gd name="T11" fmla="*/ 4354 h 4542"/>
                    <a:gd name="T12" fmla="*/ 1 w 719"/>
                    <a:gd name="T13" fmla="*/ 4383 h 4542"/>
                    <a:gd name="T14" fmla="*/ 347 w 719"/>
                    <a:gd name="T15" fmla="*/ 4529 h 4542"/>
                    <a:gd name="T16" fmla="*/ 665 w 719"/>
                    <a:gd name="T17" fmla="*/ 4362 h 4542"/>
                    <a:gd name="T18" fmla="*/ 666 w 719"/>
                    <a:gd name="T19" fmla="*/ 4362 h 4542"/>
                    <a:gd name="T20" fmla="*/ 666 w 719"/>
                    <a:gd name="T21" fmla="*/ 4357 h 4542"/>
                    <a:gd name="T22" fmla="*/ 667 w 719"/>
                    <a:gd name="T23" fmla="*/ 4334 h 45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19" h="4542">
                      <a:moveTo>
                        <a:pt x="667" y="4334"/>
                      </a:moveTo>
                      <a:cubicBezTo>
                        <a:pt x="667" y="4332"/>
                        <a:pt x="667" y="4329"/>
                        <a:pt x="666" y="4326"/>
                      </a:cubicBezTo>
                      <a:cubicBezTo>
                        <a:pt x="719" y="8"/>
                        <a:pt x="719" y="8"/>
                        <a:pt x="719" y="8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2" y="4354"/>
                        <a:pt x="2" y="4354"/>
                        <a:pt x="2" y="4354"/>
                      </a:cubicBezTo>
                      <a:cubicBezTo>
                        <a:pt x="4" y="4354"/>
                        <a:pt x="4" y="4354"/>
                        <a:pt x="4" y="4354"/>
                      </a:cubicBezTo>
                      <a:cubicBezTo>
                        <a:pt x="1" y="4364"/>
                        <a:pt x="0" y="4373"/>
                        <a:pt x="1" y="4383"/>
                      </a:cubicBezTo>
                      <a:cubicBezTo>
                        <a:pt x="8" y="4477"/>
                        <a:pt x="163" y="4542"/>
                        <a:pt x="347" y="4529"/>
                      </a:cubicBezTo>
                      <a:cubicBezTo>
                        <a:pt x="512" y="4517"/>
                        <a:pt x="645" y="4445"/>
                        <a:pt x="665" y="4362"/>
                      </a:cubicBezTo>
                      <a:cubicBezTo>
                        <a:pt x="666" y="4362"/>
                        <a:pt x="666" y="4362"/>
                        <a:pt x="666" y="4362"/>
                      </a:cubicBezTo>
                      <a:cubicBezTo>
                        <a:pt x="666" y="4357"/>
                        <a:pt x="666" y="4357"/>
                        <a:pt x="666" y="4357"/>
                      </a:cubicBezTo>
                      <a:cubicBezTo>
                        <a:pt x="667" y="4350"/>
                        <a:pt x="668" y="4342"/>
                        <a:pt x="667" y="43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19" name="Group 13"/>
              <p:cNvGrpSpPr/>
              <p:nvPr/>
            </p:nvGrpSpPr>
            <p:grpSpPr>
              <a:xfrm>
                <a:off x="7876695" y="2814767"/>
                <a:ext cx="2864422" cy="2524359"/>
                <a:chOff x="2428395" y="3348392"/>
                <a:chExt cx="2864422" cy="2524359"/>
              </a:xfrm>
              <a:solidFill>
                <a:schemeClr val="tx1">
                  <a:alpha val="50000"/>
                </a:schemeClr>
              </a:solidFill>
            </p:grpSpPr>
            <p:sp>
              <p:nvSpPr>
                <p:cNvPr id="20" name="Freeform 14"/>
                <p:cNvSpPr/>
                <p:nvPr/>
              </p:nvSpPr>
              <p:spPr bwMode="auto">
                <a:xfrm>
                  <a:off x="2428395" y="4143896"/>
                  <a:ext cx="1392436" cy="1374218"/>
                </a:xfrm>
                <a:custGeom>
                  <a:avLst/>
                  <a:gdLst>
                    <a:gd name="T0" fmla="*/ 0 w 2434"/>
                    <a:gd name="T1" fmla="*/ 1956 h 2402"/>
                    <a:gd name="T2" fmla="*/ 492 w 2434"/>
                    <a:gd name="T3" fmla="*/ 2402 h 2402"/>
                    <a:gd name="T4" fmla="*/ 2434 w 2434"/>
                    <a:gd name="T5" fmla="*/ 470 h 2402"/>
                    <a:gd name="T6" fmla="*/ 1966 w 2434"/>
                    <a:gd name="T7" fmla="*/ 0 h 2402"/>
                    <a:gd name="T8" fmla="*/ 0 w 2434"/>
                    <a:gd name="T9" fmla="*/ 1956 h 24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34" h="2402">
                      <a:moveTo>
                        <a:pt x="0" y="1956"/>
                      </a:moveTo>
                      <a:cubicBezTo>
                        <a:pt x="90" y="2246"/>
                        <a:pt x="246" y="2330"/>
                        <a:pt x="492" y="2402"/>
                      </a:cubicBezTo>
                      <a:cubicBezTo>
                        <a:pt x="2434" y="470"/>
                        <a:pt x="2434" y="470"/>
                        <a:pt x="2434" y="470"/>
                      </a:cubicBezTo>
                      <a:cubicBezTo>
                        <a:pt x="1966" y="0"/>
                        <a:pt x="1966" y="0"/>
                        <a:pt x="1966" y="0"/>
                      </a:cubicBezTo>
                      <a:lnTo>
                        <a:pt x="0" y="195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1" name="Freeform 15"/>
                <p:cNvSpPr/>
                <p:nvPr/>
              </p:nvSpPr>
              <p:spPr bwMode="auto">
                <a:xfrm>
                  <a:off x="3877913" y="4151183"/>
                  <a:ext cx="1414904" cy="1392435"/>
                </a:xfrm>
                <a:custGeom>
                  <a:avLst/>
                  <a:gdLst>
                    <a:gd name="T0" fmla="*/ 468 w 2473"/>
                    <a:gd name="T1" fmla="*/ 0 h 2434"/>
                    <a:gd name="T2" fmla="*/ 0 w 2473"/>
                    <a:gd name="T3" fmla="*/ 470 h 2434"/>
                    <a:gd name="T4" fmla="*/ 1974 w 2473"/>
                    <a:gd name="T5" fmla="*/ 2434 h 2434"/>
                    <a:gd name="T6" fmla="*/ 2473 w 2473"/>
                    <a:gd name="T7" fmla="*/ 1994 h 2434"/>
                    <a:gd name="T8" fmla="*/ 468 w 2473"/>
                    <a:gd name="T9" fmla="*/ 0 h 2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73" h="2434">
                      <a:moveTo>
                        <a:pt x="468" y="0"/>
                      </a:move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1974" y="2434"/>
                        <a:pt x="1974" y="2434"/>
                        <a:pt x="1974" y="2434"/>
                      </a:cubicBezTo>
                      <a:cubicBezTo>
                        <a:pt x="2200" y="2366"/>
                        <a:pt x="2332" y="2258"/>
                        <a:pt x="2473" y="1994"/>
                      </a:cubicBezTo>
                      <a:lnTo>
                        <a:pt x="46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4" name="Freeform 16"/>
                <p:cNvSpPr/>
                <p:nvPr/>
              </p:nvSpPr>
              <p:spPr bwMode="auto">
                <a:xfrm>
                  <a:off x="3670232" y="3348392"/>
                  <a:ext cx="409290" cy="2524359"/>
                </a:xfrm>
                <a:custGeom>
                  <a:avLst/>
                  <a:gdLst>
                    <a:gd name="T0" fmla="*/ 0 w 715"/>
                    <a:gd name="T1" fmla="*/ 4252 h 4412"/>
                    <a:gd name="T2" fmla="*/ 663 w 715"/>
                    <a:gd name="T3" fmla="*/ 4275 h 4412"/>
                    <a:gd name="T4" fmla="*/ 715 w 715"/>
                    <a:gd name="T5" fmla="*/ 9 h 4412"/>
                    <a:gd name="T6" fmla="*/ 52 w 715"/>
                    <a:gd name="T7" fmla="*/ 0 h 4412"/>
                    <a:gd name="T8" fmla="*/ 0 w 715"/>
                    <a:gd name="T9" fmla="*/ 4252 h 4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15" h="4412">
                      <a:moveTo>
                        <a:pt x="0" y="4252"/>
                      </a:moveTo>
                      <a:cubicBezTo>
                        <a:pt x="196" y="4412"/>
                        <a:pt x="476" y="4402"/>
                        <a:pt x="663" y="4275"/>
                      </a:cubicBezTo>
                      <a:cubicBezTo>
                        <a:pt x="715" y="9"/>
                        <a:pt x="715" y="9"/>
                        <a:pt x="715" y="9"/>
                      </a:cubicBezTo>
                      <a:cubicBezTo>
                        <a:pt x="52" y="0"/>
                        <a:pt x="52" y="0"/>
                        <a:pt x="52" y="0"/>
                      </a:cubicBezTo>
                      <a:lnTo>
                        <a:pt x="0" y="42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5" name="Group 17"/>
              <p:cNvGrpSpPr/>
              <p:nvPr/>
            </p:nvGrpSpPr>
            <p:grpSpPr>
              <a:xfrm>
                <a:off x="7565173" y="1668270"/>
                <a:ext cx="3500825" cy="3500217"/>
                <a:chOff x="2116873" y="2201895"/>
                <a:chExt cx="3500825" cy="3500217"/>
              </a:xfrm>
            </p:grpSpPr>
            <p:sp>
              <p:nvSpPr>
                <p:cNvPr id="24" name="Oval 11"/>
                <p:cNvSpPr>
                  <a:spLocks noChangeArrowheads="1"/>
                </p:cNvSpPr>
                <p:nvPr/>
              </p:nvSpPr>
              <p:spPr bwMode="auto">
                <a:xfrm>
                  <a:off x="2116873" y="2201895"/>
                  <a:ext cx="3500825" cy="3500217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7" name="Oval 12"/>
                <p:cNvSpPr>
                  <a:spLocks noChangeArrowheads="1"/>
                </p:cNvSpPr>
                <p:nvPr/>
              </p:nvSpPr>
              <p:spPr bwMode="auto">
                <a:xfrm>
                  <a:off x="2377993" y="2463014"/>
                  <a:ext cx="2979193" cy="2978585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8" name="Oval 13"/>
                <p:cNvSpPr>
                  <a:spLocks noChangeArrowheads="1"/>
                </p:cNvSpPr>
                <p:nvPr/>
              </p:nvSpPr>
              <p:spPr bwMode="auto">
                <a:xfrm>
                  <a:off x="2693765" y="2778180"/>
                  <a:ext cx="2347648" cy="2347648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9" name="Oval 14"/>
                <p:cNvSpPr>
                  <a:spLocks noChangeArrowheads="1"/>
                </p:cNvSpPr>
                <p:nvPr/>
              </p:nvSpPr>
              <p:spPr bwMode="auto">
                <a:xfrm>
                  <a:off x="2996179" y="3079985"/>
                  <a:ext cx="1742822" cy="1744036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8" name="Oval 15"/>
                <p:cNvSpPr>
                  <a:spLocks noChangeArrowheads="1"/>
                </p:cNvSpPr>
                <p:nvPr/>
              </p:nvSpPr>
              <p:spPr bwMode="auto">
                <a:xfrm>
                  <a:off x="3284018" y="3368432"/>
                  <a:ext cx="1166537" cy="1167144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9" name="Oval 16"/>
                <p:cNvSpPr>
                  <a:spLocks noChangeArrowheads="1"/>
                </p:cNvSpPr>
                <p:nvPr/>
              </p:nvSpPr>
              <p:spPr bwMode="auto">
                <a:xfrm>
                  <a:off x="3530563" y="3615584"/>
                  <a:ext cx="672839" cy="672838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31" name="Oval 17"/>
                <p:cNvSpPr>
                  <a:spLocks noChangeArrowheads="1"/>
                </p:cNvSpPr>
                <p:nvPr/>
              </p:nvSpPr>
              <p:spPr bwMode="auto">
                <a:xfrm>
                  <a:off x="3709096" y="3794117"/>
                  <a:ext cx="315773" cy="315773"/>
                </a:xfrm>
                <a:prstGeom prst="ellipse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</p:grpSp>
        <p:grpSp>
          <p:nvGrpSpPr>
            <p:cNvPr id="32" name="Group 25"/>
            <p:cNvGrpSpPr/>
            <p:nvPr/>
          </p:nvGrpSpPr>
          <p:grpSpPr>
            <a:xfrm rot="840000">
              <a:off x="10023" y="1597"/>
              <a:ext cx="2214" cy="2262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0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1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2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6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7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8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3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4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42" name="Group 34"/>
            <p:cNvGrpSpPr/>
            <p:nvPr/>
          </p:nvGrpSpPr>
          <p:grpSpPr>
            <a:xfrm rot="20700000">
              <a:off x="8166" y="2555"/>
              <a:ext cx="2622" cy="2679"/>
              <a:chOff x="5920323" y="2302554"/>
              <a:chExt cx="2180669" cy="2227927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5" name="Freeform 21"/>
              <p:cNvSpPr/>
              <p:nvPr/>
            </p:nvSpPr>
            <p:spPr bwMode="auto">
              <a:xfrm>
                <a:off x="7879324" y="4300937"/>
                <a:ext cx="221668" cy="229544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2" name="Freeform 22"/>
              <p:cNvSpPr/>
              <p:nvPr/>
            </p:nvSpPr>
            <p:spPr bwMode="auto">
              <a:xfrm>
                <a:off x="7375227" y="3756332"/>
                <a:ext cx="554732" cy="640248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6" name="Freeform 23"/>
              <p:cNvSpPr/>
              <p:nvPr/>
            </p:nvSpPr>
            <p:spPr bwMode="auto">
              <a:xfrm>
                <a:off x="7363975" y="3746206"/>
                <a:ext cx="155280" cy="247548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6" name="Freeform 24"/>
              <p:cNvSpPr/>
              <p:nvPr/>
            </p:nvSpPr>
            <p:spPr bwMode="auto">
              <a:xfrm>
                <a:off x="5920323" y="2783021"/>
                <a:ext cx="534478" cy="459088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7" name="Freeform 25"/>
              <p:cNvSpPr/>
              <p:nvPr/>
            </p:nvSpPr>
            <p:spPr bwMode="auto">
              <a:xfrm>
                <a:off x="6315274" y="2361065"/>
                <a:ext cx="198038" cy="517599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8" name="Freeform 26"/>
              <p:cNvSpPr/>
              <p:nvPr/>
            </p:nvSpPr>
            <p:spPr bwMode="auto">
              <a:xfrm>
                <a:off x="6053930" y="2855670"/>
                <a:ext cx="569359" cy="690883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9" name="Freeform 27"/>
              <p:cNvSpPr/>
              <p:nvPr/>
            </p:nvSpPr>
            <p:spPr bwMode="auto">
              <a:xfrm>
                <a:off x="6363658" y="2302554"/>
                <a:ext cx="541229" cy="755020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0" name="Freeform 28"/>
              <p:cNvSpPr/>
              <p:nvPr/>
            </p:nvSpPr>
            <p:spPr bwMode="auto">
              <a:xfrm>
                <a:off x="6451425" y="2878664"/>
                <a:ext cx="1019446" cy="1046451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51" name="Group 43"/>
            <p:cNvGrpSpPr/>
            <p:nvPr/>
          </p:nvGrpSpPr>
          <p:grpSpPr>
            <a:xfrm rot="240000">
              <a:off x="8420" y="1198"/>
              <a:ext cx="2838" cy="2900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52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3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4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5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6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7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8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9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</p:grpSp>
      <p:sp>
        <p:nvSpPr>
          <p:cNvPr id="62" name="任意多边形 61"/>
          <p:cNvSpPr/>
          <p:nvPr/>
        </p:nvSpPr>
        <p:spPr>
          <a:xfrm>
            <a:off x="3184525" y="1456055"/>
            <a:ext cx="8043545" cy="468185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67" h="7373">
                <a:moveTo>
                  <a:pt x="931" y="0"/>
                </a:moveTo>
                <a:lnTo>
                  <a:pt x="12667" y="0"/>
                </a:lnTo>
                <a:lnTo>
                  <a:pt x="12667" y="7373"/>
                </a:lnTo>
                <a:lnTo>
                  <a:pt x="0" y="7373"/>
                </a:lnTo>
                <a:lnTo>
                  <a:pt x="0" y="676"/>
                </a:lnTo>
                <a:lnTo>
                  <a:pt x="931" y="0"/>
                </a:lnTo>
                <a:close/>
              </a:path>
            </a:pathLst>
          </a:custGeom>
          <a:solidFill>
            <a:srgbClr val="F9F9F9"/>
          </a:solidFill>
          <a:ln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noAutofit/>
          </a:bodyPr>
          <a:p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TextBox 17"/>
          <p:cNvSpPr txBox="1"/>
          <p:nvPr/>
        </p:nvSpPr>
        <p:spPr>
          <a:xfrm>
            <a:off x="3432175" y="1614805"/>
            <a:ext cx="7548245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1952年7月4日清晨，加利福尼亚海岸笼罩在浓雾中。在海岸以西21英里的卡塔林纳岛上，一个34岁的女人涉水进入太平洋中，开始向加州海岸游去。要是成功了，她就是第-个游过这个海峡的妇女。这名妇女叫费罗伦丝查德威克。在此之前，她是从英法两边海岸游过英吉利海峡的第一个妇女。那天早晨，海水冻得她身体发麻，雾很大，她连护送她的船都几乎看不到。时间一个钟头一个钟头过去，千千万万人在电视上注视着她。有几次，鲨鱼靠近了她，被人开枪吓跑了。她仍然在游。在以往这类渡海游泳中她的最大问题不是疲劳，而是刺骨的水温。15个钟头之后， 她被冰冷的海水冻得浑身发麻。她知道自己不能再游了，就叫人拉她上船。她的母亲和教练在另一条船上。他们都告诉她海岸很近了，叫她不要放弃。但她朝加州海岸望去，除了浓雾什么也看不到。几十分钟之后-从她出发算起15个钟头零55分钟之后一人们把她拉上 了船。又过了几个钟头，她渐渐觉得暖和多了，这时却开始感到失败的打击。她不加思索地对记者说: “说实在的，我不是为自己找借口。如果当时我看见陆地，也许我能坚持下来。”人们拉她上船的地点，离加州海岸只有半英里!后来她说，真正令他半途而费的不是疲劳，也不是寒冷，而是因为她在浓雾中看不到目标。查德威克小姐一生中就只有这一次没有坚持到底。 2个月之后，她成功地游过了同一个海峡。她不但是第一位游过卡塔林纳海峡的女性，而且比男子的纪录还快了大约两个钟头。</a:t>
            </a:r>
            <a:endParaRPr lang="en-US" sz="1200" spc="3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116" name="Group 10"/>
          <p:cNvGrpSpPr/>
          <p:nvPr/>
        </p:nvGrpSpPr>
        <p:grpSpPr>
          <a:xfrm>
            <a:off x="611505" y="1337945"/>
            <a:ext cx="2122805" cy="3271520"/>
            <a:chOff x="1591769" y="1969476"/>
            <a:chExt cx="2637049" cy="4064437"/>
          </a:xfrm>
        </p:grpSpPr>
        <p:sp>
          <p:nvSpPr>
            <p:cNvPr id="117" name="Freeform 6"/>
            <p:cNvSpPr>
              <a:spLocks noEditPoints="1"/>
            </p:cNvSpPr>
            <p:nvPr/>
          </p:nvSpPr>
          <p:spPr bwMode="auto">
            <a:xfrm>
              <a:off x="2846171" y="1969476"/>
              <a:ext cx="1382647" cy="4064437"/>
            </a:xfrm>
            <a:custGeom>
              <a:avLst/>
              <a:gdLst>
                <a:gd name="T0" fmla="*/ 590 w 601"/>
                <a:gd name="T1" fmla="*/ 594 h 1769"/>
                <a:gd name="T2" fmla="*/ 585 w 601"/>
                <a:gd name="T3" fmla="*/ 517 h 1769"/>
                <a:gd name="T4" fmla="*/ 580 w 601"/>
                <a:gd name="T5" fmla="*/ 438 h 1769"/>
                <a:gd name="T6" fmla="*/ 485 w 601"/>
                <a:gd name="T7" fmla="*/ 324 h 1769"/>
                <a:gd name="T8" fmla="*/ 434 w 601"/>
                <a:gd name="T9" fmla="*/ 260 h 1769"/>
                <a:gd name="T10" fmla="*/ 453 w 601"/>
                <a:gd name="T11" fmla="*/ 169 h 1769"/>
                <a:gd name="T12" fmla="*/ 448 w 601"/>
                <a:gd name="T13" fmla="*/ 0 h 1769"/>
                <a:gd name="T14" fmla="*/ 266 w 601"/>
                <a:gd name="T15" fmla="*/ 60 h 1769"/>
                <a:gd name="T16" fmla="*/ 269 w 601"/>
                <a:gd name="T17" fmla="*/ 168 h 1769"/>
                <a:gd name="T18" fmla="*/ 272 w 601"/>
                <a:gd name="T19" fmla="*/ 206 h 1769"/>
                <a:gd name="T20" fmla="*/ 286 w 601"/>
                <a:gd name="T21" fmla="*/ 217 h 1769"/>
                <a:gd name="T22" fmla="*/ 305 w 601"/>
                <a:gd name="T23" fmla="*/ 241 h 1769"/>
                <a:gd name="T24" fmla="*/ 234 w 601"/>
                <a:gd name="T25" fmla="*/ 297 h 1769"/>
                <a:gd name="T26" fmla="*/ 82 w 601"/>
                <a:gd name="T27" fmla="*/ 426 h 1769"/>
                <a:gd name="T28" fmla="*/ 68 w 601"/>
                <a:gd name="T29" fmla="*/ 468 h 1769"/>
                <a:gd name="T30" fmla="*/ 17 w 601"/>
                <a:gd name="T31" fmla="*/ 599 h 1769"/>
                <a:gd name="T32" fmla="*/ 144 w 601"/>
                <a:gd name="T33" fmla="*/ 743 h 1769"/>
                <a:gd name="T34" fmla="*/ 134 w 601"/>
                <a:gd name="T35" fmla="*/ 1024 h 1769"/>
                <a:gd name="T36" fmla="*/ 154 w 601"/>
                <a:gd name="T37" fmla="*/ 1097 h 1769"/>
                <a:gd name="T38" fmla="*/ 184 w 601"/>
                <a:gd name="T39" fmla="*/ 1314 h 1769"/>
                <a:gd name="T40" fmla="*/ 292 w 601"/>
                <a:gd name="T41" fmla="*/ 1253 h 1769"/>
                <a:gd name="T42" fmla="*/ 288 w 601"/>
                <a:gd name="T43" fmla="*/ 1069 h 1769"/>
                <a:gd name="T44" fmla="*/ 305 w 601"/>
                <a:gd name="T45" fmla="*/ 1043 h 1769"/>
                <a:gd name="T46" fmla="*/ 303 w 601"/>
                <a:gd name="T47" fmla="*/ 1005 h 1769"/>
                <a:gd name="T48" fmla="*/ 301 w 601"/>
                <a:gd name="T49" fmla="*/ 1113 h 1769"/>
                <a:gd name="T50" fmla="*/ 325 w 601"/>
                <a:gd name="T51" fmla="*/ 1151 h 1769"/>
                <a:gd name="T52" fmla="*/ 323 w 601"/>
                <a:gd name="T53" fmla="*/ 1334 h 1769"/>
                <a:gd name="T54" fmla="*/ 307 w 601"/>
                <a:gd name="T55" fmla="*/ 1558 h 1769"/>
                <a:gd name="T56" fmla="*/ 298 w 601"/>
                <a:gd name="T57" fmla="*/ 1605 h 1769"/>
                <a:gd name="T58" fmla="*/ 280 w 601"/>
                <a:gd name="T59" fmla="*/ 1729 h 1769"/>
                <a:gd name="T60" fmla="*/ 402 w 601"/>
                <a:gd name="T61" fmla="*/ 1749 h 1769"/>
                <a:gd name="T62" fmla="*/ 370 w 601"/>
                <a:gd name="T63" fmla="*/ 1661 h 1769"/>
                <a:gd name="T64" fmla="*/ 371 w 601"/>
                <a:gd name="T65" fmla="*/ 1576 h 1769"/>
                <a:gd name="T66" fmla="*/ 397 w 601"/>
                <a:gd name="T67" fmla="*/ 1502 h 1769"/>
                <a:gd name="T68" fmla="*/ 427 w 601"/>
                <a:gd name="T69" fmla="*/ 1161 h 1769"/>
                <a:gd name="T70" fmla="*/ 480 w 601"/>
                <a:gd name="T71" fmla="*/ 949 h 1769"/>
                <a:gd name="T72" fmla="*/ 438 w 601"/>
                <a:gd name="T73" fmla="*/ 762 h 1769"/>
                <a:gd name="T74" fmla="*/ 451 w 601"/>
                <a:gd name="T75" fmla="*/ 750 h 1769"/>
                <a:gd name="T76" fmla="*/ 443 w 601"/>
                <a:gd name="T77" fmla="*/ 695 h 1769"/>
                <a:gd name="T78" fmla="*/ 468 w 601"/>
                <a:gd name="T79" fmla="*/ 556 h 1769"/>
                <a:gd name="T80" fmla="*/ 501 w 601"/>
                <a:gd name="T81" fmla="*/ 531 h 1769"/>
                <a:gd name="T82" fmla="*/ 521 w 601"/>
                <a:gd name="T83" fmla="*/ 667 h 1769"/>
                <a:gd name="T84" fmla="*/ 534 w 601"/>
                <a:gd name="T85" fmla="*/ 729 h 1769"/>
                <a:gd name="T86" fmla="*/ 533 w 601"/>
                <a:gd name="T87" fmla="*/ 747 h 1769"/>
                <a:gd name="T88" fmla="*/ 511 w 601"/>
                <a:gd name="T89" fmla="*/ 757 h 1769"/>
                <a:gd name="T90" fmla="*/ 522 w 601"/>
                <a:gd name="T91" fmla="*/ 765 h 1769"/>
                <a:gd name="T92" fmla="*/ 585 w 601"/>
                <a:gd name="T93" fmla="*/ 766 h 1769"/>
                <a:gd name="T94" fmla="*/ 592 w 601"/>
                <a:gd name="T95" fmla="*/ 687 h 1769"/>
                <a:gd name="T96" fmla="*/ 173 w 601"/>
                <a:gd name="T97" fmla="*/ 702 h 1769"/>
                <a:gd name="T98" fmla="*/ 105 w 601"/>
                <a:gd name="T99" fmla="*/ 625 h 1769"/>
                <a:gd name="T100" fmla="*/ 98 w 601"/>
                <a:gd name="T101" fmla="*/ 564 h 1769"/>
                <a:gd name="T102" fmla="*/ 117 w 601"/>
                <a:gd name="T103" fmla="*/ 533 h 1769"/>
                <a:gd name="T104" fmla="*/ 119 w 601"/>
                <a:gd name="T105" fmla="*/ 533 h 1769"/>
                <a:gd name="T106" fmla="*/ 120 w 601"/>
                <a:gd name="T107" fmla="*/ 533 h 1769"/>
                <a:gd name="T108" fmla="*/ 143 w 601"/>
                <a:gd name="T109" fmla="*/ 522 h 1769"/>
                <a:gd name="T110" fmla="*/ 160 w 601"/>
                <a:gd name="T111" fmla="*/ 505 h 1769"/>
                <a:gd name="T112" fmla="*/ 170 w 601"/>
                <a:gd name="T113" fmla="*/ 600 h 1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01" h="1769">
                  <a:moveTo>
                    <a:pt x="592" y="687"/>
                  </a:moveTo>
                  <a:cubicBezTo>
                    <a:pt x="571" y="660"/>
                    <a:pt x="601" y="623"/>
                    <a:pt x="590" y="594"/>
                  </a:cubicBezTo>
                  <a:cubicBezTo>
                    <a:pt x="582" y="571"/>
                    <a:pt x="578" y="547"/>
                    <a:pt x="572" y="524"/>
                  </a:cubicBezTo>
                  <a:cubicBezTo>
                    <a:pt x="576" y="521"/>
                    <a:pt x="580" y="518"/>
                    <a:pt x="585" y="517"/>
                  </a:cubicBezTo>
                  <a:cubicBezTo>
                    <a:pt x="587" y="517"/>
                    <a:pt x="588" y="514"/>
                    <a:pt x="588" y="513"/>
                  </a:cubicBezTo>
                  <a:cubicBezTo>
                    <a:pt x="584" y="487"/>
                    <a:pt x="577" y="465"/>
                    <a:pt x="580" y="438"/>
                  </a:cubicBezTo>
                  <a:cubicBezTo>
                    <a:pt x="584" y="409"/>
                    <a:pt x="586" y="393"/>
                    <a:pt x="563" y="372"/>
                  </a:cubicBezTo>
                  <a:cubicBezTo>
                    <a:pt x="545" y="354"/>
                    <a:pt x="510" y="331"/>
                    <a:pt x="485" y="324"/>
                  </a:cubicBezTo>
                  <a:cubicBezTo>
                    <a:pt x="468" y="320"/>
                    <a:pt x="454" y="310"/>
                    <a:pt x="439" y="301"/>
                  </a:cubicBezTo>
                  <a:cubicBezTo>
                    <a:pt x="433" y="287"/>
                    <a:pt x="432" y="276"/>
                    <a:pt x="434" y="260"/>
                  </a:cubicBezTo>
                  <a:cubicBezTo>
                    <a:pt x="434" y="258"/>
                    <a:pt x="435" y="255"/>
                    <a:pt x="435" y="253"/>
                  </a:cubicBezTo>
                  <a:cubicBezTo>
                    <a:pt x="451" y="231"/>
                    <a:pt x="448" y="200"/>
                    <a:pt x="453" y="169"/>
                  </a:cubicBezTo>
                  <a:cubicBezTo>
                    <a:pt x="458" y="134"/>
                    <a:pt x="459" y="106"/>
                    <a:pt x="446" y="82"/>
                  </a:cubicBezTo>
                  <a:cubicBezTo>
                    <a:pt x="446" y="82"/>
                    <a:pt x="464" y="25"/>
                    <a:pt x="448" y="0"/>
                  </a:cubicBezTo>
                  <a:cubicBezTo>
                    <a:pt x="429" y="6"/>
                    <a:pt x="391" y="18"/>
                    <a:pt x="347" y="22"/>
                  </a:cubicBezTo>
                  <a:cubicBezTo>
                    <a:pt x="287" y="25"/>
                    <a:pt x="266" y="60"/>
                    <a:pt x="266" y="60"/>
                  </a:cubicBezTo>
                  <a:cubicBezTo>
                    <a:pt x="259" y="69"/>
                    <a:pt x="256" y="78"/>
                    <a:pt x="254" y="86"/>
                  </a:cubicBezTo>
                  <a:cubicBezTo>
                    <a:pt x="245" y="116"/>
                    <a:pt x="269" y="168"/>
                    <a:pt x="269" y="168"/>
                  </a:cubicBezTo>
                  <a:cubicBezTo>
                    <a:pt x="261" y="166"/>
                    <a:pt x="249" y="172"/>
                    <a:pt x="253" y="182"/>
                  </a:cubicBezTo>
                  <a:cubicBezTo>
                    <a:pt x="257" y="192"/>
                    <a:pt x="264" y="200"/>
                    <a:pt x="272" y="206"/>
                  </a:cubicBezTo>
                  <a:cubicBezTo>
                    <a:pt x="273" y="209"/>
                    <a:pt x="273" y="212"/>
                    <a:pt x="276" y="215"/>
                  </a:cubicBezTo>
                  <a:cubicBezTo>
                    <a:pt x="278" y="217"/>
                    <a:pt x="283" y="218"/>
                    <a:pt x="286" y="217"/>
                  </a:cubicBezTo>
                  <a:cubicBezTo>
                    <a:pt x="286" y="217"/>
                    <a:pt x="292" y="233"/>
                    <a:pt x="292" y="248"/>
                  </a:cubicBezTo>
                  <a:cubicBezTo>
                    <a:pt x="292" y="248"/>
                    <a:pt x="298" y="244"/>
                    <a:pt x="305" y="241"/>
                  </a:cubicBezTo>
                  <a:cubicBezTo>
                    <a:pt x="307" y="249"/>
                    <a:pt x="306" y="258"/>
                    <a:pt x="303" y="266"/>
                  </a:cubicBezTo>
                  <a:cubicBezTo>
                    <a:pt x="282" y="283"/>
                    <a:pt x="257" y="295"/>
                    <a:pt x="234" y="297"/>
                  </a:cubicBezTo>
                  <a:cubicBezTo>
                    <a:pt x="200" y="301"/>
                    <a:pt x="186" y="302"/>
                    <a:pt x="161" y="326"/>
                  </a:cubicBezTo>
                  <a:cubicBezTo>
                    <a:pt x="130" y="355"/>
                    <a:pt x="112" y="396"/>
                    <a:pt x="82" y="426"/>
                  </a:cubicBezTo>
                  <a:cubicBezTo>
                    <a:pt x="78" y="431"/>
                    <a:pt x="62" y="446"/>
                    <a:pt x="55" y="451"/>
                  </a:cubicBezTo>
                  <a:cubicBezTo>
                    <a:pt x="55" y="451"/>
                    <a:pt x="62" y="459"/>
                    <a:pt x="68" y="468"/>
                  </a:cubicBezTo>
                  <a:cubicBezTo>
                    <a:pt x="55" y="479"/>
                    <a:pt x="32" y="519"/>
                    <a:pt x="26" y="528"/>
                  </a:cubicBezTo>
                  <a:cubicBezTo>
                    <a:pt x="10" y="553"/>
                    <a:pt x="0" y="573"/>
                    <a:pt x="17" y="599"/>
                  </a:cubicBezTo>
                  <a:cubicBezTo>
                    <a:pt x="38" y="629"/>
                    <a:pt x="60" y="657"/>
                    <a:pt x="85" y="683"/>
                  </a:cubicBezTo>
                  <a:cubicBezTo>
                    <a:pt x="104" y="703"/>
                    <a:pt x="124" y="724"/>
                    <a:pt x="144" y="743"/>
                  </a:cubicBezTo>
                  <a:cubicBezTo>
                    <a:pt x="139" y="812"/>
                    <a:pt x="146" y="883"/>
                    <a:pt x="139" y="952"/>
                  </a:cubicBezTo>
                  <a:cubicBezTo>
                    <a:pt x="137" y="965"/>
                    <a:pt x="125" y="1015"/>
                    <a:pt x="134" y="1024"/>
                  </a:cubicBezTo>
                  <a:cubicBezTo>
                    <a:pt x="137" y="1026"/>
                    <a:pt x="144" y="1029"/>
                    <a:pt x="154" y="1031"/>
                  </a:cubicBezTo>
                  <a:cubicBezTo>
                    <a:pt x="152" y="1053"/>
                    <a:pt x="151" y="1075"/>
                    <a:pt x="154" y="1097"/>
                  </a:cubicBezTo>
                  <a:cubicBezTo>
                    <a:pt x="159" y="1132"/>
                    <a:pt x="167" y="1170"/>
                    <a:pt x="168" y="1206"/>
                  </a:cubicBezTo>
                  <a:cubicBezTo>
                    <a:pt x="169" y="1242"/>
                    <a:pt x="179" y="1279"/>
                    <a:pt x="184" y="1314"/>
                  </a:cubicBezTo>
                  <a:cubicBezTo>
                    <a:pt x="187" y="1340"/>
                    <a:pt x="200" y="1357"/>
                    <a:pt x="226" y="1362"/>
                  </a:cubicBezTo>
                  <a:cubicBezTo>
                    <a:pt x="286" y="1372"/>
                    <a:pt x="292" y="1293"/>
                    <a:pt x="292" y="1253"/>
                  </a:cubicBezTo>
                  <a:cubicBezTo>
                    <a:pt x="292" y="1212"/>
                    <a:pt x="289" y="1171"/>
                    <a:pt x="289" y="1131"/>
                  </a:cubicBezTo>
                  <a:cubicBezTo>
                    <a:pt x="290" y="1110"/>
                    <a:pt x="287" y="1090"/>
                    <a:pt x="288" y="1069"/>
                  </a:cubicBezTo>
                  <a:cubicBezTo>
                    <a:pt x="288" y="1058"/>
                    <a:pt x="284" y="1042"/>
                    <a:pt x="298" y="1047"/>
                  </a:cubicBezTo>
                  <a:cubicBezTo>
                    <a:pt x="301" y="1048"/>
                    <a:pt x="305" y="1046"/>
                    <a:pt x="305" y="1043"/>
                  </a:cubicBezTo>
                  <a:cubicBezTo>
                    <a:pt x="306" y="1036"/>
                    <a:pt x="305" y="1031"/>
                    <a:pt x="305" y="1024"/>
                  </a:cubicBezTo>
                  <a:cubicBezTo>
                    <a:pt x="305" y="1017"/>
                    <a:pt x="304" y="1011"/>
                    <a:pt x="303" y="1005"/>
                  </a:cubicBezTo>
                  <a:cubicBezTo>
                    <a:pt x="300" y="983"/>
                    <a:pt x="314" y="1013"/>
                    <a:pt x="314" y="1020"/>
                  </a:cubicBezTo>
                  <a:cubicBezTo>
                    <a:pt x="315" y="1052"/>
                    <a:pt x="305" y="1082"/>
                    <a:pt x="301" y="1113"/>
                  </a:cubicBezTo>
                  <a:cubicBezTo>
                    <a:pt x="300" y="1128"/>
                    <a:pt x="293" y="1139"/>
                    <a:pt x="308" y="1146"/>
                  </a:cubicBezTo>
                  <a:cubicBezTo>
                    <a:pt x="310" y="1147"/>
                    <a:pt x="316" y="1149"/>
                    <a:pt x="325" y="1151"/>
                  </a:cubicBezTo>
                  <a:cubicBezTo>
                    <a:pt x="316" y="1169"/>
                    <a:pt x="320" y="1206"/>
                    <a:pt x="319" y="1223"/>
                  </a:cubicBezTo>
                  <a:cubicBezTo>
                    <a:pt x="319" y="1260"/>
                    <a:pt x="334" y="1297"/>
                    <a:pt x="323" y="1334"/>
                  </a:cubicBezTo>
                  <a:cubicBezTo>
                    <a:pt x="311" y="1371"/>
                    <a:pt x="306" y="1404"/>
                    <a:pt x="311" y="1444"/>
                  </a:cubicBezTo>
                  <a:cubicBezTo>
                    <a:pt x="316" y="1482"/>
                    <a:pt x="310" y="1520"/>
                    <a:pt x="307" y="1558"/>
                  </a:cubicBezTo>
                  <a:cubicBezTo>
                    <a:pt x="300" y="1556"/>
                    <a:pt x="297" y="1560"/>
                    <a:pt x="296" y="1567"/>
                  </a:cubicBezTo>
                  <a:cubicBezTo>
                    <a:pt x="295" y="1579"/>
                    <a:pt x="298" y="1593"/>
                    <a:pt x="298" y="1605"/>
                  </a:cubicBezTo>
                  <a:cubicBezTo>
                    <a:pt x="298" y="1629"/>
                    <a:pt x="288" y="1642"/>
                    <a:pt x="276" y="1661"/>
                  </a:cubicBezTo>
                  <a:cubicBezTo>
                    <a:pt x="267" y="1677"/>
                    <a:pt x="278" y="1713"/>
                    <a:pt x="280" y="1729"/>
                  </a:cubicBezTo>
                  <a:cubicBezTo>
                    <a:pt x="285" y="1761"/>
                    <a:pt x="307" y="1769"/>
                    <a:pt x="337" y="1769"/>
                  </a:cubicBezTo>
                  <a:cubicBezTo>
                    <a:pt x="362" y="1769"/>
                    <a:pt x="383" y="1767"/>
                    <a:pt x="402" y="1749"/>
                  </a:cubicBezTo>
                  <a:cubicBezTo>
                    <a:pt x="417" y="1734"/>
                    <a:pt x="409" y="1712"/>
                    <a:pt x="397" y="1699"/>
                  </a:cubicBezTo>
                  <a:cubicBezTo>
                    <a:pt x="385" y="1686"/>
                    <a:pt x="371" y="1681"/>
                    <a:pt x="370" y="1661"/>
                  </a:cubicBezTo>
                  <a:cubicBezTo>
                    <a:pt x="369" y="1648"/>
                    <a:pt x="372" y="1640"/>
                    <a:pt x="377" y="1629"/>
                  </a:cubicBezTo>
                  <a:cubicBezTo>
                    <a:pt x="384" y="1612"/>
                    <a:pt x="380" y="1592"/>
                    <a:pt x="371" y="1576"/>
                  </a:cubicBezTo>
                  <a:cubicBezTo>
                    <a:pt x="372" y="1574"/>
                    <a:pt x="372" y="1572"/>
                    <a:pt x="373" y="1570"/>
                  </a:cubicBezTo>
                  <a:cubicBezTo>
                    <a:pt x="381" y="1547"/>
                    <a:pt x="388" y="1524"/>
                    <a:pt x="397" y="1502"/>
                  </a:cubicBezTo>
                  <a:cubicBezTo>
                    <a:pt x="410" y="1466"/>
                    <a:pt x="422" y="1427"/>
                    <a:pt x="425" y="1389"/>
                  </a:cubicBezTo>
                  <a:cubicBezTo>
                    <a:pt x="432" y="1314"/>
                    <a:pt x="418" y="1236"/>
                    <a:pt x="427" y="1161"/>
                  </a:cubicBezTo>
                  <a:cubicBezTo>
                    <a:pt x="444" y="1164"/>
                    <a:pt x="451" y="1148"/>
                    <a:pt x="452" y="1126"/>
                  </a:cubicBezTo>
                  <a:cubicBezTo>
                    <a:pt x="456" y="1068"/>
                    <a:pt x="468" y="1006"/>
                    <a:pt x="480" y="949"/>
                  </a:cubicBezTo>
                  <a:cubicBezTo>
                    <a:pt x="489" y="906"/>
                    <a:pt x="479" y="863"/>
                    <a:pt x="463" y="823"/>
                  </a:cubicBezTo>
                  <a:cubicBezTo>
                    <a:pt x="455" y="804"/>
                    <a:pt x="449" y="780"/>
                    <a:pt x="438" y="762"/>
                  </a:cubicBezTo>
                  <a:cubicBezTo>
                    <a:pt x="438" y="762"/>
                    <a:pt x="438" y="761"/>
                    <a:pt x="438" y="761"/>
                  </a:cubicBezTo>
                  <a:cubicBezTo>
                    <a:pt x="443" y="758"/>
                    <a:pt x="447" y="754"/>
                    <a:pt x="451" y="750"/>
                  </a:cubicBezTo>
                  <a:cubicBezTo>
                    <a:pt x="453" y="748"/>
                    <a:pt x="455" y="745"/>
                    <a:pt x="454" y="743"/>
                  </a:cubicBezTo>
                  <a:cubicBezTo>
                    <a:pt x="449" y="726"/>
                    <a:pt x="445" y="713"/>
                    <a:pt x="443" y="695"/>
                  </a:cubicBezTo>
                  <a:cubicBezTo>
                    <a:pt x="439" y="664"/>
                    <a:pt x="447" y="629"/>
                    <a:pt x="455" y="599"/>
                  </a:cubicBezTo>
                  <a:cubicBezTo>
                    <a:pt x="459" y="584"/>
                    <a:pt x="462" y="570"/>
                    <a:pt x="468" y="556"/>
                  </a:cubicBezTo>
                  <a:cubicBezTo>
                    <a:pt x="472" y="546"/>
                    <a:pt x="477" y="537"/>
                    <a:pt x="482" y="528"/>
                  </a:cubicBezTo>
                  <a:cubicBezTo>
                    <a:pt x="486" y="521"/>
                    <a:pt x="494" y="525"/>
                    <a:pt x="501" y="531"/>
                  </a:cubicBezTo>
                  <a:cubicBezTo>
                    <a:pt x="501" y="554"/>
                    <a:pt x="499" y="578"/>
                    <a:pt x="497" y="601"/>
                  </a:cubicBezTo>
                  <a:cubicBezTo>
                    <a:pt x="494" y="628"/>
                    <a:pt x="505" y="649"/>
                    <a:pt x="521" y="667"/>
                  </a:cubicBezTo>
                  <a:cubicBezTo>
                    <a:pt x="521" y="668"/>
                    <a:pt x="521" y="669"/>
                    <a:pt x="522" y="670"/>
                  </a:cubicBezTo>
                  <a:cubicBezTo>
                    <a:pt x="532" y="680"/>
                    <a:pt x="511" y="731"/>
                    <a:pt x="534" y="729"/>
                  </a:cubicBezTo>
                  <a:cubicBezTo>
                    <a:pt x="541" y="728"/>
                    <a:pt x="548" y="729"/>
                    <a:pt x="554" y="727"/>
                  </a:cubicBezTo>
                  <a:cubicBezTo>
                    <a:pt x="576" y="717"/>
                    <a:pt x="542" y="743"/>
                    <a:pt x="533" y="747"/>
                  </a:cubicBezTo>
                  <a:cubicBezTo>
                    <a:pt x="525" y="749"/>
                    <a:pt x="515" y="745"/>
                    <a:pt x="511" y="754"/>
                  </a:cubicBezTo>
                  <a:cubicBezTo>
                    <a:pt x="510" y="755"/>
                    <a:pt x="510" y="756"/>
                    <a:pt x="511" y="757"/>
                  </a:cubicBezTo>
                  <a:cubicBezTo>
                    <a:pt x="515" y="761"/>
                    <a:pt x="518" y="763"/>
                    <a:pt x="523" y="764"/>
                  </a:cubicBezTo>
                  <a:cubicBezTo>
                    <a:pt x="522" y="765"/>
                    <a:pt x="522" y="765"/>
                    <a:pt x="522" y="765"/>
                  </a:cubicBezTo>
                  <a:cubicBezTo>
                    <a:pt x="520" y="766"/>
                    <a:pt x="520" y="768"/>
                    <a:pt x="521" y="770"/>
                  </a:cubicBezTo>
                  <a:cubicBezTo>
                    <a:pt x="535" y="790"/>
                    <a:pt x="568" y="776"/>
                    <a:pt x="585" y="766"/>
                  </a:cubicBezTo>
                  <a:cubicBezTo>
                    <a:pt x="596" y="760"/>
                    <a:pt x="597" y="732"/>
                    <a:pt x="599" y="722"/>
                  </a:cubicBezTo>
                  <a:cubicBezTo>
                    <a:pt x="601" y="707"/>
                    <a:pt x="601" y="699"/>
                    <a:pt x="592" y="687"/>
                  </a:cubicBezTo>
                  <a:close/>
                  <a:moveTo>
                    <a:pt x="177" y="699"/>
                  </a:moveTo>
                  <a:cubicBezTo>
                    <a:pt x="177" y="701"/>
                    <a:pt x="175" y="703"/>
                    <a:pt x="173" y="702"/>
                  </a:cubicBezTo>
                  <a:cubicBezTo>
                    <a:pt x="159" y="697"/>
                    <a:pt x="150" y="679"/>
                    <a:pt x="141" y="668"/>
                  </a:cubicBezTo>
                  <a:cubicBezTo>
                    <a:pt x="129" y="654"/>
                    <a:pt x="116" y="641"/>
                    <a:pt x="105" y="625"/>
                  </a:cubicBezTo>
                  <a:cubicBezTo>
                    <a:pt x="96" y="612"/>
                    <a:pt x="85" y="600"/>
                    <a:pt x="89" y="583"/>
                  </a:cubicBezTo>
                  <a:cubicBezTo>
                    <a:pt x="91" y="577"/>
                    <a:pt x="94" y="570"/>
                    <a:pt x="98" y="564"/>
                  </a:cubicBezTo>
                  <a:cubicBezTo>
                    <a:pt x="99" y="562"/>
                    <a:pt x="100" y="560"/>
                    <a:pt x="100" y="558"/>
                  </a:cubicBezTo>
                  <a:cubicBezTo>
                    <a:pt x="103" y="548"/>
                    <a:pt x="110" y="539"/>
                    <a:pt x="117" y="533"/>
                  </a:cubicBezTo>
                  <a:cubicBezTo>
                    <a:pt x="118" y="533"/>
                    <a:pt x="118" y="533"/>
                    <a:pt x="119" y="533"/>
                  </a:cubicBezTo>
                  <a:cubicBezTo>
                    <a:pt x="119" y="533"/>
                    <a:pt x="119" y="533"/>
                    <a:pt x="119" y="533"/>
                  </a:cubicBezTo>
                  <a:cubicBezTo>
                    <a:pt x="119" y="533"/>
                    <a:pt x="119" y="533"/>
                    <a:pt x="119" y="533"/>
                  </a:cubicBezTo>
                  <a:cubicBezTo>
                    <a:pt x="119" y="533"/>
                    <a:pt x="120" y="533"/>
                    <a:pt x="120" y="533"/>
                  </a:cubicBezTo>
                  <a:cubicBezTo>
                    <a:pt x="122" y="538"/>
                    <a:pt x="124" y="542"/>
                    <a:pt x="126" y="546"/>
                  </a:cubicBezTo>
                  <a:cubicBezTo>
                    <a:pt x="131" y="538"/>
                    <a:pt x="137" y="530"/>
                    <a:pt x="143" y="522"/>
                  </a:cubicBezTo>
                  <a:cubicBezTo>
                    <a:pt x="145" y="519"/>
                    <a:pt x="149" y="511"/>
                    <a:pt x="154" y="508"/>
                  </a:cubicBezTo>
                  <a:cubicBezTo>
                    <a:pt x="155" y="506"/>
                    <a:pt x="157" y="505"/>
                    <a:pt x="160" y="505"/>
                  </a:cubicBezTo>
                  <a:cubicBezTo>
                    <a:pt x="161" y="505"/>
                    <a:pt x="163" y="506"/>
                    <a:pt x="163" y="507"/>
                  </a:cubicBezTo>
                  <a:cubicBezTo>
                    <a:pt x="167" y="537"/>
                    <a:pt x="170" y="570"/>
                    <a:pt x="170" y="600"/>
                  </a:cubicBezTo>
                  <a:cubicBezTo>
                    <a:pt x="169" y="633"/>
                    <a:pt x="179" y="666"/>
                    <a:pt x="177" y="699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118" name="Freeform 7"/>
            <p:cNvSpPr>
              <a:spLocks noEditPoints="1"/>
            </p:cNvSpPr>
            <p:nvPr/>
          </p:nvSpPr>
          <p:spPr bwMode="auto">
            <a:xfrm>
              <a:off x="1591769" y="2093860"/>
              <a:ext cx="1254402" cy="3633440"/>
            </a:xfrm>
            <a:custGeom>
              <a:avLst/>
              <a:gdLst>
                <a:gd name="T0" fmla="*/ 466 w 490"/>
                <a:gd name="T1" fmla="*/ 406 h 1420"/>
                <a:gd name="T2" fmla="*/ 473 w 490"/>
                <a:gd name="T3" fmla="*/ 336 h 1420"/>
                <a:gd name="T4" fmla="*/ 358 w 490"/>
                <a:gd name="T5" fmla="*/ 225 h 1420"/>
                <a:gd name="T6" fmla="*/ 369 w 490"/>
                <a:gd name="T7" fmla="*/ 117 h 1420"/>
                <a:gd name="T8" fmla="*/ 354 w 490"/>
                <a:gd name="T9" fmla="*/ 16 h 1420"/>
                <a:gd name="T10" fmla="*/ 291 w 490"/>
                <a:gd name="T11" fmla="*/ 1 h 1420"/>
                <a:gd name="T12" fmla="*/ 240 w 490"/>
                <a:gd name="T13" fmla="*/ 18 h 1420"/>
                <a:gd name="T14" fmla="*/ 215 w 490"/>
                <a:gd name="T15" fmla="*/ 16 h 1420"/>
                <a:gd name="T16" fmla="*/ 206 w 490"/>
                <a:gd name="T17" fmla="*/ 16 h 1420"/>
                <a:gd name="T18" fmla="*/ 187 w 490"/>
                <a:gd name="T19" fmla="*/ 26 h 1420"/>
                <a:gd name="T20" fmla="*/ 155 w 490"/>
                <a:gd name="T21" fmla="*/ 100 h 1420"/>
                <a:gd name="T22" fmla="*/ 124 w 490"/>
                <a:gd name="T23" fmla="*/ 116 h 1420"/>
                <a:gd name="T24" fmla="*/ 116 w 490"/>
                <a:gd name="T25" fmla="*/ 121 h 1420"/>
                <a:gd name="T26" fmla="*/ 86 w 490"/>
                <a:gd name="T27" fmla="*/ 96 h 1420"/>
                <a:gd name="T28" fmla="*/ 88 w 490"/>
                <a:gd name="T29" fmla="*/ 121 h 1420"/>
                <a:gd name="T30" fmla="*/ 88 w 490"/>
                <a:gd name="T31" fmla="*/ 122 h 1420"/>
                <a:gd name="T32" fmla="*/ 101 w 490"/>
                <a:gd name="T33" fmla="*/ 142 h 1420"/>
                <a:gd name="T34" fmla="*/ 119 w 490"/>
                <a:gd name="T35" fmla="*/ 162 h 1420"/>
                <a:gd name="T36" fmla="*/ 81 w 490"/>
                <a:gd name="T37" fmla="*/ 125 h 1420"/>
                <a:gd name="T38" fmla="*/ 81 w 490"/>
                <a:gd name="T39" fmla="*/ 125 h 1420"/>
                <a:gd name="T40" fmla="*/ 81 w 490"/>
                <a:gd name="T41" fmla="*/ 134 h 1420"/>
                <a:gd name="T42" fmla="*/ 106 w 490"/>
                <a:gd name="T43" fmla="*/ 178 h 1420"/>
                <a:gd name="T44" fmla="*/ 160 w 490"/>
                <a:gd name="T45" fmla="*/ 195 h 1420"/>
                <a:gd name="T46" fmla="*/ 247 w 490"/>
                <a:gd name="T47" fmla="*/ 196 h 1420"/>
                <a:gd name="T48" fmla="*/ 66 w 490"/>
                <a:gd name="T49" fmla="*/ 328 h 1420"/>
                <a:gd name="T50" fmla="*/ 14 w 490"/>
                <a:gd name="T51" fmla="*/ 467 h 1420"/>
                <a:gd name="T52" fmla="*/ 113 w 490"/>
                <a:gd name="T53" fmla="*/ 755 h 1420"/>
                <a:gd name="T54" fmla="*/ 126 w 490"/>
                <a:gd name="T55" fmla="*/ 873 h 1420"/>
                <a:gd name="T56" fmla="*/ 184 w 490"/>
                <a:gd name="T57" fmla="*/ 1089 h 1420"/>
                <a:gd name="T58" fmla="*/ 234 w 490"/>
                <a:gd name="T59" fmla="*/ 851 h 1420"/>
                <a:gd name="T60" fmla="*/ 249 w 490"/>
                <a:gd name="T61" fmla="*/ 813 h 1420"/>
                <a:gd name="T62" fmla="*/ 246 w 490"/>
                <a:gd name="T63" fmla="*/ 886 h 1420"/>
                <a:gd name="T64" fmla="*/ 260 w 490"/>
                <a:gd name="T65" fmla="*/ 976 h 1420"/>
                <a:gd name="T66" fmla="*/ 251 w 490"/>
                <a:gd name="T67" fmla="*/ 1248 h 1420"/>
                <a:gd name="T68" fmla="*/ 225 w 490"/>
                <a:gd name="T69" fmla="*/ 1333 h 1420"/>
                <a:gd name="T70" fmla="*/ 327 w 490"/>
                <a:gd name="T71" fmla="*/ 1404 h 1420"/>
                <a:gd name="T72" fmla="*/ 307 w 490"/>
                <a:gd name="T73" fmla="*/ 1306 h 1420"/>
                <a:gd name="T74" fmla="*/ 324 w 490"/>
                <a:gd name="T75" fmla="*/ 1203 h 1420"/>
                <a:gd name="T76" fmla="*/ 368 w 490"/>
                <a:gd name="T77" fmla="*/ 897 h 1420"/>
                <a:gd name="T78" fmla="*/ 357 w 490"/>
                <a:gd name="T79" fmla="*/ 600 h 1420"/>
                <a:gd name="T80" fmla="*/ 370 w 490"/>
                <a:gd name="T81" fmla="*/ 584 h 1420"/>
                <a:gd name="T82" fmla="*/ 381 w 490"/>
                <a:gd name="T83" fmla="*/ 432 h 1420"/>
                <a:gd name="T84" fmla="*/ 405 w 490"/>
                <a:gd name="T85" fmla="*/ 469 h 1420"/>
                <a:gd name="T86" fmla="*/ 436 w 490"/>
                <a:gd name="T87" fmla="*/ 573 h 1420"/>
                <a:gd name="T88" fmla="*/ 416 w 490"/>
                <a:gd name="T89" fmla="*/ 593 h 1420"/>
                <a:gd name="T90" fmla="*/ 425 w 490"/>
                <a:gd name="T91" fmla="*/ 603 h 1420"/>
                <a:gd name="T92" fmla="*/ 488 w 490"/>
                <a:gd name="T93" fmla="*/ 568 h 1420"/>
                <a:gd name="T94" fmla="*/ 141 w 490"/>
                <a:gd name="T95" fmla="*/ 551 h 1420"/>
                <a:gd name="T96" fmla="*/ 73 w 490"/>
                <a:gd name="T97" fmla="*/ 454 h 1420"/>
                <a:gd name="T98" fmla="*/ 96 w 490"/>
                <a:gd name="T99" fmla="*/ 414 h 1420"/>
                <a:gd name="T100" fmla="*/ 97 w 490"/>
                <a:gd name="T101" fmla="*/ 414 h 1420"/>
                <a:gd name="T102" fmla="*/ 117 w 490"/>
                <a:gd name="T103" fmla="*/ 405 h 1420"/>
                <a:gd name="T104" fmla="*/ 133 w 490"/>
                <a:gd name="T105" fmla="*/ 393 h 1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0" h="1420">
                  <a:moveTo>
                    <a:pt x="483" y="539"/>
                  </a:moveTo>
                  <a:cubicBezTo>
                    <a:pt x="465" y="517"/>
                    <a:pt x="490" y="487"/>
                    <a:pt x="481" y="463"/>
                  </a:cubicBezTo>
                  <a:cubicBezTo>
                    <a:pt x="474" y="445"/>
                    <a:pt x="471" y="425"/>
                    <a:pt x="466" y="406"/>
                  </a:cubicBezTo>
                  <a:cubicBezTo>
                    <a:pt x="470" y="404"/>
                    <a:pt x="473" y="402"/>
                    <a:pt x="477" y="401"/>
                  </a:cubicBezTo>
                  <a:cubicBezTo>
                    <a:pt x="479" y="400"/>
                    <a:pt x="479" y="399"/>
                    <a:pt x="479" y="397"/>
                  </a:cubicBezTo>
                  <a:cubicBezTo>
                    <a:pt x="476" y="376"/>
                    <a:pt x="470" y="358"/>
                    <a:pt x="473" y="336"/>
                  </a:cubicBezTo>
                  <a:cubicBezTo>
                    <a:pt x="476" y="312"/>
                    <a:pt x="478" y="299"/>
                    <a:pt x="459" y="282"/>
                  </a:cubicBezTo>
                  <a:cubicBezTo>
                    <a:pt x="444" y="268"/>
                    <a:pt x="416" y="249"/>
                    <a:pt x="395" y="244"/>
                  </a:cubicBezTo>
                  <a:cubicBezTo>
                    <a:pt x="382" y="240"/>
                    <a:pt x="370" y="232"/>
                    <a:pt x="358" y="225"/>
                  </a:cubicBezTo>
                  <a:cubicBezTo>
                    <a:pt x="353" y="213"/>
                    <a:pt x="352" y="204"/>
                    <a:pt x="354" y="191"/>
                  </a:cubicBezTo>
                  <a:cubicBezTo>
                    <a:pt x="354" y="189"/>
                    <a:pt x="354" y="187"/>
                    <a:pt x="354" y="186"/>
                  </a:cubicBezTo>
                  <a:cubicBezTo>
                    <a:pt x="367" y="167"/>
                    <a:pt x="365" y="142"/>
                    <a:pt x="369" y="117"/>
                  </a:cubicBezTo>
                  <a:cubicBezTo>
                    <a:pt x="372" y="94"/>
                    <a:pt x="374" y="74"/>
                    <a:pt x="368" y="57"/>
                  </a:cubicBezTo>
                  <a:cubicBezTo>
                    <a:pt x="368" y="57"/>
                    <a:pt x="368" y="57"/>
                    <a:pt x="368" y="57"/>
                  </a:cubicBezTo>
                  <a:cubicBezTo>
                    <a:pt x="368" y="57"/>
                    <a:pt x="373" y="29"/>
                    <a:pt x="354" y="16"/>
                  </a:cubicBezTo>
                  <a:cubicBezTo>
                    <a:pt x="354" y="16"/>
                    <a:pt x="334" y="3"/>
                    <a:pt x="297" y="1"/>
                  </a:cubicBezTo>
                  <a:cubicBezTo>
                    <a:pt x="295" y="1"/>
                    <a:pt x="293" y="1"/>
                    <a:pt x="291" y="1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80" y="0"/>
                    <a:pt x="269" y="3"/>
                    <a:pt x="259" y="8"/>
                  </a:cubicBezTo>
                  <a:cubicBezTo>
                    <a:pt x="252" y="11"/>
                    <a:pt x="246" y="14"/>
                    <a:pt x="240" y="18"/>
                  </a:cubicBezTo>
                  <a:cubicBezTo>
                    <a:pt x="206" y="64"/>
                    <a:pt x="225" y="129"/>
                    <a:pt x="225" y="129"/>
                  </a:cubicBezTo>
                  <a:cubicBezTo>
                    <a:pt x="202" y="82"/>
                    <a:pt x="225" y="22"/>
                    <a:pt x="225" y="21"/>
                  </a:cubicBezTo>
                  <a:cubicBezTo>
                    <a:pt x="222" y="19"/>
                    <a:pt x="219" y="17"/>
                    <a:pt x="215" y="16"/>
                  </a:cubicBezTo>
                  <a:cubicBezTo>
                    <a:pt x="212" y="15"/>
                    <a:pt x="210" y="15"/>
                    <a:pt x="207" y="16"/>
                  </a:cubicBezTo>
                  <a:cubicBezTo>
                    <a:pt x="207" y="16"/>
                    <a:pt x="207" y="16"/>
                    <a:pt x="207" y="16"/>
                  </a:cubicBezTo>
                  <a:cubicBezTo>
                    <a:pt x="206" y="16"/>
                    <a:pt x="206" y="16"/>
                    <a:pt x="206" y="16"/>
                  </a:cubicBezTo>
                  <a:cubicBezTo>
                    <a:pt x="206" y="16"/>
                    <a:pt x="206" y="16"/>
                    <a:pt x="206" y="16"/>
                  </a:cubicBezTo>
                  <a:cubicBezTo>
                    <a:pt x="198" y="18"/>
                    <a:pt x="192" y="22"/>
                    <a:pt x="187" y="26"/>
                  </a:cubicBezTo>
                  <a:cubicBezTo>
                    <a:pt x="187" y="26"/>
                    <a:pt x="187" y="26"/>
                    <a:pt x="187" y="26"/>
                  </a:cubicBezTo>
                  <a:cubicBezTo>
                    <a:pt x="170" y="38"/>
                    <a:pt x="162" y="75"/>
                    <a:pt x="161" y="78"/>
                  </a:cubicBezTo>
                  <a:cubicBezTo>
                    <a:pt x="161" y="79"/>
                    <a:pt x="161" y="80"/>
                    <a:pt x="161" y="81"/>
                  </a:cubicBezTo>
                  <a:cubicBezTo>
                    <a:pt x="158" y="88"/>
                    <a:pt x="157" y="94"/>
                    <a:pt x="155" y="100"/>
                  </a:cubicBezTo>
                  <a:cubicBezTo>
                    <a:pt x="144" y="119"/>
                    <a:pt x="117" y="111"/>
                    <a:pt x="112" y="93"/>
                  </a:cubicBezTo>
                  <a:cubicBezTo>
                    <a:pt x="112" y="92"/>
                    <a:pt x="111" y="92"/>
                    <a:pt x="111" y="93"/>
                  </a:cubicBezTo>
                  <a:cubicBezTo>
                    <a:pt x="112" y="104"/>
                    <a:pt x="117" y="111"/>
                    <a:pt x="124" y="116"/>
                  </a:cubicBezTo>
                  <a:cubicBezTo>
                    <a:pt x="121" y="116"/>
                    <a:pt x="118" y="116"/>
                    <a:pt x="118" y="118"/>
                  </a:cubicBezTo>
                  <a:cubicBezTo>
                    <a:pt x="117" y="119"/>
                    <a:pt x="119" y="121"/>
                    <a:pt x="122" y="124"/>
                  </a:cubicBezTo>
                  <a:cubicBezTo>
                    <a:pt x="120" y="123"/>
                    <a:pt x="118" y="122"/>
                    <a:pt x="116" y="121"/>
                  </a:cubicBezTo>
                  <a:cubicBezTo>
                    <a:pt x="107" y="116"/>
                    <a:pt x="88" y="99"/>
                    <a:pt x="87" y="88"/>
                  </a:cubicBezTo>
                  <a:cubicBezTo>
                    <a:pt x="87" y="87"/>
                    <a:pt x="85" y="87"/>
                    <a:pt x="85" y="88"/>
                  </a:cubicBezTo>
                  <a:cubicBezTo>
                    <a:pt x="85" y="91"/>
                    <a:pt x="86" y="93"/>
                    <a:pt x="86" y="96"/>
                  </a:cubicBezTo>
                  <a:cubicBezTo>
                    <a:pt x="89" y="107"/>
                    <a:pt x="96" y="127"/>
                    <a:pt x="120" y="142"/>
                  </a:cubicBezTo>
                  <a:cubicBezTo>
                    <a:pt x="109" y="137"/>
                    <a:pt x="98" y="127"/>
                    <a:pt x="89" y="121"/>
                  </a:cubicBezTo>
                  <a:cubicBezTo>
                    <a:pt x="89" y="121"/>
                    <a:pt x="88" y="121"/>
                    <a:pt x="88" y="121"/>
                  </a:cubicBezTo>
                  <a:cubicBezTo>
                    <a:pt x="88" y="121"/>
                    <a:pt x="88" y="121"/>
                    <a:pt x="88" y="121"/>
                  </a:cubicBezTo>
                  <a:cubicBezTo>
                    <a:pt x="88" y="121"/>
                    <a:pt x="88" y="121"/>
                    <a:pt x="88" y="121"/>
                  </a:cubicBezTo>
                  <a:cubicBezTo>
                    <a:pt x="88" y="121"/>
                    <a:pt x="88" y="122"/>
                    <a:pt x="88" y="122"/>
                  </a:cubicBezTo>
                  <a:cubicBezTo>
                    <a:pt x="88" y="122"/>
                    <a:pt x="88" y="122"/>
                    <a:pt x="88" y="122"/>
                  </a:cubicBezTo>
                  <a:cubicBezTo>
                    <a:pt x="89" y="124"/>
                    <a:pt x="91" y="130"/>
                    <a:pt x="101" y="142"/>
                  </a:cubicBezTo>
                  <a:cubicBezTo>
                    <a:pt x="101" y="142"/>
                    <a:pt x="101" y="142"/>
                    <a:pt x="101" y="142"/>
                  </a:cubicBezTo>
                  <a:cubicBezTo>
                    <a:pt x="103" y="144"/>
                    <a:pt x="105" y="146"/>
                    <a:pt x="106" y="148"/>
                  </a:cubicBezTo>
                  <a:cubicBezTo>
                    <a:pt x="109" y="152"/>
                    <a:pt x="112" y="155"/>
                    <a:pt x="115" y="158"/>
                  </a:cubicBezTo>
                  <a:cubicBezTo>
                    <a:pt x="116" y="159"/>
                    <a:pt x="118" y="161"/>
                    <a:pt x="119" y="162"/>
                  </a:cubicBezTo>
                  <a:cubicBezTo>
                    <a:pt x="116" y="161"/>
                    <a:pt x="113" y="160"/>
                    <a:pt x="110" y="159"/>
                  </a:cubicBezTo>
                  <a:cubicBezTo>
                    <a:pt x="98" y="152"/>
                    <a:pt x="88" y="137"/>
                    <a:pt x="82" y="125"/>
                  </a:cubicBezTo>
                  <a:cubicBezTo>
                    <a:pt x="82" y="125"/>
                    <a:pt x="82" y="125"/>
                    <a:pt x="81" y="125"/>
                  </a:cubicBezTo>
                  <a:cubicBezTo>
                    <a:pt x="81" y="125"/>
                    <a:pt x="81" y="125"/>
                    <a:pt x="81" y="125"/>
                  </a:cubicBezTo>
                  <a:cubicBezTo>
                    <a:pt x="81" y="125"/>
                    <a:pt x="81" y="125"/>
                    <a:pt x="81" y="125"/>
                  </a:cubicBezTo>
                  <a:cubicBezTo>
                    <a:pt x="81" y="125"/>
                    <a:pt x="81" y="125"/>
                    <a:pt x="81" y="125"/>
                  </a:cubicBezTo>
                  <a:cubicBezTo>
                    <a:pt x="81" y="125"/>
                    <a:pt x="81" y="125"/>
                    <a:pt x="81" y="126"/>
                  </a:cubicBezTo>
                  <a:cubicBezTo>
                    <a:pt x="80" y="126"/>
                    <a:pt x="80" y="128"/>
                    <a:pt x="81" y="134"/>
                  </a:cubicBezTo>
                  <a:cubicBezTo>
                    <a:pt x="81" y="134"/>
                    <a:pt x="81" y="134"/>
                    <a:pt x="81" y="134"/>
                  </a:cubicBezTo>
                  <a:cubicBezTo>
                    <a:pt x="82" y="139"/>
                    <a:pt x="83" y="145"/>
                    <a:pt x="88" y="155"/>
                  </a:cubicBezTo>
                  <a:cubicBezTo>
                    <a:pt x="88" y="155"/>
                    <a:pt x="92" y="161"/>
                    <a:pt x="97" y="168"/>
                  </a:cubicBezTo>
                  <a:cubicBezTo>
                    <a:pt x="99" y="171"/>
                    <a:pt x="102" y="175"/>
                    <a:pt x="106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19" y="187"/>
                    <a:pt x="130" y="191"/>
                  </a:cubicBezTo>
                  <a:cubicBezTo>
                    <a:pt x="140" y="194"/>
                    <a:pt x="150" y="195"/>
                    <a:pt x="160" y="195"/>
                  </a:cubicBezTo>
                  <a:cubicBezTo>
                    <a:pt x="163" y="195"/>
                    <a:pt x="203" y="192"/>
                    <a:pt x="234" y="159"/>
                  </a:cubicBezTo>
                  <a:cubicBezTo>
                    <a:pt x="238" y="165"/>
                    <a:pt x="243" y="171"/>
                    <a:pt x="248" y="176"/>
                  </a:cubicBezTo>
                  <a:cubicBezTo>
                    <a:pt x="250" y="182"/>
                    <a:pt x="249" y="189"/>
                    <a:pt x="247" y="196"/>
                  </a:cubicBezTo>
                  <a:cubicBezTo>
                    <a:pt x="230" y="210"/>
                    <a:pt x="210" y="219"/>
                    <a:pt x="191" y="221"/>
                  </a:cubicBezTo>
                  <a:cubicBezTo>
                    <a:pt x="163" y="224"/>
                    <a:pt x="151" y="226"/>
                    <a:pt x="131" y="245"/>
                  </a:cubicBezTo>
                  <a:cubicBezTo>
                    <a:pt x="106" y="269"/>
                    <a:pt x="91" y="303"/>
                    <a:pt x="66" y="328"/>
                  </a:cubicBezTo>
                  <a:cubicBezTo>
                    <a:pt x="50" y="344"/>
                    <a:pt x="50" y="348"/>
                    <a:pt x="57" y="359"/>
                  </a:cubicBezTo>
                  <a:cubicBezTo>
                    <a:pt x="47" y="367"/>
                    <a:pt x="27" y="402"/>
                    <a:pt x="21" y="410"/>
                  </a:cubicBezTo>
                  <a:cubicBezTo>
                    <a:pt x="8" y="430"/>
                    <a:pt x="0" y="447"/>
                    <a:pt x="14" y="467"/>
                  </a:cubicBezTo>
                  <a:cubicBezTo>
                    <a:pt x="31" y="492"/>
                    <a:pt x="49" y="515"/>
                    <a:pt x="70" y="536"/>
                  </a:cubicBezTo>
                  <a:cubicBezTo>
                    <a:pt x="85" y="552"/>
                    <a:pt x="101" y="569"/>
                    <a:pt x="118" y="584"/>
                  </a:cubicBezTo>
                  <a:cubicBezTo>
                    <a:pt x="113" y="641"/>
                    <a:pt x="119" y="699"/>
                    <a:pt x="113" y="755"/>
                  </a:cubicBezTo>
                  <a:cubicBezTo>
                    <a:pt x="112" y="765"/>
                    <a:pt x="102" y="806"/>
                    <a:pt x="110" y="814"/>
                  </a:cubicBezTo>
                  <a:cubicBezTo>
                    <a:pt x="112" y="815"/>
                    <a:pt x="118" y="817"/>
                    <a:pt x="126" y="820"/>
                  </a:cubicBezTo>
                  <a:cubicBezTo>
                    <a:pt x="124" y="837"/>
                    <a:pt x="123" y="855"/>
                    <a:pt x="126" y="873"/>
                  </a:cubicBezTo>
                  <a:cubicBezTo>
                    <a:pt x="130" y="902"/>
                    <a:pt x="137" y="933"/>
                    <a:pt x="137" y="962"/>
                  </a:cubicBezTo>
                  <a:cubicBezTo>
                    <a:pt x="138" y="991"/>
                    <a:pt x="146" y="1021"/>
                    <a:pt x="150" y="1050"/>
                  </a:cubicBezTo>
                  <a:cubicBezTo>
                    <a:pt x="153" y="1071"/>
                    <a:pt x="163" y="1085"/>
                    <a:pt x="184" y="1089"/>
                  </a:cubicBezTo>
                  <a:cubicBezTo>
                    <a:pt x="233" y="1097"/>
                    <a:pt x="238" y="1033"/>
                    <a:pt x="238" y="1000"/>
                  </a:cubicBezTo>
                  <a:cubicBezTo>
                    <a:pt x="238" y="967"/>
                    <a:pt x="236" y="934"/>
                    <a:pt x="236" y="900"/>
                  </a:cubicBezTo>
                  <a:cubicBezTo>
                    <a:pt x="236" y="884"/>
                    <a:pt x="234" y="867"/>
                    <a:pt x="234" y="851"/>
                  </a:cubicBezTo>
                  <a:cubicBezTo>
                    <a:pt x="234" y="841"/>
                    <a:pt x="232" y="828"/>
                    <a:pt x="243" y="832"/>
                  </a:cubicBezTo>
                  <a:cubicBezTo>
                    <a:pt x="245" y="833"/>
                    <a:pt x="248" y="831"/>
                    <a:pt x="249" y="829"/>
                  </a:cubicBezTo>
                  <a:cubicBezTo>
                    <a:pt x="249" y="824"/>
                    <a:pt x="249" y="819"/>
                    <a:pt x="249" y="813"/>
                  </a:cubicBezTo>
                  <a:cubicBezTo>
                    <a:pt x="248" y="808"/>
                    <a:pt x="248" y="803"/>
                    <a:pt x="247" y="798"/>
                  </a:cubicBezTo>
                  <a:cubicBezTo>
                    <a:pt x="245" y="780"/>
                    <a:pt x="256" y="805"/>
                    <a:pt x="256" y="810"/>
                  </a:cubicBezTo>
                  <a:cubicBezTo>
                    <a:pt x="257" y="836"/>
                    <a:pt x="249" y="861"/>
                    <a:pt x="246" y="886"/>
                  </a:cubicBezTo>
                  <a:cubicBezTo>
                    <a:pt x="244" y="898"/>
                    <a:pt x="239" y="907"/>
                    <a:pt x="251" y="913"/>
                  </a:cubicBezTo>
                  <a:cubicBezTo>
                    <a:pt x="253" y="913"/>
                    <a:pt x="258" y="915"/>
                    <a:pt x="265" y="917"/>
                  </a:cubicBezTo>
                  <a:cubicBezTo>
                    <a:pt x="258" y="932"/>
                    <a:pt x="261" y="962"/>
                    <a:pt x="260" y="976"/>
                  </a:cubicBezTo>
                  <a:cubicBezTo>
                    <a:pt x="260" y="1006"/>
                    <a:pt x="272" y="1036"/>
                    <a:pt x="263" y="1066"/>
                  </a:cubicBezTo>
                  <a:cubicBezTo>
                    <a:pt x="254" y="1096"/>
                    <a:pt x="250" y="1123"/>
                    <a:pt x="254" y="1155"/>
                  </a:cubicBezTo>
                  <a:cubicBezTo>
                    <a:pt x="258" y="1186"/>
                    <a:pt x="253" y="1218"/>
                    <a:pt x="251" y="1248"/>
                  </a:cubicBezTo>
                  <a:cubicBezTo>
                    <a:pt x="245" y="1247"/>
                    <a:pt x="242" y="1250"/>
                    <a:pt x="242" y="1256"/>
                  </a:cubicBezTo>
                  <a:cubicBezTo>
                    <a:pt x="240" y="1266"/>
                    <a:pt x="243" y="1277"/>
                    <a:pt x="243" y="1287"/>
                  </a:cubicBezTo>
                  <a:cubicBezTo>
                    <a:pt x="243" y="1307"/>
                    <a:pt x="234" y="1317"/>
                    <a:pt x="225" y="1333"/>
                  </a:cubicBezTo>
                  <a:cubicBezTo>
                    <a:pt x="218" y="1346"/>
                    <a:pt x="227" y="1375"/>
                    <a:pt x="229" y="1388"/>
                  </a:cubicBezTo>
                  <a:cubicBezTo>
                    <a:pt x="232" y="1414"/>
                    <a:pt x="250" y="1420"/>
                    <a:pt x="275" y="1420"/>
                  </a:cubicBezTo>
                  <a:cubicBezTo>
                    <a:pt x="295" y="1420"/>
                    <a:pt x="312" y="1419"/>
                    <a:pt x="327" y="1404"/>
                  </a:cubicBezTo>
                  <a:cubicBezTo>
                    <a:pt x="340" y="1392"/>
                    <a:pt x="334" y="1374"/>
                    <a:pt x="323" y="1363"/>
                  </a:cubicBezTo>
                  <a:cubicBezTo>
                    <a:pt x="314" y="1353"/>
                    <a:pt x="303" y="1349"/>
                    <a:pt x="301" y="1332"/>
                  </a:cubicBezTo>
                  <a:cubicBezTo>
                    <a:pt x="301" y="1322"/>
                    <a:pt x="303" y="1316"/>
                    <a:pt x="307" y="1306"/>
                  </a:cubicBezTo>
                  <a:cubicBezTo>
                    <a:pt x="313" y="1293"/>
                    <a:pt x="310" y="1276"/>
                    <a:pt x="302" y="1264"/>
                  </a:cubicBezTo>
                  <a:cubicBezTo>
                    <a:pt x="303" y="1262"/>
                    <a:pt x="303" y="1260"/>
                    <a:pt x="304" y="1258"/>
                  </a:cubicBezTo>
                  <a:cubicBezTo>
                    <a:pt x="310" y="1240"/>
                    <a:pt x="317" y="1221"/>
                    <a:pt x="324" y="1203"/>
                  </a:cubicBezTo>
                  <a:cubicBezTo>
                    <a:pt x="335" y="1174"/>
                    <a:pt x="344" y="1142"/>
                    <a:pt x="346" y="1111"/>
                  </a:cubicBezTo>
                  <a:cubicBezTo>
                    <a:pt x="352" y="1050"/>
                    <a:pt x="341" y="987"/>
                    <a:pt x="348" y="925"/>
                  </a:cubicBezTo>
                  <a:cubicBezTo>
                    <a:pt x="362" y="928"/>
                    <a:pt x="367" y="915"/>
                    <a:pt x="368" y="897"/>
                  </a:cubicBezTo>
                  <a:cubicBezTo>
                    <a:pt x="371" y="850"/>
                    <a:pt x="381" y="799"/>
                    <a:pt x="391" y="753"/>
                  </a:cubicBezTo>
                  <a:cubicBezTo>
                    <a:pt x="398" y="718"/>
                    <a:pt x="390" y="683"/>
                    <a:pt x="377" y="650"/>
                  </a:cubicBezTo>
                  <a:cubicBezTo>
                    <a:pt x="371" y="634"/>
                    <a:pt x="366" y="615"/>
                    <a:pt x="357" y="600"/>
                  </a:cubicBezTo>
                  <a:cubicBezTo>
                    <a:pt x="357" y="600"/>
                    <a:pt x="357" y="599"/>
                    <a:pt x="357" y="599"/>
                  </a:cubicBezTo>
                  <a:cubicBezTo>
                    <a:pt x="361" y="597"/>
                    <a:pt x="364" y="594"/>
                    <a:pt x="368" y="590"/>
                  </a:cubicBezTo>
                  <a:cubicBezTo>
                    <a:pt x="369" y="589"/>
                    <a:pt x="371" y="586"/>
                    <a:pt x="370" y="584"/>
                  </a:cubicBezTo>
                  <a:cubicBezTo>
                    <a:pt x="366" y="571"/>
                    <a:pt x="363" y="560"/>
                    <a:pt x="361" y="546"/>
                  </a:cubicBezTo>
                  <a:cubicBezTo>
                    <a:pt x="358" y="520"/>
                    <a:pt x="364" y="492"/>
                    <a:pt x="371" y="467"/>
                  </a:cubicBezTo>
                  <a:cubicBezTo>
                    <a:pt x="374" y="455"/>
                    <a:pt x="377" y="444"/>
                    <a:pt x="381" y="432"/>
                  </a:cubicBezTo>
                  <a:cubicBezTo>
                    <a:pt x="384" y="424"/>
                    <a:pt x="389" y="417"/>
                    <a:pt x="393" y="410"/>
                  </a:cubicBezTo>
                  <a:cubicBezTo>
                    <a:pt x="396" y="404"/>
                    <a:pt x="402" y="407"/>
                    <a:pt x="408" y="412"/>
                  </a:cubicBezTo>
                  <a:cubicBezTo>
                    <a:pt x="408" y="431"/>
                    <a:pt x="407" y="450"/>
                    <a:pt x="405" y="469"/>
                  </a:cubicBezTo>
                  <a:cubicBezTo>
                    <a:pt x="403" y="491"/>
                    <a:pt x="411" y="508"/>
                    <a:pt x="425" y="523"/>
                  </a:cubicBezTo>
                  <a:cubicBezTo>
                    <a:pt x="425" y="523"/>
                    <a:pt x="425" y="524"/>
                    <a:pt x="425" y="525"/>
                  </a:cubicBezTo>
                  <a:cubicBezTo>
                    <a:pt x="433" y="533"/>
                    <a:pt x="417" y="575"/>
                    <a:pt x="436" y="573"/>
                  </a:cubicBezTo>
                  <a:cubicBezTo>
                    <a:pt x="441" y="573"/>
                    <a:pt x="446" y="573"/>
                    <a:pt x="451" y="571"/>
                  </a:cubicBezTo>
                  <a:cubicBezTo>
                    <a:pt x="470" y="563"/>
                    <a:pt x="442" y="585"/>
                    <a:pt x="434" y="588"/>
                  </a:cubicBezTo>
                  <a:cubicBezTo>
                    <a:pt x="428" y="590"/>
                    <a:pt x="420" y="586"/>
                    <a:pt x="416" y="593"/>
                  </a:cubicBezTo>
                  <a:cubicBezTo>
                    <a:pt x="416" y="594"/>
                    <a:pt x="416" y="595"/>
                    <a:pt x="417" y="596"/>
                  </a:cubicBezTo>
                  <a:cubicBezTo>
                    <a:pt x="419" y="599"/>
                    <a:pt x="423" y="601"/>
                    <a:pt x="426" y="602"/>
                  </a:cubicBezTo>
                  <a:cubicBezTo>
                    <a:pt x="426" y="602"/>
                    <a:pt x="426" y="602"/>
                    <a:pt x="425" y="603"/>
                  </a:cubicBezTo>
                  <a:cubicBezTo>
                    <a:pt x="424" y="603"/>
                    <a:pt x="424" y="605"/>
                    <a:pt x="425" y="606"/>
                  </a:cubicBezTo>
                  <a:cubicBezTo>
                    <a:pt x="436" y="623"/>
                    <a:pt x="463" y="611"/>
                    <a:pt x="477" y="604"/>
                  </a:cubicBezTo>
                  <a:cubicBezTo>
                    <a:pt x="486" y="598"/>
                    <a:pt x="487" y="575"/>
                    <a:pt x="488" y="568"/>
                  </a:cubicBezTo>
                  <a:cubicBezTo>
                    <a:pt x="490" y="555"/>
                    <a:pt x="490" y="549"/>
                    <a:pt x="483" y="539"/>
                  </a:cubicBezTo>
                  <a:close/>
                  <a:moveTo>
                    <a:pt x="144" y="549"/>
                  </a:moveTo>
                  <a:cubicBezTo>
                    <a:pt x="144" y="550"/>
                    <a:pt x="143" y="552"/>
                    <a:pt x="141" y="551"/>
                  </a:cubicBezTo>
                  <a:cubicBezTo>
                    <a:pt x="129" y="547"/>
                    <a:pt x="123" y="532"/>
                    <a:pt x="115" y="524"/>
                  </a:cubicBezTo>
                  <a:cubicBezTo>
                    <a:pt x="105" y="512"/>
                    <a:pt x="95" y="501"/>
                    <a:pt x="86" y="489"/>
                  </a:cubicBezTo>
                  <a:cubicBezTo>
                    <a:pt x="78" y="478"/>
                    <a:pt x="69" y="468"/>
                    <a:pt x="73" y="454"/>
                  </a:cubicBezTo>
                  <a:cubicBezTo>
                    <a:pt x="74" y="449"/>
                    <a:pt x="77" y="444"/>
                    <a:pt x="80" y="439"/>
                  </a:cubicBezTo>
                  <a:cubicBezTo>
                    <a:pt x="81" y="437"/>
                    <a:pt x="81" y="435"/>
                    <a:pt x="82" y="434"/>
                  </a:cubicBezTo>
                  <a:cubicBezTo>
                    <a:pt x="84" y="426"/>
                    <a:pt x="89" y="419"/>
                    <a:pt x="96" y="414"/>
                  </a:cubicBezTo>
                  <a:cubicBezTo>
                    <a:pt x="96" y="413"/>
                    <a:pt x="97" y="413"/>
                    <a:pt x="97" y="414"/>
                  </a:cubicBezTo>
                  <a:cubicBezTo>
                    <a:pt x="97" y="414"/>
                    <a:pt x="97" y="414"/>
                    <a:pt x="97" y="414"/>
                  </a:cubicBezTo>
                  <a:cubicBezTo>
                    <a:pt x="97" y="414"/>
                    <a:pt x="97" y="414"/>
                    <a:pt x="97" y="414"/>
                  </a:cubicBezTo>
                  <a:cubicBezTo>
                    <a:pt x="97" y="414"/>
                    <a:pt x="98" y="414"/>
                    <a:pt x="98" y="414"/>
                  </a:cubicBezTo>
                  <a:cubicBezTo>
                    <a:pt x="99" y="417"/>
                    <a:pt x="101" y="421"/>
                    <a:pt x="103" y="425"/>
                  </a:cubicBezTo>
                  <a:cubicBezTo>
                    <a:pt x="107" y="418"/>
                    <a:pt x="112" y="411"/>
                    <a:pt x="117" y="405"/>
                  </a:cubicBezTo>
                  <a:cubicBezTo>
                    <a:pt x="119" y="402"/>
                    <a:pt x="122" y="396"/>
                    <a:pt x="126" y="393"/>
                  </a:cubicBezTo>
                  <a:cubicBezTo>
                    <a:pt x="126" y="392"/>
                    <a:pt x="128" y="391"/>
                    <a:pt x="130" y="391"/>
                  </a:cubicBezTo>
                  <a:cubicBezTo>
                    <a:pt x="131" y="391"/>
                    <a:pt x="133" y="392"/>
                    <a:pt x="133" y="393"/>
                  </a:cubicBezTo>
                  <a:cubicBezTo>
                    <a:pt x="136" y="417"/>
                    <a:pt x="139" y="444"/>
                    <a:pt x="138" y="468"/>
                  </a:cubicBezTo>
                  <a:cubicBezTo>
                    <a:pt x="138" y="495"/>
                    <a:pt x="146" y="522"/>
                    <a:pt x="144" y="54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</p:grpSp>
      <p:sp>
        <p:nvSpPr>
          <p:cNvPr id="119" name="矩形 3"/>
          <p:cNvSpPr>
            <a:spLocks noChangeArrowheads="1"/>
          </p:cNvSpPr>
          <p:nvPr/>
        </p:nvSpPr>
        <p:spPr bwMode="auto">
          <a:xfrm>
            <a:off x="441325" y="4819015"/>
            <a:ext cx="244221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8760" tIns="59381" rIns="118760" bIns="5938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zh-CN" altLang="en-US" sz="2000" b="1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费罗伦丝</a:t>
            </a:r>
            <a:r>
              <a:rPr lang="en-US" altLang="zh-CN" sz="2000" b="1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·</a:t>
            </a:r>
            <a:r>
              <a:rPr lang="zh-CN" altLang="en-US" sz="2000" b="1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查德威克</a:t>
            </a:r>
            <a:endParaRPr lang="zh-CN" altLang="en-US" sz="2000" b="1" dirty="0" smtClean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34" name="Group 11"/>
          <p:cNvGrpSpPr/>
          <p:nvPr/>
        </p:nvGrpSpPr>
        <p:grpSpPr>
          <a:xfrm>
            <a:off x="10131851" y="3788003"/>
            <a:ext cx="1791119" cy="2760620"/>
            <a:chOff x="1591769" y="1969476"/>
            <a:chExt cx="2637049" cy="4064437"/>
          </a:xfrm>
        </p:grpSpPr>
        <p:sp>
          <p:nvSpPr>
            <p:cNvPr id="44" name="Freeform 6"/>
            <p:cNvSpPr>
              <a:spLocks noEditPoints="1"/>
            </p:cNvSpPr>
            <p:nvPr/>
          </p:nvSpPr>
          <p:spPr bwMode="auto">
            <a:xfrm>
              <a:off x="2846171" y="1969476"/>
              <a:ext cx="1382647" cy="4064437"/>
            </a:xfrm>
            <a:custGeom>
              <a:avLst/>
              <a:gdLst>
                <a:gd name="T0" fmla="*/ 590 w 601"/>
                <a:gd name="T1" fmla="*/ 594 h 1769"/>
                <a:gd name="T2" fmla="*/ 585 w 601"/>
                <a:gd name="T3" fmla="*/ 517 h 1769"/>
                <a:gd name="T4" fmla="*/ 580 w 601"/>
                <a:gd name="T5" fmla="*/ 438 h 1769"/>
                <a:gd name="T6" fmla="*/ 485 w 601"/>
                <a:gd name="T7" fmla="*/ 324 h 1769"/>
                <a:gd name="T8" fmla="*/ 434 w 601"/>
                <a:gd name="T9" fmla="*/ 260 h 1769"/>
                <a:gd name="T10" fmla="*/ 453 w 601"/>
                <a:gd name="T11" fmla="*/ 169 h 1769"/>
                <a:gd name="T12" fmla="*/ 448 w 601"/>
                <a:gd name="T13" fmla="*/ 0 h 1769"/>
                <a:gd name="T14" fmla="*/ 266 w 601"/>
                <a:gd name="T15" fmla="*/ 60 h 1769"/>
                <a:gd name="T16" fmla="*/ 269 w 601"/>
                <a:gd name="T17" fmla="*/ 168 h 1769"/>
                <a:gd name="T18" fmla="*/ 272 w 601"/>
                <a:gd name="T19" fmla="*/ 206 h 1769"/>
                <a:gd name="T20" fmla="*/ 286 w 601"/>
                <a:gd name="T21" fmla="*/ 217 h 1769"/>
                <a:gd name="T22" fmla="*/ 305 w 601"/>
                <a:gd name="T23" fmla="*/ 241 h 1769"/>
                <a:gd name="T24" fmla="*/ 234 w 601"/>
                <a:gd name="T25" fmla="*/ 297 h 1769"/>
                <a:gd name="T26" fmla="*/ 82 w 601"/>
                <a:gd name="T27" fmla="*/ 426 h 1769"/>
                <a:gd name="T28" fmla="*/ 68 w 601"/>
                <a:gd name="T29" fmla="*/ 468 h 1769"/>
                <a:gd name="T30" fmla="*/ 17 w 601"/>
                <a:gd name="T31" fmla="*/ 599 h 1769"/>
                <a:gd name="T32" fmla="*/ 144 w 601"/>
                <a:gd name="T33" fmla="*/ 743 h 1769"/>
                <a:gd name="T34" fmla="*/ 134 w 601"/>
                <a:gd name="T35" fmla="*/ 1024 h 1769"/>
                <a:gd name="T36" fmla="*/ 154 w 601"/>
                <a:gd name="T37" fmla="*/ 1097 h 1769"/>
                <a:gd name="T38" fmla="*/ 184 w 601"/>
                <a:gd name="T39" fmla="*/ 1314 h 1769"/>
                <a:gd name="T40" fmla="*/ 292 w 601"/>
                <a:gd name="T41" fmla="*/ 1253 h 1769"/>
                <a:gd name="T42" fmla="*/ 288 w 601"/>
                <a:gd name="T43" fmla="*/ 1069 h 1769"/>
                <a:gd name="T44" fmla="*/ 305 w 601"/>
                <a:gd name="T45" fmla="*/ 1043 h 1769"/>
                <a:gd name="T46" fmla="*/ 303 w 601"/>
                <a:gd name="T47" fmla="*/ 1005 h 1769"/>
                <a:gd name="T48" fmla="*/ 301 w 601"/>
                <a:gd name="T49" fmla="*/ 1113 h 1769"/>
                <a:gd name="T50" fmla="*/ 325 w 601"/>
                <a:gd name="T51" fmla="*/ 1151 h 1769"/>
                <a:gd name="T52" fmla="*/ 323 w 601"/>
                <a:gd name="T53" fmla="*/ 1334 h 1769"/>
                <a:gd name="T54" fmla="*/ 307 w 601"/>
                <a:gd name="T55" fmla="*/ 1558 h 1769"/>
                <a:gd name="T56" fmla="*/ 298 w 601"/>
                <a:gd name="T57" fmla="*/ 1605 h 1769"/>
                <a:gd name="T58" fmla="*/ 280 w 601"/>
                <a:gd name="T59" fmla="*/ 1729 h 1769"/>
                <a:gd name="T60" fmla="*/ 402 w 601"/>
                <a:gd name="T61" fmla="*/ 1749 h 1769"/>
                <a:gd name="T62" fmla="*/ 370 w 601"/>
                <a:gd name="T63" fmla="*/ 1661 h 1769"/>
                <a:gd name="T64" fmla="*/ 371 w 601"/>
                <a:gd name="T65" fmla="*/ 1576 h 1769"/>
                <a:gd name="T66" fmla="*/ 397 w 601"/>
                <a:gd name="T67" fmla="*/ 1502 h 1769"/>
                <a:gd name="T68" fmla="*/ 427 w 601"/>
                <a:gd name="T69" fmla="*/ 1161 h 1769"/>
                <a:gd name="T70" fmla="*/ 480 w 601"/>
                <a:gd name="T71" fmla="*/ 949 h 1769"/>
                <a:gd name="T72" fmla="*/ 438 w 601"/>
                <a:gd name="T73" fmla="*/ 762 h 1769"/>
                <a:gd name="T74" fmla="*/ 451 w 601"/>
                <a:gd name="T75" fmla="*/ 750 h 1769"/>
                <a:gd name="T76" fmla="*/ 443 w 601"/>
                <a:gd name="T77" fmla="*/ 695 h 1769"/>
                <a:gd name="T78" fmla="*/ 468 w 601"/>
                <a:gd name="T79" fmla="*/ 556 h 1769"/>
                <a:gd name="T80" fmla="*/ 501 w 601"/>
                <a:gd name="T81" fmla="*/ 531 h 1769"/>
                <a:gd name="T82" fmla="*/ 521 w 601"/>
                <a:gd name="T83" fmla="*/ 667 h 1769"/>
                <a:gd name="T84" fmla="*/ 534 w 601"/>
                <a:gd name="T85" fmla="*/ 729 h 1769"/>
                <a:gd name="T86" fmla="*/ 533 w 601"/>
                <a:gd name="T87" fmla="*/ 747 h 1769"/>
                <a:gd name="T88" fmla="*/ 511 w 601"/>
                <a:gd name="T89" fmla="*/ 757 h 1769"/>
                <a:gd name="T90" fmla="*/ 522 w 601"/>
                <a:gd name="T91" fmla="*/ 765 h 1769"/>
                <a:gd name="T92" fmla="*/ 585 w 601"/>
                <a:gd name="T93" fmla="*/ 766 h 1769"/>
                <a:gd name="T94" fmla="*/ 592 w 601"/>
                <a:gd name="T95" fmla="*/ 687 h 1769"/>
                <a:gd name="T96" fmla="*/ 173 w 601"/>
                <a:gd name="T97" fmla="*/ 702 h 1769"/>
                <a:gd name="T98" fmla="*/ 105 w 601"/>
                <a:gd name="T99" fmla="*/ 625 h 1769"/>
                <a:gd name="T100" fmla="*/ 98 w 601"/>
                <a:gd name="T101" fmla="*/ 564 h 1769"/>
                <a:gd name="T102" fmla="*/ 117 w 601"/>
                <a:gd name="T103" fmla="*/ 533 h 1769"/>
                <a:gd name="T104" fmla="*/ 119 w 601"/>
                <a:gd name="T105" fmla="*/ 533 h 1769"/>
                <a:gd name="T106" fmla="*/ 120 w 601"/>
                <a:gd name="T107" fmla="*/ 533 h 1769"/>
                <a:gd name="T108" fmla="*/ 143 w 601"/>
                <a:gd name="T109" fmla="*/ 522 h 1769"/>
                <a:gd name="T110" fmla="*/ 160 w 601"/>
                <a:gd name="T111" fmla="*/ 505 h 1769"/>
                <a:gd name="T112" fmla="*/ 170 w 601"/>
                <a:gd name="T113" fmla="*/ 600 h 1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01" h="1769">
                  <a:moveTo>
                    <a:pt x="592" y="687"/>
                  </a:moveTo>
                  <a:cubicBezTo>
                    <a:pt x="571" y="660"/>
                    <a:pt x="601" y="623"/>
                    <a:pt x="590" y="594"/>
                  </a:cubicBezTo>
                  <a:cubicBezTo>
                    <a:pt x="582" y="571"/>
                    <a:pt x="578" y="547"/>
                    <a:pt x="572" y="524"/>
                  </a:cubicBezTo>
                  <a:cubicBezTo>
                    <a:pt x="576" y="521"/>
                    <a:pt x="580" y="518"/>
                    <a:pt x="585" y="517"/>
                  </a:cubicBezTo>
                  <a:cubicBezTo>
                    <a:pt x="587" y="517"/>
                    <a:pt x="588" y="514"/>
                    <a:pt x="588" y="513"/>
                  </a:cubicBezTo>
                  <a:cubicBezTo>
                    <a:pt x="584" y="487"/>
                    <a:pt x="577" y="465"/>
                    <a:pt x="580" y="438"/>
                  </a:cubicBezTo>
                  <a:cubicBezTo>
                    <a:pt x="584" y="409"/>
                    <a:pt x="586" y="393"/>
                    <a:pt x="563" y="372"/>
                  </a:cubicBezTo>
                  <a:cubicBezTo>
                    <a:pt x="545" y="354"/>
                    <a:pt x="510" y="331"/>
                    <a:pt x="485" y="324"/>
                  </a:cubicBezTo>
                  <a:cubicBezTo>
                    <a:pt x="468" y="320"/>
                    <a:pt x="454" y="310"/>
                    <a:pt x="439" y="301"/>
                  </a:cubicBezTo>
                  <a:cubicBezTo>
                    <a:pt x="433" y="287"/>
                    <a:pt x="432" y="276"/>
                    <a:pt x="434" y="260"/>
                  </a:cubicBezTo>
                  <a:cubicBezTo>
                    <a:pt x="434" y="258"/>
                    <a:pt x="435" y="255"/>
                    <a:pt x="435" y="253"/>
                  </a:cubicBezTo>
                  <a:cubicBezTo>
                    <a:pt x="451" y="231"/>
                    <a:pt x="448" y="200"/>
                    <a:pt x="453" y="169"/>
                  </a:cubicBezTo>
                  <a:cubicBezTo>
                    <a:pt x="458" y="134"/>
                    <a:pt x="459" y="106"/>
                    <a:pt x="446" y="82"/>
                  </a:cubicBezTo>
                  <a:cubicBezTo>
                    <a:pt x="446" y="82"/>
                    <a:pt x="464" y="25"/>
                    <a:pt x="448" y="0"/>
                  </a:cubicBezTo>
                  <a:cubicBezTo>
                    <a:pt x="429" y="6"/>
                    <a:pt x="391" y="18"/>
                    <a:pt x="347" y="22"/>
                  </a:cubicBezTo>
                  <a:cubicBezTo>
                    <a:pt x="287" y="25"/>
                    <a:pt x="266" y="60"/>
                    <a:pt x="266" y="60"/>
                  </a:cubicBezTo>
                  <a:cubicBezTo>
                    <a:pt x="259" y="69"/>
                    <a:pt x="256" y="78"/>
                    <a:pt x="254" y="86"/>
                  </a:cubicBezTo>
                  <a:cubicBezTo>
                    <a:pt x="245" y="116"/>
                    <a:pt x="269" y="168"/>
                    <a:pt x="269" y="168"/>
                  </a:cubicBezTo>
                  <a:cubicBezTo>
                    <a:pt x="261" y="166"/>
                    <a:pt x="249" y="172"/>
                    <a:pt x="253" y="182"/>
                  </a:cubicBezTo>
                  <a:cubicBezTo>
                    <a:pt x="257" y="192"/>
                    <a:pt x="264" y="200"/>
                    <a:pt x="272" y="206"/>
                  </a:cubicBezTo>
                  <a:cubicBezTo>
                    <a:pt x="273" y="209"/>
                    <a:pt x="273" y="212"/>
                    <a:pt x="276" y="215"/>
                  </a:cubicBezTo>
                  <a:cubicBezTo>
                    <a:pt x="278" y="217"/>
                    <a:pt x="283" y="218"/>
                    <a:pt x="286" y="217"/>
                  </a:cubicBezTo>
                  <a:cubicBezTo>
                    <a:pt x="286" y="217"/>
                    <a:pt x="292" y="233"/>
                    <a:pt x="292" y="248"/>
                  </a:cubicBezTo>
                  <a:cubicBezTo>
                    <a:pt x="292" y="248"/>
                    <a:pt x="298" y="244"/>
                    <a:pt x="305" y="241"/>
                  </a:cubicBezTo>
                  <a:cubicBezTo>
                    <a:pt x="307" y="249"/>
                    <a:pt x="306" y="258"/>
                    <a:pt x="303" y="266"/>
                  </a:cubicBezTo>
                  <a:cubicBezTo>
                    <a:pt x="282" y="283"/>
                    <a:pt x="257" y="295"/>
                    <a:pt x="234" y="297"/>
                  </a:cubicBezTo>
                  <a:cubicBezTo>
                    <a:pt x="200" y="301"/>
                    <a:pt x="186" y="302"/>
                    <a:pt x="161" y="326"/>
                  </a:cubicBezTo>
                  <a:cubicBezTo>
                    <a:pt x="130" y="355"/>
                    <a:pt x="112" y="396"/>
                    <a:pt x="82" y="426"/>
                  </a:cubicBezTo>
                  <a:cubicBezTo>
                    <a:pt x="78" y="431"/>
                    <a:pt x="62" y="446"/>
                    <a:pt x="55" y="451"/>
                  </a:cubicBezTo>
                  <a:cubicBezTo>
                    <a:pt x="55" y="451"/>
                    <a:pt x="62" y="459"/>
                    <a:pt x="68" y="468"/>
                  </a:cubicBezTo>
                  <a:cubicBezTo>
                    <a:pt x="55" y="479"/>
                    <a:pt x="32" y="519"/>
                    <a:pt x="26" y="528"/>
                  </a:cubicBezTo>
                  <a:cubicBezTo>
                    <a:pt x="10" y="553"/>
                    <a:pt x="0" y="573"/>
                    <a:pt x="17" y="599"/>
                  </a:cubicBezTo>
                  <a:cubicBezTo>
                    <a:pt x="38" y="629"/>
                    <a:pt x="60" y="657"/>
                    <a:pt x="85" y="683"/>
                  </a:cubicBezTo>
                  <a:cubicBezTo>
                    <a:pt x="104" y="703"/>
                    <a:pt x="124" y="724"/>
                    <a:pt x="144" y="743"/>
                  </a:cubicBezTo>
                  <a:cubicBezTo>
                    <a:pt x="139" y="812"/>
                    <a:pt x="146" y="883"/>
                    <a:pt x="139" y="952"/>
                  </a:cubicBezTo>
                  <a:cubicBezTo>
                    <a:pt x="137" y="965"/>
                    <a:pt x="125" y="1015"/>
                    <a:pt x="134" y="1024"/>
                  </a:cubicBezTo>
                  <a:cubicBezTo>
                    <a:pt x="137" y="1026"/>
                    <a:pt x="144" y="1029"/>
                    <a:pt x="154" y="1031"/>
                  </a:cubicBezTo>
                  <a:cubicBezTo>
                    <a:pt x="152" y="1053"/>
                    <a:pt x="151" y="1075"/>
                    <a:pt x="154" y="1097"/>
                  </a:cubicBezTo>
                  <a:cubicBezTo>
                    <a:pt x="159" y="1132"/>
                    <a:pt x="167" y="1170"/>
                    <a:pt x="168" y="1206"/>
                  </a:cubicBezTo>
                  <a:cubicBezTo>
                    <a:pt x="169" y="1242"/>
                    <a:pt x="179" y="1279"/>
                    <a:pt x="184" y="1314"/>
                  </a:cubicBezTo>
                  <a:cubicBezTo>
                    <a:pt x="187" y="1340"/>
                    <a:pt x="200" y="1357"/>
                    <a:pt x="226" y="1362"/>
                  </a:cubicBezTo>
                  <a:cubicBezTo>
                    <a:pt x="286" y="1372"/>
                    <a:pt x="292" y="1293"/>
                    <a:pt x="292" y="1253"/>
                  </a:cubicBezTo>
                  <a:cubicBezTo>
                    <a:pt x="292" y="1212"/>
                    <a:pt x="289" y="1171"/>
                    <a:pt x="289" y="1131"/>
                  </a:cubicBezTo>
                  <a:cubicBezTo>
                    <a:pt x="290" y="1110"/>
                    <a:pt x="287" y="1090"/>
                    <a:pt x="288" y="1069"/>
                  </a:cubicBezTo>
                  <a:cubicBezTo>
                    <a:pt x="288" y="1058"/>
                    <a:pt x="284" y="1042"/>
                    <a:pt x="298" y="1047"/>
                  </a:cubicBezTo>
                  <a:cubicBezTo>
                    <a:pt x="301" y="1048"/>
                    <a:pt x="305" y="1046"/>
                    <a:pt x="305" y="1043"/>
                  </a:cubicBezTo>
                  <a:cubicBezTo>
                    <a:pt x="306" y="1036"/>
                    <a:pt x="305" y="1031"/>
                    <a:pt x="305" y="1024"/>
                  </a:cubicBezTo>
                  <a:cubicBezTo>
                    <a:pt x="305" y="1017"/>
                    <a:pt x="304" y="1011"/>
                    <a:pt x="303" y="1005"/>
                  </a:cubicBezTo>
                  <a:cubicBezTo>
                    <a:pt x="300" y="983"/>
                    <a:pt x="314" y="1013"/>
                    <a:pt x="314" y="1020"/>
                  </a:cubicBezTo>
                  <a:cubicBezTo>
                    <a:pt x="315" y="1052"/>
                    <a:pt x="305" y="1082"/>
                    <a:pt x="301" y="1113"/>
                  </a:cubicBezTo>
                  <a:cubicBezTo>
                    <a:pt x="300" y="1128"/>
                    <a:pt x="293" y="1139"/>
                    <a:pt x="308" y="1146"/>
                  </a:cubicBezTo>
                  <a:cubicBezTo>
                    <a:pt x="310" y="1147"/>
                    <a:pt x="316" y="1149"/>
                    <a:pt x="325" y="1151"/>
                  </a:cubicBezTo>
                  <a:cubicBezTo>
                    <a:pt x="316" y="1169"/>
                    <a:pt x="320" y="1206"/>
                    <a:pt x="319" y="1223"/>
                  </a:cubicBezTo>
                  <a:cubicBezTo>
                    <a:pt x="319" y="1260"/>
                    <a:pt x="334" y="1297"/>
                    <a:pt x="323" y="1334"/>
                  </a:cubicBezTo>
                  <a:cubicBezTo>
                    <a:pt x="311" y="1371"/>
                    <a:pt x="306" y="1404"/>
                    <a:pt x="311" y="1444"/>
                  </a:cubicBezTo>
                  <a:cubicBezTo>
                    <a:pt x="316" y="1482"/>
                    <a:pt x="310" y="1520"/>
                    <a:pt x="307" y="1558"/>
                  </a:cubicBezTo>
                  <a:cubicBezTo>
                    <a:pt x="300" y="1556"/>
                    <a:pt x="297" y="1560"/>
                    <a:pt x="296" y="1567"/>
                  </a:cubicBezTo>
                  <a:cubicBezTo>
                    <a:pt x="295" y="1579"/>
                    <a:pt x="298" y="1593"/>
                    <a:pt x="298" y="1605"/>
                  </a:cubicBezTo>
                  <a:cubicBezTo>
                    <a:pt x="298" y="1629"/>
                    <a:pt x="288" y="1642"/>
                    <a:pt x="276" y="1661"/>
                  </a:cubicBezTo>
                  <a:cubicBezTo>
                    <a:pt x="267" y="1677"/>
                    <a:pt x="278" y="1713"/>
                    <a:pt x="280" y="1729"/>
                  </a:cubicBezTo>
                  <a:cubicBezTo>
                    <a:pt x="285" y="1761"/>
                    <a:pt x="307" y="1769"/>
                    <a:pt x="337" y="1769"/>
                  </a:cubicBezTo>
                  <a:cubicBezTo>
                    <a:pt x="362" y="1769"/>
                    <a:pt x="383" y="1767"/>
                    <a:pt x="402" y="1749"/>
                  </a:cubicBezTo>
                  <a:cubicBezTo>
                    <a:pt x="417" y="1734"/>
                    <a:pt x="409" y="1712"/>
                    <a:pt x="397" y="1699"/>
                  </a:cubicBezTo>
                  <a:cubicBezTo>
                    <a:pt x="385" y="1686"/>
                    <a:pt x="371" y="1681"/>
                    <a:pt x="370" y="1661"/>
                  </a:cubicBezTo>
                  <a:cubicBezTo>
                    <a:pt x="369" y="1648"/>
                    <a:pt x="372" y="1640"/>
                    <a:pt x="377" y="1629"/>
                  </a:cubicBezTo>
                  <a:cubicBezTo>
                    <a:pt x="384" y="1612"/>
                    <a:pt x="380" y="1592"/>
                    <a:pt x="371" y="1576"/>
                  </a:cubicBezTo>
                  <a:cubicBezTo>
                    <a:pt x="372" y="1574"/>
                    <a:pt x="372" y="1572"/>
                    <a:pt x="373" y="1570"/>
                  </a:cubicBezTo>
                  <a:cubicBezTo>
                    <a:pt x="381" y="1547"/>
                    <a:pt x="388" y="1524"/>
                    <a:pt x="397" y="1502"/>
                  </a:cubicBezTo>
                  <a:cubicBezTo>
                    <a:pt x="410" y="1466"/>
                    <a:pt x="422" y="1427"/>
                    <a:pt x="425" y="1389"/>
                  </a:cubicBezTo>
                  <a:cubicBezTo>
                    <a:pt x="432" y="1314"/>
                    <a:pt x="418" y="1236"/>
                    <a:pt x="427" y="1161"/>
                  </a:cubicBezTo>
                  <a:cubicBezTo>
                    <a:pt x="444" y="1164"/>
                    <a:pt x="451" y="1148"/>
                    <a:pt x="452" y="1126"/>
                  </a:cubicBezTo>
                  <a:cubicBezTo>
                    <a:pt x="456" y="1068"/>
                    <a:pt x="468" y="1006"/>
                    <a:pt x="480" y="949"/>
                  </a:cubicBezTo>
                  <a:cubicBezTo>
                    <a:pt x="489" y="906"/>
                    <a:pt x="479" y="863"/>
                    <a:pt x="463" y="823"/>
                  </a:cubicBezTo>
                  <a:cubicBezTo>
                    <a:pt x="455" y="804"/>
                    <a:pt x="449" y="780"/>
                    <a:pt x="438" y="762"/>
                  </a:cubicBezTo>
                  <a:cubicBezTo>
                    <a:pt x="438" y="762"/>
                    <a:pt x="438" y="761"/>
                    <a:pt x="438" y="761"/>
                  </a:cubicBezTo>
                  <a:cubicBezTo>
                    <a:pt x="443" y="758"/>
                    <a:pt x="447" y="754"/>
                    <a:pt x="451" y="750"/>
                  </a:cubicBezTo>
                  <a:cubicBezTo>
                    <a:pt x="453" y="748"/>
                    <a:pt x="455" y="745"/>
                    <a:pt x="454" y="743"/>
                  </a:cubicBezTo>
                  <a:cubicBezTo>
                    <a:pt x="449" y="726"/>
                    <a:pt x="445" y="713"/>
                    <a:pt x="443" y="695"/>
                  </a:cubicBezTo>
                  <a:cubicBezTo>
                    <a:pt x="439" y="664"/>
                    <a:pt x="447" y="629"/>
                    <a:pt x="455" y="599"/>
                  </a:cubicBezTo>
                  <a:cubicBezTo>
                    <a:pt x="459" y="584"/>
                    <a:pt x="462" y="570"/>
                    <a:pt x="468" y="556"/>
                  </a:cubicBezTo>
                  <a:cubicBezTo>
                    <a:pt x="472" y="546"/>
                    <a:pt x="477" y="537"/>
                    <a:pt x="482" y="528"/>
                  </a:cubicBezTo>
                  <a:cubicBezTo>
                    <a:pt x="486" y="521"/>
                    <a:pt x="494" y="525"/>
                    <a:pt x="501" y="531"/>
                  </a:cubicBezTo>
                  <a:cubicBezTo>
                    <a:pt x="501" y="554"/>
                    <a:pt x="499" y="578"/>
                    <a:pt x="497" y="601"/>
                  </a:cubicBezTo>
                  <a:cubicBezTo>
                    <a:pt x="494" y="628"/>
                    <a:pt x="505" y="649"/>
                    <a:pt x="521" y="667"/>
                  </a:cubicBezTo>
                  <a:cubicBezTo>
                    <a:pt x="521" y="668"/>
                    <a:pt x="521" y="669"/>
                    <a:pt x="522" y="670"/>
                  </a:cubicBezTo>
                  <a:cubicBezTo>
                    <a:pt x="532" y="680"/>
                    <a:pt x="511" y="731"/>
                    <a:pt x="534" y="729"/>
                  </a:cubicBezTo>
                  <a:cubicBezTo>
                    <a:pt x="541" y="728"/>
                    <a:pt x="548" y="729"/>
                    <a:pt x="554" y="727"/>
                  </a:cubicBezTo>
                  <a:cubicBezTo>
                    <a:pt x="576" y="717"/>
                    <a:pt x="542" y="743"/>
                    <a:pt x="533" y="747"/>
                  </a:cubicBezTo>
                  <a:cubicBezTo>
                    <a:pt x="525" y="749"/>
                    <a:pt x="515" y="745"/>
                    <a:pt x="511" y="754"/>
                  </a:cubicBezTo>
                  <a:cubicBezTo>
                    <a:pt x="510" y="755"/>
                    <a:pt x="510" y="756"/>
                    <a:pt x="511" y="757"/>
                  </a:cubicBezTo>
                  <a:cubicBezTo>
                    <a:pt x="515" y="761"/>
                    <a:pt x="518" y="763"/>
                    <a:pt x="523" y="764"/>
                  </a:cubicBezTo>
                  <a:cubicBezTo>
                    <a:pt x="522" y="765"/>
                    <a:pt x="522" y="765"/>
                    <a:pt x="522" y="765"/>
                  </a:cubicBezTo>
                  <a:cubicBezTo>
                    <a:pt x="520" y="766"/>
                    <a:pt x="520" y="768"/>
                    <a:pt x="521" y="770"/>
                  </a:cubicBezTo>
                  <a:cubicBezTo>
                    <a:pt x="535" y="790"/>
                    <a:pt x="568" y="776"/>
                    <a:pt x="585" y="766"/>
                  </a:cubicBezTo>
                  <a:cubicBezTo>
                    <a:pt x="596" y="760"/>
                    <a:pt x="597" y="732"/>
                    <a:pt x="599" y="722"/>
                  </a:cubicBezTo>
                  <a:cubicBezTo>
                    <a:pt x="601" y="707"/>
                    <a:pt x="601" y="699"/>
                    <a:pt x="592" y="687"/>
                  </a:cubicBezTo>
                  <a:close/>
                  <a:moveTo>
                    <a:pt x="177" y="699"/>
                  </a:moveTo>
                  <a:cubicBezTo>
                    <a:pt x="177" y="701"/>
                    <a:pt x="175" y="703"/>
                    <a:pt x="173" y="702"/>
                  </a:cubicBezTo>
                  <a:cubicBezTo>
                    <a:pt x="159" y="697"/>
                    <a:pt x="150" y="679"/>
                    <a:pt x="141" y="668"/>
                  </a:cubicBezTo>
                  <a:cubicBezTo>
                    <a:pt x="129" y="654"/>
                    <a:pt x="116" y="641"/>
                    <a:pt x="105" y="625"/>
                  </a:cubicBezTo>
                  <a:cubicBezTo>
                    <a:pt x="96" y="612"/>
                    <a:pt x="85" y="600"/>
                    <a:pt x="89" y="583"/>
                  </a:cubicBezTo>
                  <a:cubicBezTo>
                    <a:pt x="91" y="577"/>
                    <a:pt x="94" y="570"/>
                    <a:pt x="98" y="564"/>
                  </a:cubicBezTo>
                  <a:cubicBezTo>
                    <a:pt x="99" y="562"/>
                    <a:pt x="100" y="560"/>
                    <a:pt x="100" y="558"/>
                  </a:cubicBezTo>
                  <a:cubicBezTo>
                    <a:pt x="103" y="548"/>
                    <a:pt x="110" y="539"/>
                    <a:pt x="117" y="533"/>
                  </a:cubicBezTo>
                  <a:cubicBezTo>
                    <a:pt x="118" y="533"/>
                    <a:pt x="118" y="533"/>
                    <a:pt x="119" y="533"/>
                  </a:cubicBezTo>
                  <a:cubicBezTo>
                    <a:pt x="119" y="533"/>
                    <a:pt x="119" y="533"/>
                    <a:pt x="119" y="533"/>
                  </a:cubicBezTo>
                  <a:cubicBezTo>
                    <a:pt x="119" y="533"/>
                    <a:pt x="119" y="533"/>
                    <a:pt x="119" y="533"/>
                  </a:cubicBezTo>
                  <a:cubicBezTo>
                    <a:pt x="119" y="533"/>
                    <a:pt x="120" y="533"/>
                    <a:pt x="120" y="533"/>
                  </a:cubicBezTo>
                  <a:cubicBezTo>
                    <a:pt x="122" y="538"/>
                    <a:pt x="124" y="542"/>
                    <a:pt x="126" y="546"/>
                  </a:cubicBezTo>
                  <a:cubicBezTo>
                    <a:pt x="131" y="538"/>
                    <a:pt x="137" y="530"/>
                    <a:pt x="143" y="522"/>
                  </a:cubicBezTo>
                  <a:cubicBezTo>
                    <a:pt x="145" y="519"/>
                    <a:pt x="149" y="511"/>
                    <a:pt x="154" y="508"/>
                  </a:cubicBezTo>
                  <a:cubicBezTo>
                    <a:pt x="155" y="506"/>
                    <a:pt x="157" y="505"/>
                    <a:pt x="160" y="505"/>
                  </a:cubicBezTo>
                  <a:cubicBezTo>
                    <a:pt x="161" y="505"/>
                    <a:pt x="163" y="506"/>
                    <a:pt x="163" y="507"/>
                  </a:cubicBezTo>
                  <a:cubicBezTo>
                    <a:pt x="167" y="537"/>
                    <a:pt x="170" y="570"/>
                    <a:pt x="170" y="600"/>
                  </a:cubicBezTo>
                  <a:cubicBezTo>
                    <a:pt x="169" y="633"/>
                    <a:pt x="179" y="666"/>
                    <a:pt x="177" y="699"/>
                  </a:cubicBezTo>
                  <a:close/>
                </a:path>
              </a:pathLst>
            </a:custGeom>
            <a:solidFill>
              <a:srgbClr val="C00000">
                <a:alpha val="4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60" name="Freeform 7"/>
            <p:cNvSpPr>
              <a:spLocks noEditPoints="1"/>
            </p:cNvSpPr>
            <p:nvPr/>
          </p:nvSpPr>
          <p:spPr bwMode="auto">
            <a:xfrm>
              <a:off x="1591769" y="2093860"/>
              <a:ext cx="1254402" cy="3633440"/>
            </a:xfrm>
            <a:custGeom>
              <a:avLst/>
              <a:gdLst>
                <a:gd name="T0" fmla="*/ 466 w 490"/>
                <a:gd name="T1" fmla="*/ 406 h 1420"/>
                <a:gd name="T2" fmla="*/ 473 w 490"/>
                <a:gd name="T3" fmla="*/ 336 h 1420"/>
                <a:gd name="T4" fmla="*/ 358 w 490"/>
                <a:gd name="T5" fmla="*/ 225 h 1420"/>
                <a:gd name="T6" fmla="*/ 369 w 490"/>
                <a:gd name="T7" fmla="*/ 117 h 1420"/>
                <a:gd name="T8" fmla="*/ 354 w 490"/>
                <a:gd name="T9" fmla="*/ 16 h 1420"/>
                <a:gd name="T10" fmla="*/ 291 w 490"/>
                <a:gd name="T11" fmla="*/ 1 h 1420"/>
                <a:gd name="T12" fmla="*/ 240 w 490"/>
                <a:gd name="T13" fmla="*/ 18 h 1420"/>
                <a:gd name="T14" fmla="*/ 215 w 490"/>
                <a:gd name="T15" fmla="*/ 16 h 1420"/>
                <a:gd name="T16" fmla="*/ 206 w 490"/>
                <a:gd name="T17" fmla="*/ 16 h 1420"/>
                <a:gd name="T18" fmla="*/ 187 w 490"/>
                <a:gd name="T19" fmla="*/ 26 h 1420"/>
                <a:gd name="T20" fmla="*/ 155 w 490"/>
                <a:gd name="T21" fmla="*/ 100 h 1420"/>
                <a:gd name="T22" fmla="*/ 124 w 490"/>
                <a:gd name="T23" fmla="*/ 116 h 1420"/>
                <a:gd name="T24" fmla="*/ 116 w 490"/>
                <a:gd name="T25" fmla="*/ 121 h 1420"/>
                <a:gd name="T26" fmla="*/ 86 w 490"/>
                <a:gd name="T27" fmla="*/ 96 h 1420"/>
                <a:gd name="T28" fmla="*/ 88 w 490"/>
                <a:gd name="T29" fmla="*/ 121 h 1420"/>
                <a:gd name="T30" fmla="*/ 88 w 490"/>
                <a:gd name="T31" fmla="*/ 122 h 1420"/>
                <a:gd name="T32" fmla="*/ 101 w 490"/>
                <a:gd name="T33" fmla="*/ 142 h 1420"/>
                <a:gd name="T34" fmla="*/ 119 w 490"/>
                <a:gd name="T35" fmla="*/ 162 h 1420"/>
                <a:gd name="T36" fmla="*/ 81 w 490"/>
                <a:gd name="T37" fmla="*/ 125 h 1420"/>
                <a:gd name="T38" fmla="*/ 81 w 490"/>
                <a:gd name="T39" fmla="*/ 125 h 1420"/>
                <a:gd name="T40" fmla="*/ 81 w 490"/>
                <a:gd name="T41" fmla="*/ 134 h 1420"/>
                <a:gd name="T42" fmla="*/ 106 w 490"/>
                <a:gd name="T43" fmla="*/ 178 h 1420"/>
                <a:gd name="T44" fmla="*/ 160 w 490"/>
                <a:gd name="T45" fmla="*/ 195 h 1420"/>
                <a:gd name="T46" fmla="*/ 247 w 490"/>
                <a:gd name="T47" fmla="*/ 196 h 1420"/>
                <a:gd name="T48" fmla="*/ 66 w 490"/>
                <a:gd name="T49" fmla="*/ 328 h 1420"/>
                <a:gd name="T50" fmla="*/ 14 w 490"/>
                <a:gd name="T51" fmla="*/ 467 h 1420"/>
                <a:gd name="T52" fmla="*/ 113 w 490"/>
                <a:gd name="T53" fmla="*/ 755 h 1420"/>
                <a:gd name="T54" fmla="*/ 126 w 490"/>
                <a:gd name="T55" fmla="*/ 873 h 1420"/>
                <a:gd name="T56" fmla="*/ 184 w 490"/>
                <a:gd name="T57" fmla="*/ 1089 h 1420"/>
                <a:gd name="T58" fmla="*/ 234 w 490"/>
                <a:gd name="T59" fmla="*/ 851 h 1420"/>
                <a:gd name="T60" fmla="*/ 249 w 490"/>
                <a:gd name="T61" fmla="*/ 813 h 1420"/>
                <a:gd name="T62" fmla="*/ 246 w 490"/>
                <a:gd name="T63" fmla="*/ 886 h 1420"/>
                <a:gd name="T64" fmla="*/ 260 w 490"/>
                <a:gd name="T65" fmla="*/ 976 h 1420"/>
                <a:gd name="T66" fmla="*/ 251 w 490"/>
                <a:gd name="T67" fmla="*/ 1248 h 1420"/>
                <a:gd name="T68" fmla="*/ 225 w 490"/>
                <a:gd name="T69" fmla="*/ 1333 h 1420"/>
                <a:gd name="T70" fmla="*/ 327 w 490"/>
                <a:gd name="T71" fmla="*/ 1404 h 1420"/>
                <a:gd name="T72" fmla="*/ 307 w 490"/>
                <a:gd name="T73" fmla="*/ 1306 h 1420"/>
                <a:gd name="T74" fmla="*/ 324 w 490"/>
                <a:gd name="T75" fmla="*/ 1203 h 1420"/>
                <a:gd name="T76" fmla="*/ 368 w 490"/>
                <a:gd name="T77" fmla="*/ 897 h 1420"/>
                <a:gd name="T78" fmla="*/ 357 w 490"/>
                <a:gd name="T79" fmla="*/ 600 h 1420"/>
                <a:gd name="T80" fmla="*/ 370 w 490"/>
                <a:gd name="T81" fmla="*/ 584 h 1420"/>
                <a:gd name="T82" fmla="*/ 381 w 490"/>
                <a:gd name="T83" fmla="*/ 432 h 1420"/>
                <a:gd name="T84" fmla="*/ 405 w 490"/>
                <a:gd name="T85" fmla="*/ 469 h 1420"/>
                <a:gd name="T86" fmla="*/ 436 w 490"/>
                <a:gd name="T87" fmla="*/ 573 h 1420"/>
                <a:gd name="T88" fmla="*/ 416 w 490"/>
                <a:gd name="T89" fmla="*/ 593 h 1420"/>
                <a:gd name="T90" fmla="*/ 425 w 490"/>
                <a:gd name="T91" fmla="*/ 603 h 1420"/>
                <a:gd name="T92" fmla="*/ 488 w 490"/>
                <a:gd name="T93" fmla="*/ 568 h 1420"/>
                <a:gd name="T94" fmla="*/ 141 w 490"/>
                <a:gd name="T95" fmla="*/ 551 h 1420"/>
                <a:gd name="T96" fmla="*/ 73 w 490"/>
                <a:gd name="T97" fmla="*/ 454 h 1420"/>
                <a:gd name="T98" fmla="*/ 96 w 490"/>
                <a:gd name="T99" fmla="*/ 414 h 1420"/>
                <a:gd name="T100" fmla="*/ 97 w 490"/>
                <a:gd name="T101" fmla="*/ 414 h 1420"/>
                <a:gd name="T102" fmla="*/ 117 w 490"/>
                <a:gd name="T103" fmla="*/ 405 h 1420"/>
                <a:gd name="T104" fmla="*/ 133 w 490"/>
                <a:gd name="T105" fmla="*/ 393 h 1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0" h="1420">
                  <a:moveTo>
                    <a:pt x="483" y="539"/>
                  </a:moveTo>
                  <a:cubicBezTo>
                    <a:pt x="465" y="517"/>
                    <a:pt x="490" y="487"/>
                    <a:pt x="481" y="463"/>
                  </a:cubicBezTo>
                  <a:cubicBezTo>
                    <a:pt x="474" y="445"/>
                    <a:pt x="471" y="425"/>
                    <a:pt x="466" y="406"/>
                  </a:cubicBezTo>
                  <a:cubicBezTo>
                    <a:pt x="470" y="404"/>
                    <a:pt x="473" y="402"/>
                    <a:pt x="477" y="401"/>
                  </a:cubicBezTo>
                  <a:cubicBezTo>
                    <a:pt x="479" y="400"/>
                    <a:pt x="479" y="399"/>
                    <a:pt x="479" y="397"/>
                  </a:cubicBezTo>
                  <a:cubicBezTo>
                    <a:pt x="476" y="376"/>
                    <a:pt x="470" y="358"/>
                    <a:pt x="473" y="336"/>
                  </a:cubicBezTo>
                  <a:cubicBezTo>
                    <a:pt x="476" y="312"/>
                    <a:pt x="478" y="299"/>
                    <a:pt x="459" y="282"/>
                  </a:cubicBezTo>
                  <a:cubicBezTo>
                    <a:pt x="444" y="268"/>
                    <a:pt x="416" y="249"/>
                    <a:pt x="395" y="244"/>
                  </a:cubicBezTo>
                  <a:cubicBezTo>
                    <a:pt x="382" y="240"/>
                    <a:pt x="370" y="232"/>
                    <a:pt x="358" y="225"/>
                  </a:cubicBezTo>
                  <a:cubicBezTo>
                    <a:pt x="353" y="213"/>
                    <a:pt x="352" y="204"/>
                    <a:pt x="354" y="191"/>
                  </a:cubicBezTo>
                  <a:cubicBezTo>
                    <a:pt x="354" y="189"/>
                    <a:pt x="354" y="187"/>
                    <a:pt x="354" y="186"/>
                  </a:cubicBezTo>
                  <a:cubicBezTo>
                    <a:pt x="367" y="167"/>
                    <a:pt x="365" y="142"/>
                    <a:pt x="369" y="117"/>
                  </a:cubicBezTo>
                  <a:cubicBezTo>
                    <a:pt x="372" y="94"/>
                    <a:pt x="374" y="74"/>
                    <a:pt x="368" y="57"/>
                  </a:cubicBezTo>
                  <a:cubicBezTo>
                    <a:pt x="368" y="57"/>
                    <a:pt x="368" y="57"/>
                    <a:pt x="368" y="57"/>
                  </a:cubicBezTo>
                  <a:cubicBezTo>
                    <a:pt x="368" y="57"/>
                    <a:pt x="373" y="29"/>
                    <a:pt x="354" y="16"/>
                  </a:cubicBezTo>
                  <a:cubicBezTo>
                    <a:pt x="354" y="16"/>
                    <a:pt x="334" y="3"/>
                    <a:pt x="297" y="1"/>
                  </a:cubicBezTo>
                  <a:cubicBezTo>
                    <a:pt x="295" y="1"/>
                    <a:pt x="293" y="1"/>
                    <a:pt x="291" y="1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80" y="0"/>
                    <a:pt x="269" y="3"/>
                    <a:pt x="259" y="8"/>
                  </a:cubicBezTo>
                  <a:cubicBezTo>
                    <a:pt x="252" y="11"/>
                    <a:pt x="246" y="14"/>
                    <a:pt x="240" y="18"/>
                  </a:cubicBezTo>
                  <a:cubicBezTo>
                    <a:pt x="206" y="64"/>
                    <a:pt x="225" y="129"/>
                    <a:pt x="225" y="129"/>
                  </a:cubicBezTo>
                  <a:cubicBezTo>
                    <a:pt x="202" y="82"/>
                    <a:pt x="225" y="22"/>
                    <a:pt x="225" y="21"/>
                  </a:cubicBezTo>
                  <a:cubicBezTo>
                    <a:pt x="222" y="19"/>
                    <a:pt x="219" y="17"/>
                    <a:pt x="215" y="16"/>
                  </a:cubicBezTo>
                  <a:cubicBezTo>
                    <a:pt x="212" y="15"/>
                    <a:pt x="210" y="15"/>
                    <a:pt x="207" y="16"/>
                  </a:cubicBezTo>
                  <a:cubicBezTo>
                    <a:pt x="207" y="16"/>
                    <a:pt x="207" y="16"/>
                    <a:pt x="207" y="16"/>
                  </a:cubicBezTo>
                  <a:cubicBezTo>
                    <a:pt x="206" y="16"/>
                    <a:pt x="206" y="16"/>
                    <a:pt x="206" y="16"/>
                  </a:cubicBezTo>
                  <a:cubicBezTo>
                    <a:pt x="206" y="16"/>
                    <a:pt x="206" y="16"/>
                    <a:pt x="206" y="16"/>
                  </a:cubicBezTo>
                  <a:cubicBezTo>
                    <a:pt x="198" y="18"/>
                    <a:pt x="192" y="22"/>
                    <a:pt x="187" y="26"/>
                  </a:cubicBezTo>
                  <a:cubicBezTo>
                    <a:pt x="187" y="26"/>
                    <a:pt x="187" y="26"/>
                    <a:pt x="187" y="26"/>
                  </a:cubicBezTo>
                  <a:cubicBezTo>
                    <a:pt x="170" y="38"/>
                    <a:pt x="162" y="75"/>
                    <a:pt x="161" y="78"/>
                  </a:cubicBezTo>
                  <a:cubicBezTo>
                    <a:pt x="161" y="79"/>
                    <a:pt x="161" y="80"/>
                    <a:pt x="161" y="81"/>
                  </a:cubicBezTo>
                  <a:cubicBezTo>
                    <a:pt x="158" y="88"/>
                    <a:pt x="157" y="94"/>
                    <a:pt x="155" y="100"/>
                  </a:cubicBezTo>
                  <a:cubicBezTo>
                    <a:pt x="144" y="119"/>
                    <a:pt x="117" y="111"/>
                    <a:pt x="112" y="93"/>
                  </a:cubicBezTo>
                  <a:cubicBezTo>
                    <a:pt x="112" y="92"/>
                    <a:pt x="111" y="92"/>
                    <a:pt x="111" y="93"/>
                  </a:cubicBezTo>
                  <a:cubicBezTo>
                    <a:pt x="112" y="104"/>
                    <a:pt x="117" y="111"/>
                    <a:pt x="124" y="116"/>
                  </a:cubicBezTo>
                  <a:cubicBezTo>
                    <a:pt x="121" y="116"/>
                    <a:pt x="118" y="116"/>
                    <a:pt x="118" y="118"/>
                  </a:cubicBezTo>
                  <a:cubicBezTo>
                    <a:pt x="117" y="119"/>
                    <a:pt x="119" y="121"/>
                    <a:pt x="122" y="124"/>
                  </a:cubicBezTo>
                  <a:cubicBezTo>
                    <a:pt x="120" y="123"/>
                    <a:pt x="118" y="122"/>
                    <a:pt x="116" y="121"/>
                  </a:cubicBezTo>
                  <a:cubicBezTo>
                    <a:pt x="107" y="116"/>
                    <a:pt x="88" y="99"/>
                    <a:pt x="87" y="88"/>
                  </a:cubicBezTo>
                  <a:cubicBezTo>
                    <a:pt x="87" y="87"/>
                    <a:pt x="85" y="87"/>
                    <a:pt x="85" y="88"/>
                  </a:cubicBezTo>
                  <a:cubicBezTo>
                    <a:pt x="85" y="91"/>
                    <a:pt x="86" y="93"/>
                    <a:pt x="86" y="96"/>
                  </a:cubicBezTo>
                  <a:cubicBezTo>
                    <a:pt x="89" y="107"/>
                    <a:pt x="96" y="127"/>
                    <a:pt x="120" y="142"/>
                  </a:cubicBezTo>
                  <a:cubicBezTo>
                    <a:pt x="109" y="137"/>
                    <a:pt x="98" y="127"/>
                    <a:pt x="89" y="121"/>
                  </a:cubicBezTo>
                  <a:cubicBezTo>
                    <a:pt x="89" y="121"/>
                    <a:pt x="88" y="121"/>
                    <a:pt x="88" y="121"/>
                  </a:cubicBezTo>
                  <a:cubicBezTo>
                    <a:pt x="88" y="121"/>
                    <a:pt x="88" y="121"/>
                    <a:pt x="88" y="121"/>
                  </a:cubicBezTo>
                  <a:cubicBezTo>
                    <a:pt x="88" y="121"/>
                    <a:pt x="88" y="121"/>
                    <a:pt x="88" y="121"/>
                  </a:cubicBezTo>
                  <a:cubicBezTo>
                    <a:pt x="88" y="121"/>
                    <a:pt x="88" y="122"/>
                    <a:pt x="88" y="122"/>
                  </a:cubicBezTo>
                  <a:cubicBezTo>
                    <a:pt x="88" y="122"/>
                    <a:pt x="88" y="122"/>
                    <a:pt x="88" y="122"/>
                  </a:cubicBezTo>
                  <a:cubicBezTo>
                    <a:pt x="89" y="124"/>
                    <a:pt x="91" y="130"/>
                    <a:pt x="101" y="142"/>
                  </a:cubicBezTo>
                  <a:cubicBezTo>
                    <a:pt x="101" y="142"/>
                    <a:pt x="101" y="142"/>
                    <a:pt x="101" y="142"/>
                  </a:cubicBezTo>
                  <a:cubicBezTo>
                    <a:pt x="103" y="144"/>
                    <a:pt x="105" y="146"/>
                    <a:pt x="106" y="148"/>
                  </a:cubicBezTo>
                  <a:cubicBezTo>
                    <a:pt x="109" y="152"/>
                    <a:pt x="112" y="155"/>
                    <a:pt x="115" y="158"/>
                  </a:cubicBezTo>
                  <a:cubicBezTo>
                    <a:pt x="116" y="159"/>
                    <a:pt x="118" y="161"/>
                    <a:pt x="119" y="162"/>
                  </a:cubicBezTo>
                  <a:cubicBezTo>
                    <a:pt x="116" y="161"/>
                    <a:pt x="113" y="160"/>
                    <a:pt x="110" y="159"/>
                  </a:cubicBezTo>
                  <a:cubicBezTo>
                    <a:pt x="98" y="152"/>
                    <a:pt x="88" y="137"/>
                    <a:pt x="82" y="125"/>
                  </a:cubicBezTo>
                  <a:cubicBezTo>
                    <a:pt x="82" y="125"/>
                    <a:pt x="82" y="125"/>
                    <a:pt x="81" y="125"/>
                  </a:cubicBezTo>
                  <a:cubicBezTo>
                    <a:pt x="81" y="125"/>
                    <a:pt x="81" y="125"/>
                    <a:pt x="81" y="125"/>
                  </a:cubicBezTo>
                  <a:cubicBezTo>
                    <a:pt x="81" y="125"/>
                    <a:pt x="81" y="125"/>
                    <a:pt x="81" y="125"/>
                  </a:cubicBezTo>
                  <a:cubicBezTo>
                    <a:pt x="81" y="125"/>
                    <a:pt x="81" y="125"/>
                    <a:pt x="81" y="125"/>
                  </a:cubicBezTo>
                  <a:cubicBezTo>
                    <a:pt x="81" y="125"/>
                    <a:pt x="81" y="125"/>
                    <a:pt x="81" y="126"/>
                  </a:cubicBezTo>
                  <a:cubicBezTo>
                    <a:pt x="80" y="126"/>
                    <a:pt x="80" y="128"/>
                    <a:pt x="81" y="134"/>
                  </a:cubicBezTo>
                  <a:cubicBezTo>
                    <a:pt x="81" y="134"/>
                    <a:pt x="81" y="134"/>
                    <a:pt x="81" y="134"/>
                  </a:cubicBezTo>
                  <a:cubicBezTo>
                    <a:pt x="82" y="139"/>
                    <a:pt x="83" y="145"/>
                    <a:pt x="88" y="155"/>
                  </a:cubicBezTo>
                  <a:cubicBezTo>
                    <a:pt x="88" y="155"/>
                    <a:pt x="92" y="161"/>
                    <a:pt x="97" y="168"/>
                  </a:cubicBezTo>
                  <a:cubicBezTo>
                    <a:pt x="99" y="171"/>
                    <a:pt x="102" y="175"/>
                    <a:pt x="106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19" y="187"/>
                    <a:pt x="130" y="191"/>
                  </a:cubicBezTo>
                  <a:cubicBezTo>
                    <a:pt x="140" y="194"/>
                    <a:pt x="150" y="195"/>
                    <a:pt x="160" y="195"/>
                  </a:cubicBezTo>
                  <a:cubicBezTo>
                    <a:pt x="163" y="195"/>
                    <a:pt x="203" y="192"/>
                    <a:pt x="234" y="159"/>
                  </a:cubicBezTo>
                  <a:cubicBezTo>
                    <a:pt x="238" y="165"/>
                    <a:pt x="243" y="171"/>
                    <a:pt x="248" y="176"/>
                  </a:cubicBezTo>
                  <a:cubicBezTo>
                    <a:pt x="250" y="182"/>
                    <a:pt x="249" y="189"/>
                    <a:pt x="247" y="196"/>
                  </a:cubicBezTo>
                  <a:cubicBezTo>
                    <a:pt x="230" y="210"/>
                    <a:pt x="210" y="219"/>
                    <a:pt x="191" y="221"/>
                  </a:cubicBezTo>
                  <a:cubicBezTo>
                    <a:pt x="163" y="224"/>
                    <a:pt x="151" y="226"/>
                    <a:pt x="131" y="245"/>
                  </a:cubicBezTo>
                  <a:cubicBezTo>
                    <a:pt x="106" y="269"/>
                    <a:pt x="91" y="303"/>
                    <a:pt x="66" y="328"/>
                  </a:cubicBezTo>
                  <a:cubicBezTo>
                    <a:pt x="50" y="344"/>
                    <a:pt x="50" y="348"/>
                    <a:pt x="57" y="359"/>
                  </a:cubicBezTo>
                  <a:cubicBezTo>
                    <a:pt x="47" y="367"/>
                    <a:pt x="27" y="402"/>
                    <a:pt x="21" y="410"/>
                  </a:cubicBezTo>
                  <a:cubicBezTo>
                    <a:pt x="8" y="430"/>
                    <a:pt x="0" y="447"/>
                    <a:pt x="14" y="467"/>
                  </a:cubicBezTo>
                  <a:cubicBezTo>
                    <a:pt x="31" y="492"/>
                    <a:pt x="49" y="515"/>
                    <a:pt x="70" y="536"/>
                  </a:cubicBezTo>
                  <a:cubicBezTo>
                    <a:pt x="85" y="552"/>
                    <a:pt x="101" y="569"/>
                    <a:pt x="118" y="584"/>
                  </a:cubicBezTo>
                  <a:cubicBezTo>
                    <a:pt x="113" y="641"/>
                    <a:pt x="119" y="699"/>
                    <a:pt x="113" y="755"/>
                  </a:cubicBezTo>
                  <a:cubicBezTo>
                    <a:pt x="112" y="765"/>
                    <a:pt x="102" y="806"/>
                    <a:pt x="110" y="814"/>
                  </a:cubicBezTo>
                  <a:cubicBezTo>
                    <a:pt x="112" y="815"/>
                    <a:pt x="118" y="817"/>
                    <a:pt x="126" y="820"/>
                  </a:cubicBezTo>
                  <a:cubicBezTo>
                    <a:pt x="124" y="837"/>
                    <a:pt x="123" y="855"/>
                    <a:pt x="126" y="873"/>
                  </a:cubicBezTo>
                  <a:cubicBezTo>
                    <a:pt x="130" y="902"/>
                    <a:pt x="137" y="933"/>
                    <a:pt x="137" y="962"/>
                  </a:cubicBezTo>
                  <a:cubicBezTo>
                    <a:pt x="138" y="991"/>
                    <a:pt x="146" y="1021"/>
                    <a:pt x="150" y="1050"/>
                  </a:cubicBezTo>
                  <a:cubicBezTo>
                    <a:pt x="153" y="1071"/>
                    <a:pt x="163" y="1085"/>
                    <a:pt x="184" y="1089"/>
                  </a:cubicBezTo>
                  <a:cubicBezTo>
                    <a:pt x="233" y="1097"/>
                    <a:pt x="238" y="1033"/>
                    <a:pt x="238" y="1000"/>
                  </a:cubicBezTo>
                  <a:cubicBezTo>
                    <a:pt x="238" y="967"/>
                    <a:pt x="236" y="934"/>
                    <a:pt x="236" y="900"/>
                  </a:cubicBezTo>
                  <a:cubicBezTo>
                    <a:pt x="236" y="884"/>
                    <a:pt x="234" y="867"/>
                    <a:pt x="234" y="851"/>
                  </a:cubicBezTo>
                  <a:cubicBezTo>
                    <a:pt x="234" y="841"/>
                    <a:pt x="232" y="828"/>
                    <a:pt x="243" y="832"/>
                  </a:cubicBezTo>
                  <a:cubicBezTo>
                    <a:pt x="245" y="833"/>
                    <a:pt x="248" y="831"/>
                    <a:pt x="249" y="829"/>
                  </a:cubicBezTo>
                  <a:cubicBezTo>
                    <a:pt x="249" y="824"/>
                    <a:pt x="249" y="819"/>
                    <a:pt x="249" y="813"/>
                  </a:cubicBezTo>
                  <a:cubicBezTo>
                    <a:pt x="248" y="808"/>
                    <a:pt x="248" y="803"/>
                    <a:pt x="247" y="798"/>
                  </a:cubicBezTo>
                  <a:cubicBezTo>
                    <a:pt x="245" y="780"/>
                    <a:pt x="256" y="805"/>
                    <a:pt x="256" y="810"/>
                  </a:cubicBezTo>
                  <a:cubicBezTo>
                    <a:pt x="257" y="836"/>
                    <a:pt x="249" y="861"/>
                    <a:pt x="246" y="886"/>
                  </a:cubicBezTo>
                  <a:cubicBezTo>
                    <a:pt x="244" y="898"/>
                    <a:pt x="239" y="907"/>
                    <a:pt x="251" y="913"/>
                  </a:cubicBezTo>
                  <a:cubicBezTo>
                    <a:pt x="253" y="913"/>
                    <a:pt x="258" y="915"/>
                    <a:pt x="265" y="917"/>
                  </a:cubicBezTo>
                  <a:cubicBezTo>
                    <a:pt x="258" y="932"/>
                    <a:pt x="261" y="962"/>
                    <a:pt x="260" y="976"/>
                  </a:cubicBezTo>
                  <a:cubicBezTo>
                    <a:pt x="260" y="1006"/>
                    <a:pt x="272" y="1036"/>
                    <a:pt x="263" y="1066"/>
                  </a:cubicBezTo>
                  <a:cubicBezTo>
                    <a:pt x="254" y="1096"/>
                    <a:pt x="250" y="1123"/>
                    <a:pt x="254" y="1155"/>
                  </a:cubicBezTo>
                  <a:cubicBezTo>
                    <a:pt x="258" y="1186"/>
                    <a:pt x="253" y="1218"/>
                    <a:pt x="251" y="1248"/>
                  </a:cubicBezTo>
                  <a:cubicBezTo>
                    <a:pt x="245" y="1247"/>
                    <a:pt x="242" y="1250"/>
                    <a:pt x="242" y="1256"/>
                  </a:cubicBezTo>
                  <a:cubicBezTo>
                    <a:pt x="240" y="1266"/>
                    <a:pt x="243" y="1277"/>
                    <a:pt x="243" y="1287"/>
                  </a:cubicBezTo>
                  <a:cubicBezTo>
                    <a:pt x="243" y="1307"/>
                    <a:pt x="234" y="1317"/>
                    <a:pt x="225" y="1333"/>
                  </a:cubicBezTo>
                  <a:cubicBezTo>
                    <a:pt x="218" y="1346"/>
                    <a:pt x="227" y="1375"/>
                    <a:pt x="229" y="1388"/>
                  </a:cubicBezTo>
                  <a:cubicBezTo>
                    <a:pt x="232" y="1414"/>
                    <a:pt x="250" y="1420"/>
                    <a:pt x="275" y="1420"/>
                  </a:cubicBezTo>
                  <a:cubicBezTo>
                    <a:pt x="295" y="1420"/>
                    <a:pt x="312" y="1419"/>
                    <a:pt x="327" y="1404"/>
                  </a:cubicBezTo>
                  <a:cubicBezTo>
                    <a:pt x="340" y="1392"/>
                    <a:pt x="334" y="1374"/>
                    <a:pt x="323" y="1363"/>
                  </a:cubicBezTo>
                  <a:cubicBezTo>
                    <a:pt x="314" y="1353"/>
                    <a:pt x="303" y="1349"/>
                    <a:pt x="301" y="1332"/>
                  </a:cubicBezTo>
                  <a:cubicBezTo>
                    <a:pt x="301" y="1322"/>
                    <a:pt x="303" y="1316"/>
                    <a:pt x="307" y="1306"/>
                  </a:cubicBezTo>
                  <a:cubicBezTo>
                    <a:pt x="313" y="1293"/>
                    <a:pt x="310" y="1276"/>
                    <a:pt x="302" y="1264"/>
                  </a:cubicBezTo>
                  <a:cubicBezTo>
                    <a:pt x="303" y="1262"/>
                    <a:pt x="303" y="1260"/>
                    <a:pt x="304" y="1258"/>
                  </a:cubicBezTo>
                  <a:cubicBezTo>
                    <a:pt x="310" y="1240"/>
                    <a:pt x="317" y="1221"/>
                    <a:pt x="324" y="1203"/>
                  </a:cubicBezTo>
                  <a:cubicBezTo>
                    <a:pt x="335" y="1174"/>
                    <a:pt x="344" y="1142"/>
                    <a:pt x="346" y="1111"/>
                  </a:cubicBezTo>
                  <a:cubicBezTo>
                    <a:pt x="352" y="1050"/>
                    <a:pt x="341" y="987"/>
                    <a:pt x="348" y="925"/>
                  </a:cubicBezTo>
                  <a:cubicBezTo>
                    <a:pt x="362" y="928"/>
                    <a:pt x="367" y="915"/>
                    <a:pt x="368" y="897"/>
                  </a:cubicBezTo>
                  <a:cubicBezTo>
                    <a:pt x="371" y="850"/>
                    <a:pt x="381" y="799"/>
                    <a:pt x="391" y="753"/>
                  </a:cubicBezTo>
                  <a:cubicBezTo>
                    <a:pt x="398" y="718"/>
                    <a:pt x="390" y="683"/>
                    <a:pt x="377" y="650"/>
                  </a:cubicBezTo>
                  <a:cubicBezTo>
                    <a:pt x="371" y="634"/>
                    <a:pt x="366" y="615"/>
                    <a:pt x="357" y="600"/>
                  </a:cubicBezTo>
                  <a:cubicBezTo>
                    <a:pt x="357" y="600"/>
                    <a:pt x="357" y="599"/>
                    <a:pt x="357" y="599"/>
                  </a:cubicBezTo>
                  <a:cubicBezTo>
                    <a:pt x="361" y="597"/>
                    <a:pt x="364" y="594"/>
                    <a:pt x="368" y="590"/>
                  </a:cubicBezTo>
                  <a:cubicBezTo>
                    <a:pt x="369" y="589"/>
                    <a:pt x="371" y="586"/>
                    <a:pt x="370" y="584"/>
                  </a:cubicBezTo>
                  <a:cubicBezTo>
                    <a:pt x="366" y="571"/>
                    <a:pt x="363" y="560"/>
                    <a:pt x="361" y="546"/>
                  </a:cubicBezTo>
                  <a:cubicBezTo>
                    <a:pt x="358" y="520"/>
                    <a:pt x="364" y="492"/>
                    <a:pt x="371" y="467"/>
                  </a:cubicBezTo>
                  <a:cubicBezTo>
                    <a:pt x="374" y="455"/>
                    <a:pt x="377" y="444"/>
                    <a:pt x="381" y="432"/>
                  </a:cubicBezTo>
                  <a:cubicBezTo>
                    <a:pt x="384" y="424"/>
                    <a:pt x="389" y="417"/>
                    <a:pt x="393" y="410"/>
                  </a:cubicBezTo>
                  <a:cubicBezTo>
                    <a:pt x="396" y="404"/>
                    <a:pt x="402" y="407"/>
                    <a:pt x="408" y="412"/>
                  </a:cubicBezTo>
                  <a:cubicBezTo>
                    <a:pt x="408" y="431"/>
                    <a:pt x="407" y="450"/>
                    <a:pt x="405" y="469"/>
                  </a:cubicBezTo>
                  <a:cubicBezTo>
                    <a:pt x="403" y="491"/>
                    <a:pt x="411" y="508"/>
                    <a:pt x="425" y="523"/>
                  </a:cubicBezTo>
                  <a:cubicBezTo>
                    <a:pt x="425" y="523"/>
                    <a:pt x="425" y="524"/>
                    <a:pt x="425" y="525"/>
                  </a:cubicBezTo>
                  <a:cubicBezTo>
                    <a:pt x="433" y="533"/>
                    <a:pt x="417" y="575"/>
                    <a:pt x="436" y="573"/>
                  </a:cubicBezTo>
                  <a:cubicBezTo>
                    <a:pt x="441" y="573"/>
                    <a:pt x="446" y="573"/>
                    <a:pt x="451" y="571"/>
                  </a:cubicBezTo>
                  <a:cubicBezTo>
                    <a:pt x="470" y="563"/>
                    <a:pt x="442" y="585"/>
                    <a:pt x="434" y="588"/>
                  </a:cubicBezTo>
                  <a:cubicBezTo>
                    <a:pt x="428" y="590"/>
                    <a:pt x="420" y="586"/>
                    <a:pt x="416" y="593"/>
                  </a:cubicBezTo>
                  <a:cubicBezTo>
                    <a:pt x="416" y="594"/>
                    <a:pt x="416" y="595"/>
                    <a:pt x="417" y="596"/>
                  </a:cubicBezTo>
                  <a:cubicBezTo>
                    <a:pt x="419" y="599"/>
                    <a:pt x="423" y="601"/>
                    <a:pt x="426" y="602"/>
                  </a:cubicBezTo>
                  <a:cubicBezTo>
                    <a:pt x="426" y="602"/>
                    <a:pt x="426" y="602"/>
                    <a:pt x="425" y="603"/>
                  </a:cubicBezTo>
                  <a:cubicBezTo>
                    <a:pt x="424" y="603"/>
                    <a:pt x="424" y="605"/>
                    <a:pt x="425" y="606"/>
                  </a:cubicBezTo>
                  <a:cubicBezTo>
                    <a:pt x="436" y="623"/>
                    <a:pt x="463" y="611"/>
                    <a:pt x="477" y="604"/>
                  </a:cubicBezTo>
                  <a:cubicBezTo>
                    <a:pt x="486" y="598"/>
                    <a:pt x="487" y="575"/>
                    <a:pt x="488" y="568"/>
                  </a:cubicBezTo>
                  <a:cubicBezTo>
                    <a:pt x="490" y="555"/>
                    <a:pt x="490" y="549"/>
                    <a:pt x="483" y="539"/>
                  </a:cubicBezTo>
                  <a:close/>
                  <a:moveTo>
                    <a:pt x="144" y="549"/>
                  </a:moveTo>
                  <a:cubicBezTo>
                    <a:pt x="144" y="550"/>
                    <a:pt x="143" y="552"/>
                    <a:pt x="141" y="551"/>
                  </a:cubicBezTo>
                  <a:cubicBezTo>
                    <a:pt x="129" y="547"/>
                    <a:pt x="123" y="532"/>
                    <a:pt x="115" y="524"/>
                  </a:cubicBezTo>
                  <a:cubicBezTo>
                    <a:pt x="105" y="512"/>
                    <a:pt x="95" y="501"/>
                    <a:pt x="86" y="489"/>
                  </a:cubicBezTo>
                  <a:cubicBezTo>
                    <a:pt x="78" y="478"/>
                    <a:pt x="69" y="468"/>
                    <a:pt x="73" y="454"/>
                  </a:cubicBezTo>
                  <a:cubicBezTo>
                    <a:pt x="74" y="449"/>
                    <a:pt x="77" y="444"/>
                    <a:pt x="80" y="439"/>
                  </a:cubicBezTo>
                  <a:cubicBezTo>
                    <a:pt x="81" y="437"/>
                    <a:pt x="81" y="435"/>
                    <a:pt x="82" y="434"/>
                  </a:cubicBezTo>
                  <a:cubicBezTo>
                    <a:pt x="84" y="426"/>
                    <a:pt x="89" y="419"/>
                    <a:pt x="96" y="414"/>
                  </a:cubicBezTo>
                  <a:cubicBezTo>
                    <a:pt x="96" y="413"/>
                    <a:pt x="97" y="413"/>
                    <a:pt x="97" y="414"/>
                  </a:cubicBezTo>
                  <a:cubicBezTo>
                    <a:pt x="97" y="414"/>
                    <a:pt x="97" y="414"/>
                    <a:pt x="97" y="414"/>
                  </a:cubicBezTo>
                  <a:cubicBezTo>
                    <a:pt x="97" y="414"/>
                    <a:pt x="97" y="414"/>
                    <a:pt x="97" y="414"/>
                  </a:cubicBezTo>
                  <a:cubicBezTo>
                    <a:pt x="97" y="414"/>
                    <a:pt x="98" y="414"/>
                    <a:pt x="98" y="414"/>
                  </a:cubicBezTo>
                  <a:cubicBezTo>
                    <a:pt x="99" y="417"/>
                    <a:pt x="101" y="421"/>
                    <a:pt x="103" y="425"/>
                  </a:cubicBezTo>
                  <a:cubicBezTo>
                    <a:pt x="107" y="418"/>
                    <a:pt x="112" y="411"/>
                    <a:pt x="117" y="405"/>
                  </a:cubicBezTo>
                  <a:cubicBezTo>
                    <a:pt x="119" y="402"/>
                    <a:pt x="122" y="396"/>
                    <a:pt x="126" y="393"/>
                  </a:cubicBezTo>
                  <a:cubicBezTo>
                    <a:pt x="126" y="392"/>
                    <a:pt x="128" y="391"/>
                    <a:pt x="130" y="391"/>
                  </a:cubicBezTo>
                  <a:cubicBezTo>
                    <a:pt x="131" y="391"/>
                    <a:pt x="133" y="392"/>
                    <a:pt x="133" y="393"/>
                  </a:cubicBezTo>
                  <a:cubicBezTo>
                    <a:pt x="136" y="417"/>
                    <a:pt x="139" y="444"/>
                    <a:pt x="138" y="468"/>
                  </a:cubicBezTo>
                  <a:cubicBezTo>
                    <a:pt x="138" y="495"/>
                    <a:pt x="146" y="522"/>
                    <a:pt x="144" y="549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</p:grpSp>
      <p:sp>
        <p:nvSpPr>
          <p:cNvPr id="121" name="矩形 3"/>
          <p:cNvSpPr>
            <a:spLocks noChangeArrowheads="1"/>
          </p:cNvSpPr>
          <p:nvPr/>
        </p:nvSpPr>
        <p:spPr bwMode="auto">
          <a:xfrm>
            <a:off x="441325" y="5237480"/>
            <a:ext cx="244221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8760" tIns="59381" rIns="118760" bIns="5938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sz="2000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22</a:t>
            </a:r>
            <a:r>
              <a:rPr lang="zh-CN" altLang="en-US" sz="2000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岁</a:t>
            </a:r>
            <a:endParaRPr lang="zh-CN" altLang="en-US" sz="2000" dirty="0" smtClean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algn="ctr">
              <a:spcBef>
                <a:spcPct val="0"/>
              </a:spcBef>
              <a:buNone/>
            </a:pPr>
            <a:r>
              <a:rPr lang="zh-CN" altLang="en-US" sz="2000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职业运动员</a:t>
            </a:r>
            <a:endParaRPr lang="zh-CN" altLang="en-US" sz="2000" dirty="0" smtClean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0" name="组合 39"/>
          <p:cNvGrpSpPr/>
          <p:nvPr/>
        </p:nvGrpSpPr>
        <p:grpSpPr>
          <a:xfrm>
            <a:off x="265430" y="267970"/>
            <a:ext cx="438785" cy="622300"/>
            <a:chOff x="418" y="422"/>
            <a:chExt cx="691" cy="980"/>
          </a:xfrm>
          <a:solidFill>
            <a:srgbClr val="0070C0"/>
          </a:solidFill>
        </p:grpSpPr>
        <p:sp>
          <p:nvSpPr>
            <p:cNvPr id="41" name="Freeform 5"/>
            <p:cNvSpPr/>
            <p:nvPr/>
          </p:nvSpPr>
          <p:spPr bwMode="auto">
            <a:xfrm>
              <a:off x="425" y="422"/>
              <a:ext cx="414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6"/>
            <p:cNvSpPr/>
            <p:nvPr/>
          </p:nvSpPr>
          <p:spPr bwMode="auto">
            <a:xfrm>
              <a:off x="695" y="696"/>
              <a:ext cx="414" cy="423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7"/>
            <p:cNvSpPr/>
            <p:nvPr/>
          </p:nvSpPr>
          <p:spPr bwMode="auto">
            <a:xfrm>
              <a:off x="418" y="982"/>
              <a:ext cx="411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45" name="直接连接符 44"/>
          <p:cNvCxnSpPr/>
          <p:nvPr/>
        </p:nvCxnSpPr>
        <p:spPr>
          <a:xfrm>
            <a:off x="874395" y="921385"/>
            <a:ext cx="10248900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"/>
          <p:cNvSpPr>
            <a:spLocks noChangeArrowheads="1"/>
          </p:cNvSpPr>
          <p:nvPr/>
        </p:nvSpPr>
        <p:spPr bwMode="auto">
          <a:xfrm>
            <a:off x="789305" y="338455"/>
            <a:ext cx="6035675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8760" tIns="59381" rIns="118760" bIns="5938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l">
              <a:buClrTx/>
              <a:buSzTx/>
              <a:buNone/>
            </a:pPr>
            <a:r>
              <a:rPr lang="zh-CN" altLang="en-US" sz="2800" b="1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Smart 原则告诉我们</a:t>
            </a:r>
            <a:endParaRPr lang="zh-CN" altLang="en-US" sz="2800" b="1" dirty="0" smtClean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0817225" y="164465"/>
            <a:ext cx="1038860" cy="1056005"/>
            <a:chOff x="8166" y="1198"/>
            <a:chExt cx="5105" cy="5191"/>
          </a:xfrm>
        </p:grpSpPr>
        <p:grpSp>
          <p:nvGrpSpPr>
            <p:cNvPr id="82" name="Group 81"/>
            <p:cNvGrpSpPr/>
            <p:nvPr/>
          </p:nvGrpSpPr>
          <p:grpSpPr>
            <a:xfrm>
              <a:off x="8983" y="2373"/>
              <a:ext cx="4288" cy="4016"/>
              <a:chOff x="7133415" y="1668270"/>
              <a:chExt cx="4322441" cy="4047961"/>
            </a:xfrm>
          </p:grpSpPr>
          <p:grpSp>
            <p:nvGrpSpPr>
              <p:cNvPr id="6" name="Group 9"/>
              <p:cNvGrpSpPr/>
              <p:nvPr/>
            </p:nvGrpSpPr>
            <p:grpSpPr>
              <a:xfrm>
                <a:off x="7133415" y="2987835"/>
                <a:ext cx="4322441" cy="2728396"/>
                <a:chOff x="1685115" y="3521460"/>
                <a:chExt cx="4322441" cy="2728396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16" name="Freeform 10"/>
                <p:cNvSpPr/>
                <p:nvPr/>
              </p:nvSpPr>
              <p:spPr bwMode="auto">
                <a:xfrm>
                  <a:off x="3925886" y="4199156"/>
                  <a:ext cx="2081670" cy="2050700"/>
                </a:xfrm>
                <a:custGeom>
                  <a:avLst/>
                  <a:gdLst>
                    <a:gd name="T0" fmla="*/ 3577 w 3638"/>
                    <a:gd name="T1" fmla="*/ 3090 h 3585"/>
                    <a:gd name="T2" fmla="*/ 3555 w 3638"/>
                    <a:gd name="T3" fmla="*/ 3072 h 3585"/>
                    <a:gd name="T4" fmla="*/ 3556 w 3638"/>
                    <a:gd name="T5" fmla="*/ 3071 h 3585"/>
                    <a:gd name="T6" fmla="*/ 468 w 3638"/>
                    <a:gd name="T7" fmla="*/ 0 h 3585"/>
                    <a:gd name="T8" fmla="*/ 0 w 3638"/>
                    <a:gd name="T9" fmla="*/ 470 h 3585"/>
                    <a:gd name="T10" fmla="*/ 3062 w 3638"/>
                    <a:gd name="T11" fmla="*/ 3516 h 3585"/>
                    <a:gd name="T12" fmla="*/ 3067 w 3638"/>
                    <a:gd name="T13" fmla="*/ 3522 h 3585"/>
                    <a:gd name="T14" fmla="*/ 3084 w 3638"/>
                    <a:gd name="T15" fmla="*/ 3537 h 3585"/>
                    <a:gd name="T16" fmla="*/ 3088 w 3638"/>
                    <a:gd name="T17" fmla="*/ 3541 h 3585"/>
                    <a:gd name="T18" fmla="*/ 3088 w 3638"/>
                    <a:gd name="T19" fmla="*/ 3540 h 3585"/>
                    <a:gd name="T20" fmla="*/ 3432 w 3638"/>
                    <a:gd name="T21" fmla="*/ 3436 h 3585"/>
                    <a:gd name="T22" fmla="*/ 3577 w 3638"/>
                    <a:gd name="T23" fmla="*/ 309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8" h="3585">
                      <a:moveTo>
                        <a:pt x="3577" y="3090"/>
                      </a:moveTo>
                      <a:cubicBezTo>
                        <a:pt x="3570" y="3083"/>
                        <a:pt x="3563" y="3077"/>
                        <a:pt x="3555" y="3072"/>
                      </a:cubicBezTo>
                      <a:cubicBezTo>
                        <a:pt x="3556" y="3071"/>
                        <a:pt x="3556" y="3071"/>
                        <a:pt x="3556" y="3071"/>
                      </a:cubicBezTo>
                      <a:cubicBezTo>
                        <a:pt x="468" y="0"/>
                        <a:pt x="468" y="0"/>
                        <a:pt x="468" y="0"/>
                      </a:cubicBez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3062" y="3516"/>
                        <a:pt x="3062" y="3516"/>
                        <a:pt x="3062" y="3516"/>
                      </a:cubicBezTo>
                      <a:cubicBezTo>
                        <a:pt x="3064" y="3518"/>
                        <a:pt x="3065" y="3520"/>
                        <a:pt x="3067" y="3522"/>
                      </a:cubicBezTo>
                      <a:cubicBezTo>
                        <a:pt x="3072" y="3528"/>
                        <a:pt x="3078" y="3533"/>
                        <a:pt x="3084" y="3537"/>
                      </a:cubicBezTo>
                      <a:cubicBezTo>
                        <a:pt x="3088" y="3541"/>
                        <a:pt x="3088" y="3541"/>
                        <a:pt x="3088" y="3541"/>
                      </a:cubicBezTo>
                      <a:cubicBezTo>
                        <a:pt x="3088" y="3540"/>
                        <a:pt x="3088" y="3540"/>
                        <a:pt x="3088" y="3540"/>
                      </a:cubicBezTo>
                      <a:cubicBezTo>
                        <a:pt x="3160" y="3585"/>
                        <a:pt x="3305" y="3544"/>
                        <a:pt x="3432" y="3436"/>
                      </a:cubicBezTo>
                      <a:cubicBezTo>
                        <a:pt x="3573" y="3317"/>
                        <a:pt x="3638" y="3162"/>
                        <a:pt x="3577" y="309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7" name="Freeform 11"/>
                <p:cNvSpPr/>
                <p:nvPr/>
              </p:nvSpPr>
              <p:spPr bwMode="auto">
                <a:xfrm>
                  <a:off x="1685115" y="4199156"/>
                  <a:ext cx="2081063" cy="2050700"/>
                </a:xfrm>
                <a:custGeom>
                  <a:avLst/>
                  <a:gdLst>
                    <a:gd name="T0" fmla="*/ 3637 w 3637"/>
                    <a:gd name="T1" fmla="*/ 470 h 3585"/>
                    <a:gd name="T2" fmla="*/ 3169 w 3637"/>
                    <a:gd name="T3" fmla="*/ 0 h 3585"/>
                    <a:gd name="T4" fmla="*/ 82 w 3637"/>
                    <a:gd name="T5" fmla="*/ 3071 h 3585"/>
                    <a:gd name="T6" fmla="*/ 83 w 3637"/>
                    <a:gd name="T7" fmla="*/ 3072 h 3585"/>
                    <a:gd name="T8" fmla="*/ 61 w 3637"/>
                    <a:gd name="T9" fmla="*/ 3090 h 3585"/>
                    <a:gd name="T10" fmla="*/ 205 w 3637"/>
                    <a:gd name="T11" fmla="*/ 3436 h 3585"/>
                    <a:gd name="T12" fmla="*/ 549 w 3637"/>
                    <a:gd name="T13" fmla="*/ 3540 h 3585"/>
                    <a:gd name="T14" fmla="*/ 550 w 3637"/>
                    <a:gd name="T15" fmla="*/ 3541 h 3585"/>
                    <a:gd name="T16" fmla="*/ 553 w 3637"/>
                    <a:gd name="T17" fmla="*/ 3537 h 3585"/>
                    <a:gd name="T18" fmla="*/ 570 w 3637"/>
                    <a:gd name="T19" fmla="*/ 3522 h 3585"/>
                    <a:gd name="T20" fmla="*/ 575 w 3637"/>
                    <a:gd name="T21" fmla="*/ 3516 h 3585"/>
                    <a:gd name="T22" fmla="*/ 3637 w 3637"/>
                    <a:gd name="T23" fmla="*/ 47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7" h="3585">
                      <a:moveTo>
                        <a:pt x="3637" y="470"/>
                      </a:moveTo>
                      <a:cubicBezTo>
                        <a:pt x="3169" y="0"/>
                        <a:pt x="3169" y="0"/>
                        <a:pt x="3169" y="0"/>
                      </a:cubicBezTo>
                      <a:cubicBezTo>
                        <a:pt x="82" y="3071"/>
                        <a:pt x="82" y="3071"/>
                        <a:pt x="82" y="3071"/>
                      </a:cubicBezTo>
                      <a:cubicBezTo>
                        <a:pt x="83" y="3072"/>
                        <a:pt x="83" y="3072"/>
                        <a:pt x="83" y="3072"/>
                      </a:cubicBezTo>
                      <a:cubicBezTo>
                        <a:pt x="74" y="3077"/>
                        <a:pt x="67" y="3083"/>
                        <a:pt x="61" y="3090"/>
                      </a:cubicBezTo>
                      <a:cubicBezTo>
                        <a:pt x="0" y="3162"/>
                        <a:pt x="65" y="3317"/>
                        <a:pt x="205" y="3436"/>
                      </a:cubicBezTo>
                      <a:cubicBezTo>
                        <a:pt x="332" y="3544"/>
                        <a:pt x="477" y="3585"/>
                        <a:pt x="549" y="3540"/>
                      </a:cubicBezTo>
                      <a:cubicBezTo>
                        <a:pt x="550" y="3541"/>
                        <a:pt x="550" y="3541"/>
                        <a:pt x="550" y="3541"/>
                      </a:cubicBezTo>
                      <a:cubicBezTo>
                        <a:pt x="553" y="3537"/>
                        <a:pt x="553" y="3537"/>
                        <a:pt x="553" y="3537"/>
                      </a:cubicBezTo>
                      <a:cubicBezTo>
                        <a:pt x="560" y="3533"/>
                        <a:pt x="565" y="3528"/>
                        <a:pt x="570" y="3522"/>
                      </a:cubicBezTo>
                      <a:cubicBezTo>
                        <a:pt x="572" y="3520"/>
                        <a:pt x="574" y="3518"/>
                        <a:pt x="575" y="3516"/>
                      </a:cubicBezTo>
                      <a:lnTo>
                        <a:pt x="3637" y="4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8" name="Freeform 12"/>
                <p:cNvSpPr/>
                <p:nvPr/>
              </p:nvSpPr>
              <p:spPr bwMode="auto">
                <a:xfrm>
                  <a:off x="3668410" y="3521460"/>
                  <a:ext cx="411112" cy="2598444"/>
                </a:xfrm>
                <a:custGeom>
                  <a:avLst/>
                  <a:gdLst>
                    <a:gd name="T0" fmla="*/ 667 w 719"/>
                    <a:gd name="T1" fmla="*/ 4334 h 4542"/>
                    <a:gd name="T2" fmla="*/ 666 w 719"/>
                    <a:gd name="T3" fmla="*/ 4326 h 4542"/>
                    <a:gd name="T4" fmla="*/ 719 w 719"/>
                    <a:gd name="T5" fmla="*/ 8 h 4542"/>
                    <a:gd name="T6" fmla="*/ 56 w 719"/>
                    <a:gd name="T7" fmla="*/ 0 h 4542"/>
                    <a:gd name="T8" fmla="*/ 2 w 719"/>
                    <a:gd name="T9" fmla="*/ 4354 h 4542"/>
                    <a:gd name="T10" fmla="*/ 4 w 719"/>
                    <a:gd name="T11" fmla="*/ 4354 h 4542"/>
                    <a:gd name="T12" fmla="*/ 1 w 719"/>
                    <a:gd name="T13" fmla="*/ 4383 h 4542"/>
                    <a:gd name="T14" fmla="*/ 347 w 719"/>
                    <a:gd name="T15" fmla="*/ 4529 h 4542"/>
                    <a:gd name="T16" fmla="*/ 665 w 719"/>
                    <a:gd name="T17" fmla="*/ 4362 h 4542"/>
                    <a:gd name="T18" fmla="*/ 666 w 719"/>
                    <a:gd name="T19" fmla="*/ 4362 h 4542"/>
                    <a:gd name="T20" fmla="*/ 666 w 719"/>
                    <a:gd name="T21" fmla="*/ 4357 h 4542"/>
                    <a:gd name="T22" fmla="*/ 667 w 719"/>
                    <a:gd name="T23" fmla="*/ 4334 h 45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19" h="4542">
                      <a:moveTo>
                        <a:pt x="667" y="4334"/>
                      </a:moveTo>
                      <a:cubicBezTo>
                        <a:pt x="667" y="4332"/>
                        <a:pt x="667" y="4329"/>
                        <a:pt x="666" y="4326"/>
                      </a:cubicBezTo>
                      <a:cubicBezTo>
                        <a:pt x="719" y="8"/>
                        <a:pt x="719" y="8"/>
                        <a:pt x="719" y="8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2" y="4354"/>
                        <a:pt x="2" y="4354"/>
                        <a:pt x="2" y="4354"/>
                      </a:cubicBezTo>
                      <a:cubicBezTo>
                        <a:pt x="4" y="4354"/>
                        <a:pt x="4" y="4354"/>
                        <a:pt x="4" y="4354"/>
                      </a:cubicBezTo>
                      <a:cubicBezTo>
                        <a:pt x="1" y="4364"/>
                        <a:pt x="0" y="4373"/>
                        <a:pt x="1" y="4383"/>
                      </a:cubicBezTo>
                      <a:cubicBezTo>
                        <a:pt x="8" y="4477"/>
                        <a:pt x="163" y="4542"/>
                        <a:pt x="347" y="4529"/>
                      </a:cubicBezTo>
                      <a:cubicBezTo>
                        <a:pt x="512" y="4517"/>
                        <a:pt x="645" y="4445"/>
                        <a:pt x="665" y="4362"/>
                      </a:cubicBezTo>
                      <a:cubicBezTo>
                        <a:pt x="666" y="4362"/>
                        <a:pt x="666" y="4362"/>
                        <a:pt x="666" y="4362"/>
                      </a:cubicBezTo>
                      <a:cubicBezTo>
                        <a:pt x="666" y="4357"/>
                        <a:pt x="666" y="4357"/>
                        <a:pt x="666" y="4357"/>
                      </a:cubicBezTo>
                      <a:cubicBezTo>
                        <a:pt x="667" y="4350"/>
                        <a:pt x="668" y="4342"/>
                        <a:pt x="667" y="43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19" name="Group 13"/>
              <p:cNvGrpSpPr/>
              <p:nvPr/>
            </p:nvGrpSpPr>
            <p:grpSpPr>
              <a:xfrm>
                <a:off x="7876695" y="2814767"/>
                <a:ext cx="2864422" cy="2524359"/>
                <a:chOff x="2428395" y="3348392"/>
                <a:chExt cx="2864422" cy="2524359"/>
              </a:xfrm>
              <a:solidFill>
                <a:schemeClr val="tx1">
                  <a:alpha val="50000"/>
                </a:schemeClr>
              </a:solidFill>
            </p:grpSpPr>
            <p:sp>
              <p:nvSpPr>
                <p:cNvPr id="20" name="Freeform 14"/>
                <p:cNvSpPr/>
                <p:nvPr/>
              </p:nvSpPr>
              <p:spPr bwMode="auto">
                <a:xfrm>
                  <a:off x="2428395" y="4143896"/>
                  <a:ext cx="1392436" cy="1374218"/>
                </a:xfrm>
                <a:custGeom>
                  <a:avLst/>
                  <a:gdLst>
                    <a:gd name="T0" fmla="*/ 0 w 2434"/>
                    <a:gd name="T1" fmla="*/ 1956 h 2402"/>
                    <a:gd name="T2" fmla="*/ 492 w 2434"/>
                    <a:gd name="T3" fmla="*/ 2402 h 2402"/>
                    <a:gd name="T4" fmla="*/ 2434 w 2434"/>
                    <a:gd name="T5" fmla="*/ 470 h 2402"/>
                    <a:gd name="T6" fmla="*/ 1966 w 2434"/>
                    <a:gd name="T7" fmla="*/ 0 h 2402"/>
                    <a:gd name="T8" fmla="*/ 0 w 2434"/>
                    <a:gd name="T9" fmla="*/ 1956 h 24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34" h="2402">
                      <a:moveTo>
                        <a:pt x="0" y="1956"/>
                      </a:moveTo>
                      <a:cubicBezTo>
                        <a:pt x="90" y="2246"/>
                        <a:pt x="246" y="2330"/>
                        <a:pt x="492" y="2402"/>
                      </a:cubicBezTo>
                      <a:cubicBezTo>
                        <a:pt x="2434" y="470"/>
                        <a:pt x="2434" y="470"/>
                        <a:pt x="2434" y="470"/>
                      </a:cubicBezTo>
                      <a:cubicBezTo>
                        <a:pt x="1966" y="0"/>
                        <a:pt x="1966" y="0"/>
                        <a:pt x="1966" y="0"/>
                      </a:cubicBezTo>
                      <a:lnTo>
                        <a:pt x="0" y="195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1" name="Freeform 15"/>
                <p:cNvSpPr/>
                <p:nvPr/>
              </p:nvSpPr>
              <p:spPr bwMode="auto">
                <a:xfrm>
                  <a:off x="3877913" y="4151183"/>
                  <a:ext cx="1414904" cy="1392435"/>
                </a:xfrm>
                <a:custGeom>
                  <a:avLst/>
                  <a:gdLst>
                    <a:gd name="T0" fmla="*/ 468 w 2473"/>
                    <a:gd name="T1" fmla="*/ 0 h 2434"/>
                    <a:gd name="T2" fmla="*/ 0 w 2473"/>
                    <a:gd name="T3" fmla="*/ 470 h 2434"/>
                    <a:gd name="T4" fmla="*/ 1974 w 2473"/>
                    <a:gd name="T5" fmla="*/ 2434 h 2434"/>
                    <a:gd name="T6" fmla="*/ 2473 w 2473"/>
                    <a:gd name="T7" fmla="*/ 1994 h 2434"/>
                    <a:gd name="T8" fmla="*/ 468 w 2473"/>
                    <a:gd name="T9" fmla="*/ 0 h 2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73" h="2434">
                      <a:moveTo>
                        <a:pt x="468" y="0"/>
                      </a:move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1974" y="2434"/>
                        <a:pt x="1974" y="2434"/>
                        <a:pt x="1974" y="2434"/>
                      </a:cubicBezTo>
                      <a:cubicBezTo>
                        <a:pt x="2200" y="2366"/>
                        <a:pt x="2332" y="2258"/>
                        <a:pt x="2473" y="1994"/>
                      </a:cubicBezTo>
                      <a:lnTo>
                        <a:pt x="46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4" name="Freeform 16"/>
                <p:cNvSpPr/>
                <p:nvPr/>
              </p:nvSpPr>
              <p:spPr bwMode="auto">
                <a:xfrm>
                  <a:off x="3670232" y="3348392"/>
                  <a:ext cx="409290" cy="2524359"/>
                </a:xfrm>
                <a:custGeom>
                  <a:avLst/>
                  <a:gdLst>
                    <a:gd name="T0" fmla="*/ 0 w 715"/>
                    <a:gd name="T1" fmla="*/ 4252 h 4412"/>
                    <a:gd name="T2" fmla="*/ 663 w 715"/>
                    <a:gd name="T3" fmla="*/ 4275 h 4412"/>
                    <a:gd name="T4" fmla="*/ 715 w 715"/>
                    <a:gd name="T5" fmla="*/ 9 h 4412"/>
                    <a:gd name="T6" fmla="*/ 52 w 715"/>
                    <a:gd name="T7" fmla="*/ 0 h 4412"/>
                    <a:gd name="T8" fmla="*/ 0 w 715"/>
                    <a:gd name="T9" fmla="*/ 4252 h 4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15" h="4412">
                      <a:moveTo>
                        <a:pt x="0" y="4252"/>
                      </a:moveTo>
                      <a:cubicBezTo>
                        <a:pt x="196" y="4412"/>
                        <a:pt x="476" y="4402"/>
                        <a:pt x="663" y="4275"/>
                      </a:cubicBezTo>
                      <a:cubicBezTo>
                        <a:pt x="715" y="9"/>
                        <a:pt x="715" y="9"/>
                        <a:pt x="715" y="9"/>
                      </a:cubicBezTo>
                      <a:cubicBezTo>
                        <a:pt x="52" y="0"/>
                        <a:pt x="52" y="0"/>
                        <a:pt x="52" y="0"/>
                      </a:cubicBezTo>
                      <a:lnTo>
                        <a:pt x="0" y="42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5" name="Group 17"/>
              <p:cNvGrpSpPr/>
              <p:nvPr/>
            </p:nvGrpSpPr>
            <p:grpSpPr>
              <a:xfrm>
                <a:off x="7565173" y="1668270"/>
                <a:ext cx="3500825" cy="3500217"/>
                <a:chOff x="2116873" y="2201895"/>
                <a:chExt cx="3500825" cy="3500217"/>
              </a:xfrm>
            </p:grpSpPr>
            <p:sp>
              <p:nvSpPr>
                <p:cNvPr id="24" name="Oval 11"/>
                <p:cNvSpPr>
                  <a:spLocks noChangeArrowheads="1"/>
                </p:cNvSpPr>
                <p:nvPr/>
              </p:nvSpPr>
              <p:spPr bwMode="auto">
                <a:xfrm>
                  <a:off x="2116873" y="2201895"/>
                  <a:ext cx="3500825" cy="3500217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7" name="Oval 12"/>
                <p:cNvSpPr>
                  <a:spLocks noChangeArrowheads="1"/>
                </p:cNvSpPr>
                <p:nvPr/>
              </p:nvSpPr>
              <p:spPr bwMode="auto">
                <a:xfrm>
                  <a:off x="2377993" y="2463014"/>
                  <a:ext cx="2979193" cy="2978585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8" name="Oval 13"/>
                <p:cNvSpPr>
                  <a:spLocks noChangeArrowheads="1"/>
                </p:cNvSpPr>
                <p:nvPr/>
              </p:nvSpPr>
              <p:spPr bwMode="auto">
                <a:xfrm>
                  <a:off x="2693765" y="2778180"/>
                  <a:ext cx="2347648" cy="2347648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9" name="Oval 14"/>
                <p:cNvSpPr>
                  <a:spLocks noChangeArrowheads="1"/>
                </p:cNvSpPr>
                <p:nvPr/>
              </p:nvSpPr>
              <p:spPr bwMode="auto">
                <a:xfrm>
                  <a:off x="2996179" y="3079985"/>
                  <a:ext cx="1742822" cy="1744036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8" name="Oval 15"/>
                <p:cNvSpPr>
                  <a:spLocks noChangeArrowheads="1"/>
                </p:cNvSpPr>
                <p:nvPr/>
              </p:nvSpPr>
              <p:spPr bwMode="auto">
                <a:xfrm>
                  <a:off x="3284018" y="3368432"/>
                  <a:ext cx="1166537" cy="1167144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9" name="Oval 16"/>
                <p:cNvSpPr>
                  <a:spLocks noChangeArrowheads="1"/>
                </p:cNvSpPr>
                <p:nvPr/>
              </p:nvSpPr>
              <p:spPr bwMode="auto">
                <a:xfrm>
                  <a:off x="3530563" y="3615584"/>
                  <a:ext cx="672839" cy="672838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31" name="Oval 17"/>
                <p:cNvSpPr>
                  <a:spLocks noChangeArrowheads="1"/>
                </p:cNvSpPr>
                <p:nvPr/>
              </p:nvSpPr>
              <p:spPr bwMode="auto">
                <a:xfrm>
                  <a:off x="3709096" y="3794117"/>
                  <a:ext cx="315773" cy="315773"/>
                </a:xfrm>
                <a:prstGeom prst="ellipse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</p:grpSp>
        <p:grpSp>
          <p:nvGrpSpPr>
            <p:cNvPr id="32" name="Group 25"/>
            <p:cNvGrpSpPr/>
            <p:nvPr/>
          </p:nvGrpSpPr>
          <p:grpSpPr>
            <a:xfrm rot="840000">
              <a:off x="10023" y="1597"/>
              <a:ext cx="2214" cy="2262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0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1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2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6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7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8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3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4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42" name="Group 34"/>
            <p:cNvGrpSpPr/>
            <p:nvPr/>
          </p:nvGrpSpPr>
          <p:grpSpPr>
            <a:xfrm rot="20700000">
              <a:off x="8166" y="2555"/>
              <a:ext cx="2622" cy="2679"/>
              <a:chOff x="5920323" y="2302554"/>
              <a:chExt cx="2180669" cy="2227927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5" name="Freeform 21"/>
              <p:cNvSpPr/>
              <p:nvPr/>
            </p:nvSpPr>
            <p:spPr bwMode="auto">
              <a:xfrm>
                <a:off x="7879324" y="4300937"/>
                <a:ext cx="221668" cy="229544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2" name="Freeform 22"/>
              <p:cNvSpPr/>
              <p:nvPr/>
            </p:nvSpPr>
            <p:spPr bwMode="auto">
              <a:xfrm>
                <a:off x="7375227" y="3756332"/>
                <a:ext cx="554732" cy="640248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6" name="Freeform 23"/>
              <p:cNvSpPr/>
              <p:nvPr/>
            </p:nvSpPr>
            <p:spPr bwMode="auto">
              <a:xfrm>
                <a:off x="7363975" y="3746206"/>
                <a:ext cx="155280" cy="247548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6" name="Freeform 24"/>
              <p:cNvSpPr/>
              <p:nvPr/>
            </p:nvSpPr>
            <p:spPr bwMode="auto">
              <a:xfrm>
                <a:off x="5920323" y="2783021"/>
                <a:ext cx="534478" cy="459088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7" name="Freeform 25"/>
              <p:cNvSpPr/>
              <p:nvPr/>
            </p:nvSpPr>
            <p:spPr bwMode="auto">
              <a:xfrm>
                <a:off x="6315274" y="2361065"/>
                <a:ext cx="198038" cy="517599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8" name="Freeform 26"/>
              <p:cNvSpPr/>
              <p:nvPr/>
            </p:nvSpPr>
            <p:spPr bwMode="auto">
              <a:xfrm>
                <a:off x="6053930" y="2855670"/>
                <a:ext cx="569359" cy="690883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9" name="Freeform 27"/>
              <p:cNvSpPr/>
              <p:nvPr/>
            </p:nvSpPr>
            <p:spPr bwMode="auto">
              <a:xfrm>
                <a:off x="6363658" y="2302554"/>
                <a:ext cx="541229" cy="755020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0" name="Freeform 28"/>
              <p:cNvSpPr/>
              <p:nvPr/>
            </p:nvSpPr>
            <p:spPr bwMode="auto">
              <a:xfrm>
                <a:off x="6451425" y="2878664"/>
                <a:ext cx="1019446" cy="1046451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51" name="Group 43"/>
            <p:cNvGrpSpPr/>
            <p:nvPr/>
          </p:nvGrpSpPr>
          <p:grpSpPr>
            <a:xfrm rot="240000">
              <a:off x="8420" y="1198"/>
              <a:ext cx="2838" cy="2900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52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3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4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5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6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7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8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9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4135755" y="1645920"/>
            <a:ext cx="3670935" cy="4195445"/>
            <a:chOff x="6513" y="2232"/>
            <a:chExt cx="5781" cy="6607"/>
          </a:xfrm>
        </p:grpSpPr>
        <p:sp>
          <p:nvSpPr>
            <p:cNvPr id="3" name="Freeform 4"/>
            <p:cNvSpPr/>
            <p:nvPr/>
          </p:nvSpPr>
          <p:spPr bwMode="gray">
            <a:xfrm rot="19490962" flipH="1" flipV="1">
              <a:off x="9516" y="2232"/>
              <a:ext cx="2778" cy="3357"/>
            </a:xfrm>
            <a:custGeom>
              <a:avLst/>
              <a:gdLst>
                <a:gd name="T0" fmla="*/ 1219 w 1921"/>
                <a:gd name="T1" fmla="*/ 3 h 1516"/>
                <a:gd name="T2" fmla="*/ 1047 w 1921"/>
                <a:gd name="T3" fmla="*/ 20 h 1516"/>
                <a:gd name="T4" fmla="*/ 900 w 1921"/>
                <a:gd name="T5" fmla="*/ 43 h 1516"/>
                <a:gd name="T6" fmla="*/ 763 w 1921"/>
                <a:gd name="T7" fmla="*/ 76 h 1516"/>
                <a:gd name="T8" fmla="*/ 593 w 1921"/>
                <a:gd name="T9" fmla="*/ 128 h 1516"/>
                <a:gd name="T10" fmla="*/ 449 w 1921"/>
                <a:gd name="T11" fmla="*/ 187 h 1516"/>
                <a:gd name="T12" fmla="*/ 345 w 1921"/>
                <a:gd name="T13" fmla="*/ 244 h 1516"/>
                <a:gd name="T14" fmla="*/ 261 w 1921"/>
                <a:gd name="T15" fmla="*/ 301 h 1516"/>
                <a:gd name="T16" fmla="*/ 184 w 1921"/>
                <a:gd name="T17" fmla="*/ 366 h 1516"/>
                <a:gd name="T18" fmla="*/ 118 w 1921"/>
                <a:gd name="T19" fmla="*/ 431 h 1516"/>
                <a:gd name="T20" fmla="*/ 58 w 1921"/>
                <a:gd name="T21" fmla="*/ 516 h 1516"/>
                <a:gd name="T22" fmla="*/ 21 w 1921"/>
                <a:gd name="T23" fmla="*/ 594 h 1516"/>
                <a:gd name="T24" fmla="*/ 0 w 1921"/>
                <a:gd name="T25" fmla="*/ 695 h 1516"/>
                <a:gd name="T26" fmla="*/ 14 w 1921"/>
                <a:gd name="T27" fmla="*/ 785 h 1516"/>
                <a:gd name="T28" fmla="*/ 47 w 1921"/>
                <a:gd name="T29" fmla="*/ 872 h 1516"/>
                <a:gd name="T30" fmla="*/ 92 w 1921"/>
                <a:gd name="T31" fmla="*/ 946 h 1516"/>
                <a:gd name="T32" fmla="*/ 179 w 1921"/>
                <a:gd name="T33" fmla="*/ 1041 h 1516"/>
                <a:gd name="T34" fmla="*/ 271 w 1921"/>
                <a:gd name="T35" fmla="*/ 1115 h 1516"/>
                <a:gd name="T36" fmla="*/ 377 w 1921"/>
                <a:gd name="T37" fmla="*/ 1176 h 1516"/>
                <a:gd name="T38" fmla="*/ 512 w 1921"/>
                <a:gd name="T39" fmla="*/ 1244 h 1516"/>
                <a:gd name="T40" fmla="*/ 667 w 1921"/>
                <a:gd name="T41" fmla="*/ 1302 h 1516"/>
                <a:gd name="T42" fmla="*/ 978 w 1921"/>
                <a:gd name="T43" fmla="*/ 1373 h 1516"/>
                <a:gd name="T44" fmla="*/ 1248 w 1921"/>
                <a:gd name="T45" fmla="*/ 1403 h 1516"/>
                <a:gd name="T46" fmla="*/ 1403 w 1921"/>
                <a:gd name="T47" fmla="*/ 1515 h 1516"/>
                <a:gd name="T48" fmla="*/ 1397 w 1921"/>
                <a:gd name="T49" fmla="*/ 1031 h 1516"/>
                <a:gd name="T50" fmla="*/ 1243 w 1921"/>
                <a:gd name="T51" fmla="*/ 1132 h 1516"/>
                <a:gd name="T52" fmla="*/ 1007 w 1921"/>
                <a:gd name="T53" fmla="*/ 1098 h 1516"/>
                <a:gd name="T54" fmla="*/ 757 w 1921"/>
                <a:gd name="T55" fmla="*/ 1025 h 1516"/>
                <a:gd name="T56" fmla="*/ 619 w 1921"/>
                <a:gd name="T57" fmla="*/ 957 h 1516"/>
                <a:gd name="T58" fmla="*/ 506 w 1921"/>
                <a:gd name="T59" fmla="*/ 888 h 1516"/>
                <a:gd name="T60" fmla="*/ 417 w 1921"/>
                <a:gd name="T61" fmla="*/ 806 h 1516"/>
                <a:gd name="T62" fmla="*/ 348 w 1921"/>
                <a:gd name="T63" fmla="*/ 708 h 1516"/>
                <a:gd name="T64" fmla="*/ 319 w 1921"/>
                <a:gd name="T65" fmla="*/ 610 h 1516"/>
                <a:gd name="T66" fmla="*/ 321 w 1921"/>
                <a:gd name="T67" fmla="*/ 522 h 1516"/>
                <a:gd name="T68" fmla="*/ 348 w 1921"/>
                <a:gd name="T69" fmla="*/ 437 h 1516"/>
                <a:gd name="T70" fmla="*/ 401 w 1921"/>
                <a:gd name="T71" fmla="*/ 351 h 1516"/>
                <a:gd name="T72" fmla="*/ 509 w 1921"/>
                <a:gd name="T73" fmla="*/ 251 h 1516"/>
                <a:gd name="T74" fmla="*/ 643 w 1921"/>
                <a:gd name="T75" fmla="*/ 169 h 1516"/>
                <a:gd name="T76" fmla="*/ 778 w 1921"/>
                <a:gd name="T77" fmla="*/ 110 h 1516"/>
                <a:gd name="T78" fmla="*/ 913 w 1921"/>
                <a:gd name="T79" fmla="*/ 68 h 1516"/>
                <a:gd name="T80" fmla="*/ 1021 w 1921"/>
                <a:gd name="T81" fmla="*/ 42 h 1516"/>
                <a:gd name="T82" fmla="*/ 1150 w 1921"/>
                <a:gd name="T83" fmla="*/ 25 h 1516"/>
                <a:gd name="T84" fmla="*/ 1446 w 1921"/>
                <a:gd name="T85" fmla="*/ 0 h 1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21" h="1516">
                  <a:moveTo>
                    <a:pt x="1446" y="0"/>
                  </a:moveTo>
                  <a:lnTo>
                    <a:pt x="1219" y="3"/>
                  </a:lnTo>
                  <a:lnTo>
                    <a:pt x="1142" y="9"/>
                  </a:lnTo>
                  <a:lnTo>
                    <a:pt x="1047" y="20"/>
                  </a:lnTo>
                  <a:lnTo>
                    <a:pt x="974" y="29"/>
                  </a:lnTo>
                  <a:lnTo>
                    <a:pt x="900" y="43"/>
                  </a:lnTo>
                  <a:lnTo>
                    <a:pt x="828" y="59"/>
                  </a:lnTo>
                  <a:lnTo>
                    <a:pt x="763" y="76"/>
                  </a:lnTo>
                  <a:lnTo>
                    <a:pt x="686" y="97"/>
                  </a:lnTo>
                  <a:lnTo>
                    <a:pt x="593" y="128"/>
                  </a:lnTo>
                  <a:lnTo>
                    <a:pt x="520" y="156"/>
                  </a:lnTo>
                  <a:lnTo>
                    <a:pt x="449" y="187"/>
                  </a:lnTo>
                  <a:lnTo>
                    <a:pt x="401" y="213"/>
                  </a:lnTo>
                  <a:lnTo>
                    <a:pt x="345" y="244"/>
                  </a:lnTo>
                  <a:lnTo>
                    <a:pt x="304" y="268"/>
                  </a:lnTo>
                  <a:lnTo>
                    <a:pt x="261" y="301"/>
                  </a:lnTo>
                  <a:lnTo>
                    <a:pt x="222" y="332"/>
                  </a:lnTo>
                  <a:lnTo>
                    <a:pt x="184" y="366"/>
                  </a:lnTo>
                  <a:lnTo>
                    <a:pt x="155" y="393"/>
                  </a:lnTo>
                  <a:lnTo>
                    <a:pt x="118" y="431"/>
                  </a:lnTo>
                  <a:lnTo>
                    <a:pt x="82" y="474"/>
                  </a:lnTo>
                  <a:lnTo>
                    <a:pt x="58" y="516"/>
                  </a:lnTo>
                  <a:lnTo>
                    <a:pt x="39" y="552"/>
                  </a:lnTo>
                  <a:lnTo>
                    <a:pt x="21" y="594"/>
                  </a:lnTo>
                  <a:lnTo>
                    <a:pt x="6" y="638"/>
                  </a:lnTo>
                  <a:lnTo>
                    <a:pt x="0" y="695"/>
                  </a:lnTo>
                  <a:lnTo>
                    <a:pt x="5" y="744"/>
                  </a:lnTo>
                  <a:lnTo>
                    <a:pt x="14" y="785"/>
                  </a:lnTo>
                  <a:lnTo>
                    <a:pt x="26" y="826"/>
                  </a:lnTo>
                  <a:lnTo>
                    <a:pt x="47" y="872"/>
                  </a:lnTo>
                  <a:lnTo>
                    <a:pt x="66" y="911"/>
                  </a:lnTo>
                  <a:lnTo>
                    <a:pt x="92" y="946"/>
                  </a:lnTo>
                  <a:lnTo>
                    <a:pt x="130" y="991"/>
                  </a:lnTo>
                  <a:lnTo>
                    <a:pt x="179" y="1041"/>
                  </a:lnTo>
                  <a:lnTo>
                    <a:pt x="229" y="1081"/>
                  </a:lnTo>
                  <a:lnTo>
                    <a:pt x="271" y="1115"/>
                  </a:lnTo>
                  <a:lnTo>
                    <a:pt x="325" y="1149"/>
                  </a:lnTo>
                  <a:lnTo>
                    <a:pt x="377" y="1176"/>
                  </a:lnTo>
                  <a:lnTo>
                    <a:pt x="437" y="1207"/>
                  </a:lnTo>
                  <a:lnTo>
                    <a:pt x="512" y="1244"/>
                  </a:lnTo>
                  <a:lnTo>
                    <a:pt x="585" y="1271"/>
                  </a:lnTo>
                  <a:lnTo>
                    <a:pt x="667" y="1302"/>
                  </a:lnTo>
                  <a:lnTo>
                    <a:pt x="836" y="1346"/>
                  </a:lnTo>
                  <a:lnTo>
                    <a:pt x="978" y="1373"/>
                  </a:lnTo>
                  <a:lnTo>
                    <a:pt x="1128" y="1393"/>
                  </a:lnTo>
                  <a:lnTo>
                    <a:pt x="1248" y="1403"/>
                  </a:lnTo>
                  <a:lnTo>
                    <a:pt x="1403" y="1410"/>
                  </a:lnTo>
                  <a:lnTo>
                    <a:pt x="1403" y="1515"/>
                  </a:lnTo>
                  <a:lnTo>
                    <a:pt x="1920" y="1275"/>
                  </a:lnTo>
                  <a:lnTo>
                    <a:pt x="1397" y="1031"/>
                  </a:lnTo>
                  <a:lnTo>
                    <a:pt x="1398" y="1139"/>
                  </a:lnTo>
                  <a:lnTo>
                    <a:pt x="1243" y="1132"/>
                  </a:lnTo>
                  <a:lnTo>
                    <a:pt x="1128" y="1119"/>
                  </a:lnTo>
                  <a:lnTo>
                    <a:pt x="1007" y="1098"/>
                  </a:lnTo>
                  <a:lnTo>
                    <a:pt x="836" y="1054"/>
                  </a:lnTo>
                  <a:lnTo>
                    <a:pt x="757" y="1025"/>
                  </a:lnTo>
                  <a:lnTo>
                    <a:pt x="681" y="993"/>
                  </a:lnTo>
                  <a:lnTo>
                    <a:pt x="619" y="957"/>
                  </a:lnTo>
                  <a:lnTo>
                    <a:pt x="556" y="922"/>
                  </a:lnTo>
                  <a:lnTo>
                    <a:pt x="506" y="888"/>
                  </a:lnTo>
                  <a:lnTo>
                    <a:pt x="464" y="850"/>
                  </a:lnTo>
                  <a:lnTo>
                    <a:pt x="417" y="806"/>
                  </a:lnTo>
                  <a:lnTo>
                    <a:pt x="377" y="755"/>
                  </a:lnTo>
                  <a:lnTo>
                    <a:pt x="348" y="708"/>
                  </a:lnTo>
                  <a:lnTo>
                    <a:pt x="333" y="664"/>
                  </a:lnTo>
                  <a:lnTo>
                    <a:pt x="319" y="610"/>
                  </a:lnTo>
                  <a:lnTo>
                    <a:pt x="317" y="558"/>
                  </a:lnTo>
                  <a:lnTo>
                    <a:pt x="321" y="522"/>
                  </a:lnTo>
                  <a:lnTo>
                    <a:pt x="329" y="483"/>
                  </a:lnTo>
                  <a:lnTo>
                    <a:pt x="348" y="437"/>
                  </a:lnTo>
                  <a:lnTo>
                    <a:pt x="372" y="393"/>
                  </a:lnTo>
                  <a:lnTo>
                    <a:pt x="401" y="351"/>
                  </a:lnTo>
                  <a:lnTo>
                    <a:pt x="440" y="310"/>
                  </a:lnTo>
                  <a:lnTo>
                    <a:pt x="509" y="251"/>
                  </a:lnTo>
                  <a:lnTo>
                    <a:pt x="567" y="211"/>
                  </a:lnTo>
                  <a:lnTo>
                    <a:pt x="643" y="169"/>
                  </a:lnTo>
                  <a:lnTo>
                    <a:pt x="720" y="133"/>
                  </a:lnTo>
                  <a:lnTo>
                    <a:pt x="778" y="110"/>
                  </a:lnTo>
                  <a:lnTo>
                    <a:pt x="847" y="86"/>
                  </a:lnTo>
                  <a:lnTo>
                    <a:pt x="913" y="68"/>
                  </a:lnTo>
                  <a:lnTo>
                    <a:pt x="966" y="54"/>
                  </a:lnTo>
                  <a:lnTo>
                    <a:pt x="1021" y="42"/>
                  </a:lnTo>
                  <a:lnTo>
                    <a:pt x="1089" y="32"/>
                  </a:lnTo>
                  <a:lnTo>
                    <a:pt x="1150" y="25"/>
                  </a:lnTo>
                  <a:lnTo>
                    <a:pt x="1234" y="15"/>
                  </a:lnTo>
                  <a:lnTo>
                    <a:pt x="1446" y="0"/>
                  </a:lnTo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lIns="45720" tIns="44450" rIns="45720" bIns="44450" anchor="ctr" anchorCtr="1"/>
            <a:p>
              <a:endParaRPr lang="zh-CN" altLang="en-US"/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6513" y="3673"/>
              <a:ext cx="5595" cy="5167"/>
              <a:chOff x="6513" y="3673"/>
              <a:chExt cx="5595" cy="5167"/>
            </a:xfrm>
          </p:grpSpPr>
          <p:sp>
            <p:nvSpPr>
              <p:cNvPr id="25" name="Oval 6"/>
              <p:cNvSpPr>
                <a:spLocks noChangeArrowheads="1"/>
              </p:cNvSpPr>
              <p:nvPr/>
            </p:nvSpPr>
            <p:spPr bwMode="gray">
              <a:xfrm>
                <a:off x="9700" y="5467"/>
                <a:ext cx="2409" cy="2409"/>
              </a:xfrm>
              <a:prstGeom prst="ellipse">
                <a:avLst/>
              </a:prstGeom>
              <a:solidFill>
                <a:srgbClr val="223D7B"/>
              </a:solidFill>
              <a:ln>
                <a:noFill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lIns="45720" tIns="44450" rIns="45720" bIns="44450" anchor="ctr" anchorCtr="1"/>
              <a:p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实现</a:t>
                </a:r>
                <a:endPara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  <a:p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目标</a:t>
                </a:r>
                <a:endPara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Freeform 3"/>
              <p:cNvSpPr/>
              <p:nvPr/>
            </p:nvSpPr>
            <p:spPr bwMode="gray">
              <a:xfrm rot="19490962">
                <a:off x="6513" y="5484"/>
                <a:ext cx="2778" cy="3357"/>
              </a:xfrm>
              <a:custGeom>
                <a:avLst/>
                <a:gdLst>
                  <a:gd name="T0" fmla="*/ 1219 w 1921"/>
                  <a:gd name="T1" fmla="*/ 3 h 1516"/>
                  <a:gd name="T2" fmla="*/ 1047 w 1921"/>
                  <a:gd name="T3" fmla="*/ 20 h 1516"/>
                  <a:gd name="T4" fmla="*/ 900 w 1921"/>
                  <a:gd name="T5" fmla="*/ 43 h 1516"/>
                  <a:gd name="T6" fmla="*/ 763 w 1921"/>
                  <a:gd name="T7" fmla="*/ 76 h 1516"/>
                  <a:gd name="T8" fmla="*/ 593 w 1921"/>
                  <a:gd name="T9" fmla="*/ 128 h 1516"/>
                  <a:gd name="T10" fmla="*/ 449 w 1921"/>
                  <a:gd name="T11" fmla="*/ 187 h 1516"/>
                  <a:gd name="T12" fmla="*/ 345 w 1921"/>
                  <a:gd name="T13" fmla="*/ 244 h 1516"/>
                  <a:gd name="T14" fmla="*/ 261 w 1921"/>
                  <a:gd name="T15" fmla="*/ 301 h 1516"/>
                  <a:gd name="T16" fmla="*/ 184 w 1921"/>
                  <a:gd name="T17" fmla="*/ 366 h 1516"/>
                  <a:gd name="T18" fmla="*/ 118 w 1921"/>
                  <a:gd name="T19" fmla="*/ 431 h 1516"/>
                  <a:gd name="T20" fmla="*/ 58 w 1921"/>
                  <a:gd name="T21" fmla="*/ 516 h 1516"/>
                  <a:gd name="T22" fmla="*/ 21 w 1921"/>
                  <a:gd name="T23" fmla="*/ 594 h 1516"/>
                  <a:gd name="T24" fmla="*/ 0 w 1921"/>
                  <a:gd name="T25" fmla="*/ 695 h 1516"/>
                  <a:gd name="T26" fmla="*/ 14 w 1921"/>
                  <a:gd name="T27" fmla="*/ 785 h 1516"/>
                  <a:gd name="T28" fmla="*/ 47 w 1921"/>
                  <a:gd name="T29" fmla="*/ 872 h 1516"/>
                  <a:gd name="T30" fmla="*/ 92 w 1921"/>
                  <a:gd name="T31" fmla="*/ 946 h 1516"/>
                  <a:gd name="T32" fmla="*/ 179 w 1921"/>
                  <a:gd name="T33" fmla="*/ 1041 h 1516"/>
                  <a:gd name="T34" fmla="*/ 271 w 1921"/>
                  <a:gd name="T35" fmla="*/ 1115 h 1516"/>
                  <a:gd name="T36" fmla="*/ 377 w 1921"/>
                  <a:gd name="T37" fmla="*/ 1176 h 1516"/>
                  <a:gd name="T38" fmla="*/ 512 w 1921"/>
                  <a:gd name="T39" fmla="*/ 1244 h 1516"/>
                  <a:gd name="T40" fmla="*/ 667 w 1921"/>
                  <a:gd name="T41" fmla="*/ 1302 h 1516"/>
                  <a:gd name="T42" fmla="*/ 978 w 1921"/>
                  <a:gd name="T43" fmla="*/ 1373 h 1516"/>
                  <a:gd name="T44" fmla="*/ 1248 w 1921"/>
                  <a:gd name="T45" fmla="*/ 1403 h 1516"/>
                  <a:gd name="T46" fmla="*/ 1403 w 1921"/>
                  <a:gd name="T47" fmla="*/ 1515 h 1516"/>
                  <a:gd name="T48" fmla="*/ 1397 w 1921"/>
                  <a:gd name="T49" fmla="*/ 1031 h 1516"/>
                  <a:gd name="T50" fmla="*/ 1243 w 1921"/>
                  <a:gd name="T51" fmla="*/ 1132 h 1516"/>
                  <a:gd name="T52" fmla="*/ 1007 w 1921"/>
                  <a:gd name="T53" fmla="*/ 1098 h 1516"/>
                  <a:gd name="T54" fmla="*/ 757 w 1921"/>
                  <a:gd name="T55" fmla="*/ 1025 h 1516"/>
                  <a:gd name="T56" fmla="*/ 619 w 1921"/>
                  <a:gd name="T57" fmla="*/ 957 h 1516"/>
                  <a:gd name="T58" fmla="*/ 506 w 1921"/>
                  <a:gd name="T59" fmla="*/ 888 h 1516"/>
                  <a:gd name="T60" fmla="*/ 417 w 1921"/>
                  <a:gd name="T61" fmla="*/ 806 h 1516"/>
                  <a:gd name="T62" fmla="*/ 348 w 1921"/>
                  <a:gd name="T63" fmla="*/ 708 h 1516"/>
                  <a:gd name="T64" fmla="*/ 319 w 1921"/>
                  <a:gd name="T65" fmla="*/ 610 h 1516"/>
                  <a:gd name="T66" fmla="*/ 321 w 1921"/>
                  <a:gd name="T67" fmla="*/ 522 h 1516"/>
                  <a:gd name="T68" fmla="*/ 348 w 1921"/>
                  <a:gd name="T69" fmla="*/ 437 h 1516"/>
                  <a:gd name="T70" fmla="*/ 401 w 1921"/>
                  <a:gd name="T71" fmla="*/ 351 h 1516"/>
                  <a:gd name="T72" fmla="*/ 509 w 1921"/>
                  <a:gd name="T73" fmla="*/ 251 h 1516"/>
                  <a:gd name="T74" fmla="*/ 643 w 1921"/>
                  <a:gd name="T75" fmla="*/ 169 h 1516"/>
                  <a:gd name="T76" fmla="*/ 778 w 1921"/>
                  <a:gd name="T77" fmla="*/ 110 h 1516"/>
                  <a:gd name="T78" fmla="*/ 913 w 1921"/>
                  <a:gd name="T79" fmla="*/ 68 h 1516"/>
                  <a:gd name="T80" fmla="*/ 1021 w 1921"/>
                  <a:gd name="T81" fmla="*/ 42 h 1516"/>
                  <a:gd name="T82" fmla="*/ 1150 w 1921"/>
                  <a:gd name="T83" fmla="*/ 25 h 1516"/>
                  <a:gd name="T84" fmla="*/ 1446 w 1921"/>
                  <a:gd name="T85" fmla="*/ 0 h 1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21" h="1516">
                    <a:moveTo>
                      <a:pt x="1446" y="0"/>
                    </a:moveTo>
                    <a:lnTo>
                      <a:pt x="1219" y="3"/>
                    </a:lnTo>
                    <a:lnTo>
                      <a:pt x="1142" y="9"/>
                    </a:lnTo>
                    <a:lnTo>
                      <a:pt x="1047" y="20"/>
                    </a:lnTo>
                    <a:lnTo>
                      <a:pt x="974" y="29"/>
                    </a:lnTo>
                    <a:lnTo>
                      <a:pt x="900" y="43"/>
                    </a:lnTo>
                    <a:lnTo>
                      <a:pt x="828" y="59"/>
                    </a:lnTo>
                    <a:lnTo>
                      <a:pt x="763" y="76"/>
                    </a:lnTo>
                    <a:lnTo>
                      <a:pt x="686" y="97"/>
                    </a:lnTo>
                    <a:lnTo>
                      <a:pt x="593" y="128"/>
                    </a:lnTo>
                    <a:lnTo>
                      <a:pt x="520" y="156"/>
                    </a:lnTo>
                    <a:lnTo>
                      <a:pt x="449" y="187"/>
                    </a:lnTo>
                    <a:lnTo>
                      <a:pt x="401" y="213"/>
                    </a:lnTo>
                    <a:lnTo>
                      <a:pt x="345" y="244"/>
                    </a:lnTo>
                    <a:lnTo>
                      <a:pt x="304" y="268"/>
                    </a:lnTo>
                    <a:lnTo>
                      <a:pt x="261" y="301"/>
                    </a:lnTo>
                    <a:lnTo>
                      <a:pt x="222" y="332"/>
                    </a:lnTo>
                    <a:lnTo>
                      <a:pt x="184" y="366"/>
                    </a:lnTo>
                    <a:lnTo>
                      <a:pt x="155" y="393"/>
                    </a:lnTo>
                    <a:lnTo>
                      <a:pt x="118" y="431"/>
                    </a:lnTo>
                    <a:lnTo>
                      <a:pt x="82" y="474"/>
                    </a:lnTo>
                    <a:lnTo>
                      <a:pt x="58" y="516"/>
                    </a:lnTo>
                    <a:lnTo>
                      <a:pt x="39" y="552"/>
                    </a:lnTo>
                    <a:lnTo>
                      <a:pt x="21" y="594"/>
                    </a:lnTo>
                    <a:lnTo>
                      <a:pt x="6" y="638"/>
                    </a:lnTo>
                    <a:lnTo>
                      <a:pt x="0" y="695"/>
                    </a:lnTo>
                    <a:lnTo>
                      <a:pt x="5" y="744"/>
                    </a:lnTo>
                    <a:lnTo>
                      <a:pt x="14" y="785"/>
                    </a:lnTo>
                    <a:lnTo>
                      <a:pt x="26" y="826"/>
                    </a:lnTo>
                    <a:lnTo>
                      <a:pt x="47" y="872"/>
                    </a:lnTo>
                    <a:lnTo>
                      <a:pt x="66" y="911"/>
                    </a:lnTo>
                    <a:lnTo>
                      <a:pt x="92" y="946"/>
                    </a:lnTo>
                    <a:lnTo>
                      <a:pt x="130" y="991"/>
                    </a:lnTo>
                    <a:lnTo>
                      <a:pt x="179" y="1041"/>
                    </a:lnTo>
                    <a:lnTo>
                      <a:pt x="229" y="1081"/>
                    </a:lnTo>
                    <a:lnTo>
                      <a:pt x="271" y="1115"/>
                    </a:lnTo>
                    <a:lnTo>
                      <a:pt x="325" y="1149"/>
                    </a:lnTo>
                    <a:lnTo>
                      <a:pt x="377" y="1176"/>
                    </a:lnTo>
                    <a:lnTo>
                      <a:pt x="437" y="1207"/>
                    </a:lnTo>
                    <a:lnTo>
                      <a:pt x="512" y="1244"/>
                    </a:lnTo>
                    <a:lnTo>
                      <a:pt x="585" y="1271"/>
                    </a:lnTo>
                    <a:lnTo>
                      <a:pt x="667" y="1302"/>
                    </a:lnTo>
                    <a:lnTo>
                      <a:pt x="836" y="1346"/>
                    </a:lnTo>
                    <a:lnTo>
                      <a:pt x="978" y="1373"/>
                    </a:lnTo>
                    <a:lnTo>
                      <a:pt x="1128" y="1393"/>
                    </a:lnTo>
                    <a:lnTo>
                      <a:pt x="1248" y="1403"/>
                    </a:lnTo>
                    <a:lnTo>
                      <a:pt x="1403" y="1410"/>
                    </a:lnTo>
                    <a:lnTo>
                      <a:pt x="1403" y="1515"/>
                    </a:lnTo>
                    <a:lnTo>
                      <a:pt x="1920" y="1275"/>
                    </a:lnTo>
                    <a:lnTo>
                      <a:pt x="1397" y="1031"/>
                    </a:lnTo>
                    <a:lnTo>
                      <a:pt x="1398" y="1139"/>
                    </a:lnTo>
                    <a:lnTo>
                      <a:pt x="1243" y="1132"/>
                    </a:lnTo>
                    <a:lnTo>
                      <a:pt x="1128" y="1119"/>
                    </a:lnTo>
                    <a:lnTo>
                      <a:pt x="1007" y="1098"/>
                    </a:lnTo>
                    <a:lnTo>
                      <a:pt x="836" y="1054"/>
                    </a:lnTo>
                    <a:lnTo>
                      <a:pt x="757" y="1025"/>
                    </a:lnTo>
                    <a:lnTo>
                      <a:pt x="681" y="993"/>
                    </a:lnTo>
                    <a:lnTo>
                      <a:pt x="619" y="957"/>
                    </a:lnTo>
                    <a:lnTo>
                      <a:pt x="556" y="922"/>
                    </a:lnTo>
                    <a:lnTo>
                      <a:pt x="506" y="888"/>
                    </a:lnTo>
                    <a:lnTo>
                      <a:pt x="464" y="850"/>
                    </a:lnTo>
                    <a:lnTo>
                      <a:pt x="417" y="806"/>
                    </a:lnTo>
                    <a:lnTo>
                      <a:pt x="377" y="755"/>
                    </a:lnTo>
                    <a:lnTo>
                      <a:pt x="348" y="708"/>
                    </a:lnTo>
                    <a:lnTo>
                      <a:pt x="333" y="664"/>
                    </a:lnTo>
                    <a:lnTo>
                      <a:pt x="319" y="610"/>
                    </a:lnTo>
                    <a:lnTo>
                      <a:pt x="317" y="558"/>
                    </a:lnTo>
                    <a:lnTo>
                      <a:pt x="321" y="522"/>
                    </a:lnTo>
                    <a:lnTo>
                      <a:pt x="329" y="483"/>
                    </a:lnTo>
                    <a:lnTo>
                      <a:pt x="348" y="437"/>
                    </a:lnTo>
                    <a:lnTo>
                      <a:pt x="372" y="393"/>
                    </a:lnTo>
                    <a:lnTo>
                      <a:pt x="401" y="351"/>
                    </a:lnTo>
                    <a:lnTo>
                      <a:pt x="440" y="310"/>
                    </a:lnTo>
                    <a:lnTo>
                      <a:pt x="509" y="251"/>
                    </a:lnTo>
                    <a:lnTo>
                      <a:pt x="567" y="211"/>
                    </a:lnTo>
                    <a:lnTo>
                      <a:pt x="643" y="169"/>
                    </a:lnTo>
                    <a:lnTo>
                      <a:pt x="720" y="133"/>
                    </a:lnTo>
                    <a:lnTo>
                      <a:pt x="778" y="110"/>
                    </a:lnTo>
                    <a:lnTo>
                      <a:pt x="847" y="86"/>
                    </a:lnTo>
                    <a:lnTo>
                      <a:pt x="913" y="68"/>
                    </a:lnTo>
                    <a:lnTo>
                      <a:pt x="966" y="54"/>
                    </a:lnTo>
                    <a:lnTo>
                      <a:pt x="1021" y="42"/>
                    </a:lnTo>
                    <a:lnTo>
                      <a:pt x="1089" y="32"/>
                    </a:lnTo>
                    <a:lnTo>
                      <a:pt x="1150" y="25"/>
                    </a:lnTo>
                    <a:lnTo>
                      <a:pt x="1234" y="15"/>
                    </a:lnTo>
                    <a:lnTo>
                      <a:pt x="1446" y="0"/>
                    </a:ln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txBody>
              <a:bodyPr lIns="45720" tIns="44450" rIns="45720" bIns="44450" anchor="ctr" anchorCtr="1"/>
              <a:p>
                <a:endParaRPr lang="zh-CN" altLang="en-US"/>
              </a:p>
            </p:txBody>
          </p:sp>
          <p:sp>
            <p:nvSpPr>
              <p:cNvPr id="30" name="Oval 5"/>
              <p:cNvSpPr>
                <a:spLocks noChangeArrowheads="1"/>
              </p:cNvSpPr>
              <p:nvPr/>
            </p:nvSpPr>
            <p:spPr bwMode="gray">
              <a:xfrm>
                <a:off x="6923" y="3673"/>
                <a:ext cx="2409" cy="2409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lIns="45720" tIns="44450" rIns="45720" bIns="44450" anchor="ctr" anchorCtr="1"/>
              <a:p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制定</a:t>
                </a:r>
                <a:endPara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目标</a:t>
                </a:r>
                <a:endPara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11" name="TextBox 17"/>
          <p:cNvSpPr txBox="1"/>
          <p:nvPr/>
        </p:nvSpPr>
        <p:spPr>
          <a:xfrm>
            <a:off x="8003540" y="3669030"/>
            <a:ext cx="3279140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5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管理者在和下属制定目标的时候，经常会犯一个错误， 就是认为目标定的越高越好，认为目标定的高了，即便员工只完成了80%也能超出自己的预期。实际上，这种思想是有问题的，持有这种思想的管理者过分依赖目标，认为只要目标制定了，员工就会去达成。</a:t>
            </a:r>
            <a:endParaRPr lang="en-US" sz="115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4" name="TextBox 17"/>
          <p:cNvSpPr txBox="1"/>
          <p:nvPr/>
        </p:nvSpPr>
        <p:spPr>
          <a:xfrm>
            <a:off x="968375" y="2616835"/>
            <a:ext cx="3112770" cy="1418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5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合适的目标是员工可以跳一-跳能够得着的目标，当员工经过努力之后可以达成目标，目标才会对员工有吸引力，否则，员工宁可不做，也不愿意费了很大力气而没有完成!</a:t>
            </a:r>
            <a:endParaRPr lang="en-US" sz="115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1" name="Freeform 7"/>
          <p:cNvSpPr>
            <a:spLocks noEditPoints="1"/>
          </p:cNvSpPr>
          <p:nvPr/>
        </p:nvSpPr>
        <p:spPr bwMode="auto">
          <a:xfrm>
            <a:off x="8274241" y="3104204"/>
            <a:ext cx="495352" cy="442873"/>
          </a:xfrm>
          <a:custGeom>
            <a:avLst/>
            <a:gdLst>
              <a:gd name="T0" fmla="*/ 161 w 327"/>
              <a:gd name="T1" fmla="*/ 291 h 291"/>
              <a:gd name="T2" fmla="*/ 208 w 327"/>
              <a:gd name="T3" fmla="*/ 205 h 291"/>
              <a:gd name="T4" fmla="*/ 284 w 327"/>
              <a:gd name="T5" fmla="*/ 204 h 291"/>
              <a:gd name="T6" fmla="*/ 327 w 327"/>
              <a:gd name="T7" fmla="*/ 291 h 291"/>
              <a:gd name="T8" fmla="*/ 161 w 327"/>
              <a:gd name="T9" fmla="*/ 291 h 291"/>
              <a:gd name="T10" fmla="*/ 102 w 327"/>
              <a:gd name="T11" fmla="*/ 141 h 291"/>
              <a:gd name="T12" fmla="*/ 47 w 327"/>
              <a:gd name="T13" fmla="*/ 92 h 291"/>
              <a:gd name="T14" fmla="*/ 153 w 327"/>
              <a:gd name="T15" fmla="*/ 0 h 291"/>
              <a:gd name="T16" fmla="*/ 259 w 327"/>
              <a:gd name="T17" fmla="*/ 92 h 291"/>
              <a:gd name="T18" fmla="*/ 255 w 327"/>
              <a:gd name="T19" fmla="*/ 95 h 291"/>
              <a:gd name="T20" fmla="*/ 204 w 327"/>
              <a:gd name="T21" fmla="*/ 115 h 291"/>
              <a:gd name="T22" fmla="*/ 204 w 327"/>
              <a:gd name="T23" fmla="*/ 68 h 291"/>
              <a:gd name="T24" fmla="*/ 101 w 327"/>
              <a:gd name="T25" fmla="*/ 68 h 291"/>
              <a:gd name="T26" fmla="*/ 101 w 327"/>
              <a:gd name="T27" fmla="*/ 140 h 291"/>
              <a:gd name="T28" fmla="*/ 102 w 327"/>
              <a:gd name="T29" fmla="*/ 141 h 291"/>
              <a:gd name="T30" fmla="*/ 118 w 327"/>
              <a:gd name="T31" fmla="*/ 118 h 291"/>
              <a:gd name="T32" fmla="*/ 187 w 327"/>
              <a:gd name="T33" fmla="*/ 118 h 291"/>
              <a:gd name="T34" fmla="*/ 187 w 327"/>
              <a:gd name="T35" fmla="*/ 125 h 291"/>
              <a:gd name="T36" fmla="*/ 118 w 327"/>
              <a:gd name="T37" fmla="*/ 125 h 291"/>
              <a:gd name="T38" fmla="*/ 118 w 327"/>
              <a:gd name="T39" fmla="*/ 118 h 291"/>
              <a:gd name="T40" fmla="*/ 118 w 327"/>
              <a:gd name="T41" fmla="*/ 84 h 291"/>
              <a:gd name="T42" fmla="*/ 187 w 327"/>
              <a:gd name="T43" fmla="*/ 84 h 291"/>
              <a:gd name="T44" fmla="*/ 187 w 327"/>
              <a:gd name="T45" fmla="*/ 91 h 291"/>
              <a:gd name="T46" fmla="*/ 118 w 327"/>
              <a:gd name="T47" fmla="*/ 91 h 291"/>
              <a:gd name="T48" fmla="*/ 118 w 327"/>
              <a:gd name="T49" fmla="*/ 84 h 291"/>
              <a:gd name="T50" fmla="*/ 118 w 327"/>
              <a:gd name="T51" fmla="*/ 101 h 291"/>
              <a:gd name="T52" fmla="*/ 187 w 327"/>
              <a:gd name="T53" fmla="*/ 101 h 291"/>
              <a:gd name="T54" fmla="*/ 187 w 327"/>
              <a:gd name="T55" fmla="*/ 108 h 291"/>
              <a:gd name="T56" fmla="*/ 118 w 327"/>
              <a:gd name="T57" fmla="*/ 108 h 291"/>
              <a:gd name="T58" fmla="*/ 118 w 327"/>
              <a:gd name="T59" fmla="*/ 101 h 291"/>
              <a:gd name="T60" fmla="*/ 152 w 327"/>
              <a:gd name="T61" fmla="*/ 291 h 291"/>
              <a:gd name="T62" fmla="*/ 30 w 327"/>
              <a:gd name="T63" fmla="*/ 291 h 291"/>
              <a:gd name="T64" fmla="*/ 0 w 327"/>
              <a:gd name="T65" fmla="*/ 260 h 291"/>
              <a:gd name="T66" fmla="*/ 0 w 327"/>
              <a:gd name="T67" fmla="*/ 124 h 291"/>
              <a:gd name="T68" fmla="*/ 33 w 327"/>
              <a:gd name="T69" fmla="*/ 93 h 291"/>
              <a:gd name="T70" fmla="*/ 153 w 327"/>
              <a:gd name="T71" fmla="*/ 197 h 291"/>
              <a:gd name="T72" fmla="*/ 190 w 327"/>
              <a:gd name="T73" fmla="*/ 163 h 291"/>
              <a:gd name="T74" fmla="*/ 203 w 327"/>
              <a:gd name="T75" fmla="*/ 195 h 291"/>
              <a:gd name="T76" fmla="*/ 152 w 327"/>
              <a:gd name="T77" fmla="*/ 291 h 291"/>
              <a:gd name="T78" fmla="*/ 215 w 327"/>
              <a:gd name="T79" fmla="*/ 136 h 291"/>
              <a:gd name="T80" fmla="*/ 227 w 327"/>
              <a:gd name="T81" fmla="*/ 151 h 291"/>
              <a:gd name="T82" fmla="*/ 258 w 327"/>
              <a:gd name="T83" fmla="*/ 142 h 291"/>
              <a:gd name="T84" fmla="*/ 277 w 327"/>
              <a:gd name="T85" fmla="*/ 149 h 291"/>
              <a:gd name="T86" fmla="*/ 244 w 327"/>
              <a:gd name="T87" fmla="*/ 205 h 291"/>
              <a:gd name="T88" fmla="*/ 215 w 327"/>
              <a:gd name="T89" fmla="*/ 136 h 291"/>
              <a:gd name="T90" fmla="*/ 288 w 327"/>
              <a:gd name="T91" fmla="*/ 151 h 291"/>
              <a:gd name="T92" fmla="*/ 245 w 327"/>
              <a:gd name="T93" fmla="*/ 102 h 291"/>
              <a:gd name="T94" fmla="*/ 201 w 327"/>
              <a:gd name="T95" fmla="*/ 151 h 291"/>
              <a:gd name="T96" fmla="*/ 203 w 327"/>
              <a:gd name="T97" fmla="*/ 172 h 291"/>
              <a:gd name="T98" fmla="*/ 245 w 327"/>
              <a:gd name="T99" fmla="*/ 210 h 291"/>
              <a:gd name="T100" fmla="*/ 286 w 327"/>
              <a:gd name="T101" fmla="*/ 173 h 291"/>
              <a:gd name="T102" fmla="*/ 288 w 327"/>
              <a:gd name="T103" fmla="*/ 151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27" h="291">
                <a:moveTo>
                  <a:pt x="161" y="291"/>
                </a:moveTo>
                <a:cubicBezTo>
                  <a:pt x="163" y="255"/>
                  <a:pt x="179" y="222"/>
                  <a:pt x="208" y="205"/>
                </a:cubicBezTo>
                <a:cubicBezTo>
                  <a:pt x="230" y="226"/>
                  <a:pt x="261" y="225"/>
                  <a:pt x="284" y="204"/>
                </a:cubicBezTo>
                <a:cubicBezTo>
                  <a:pt x="313" y="227"/>
                  <a:pt x="326" y="256"/>
                  <a:pt x="327" y="291"/>
                </a:cubicBezTo>
                <a:cubicBezTo>
                  <a:pt x="161" y="291"/>
                  <a:pt x="161" y="291"/>
                  <a:pt x="161" y="291"/>
                </a:cubicBezTo>
                <a:close/>
                <a:moveTo>
                  <a:pt x="102" y="141"/>
                </a:moveTo>
                <a:cubicBezTo>
                  <a:pt x="47" y="92"/>
                  <a:pt x="47" y="92"/>
                  <a:pt x="47" y="92"/>
                </a:cubicBezTo>
                <a:cubicBezTo>
                  <a:pt x="153" y="0"/>
                  <a:pt x="153" y="0"/>
                  <a:pt x="153" y="0"/>
                </a:cubicBezTo>
                <a:cubicBezTo>
                  <a:pt x="259" y="92"/>
                  <a:pt x="259" y="92"/>
                  <a:pt x="259" y="92"/>
                </a:cubicBezTo>
                <a:cubicBezTo>
                  <a:pt x="255" y="95"/>
                  <a:pt x="255" y="95"/>
                  <a:pt x="255" y="95"/>
                </a:cubicBezTo>
                <a:cubicBezTo>
                  <a:pt x="236" y="89"/>
                  <a:pt x="214" y="100"/>
                  <a:pt x="204" y="115"/>
                </a:cubicBezTo>
                <a:cubicBezTo>
                  <a:pt x="204" y="68"/>
                  <a:pt x="204" y="68"/>
                  <a:pt x="204" y="68"/>
                </a:cubicBezTo>
                <a:cubicBezTo>
                  <a:pt x="101" y="68"/>
                  <a:pt x="101" y="68"/>
                  <a:pt x="101" y="68"/>
                </a:cubicBezTo>
                <a:cubicBezTo>
                  <a:pt x="101" y="140"/>
                  <a:pt x="101" y="140"/>
                  <a:pt x="101" y="140"/>
                </a:cubicBezTo>
                <a:cubicBezTo>
                  <a:pt x="102" y="141"/>
                  <a:pt x="102" y="141"/>
                  <a:pt x="102" y="141"/>
                </a:cubicBezTo>
                <a:close/>
                <a:moveTo>
                  <a:pt x="118" y="118"/>
                </a:moveTo>
                <a:cubicBezTo>
                  <a:pt x="187" y="118"/>
                  <a:pt x="187" y="118"/>
                  <a:pt x="187" y="118"/>
                </a:cubicBezTo>
                <a:cubicBezTo>
                  <a:pt x="187" y="125"/>
                  <a:pt x="187" y="125"/>
                  <a:pt x="187" y="125"/>
                </a:cubicBezTo>
                <a:cubicBezTo>
                  <a:pt x="118" y="125"/>
                  <a:pt x="118" y="125"/>
                  <a:pt x="118" y="125"/>
                </a:cubicBezTo>
                <a:cubicBezTo>
                  <a:pt x="118" y="118"/>
                  <a:pt x="118" y="118"/>
                  <a:pt x="118" y="118"/>
                </a:cubicBezTo>
                <a:close/>
                <a:moveTo>
                  <a:pt x="118" y="84"/>
                </a:moveTo>
                <a:cubicBezTo>
                  <a:pt x="187" y="84"/>
                  <a:pt x="187" y="84"/>
                  <a:pt x="187" y="84"/>
                </a:cubicBezTo>
                <a:cubicBezTo>
                  <a:pt x="187" y="91"/>
                  <a:pt x="187" y="91"/>
                  <a:pt x="187" y="91"/>
                </a:cubicBezTo>
                <a:cubicBezTo>
                  <a:pt x="118" y="91"/>
                  <a:pt x="118" y="91"/>
                  <a:pt x="118" y="91"/>
                </a:cubicBezTo>
                <a:cubicBezTo>
                  <a:pt x="118" y="84"/>
                  <a:pt x="118" y="84"/>
                  <a:pt x="118" y="84"/>
                </a:cubicBezTo>
                <a:close/>
                <a:moveTo>
                  <a:pt x="118" y="101"/>
                </a:moveTo>
                <a:cubicBezTo>
                  <a:pt x="187" y="101"/>
                  <a:pt x="187" y="101"/>
                  <a:pt x="187" y="101"/>
                </a:cubicBezTo>
                <a:cubicBezTo>
                  <a:pt x="187" y="108"/>
                  <a:pt x="187" y="108"/>
                  <a:pt x="187" y="108"/>
                </a:cubicBezTo>
                <a:cubicBezTo>
                  <a:pt x="118" y="108"/>
                  <a:pt x="118" y="108"/>
                  <a:pt x="118" y="108"/>
                </a:cubicBezTo>
                <a:cubicBezTo>
                  <a:pt x="118" y="101"/>
                  <a:pt x="118" y="101"/>
                  <a:pt x="118" y="101"/>
                </a:cubicBezTo>
                <a:close/>
                <a:moveTo>
                  <a:pt x="152" y="291"/>
                </a:moveTo>
                <a:cubicBezTo>
                  <a:pt x="30" y="291"/>
                  <a:pt x="30" y="291"/>
                  <a:pt x="30" y="291"/>
                </a:cubicBezTo>
                <a:cubicBezTo>
                  <a:pt x="13" y="291"/>
                  <a:pt x="0" y="277"/>
                  <a:pt x="0" y="260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04"/>
                  <a:pt x="15" y="93"/>
                  <a:pt x="33" y="93"/>
                </a:cubicBezTo>
                <a:cubicBezTo>
                  <a:pt x="153" y="197"/>
                  <a:pt x="153" y="197"/>
                  <a:pt x="153" y="197"/>
                </a:cubicBezTo>
                <a:cubicBezTo>
                  <a:pt x="190" y="163"/>
                  <a:pt x="190" y="163"/>
                  <a:pt x="190" y="163"/>
                </a:cubicBezTo>
                <a:cubicBezTo>
                  <a:pt x="190" y="169"/>
                  <a:pt x="196" y="188"/>
                  <a:pt x="203" y="195"/>
                </a:cubicBezTo>
                <a:cubicBezTo>
                  <a:pt x="179" y="211"/>
                  <a:pt x="155" y="243"/>
                  <a:pt x="152" y="291"/>
                </a:cubicBezTo>
                <a:close/>
                <a:moveTo>
                  <a:pt x="215" y="136"/>
                </a:moveTo>
                <a:cubicBezTo>
                  <a:pt x="219" y="144"/>
                  <a:pt x="223" y="149"/>
                  <a:pt x="227" y="151"/>
                </a:cubicBezTo>
                <a:cubicBezTo>
                  <a:pt x="243" y="161"/>
                  <a:pt x="248" y="145"/>
                  <a:pt x="258" y="142"/>
                </a:cubicBezTo>
                <a:cubicBezTo>
                  <a:pt x="263" y="140"/>
                  <a:pt x="269" y="141"/>
                  <a:pt x="277" y="149"/>
                </a:cubicBezTo>
                <a:cubicBezTo>
                  <a:pt x="281" y="171"/>
                  <a:pt x="271" y="205"/>
                  <a:pt x="244" y="205"/>
                </a:cubicBezTo>
                <a:cubicBezTo>
                  <a:pt x="213" y="205"/>
                  <a:pt x="204" y="161"/>
                  <a:pt x="215" y="136"/>
                </a:cubicBezTo>
                <a:close/>
                <a:moveTo>
                  <a:pt x="288" y="151"/>
                </a:moveTo>
                <a:cubicBezTo>
                  <a:pt x="286" y="124"/>
                  <a:pt x="267" y="102"/>
                  <a:pt x="245" y="102"/>
                </a:cubicBezTo>
                <a:cubicBezTo>
                  <a:pt x="222" y="102"/>
                  <a:pt x="203" y="124"/>
                  <a:pt x="201" y="151"/>
                </a:cubicBezTo>
                <a:cubicBezTo>
                  <a:pt x="190" y="147"/>
                  <a:pt x="193" y="182"/>
                  <a:pt x="203" y="172"/>
                </a:cubicBezTo>
                <a:cubicBezTo>
                  <a:pt x="209" y="194"/>
                  <a:pt x="225" y="210"/>
                  <a:pt x="245" y="210"/>
                </a:cubicBezTo>
                <a:cubicBezTo>
                  <a:pt x="264" y="210"/>
                  <a:pt x="280" y="194"/>
                  <a:pt x="286" y="173"/>
                </a:cubicBezTo>
                <a:cubicBezTo>
                  <a:pt x="295" y="179"/>
                  <a:pt x="298" y="151"/>
                  <a:pt x="288" y="151"/>
                </a:cubicBezTo>
                <a:close/>
              </a:path>
            </a:pathLst>
          </a:custGeom>
          <a:solidFill>
            <a:srgbClr val="2C3F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2" name="Freeform 7"/>
          <p:cNvSpPr>
            <a:spLocks noEditPoints="1"/>
          </p:cNvSpPr>
          <p:nvPr/>
        </p:nvSpPr>
        <p:spPr bwMode="auto">
          <a:xfrm>
            <a:off x="1304746" y="2133096"/>
            <a:ext cx="505705" cy="427765"/>
          </a:xfrm>
          <a:custGeom>
            <a:avLst/>
            <a:gdLst>
              <a:gd name="T0" fmla="*/ 219 w 354"/>
              <a:gd name="T1" fmla="*/ 281 h 299"/>
              <a:gd name="T2" fmla="*/ 135 w 354"/>
              <a:gd name="T3" fmla="*/ 286 h 299"/>
              <a:gd name="T4" fmla="*/ 245 w 354"/>
              <a:gd name="T5" fmla="*/ 67 h 299"/>
              <a:gd name="T6" fmla="*/ 284 w 354"/>
              <a:gd name="T7" fmla="*/ 71 h 299"/>
              <a:gd name="T8" fmla="*/ 245 w 354"/>
              <a:gd name="T9" fmla="*/ 67 h 299"/>
              <a:gd name="T10" fmla="*/ 284 w 354"/>
              <a:gd name="T11" fmla="*/ 48 h 299"/>
              <a:gd name="T12" fmla="*/ 245 w 354"/>
              <a:gd name="T13" fmla="*/ 52 h 299"/>
              <a:gd name="T14" fmla="*/ 245 w 354"/>
              <a:gd name="T15" fmla="*/ 58 h 299"/>
              <a:gd name="T16" fmla="*/ 284 w 354"/>
              <a:gd name="T17" fmla="*/ 61 h 299"/>
              <a:gd name="T18" fmla="*/ 245 w 354"/>
              <a:gd name="T19" fmla="*/ 58 h 299"/>
              <a:gd name="T20" fmla="*/ 195 w 354"/>
              <a:gd name="T21" fmla="*/ 165 h 299"/>
              <a:gd name="T22" fmla="*/ 178 w 354"/>
              <a:gd name="T23" fmla="*/ 70 h 299"/>
              <a:gd name="T24" fmla="*/ 265 w 354"/>
              <a:gd name="T25" fmla="*/ 112 h 299"/>
              <a:gd name="T26" fmla="*/ 351 w 354"/>
              <a:gd name="T27" fmla="*/ 70 h 299"/>
              <a:gd name="T28" fmla="*/ 334 w 354"/>
              <a:gd name="T29" fmla="*/ 165 h 299"/>
              <a:gd name="T30" fmla="*/ 204 w 354"/>
              <a:gd name="T31" fmla="*/ 52 h 299"/>
              <a:gd name="T32" fmla="*/ 325 w 354"/>
              <a:gd name="T33" fmla="*/ 52 h 299"/>
              <a:gd name="T34" fmla="*/ 294 w 354"/>
              <a:gd name="T35" fmla="*/ 79 h 299"/>
              <a:gd name="T36" fmla="*/ 235 w 354"/>
              <a:gd name="T37" fmla="*/ 39 h 299"/>
              <a:gd name="T38" fmla="*/ 236 w 354"/>
              <a:gd name="T39" fmla="*/ 80 h 299"/>
              <a:gd name="T40" fmla="*/ 101 w 354"/>
              <a:gd name="T41" fmla="*/ 285 h 299"/>
              <a:gd name="T42" fmla="*/ 85 w 354"/>
              <a:gd name="T43" fmla="*/ 282 h 299"/>
              <a:gd name="T44" fmla="*/ 63 w 354"/>
              <a:gd name="T45" fmla="*/ 285 h 299"/>
              <a:gd name="T46" fmla="*/ 79 w 354"/>
              <a:gd name="T47" fmla="*/ 282 h 299"/>
              <a:gd name="T48" fmla="*/ 63 w 354"/>
              <a:gd name="T49" fmla="*/ 285 h 299"/>
              <a:gd name="T50" fmla="*/ 122 w 354"/>
              <a:gd name="T51" fmla="*/ 285 h 299"/>
              <a:gd name="T52" fmla="*/ 106 w 354"/>
              <a:gd name="T53" fmla="*/ 282 h 299"/>
              <a:gd name="T54" fmla="*/ 326 w 354"/>
              <a:gd name="T55" fmla="*/ 288 h 299"/>
              <a:gd name="T56" fmla="*/ 326 w 354"/>
              <a:gd name="T57" fmla="*/ 271 h 299"/>
              <a:gd name="T58" fmla="*/ 326 w 354"/>
              <a:gd name="T59" fmla="*/ 288 h 299"/>
              <a:gd name="T60" fmla="*/ 166 w 354"/>
              <a:gd name="T61" fmla="*/ 99 h 299"/>
              <a:gd name="T62" fmla="*/ 40 w 354"/>
              <a:gd name="T63" fmla="*/ 81 h 299"/>
              <a:gd name="T64" fmla="*/ 19 w 354"/>
              <a:gd name="T65" fmla="*/ 261 h 299"/>
              <a:gd name="T66" fmla="*/ 0 w 354"/>
              <a:gd name="T67" fmla="*/ 280 h 299"/>
              <a:gd name="T68" fmla="*/ 335 w 354"/>
              <a:gd name="T69" fmla="*/ 299 h 299"/>
              <a:gd name="T70" fmla="*/ 354 w 354"/>
              <a:gd name="T71" fmla="*/ 280 h 299"/>
              <a:gd name="T72" fmla="*/ 312 w 354"/>
              <a:gd name="T73" fmla="*/ 261 h 299"/>
              <a:gd name="T74" fmla="*/ 291 w 354"/>
              <a:gd name="T75" fmla="*/ 176 h 299"/>
              <a:gd name="T76" fmla="*/ 61 w 354"/>
              <a:gd name="T77" fmla="*/ 250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54" h="299">
                <a:moveTo>
                  <a:pt x="135" y="281"/>
                </a:moveTo>
                <a:cubicBezTo>
                  <a:pt x="219" y="281"/>
                  <a:pt x="219" y="281"/>
                  <a:pt x="219" y="281"/>
                </a:cubicBezTo>
                <a:cubicBezTo>
                  <a:pt x="219" y="286"/>
                  <a:pt x="219" y="286"/>
                  <a:pt x="219" y="286"/>
                </a:cubicBezTo>
                <a:cubicBezTo>
                  <a:pt x="135" y="286"/>
                  <a:pt x="135" y="286"/>
                  <a:pt x="135" y="286"/>
                </a:cubicBezTo>
                <a:cubicBezTo>
                  <a:pt x="135" y="281"/>
                  <a:pt x="135" y="281"/>
                  <a:pt x="135" y="281"/>
                </a:cubicBezTo>
                <a:close/>
                <a:moveTo>
                  <a:pt x="245" y="67"/>
                </a:moveTo>
                <a:cubicBezTo>
                  <a:pt x="284" y="67"/>
                  <a:pt x="284" y="67"/>
                  <a:pt x="284" y="67"/>
                </a:cubicBezTo>
                <a:cubicBezTo>
                  <a:pt x="284" y="71"/>
                  <a:pt x="284" y="71"/>
                  <a:pt x="284" y="71"/>
                </a:cubicBezTo>
                <a:cubicBezTo>
                  <a:pt x="245" y="71"/>
                  <a:pt x="245" y="71"/>
                  <a:pt x="245" y="71"/>
                </a:cubicBezTo>
                <a:cubicBezTo>
                  <a:pt x="245" y="67"/>
                  <a:pt x="245" y="67"/>
                  <a:pt x="245" y="67"/>
                </a:cubicBezTo>
                <a:close/>
                <a:moveTo>
                  <a:pt x="245" y="48"/>
                </a:moveTo>
                <a:cubicBezTo>
                  <a:pt x="284" y="48"/>
                  <a:pt x="284" y="48"/>
                  <a:pt x="284" y="48"/>
                </a:cubicBezTo>
                <a:cubicBezTo>
                  <a:pt x="284" y="52"/>
                  <a:pt x="284" y="52"/>
                  <a:pt x="284" y="52"/>
                </a:cubicBezTo>
                <a:cubicBezTo>
                  <a:pt x="245" y="52"/>
                  <a:pt x="245" y="52"/>
                  <a:pt x="245" y="52"/>
                </a:cubicBezTo>
                <a:cubicBezTo>
                  <a:pt x="245" y="48"/>
                  <a:pt x="245" y="48"/>
                  <a:pt x="245" y="48"/>
                </a:cubicBezTo>
                <a:close/>
                <a:moveTo>
                  <a:pt x="245" y="58"/>
                </a:moveTo>
                <a:cubicBezTo>
                  <a:pt x="284" y="58"/>
                  <a:pt x="284" y="58"/>
                  <a:pt x="284" y="58"/>
                </a:cubicBezTo>
                <a:cubicBezTo>
                  <a:pt x="284" y="61"/>
                  <a:pt x="284" y="61"/>
                  <a:pt x="284" y="61"/>
                </a:cubicBezTo>
                <a:cubicBezTo>
                  <a:pt x="245" y="61"/>
                  <a:pt x="245" y="61"/>
                  <a:pt x="245" y="61"/>
                </a:cubicBezTo>
                <a:cubicBezTo>
                  <a:pt x="245" y="58"/>
                  <a:pt x="245" y="58"/>
                  <a:pt x="245" y="58"/>
                </a:cubicBezTo>
                <a:close/>
                <a:moveTo>
                  <a:pt x="334" y="165"/>
                </a:moveTo>
                <a:cubicBezTo>
                  <a:pt x="195" y="165"/>
                  <a:pt x="195" y="165"/>
                  <a:pt x="195" y="165"/>
                </a:cubicBezTo>
                <a:cubicBezTo>
                  <a:pt x="186" y="165"/>
                  <a:pt x="178" y="157"/>
                  <a:pt x="178" y="148"/>
                </a:cubicBezTo>
                <a:cubicBezTo>
                  <a:pt x="178" y="70"/>
                  <a:pt x="178" y="70"/>
                  <a:pt x="178" y="70"/>
                </a:cubicBezTo>
                <a:cubicBezTo>
                  <a:pt x="178" y="59"/>
                  <a:pt x="186" y="53"/>
                  <a:pt x="197" y="53"/>
                </a:cubicBezTo>
                <a:cubicBezTo>
                  <a:pt x="265" y="112"/>
                  <a:pt x="265" y="112"/>
                  <a:pt x="265" y="112"/>
                </a:cubicBezTo>
                <a:cubicBezTo>
                  <a:pt x="332" y="53"/>
                  <a:pt x="332" y="53"/>
                  <a:pt x="332" y="53"/>
                </a:cubicBezTo>
                <a:cubicBezTo>
                  <a:pt x="343" y="53"/>
                  <a:pt x="351" y="59"/>
                  <a:pt x="351" y="70"/>
                </a:cubicBezTo>
                <a:cubicBezTo>
                  <a:pt x="351" y="148"/>
                  <a:pt x="351" y="148"/>
                  <a:pt x="351" y="148"/>
                </a:cubicBezTo>
                <a:cubicBezTo>
                  <a:pt x="351" y="157"/>
                  <a:pt x="344" y="165"/>
                  <a:pt x="334" y="165"/>
                </a:cubicBezTo>
                <a:close/>
                <a:moveTo>
                  <a:pt x="236" y="80"/>
                </a:moveTo>
                <a:cubicBezTo>
                  <a:pt x="204" y="52"/>
                  <a:pt x="204" y="52"/>
                  <a:pt x="204" y="52"/>
                </a:cubicBezTo>
                <a:cubicBezTo>
                  <a:pt x="265" y="0"/>
                  <a:pt x="265" y="0"/>
                  <a:pt x="265" y="0"/>
                </a:cubicBezTo>
                <a:cubicBezTo>
                  <a:pt x="325" y="52"/>
                  <a:pt x="325" y="52"/>
                  <a:pt x="325" y="52"/>
                </a:cubicBezTo>
                <a:cubicBezTo>
                  <a:pt x="293" y="80"/>
                  <a:pt x="293" y="80"/>
                  <a:pt x="293" y="80"/>
                </a:cubicBezTo>
                <a:cubicBezTo>
                  <a:pt x="294" y="79"/>
                  <a:pt x="294" y="79"/>
                  <a:pt x="294" y="79"/>
                </a:cubicBezTo>
                <a:cubicBezTo>
                  <a:pt x="294" y="39"/>
                  <a:pt x="294" y="39"/>
                  <a:pt x="294" y="39"/>
                </a:cubicBezTo>
                <a:cubicBezTo>
                  <a:pt x="235" y="39"/>
                  <a:pt x="235" y="39"/>
                  <a:pt x="235" y="39"/>
                </a:cubicBezTo>
                <a:cubicBezTo>
                  <a:pt x="235" y="79"/>
                  <a:pt x="235" y="79"/>
                  <a:pt x="235" y="79"/>
                </a:cubicBezTo>
                <a:cubicBezTo>
                  <a:pt x="236" y="80"/>
                  <a:pt x="236" y="80"/>
                  <a:pt x="236" y="80"/>
                </a:cubicBezTo>
                <a:close/>
                <a:moveTo>
                  <a:pt x="85" y="285"/>
                </a:moveTo>
                <a:cubicBezTo>
                  <a:pt x="101" y="285"/>
                  <a:pt x="101" y="285"/>
                  <a:pt x="101" y="285"/>
                </a:cubicBezTo>
                <a:cubicBezTo>
                  <a:pt x="101" y="282"/>
                  <a:pt x="101" y="282"/>
                  <a:pt x="101" y="282"/>
                </a:cubicBezTo>
                <a:cubicBezTo>
                  <a:pt x="85" y="282"/>
                  <a:pt x="85" y="282"/>
                  <a:pt x="85" y="282"/>
                </a:cubicBezTo>
                <a:cubicBezTo>
                  <a:pt x="85" y="285"/>
                  <a:pt x="85" y="285"/>
                  <a:pt x="85" y="285"/>
                </a:cubicBezTo>
                <a:close/>
                <a:moveTo>
                  <a:pt x="63" y="285"/>
                </a:moveTo>
                <a:cubicBezTo>
                  <a:pt x="79" y="285"/>
                  <a:pt x="79" y="285"/>
                  <a:pt x="79" y="285"/>
                </a:cubicBezTo>
                <a:cubicBezTo>
                  <a:pt x="79" y="282"/>
                  <a:pt x="79" y="282"/>
                  <a:pt x="79" y="282"/>
                </a:cubicBezTo>
                <a:cubicBezTo>
                  <a:pt x="63" y="282"/>
                  <a:pt x="63" y="282"/>
                  <a:pt x="63" y="282"/>
                </a:cubicBezTo>
                <a:cubicBezTo>
                  <a:pt x="63" y="285"/>
                  <a:pt x="63" y="285"/>
                  <a:pt x="63" y="285"/>
                </a:cubicBezTo>
                <a:close/>
                <a:moveTo>
                  <a:pt x="106" y="285"/>
                </a:moveTo>
                <a:cubicBezTo>
                  <a:pt x="122" y="285"/>
                  <a:pt x="122" y="285"/>
                  <a:pt x="122" y="285"/>
                </a:cubicBezTo>
                <a:cubicBezTo>
                  <a:pt x="122" y="282"/>
                  <a:pt x="122" y="282"/>
                  <a:pt x="122" y="282"/>
                </a:cubicBezTo>
                <a:cubicBezTo>
                  <a:pt x="106" y="282"/>
                  <a:pt x="106" y="282"/>
                  <a:pt x="106" y="282"/>
                </a:cubicBezTo>
                <a:cubicBezTo>
                  <a:pt x="106" y="285"/>
                  <a:pt x="106" y="285"/>
                  <a:pt x="106" y="285"/>
                </a:cubicBezTo>
                <a:close/>
                <a:moveTo>
                  <a:pt x="326" y="288"/>
                </a:moveTo>
                <a:cubicBezTo>
                  <a:pt x="322" y="288"/>
                  <a:pt x="318" y="285"/>
                  <a:pt x="318" y="280"/>
                </a:cubicBezTo>
                <a:cubicBezTo>
                  <a:pt x="318" y="275"/>
                  <a:pt x="322" y="271"/>
                  <a:pt x="326" y="271"/>
                </a:cubicBezTo>
                <a:cubicBezTo>
                  <a:pt x="331" y="271"/>
                  <a:pt x="335" y="275"/>
                  <a:pt x="335" y="280"/>
                </a:cubicBezTo>
                <a:cubicBezTo>
                  <a:pt x="335" y="285"/>
                  <a:pt x="331" y="288"/>
                  <a:pt x="326" y="288"/>
                </a:cubicBezTo>
                <a:close/>
                <a:moveTo>
                  <a:pt x="61" y="99"/>
                </a:moveTo>
                <a:cubicBezTo>
                  <a:pt x="166" y="99"/>
                  <a:pt x="166" y="99"/>
                  <a:pt x="166" y="99"/>
                </a:cubicBezTo>
                <a:cubicBezTo>
                  <a:pt x="166" y="81"/>
                  <a:pt x="166" y="81"/>
                  <a:pt x="166" y="81"/>
                </a:cubicBezTo>
                <a:cubicBezTo>
                  <a:pt x="40" y="81"/>
                  <a:pt x="40" y="81"/>
                  <a:pt x="40" y="81"/>
                </a:cubicBezTo>
                <a:cubicBezTo>
                  <a:pt x="40" y="261"/>
                  <a:pt x="40" y="261"/>
                  <a:pt x="40" y="261"/>
                </a:cubicBezTo>
                <a:cubicBezTo>
                  <a:pt x="19" y="261"/>
                  <a:pt x="19" y="261"/>
                  <a:pt x="19" y="261"/>
                </a:cubicBezTo>
                <a:cubicBezTo>
                  <a:pt x="9" y="261"/>
                  <a:pt x="0" y="270"/>
                  <a:pt x="0" y="280"/>
                </a:cubicBezTo>
                <a:cubicBezTo>
                  <a:pt x="0" y="280"/>
                  <a:pt x="0" y="280"/>
                  <a:pt x="0" y="280"/>
                </a:cubicBezTo>
                <a:cubicBezTo>
                  <a:pt x="0" y="291"/>
                  <a:pt x="9" y="299"/>
                  <a:pt x="19" y="299"/>
                </a:cubicBezTo>
                <a:cubicBezTo>
                  <a:pt x="335" y="299"/>
                  <a:pt x="335" y="299"/>
                  <a:pt x="335" y="299"/>
                </a:cubicBezTo>
                <a:cubicBezTo>
                  <a:pt x="345" y="299"/>
                  <a:pt x="354" y="291"/>
                  <a:pt x="354" y="280"/>
                </a:cubicBezTo>
                <a:cubicBezTo>
                  <a:pt x="354" y="280"/>
                  <a:pt x="354" y="280"/>
                  <a:pt x="354" y="280"/>
                </a:cubicBezTo>
                <a:cubicBezTo>
                  <a:pt x="354" y="270"/>
                  <a:pt x="345" y="261"/>
                  <a:pt x="335" y="261"/>
                </a:cubicBezTo>
                <a:cubicBezTo>
                  <a:pt x="312" y="261"/>
                  <a:pt x="312" y="261"/>
                  <a:pt x="312" y="261"/>
                </a:cubicBezTo>
                <a:cubicBezTo>
                  <a:pt x="312" y="176"/>
                  <a:pt x="312" y="176"/>
                  <a:pt x="312" y="176"/>
                </a:cubicBezTo>
                <a:cubicBezTo>
                  <a:pt x="291" y="176"/>
                  <a:pt x="291" y="176"/>
                  <a:pt x="291" y="176"/>
                </a:cubicBezTo>
                <a:cubicBezTo>
                  <a:pt x="291" y="250"/>
                  <a:pt x="291" y="250"/>
                  <a:pt x="291" y="250"/>
                </a:cubicBezTo>
                <a:cubicBezTo>
                  <a:pt x="61" y="250"/>
                  <a:pt x="61" y="250"/>
                  <a:pt x="61" y="250"/>
                </a:cubicBezTo>
                <a:cubicBezTo>
                  <a:pt x="61" y="99"/>
                  <a:pt x="61" y="99"/>
                  <a:pt x="61" y="99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83" name="TextBox 13"/>
          <p:cNvSpPr txBox="1"/>
          <p:nvPr/>
        </p:nvSpPr>
        <p:spPr>
          <a:xfrm>
            <a:off x="1976120" y="2192655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制定目标</a:t>
            </a:r>
            <a:endParaRPr lang="zh-CN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73" name="TextBox 13"/>
          <p:cNvSpPr txBox="1"/>
          <p:nvPr/>
        </p:nvSpPr>
        <p:spPr>
          <a:xfrm>
            <a:off x="8884920" y="3141345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sym typeface="+mn-ea"/>
              </a:rPr>
              <a:t>实现目标</a:t>
            </a:r>
            <a:endParaRPr lang="zh-CN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9465" name="图片 1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" t="6100" r="83327" b="4980"/>
          <a:stretch>
            <a:fillRect/>
          </a:stretch>
        </p:blipFill>
        <p:spPr bwMode="auto">
          <a:xfrm rot="5400000">
            <a:off x="7506335" y="1038225"/>
            <a:ext cx="186055" cy="9184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图片 60" descr="C:\Users\马子\Desktop\未标题-1.png未标题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832850" y="2367915"/>
            <a:ext cx="3269615" cy="3705860"/>
          </a:xfrm>
          <a:prstGeom prst="rect">
            <a:avLst/>
          </a:prstGeom>
        </p:spPr>
      </p:pic>
      <p:grpSp>
        <p:nvGrpSpPr>
          <p:cNvPr id="40" name="组合 39"/>
          <p:cNvGrpSpPr/>
          <p:nvPr/>
        </p:nvGrpSpPr>
        <p:grpSpPr>
          <a:xfrm>
            <a:off x="265430" y="267970"/>
            <a:ext cx="438785" cy="622300"/>
            <a:chOff x="418" y="422"/>
            <a:chExt cx="691" cy="980"/>
          </a:xfrm>
          <a:solidFill>
            <a:srgbClr val="0070C0"/>
          </a:solidFill>
        </p:grpSpPr>
        <p:sp>
          <p:nvSpPr>
            <p:cNvPr id="41" name="Freeform 5"/>
            <p:cNvSpPr/>
            <p:nvPr/>
          </p:nvSpPr>
          <p:spPr bwMode="auto">
            <a:xfrm>
              <a:off x="425" y="422"/>
              <a:ext cx="414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6"/>
            <p:cNvSpPr/>
            <p:nvPr/>
          </p:nvSpPr>
          <p:spPr bwMode="auto">
            <a:xfrm>
              <a:off x="695" y="696"/>
              <a:ext cx="414" cy="423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7"/>
            <p:cNvSpPr/>
            <p:nvPr/>
          </p:nvSpPr>
          <p:spPr bwMode="auto">
            <a:xfrm>
              <a:off x="418" y="982"/>
              <a:ext cx="411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45" name="直接连接符 44"/>
          <p:cNvCxnSpPr/>
          <p:nvPr/>
        </p:nvCxnSpPr>
        <p:spPr>
          <a:xfrm>
            <a:off x="874395" y="921385"/>
            <a:ext cx="10248900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"/>
          <p:cNvSpPr>
            <a:spLocks noChangeArrowheads="1"/>
          </p:cNvSpPr>
          <p:nvPr/>
        </p:nvSpPr>
        <p:spPr bwMode="auto">
          <a:xfrm>
            <a:off x="789305" y="338455"/>
            <a:ext cx="6035675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8760" tIns="59381" rIns="118760" bIns="5938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l">
              <a:buClrTx/>
              <a:buSzTx/>
              <a:buNone/>
            </a:pPr>
            <a:r>
              <a:rPr lang="zh-CN" altLang="en-US" sz="2800" b="1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美国假日酒店</a:t>
            </a:r>
            <a:endParaRPr lang="zh-CN" altLang="en-US" sz="2800" b="1" dirty="0" smtClean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0817225" y="164465"/>
            <a:ext cx="1038860" cy="1056005"/>
            <a:chOff x="8166" y="1198"/>
            <a:chExt cx="5105" cy="5191"/>
          </a:xfrm>
        </p:grpSpPr>
        <p:grpSp>
          <p:nvGrpSpPr>
            <p:cNvPr id="82" name="Group 81"/>
            <p:cNvGrpSpPr/>
            <p:nvPr/>
          </p:nvGrpSpPr>
          <p:grpSpPr>
            <a:xfrm>
              <a:off x="8983" y="2373"/>
              <a:ext cx="4288" cy="4016"/>
              <a:chOff x="7133415" y="1668270"/>
              <a:chExt cx="4322441" cy="4047961"/>
            </a:xfrm>
          </p:grpSpPr>
          <p:grpSp>
            <p:nvGrpSpPr>
              <p:cNvPr id="6" name="Group 9"/>
              <p:cNvGrpSpPr/>
              <p:nvPr/>
            </p:nvGrpSpPr>
            <p:grpSpPr>
              <a:xfrm>
                <a:off x="7133415" y="2987835"/>
                <a:ext cx="4322441" cy="2728396"/>
                <a:chOff x="1685115" y="3521460"/>
                <a:chExt cx="4322441" cy="2728396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16" name="Freeform 10"/>
                <p:cNvSpPr/>
                <p:nvPr/>
              </p:nvSpPr>
              <p:spPr bwMode="auto">
                <a:xfrm>
                  <a:off x="3925886" y="4199156"/>
                  <a:ext cx="2081670" cy="2050700"/>
                </a:xfrm>
                <a:custGeom>
                  <a:avLst/>
                  <a:gdLst>
                    <a:gd name="T0" fmla="*/ 3577 w 3638"/>
                    <a:gd name="T1" fmla="*/ 3090 h 3585"/>
                    <a:gd name="T2" fmla="*/ 3555 w 3638"/>
                    <a:gd name="T3" fmla="*/ 3072 h 3585"/>
                    <a:gd name="T4" fmla="*/ 3556 w 3638"/>
                    <a:gd name="T5" fmla="*/ 3071 h 3585"/>
                    <a:gd name="T6" fmla="*/ 468 w 3638"/>
                    <a:gd name="T7" fmla="*/ 0 h 3585"/>
                    <a:gd name="T8" fmla="*/ 0 w 3638"/>
                    <a:gd name="T9" fmla="*/ 470 h 3585"/>
                    <a:gd name="T10" fmla="*/ 3062 w 3638"/>
                    <a:gd name="T11" fmla="*/ 3516 h 3585"/>
                    <a:gd name="T12" fmla="*/ 3067 w 3638"/>
                    <a:gd name="T13" fmla="*/ 3522 h 3585"/>
                    <a:gd name="T14" fmla="*/ 3084 w 3638"/>
                    <a:gd name="T15" fmla="*/ 3537 h 3585"/>
                    <a:gd name="T16" fmla="*/ 3088 w 3638"/>
                    <a:gd name="T17" fmla="*/ 3541 h 3585"/>
                    <a:gd name="T18" fmla="*/ 3088 w 3638"/>
                    <a:gd name="T19" fmla="*/ 3540 h 3585"/>
                    <a:gd name="T20" fmla="*/ 3432 w 3638"/>
                    <a:gd name="T21" fmla="*/ 3436 h 3585"/>
                    <a:gd name="T22" fmla="*/ 3577 w 3638"/>
                    <a:gd name="T23" fmla="*/ 309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8" h="3585">
                      <a:moveTo>
                        <a:pt x="3577" y="3090"/>
                      </a:moveTo>
                      <a:cubicBezTo>
                        <a:pt x="3570" y="3083"/>
                        <a:pt x="3563" y="3077"/>
                        <a:pt x="3555" y="3072"/>
                      </a:cubicBezTo>
                      <a:cubicBezTo>
                        <a:pt x="3556" y="3071"/>
                        <a:pt x="3556" y="3071"/>
                        <a:pt x="3556" y="3071"/>
                      </a:cubicBezTo>
                      <a:cubicBezTo>
                        <a:pt x="468" y="0"/>
                        <a:pt x="468" y="0"/>
                        <a:pt x="468" y="0"/>
                      </a:cubicBez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3062" y="3516"/>
                        <a:pt x="3062" y="3516"/>
                        <a:pt x="3062" y="3516"/>
                      </a:cubicBezTo>
                      <a:cubicBezTo>
                        <a:pt x="3064" y="3518"/>
                        <a:pt x="3065" y="3520"/>
                        <a:pt x="3067" y="3522"/>
                      </a:cubicBezTo>
                      <a:cubicBezTo>
                        <a:pt x="3072" y="3528"/>
                        <a:pt x="3078" y="3533"/>
                        <a:pt x="3084" y="3537"/>
                      </a:cubicBezTo>
                      <a:cubicBezTo>
                        <a:pt x="3088" y="3541"/>
                        <a:pt x="3088" y="3541"/>
                        <a:pt x="3088" y="3541"/>
                      </a:cubicBezTo>
                      <a:cubicBezTo>
                        <a:pt x="3088" y="3540"/>
                        <a:pt x="3088" y="3540"/>
                        <a:pt x="3088" y="3540"/>
                      </a:cubicBezTo>
                      <a:cubicBezTo>
                        <a:pt x="3160" y="3585"/>
                        <a:pt x="3305" y="3544"/>
                        <a:pt x="3432" y="3436"/>
                      </a:cubicBezTo>
                      <a:cubicBezTo>
                        <a:pt x="3573" y="3317"/>
                        <a:pt x="3638" y="3162"/>
                        <a:pt x="3577" y="309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7" name="Freeform 11"/>
                <p:cNvSpPr/>
                <p:nvPr/>
              </p:nvSpPr>
              <p:spPr bwMode="auto">
                <a:xfrm>
                  <a:off x="1685115" y="4199156"/>
                  <a:ext cx="2081063" cy="2050700"/>
                </a:xfrm>
                <a:custGeom>
                  <a:avLst/>
                  <a:gdLst>
                    <a:gd name="T0" fmla="*/ 3637 w 3637"/>
                    <a:gd name="T1" fmla="*/ 470 h 3585"/>
                    <a:gd name="T2" fmla="*/ 3169 w 3637"/>
                    <a:gd name="T3" fmla="*/ 0 h 3585"/>
                    <a:gd name="T4" fmla="*/ 82 w 3637"/>
                    <a:gd name="T5" fmla="*/ 3071 h 3585"/>
                    <a:gd name="T6" fmla="*/ 83 w 3637"/>
                    <a:gd name="T7" fmla="*/ 3072 h 3585"/>
                    <a:gd name="T8" fmla="*/ 61 w 3637"/>
                    <a:gd name="T9" fmla="*/ 3090 h 3585"/>
                    <a:gd name="T10" fmla="*/ 205 w 3637"/>
                    <a:gd name="T11" fmla="*/ 3436 h 3585"/>
                    <a:gd name="T12" fmla="*/ 549 w 3637"/>
                    <a:gd name="T13" fmla="*/ 3540 h 3585"/>
                    <a:gd name="T14" fmla="*/ 550 w 3637"/>
                    <a:gd name="T15" fmla="*/ 3541 h 3585"/>
                    <a:gd name="T16" fmla="*/ 553 w 3637"/>
                    <a:gd name="T17" fmla="*/ 3537 h 3585"/>
                    <a:gd name="T18" fmla="*/ 570 w 3637"/>
                    <a:gd name="T19" fmla="*/ 3522 h 3585"/>
                    <a:gd name="T20" fmla="*/ 575 w 3637"/>
                    <a:gd name="T21" fmla="*/ 3516 h 3585"/>
                    <a:gd name="T22" fmla="*/ 3637 w 3637"/>
                    <a:gd name="T23" fmla="*/ 47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7" h="3585">
                      <a:moveTo>
                        <a:pt x="3637" y="470"/>
                      </a:moveTo>
                      <a:cubicBezTo>
                        <a:pt x="3169" y="0"/>
                        <a:pt x="3169" y="0"/>
                        <a:pt x="3169" y="0"/>
                      </a:cubicBezTo>
                      <a:cubicBezTo>
                        <a:pt x="82" y="3071"/>
                        <a:pt x="82" y="3071"/>
                        <a:pt x="82" y="3071"/>
                      </a:cubicBezTo>
                      <a:cubicBezTo>
                        <a:pt x="83" y="3072"/>
                        <a:pt x="83" y="3072"/>
                        <a:pt x="83" y="3072"/>
                      </a:cubicBezTo>
                      <a:cubicBezTo>
                        <a:pt x="74" y="3077"/>
                        <a:pt x="67" y="3083"/>
                        <a:pt x="61" y="3090"/>
                      </a:cubicBezTo>
                      <a:cubicBezTo>
                        <a:pt x="0" y="3162"/>
                        <a:pt x="65" y="3317"/>
                        <a:pt x="205" y="3436"/>
                      </a:cubicBezTo>
                      <a:cubicBezTo>
                        <a:pt x="332" y="3544"/>
                        <a:pt x="477" y="3585"/>
                        <a:pt x="549" y="3540"/>
                      </a:cubicBezTo>
                      <a:cubicBezTo>
                        <a:pt x="550" y="3541"/>
                        <a:pt x="550" y="3541"/>
                        <a:pt x="550" y="3541"/>
                      </a:cubicBezTo>
                      <a:cubicBezTo>
                        <a:pt x="553" y="3537"/>
                        <a:pt x="553" y="3537"/>
                        <a:pt x="553" y="3537"/>
                      </a:cubicBezTo>
                      <a:cubicBezTo>
                        <a:pt x="560" y="3533"/>
                        <a:pt x="565" y="3528"/>
                        <a:pt x="570" y="3522"/>
                      </a:cubicBezTo>
                      <a:cubicBezTo>
                        <a:pt x="572" y="3520"/>
                        <a:pt x="574" y="3518"/>
                        <a:pt x="575" y="3516"/>
                      </a:cubicBezTo>
                      <a:lnTo>
                        <a:pt x="3637" y="4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8" name="Freeform 12"/>
                <p:cNvSpPr/>
                <p:nvPr/>
              </p:nvSpPr>
              <p:spPr bwMode="auto">
                <a:xfrm>
                  <a:off x="3668410" y="3521460"/>
                  <a:ext cx="411112" cy="2598444"/>
                </a:xfrm>
                <a:custGeom>
                  <a:avLst/>
                  <a:gdLst>
                    <a:gd name="T0" fmla="*/ 667 w 719"/>
                    <a:gd name="T1" fmla="*/ 4334 h 4542"/>
                    <a:gd name="T2" fmla="*/ 666 w 719"/>
                    <a:gd name="T3" fmla="*/ 4326 h 4542"/>
                    <a:gd name="T4" fmla="*/ 719 w 719"/>
                    <a:gd name="T5" fmla="*/ 8 h 4542"/>
                    <a:gd name="T6" fmla="*/ 56 w 719"/>
                    <a:gd name="T7" fmla="*/ 0 h 4542"/>
                    <a:gd name="T8" fmla="*/ 2 w 719"/>
                    <a:gd name="T9" fmla="*/ 4354 h 4542"/>
                    <a:gd name="T10" fmla="*/ 4 w 719"/>
                    <a:gd name="T11" fmla="*/ 4354 h 4542"/>
                    <a:gd name="T12" fmla="*/ 1 w 719"/>
                    <a:gd name="T13" fmla="*/ 4383 h 4542"/>
                    <a:gd name="T14" fmla="*/ 347 w 719"/>
                    <a:gd name="T15" fmla="*/ 4529 h 4542"/>
                    <a:gd name="T16" fmla="*/ 665 w 719"/>
                    <a:gd name="T17" fmla="*/ 4362 h 4542"/>
                    <a:gd name="T18" fmla="*/ 666 w 719"/>
                    <a:gd name="T19" fmla="*/ 4362 h 4542"/>
                    <a:gd name="T20" fmla="*/ 666 w 719"/>
                    <a:gd name="T21" fmla="*/ 4357 h 4542"/>
                    <a:gd name="T22" fmla="*/ 667 w 719"/>
                    <a:gd name="T23" fmla="*/ 4334 h 45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19" h="4542">
                      <a:moveTo>
                        <a:pt x="667" y="4334"/>
                      </a:moveTo>
                      <a:cubicBezTo>
                        <a:pt x="667" y="4332"/>
                        <a:pt x="667" y="4329"/>
                        <a:pt x="666" y="4326"/>
                      </a:cubicBezTo>
                      <a:cubicBezTo>
                        <a:pt x="719" y="8"/>
                        <a:pt x="719" y="8"/>
                        <a:pt x="719" y="8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2" y="4354"/>
                        <a:pt x="2" y="4354"/>
                        <a:pt x="2" y="4354"/>
                      </a:cubicBezTo>
                      <a:cubicBezTo>
                        <a:pt x="4" y="4354"/>
                        <a:pt x="4" y="4354"/>
                        <a:pt x="4" y="4354"/>
                      </a:cubicBezTo>
                      <a:cubicBezTo>
                        <a:pt x="1" y="4364"/>
                        <a:pt x="0" y="4373"/>
                        <a:pt x="1" y="4383"/>
                      </a:cubicBezTo>
                      <a:cubicBezTo>
                        <a:pt x="8" y="4477"/>
                        <a:pt x="163" y="4542"/>
                        <a:pt x="347" y="4529"/>
                      </a:cubicBezTo>
                      <a:cubicBezTo>
                        <a:pt x="512" y="4517"/>
                        <a:pt x="645" y="4445"/>
                        <a:pt x="665" y="4362"/>
                      </a:cubicBezTo>
                      <a:cubicBezTo>
                        <a:pt x="666" y="4362"/>
                        <a:pt x="666" y="4362"/>
                        <a:pt x="666" y="4362"/>
                      </a:cubicBezTo>
                      <a:cubicBezTo>
                        <a:pt x="666" y="4357"/>
                        <a:pt x="666" y="4357"/>
                        <a:pt x="666" y="4357"/>
                      </a:cubicBezTo>
                      <a:cubicBezTo>
                        <a:pt x="667" y="4350"/>
                        <a:pt x="668" y="4342"/>
                        <a:pt x="667" y="43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19" name="Group 13"/>
              <p:cNvGrpSpPr/>
              <p:nvPr/>
            </p:nvGrpSpPr>
            <p:grpSpPr>
              <a:xfrm>
                <a:off x="7876695" y="2814767"/>
                <a:ext cx="2864422" cy="2524359"/>
                <a:chOff x="2428395" y="3348392"/>
                <a:chExt cx="2864422" cy="2524359"/>
              </a:xfrm>
              <a:solidFill>
                <a:schemeClr val="tx1">
                  <a:alpha val="50000"/>
                </a:schemeClr>
              </a:solidFill>
            </p:grpSpPr>
            <p:sp>
              <p:nvSpPr>
                <p:cNvPr id="20" name="Freeform 14"/>
                <p:cNvSpPr/>
                <p:nvPr/>
              </p:nvSpPr>
              <p:spPr bwMode="auto">
                <a:xfrm>
                  <a:off x="2428395" y="4143896"/>
                  <a:ext cx="1392436" cy="1374218"/>
                </a:xfrm>
                <a:custGeom>
                  <a:avLst/>
                  <a:gdLst>
                    <a:gd name="T0" fmla="*/ 0 w 2434"/>
                    <a:gd name="T1" fmla="*/ 1956 h 2402"/>
                    <a:gd name="T2" fmla="*/ 492 w 2434"/>
                    <a:gd name="T3" fmla="*/ 2402 h 2402"/>
                    <a:gd name="T4" fmla="*/ 2434 w 2434"/>
                    <a:gd name="T5" fmla="*/ 470 h 2402"/>
                    <a:gd name="T6" fmla="*/ 1966 w 2434"/>
                    <a:gd name="T7" fmla="*/ 0 h 2402"/>
                    <a:gd name="T8" fmla="*/ 0 w 2434"/>
                    <a:gd name="T9" fmla="*/ 1956 h 24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34" h="2402">
                      <a:moveTo>
                        <a:pt x="0" y="1956"/>
                      </a:moveTo>
                      <a:cubicBezTo>
                        <a:pt x="90" y="2246"/>
                        <a:pt x="246" y="2330"/>
                        <a:pt x="492" y="2402"/>
                      </a:cubicBezTo>
                      <a:cubicBezTo>
                        <a:pt x="2434" y="470"/>
                        <a:pt x="2434" y="470"/>
                        <a:pt x="2434" y="470"/>
                      </a:cubicBezTo>
                      <a:cubicBezTo>
                        <a:pt x="1966" y="0"/>
                        <a:pt x="1966" y="0"/>
                        <a:pt x="1966" y="0"/>
                      </a:cubicBezTo>
                      <a:lnTo>
                        <a:pt x="0" y="195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1" name="Freeform 15"/>
                <p:cNvSpPr/>
                <p:nvPr/>
              </p:nvSpPr>
              <p:spPr bwMode="auto">
                <a:xfrm>
                  <a:off x="3877913" y="4151183"/>
                  <a:ext cx="1414904" cy="1392435"/>
                </a:xfrm>
                <a:custGeom>
                  <a:avLst/>
                  <a:gdLst>
                    <a:gd name="T0" fmla="*/ 468 w 2473"/>
                    <a:gd name="T1" fmla="*/ 0 h 2434"/>
                    <a:gd name="T2" fmla="*/ 0 w 2473"/>
                    <a:gd name="T3" fmla="*/ 470 h 2434"/>
                    <a:gd name="T4" fmla="*/ 1974 w 2473"/>
                    <a:gd name="T5" fmla="*/ 2434 h 2434"/>
                    <a:gd name="T6" fmla="*/ 2473 w 2473"/>
                    <a:gd name="T7" fmla="*/ 1994 h 2434"/>
                    <a:gd name="T8" fmla="*/ 468 w 2473"/>
                    <a:gd name="T9" fmla="*/ 0 h 2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73" h="2434">
                      <a:moveTo>
                        <a:pt x="468" y="0"/>
                      </a:move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1974" y="2434"/>
                        <a:pt x="1974" y="2434"/>
                        <a:pt x="1974" y="2434"/>
                      </a:cubicBezTo>
                      <a:cubicBezTo>
                        <a:pt x="2200" y="2366"/>
                        <a:pt x="2332" y="2258"/>
                        <a:pt x="2473" y="1994"/>
                      </a:cubicBezTo>
                      <a:lnTo>
                        <a:pt x="46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4" name="Freeform 16"/>
                <p:cNvSpPr/>
                <p:nvPr/>
              </p:nvSpPr>
              <p:spPr bwMode="auto">
                <a:xfrm>
                  <a:off x="3670232" y="3348392"/>
                  <a:ext cx="409290" cy="2524359"/>
                </a:xfrm>
                <a:custGeom>
                  <a:avLst/>
                  <a:gdLst>
                    <a:gd name="T0" fmla="*/ 0 w 715"/>
                    <a:gd name="T1" fmla="*/ 4252 h 4412"/>
                    <a:gd name="T2" fmla="*/ 663 w 715"/>
                    <a:gd name="T3" fmla="*/ 4275 h 4412"/>
                    <a:gd name="T4" fmla="*/ 715 w 715"/>
                    <a:gd name="T5" fmla="*/ 9 h 4412"/>
                    <a:gd name="T6" fmla="*/ 52 w 715"/>
                    <a:gd name="T7" fmla="*/ 0 h 4412"/>
                    <a:gd name="T8" fmla="*/ 0 w 715"/>
                    <a:gd name="T9" fmla="*/ 4252 h 4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15" h="4412">
                      <a:moveTo>
                        <a:pt x="0" y="4252"/>
                      </a:moveTo>
                      <a:cubicBezTo>
                        <a:pt x="196" y="4412"/>
                        <a:pt x="476" y="4402"/>
                        <a:pt x="663" y="4275"/>
                      </a:cubicBezTo>
                      <a:cubicBezTo>
                        <a:pt x="715" y="9"/>
                        <a:pt x="715" y="9"/>
                        <a:pt x="715" y="9"/>
                      </a:cubicBezTo>
                      <a:cubicBezTo>
                        <a:pt x="52" y="0"/>
                        <a:pt x="52" y="0"/>
                        <a:pt x="52" y="0"/>
                      </a:cubicBezTo>
                      <a:lnTo>
                        <a:pt x="0" y="42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5" name="Group 17"/>
              <p:cNvGrpSpPr/>
              <p:nvPr/>
            </p:nvGrpSpPr>
            <p:grpSpPr>
              <a:xfrm>
                <a:off x="7565173" y="1668270"/>
                <a:ext cx="3500825" cy="3500217"/>
                <a:chOff x="2116873" y="2201895"/>
                <a:chExt cx="3500825" cy="3500217"/>
              </a:xfrm>
            </p:grpSpPr>
            <p:sp>
              <p:nvSpPr>
                <p:cNvPr id="24" name="Oval 11"/>
                <p:cNvSpPr>
                  <a:spLocks noChangeArrowheads="1"/>
                </p:cNvSpPr>
                <p:nvPr/>
              </p:nvSpPr>
              <p:spPr bwMode="auto">
                <a:xfrm>
                  <a:off x="2116873" y="2201895"/>
                  <a:ext cx="3500825" cy="3500217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7" name="Oval 12"/>
                <p:cNvSpPr>
                  <a:spLocks noChangeArrowheads="1"/>
                </p:cNvSpPr>
                <p:nvPr/>
              </p:nvSpPr>
              <p:spPr bwMode="auto">
                <a:xfrm>
                  <a:off x="2377993" y="2463014"/>
                  <a:ext cx="2979193" cy="2978585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8" name="Oval 13"/>
                <p:cNvSpPr>
                  <a:spLocks noChangeArrowheads="1"/>
                </p:cNvSpPr>
                <p:nvPr/>
              </p:nvSpPr>
              <p:spPr bwMode="auto">
                <a:xfrm>
                  <a:off x="2693765" y="2778180"/>
                  <a:ext cx="2347648" cy="2347648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9" name="Oval 14"/>
                <p:cNvSpPr>
                  <a:spLocks noChangeArrowheads="1"/>
                </p:cNvSpPr>
                <p:nvPr/>
              </p:nvSpPr>
              <p:spPr bwMode="auto">
                <a:xfrm>
                  <a:off x="2996179" y="3079985"/>
                  <a:ext cx="1742822" cy="1744036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8" name="Oval 15"/>
                <p:cNvSpPr>
                  <a:spLocks noChangeArrowheads="1"/>
                </p:cNvSpPr>
                <p:nvPr/>
              </p:nvSpPr>
              <p:spPr bwMode="auto">
                <a:xfrm>
                  <a:off x="3284018" y="3368432"/>
                  <a:ext cx="1166537" cy="1167144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9" name="Oval 16"/>
                <p:cNvSpPr>
                  <a:spLocks noChangeArrowheads="1"/>
                </p:cNvSpPr>
                <p:nvPr/>
              </p:nvSpPr>
              <p:spPr bwMode="auto">
                <a:xfrm>
                  <a:off x="3530563" y="3615584"/>
                  <a:ext cx="672839" cy="672838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31" name="Oval 17"/>
                <p:cNvSpPr>
                  <a:spLocks noChangeArrowheads="1"/>
                </p:cNvSpPr>
                <p:nvPr/>
              </p:nvSpPr>
              <p:spPr bwMode="auto">
                <a:xfrm>
                  <a:off x="3709096" y="3794117"/>
                  <a:ext cx="315773" cy="315773"/>
                </a:xfrm>
                <a:prstGeom prst="ellipse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</p:grpSp>
        <p:grpSp>
          <p:nvGrpSpPr>
            <p:cNvPr id="32" name="Group 25"/>
            <p:cNvGrpSpPr/>
            <p:nvPr/>
          </p:nvGrpSpPr>
          <p:grpSpPr>
            <a:xfrm rot="840000">
              <a:off x="10023" y="1597"/>
              <a:ext cx="2214" cy="2262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0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1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2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6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7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8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3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4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42" name="Group 34"/>
            <p:cNvGrpSpPr/>
            <p:nvPr/>
          </p:nvGrpSpPr>
          <p:grpSpPr>
            <a:xfrm rot="20700000">
              <a:off x="8166" y="2555"/>
              <a:ext cx="2622" cy="2679"/>
              <a:chOff x="5920323" y="2302554"/>
              <a:chExt cx="2180669" cy="2227927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5" name="Freeform 21"/>
              <p:cNvSpPr/>
              <p:nvPr/>
            </p:nvSpPr>
            <p:spPr bwMode="auto">
              <a:xfrm>
                <a:off x="7879324" y="4300937"/>
                <a:ext cx="221668" cy="229544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2" name="Freeform 22"/>
              <p:cNvSpPr/>
              <p:nvPr/>
            </p:nvSpPr>
            <p:spPr bwMode="auto">
              <a:xfrm>
                <a:off x="7375227" y="3756332"/>
                <a:ext cx="554732" cy="640248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6" name="Freeform 23"/>
              <p:cNvSpPr/>
              <p:nvPr/>
            </p:nvSpPr>
            <p:spPr bwMode="auto">
              <a:xfrm>
                <a:off x="7363975" y="3746206"/>
                <a:ext cx="155280" cy="247548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6" name="Freeform 24"/>
              <p:cNvSpPr/>
              <p:nvPr/>
            </p:nvSpPr>
            <p:spPr bwMode="auto">
              <a:xfrm>
                <a:off x="5920323" y="2783021"/>
                <a:ext cx="534478" cy="459088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7" name="Freeform 25"/>
              <p:cNvSpPr/>
              <p:nvPr/>
            </p:nvSpPr>
            <p:spPr bwMode="auto">
              <a:xfrm>
                <a:off x="6315274" y="2361065"/>
                <a:ext cx="198038" cy="517599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8" name="Freeform 26"/>
              <p:cNvSpPr/>
              <p:nvPr/>
            </p:nvSpPr>
            <p:spPr bwMode="auto">
              <a:xfrm>
                <a:off x="6053930" y="2855670"/>
                <a:ext cx="569359" cy="690883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9" name="Freeform 27"/>
              <p:cNvSpPr/>
              <p:nvPr/>
            </p:nvSpPr>
            <p:spPr bwMode="auto">
              <a:xfrm>
                <a:off x="6363658" y="2302554"/>
                <a:ext cx="541229" cy="755020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0" name="Freeform 28"/>
              <p:cNvSpPr/>
              <p:nvPr/>
            </p:nvSpPr>
            <p:spPr bwMode="auto">
              <a:xfrm>
                <a:off x="6451425" y="2878664"/>
                <a:ext cx="1019446" cy="1046451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51" name="Group 43"/>
            <p:cNvGrpSpPr/>
            <p:nvPr/>
          </p:nvGrpSpPr>
          <p:grpSpPr>
            <a:xfrm rot="240000">
              <a:off x="8420" y="1198"/>
              <a:ext cx="2838" cy="2900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52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3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4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5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6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7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8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9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</p:grpSp>
      <p:sp>
        <p:nvSpPr>
          <p:cNvPr id="62" name="任意多边形 61"/>
          <p:cNvSpPr/>
          <p:nvPr/>
        </p:nvSpPr>
        <p:spPr>
          <a:xfrm>
            <a:off x="789305" y="1571625"/>
            <a:ext cx="8043545" cy="468185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67" h="7373">
                <a:moveTo>
                  <a:pt x="931" y="0"/>
                </a:moveTo>
                <a:lnTo>
                  <a:pt x="12667" y="0"/>
                </a:lnTo>
                <a:lnTo>
                  <a:pt x="12667" y="6393"/>
                </a:lnTo>
                <a:lnTo>
                  <a:pt x="11319" y="7373"/>
                </a:lnTo>
                <a:lnTo>
                  <a:pt x="0" y="7373"/>
                </a:lnTo>
                <a:lnTo>
                  <a:pt x="0" y="676"/>
                </a:lnTo>
                <a:lnTo>
                  <a:pt x="931" y="0"/>
                </a:lnTo>
                <a:close/>
              </a:path>
            </a:pathLst>
          </a:custGeom>
          <a:solidFill>
            <a:srgbClr val="F9F9F9"/>
          </a:solidFill>
          <a:ln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noAutofit/>
          </a:bodyPr>
          <a:p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17"/>
          <p:cNvSpPr txBox="1"/>
          <p:nvPr/>
        </p:nvSpPr>
        <p:spPr>
          <a:xfrm>
            <a:off x="1209675" y="2026920"/>
            <a:ext cx="7202805" cy="37439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2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凯蒙斯.威尔逊先生于1952年创建第一个假日酒店，不到20年间，他就把假日酒店开到了1000家，遍布全美国高速公路可以通达的每个地方，并走向全世界，从而使假日酒店集团成为世界上第-家达到10亿美元规模的酒店集团。</a:t>
            </a:r>
            <a:endParaRPr lang="en-US" sz="1200" spc="3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>
              <a:lnSpc>
                <a:spcPct val="2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后来公司的业务范围扩展，将原定的“旅馆业务”，扩大为w旅行业务”。为了执行这些任务，酒店曾经购买了一-家大的汽车公司和一家轮船公司。但是后来，又没有能力经营和管理好这些企业，到1978年不得不放弃了这些业务。</a:t>
            </a:r>
            <a:endParaRPr lang="en-US" sz="1200" spc="3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>
              <a:lnSpc>
                <a:spcPct val="2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1998年8月，BASS公司和国际假日酒店集团签署协议，并于1990年完成收购。</a:t>
            </a:r>
            <a:endParaRPr lang="en-US" sz="1200" spc="3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>
              <a:lnSpc>
                <a:spcPct val="2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BASS公司为假日酒店集团制定了公司发展全球性品牌的战略新方针，而后假日酒店加强并调整市场的推广，同时扩大自己的酒店种类和服务种类。</a:t>
            </a:r>
            <a:endParaRPr lang="en-US" sz="1200" spc="3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0" name="组合 39"/>
          <p:cNvGrpSpPr/>
          <p:nvPr/>
        </p:nvGrpSpPr>
        <p:grpSpPr>
          <a:xfrm>
            <a:off x="265430" y="267970"/>
            <a:ext cx="438785" cy="622300"/>
            <a:chOff x="418" y="422"/>
            <a:chExt cx="691" cy="980"/>
          </a:xfrm>
          <a:solidFill>
            <a:srgbClr val="0070C0"/>
          </a:solidFill>
        </p:grpSpPr>
        <p:sp>
          <p:nvSpPr>
            <p:cNvPr id="41" name="Freeform 5"/>
            <p:cNvSpPr/>
            <p:nvPr/>
          </p:nvSpPr>
          <p:spPr bwMode="auto">
            <a:xfrm>
              <a:off x="425" y="422"/>
              <a:ext cx="414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6"/>
            <p:cNvSpPr/>
            <p:nvPr/>
          </p:nvSpPr>
          <p:spPr bwMode="auto">
            <a:xfrm>
              <a:off x="695" y="696"/>
              <a:ext cx="414" cy="423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7"/>
            <p:cNvSpPr/>
            <p:nvPr/>
          </p:nvSpPr>
          <p:spPr bwMode="auto">
            <a:xfrm>
              <a:off x="418" y="982"/>
              <a:ext cx="411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45" name="直接连接符 44"/>
          <p:cNvCxnSpPr/>
          <p:nvPr/>
        </p:nvCxnSpPr>
        <p:spPr>
          <a:xfrm>
            <a:off x="874395" y="921385"/>
            <a:ext cx="10248900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"/>
          <p:cNvSpPr>
            <a:spLocks noChangeArrowheads="1"/>
          </p:cNvSpPr>
          <p:nvPr/>
        </p:nvSpPr>
        <p:spPr bwMode="auto">
          <a:xfrm>
            <a:off x="789305" y="338455"/>
            <a:ext cx="6035675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8760" tIns="59381" rIns="118760" bIns="5938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l">
              <a:buClrTx/>
              <a:buSzTx/>
              <a:buNone/>
            </a:pPr>
            <a:r>
              <a:rPr lang="en-US" altLang="zh-CN" sz="2800" b="1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Attainable </a:t>
            </a:r>
            <a:r>
              <a:rPr lang="zh-CN" altLang="en-US" sz="2800" b="1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原则告诉我们</a:t>
            </a:r>
            <a:endParaRPr lang="zh-CN" altLang="en-US" sz="2800" b="1" dirty="0" smtClean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0817225" y="164465"/>
            <a:ext cx="1038860" cy="1056005"/>
            <a:chOff x="8166" y="1198"/>
            <a:chExt cx="5105" cy="5191"/>
          </a:xfrm>
        </p:grpSpPr>
        <p:grpSp>
          <p:nvGrpSpPr>
            <p:cNvPr id="82" name="Group 81"/>
            <p:cNvGrpSpPr/>
            <p:nvPr/>
          </p:nvGrpSpPr>
          <p:grpSpPr>
            <a:xfrm>
              <a:off x="8983" y="2373"/>
              <a:ext cx="4288" cy="4016"/>
              <a:chOff x="7133415" y="1668270"/>
              <a:chExt cx="4322441" cy="4047961"/>
            </a:xfrm>
          </p:grpSpPr>
          <p:grpSp>
            <p:nvGrpSpPr>
              <p:cNvPr id="6" name="Group 9"/>
              <p:cNvGrpSpPr/>
              <p:nvPr/>
            </p:nvGrpSpPr>
            <p:grpSpPr>
              <a:xfrm>
                <a:off x="7133415" y="2987835"/>
                <a:ext cx="4322441" cy="2728396"/>
                <a:chOff x="1685115" y="3521460"/>
                <a:chExt cx="4322441" cy="2728396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16" name="Freeform 10"/>
                <p:cNvSpPr/>
                <p:nvPr/>
              </p:nvSpPr>
              <p:spPr bwMode="auto">
                <a:xfrm>
                  <a:off x="3925886" y="4199156"/>
                  <a:ext cx="2081670" cy="2050700"/>
                </a:xfrm>
                <a:custGeom>
                  <a:avLst/>
                  <a:gdLst>
                    <a:gd name="T0" fmla="*/ 3577 w 3638"/>
                    <a:gd name="T1" fmla="*/ 3090 h 3585"/>
                    <a:gd name="T2" fmla="*/ 3555 w 3638"/>
                    <a:gd name="T3" fmla="*/ 3072 h 3585"/>
                    <a:gd name="T4" fmla="*/ 3556 w 3638"/>
                    <a:gd name="T5" fmla="*/ 3071 h 3585"/>
                    <a:gd name="T6" fmla="*/ 468 w 3638"/>
                    <a:gd name="T7" fmla="*/ 0 h 3585"/>
                    <a:gd name="T8" fmla="*/ 0 w 3638"/>
                    <a:gd name="T9" fmla="*/ 470 h 3585"/>
                    <a:gd name="T10" fmla="*/ 3062 w 3638"/>
                    <a:gd name="T11" fmla="*/ 3516 h 3585"/>
                    <a:gd name="T12" fmla="*/ 3067 w 3638"/>
                    <a:gd name="T13" fmla="*/ 3522 h 3585"/>
                    <a:gd name="T14" fmla="*/ 3084 w 3638"/>
                    <a:gd name="T15" fmla="*/ 3537 h 3585"/>
                    <a:gd name="T16" fmla="*/ 3088 w 3638"/>
                    <a:gd name="T17" fmla="*/ 3541 h 3585"/>
                    <a:gd name="T18" fmla="*/ 3088 w 3638"/>
                    <a:gd name="T19" fmla="*/ 3540 h 3585"/>
                    <a:gd name="T20" fmla="*/ 3432 w 3638"/>
                    <a:gd name="T21" fmla="*/ 3436 h 3585"/>
                    <a:gd name="T22" fmla="*/ 3577 w 3638"/>
                    <a:gd name="T23" fmla="*/ 309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8" h="3585">
                      <a:moveTo>
                        <a:pt x="3577" y="3090"/>
                      </a:moveTo>
                      <a:cubicBezTo>
                        <a:pt x="3570" y="3083"/>
                        <a:pt x="3563" y="3077"/>
                        <a:pt x="3555" y="3072"/>
                      </a:cubicBezTo>
                      <a:cubicBezTo>
                        <a:pt x="3556" y="3071"/>
                        <a:pt x="3556" y="3071"/>
                        <a:pt x="3556" y="3071"/>
                      </a:cubicBezTo>
                      <a:cubicBezTo>
                        <a:pt x="468" y="0"/>
                        <a:pt x="468" y="0"/>
                        <a:pt x="468" y="0"/>
                      </a:cubicBez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3062" y="3516"/>
                        <a:pt x="3062" y="3516"/>
                        <a:pt x="3062" y="3516"/>
                      </a:cubicBezTo>
                      <a:cubicBezTo>
                        <a:pt x="3064" y="3518"/>
                        <a:pt x="3065" y="3520"/>
                        <a:pt x="3067" y="3522"/>
                      </a:cubicBezTo>
                      <a:cubicBezTo>
                        <a:pt x="3072" y="3528"/>
                        <a:pt x="3078" y="3533"/>
                        <a:pt x="3084" y="3537"/>
                      </a:cubicBezTo>
                      <a:cubicBezTo>
                        <a:pt x="3088" y="3541"/>
                        <a:pt x="3088" y="3541"/>
                        <a:pt x="3088" y="3541"/>
                      </a:cubicBezTo>
                      <a:cubicBezTo>
                        <a:pt x="3088" y="3540"/>
                        <a:pt x="3088" y="3540"/>
                        <a:pt x="3088" y="3540"/>
                      </a:cubicBezTo>
                      <a:cubicBezTo>
                        <a:pt x="3160" y="3585"/>
                        <a:pt x="3305" y="3544"/>
                        <a:pt x="3432" y="3436"/>
                      </a:cubicBezTo>
                      <a:cubicBezTo>
                        <a:pt x="3573" y="3317"/>
                        <a:pt x="3638" y="3162"/>
                        <a:pt x="3577" y="309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7" name="Freeform 11"/>
                <p:cNvSpPr/>
                <p:nvPr/>
              </p:nvSpPr>
              <p:spPr bwMode="auto">
                <a:xfrm>
                  <a:off x="1685115" y="4199156"/>
                  <a:ext cx="2081063" cy="2050700"/>
                </a:xfrm>
                <a:custGeom>
                  <a:avLst/>
                  <a:gdLst>
                    <a:gd name="T0" fmla="*/ 3637 w 3637"/>
                    <a:gd name="T1" fmla="*/ 470 h 3585"/>
                    <a:gd name="T2" fmla="*/ 3169 w 3637"/>
                    <a:gd name="T3" fmla="*/ 0 h 3585"/>
                    <a:gd name="T4" fmla="*/ 82 w 3637"/>
                    <a:gd name="T5" fmla="*/ 3071 h 3585"/>
                    <a:gd name="T6" fmla="*/ 83 w 3637"/>
                    <a:gd name="T7" fmla="*/ 3072 h 3585"/>
                    <a:gd name="T8" fmla="*/ 61 w 3637"/>
                    <a:gd name="T9" fmla="*/ 3090 h 3585"/>
                    <a:gd name="T10" fmla="*/ 205 w 3637"/>
                    <a:gd name="T11" fmla="*/ 3436 h 3585"/>
                    <a:gd name="T12" fmla="*/ 549 w 3637"/>
                    <a:gd name="T13" fmla="*/ 3540 h 3585"/>
                    <a:gd name="T14" fmla="*/ 550 w 3637"/>
                    <a:gd name="T15" fmla="*/ 3541 h 3585"/>
                    <a:gd name="T16" fmla="*/ 553 w 3637"/>
                    <a:gd name="T17" fmla="*/ 3537 h 3585"/>
                    <a:gd name="T18" fmla="*/ 570 w 3637"/>
                    <a:gd name="T19" fmla="*/ 3522 h 3585"/>
                    <a:gd name="T20" fmla="*/ 575 w 3637"/>
                    <a:gd name="T21" fmla="*/ 3516 h 3585"/>
                    <a:gd name="T22" fmla="*/ 3637 w 3637"/>
                    <a:gd name="T23" fmla="*/ 47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7" h="3585">
                      <a:moveTo>
                        <a:pt x="3637" y="470"/>
                      </a:moveTo>
                      <a:cubicBezTo>
                        <a:pt x="3169" y="0"/>
                        <a:pt x="3169" y="0"/>
                        <a:pt x="3169" y="0"/>
                      </a:cubicBezTo>
                      <a:cubicBezTo>
                        <a:pt x="82" y="3071"/>
                        <a:pt x="82" y="3071"/>
                        <a:pt x="82" y="3071"/>
                      </a:cubicBezTo>
                      <a:cubicBezTo>
                        <a:pt x="83" y="3072"/>
                        <a:pt x="83" y="3072"/>
                        <a:pt x="83" y="3072"/>
                      </a:cubicBezTo>
                      <a:cubicBezTo>
                        <a:pt x="74" y="3077"/>
                        <a:pt x="67" y="3083"/>
                        <a:pt x="61" y="3090"/>
                      </a:cubicBezTo>
                      <a:cubicBezTo>
                        <a:pt x="0" y="3162"/>
                        <a:pt x="65" y="3317"/>
                        <a:pt x="205" y="3436"/>
                      </a:cubicBezTo>
                      <a:cubicBezTo>
                        <a:pt x="332" y="3544"/>
                        <a:pt x="477" y="3585"/>
                        <a:pt x="549" y="3540"/>
                      </a:cubicBezTo>
                      <a:cubicBezTo>
                        <a:pt x="550" y="3541"/>
                        <a:pt x="550" y="3541"/>
                        <a:pt x="550" y="3541"/>
                      </a:cubicBezTo>
                      <a:cubicBezTo>
                        <a:pt x="553" y="3537"/>
                        <a:pt x="553" y="3537"/>
                        <a:pt x="553" y="3537"/>
                      </a:cubicBezTo>
                      <a:cubicBezTo>
                        <a:pt x="560" y="3533"/>
                        <a:pt x="565" y="3528"/>
                        <a:pt x="570" y="3522"/>
                      </a:cubicBezTo>
                      <a:cubicBezTo>
                        <a:pt x="572" y="3520"/>
                        <a:pt x="574" y="3518"/>
                        <a:pt x="575" y="3516"/>
                      </a:cubicBezTo>
                      <a:lnTo>
                        <a:pt x="3637" y="4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8" name="Freeform 12"/>
                <p:cNvSpPr/>
                <p:nvPr/>
              </p:nvSpPr>
              <p:spPr bwMode="auto">
                <a:xfrm>
                  <a:off x="3668410" y="3521460"/>
                  <a:ext cx="411112" cy="2598444"/>
                </a:xfrm>
                <a:custGeom>
                  <a:avLst/>
                  <a:gdLst>
                    <a:gd name="T0" fmla="*/ 667 w 719"/>
                    <a:gd name="T1" fmla="*/ 4334 h 4542"/>
                    <a:gd name="T2" fmla="*/ 666 w 719"/>
                    <a:gd name="T3" fmla="*/ 4326 h 4542"/>
                    <a:gd name="T4" fmla="*/ 719 w 719"/>
                    <a:gd name="T5" fmla="*/ 8 h 4542"/>
                    <a:gd name="T6" fmla="*/ 56 w 719"/>
                    <a:gd name="T7" fmla="*/ 0 h 4542"/>
                    <a:gd name="T8" fmla="*/ 2 w 719"/>
                    <a:gd name="T9" fmla="*/ 4354 h 4542"/>
                    <a:gd name="T10" fmla="*/ 4 w 719"/>
                    <a:gd name="T11" fmla="*/ 4354 h 4542"/>
                    <a:gd name="T12" fmla="*/ 1 w 719"/>
                    <a:gd name="T13" fmla="*/ 4383 h 4542"/>
                    <a:gd name="T14" fmla="*/ 347 w 719"/>
                    <a:gd name="T15" fmla="*/ 4529 h 4542"/>
                    <a:gd name="T16" fmla="*/ 665 w 719"/>
                    <a:gd name="T17" fmla="*/ 4362 h 4542"/>
                    <a:gd name="T18" fmla="*/ 666 w 719"/>
                    <a:gd name="T19" fmla="*/ 4362 h 4542"/>
                    <a:gd name="T20" fmla="*/ 666 w 719"/>
                    <a:gd name="T21" fmla="*/ 4357 h 4542"/>
                    <a:gd name="T22" fmla="*/ 667 w 719"/>
                    <a:gd name="T23" fmla="*/ 4334 h 45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19" h="4542">
                      <a:moveTo>
                        <a:pt x="667" y="4334"/>
                      </a:moveTo>
                      <a:cubicBezTo>
                        <a:pt x="667" y="4332"/>
                        <a:pt x="667" y="4329"/>
                        <a:pt x="666" y="4326"/>
                      </a:cubicBezTo>
                      <a:cubicBezTo>
                        <a:pt x="719" y="8"/>
                        <a:pt x="719" y="8"/>
                        <a:pt x="719" y="8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2" y="4354"/>
                        <a:pt x="2" y="4354"/>
                        <a:pt x="2" y="4354"/>
                      </a:cubicBezTo>
                      <a:cubicBezTo>
                        <a:pt x="4" y="4354"/>
                        <a:pt x="4" y="4354"/>
                        <a:pt x="4" y="4354"/>
                      </a:cubicBezTo>
                      <a:cubicBezTo>
                        <a:pt x="1" y="4364"/>
                        <a:pt x="0" y="4373"/>
                        <a:pt x="1" y="4383"/>
                      </a:cubicBezTo>
                      <a:cubicBezTo>
                        <a:pt x="8" y="4477"/>
                        <a:pt x="163" y="4542"/>
                        <a:pt x="347" y="4529"/>
                      </a:cubicBezTo>
                      <a:cubicBezTo>
                        <a:pt x="512" y="4517"/>
                        <a:pt x="645" y="4445"/>
                        <a:pt x="665" y="4362"/>
                      </a:cubicBezTo>
                      <a:cubicBezTo>
                        <a:pt x="666" y="4362"/>
                        <a:pt x="666" y="4362"/>
                        <a:pt x="666" y="4362"/>
                      </a:cubicBezTo>
                      <a:cubicBezTo>
                        <a:pt x="666" y="4357"/>
                        <a:pt x="666" y="4357"/>
                        <a:pt x="666" y="4357"/>
                      </a:cubicBezTo>
                      <a:cubicBezTo>
                        <a:pt x="667" y="4350"/>
                        <a:pt x="668" y="4342"/>
                        <a:pt x="667" y="43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19" name="Group 13"/>
              <p:cNvGrpSpPr/>
              <p:nvPr/>
            </p:nvGrpSpPr>
            <p:grpSpPr>
              <a:xfrm>
                <a:off x="7876695" y="2814767"/>
                <a:ext cx="2864422" cy="2524359"/>
                <a:chOff x="2428395" y="3348392"/>
                <a:chExt cx="2864422" cy="2524359"/>
              </a:xfrm>
              <a:solidFill>
                <a:schemeClr val="tx1">
                  <a:alpha val="50000"/>
                </a:schemeClr>
              </a:solidFill>
            </p:grpSpPr>
            <p:sp>
              <p:nvSpPr>
                <p:cNvPr id="20" name="Freeform 14"/>
                <p:cNvSpPr/>
                <p:nvPr/>
              </p:nvSpPr>
              <p:spPr bwMode="auto">
                <a:xfrm>
                  <a:off x="2428395" y="4143896"/>
                  <a:ext cx="1392436" cy="1374218"/>
                </a:xfrm>
                <a:custGeom>
                  <a:avLst/>
                  <a:gdLst>
                    <a:gd name="T0" fmla="*/ 0 w 2434"/>
                    <a:gd name="T1" fmla="*/ 1956 h 2402"/>
                    <a:gd name="T2" fmla="*/ 492 w 2434"/>
                    <a:gd name="T3" fmla="*/ 2402 h 2402"/>
                    <a:gd name="T4" fmla="*/ 2434 w 2434"/>
                    <a:gd name="T5" fmla="*/ 470 h 2402"/>
                    <a:gd name="T6" fmla="*/ 1966 w 2434"/>
                    <a:gd name="T7" fmla="*/ 0 h 2402"/>
                    <a:gd name="T8" fmla="*/ 0 w 2434"/>
                    <a:gd name="T9" fmla="*/ 1956 h 24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34" h="2402">
                      <a:moveTo>
                        <a:pt x="0" y="1956"/>
                      </a:moveTo>
                      <a:cubicBezTo>
                        <a:pt x="90" y="2246"/>
                        <a:pt x="246" y="2330"/>
                        <a:pt x="492" y="2402"/>
                      </a:cubicBezTo>
                      <a:cubicBezTo>
                        <a:pt x="2434" y="470"/>
                        <a:pt x="2434" y="470"/>
                        <a:pt x="2434" y="470"/>
                      </a:cubicBezTo>
                      <a:cubicBezTo>
                        <a:pt x="1966" y="0"/>
                        <a:pt x="1966" y="0"/>
                        <a:pt x="1966" y="0"/>
                      </a:cubicBezTo>
                      <a:lnTo>
                        <a:pt x="0" y="195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1" name="Freeform 15"/>
                <p:cNvSpPr/>
                <p:nvPr/>
              </p:nvSpPr>
              <p:spPr bwMode="auto">
                <a:xfrm>
                  <a:off x="3877913" y="4151183"/>
                  <a:ext cx="1414904" cy="1392435"/>
                </a:xfrm>
                <a:custGeom>
                  <a:avLst/>
                  <a:gdLst>
                    <a:gd name="T0" fmla="*/ 468 w 2473"/>
                    <a:gd name="T1" fmla="*/ 0 h 2434"/>
                    <a:gd name="T2" fmla="*/ 0 w 2473"/>
                    <a:gd name="T3" fmla="*/ 470 h 2434"/>
                    <a:gd name="T4" fmla="*/ 1974 w 2473"/>
                    <a:gd name="T5" fmla="*/ 2434 h 2434"/>
                    <a:gd name="T6" fmla="*/ 2473 w 2473"/>
                    <a:gd name="T7" fmla="*/ 1994 h 2434"/>
                    <a:gd name="T8" fmla="*/ 468 w 2473"/>
                    <a:gd name="T9" fmla="*/ 0 h 2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73" h="2434">
                      <a:moveTo>
                        <a:pt x="468" y="0"/>
                      </a:move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1974" y="2434"/>
                        <a:pt x="1974" y="2434"/>
                        <a:pt x="1974" y="2434"/>
                      </a:cubicBezTo>
                      <a:cubicBezTo>
                        <a:pt x="2200" y="2366"/>
                        <a:pt x="2332" y="2258"/>
                        <a:pt x="2473" y="1994"/>
                      </a:cubicBezTo>
                      <a:lnTo>
                        <a:pt x="46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4" name="Freeform 16"/>
                <p:cNvSpPr/>
                <p:nvPr/>
              </p:nvSpPr>
              <p:spPr bwMode="auto">
                <a:xfrm>
                  <a:off x="3670232" y="3348392"/>
                  <a:ext cx="409290" cy="2524359"/>
                </a:xfrm>
                <a:custGeom>
                  <a:avLst/>
                  <a:gdLst>
                    <a:gd name="T0" fmla="*/ 0 w 715"/>
                    <a:gd name="T1" fmla="*/ 4252 h 4412"/>
                    <a:gd name="T2" fmla="*/ 663 w 715"/>
                    <a:gd name="T3" fmla="*/ 4275 h 4412"/>
                    <a:gd name="T4" fmla="*/ 715 w 715"/>
                    <a:gd name="T5" fmla="*/ 9 h 4412"/>
                    <a:gd name="T6" fmla="*/ 52 w 715"/>
                    <a:gd name="T7" fmla="*/ 0 h 4412"/>
                    <a:gd name="T8" fmla="*/ 0 w 715"/>
                    <a:gd name="T9" fmla="*/ 4252 h 4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15" h="4412">
                      <a:moveTo>
                        <a:pt x="0" y="4252"/>
                      </a:moveTo>
                      <a:cubicBezTo>
                        <a:pt x="196" y="4412"/>
                        <a:pt x="476" y="4402"/>
                        <a:pt x="663" y="4275"/>
                      </a:cubicBezTo>
                      <a:cubicBezTo>
                        <a:pt x="715" y="9"/>
                        <a:pt x="715" y="9"/>
                        <a:pt x="715" y="9"/>
                      </a:cubicBezTo>
                      <a:cubicBezTo>
                        <a:pt x="52" y="0"/>
                        <a:pt x="52" y="0"/>
                        <a:pt x="52" y="0"/>
                      </a:cubicBezTo>
                      <a:lnTo>
                        <a:pt x="0" y="42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5" name="Group 17"/>
              <p:cNvGrpSpPr/>
              <p:nvPr/>
            </p:nvGrpSpPr>
            <p:grpSpPr>
              <a:xfrm>
                <a:off x="7565173" y="1668270"/>
                <a:ext cx="3500825" cy="3500217"/>
                <a:chOff x="2116873" y="2201895"/>
                <a:chExt cx="3500825" cy="3500217"/>
              </a:xfrm>
            </p:grpSpPr>
            <p:sp>
              <p:nvSpPr>
                <p:cNvPr id="24" name="Oval 11"/>
                <p:cNvSpPr>
                  <a:spLocks noChangeArrowheads="1"/>
                </p:cNvSpPr>
                <p:nvPr/>
              </p:nvSpPr>
              <p:spPr bwMode="auto">
                <a:xfrm>
                  <a:off x="2116873" y="2201895"/>
                  <a:ext cx="3500825" cy="3500217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7" name="Oval 12"/>
                <p:cNvSpPr>
                  <a:spLocks noChangeArrowheads="1"/>
                </p:cNvSpPr>
                <p:nvPr/>
              </p:nvSpPr>
              <p:spPr bwMode="auto">
                <a:xfrm>
                  <a:off x="2377993" y="2463014"/>
                  <a:ext cx="2979193" cy="2978585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8" name="Oval 13"/>
                <p:cNvSpPr>
                  <a:spLocks noChangeArrowheads="1"/>
                </p:cNvSpPr>
                <p:nvPr/>
              </p:nvSpPr>
              <p:spPr bwMode="auto">
                <a:xfrm>
                  <a:off x="2693765" y="2778180"/>
                  <a:ext cx="2347648" cy="2347648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9" name="Oval 14"/>
                <p:cNvSpPr>
                  <a:spLocks noChangeArrowheads="1"/>
                </p:cNvSpPr>
                <p:nvPr/>
              </p:nvSpPr>
              <p:spPr bwMode="auto">
                <a:xfrm>
                  <a:off x="2996179" y="3079985"/>
                  <a:ext cx="1742822" cy="1744036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8" name="Oval 15"/>
                <p:cNvSpPr>
                  <a:spLocks noChangeArrowheads="1"/>
                </p:cNvSpPr>
                <p:nvPr/>
              </p:nvSpPr>
              <p:spPr bwMode="auto">
                <a:xfrm>
                  <a:off x="3284018" y="3368432"/>
                  <a:ext cx="1166537" cy="1167144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9" name="Oval 16"/>
                <p:cNvSpPr>
                  <a:spLocks noChangeArrowheads="1"/>
                </p:cNvSpPr>
                <p:nvPr/>
              </p:nvSpPr>
              <p:spPr bwMode="auto">
                <a:xfrm>
                  <a:off x="3530563" y="3615584"/>
                  <a:ext cx="672839" cy="672838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31" name="Oval 17"/>
                <p:cNvSpPr>
                  <a:spLocks noChangeArrowheads="1"/>
                </p:cNvSpPr>
                <p:nvPr/>
              </p:nvSpPr>
              <p:spPr bwMode="auto">
                <a:xfrm>
                  <a:off x="3709096" y="3794117"/>
                  <a:ext cx="315773" cy="315773"/>
                </a:xfrm>
                <a:prstGeom prst="ellipse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</p:grpSp>
        <p:grpSp>
          <p:nvGrpSpPr>
            <p:cNvPr id="32" name="Group 25"/>
            <p:cNvGrpSpPr/>
            <p:nvPr/>
          </p:nvGrpSpPr>
          <p:grpSpPr>
            <a:xfrm rot="840000">
              <a:off x="10023" y="1597"/>
              <a:ext cx="2214" cy="2262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0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1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2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6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7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8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3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4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42" name="Group 34"/>
            <p:cNvGrpSpPr/>
            <p:nvPr/>
          </p:nvGrpSpPr>
          <p:grpSpPr>
            <a:xfrm rot="20700000">
              <a:off x="8166" y="2555"/>
              <a:ext cx="2622" cy="2679"/>
              <a:chOff x="5920323" y="2302554"/>
              <a:chExt cx="2180669" cy="2227927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5" name="Freeform 21"/>
              <p:cNvSpPr/>
              <p:nvPr/>
            </p:nvSpPr>
            <p:spPr bwMode="auto">
              <a:xfrm>
                <a:off x="7879324" y="4300937"/>
                <a:ext cx="221668" cy="229544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2" name="Freeform 22"/>
              <p:cNvSpPr/>
              <p:nvPr/>
            </p:nvSpPr>
            <p:spPr bwMode="auto">
              <a:xfrm>
                <a:off x="7375227" y="3756332"/>
                <a:ext cx="554732" cy="640248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6" name="Freeform 23"/>
              <p:cNvSpPr/>
              <p:nvPr/>
            </p:nvSpPr>
            <p:spPr bwMode="auto">
              <a:xfrm>
                <a:off x="7363975" y="3746206"/>
                <a:ext cx="155280" cy="247548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6" name="Freeform 24"/>
              <p:cNvSpPr/>
              <p:nvPr/>
            </p:nvSpPr>
            <p:spPr bwMode="auto">
              <a:xfrm>
                <a:off x="5920323" y="2783021"/>
                <a:ext cx="534478" cy="459088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7" name="Freeform 25"/>
              <p:cNvSpPr/>
              <p:nvPr/>
            </p:nvSpPr>
            <p:spPr bwMode="auto">
              <a:xfrm>
                <a:off x="6315274" y="2361065"/>
                <a:ext cx="198038" cy="517599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8" name="Freeform 26"/>
              <p:cNvSpPr/>
              <p:nvPr/>
            </p:nvSpPr>
            <p:spPr bwMode="auto">
              <a:xfrm>
                <a:off x="6053930" y="2855670"/>
                <a:ext cx="569359" cy="690883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9" name="Freeform 27"/>
              <p:cNvSpPr/>
              <p:nvPr/>
            </p:nvSpPr>
            <p:spPr bwMode="auto">
              <a:xfrm>
                <a:off x="6363658" y="2302554"/>
                <a:ext cx="541229" cy="755020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0" name="Freeform 28"/>
              <p:cNvSpPr/>
              <p:nvPr/>
            </p:nvSpPr>
            <p:spPr bwMode="auto">
              <a:xfrm>
                <a:off x="6451425" y="2878664"/>
                <a:ext cx="1019446" cy="1046451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51" name="Group 43"/>
            <p:cNvGrpSpPr/>
            <p:nvPr/>
          </p:nvGrpSpPr>
          <p:grpSpPr>
            <a:xfrm rot="240000">
              <a:off x="8420" y="1198"/>
              <a:ext cx="2838" cy="2900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52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3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4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5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6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7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8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9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</p:grpSp>
      <p:sp>
        <p:nvSpPr>
          <p:cNvPr id="44" name="矩形 43"/>
          <p:cNvSpPr/>
          <p:nvPr/>
        </p:nvSpPr>
        <p:spPr>
          <a:xfrm>
            <a:off x="1412875" y="1724025"/>
            <a:ext cx="3016250" cy="1876425"/>
          </a:xfrm>
          <a:prstGeom prst="rect">
            <a:avLst/>
          </a:prstGeom>
          <a:solidFill>
            <a:srgbClr val="DFE3F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1" name="圆角矩形 60"/>
          <p:cNvSpPr/>
          <p:nvPr/>
        </p:nvSpPr>
        <p:spPr>
          <a:xfrm>
            <a:off x="1665605" y="1502410"/>
            <a:ext cx="2453640" cy="433070"/>
          </a:xfrm>
          <a:prstGeom prst="round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/>
              <a:t>启示一</a:t>
            </a:r>
            <a:endParaRPr lang="zh-CN" altLang="en-US" b="1"/>
          </a:p>
        </p:txBody>
      </p:sp>
      <p:sp>
        <p:nvSpPr>
          <p:cNvPr id="62" name="矩形 61"/>
          <p:cNvSpPr/>
          <p:nvPr/>
        </p:nvSpPr>
        <p:spPr>
          <a:xfrm>
            <a:off x="1412875" y="4137025"/>
            <a:ext cx="3016250" cy="1876425"/>
          </a:xfrm>
          <a:prstGeom prst="rect">
            <a:avLst/>
          </a:prstGeom>
          <a:solidFill>
            <a:srgbClr val="DFE3F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3" name="圆角矩形 62"/>
          <p:cNvSpPr/>
          <p:nvPr/>
        </p:nvSpPr>
        <p:spPr>
          <a:xfrm>
            <a:off x="1665605" y="3915410"/>
            <a:ext cx="2453640" cy="433070"/>
          </a:xfrm>
          <a:prstGeom prst="round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/>
              <a:t>启示二</a:t>
            </a:r>
            <a:endParaRPr lang="zh-CN" altLang="en-US" b="1"/>
          </a:p>
        </p:txBody>
      </p:sp>
      <p:sp>
        <p:nvSpPr>
          <p:cNvPr id="65" name="TextBox 17"/>
          <p:cNvSpPr txBox="1"/>
          <p:nvPr/>
        </p:nvSpPr>
        <p:spPr>
          <a:xfrm>
            <a:off x="1631950" y="2172335"/>
            <a:ext cx="2578100" cy="1153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150">
                <a:sym typeface="+mn-ea"/>
              </a:rPr>
              <a:t>目标是要能够被执行人所接受的，目标设置要坚持员工参与、上下左右沟通，使拟定的工作目标在组织及个人之间达成一致。</a:t>
            </a:r>
            <a:endParaRPr lang="en-US" sz="115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6" name="TextBox 17"/>
          <p:cNvSpPr txBox="1"/>
          <p:nvPr/>
        </p:nvSpPr>
        <p:spPr>
          <a:xfrm>
            <a:off x="1631950" y="4582795"/>
            <a:ext cx="2578100" cy="1153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150">
                <a:sym typeface="+mn-ea"/>
              </a:rPr>
              <a:t>既要使工作内容饱满，也要具有可达性。可以制定出跳起来“摘桃”的目标，不能制定出跳起来”摘星星"的目标。</a:t>
            </a:r>
            <a:endParaRPr lang="zh-CN" altLang="en-US" sz="1150">
              <a:sym typeface="+mn-ea"/>
            </a:endParaRPr>
          </a:p>
        </p:txBody>
      </p:sp>
      <p:cxnSp>
        <p:nvCxnSpPr>
          <p:cNvPr id="67" name="直接连接符 66"/>
          <p:cNvCxnSpPr>
            <a:stCxn id="44" idx="3"/>
          </p:cNvCxnSpPr>
          <p:nvPr/>
        </p:nvCxnSpPr>
        <p:spPr>
          <a:xfrm>
            <a:off x="4429125" y="2662555"/>
            <a:ext cx="4254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4429125" y="5260340"/>
            <a:ext cx="4254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>
            <a:off x="4854575" y="2677160"/>
            <a:ext cx="0" cy="25831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>
            <a:off x="4854575" y="3915410"/>
            <a:ext cx="4679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圆角矩形 73"/>
          <p:cNvSpPr/>
          <p:nvPr/>
        </p:nvSpPr>
        <p:spPr>
          <a:xfrm>
            <a:off x="5322570" y="3484880"/>
            <a:ext cx="1976120" cy="86042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5" name="文本框 74"/>
          <p:cNvSpPr txBox="1"/>
          <p:nvPr/>
        </p:nvSpPr>
        <p:spPr>
          <a:xfrm>
            <a:off x="5482590" y="3684905"/>
            <a:ext cx="1656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Attainable</a:t>
            </a:r>
            <a:endParaRPr lang="en-US" altLang="zh-CN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76" name="TextBox 17"/>
          <p:cNvSpPr txBox="1"/>
          <p:nvPr/>
        </p:nvSpPr>
        <p:spPr>
          <a:xfrm>
            <a:off x="7373620" y="1633855"/>
            <a:ext cx="3486785" cy="1691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目标要根据企业和自身的资源特长来制定，不要把业务范围和目标范围规定的太窄或者太宽，一定要切合实际，具有可实现性。</a:t>
            </a:r>
            <a:endParaRPr lang="en-US" sz="1300" b="1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653" name="Group 8"/>
          <p:cNvGrpSpPr>
            <a:grpSpLocks noChangeAspect="1"/>
          </p:cNvGrpSpPr>
          <p:nvPr/>
        </p:nvGrpSpPr>
        <p:grpSpPr bwMode="auto">
          <a:xfrm>
            <a:off x="8114665" y="3463925"/>
            <a:ext cx="2671445" cy="2665095"/>
            <a:chOff x="2183" y="3253"/>
            <a:chExt cx="492" cy="491"/>
          </a:xfrm>
          <a:solidFill>
            <a:schemeClr val="accent3"/>
          </a:solidFill>
        </p:grpSpPr>
        <p:sp>
          <p:nvSpPr>
            <p:cNvPr id="654" name="Freeform 9"/>
            <p:cNvSpPr>
              <a:spLocks noEditPoints="1"/>
            </p:cNvSpPr>
            <p:nvPr/>
          </p:nvSpPr>
          <p:spPr bwMode="auto">
            <a:xfrm>
              <a:off x="2183" y="3298"/>
              <a:ext cx="444" cy="446"/>
            </a:xfrm>
            <a:custGeom>
              <a:avLst/>
              <a:gdLst>
                <a:gd name="T0" fmla="*/ 93 w 185"/>
                <a:gd name="T1" fmla="*/ 186 h 186"/>
                <a:gd name="T2" fmla="*/ 185 w 185"/>
                <a:gd name="T3" fmla="*/ 93 h 186"/>
                <a:gd name="T4" fmla="*/ 175 w 185"/>
                <a:gd name="T5" fmla="*/ 49 h 186"/>
                <a:gd name="T6" fmla="*/ 172 w 185"/>
                <a:gd name="T7" fmla="*/ 49 h 186"/>
                <a:gd name="T8" fmla="*/ 171 w 185"/>
                <a:gd name="T9" fmla="*/ 49 h 186"/>
                <a:gd name="T10" fmla="*/ 159 w 185"/>
                <a:gd name="T11" fmla="*/ 48 h 186"/>
                <a:gd name="T12" fmla="*/ 151 w 185"/>
                <a:gd name="T13" fmla="*/ 57 h 186"/>
                <a:gd name="T14" fmla="*/ 161 w 185"/>
                <a:gd name="T15" fmla="*/ 93 h 186"/>
                <a:gd name="T16" fmla="*/ 93 w 185"/>
                <a:gd name="T17" fmla="*/ 161 h 186"/>
                <a:gd name="T18" fmla="*/ 25 w 185"/>
                <a:gd name="T19" fmla="*/ 93 h 186"/>
                <a:gd name="T20" fmla="*/ 93 w 185"/>
                <a:gd name="T21" fmla="*/ 25 h 186"/>
                <a:gd name="T22" fmla="*/ 129 w 185"/>
                <a:gd name="T23" fmla="*/ 35 h 186"/>
                <a:gd name="T24" fmla="*/ 136 w 185"/>
                <a:gd name="T25" fmla="*/ 27 h 186"/>
                <a:gd name="T26" fmla="*/ 135 w 185"/>
                <a:gd name="T27" fmla="*/ 14 h 186"/>
                <a:gd name="T28" fmla="*/ 135 w 185"/>
                <a:gd name="T29" fmla="*/ 11 h 186"/>
                <a:gd name="T30" fmla="*/ 93 w 185"/>
                <a:gd name="T31" fmla="*/ 0 h 186"/>
                <a:gd name="T32" fmla="*/ 0 w 185"/>
                <a:gd name="T33" fmla="*/ 93 h 186"/>
                <a:gd name="T34" fmla="*/ 93 w 185"/>
                <a:gd name="T35" fmla="*/ 186 h 186"/>
                <a:gd name="T36" fmla="*/ 93 w 185"/>
                <a:gd name="T37" fmla="*/ 186 h 186"/>
                <a:gd name="T38" fmla="*/ 93 w 185"/>
                <a:gd name="T39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5" h="186">
                  <a:moveTo>
                    <a:pt x="93" y="186"/>
                  </a:moveTo>
                  <a:cubicBezTo>
                    <a:pt x="144" y="186"/>
                    <a:pt x="185" y="144"/>
                    <a:pt x="185" y="93"/>
                  </a:cubicBezTo>
                  <a:cubicBezTo>
                    <a:pt x="185" y="77"/>
                    <a:pt x="181" y="62"/>
                    <a:pt x="175" y="49"/>
                  </a:cubicBezTo>
                  <a:cubicBezTo>
                    <a:pt x="174" y="49"/>
                    <a:pt x="173" y="49"/>
                    <a:pt x="172" y="49"/>
                  </a:cubicBezTo>
                  <a:cubicBezTo>
                    <a:pt x="172" y="49"/>
                    <a:pt x="171" y="49"/>
                    <a:pt x="171" y="49"/>
                  </a:cubicBezTo>
                  <a:cubicBezTo>
                    <a:pt x="159" y="48"/>
                    <a:pt x="159" y="48"/>
                    <a:pt x="159" y="48"/>
                  </a:cubicBezTo>
                  <a:cubicBezTo>
                    <a:pt x="151" y="57"/>
                    <a:pt x="151" y="57"/>
                    <a:pt x="151" y="57"/>
                  </a:cubicBezTo>
                  <a:cubicBezTo>
                    <a:pt x="157" y="67"/>
                    <a:pt x="161" y="80"/>
                    <a:pt x="161" y="93"/>
                  </a:cubicBezTo>
                  <a:cubicBezTo>
                    <a:pt x="161" y="130"/>
                    <a:pt x="130" y="161"/>
                    <a:pt x="93" y="161"/>
                  </a:cubicBezTo>
                  <a:cubicBezTo>
                    <a:pt x="55" y="161"/>
                    <a:pt x="25" y="130"/>
                    <a:pt x="25" y="93"/>
                  </a:cubicBezTo>
                  <a:cubicBezTo>
                    <a:pt x="25" y="55"/>
                    <a:pt x="55" y="25"/>
                    <a:pt x="93" y="25"/>
                  </a:cubicBezTo>
                  <a:cubicBezTo>
                    <a:pt x="106" y="25"/>
                    <a:pt x="118" y="28"/>
                    <a:pt x="129" y="35"/>
                  </a:cubicBezTo>
                  <a:cubicBezTo>
                    <a:pt x="136" y="27"/>
                    <a:pt x="136" y="27"/>
                    <a:pt x="136" y="27"/>
                  </a:cubicBezTo>
                  <a:cubicBezTo>
                    <a:pt x="135" y="14"/>
                    <a:pt x="135" y="14"/>
                    <a:pt x="135" y="14"/>
                  </a:cubicBezTo>
                  <a:cubicBezTo>
                    <a:pt x="135" y="13"/>
                    <a:pt x="135" y="12"/>
                    <a:pt x="135" y="11"/>
                  </a:cubicBezTo>
                  <a:cubicBezTo>
                    <a:pt x="123" y="4"/>
                    <a:pt x="108" y="0"/>
                    <a:pt x="93" y="0"/>
                  </a:cubicBezTo>
                  <a:cubicBezTo>
                    <a:pt x="41" y="0"/>
                    <a:pt x="0" y="42"/>
                    <a:pt x="0" y="93"/>
                  </a:cubicBezTo>
                  <a:cubicBezTo>
                    <a:pt x="0" y="144"/>
                    <a:pt x="41" y="186"/>
                    <a:pt x="93" y="186"/>
                  </a:cubicBezTo>
                  <a:close/>
                  <a:moveTo>
                    <a:pt x="93" y="186"/>
                  </a:moveTo>
                  <a:cubicBezTo>
                    <a:pt x="93" y="186"/>
                    <a:pt x="93" y="186"/>
                    <a:pt x="93" y="186"/>
                  </a:cubicBezTo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>
                <a:latin typeface="+mj-ea"/>
                <a:ea typeface="+mj-ea"/>
              </a:endParaRPr>
            </a:p>
          </p:txBody>
        </p:sp>
        <p:sp>
          <p:nvSpPr>
            <p:cNvPr id="655" name="Freeform 10"/>
            <p:cNvSpPr>
              <a:spLocks noEditPoints="1"/>
            </p:cNvSpPr>
            <p:nvPr/>
          </p:nvSpPr>
          <p:spPr bwMode="auto">
            <a:xfrm>
              <a:off x="2296" y="3411"/>
              <a:ext cx="218" cy="218"/>
            </a:xfrm>
            <a:custGeom>
              <a:avLst/>
              <a:gdLst>
                <a:gd name="T0" fmla="*/ 46 w 91"/>
                <a:gd name="T1" fmla="*/ 22 h 91"/>
                <a:gd name="T2" fmla="*/ 48 w 91"/>
                <a:gd name="T3" fmla="*/ 22 h 91"/>
                <a:gd name="T4" fmla="*/ 65 w 91"/>
                <a:gd name="T5" fmla="*/ 5 h 91"/>
                <a:gd name="T6" fmla="*/ 65 w 91"/>
                <a:gd name="T7" fmla="*/ 4 h 91"/>
                <a:gd name="T8" fmla="*/ 46 w 91"/>
                <a:gd name="T9" fmla="*/ 0 h 91"/>
                <a:gd name="T10" fmla="*/ 0 w 91"/>
                <a:gd name="T11" fmla="*/ 46 h 91"/>
                <a:gd name="T12" fmla="*/ 46 w 91"/>
                <a:gd name="T13" fmla="*/ 91 h 91"/>
                <a:gd name="T14" fmla="*/ 91 w 91"/>
                <a:gd name="T15" fmla="*/ 46 h 91"/>
                <a:gd name="T16" fmla="*/ 87 w 91"/>
                <a:gd name="T17" fmla="*/ 27 h 91"/>
                <a:gd name="T18" fmla="*/ 87 w 91"/>
                <a:gd name="T19" fmla="*/ 27 h 91"/>
                <a:gd name="T20" fmla="*/ 70 w 91"/>
                <a:gd name="T21" fmla="*/ 44 h 91"/>
                <a:gd name="T22" fmla="*/ 70 w 91"/>
                <a:gd name="T23" fmla="*/ 46 h 91"/>
                <a:gd name="T24" fmla="*/ 46 w 91"/>
                <a:gd name="T25" fmla="*/ 70 h 91"/>
                <a:gd name="T26" fmla="*/ 22 w 91"/>
                <a:gd name="T27" fmla="*/ 46 h 91"/>
                <a:gd name="T28" fmla="*/ 46 w 91"/>
                <a:gd name="T29" fmla="*/ 22 h 91"/>
                <a:gd name="T30" fmla="*/ 46 w 91"/>
                <a:gd name="T31" fmla="*/ 22 h 91"/>
                <a:gd name="T32" fmla="*/ 46 w 91"/>
                <a:gd name="T33" fmla="*/ 2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1" h="91">
                  <a:moveTo>
                    <a:pt x="46" y="22"/>
                  </a:moveTo>
                  <a:cubicBezTo>
                    <a:pt x="46" y="22"/>
                    <a:pt x="47" y="22"/>
                    <a:pt x="48" y="22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59" y="2"/>
                    <a:pt x="53" y="0"/>
                    <a:pt x="46" y="0"/>
                  </a:cubicBezTo>
                  <a:cubicBezTo>
                    <a:pt x="20" y="0"/>
                    <a:pt x="0" y="21"/>
                    <a:pt x="0" y="46"/>
                  </a:cubicBezTo>
                  <a:cubicBezTo>
                    <a:pt x="0" y="71"/>
                    <a:pt x="20" y="91"/>
                    <a:pt x="46" y="91"/>
                  </a:cubicBezTo>
                  <a:cubicBezTo>
                    <a:pt x="71" y="91"/>
                    <a:pt x="91" y="71"/>
                    <a:pt x="91" y="46"/>
                  </a:cubicBezTo>
                  <a:cubicBezTo>
                    <a:pt x="91" y="39"/>
                    <a:pt x="90" y="32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70" y="44"/>
                    <a:pt x="70" y="44"/>
                    <a:pt x="70" y="44"/>
                  </a:cubicBezTo>
                  <a:cubicBezTo>
                    <a:pt x="70" y="45"/>
                    <a:pt x="70" y="45"/>
                    <a:pt x="70" y="46"/>
                  </a:cubicBezTo>
                  <a:cubicBezTo>
                    <a:pt x="70" y="59"/>
                    <a:pt x="59" y="70"/>
                    <a:pt x="46" y="70"/>
                  </a:cubicBezTo>
                  <a:cubicBezTo>
                    <a:pt x="32" y="70"/>
                    <a:pt x="22" y="59"/>
                    <a:pt x="22" y="46"/>
                  </a:cubicBezTo>
                  <a:cubicBezTo>
                    <a:pt x="22" y="33"/>
                    <a:pt x="32" y="22"/>
                    <a:pt x="46" y="22"/>
                  </a:cubicBezTo>
                  <a:close/>
                  <a:moveTo>
                    <a:pt x="46" y="22"/>
                  </a:moveTo>
                  <a:cubicBezTo>
                    <a:pt x="46" y="22"/>
                    <a:pt x="46" y="22"/>
                    <a:pt x="46" y="22"/>
                  </a:cubicBezTo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>
                <a:latin typeface="+mj-ea"/>
                <a:ea typeface="+mj-ea"/>
              </a:endParaRPr>
            </a:p>
          </p:txBody>
        </p:sp>
        <p:sp>
          <p:nvSpPr>
            <p:cNvPr id="656" name="Freeform 11"/>
            <p:cNvSpPr>
              <a:spLocks noEditPoints="1"/>
            </p:cNvSpPr>
            <p:nvPr/>
          </p:nvSpPr>
          <p:spPr bwMode="auto">
            <a:xfrm>
              <a:off x="2425" y="3253"/>
              <a:ext cx="250" cy="246"/>
            </a:xfrm>
            <a:custGeom>
              <a:avLst/>
              <a:gdLst>
                <a:gd name="T0" fmla="*/ 87 w 104"/>
                <a:gd name="T1" fmla="*/ 28 h 103"/>
                <a:gd name="T2" fmla="*/ 92 w 104"/>
                <a:gd name="T3" fmla="*/ 23 h 103"/>
                <a:gd name="T4" fmla="*/ 92 w 104"/>
                <a:gd name="T5" fmla="*/ 14 h 103"/>
                <a:gd name="T6" fmla="*/ 89 w 104"/>
                <a:gd name="T7" fmla="*/ 11 h 103"/>
                <a:gd name="T8" fmla="*/ 85 w 104"/>
                <a:gd name="T9" fmla="*/ 9 h 103"/>
                <a:gd name="T10" fmla="*/ 81 w 104"/>
                <a:gd name="T11" fmla="*/ 11 h 103"/>
                <a:gd name="T12" fmla="*/ 75 w 104"/>
                <a:gd name="T13" fmla="*/ 17 h 103"/>
                <a:gd name="T14" fmla="*/ 74 w 104"/>
                <a:gd name="T15" fmla="*/ 1 h 103"/>
                <a:gd name="T16" fmla="*/ 72 w 104"/>
                <a:gd name="T17" fmla="*/ 0 h 103"/>
                <a:gd name="T18" fmla="*/ 70 w 104"/>
                <a:gd name="T19" fmla="*/ 0 h 103"/>
                <a:gd name="T20" fmla="*/ 48 w 104"/>
                <a:gd name="T21" fmla="*/ 23 h 103"/>
                <a:gd name="T22" fmla="*/ 45 w 104"/>
                <a:gd name="T23" fmla="*/ 31 h 103"/>
                <a:gd name="T24" fmla="*/ 45 w 104"/>
                <a:gd name="T25" fmla="*/ 31 h 103"/>
                <a:gd name="T26" fmla="*/ 46 w 104"/>
                <a:gd name="T27" fmla="*/ 46 h 103"/>
                <a:gd name="T28" fmla="*/ 38 w 104"/>
                <a:gd name="T29" fmla="*/ 54 h 103"/>
                <a:gd name="T30" fmla="*/ 23 w 104"/>
                <a:gd name="T31" fmla="*/ 68 h 103"/>
                <a:gd name="T32" fmla="*/ 23 w 104"/>
                <a:gd name="T33" fmla="*/ 69 h 103"/>
                <a:gd name="T34" fmla="*/ 9 w 104"/>
                <a:gd name="T35" fmla="*/ 83 h 103"/>
                <a:gd name="T36" fmla="*/ 2 w 104"/>
                <a:gd name="T37" fmla="*/ 89 h 103"/>
                <a:gd name="T38" fmla="*/ 1 w 104"/>
                <a:gd name="T39" fmla="*/ 92 h 103"/>
                <a:gd name="T40" fmla="*/ 1 w 104"/>
                <a:gd name="T41" fmla="*/ 97 h 103"/>
                <a:gd name="T42" fmla="*/ 5 w 104"/>
                <a:gd name="T43" fmla="*/ 103 h 103"/>
                <a:gd name="T44" fmla="*/ 6 w 104"/>
                <a:gd name="T45" fmla="*/ 103 h 103"/>
                <a:gd name="T46" fmla="*/ 11 w 104"/>
                <a:gd name="T47" fmla="*/ 102 h 103"/>
                <a:gd name="T48" fmla="*/ 14 w 104"/>
                <a:gd name="T49" fmla="*/ 101 h 103"/>
                <a:gd name="T50" fmla="*/ 59 w 104"/>
                <a:gd name="T51" fmla="*/ 57 h 103"/>
                <a:gd name="T52" fmla="*/ 72 w 104"/>
                <a:gd name="T53" fmla="*/ 58 h 103"/>
                <a:gd name="T54" fmla="*/ 72 w 104"/>
                <a:gd name="T55" fmla="*/ 58 h 103"/>
                <a:gd name="T56" fmla="*/ 73 w 104"/>
                <a:gd name="T57" fmla="*/ 58 h 103"/>
                <a:gd name="T58" fmla="*/ 80 w 104"/>
                <a:gd name="T59" fmla="*/ 55 h 103"/>
                <a:gd name="T60" fmla="*/ 102 w 104"/>
                <a:gd name="T61" fmla="*/ 32 h 103"/>
                <a:gd name="T62" fmla="*/ 101 w 104"/>
                <a:gd name="T63" fmla="*/ 29 h 103"/>
                <a:gd name="T64" fmla="*/ 87 w 104"/>
                <a:gd name="T65" fmla="*/ 28 h 103"/>
                <a:gd name="T66" fmla="*/ 87 w 104"/>
                <a:gd name="T67" fmla="*/ 28 h 103"/>
                <a:gd name="T68" fmla="*/ 87 w 104"/>
                <a:gd name="T69" fmla="*/ 28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4" h="103">
                  <a:moveTo>
                    <a:pt x="87" y="28"/>
                  </a:moveTo>
                  <a:cubicBezTo>
                    <a:pt x="92" y="23"/>
                    <a:pt x="92" y="23"/>
                    <a:pt x="92" y="23"/>
                  </a:cubicBezTo>
                  <a:cubicBezTo>
                    <a:pt x="95" y="20"/>
                    <a:pt x="95" y="17"/>
                    <a:pt x="92" y="14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8" y="10"/>
                    <a:pt x="86" y="9"/>
                    <a:pt x="85" y="9"/>
                  </a:cubicBezTo>
                  <a:cubicBezTo>
                    <a:pt x="83" y="9"/>
                    <a:pt x="82" y="10"/>
                    <a:pt x="81" y="11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4" y="1"/>
                    <a:pt x="74" y="1"/>
                    <a:pt x="74" y="1"/>
                  </a:cubicBezTo>
                  <a:cubicBezTo>
                    <a:pt x="74" y="0"/>
                    <a:pt x="73" y="0"/>
                    <a:pt x="72" y="0"/>
                  </a:cubicBezTo>
                  <a:cubicBezTo>
                    <a:pt x="71" y="0"/>
                    <a:pt x="71" y="0"/>
                    <a:pt x="70" y="0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6" y="25"/>
                    <a:pt x="45" y="28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2" y="90"/>
                    <a:pt x="1" y="91"/>
                    <a:pt x="1" y="92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0" y="100"/>
                    <a:pt x="3" y="103"/>
                    <a:pt x="5" y="103"/>
                  </a:cubicBezTo>
                  <a:cubicBezTo>
                    <a:pt x="6" y="103"/>
                    <a:pt x="6" y="103"/>
                    <a:pt x="6" y="103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12" y="102"/>
                    <a:pt x="13" y="102"/>
                    <a:pt x="14" y="101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2" y="58"/>
                    <a:pt x="73" y="58"/>
                    <a:pt x="73" y="58"/>
                  </a:cubicBezTo>
                  <a:cubicBezTo>
                    <a:pt x="75" y="58"/>
                    <a:pt x="78" y="57"/>
                    <a:pt x="80" y="55"/>
                  </a:cubicBezTo>
                  <a:cubicBezTo>
                    <a:pt x="102" y="32"/>
                    <a:pt x="102" y="32"/>
                    <a:pt x="102" y="32"/>
                  </a:cubicBezTo>
                  <a:cubicBezTo>
                    <a:pt x="104" y="31"/>
                    <a:pt x="103" y="29"/>
                    <a:pt x="101" y="29"/>
                  </a:cubicBezTo>
                  <a:lnTo>
                    <a:pt x="87" y="28"/>
                  </a:lnTo>
                  <a:close/>
                  <a:moveTo>
                    <a:pt x="87" y="28"/>
                  </a:moveTo>
                  <a:cubicBezTo>
                    <a:pt x="87" y="28"/>
                    <a:pt x="87" y="28"/>
                    <a:pt x="87" y="28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0" name="组合 39"/>
          <p:cNvGrpSpPr/>
          <p:nvPr/>
        </p:nvGrpSpPr>
        <p:grpSpPr>
          <a:xfrm>
            <a:off x="265430" y="267970"/>
            <a:ext cx="438785" cy="622300"/>
            <a:chOff x="418" y="422"/>
            <a:chExt cx="691" cy="980"/>
          </a:xfrm>
          <a:solidFill>
            <a:srgbClr val="0070C0"/>
          </a:solidFill>
        </p:grpSpPr>
        <p:sp>
          <p:nvSpPr>
            <p:cNvPr id="41" name="Freeform 5"/>
            <p:cNvSpPr/>
            <p:nvPr/>
          </p:nvSpPr>
          <p:spPr bwMode="auto">
            <a:xfrm>
              <a:off x="425" y="422"/>
              <a:ext cx="414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6"/>
            <p:cNvSpPr/>
            <p:nvPr/>
          </p:nvSpPr>
          <p:spPr bwMode="auto">
            <a:xfrm>
              <a:off x="695" y="696"/>
              <a:ext cx="414" cy="423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7"/>
            <p:cNvSpPr/>
            <p:nvPr/>
          </p:nvSpPr>
          <p:spPr bwMode="auto">
            <a:xfrm>
              <a:off x="418" y="982"/>
              <a:ext cx="411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45" name="直接连接符 44"/>
          <p:cNvCxnSpPr/>
          <p:nvPr/>
        </p:nvCxnSpPr>
        <p:spPr>
          <a:xfrm>
            <a:off x="874395" y="921385"/>
            <a:ext cx="10248900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"/>
          <p:cNvSpPr>
            <a:spLocks noChangeArrowheads="1"/>
          </p:cNvSpPr>
          <p:nvPr/>
        </p:nvSpPr>
        <p:spPr bwMode="auto">
          <a:xfrm>
            <a:off x="789305" y="338455"/>
            <a:ext cx="6035675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8760" tIns="59381" rIns="118760" bIns="5938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l">
              <a:buClrTx/>
              <a:buSzTx/>
              <a:buNone/>
            </a:pPr>
            <a:r>
              <a:rPr lang="zh-CN" sz="2800" b="1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石匠的故事</a:t>
            </a:r>
            <a:endParaRPr lang="zh-CN" sz="2800" b="1" dirty="0" smtClean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0817225" y="164465"/>
            <a:ext cx="1038860" cy="1056005"/>
            <a:chOff x="8166" y="1198"/>
            <a:chExt cx="5105" cy="5191"/>
          </a:xfrm>
        </p:grpSpPr>
        <p:grpSp>
          <p:nvGrpSpPr>
            <p:cNvPr id="82" name="Group 81"/>
            <p:cNvGrpSpPr/>
            <p:nvPr/>
          </p:nvGrpSpPr>
          <p:grpSpPr>
            <a:xfrm>
              <a:off x="8983" y="2373"/>
              <a:ext cx="4288" cy="4016"/>
              <a:chOff x="7133415" y="1668270"/>
              <a:chExt cx="4322441" cy="4047961"/>
            </a:xfrm>
          </p:grpSpPr>
          <p:grpSp>
            <p:nvGrpSpPr>
              <p:cNvPr id="6" name="Group 9"/>
              <p:cNvGrpSpPr/>
              <p:nvPr/>
            </p:nvGrpSpPr>
            <p:grpSpPr>
              <a:xfrm>
                <a:off x="7133415" y="2987835"/>
                <a:ext cx="4322441" cy="2728396"/>
                <a:chOff x="1685115" y="3521460"/>
                <a:chExt cx="4322441" cy="2728396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16" name="Freeform 10"/>
                <p:cNvSpPr/>
                <p:nvPr/>
              </p:nvSpPr>
              <p:spPr bwMode="auto">
                <a:xfrm>
                  <a:off x="3925886" y="4199156"/>
                  <a:ext cx="2081670" cy="2050700"/>
                </a:xfrm>
                <a:custGeom>
                  <a:avLst/>
                  <a:gdLst>
                    <a:gd name="T0" fmla="*/ 3577 w 3638"/>
                    <a:gd name="T1" fmla="*/ 3090 h 3585"/>
                    <a:gd name="T2" fmla="*/ 3555 w 3638"/>
                    <a:gd name="T3" fmla="*/ 3072 h 3585"/>
                    <a:gd name="T4" fmla="*/ 3556 w 3638"/>
                    <a:gd name="T5" fmla="*/ 3071 h 3585"/>
                    <a:gd name="T6" fmla="*/ 468 w 3638"/>
                    <a:gd name="T7" fmla="*/ 0 h 3585"/>
                    <a:gd name="T8" fmla="*/ 0 w 3638"/>
                    <a:gd name="T9" fmla="*/ 470 h 3585"/>
                    <a:gd name="T10" fmla="*/ 3062 w 3638"/>
                    <a:gd name="T11" fmla="*/ 3516 h 3585"/>
                    <a:gd name="T12" fmla="*/ 3067 w 3638"/>
                    <a:gd name="T13" fmla="*/ 3522 h 3585"/>
                    <a:gd name="T14" fmla="*/ 3084 w 3638"/>
                    <a:gd name="T15" fmla="*/ 3537 h 3585"/>
                    <a:gd name="T16" fmla="*/ 3088 w 3638"/>
                    <a:gd name="T17" fmla="*/ 3541 h 3585"/>
                    <a:gd name="T18" fmla="*/ 3088 w 3638"/>
                    <a:gd name="T19" fmla="*/ 3540 h 3585"/>
                    <a:gd name="T20" fmla="*/ 3432 w 3638"/>
                    <a:gd name="T21" fmla="*/ 3436 h 3585"/>
                    <a:gd name="T22" fmla="*/ 3577 w 3638"/>
                    <a:gd name="T23" fmla="*/ 309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8" h="3585">
                      <a:moveTo>
                        <a:pt x="3577" y="3090"/>
                      </a:moveTo>
                      <a:cubicBezTo>
                        <a:pt x="3570" y="3083"/>
                        <a:pt x="3563" y="3077"/>
                        <a:pt x="3555" y="3072"/>
                      </a:cubicBezTo>
                      <a:cubicBezTo>
                        <a:pt x="3556" y="3071"/>
                        <a:pt x="3556" y="3071"/>
                        <a:pt x="3556" y="3071"/>
                      </a:cubicBezTo>
                      <a:cubicBezTo>
                        <a:pt x="468" y="0"/>
                        <a:pt x="468" y="0"/>
                        <a:pt x="468" y="0"/>
                      </a:cubicBez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3062" y="3516"/>
                        <a:pt x="3062" y="3516"/>
                        <a:pt x="3062" y="3516"/>
                      </a:cubicBezTo>
                      <a:cubicBezTo>
                        <a:pt x="3064" y="3518"/>
                        <a:pt x="3065" y="3520"/>
                        <a:pt x="3067" y="3522"/>
                      </a:cubicBezTo>
                      <a:cubicBezTo>
                        <a:pt x="3072" y="3528"/>
                        <a:pt x="3078" y="3533"/>
                        <a:pt x="3084" y="3537"/>
                      </a:cubicBezTo>
                      <a:cubicBezTo>
                        <a:pt x="3088" y="3541"/>
                        <a:pt x="3088" y="3541"/>
                        <a:pt x="3088" y="3541"/>
                      </a:cubicBezTo>
                      <a:cubicBezTo>
                        <a:pt x="3088" y="3540"/>
                        <a:pt x="3088" y="3540"/>
                        <a:pt x="3088" y="3540"/>
                      </a:cubicBezTo>
                      <a:cubicBezTo>
                        <a:pt x="3160" y="3585"/>
                        <a:pt x="3305" y="3544"/>
                        <a:pt x="3432" y="3436"/>
                      </a:cubicBezTo>
                      <a:cubicBezTo>
                        <a:pt x="3573" y="3317"/>
                        <a:pt x="3638" y="3162"/>
                        <a:pt x="3577" y="309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7" name="Freeform 11"/>
                <p:cNvSpPr/>
                <p:nvPr/>
              </p:nvSpPr>
              <p:spPr bwMode="auto">
                <a:xfrm>
                  <a:off x="1685115" y="4199156"/>
                  <a:ext cx="2081063" cy="2050700"/>
                </a:xfrm>
                <a:custGeom>
                  <a:avLst/>
                  <a:gdLst>
                    <a:gd name="T0" fmla="*/ 3637 w 3637"/>
                    <a:gd name="T1" fmla="*/ 470 h 3585"/>
                    <a:gd name="T2" fmla="*/ 3169 w 3637"/>
                    <a:gd name="T3" fmla="*/ 0 h 3585"/>
                    <a:gd name="T4" fmla="*/ 82 w 3637"/>
                    <a:gd name="T5" fmla="*/ 3071 h 3585"/>
                    <a:gd name="T6" fmla="*/ 83 w 3637"/>
                    <a:gd name="T7" fmla="*/ 3072 h 3585"/>
                    <a:gd name="T8" fmla="*/ 61 w 3637"/>
                    <a:gd name="T9" fmla="*/ 3090 h 3585"/>
                    <a:gd name="T10" fmla="*/ 205 w 3637"/>
                    <a:gd name="T11" fmla="*/ 3436 h 3585"/>
                    <a:gd name="T12" fmla="*/ 549 w 3637"/>
                    <a:gd name="T13" fmla="*/ 3540 h 3585"/>
                    <a:gd name="T14" fmla="*/ 550 w 3637"/>
                    <a:gd name="T15" fmla="*/ 3541 h 3585"/>
                    <a:gd name="T16" fmla="*/ 553 w 3637"/>
                    <a:gd name="T17" fmla="*/ 3537 h 3585"/>
                    <a:gd name="T18" fmla="*/ 570 w 3637"/>
                    <a:gd name="T19" fmla="*/ 3522 h 3585"/>
                    <a:gd name="T20" fmla="*/ 575 w 3637"/>
                    <a:gd name="T21" fmla="*/ 3516 h 3585"/>
                    <a:gd name="T22" fmla="*/ 3637 w 3637"/>
                    <a:gd name="T23" fmla="*/ 47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7" h="3585">
                      <a:moveTo>
                        <a:pt x="3637" y="470"/>
                      </a:moveTo>
                      <a:cubicBezTo>
                        <a:pt x="3169" y="0"/>
                        <a:pt x="3169" y="0"/>
                        <a:pt x="3169" y="0"/>
                      </a:cubicBezTo>
                      <a:cubicBezTo>
                        <a:pt x="82" y="3071"/>
                        <a:pt x="82" y="3071"/>
                        <a:pt x="82" y="3071"/>
                      </a:cubicBezTo>
                      <a:cubicBezTo>
                        <a:pt x="83" y="3072"/>
                        <a:pt x="83" y="3072"/>
                        <a:pt x="83" y="3072"/>
                      </a:cubicBezTo>
                      <a:cubicBezTo>
                        <a:pt x="74" y="3077"/>
                        <a:pt x="67" y="3083"/>
                        <a:pt x="61" y="3090"/>
                      </a:cubicBezTo>
                      <a:cubicBezTo>
                        <a:pt x="0" y="3162"/>
                        <a:pt x="65" y="3317"/>
                        <a:pt x="205" y="3436"/>
                      </a:cubicBezTo>
                      <a:cubicBezTo>
                        <a:pt x="332" y="3544"/>
                        <a:pt x="477" y="3585"/>
                        <a:pt x="549" y="3540"/>
                      </a:cubicBezTo>
                      <a:cubicBezTo>
                        <a:pt x="550" y="3541"/>
                        <a:pt x="550" y="3541"/>
                        <a:pt x="550" y="3541"/>
                      </a:cubicBezTo>
                      <a:cubicBezTo>
                        <a:pt x="553" y="3537"/>
                        <a:pt x="553" y="3537"/>
                        <a:pt x="553" y="3537"/>
                      </a:cubicBezTo>
                      <a:cubicBezTo>
                        <a:pt x="560" y="3533"/>
                        <a:pt x="565" y="3528"/>
                        <a:pt x="570" y="3522"/>
                      </a:cubicBezTo>
                      <a:cubicBezTo>
                        <a:pt x="572" y="3520"/>
                        <a:pt x="574" y="3518"/>
                        <a:pt x="575" y="3516"/>
                      </a:cubicBezTo>
                      <a:lnTo>
                        <a:pt x="3637" y="4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8" name="Freeform 12"/>
                <p:cNvSpPr/>
                <p:nvPr/>
              </p:nvSpPr>
              <p:spPr bwMode="auto">
                <a:xfrm>
                  <a:off x="3668410" y="3521460"/>
                  <a:ext cx="411112" cy="2598444"/>
                </a:xfrm>
                <a:custGeom>
                  <a:avLst/>
                  <a:gdLst>
                    <a:gd name="T0" fmla="*/ 667 w 719"/>
                    <a:gd name="T1" fmla="*/ 4334 h 4542"/>
                    <a:gd name="T2" fmla="*/ 666 w 719"/>
                    <a:gd name="T3" fmla="*/ 4326 h 4542"/>
                    <a:gd name="T4" fmla="*/ 719 w 719"/>
                    <a:gd name="T5" fmla="*/ 8 h 4542"/>
                    <a:gd name="T6" fmla="*/ 56 w 719"/>
                    <a:gd name="T7" fmla="*/ 0 h 4542"/>
                    <a:gd name="T8" fmla="*/ 2 w 719"/>
                    <a:gd name="T9" fmla="*/ 4354 h 4542"/>
                    <a:gd name="T10" fmla="*/ 4 w 719"/>
                    <a:gd name="T11" fmla="*/ 4354 h 4542"/>
                    <a:gd name="T12" fmla="*/ 1 w 719"/>
                    <a:gd name="T13" fmla="*/ 4383 h 4542"/>
                    <a:gd name="T14" fmla="*/ 347 w 719"/>
                    <a:gd name="T15" fmla="*/ 4529 h 4542"/>
                    <a:gd name="T16" fmla="*/ 665 w 719"/>
                    <a:gd name="T17" fmla="*/ 4362 h 4542"/>
                    <a:gd name="T18" fmla="*/ 666 w 719"/>
                    <a:gd name="T19" fmla="*/ 4362 h 4542"/>
                    <a:gd name="T20" fmla="*/ 666 w 719"/>
                    <a:gd name="T21" fmla="*/ 4357 h 4542"/>
                    <a:gd name="T22" fmla="*/ 667 w 719"/>
                    <a:gd name="T23" fmla="*/ 4334 h 45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19" h="4542">
                      <a:moveTo>
                        <a:pt x="667" y="4334"/>
                      </a:moveTo>
                      <a:cubicBezTo>
                        <a:pt x="667" y="4332"/>
                        <a:pt x="667" y="4329"/>
                        <a:pt x="666" y="4326"/>
                      </a:cubicBezTo>
                      <a:cubicBezTo>
                        <a:pt x="719" y="8"/>
                        <a:pt x="719" y="8"/>
                        <a:pt x="719" y="8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2" y="4354"/>
                        <a:pt x="2" y="4354"/>
                        <a:pt x="2" y="4354"/>
                      </a:cubicBezTo>
                      <a:cubicBezTo>
                        <a:pt x="4" y="4354"/>
                        <a:pt x="4" y="4354"/>
                        <a:pt x="4" y="4354"/>
                      </a:cubicBezTo>
                      <a:cubicBezTo>
                        <a:pt x="1" y="4364"/>
                        <a:pt x="0" y="4373"/>
                        <a:pt x="1" y="4383"/>
                      </a:cubicBezTo>
                      <a:cubicBezTo>
                        <a:pt x="8" y="4477"/>
                        <a:pt x="163" y="4542"/>
                        <a:pt x="347" y="4529"/>
                      </a:cubicBezTo>
                      <a:cubicBezTo>
                        <a:pt x="512" y="4517"/>
                        <a:pt x="645" y="4445"/>
                        <a:pt x="665" y="4362"/>
                      </a:cubicBezTo>
                      <a:cubicBezTo>
                        <a:pt x="666" y="4362"/>
                        <a:pt x="666" y="4362"/>
                        <a:pt x="666" y="4362"/>
                      </a:cubicBezTo>
                      <a:cubicBezTo>
                        <a:pt x="666" y="4357"/>
                        <a:pt x="666" y="4357"/>
                        <a:pt x="666" y="4357"/>
                      </a:cubicBezTo>
                      <a:cubicBezTo>
                        <a:pt x="667" y="4350"/>
                        <a:pt x="668" y="4342"/>
                        <a:pt x="667" y="43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19" name="Group 13"/>
              <p:cNvGrpSpPr/>
              <p:nvPr/>
            </p:nvGrpSpPr>
            <p:grpSpPr>
              <a:xfrm>
                <a:off x="7876695" y="2814767"/>
                <a:ext cx="2864422" cy="2524359"/>
                <a:chOff x="2428395" y="3348392"/>
                <a:chExt cx="2864422" cy="2524359"/>
              </a:xfrm>
              <a:solidFill>
                <a:schemeClr val="tx1">
                  <a:alpha val="50000"/>
                </a:schemeClr>
              </a:solidFill>
            </p:grpSpPr>
            <p:sp>
              <p:nvSpPr>
                <p:cNvPr id="20" name="Freeform 14"/>
                <p:cNvSpPr/>
                <p:nvPr/>
              </p:nvSpPr>
              <p:spPr bwMode="auto">
                <a:xfrm>
                  <a:off x="2428395" y="4143896"/>
                  <a:ext cx="1392436" cy="1374218"/>
                </a:xfrm>
                <a:custGeom>
                  <a:avLst/>
                  <a:gdLst>
                    <a:gd name="T0" fmla="*/ 0 w 2434"/>
                    <a:gd name="T1" fmla="*/ 1956 h 2402"/>
                    <a:gd name="T2" fmla="*/ 492 w 2434"/>
                    <a:gd name="T3" fmla="*/ 2402 h 2402"/>
                    <a:gd name="T4" fmla="*/ 2434 w 2434"/>
                    <a:gd name="T5" fmla="*/ 470 h 2402"/>
                    <a:gd name="T6" fmla="*/ 1966 w 2434"/>
                    <a:gd name="T7" fmla="*/ 0 h 2402"/>
                    <a:gd name="T8" fmla="*/ 0 w 2434"/>
                    <a:gd name="T9" fmla="*/ 1956 h 24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34" h="2402">
                      <a:moveTo>
                        <a:pt x="0" y="1956"/>
                      </a:moveTo>
                      <a:cubicBezTo>
                        <a:pt x="90" y="2246"/>
                        <a:pt x="246" y="2330"/>
                        <a:pt x="492" y="2402"/>
                      </a:cubicBezTo>
                      <a:cubicBezTo>
                        <a:pt x="2434" y="470"/>
                        <a:pt x="2434" y="470"/>
                        <a:pt x="2434" y="470"/>
                      </a:cubicBezTo>
                      <a:cubicBezTo>
                        <a:pt x="1966" y="0"/>
                        <a:pt x="1966" y="0"/>
                        <a:pt x="1966" y="0"/>
                      </a:cubicBezTo>
                      <a:lnTo>
                        <a:pt x="0" y="195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1" name="Freeform 15"/>
                <p:cNvSpPr/>
                <p:nvPr/>
              </p:nvSpPr>
              <p:spPr bwMode="auto">
                <a:xfrm>
                  <a:off x="3877913" y="4151183"/>
                  <a:ext cx="1414904" cy="1392435"/>
                </a:xfrm>
                <a:custGeom>
                  <a:avLst/>
                  <a:gdLst>
                    <a:gd name="T0" fmla="*/ 468 w 2473"/>
                    <a:gd name="T1" fmla="*/ 0 h 2434"/>
                    <a:gd name="T2" fmla="*/ 0 w 2473"/>
                    <a:gd name="T3" fmla="*/ 470 h 2434"/>
                    <a:gd name="T4" fmla="*/ 1974 w 2473"/>
                    <a:gd name="T5" fmla="*/ 2434 h 2434"/>
                    <a:gd name="T6" fmla="*/ 2473 w 2473"/>
                    <a:gd name="T7" fmla="*/ 1994 h 2434"/>
                    <a:gd name="T8" fmla="*/ 468 w 2473"/>
                    <a:gd name="T9" fmla="*/ 0 h 2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73" h="2434">
                      <a:moveTo>
                        <a:pt x="468" y="0"/>
                      </a:move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1974" y="2434"/>
                        <a:pt x="1974" y="2434"/>
                        <a:pt x="1974" y="2434"/>
                      </a:cubicBezTo>
                      <a:cubicBezTo>
                        <a:pt x="2200" y="2366"/>
                        <a:pt x="2332" y="2258"/>
                        <a:pt x="2473" y="1994"/>
                      </a:cubicBezTo>
                      <a:lnTo>
                        <a:pt x="46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4" name="Freeform 16"/>
                <p:cNvSpPr/>
                <p:nvPr/>
              </p:nvSpPr>
              <p:spPr bwMode="auto">
                <a:xfrm>
                  <a:off x="3670232" y="3348392"/>
                  <a:ext cx="409290" cy="2524359"/>
                </a:xfrm>
                <a:custGeom>
                  <a:avLst/>
                  <a:gdLst>
                    <a:gd name="T0" fmla="*/ 0 w 715"/>
                    <a:gd name="T1" fmla="*/ 4252 h 4412"/>
                    <a:gd name="T2" fmla="*/ 663 w 715"/>
                    <a:gd name="T3" fmla="*/ 4275 h 4412"/>
                    <a:gd name="T4" fmla="*/ 715 w 715"/>
                    <a:gd name="T5" fmla="*/ 9 h 4412"/>
                    <a:gd name="T6" fmla="*/ 52 w 715"/>
                    <a:gd name="T7" fmla="*/ 0 h 4412"/>
                    <a:gd name="T8" fmla="*/ 0 w 715"/>
                    <a:gd name="T9" fmla="*/ 4252 h 4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15" h="4412">
                      <a:moveTo>
                        <a:pt x="0" y="4252"/>
                      </a:moveTo>
                      <a:cubicBezTo>
                        <a:pt x="196" y="4412"/>
                        <a:pt x="476" y="4402"/>
                        <a:pt x="663" y="4275"/>
                      </a:cubicBezTo>
                      <a:cubicBezTo>
                        <a:pt x="715" y="9"/>
                        <a:pt x="715" y="9"/>
                        <a:pt x="715" y="9"/>
                      </a:cubicBezTo>
                      <a:cubicBezTo>
                        <a:pt x="52" y="0"/>
                        <a:pt x="52" y="0"/>
                        <a:pt x="52" y="0"/>
                      </a:cubicBezTo>
                      <a:lnTo>
                        <a:pt x="0" y="42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5" name="Group 17"/>
              <p:cNvGrpSpPr/>
              <p:nvPr/>
            </p:nvGrpSpPr>
            <p:grpSpPr>
              <a:xfrm>
                <a:off x="7565173" y="1668270"/>
                <a:ext cx="3500825" cy="3500217"/>
                <a:chOff x="2116873" y="2201895"/>
                <a:chExt cx="3500825" cy="3500217"/>
              </a:xfrm>
            </p:grpSpPr>
            <p:sp>
              <p:nvSpPr>
                <p:cNvPr id="24" name="Oval 11"/>
                <p:cNvSpPr>
                  <a:spLocks noChangeArrowheads="1"/>
                </p:cNvSpPr>
                <p:nvPr/>
              </p:nvSpPr>
              <p:spPr bwMode="auto">
                <a:xfrm>
                  <a:off x="2116873" y="2201895"/>
                  <a:ext cx="3500825" cy="3500217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7" name="Oval 12"/>
                <p:cNvSpPr>
                  <a:spLocks noChangeArrowheads="1"/>
                </p:cNvSpPr>
                <p:nvPr/>
              </p:nvSpPr>
              <p:spPr bwMode="auto">
                <a:xfrm>
                  <a:off x="2377993" y="2463014"/>
                  <a:ext cx="2979193" cy="2978585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8" name="Oval 13"/>
                <p:cNvSpPr>
                  <a:spLocks noChangeArrowheads="1"/>
                </p:cNvSpPr>
                <p:nvPr/>
              </p:nvSpPr>
              <p:spPr bwMode="auto">
                <a:xfrm>
                  <a:off x="2693765" y="2778180"/>
                  <a:ext cx="2347648" cy="2347648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9" name="Oval 14"/>
                <p:cNvSpPr>
                  <a:spLocks noChangeArrowheads="1"/>
                </p:cNvSpPr>
                <p:nvPr/>
              </p:nvSpPr>
              <p:spPr bwMode="auto">
                <a:xfrm>
                  <a:off x="2996179" y="3079985"/>
                  <a:ext cx="1742822" cy="1744036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8" name="Oval 15"/>
                <p:cNvSpPr>
                  <a:spLocks noChangeArrowheads="1"/>
                </p:cNvSpPr>
                <p:nvPr/>
              </p:nvSpPr>
              <p:spPr bwMode="auto">
                <a:xfrm>
                  <a:off x="3284018" y="3368432"/>
                  <a:ext cx="1166537" cy="1167144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9" name="Oval 16"/>
                <p:cNvSpPr>
                  <a:spLocks noChangeArrowheads="1"/>
                </p:cNvSpPr>
                <p:nvPr/>
              </p:nvSpPr>
              <p:spPr bwMode="auto">
                <a:xfrm>
                  <a:off x="3530563" y="3615584"/>
                  <a:ext cx="672839" cy="672838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31" name="Oval 17"/>
                <p:cNvSpPr>
                  <a:spLocks noChangeArrowheads="1"/>
                </p:cNvSpPr>
                <p:nvPr/>
              </p:nvSpPr>
              <p:spPr bwMode="auto">
                <a:xfrm>
                  <a:off x="3709096" y="3794117"/>
                  <a:ext cx="315773" cy="315773"/>
                </a:xfrm>
                <a:prstGeom prst="ellipse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</p:grpSp>
        <p:grpSp>
          <p:nvGrpSpPr>
            <p:cNvPr id="32" name="Group 25"/>
            <p:cNvGrpSpPr/>
            <p:nvPr/>
          </p:nvGrpSpPr>
          <p:grpSpPr>
            <a:xfrm rot="840000">
              <a:off x="10023" y="1597"/>
              <a:ext cx="2214" cy="2262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0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1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2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6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7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8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3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4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42" name="Group 34"/>
            <p:cNvGrpSpPr/>
            <p:nvPr/>
          </p:nvGrpSpPr>
          <p:grpSpPr>
            <a:xfrm rot="20700000">
              <a:off x="8166" y="2555"/>
              <a:ext cx="2622" cy="2679"/>
              <a:chOff x="5920323" y="2302554"/>
              <a:chExt cx="2180669" cy="2227927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5" name="Freeform 21"/>
              <p:cNvSpPr/>
              <p:nvPr/>
            </p:nvSpPr>
            <p:spPr bwMode="auto">
              <a:xfrm>
                <a:off x="7879324" y="4300937"/>
                <a:ext cx="221668" cy="229544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2" name="Freeform 22"/>
              <p:cNvSpPr/>
              <p:nvPr/>
            </p:nvSpPr>
            <p:spPr bwMode="auto">
              <a:xfrm>
                <a:off x="7375227" y="3756332"/>
                <a:ext cx="554732" cy="640248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6" name="Freeform 23"/>
              <p:cNvSpPr/>
              <p:nvPr/>
            </p:nvSpPr>
            <p:spPr bwMode="auto">
              <a:xfrm>
                <a:off x="7363975" y="3746206"/>
                <a:ext cx="155280" cy="247548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6" name="Freeform 24"/>
              <p:cNvSpPr/>
              <p:nvPr/>
            </p:nvSpPr>
            <p:spPr bwMode="auto">
              <a:xfrm>
                <a:off x="5920323" y="2783021"/>
                <a:ext cx="534478" cy="459088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7" name="Freeform 25"/>
              <p:cNvSpPr/>
              <p:nvPr/>
            </p:nvSpPr>
            <p:spPr bwMode="auto">
              <a:xfrm>
                <a:off x="6315274" y="2361065"/>
                <a:ext cx="198038" cy="517599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8" name="Freeform 26"/>
              <p:cNvSpPr/>
              <p:nvPr/>
            </p:nvSpPr>
            <p:spPr bwMode="auto">
              <a:xfrm>
                <a:off x="6053930" y="2855670"/>
                <a:ext cx="569359" cy="690883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9" name="Freeform 27"/>
              <p:cNvSpPr/>
              <p:nvPr/>
            </p:nvSpPr>
            <p:spPr bwMode="auto">
              <a:xfrm>
                <a:off x="6363658" y="2302554"/>
                <a:ext cx="541229" cy="755020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0" name="Freeform 28"/>
              <p:cNvSpPr/>
              <p:nvPr/>
            </p:nvSpPr>
            <p:spPr bwMode="auto">
              <a:xfrm>
                <a:off x="6451425" y="2878664"/>
                <a:ext cx="1019446" cy="1046451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51" name="Group 43"/>
            <p:cNvGrpSpPr/>
            <p:nvPr/>
          </p:nvGrpSpPr>
          <p:grpSpPr>
            <a:xfrm rot="240000">
              <a:off x="8420" y="1198"/>
              <a:ext cx="2838" cy="2900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52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3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4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5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6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7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8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9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</p:grpSp>
      <p:grpSp>
        <p:nvGrpSpPr>
          <p:cNvPr id="84" name="组合 83"/>
          <p:cNvGrpSpPr/>
          <p:nvPr/>
        </p:nvGrpSpPr>
        <p:grpSpPr>
          <a:xfrm>
            <a:off x="4402455" y="2951480"/>
            <a:ext cx="3448050" cy="3180715"/>
            <a:chOff x="1193" y="4648"/>
            <a:chExt cx="5430" cy="5009"/>
          </a:xfrm>
        </p:grpSpPr>
        <p:grpSp>
          <p:nvGrpSpPr>
            <p:cNvPr id="85" name="组合 84"/>
            <p:cNvGrpSpPr/>
            <p:nvPr/>
          </p:nvGrpSpPr>
          <p:grpSpPr>
            <a:xfrm>
              <a:off x="1193" y="4648"/>
              <a:ext cx="5430" cy="4996"/>
              <a:chOff x="1193" y="4648"/>
              <a:chExt cx="5131" cy="4996"/>
            </a:xfrm>
          </p:grpSpPr>
          <p:sp>
            <p:nvSpPr>
              <p:cNvPr id="86" name="任意多边形 85"/>
              <p:cNvSpPr/>
              <p:nvPr/>
            </p:nvSpPr>
            <p:spPr>
              <a:xfrm flipH="1">
                <a:off x="1193" y="4648"/>
                <a:ext cx="5131" cy="4996"/>
              </a:xfrm>
              <a:custGeom>
                <a:avLst/>
                <a:gdLst>
                  <a:gd name="connsiteX0" fmla="*/ 93 w 5132"/>
                  <a:gd name="connsiteY0" fmla="*/ 1046 h 4996"/>
                  <a:gd name="connsiteX1" fmla="*/ 1026 w 5132"/>
                  <a:gd name="connsiteY1" fmla="*/ 0 h 4996"/>
                  <a:gd name="connsiteX2" fmla="*/ 5132 w 5132"/>
                  <a:gd name="connsiteY2" fmla="*/ 0 h 4996"/>
                  <a:gd name="connsiteX3" fmla="*/ 5132 w 5132"/>
                  <a:gd name="connsiteY3" fmla="*/ 4996 h 4996"/>
                  <a:gd name="connsiteX4" fmla="*/ 0 w 5132"/>
                  <a:gd name="connsiteY4" fmla="*/ 4996 h 4996"/>
                  <a:gd name="connsiteX5" fmla="*/ 93 w 5132"/>
                  <a:gd name="connsiteY5" fmla="*/ 1046 h 49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31" h="4996">
                    <a:moveTo>
                      <a:pt x="1654" y="0"/>
                    </a:moveTo>
                    <a:lnTo>
                      <a:pt x="5131" y="0"/>
                    </a:lnTo>
                    <a:lnTo>
                      <a:pt x="5131" y="4996"/>
                    </a:lnTo>
                    <a:lnTo>
                      <a:pt x="0" y="4996"/>
                    </a:lnTo>
                    <a:lnTo>
                      <a:pt x="77" y="1719"/>
                    </a:lnTo>
                    <a:lnTo>
                      <a:pt x="1654" y="0"/>
                    </a:lnTo>
                    <a:close/>
                  </a:path>
                </a:pathLst>
              </a:custGeom>
              <a:noFill/>
              <a:ln w="9525">
                <a:solidFill>
                  <a:srgbClr val="C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p>
                <a:pPr algn="ctr"/>
                <a:endParaRPr lang="zh-CN" altLang="en-US"/>
              </a:p>
            </p:txBody>
          </p:sp>
          <p:sp>
            <p:nvSpPr>
              <p:cNvPr id="87" name="直角三角形 86"/>
              <p:cNvSpPr/>
              <p:nvPr/>
            </p:nvSpPr>
            <p:spPr>
              <a:xfrm flipH="1" flipV="1">
                <a:off x="5046" y="4648"/>
                <a:ext cx="1278" cy="1392"/>
              </a:xfrm>
              <a:prstGeom prst="rtTriangl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88" name="矩形 87"/>
            <p:cNvSpPr/>
            <p:nvPr/>
          </p:nvSpPr>
          <p:spPr>
            <a:xfrm>
              <a:off x="1193" y="9422"/>
              <a:ext cx="5430" cy="23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9" name="Rectangle 27"/>
            <p:cNvSpPr/>
            <p:nvPr/>
          </p:nvSpPr>
          <p:spPr>
            <a:xfrm>
              <a:off x="1564" y="6040"/>
              <a:ext cx="4785" cy="276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p>
              <a:pPr indent="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回答 :</a:t>
              </a:r>
              <a:endPara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indent="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“我在做整个国家最出色的石匠工作。”</a:t>
              </a:r>
              <a:endPara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indent="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评价 :</a:t>
              </a:r>
              <a:endPara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indent="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职能思维导向的人，做工作时只考虑本职</a:t>
              </a:r>
              <a:endPara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indent="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工作,只考虑自己要成为什么样的人，很</a:t>
              </a:r>
              <a:endPara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indent="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少考虑组织的要求;</a:t>
              </a:r>
              <a:endPara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 rot="0">
            <a:off x="668655" y="2951480"/>
            <a:ext cx="3448050" cy="3180715"/>
            <a:chOff x="1193" y="4648"/>
            <a:chExt cx="5430" cy="5009"/>
          </a:xfrm>
        </p:grpSpPr>
        <p:grpSp>
          <p:nvGrpSpPr>
            <p:cNvPr id="81" name="组合 80"/>
            <p:cNvGrpSpPr/>
            <p:nvPr/>
          </p:nvGrpSpPr>
          <p:grpSpPr>
            <a:xfrm>
              <a:off x="1193" y="4648"/>
              <a:ext cx="5430" cy="4996"/>
              <a:chOff x="1193" y="4648"/>
              <a:chExt cx="5131" cy="4996"/>
            </a:xfrm>
          </p:grpSpPr>
          <p:sp>
            <p:nvSpPr>
              <p:cNvPr id="27" name="任意多边形 26"/>
              <p:cNvSpPr/>
              <p:nvPr/>
            </p:nvSpPr>
            <p:spPr>
              <a:xfrm flipH="1">
                <a:off x="1193" y="4648"/>
                <a:ext cx="5131" cy="4996"/>
              </a:xfrm>
              <a:custGeom>
                <a:avLst/>
                <a:gdLst>
                  <a:gd name="connsiteX0" fmla="*/ 93 w 5132"/>
                  <a:gd name="connsiteY0" fmla="*/ 1046 h 4996"/>
                  <a:gd name="connsiteX1" fmla="*/ 1026 w 5132"/>
                  <a:gd name="connsiteY1" fmla="*/ 0 h 4996"/>
                  <a:gd name="connsiteX2" fmla="*/ 5132 w 5132"/>
                  <a:gd name="connsiteY2" fmla="*/ 0 h 4996"/>
                  <a:gd name="connsiteX3" fmla="*/ 5132 w 5132"/>
                  <a:gd name="connsiteY3" fmla="*/ 4996 h 4996"/>
                  <a:gd name="connsiteX4" fmla="*/ 0 w 5132"/>
                  <a:gd name="connsiteY4" fmla="*/ 4996 h 4996"/>
                  <a:gd name="connsiteX5" fmla="*/ 93 w 5132"/>
                  <a:gd name="connsiteY5" fmla="*/ 1046 h 49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31" h="4996">
                    <a:moveTo>
                      <a:pt x="1654" y="0"/>
                    </a:moveTo>
                    <a:lnTo>
                      <a:pt x="5131" y="0"/>
                    </a:lnTo>
                    <a:lnTo>
                      <a:pt x="5131" y="4996"/>
                    </a:lnTo>
                    <a:lnTo>
                      <a:pt x="0" y="4996"/>
                    </a:lnTo>
                    <a:lnTo>
                      <a:pt x="77" y="1719"/>
                    </a:lnTo>
                    <a:lnTo>
                      <a:pt x="1654" y="0"/>
                    </a:lnTo>
                    <a:close/>
                  </a:path>
                </a:pathLst>
              </a:custGeom>
              <a:noFill/>
              <a:ln w="9525">
                <a:solidFill>
                  <a:srgbClr val="0070C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p>
                <a:pPr algn="ctr"/>
                <a:endParaRPr lang="zh-CN" altLang="en-US"/>
              </a:p>
            </p:txBody>
          </p:sp>
          <p:sp>
            <p:nvSpPr>
              <p:cNvPr id="73" name="直角三角形 72"/>
              <p:cNvSpPr/>
              <p:nvPr/>
            </p:nvSpPr>
            <p:spPr>
              <a:xfrm flipH="1" flipV="1">
                <a:off x="5046" y="4648"/>
                <a:ext cx="1278" cy="1392"/>
              </a:xfrm>
              <a:prstGeom prst="rtTriangl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79" name="矩形 78"/>
            <p:cNvSpPr/>
            <p:nvPr/>
          </p:nvSpPr>
          <p:spPr>
            <a:xfrm>
              <a:off x="1193" y="9422"/>
              <a:ext cx="5430" cy="23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0" name="Rectangle 27"/>
            <p:cNvSpPr/>
            <p:nvPr/>
          </p:nvSpPr>
          <p:spPr>
            <a:xfrm>
              <a:off x="1383" y="6225"/>
              <a:ext cx="4861" cy="3052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indent="0" algn="just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回 答 :</a:t>
              </a:r>
              <a:endPara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indent="0" algn="just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“我在做养家糊口的事，混口饭吃。</a:t>
              </a:r>
              <a:endPara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indent="0" algn="just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评价:</a:t>
              </a:r>
              <a:endPara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indent="0" algn="just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短期目标导向的人，只考虑自己的生理需</a:t>
              </a:r>
              <a:endPara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indent="0" algn="just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求,没有大的抱负 ;</a:t>
              </a:r>
              <a:endPara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103" name="文本框 102"/>
          <p:cNvSpPr txBox="1"/>
          <p:nvPr/>
        </p:nvSpPr>
        <p:spPr>
          <a:xfrm>
            <a:off x="967740" y="3405505"/>
            <a:ext cx="1021080" cy="42989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22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石匠一</a:t>
            </a:r>
            <a:endParaRPr lang="zh-CN" b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3652520" y="3012440"/>
            <a:ext cx="366395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600">
                <a:solidFill>
                  <a:schemeClr val="bg1"/>
                </a:solidFill>
              </a:rPr>
              <a:t>1</a:t>
            </a:r>
            <a:endParaRPr lang="en-US" altLang="zh-CN" sz="2600">
              <a:solidFill>
                <a:schemeClr val="bg1"/>
              </a:solidFill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4883150" y="3405505"/>
            <a:ext cx="1021080" cy="42989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22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石匠二</a:t>
            </a:r>
            <a:endParaRPr lang="zh-CN" b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7399020" y="3012440"/>
            <a:ext cx="366395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600">
                <a:solidFill>
                  <a:schemeClr val="bg1"/>
                </a:solidFill>
              </a:rPr>
              <a:t>2</a:t>
            </a:r>
            <a:endParaRPr lang="en-US" altLang="zh-CN" sz="2600">
              <a:solidFill>
                <a:schemeClr val="bg1"/>
              </a:solidFill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8212455" y="2951480"/>
            <a:ext cx="3448050" cy="3180715"/>
            <a:chOff x="1193" y="4648"/>
            <a:chExt cx="5430" cy="5009"/>
          </a:xfrm>
        </p:grpSpPr>
        <p:grpSp>
          <p:nvGrpSpPr>
            <p:cNvPr id="95" name="组合 94"/>
            <p:cNvGrpSpPr/>
            <p:nvPr/>
          </p:nvGrpSpPr>
          <p:grpSpPr>
            <a:xfrm>
              <a:off x="1193" y="4648"/>
              <a:ext cx="5430" cy="4996"/>
              <a:chOff x="1193" y="4648"/>
              <a:chExt cx="5131" cy="4996"/>
            </a:xfrm>
          </p:grpSpPr>
          <p:sp>
            <p:nvSpPr>
              <p:cNvPr id="96" name="任意多边形 95"/>
              <p:cNvSpPr/>
              <p:nvPr/>
            </p:nvSpPr>
            <p:spPr>
              <a:xfrm flipH="1">
                <a:off x="1193" y="4648"/>
                <a:ext cx="5131" cy="4996"/>
              </a:xfrm>
              <a:custGeom>
                <a:avLst/>
                <a:gdLst>
                  <a:gd name="connsiteX0" fmla="*/ 93 w 5132"/>
                  <a:gd name="connsiteY0" fmla="*/ 1046 h 4996"/>
                  <a:gd name="connsiteX1" fmla="*/ 1026 w 5132"/>
                  <a:gd name="connsiteY1" fmla="*/ 0 h 4996"/>
                  <a:gd name="connsiteX2" fmla="*/ 5132 w 5132"/>
                  <a:gd name="connsiteY2" fmla="*/ 0 h 4996"/>
                  <a:gd name="connsiteX3" fmla="*/ 5132 w 5132"/>
                  <a:gd name="connsiteY3" fmla="*/ 4996 h 4996"/>
                  <a:gd name="connsiteX4" fmla="*/ 0 w 5132"/>
                  <a:gd name="connsiteY4" fmla="*/ 4996 h 4996"/>
                  <a:gd name="connsiteX5" fmla="*/ 93 w 5132"/>
                  <a:gd name="connsiteY5" fmla="*/ 1046 h 49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31" h="4996">
                    <a:moveTo>
                      <a:pt x="1654" y="0"/>
                    </a:moveTo>
                    <a:lnTo>
                      <a:pt x="5131" y="0"/>
                    </a:lnTo>
                    <a:lnTo>
                      <a:pt x="5131" y="4996"/>
                    </a:lnTo>
                    <a:lnTo>
                      <a:pt x="0" y="4996"/>
                    </a:lnTo>
                    <a:lnTo>
                      <a:pt x="77" y="1719"/>
                    </a:lnTo>
                    <a:lnTo>
                      <a:pt x="1654" y="0"/>
                    </a:lnTo>
                    <a:close/>
                  </a:path>
                </a:pathLst>
              </a:custGeom>
              <a:noFill/>
              <a:ln w="9525">
                <a:solidFill>
                  <a:srgbClr val="595959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p>
                <a:pPr algn="ctr"/>
                <a:endParaRPr lang="zh-CN" altLang="en-US"/>
              </a:p>
            </p:txBody>
          </p:sp>
          <p:sp>
            <p:nvSpPr>
              <p:cNvPr id="97" name="直角三角形 96"/>
              <p:cNvSpPr/>
              <p:nvPr/>
            </p:nvSpPr>
            <p:spPr>
              <a:xfrm flipH="1" flipV="1">
                <a:off x="5046" y="4648"/>
                <a:ext cx="1278" cy="1392"/>
              </a:xfrm>
              <a:prstGeom prst="rtTriangle">
                <a:avLst/>
              </a:prstGeom>
              <a:solidFill>
                <a:srgbClr val="5959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98" name="矩形 97"/>
            <p:cNvSpPr/>
            <p:nvPr/>
          </p:nvSpPr>
          <p:spPr>
            <a:xfrm>
              <a:off x="1193" y="9422"/>
              <a:ext cx="5430" cy="235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9" name="Rectangle 27"/>
            <p:cNvSpPr/>
            <p:nvPr/>
          </p:nvSpPr>
          <p:spPr>
            <a:xfrm>
              <a:off x="1523" y="6040"/>
              <a:ext cx="4760" cy="3197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p>
              <a:pPr indent="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回答 :</a:t>
              </a:r>
              <a:endPara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indent="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“我正在建造一 -座大教堂。”</a:t>
              </a:r>
              <a:endPara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indent="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评价 :</a:t>
              </a:r>
              <a:endPara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indent="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经营思维导向的人，这些人思考目标的时候会把自己的工作和组织的目标关联，从组织价值的角度看待自己的发展，这样的员工才会获得更大的发展 ;</a:t>
              </a:r>
              <a:endPara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100" name="文本框 99"/>
          <p:cNvSpPr txBox="1"/>
          <p:nvPr/>
        </p:nvSpPr>
        <p:spPr>
          <a:xfrm>
            <a:off x="8693150" y="3405505"/>
            <a:ext cx="161734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sz="2200" b="1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石匠三</a:t>
            </a:r>
            <a:endParaRPr lang="zh-CN" sz="2200" b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11209020" y="3012440"/>
            <a:ext cx="366395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600">
                <a:solidFill>
                  <a:schemeClr val="bg1"/>
                </a:solidFill>
              </a:rPr>
              <a:t>2</a:t>
            </a:r>
            <a:endParaRPr lang="en-US" altLang="zh-CN" sz="2600">
              <a:solidFill>
                <a:schemeClr val="bg1"/>
              </a:solidFill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700405" y="1658620"/>
            <a:ext cx="697611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有个人经过一个建筑工地，问那里的石匠们在干什么?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三个石匠有三个不同的回答 :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0" name="Rectangle 15"/>
          <p:cNvSpPr/>
          <p:nvPr/>
        </p:nvSpPr>
        <p:spPr>
          <a:xfrm>
            <a:off x="3632200" y="4684395"/>
            <a:ext cx="7153910" cy="131191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79" tIns="43190" rIns="86379" bIns="43190" anchor="ctr"/>
          <a:p>
            <a:pPr algn="r" defTabSz="685165">
              <a:lnSpc>
                <a:spcPct val="130000"/>
              </a:lnSpc>
              <a:defRPr/>
            </a:pPr>
            <a:endParaRPr lang="en-US" sz="1600" dirty="0">
              <a:solidFill>
                <a:srgbClr val="393939">
                  <a:lumMod val="50000"/>
                  <a:lumOff val="50000"/>
                </a:srgb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4" name="Rectangle 15"/>
          <p:cNvSpPr/>
          <p:nvPr/>
        </p:nvSpPr>
        <p:spPr>
          <a:xfrm>
            <a:off x="3632200" y="3172460"/>
            <a:ext cx="7154545" cy="131191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79" tIns="43190" rIns="86379" bIns="43190" anchor="ctr"/>
          <a:p>
            <a:pPr algn="r" defTabSz="685165">
              <a:lnSpc>
                <a:spcPct val="130000"/>
              </a:lnSpc>
              <a:defRPr/>
            </a:pPr>
            <a:endParaRPr lang="en-US" sz="1600" dirty="0">
              <a:solidFill>
                <a:srgbClr val="393939">
                  <a:lumMod val="50000"/>
                  <a:lumOff val="50000"/>
                </a:srgb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0" name="Rectangle 15"/>
          <p:cNvSpPr/>
          <p:nvPr/>
        </p:nvSpPr>
        <p:spPr>
          <a:xfrm>
            <a:off x="3632200" y="1639570"/>
            <a:ext cx="7153910" cy="131191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79" tIns="43190" rIns="86379" bIns="43190" anchor="ctr"/>
          <a:p>
            <a:pPr algn="r" defTabSz="685165">
              <a:lnSpc>
                <a:spcPct val="130000"/>
              </a:lnSpc>
              <a:defRPr/>
            </a:pPr>
            <a:endParaRPr lang="en-US" sz="1600" dirty="0">
              <a:solidFill>
                <a:srgbClr val="393939">
                  <a:lumMod val="50000"/>
                  <a:lumOff val="50000"/>
                </a:srgb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265430" y="267970"/>
            <a:ext cx="438785" cy="622300"/>
            <a:chOff x="418" y="422"/>
            <a:chExt cx="691" cy="980"/>
          </a:xfrm>
          <a:solidFill>
            <a:srgbClr val="0070C0"/>
          </a:solidFill>
        </p:grpSpPr>
        <p:sp>
          <p:nvSpPr>
            <p:cNvPr id="41" name="Freeform 5"/>
            <p:cNvSpPr/>
            <p:nvPr/>
          </p:nvSpPr>
          <p:spPr bwMode="auto">
            <a:xfrm>
              <a:off x="425" y="422"/>
              <a:ext cx="414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6"/>
            <p:cNvSpPr/>
            <p:nvPr/>
          </p:nvSpPr>
          <p:spPr bwMode="auto">
            <a:xfrm>
              <a:off x="695" y="696"/>
              <a:ext cx="414" cy="423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7"/>
            <p:cNvSpPr/>
            <p:nvPr/>
          </p:nvSpPr>
          <p:spPr bwMode="auto">
            <a:xfrm>
              <a:off x="418" y="982"/>
              <a:ext cx="411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45" name="直接连接符 44"/>
          <p:cNvCxnSpPr/>
          <p:nvPr/>
        </p:nvCxnSpPr>
        <p:spPr>
          <a:xfrm>
            <a:off x="874395" y="921385"/>
            <a:ext cx="10248900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"/>
          <p:cNvSpPr>
            <a:spLocks noChangeArrowheads="1"/>
          </p:cNvSpPr>
          <p:nvPr/>
        </p:nvSpPr>
        <p:spPr bwMode="auto">
          <a:xfrm>
            <a:off x="789305" y="338455"/>
            <a:ext cx="6035675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8760" tIns="59381" rIns="118760" bIns="5938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l">
              <a:buClrTx/>
              <a:buSzTx/>
              <a:buNone/>
            </a:pPr>
            <a:r>
              <a:rPr lang="en-US" altLang="zh-CN" sz="2800" b="1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Relevant </a:t>
            </a:r>
            <a:r>
              <a:rPr lang="zh-CN" altLang="en-US" sz="2800" b="1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原则告诉我们</a:t>
            </a:r>
            <a:endParaRPr lang="zh-CN" altLang="en-US" sz="2800" b="1" dirty="0" smtClean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0817225" y="164465"/>
            <a:ext cx="1038860" cy="1056005"/>
            <a:chOff x="8166" y="1198"/>
            <a:chExt cx="5105" cy="5191"/>
          </a:xfrm>
        </p:grpSpPr>
        <p:grpSp>
          <p:nvGrpSpPr>
            <p:cNvPr id="82" name="Group 81"/>
            <p:cNvGrpSpPr/>
            <p:nvPr/>
          </p:nvGrpSpPr>
          <p:grpSpPr>
            <a:xfrm>
              <a:off x="8983" y="2373"/>
              <a:ext cx="4288" cy="4016"/>
              <a:chOff x="7133415" y="1668270"/>
              <a:chExt cx="4322441" cy="4047961"/>
            </a:xfrm>
          </p:grpSpPr>
          <p:grpSp>
            <p:nvGrpSpPr>
              <p:cNvPr id="6" name="Group 9"/>
              <p:cNvGrpSpPr/>
              <p:nvPr/>
            </p:nvGrpSpPr>
            <p:grpSpPr>
              <a:xfrm>
                <a:off x="7133415" y="2987835"/>
                <a:ext cx="4322441" cy="2728396"/>
                <a:chOff x="1685115" y="3521460"/>
                <a:chExt cx="4322441" cy="2728396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16" name="Freeform 10"/>
                <p:cNvSpPr/>
                <p:nvPr/>
              </p:nvSpPr>
              <p:spPr bwMode="auto">
                <a:xfrm>
                  <a:off x="3925886" y="4199156"/>
                  <a:ext cx="2081670" cy="2050700"/>
                </a:xfrm>
                <a:custGeom>
                  <a:avLst/>
                  <a:gdLst>
                    <a:gd name="T0" fmla="*/ 3577 w 3638"/>
                    <a:gd name="T1" fmla="*/ 3090 h 3585"/>
                    <a:gd name="T2" fmla="*/ 3555 w 3638"/>
                    <a:gd name="T3" fmla="*/ 3072 h 3585"/>
                    <a:gd name="T4" fmla="*/ 3556 w 3638"/>
                    <a:gd name="T5" fmla="*/ 3071 h 3585"/>
                    <a:gd name="T6" fmla="*/ 468 w 3638"/>
                    <a:gd name="T7" fmla="*/ 0 h 3585"/>
                    <a:gd name="T8" fmla="*/ 0 w 3638"/>
                    <a:gd name="T9" fmla="*/ 470 h 3585"/>
                    <a:gd name="T10" fmla="*/ 3062 w 3638"/>
                    <a:gd name="T11" fmla="*/ 3516 h 3585"/>
                    <a:gd name="T12" fmla="*/ 3067 w 3638"/>
                    <a:gd name="T13" fmla="*/ 3522 h 3585"/>
                    <a:gd name="T14" fmla="*/ 3084 w 3638"/>
                    <a:gd name="T15" fmla="*/ 3537 h 3585"/>
                    <a:gd name="T16" fmla="*/ 3088 w 3638"/>
                    <a:gd name="T17" fmla="*/ 3541 h 3585"/>
                    <a:gd name="T18" fmla="*/ 3088 w 3638"/>
                    <a:gd name="T19" fmla="*/ 3540 h 3585"/>
                    <a:gd name="T20" fmla="*/ 3432 w 3638"/>
                    <a:gd name="T21" fmla="*/ 3436 h 3585"/>
                    <a:gd name="T22" fmla="*/ 3577 w 3638"/>
                    <a:gd name="T23" fmla="*/ 309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8" h="3585">
                      <a:moveTo>
                        <a:pt x="3577" y="3090"/>
                      </a:moveTo>
                      <a:cubicBezTo>
                        <a:pt x="3570" y="3083"/>
                        <a:pt x="3563" y="3077"/>
                        <a:pt x="3555" y="3072"/>
                      </a:cubicBezTo>
                      <a:cubicBezTo>
                        <a:pt x="3556" y="3071"/>
                        <a:pt x="3556" y="3071"/>
                        <a:pt x="3556" y="3071"/>
                      </a:cubicBezTo>
                      <a:cubicBezTo>
                        <a:pt x="468" y="0"/>
                        <a:pt x="468" y="0"/>
                        <a:pt x="468" y="0"/>
                      </a:cubicBez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3062" y="3516"/>
                        <a:pt x="3062" y="3516"/>
                        <a:pt x="3062" y="3516"/>
                      </a:cubicBezTo>
                      <a:cubicBezTo>
                        <a:pt x="3064" y="3518"/>
                        <a:pt x="3065" y="3520"/>
                        <a:pt x="3067" y="3522"/>
                      </a:cubicBezTo>
                      <a:cubicBezTo>
                        <a:pt x="3072" y="3528"/>
                        <a:pt x="3078" y="3533"/>
                        <a:pt x="3084" y="3537"/>
                      </a:cubicBezTo>
                      <a:cubicBezTo>
                        <a:pt x="3088" y="3541"/>
                        <a:pt x="3088" y="3541"/>
                        <a:pt x="3088" y="3541"/>
                      </a:cubicBezTo>
                      <a:cubicBezTo>
                        <a:pt x="3088" y="3540"/>
                        <a:pt x="3088" y="3540"/>
                        <a:pt x="3088" y="3540"/>
                      </a:cubicBezTo>
                      <a:cubicBezTo>
                        <a:pt x="3160" y="3585"/>
                        <a:pt x="3305" y="3544"/>
                        <a:pt x="3432" y="3436"/>
                      </a:cubicBezTo>
                      <a:cubicBezTo>
                        <a:pt x="3573" y="3317"/>
                        <a:pt x="3638" y="3162"/>
                        <a:pt x="3577" y="309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7" name="Freeform 11"/>
                <p:cNvSpPr/>
                <p:nvPr/>
              </p:nvSpPr>
              <p:spPr bwMode="auto">
                <a:xfrm>
                  <a:off x="1685115" y="4199156"/>
                  <a:ext cx="2081063" cy="2050700"/>
                </a:xfrm>
                <a:custGeom>
                  <a:avLst/>
                  <a:gdLst>
                    <a:gd name="T0" fmla="*/ 3637 w 3637"/>
                    <a:gd name="T1" fmla="*/ 470 h 3585"/>
                    <a:gd name="T2" fmla="*/ 3169 w 3637"/>
                    <a:gd name="T3" fmla="*/ 0 h 3585"/>
                    <a:gd name="T4" fmla="*/ 82 w 3637"/>
                    <a:gd name="T5" fmla="*/ 3071 h 3585"/>
                    <a:gd name="T6" fmla="*/ 83 w 3637"/>
                    <a:gd name="T7" fmla="*/ 3072 h 3585"/>
                    <a:gd name="T8" fmla="*/ 61 w 3637"/>
                    <a:gd name="T9" fmla="*/ 3090 h 3585"/>
                    <a:gd name="T10" fmla="*/ 205 w 3637"/>
                    <a:gd name="T11" fmla="*/ 3436 h 3585"/>
                    <a:gd name="T12" fmla="*/ 549 w 3637"/>
                    <a:gd name="T13" fmla="*/ 3540 h 3585"/>
                    <a:gd name="T14" fmla="*/ 550 w 3637"/>
                    <a:gd name="T15" fmla="*/ 3541 h 3585"/>
                    <a:gd name="T16" fmla="*/ 553 w 3637"/>
                    <a:gd name="T17" fmla="*/ 3537 h 3585"/>
                    <a:gd name="T18" fmla="*/ 570 w 3637"/>
                    <a:gd name="T19" fmla="*/ 3522 h 3585"/>
                    <a:gd name="T20" fmla="*/ 575 w 3637"/>
                    <a:gd name="T21" fmla="*/ 3516 h 3585"/>
                    <a:gd name="T22" fmla="*/ 3637 w 3637"/>
                    <a:gd name="T23" fmla="*/ 47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7" h="3585">
                      <a:moveTo>
                        <a:pt x="3637" y="470"/>
                      </a:moveTo>
                      <a:cubicBezTo>
                        <a:pt x="3169" y="0"/>
                        <a:pt x="3169" y="0"/>
                        <a:pt x="3169" y="0"/>
                      </a:cubicBezTo>
                      <a:cubicBezTo>
                        <a:pt x="82" y="3071"/>
                        <a:pt x="82" y="3071"/>
                        <a:pt x="82" y="3071"/>
                      </a:cubicBezTo>
                      <a:cubicBezTo>
                        <a:pt x="83" y="3072"/>
                        <a:pt x="83" y="3072"/>
                        <a:pt x="83" y="3072"/>
                      </a:cubicBezTo>
                      <a:cubicBezTo>
                        <a:pt x="74" y="3077"/>
                        <a:pt x="67" y="3083"/>
                        <a:pt x="61" y="3090"/>
                      </a:cubicBezTo>
                      <a:cubicBezTo>
                        <a:pt x="0" y="3162"/>
                        <a:pt x="65" y="3317"/>
                        <a:pt x="205" y="3436"/>
                      </a:cubicBezTo>
                      <a:cubicBezTo>
                        <a:pt x="332" y="3544"/>
                        <a:pt x="477" y="3585"/>
                        <a:pt x="549" y="3540"/>
                      </a:cubicBezTo>
                      <a:cubicBezTo>
                        <a:pt x="550" y="3541"/>
                        <a:pt x="550" y="3541"/>
                        <a:pt x="550" y="3541"/>
                      </a:cubicBezTo>
                      <a:cubicBezTo>
                        <a:pt x="553" y="3537"/>
                        <a:pt x="553" y="3537"/>
                        <a:pt x="553" y="3537"/>
                      </a:cubicBezTo>
                      <a:cubicBezTo>
                        <a:pt x="560" y="3533"/>
                        <a:pt x="565" y="3528"/>
                        <a:pt x="570" y="3522"/>
                      </a:cubicBezTo>
                      <a:cubicBezTo>
                        <a:pt x="572" y="3520"/>
                        <a:pt x="574" y="3518"/>
                        <a:pt x="575" y="3516"/>
                      </a:cubicBezTo>
                      <a:lnTo>
                        <a:pt x="3637" y="4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8" name="Freeform 12"/>
                <p:cNvSpPr/>
                <p:nvPr/>
              </p:nvSpPr>
              <p:spPr bwMode="auto">
                <a:xfrm>
                  <a:off x="3668410" y="3521460"/>
                  <a:ext cx="411112" cy="2598444"/>
                </a:xfrm>
                <a:custGeom>
                  <a:avLst/>
                  <a:gdLst>
                    <a:gd name="T0" fmla="*/ 667 w 719"/>
                    <a:gd name="T1" fmla="*/ 4334 h 4542"/>
                    <a:gd name="T2" fmla="*/ 666 w 719"/>
                    <a:gd name="T3" fmla="*/ 4326 h 4542"/>
                    <a:gd name="T4" fmla="*/ 719 w 719"/>
                    <a:gd name="T5" fmla="*/ 8 h 4542"/>
                    <a:gd name="T6" fmla="*/ 56 w 719"/>
                    <a:gd name="T7" fmla="*/ 0 h 4542"/>
                    <a:gd name="T8" fmla="*/ 2 w 719"/>
                    <a:gd name="T9" fmla="*/ 4354 h 4542"/>
                    <a:gd name="T10" fmla="*/ 4 w 719"/>
                    <a:gd name="T11" fmla="*/ 4354 h 4542"/>
                    <a:gd name="T12" fmla="*/ 1 w 719"/>
                    <a:gd name="T13" fmla="*/ 4383 h 4542"/>
                    <a:gd name="T14" fmla="*/ 347 w 719"/>
                    <a:gd name="T15" fmla="*/ 4529 h 4542"/>
                    <a:gd name="T16" fmla="*/ 665 w 719"/>
                    <a:gd name="T17" fmla="*/ 4362 h 4542"/>
                    <a:gd name="T18" fmla="*/ 666 w 719"/>
                    <a:gd name="T19" fmla="*/ 4362 h 4542"/>
                    <a:gd name="T20" fmla="*/ 666 w 719"/>
                    <a:gd name="T21" fmla="*/ 4357 h 4542"/>
                    <a:gd name="T22" fmla="*/ 667 w 719"/>
                    <a:gd name="T23" fmla="*/ 4334 h 45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19" h="4542">
                      <a:moveTo>
                        <a:pt x="667" y="4334"/>
                      </a:moveTo>
                      <a:cubicBezTo>
                        <a:pt x="667" y="4332"/>
                        <a:pt x="667" y="4329"/>
                        <a:pt x="666" y="4326"/>
                      </a:cubicBezTo>
                      <a:cubicBezTo>
                        <a:pt x="719" y="8"/>
                        <a:pt x="719" y="8"/>
                        <a:pt x="719" y="8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2" y="4354"/>
                        <a:pt x="2" y="4354"/>
                        <a:pt x="2" y="4354"/>
                      </a:cubicBezTo>
                      <a:cubicBezTo>
                        <a:pt x="4" y="4354"/>
                        <a:pt x="4" y="4354"/>
                        <a:pt x="4" y="4354"/>
                      </a:cubicBezTo>
                      <a:cubicBezTo>
                        <a:pt x="1" y="4364"/>
                        <a:pt x="0" y="4373"/>
                        <a:pt x="1" y="4383"/>
                      </a:cubicBezTo>
                      <a:cubicBezTo>
                        <a:pt x="8" y="4477"/>
                        <a:pt x="163" y="4542"/>
                        <a:pt x="347" y="4529"/>
                      </a:cubicBezTo>
                      <a:cubicBezTo>
                        <a:pt x="512" y="4517"/>
                        <a:pt x="645" y="4445"/>
                        <a:pt x="665" y="4362"/>
                      </a:cubicBezTo>
                      <a:cubicBezTo>
                        <a:pt x="666" y="4362"/>
                        <a:pt x="666" y="4362"/>
                        <a:pt x="666" y="4362"/>
                      </a:cubicBezTo>
                      <a:cubicBezTo>
                        <a:pt x="666" y="4357"/>
                        <a:pt x="666" y="4357"/>
                        <a:pt x="666" y="4357"/>
                      </a:cubicBezTo>
                      <a:cubicBezTo>
                        <a:pt x="667" y="4350"/>
                        <a:pt x="668" y="4342"/>
                        <a:pt x="667" y="43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19" name="Group 13"/>
              <p:cNvGrpSpPr/>
              <p:nvPr/>
            </p:nvGrpSpPr>
            <p:grpSpPr>
              <a:xfrm>
                <a:off x="7876695" y="2814767"/>
                <a:ext cx="2864422" cy="2524359"/>
                <a:chOff x="2428395" y="3348392"/>
                <a:chExt cx="2864422" cy="2524359"/>
              </a:xfrm>
              <a:solidFill>
                <a:schemeClr val="tx1">
                  <a:alpha val="50000"/>
                </a:schemeClr>
              </a:solidFill>
            </p:grpSpPr>
            <p:sp>
              <p:nvSpPr>
                <p:cNvPr id="20" name="Freeform 14"/>
                <p:cNvSpPr/>
                <p:nvPr/>
              </p:nvSpPr>
              <p:spPr bwMode="auto">
                <a:xfrm>
                  <a:off x="2428395" y="4143896"/>
                  <a:ext cx="1392436" cy="1374218"/>
                </a:xfrm>
                <a:custGeom>
                  <a:avLst/>
                  <a:gdLst>
                    <a:gd name="T0" fmla="*/ 0 w 2434"/>
                    <a:gd name="T1" fmla="*/ 1956 h 2402"/>
                    <a:gd name="T2" fmla="*/ 492 w 2434"/>
                    <a:gd name="T3" fmla="*/ 2402 h 2402"/>
                    <a:gd name="T4" fmla="*/ 2434 w 2434"/>
                    <a:gd name="T5" fmla="*/ 470 h 2402"/>
                    <a:gd name="T6" fmla="*/ 1966 w 2434"/>
                    <a:gd name="T7" fmla="*/ 0 h 2402"/>
                    <a:gd name="T8" fmla="*/ 0 w 2434"/>
                    <a:gd name="T9" fmla="*/ 1956 h 24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34" h="2402">
                      <a:moveTo>
                        <a:pt x="0" y="1956"/>
                      </a:moveTo>
                      <a:cubicBezTo>
                        <a:pt x="90" y="2246"/>
                        <a:pt x="246" y="2330"/>
                        <a:pt x="492" y="2402"/>
                      </a:cubicBezTo>
                      <a:cubicBezTo>
                        <a:pt x="2434" y="470"/>
                        <a:pt x="2434" y="470"/>
                        <a:pt x="2434" y="470"/>
                      </a:cubicBezTo>
                      <a:cubicBezTo>
                        <a:pt x="1966" y="0"/>
                        <a:pt x="1966" y="0"/>
                        <a:pt x="1966" y="0"/>
                      </a:cubicBezTo>
                      <a:lnTo>
                        <a:pt x="0" y="195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1" name="Freeform 15"/>
                <p:cNvSpPr/>
                <p:nvPr/>
              </p:nvSpPr>
              <p:spPr bwMode="auto">
                <a:xfrm>
                  <a:off x="3877913" y="4151183"/>
                  <a:ext cx="1414904" cy="1392435"/>
                </a:xfrm>
                <a:custGeom>
                  <a:avLst/>
                  <a:gdLst>
                    <a:gd name="T0" fmla="*/ 468 w 2473"/>
                    <a:gd name="T1" fmla="*/ 0 h 2434"/>
                    <a:gd name="T2" fmla="*/ 0 w 2473"/>
                    <a:gd name="T3" fmla="*/ 470 h 2434"/>
                    <a:gd name="T4" fmla="*/ 1974 w 2473"/>
                    <a:gd name="T5" fmla="*/ 2434 h 2434"/>
                    <a:gd name="T6" fmla="*/ 2473 w 2473"/>
                    <a:gd name="T7" fmla="*/ 1994 h 2434"/>
                    <a:gd name="T8" fmla="*/ 468 w 2473"/>
                    <a:gd name="T9" fmla="*/ 0 h 2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73" h="2434">
                      <a:moveTo>
                        <a:pt x="468" y="0"/>
                      </a:move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1974" y="2434"/>
                        <a:pt x="1974" y="2434"/>
                        <a:pt x="1974" y="2434"/>
                      </a:cubicBezTo>
                      <a:cubicBezTo>
                        <a:pt x="2200" y="2366"/>
                        <a:pt x="2332" y="2258"/>
                        <a:pt x="2473" y="1994"/>
                      </a:cubicBezTo>
                      <a:lnTo>
                        <a:pt x="46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4" name="Freeform 16"/>
                <p:cNvSpPr/>
                <p:nvPr/>
              </p:nvSpPr>
              <p:spPr bwMode="auto">
                <a:xfrm>
                  <a:off x="3670232" y="3348392"/>
                  <a:ext cx="409290" cy="2524359"/>
                </a:xfrm>
                <a:custGeom>
                  <a:avLst/>
                  <a:gdLst>
                    <a:gd name="T0" fmla="*/ 0 w 715"/>
                    <a:gd name="T1" fmla="*/ 4252 h 4412"/>
                    <a:gd name="T2" fmla="*/ 663 w 715"/>
                    <a:gd name="T3" fmla="*/ 4275 h 4412"/>
                    <a:gd name="T4" fmla="*/ 715 w 715"/>
                    <a:gd name="T5" fmla="*/ 9 h 4412"/>
                    <a:gd name="T6" fmla="*/ 52 w 715"/>
                    <a:gd name="T7" fmla="*/ 0 h 4412"/>
                    <a:gd name="T8" fmla="*/ 0 w 715"/>
                    <a:gd name="T9" fmla="*/ 4252 h 4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15" h="4412">
                      <a:moveTo>
                        <a:pt x="0" y="4252"/>
                      </a:moveTo>
                      <a:cubicBezTo>
                        <a:pt x="196" y="4412"/>
                        <a:pt x="476" y="4402"/>
                        <a:pt x="663" y="4275"/>
                      </a:cubicBezTo>
                      <a:cubicBezTo>
                        <a:pt x="715" y="9"/>
                        <a:pt x="715" y="9"/>
                        <a:pt x="715" y="9"/>
                      </a:cubicBezTo>
                      <a:cubicBezTo>
                        <a:pt x="52" y="0"/>
                        <a:pt x="52" y="0"/>
                        <a:pt x="52" y="0"/>
                      </a:cubicBezTo>
                      <a:lnTo>
                        <a:pt x="0" y="42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5" name="Group 17"/>
              <p:cNvGrpSpPr/>
              <p:nvPr/>
            </p:nvGrpSpPr>
            <p:grpSpPr>
              <a:xfrm>
                <a:off x="7565173" y="1668270"/>
                <a:ext cx="3500825" cy="3500217"/>
                <a:chOff x="2116873" y="2201895"/>
                <a:chExt cx="3500825" cy="3500217"/>
              </a:xfrm>
            </p:grpSpPr>
            <p:sp>
              <p:nvSpPr>
                <p:cNvPr id="24" name="Oval 11"/>
                <p:cNvSpPr>
                  <a:spLocks noChangeArrowheads="1"/>
                </p:cNvSpPr>
                <p:nvPr/>
              </p:nvSpPr>
              <p:spPr bwMode="auto">
                <a:xfrm>
                  <a:off x="2116873" y="2201895"/>
                  <a:ext cx="3500825" cy="3500217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7" name="Oval 12"/>
                <p:cNvSpPr>
                  <a:spLocks noChangeArrowheads="1"/>
                </p:cNvSpPr>
                <p:nvPr/>
              </p:nvSpPr>
              <p:spPr bwMode="auto">
                <a:xfrm>
                  <a:off x="2377993" y="2463014"/>
                  <a:ext cx="2979193" cy="2978585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8" name="Oval 13"/>
                <p:cNvSpPr>
                  <a:spLocks noChangeArrowheads="1"/>
                </p:cNvSpPr>
                <p:nvPr/>
              </p:nvSpPr>
              <p:spPr bwMode="auto">
                <a:xfrm>
                  <a:off x="2693765" y="2778180"/>
                  <a:ext cx="2347648" cy="2347648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9" name="Oval 14"/>
                <p:cNvSpPr>
                  <a:spLocks noChangeArrowheads="1"/>
                </p:cNvSpPr>
                <p:nvPr/>
              </p:nvSpPr>
              <p:spPr bwMode="auto">
                <a:xfrm>
                  <a:off x="2996179" y="3079985"/>
                  <a:ext cx="1742822" cy="1744036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8" name="Oval 15"/>
                <p:cNvSpPr>
                  <a:spLocks noChangeArrowheads="1"/>
                </p:cNvSpPr>
                <p:nvPr/>
              </p:nvSpPr>
              <p:spPr bwMode="auto">
                <a:xfrm>
                  <a:off x="3284018" y="3368432"/>
                  <a:ext cx="1166537" cy="1167144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9" name="Oval 16"/>
                <p:cNvSpPr>
                  <a:spLocks noChangeArrowheads="1"/>
                </p:cNvSpPr>
                <p:nvPr/>
              </p:nvSpPr>
              <p:spPr bwMode="auto">
                <a:xfrm>
                  <a:off x="3530563" y="3615584"/>
                  <a:ext cx="672839" cy="672838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31" name="Oval 17"/>
                <p:cNvSpPr>
                  <a:spLocks noChangeArrowheads="1"/>
                </p:cNvSpPr>
                <p:nvPr/>
              </p:nvSpPr>
              <p:spPr bwMode="auto">
                <a:xfrm>
                  <a:off x="3709096" y="3794117"/>
                  <a:ext cx="315773" cy="315773"/>
                </a:xfrm>
                <a:prstGeom prst="ellipse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</p:grpSp>
        <p:grpSp>
          <p:nvGrpSpPr>
            <p:cNvPr id="32" name="Group 25"/>
            <p:cNvGrpSpPr/>
            <p:nvPr/>
          </p:nvGrpSpPr>
          <p:grpSpPr>
            <a:xfrm rot="840000">
              <a:off x="10023" y="1597"/>
              <a:ext cx="2214" cy="2262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0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1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2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6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7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8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3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4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42" name="Group 34"/>
            <p:cNvGrpSpPr/>
            <p:nvPr/>
          </p:nvGrpSpPr>
          <p:grpSpPr>
            <a:xfrm rot="20700000">
              <a:off x="8166" y="2555"/>
              <a:ext cx="2622" cy="2679"/>
              <a:chOff x="5920323" y="2302554"/>
              <a:chExt cx="2180669" cy="2227927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5" name="Freeform 21"/>
              <p:cNvSpPr/>
              <p:nvPr/>
            </p:nvSpPr>
            <p:spPr bwMode="auto">
              <a:xfrm>
                <a:off x="7879324" y="4300937"/>
                <a:ext cx="221668" cy="229544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2" name="Freeform 22"/>
              <p:cNvSpPr/>
              <p:nvPr/>
            </p:nvSpPr>
            <p:spPr bwMode="auto">
              <a:xfrm>
                <a:off x="7375227" y="3756332"/>
                <a:ext cx="554732" cy="640248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6" name="Freeform 23"/>
              <p:cNvSpPr/>
              <p:nvPr/>
            </p:nvSpPr>
            <p:spPr bwMode="auto">
              <a:xfrm>
                <a:off x="7363975" y="3746206"/>
                <a:ext cx="155280" cy="247548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6" name="Freeform 24"/>
              <p:cNvSpPr/>
              <p:nvPr/>
            </p:nvSpPr>
            <p:spPr bwMode="auto">
              <a:xfrm>
                <a:off x="5920323" y="2783021"/>
                <a:ext cx="534478" cy="459088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7" name="Freeform 25"/>
              <p:cNvSpPr/>
              <p:nvPr/>
            </p:nvSpPr>
            <p:spPr bwMode="auto">
              <a:xfrm>
                <a:off x="6315274" y="2361065"/>
                <a:ext cx="198038" cy="517599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8" name="Freeform 26"/>
              <p:cNvSpPr/>
              <p:nvPr/>
            </p:nvSpPr>
            <p:spPr bwMode="auto">
              <a:xfrm>
                <a:off x="6053930" y="2855670"/>
                <a:ext cx="569359" cy="690883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9" name="Freeform 27"/>
              <p:cNvSpPr/>
              <p:nvPr/>
            </p:nvSpPr>
            <p:spPr bwMode="auto">
              <a:xfrm>
                <a:off x="6363658" y="2302554"/>
                <a:ext cx="541229" cy="755020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0" name="Freeform 28"/>
              <p:cNvSpPr/>
              <p:nvPr/>
            </p:nvSpPr>
            <p:spPr bwMode="auto">
              <a:xfrm>
                <a:off x="6451425" y="2878664"/>
                <a:ext cx="1019446" cy="1046451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51" name="Group 43"/>
            <p:cNvGrpSpPr/>
            <p:nvPr/>
          </p:nvGrpSpPr>
          <p:grpSpPr>
            <a:xfrm rot="240000">
              <a:off x="8420" y="1198"/>
              <a:ext cx="2838" cy="2900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52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3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4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5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6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7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8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9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1151255" y="1639570"/>
            <a:ext cx="4896485" cy="4362450"/>
            <a:chOff x="736" y="1627"/>
            <a:chExt cx="5774" cy="5144"/>
          </a:xfrm>
        </p:grpSpPr>
        <p:sp>
          <p:nvSpPr>
            <p:cNvPr id="3" name="Freeform 6"/>
            <p:cNvSpPr/>
            <p:nvPr/>
          </p:nvSpPr>
          <p:spPr bwMode="auto">
            <a:xfrm>
              <a:off x="2775" y="1627"/>
              <a:ext cx="1791" cy="1547"/>
            </a:xfrm>
            <a:custGeom>
              <a:avLst/>
              <a:gdLst>
                <a:gd name="T0" fmla="*/ 0 w 714"/>
                <a:gd name="T1" fmla="*/ 1752368031 h 617"/>
                <a:gd name="T2" fmla="*/ 1008318937 w 714"/>
                <a:gd name="T3" fmla="*/ 0 h 617"/>
                <a:gd name="T4" fmla="*/ 2027998677 w 714"/>
                <a:gd name="T5" fmla="*/ 1752368031 h 617"/>
                <a:gd name="T6" fmla="*/ 0 w 714"/>
                <a:gd name="T7" fmla="*/ 1752368031 h 617"/>
                <a:gd name="T8" fmla="*/ 0 w 714"/>
                <a:gd name="T9" fmla="*/ 1752368031 h 6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4"/>
                <a:gd name="T16" fmla="*/ 0 h 617"/>
                <a:gd name="T17" fmla="*/ 714 w 714"/>
                <a:gd name="T18" fmla="*/ 617 h 6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4" h="617">
                  <a:moveTo>
                    <a:pt x="0" y="617"/>
                  </a:moveTo>
                  <a:lnTo>
                    <a:pt x="355" y="0"/>
                  </a:lnTo>
                  <a:lnTo>
                    <a:pt x="714" y="617"/>
                  </a:lnTo>
                  <a:lnTo>
                    <a:pt x="0" y="617"/>
                  </a:lnTo>
                  <a:close/>
                </a:path>
              </a:pathLst>
            </a:custGeom>
            <a:solidFill>
              <a:srgbClr val="595959"/>
            </a:solidFill>
            <a:ln w="9525">
              <a:noFill/>
              <a:round/>
            </a:ln>
          </p:spPr>
          <p:txBody>
            <a:bodyPr lIns="86379" tIns="359898" rIns="86379" bIns="43190" anchor="ctr" anchorCtr="1"/>
            <a:p>
              <a:pPr algn="ctr" defTabSz="685165"/>
              <a:r>
                <a:rPr lang="zh-CN" sz="14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石匠三</a:t>
              </a:r>
              <a:endParaRPr lang="zh-CN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7"/>
            <p:cNvSpPr/>
            <p:nvPr/>
          </p:nvSpPr>
          <p:spPr bwMode="auto">
            <a:xfrm>
              <a:off x="1752" y="3439"/>
              <a:ext cx="3796" cy="1543"/>
            </a:xfrm>
            <a:custGeom>
              <a:avLst/>
              <a:gdLst/>
              <a:ahLst/>
              <a:cxnLst/>
              <a:rect l="l" t="t" r="r" b="b"/>
              <a:pathLst>
                <a:path w="2410711" h="979527">
                  <a:moveTo>
                    <a:pt x="560426" y="0"/>
                  </a:moveTo>
                  <a:lnTo>
                    <a:pt x="723941" y="0"/>
                  </a:lnTo>
                  <a:lnTo>
                    <a:pt x="1687648" y="0"/>
                  </a:lnTo>
                  <a:lnTo>
                    <a:pt x="1851163" y="0"/>
                  </a:lnTo>
                  <a:lnTo>
                    <a:pt x="1848884" y="3978"/>
                  </a:lnTo>
                  <a:lnTo>
                    <a:pt x="2410711" y="979527"/>
                  </a:lnTo>
                  <a:lnTo>
                    <a:pt x="1282611" y="979527"/>
                  </a:lnTo>
                  <a:lnTo>
                    <a:pt x="1283477" y="978027"/>
                  </a:lnTo>
                  <a:lnTo>
                    <a:pt x="1127221" y="978027"/>
                  </a:lnTo>
                  <a:lnTo>
                    <a:pt x="163515" y="978027"/>
                  </a:lnTo>
                  <a:lnTo>
                    <a:pt x="0" y="978027"/>
                  </a:lnTo>
                  <a:close/>
                </a:path>
              </a:pathLst>
            </a:custGeom>
            <a:solidFill>
              <a:srgbClr val="0070C0"/>
            </a:solidFill>
            <a:ln w="9525">
              <a:noFill/>
              <a:round/>
            </a:ln>
          </p:spPr>
          <p:txBody>
            <a:bodyPr lIns="86379" tIns="0" rIns="86379" bIns="43190" anchor="ctr" anchorCtr="1"/>
            <a:p>
              <a:pPr algn="ctr" defTabSz="685165"/>
              <a:r>
                <a:rPr lang="zh-CN" altLang="en-US" sz="18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石匠二</a:t>
              </a:r>
              <a:endParaRPr lang="zh-CN" altLang="en-US" sz="1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8"/>
            <p:cNvSpPr/>
            <p:nvPr/>
          </p:nvSpPr>
          <p:spPr bwMode="auto">
            <a:xfrm>
              <a:off x="736" y="5231"/>
              <a:ext cx="5774" cy="1540"/>
            </a:xfrm>
            <a:custGeom>
              <a:avLst/>
              <a:gdLst/>
              <a:ahLst/>
              <a:cxnLst/>
              <a:rect l="l" t="t" r="r" b="b"/>
              <a:pathLst>
                <a:path w="3666323" h="978027">
                  <a:moveTo>
                    <a:pt x="563519" y="0"/>
                  </a:moveTo>
                  <a:lnTo>
                    <a:pt x="923559" y="0"/>
                  </a:lnTo>
                  <a:lnTo>
                    <a:pt x="1692149" y="0"/>
                  </a:lnTo>
                  <a:lnTo>
                    <a:pt x="1860065" y="0"/>
                  </a:lnTo>
                  <a:lnTo>
                    <a:pt x="1868029" y="0"/>
                  </a:lnTo>
                  <a:lnTo>
                    <a:pt x="2052189" y="0"/>
                  </a:lnTo>
                  <a:lnTo>
                    <a:pt x="3105651" y="0"/>
                  </a:lnTo>
                  <a:lnTo>
                    <a:pt x="3666323" y="978027"/>
                  </a:lnTo>
                  <a:lnTo>
                    <a:pt x="2431888" y="978027"/>
                  </a:lnTo>
                  <a:lnTo>
                    <a:pt x="2423924" y="978027"/>
                  </a:lnTo>
                  <a:lnTo>
                    <a:pt x="1487078" y="978027"/>
                  </a:lnTo>
                  <a:lnTo>
                    <a:pt x="1294614" y="978027"/>
                  </a:lnTo>
                  <a:lnTo>
                    <a:pt x="1127038" y="978027"/>
                  </a:lnTo>
                  <a:lnTo>
                    <a:pt x="360040" y="978027"/>
                  </a:lnTo>
                  <a:lnTo>
                    <a:pt x="0" y="978027"/>
                  </a:lnTo>
                  <a:close/>
                </a:path>
              </a:pathLst>
            </a:custGeom>
            <a:solidFill>
              <a:srgbClr val="C00000"/>
            </a:solidFill>
            <a:ln w="9525">
              <a:noFill/>
              <a:round/>
            </a:ln>
          </p:spPr>
          <p:txBody>
            <a:bodyPr lIns="86379" tIns="0" rIns="86379" bIns="43190" anchor="ctr" anchorCtr="1"/>
            <a:p>
              <a:pPr algn="ctr" defTabSz="685165"/>
              <a:r>
                <a: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石匠一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4" name="TextBox 17"/>
          <p:cNvSpPr txBox="1"/>
          <p:nvPr/>
        </p:nvSpPr>
        <p:spPr>
          <a:xfrm>
            <a:off x="5678170" y="3446145"/>
            <a:ext cx="489458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当一个人的目标与组织的目标越致， 这个人潜能发挥就越大，就越有发展!</a:t>
            </a:r>
            <a:endParaRPr lang="en-US" sz="110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1" name="TextBox 17"/>
          <p:cNvSpPr txBox="1"/>
          <p:nvPr/>
        </p:nvSpPr>
        <p:spPr>
          <a:xfrm>
            <a:off x="5233035" y="1869440"/>
            <a:ext cx="5339715" cy="852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德鲁克说，第三个石匠才是一个管理者， 因为他用自己的工作影响若组织的绩效，它在做石匠工作的时候看到了自己的工作与建设大楼的关系，这种人的想法难能可贵!</a:t>
            </a:r>
            <a:endParaRPr lang="en-US" sz="110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2" name="TextBox 17"/>
          <p:cNvSpPr txBox="1"/>
          <p:nvPr/>
        </p:nvSpPr>
        <p:spPr>
          <a:xfrm>
            <a:off x="6047740" y="4787900"/>
            <a:ext cx="4525010" cy="11042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目标不是孤立存在的，目标是计划相辅相成的，目标指导计划，计划的有效性影响着目标的达成。所以在执行目标的时候，要考虑清楚自己的行动计划，怎么做才能更有效地完成目标，是每个人都要想清楚的问题，否则，目标定的越高，达成的效果越差!</a:t>
            </a:r>
            <a:endParaRPr lang="en-US" sz="110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" name="矩形 26"/>
          <p:cNvSpPr/>
          <p:nvPr/>
        </p:nvSpPr>
        <p:spPr>
          <a:xfrm>
            <a:off x="5591810" y="3766820"/>
            <a:ext cx="6132195" cy="271335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41960" y="3766820"/>
            <a:ext cx="5027930" cy="271335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6" name="图片 65" descr="b0660f963b91e02bfa4da76e2ecfc900"/>
          <p:cNvPicPr>
            <a:picLocks noChangeAspect="1"/>
          </p:cNvPicPr>
          <p:nvPr/>
        </p:nvPicPr>
        <p:blipFill>
          <a:blip r:embed="rId1"/>
          <a:srcRect l="1733" t="9195" r="1600" b="18591"/>
          <a:stretch>
            <a:fillRect/>
          </a:stretch>
        </p:blipFill>
        <p:spPr>
          <a:xfrm>
            <a:off x="1169670" y="1346200"/>
            <a:ext cx="9864090" cy="2332990"/>
          </a:xfrm>
          <a:prstGeom prst="rect">
            <a:avLst/>
          </a:prstGeom>
        </p:spPr>
      </p:pic>
      <p:grpSp>
        <p:nvGrpSpPr>
          <p:cNvPr id="40" name="组合 39"/>
          <p:cNvGrpSpPr/>
          <p:nvPr/>
        </p:nvGrpSpPr>
        <p:grpSpPr>
          <a:xfrm>
            <a:off x="265430" y="267970"/>
            <a:ext cx="438785" cy="622300"/>
            <a:chOff x="418" y="422"/>
            <a:chExt cx="691" cy="980"/>
          </a:xfrm>
          <a:solidFill>
            <a:srgbClr val="0070C0"/>
          </a:solidFill>
        </p:grpSpPr>
        <p:sp>
          <p:nvSpPr>
            <p:cNvPr id="41" name="Freeform 5"/>
            <p:cNvSpPr/>
            <p:nvPr/>
          </p:nvSpPr>
          <p:spPr bwMode="auto">
            <a:xfrm>
              <a:off x="425" y="422"/>
              <a:ext cx="414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6"/>
            <p:cNvSpPr/>
            <p:nvPr/>
          </p:nvSpPr>
          <p:spPr bwMode="auto">
            <a:xfrm>
              <a:off x="695" y="696"/>
              <a:ext cx="414" cy="423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7"/>
            <p:cNvSpPr/>
            <p:nvPr/>
          </p:nvSpPr>
          <p:spPr bwMode="auto">
            <a:xfrm>
              <a:off x="418" y="982"/>
              <a:ext cx="411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45" name="直接连接符 44"/>
          <p:cNvCxnSpPr/>
          <p:nvPr/>
        </p:nvCxnSpPr>
        <p:spPr>
          <a:xfrm>
            <a:off x="874395" y="921385"/>
            <a:ext cx="10248900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"/>
          <p:cNvSpPr>
            <a:spLocks noChangeArrowheads="1"/>
          </p:cNvSpPr>
          <p:nvPr/>
        </p:nvSpPr>
        <p:spPr bwMode="auto">
          <a:xfrm>
            <a:off x="789305" y="338455"/>
            <a:ext cx="6035675" cy="1065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8760" tIns="59381" rIns="118760" bIns="5938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l">
              <a:buClrTx/>
              <a:buSzTx/>
              <a:buNone/>
            </a:pPr>
            <a:r>
              <a:rPr lang="en-US" altLang="zh-CN" sz="2800" b="1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Time - based </a:t>
            </a:r>
            <a:r>
              <a:rPr lang="zh-CN" altLang="en-US" sz="2800" b="1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原则告诉我们</a:t>
            </a:r>
            <a:endParaRPr lang="zh-CN" altLang="en-US" sz="2800" b="1" dirty="0" smtClean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algn="l">
              <a:buClrTx/>
              <a:buSzTx/>
              <a:buNone/>
            </a:pPr>
            <a:endParaRPr lang="zh-CN" altLang="en-US" sz="2800" b="1" dirty="0" smtClean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0817225" y="164465"/>
            <a:ext cx="1038860" cy="1056005"/>
            <a:chOff x="8166" y="1198"/>
            <a:chExt cx="5105" cy="5191"/>
          </a:xfrm>
        </p:grpSpPr>
        <p:grpSp>
          <p:nvGrpSpPr>
            <p:cNvPr id="82" name="Group 81"/>
            <p:cNvGrpSpPr/>
            <p:nvPr/>
          </p:nvGrpSpPr>
          <p:grpSpPr>
            <a:xfrm>
              <a:off x="8983" y="2373"/>
              <a:ext cx="4288" cy="4016"/>
              <a:chOff x="7133415" y="1668270"/>
              <a:chExt cx="4322441" cy="4047961"/>
            </a:xfrm>
          </p:grpSpPr>
          <p:grpSp>
            <p:nvGrpSpPr>
              <p:cNvPr id="6" name="Group 9"/>
              <p:cNvGrpSpPr/>
              <p:nvPr/>
            </p:nvGrpSpPr>
            <p:grpSpPr>
              <a:xfrm>
                <a:off x="7133415" y="2987835"/>
                <a:ext cx="4322441" cy="2728396"/>
                <a:chOff x="1685115" y="3521460"/>
                <a:chExt cx="4322441" cy="2728396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16" name="Freeform 10"/>
                <p:cNvSpPr/>
                <p:nvPr/>
              </p:nvSpPr>
              <p:spPr bwMode="auto">
                <a:xfrm>
                  <a:off x="3925886" y="4199156"/>
                  <a:ext cx="2081670" cy="2050700"/>
                </a:xfrm>
                <a:custGeom>
                  <a:avLst/>
                  <a:gdLst>
                    <a:gd name="T0" fmla="*/ 3577 w 3638"/>
                    <a:gd name="T1" fmla="*/ 3090 h 3585"/>
                    <a:gd name="T2" fmla="*/ 3555 w 3638"/>
                    <a:gd name="T3" fmla="*/ 3072 h 3585"/>
                    <a:gd name="T4" fmla="*/ 3556 w 3638"/>
                    <a:gd name="T5" fmla="*/ 3071 h 3585"/>
                    <a:gd name="T6" fmla="*/ 468 w 3638"/>
                    <a:gd name="T7" fmla="*/ 0 h 3585"/>
                    <a:gd name="T8" fmla="*/ 0 w 3638"/>
                    <a:gd name="T9" fmla="*/ 470 h 3585"/>
                    <a:gd name="T10" fmla="*/ 3062 w 3638"/>
                    <a:gd name="T11" fmla="*/ 3516 h 3585"/>
                    <a:gd name="T12" fmla="*/ 3067 w 3638"/>
                    <a:gd name="T13" fmla="*/ 3522 h 3585"/>
                    <a:gd name="T14" fmla="*/ 3084 w 3638"/>
                    <a:gd name="T15" fmla="*/ 3537 h 3585"/>
                    <a:gd name="T16" fmla="*/ 3088 w 3638"/>
                    <a:gd name="T17" fmla="*/ 3541 h 3585"/>
                    <a:gd name="T18" fmla="*/ 3088 w 3638"/>
                    <a:gd name="T19" fmla="*/ 3540 h 3585"/>
                    <a:gd name="T20" fmla="*/ 3432 w 3638"/>
                    <a:gd name="T21" fmla="*/ 3436 h 3585"/>
                    <a:gd name="T22" fmla="*/ 3577 w 3638"/>
                    <a:gd name="T23" fmla="*/ 309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8" h="3585">
                      <a:moveTo>
                        <a:pt x="3577" y="3090"/>
                      </a:moveTo>
                      <a:cubicBezTo>
                        <a:pt x="3570" y="3083"/>
                        <a:pt x="3563" y="3077"/>
                        <a:pt x="3555" y="3072"/>
                      </a:cubicBezTo>
                      <a:cubicBezTo>
                        <a:pt x="3556" y="3071"/>
                        <a:pt x="3556" y="3071"/>
                        <a:pt x="3556" y="3071"/>
                      </a:cubicBezTo>
                      <a:cubicBezTo>
                        <a:pt x="468" y="0"/>
                        <a:pt x="468" y="0"/>
                        <a:pt x="468" y="0"/>
                      </a:cubicBez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3062" y="3516"/>
                        <a:pt x="3062" y="3516"/>
                        <a:pt x="3062" y="3516"/>
                      </a:cubicBezTo>
                      <a:cubicBezTo>
                        <a:pt x="3064" y="3518"/>
                        <a:pt x="3065" y="3520"/>
                        <a:pt x="3067" y="3522"/>
                      </a:cubicBezTo>
                      <a:cubicBezTo>
                        <a:pt x="3072" y="3528"/>
                        <a:pt x="3078" y="3533"/>
                        <a:pt x="3084" y="3537"/>
                      </a:cubicBezTo>
                      <a:cubicBezTo>
                        <a:pt x="3088" y="3541"/>
                        <a:pt x="3088" y="3541"/>
                        <a:pt x="3088" y="3541"/>
                      </a:cubicBezTo>
                      <a:cubicBezTo>
                        <a:pt x="3088" y="3540"/>
                        <a:pt x="3088" y="3540"/>
                        <a:pt x="3088" y="3540"/>
                      </a:cubicBezTo>
                      <a:cubicBezTo>
                        <a:pt x="3160" y="3585"/>
                        <a:pt x="3305" y="3544"/>
                        <a:pt x="3432" y="3436"/>
                      </a:cubicBezTo>
                      <a:cubicBezTo>
                        <a:pt x="3573" y="3317"/>
                        <a:pt x="3638" y="3162"/>
                        <a:pt x="3577" y="309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7" name="Freeform 11"/>
                <p:cNvSpPr/>
                <p:nvPr/>
              </p:nvSpPr>
              <p:spPr bwMode="auto">
                <a:xfrm>
                  <a:off x="1685115" y="4199156"/>
                  <a:ext cx="2081063" cy="2050700"/>
                </a:xfrm>
                <a:custGeom>
                  <a:avLst/>
                  <a:gdLst>
                    <a:gd name="T0" fmla="*/ 3637 w 3637"/>
                    <a:gd name="T1" fmla="*/ 470 h 3585"/>
                    <a:gd name="T2" fmla="*/ 3169 w 3637"/>
                    <a:gd name="T3" fmla="*/ 0 h 3585"/>
                    <a:gd name="T4" fmla="*/ 82 w 3637"/>
                    <a:gd name="T5" fmla="*/ 3071 h 3585"/>
                    <a:gd name="T6" fmla="*/ 83 w 3637"/>
                    <a:gd name="T7" fmla="*/ 3072 h 3585"/>
                    <a:gd name="T8" fmla="*/ 61 w 3637"/>
                    <a:gd name="T9" fmla="*/ 3090 h 3585"/>
                    <a:gd name="T10" fmla="*/ 205 w 3637"/>
                    <a:gd name="T11" fmla="*/ 3436 h 3585"/>
                    <a:gd name="T12" fmla="*/ 549 w 3637"/>
                    <a:gd name="T13" fmla="*/ 3540 h 3585"/>
                    <a:gd name="T14" fmla="*/ 550 w 3637"/>
                    <a:gd name="T15" fmla="*/ 3541 h 3585"/>
                    <a:gd name="T16" fmla="*/ 553 w 3637"/>
                    <a:gd name="T17" fmla="*/ 3537 h 3585"/>
                    <a:gd name="T18" fmla="*/ 570 w 3637"/>
                    <a:gd name="T19" fmla="*/ 3522 h 3585"/>
                    <a:gd name="T20" fmla="*/ 575 w 3637"/>
                    <a:gd name="T21" fmla="*/ 3516 h 3585"/>
                    <a:gd name="T22" fmla="*/ 3637 w 3637"/>
                    <a:gd name="T23" fmla="*/ 47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7" h="3585">
                      <a:moveTo>
                        <a:pt x="3637" y="470"/>
                      </a:moveTo>
                      <a:cubicBezTo>
                        <a:pt x="3169" y="0"/>
                        <a:pt x="3169" y="0"/>
                        <a:pt x="3169" y="0"/>
                      </a:cubicBezTo>
                      <a:cubicBezTo>
                        <a:pt x="82" y="3071"/>
                        <a:pt x="82" y="3071"/>
                        <a:pt x="82" y="3071"/>
                      </a:cubicBezTo>
                      <a:cubicBezTo>
                        <a:pt x="83" y="3072"/>
                        <a:pt x="83" y="3072"/>
                        <a:pt x="83" y="3072"/>
                      </a:cubicBezTo>
                      <a:cubicBezTo>
                        <a:pt x="74" y="3077"/>
                        <a:pt x="67" y="3083"/>
                        <a:pt x="61" y="3090"/>
                      </a:cubicBezTo>
                      <a:cubicBezTo>
                        <a:pt x="0" y="3162"/>
                        <a:pt x="65" y="3317"/>
                        <a:pt x="205" y="3436"/>
                      </a:cubicBezTo>
                      <a:cubicBezTo>
                        <a:pt x="332" y="3544"/>
                        <a:pt x="477" y="3585"/>
                        <a:pt x="549" y="3540"/>
                      </a:cubicBezTo>
                      <a:cubicBezTo>
                        <a:pt x="550" y="3541"/>
                        <a:pt x="550" y="3541"/>
                        <a:pt x="550" y="3541"/>
                      </a:cubicBezTo>
                      <a:cubicBezTo>
                        <a:pt x="553" y="3537"/>
                        <a:pt x="553" y="3537"/>
                        <a:pt x="553" y="3537"/>
                      </a:cubicBezTo>
                      <a:cubicBezTo>
                        <a:pt x="560" y="3533"/>
                        <a:pt x="565" y="3528"/>
                        <a:pt x="570" y="3522"/>
                      </a:cubicBezTo>
                      <a:cubicBezTo>
                        <a:pt x="572" y="3520"/>
                        <a:pt x="574" y="3518"/>
                        <a:pt x="575" y="3516"/>
                      </a:cubicBezTo>
                      <a:lnTo>
                        <a:pt x="3637" y="4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8" name="Freeform 12"/>
                <p:cNvSpPr/>
                <p:nvPr/>
              </p:nvSpPr>
              <p:spPr bwMode="auto">
                <a:xfrm>
                  <a:off x="3668410" y="3521460"/>
                  <a:ext cx="411112" cy="2598444"/>
                </a:xfrm>
                <a:custGeom>
                  <a:avLst/>
                  <a:gdLst>
                    <a:gd name="T0" fmla="*/ 667 w 719"/>
                    <a:gd name="T1" fmla="*/ 4334 h 4542"/>
                    <a:gd name="T2" fmla="*/ 666 w 719"/>
                    <a:gd name="T3" fmla="*/ 4326 h 4542"/>
                    <a:gd name="T4" fmla="*/ 719 w 719"/>
                    <a:gd name="T5" fmla="*/ 8 h 4542"/>
                    <a:gd name="T6" fmla="*/ 56 w 719"/>
                    <a:gd name="T7" fmla="*/ 0 h 4542"/>
                    <a:gd name="T8" fmla="*/ 2 w 719"/>
                    <a:gd name="T9" fmla="*/ 4354 h 4542"/>
                    <a:gd name="T10" fmla="*/ 4 w 719"/>
                    <a:gd name="T11" fmla="*/ 4354 h 4542"/>
                    <a:gd name="T12" fmla="*/ 1 w 719"/>
                    <a:gd name="T13" fmla="*/ 4383 h 4542"/>
                    <a:gd name="T14" fmla="*/ 347 w 719"/>
                    <a:gd name="T15" fmla="*/ 4529 h 4542"/>
                    <a:gd name="T16" fmla="*/ 665 w 719"/>
                    <a:gd name="T17" fmla="*/ 4362 h 4542"/>
                    <a:gd name="T18" fmla="*/ 666 w 719"/>
                    <a:gd name="T19" fmla="*/ 4362 h 4542"/>
                    <a:gd name="T20" fmla="*/ 666 w 719"/>
                    <a:gd name="T21" fmla="*/ 4357 h 4542"/>
                    <a:gd name="T22" fmla="*/ 667 w 719"/>
                    <a:gd name="T23" fmla="*/ 4334 h 45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19" h="4542">
                      <a:moveTo>
                        <a:pt x="667" y="4334"/>
                      </a:moveTo>
                      <a:cubicBezTo>
                        <a:pt x="667" y="4332"/>
                        <a:pt x="667" y="4329"/>
                        <a:pt x="666" y="4326"/>
                      </a:cubicBezTo>
                      <a:cubicBezTo>
                        <a:pt x="719" y="8"/>
                        <a:pt x="719" y="8"/>
                        <a:pt x="719" y="8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2" y="4354"/>
                        <a:pt x="2" y="4354"/>
                        <a:pt x="2" y="4354"/>
                      </a:cubicBezTo>
                      <a:cubicBezTo>
                        <a:pt x="4" y="4354"/>
                        <a:pt x="4" y="4354"/>
                        <a:pt x="4" y="4354"/>
                      </a:cubicBezTo>
                      <a:cubicBezTo>
                        <a:pt x="1" y="4364"/>
                        <a:pt x="0" y="4373"/>
                        <a:pt x="1" y="4383"/>
                      </a:cubicBezTo>
                      <a:cubicBezTo>
                        <a:pt x="8" y="4477"/>
                        <a:pt x="163" y="4542"/>
                        <a:pt x="347" y="4529"/>
                      </a:cubicBezTo>
                      <a:cubicBezTo>
                        <a:pt x="512" y="4517"/>
                        <a:pt x="645" y="4445"/>
                        <a:pt x="665" y="4362"/>
                      </a:cubicBezTo>
                      <a:cubicBezTo>
                        <a:pt x="666" y="4362"/>
                        <a:pt x="666" y="4362"/>
                        <a:pt x="666" y="4362"/>
                      </a:cubicBezTo>
                      <a:cubicBezTo>
                        <a:pt x="666" y="4357"/>
                        <a:pt x="666" y="4357"/>
                        <a:pt x="666" y="4357"/>
                      </a:cubicBezTo>
                      <a:cubicBezTo>
                        <a:pt x="667" y="4350"/>
                        <a:pt x="668" y="4342"/>
                        <a:pt x="667" y="43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19" name="Group 13"/>
              <p:cNvGrpSpPr/>
              <p:nvPr/>
            </p:nvGrpSpPr>
            <p:grpSpPr>
              <a:xfrm>
                <a:off x="7876695" y="2814767"/>
                <a:ext cx="2864422" cy="2524359"/>
                <a:chOff x="2428395" y="3348392"/>
                <a:chExt cx="2864422" cy="2524359"/>
              </a:xfrm>
              <a:solidFill>
                <a:schemeClr val="tx1">
                  <a:alpha val="50000"/>
                </a:schemeClr>
              </a:solidFill>
            </p:grpSpPr>
            <p:sp>
              <p:nvSpPr>
                <p:cNvPr id="20" name="Freeform 14"/>
                <p:cNvSpPr/>
                <p:nvPr/>
              </p:nvSpPr>
              <p:spPr bwMode="auto">
                <a:xfrm>
                  <a:off x="2428395" y="4143896"/>
                  <a:ext cx="1392436" cy="1374218"/>
                </a:xfrm>
                <a:custGeom>
                  <a:avLst/>
                  <a:gdLst>
                    <a:gd name="T0" fmla="*/ 0 w 2434"/>
                    <a:gd name="T1" fmla="*/ 1956 h 2402"/>
                    <a:gd name="T2" fmla="*/ 492 w 2434"/>
                    <a:gd name="T3" fmla="*/ 2402 h 2402"/>
                    <a:gd name="T4" fmla="*/ 2434 w 2434"/>
                    <a:gd name="T5" fmla="*/ 470 h 2402"/>
                    <a:gd name="T6" fmla="*/ 1966 w 2434"/>
                    <a:gd name="T7" fmla="*/ 0 h 2402"/>
                    <a:gd name="T8" fmla="*/ 0 w 2434"/>
                    <a:gd name="T9" fmla="*/ 1956 h 24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34" h="2402">
                      <a:moveTo>
                        <a:pt x="0" y="1956"/>
                      </a:moveTo>
                      <a:cubicBezTo>
                        <a:pt x="90" y="2246"/>
                        <a:pt x="246" y="2330"/>
                        <a:pt x="492" y="2402"/>
                      </a:cubicBezTo>
                      <a:cubicBezTo>
                        <a:pt x="2434" y="470"/>
                        <a:pt x="2434" y="470"/>
                        <a:pt x="2434" y="470"/>
                      </a:cubicBezTo>
                      <a:cubicBezTo>
                        <a:pt x="1966" y="0"/>
                        <a:pt x="1966" y="0"/>
                        <a:pt x="1966" y="0"/>
                      </a:cubicBezTo>
                      <a:lnTo>
                        <a:pt x="0" y="195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1" name="Freeform 15"/>
                <p:cNvSpPr/>
                <p:nvPr/>
              </p:nvSpPr>
              <p:spPr bwMode="auto">
                <a:xfrm>
                  <a:off x="3877913" y="4151183"/>
                  <a:ext cx="1414904" cy="1392435"/>
                </a:xfrm>
                <a:custGeom>
                  <a:avLst/>
                  <a:gdLst>
                    <a:gd name="T0" fmla="*/ 468 w 2473"/>
                    <a:gd name="T1" fmla="*/ 0 h 2434"/>
                    <a:gd name="T2" fmla="*/ 0 w 2473"/>
                    <a:gd name="T3" fmla="*/ 470 h 2434"/>
                    <a:gd name="T4" fmla="*/ 1974 w 2473"/>
                    <a:gd name="T5" fmla="*/ 2434 h 2434"/>
                    <a:gd name="T6" fmla="*/ 2473 w 2473"/>
                    <a:gd name="T7" fmla="*/ 1994 h 2434"/>
                    <a:gd name="T8" fmla="*/ 468 w 2473"/>
                    <a:gd name="T9" fmla="*/ 0 h 2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73" h="2434">
                      <a:moveTo>
                        <a:pt x="468" y="0"/>
                      </a:move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1974" y="2434"/>
                        <a:pt x="1974" y="2434"/>
                        <a:pt x="1974" y="2434"/>
                      </a:cubicBezTo>
                      <a:cubicBezTo>
                        <a:pt x="2200" y="2366"/>
                        <a:pt x="2332" y="2258"/>
                        <a:pt x="2473" y="1994"/>
                      </a:cubicBezTo>
                      <a:lnTo>
                        <a:pt x="46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4" name="Freeform 16"/>
                <p:cNvSpPr/>
                <p:nvPr/>
              </p:nvSpPr>
              <p:spPr bwMode="auto">
                <a:xfrm>
                  <a:off x="3670232" y="3348392"/>
                  <a:ext cx="409290" cy="2524359"/>
                </a:xfrm>
                <a:custGeom>
                  <a:avLst/>
                  <a:gdLst>
                    <a:gd name="T0" fmla="*/ 0 w 715"/>
                    <a:gd name="T1" fmla="*/ 4252 h 4412"/>
                    <a:gd name="T2" fmla="*/ 663 w 715"/>
                    <a:gd name="T3" fmla="*/ 4275 h 4412"/>
                    <a:gd name="T4" fmla="*/ 715 w 715"/>
                    <a:gd name="T5" fmla="*/ 9 h 4412"/>
                    <a:gd name="T6" fmla="*/ 52 w 715"/>
                    <a:gd name="T7" fmla="*/ 0 h 4412"/>
                    <a:gd name="T8" fmla="*/ 0 w 715"/>
                    <a:gd name="T9" fmla="*/ 4252 h 4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15" h="4412">
                      <a:moveTo>
                        <a:pt x="0" y="4252"/>
                      </a:moveTo>
                      <a:cubicBezTo>
                        <a:pt x="196" y="4412"/>
                        <a:pt x="476" y="4402"/>
                        <a:pt x="663" y="4275"/>
                      </a:cubicBezTo>
                      <a:cubicBezTo>
                        <a:pt x="715" y="9"/>
                        <a:pt x="715" y="9"/>
                        <a:pt x="715" y="9"/>
                      </a:cubicBezTo>
                      <a:cubicBezTo>
                        <a:pt x="52" y="0"/>
                        <a:pt x="52" y="0"/>
                        <a:pt x="52" y="0"/>
                      </a:cubicBezTo>
                      <a:lnTo>
                        <a:pt x="0" y="42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5" name="Group 17"/>
              <p:cNvGrpSpPr/>
              <p:nvPr/>
            </p:nvGrpSpPr>
            <p:grpSpPr>
              <a:xfrm>
                <a:off x="7565173" y="1668270"/>
                <a:ext cx="3500825" cy="3500217"/>
                <a:chOff x="2116873" y="2201895"/>
                <a:chExt cx="3500825" cy="3500217"/>
              </a:xfrm>
            </p:grpSpPr>
            <p:sp>
              <p:nvSpPr>
                <p:cNvPr id="24" name="Oval 11"/>
                <p:cNvSpPr>
                  <a:spLocks noChangeArrowheads="1"/>
                </p:cNvSpPr>
                <p:nvPr/>
              </p:nvSpPr>
              <p:spPr bwMode="auto">
                <a:xfrm>
                  <a:off x="2116873" y="2201895"/>
                  <a:ext cx="3500825" cy="3500217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7" name="Oval 12"/>
                <p:cNvSpPr>
                  <a:spLocks noChangeArrowheads="1"/>
                </p:cNvSpPr>
                <p:nvPr/>
              </p:nvSpPr>
              <p:spPr bwMode="auto">
                <a:xfrm>
                  <a:off x="2377993" y="2463014"/>
                  <a:ext cx="2979193" cy="2978585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8" name="Oval 13"/>
                <p:cNvSpPr>
                  <a:spLocks noChangeArrowheads="1"/>
                </p:cNvSpPr>
                <p:nvPr/>
              </p:nvSpPr>
              <p:spPr bwMode="auto">
                <a:xfrm>
                  <a:off x="2693765" y="2778180"/>
                  <a:ext cx="2347648" cy="2347648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9" name="Oval 14"/>
                <p:cNvSpPr>
                  <a:spLocks noChangeArrowheads="1"/>
                </p:cNvSpPr>
                <p:nvPr/>
              </p:nvSpPr>
              <p:spPr bwMode="auto">
                <a:xfrm>
                  <a:off x="2996179" y="3079985"/>
                  <a:ext cx="1742822" cy="1744036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8" name="Oval 15"/>
                <p:cNvSpPr>
                  <a:spLocks noChangeArrowheads="1"/>
                </p:cNvSpPr>
                <p:nvPr/>
              </p:nvSpPr>
              <p:spPr bwMode="auto">
                <a:xfrm>
                  <a:off x="3284018" y="3368432"/>
                  <a:ext cx="1166537" cy="1167144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9" name="Oval 16"/>
                <p:cNvSpPr>
                  <a:spLocks noChangeArrowheads="1"/>
                </p:cNvSpPr>
                <p:nvPr/>
              </p:nvSpPr>
              <p:spPr bwMode="auto">
                <a:xfrm>
                  <a:off x="3530563" y="3615584"/>
                  <a:ext cx="672839" cy="672838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31" name="Oval 17"/>
                <p:cNvSpPr>
                  <a:spLocks noChangeArrowheads="1"/>
                </p:cNvSpPr>
                <p:nvPr/>
              </p:nvSpPr>
              <p:spPr bwMode="auto">
                <a:xfrm>
                  <a:off x="3709096" y="3794117"/>
                  <a:ext cx="315773" cy="315773"/>
                </a:xfrm>
                <a:prstGeom prst="ellipse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</p:grpSp>
        <p:grpSp>
          <p:nvGrpSpPr>
            <p:cNvPr id="32" name="Group 25"/>
            <p:cNvGrpSpPr/>
            <p:nvPr/>
          </p:nvGrpSpPr>
          <p:grpSpPr>
            <a:xfrm rot="840000">
              <a:off x="10023" y="1597"/>
              <a:ext cx="2214" cy="2262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0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1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2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6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7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8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3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4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42" name="Group 34"/>
            <p:cNvGrpSpPr/>
            <p:nvPr/>
          </p:nvGrpSpPr>
          <p:grpSpPr>
            <a:xfrm rot="20700000">
              <a:off x="8166" y="2555"/>
              <a:ext cx="2622" cy="2679"/>
              <a:chOff x="5920323" y="2302554"/>
              <a:chExt cx="2180669" cy="2227927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5" name="Freeform 21"/>
              <p:cNvSpPr/>
              <p:nvPr/>
            </p:nvSpPr>
            <p:spPr bwMode="auto">
              <a:xfrm>
                <a:off x="7879324" y="4300937"/>
                <a:ext cx="221668" cy="229544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2" name="Freeform 22"/>
              <p:cNvSpPr/>
              <p:nvPr/>
            </p:nvSpPr>
            <p:spPr bwMode="auto">
              <a:xfrm>
                <a:off x="7375227" y="3756332"/>
                <a:ext cx="554732" cy="640248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6" name="Freeform 23"/>
              <p:cNvSpPr/>
              <p:nvPr/>
            </p:nvSpPr>
            <p:spPr bwMode="auto">
              <a:xfrm>
                <a:off x="7363975" y="3746206"/>
                <a:ext cx="155280" cy="247548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6" name="Freeform 24"/>
              <p:cNvSpPr/>
              <p:nvPr/>
            </p:nvSpPr>
            <p:spPr bwMode="auto">
              <a:xfrm>
                <a:off x="5920323" y="2783021"/>
                <a:ext cx="534478" cy="459088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7" name="Freeform 25"/>
              <p:cNvSpPr/>
              <p:nvPr/>
            </p:nvSpPr>
            <p:spPr bwMode="auto">
              <a:xfrm>
                <a:off x="6315274" y="2361065"/>
                <a:ext cx="198038" cy="517599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8" name="Freeform 26"/>
              <p:cNvSpPr/>
              <p:nvPr/>
            </p:nvSpPr>
            <p:spPr bwMode="auto">
              <a:xfrm>
                <a:off x="6053930" y="2855670"/>
                <a:ext cx="569359" cy="690883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9" name="Freeform 27"/>
              <p:cNvSpPr/>
              <p:nvPr/>
            </p:nvSpPr>
            <p:spPr bwMode="auto">
              <a:xfrm>
                <a:off x="6363658" y="2302554"/>
                <a:ext cx="541229" cy="755020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0" name="Freeform 28"/>
              <p:cNvSpPr/>
              <p:nvPr/>
            </p:nvSpPr>
            <p:spPr bwMode="auto">
              <a:xfrm>
                <a:off x="6451425" y="2878664"/>
                <a:ext cx="1019446" cy="1046451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51" name="Group 43"/>
            <p:cNvGrpSpPr/>
            <p:nvPr/>
          </p:nvGrpSpPr>
          <p:grpSpPr>
            <a:xfrm rot="240000">
              <a:off x="8420" y="1198"/>
              <a:ext cx="2838" cy="2900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52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3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4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5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6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7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8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9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</p:grpSp>
      <p:sp>
        <p:nvSpPr>
          <p:cNvPr id="2" name="文本框 1"/>
          <p:cNvSpPr txBox="1"/>
          <p:nvPr/>
        </p:nvSpPr>
        <p:spPr>
          <a:xfrm>
            <a:off x="995045" y="4088765"/>
            <a:ext cx="4239895" cy="2145704"/>
          </a:xfrm>
          <a:prstGeom prst="roundRect">
            <a:avLst/>
          </a:prstGeom>
          <a:noFill/>
        </p:spPr>
        <p:txBody>
          <a:bodyPr wrap="square" rtlCol="0" anchor="t">
            <a:spAutoFit/>
          </a:bodyPr>
          <a:p>
            <a:pPr indent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比如你和你的下属都同意，他应该让自己的英语达到四级 。你平时问他，有没有在学呀?他说一直在学。然后到年底，发现他还在二级三级上徘徊，就没有意思了。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一定要规定好，比如他必须在今年的第三季度通过四级考试。要给目标设定一个大家都同意的合理的完成期限。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5777865" y="4088765"/>
            <a:ext cx="5606415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目标设置要具有时间限制，根据工作任务的权重、事情的轻重缓急，拟定出完成目标项目的时间要求。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制定的每一个目标都有明确的时间期限要求，如一个季度、-年、五年，或在己知环境下的任何适当期限。在大多数情况下，目标的制定可与年度预算或主要项目的完成期限一致。但并非必须如此，这主要是要依实际情况来定。某些目标应该安排在很短的时期内完成，而另一些则要安排在更长的时期内。同样，在典型的情况下，组织层次的位置越低，为完成目标而设置的时间往往越短。</a:t>
            </a:r>
            <a:endParaRPr lang="zh-CN" altLang="en-US" sz="1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63" name="圆角矩形 62"/>
          <p:cNvSpPr/>
          <p:nvPr/>
        </p:nvSpPr>
        <p:spPr>
          <a:xfrm>
            <a:off x="2022475" y="3517265"/>
            <a:ext cx="2453640" cy="433070"/>
          </a:xfrm>
          <a:prstGeom prst="round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/>
              <a:t>启示一</a:t>
            </a:r>
            <a:endParaRPr lang="zh-CN" altLang="en-US" b="1"/>
          </a:p>
        </p:txBody>
      </p:sp>
      <p:sp>
        <p:nvSpPr>
          <p:cNvPr id="65" name="圆角矩形 64"/>
          <p:cNvSpPr/>
          <p:nvPr/>
        </p:nvSpPr>
        <p:spPr>
          <a:xfrm>
            <a:off x="7463790" y="3517265"/>
            <a:ext cx="2453640" cy="433070"/>
          </a:xfrm>
          <a:prstGeom prst="round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/>
              <a:t>启示二</a:t>
            </a:r>
            <a:endParaRPr lang="zh-CN" altLang="en-US" b="1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0" y="3378835"/>
            <a:ext cx="12246610" cy="37973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92" name="Group 10"/>
          <p:cNvGrpSpPr/>
          <p:nvPr/>
        </p:nvGrpSpPr>
        <p:grpSpPr>
          <a:xfrm rot="0">
            <a:off x="0" y="3555365"/>
            <a:ext cx="12190730" cy="44450"/>
            <a:chOff x="-1" y="5137713"/>
            <a:chExt cx="24384002" cy="89187"/>
          </a:xfrm>
        </p:grpSpPr>
        <p:sp>
          <p:nvSpPr>
            <p:cNvPr id="93" name="Shape 49"/>
            <p:cNvSpPr/>
            <p:nvPr/>
          </p:nvSpPr>
          <p:spPr>
            <a:xfrm>
              <a:off x="-1" y="5137713"/>
              <a:ext cx="24384002" cy="0"/>
            </a:xfrm>
            <a:prstGeom prst="line">
              <a:avLst/>
            </a:prstGeom>
            <a:ln w="3175">
              <a:solidFill>
                <a:schemeClr val="bg1"/>
              </a:solidFill>
              <a:miter lim="400000"/>
            </a:ln>
          </p:spPr>
          <p:txBody>
            <a:bodyPr lIns="0" tIns="0" rIns="0" bIns="0" anchor="ctr"/>
            <a:p>
              <a:pPr lvl="0">
                <a:defRPr sz="3200"/>
              </a:pPr>
              <a:endParaRPr sz="1800"/>
            </a:p>
          </p:txBody>
        </p:sp>
        <p:sp>
          <p:nvSpPr>
            <p:cNvPr id="94" name="Shape 50"/>
            <p:cNvSpPr/>
            <p:nvPr/>
          </p:nvSpPr>
          <p:spPr>
            <a:xfrm>
              <a:off x="-1" y="5226899"/>
              <a:ext cx="24384002" cy="1"/>
            </a:xfrm>
            <a:prstGeom prst="line">
              <a:avLst/>
            </a:prstGeom>
            <a:ln w="3175">
              <a:solidFill>
                <a:schemeClr val="bg1"/>
              </a:solidFill>
              <a:custDash>
                <a:ds d="600000" sp="600000"/>
              </a:custDash>
              <a:miter lim="400000"/>
            </a:ln>
          </p:spPr>
          <p:txBody>
            <a:bodyPr lIns="0" tIns="0" rIns="0" bIns="0" anchor="ctr"/>
            <a:p>
              <a:pPr lvl="0">
                <a:defRPr sz="3200"/>
              </a:pPr>
              <a:endParaRPr sz="1800"/>
            </a:p>
          </p:txBody>
        </p:sp>
      </p:grpSp>
      <p:grpSp>
        <p:nvGrpSpPr>
          <p:cNvPr id="30" name="Group 81"/>
          <p:cNvGrpSpPr/>
          <p:nvPr/>
        </p:nvGrpSpPr>
        <p:grpSpPr>
          <a:xfrm>
            <a:off x="7380605" y="2080895"/>
            <a:ext cx="3846830" cy="3602355"/>
            <a:chOff x="7133415" y="1668270"/>
            <a:chExt cx="4322441" cy="4047961"/>
          </a:xfrm>
        </p:grpSpPr>
        <p:grpSp>
          <p:nvGrpSpPr>
            <p:cNvPr id="32" name="Group 9"/>
            <p:cNvGrpSpPr/>
            <p:nvPr/>
          </p:nvGrpSpPr>
          <p:grpSpPr>
            <a:xfrm>
              <a:off x="7133415" y="2987835"/>
              <a:ext cx="4322441" cy="2728396"/>
              <a:chOff x="1685115" y="3521460"/>
              <a:chExt cx="4322441" cy="2728396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33" name="Freeform 10"/>
              <p:cNvSpPr/>
              <p:nvPr/>
            </p:nvSpPr>
            <p:spPr bwMode="auto">
              <a:xfrm>
                <a:off x="3925886" y="4199156"/>
                <a:ext cx="2081670" cy="2050700"/>
              </a:xfrm>
              <a:custGeom>
                <a:avLst/>
                <a:gdLst>
                  <a:gd name="T0" fmla="*/ 3577 w 3638"/>
                  <a:gd name="T1" fmla="*/ 3090 h 3585"/>
                  <a:gd name="T2" fmla="*/ 3555 w 3638"/>
                  <a:gd name="T3" fmla="*/ 3072 h 3585"/>
                  <a:gd name="T4" fmla="*/ 3556 w 3638"/>
                  <a:gd name="T5" fmla="*/ 3071 h 3585"/>
                  <a:gd name="T6" fmla="*/ 468 w 3638"/>
                  <a:gd name="T7" fmla="*/ 0 h 3585"/>
                  <a:gd name="T8" fmla="*/ 0 w 3638"/>
                  <a:gd name="T9" fmla="*/ 470 h 3585"/>
                  <a:gd name="T10" fmla="*/ 3062 w 3638"/>
                  <a:gd name="T11" fmla="*/ 3516 h 3585"/>
                  <a:gd name="T12" fmla="*/ 3067 w 3638"/>
                  <a:gd name="T13" fmla="*/ 3522 h 3585"/>
                  <a:gd name="T14" fmla="*/ 3084 w 3638"/>
                  <a:gd name="T15" fmla="*/ 3537 h 3585"/>
                  <a:gd name="T16" fmla="*/ 3088 w 3638"/>
                  <a:gd name="T17" fmla="*/ 3541 h 3585"/>
                  <a:gd name="T18" fmla="*/ 3088 w 3638"/>
                  <a:gd name="T19" fmla="*/ 3540 h 3585"/>
                  <a:gd name="T20" fmla="*/ 3432 w 3638"/>
                  <a:gd name="T21" fmla="*/ 3436 h 3585"/>
                  <a:gd name="T22" fmla="*/ 3577 w 3638"/>
                  <a:gd name="T23" fmla="*/ 3090 h 3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38" h="3585">
                    <a:moveTo>
                      <a:pt x="3577" y="3090"/>
                    </a:moveTo>
                    <a:cubicBezTo>
                      <a:pt x="3570" y="3083"/>
                      <a:pt x="3563" y="3077"/>
                      <a:pt x="3555" y="3072"/>
                    </a:cubicBezTo>
                    <a:cubicBezTo>
                      <a:pt x="3556" y="3071"/>
                      <a:pt x="3556" y="3071"/>
                      <a:pt x="3556" y="3071"/>
                    </a:cubicBezTo>
                    <a:cubicBezTo>
                      <a:pt x="468" y="0"/>
                      <a:pt x="468" y="0"/>
                      <a:pt x="468" y="0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3062" y="3516"/>
                      <a:pt x="3062" y="3516"/>
                      <a:pt x="3062" y="3516"/>
                    </a:cubicBezTo>
                    <a:cubicBezTo>
                      <a:pt x="3064" y="3518"/>
                      <a:pt x="3065" y="3520"/>
                      <a:pt x="3067" y="3522"/>
                    </a:cubicBezTo>
                    <a:cubicBezTo>
                      <a:pt x="3072" y="3528"/>
                      <a:pt x="3078" y="3533"/>
                      <a:pt x="3084" y="3537"/>
                    </a:cubicBezTo>
                    <a:cubicBezTo>
                      <a:pt x="3088" y="3541"/>
                      <a:pt x="3088" y="3541"/>
                      <a:pt x="3088" y="3541"/>
                    </a:cubicBezTo>
                    <a:cubicBezTo>
                      <a:pt x="3088" y="3540"/>
                      <a:pt x="3088" y="3540"/>
                      <a:pt x="3088" y="3540"/>
                    </a:cubicBezTo>
                    <a:cubicBezTo>
                      <a:pt x="3160" y="3585"/>
                      <a:pt x="3305" y="3544"/>
                      <a:pt x="3432" y="3436"/>
                    </a:cubicBezTo>
                    <a:cubicBezTo>
                      <a:pt x="3573" y="3317"/>
                      <a:pt x="3638" y="3162"/>
                      <a:pt x="3577" y="309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393700" dir="18900000" sy="23000" kx="-1200000" algn="b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4" name="Freeform 11"/>
              <p:cNvSpPr/>
              <p:nvPr/>
            </p:nvSpPr>
            <p:spPr bwMode="auto">
              <a:xfrm>
                <a:off x="1685115" y="4199156"/>
                <a:ext cx="2081063" cy="2050700"/>
              </a:xfrm>
              <a:custGeom>
                <a:avLst/>
                <a:gdLst>
                  <a:gd name="T0" fmla="*/ 3637 w 3637"/>
                  <a:gd name="T1" fmla="*/ 470 h 3585"/>
                  <a:gd name="T2" fmla="*/ 3169 w 3637"/>
                  <a:gd name="T3" fmla="*/ 0 h 3585"/>
                  <a:gd name="T4" fmla="*/ 82 w 3637"/>
                  <a:gd name="T5" fmla="*/ 3071 h 3585"/>
                  <a:gd name="T6" fmla="*/ 83 w 3637"/>
                  <a:gd name="T7" fmla="*/ 3072 h 3585"/>
                  <a:gd name="T8" fmla="*/ 61 w 3637"/>
                  <a:gd name="T9" fmla="*/ 3090 h 3585"/>
                  <a:gd name="T10" fmla="*/ 205 w 3637"/>
                  <a:gd name="T11" fmla="*/ 3436 h 3585"/>
                  <a:gd name="T12" fmla="*/ 549 w 3637"/>
                  <a:gd name="T13" fmla="*/ 3540 h 3585"/>
                  <a:gd name="T14" fmla="*/ 550 w 3637"/>
                  <a:gd name="T15" fmla="*/ 3541 h 3585"/>
                  <a:gd name="T16" fmla="*/ 553 w 3637"/>
                  <a:gd name="T17" fmla="*/ 3537 h 3585"/>
                  <a:gd name="T18" fmla="*/ 570 w 3637"/>
                  <a:gd name="T19" fmla="*/ 3522 h 3585"/>
                  <a:gd name="T20" fmla="*/ 575 w 3637"/>
                  <a:gd name="T21" fmla="*/ 3516 h 3585"/>
                  <a:gd name="T22" fmla="*/ 3637 w 3637"/>
                  <a:gd name="T23" fmla="*/ 470 h 3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37" h="3585">
                    <a:moveTo>
                      <a:pt x="3637" y="470"/>
                    </a:moveTo>
                    <a:cubicBezTo>
                      <a:pt x="3169" y="0"/>
                      <a:pt x="3169" y="0"/>
                      <a:pt x="3169" y="0"/>
                    </a:cubicBezTo>
                    <a:cubicBezTo>
                      <a:pt x="82" y="3071"/>
                      <a:pt x="82" y="3071"/>
                      <a:pt x="82" y="3071"/>
                    </a:cubicBezTo>
                    <a:cubicBezTo>
                      <a:pt x="83" y="3072"/>
                      <a:pt x="83" y="3072"/>
                      <a:pt x="83" y="3072"/>
                    </a:cubicBezTo>
                    <a:cubicBezTo>
                      <a:pt x="74" y="3077"/>
                      <a:pt x="67" y="3083"/>
                      <a:pt x="61" y="3090"/>
                    </a:cubicBezTo>
                    <a:cubicBezTo>
                      <a:pt x="0" y="3162"/>
                      <a:pt x="65" y="3317"/>
                      <a:pt x="205" y="3436"/>
                    </a:cubicBezTo>
                    <a:cubicBezTo>
                      <a:pt x="332" y="3544"/>
                      <a:pt x="477" y="3585"/>
                      <a:pt x="549" y="3540"/>
                    </a:cubicBezTo>
                    <a:cubicBezTo>
                      <a:pt x="550" y="3541"/>
                      <a:pt x="550" y="3541"/>
                      <a:pt x="550" y="3541"/>
                    </a:cubicBezTo>
                    <a:cubicBezTo>
                      <a:pt x="553" y="3537"/>
                      <a:pt x="553" y="3537"/>
                      <a:pt x="553" y="3537"/>
                    </a:cubicBezTo>
                    <a:cubicBezTo>
                      <a:pt x="560" y="3533"/>
                      <a:pt x="565" y="3528"/>
                      <a:pt x="570" y="3522"/>
                    </a:cubicBezTo>
                    <a:cubicBezTo>
                      <a:pt x="572" y="3520"/>
                      <a:pt x="574" y="3518"/>
                      <a:pt x="575" y="3516"/>
                    </a:cubicBezTo>
                    <a:lnTo>
                      <a:pt x="3637" y="47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393700" dir="18900000" sy="23000" kx="-1200000" algn="b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5" name="Freeform 12"/>
              <p:cNvSpPr/>
              <p:nvPr/>
            </p:nvSpPr>
            <p:spPr bwMode="auto">
              <a:xfrm>
                <a:off x="3668410" y="3521460"/>
                <a:ext cx="411112" cy="2598444"/>
              </a:xfrm>
              <a:custGeom>
                <a:avLst/>
                <a:gdLst>
                  <a:gd name="T0" fmla="*/ 667 w 719"/>
                  <a:gd name="T1" fmla="*/ 4334 h 4542"/>
                  <a:gd name="T2" fmla="*/ 666 w 719"/>
                  <a:gd name="T3" fmla="*/ 4326 h 4542"/>
                  <a:gd name="T4" fmla="*/ 719 w 719"/>
                  <a:gd name="T5" fmla="*/ 8 h 4542"/>
                  <a:gd name="T6" fmla="*/ 56 w 719"/>
                  <a:gd name="T7" fmla="*/ 0 h 4542"/>
                  <a:gd name="T8" fmla="*/ 2 w 719"/>
                  <a:gd name="T9" fmla="*/ 4354 h 4542"/>
                  <a:gd name="T10" fmla="*/ 4 w 719"/>
                  <a:gd name="T11" fmla="*/ 4354 h 4542"/>
                  <a:gd name="T12" fmla="*/ 1 w 719"/>
                  <a:gd name="T13" fmla="*/ 4383 h 4542"/>
                  <a:gd name="T14" fmla="*/ 347 w 719"/>
                  <a:gd name="T15" fmla="*/ 4529 h 4542"/>
                  <a:gd name="T16" fmla="*/ 665 w 719"/>
                  <a:gd name="T17" fmla="*/ 4362 h 4542"/>
                  <a:gd name="T18" fmla="*/ 666 w 719"/>
                  <a:gd name="T19" fmla="*/ 4362 h 4542"/>
                  <a:gd name="T20" fmla="*/ 666 w 719"/>
                  <a:gd name="T21" fmla="*/ 4357 h 4542"/>
                  <a:gd name="T22" fmla="*/ 667 w 719"/>
                  <a:gd name="T23" fmla="*/ 4334 h 45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9" h="4542">
                    <a:moveTo>
                      <a:pt x="667" y="4334"/>
                    </a:moveTo>
                    <a:cubicBezTo>
                      <a:pt x="667" y="4332"/>
                      <a:pt x="667" y="4329"/>
                      <a:pt x="666" y="4326"/>
                    </a:cubicBezTo>
                    <a:cubicBezTo>
                      <a:pt x="719" y="8"/>
                      <a:pt x="719" y="8"/>
                      <a:pt x="719" y="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2" y="4354"/>
                      <a:pt x="2" y="4354"/>
                      <a:pt x="2" y="4354"/>
                    </a:cubicBezTo>
                    <a:cubicBezTo>
                      <a:pt x="4" y="4354"/>
                      <a:pt x="4" y="4354"/>
                      <a:pt x="4" y="4354"/>
                    </a:cubicBezTo>
                    <a:cubicBezTo>
                      <a:pt x="1" y="4364"/>
                      <a:pt x="0" y="4373"/>
                      <a:pt x="1" y="4383"/>
                    </a:cubicBezTo>
                    <a:cubicBezTo>
                      <a:pt x="8" y="4477"/>
                      <a:pt x="163" y="4542"/>
                      <a:pt x="347" y="4529"/>
                    </a:cubicBezTo>
                    <a:cubicBezTo>
                      <a:pt x="512" y="4517"/>
                      <a:pt x="645" y="4445"/>
                      <a:pt x="665" y="4362"/>
                    </a:cubicBezTo>
                    <a:cubicBezTo>
                      <a:pt x="666" y="4362"/>
                      <a:pt x="666" y="4362"/>
                      <a:pt x="666" y="4362"/>
                    </a:cubicBezTo>
                    <a:cubicBezTo>
                      <a:pt x="666" y="4357"/>
                      <a:pt x="666" y="4357"/>
                      <a:pt x="666" y="4357"/>
                    </a:cubicBezTo>
                    <a:cubicBezTo>
                      <a:pt x="667" y="4350"/>
                      <a:pt x="668" y="4342"/>
                      <a:pt x="667" y="433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393700" dir="18900000" sy="23000" kx="-1200000" algn="b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36" name="Group 13"/>
            <p:cNvGrpSpPr/>
            <p:nvPr/>
          </p:nvGrpSpPr>
          <p:grpSpPr>
            <a:xfrm>
              <a:off x="7876695" y="2814767"/>
              <a:ext cx="2864422" cy="2524359"/>
              <a:chOff x="2428395" y="3348392"/>
              <a:chExt cx="2864422" cy="2524359"/>
            </a:xfrm>
            <a:solidFill>
              <a:schemeClr val="tx1">
                <a:alpha val="50000"/>
              </a:schemeClr>
            </a:solidFill>
          </p:grpSpPr>
          <p:sp>
            <p:nvSpPr>
              <p:cNvPr id="37" name="Freeform 14"/>
              <p:cNvSpPr/>
              <p:nvPr/>
            </p:nvSpPr>
            <p:spPr bwMode="auto">
              <a:xfrm>
                <a:off x="2428395" y="4143896"/>
                <a:ext cx="1392436" cy="1374218"/>
              </a:xfrm>
              <a:custGeom>
                <a:avLst/>
                <a:gdLst>
                  <a:gd name="T0" fmla="*/ 0 w 2434"/>
                  <a:gd name="T1" fmla="*/ 1956 h 2402"/>
                  <a:gd name="T2" fmla="*/ 492 w 2434"/>
                  <a:gd name="T3" fmla="*/ 2402 h 2402"/>
                  <a:gd name="T4" fmla="*/ 2434 w 2434"/>
                  <a:gd name="T5" fmla="*/ 470 h 2402"/>
                  <a:gd name="T6" fmla="*/ 1966 w 2434"/>
                  <a:gd name="T7" fmla="*/ 0 h 2402"/>
                  <a:gd name="T8" fmla="*/ 0 w 2434"/>
                  <a:gd name="T9" fmla="*/ 1956 h 2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4" h="2402">
                    <a:moveTo>
                      <a:pt x="0" y="1956"/>
                    </a:moveTo>
                    <a:cubicBezTo>
                      <a:pt x="90" y="2246"/>
                      <a:pt x="246" y="2330"/>
                      <a:pt x="492" y="2402"/>
                    </a:cubicBezTo>
                    <a:cubicBezTo>
                      <a:pt x="2434" y="470"/>
                      <a:pt x="2434" y="470"/>
                      <a:pt x="2434" y="470"/>
                    </a:cubicBezTo>
                    <a:cubicBezTo>
                      <a:pt x="1966" y="0"/>
                      <a:pt x="1966" y="0"/>
                      <a:pt x="1966" y="0"/>
                    </a:cubicBezTo>
                    <a:lnTo>
                      <a:pt x="0" y="19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8" name="Freeform 15"/>
              <p:cNvSpPr/>
              <p:nvPr/>
            </p:nvSpPr>
            <p:spPr bwMode="auto">
              <a:xfrm>
                <a:off x="3877913" y="4151183"/>
                <a:ext cx="1414904" cy="1392435"/>
              </a:xfrm>
              <a:custGeom>
                <a:avLst/>
                <a:gdLst>
                  <a:gd name="T0" fmla="*/ 468 w 2473"/>
                  <a:gd name="T1" fmla="*/ 0 h 2434"/>
                  <a:gd name="T2" fmla="*/ 0 w 2473"/>
                  <a:gd name="T3" fmla="*/ 470 h 2434"/>
                  <a:gd name="T4" fmla="*/ 1974 w 2473"/>
                  <a:gd name="T5" fmla="*/ 2434 h 2434"/>
                  <a:gd name="T6" fmla="*/ 2473 w 2473"/>
                  <a:gd name="T7" fmla="*/ 1994 h 2434"/>
                  <a:gd name="T8" fmla="*/ 468 w 2473"/>
                  <a:gd name="T9" fmla="*/ 0 h 2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3" h="2434">
                    <a:moveTo>
                      <a:pt x="468" y="0"/>
                    </a:moveTo>
                    <a:cubicBezTo>
                      <a:pt x="0" y="470"/>
                      <a:pt x="0" y="470"/>
                      <a:pt x="0" y="470"/>
                    </a:cubicBezTo>
                    <a:cubicBezTo>
                      <a:pt x="1974" y="2434"/>
                      <a:pt x="1974" y="2434"/>
                      <a:pt x="1974" y="2434"/>
                    </a:cubicBezTo>
                    <a:cubicBezTo>
                      <a:pt x="2200" y="2366"/>
                      <a:pt x="2332" y="2258"/>
                      <a:pt x="2473" y="1994"/>
                    </a:cubicBezTo>
                    <a:lnTo>
                      <a:pt x="46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9" name="Freeform 16"/>
              <p:cNvSpPr/>
              <p:nvPr/>
            </p:nvSpPr>
            <p:spPr bwMode="auto">
              <a:xfrm>
                <a:off x="3670232" y="3348392"/>
                <a:ext cx="409290" cy="2524359"/>
              </a:xfrm>
              <a:custGeom>
                <a:avLst/>
                <a:gdLst>
                  <a:gd name="T0" fmla="*/ 0 w 715"/>
                  <a:gd name="T1" fmla="*/ 4252 h 4412"/>
                  <a:gd name="T2" fmla="*/ 663 w 715"/>
                  <a:gd name="T3" fmla="*/ 4275 h 4412"/>
                  <a:gd name="T4" fmla="*/ 715 w 715"/>
                  <a:gd name="T5" fmla="*/ 9 h 4412"/>
                  <a:gd name="T6" fmla="*/ 52 w 715"/>
                  <a:gd name="T7" fmla="*/ 0 h 4412"/>
                  <a:gd name="T8" fmla="*/ 0 w 715"/>
                  <a:gd name="T9" fmla="*/ 4252 h 4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5" h="4412">
                    <a:moveTo>
                      <a:pt x="0" y="4252"/>
                    </a:moveTo>
                    <a:cubicBezTo>
                      <a:pt x="196" y="4412"/>
                      <a:pt x="476" y="4402"/>
                      <a:pt x="663" y="4275"/>
                    </a:cubicBezTo>
                    <a:cubicBezTo>
                      <a:pt x="715" y="9"/>
                      <a:pt x="715" y="9"/>
                      <a:pt x="715" y="9"/>
                    </a:cubicBezTo>
                    <a:cubicBezTo>
                      <a:pt x="52" y="0"/>
                      <a:pt x="52" y="0"/>
                      <a:pt x="52" y="0"/>
                    </a:cubicBezTo>
                    <a:lnTo>
                      <a:pt x="0" y="42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40" name="Group 17"/>
            <p:cNvGrpSpPr/>
            <p:nvPr/>
          </p:nvGrpSpPr>
          <p:grpSpPr>
            <a:xfrm>
              <a:off x="7565173" y="1668270"/>
              <a:ext cx="3500825" cy="3500217"/>
              <a:chOff x="2116873" y="2201895"/>
              <a:chExt cx="3500825" cy="3500217"/>
            </a:xfrm>
          </p:grpSpPr>
          <p:sp>
            <p:nvSpPr>
              <p:cNvPr id="41" name="Oval 11"/>
              <p:cNvSpPr>
                <a:spLocks noChangeArrowheads="1"/>
              </p:cNvSpPr>
              <p:nvPr/>
            </p:nvSpPr>
            <p:spPr bwMode="auto">
              <a:xfrm>
                <a:off x="2116873" y="2201895"/>
                <a:ext cx="3500825" cy="3500217"/>
              </a:xfrm>
              <a:prstGeom prst="ellipse">
                <a:avLst/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2" name="Oval 12"/>
              <p:cNvSpPr>
                <a:spLocks noChangeArrowheads="1"/>
              </p:cNvSpPr>
              <p:nvPr/>
            </p:nvSpPr>
            <p:spPr bwMode="auto">
              <a:xfrm>
                <a:off x="2377993" y="2463014"/>
                <a:ext cx="2979193" cy="297858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3" name="Oval 13"/>
              <p:cNvSpPr>
                <a:spLocks noChangeArrowheads="1"/>
              </p:cNvSpPr>
              <p:nvPr/>
            </p:nvSpPr>
            <p:spPr bwMode="auto">
              <a:xfrm>
                <a:off x="2693765" y="2778180"/>
                <a:ext cx="2347648" cy="2347648"/>
              </a:xfrm>
              <a:prstGeom prst="ellipse">
                <a:avLst/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4" name="Oval 14"/>
              <p:cNvSpPr>
                <a:spLocks noChangeArrowheads="1"/>
              </p:cNvSpPr>
              <p:nvPr/>
            </p:nvSpPr>
            <p:spPr bwMode="auto">
              <a:xfrm>
                <a:off x="2996179" y="3079985"/>
                <a:ext cx="1742822" cy="174403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5" name="Oval 15"/>
              <p:cNvSpPr>
                <a:spLocks noChangeArrowheads="1"/>
              </p:cNvSpPr>
              <p:nvPr/>
            </p:nvSpPr>
            <p:spPr bwMode="auto">
              <a:xfrm>
                <a:off x="3284018" y="3368432"/>
                <a:ext cx="1166537" cy="1167144"/>
              </a:xfrm>
              <a:prstGeom prst="ellipse">
                <a:avLst/>
              </a:pr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6" name="Oval 16"/>
              <p:cNvSpPr>
                <a:spLocks noChangeArrowheads="1"/>
              </p:cNvSpPr>
              <p:nvPr/>
            </p:nvSpPr>
            <p:spPr bwMode="auto">
              <a:xfrm>
                <a:off x="3530563" y="3615584"/>
                <a:ext cx="672839" cy="672838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7" name="Oval 17"/>
              <p:cNvSpPr>
                <a:spLocks noChangeArrowheads="1"/>
              </p:cNvSpPr>
              <p:nvPr/>
            </p:nvSpPr>
            <p:spPr bwMode="auto">
              <a:xfrm>
                <a:off x="3709096" y="3794117"/>
                <a:ext cx="315773" cy="31577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</p:grpSp>
      <p:grpSp>
        <p:nvGrpSpPr>
          <p:cNvPr id="48" name="Group 34"/>
          <p:cNvGrpSpPr/>
          <p:nvPr/>
        </p:nvGrpSpPr>
        <p:grpSpPr>
          <a:xfrm rot="20520000">
            <a:off x="6751955" y="2426335"/>
            <a:ext cx="2066925" cy="2111375"/>
            <a:chOff x="5920323" y="2302554"/>
            <a:chExt cx="2180669" cy="2227927"/>
          </a:xfrm>
          <a:effectLst>
            <a:outerShdw blurRad="177800" dir="18900000" sy="23000" kx="-1200000" algn="bl" rotWithShape="0">
              <a:prstClr val="black">
                <a:alpha val="29000"/>
              </a:prstClr>
            </a:outerShdw>
          </a:effectLst>
        </p:grpSpPr>
        <p:sp>
          <p:nvSpPr>
            <p:cNvPr id="49" name="Freeform 21"/>
            <p:cNvSpPr/>
            <p:nvPr/>
          </p:nvSpPr>
          <p:spPr bwMode="auto">
            <a:xfrm>
              <a:off x="7879324" y="4300937"/>
              <a:ext cx="221668" cy="229544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50" name="Freeform 22"/>
            <p:cNvSpPr/>
            <p:nvPr/>
          </p:nvSpPr>
          <p:spPr bwMode="auto">
            <a:xfrm>
              <a:off x="7375227" y="3756332"/>
              <a:ext cx="554732" cy="640248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51" name="Freeform 23"/>
            <p:cNvSpPr/>
            <p:nvPr/>
          </p:nvSpPr>
          <p:spPr bwMode="auto">
            <a:xfrm>
              <a:off x="7363975" y="3746206"/>
              <a:ext cx="155280" cy="247548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52" name="Freeform 24"/>
            <p:cNvSpPr/>
            <p:nvPr/>
          </p:nvSpPr>
          <p:spPr bwMode="auto">
            <a:xfrm>
              <a:off x="5920323" y="2783021"/>
              <a:ext cx="534478" cy="459088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53" name="Freeform 25"/>
            <p:cNvSpPr/>
            <p:nvPr/>
          </p:nvSpPr>
          <p:spPr bwMode="auto">
            <a:xfrm>
              <a:off x="6315274" y="2361065"/>
              <a:ext cx="198038" cy="517599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54" name="Freeform 26"/>
            <p:cNvSpPr/>
            <p:nvPr/>
          </p:nvSpPr>
          <p:spPr bwMode="auto">
            <a:xfrm>
              <a:off x="6072227" y="2841532"/>
              <a:ext cx="569359" cy="690883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bg2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55" name="Freeform 27"/>
            <p:cNvSpPr/>
            <p:nvPr/>
          </p:nvSpPr>
          <p:spPr bwMode="auto">
            <a:xfrm>
              <a:off x="6363658" y="2302554"/>
              <a:ext cx="541229" cy="755020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bg2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56" name="Freeform 28"/>
            <p:cNvSpPr/>
            <p:nvPr/>
          </p:nvSpPr>
          <p:spPr bwMode="auto">
            <a:xfrm>
              <a:off x="6451425" y="2878664"/>
              <a:ext cx="1019446" cy="1046451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</p:grpSp>
      <p:grpSp>
        <p:nvGrpSpPr>
          <p:cNvPr id="57" name="Group 43"/>
          <p:cNvGrpSpPr/>
          <p:nvPr/>
        </p:nvGrpSpPr>
        <p:grpSpPr>
          <a:xfrm rot="1020000">
            <a:off x="8169275" y="1069975"/>
            <a:ext cx="1816735" cy="1856105"/>
            <a:chOff x="6076950" y="2555876"/>
            <a:chExt cx="3076576" cy="3143249"/>
          </a:xfrm>
          <a:effectLst>
            <a:outerShdw blurRad="177800" dir="18900000" sy="23000" kx="-1200000" algn="bl" rotWithShape="0">
              <a:prstClr val="black">
                <a:alpha val="29000"/>
              </a:prstClr>
            </a:outerShdw>
          </a:effectLst>
        </p:grpSpPr>
        <p:sp>
          <p:nvSpPr>
            <p:cNvPr id="58" name="Freeform 21"/>
            <p:cNvSpPr/>
            <p:nvPr/>
          </p:nvSpPr>
          <p:spPr bwMode="auto">
            <a:xfrm>
              <a:off x="8840788" y="5375275"/>
              <a:ext cx="312738" cy="32385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59" name="Freeform 22"/>
            <p:cNvSpPr/>
            <p:nvPr/>
          </p:nvSpPr>
          <p:spPr bwMode="auto">
            <a:xfrm>
              <a:off x="8129588" y="4606925"/>
              <a:ext cx="782638" cy="903287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60" name="Freeform 23"/>
            <p:cNvSpPr/>
            <p:nvPr/>
          </p:nvSpPr>
          <p:spPr bwMode="auto">
            <a:xfrm>
              <a:off x="8113713" y="4592638"/>
              <a:ext cx="219075" cy="349250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61" name="Freeform 24"/>
            <p:cNvSpPr/>
            <p:nvPr/>
          </p:nvSpPr>
          <p:spPr bwMode="auto">
            <a:xfrm>
              <a:off x="6076950" y="3233738"/>
              <a:ext cx="754063" cy="647700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62" name="Freeform 25"/>
            <p:cNvSpPr/>
            <p:nvPr/>
          </p:nvSpPr>
          <p:spPr bwMode="auto">
            <a:xfrm>
              <a:off x="6634163" y="2638425"/>
              <a:ext cx="279400" cy="730250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63" name="Freeform 26"/>
            <p:cNvSpPr/>
            <p:nvPr/>
          </p:nvSpPr>
          <p:spPr bwMode="auto">
            <a:xfrm>
              <a:off x="6291263" y="3316288"/>
              <a:ext cx="803275" cy="974725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64" name="Freeform 27"/>
            <p:cNvSpPr/>
            <p:nvPr/>
          </p:nvSpPr>
          <p:spPr bwMode="auto">
            <a:xfrm>
              <a:off x="6702425" y="2555876"/>
              <a:ext cx="763588" cy="1065212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65" name="Freeform 28"/>
            <p:cNvSpPr/>
            <p:nvPr/>
          </p:nvSpPr>
          <p:spPr bwMode="auto">
            <a:xfrm>
              <a:off x="6826250" y="3368675"/>
              <a:ext cx="1438275" cy="147637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</p:grpSp>
      <p:grpSp>
        <p:nvGrpSpPr>
          <p:cNvPr id="66" name="Group 25"/>
          <p:cNvGrpSpPr/>
          <p:nvPr/>
        </p:nvGrpSpPr>
        <p:grpSpPr>
          <a:xfrm>
            <a:off x="6974840" y="1219200"/>
            <a:ext cx="2327910" cy="2378075"/>
            <a:chOff x="6076950" y="2555876"/>
            <a:chExt cx="3076576" cy="3143249"/>
          </a:xfrm>
          <a:effectLst>
            <a:outerShdw blurRad="177800" dir="18900000" sy="23000" kx="-1200000" algn="bl" rotWithShape="0">
              <a:prstClr val="black">
                <a:alpha val="29000"/>
              </a:prstClr>
            </a:outerShdw>
          </a:effectLst>
        </p:grpSpPr>
        <p:sp>
          <p:nvSpPr>
            <p:cNvPr id="67" name="Freeform 21"/>
            <p:cNvSpPr/>
            <p:nvPr/>
          </p:nvSpPr>
          <p:spPr bwMode="auto">
            <a:xfrm>
              <a:off x="8840788" y="5375275"/>
              <a:ext cx="312738" cy="32385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68" name="Freeform 22"/>
            <p:cNvSpPr/>
            <p:nvPr/>
          </p:nvSpPr>
          <p:spPr bwMode="auto">
            <a:xfrm>
              <a:off x="8129588" y="4606925"/>
              <a:ext cx="782638" cy="903287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69" name="Freeform 23"/>
            <p:cNvSpPr/>
            <p:nvPr/>
          </p:nvSpPr>
          <p:spPr bwMode="auto">
            <a:xfrm>
              <a:off x="8113713" y="4592638"/>
              <a:ext cx="219075" cy="349250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70" name="Freeform 24"/>
            <p:cNvSpPr/>
            <p:nvPr/>
          </p:nvSpPr>
          <p:spPr bwMode="auto">
            <a:xfrm>
              <a:off x="6076950" y="3233738"/>
              <a:ext cx="754063" cy="647700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71" name="Freeform 25"/>
            <p:cNvSpPr/>
            <p:nvPr/>
          </p:nvSpPr>
          <p:spPr bwMode="auto">
            <a:xfrm>
              <a:off x="6634163" y="2638425"/>
              <a:ext cx="279400" cy="730250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72" name="Freeform 26"/>
            <p:cNvSpPr/>
            <p:nvPr/>
          </p:nvSpPr>
          <p:spPr bwMode="auto">
            <a:xfrm>
              <a:off x="6291263" y="3316288"/>
              <a:ext cx="803275" cy="974725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73" name="Freeform 27"/>
            <p:cNvSpPr/>
            <p:nvPr/>
          </p:nvSpPr>
          <p:spPr bwMode="auto">
            <a:xfrm>
              <a:off x="6702425" y="2555876"/>
              <a:ext cx="763588" cy="1065212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74" name="Freeform 28"/>
            <p:cNvSpPr/>
            <p:nvPr/>
          </p:nvSpPr>
          <p:spPr bwMode="auto">
            <a:xfrm>
              <a:off x="6826250" y="3368675"/>
              <a:ext cx="1438275" cy="147637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</p:grpSp>
      <p:sp>
        <p:nvSpPr>
          <p:cNvPr id="90" name="Shape 45"/>
          <p:cNvSpPr/>
          <p:nvPr/>
        </p:nvSpPr>
        <p:spPr>
          <a:xfrm>
            <a:off x="907415" y="2663825"/>
            <a:ext cx="2834005" cy="760730"/>
          </a:xfrm>
          <a:prstGeom prst="rect">
            <a:avLst/>
          </a:prstGeom>
          <a:ln w="12700">
            <a:miter lim="400000"/>
          </a:ln>
        </p:spPr>
        <p:txBody>
          <a:bodyPr wrap="square" lIns="34290" tIns="34290" rIns="34290" bIns="34290">
            <a:spAutoFit/>
          </a:bodyPr>
          <a:lstStyle>
            <a:lvl1pPr algn="l" defTabSz="914400">
              <a:defRPr sz="9000" cap="all" spc="1350">
                <a:solidFill>
                  <a:srgbClr val="3766D7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</a:lstStyle>
          <a:p>
            <a:pPr lvl="0" algn="ctr">
              <a:defRPr sz="1800" cap="none" spc="0">
                <a:solidFill>
                  <a:srgbClr val="000000"/>
                </a:solidFill>
              </a:defRPr>
            </a:pPr>
            <a:r>
              <a:rPr lang="en-US" altLang="zh-CN" sz="4500" b="1" spc="281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 charset="-122"/>
              </a:rPr>
              <a:t>PART 04</a:t>
            </a:r>
            <a:endParaRPr lang="en-US" altLang="zh-CN" sz="4500" b="1" spc="281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 charset="-122"/>
            </a:endParaRPr>
          </a:p>
        </p:txBody>
      </p:sp>
      <p:sp>
        <p:nvSpPr>
          <p:cNvPr id="91" name="Shape 45"/>
          <p:cNvSpPr/>
          <p:nvPr/>
        </p:nvSpPr>
        <p:spPr>
          <a:xfrm>
            <a:off x="906780" y="3898900"/>
            <a:ext cx="6473825" cy="914400"/>
          </a:xfrm>
          <a:prstGeom prst="rect">
            <a:avLst/>
          </a:prstGeom>
          <a:ln w="12700">
            <a:miter lim="400000"/>
          </a:ln>
        </p:spPr>
        <p:txBody>
          <a:bodyPr wrap="square" lIns="34290" tIns="34290" rIns="34290" bIns="34290">
            <a:spAutoFit/>
          </a:bodyPr>
          <a:lstStyle>
            <a:lvl1pPr algn="l" defTabSz="914400">
              <a:defRPr sz="9000" cap="all" spc="1350">
                <a:solidFill>
                  <a:srgbClr val="3766D7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</a:lstStyle>
          <a:p>
            <a:pPr lvl="0" algn="l">
              <a:defRPr sz="1800" cap="none" spc="0">
                <a:solidFill>
                  <a:srgbClr val="000000"/>
                </a:solidFill>
              </a:defRPr>
            </a:pPr>
            <a:r>
              <a:rPr lang="en-US" altLang="zh-CN" sz="5500" b="1" spc="28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 charset="-122"/>
                <a:sym typeface="+mn-ea"/>
              </a:rPr>
              <a:t>Smart </a:t>
            </a:r>
            <a:r>
              <a:rPr lang="zh-CN" altLang="en-US" sz="5500" b="1" spc="28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 charset="-122"/>
                <a:sym typeface="+mn-ea"/>
              </a:rPr>
              <a:t>管理的意义</a:t>
            </a:r>
            <a:endParaRPr lang="zh-CN" sz="5500" b="1" spc="28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 charset="-122"/>
            </a:endParaRPr>
          </a:p>
        </p:txBody>
      </p:sp>
      <p:sp>
        <p:nvSpPr>
          <p:cNvPr id="3" name="TextBox 16"/>
          <p:cNvSpPr txBox="1"/>
          <p:nvPr/>
        </p:nvSpPr>
        <p:spPr>
          <a:xfrm>
            <a:off x="9812759" y="297321"/>
            <a:ext cx="978484" cy="55308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p>
            <a:pPr algn="dist"/>
            <a:r>
              <a:rPr lang="en-US" altLang="zh-CN" sz="30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LOGO</a:t>
            </a:r>
            <a:endParaRPr lang="en-US" altLang="zh-CN" sz="3000" spc="-15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0730285" y="383677"/>
            <a:ext cx="1168339" cy="349867"/>
            <a:chOff x="16110" y="530"/>
            <a:chExt cx="1840" cy="551"/>
          </a:xfrm>
        </p:grpSpPr>
        <p:sp>
          <p:nvSpPr>
            <p:cNvPr id="5" name="矩形 4"/>
            <p:cNvSpPr/>
            <p:nvPr/>
          </p:nvSpPr>
          <p:spPr>
            <a:xfrm>
              <a:off x="16169" y="579"/>
              <a:ext cx="1626" cy="50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360"/>
            </a:p>
          </p:txBody>
        </p:sp>
        <p:sp>
          <p:nvSpPr>
            <p:cNvPr id="6" name="TextBox 10"/>
            <p:cNvSpPr txBox="1"/>
            <p:nvPr/>
          </p:nvSpPr>
          <p:spPr>
            <a:xfrm>
              <a:off x="16110" y="530"/>
              <a:ext cx="1723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您的公司名称</a:t>
              </a:r>
              <a:endPara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Box 12"/>
            <p:cNvSpPr txBox="1"/>
            <p:nvPr/>
          </p:nvSpPr>
          <p:spPr>
            <a:xfrm>
              <a:off x="16110" y="792"/>
              <a:ext cx="1840" cy="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YOUR CONPANY NAME</a:t>
              </a:r>
              <a:endParaRPr lang="en-US" altLang="zh-CN" sz="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0" name="组合 39"/>
          <p:cNvGrpSpPr/>
          <p:nvPr/>
        </p:nvGrpSpPr>
        <p:grpSpPr>
          <a:xfrm>
            <a:off x="265430" y="267970"/>
            <a:ext cx="438785" cy="622300"/>
            <a:chOff x="418" y="422"/>
            <a:chExt cx="691" cy="980"/>
          </a:xfrm>
          <a:solidFill>
            <a:srgbClr val="0070C0"/>
          </a:solidFill>
        </p:grpSpPr>
        <p:sp>
          <p:nvSpPr>
            <p:cNvPr id="41" name="Freeform 5"/>
            <p:cNvSpPr/>
            <p:nvPr/>
          </p:nvSpPr>
          <p:spPr bwMode="auto">
            <a:xfrm>
              <a:off x="425" y="422"/>
              <a:ext cx="414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6"/>
            <p:cNvSpPr/>
            <p:nvPr/>
          </p:nvSpPr>
          <p:spPr bwMode="auto">
            <a:xfrm>
              <a:off x="695" y="696"/>
              <a:ext cx="414" cy="423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7"/>
            <p:cNvSpPr/>
            <p:nvPr/>
          </p:nvSpPr>
          <p:spPr bwMode="auto">
            <a:xfrm>
              <a:off x="418" y="982"/>
              <a:ext cx="411" cy="420"/>
            </a:xfrm>
            <a:custGeom>
              <a:avLst/>
              <a:gdLst>
                <a:gd name="T0" fmla="*/ 11 w 295"/>
                <a:gd name="T1" fmla="*/ 128 h 295"/>
                <a:gd name="T2" fmla="*/ 128 w 295"/>
                <a:gd name="T3" fmla="*/ 11 h 295"/>
                <a:gd name="T4" fmla="*/ 167 w 295"/>
                <a:gd name="T5" fmla="*/ 11 h 295"/>
                <a:gd name="T6" fmla="*/ 284 w 295"/>
                <a:gd name="T7" fmla="*/ 128 h 295"/>
                <a:gd name="T8" fmla="*/ 284 w 295"/>
                <a:gd name="T9" fmla="*/ 167 h 295"/>
                <a:gd name="T10" fmla="*/ 167 w 295"/>
                <a:gd name="T11" fmla="*/ 284 h 295"/>
                <a:gd name="T12" fmla="*/ 128 w 295"/>
                <a:gd name="T13" fmla="*/ 284 h 295"/>
                <a:gd name="T14" fmla="*/ 11 w 295"/>
                <a:gd name="T15" fmla="*/ 167 h 295"/>
                <a:gd name="T16" fmla="*/ 11 w 295"/>
                <a:gd name="T17" fmla="*/ 12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5" h="295">
                  <a:moveTo>
                    <a:pt x="11" y="128"/>
                  </a:moveTo>
                  <a:lnTo>
                    <a:pt x="128" y="11"/>
                  </a:lnTo>
                  <a:cubicBezTo>
                    <a:pt x="139" y="0"/>
                    <a:pt x="156" y="0"/>
                    <a:pt x="167" y="11"/>
                  </a:cubicBezTo>
                  <a:lnTo>
                    <a:pt x="284" y="128"/>
                  </a:lnTo>
                  <a:cubicBezTo>
                    <a:pt x="295" y="139"/>
                    <a:pt x="295" y="156"/>
                    <a:pt x="284" y="167"/>
                  </a:cubicBezTo>
                  <a:lnTo>
                    <a:pt x="167" y="284"/>
                  </a:lnTo>
                  <a:cubicBezTo>
                    <a:pt x="156" y="295"/>
                    <a:pt x="139" y="295"/>
                    <a:pt x="128" y="284"/>
                  </a:cubicBezTo>
                  <a:lnTo>
                    <a:pt x="11" y="167"/>
                  </a:lnTo>
                  <a:cubicBezTo>
                    <a:pt x="0" y="156"/>
                    <a:pt x="0" y="139"/>
                    <a:pt x="11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45" name="直接连接符 44"/>
          <p:cNvCxnSpPr/>
          <p:nvPr/>
        </p:nvCxnSpPr>
        <p:spPr>
          <a:xfrm>
            <a:off x="874395" y="921385"/>
            <a:ext cx="10248900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"/>
          <p:cNvSpPr>
            <a:spLocks noChangeArrowheads="1"/>
          </p:cNvSpPr>
          <p:nvPr/>
        </p:nvSpPr>
        <p:spPr bwMode="auto">
          <a:xfrm>
            <a:off x="789305" y="338455"/>
            <a:ext cx="6035675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8760" tIns="59381" rIns="118760" bIns="5938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l">
              <a:buClrTx/>
              <a:buSzTx/>
              <a:buNone/>
            </a:pPr>
            <a:r>
              <a:rPr lang="en-US" altLang="zh-CN" sz="2800" b="1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Smart  </a:t>
            </a:r>
            <a:r>
              <a:rPr lang="zh-CN" altLang="en-US" sz="2800" b="1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管理的意义</a:t>
            </a:r>
            <a:endParaRPr lang="zh-CN" altLang="en-US" sz="2800" b="1" dirty="0" smtClean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0817225" y="164465"/>
            <a:ext cx="1038860" cy="1056005"/>
            <a:chOff x="8166" y="1198"/>
            <a:chExt cx="5105" cy="5191"/>
          </a:xfrm>
        </p:grpSpPr>
        <p:grpSp>
          <p:nvGrpSpPr>
            <p:cNvPr id="82" name="Group 81"/>
            <p:cNvGrpSpPr/>
            <p:nvPr/>
          </p:nvGrpSpPr>
          <p:grpSpPr>
            <a:xfrm>
              <a:off x="8983" y="2373"/>
              <a:ext cx="4288" cy="4016"/>
              <a:chOff x="7133415" y="1668270"/>
              <a:chExt cx="4322441" cy="4047961"/>
            </a:xfrm>
          </p:grpSpPr>
          <p:grpSp>
            <p:nvGrpSpPr>
              <p:cNvPr id="6" name="Group 9"/>
              <p:cNvGrpSpPr/>
              <p:nvPr/>
            </p:nvGrpSpPr>
            <p:grpSpPr>
              <a:xfrm>
                <a:off x="7133415" y="2987835"/>
                <a:ext cx="4322441" cy="2728396"/>
                <a:chOff x="1685115" y="3521460"/>
                <a:chExt cx="4322441" cy="2728396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16" name="Freeform 10"/>
                <p:cNvSpPr/>
                <p:nvPr/>
              </p:nvSpPr>
              <p:spPr bwMode="auto">
                <a:xfrm>
                  <a:off x="3925886" y="4199156"/>
                  <a:ext cx="2081670" cy="2050700"/>
                </a:xfrm>
                <a:custGeom>
                  <a:avLst/>
                  <a:gdLst>
                    <a:gd name="T0" fmla="*/ 3577 w 3638"/>
                    <a:gd name="T1" fmla="*/ 3090 h 3585"/>
                    <a:gd name="T2" fmla="*/ 3555 w 3638"/>
                    <a:gd name="T3" fmla="*/ 3072 h 3585"/>
                    <a:gd name="T4" fmla="*/ 3556 w 3638"/>
                    <a:gd name="T5" fmla="*/ 3071 h 3585"/>
                    <a:gd name="T6" fmla="*/ 468 w 3638"/>
                    <a:gd name="T7" fmla="*/ 0 h 3585"/>
                    <a:gd name="T8" fmla="*/ 0 w 3638"/>
                    <a:gd name="T9" fmla="*/ 470 h 3585"/>
                    <a:gd name="T10" fmla="*/ 3062 w 3638"/>
                    <a:gd name="T11" fmla="*/ 3516 h 3585"/>
                    <a:gd name="T12" fmla="*/ 3067 w 3638"/>
                    <a:gd name="T13" fmla="*/ 3522 h 3585"/>
                    <a:gd name="T14" fmla="*/ 3084 w 3638"/>
                    <a:gd name="T15" fmla="*/ 3537 h 3585"/>
                    <a:gd name="T16" fmla="*/ 3088 w 3638"/>
                    <a:gd name="T17" fmla="*/ 3541 h 3585"/>
                    <a:gd name="T18" fmla="*/ 3088 w 3638"/>
                    <a:gd name="T19" fmla="*/ 3540 h 3585"/>
                    <a:gd name="T20" fmla="*/ 3432 w 3638"/>
                    <a:gd name="T21" fmla="*/ 3436 h 3585"/>
                    <a:gd name="T22" fmla="*/ 3577 w 3638"/>
                    <a:gd name="T23" fmla="*/ 309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8" h="3585">
                      <a:moveTo>
                        <a:pt x="3577" y="3090"/>
                      </a:moveTo>
                      <a:cubicBezTo>
                        <a:pt x="3570" y="3083"/>
                        <a:pt x="3563" y="3077"/>
                        <a:pt x="3555" y="3072"/>
                      </a:cubicBezTo>
                      <a:cubicBezTo>
                        <a:pt x="3556" y="3071"/>
                        <a:pt x="3556" y="3071"/>
                        <a:pt x="3556" y="3071"/>
                      </a:cubicBezTo>
                      <a:cubicBezTo>
                        <a:pt x="468" y="0"/>
                        <a:pt x="468" y="0"/>
                        <a:pt x="468" y="0"/>
                      </a:cubicBez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3062" y="3516"/>
                        <a:pt x="3062" y="3516"/>
                        <a:pt x="3062" y="3516"/>
                      </a:cubicBezTo>
                      <a:cubicBezTo>
                        <a:pt x="3064" y="3518"/>
                        <a:pt x="3065" y="3520"/>
                        <a:pt x="3067" y="3522"/>
                      </a:cubicBezTo>
                      <a:cubicBezTo>
                        <a:pt x="3072" y="3528"/>
                        <a:pt x="3078" y="3533"/>
                        <a:pt x="3084" y="3537"/>
                      </a:cubicBezTo>
                      <a:cubicBezTo>
                        <a:pt x="3088" y="3541"/>
                        <a:pt x="3088" y="3541"/>
                        <a:pt x="3088" y="3541"/>
                      </a:cubicBezTo>
                      <a:cubicBezTo>
                        <a:pt x="3088" y="3540"/>
                        <a:pt x="3088" y="3540"/>
                        <a:pt x="3088" y="3540"/>
                      </a:cubicBezTo>
                      <a:cubicBezTo>
                        <a:pt x="3160" y="3585"/>
                        <a:pt x="3305" y="3544"/>
                        <a:pt x="3432" y="3436"/>
                      </a:cubicBezTo>
                      <a:cubicBezTo>
                        <a:pt x="3573" y="3317"/>
                        <a:pt x="3638" y="3162"/>
                        <a:pt x="3577" y="309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7" name="Freeform 11"/>
                <p:cNvSpPr/>
                <p:nvPr/>
              </p:nvSpPr>
              <p:spPr bwMode="auto">
                <a:xfrm>
                  <a:off x="1685115" y="4199156"/>
                  <a:ext cx="2081063" cy="2050700"/>
                </a:xfrm>
                <a:custGeom>
                  <a:avLst/>
                  <a:gdLst>
                    <a:gd name="T0" fmla="*/ 3637 w 3637"/>
                    <a:gd name="T1" fmla="*/ 470 h 3585"/>
                    <a:gd name="T2" fmla="*/ 3169 w 3637"/>
                    <a:gd name="T3" fmla="*/ 0 h 3585"/>
                    <a:gd name="T4" fmla="*/ 82 w 3637"/>
                    <a:gd name="T5" fmla="*/ 3071 h 3585"/>
                    <a:gd name="T6" fmla="*/ 83 w 3637"/>
                    <a:gd name="T7" fmla="*/ 3072 h 3585"/>
                    <a:gd name="T8" fmla="*/ 61 w 3637"/>
                    <a:gd name="T9" fmla="*/ 3090 h 3585"/>
                    <a:gd name="T10" fmla="*/ 205 w 3637"/>
                    <a:gd name="T11" fmla="*/ 3436 h 3585"/>
                    <a:gd name="T12" fmla="*/ 549 w 3637"/>
                    <a:gd name="T13" fmla="*/ 3540 h 3585"/>
                    <a:gd name="T14" fmla="*/ 550 w 3637"/>
                    <a:gd name="T15" fmla="*/ 3541 h 3585"/>
                    <a:gd name="T16" fmla="*/ 553 w 3637"/>
                    <a:gd name="T17" fmla="*/ 3537 h 3585"/>
                    <a:gd name="T18" fmla="*/ 570 w 3637"/>
                    <a:gd name="T19" fmla="*/ 3522 h 3585"/>
                    <a:gd name="T20" fmla="*/ 575 w 3637"/>
                    <a:gd name="T21" fmla="*/ 3516 h 3585"/>
                    <a:gd name="T22" fmla="*/ 3637 w 3637"/>
                    <a:gd name="T23" fmla="*/ 47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7" h="3585">
                      <a:moveTo>
                        <a:pt x="3637" y="470"/>
                      </a:moveTo>
                      <a:cubicBezTo>
                        <a:pt x="3169" y="0"/>
                        <a:pt x="3169" y="0"/>
                        <a:pt x="3169" y="0"/>
                      </a:cubicBezTo>
                      <a:cubicBezTo>
                        <a:pt x="82" y="3071"/>
                        <a:pt x="82" y="3071"/>
                        <a:pt x="82" y="3071"/>
                      </a:cubicBezTo>
                      <a:cubicBezTo>
                        <a:pt x="83" y="3072"/>
                        <a:pt x="83" y="3072"/>
                        <a:pt x="83" y="3072"/>
                      </a:cubicBezTo>
                      <a:cubicBezTo>
                        <a:pt x="74" y="3077"/>
                        <a:pt x="67" y="3083"/>
                        <a:pt x="61" y="3090"/>
                      </a:cubicBezTo>
                      <a:cubicBezTo>
                        <a:pt x="0" y="3162"/>
                        <a:pt x="65" y="3317"/>
                        <a:pt x="205" y="3436"/>
                      </a:cubicBezTo>
                      <a:cubicBezTo>
                        <a:pt x="332" y="3544"/>
                        <a:pt x="477" y="3585"/>
                        <a:pt x="549" y="3540"/>
                      </a:cubicBezTo>
                      <a:cubicBezTo>
                        <a:pt x="550" y="3541"/>
                        <a:pt x="550" y="3541"/>
                        <a:pt x="550" y="3541"/>
                      </a:cubicBezTo>
                      <a:cubicBezTo>
                        <a:pt x="553" y="3537"/>
                        <a:pt x="553" y="3537"/>
                        <a:pt x="553" y="3537"/>
                      </a:cubicBezTo>
                      <a:cubicBezTo>
                        <a:pt x="560" y="3533"/>
                        <a:pt x="565" y="3528"/>
                        <a:pt x="570" y="3522"/>
                      </a:cubicBezTo>
                      <a:cubicBezTo>
                        <a:pt x="572" y="3520"/>
                        <a:pt x="574" y="3518"/>
                        <a:pt x="575" y="3516"/>
                      </a:cubicBezTo>
                      <a:lnTo>
                        <a:pt x="3637" y="4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18" name="Freeform 12"/>
                <p:cNvSpPr/>
                <p:nvPr/>
              </p:nvSpPr>
              <p:spPr bwMode="auto">
                <a:xfrm>
                  <a:off x="3668410" y="3521460"/>
                  <a:ext cx="411112" cy="2598444"/>
                </a:xfrm>
                <a:custGeom>
                  <a:avLst/>
                  <a:gdLst>
                    <a:gd name="T0" fmla="*/ 667 w 719"/>
                    <a:gd name="T1" fmla="*/ 4334 h 4542"/>
                    <a:gd name="T2" fmla="*/ 666 w 719"/>
                    <a:gd name="T3" fmla="*/ 4326 h 4542"/>
                    <a:gd name="T4" fmla="*/ 719 w 719"/>
                    <a:gd name="T5" fmla="*/ 8 h 4542"/>
                    <a:gd name="T6" fmla="*/ 56 w 719"/>
                    <a:gd name="T7" fmla="*/ 0 h 4542"/>
                    <a:gd name="T8" fmla="*/ 2 w 719"/>
                    <a:gd name="T9" fmla="*/ 4354 h 4542"/>
                    <a:gd name="T10" fmla="*/ 4 w 719"/>
                    <a:gd name="T11" fmla="*/ 4354 h 4542"/>
                    <a:gd name="T12" fmla="*/ 1 w 719"/>
                    <a:gd name="T13" fmla="*/ 4383 h 4542"/>
                    <a:gd name="T14" fmla="*/ 347 w 719"/>
                    <a:gd name="T15" fmla="*/ 4529 h 4542"/>
                    <a:gd name="T16" fmla="*/ 665 w 719"/>
                    <a:gd name="T17" fmla="*/ 4362 h 4542"/>
                    <a:gd name="T18" fmla="*/ 666 w 719"/>
                    <a:gd name="T19" fmla="*/ 4362 h 4542"/>
                    <a:gd name="T20" fmla="*/ 666 w 719"/>
                    <a:gd name="T21" fmla="*/ 4357 h 4542"/>
                    <a:gd name="T22" fmla="*/ 667 w 719"/>
                    <a:gd name="T23" fmla="*/ 4334 h 45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19" h="4542">
                      <a:moveTo>
                        <a:pt x="667" y="4334"/>
                      </a:moveTo>
                      <a:cubicBezTo>
                        <a:pt x="667" y="4332"/>
                        <a:pt x="667" y="4329"/>
                        <a:pt x="666" y="4326"/>
                      </a:cubicBezTo>
                      <a:cubicBezTo>
                        <a:pt x="719" y="8"/>
                        <a:pt x="719" y="8"/>
                        <a:pt x="719" y="8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2" y="4354"/>
                        <a:pt x="2" y="4354"/>
                        <a:pt x="2" y="4354"/>
                      </a:cubicBezTo>
                      <a:cubicBezTo>
                        <a:pt x="4" y="4354"/>
                        <a:pt x="4" y="4354"/>
                        <a:pt x="4" y="4354"/>
                      </a:cubicBezTo>
                      <a:cubicBezTo>
                        <a:pt x="1" y="4364"/>
                        <a:pt x="0" y="4373"/>
                        <a:pt x="1" y="4383"/>
                      </a:cubicBezTo>
                      <a:cubicBezTo>
                        <a:pt x="8" y="4477"/>
                        <a:pt x="163" y="4542"/>
                        <a:pt x="347" y="4529"/>
                      </a:cubicBezTo>
                      <a:cubicBezTo>
                        <a:pt x="512" y="4517"/>
                        <a:pt x="645" y="4445"/>
                        <a:pt x="665" y="4362"/>
                      </a:cubicBezTo>
                      <a:cubicBezTo>
                        <a:pt x="666" y="4362"/>
                        <a:pt x="666" y="4362"/>
                        <a:pt x="666" y="4362"/>
                      </a:cubicBezTo>
                      <a:cubicBezTo>
                        <a:pt x="666" y="4357"/>
                        <a:pt x="666" y="4357"/>
                        <a:pt x="666" y="4357"/>
                      </a:cubicBezTo>
                      <a:cubicBezTo>
                        <a:pt x="667" y="4350"/>
                        <a:pt x="668" y="4342"/>
                        <a:pt x="667" y="43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19" name="Group 13"/>
              <p:cNvGrpSpPr/>
              <p:nvPr/>
            </p:nvGrpSpPr>
            <p:grpSpPr>
              <a:xfrm>
                <a:off x="7876695" y="2814767"/>
                <a:ext cx="2864422" cy="2524359"/>
                <a:chOff x="2428395" y="3348392"/>
                <a:chExt cx="2864422" cy="2524359"/>
              </a:xfrm>
              <a:solidFill>
                <a:schemeClr val="tx1">
                  <a:alpha val="50000"/>
                </a:schemeClr>
              </a:solidFill>
            </p:grpSpPr>
            <p:sp>
              <p:nvSpPr>
                <p:cNvPr id="20" name="Freeform 14"/>
                <p:cNvSpPr/>
                <p:nvPr/>
              </p:nvSpPr>
              <p:spPr bwMode="auto">
                <a:xfrm>
                  <a:off x="2428395" y="4143896"/>
                  <a:ext cx="1392436" cy="1374218"/>
                </a:xfrm>
                <a:custGeom>
                  <a:avLst/>
                  <a:gdLst>
                    <a:gd name="T0" fmla="*/ 0 w 2434"/>
                    <a:gd name="T1" fmla="*/ 1956 h 2402"/>
                    <a:gd name="T2" fmla="*/ 492 w 2434"/>
                    <a:gd name="T3" fmla="*/ 2402 h 2402"/>
                    <a:gd name="T4" fmla="*/ 2434 w 2434"/>
                    <a:gd name="T5" fmla="*/ 470 h 2402"/>
                    <a:gd name="T6" fmla="*/ 1966 w 2434"/>
                    <a:gd name="T7" fmla="*/ 0 h 2402"/>
                    <a:gd name="T8" fmla="*/ 0 w 2434"/>
                    <a:gd name="T9" fmla="*/ 1956 h 24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34" h="2402">
                      <a:moveTo>
                        <a:pt x="0" y="1956"/>
                      </a:moveTo>
                      <a:cubicBezTo>
                        <a:pt x="90" y="2246"/>
                        <a:pt x="246" y="2330"/>
                        <a:pt x="492" y="2402"/>
                      </a:cubicBezTo>
                      <a:cubicBezTo>
                        <a:pt x="2434" y="470"/>
                        <a:pt x="2434" y="470"/>
                        <a:pt x="2434" y="470"/>
                      </a:cubicBezTo>
                      <a:cubicBezTo>
                        <a:pt x="1966" y="0"/>
                        <a:pt x="1966" y="0"/>
                        <a:pt x="1966" y="0"/>
                      </a:cubicBezTo>
                      <a:lnTo>
                        <a:pt x="0" y="195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1" name="Freeform 15"/>
                <p:cNvSpPr/>
                <p:nvPr/>
              </p:nvSpPr>
              <p:spPr bwMode="auto">
                <a:xfrm>
                  <a:off x="3877913" y="4151183"/>
                  <a:ext cx="1414904" cy="1392435"/>
                </a:xfrm>
                <a:custGeom>
                  <a:avLst/>
                  <a:gdLst>
                    <a:gd name="T0" fmla="*/ 468 w 2473"/>
                    <a:gd name="T1" fmla="*/ 0 h 2434"/>
                    <a:gd name="T2" fmla="*/ 0 w 2473"/>
                    <a:gd name="T3" fmla="*/ 470 h 2434"/>
                    <a:gd name="T4" fmla="*/ 1974 w 2473"/>
                    <a:gd name="T5" fmla="*/ 2434 h 2434"/>
                    <a:gd name="T6" fmla="*/ 2473 w 2473"/>
                    <a:gd name="T7" fmla="*/ 1994 h 2434"/>
                    <a:gd name="T8" fmla="*/ 468 w 2473"/>
                    <a:gd name="T9" fmla="*/ 0 h 2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73" h="2434">
                      <a:moveTo>
                        <a:pt x="468" y="0"/>
                      </a:move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1974" y="2434"/>
                        <a:pt x="1974" y="2434"/>
                        <a:pt x="1974" y="2434"/>
                      </a:cubicBezTo>
                      <a:cubicBezTo>
                        <a:pt x="2200" y="2366"/>
                        <a:pt x="2332" y="2258"/>
                        <a:pt x="2473" y="1994"/>
                      </a:cubicBezTo>
                      <a:lnTo>
                        <a:pt x="46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4" name="Freeform 16"/>
                <p:cNvSpPr/>
                <p:nvPr/>
              </p:nvSpPr>
              <p:spPr bwMode="auto">
                <a:xfrm>
                  <a:off x="3670232" y="3348392"/>
                  <a:ext cx="409290" cy="2524359"/>
                </a:xfrm>
                <a:custGeom>
                  <a:avLst/>
                  <a:gdLst>
                    <a:gd name="T0" fmla="*/ 0 w 715"/>
                    <a:gd name="T1" fmla="*/ 4252 h 4412"/>
                    <a:gd name="T2" fmla="*/ 663 w 715"/>
                    <a:gd name="T3" fmla="*/ 4275 h 4412"/>
                    <a:gd name="T4" fmla="*/ 715 w 715"/>
                    <a:gd name="T5" fmla="*/ 9 h 4412"/>
                    <a:gd name="T6" fmla="*/ 52 w 715"/>
                    <a:gd name="T7" fmla="*/ 0 h 4412"/>
                    <a:gd name="T8" fmla="*/ 0 w 715"/>
                    <a:gd name="T9" fmla="*/ 4252 h 4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15" h="4412">
                      <a:moveTo>
                        <a:pt x="0" y="4252"/>
                      </a:moveTo>
                      <a:cubicBezTo>
                        <a:pt x="196" y="4412"/>
                        <a:pt x="476" y="4402"/>
                        <a:pt x="663" y="4275"/>
                      </a:cubicBezTo>
                      <a:cubicBezTo>
                        <a:pt x="715" y="9"/>
                        <a:pt x="715" y="9"/>
                        <a:pt x="715" y="9"/>
                      </a:cubicBezTo>
                      <a:cubicBezTo>
                        <a:pt x="52" y="0"/>
                        <a:pt x="52" y="0"/>
                        <a:pt x="52" y="0"/>
                      </a:cubicBezTo>
                      <a:lnTo>
                        <a:pt x="0" y="42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  <p:grpSp>
            <p:nvGrpSpPr>
              <p:cNvPr id="5" name="Group 17"/>
              <p:cNvGrpSpPr/>
              <p:nvPr/>
            </p:nvGrpSpPr>
            <p:grpSpPr>
              <a:xfrm>
                <a:off x="7565173" y="1668270"/>
                <a:ext cx="3500825" cy="3500217"/>
                <a:chOff x="2116873" y="2201895"/>
                <a:chExt cx="3500825" cy="3500217"/>
              </a:xfrm>
            </p:grpSpPr>
            <p:sp>
              <p:nvSpPr>
                <p:cNvPr id="24" name="Oval 11"/>
                <p:cNvSpPr>
                  <a:spLocks noChangeArrowheads="1"/>
                </p:cNvSpPr>
                <p:nvPr/>
              </p:nvSpPr>
              <p:spPr bwMode="auto">
                <a:xfrm>
                  <a:off x="2116873" y="2201895"/>
                  <a:ext cx="3500825" cy="3500217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7" name="Oval 12"/>
                <p:cNvSpPr>
                  <a:spLocks noChangeArrowheads="1"/>
                </p:cNvSpPr>
                <p:nvPr/>
              </p:nvSpPr>
              <p:spPr bwMode="auto">
                <a:xfrm>
                  <a:off x="2377993" y="2463014"/>
                  <a:ext cx="2979193" cy="2978585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8" name="Oval 13"/>
                <p:cNvSpPr>
                  <a:spLocks noChangeArrowheads="1"/>
                </p:cNvSpPr>
                <p:nvPr/>
              </p:nvSpPr>
              <p:spPr bwMode="auto">
                <a:xfrm>
                  <a:off x="2693765" y="2778180"/>
                  <a:ext cx="2347648" cy="2347648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9" name="Oval 14"/>
                <p:cNvSpPr>
                  <a:spLocks noChangeArrowheads="1"/>
                </p:cNvSpPr>
                <p:nvPr/>
              </p:nvSpPr>
              <p:spPr bwMode="auto">
                <a:xfrm>
                  <a:off x="2996179" y="3079985"/>
                  <a:ext cx="1742822" cy="1744036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8" name="Oval 15"/>
                <p:cNvSpPr>
                  <a:spLocks noChangeArrowheads="1"/>
                </p:cNvSpPr>
                <p:nvPr/>
              </p:nvSpPr>
              <p:spPr bwMode="auto">
                <a:xfrm>
                  <a:off x="3284018" y="3368432"/>
                  <a:ext cx="1166537" cy="1167144"/>
                </a:xfrm>
                <a:prstGeom prst="ellipse">
                  <a:avLst/>
                </a:prstGeom>
                <a:solidFill>
                  <a:srgbClr val="3D69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29" name="Oval 16"/>
                <p:cNvSpPr>
                  <a:spLocks noChangeArrowheads="1"/>
                </p:cNvSpPr>
                <p:nvPr/>
              </p:nvSpPr>
              <p:spPr bwMode="auto">
                <a:xfrm>
                  <a:off x="3530563" y="3615584"/>
                  <a:ext cx="672839" cy="672838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  <p:sp>
              <p:nvSpPr>
                <p:cNvPr id="31" name="Oval 17"/>
                <p:cNvSpPr>
                  <a:spLocks noChangeArrowheads="1"/>
                </p:cNvSpPr>
                <p:nvPr/>
              </p:nvSpPr>
              <p:spPr bwMode="auto">
                <a:xfrm>
                  <a:off x="3709096" y="3794117"/>
                  <a:ext cx="315773" cy="315773"/>
                </a:xfrm>
                <a:prstGeom prst="ellipse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id-ID"/>
                </a:p>
              </p:txBody>
            </p:sp>
          </p:grpSp>
        </p:grpSp>
        <p:grpSp>
          <p:nvGrpSpPr>
            <p:cNvPr id="32" name="Group 25"/>
            <p:cNvGrpSpPr/>
            <p:nvPr/>
          </p:nvGrpSpPr>
          <p:grpSpPr>
            <a:xfrm rot="840000">
              <a:off x="10023" y="1597"/>
              <a:ext cx="2214" cy="2262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0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1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2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6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7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38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3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14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42" name="Group 34"/>
            <p:cNvGrpSpPr/>
            <p:nvPr/>
          </p:nvGrpSpPr>
          <p:grpSpPr>
            <a:xfrm rot="20700000">
              <a:off x="8166" y="2555"/>
              <a:ext cx="2622" cy="2679"/>
              <a:chOff x="5920323" y="2302554"/>
              <a:chExt cx="2180669" cy="2227927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15" name="Freeform 21"/>
              <p:cNvSpPr/>
              <p:nvPr/>
            </p:nvSpPr>
            <p:spPr bwMode="auto">
              <a:xfrm>
                <a:off x="7879324" y="4300937"/>
                <a:ext cx="221668" cy="229544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2" name="Freeform 22"/>
              <p:cNvSpPr/>
              <p:nvPr/>
            </p:nvSpPr>
            <p:spPr bwMode="auto">
              <a:xfrm>
                <a:off x="7375227" y="3756332"/>
                <a:ext cx="554732" cy="640248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26" name="Freeform 23"/>
              <p:cNvSpPr/>
              <p:nvPr/>
            </p:nvSpPr>
            <p:spPr bwMode="auto">
              <a:xfrm>
                <a:off x="7363975" y="3746206"/>
                <a:ext cx="155280" cy="247548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6" name="Freeform 24"/>
              <p:cNvSpPr/>
              <p:nvPr/>
            </p:nvSpPr>
            <p:spPr bwMode="auto">
              <a:xfrm>
                <a:off x="5920323" y="2783021"/>
                <a:ext cx="534478" cy="459088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7" name="Freeform 25"/>
              <p:cNvSpPr/>
              <p:nvPr/>
            </p:nvSpPr>
            <p:spPr bwMode="auto">
              <a:xfrm>
                <a:off x="6315274" y="2361065"/>
                <a:ext cx="198038" cy="517599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8" name="Freeform 26"/>
              <p:cNvSpPr/>
              <p:nvPr/>
            </p:nvSpPr>
            <p:spPr bwMode="auto">
              <a:xfrm>
                <a:off x="6053930" y="2855670"/>
                <a:ext cx="569359" cy="690883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49" name="Freeform 27"/>
              <p:cNvSpPr/>
              <p:nvPr/>
            </p:nvSpPr>
            <p:spPr bwMode="auto">
              <a:xfrm>
                <a:off x="6363658" y="2302554"/>
                <a:ext cx="541229" cy="755020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0" name="Freeform 28"/>
              <p:cNvSpPr/>
              <p:nvPr/>
            </p:nvSpPr>
            <p:spPr bwMode="auto">
              <a:xfrm>
                <a:off x="6451425" y="2878664"/>
                <a:ext cx="1019446" cy="1046451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  <p:grpSp>
          <p:nvGrpSpPr>
            <p:cNvPr id="51" name="Group 43"/>
            <p:cNvGrpSpPr/>
            <p:nvPr/>
          </p:nvGrpSpPr>
          <p:grpSpPr>
            <a:xfrm rot="240000">
              <a:off x="8420" y="1198"/>
              <a:ext cx="2838" cy="2900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52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3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4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5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6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7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8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  <p:sp>
            <p:nvSpPr>
              <p:cNvPr id="59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3E6BB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id-ID"/>
              </a:p>
            </p:txBody>
          </p:sp>
        </p:grpSp>
      </p:grpSp>
      <p:grpSp>
        <p:nvGrpSpPr>
          <p:cNvPr id="23" name="Group 13"/>
          <p:cNvGrpSpPr/>
          <p:nvPr/>
        </p:nvGrpSpPr>
        <p:grpSpPr>
          <a:xfrm>
            <a:off x="4223902" y="1897231"/>
            <a:ext cx="3706092" cy="4172239"/>
            <a:chOff x="4038598" y="1897231"/>
            <a:chExt cx="4076701" cy="4589463"/>
          </a:xfrm>
        </p:grpSpPr>
        <p:sp>
          <p:nvSpPr>
            <p:cNvPr id="25" name="MH_Other_1"/>
            <p:cNvSpPr/>
            <p:nvPr/>
          </p:nvSpPr>
          <p:spPr>
            <a:xfrm>
              <a:off x="4168773" y="2282993"/>
              <a:ext cx="3816350" cy="3816350"/>
            </a:xfrm>
            <a:prstGeom prst="ellipse">
              <a:avLst/>
            </a:prstGeom>
            <a:noFill/>
            <a:ln w="28575" cmpd="sng">
              <a:solidFill>
                <a:schemeClr val="bg1">
                  <a:lumMod val="50000"/>
                </a:schemeClr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Agency FB" panose="020B0503020202020204" pitchFamily="34" charset="0"/>
                <a:ea typeface="华文中宋" panose="02010600040101010101" pitchFamily="2" charset="-122"/>
              </a:endParaRPr>
            </a:p>
          </p:txBody>
        </p:sp>
        <p:sp>
          <p:nvSpPr>
            <p:cNvPr id="27" name="MH_Other_2"/>
            <p:cNvSpPr/>
            <p:nvPr/>
          </p:nvSpPr>
          <p:spPr>
            <a:xfrm>
              <a:off x="5130799" y="3245019"/>
              <a:ext cx="1893887" cy="189388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143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p>
              <a:pPr algn="ctr">
                <a:defRPr/>
              </a:pPr>
              <a:endParaRPr lang="zh-CN" altLang="en-US" sz="2800">
                <a:solidFill>
                  <a:srgbClr val="FFFFFF"/>
                </a:solidFill>
                <a:latin typeface="Agency FB" panose="020B0503020202020204" pitchFamily="34" charset="0"/>
                <a:ea typeface="华文中宋" panose="02010600040101010101" pitchFamily="2" charset="-122"/>
              </a:endParaRPr>
            </a:p>
          </p:txBody>
        </p:sp>
        <p:sp>
          <p:nvSpPr>
            <p:cNvPr id="30" name="MH_Other_3"/>
            <p:cNvSpPr/>
            <p:nvPr/>
          </p:nvSpPr>
          <p:spPr>
            <a:xfrm>
              <a:off x="4038598" y="2851318"/>
              <a:ext cx="773112" cy="773112"/>
            </a:xfrm>
            <a:custGeom>
              <a:avLst/>
              <a:gdLst>
                <a:gd name="connsiteX0" fmla="*/ 413083 w 772417"/>
                <a:gd name="connsiteY0" fmla="*/ 962 h 772417"/>
                <a:gd name="connsiteX1" fmla="*/ 720620 w 772417"/>
                <a:gd name="connsiteY1" fmla="*/ 193137 h 772417"/>
                <a:gd name="connsiteX2" fmla="*/ 579281 w 772417"/>
                <a:gd name="connsiteY2" fmla="*/ 720619 h 772417"/>
                <a:gd name="connsiteX3" fmla="*/ 51799 w 772417"/>
                <a:gd name="connsiteY3" fmla="*/ 579281 h 772417"/>
                <a:gd name="connsiteX4" fmla="*/ 193137 w 772417"/>
                <a:gd name="connsiteY4" fmla="*/ 51798 h 772417"/>
                <a:gd name="connsiteX5" fmla="*/ 413083 w 772417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7">
                  <a:moveTo>
                    <a:pt x="413083" y="962"/>
                  </a:moveTo>
                  <a:cubicBezTo>
                    <a:pt x="536733" y="9701"/>
                    <a:pt x="653976" y="77706"/>
                    <a:pt x="720620" y="193137"/>
                  </a:cubicBezTo>
                  <a:cubicBezTo>
                    <a:pt x="827250" y="377826"/>
                    <a:pt x="763971" y="613989"/>
                    <a:pt x="579281" y="720619"/>
                  </a:cubicBezTo>
                  <a:cubicBezTo>
                    <a:pt x="394592" y="827250"/>
                    <a:pt x="158429" y="763970"/>
                    <a:pt x="51799" y="579281"/>
                  </a:cubicBezTo>
                  <a:cubicBezTo>
                    <a:pt x="-54832" y="394591"/>
                    <a:pt x="8448" y="158429"/>
                    <a:pt x="193137" y="51798"/>
                  </a:cubicBezTo>
                  <a:cubicBezTo>
                    <a:pt x="262396" y="11812"/>
                    <a:pt x="338893" y="-4281"/>
                    <a:pt x="413083" y="962"/>
                  </a:cubicBezTo>
                  <a:close/>
                </a:path>
              </a:pathLst>
            </a:custGeom>
            <a:solidFill>
              <a:srgbClr val="0070C0"/>
            </a:solidFill>
            <a:ln w="50800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Agency FB" panose="020B0503020202020204" pitchFamily="34" charset="0"/>
                <a:ea typeface="华文中宋" panose="02010600040101010101" pitchFamily="2" charset="-122"/>
              </a:endParaRPr>
            </a:p>
          </p:txBody>
        </p:sp>
        <p:sp>
          <p:nvSpPr>
            <p:cNvPr id="34" name="MH_Other_4"/>
            <p:cNvSpPr/>
            <p:nvPr/>
          </p:nvSpPr>
          <p:spPr>
            <a:xfrm>
              <a:off x="5691186" y="1897231"/>
              <a:ext cx="771525" cy="773113"/>
            </a:xfrm>
            <a:custGeom>
              <a:avLst/>
              <a:gdLst>
                <a:gd name="connsiteX0" fmla="*/ 413083 w 772417"/>
                <a:gd name="connsiteY0" fmla="*/ 962 h 772417"/>
                <a:gd name="connsiteX1" fmla="*/ 720620 w 772417"/>
                <a:gd name="connsiteY1" fmla="*/ 193137 h 772417"/>
                <a:gd name="connsiteX2" fmla="*/ 579281 w 772417"/>
                <a:gd name="connsiteY2" fmla="*/ 720619 h 772417"/>
                <a:gd name="connsiteX3" fmla="*/ 51799 w 772417"/>
                <a:gd name="connsiteY3" fmla="*/ 579281 h 772417"/>
                <a:gd name="connsiteX4" fmla="*/ 193137 w 772417"/>
                <a:gd name="connsiteY4" fmla="*/ 51798 h 772417"/>
                <a:gd name="connsiteX5" fmla="*/ 413083 w 772417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7">
                  <a:moveTo>
                    <a:pt x="413083" y="962"/>
                  </a:moveTo>
                  <a:cubicBezTo>
                    <a:pt x="536733" y="9701"/>
                    <a:pt x="653976" y="77706"/>
                    <a:pt x="720620" y="193137"/>
                  </a:cubicBezTo>
                  <a:cubicBezTo>
                    <a:pt x="827250" y="377826"/>
                    <a:pt x="763971" y="613989"/>
                    <a:pt x="579281" y="720619"/>
                  </a:cubicBezTo>
                  <a:cubicBezTo>
                    <a:pt x="394592" y="827250"/>
                    <a:pt x="158429" y="763970"/>
                    <a:pt x="51799" y="579281"/>
                  </a:cubicBezTo>
                  <a:cubicBezTo>
                    <a:pt x="-54832" y="394591"/>
                    <a:pt x="8448" y="158429"/>
                    <a:pt x="193137" y="51798"/>
                  </a:cubicBezTo>
                  <a:cubicBezTo>
                    <a:pt x="262396" y="11812"/>
                    <a:pt x="338893" y="-4281"/>
                    <a:pt x="413083" y="962"/>
                  </a:cubicBezTo>
                  <a:close/>
                </a:path>
              </a:pathLst>
            </a:custGeom>
            <a:solidFill>
              <a:srgbClr val="0070C0"/>
            </a:solidFill>
            <a:ln w="50800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Agency FB" panose="020B0503020202020204" pitchFamily="34" charset="0"/>
                <a:ea typeface="华文中宋" panose="02010600040101010101" pitchFamily="2" charset="-122"/>
              </a:endParaRPr>
            </a:p>
          </p:txBody>
        </p:sp>
        <p:sp>
          <p:nvSpPr>
            <p:cNvPr id="60" name="MH_Other_5"/>
            <p:cNvSpPr/>
            <p:nvPr/>
          </p:nvSpPr>
          <p:spPr>
            <a:xfrm>
              <a:off x="7343774" y="2851318"/>
              <a:ext cx="771525" cy="773112"/>
            </a:xfrm>
            <a:custGeom>
              <a:avLst/>
              <a:gdLst>
                <a:gd name="connsiteX0" fmla="*/ 413081 w 772416"/>
                <a:gd name="connsiteY0" fmla="*/ 962 h 772417"/>
                <a:gd name="connsiteX1" fmla="*/ 720618 w 772416"/>
                <a:gd name="connsiteY1" fmla="*/ 193137 h 772417"/>
                <a:gd name="connsiteX2" fmla="*/ 579280 w 772416"/>
                <a:gd name="connsiteY2" fmla="*/ 720619 h 772417"/>
                <a:gd name="connsiteX3" fmla="*/ 51797 w 772416"/>
                <a:gd name="connsiteY3" fmla="*/ 579281 h 772417"/>
                <a:gd name="connsiteX4" fmla="*/ 193136 w 772416"/>
                <a:gd name="connsiteY4" fmla="*/ 51798 h 772417"/>
                <a:gd name="connsiteX5" fmla="*/ 413081 w 772416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6" h="772417">
                  <a:moveTo>
                    <a:pt x="413081" y="962"/>
                  </a:moveTo>
                  <a:cubicBezTo>
                    <a:pt x="536732" y="9701"/>
                    <a:pt x="653974" y="77706"/>
                    <a:pt x="720618" y="193137"/>
                  </a:cubicBezTo>
                  <a:cubicBezTo>
                    <a:pt x="827249" y="377826"/>
                    <a:pt x="763969" y="613989"/>
                    <a:pt x="579280" y="720619"/>
                  </a:cubicBezTo>
                  <a:cubicBezTo>
                    <a:pt x="394590" y="827250"/>
                    <a:pt x="158428" y="763970"/>
                    <a:pt x="51797" y="579281"/>
                  </a:cubicBezTo>
                  <a:cubicBezTo>
                    <a:pt x="-54833" y="394591"/>
                    <a:pt x="8446" y="158429"/>
                    <a:pt x="193136" y="51798"/>
                  </a:cubicBezTo>
                  <a:cubicBezTo>
                    <a:pt x="262394" y="11812"/>
                    <a:pt x="338891" y="-4281"/>
                    <a:pt x="413081" y="962"/>
                  </a:cubicBezTo>
                  <a:close/>
                </a:path>
              </a:pathLst>
            </a:custGeom>
            <a:solidFill>
              <a:srgbClr val="0070C0"/>
            </a:solidFill>
            <a:ln w="50800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Agency FB" panose="020B0503020202020204" pitchFamily="34" charset="0"/>
                <a:ea typeface="华文中宋" panose="02010600040101010101" pitchFamily="2" charset="-122"/>
              </a:endParaRPr>
            </a:p>
          </p:txBody>
        </p:sp>
        <p:sp>
          <p:nvSpPr>
            <p:cNvPr id="61" name="MH_Other_6"/>
            <p:cNvSpPr/>
            <p:nvPr/>
          </p:nvSpPr>
          <p:spPr>
            <a:xfrm>
              <a:off x="7343774" y="4759493"/>
              <a:ext cx="771525" cy="773112"/>
            </a:xfrm>
            <a:custGeom>
              <a:avLst/>
              <a:gdLst>
                <a:gd name="connsiteX0" fmla="*/ 413081 w 772416"/>
                <a:gd name="connsiteY0" fmla="*/ 961 h 772416"/>
                <a:gd name="connsiteX1" fmla="*/ 720618 w 772416"/>
                <a:gd name="connsiteY1" fmla="*/ 193136 h 772416"/>
                <a:gd name="connsiteX2" fmla="*/ 579280 w 772416"/>
                <a:gd name="connsiteY2" fmla="*/ 720618 h 772416"/>
                <a:gd name="connsiteX3" fmla="*/ 51797 w 772416"/>
                <a:gd name="connsiteY3" fmla="*/ 579280 h 772416"/>
                <a:gd name="connsiteX4" fmla="*/ 193136 w 772416"/>
                <a:gd name="connsiteY4" fmla="*/ 51797 h 772416"/>
                <a:gd name="connsiteX5" fmla="*/ 413081 w 772416"/>
                <a:gd name="connsiteY5" fmla="*/ 961 h 772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6" h="772416">
                  <a:moveTo>
                    <a:pt x="413081" y="961"/>
                  </a:moveTo>
                  <a:cubicBezTo>
                    <a:pt x="536732" y="9700"/>
                    <a:pt x="653974" y="77705"/>
                    <a:pt x="720618" y="193136"/>
                  </a:cubicBezTo>
                  <a:cubicBezTo>
                    <a:pt x="827249" y="377825"/>
                    <a:pt x="763969" y="613988"/>
                    <a:pt x="579280" y="720618"/>
                  </a:cubicBezTo>
                  <a:cubicBezTo>
                    <a:pt x="394590" y="827249"/>
                    <a:pt x="158428" y="763969"/>
                    <a:pt x="51797" y="579280"/>
                  </a:cubicBezTo>
                  <a:cubicBezTo>
                    <a:pt x="-54833" y="394590"/>
                    <a:pt x="8446" y="158428"/>
                    <a:pt x="193136" y="51797"/>
                  </a:cubicBezTo>
                  <a:cubicBezTo>
                    <a:pt x="262394" y="11811"/>
                    <a:pt x="338891" y="-4282"/>
                    <a:pt x="413081" y="961"/>
                  </a:cubicBezTo>
                  <a:close/>
                </a:path>
              </a:pathLst>
            </a:custGeom>
            <a:solidFill>
              <a:srgbClr val="0070C0"/>
            </a:solidFill>
            <a:ln w="50800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Agency FB" panose="020B0503020202020204" pitchFamily="34" charset="0"/>
                <a:ea typeface="华文中宋" panose="02010600040101010101" pitchFamily="2" charset="-122"/>
              </a:endParaRPr>
            </a:p>
          </p:txBody>
        </p:sp>
        <p:sp>
          <p:nvSpPr>
            <p:cNvPr id="44" name="MH_Other_7"/>
            <p:cNvSpPr/>
            <p:nvPr/>
          </p:nvSpPr>
          <p:spPr>
            <a:xfrm>
              <a:off x="5691186" y="5713581"/>
              <a:ext cx="771525" cy="773113"/>
            </a:xfrm>
            <a:custGeom>
              <a:avLst/>
              <a:gdLst>
                <a:gd name="connsiteX0" fmla="*/ 413082 w 772416"/>
                <a:gd name="connsiteY0" fmla="*/ 961 h 772415"/>
                <a:gd name="connsiteX1" fmla="*/ 720619 w 772416"/>
                <a:gd name="connsiteY1" fmla="*/ 193135 h 772415"/>
                <a:gd name="connsiteX2" fmla="*/ 579280 w 772416"/>
                <a:gd name="connsiteY2" fmla="*/ 720618 h 772415"/>
                <a:gd name="connsiteX3" fmla="*/ 51797 w 772416"/>
                <a:gd name="connsiteY3" fmla="*/ 579279 h 772415"/>
                <a:gd name="connsiteX4" fmla="*/ 193136 w 772416"/>
                <a:gd name="connsiteY4" fmla="*/ 51797 h 772415"/>
                <a:gd name="connsiteX5" fmla="*/ 413082 w 772416"/>
                <a:gd name="connsiteY5" fmla="*/ 961 h 77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6" h="772415">
                  <a:moveTo>
                    <a:pt x="413082" y="961"/>
                  </a:moveTo>
                  <a:cubicBezTo>
                    <a:pt x="536732" y="9699"/>
                    <a:pt x="653975" y="77704"/>
                    <a:pt x="720619" y="193135"/>
                  </a:cubicBezTo>
                  <a:cubicBezTo>
                    <a:pt x="827249" y="377825"/>
                    <a:pt x="763970" y="613987"/>
                    <a:pt x="579280" y="720618"/>
                  </a:cubicBezTo>
                  <a:cubicBezTo>
                    <a:pt x="394591" y="827248"/>
                    <a:pt x="158428" y="763969"/>
                    <a:pt x="51797" y="579279"/>
                  </a:cubicBezTo>
                  <a:cubicBezTo>
                    <a:pt x="-54833" y="394590"/>
                    <a:pt x="8446" y="158427"/>
                    <a:pt x="193136" y="51797"/>
                  </a:cubicBezTo>
                  <a:cubicBezTo>
                    <a:pt x="262395" y="11810"/>
                    <a:pt x="338892" y="-4283"/>
                    <a:pt x="413082" y="961"/>
                  </a:cubicBezTo>
                  <a:close/>
                </a:path>
              </a:pathLst>
            </a:custGeom>
            <a:solidFill>
              <a:srgbClr val="0070C0"/>
            </a:solidFill>
            <a:ln w="50800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Agency FB" panose="020B0503020202020204" pitchFamily="34" charset="0"/>
                <a:ea typeface="华文中宋" panose="02010600040101010101" pitchFamily="2" charset="-122"/>
              </a:endParaRPr>
            </a:p>
          </p:txBody>
        </p:sp>
        <p:sp>
          <p:nvSpPr>
            <p:cNvPr id="64" name="MH_Other_8"/>
            <p:cNvSpPr/>
            <p:nvPr/>
          </p:nvSpPr>
          <p:spPr>
            <a:xfrm>
              <a:off x="4038598" y="4759493"/>
              <a:ext cx="773112" cy="773112"/>
            </a:xfrm>
            <a:custGeom>
              <a:avLst/>
              <a:gdLst>
                <a:gd name="connsiteX0" fmla="*/ 413083 w 772417"/>
                <a:gd name="connsiteY0" fmla="*/ 961 h 772415"/>
                <a:gd name="connsiteX1" fmla="*/ 720620 w 772417"/>
                <a:gd name="connsiteY1" fmla="*/ 193136 h 772415"/>
                <a:gd name="connsiteX2" fmla="*/ 579281 w 772417"/>
                <a:gd name="connsiteY2" fmla="*/ 720618 h 772415"/>
                <a:gd name="connsiteX3" fmla="*/ 51799 w 772417"/>
                <a:gd name="connsiteY3" fmla="*/ 579279 h 772415"/>
                <a:gd name="connsiteX4" fmla="*/ 193137 w 772417"/>
                <a:gd name="connsiteY4" fmla="*/ 51797 h 772415"/>
                <a:gd name="connsiteX5" fmla="*/ 413083 w 772417"/>
                <a:gd name="connsiteY5" fmla="*/ 961 h 77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5">
                  <a:moveTo>
                    <a:pt x="413083" y="961"/>
                  </a:moveTo>
                  <a:cubicBezTo>
                    <a:pt x="536733" y="9700"/>
                    <a:pt x="653976" y="77705"/>
                    <a:pt x="720620" y="193136"/>
                  </a:cubicBezTo>
                  <a:cubicBezTo>
                    <a:pt x="827250" y="377825"/>
                    <a:pt x="763971" y="613987"/>
                    <a:pt x="579281" y="720618"/>
                  </a:cubicBezTo>
                  <a:cubicBezTo>
                    <a:pt x="394592" y="827248"/>
                    <a:pt x="158429" y="763969"/>
                    <a:pt x="51799" y="579279"/>
                  </a:cubicBezTo>
                  <a:cubicBezTo>
                    <a:pt x="-54832" y="394590"/>
                    <a:pt x="8448" y="158428"/>
                    <a:pt x="193137" y="51797"/>
                  </a:cubicBezTo>
                  <a:cubicBezTo>
                    <a:pt x="262396" y="11811"/>
                    <a:pt x="338893" y="-4282"/>
                    <a:pt x="413083" y="961"/>
                  </a:cubicBezTo>
                  <a:close/>
                </a:path>
              </a:pathLst>
            </a:custGeom>
            <a:solidFill>
              <a:srgbClr val="0070C0"/>
            </a:solidFill>
            <a:ln w="50800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Agency FB" panose="020B0503020202020204" pitchFamily="34" charset="0"/>
                <a:ea typeface="华文中宋" panose="02010600040101010101" pitchFamily="2" charset="-122"/>
              </a:endParaRPr>
            </a:p>
          </p:txBody>
        </p:sp>
        <p:sp>
          <p:nvSpPr>
            <p:cNvPr id="67" name="MH_Other_9"/>
            <p:cNvSpPr/>
            <p:nvPr/>
          </p:nvSpPr>
          <p:spPr bwMode="auto">
            <a:xfrm>
              <a:off x="5942011" y="2113131"/>
              <a:ext cx="269875" cy="341313"/>
            </a:xfrm>
            <a:custGeom>
              <a:avLst/>
              <a:gdLst>
                <a:gd name="T0" fmla="*/ 508479 w 1679575"/>
                <a:gd name="T1" fmla="*/ 933537 h 2125662"/>
                <a:gd name="T2" fmla="*/ 645344 w 1679575"/>
                <a:gd name="T3" fmla="*/ 1004349 h 2125662"/>
                <a:gd name="T4" fmla="*/ 637947 w 1679575"/>
                <a:gd name="T5" fmla="*/ 1045870 h 2125662"/>
                <a:gd name="T6" fmla="*/ 629410 w 1679575"/>
                <a:gd name="T7" fmla="*/ 1095637 h 2125662"/>
                <a:gd name="T8" fmla="*/ 645913 w 1679575"/>
                <a:gd name="T9" fmla="*/ 1148533 h 2125662"/>
                <a:gd name="T10" fmla="*/ 923628 w 1679575"/>
                <a:gd name="T11" fmla="*/ 1679766 h 2125662"/>
                <a:gd name="T12" fmla="*/ 886068 w 1679575"/>
                <a:gd name="T13" fmla="*/ 1137442 h 2125662"/>
                <a:gd name="T14" fmla="*/ 896597 w 1679575"/>
                <a:gd name="T15" fmla="*/ 1083408 h 2125662"/>
                <a:gd name="T16" fmla="*/ 885214 w 1679575"/>
                <a:gd name="T17" fmla="*/ 1039044 h 2125662"/>
                <a:gd name="T18" fmla="*/ 917083 w 1679575"/>
                <a:gd name="T19" fmla="*/ 999799 h 2125662"/>
                <a:gd name="T20" fmla="*/ 1048543 w 1679575"/>
                <a:gd name="T21" fmla="*/ 927280 h 2125662"/>
                <a:gd name="T22" fmla="*/ 1168905 w 1679575"/>
                <a:gd name="T23" fmla="*/ 933822 h 2125662"/>
                <a:gd name="T24" fmla="*/ 1257397 w 1679575"/>
                <a:gd name="T25" fmla="*/ 1021128 h 2125662"/>
                <a:gd name="T26" fmla="*/ 1333655 w 1679575"/>
                <a:gd name="T27" fmla="*/ 1118957 h 2125662"/>
                <a:gd name="T28" fmla="*/ 1397392 w 1679575"/>
                <a:gd name="T29" fmla="*/ 1227592 h 2125662"/>
                <a:gd name="T30" fmla="*/ 1446903 w 1679575"/>
                <a:gd name="T31" fmla="*/ 1349025 h 2125662"/>
                <a:gd name="T32" fmla="*/ 1482186 w 1679575"/>
                <a:gd name="T33" fmla="*/ 1483540 h 2125662"/>
                <a:gd name="T34" fmla="*/ 1501820 w 1679575"/>
                <a:gd name="T35" fmla="*/ 1632274 h 2125662"/>
                <a:gd name="T36" fmla="*/ 1439790 w 1679575"/>
                <a:gd name="T37" fmla="*/ 1742331 h 2125662"/>
                <a:gd name="T38" fmla="*/ 1242601 w 1679575"/>
                <a:gd name="T39" fmla="*/ 1826794 h 2125662"/>
                <a:gd name="T40" fmla="*/ 1035738 w 1679575"/>
                <a:gd name="T41" fmla="*/ 1881112 h 2125662"/>
                <a:gd name="T42" fmla="*/ 822331 w 1679575"/>
                <a:gd name="T43" fmla="*/ 1904432 h 2125662"/>
                <a:gd name="T44" fmla="*/ 596403 w 1679575"/>
                <a:gd name="T45" fmla="*/ 1894194 h 2125662"/>
                <a:gd name="T46" fmla="*/ 373036 w 1679575"/>
                <a:gd name="T47" fmla="*/ 1847838 h 2125662"/>
                <a:gd name="T48" fmla="*/ 159344 w 1679575"/>
                <a:gd name="T49" fmla="*/ 1766788 h 2125662"/>
                <a:gd name="T50" fmla="*/ 0 w 1679575"/>
                <a:gd name="T51" fmla="*/ 1676354 h 2125662"/>
                <a:gd name="T52" fmla="*/ 15365 w 1679575"/>
                <a:gd name="T53" fmla="*/ 1518519 h 2125662"/>
                <a:gd name="T54" fmla="*/ 47234 w 1679575"/>
                <a:gd name="T55" fmla="*/ 1376611 h 2125662"/>
                <a:gd name="T56" fmla="*/ 94468 w 1679575"/>
                <a:gd name="T57" fmla="*/ 1249206 h 2125662"/>
                <a:gd name="T58" fmla="*/ 155930 w 1679575"/>
                <a:gd name="T59" fmla="*/ 1135735 h 2125662"/>
                <a:gd name="T60" fmla="*/ 230765 w 1679575"/>
                <a:gd name="T61" fmla="*/ 1035348 h 2125662"/>
                <a:gd name="T62" fmla="*/ 317835 w 1679575"/>
                <a:gd name="T63" fmla="*/ 946334 h 2125662"/>
                <a:gd name="T64" fmla="*/ 427669 w 1679575"/>
                <a:gd name="T65" fmla="*/ 860449 h 2125662"/>
                <a:gd name="T66" fmla="*/ 831848 w 1679575"/>
                <a:gd name="T67" fmla="*/ 5125 h 2125662"/>
                <a:gd name="T68" fmla="*/ 927152 w 1679575"/>
                <a:gd name="T69" fmla="*/ 31035 h 2125662"/>
                <a:gd name="T70" fmla="*/ 1013353 w 1679575"/>
                <a:gd name="T71" fmla="*/ 76590 h 2125662"/>
                <a:gd name="T72" fmla="*/ 1087035 w 1679575"/>
                <a:gd name="T73" fmla="*/ 138945 h 2125662"/>
                <a:gd name="T74" fmla="*/ 1145356 w 1679575"/>
                <a:gd name="T75" fmla="*/ 215250 h 2125662"/>
                <a:gd name="T76" fmla="*/ 1186607 w 1679575"/>
                <a:gd name="T77" fmla="*/ 303514 h 2125662"/>
                <a:gd name="T78" fmla="*/ 1207944 w 1679575"/>
                <a:gd name="T79" fmla="*/ 401174 h 2125662"/>
                <a:gd name="T80" fmla="*/ 1205383 w 1679575"/>
                <a:gd name="T81" fmla="*/ 513924 h 2125662"/>
                <a:gd name="T82" fmla="*/ 1172382 w 1679575"/>
                <a:gd name="T83" fmla="*/ 626673 h 2125662"/>
                <a:gd name="T84" fmla="*/ 1112924 w 1679575"/>
                <a:gd name="T85" fmla="*/ 725187 h 2125662"/>
                <a:gd name="T86" fmla="*/ 1030706 w 1679575"/>
                <a:gd name="T87" fmla="*/ 804625 h 2125662"/>
                <a:gd name="T88" fmla="*/ 915204 w 1679575"/>
                <a:gd name="T89" fmla="*/ 867264 h 2125662"/>
                <a:gd name="T90" fmla="*/ 837253 w 1679575"/>
                <a:gd name="T91" fmla="*/ 887764 h 2125662"/>
                <a:gd name="T92" fmla="*/ 753044 w 1679575"/>
                <a:gd name="T93" fmla="*/ 893458 h 2125662"/>
                <a:gd name="T94" fmla="*/ 658879 w 1679575"/>
                <a:gd name="T95" fmla="*/ 881215 h 2125662"/>
                <a:gd name="T96" fmla="*/ 572394 w 1679575"/>
                <a:gd name="T97" fmla="*/ 850180 h 2125662"/>
                <a:gd name="T98" fmla="*/ 494728 w 1679575"/>
                <a:gd name="T99" fmla="*/ 802917 h 2125662"/>
                <a:gd name="T100" fmla="*/ 424459 w 1679575"/>
                <a:gd name="T101" fmla="*/ 736576 h 2125662"/>
                <a:gd name="T102" fmla="*/ 366992 w 1679575"/>
                <a:gd name="T103" fmla="*/ 651159 h 2125662"/>
                <a:gd name="T104" fmla="*/ 330578 w 1679575"/>
                <a:gd name="T105" fmla="*/ 553500 h 2125662"/>
                <a:gd name="T106" fmla="*/ 317206 w 1679575"/>
                <a:gd name="T107" fmla="*/ 446729 h 2125662"/>
                <a:gd name="T108" fmla="*/ 328586 w 1679575"/>
                <a:gd name="T109" fmla="*/ 345653 h 2125662"/>
                <a:gd name="T110" fmla="*/ 361587 w 1679575"/>
                <a:gd name="T111" fmla="*/ 253403 h 2125662"/>
                <a:gd name="T112" fmla="*/ 412795 w 1679575"/>
                <a:gd name="T113" fmla="*/ 171118 h 2125662"/>
                <a:gd name="T114" fmla="*/ 479934 w 1679575"/>
                <a:gd name="T115" fmla="*/ 101931 h 2125662"/>
                <a:gd name="T116" fmla="*/ 560729 w 1679575"/>
                <a:gd name="T117" fmla="*/ 48972 h 2125662"/>
                <a:gd name="T118" fmla="*/ 652620 w 1679575"/>
                <a:gd name="T119" fmla="*/ 13952 h 2125662"/>
                <a:gd name="T120" fmla="*/ 752191 w 1679575"/>
                <a:gd name="T121" fmla="*/ 0 h 212566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679575" h="2125662">
                  <a:moveTo>
                    <a:pt x="481421" y="957262"/>
                  </a:moveTo>
                  <a:lnTo>
                    <a:pt x="484914" y="961070"/>
                  </a:lnTo>
                  <a:lnTo>
                    <a:pt x="490948" y="968686"/>
                  </a:lnTo>
                  <a:lnTo>
                    <a:pt x="497299" y="975667"/>
                  </a:lnTo>
                  <a:lnTo>
                    <a:pt x="510319" y="990264"/>
                  </a:lnTo>
                  <a:lnTo>
                    <a:pt x="523657" y="1003909"/>
                  </a:lnTo>
                  <a:lnTo>
                    <a:pt x="537947" y="1017237"/>
                  </a:lnTo>
                  <a:lnTo>
                    <a:pt x="552237" y="1029613"/>
                  </a:lnTo>
                  <a:lnTo>
                    <a:pt x="567480" y="1041671"/>
                  </a:lnTo>
                  <a:lnTo>
                    <a:pt x="583040" y="1053095"/>
                  </a:lnTo>
                  <a:lnTo>
                    <a:pt x="598601" y="1063884"/>
                  </a:lnTo>
                  <a:lnTo>
                    <a:pt x="615114" y="1074039"/>
                  </a:lnTo>
                  <a:lnTo>
                    <a:pt x="631627" y="1083558"/>
                  </a:lnTo>
                  <a:lnTo>
                    <a:pt x="649093" y="1092126"/>
                  </a:lnTo>
                  <a:lnTo>
                    <a:pt x="666241" y="1100377"/>
                  </a:lnTo>
                  <a:lnTo>
                    <a:pt x="684025" y="1107993"/>
                  </a:lnTo>
                  <a:lnTo>
                    <a:pt x="701808" y="1114657"/>
                  </a:lnTo>
                  <a:lnTo>
                    <a:pt x="720226" y="1120686"/>
                  </a:lnTo>
                  <a:lnTo>
                    <a:pt x="738645" y="1125763"/>
                  </a:lnTo>
                  <a:lnTo>
                    <a:pt x="734517" y="1130840"/>
                  </a:lnTo>
                  <a:lnTo>
                    <a:pt x="730706" y="1135283"/>
                  </a:lnTo>
                  <a:lnTo>
                    <a:pt x="727213" y="1140043"/>
                  </a:lnTo>
                  <a:lnTo>
                    <a:pt x="723402" y="1145437"/>
                  </a:lnTo>
                  <a:lnTo>
                    <a:pt x="720544" y="1150515"/>
                  </a:lnTo>
                  <a:lnTo>
                    <a:pt x="717368" y="1155909"/>
                  </a:lnTo>
                  <a:lnTo>
                    <a:pt x="714510" y="1161304"/>
                  </a:lnTo>
                  <a:lnTo>
                    <a:pt x="711970" y="1167016"/>
                  </a:lnTo>
                  <a:lnTo>
                    <a:pt x="710064" y="1172410"/>
                  </a:lnTo>
                  <a:lnTo>
                    <a:pt x="708159" y="1178439"/>
                  </a:lnTo>
                  <a:lnTo>
                    <a:pt x="706254" y="1184151"/>
                  </a:lnTo>
                  <a:lnTo>
                    <a:pt x="704983" y="1190498"/>
                  </a:lnTo>
                  <a:lnTo>
                    <a:pt x="704031" y="1196210"/>
                  </a:lnTo>
                  <a:lnTo>
                    <a:pt x="702761" y="1202556"/>
                  </a:lnTo>
                  <a:lnTo>
                    <a:pt x="702443" y="1208903"/>
                  </a:lnTo>
                  <a:lnTo>
                    <a:pt x="702125" y="1215249"/>
                  </a:lnTo>
                  <a:lnTo>
                    <a:pt x="702443" y="1222548"/>
                  </a:lnTo>
                  <a:lnTo>
                    <a:pt x="703078" y="1229529"/>
                  </a:lnTo>
                  <a:lnTo>
                    <a:pt x="704348" y="1236510"/>
                  </a:lnTo>
                  <a:lnTo>
                    <a:pt x="705619" y="1243174"/>
                  </a:lnTo>
                  <a:lnTo>
                    <a:pt x="707206" y="1249838"/>
                  </a:lnTo>
                  <a:lnTo>
                    <a:pt x="709112" y="1256819"/>
                  </a:lnTo>
                  <a:lnTo>
                    <a:pt x="711652" y="1263166"/>
                  </a:lnTo>
                  <a:lnTo>
                    <a:pt x="714193" y="1269512"/>
                  </a:lnTo>
                  <a:lnTo>
                    <a:pt x="717686" y="1275542"/>
                  </a:lnTo>
                  <a:lnTo>
                    <a:pt x="720861" y="1281571"/>
                  </a:lnTo>
                  <a:lnTo>
                    <a:pt x="724355" y="1287283"/>
                  </a:lnTo>
                  <a:lnTo>
                    <a:pt x="728483" y="1292995"/>
                  </a:lnTo>
                  <a:lnTo>
                    <a:pt x="732611" y="1298389"/>
                  </a:lnTo>
                  <a:lnTo>
                    <a:pt x="737057" y="1303784"/>
                  </a:lnTo>
                  <a:lnTo>
                    <a:pt x="742138" y="1308861"/>
                  </a:lnTo>
                  <a:lnTo>
                    <a:pt x="746901" y="1313304"/>
                  </a:lnTo>
                  <a:lnTo>
                    <a:pt x="672275" y="1874339"/>
                  </a:lnTo>
                  <a:lnTo>
                    <a:pt x="854237" y="2050773"/>
                  </a:lnTo>
                  <a:lnTo>
                    <a:pt x="1030800" y="1874339"/>
                  </a:lnTo>
                  <a:lnTo>
                    <a:pt x="956173" y="1313304"/>
                  </a:lnTo>
                  <a:lnTo>
                    <a:pt x="961572" y="1308544"/>
                  </a:lnTo>
                  <a:lnTo>
                    <a:pt x="966018" y="1303466"/>
                  </a:lnTo>
                  <a:lnTo>
                    <a:pt x="970781" y="1298072"/>
                  </a:lnTo>
                  <a:lnTo>
                    <a:pt x="974910" y="1292995"/>
                  </a:lnTo>
                  <a:lnTo>
                    <a:pt x="978720" y="1286965"/>
                  </a:lnTo>
                  <a:lnTo>
                    <a:pt x="982531" y="1281571"/>
                  </a:lnTo>
                  <a:lnTo>
                    <a:pt x="986024" y="1275224"/>
                  </a:lnTo>
                  <a:lnTo>
                    <a:pt x="988882" y="1269195"/>
                  </a:lnTo>
                  <a:lnTo>
                    <a:pt x="991423" y="1262849"/>
                  </a:lnTo>
                  <a:lnTo>
                    <a:pt x="994281" y="1256502"/>
                  </a:lnTo>
                  <a:lnTo>
                    <a:pt x="996186" y="1249838"/>
                  </a:lnTo>
                  <a:lnTo>
                    <a:pt x="997774" y="1243174"/>
                  </a:lnTo>
                  <a:lnTo>
                    <a:pt x="999044" y="1236510"/>
                  </a:lnTo>
                  <a:lnTo>
                    <a:pt x="999997" y="1229212"/>
                  </a:lnTo>
                  <a:lnTo>
                    <a:pt x="1000632" y="1222548"/>
                  </a:lnTo>
                  <a:lnTo>
                    <a:pt x="1000632" y="1215249"/>
                  </a:lnTo>
                  <a:lnTo>
                    <a:pt x="1000632" y="1208903"/>
                  </a:lnTo>
                  <a:lnTo>
                    <a:pt x="1000314" y="1203191"/>
                  </a:lnTo>
                  <a:lnTo>
                    <a:pt x="999679" y="1197479"/>
                  </a:lnTo>
                  <a:lnTo>
                    <a:pt x="998727" y="1191767"/>
                  </a:lnTo>
                  <a:lnTo>
                    <a:pt x="997456" y="1186055"/>
                  </a:lnTo>
                  <a:lnTo>
                    <a:pt x="996186" y="1180661"/>
                  </a:lnTo>
                  <a:lnTo>
                    <a:pt x="994598" y="1175266"/>
                  </a:lnTo>
                  <a:lnTo>
                    <a:pt x="992375" y="1169872"/>
                  </a:lnTo>
                  <a:lnTo>
                    <a:pt x="990152" y="1164794"/>
                  </a:lnTo>
                  <a:lnTo>
                    <a:pt x="987929" y="1159400"/>
                  </a:lnTo>
                  <a:lnTo>
                    <a:pt x="985389" y="1154640"/>
                  </a:lnTo>
                  <a:lnTo>
                    <a:pt x="982849" y="1149563"/>
                  </a:lnTo>
                  <a:lnTo>
                    <a:pt x="979355" y="1144803"/>
                  </a:lnTo>
                  <a:lnTo>
                    <a:pt x="976497" y="1139725"/>
                  </a:lnTo>
                  <a:lnTo>
                    <a:pt x="973004" y="1135283"/>
                  </a:lnTo>
                  <a:lnTo>
                    <a:pt x="969829" y="1130840"/>
                  </a:lnTo>
                  <a:lnTo>
                    <a:pt x="987612" y="1126398"/>
                  </a:lnTo>
                  <a:lnTo>
                    <a:pt x="1005713" y="1121320"/>
                  </a:lnTo>
                  <a:lnTo>
                    <a:pt x="1023496" y="1115609"/>
                  </a:lnTo>
                  <a:lnTo>
                    <a:pt x="1041280" y="1109262"/>
                  </a:lnTo>
                  <a:lnTo>
                    <a:pt x="1058428" y="1101963"/>
                  </a:lnTo>
                  <a:lnTo>
                    <a:pt x="1075576" y="1094665"/>
                  </a:lnTo>
                  <a:lnTo>
                    <a:pt x="1092089" y="1086097"/>
                  </a:lnTo>
                  <a:lnTo>
                    <a:pt x="1108602" y="1076895"/>
                  </a:lnTo>
                  <a:lnTo>
                    <a:pt x="1124480" y="1067375"/>
                  </a:lnTo>
                  <a:lnTo>
                    <a:pt x="1140041" y="1056903"/>
                  </a:lnTo>
                  <a:lnTo>
                    <a:pt x="1155601" y="1046114"/>
                  </a:lnTo>
                  <a:lnTo>
                    <a:pt x="1170209" y="1034690"/>
                  </a:lnTo>
                  <a:lnTo>
                    <a:pt x="1184817" y="1022632"/>
                  </a:lnTo>
                  <a:lnTo>
                    <a:pt x="1198472" y="1009938"/>
                  </a:lnTo>
                  <a:lnTo>
                    <a:pt x="1211809" y="996928"/>
                  </a:lnTo>
                  <a:lnTo>
                    <a:pt x="1225147" y="983283"/>
                  </a:lnTo>
                  <a:lnTo>
                    <a:pt x="1228640" y="979792"/>
                  </a:lnTo>
                  <a:lnTo>
                    <a:pt x="1232451" y="982966"/>
                  </a:lnTo>
                  <a:lnTo>
                    <a:pt x="1257220" y="1002005"/>
                  </a:lnTo>
                  <a:lnTo>
                    <a:pt x="1281037" y="1021680"/>
                  </a:lnTo>
                  <a:lnTo>
                    <a:pt x="1304537" y="1041989"/>
                  </a:lnTo>
                  <a:lnTo>
                    <a:pt x="1316604" y="1052143"/>
                  </a:lnTo>
                  <a:lnTo>
                    <a:pt x="1327719" y="1062615"/>
                  </a:lnTo>
                  <a:lnTo>
                    <a:pt x="1338833" y="1073404"/>
                  </a:lnTo>
                  <a:lnTo>
                    <a:pt x="1349948" y="1084193"/>
                  </a:lnTo>
                  <a:lnTo>
                    <a:pt x="1361062" y="1094982"/>
                  </a:lnTo>
                  <a:lnTo>
                    <a:pt x="1371860" y="1105771"/>
                  </a:lnTo>
                  <a:lnTo>
                    <a:pt x="1382339" y="1116561"/>
                  </a:lnTo>
                  <a:lnTo>
                    <a:pt x="1392818" y="1127984"/>
                  </a:lnTo>
                  <a:lnTo>
                    <a:pt x="1403298" y="1139408"/>
                  </a:lnTo>
                  <a:lnTo>
                    <a:pt x="1413460" y="1150832"/>
                  </a:lnTo>
                  <a:lnTo>
                    <a:pt x="1423304" y="1162573"/>
                  </a:lnTo>
                  <a:lnTo>
                    <a:pt x="1433149" y="1174314"/>
                  </a:lnTo>
                  <a:lnTo>
                    <a:pt x="1442675" y="1186373"/>
                  </a:lnTo>
                  <a:lnTo>
                    <a:pt x="1452202" y="1198748"/>
                  </a:lnTo>
                  <a:lnTo>
                    <a:pt x="1461411" y="1210807"/>
                  </a:lnTo>
                  <a:lnTo>
                    <a:pt x="1470621" y="1223183"/>
                  </a:lnTo>
                  <a:lnTo>
                    <a:pt x="1479830" y="1235876"/>
                  </a:lnTo>
                  <a:lnTo>
                    <a:pt x="1488404" y="1248569"/>
                  </a:lnTo>
                  <a:lnTo>
                    <a:pt x="1496978" y="1261262"/>
                  </a:lnTo>
                  <a:lnTo>
                    <a:pt x="1505552" y="1274272"/>
                  </a:lnTo>
                  <a:lnTo>
                    <a:pt x="1513809" y="1287600"/>
                  </a:lnTo>
                  <a:lnTo>
                    <a:pt x="1521748" y="1300611"/>
                  </a:lnTo>
                  <a:lnTo>
                    <a:pt x="1529687" y="1314573"/>
                  </a:lnTo>
                  <a:lnTo>
                    <a:pt x="1537308" y="1328218"/>
                  </a:lnTo>
                  <a:lnTo>
                    <a:pt x="1544930" y="1341863"/>
                  </a:lnTo>
                  <a:lnTo>
                    <a:pt x="1552234" y="1355826"/>
                  </a:lnTo>
                  <a:lnTo>
                    <a:pt x="1559537" y="1369788"/>
                  </a:lnTo>
                  <a:lnTo>
                    <a:pt x="1566206" y="1384385"/>
                  </a:lnTo>
                  <a:lnTo>
                    <a:pt x="1573193" y="1398982"/>
                  </a:lnTo>
                  <a:lnTo>
                    <a:pt x="1579544" y="1413579"/>
                  </a:lnTo>
                  <a:lnTo>
                    <a:pt x="1586213" y="1428176"/>
                  </a:lnTo>
                  <a:lnTo>
                    <a:pt x="1592246" y="1443725"/>
                  </a:lnTo>
                  <a:lnTo>
                    <a:pt x="1598280" y="1458640"/>
                  </a:lnTo>
                  <a:lnTo>
                    <a:pt x="1603996" y="1473871"/>
                  </a:lnTo>
                  <a:lnTo>
                    <a:pt x="1609712" y="1489738"/>
                  </a:lnTo>
                  <a:lnTo>
                    <a:pt x="1614793" y="1505287"/>
                  </a:lnTo>
                  <a:lnTo>
                    <a:pt x="1620191" y="1521153"/>
                  </a:lnTo>
                  <a:lnTo>
                    <a:pt x="1624955" y="1537337"/>
                  </a:lnTo>
                  <a:lnTo>
                    <a:pt x="1630036" y="1553521"/>
                  </a:lnTo>
                  <a:lnTo>
                    <a:pt x="1634482" y="1570339"/>
                  </a:lnTo>
                  <a:lnTo>
                    <a:pt x="1638610" y="1586840"/>
                  </a:lnTo>
                  <a:lnTo>
                    <a:pt x="1643056" y="1603976"/>
                  </a:lnTo>
                  <a:lnTo>
                    <a:pt x="1646867" y="1620794"/>
                  </a:lnTo>
                  <a:lnTo>
                    <a:pt x="1650677" y="1637930"/>
                  </a:lnTo>
                  <a:lnTo>
                    <a:pt x="1654170" y="1655383"/>
                  </a:lnTo>
                  <a:lnTo>
                    <a:pt x="1657664" y="1673153"/>
                  </a:lnTo>
                  <a:lnTo>
                    <a:pt x="1660522" y="1690923"/>
                  </a:lnTo>
                  <a:lnTo>
                    <a:pt x="1663697" y="1709011"/>
                  </a:lnTo>
                  <a:lnTo>
                    <a:pt x="1666238" y="1727099"/>
                  </a:lnTo>
                  <a:lnTo>
                    <a:pt x="1668461" y="1745821"/>
                  </a:lnTo>
                  <a:lnTo>
                    <a:pt x="1670684" y="1764226"/>
                  </a:lnTo>
                  <a:lnTo>
                    <a:pt x="1672589" y="1783266"/>
                  </a:lnTo>
                  <a:lnTo>
                    <a:pt x="1674177" y="1802305"/>
                  </a:lnTo>
                  <a:lnTo>
                    <a:pt x="1676082" y="1821345"/>
                  </a:lnTo>
                  <a:lnTo>
                    <a:pt x="1677352" y="1841019"/>
                  </a:lnTo>
                  <a:lnTo>
                    <a:pt x="1678305" y="1860694"/>
                  </a:lnTo>
                  <a:lnTo>
                    <a:pt x="1679258" y="1880368"/>
                  </a:lnTo>
                  <a:lnTo>
                    <a:pt x="1679575" y="1900677"/>
                  </a:lnTo>
                  <a:lnTo>
                    <a:pt x="1679575" y="1903850"/>
                  </a:lnTo>
                  <a:lnTo>
                    <a:pt x="1677035" y="1905437"/>
                  </a:lnTo>
                  <a:lnTo>
                    <a:pt x="1653853" y="1918765"/>
                  </a:lnTo>
                  <a:lnTo>
                    <a:pt x="1630353" y="1931775"/>
                  </a:lnTo>
                  <a:lnTo>
                    <a:pt x="1606854" y="1944151"/>
                  </a:lnTo>
                  <a:lnTo>
                    <a:pt x="1583037" y="1956209"/>
                  </a:lnTo>
                  <a:lnTo>
                    <a:pt x="1558902" y="1967950"/>
                  </a:lnTo>
                  <a:lnTo>
                    <a:pt x="1534768" y="1979374"/>
                  </a:lnTo>
                  <a:lnTo>
                    <a:pt x="1510316" y="1990163"/>
                  </a:lnTo>
                  <a:lnTo>
                    <a:pt x="1485864" y="2000635"/>
                  </a:lnTo>
                  <a:lnTo>
                    <a:pt x="1461411" y="2010790"/>
                  </a:lnTo>
                  <a:lnTo>
                    <a:pt x="1436642" y="2020627"/>
                  </a:lnTo>
                  <a:lnTo>
                    <a:pt x="1411872" y="2029512"/>
                  </a:lnTo>
                  <a:lnTo>
                    <a:pt x="1386785" y="2038397"/>
                  </a:lnTo>
                  <a:lnTo>
                    <a:pt x="1361380" y="2046965"/>
                  </a:lnTo>
                  <a:lnTo>
                    <a:pt x="1335975" y="2054581"/>
                  </a:lnTo>
                  <a:lnTo>
                    <a:pt x="1310570" y="2062514"/>
                  </a:lnTo>
                  <a:lnTo>
                    <a:pt x="1285166" y="2069495"/>
                  </a:lnTo>
                  <a:lnTo>
                    <a:pt x="1259443" y="2076159"/>
                  </a:lnTo>
                  <a:lnTo>
                    <a:pt x="1233403" y="2082506"/>
                  </a:lnTo>
                  <a:lnTo>
                    <a:pt x="1207681" y="2088535"/>
                  </a:lnTo>
                  <a:lnTo>
                    <a:pt x="1181959" y="2093929"/>
                  </a:lnTo>
                  <a:lnTo>
                    <a:pt x="1155919" y="2099007"/>
                  </a:lnTo>
                  <a:lnTo>
                    <a:pt x="1129561" y="2103767"/>
                  </a:lnTo>
                  <a:lnTo>
                    <a:pt x="1103204" y="2107892"/>
                  </a:lnTo>
                  <a:lnTo>
                    <a:pt x="1077164" y="2111382"/>
                  </a:lnTo>
                  <a:lnTo>
                    <a:pt x="1050806" y="2114873"/>
                  </a:lnTo>
                  <a:lnTo>
                    <a:pt x="1024131" y="2117729"/>
                  </a:lnTo>
                  <a:lnTo>
                    <a:pt x="997774" y="2119950"/>
                  </a:lnTo>
                  <a:lnTo>
                    <a:pt x="971099" y="2121854"/>
                  </a:lnTo>
                  <a:lnTo>
                    <a:pt x="944424" y="2123441"/>
                  </a:lnTo>
                  <a:lnTo>
                    <a:pt x="917749" y="2125028"/>
                  </a:lnTo>
                  <a:lnTo>
                    <a:pt x="891074" y="2125662"/>
                  </a:lnTo>
                  <a:lnTo>
                    <a:pt x="864399" y="2125662"/>
                  </a:lnTo>
                  <a:lnTo>
                    <a:pt x="835818" y="2125662"/>
                  </a:lnTo>
                  <a:lnTo>
                    <a:pt x="807238" y="2124710"/>
                  </a:lnTo>
                  <a:lnTo>
                    <a:pt x="778657" y="2123124"/>
                  </a:lnTo>
                  <a:lnTo>
                    <a:pt x="750395" y="2121537"/>
                  </a:lnTo>
                  <a:lnTo>
                    <a:pt x="722132" y="2119316"/>
                  </a:lnTo>
                  <a:lnTo>
                    <a:pt x="693869" y="2116777"/>
                  </a:lnTo>
                  <a:lnTo>
                    <a:pt x="665606" y="2113604"/>
                  </a:lnTo>
                  <a:lnTo>
                    <a:pt x="637661" y="2109478"/>
                  </a:lnTo>
                  <a:lnTo>
                    <a:pt x="609398" y="2105353"/>
                  </a:lnTo>
                  <a:lnTo>
                    <a:pt x="581453" y="2100593"/>
                  </a:lnTo>
                  <a:lnTo>
                    <a:pt x="553825" y="2095199"/>
                  </a:lnTo>
                  <a:lnTo>
                    <a:pt x="525880" y="2089487"/>
                  </a:lnTo>
                  <a:lnTo>
                    <a:pt x="498252" y="2083458"/>
                  </a:lnTo>
                  <a:lnTo>
                    <a:pt x="470624" y="2076476"/>
                  </a:lnTo>
                  <a:lnTo>
                    <a:pt x="443314" y="2069495"/>
                  </a:lnTo>
                  <a:lnTo>
                    <a:pt x="416321" y="2061879"/>
                  </a:lnTo>
                  <a:lnTo>
                    <a:pt x="389011" y="2053629"/>
                  </a:lnTo>
                  <a:lnTo>
                    <a:pt x="362019" y="2045378"/>
                  </a:lnTo>
                  <a:lnTo>
                    <a:pt x="335343" y="2036176"/>
                  </a:lnTo>
                  <a:lnTo>
                    <a:pt x="308668" y="2026656"/>
                  </a:lnTo>
                  <a:lnTo>
                    <a:pt x="282311" y="2016502"/>
                  </a:lnTo>
                  <a:lnTo>
                    <a:pt x="255953" y="2006030"/>
                  </a:lnTo>
                  <a:lnTo>
                    <a:pt x="229913" y="1994923"/>
                  </a:lnTo>
                  <a:lnTo>
                    <a:pt x="203556" y="1983499"/>
                  </a:lnTo>
                  <a:lnTo>
                    <a:pt x="177833" y="1971441"/>
                  </a:lnTo>
                  <a:lnTo>
                    <a:pt x="152429" y="1959065"/>
                  </a:lnTo>
                  <a:lnTo>
                    <a:pt x="127024" y="1946372"/>
                  </a:lnTo>
                  <a:lnTo>
                    <a:pt x="101619" y="1933044"/>
                  </a:lnTo>
                  <a:lnTo>
                    <a:pt x="76532" y="1919399"/>
                  </a:lnTo>
                  <a:lnTo>
                    <a:pt x="51762" y="1905437"/>
                  </a:lnTo>
                  <a:lnTo>
                    <a:pt x="27310" y="1890523"/>
                  </a:lnTo>
                  <a:lnTo>
                    <a:pt x="2858" y="1875291"/>
                  </a:lnTo>
                  <a:lnTo>
                    <a:pt x="0" y="1888301"/>
                  </a:lnTo>
                  <a:lnTo>
                    <a:pt x="0" y="1870531"/>
                  </a:lnTo>
                  <a:lnTo>
                    <a:pt x="952" y="1850222"/>
                  </a:lnTo>
                  <a:lnTo>
                    <a:pt x="2223" y="1829913"/>
                  </a:lnTo>
                  <a:lnTo>
                    <a:pt x="3493" y="1809604"/>
                  </a:lnTo>
                  <a:lnTo>
                    <a:pt x="5398" y="1790247"/>
                  </a:lnTo>
                  <a:lnTo>
                    <a:pt x="6986" y="1770573"/>
                  </a:lnTo>
                  <a:lnTo>
                    <a:pt x="9209" y="1750898"/>
                  </a:lnTo>
                  <a:lnTo>
                    <a:pt x="11749" y="1732176"/>
                  </a:lnTo>
                  <a:lnTo>
                    <a:pt x="14290" y="1713136"/>
                  </a:lnTo>
                  <a:lnTo>
                    <a:pt x="17148" y="1694414"/>
                  </a:lnTo>
                  <a:lnTo>
                    <a:pt x="20006" y="1676009"/>
                  </a:lnTo>
                  <a:lnTo>
                    <a:pt x="23499" y="1657604"/>
                  </a:lnTo>
                  <a:lnTo>
                    <a:pt x="26992" y="1639834"/>
                  </a:lnTo>
                  <a:lnTo>
                    <a:pt x="30486" y="1621746"/>
                  </a:lnTo>
                  <a:lnTo>
                    <a:pt x="34931" y="1604293"/>
                  </a:lnTo>
                  <a:lnTo>
                    <a:pt x="38742" y="1586840"/>
                  </a:lnTo>
                  <a:lnTo>
                    <a:pt x="43188" y="1569704"/>
                  </a:lnTo>
                  <a:lnTo>
                    <a:pt x="47951" y="1552569"/>
                  </a:lnTo>
                  <a:lnTo>
                    <a:pt x="52715" y="1536068"/>
                  </a:lnTo>
                  <a:lnTo>
                    <a:pt x="57796" y="1519249"/>
                  </a:lnTo>
                  <a:lnTo>
                    <a:pt x="62877" y="1503066"/>
                  </a:lnTo>
                  <a:lnTo>
                    <a:pt x="68593" y="1486564"/>
                  </a:lnTo>
                  <a:lnTo>
                    <a:pt x="73991" y="1470698"/>
                  </a:lnTo>
                  <a:lnTo>
                    <a:pt x="80025" y="1455149"/>
                  </a:lnTo>
                  <a:lnTo>
                    <a:pt x="86059" y="1439283"/>
                  </a:lnTo>
                  <a:lnTo>
                    <a:pt x="92410" y="1424051"/>
                  </a:lnTo>
                  <a:lnTo>
                    <a:pt x="98761" y="1409137"/>
                  </a:lnTo>
                  <a:lnTo>
                    <a:pt x="105430" y="1393905"/>
                  </a:lnTo>
                  <a:lnTo>
                    <a:pt x="112098" y="1378990"/>
                  </a:lnTo>
                  <a:lnTo>
                    <a:pt x="119402" y="1364393"/>
                  </a:lnTo>
                  <a:lnTo>
                    <a:pt x="126706" y="1350114"/>
                  </a:lnTo>
                  <a:lnTo>
                    <a:pt x="134010" y="1335834"/>
                  </a:lnTo>
                  <a:lnTo>
                    <a:pt x="141632" y="1321871"/>
                  </a:lnTo>
                  <a:lnTo>
                    <a:pt x="149571" y="1307909"/>
                  </a:lnTo>
                  <a:lnTo>
                    <a:pt x="157510" y="1294264"/>
                  </a:lnTo>
                  <a:lnTo>
                    <a:pt x="165766" y="1280936"/>
                  </a:lnTo>
                  <a:lnTo>
                    <a:pt x="174023" y="1267291"/>
                  </a:lnTo>
                  <a:lnTo>
                    <a:pt x="182597" y="1253963"/>
                  </a:lnTo>
                  <a:lnTo>
                    <a:pt x="191171" y="1241270"/>
                  </a:lnTo>
                  <a:lnTo>
                    <a:pt x="200380" y="1228260"/>
                  </a:lnTo>
                  <a:lnTo>
                    <a:pt x="209589" y="1215884"/>
                  </a:lnTo>
                  <a:lnTo>
                    <a:pt x="218799" y="1203191"/>
                  </a:lnTo>
                  <a:lnTo>
                    <a:pt x="228008" y="1191133"/>
                  </a:lnTo>
                  <a:lnTo>
                    <a:pt x="237852" y="1178757"/>
                  </a:lnTo>
                  <a:lnTo>
                    <a:pt x="247697" y="1167016"/>
                  </a:lnTo>
                  <a:lnTo>
                    <a:pt x="257541" y="1155275"/>
                  </a:lnTo>
                  <a:lnTo>
                    <a:pt x="267703" y="1143533"/>
                  </a:lnTo>
                  <a:lnTo>
                    <a:pt x="278182" y="1132110"/>
                  </a:lnTo>
                  <a:lnTo>
                    <a:pt x="288662" y="1120686"/>
                  </a:lnTo>
                  <a:lnTo>
                    <a:pt x="298824" y="1109579"/>
                  </a:lnTo>
                  <a:lnTo>
                    <a:pt x="309938" y="1098473"/>
                  </a:lnTo>
                  <a:lnTo>
                    <a:pt x="320735" y="1087684"/>
                  </a:lnTo>
                  <a:lnTo>
                    <a:pt x="331850" y="1076895"/>
                  </a:lnTo>
                  <a:lnTo>
                    <a:pt x="343282" y="1066423"/>
                  </a:lnTo>
                  <a:lnTo>
                    <a:pt x="354715" y="1055951"/>
                  </a:lnTo>
                  <a:lnTo>
                    <a:pt x="366147" y="1045797"/>
                  </a:lnTo>
                  <a:lnTo>
                    <a:pt x="377897" y="1035642"/>
                  </a:lnTo>
                  <a:lnTo>
                    <a:pt x="389964" y="1025805"/>
                  </a:lnTo>
                  <a:lnTo>
                    <a:pt x="401714" y="1015968"/>
                  </a:lnTo>
                  <a:lnTo>
                    <a:pt x="414099" y="1006448"/>
                  </a:lnTo>
                  <a:lnTo>
                    <a:pt x="426801" y="996928"/>
                  </a:lnTo>
                  <a:lnTo>
                    <a:pt x="439186" y="987408"/>
                  </a:lnTo>
                  <a:lnTo>
                    <a:pt x="451571" y="977888"/>
                  </a:lnTo>
                  <a:lnTo>
                    <a:pt x="477293" y="960118"/>
                  </a:lnTo>
                  <a:lnTo>
                    <a:pt x="481421" y="957262"/>
                  </a:lnTo>
                  <a:close/>
                  <a:moveTo>
                    <a:pt x="839471" y="0"/>
                  </a:moveTo>
                  <a:lnTo>
                    <a:pt x="852171" y="0"/>
                  </a:lnTo>
                  <a:lnTo>
                    <a:pt x="865506" y="0"/>
                  </a:lnTo>
                  <a:lnTo>
                    <a:pt x="878206" y="636"/>
                  </a:lnTo>
                  <a:lnTo>
                    <a:pt x="890906" y="1271"/>
                  </a:lnTo>
                  <a:lnTo>
                    <a:pt x="903288" y="2542"/>
                  </a:lnTo>
                  <a:lnTo>
                    <a:pt x="915988" y="3813"/>
                  </a:lnTo>
                  <a:lnTo>
                    <a:pt x="928371" y="5719"/>
                  </a:lnTo>
                  <a:lnTo>
                    <a:pt x="940436" y="7943"/>
                  </a:lnTo>
                  <a:lnTo>
                    <a:pt x="952818" y="10167"/>
                  </a:lnTo>
                  <a:lnTo>
                    <a:pt x="964883" y="12708"/>
                  </a:lnTo>
                  <a:lnTo>
                    <a:pt x="976631" y="15568"/>
                  </a:lnTo>
                  <a:lnTo>
                    <a:pt x="988696" y="19062"/>
                  </a:lnTo>
                  <a:lnTo>
                    <a:pt x="1000443" y="22239"/>
                  </a:lnTo>
                  <a:lnTo>
                    <a:pt x="1011873" y="26052"/>
                  </a:lnTo>
                  <a:lnTo>
                    <a:pt x="1023621" y="30182"/>
                  </a:lnTo>
                  <a:lnTo>
                    <a:pt x="1034733" y="34630"/>
                  </a:lnTo>
                  <a:lnTo>
                    <a:pt x="1046163" y="39395"/>
                  </a:lnTo>
                  <a:lnTo>
                    <a:pt x="1057276" y="44161"/>
                  </a:lnTo>
                  <a:lnTo>
                    <a:pt x="1068388" y="48926"/>
                  </a:lnTo>
                  <a:lnTo>
                    <a:pt x="1079183" y="54645"/>
                  </a:lnTo>
                  <a:lnTo>
                    <a:pt x="1089661" y="60046"/>
                  </a:lnTo>
                  <a:lnTo>
                    <a:pt x="1100456" y="66082"/>
                  </a:lnTo>
                  <a:lnTo>
                    <a:pt x="1110616" y="72119"/>
                  </a:lnTo>
                  <a:lnTo>
                    <a:pt x="1120776" y="78790"/>
                  </a:lnTo>
                  <a:lnTo>
                    <a:pt x="1130936" y="85462"/>
                  </a:lnTo>
                  <a:lnTo>
                    <a:pt x="1140461" y="92134"/>
                  </a:lnTo>
                  <a:lnTo>
                    <a:pt x="1150303" y="99123"/>
                  </a:lnTo>
                  <a:lnTo>
                    <a:pt x="1159828" y="106430"/>
                  </a:lnTo>
                  <a:lnTo>
                    <a:pt x="1169353" y="114055"/>
                  </a:lnTo>
                  <a:lnTo>
                    <a:pt x="1178561" y="121680"/>
                  </a:lnTo>
                  <a:lnTo>
                    <a:pt x="1187133" y="129623"/>
                  </a:lnTo>
                  <a:lnTo>
                    <a:pt x="1196023" y="137883"/>
                  </a:lnTo>
                  <a:lnTo>
                    <a:pt x="1204596" y="146143"/>
                  </a:lnTo>
                  <a:lnTo>
                    <a:pt x="1213168" y="155039"/>
                  </a:lnTo>
                  <a:lnTo>
                    <a:pt x="1221106" y="163299"/>
                  </a:lnTo>
                  <a:lnTo>
                    <a:pt x="1229043" y="172513"/>
                  </a:lnTo>
                  <a:lnTo>
                    <a:pt x="1236981" y="181726"/>
                  </a:lnTo>
                  <a:lnTo>
                    <a:pt x="1244283" y="190939"/>
                  </a:lnTo>
                  <a:lnTo>
                    <a:pt x="1251586" y="200153"/>
                  </a:lnTo>
                  <a:lnTo>
                    <a:pt x="1258888" y="210001"/>
                  </a:lnTo>
                  <a:lnTo>
                    <a:pt x="1265556" y="219850"/>
                  </a:lnTo>
                  <a:lnTo>
                    <a:pt x="1272223" y="230017"/>
                  </a:lnTo>
                  <a:lnTo>
                    <a:pt x="1278256" y="240183"/>
                  </a:lnTo>
                  <a:lnTo>
                    <a:pt x="1284606" y="250667"/>
                  </a:lnTo>
                  <a:lnTo>
                    <a:pt x="1290321" y="261151"/>
                  </a:lnTo>
                  <a:lnTo>
                    <a:pt x="1296353" y="271953"/>
                  </a:lnTo>
                  <a:lnTo>
                    <a:pt x="1301433" y="282755"/>
                  </a:lnTo>
                  <a:lnTo>
                    <a:pt x="1306831" y="293239"/>
                  </a:lnTo>
                  <a:lnTo>
                    <a:pt x="1311593" y="304359"/>
                  </a:lnTo>
                  <a:lnTo>
                    <a:pt x="1316356" y="315796"/>
                  </a:lnTo>
                  <a:lnTo>
                    <a:pt x="1320483" y="327234"/>
                  </a:lnTo>
                  <a:lnTo>
                    <a:pt x="1324293" y="338671"/>
                  </a:lnTo>
                  <a:lnTo>
                    <a:pt x="1328421" y="350426"/>
                  </a:lnTo>
                  <a:lnTo>
                    <a:pt x="1331913" y="362181"/>
                  </a:lnTo>
                  <a:lnTo>
                    <a:pt x="1335088" y="373936"/>
                  </a:lnTo>
                  <a:lnTo>
                    <a:pt x="1337946" y="386009"/>
                  </a:lnTo>
                  <a:lnTo>
                    <a:pt x="1340803" y="398081"/>
                  </a:lnTo>
                  <a:lnTo>
                    <a:pt x="1343026" y="410472"/>
                  </a:lnTo>
                  <a:lnTo>
                    <a:pt x="1344931" y="422862"/>
                  </a:lnTo>
                  <a:lnTo>
                    <a:pt x="1346518" y="435252"/>
                  </a:lnTo>
                  <a:lnTo>
                    <a:pt x="1348106" y="447643"/>
                  </a:lnTo>
                  <a:lnTo>
                    <a:pt x="1349058" y="460033"/>
                  </a:lnTo>
                  <a:lnTo>
                    <a:pt x="1350011" y="472741"/>
                  </a:lnTo>
                  <a:lnTo>
                    <a:pt x="1350646" y="485449"/>
                  </a:lnTo>
                  <a:lnTo>
                    <a:pt x="1350963" y="498475"/>
                  </a:lnTo>
                  <a:lnTo>
                    <a:pt x="1350646" y="513407"/>
                  </a:lnTo>
                  <a:lnTo>
                    <a:pt x="1349693" y="528975"/>
                  </a:lnTo>
                  <a:lnTo>
                    <a:pt x="1348423" y="543907"/>
                  </a:lnTo>
                  <a:lnTo>
                    <a:pt x="1347153" y="558521"/>
                  </a:lnTo>
                  <a:lnTo>
                    <a:pt x="1345248" y="573453"/>
                  </a:lnTo>
                  <a:lnTo>
                    <a:pt x="1342708" y="588067"/>
                  </a:lnTo>
                  <a:lnTo>
                    <a:pt x="1339851" y="602682"/>
                  </a:lnTo>
                  <a:lnTo>
                    <a:pt x="1336358" y="616660"/>
                  </a:lnTo>
                  <a:lnTo>
                    <a:pt x="1332866" y="631275"/>
                  </a:lnTo>
                  <a:lnTo>
                    <a:pt x="1328738" y="645254"/>
                  </a:lnTo>
                  <a:lnTo>
                    <a:pt x="1324293" y="658915"/>
                  </a:lnTo>
                  <a:lnTo>
                    <a:pt x="1319531" y="672576"/>
                  </a:lnTo>
                  <a:lnTo>
                    <a:pt x="1314133" y="685920"/>
                  </a:lnTo>
                  <a:lnTo>
                    <a:pt x="1308418" y="699263"/>
                  </a:lnTo>
                  <a:lnTo>
                    <a:pt x="1302386" y="712607"/>
                  </a:lnTo>
                  <a:lnTo>
                    <a:pt x="1296353" y="725315"/>
                  </a:lnTo>
                  <a:lnTo>
                    <a:pt x="1289368" y="738023"/>
                  </a:lnTo>
                  <a:lnTo>
                    <a:pt x="1282383" y="750413"/>
                  </a:lnTo>
                  <a:lnTo>
                    <a:pt x="1275081" y="762486"/>
                  </a:lnTo>
                  <a:lnTo>
                    <a:pt x="1267143" y="774559"/>
                  </a:lnTo>
                  <a:lnTo>
                    <a:pt x="1259206" y="786313"/>
                  </a:lnTo>
                  <a:lnTo>
                    <a:pt x="1250633" y="797751"/>
                  </a:lnTo>
                  <a:lnTo>
                    <a:pt x="1242061" y="809188"/>
                  </a:lnTo>
                  <a:lnTo>
                    <a:pt x="1232853" y="819990"/>
                  </a:lnTo>
                  <a:lnTo>
                    <a:pt x="1223963" y="830792"/>
                  </a:lnTo>
                  <a:lnTo>
                    <a:pt x="1214121" y="841276"/>
                  </a:lnTo>
                  <a:lnTo>
                    <a:pt x="1204278" y="851442"/>
                  </a:lnTo>
                  <a:lnTo>
                    <a:pt x="1193801" y="860974"/>
                  </a:lnTo>
                  <a:lnTo>
                    <a:pt x="1183323" y="870822"/>
                  </a:lnTo>
                  <a:lnTo>
                    <a:pt x="1172528" y="880036"/>
                  </a:lnTo>
                  <a:lnTo>
                    <a:pt x="1161733" y="889249"/>
                  </a:lnTo>
                  <a:lnTo>
                    <a:pt x="1150303" y="897827"/>
                  </a:lnTo>
                  <a:lnTo>
                    <a:pt x="1134746" y="909264"/>
                  </a:lnTo>
                  <a:lnTo>
                    <a:pt x="1118236" y="920066"/>
                  </a:lnTo>
                  <a:lnTo>
                    <a:pt x="1101408" y="929915"/>
                  </a:lnTo>
                  <a:lnTo>
                    <a:pt x="1084581" y="939446"/>
                  </a:lnTo>
                  <a:lnTo>
                    <a:pt x="1066801" y="948342"/>
                  </a:lnTo>
                  <a:lnTo>
                    <a:pt x="1048703" y="956602"/>
                  </a:lnTo>
                  <a:lnTo>
                    <a:pt x="1040131" y="960414"/>
                  </a:lnTo>
                  <a:lnTo>
                    <a:pt x="1030606" y="963909"/>
                  </a:lnTo>
                  <a:lnTo>
                    <a:pt x="1021398" y="967722"/>
                  </a:lnTo>
                  <a:lnTo>
                    <a:pt x="1011873" y="970899"/>
                  </a:lnTo>
                  <a:lnTo>
                    <a:pt x="1002348" y="973758"/>
                  </a:lnTo>
                  <a:lnTo>
                    <a:pt x="993141" y="976617"/>
                  </a:lnTo>
                  <a:lnTo>
                    <a:pt x="983616" y="979794"/>
                  </a:lnTo>
                  <a:lnTo>
                    <a:pt x="973773" y="982018"/>
                  </a:lnTo>
                  <a:lnTo>
                    <a:pt x="963931" y="984560"/>
                  </a:lnTo>
                  <a:lnTo>
                    <a:pt x="954088" y="986466"/>
                  </a:lnTo>
                  <a:lnTo>
                    <a:pt x="944246" y="988372"/>
                  </a:lnTo>
                  <a:lnTo>
                    <a:pt x="934403" y="990596"/>
                  </a:lnTo>
                  <a:lnTo>
                    <a:pt x="924561" y="991867"/>
                  </a:lnTo>
                  <a:lnTo>
                    <a:pt x="914401" y="993455"/>
                  </a:lnTo>
                  <a:lnTo>
                    <a:pt x="904241" y="994409"/>
                  </a:lnTo>
                  <a:lnTo>
                    <a:pt x="893763" y="995362"/>
                  </a:lnTo>
                  <a:lnTo>
                    <a:pt x="883603" y="995997"/>
                  </a:lnTo>
                  <a:lnTo>
                    <a:pt x="873126" y="996632"/>
                  </a:lnTo>
                  <a:lnTo>
                    <a:pt x="862648" y="996950"/>
                  </a:lnTo>
                  <a:lnTo>
                    <a:pt x="852171" y="996950"/>
                  </a:lnTo>
                  <a:lnTo>
                    <a:pt x="840423" y="996950"/>
                  </a:lnTo>
                  <a:lnTo>
                    <a:pt x="828358" y="996315"/>
                  </a:lnTo>
                  <a:lnTo>
                    <a:pt x="816293" y="995679"/>
                  </a:lnTo>
                  <a:lnTo>
                    <a:pt x="804546" y="994726"/>
                  </a:lnTo>
                  <a:lnTo>
                    <a:pt x="792798" y="993455"/>
                  </a:lnTo>
                  <a:lnTo>
                    <a:pt x="781368" y="992185"/>
                  </a:lnTo>
                  <a:lnTo>
                    <a:pt x="769621" y="990278"/>
                  </a:lnTo>
                  <a:lnTo>
                    <a:pt x="758191" y="988054"/>
                  </a:lnTo>
                  <a:lnTo>
                    <a:pt x="746761" y="985831"/>
                  </a:lnTo>
                  <a:lnTo>
                    <a:pt x="735331" y="983289"/>
                  </a:lnTo>
                  <a:lnTo>
                    <a:pt x="724218" y="980430"/>
                  </a:lnTo>
                  <a:lnTo>
                    <a:pt x="713106" y="977253"/>
                  </a:lnTo>
                  <a:lnTo>
                    <a:pt x="702311" y="973758"/>
                  </a:lnTo>
                  <a:lnTo>
                    <a:pt x="691198" y="970263"/>
                  </a:lnTo>
                  <a:lnTo>
                    <a:pt x="680721" y="966768"/>
                  </a:lnTo>
                  <a:lnTo>
                    <a:pt x="670243" y="962321"/>
                  </a:lnTo>
                  <a:lnTo>
                    <a:pt x="659448" y="958190"/>
                  </a:lnTo>
                  <a:lnTo>
                    <a:pt x="648971" y="953425"/>
                  </a:lnTo>
                  <a:lnTo>
                    <a:pt x="638811" y="948659"/>
                  </a:lnTo>
                  <a:lnTo>
                    <a:pt x="628651" y="943894"/>
                  </a:lnTo>
                  <a:lnTo>
                    <a:pt x="618491" y="938493"/>
                  </a:lnTo>
                  <a:lnTo>
                    <a:pt x="608648" y="933410"/>
                  </a:lnTo>
                  <a:lnTo>
                    <a:pt x="599123" y="927373"/>
                  </a:lnTo>
                  <a:lnTo>
                    <a:pt x="589281" y="921655"/>
                  </a:lnTo>
                  <a:lnTo>
                    <a:pt x="579756" y="915618"/>
                  </a:lnTo>
                  <a:lnTo>
                    <a:pt x="570548" y="909264"/>
                  </a:lnTo>
                  <a:lnTo>
                    <a:pt x="561023" y="902910"/>
                  </a:lnTo>
                  <a:lnTo>
                    <a:pt x="552133" y="895921"/>
                  </a:lnTo>
                  <a:lnTo>
                    <a:pt x="543561" y="889249"/>
                  </a:lnTo>
                  <a:lnTo>
                    <a:pt x="534671" y="881942"/>
                  </a:lnTo>
                  <a:lnTo>
                    <a:pt x="526098" y="874952"/>
                  </a:lnTo>
                  <a:lnTo>
                    <a:pt x="517526" y="867328"/>
                  </a:lnTo>
                  <a:lnTo>
                    <a:pt x="508318" y="858750"/>
                  </a:lnTo>
                  <a:lnTo>
                    <a:pt x="499428" y="849854"/>
                  </a:lnTo>
                  <a:lnTo>
                    <a:pt x="490538" y="840958"/>
                  </a:lnTo>
                  <a:lnTo>
                    <a:pt x="481648" y="831427"/>
                  </a:lnTo>
                  <a:lnTo>
                    <a:pt x="473711" y="821896"/>
                  </a:lnTo>
                  <a:lnTo>
                    <a:pt x="465456" y="812047"/>
                  </a:lnTo>
                  <a:lnTo>
                    <a:pt x="457518" y="801881"/>
                  </a:lnTo>
                  <a:lnTo>
                    <a:pt x="449898" y="791714"/>
                  </a:lnTo>
                  <a:lnTo>
                    <a:pt x="442596" y="781548"/>
                  </a:lnTo>
                  <a:lnTo>
                    <a:pt x="435293" y="770746"/>
                  </a:lnTo>
                  <a:lnTo>
                    <a:pt x="428626" y="759944"/>
                  </a:lnTo>
                  <a:lnTo>
                    <a:pt x="421958" y="749142"/>
                  </a:lnTo>
                  <a:lnTo>
                    <a:pt x="415608" y="738023"/>
                  </a:lnTo>
                  <a:lnTo>
                    <a:pt x="409576" y="726585"/>
                  </a:lnTo>
                  <a:lnTo>
                    <a:pt x="403861" y="715148"/>
                  </a:lnTo>
                  <a:lnTo>
                    <a:pt x="398463" y="703393"/>
                  </a:lnTo>
                  <a:lnTo>
                    <a:pt x="393383" y="691638"/>
                  </a:lnTo>
                  <a:lnTo>
                    <a:pt x="388303" y="679566"/>
                  </a:lnTo>
                  <a:lnTo>
                    <a:pt x="383858" y="667493"/>
                  </a:lnTo>
                  <a:lnTo>
                    <a:pt x="379731" y="655420"/>
                  </a:lnTo>
                  <a:lnTo>
                    <a:pt x="375603" y="643030"/>
                  </a:lnTo>
                  <a:lnTo>
                    <a:pt x="372111" y="630322"/>
                  </a:lnTo>
                  <a:lnTo>
                    <a:pt x="368936" y="617614"/>
                  </a:lnTo>
                  <a:lnTo>
                    <a:pt x="365443" y="604588"/>
                  </a:lnTo>
                  <a:lnTo>
                    <a:pt x="362903" y="591880"/>
                  </a:lnTo>
                  <a:lnTo>
                    <a:pt x="360681" y="578854"/>
                  </a:lnTo>
                  <a:lnTo>
                    <a:pt x="358776" y="565828"/>
                  </a:lnTo>
                  <a:lnTo>
                    <a:pt x="357188" y="552485"/>
                  </a:lnTo>
                  <a:lnTo>
                    <a:pt x="355601" y="539141"/>
                  </a:lnTo>
                  <a:lnTo>
                    <a:pt x="354648" y="525480"/>
                  </a:lnTo>
                  <a:lnTo>
                    <a:pt x="354331" y="511819"/>
                  </a:lnTo>
                  <a:lnTo>
                    <a:pt x="354013" y="498475"/>
                  </a:lnTo>
                  <a:lnTo>
                    <a:pt x="354331" y="485449"/>
                  </a:lnTo>
                  <a:lnTo>
                    <a:pt x="354648" y="472741"/>
                  </a:lnTo>
                  <a:lnTo>
                    <a:pt x="355601" y="460033"/>
                  </a:lnTo>
                  <a:lnTo>
                    <a:pt x="356871" y="447643"/>
                  </a:lnTo>
                  <a:lnTo>
                    <a:pt x="358141" y="434935"/>
                  </a:lnTo>
                  <a:lnTo>
                    <a:pt x="360046" y="422544"/>
                  </a:lnTo>
                  <a:lnTo>
                    <a:pt x="361951" y="410472"/>
                  </a:lnTo>
                  <a:lnTo>
                    <a:pt x="364173" y="397763"/>
                  </a:lnTo>
                  <a:lnTo>
                    <a:pt x="366713" y="385691"/>
                  </a:lnTo>
                  <a:lnTo>
                    <a:pt x="369888" y="373936"/>
                  </a:lnTo>
                  <a:lnTo>
                    <a:pt x="373063" y="361863"/>
                  </a:lnTo>
                  <a:lnTo>
                    <a:pt x="376556" y="350108"/>
                  </a:lnTo>
                  <a:lnTo>
                    <a:pt x="380683" y="338671"/>
                  </a:lnTo>
                  <a:lnTo>
                    <a:pt x="384493" y="326916"/>
                  </a:lnTo>
                  <a:lnTo>
                    <a:pt x="388621" y="315796"/>
                  </a:lnTo>
                  <a:lnTo>
                    <a:pt x="393383" y="304359"/>
                  </a:lnTo>
                  <a:lnTo>
                    <a:pt x="398146" y="293239"/>
                  </a:lnTo>
                  <a:lnTo>
                    <a:pt x="403543" y="282755"/>
                  </a:lnTo>
                  <a:lnTo>
                    <a:pt x="408623" y="271636"/>
                  </a:lnTo>
                  <a:lnTo>
                    <a:pt x="414656" y="261151"/>
                  </a:lnTo>
                  <a:lnTo>
                    <a:pt x="420371" y="250667"/>
                  </a:lnTo>
                  <a:lnTo>
                    <a:pt x="426721" y="240183"/>
                  </a:lnTo>
                  <a:lnTo>
                    <a:pt x="432753" y="230017"/>
                  </a:lnTo>
                  <a:lnTo>
                    <a:pt x="439421" y="219850"/>
                  </a:lnTo>
                  <a:lnTo>
                    <a:pt x="446088" y="210001"/>
                  </a:lnTo>
                  <a:lnTo>
                    <a:pt x="453391" y="200153"/>
                  </a:lnTo>
                  <a:lnTo>
                    <a:pt x="460693" y="190939"/>
                  </a:lnTo>
                  <a:lnTo>
                    <a:pt x="467996" y="181408"/>
                  </a:lnTo>
                  <a:lnTo>
                    <a:pt x="475933" y="172195"/>
                  </a:lnTo>
                  <a:lnTo>
                    <a:pt x="483871" y="163299"/>
                  </a:lnTo>
                  <a:lnTo>
                    <a:pt x="491808" y="154403"/>
                  </a:lnTo>
                  <a:lnTo>
                    <a:pt x="500381" y="146143"/>
                  </a:lnTo>
                  <a:lnTo>
                    <a:pt x="508953" y="137565"/>
                  </a:lnTo>
                  <a:lnTo>
                    <a:pt x="517526" y="129305"/>
                  </a:lnTo>
                  <a:lnTo>
                    <a:pt x="526416" y="121680"/>
                  </a:lnTo>
                  <a:lnTo>
                    <a:pt x="535623" y="113738"/>
                  </a:lnTo>
                  <a:lnTo>
                    <a:pt x="545148" y="106113"/>
                  </a:lnTo>
                  <a:lnTo>
                    <a:pt x="554673" y="99123"/>
                  </a:lnTo>
                  <a:lnTo>
                    <a:pt x="564516" y="92134"/>
                  </a:lnTo>
                  <a:lnTo>
                    <a:pt x="574041" y="85462"/>
                  </a:lnTo>
                  <a:lnTo>
                    <a:pt x="584201" y="78473"/>
                  </a:lnTo>
                  <a:lnTo>
                    <a:pt x="594361" y="72119"/>
                  </a:lnTo>
                  <a:lnTo>
                    <a:pt x="604838" y="66082"/>
                  </a:lnTo>
                  <a:lnTo>
                    <a:pt x="615316" y="60046"/>
                  </a:lnTo>
                  <a:lnTo>
                    <a:pt x="625793" y="54645"/>
                  </a:lnTo>
                  <a:lnTo>
                    <a:pt x="636906" y="48926"/>
                  </a:lnTo>
                  <a:lnTo>
                    <a:pt x="647701" y="44161"/>
                  </a:lnTo>
                  <a:lnTo>
                    <a:pt x="658813" y="39395"/>
                  </a:lnTo>
                  <a:lnTo>
                    <a:pt x="670243" y="34630"/>
                  </a:lnTo>
                  <a:lnTo>
                    <a:pt x="681356" y="30182"/>
                  </a:lnTo>
                  <a:lnTo>
                    <a:pt x="693103" y="26052"/>
                  </a:lnTo>
                  <a:lnTo>
                    <a:pt x="704533" y="22239"/>
                  </a:lnTo>
                  <a:lnTo>
                    <a:pt x="716281" y="19062"/>
                  </a:lnTo>
                  <a:lnTo>
                    <a:pt x="728346" y="15568"/>
                  </a:lnTo>
                  <a:lnTo>
                    <a:pt x="740093" y="12708"/>
                  </a:lnTo>
                  <a:lnTo>
                    <a:pt x="752158" y="10167"/>
                  </a:lnTo>
                  <a:lnTo>
                    <a:pt x="764541" y="7625"/>
                  </a:lnTo>
                  <a:lnTo>
                    <a:pt x="776606" y="5719"/>
                  </a:lnTo>
                  <a:lnTo>
                    <a:pt x="788988" y="3813"/>
                  </a:lnTo>
                  <a:lnTo>
                    <a:pt x="801688" y="2542"/>
                  </a:lnTo>
                  <a:lnTo>
                    <a:pt x="814071" y="1271"/>
                  </a:lnTo>
                  <a:lnTo>
                    <a:pt x="826771" y="636"/>
                  </a:lnTo>
                  <a:lnTo>
                    <a:pt x="8394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Agency FB" panose="020B0503020202020204" pitchFamily="34" charset="0"/>
                <a:ea typeface="华文中宋" panose="02010600040101010101" pitchFamily="2" charset="-122"/>
              </a:endParaRPr>
            </a:p>
          </p:txBody>
        </p:sp>
        <p:sp>
          <p:nvSpPr>
            <p:cNvPr id="68" name="MH_Other_10"/>
            <p:cNvSpPr/>
            <p:nvPr/>
          </p:nvSpPr>
          <p:spPr bwMode="auto">
            <a:xfrm>
              <a:off x="7639048" y="4975393"/>
              <a:ext cx="182562" cy="341312"/>
            </a:xfrm>
            <a:custGeom>
              <a:avLst/>
              <a:gdLst>
                <a:gd name="T0" fmla="*/ 134485 w 2938"/>
                <a:gd name="T1" fmla="*/ 2420 h 5511"/>
                <a:gd name="T2" fmla="*/ 89887 w 2938"/>
                <a:gd name="T3" fmla="*/ 15901 h 5511"/>
                <a:gd name="T4" fmla="*/ 51858 w 2938"/>
                <a:gd name="T5" fmla="*/ 41481 h 5511"/>
                <a:gd name="T6" fmla="*/ 22817 w 2938"/>
                <a:gd name="T7" fmla="*/ 77085 h 5511"/>
                <a:gd name="T8" fmla="*/ 4840 w 2938"/>
                <a:gd name="T9" fmla="*/ 119257 h 5511"/>
                <a:gd name="T10" fmla="*/ 0 w 2938"/>
                <a:gd name="T11" fmla="*/ 1746336 h 5511"/>
                <a:gd name="T12" fmla="*/ 4840 w 2938"/>
                <a:gd name="T13" fmla="*/ 1786089 h 5511"/>
                <a:gd name="T14" fmla="*/ 22817 w 2938"/>
                <a:gd name="T15" fmla="*/ 1828606 h 5511"/>
                <a:gd name="T16" fmla="*/ 51858 w 2938"/>
                <a:gd name="T17" fmla="*/ 1863865 h 5511"/>
                <a:gd name="T18" fmla="*/ 89887 w 2938"/>
                <a:gd name="T19" fmla="*/ 1889445 h 5511"/>
                <a:gd name="T20" fmla="*/ 134485 w 2938"/>
                <a:gd name="T21" fmla="*/ 1903272 h 5511"/>
                <a:gd name="T22" fmla="*/ 864989 w 2938"/>
                <a:gd name="T23" fmla="*/ 1905000 h 5511"/>
                <a:gd name="T24" fmla="*/ 911316 w 2938"/>
                <a:gd name="T25" fmla="*/ 1895667 h 5511"/>
                <a:gd name="T26" fmla="*/ 952111 w 2938"/>
                <a:gd name="T27" fmla="*/ 1873544 h 5511"/>
                <a:gd name="T28" fmla="*/ 984263 w 2938"/>
                <a:gd name="T29" fmla="*/ 1841396 h 5511"/>
                <a:gd name="T30" fmla="*/ 1006043 w 2938"/>
                <a:gd name="T31" fmla="*/ 1800953 h 5511"/>
                <a:gd name="T32" fmla="*/ 1015377 w 2938"/>
                <a:gd name="T33" fmla="*/ 1754633 h 5511"/>
                <a:gd name="T34" fmla="*/ 1013994 w 2938"/>
                <a:gd name="T35" fmla="*/ 134812 h 5511"/>
                <a:gd name="T36" fmla="*/ 999820 w 2938"/>
                <a:gd name="T37" fmla="*/ 90220 h 5511"/>
                <a:gd name="T38" fmla="*/ 974237 w 2938"/>
                <a:gd name="T39" fmla="*/ 52542 h 5511"/>
                <a:gd name="T40" fmla="*/ 938973 w 2938"/>
                <a:gd name="T41" fmla="*/ 23160 h 5511"/>
                <a:gd name="T42" fmla="*/ 896450 w 2938"/>
                <a:gd name="T43" fmla="*/ 5531 h 5511"/>
                <a:gd name="T44" fmla="*/ 412789 w 2938"/>
                <a:gd name="T45" fmla="*/ 127553 h 5511"/>
                <a:gd name="T46" fmla="*/ 615380 w 2938"/>
                <a:gd name="T47" fmla="*/ 129973 h 5511"/>
                <a:gd name="T48" fmla="*/ 629209 w 2938"/>
                <a:gd name="T49" fmla="*/ 141034 h 5511"/>
                <a:gd name="T50" fmla="*/ 635086 w 2938"/>
                <a:gd name="T51" fmla="*/ 159009 h 5511"/>
                <a:gd name="T52" fmla="*/ 630938 w 2938"/>
                <a:gd name="T53" fmla="*/ 174219 h 5511"/>
                <a:gd name="T54" fmla="*/ 618146 w 2938"/>
                <a:gd name="T55" fmla="*/ 187009 h 5511"/>
                <a:gd name="T56" fmla="*/ 412789 w 2938"/>
                <a:gd name="T57" fmla="*/ 190811 h 5511"/>
                <a:gd name="T58" fmla="*/ 397577 w 2938"/>
                <a:gd name="T59" fmla="*/ 187009 h 5511"/>
                <a:gd name="T60" fmla="*/ 384440 w 2938"/>
                <a:gd name="T61" fmla="*/ 174219 h 5511"/>
                <a:gd name="T62" fmla="*/ 380637 w 2938"/>
                <a:gd name="T63" fmla="*/ 159009 h 5511"/>
                <a:gd name="T64" fmla="*/ 386168 w 2938"/>
                <a:gd name="T65" fmla="*/ 141034 h 5511"/>
                <a:gd name="T66" fmla="*/ 400343 w 2938"/>
                <a:gd name="T67" fmla="*/ 129973 h 5511"/>
                <a:gd name="T68" fmla="*/ 507516 w 2938"/>
                <a:gd name="T69" fmla="*/ 1841742 h 5511"/>
                <a:gd name="T70" fmla="*/ 479513 w 2938"/>
                <a:gd name="T71" fmla="*/ 1837594 h 5511"/>
                <a:gd name="T72" fmla="*/ 454275 w 2938"/>
                <a:gd name="T73" fmla="*/ 1825495 h 5511"/>
                <a:gd name="T74" fmla="*/ 434223 w 2938"/>
                <a:gd name="T75" fmla="*/ 1806829 h 5511"/>
                <a:gd name="T76" fmla="*/ 420049 w 2938"/>
                <a:gd name="T77" fmla="*/ 1783323 h 5511"/>
                <a:gd name="T78" fmla="*/ 413134 w 2938"/>
                <a:gd name="T79" fmla="*/ 1756015 h 5511"/>
                <a:gd name="T80" fmla="*/ 413826 w 2938"/>
                <a:gd name="T81" fmla="*/ 1731818 h 5511"/>
                <a:gd name="T82" fmla="*/ 422123 w 2938"/>
                <a:gd name="T83" fmla="*/ 1704856 h 5511"/>
                <a:gd name="T84" fmla="*/ 437335 w 2938"/>
                <a:gd name="T85" fmla="*/ 1682387 h 5511"/>
                <a:gd name="T86" fmla="*/ 458078 w 2938"/>
                <a:gd name="T87" fmla="*/ 1665103 h 5511"/>
                <a:gd name="T88" fmla="*/ 483661 w 2938"/>
                <a:gd name="T89" fmla="*/ 1654042 h 5511"/>
                <a:gd name="T90" fmla="*/ 507516 w 2938"/>
                <a:gd name="T91" fmla="*/ 1651277 h 5511"/>
                <a:gd name="T92" fmla="*/ 536210 w 2938"/>
                <a:gd name="T93" fmla="*/ 1655425 h 5511"/>
                <a:gd name="T94" fmla="*/ 561102 w 2938"/>
                <a:gd name="T95" fmla="*/ 1667523 h 5511"/>
                <a:gd name="T96" fmla="*/ 581154 w 2938"/>
                <a:gd name="T97" fmla="*/ 1685498 h 5511"/>
                <a:gd name="T98" fmla="*/ 595674 w 2938"/>
                <a:gd name="T99" fmla="*/ 1709349 h 5511"/>
                <a:gd name="T100" fmla="*/ 602589 w 2938"/>
                <a:gd name="T101" fmla="*/ 1737003 h 5511"/>
                <a:gd name="T102" fmla="*/ 601897 w 2938"/>
                <a:gd name="T103" fmla="*/ 1761200 h 5511"/>
                <a:gd name="T104" fmla="*/ 593600 w 2938"/>
                <a:gd name="T105" fmla="*/ 1787817 h 5511"/>
                <a:gd name="T106" fmla="*/ 578388 w 2938"/>
                <a:gd name="T107" fmla="*/ 1810631 h 5511"/>
                <a:gd name="T108" fmla="*/ 556954 w 2938"/>
                <a:gd name="T109" fmla="*/ 1827915 h 5511"/>
                <a:gd name="T110" fmla="*/ 531370 w 2938"/>
                <a:gd name="T111" fmla="*/ 1838631 h 5511"/>
                <a:gd name="T112" fmla="*/ 952456 w 2938"/>
                <a:gd name="T113" fmla="*/ 1587673 h 551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938" h="5511">
                  <a:moveTo>
                    <a:pt x="2479" y="0"/>
                  </a:moveTo>
                  <a:lnTo>
                    <a:pt x="458" y="0"/>
                  </a:lnTo>
                  <a:lnTo>
                    <a:pt x="435" y="1"/>
                  </a:lnTo>
                  <a:lnTo>
                    <a:pt x="412" y="3"/>
                  </a:lnTo>
                  <a:lnTo>
                    <a:pt x="389" y="7"/>
                  </a:lnTo>
                  <a:lnTo>
                    <a:pt x="366" y="11"/>
                  </a:lnTo>
                  <a:lnTo>
                    <a:pt x="345" y="16"/>
                  </a:lnTo>
                  <a:lnTo>
                    <a:pt x="322" y="22"/>
                  </a:lnTo>
                  <a:lnTo>
                    <a:pt x="301" y="29"/>
                  </a:lnTo>
                  <a:lnTo>
                    <a:pt x="281" y="37"/>
                  </a:lnTo>
                  <a:lnTo>
                    <a:pt x="260" y="46"/>
                  </a:lnTo>
                  <a:lnTo>
                    <a:pt x="240" y="56"/>
                  </a:lnTo>
                  <a:lnTo>
                    <a:pt x="221" y="67"/>
                  </a:lnTo>
                  <a:lnTo>
                    <a:pt x="203" y="80"/>
                  </a:lnTo>
                  <a:lnTo>
                    <a:pt x="184" y="93"/>
                  </a:lnTo>
                  <a:lnTo>
                    <a:pt x="167" y="106"/>
                  </a:lnTo>
                  <a:lnTo>
                    <a:pt x="150" y="120"/>
                  </a:lnTo>
                  <a:lnTo>
                    <a:pt x="135" y="135"/>
                  </a:lnTo>
                  <a:lnTo>
                    <a:pt x="119" y="152"/>
                  </a:lnTo>
                  <a:lnTo>
                    <a:pt x="104" y="169"/>
                  </a:lnTo>
                  <a:lnTo>
                    <a:pt x="91" y="186"/>
                  </a:lnTo>
                  <a:lnTo>
                    <a:pt x="78" y="203"/>
                  </a:lnTo>
                  <a:lnTo>
                    <a:pt x="66" y="223"/>
                  </a:lnTo>
                  <a:lnTo>
                    <a:pt x="55" y="242"/>
                  </a:lnTo>
                  <a:lnTo>
                    <a:pt x="45" y="261"/>
                  </a:lnTo>
                  <a:lnTo>
                    <a:pt x="35" y="281"/>
                  </a:lnTo>
                  <a:lnTo>
                    <a:pt x="27" y="303"/>
                  </a:lnTo>
                  <a:lnTo>
                    <a:pt x="20" y="324"/>
                  </a:lnTo>
                  <a:lnTo>
                    <a:pt x="14" y="345"/>
                  </a:lnTo>
                  <a:lnTo>
                    <a:pt x="9" y="368"/>
                  </a:lnTo>
                  <a:lnTo>
                    <a:pt x="5" y="390"/>
                  </a:lnTo>
                  <a:lnTo>
                    <a:pt x="2" y="413"/>
                  </a:lnTo>
                  <a:lnTo>
                    <a:pt x="0" y="437"/>
                  </a:lnTo>
                  <a:lnTo>
                    <a:pt x="0" y="460"/>
                  </a:lnTo>
                  <a:lnTo>
                    <a:pt x="0" y="5052"/>
                  </a:lnTo>
                  <a:lnTo>
                    <a:pt x="0" y="5076"/>
                  </a:lnTo>
                  <a:lnTo>
                    <a:pt x="2" y="5099"/>
                  </a:lnTo>
                  <a:lnTo>
                    <a:pt x="5" y="5122"/>
                  </a:lnTo>
                  <a:lnTo>
                    <a:pt x="9" y="5144"/>
                  </a:lnTo>
                  <a:lnTo>
                    <a:pt x="14" y="5167"/>
                  </a:lnTo>
                  <a:lnTo>
                    <a:pt x="20" y="5189"/>
                  </a:lnTo>
                  <a:lnTo>
                    <a:pt x="27" y="5210"/>
                  </a:lnTo>
                  <a:lnTo>
                    <a:pt x="35" y="5230"/>
                  </a:lnTo>
                  <a:lnTo>
                    <a:pt x="45" y="5251"/>
                  </a:lnTo>
                  <a:lnTo>
                    <a:pt x="55" y="5271"/>
                  </a:lnTo>
                  <a:lnTo>
                    <a:pt x="66" y="5290"/>
                  </a:lnTo>
                  <a:lnTo>
                    <a:pt x="78" y="5309"/>
                  </a:lnTo>
                  <a:lnTo>
                    <a:pt x="91" y="5327"/>
                  </a:lnTo>
                  <a:lnTo>
                    <a:pt x="104" y="5344"/>
                  </a:lnTo>
                  <a:lnTo>
                    <a:pt x="119" y="5360"/>
                  </a:lnTo>
                  <a:lnTo>
                    <a:pt x="135" y="5377"/>
                  </a:lnTo>
                  <a:lnTo>
                    <a:pt x="150" y="5392"/>
                  </a:lnTo>
                  <a:lnTo>
                    <a:pt x="167" y="5406"/>
                  </a:lnTo>
                  <a:lnTo>
                    <a:pt x="184" y="5420"/>
                  </a:lnTo>
                  <a:lnTo>
                    <a:pt x="203" y="5433"/>
                  </a:lnTo>
                  <a:lnTo>
                    <a:pt x="221" y="5445"/>
                  </a:lnTo>
                  <a:lnTo>
                    <a:pt x="240" y="5456"/>
                  </a:lnTo>
                  <a:lnTo>
                    <a:pt x="260" y="5466"/>
                  </a:lnTo>
                  <a:lnTo>
                    <a:pt x="281" y="5475"/>
                  </a:lnTo>
                  <a:lnTo>
                    <a:pt x="301" y="5484"/>
                  </a:lnTo>
                  <a:lnTo>
                    <a:pt x="322" y="5491"/>
                  </a:lnTo>
                  <a:lnTo>
                    <a:pt x="345" y="5497"/>
                  </a:lnTo>
                  <a:lnTo>
                    <a:pt x="366" y="5502"/>
                  </a:lnTo>
                  <a:lnTo>
                    <a:pt x="389" y="5506"/>
                  </a:lnTo>
                  <a:lnTo>
                    <a:pt x="412" y="5509"/>
                  </a:lnTo>
                  <a:lnTo>
                    <a:pt x="435" y="5511"/>
                  </a:lnTo>
                  <a:lnTo>
                    <a:pt x="458" y="5511"/>
                  </a:lnTo>
                  <a:lnTo>
                    <a:pt x="2479" y="5511"/>
                  </a:lnTo>
                  <a:lnTo>
                    <a:pt x="2502" y="5511"/>
                  </a:lnTo>
                  <a:lnTo>
                    <a:pt x="2525" y="5509"/>
                  </a:lnTo>
                  <a:lnTo>
                    <a:pt x="2549" y="5506"/>
                  </a:lnTo>
                  <a:lnTo>
                    <a:pt x="2571" y="5502"/>
                  </a:lnTo>
                  <a:lnTo>
                    <a:pt x="2593" y="5497"/>
                  </a:lnTo>
                  <a:lnTo>
                    <a:pt x="2615" y="5491"/>
                  </a:lnTo>
                  <a:lnTo>
                    <a:pt x="2636" y="5484"/>
                  </a:lnTo>
                  <a:lnTo>
                    <a:pt x="2657" y="5475"/>
                  </a:lnTo>
                  <a:lnTo>
                    <a:pt x="2677" y="5466"/>
                  </a:lnTo>
                  <a:lnTo>
                    <a:pt x="2698" y="5456"/>
                  </a:lnTo>
                  <a:lnTo>
                    <a:pt x="2716" y="5445"/>
                  </a:lnTo>
                  <a:lnTo>
                    <a:pt x="2735" y="5433"/>
                  </a:lnTo>
                  <a:lnTo>
                    <a:pt x="2754" y="5420"/>
                  </a:lnTo>
                  <a:lnTo>
                    <a:pt x="2771" y="5406"/>
                  </a:lnTo>
                  <a:lnTo>
                    <a:pt x="2787" y="5392"/>
                  </a:lnTo>
                  <a:lnTo>
                    <a:pt x="2803" y="5377"/>
                  </a:lnTo>
                  <a:lnTo>
                    <a:pt x="2818" y="5360"/>
                  </a:lnTo>
                  <a:lnTo>
                    <a:pt x="2833" y="5344"/>
                  </a:lnTo>
                  <a:lnTo>
                    <a:pt x="2847" y="5327"/>
                  </a:lnTo>
                  <a:lnTo>
                    <a:pt x="2859" y="5309"/>
                  </a:lnTo>
                  <a:lnTo>
                    <a:pt x="2871" y="5290"/>
                  </a:lnTo>
                  <a:lnTo>
                    <a:pt x="2882" y="5271"/>
                  </a:lnTo>
                  <a:lnTo>
                    <a:pt x="2892" y="5251"/>
                  </a:lnTo>
                  <a:lnTo>
                    <a:pt x="2902" y="5230"/>
                  </a:lnTo>
                  <a:lnTo>
                    <a:pt x="2910" y="5210"/>
                  </a:lnTo>
                  <a:lnTo>
                    <a:pt x="2918" y="5189"/>
                  </a:lnTo>
                  <a:lnTo>
                    <a:pt x="2924" y="5167"/>
                  </a:lnTo>
                  <a:lnTo>
                    <a:pt x="2929" y="5144"/>
                  </a:lnTo>
                  <a:lnTo>
                    <a:pt x="2933" y="5122"/>
                  </a:lnTo>
                  <a:lnTo>
                    <a:pt x="2936" y="5099"/>
                  </a:lnTo>
                  <a:lnTo>
                    <a:pt x="2937" y="5076"/>
                  </a:lnTo>
                  <a:lnTo>
                    <a:pt x="2938" y="5052"/>
                  </a:lnTo>
                  <a:lnTo>
                    <a:pt x="2938" y="460"/>
                  </a:lnTo>
                  <a:lnTo>
                    <a:pt x="2937" y="437"/>
                  </a:lnTo>
                  <a:lnTo>
                    <a:pt x="2936" y="413"/>
                  </a:lnTo>
                  <a:lnTo>
                    <a:pt x="2933" y="390"/>
                  </a:lnTo>
                  <a:lnTo>
                    <a:pt x="2929" y="368"/>
                  </a:lnTo>
                  <a:lnTo>
                    <a:pt x="2924" y="345"/>
                  </a:lnTo>
                  <a:lnTo>
                    <a:pt x="2918" y="324"/>
                  </a:lnTo>
                  <a:lnTo>
                    <a:pt x="2910" y="303"/>
                  </a:lnTo>
                  <a:lnTo>
                    <a:pt x="2902" y="281"/>
                  </a:lnTo>
                  <a:lnTo>
                    <a:pt x="2892" y="261"/>
                  </a:lnTo>
                  <a:lnTo>
                    <a:pt x="2882" y="242"/>
                  </a:lnTo>
                  <a:lnTo>
                    <a:pt x="2871" y="223"/>
                  </a:lnTo>
                  <a:lnTo>
                    <a:pt x="2859" y="203"/>
                  </a:lnTo>
                  <a:lnTo>
                    <a:pt x="2847" y="186"/>
                  </a:lnTo>
                  <a:lnTo>
                    <a:pt x="2833" y="169"/>
                  </a:lnTo>
                  <a:lnTo>
                    <a:pt x="2818" y="152"/>
                  </a:lnTo>
                  <a:lnTo>
                    <a:pt x="2803" y="135"/>
                  </a:lnTo>
                  <a:lnTo>
                    <a:pt x="2787" y="120"/>
                  </a:lnTo>
                  <a:lnTo>
                    <a:pt x="2771" y="106"/>
                  </a:lnTo>
                  <a:lnTo>
                    <a:pt x="2754" y="93"/>
                  </a:lnTo>
                  <a:lnTo>
                    <a:pt x="2735" y="80"/>
                  </a:lnTo>
                  <a:lnTo>
                    <a:pt x="2716" y="67"/>
                  </a:lnTo>
                  <a:lnTo>
                    <a:pt x="2698" y="56"/>
                  </a:lnTo>
                  <a:lnTo>
                    <a:pt x="2677" y="46"/>
                  </a:lnTo>
                  <a:lnTo>
                    <a:pt x="2657" y="37"/>
                  </a:lnTo>
                  <a:lnTo>
                    <a:pt x="2636" y="29"/>
                  </a:lnTo>
                  <a:lnTo>
                    <a:pt x="2615" y="22"/>
                  </a:lnTo>
                  <a:lnTo>
                    <a:pt x="2593" y="16"/>
                  </a:lnTo>
                  <a:lnTo>
                    <a:pt x="2571" y="11"/>
                  </a:lnTo>
                  <a:lnTo>
                    <a:pt x="2549" y="7"/>
                  </a:lnTo>
                  <a:lnTo>
                    <a:pt x="2525" y="3"/>
                  </a:lnTo>
                  <a:lnTo>
                    <a:pt x="2502" y="1"/>
                  </a:lnTo>
                  <a:lnTo>
                    <a:pt x="2479" y="0"/>
                  </a:lnTo>
                  <a:close/>
                  <a:moveTo>
                    <a:pt x="1194" y="369"/>
                  </a:moveTo>
                  <a:lnTo>
                    <a:pt x="1744" y="369"/>
                  </a:lnTo>
                  <a:lnTo>
                    <a:pt x="1753" y="369"/>
                  </a:lnTo>
                  <a:lnTo>
                    <a:pt x="1763" y="370"/>
                  </a:lnTo>
                  <a:lnTo>
                    <a:pt x="1772" y="373"/>
                  </a:lnTo>
                  <a:lnTo>
                    <a:pt x="1780" y="376"/>
                  </a:lnTo>
                  <a:lnTo>
                    <a:pt x="1788" y="379"/>
                  </a:lnTo>
                  <a:lnTo>
                    <a:pt x="1796" y="384"/>
                  </a:lnTo>
                  <a:lnTo>
                    <a:pt x="1803" y="389"/>
                  </a:lnTo>
                  <a:lnTo>
                    <a:pt x="1809" y="395"/>
                  </a:lnTo>
                  <a:lnTo>
                    <a:pt x="1815" y="401"/>
                  </a:lnTo>
                  <a:lnTo>
                    <a:pt x="1820" y="408"/>
                  </a:lnTo>
                  <a:lnTo>
                    <a:pt x="1825" y="416"/>
                  </a:lnTo>
                  <a:lnTo>
                    <a:pt x="1828" y="424"/>
                  </a:lnTo>
                  <a:lnTo>
                    <a:pt x="1833" y="433"/>
                  </a:lnTo>
                  <a:lnTo>
                    <a:pt x="1835" y="442"/>
                  </a:lnTo>
                  <a:lnTo>
                    <a:pt x="1836" y="451"/>
                  </a:lnTo>
                  <a:lnTo>
                    <a:pt x="1837" y="460"/>
                  </a:lnTo>
                  <a:lnTo>
                    <a:pt x="1836" y="469"/>
                  </a:lnTo>
                  <a:lnTo>
                    <a:pt x="1835" y="478"/>
                  </a:lnTo>
                  <a:lnTo>
                    <a:pt x="1833" y="487"/>
                  </a:lnTo>
                  <a:lnTo>
                    <a:pt x="1828" y="495"/>
                  </a:lnTo>
                  <a:lnTo>
                    <a:pt x="1825" y="504"/>
                  </a:lnTo>
                  <a:lnTo>
                    <a:pt x="1820" y="512"/>
                  </a:lnTo>
                  <a:lnTo>
                    <a:pt x="1815" y="519"/>
                  </a:lnTo>
                  <a:lnTo>
                    <a:pt x="1809" y="525"/>
                  </a:lnTo>
                  <a:lnTo>
                    <a:pt x="1803" y="531"/>
                  </a:lnTo>
                  <a:lnTo>
                    <a:pt x="1796" y="536"/>
                  </a:lnTo>
                  <a:lnTo>
                    <a:pt x="1788" y="541"/>
                  </a:lnTo>
                  <a:lnTo>
                    <a:pt x="1780" y="545"/>
                  </a:lnTo>
                  <a:lnTo>
                    <a:pt x="1772" y="548"/>
                  </a:lnTo>
                  <a:lnTo>
                    <a:pt x="1763" y="550"/>
                  </a:lnTo>
                  <a:lnTo>
                    <a:pt x="1753" y="551"/>
                  </a:lnTo>
                  <a:lnTo>
                    <a:pt x="1744" y="552"/>
                  </a:lnTo>
                  <a:lnTo>
                    <a:pt x="1194" y="552"/>
                  </a:lnTo>
                  <a:lnTo>
                    <a:pt x="1184" y="551"/>
                  </a:lnTo>
                  <a:lnTo>
                    <a:pt x="1175" y="550"/>
                  </a:lnTo>
                  <a:lnTo>
                    <a:pt x="1166" y="548"/>
                  </a:lnTo>
                  <a:lnTo>
                    <a:pt x="1158" y="545"/>
                  </a:lnTo>
                  <a:lnTo>
                    <a:pt x="1150" y="541"/>
                  </a:lnTo>
                  <a:lnTo>
                    <a:pt x="1142" y="536"/>
                  </a:lnTo>
                  <a:lnTo>
                    <a:pt x="1135" y="531"/>
                  </a:lnTo>
                  <a:lnTo>
                    <a:pt x="1129" y="525"/>
                  </a:lnTo>
                  <a:lnTo>
                    <a:pt x="1123" y="519"/>
                  </a:lnTo>
                  <a:lnTo>
                    <a:pt x="1117" y="512"/>
                  </a:lnTo>
                  <a:lnTo>
                    <a:pt x="1112" y="504"/>
                  </a:lnTo>
                  <a:lnTo>
                    <a:pt x="1108" y="495"/>
                  </a:lnTo>
                  <a:lnTo>
                    <a:pt x="1105" y="487"/>
                  </a:lnTo>
                  <a:lnTo>
                    <a:pt x="1103" y="478"/>
                  </a:lnTo>
                  <a:lnTo>
                    <a:pt x="1102" y="469"/>
                  </a:lnTo>
                  <a:lnTo>
                    <a:pt x="1101" y="460"/>
                  </a:lnTo>
                  <a:lnTo>
                    <a:pt x="1102" y="451"/>
                  </a:lnTo>
                  <a:lnTo>
                    <a:pt x="1103" y="442"/>
                  </a:lnTo>
                  <a:lnTo>
                    <a:pt x="1105" y="433"/>
                  </a:lnTo>
                  <a:lnTo>
                    <a:pt x="1108" y="424"/>
                  </a:lnTo>
                  <a:lnTo>
                    <a:pt x="1112" y="416"/>
                  </a:lnTo>
                  <a:lnTo>
                    <a:pt x="1117" y="408"/>
                  </a:lnTo>
                  <a:lnTo>
                    <a:pt x="1123" y="401"/>
                  </a:lnTo>
                  <a:lnTo>
                    <a:pt x="1129" y="395"/>
                  </a:lnTo>
                  <a:lnTo>
                    <a:pt x="1135" y="389"/>
                  </a:lnTo>
                  <a:lnTo>
                    <a:pt x="1142" y="384"/>
                  </a:lnTo>
                  <a:lnTo>
                    <a:pt x="1150" y="379"/>
                  </a:lnTo>
                  <a:lnTo>
                    <a:pt x="1158" y="376"/>
                  </a:lnTo>
                  <a:lnTo>
                    <a:pt x="1166" y="373"/>
                  </a:lnTo>
                  <a:lnTo>
                    <a:pt x="1175" y="370"/>
                  </a:lnTo>
                  <a:lnTo>
                    <a:pt x="1184" y="369"/>
                  </a:lnTo>
                  <a:lnTo>
                    <a:pt x="1194" y="369"/>
                  </a:lnTo>
                  <a:close/>
                  <a:moveTo>
                    <a:pt x="1468" y="5328"/>
                  </a:moveTo>
                  <a:lnTo>
                    <a:pt x="1468" y="5328"/>
                  </a:lnTo>
                  <a:lnTo>
                    <a:pt x="1454" y="5328"/>
                  </a:lnTo>
                  <a:lnTo>
                    <a:pt x="1441" y="5327"/>
                  </a:lnTo>
                  <a:lnTo>
                    <a:pt x="1427" y="5325"/>
                  </a:lnTo>
                  <a:lnTo>
                    <a:pt x="1414" y="5322"/>
                  </a:lnTo>
                  <a:lnTo>
                    <a:pt x="1399" y="5319"/>
                  </a:lnTo>
                  <a:lnTo>
                    <a:pt x="1387" y="5316"/>
                  </a:lnTo>
                  <a:lnTo>
                    <a:pt x="1374" y="5312"/>
                  </a:lnTo>
                  <a:lnTo>
                    <a:pt x="1362" y="5307"/>
                  </a:lnTo>
                  <a:lnTo>
                    <a:pt x="1350" y="5300"/>
                  </a:lnTo>
                  <a:lnTo>
                    <a:pt x="1338" y="5294"/>
                  </a:lnTo>
                  <a:lnTo>
                    <a:pt x="1325" y="5288"/>
                  </a:lnTo>
                  <a:lnTo>
                    <a:pt x="1314" y="5281"/>
                  </a:lnTo>
                  <a:lnTo>
                    <a:pt x="1304" y="5273"/>
                  </a:lnTo>
                  <a:lnTo>
                    <a:pt x="1294" y="5265"/>
                  </a:lnTo>
                  <a:lnTo>
                    <a:pt x="1284" y="5257"/>
                  </a:lnTo>
                  <a:lnTo>
                    <a:pt x="1274" y="5248"/>
                  </a:lnTo>
                  <a:lnTo>
                    <a:pt x="1265" y="5238"/>
                  </a:lnTo>
                  <a:lnTo>
                    <a:pt x="1256" y="5227"/>
                  </a:lnTo>
                  <a:lnTo>
                    <a:pt x="1248" y="5217"/>
                  </a:lnTo>
                  <a:lnTo>
                    <a:pt x="1240" y="5206"/>
                  </a:lnTo>
                  <a:lnTo>
                    <a:pt x="1233" y="5195"/>
                  </a:lnTo>
                  <a:lnTo>
                    <a:pt x="1227" y="5184"/>
                  </a:lnTo>
                  <a:lnTo>
                    <a:pt x="1221" y="5172"/>
                  </a:lnTo>
                  <a:lnTo>
                    <a:pt x="1215" y="5159"/>
                  </a:lnTo>
                  <a:lnTo>
                    <a:pt x="1210" y="5147"/>
                  </a:lnTo>
                  <a:lnTo>
                    <a:pt x="1206" y="5134"/>
                  </a:lnTo>
                  <a:lnTo>
                    <a:pt x="1202" y="5121"/>
                  </a:lnTo>
                  <a:lnTo>
                    <a:pt x="1199" y="5108"/>
                  </a:lnTo>
                  <a:lnTo>
                    <a:pt x="1197" y="5095"/>
                  </a:lnTo>
                  <a:lnTo>
                    <a:pt x="1195" y="5080"/>
                  </a:lnTo>
                  <a:lnTo>
                    <a:pt x="1194" y="5066"/>
                  </a:lnTo>
                  <a:lnTo>
                    <a:pt x="1194" y="5052"/>
                  </a:lnTo>
                  <a:lnTo>
                    <a:pt x="1194" y="5038"/>
                  </a:lnTo>
                  <a:lnTo>
                    <a:pt x="1195" y="5025"/>
                  </a:lnTo>
                  <a:lnTo>
                    <a:pt x="1197" y="5010"/>
                  </a:lnTo>
                  <a:lnTo>
                    <a:pt x="1199" y="4997"/>
                  </a:lnTo>
                  <a:lnTo>
                    <a:pt x="1202" y="4983"/>
                  </a:lnTo>
                  <a:lnTo>
                    <a:pt x="1206" y="4970"/>
                  </a:lnTo>
                  <a:lnTo>
                    <a:pt x="1210" y="4958"/>
                  </a:lnTo>
                  <a:lnTo>
                    <a:pt x="1215" y="4945"/>
                  </a:lnTo>
                  <a:lnTo>
                    <a:pt x="1221" y="4932"/>
                  </a:lnTo>
                  <a:lnTo>
                    <a:pt x="1227" y="4921"/>
                  </a:lnTo>
                  <a:lnTo>
                    <a:pt x="1233" y="4909"/>
                  </a:lnTo>
                  <a:lnTo>
                    <a:pt x="1240" y="4898"/>
                  </a:lnTo>
                  <a:lnTo>
                    <a:pt x="1248" y="4888"/>
                  </a:lnTo>
                  <a:lnTo>
                    <a:pt x="1256" y="4876"/>
                  </a:lnTo>
                  <a:lnTo>
                    <a:pt x="1265" y="4867"/>
                  </a:lnTo>
                  <a:lnTo>
                    <a:pt x="1274" y="4857"/>
                  </a:lnTo>
                  <a:lnTo>
                    <a:pt x="1284" y="4848"/>
                  </a:lnTo>
                  <a:lnTo>
                    <a:pt x="1294" y="4840"/>
                  </a:lnTo>
                  <a:lnTo>
                    <a:pt x="1304" y="4832"/>
                  </a:lnTo>
                  <a:lnTo>
                    <a:pt x="1314" y="4824"/>
                  </a:lnTo>
                  <a:lnTo>
                    <a:pt x="1325" y="4817"/>
                  </a:lnTo>
                  <a:lnTo>
                    <a:pt x="1338" y="4810"/>
                  </a:lnTo>
                  <a:lnTo>
                    <a:pt x="1350" y="4803"/>
                  </a:lnTo>
                  <a:lnTo>
                    <a:pt x="1362" y="4798"/>
                  </a:lnTo>
                  <a:lnTo>
                    <a:pt x="1374" y="4793"/>
                  </a:lnTo>
                  <a:lnTo>
                    <a:pt x="1387" y="4789"/>
                  </a:lnTo>
                  <a:lnTo>
                    <a:pt x="1399" y="4785"/>
                  </a:lnTo>
                  <a:lnTo>
                    <a:pt x="1414" y="4782"/>
                  </a:lnTo>
                  <a:lnTo>
                    <a:pt x="1427" y="4780"/>
                  </a:lnTo>
                  <a:lnTo>
                    <a:pt x="1441" y="4778"/>
                  </a:lnTo>
                  <a:lnTo>
                    <a:pt x="1454" y="4777"/>
                  </a:lnTo>
                  <a:lnTo>
                    <a:pt x="1468" y="4777"/>
                  </a:lnTo>
                  <a:lnTo>
                    <a:pt x="1483" y="4777"/>
                  </a:lnTo>
                  <a:lnTo>
                    <a:pt x="1497" y="4778"/>
                  </a:lnTo>
                  <a:lnTo>
                    <a:pt x="1511" y="4780"/>
                  </a:lnTo>
                  <a:lnTo>
                    <a:pt x="1524" y="4782"/>
                  </a:lnTo>
                  <a:lnTo>
                    <a:pt x="1537" y="4785"/>
                  </a:lnTo>
                  <a:lnTo>
                    <a:pt x="1551" y="4789"/>
                  </a:lnTo>
                  <a:lnTo>
                    <a:pt x="1564" y="4793"/>
                  </a:lnTo>
                  <a:lnTo>
                    <a:pt x="1576" y="4798"/>
                  </a:lnTo>
                  <a:lnTo>
                    <a:pt x="1588" y="4803"/>
                  </a:lnTo>
                  <a:lnTo>
                    <a:pt x="1600" y="4810"/>
                  </a:lnTo>
                  <a:lnTo>
                    <a:pt x="1611" y="4817"/>
                  </a:lnTo>
                  <a:lnTo>
                    <a:pt x="1623" y="4824"/>
                  </a:lnTo>
                  <a:lnTo>
                    <a:pt x="1634" y="4832"/>
                  </a:lnTo>
                  <a:lnTo>
                    <a:pt x="1644" y="4840"/>
                  </a:lnTo>
                  <a:lnTo>
                    <a:pt x="1654" y="4848"/>
                  </a:lnTo>
                  <a:lnTo>
                    <a:pt x="1664" y="4857"/>
                  </a:lnTo>
                  <a:lnTo>
                    <a:pt x="1673" y="4867"/>
                  </a:lnTo>
                  <a:lnTo>
                    <a:pt x="1681" y="4876"/>
                  </a:lnTo>
                  <a:lnTo>
                    <a:pt x="1690" y="4888"/>
                  </a:lnTo>
                  <a:lnTo>
                    <a:pt x="1698" y="4898"/>
                  </a:lnTo>
                  <a:lnTo>
                    <a:pt x="1705" y="4909"/>
                  </a:lnTo>
                  <a:lnTo>
                    <a:pt x="1711" y="4921"/>
                  </a:lnTo>
                  <a:lnTo>
                    <a:pt x="1717" y="4932"/>
                  </a:lnTo>
                  <a:lnTo>
                    <a:pt x="1723" y="4945"/>
                  </a:lnTo>
                  <a:lnTo>
                    <a:pt x="1728" y="4958"/>
                  </a:lnTo>
                  <a:lnTo>
                    <a:pt x="1732" y="4970"/>
                  </a:lnTo>
                  <a:lnTo>
                    <a:pt x="1736" y="4983"/>
                  </a:lnTo>
                  <a:lnTo>
                    <a:pt x="1739" y="4997"/>
                  </a:lnTo>
                  <a:lnTo>
                    <a:pt x="1741" y="5010"/>
                  </a:lnTo>
                  <a:lnTo>
                    <a:pt x="1743" y="5025"/>
                  </a:lnTo>
                  <a:lnTo>
                    <a:pt x="1744" y="5038"/>
                  </a:lnTo>
                  <a:lnTo>
                    <a:pt x="1744" y="5052"/>
                  </a:lnTo>
                  <a:lnTo>
                    <a:pt x="1744" y="5066"/>
                  </a:lnTo>
                  <a:lnTo>
                    <a:pt x="1743" y="5080"/>
                  </a:lnTo>
                  <a:lnTo>
                    <a:pt x="1741" y="5095"/>
                  </a:lnTo>
                  <a:lnTo>
                    <a:pt x="1739" y="5108"/>
                  </a:lnTo>
                  <a:lnTo>
                    <a:pt x="1736" y="5121"/>
                  </a:lnTo>
                  <a:lnTo>
                    <a:pt x="1732" y="5134"/>
                  </a:lnTo>
                  <a:lnTo>
                    <a:pt x="1728" y="5147"/>
                  </a:lnTo>
                  <a:lnTo>
                    <a:pt x="1723" y="5159"/>
                  </a:lnTo>
                  <a:lnTo>
                    <a:pt x="1717" y="5172"/>
                  </a:lnTo>
                  <a:lnTo>
                    <a:pt x="1711" y="5184"/>
                  </a:lnTo>
                  <a:lnTo>
                    <a:pt x="1705" y="5195"/>
                  </a:lnTo>
                  <a:lnTo>
                    <a:pt x="1698" y="5206"/>
                  </a:lnTo>
                  <a:lnTo>
                    <a:pt x="1690" y="5217"/>
                  </a:lnTo>
                  <a:lnTo>
                    <a:pt x="1681" y="5227"/>
                  </a:lnTo>
                  <a:lnTo>
                    <a:pt x="1673" y="5238"/>
                  </a:lnTo>
                  <a:lnTo>
                    <a:pt x="1664" y="5248"/>
                  </a:lnTo>
                  <a:lnTo>
                    <a:pt x="1654" y="5257"/>
                  </a:lnTo>
                  <a:lnTo>
                    <a:pt x="1644" y="5265"/>
                  </a:lnTo>
                  <a:lnTo>
                    <a:pt x="1634" y="5273"/>
                  </a:lnTo>
                  <a:lnTo>
                    <a:pt x="1623" y="5281"/>
                  </a:lnTo>
                  <a:lnTo>
                    <a:pt x="1611" y="5288"/>
                  </a:lnTo>
                  <a:lnTo>
                    <a:pt x="1600" y="5294"/>
                  </a:lnTo>
                  <a:lnTo>
                    <a:pt x="1588" y="5300"/>
                  </a:lnTo>
                  <a:lnTo>
                    <a:pt x="1576" y="5307"/>
                  </a:lnTo>
                  <a:lnTo>
                    <a:pt x="1564" y="5312"/>
                  </a:lnTo>
                  <a:lnTo>
                    <a:pt x="1551" y="5316"/>
                  </a:lnTo>
                  <a:lnTo>
                    <a:pt x="1537" y="5319"/>
                  </a:lnTo>
                  <a:lnTo>
                    <a:pt x="1524" y="5322"/>
                  </a:lnTo>
                  <a:lnTo>
                    <a:pt x="1511" y="5325"/>
                  </a:lnTo>
                  <a:lnTo>
                    <a:pt x="1497" y="5327"/>
                  </a:lnTo>
                  <a:lnTo>
                    <a:pt x="1483" y="5328"/>
                  </a:lnTo>
                  <a:lnTo>
                    <a:pt x="1468" y="5328"/>
                  </a:lnTo>
                  <a:close/>
                  <a:moveTo>
                    <a:pt x="2755" y="4593"/>
                  </a:moveTo>
                  <a:lnTo>
                    <a:pt x="183" y="4593"/>
                  </a:lnTo>
                  <a:lnTo>
                    <a:pt x="183" y="919"/>
                  </a:lnTo>
                  <a:lnTo>
                    <a:pt x="2755" y="919"/>
                  </a:lnTo>
                  <a:lnTo>
                    <a:pt x="2755" y="45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p>
              <a:pPr algn="ctr">
                <a:defRPr/>
              </a:pPr>
              <a:endParaRPr lang="zh-CN" altLang="en-US" dirty="0">
                <a:solidFill>
                  <a:srgbClr val="1C1C1C"/>
                </a:solidFill>
                <a:latin typeface="Agency FB" panose="020B0503020202020204" pitchFamily="34" charset="0"/>
                <a:ea typeface="华文中宋" panose="02010600040101010101" pitchFamily="2" charset="-122"/>
              </a:endParaRPr>
            </a:p>
          </p:txBody>
        </p:sp>
        <p:sp>
          <p:nvSpPr>
            <p:cNvPr id="69" name="MH_Other_11"/>
            <p:cNvSpPr/>
            <p:nvPr/>
          </p:nvSpPr>
          <p:spPr bwMode="auto">
            <a:xfrm>
              <a:off x="4210048" y="5019843"/>
              <a:ext cx="430212" cy="252412"/>
            </a:xfrm>
            <a:custGeom>
              <a:avLst/>
              <a:gdLst>
                <a:gd name="T0" fmla="*/ 1905000 w 6649"/>
                <a:gd name="T1" fmla="*/ 302090 h 3908"/>
                <a:gd name="T2" fmla="*/ 952357 w 6649"/>
                <a:gd name="T3" fmla="*/ 0 h 3908"/>
                <a:gd name="T4" fmla="*/ 0 w 6649"/>
                <a:gd name="T5" fmla="*/ 302090 h 3908"/>
                <a:gd name="T6" fmla="*/ 488785 w 6649"/>
                <a:gd name="T7" fmla="*/ 456861 h 3908"/>
                <a:gd name="T8" fmla="*/ 400540 w 6649"/>
                <a:gd name="T9" fmla="*/ 923753 h 3908"/>
                <a:gd name="T10" fmla="*/ 952357 w 6649"/>
                <a:gd name="T11" fmla="*/ 1120083 h 3908"/>
                <a:gd name="T12" fmla="*/ 1504460 w 6649"/>
                <a:gd name="T13" fmla="*/ 923753 h 3908"/>
                <a:gd name="T14" fmla="*/ 1416215 w 6649"/>
                <a:gd name="T15" fmla="*/ 456861 h 3908"/>
                <a:gd name="T16" fmla="*/ 1905000 w 6649"/>
                <a:gd name="T17" fmla="*/ 302090 h 39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649" h="3908">
                  <a:moveTo>
                    <a:pt x="6649" y="1054"/>
                  </a:moveTo>
                  <a:lnTo>
                    <a:pt x="3324" y="0"/>
                  </a:lnTo>
                  <a:lnTo>
                    <a:pt x="0" y="1054"/>
                  </a:lnTo>
                  <a:lnTo>
                    <a:pt x="1706" y="1594"/>
                  </a:lnTo>
                  <a:lnTo>
                    <a:pt x="1398" y="3223"/>
                  </a:lnTo>
                  <a:lnTo>
                    <a:pt x="3324" y="3908"/>
                  </a:lnTo>
                  <a:lnTo>
                    <a:pt x="5251" y="3223"/>
                  </a:lnTo>
                  <a:lnTo>
                    <a:pt x="4943" y="1594"/>
                  </a:lnTo>
                  <a:lnTo>
                    <a:pt x="6649" y="10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Agency FB" panose="020B0503020202020204" pitchFamily="34" charset="0"/>
                <a:ea typeface="华文中宋" panose="02010600040101010101" pitchFamily="2" charset="-122"/>
              </a:endParaRPr>
            </a:p>
          </p:txBody>
        </p:sp>
        <p:sp>
          <p:nvSpPr>
            <p:cNvPr id="70" name="MH_Other_12"/>
            <p:cNvSpPr/>
            <p:nvPr/>
          </p:nvSpPr>
          <p:spPr>
            <a:xfrm>
              <a:off x="5905498" y="5929481"/>
              <a:ext cx="342900" cy="341313"/>
            </a:xfrm>
            <a:custGeom>
              <a:avLst/>
              <a:gdLst>
                <a:gd name="connsiteX0" fmla="*/ 320662 w 792088"/>
                <a:gd name="connsiteY0" fmla="*/ 99114 h 792088"/>
                <a:gd name="connsiteX1" fmla="*/ 320662 w 792088"/>
                <a:gd name="connsiteY1" fmla="*/ 475062 h 792088"/>
                <a:gd name="connsiteX2" fmla="*/ 696610 w 792088"/>
                <a:gd name="connsiteY2" fmla="*/ 475062 h 792088"/>
                <a:gd name="connsiteX3" fmla="*/ 696610 w 792088"/>
                <a:gd name="connsiteY3" fmla="*/ 434076 h 792088"/>
                <a:gd name="connsiteX4" fmla="*/ 361648 w 792088"/>
                <a:gd name="connsiteY4" fmla="*/ 434076 h 792088"/>
                <a:gd name="connsiteX5" fmla="*/ 361648 w 792088"/>
                <a:gd name="connsiteY5" fmla="*/ 99114 h 792088"/>
                <a:gd name="connsiteX6" fmla="*/ 396044 w 792088"/>
                <a:gd name="connsiteY6" fmla="*/ 0 h 792088"/>
                <a:gd name="connsiteX7" fmla="*/ 792088 w 792088"/>
                <a:gd name="connsiteY7" fmla="*/ 396044 h 792088"/>
                <a:gd name="connsiteX8" fmla="*/ 396044 w 792088"/>
                <a:gd name="connsiteY8" fmla="*/ 792088 h 792088"/>
                <a:gd name="connsiteX9" fmla="*/ 0 w 792088"/>
                <a:gd name="connsiteY9" fmla="*/ 396044 h 792088"/>
                <a:gd name="connsiteX10" fmla="*/ 396044 w 792088"/>
                <a:gd name="connsiteY10" fmla="*/ 0 h 792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2088" h="792088">
                  <a:moveTo>
                    <a:pt x="320662" y="99114"/>
                  </a:moveTo>
                  <a:lnTo>
                    <a:pt x="320662" y="475062"/>
                  </a:lnTo>
                  <a:lnTo>
                    <a:pt x="696610" y="475062"/>
                  </a:lnTo>
                  <a:lnTo>
                    <a:pt x="696610" y="434076"/>
                  </a:lnTo>
                  <a:lnTo>
                    <a:pt x="361648" y="434076"/>
                  </a:lnTo>
                  <a:lnTo>
                    <a:pt x="361648" y="99114"/>
                  </a:lnTo>
                  <a:close/>
                  <a:moveTo>
                    <a:pt x="396044" y="0"/>
                  </a:moveTo>
                  <a:cubicBezTo>
                    <a:pt x="614773" y="0"/>
                    <a:pt x="792088" y="177315"/>
                    <a:pt x="792088" y="396044"/>
                  </a:cubicBezTo>
                  <a:cubicBezTo>
                    <a:pt x="792088" y="614773"/>
                    <a:pt x="614773" y="792088"/>
                    <a:pt x="396044" y="792088"/>
                  </a:cubicBezTo>
                  <a:cubicBezTo>
                    <a:pt x="177315" y="792088"/>
                    <a:pt x="0" y="614773"/>
                    <a:pt x="0" y="396044"/>
                  </a:cubicBezTo>
                  <a:cubicBezTo>
                    <a:pt x="0" y="177315"/>
                    <a:pt x="177315" y="0"/>
                    <a:pt x="396044" y="0"/>
                  </a:cubicBezTo>
                  <a:close/>
                </a:path>
              </a:pathLst>
            </a:cu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gency FB" panose="020B0503020202020204" pitchFamily="34" charset="0"/>
                <a:ea typeface="华文中宋" panose="02010600040101010101" pitchFamily="2" charset="-122"/>
              </a:endParaRPr>
            </a:p>
          </p:txBody>
        </p:sp>
        <p:sp>
          <p:nvSpPr>
            <p:cNvPr id="71" name="MH_Other_13"/>
            <p:cNvSpPr/>
            <p:nvPr/>
          </p:nvSpPr>
          <p:spPr>
            <a:xfrm>
              <a:off x="4256085" y="3067218"/>
              <a:ext cx="336550" cy="341312"/>
            </a:xfrm>
            <a:custGeom>
              <a:avLst/>
              <a:gdLst>
                <a:gd name="connsiteX0" fmla="*/ 150612 w 405200"/>
                <a:gd name="connsiteY0" fmla="*/ 52389 h 413075"/>
                <a:gd name="connsiteX1" fmla="*/ 52389 w 405200"/>
                <a:gd name="connsiteY1" fmla="*/ 150612 h 413075"/>
                <a:gd name="connsiteX2" fmla="*/ 150612 w 405200"/>
                <a:gd name="connsiteY2" fmla="*/ 248836 h 413075"/>
                <a:gd name="connsiteX3" fmla="*/ 248836 w 405200"/>
                <a:gd name="connsiteY3" fmla="*/ 150612 h 413075"/>
                <a:gd name="connsiteX4" fmla="*/ 150612 w 405200"/>
                <a:gd name="connsiteY4" fmla="*/ 52389 h 413075"/>
                <a:gd name="connsiteX5" fmla="*/ 150612 w 405200"/>
                <a:gd name="connsiteY5" fmla="*/ 0 h 413075"/>
                <a:gd name="connsiteX6" fmla="*/ 301225 w 405200"/>
                <a:gd name="connsiteY6" fmla="*/ 150612 h 413075"/>
                <a:gd name="connsiteX7" fmla="*/ 276789 w 405200"/>
                <a:gd name="connsiteY7" fmla="*/ 232452 h 413075"/>
                <a:gd name="connsiteX8" fmla="*/ 279486 w 405200"/>
                <a:gd name="connsiteY8" fmla="*/ 234307 h 413075"/>
                <a:gd name="connsiteX9" fmla="*/ 395404 w 405200"/>
                <a:gd name="connsiteY9" fmla="*/ 354065 h 413075"/>
                <a:gd name="connsiteX10" fmla="*/ 394603 w 405200"/>
                <a:gd name="connsiteY10" fmla="*/ 403280 h 413075"/>
                <a:gd name="connsiteX11" fmla="*/ 345389 w 405200"/>
                <a:gd name="connsiteY11" fmla="*/ 402478 h 413075"/>
                <a:gd name="connsiteX12" fmla="*/ 229470 w 405200"/>
                <a:gd name="connsiteY12" fmla="*/ 282720 h 413075"/>
                <a:gd name="connsiteX13" fmla="*/ 227420 w 405200"/>
                <a:gd name="connsiteY13" fmla="*/ 279520 h 413075"/>
                <a:gd name="connsiteX14" fmla="*/ 150612 w 405200"/>
                <a:gd name="connsiteY14" fmla="*/ 301225 h 413075"/>
                <a:gd name="connsiteX15" fmla="*/ 0 w 405200"/>
                <a:gd name="connsiteY15" fmla="*/ 150612 h 413075"/>
                <a:gd name="connsiteX16" fmla="*/ 150612 w 405200"/>
                <a:gd name="connsiteY16" fmla="*/ 0 h 41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5200" h="413075">
                  <a:moveTo>
                    <a:pt x="150612" y="52389"/>
                  </a:moveTo>
                  <a:cubicBezTo>
                    <a:pt x="96365" y="52389"/>
                    <a:pt x="52389" y="96365"/>
                    <a:pt x="52389" y="150612"/>
                  </a:cubicBezTo>
                  <a:cubicBezTo>
                    <a:pt x="52389" y="204860"/>
                    <a:pt x="96365" y="248836"/>
                    <a:pt x="150612" y="248836"/>
                  </a:cubicBezTo>
                  <a:cubicBezTo>
                    <a:pt x="204860" y="248836"/>
                    <a:pt x="248836" y="204860"/>
                    <a:pt x="248836" y="150612"/>
                  </a:cubicBezTo>
                  <a:cubicBezTo>
                    <a:pt x="248836" y="96365"/>
                    <a:pt x="204860" y="52389"/>
                    <a:pt x="150612" y="52389"/>
                  </a:cubicBezTo>
                  <a:close/>
                  <a:moveTo>
                    <a:pt x="150612" y="0"/>
                  </a:moveTo>
                  <a:cubicBezTo>
                    <a:pt x="233793" y="0"/>
                    <a:pt x="301225" y="67431"/>
                    <a:pt x="301225" y="150612"/>
                  </a:cubicBezTo>
                  <a:cubicBezTo>
                    <a:pt x="301225" y="180842"/>
                    <a:pt x="292319" y="208992"/>
                    <a:pt x="276789" y="232452"/>
                  </a:cubicBezTo>
                  <a:cubicBezTo>
                    <a:pt x="277931" y="232774"/>
                    <a:pt x="278722" y="233519"/>
                    <a:pt x="279486" y="234307"/>
                  </a:cubicBezTo>
                  <a:lnTo>
                    <a:pt x="395404" y="354065"/>
                  </a:lnTo>
                  <a:cubicBezTo>
                    <a:pt x="408773" y="367877"/>
                    <a:pt x="408414" y="389911"/>
                    <a:pt x="394603" y="403280"/>
                  </a:cubicBezTo>
                  <a:cubicBezTo>
                    <a:pt x="380791" y="416648"/>
                    <a:pt x="358757" y="416289"/>
                    <a:pt x="345389" y="402478"/>
                  </a:cubicBezTo>
                  <a:lnTo>
                    <a:pt x="229470" y="282720"/>
                  </a:lnTo>
                  <a:lnTo>
                    <a:pt x="227420" y="279520"/>
                  </a:lnTo>
                  <a:cubicBezTo>
                    <a:pt x="205163" y="293486"/>
                    <a:pt x="178791" y="301225"/>
                    <a:pt x="150612" y="301225"/>
                  </a:cubicBezTo>
                  <a:cubicBezTo>
                    <a:pt x="67431" y="301225"/>
                    <a:pt x="0" y="233793"/>
                    <a:pt x="0" y="150612"/>
                  </a:cubicBezTo>
                  <a:cubicBezTo>
                    <a:pt x="0" y="67431"/>
                    <a:pt x="67431" y="0"/>
                    <a:pt x="1506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Agency FB" panose="020B0503020202020204" pitchFamily="34" charset="0"/>
                <a:ea typeface="华文中宋" panose="02010600040101010101" pitchFamily="2" charset="-122"/>
              </a:endParaRPr>
            </a:p>
          </p:txBody>
        </p:sp>
        <p:sp>
          <p:nvSpPr>
            <p:cNvPr id="72" name="MH_Other_14"/>
            <p:cNvSpPr/>
            <p:nvPr/>
          </p:nvSpPr>
          <p:spPr bwMode="auto">
            <a:xfrm>
              <a:off x="7597773" y="3054518"/>
              <a:ext cx="342900" cy="311150"/>
            </a:xfrm>
            <a:custGeom>
              <a:avLst/>
              <a:gdLst>
                <a:gd name="T0" fmla="*/ 726341 w 2395538"/>
                <a:gd name="T1" fmla="*/ 2170112 h 2170112"/>
                <a:gd name="T2" fmla="*/ 1441768 w 2395538"/>
                <a:gd name="T3" fmla="*/ 728510 h 2170112"/>
                <a:gd name="T4" fmla="*/ 1885633 w 2395538"/>
                <a:gd name="T5" fmla="*/ 1143658 h 2170112"/>
                <a:gd name="T6" fmla="*/ 1870393 w 2395538"/>
                <a:gd name="T7" fmla="*/ 1187775 h 2170112"/>
                <a:gd name="T8" fmla="*/ 1824038 w 2395538"/>
                <a:gd name="T9" fmla="*/ 1209358 h 2170112"/>
                <a:gd name="T10" fmla="*/ 1774825 w 2395538"/>
                <a:gd name="T11" fmla="*/ 1196345 h 2170112"/>
                <a:gd name="T12" fmla="*/ 87630 w 2395538"/>
                <a:gd name="T13" fmla="*/ 1207136 h 2170112"/>
                <a:gd name="T14" fmla="*/ 36195 w 2395538"/>
                <a:gd name="T15" fmla="*/ 1203010 h 2170112"/>
                <a:gd name="T16" fmla="*/ 2540 w 2395538"/>
                <a:gd name="T17" fmla="*/ 1166510 h 2170112"/>
                <a:gd name="T18" fmla="*/ 7937 w 2395538"/>
                <a:gd name="T19" fmla="*/ 1121123 h 2170112"/>
                <a:gd name="T20" fmla="*/ 1968140 w 2395538"/>
                <a:gd name="T21" fmla="*/ 219388 h 2170112"/>
                <a:gd name="T22" fmla="*/ 2114413 w 2395538"/>
                <a:gd name="T23" fmla="*/ 243789 h 2170112"/>
                <a:gd name="T24" fmla="*/ 2240697 w 2395538"/>
                <a:gd name="T25" fmla="*/ 284667 h 2170112"/>
                <a:gd name="T26" fmla="*/ 2388557 w 2395538"/>
                <a:gd name="T27" fmla="*/ 355016 h 2170112"/>
                <a:gd name="T28" fmla="*/ 2336521 w 2395538"/>
                <a:gd name="T29" fmla="*/ 373079 h 2170112"/>
                <a:gd name="T30" fmla="*/ 2250533 w 2395538"/>
                <a:gd name="T31" fmla="*/ 415225 h 2170112"/>
                <a:gd name="T32" fmla="*/ 2138845 w 2395538"/>
                <a:gd name="T33" fmla="*/ 508390 h 2170112"/>
                <a:gd name="T34" fmla="*/ 2044926 w 2395538"/>
                <a:gd name="T35" fmla="*/ 621519 h 2170112"/>
                <a:gd name="T36" fmla="*/ 1960525 w 2395538"/>
                <a:gd name="T37" fmla="*/ 747006 h 2170112"/>
                <a:gd name="T38" fmla="*/ 1902777 w 2395538"/>
                <a:gd name="T39" fmla="*/ 803412 h 2170112"/>
                <a:gd name="T40" fmla="*/ 1832020 w 2395538"/>
                <a:gd name="T41" fmla="*/ 843974 h 2170112"/>
                <a:gd name="T42" fmla="*/ 1753013 w 2395538"/>
                <a:gd name="T43" fmla="*/ 868374 h 2170112"/>
                <a:gd name="T44" fmla="*/ 1568664 w 2395538"/>
                <a:gd name="T45" fmla="*/ 707079 h 2170112"/>
                <a:gd name="T46" fmla="*/ 1657507 w 2395538"/>
                <a:gd name="T47" fmla="*/ 590147 h 2170112"/>
                <a:gd name="T48" fmla="*/ 1736514 w 2395538"/>
                <a:gd name="T49" fmla="*/ 513143 h 2170112"/>
                <a:gd name="T50" fmla="*/ 1825674 w 2395538"/>
                <a:gd name="T51" fmla="*/ 448498 h 2170112"/>
                <a:gd name="T52" fmla="*/ 1925622 w 2395538"/>
                <a:gd name="T53" fmla="*/ 399381 h 2170112"/>
                <a:gd name="T54" fmla="*/ 2033820 w 2395538"/>
                <a:gd name="T55" fmla="*/ 369910 h 2170112"/>
                <a:gd name="T56" fmla="*/ 2147095 w 2395538"/>
                <a:gd name="T57" fmla="*/ 361671 h 2170112"/>
                <a:gd name="T58" fmla="*/ 2032234 w 2395538"/>
                <a:gd name="T59" fmla="*/ 356601 h 2170112"/>
                <a:gd name="T60" fmla="*/ 1917373 w 2395538"/>
                <a:gd name="T61" fmla="*/ 373713 h 2170112"/>
                <a:gd name="T62" fmla="*/ 1806953 w 2395538"/>
                <a:gd name="T63" fmla="*/ 412690 h 2170112"/>
                <a:gd name="T64" fmla="*/ 1703832 w 2395538"/>
                <a:gd name="T65" fmla="*/ 469730 h 2170112"/>
                <a:gd name="T66" fmla="*/ 1610230 w 2395538"/>
                <a:gd name="T67" fmla="*/ 542297 h 2170112"/>
                <a:gd name="T68" fmla="*/ 1526146 w 2395538"/>
                <a:gd name="T69" fmla="*/ 625638 h 2170112"/>
                <a:gd name="T70" fmla="*/ 1409381 w 2395538"/>
                <a:gd name="T71" fmla="*/ 589196 h 2170112"/>
                <a:gd name="T72" fmla="*/ 1430322 w 2395538"/>
                <a:gd name="T73" fmla="*/ 523601 h 2170112"/>
                <a:gd name="T74" fmla="*/ 1476648 w 2395538"/>
                <a:gd name="T75" fmla="*/ 444696 h 2170112"/>
                <a:gd name="T76" fmla="*/ 1541376 w 2395538"/>
                <a:gd name="T77" fmla="*/ 367375 h 2170112"/>
                <a:gd name="T78" fmla="*/ 1611816 w 2395538"/>
                <a:gd name="T79" fmla="*/ 308117 h 2170112"/>
                <a:gd name="T80" fmla="*/ 1686381 w 2395538"/>
                <a:gd name="T81" fmla="*/ 265337 h 2170112"/>
                <a:gd name="T82" fmla="*/ 1763166 w 2395538"/>
                <a:gd name="T83" fmla="*/ 237134 h 2170112"/>
                <a:gd name="T84" fmla="*/ 1910075 w 2395538"/>
                <a:gd name="T85" fmla="*/ 217487 h 2170112"/>
                <a:gd name="T86" fmla="*/ 1198124 w 2395538"/>
                <a:gd name="T87" fmla="*/ 20298 h 2170112"/>
                <a:gd name="T88" fmla="*/ 1336237 w 2395538"/>
                <a:gd name="T89" fmla="*/ 78653 h 2170112"/>
                <a:gd name="T90" fmla="*/ 1406886 w 2395538"/>
                <a:gd name="T91" fmla="*/ 127177 h 2170112"/>
                <a:gd name="T92" fmla="*/ 1468305 w 2395538"/>
                <a:gd name="T93" fmla="*/ 191241 h 2170112"/>
                <a:gd name="T94" fmla="*/ 1512540 w 2395538"/>
                <a:gd name="T95" fmla="*/ 273066 h 2170112"/>
                <a:gd name="T96" fmla="*/ 1474351 w 2395538"/>
                <a:gd name="T97" fmla="*/ 374554 h 2170112"/>
                <a:gd name="T98" fmla="*/ 1420252 w 2395538"/>
                <a:gd name="T99" fmla="*/ 385654 h 2170112"/>
                <a:gd name="T100" fmla="*/ 1384927 w 2395538"/>
                <a:gd name="T101" fmla="*/ 273700 h 2170112"/>
                <a:gd name="T102" fmla="*/ 1348012 w 2395538"/>
                <a:gd name="T103" fmla="*/ 208050 h 2170112"/>
                <a:gd name="T104" fmla="*/ 1299640 w 2395538"/>
                <a:gd name="T105" fmla="*/ 150963 h 2170112"/>
                <a:gd name="T106" fmla="*/ 1242040 w 2395538"/>
                <a:gd name="T107" fmla="*/ 104659 h 2170112"/>
                <a:gd name="T108" fmla="*/ 1280546 w 2395538"/>
                <a:gd name="T109" fmla="*/ 143986 h 2170112"/>
                <a:gd name="T110" fmla="*/ 1323508 w 2395538"/>
                <a:gd name="T111" fmla="*/ 202024 h 2170112"/>
                <a:gd name="T112" fmla="*/ 1356923 w 2395538"/>
                <a:gd name="T113" fmla="*/ 274969 h 2170112"/>
                <a:gd name="T114" fmla="*/ 1381108 w 2395538"/>
                <a:gd name="T115" fmla="*/ 413880 h 2170112"/>
                <a:gd name="T116" fmla="*/ 1369652 w 2395538"/>
                <a:gd name="T117" fmla="*/ 554378 h 2170112"/>
                <a:gd name="T118" fmla="*/ 1166937 w 2395538"/>
                <a:gd name="T119" fmla="*/ 363136 h 2170112"/>
                <a:gd name="T120" fmla="*/ 1178711 w 2395538"/>
                <a:gd name="T121" fmla="*/ 227079 h 2170112"/>
                <a:gd name="T122" fmla="*/ 1172028 w 2395538"/>
                <a:gd name="T123" fmla="*/ 132568 h 2170112"/>
                <a:gd name="T124" fmla="*/ 1144342 w 2395538"/>
                <a:gd name="T125" fmla="*/ 45670 h 2170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95538" h="2170112">
                  <a:moveTo>
                    <a:pt x="940433" y="595312"/>
                  </a:moveTo>
                  <a:lnTo>
                    <a:pt x="1643062" y="1217102"/>
                  </a:lnTo>
                  <a:lnTo>
                    <a:pt x="1643062" y="2170112"/>
                  </a:lnTo>
                  <a:lnTo>
                    <a:pt x="1433735" y="2170112"/>
                  </a:lnTo>
                  <a:lnTo>
                    <a:pt x="1159290" y="2170112"/>
                  </a:lnTo>
                  <a:lnTo>
                    <a:pt x="1159290" y="1557214"/>
                  </a:lnTo>
                  <a:lnTo>
                    <a:pt x="726341" y="1557214"/>
                  </a:lnTo>
                  <a:lnTo>
                    <a:pt x="726341" y="2170112"/>
                  </a:lnTo>
                  <a:lnTo>
                    <a:pt x="612307" y="2170112"/>
                  </a:lnTo>
                  <a:lnTo>
                    <a:pt x="242887" y="2170112"/>
                  </a:lnTo>
                  <a:lnTo>
                    <a:pt x="242887" y="1655658"/>
                  </a:lnTo>
                  <a:lnTo>
                    <a:pt x="242887" y="1217102"/>
                  </a:lnTo>
                  <a:lnTo>
                    <a:pt x="940433" y="595312"/>
                  </a:lnTo>
                  <a:close/>
                  <a:moveTo>
                    <a:pt x="942657" y="284162"/>
                  </a:moveTo>
                  <a:lnTo>
                    <a:pt x="1252855" y="559975"/>
                  </a:lnTo>
                  <a:lnTo>
                    <a:pt x="1441768" y="728510"/>
                  </a:lnTo>
                  <a:lnTo>
                    <a:pt x="1865630" y="1106523"/>
                  </a:lnTo>
                  <a:lnTo>
                    <a:pt x="1870393" y="1110966"/>
                  </a:lnTo>
                  <a:lnTo>
                    <a:pt x="1874520" y="1115727"/>
                  </a:lnTo>
                  <a:lnTo>
                    <a:pt x="1878013" y="1121123"/>
                  </a:lnTo>
                  <a:lnTo>
                    <a:pt x="1880553" y="1126519"/>
                  </a:lnTo>
                  <a:lnTo>
                    <a:pt x="1882775" y="1132232"/>
                  </a:lnTo>
                  <a:lnTo>
                    <a:pt x="1884680" y="1137627"/>
                  </a:lnTo>
                  <a:lnTo>
                    <a:pt x="1885633" y="1143658"/>
                  </a:lnTo>
                  <a:lnTo>
                    <a:pt x="1885950" y="1149053"/>
                  </a:lnTo>
                  <a:lnTo>
                    <a:pt x="1885633" y="1155084"/>
                  </a:lnTo>
                  <a:lnTo>
                    <a:pt x="1884680" y="1160797"/>
                  </a:lnTo>
                  <a:lnTo>
                    <a:pt x="1882775" y="1166510"/>
                  </a:lnTo>
                  <a:lnTo>
                    <a:pt x="1880553" y="1171906"/>
                  </a:lnTo>
                  <a:lnTo>
                    <a:pt x="1878013" y="1177619"/>
                  </a:lnTo>
                  <a:lnTo>
                    <a:pt x="1874520" y="1182697"/>
                  </a:lnTo>
                  <a:lnTo>
                    <a:pt x="1870393" y="1187775"/>
                  </a:lnTo>
                  <a:lnTo>
                    <a:pt x="1865630" y="1192219"/>
                  </a:lnTo>
                  <a:lnTo>
                    <a:pt x="1860550" y="1196345"/>
                  </a:lnTo>
                  <a:lnTo>
                    <a:pt x="1855153" y="1200153"/>
                  </a:lnTo>
                  <a:lnTo>
                    <a:pt x="1849438" y="1203010"/>
                  </a:lnTo>
                  <a:lnTo>
                    <a:pt x="1843405" y="1205549"/>
                  </a:lnTo>
                  <a:lnTo>
                    <a:pt x="1836738" y="1207453"/>
                  </a:lnTo>
                  <a:lnTo>
                    <a:pt x="1830705" y="1208723"/>
                  </a:lnTo>
                  <a:lnTo>
                    <a:pt x="1824038" y="1209358"/>
                  </a:lnTo>
                  <a:lnTo>
                    <a:pt x="1817688" y="1209675"/>
                  </a:lnTo>
                  <a:lnTo>
                    <a:pt x="1811020" y="1209358"/>
                  </a:lnTo>
                  <a:lnTo>
                    <a:pt x="1804670" y="1208723"/>
                  </a:lnTo>
                  <a:lnTo>
                    <a:pt x="1798320" y="1207453"/>
                  </a:lnTo>
                  <a:lnTo>
                    <a:pt x="1792288" y="1205549"/>
                  </a:lnTo>
                  <a:lnTo>
                    <a:pt x="1785938" y="1203010"/>
                  </a:lnTo>
                  <a:lnTo>
                    <a:pt x="1780223" y="1200153"/>
                  </a:lnTo>
                  <a:lnTo>
                    <a:pt x="1774825" y="1196345"/>
                  </a:lnTo>
                  <a:lnTo>
                    <a:pt x="1769745" y="1192219"/>
                  </a:lnTo>
                  <a:lnTo>
                    <a:pt x="942657" y="455553"/>
                  </a:lnTo>
                  <a:lnTo>
                    <a:pt x="116205" y="1192219"/>
                  </a:lnTo>
                  <a:lnTo>
                    <a:pt x="111125" y="1196345"/>
                  </a:lnTo>
                  <a:lnTo>
                    <a:pt x="105410" y="1200153"/>
                  </a:lnTo>
                  <a:lnTo>
                    <a:pt x="99695" y="1203010"/>
                  </a:lnTo>
                  <a:lnTo>
                    <a:pt x="93662" y="1205549"/>
                  </a:lnTo>
                  <a:lnTo>
                    <a:pt x="87630" y="1207136"/>
                  </a:lnTo>
                  <a:lnTo>
                    <a:pt x="80962" y="1208723"/>
                  </a:lnTo>
                  <a:lnTo>
                    <a:pt x="74930" y="1209358"/>
                  </a:lnTo>
                  <a:lnTo>
                    <a:pt x="68262" y="1209675"/>
                  </a:lnTo>
                  <a:lnTo>
                    <a:pt x="61277" y="1209358"/>
                  </a:lnTo>
                  <a:lnTo>
                    <a:pt x="55245" y="1208723"/>
                  </a:lnTo>
                  <a:lnTo>
                    <a:pt x="48577" y="1207136"/>
                  </a:lnTo>
                  <a:lnTo>
                    <a:pt x="42545" y="1205549"/>
                  </a:lnTo>
                  <a:lnTo>
                    <a:pt x="36195" y="1203010"/>
                  </a:lnTo>
                  <a:lnTo>
                    <a:pt x="30797" y="1200153"/>
                  </a:lnTo>
                  <a:lnTo>
                    <a:pt x="25082" y="1196345"/>
                  </a:lnTo>
                  <a:lnTo>
                    <a:pt x="20002" y="1192219"/>
                  </a:lnTo>
                  <a:lnTo>
                    <a:pt x="15240" y="1187775"/>
                  </a:lnTo>
                  <a:lnTo>
                    <a:pt x="11112" y="1182697"/>
                  </a:lnTo>
                  <a:lnTo>
                    <a:pt x="7937" y="1177619"/>
                  </a:lnTo>
                  <a:lnTo>
                    <a:pt x="5080" y="1171906"/>
                  </a:lnTo>
                  <a:lnTo>
                    <a:pt x="2540" y="1166510"/>
                  </a:lnTo>
                  <a:lnTo>
                    <a:pt x="1270" y="1160797"/>
                  </a:lnTo>
                  <a:lnTo>
                    <a:pt x="317" y="1155084"/>
                  </a:lnTo>
                  <a:lnTo>
                    <a:pt x="0" y="1149053"/>
                  </a:lnTo>
                  <a:lnTo>
                    <a:pt x="317" y="1143658"/>
                  </a:lnTo>
                  <a:lnTo>
                    <a:pt x="1270" y="1137627"/>
                  </a:lnTo>
                  <a:lnTo>
                    <a:pt x="2540" y="1131914"/>
                  </a:lnTo>
                  <a:lnTo>
                    <a:pt x="5080" y="1126201"/>
                  </a:lnTo>
                  <a:lnTo>
                    <a:pt x="7937" y="1121123"/>
                  </a:lnTo>
                  <a:lnTo>
                    <a:pt x="11112" y="1115727"/>
                  </a:lnTo>
                  <a:lnTo>
                    <a:pt x="15240" y="1110966"/>
                  </a:lnTo>
                  <a:lnTo>
                    <a:pt x="20002" y="1106523"/>
                  </a:lnTo>
                  <a:lnTo>
                    <a:pt x="942657" y="284162"/>
                  </a:lnTo>
                  <a:close/>
                  <a:moveTo>
                    <a:pt x="1910075" y="217487"/>
                  </a:moveTo>
                  <a:lnTo>
                    <a:pt x="1929430" y="217487"/>
                  </a:lnTo>
                  <a:lnTo>
                    <a:pt x="1948785" y="218121"/>
                  </a:lnTo>
                  <a:lnTo>
                    <a:pt x="1968140" y="219388"/>
                  </a:lnTo>
                  <a:lnTo>
                    <a:pt x="1986860" y="220973"/>
                  </a:lnTo>
                  <a:lnTo>
                    <a:pt x="2005898" y="222874"/>
                  </a:lnTo>
                  <a:lnTo>
                    <a:pt x="2024301" y="225726"/>
                  </a:lnTo>
                  <a:lnTo>
                    <a:pt x="2043022" y="228578"/>
                  </a:lnTo>
                  <a:lnTo>
                    <a:pt x="2061425" y="231747"/>
                  </a:lnTo>
                  <a:lnTo>
                    <a:pt x="2079193" y="235550"/>
                  </a:lnTo>
                  <a:lnTo>
                    <a:pt x="2097279" y="239669"/>
                  </a:lnTo>
                  <a:lnTo>
                    <a:pt x="2114413" y="243789"/>
                  </a:lnTo>
                  <a:lnTo>
                    <a:pt x="2131865" y="248542"/>
                  </a:lnTo>
                  <a:lnTo>
                    <a:pt x="2148364" y="252979"/>
                  </a:lnTo>
                  <a:lnTo>
                    <a:pt x="2164546" y="258049"/>
                  </a:lnTo>
                  <a:lnTo>
                    <a:pt x="2181046" y="263119"/>
                  </a:lnTo>
                  <a:lnTo>
                    <a:pt x="2196593" y="268189"/>
                  </a:lnTo>
                  <a:lnTo>
                    <a:pt x="2211506" y="273893"/>
                  </a:lnTo>
                  <a:lnTo>
                    <a:pt x="2226419" y="278963"/>
                  </a:lnTo>
                  <a:lnTo>
                    <a:pt x="2240697" y="284667"/>
                  </a:lnTo>
                  <a:lnTo>
                    <a:pt x="2267668" y="295758"/>
                  </a:lnTo>
                  <a:lnTo>
                    <a:pt x="2292734" y="306216"/>
                  </a:lnTo>
                  <a:lnTo>
                    <a:pt x="2315579" y="316673"/>
                  </a:lnTo>
                  <a:lnTo>
                    <a:pt x="2335886" y="326496"/>
                  </a:lnTo>
                  <a:lnTo>
                    <a:pt x="2353338" y="335686"/>
                  </a:lnTo>
                  <a:lnTo>
                    <a:pt x="2368251" y="343608"/>
                  </a:lnTo>
                  <a:lnTo>
                    <a:pt x="2379991" y="349946"/>
                  </a:lnTo>
                  <a:lnTo>
                    <a:pt x="2388557" y="355016"/>
                  </a:lnTo>
                  <a:lnTo>
                    <a:pt x="2395538" y="359136"/>
                  </a:lnTo>
                  <a:lnTo>
                    <a:pt x="2386971" y="360403"/>
                  </a:lnTo>
                  <a:lnTo>
                    <a:pt x="2378721" y="361988"/>
                  </a:lnTo>
                  <a:lnTo>
                    <a:pt x="2370154" y="363572"/>
                  </a:lnTo>
                  <a:lnTo>
                    <a:pt x="2361587" y="365791"/>
                  </a:lnTo>
                  <a:lnTo>
                    <a:pt x="2353020" y="368009"/>
                  </a:lnTo>
                  <a:lnTo>
                    <a:pt x="2345088" y="370544"/>
                  </a:lnTo>
                  <a:lnTo>
                    <a:pt x="2336521" y="373079"/>
                  </a:lnTo>
                  <a:lnTo>
                    <a:pt x="2328271" y="375614"/>
                  </a:lnTo>
                  <a:lnTo>
                    <a:pt x="2320656" y="379100"/>
                  </a:lnTo>
                  <a:lnTo>
                    <a:pt x="2312406" y="382269"/>
                  </a:lnTo>
                  <a:lnTo>
                    <a:pt x="2304157" y="385755"/>
                  </a:lnTo>
                  <a:lnTo>
                    <a:pt x="2296541" y="389557"/>
                  </a:lnTo>
                  <a:lnTo>
                    <a:pt x="2280677" y="397162"/>
                  </a:lnTo>
                  <a:lnTo>
                    <a:pt x="2265446" y="405718"/>
                  </a:lnTo>
                  <a:lnTo>
                    <a:pt x="2250533" y="415225"/>
                  </a:lnTo>
                  <a:lnTo>
                    <a:pt x="2235303" y="425049"/>
                  </a:lnTo>
                  <a:lnTo>
                    <a:pt x="2220708" y="435189"/>
                  </a:lnTo>
                  <a:lnTo>
                    <a:pt x="2206429" y="446280"/>
                  </a:lnTo>
                  <a:lnTo>
                    <a:pt x="2192468" y="457688"/>
                  </a:lnTo>
                  <a:lnTo>
                    <a:pt x="2178825" y="469730"/>
                  </a:lnTo>
                  <a:lnTo>
                    <a:pt x="2164863" y="482088"/>
                  </a:lnTo>
                  <a:lnTo>
                    <a:pt x="2151854" y="495081"/>
                  </a:lnTo>
                  <a:lnTo>
                    <a:pt x="2138845" y="508390"/>
                  </a:lnTo>
                  <a:lnTo>
                    <a:pt x="2126153" y="521699"/>
                  </a:lnTo>
                  <a:lnTo>
                    <a:pt x="2113779" y="535325"/>
                  </a:lnTo>
                  <a:lnTo>
                    <a:pt x="2101721" y="549268"/>
                  </a:lnTo>
                  <a:lnTo>
                    <a:pt x="2089664" y="563528"/>
                  </a:lnTo>
                  <a:lnTo>
                    <a:pt x="2078242" y="578105"/>
                  </a:lnTo>
                  <a:lnTo>
                    <a:pt x="2066819" y="592682"/>
                  </a:lnTo>
                  <a:lnTo>
                    <a:pt x="2055714" y="607259"/>
                  </a:lnTo>
                  <a:lnTo>
                    <a:pt x="2044926" y="621519"/>
                  </a:lnTo>
                  <a:lnTo>
                    <a:pt x="2034455" y="636413"/>
                  </a:lnTo>
                  <a:lnTo>
                    <a:pt x="2024301" y="650989"/>
                  </a:lnTo>
                  <a:lnTo>
                    <a:pt x="2014782" y="665566"/>
                  </a:lnTo>
                  <a:lnTo>
                    <a:pt x="1995745" y="694403"/>
                  </a:lnTo>
                  <a:lnTo>
                    <a:pt x="1977976" y="722289"/>
                  </a:lnTo>
                  <a:lnTo>
                    <a:pt x="1972582" y="730845"/>
                  </a:lnTo>
                  <a:lnTo>
                    <a:pt x="1966553" y="739084"/>
                  </a:lnTo>
                  <a:lnTo>
                    <a:pt x="1960525" y="747006"/>
                  </a:lnTo>
                  <a:lnTo>
                    <a:pt x="1954179" y="755245"/>
                  </a:lnTo>
                  <a:lnTo>
                    <a:pt x="1947833" y="762534"/>
                  </a:lnTo>
                  <a:lnTo>
                    <a:pt x="1940852" y="770139"/>
                  </a:lnTo>
                  <a:lnTo>
                    <a:pt x="1933872" y="777111"/>
                  </a:lnTo>
                  <a:lnTo>
                    <a:pt x="1926257" y="784082"/>
                  </a:lnTo>
                  <a:lnTo>
                    <a:pt x="1918642" y="790737"/>
                  </a:lnTo>
                  <a:lnTo>
                    <a:pt x="1911027" y="797075"/>
                  </a:lnTo>
                  <a:lnTo>
                    <a:pt x="1902777" y="803412"/>
                  </a:lnTo>
                  <a:lnTo>
                    <a:pt x="1894527" y="809116"/>
                  </a:lnTo>
                  <a:lnTo>
                    <a:pt x="1886277" y="815137"/>
                  </a:lnTo>
                  <a:lnTo>
                    <a:pt x="1877710" y="820524"/>
                  </a:lnTo>
                  <a:lnTo>
                    <a:pt x="1868826" y="825911"/>
                  </a:lnTo>
                  <a:lnTo>
                    <a:pt x="1859625" y="830665"/>
                  </a:lnTo>
                  <a:lnTo>
                    <a:pt x="1850740" y="835735"/>
                  </a:lnTo>
                  <a:lnTo>
                    <a:pt x="1841539" y="839854"/>
                  </a:lnTo>
                  <a:lnTo>
                    <a:pt x="1832020" y="843974"/>
                  </a:lnTo>
                  <a:lnTo>
                    <a:pt x="1822501" y="848410"/>
                  </a:lnTo>
                  <a:lnTo>
                    <a:pt x="1812665" y="851896"/>
                  </a:lnTo>
                  <a:lnTo>
                    <a:pt x="1803146" y="855065"/>
                  </a:lnTo>
                  <a:lnTo>
                    <a:pt x="1793310" y="858551"/>
                  </a:lnTo>
                  <a:lnTo>
                    <a:pt x="1783473" y="861403"/>
                  </a:lnTo>
                  <a:lnTo>
                    <a:pt x="1773320" y="863938"/>
                  </a:lnTo>
                  <a:lnTo>
                    <a:pt x="1763166" y="866156"/>
                  </a:lnTo>
                  <a:lnTo>
                    <a:pt x="1753013" y="868374"/>
                  </a:lnTo>
                  <a:lnTo>
                    <a:pt x="1742542" y="870276"/>
                  </a:lnTo>
                  <a:lnTo>
                    <a:pt x="1732706" y="871860"/>
                  </a:lnTo>
                  <a:lnTo>
                    <a:pt x="1722235" y="873128"/>
                  </a:lnTo>
                  <a:lnTo>
                    <a:pt x="1711764" y="874078"/>
                  </a:lnTo>
                  <a:lnTo>
                    <a:pt x="1701611" y="874712"/>
                  </a:lnTo>
                  <a:lnTo>
                    <a:pt x="1548674" y="738450"/>
                  </a:lnTo>
                  <a:lnTo>
                    <a:pt x="1558510" y="722923"/>
                  </a:lnTo>
                  <a:lnTo>
                    <a:pt x="1568664" y="707079"/>
                  </a:lnTo>
                  <a:lnTo>
                    <a:pt x="1578500" y="691234"/>
                  </a:lnTo>
                  <a:lnTo>
                    <a:pt x="1589288" y="676024"/>
                  </a:lnTo>
                  <a:lnTo>
                    <a:pt x="1605470" y="653841"/>
                  </a:lnTo>
                  <a:lnTo>
                    <a:pt x="1622287" y="631976"/>
                  </a:lnTo>
                  <a:lnTo>
                    <a:pt x="1630854" y="621202"/>
                  </a:lnTo>
                  <a:lnTo>
                    <a:pt x="1639738" y="610745"/>
                  </a:lnTo>
                  <a:lnTo>
                    <a:pt x="1648305" y="600604"/>
                  </a:lnTo>
                  <a:lnTo>
                    <a:pt x="1657507" y="590147"/>
                  </a:lnTo>
                  <a:lnTo>
                    <a:pt x="1667026" y="580007"/>
                  </a:lnTo>
                  <a:lnTo>
                    <a:pt x="1676545" y="569866"/>
                  </a:lnTo>
                  <a:lnTo>
                    <a:pt x="1686063" y="560043"/>
                  </a:lnTo>
                  <a:lnTo>
                    <a:pt x="1695582" y="550219"/>
                  </a:lnTo>
                  <a:lnTo>
                    <a:pt x="1705418" y="540396"/>
                  </a:lnTo>
                  <a:lnTo>
                    <a:pt x="1715572" y="531523"/>
                  </a:lnTo>
                  <a:lnTo>
                    <a:pt x="1726043" y="522016"/>
                  </a:lnTo>
                  <a:lnTo>
                    <a:pt x="1736514" y="513143"/>
                  </a:lnTo>
                  <a:lnTo>
                    <a:pt x="1746984" y="503954"/>
                  </a:lnTo>
                  <a:lnTo>
                    <a:pt x="1757772" y="495714"/>
                  </a:lnTo>
                  <a:lnTo>
                    <a:pt x="1768878" y="487158"/>
                  </a:lnTo>
                  <a:lnTo>
                    <a:pt x="1779983" y="478919"/>
                  </a:lnTo>
                  <a:lnTo>
                    <a:pt x="1791089" y="470680"/>
                  </a:lnTo>
                  <a:lnTo>
                    <a:pt x="1802194" y="463075"/>
                  </a:lnTo>
                  <a:lnTo>
                    <a:pt x="1813934" y="455470"/>
                  </a:lnTo>
                  <a:lnTo>
                    <a:pt x="1825674" y="448498"/>
                  </a:lnTo>
                  <a:lnTo>
                    <a:pt x="1838048" y="441210"/>
                  </a:lnTo>
                  <a:lnTo>
                    <a:pt x="1850106" y="434238"/>
                  </a:lnTo>
                  <a:lnTo>
                    <a:pt x="1862163" y="427901"/>
                  </a:lnTo>
                  <a:lnTo>
                    <a:pt x="1874537" y="421563"/>
                  </a:lnTo>
                  <a:lnTo>
                    <a:pt x="1887229" y="415859"/>
                  </a:lnTo>
                  <a:lnTo>
                    <a:pt x="1899921" y="409838"/>
                  </a:lnTo>
                  <a:lnTo>
                    <a:pt x="1912613" y="404451"/>
                  </a:lnTo>
                  <a:lnTo>
                    <a:pt x="1925622" y="399381"/>
                  </a:lnTo>
                  <a:lnTo>
                    <a:pt x="1938631" y="394627"/>
                  </a:lnTo>
                  <a:lnTo>
                    <a:pt x="1951958" y="390191"/>
                  </a:lnTo>
                  <a:lnTo>
                    <a:pt x="1965284" y="385755"/>
                  </a:lnTo>
                  <a:lnTo>
                    <a:pt x="1978928" y="382269"/>
                  </a:lnTo>
                  <a:lnTo>
                    <a:pt x="1992572" y="378783"/>
                  </a:lnTo>
                  <a:lnTo>
                    <a:pt x="2006215" y="375297"/>
                  </a:lnTo>
                  <a:lnTo>
                    <a:pt x="2019859" y="372445"/>
                  </a:lnTo>
                  <a:lnTo>
                    <a:pt x="2033820" y="369910"/>
                  </a:lnTo>
                  <a:lnTo>
                    <a:pt x="2047781" y="368009"/>
                  </a:lnTo>
                  <a:lnTo>
                    <a:pt x="2062059" y="366107"/>
                  </a:lnTo>
                  <a:lnTo>
                    <a:pt x="2076021" y="364206"/>
                  </a:lnTo>
                  <a:lnTo>
                    <a:pt x="2089981" y="362938"/>
                  </a:lnTo>
                  <a:lnTo>
                    <a:pt x="2104260" y="362305"/>
                  </a:lnTo>
                  <a:lnTo>
                    <a:pt x="2118538" y="361671"/>
                  </a:lnTo>
                  <a:lnTo>
                    <a:pt x="2132817" y="361354"/>
                  </a:lnTo>
                  <a:lnTo>
                    <a:pt x="2147095" y="361671"/>
                  </a:lnTo>
                  <a:lnTo>
                    <a:pt x="2133134" y="359770"/>
                  </a:lnTo>
                  <a:lnTo>
                    <a:pt x="2118538" y="358502"/>
                  </a:lnTo>
                  <a:lnTo>
                    <a:pt x="2104260" y="357235"/>
                  </a:lnTo>
                  <a:lnTo>
                    <a:pt x="2089981" y="356601"/>
                  </a:lnTo>
                  <a:lnTo>
                    <a:pt x="2075703" y="355967"/>
                  </a:lnTo>
                  <a:lnTo>
                    <a:pt x="2061425" y="355967"/>
                  </a:lnTo>
                  <a:lnTo>
                    <a:pt x="2046829" y="355967"/>
                  </a:lnTo>
                  <a:lnTo>
                    <a:pt x="2032234" y="356601"/>
                  </a:lnTo>
                  <a:lnTo>
                    <a:pt x="2017955" y="357552"/>
                  </a:lnTo>
                  <a:lnTo>
                    <a:pt x="2003677" y="358819"/>
                  </a:lnTo>
                  <a:lnTo>
                    <a:pt x="1989081" y="360403"/>
                  </a:lnTo>
                  <a:lnTo>
                    <a:pt x="1974803" y="362305"/>
                  </a:lnTo>
                  <a:lnTo>
                    <a:pt x="1960525" y="364523"/>
                  </a:lnTo>
                  <a:lnTo>
                    <a:pt x="1946246" y="367375"/>
                  </a:lnTo>
                  <a:lnTo>
                    <a:pt x="1931968" y="370227"/>
                  </a:lnTo>
                  <a:lnTo>
                    <a:pt x="1917373" y="373713"/>
                  </a:lnTo>
                  <a:lnTo>
                    <a:pt x="1903411" y="377515"/>
                  </a:lnTo>
                  <a:lnTo>
                    <a:pt x="1889450" y="381318"/>
                  </a:lnTo>
                  <a:lnTo>
                    <a:pt x="1875489" y="385755"/>
                  </a:lnTo>
                  <a:lnTo>
                    <a:pt x="1861528" y="390508"/>
                  </a:lnTo>
                  <a:lnTo>
                    <a:pt x="1847567" y="395578"/>
                  </a:lnTo>
                  <a:lnTo>
                    <a:pt x="1833924" y="400965"/>
                  </a:lnTo>
                  <a:lnTo>
                    <a:pt x="1820280" y="406669"/>
                  </a:lnTo>
                  <a:lnTo>
                    <a:pt x="1806953" y="412690"/>
                  </a:lnTo>
                  <a:lnTo>
                    <a:pt x="1793627" y="418711"/>
                  </a:lnTo>
                  <a:lnTo>
                    <a:pt x="1780618" y="425366"/>
                  </a:lnTo>
                  <a:lnTo>
                    <a:pt x="1766974" y="432020"/>
                  </a:lnTo>
                  <a:lnTo>
                    <a:pt x="1754282" y="438992"/>
                  </a:lnTo>
                  <a:lnTo>
                    <a:pt x="1741273" y="446280"/>
                  </a:lnTo>
                  <a:lnTo>
                    <a:pt x="1728898" y="453885"/>
                  </a:lnTo>
                  <a:lnTo>
                    <a:pt x="1716207" y="461808"/>
                  </a:lnTo>
                  <a:lnTo>
                    <a:pt x="1703832" y="469730"/>
                  </a:lnTo>
                  <a:lnTo>
                    <a:pt x="1691775" y="478286"/>
                  </a:lnTo>
                  <a:lnTo>
                    <a:pt x="1679717" y="486842"/>
                  </a:lnTo>
                  <a:lnTo>
                    <a:pt x="1667660" y="495398"/>
                  </a:lnTo>
                  <a:lnTo>
                    <a:pt x="1655920" y="504270"/>
                  </a:lnTo>
                  <a:lnTo>
                    <a:pt x="1644180" y="513460"/>
                  </a:lnTo>
                  <a:lnTo>
                    <a:pt x="1632758" y="522967"/>
                  </a:lnTo>
                  <a:lnTo>
                    <a:pt x="1621335" y="532473"/>
                  </a:lnTo>
                  <a:lnTo>
                    <a:pt x="1610230" y="542297"/>
                  </a:lnTo>
                  <a:lnTo>
                    <a:pt x="1599124" y="551804"/>
                  </a:lnTo>
                  <a:lnTo>
                    <a:pt x="1588336" y="561944"/>
                  </a:lnTo>
                  <a:lnTo>
                    <a:pt x="1577548" y="572084"/>
                  </a:lnTo>
                  <a:lnTo>
                    <a:pt x="1566760" y="582542"/>
                  </a:lnTo>
                  <a:lnTo>
                    <a:pt x="1556606" y="592999"/>
                  </a:lnTo>
                  <a:lnTo>
                    <a:pt x="1546136" y="603773"/>
                  </a:lnTo>
                  <a:lnTo>
                    <a:pt x="1535982" y="614547"/>
                  </a:lnTo>
                  <a:lnTo>
                    <a:pt x="1526146" y="625638"/>
                  </a:lnTo>
                  <a:lnTo>
                    <a:pt x="1514406" y="638631"/>
                  </a:lnTo>
                  <a:lnTo>
                    <a:pt x="1503301" y="651623"/>
                  </a:lnTo>
                  <a:lnTo>
                    <a:pt x="1492195" y="664932"/>
                  </a:lnTo>
                  <a:lnTo>
                    <a:pt x="1481407" y="678559"/>
                  </a:lnTo>
                  <a:lnTo>
                    <a:pt x="1406525" y="612012"/>
                  </a:lnTo>
                  <a:lnTo>
                    <a:pt x="1407160" y="604407"/>
                  </a:lnTo>
                  <a:lnTo>
                    <a:pt x="1408112" y="596802"/>
                  </a:lnTo>
                  <a:lnTo>
                    <a:pt x="1409381" y="589196"/>
                  </a:lnTo>
                  <a:lnTo>
                    <a:pt x="1410967" y="581274"/>
                  </a:lnTo>
                  <a:lnTo>
                    <a:pt x="1412554" y="573352"/>
                  </a:lnTo>
                  <a:lnTo>
                    <a:pt x="1415092" y="565430"/>
                  </a:lnTo>
                  <a:lnTo>
                    <a:pt x="1417313" y="557191"/>
                  </a:lnTo>
                  <a:lnTo>
                    <a:pt x="1420169" y="548952"/>
                  </a:lnTo>
                  <a:lnTo>
                    <a:pt x="1423025" y="540396"/>
                  </a:lnTo>
                  <a:lnTo>
                    <a:pt x="1426198" y="532157"/>
                  </a:lnTo>
                  <a:lnTo>
                    <a:pt x="1430322" y="523601"/>
                  </a:lnTo>
                  <a:lnTo>
                    <a:pt x="1434130" y="514728"/>
                  </a:lnTo>
                  <a:lnTo>
                    <a:pt x="1438572" y="505855"/>
                  </a:lnTo>
                  <a:lnTo>
                    <a:pt x="1443332" y="497299"/>
                  </a:lnTo>
                  <a:lnTo>
                    <a:pt x="1448408" y="488109"/>
                  </a:lnTo>
                  <a:lnTo>
                    <a:pt x="1453802" y="478919"/>
                  </a:lnTo>
                  <a:lnTo>
                    <a:pt x="1461100" y="467195"/>
                  </a:lnTo>
                  <a:lnTo>
                    <a:pt x="1469033" y="455787"/>
                  </a:lnTo>
                  <a:lnTo>
                    <a:pt x="1476648" y="444696"/>
                  </a:lnTo>
                  <a:lnTo>
                    <a:pt x="1484263" y="433921"/>
                  </a:lnTo>
                  <a:lnTo>
                    <a:pt x="1492195" y="423464"/>
                  </a:lnTo>
                  <a:lnTo>
                    <a:pt x="1500128" y="413641"/>
                  </a:lnTo>
                  <a:lnTo>
                    <a:pt x="1508060" y="403817"/>
                  </a:lnTo>
                  <a:lnTo>
                    <a:pt x="1516310" y="393994"/>
                  </a:lnTo>
                  <a:lnTo>
                    <a:pt x="1524877" y="384804"/>
                  </a:lnTo>
                  <a:lnTo>
                    <a:pt x="1533127" y="375614"/>
                  </a:lnTo>
                  <a:lnTo>
                    <a:pt x="1541376" y="367375"/>
                  </a:lnTo>
                  <a:lnTo>
                    <a:pt x="1549943" y="358819"/>
                  </a:lnTo>
                  <a:lnTo>
                    <a:pt x="1558828" y="350580"/>
                  </a:lnTo>
                  <a:lnTo>
                    <a:pt x="1567077" y="342975"/>
                  </a:lnTo>
                  <a:lnTo>
                    <a:pt x="1575962" y="335369"/>
                  </a:lnTo>
                  <a:lnTo>
                    <a:pt x="1584846" y="328081"/>
                  </a:lnTo>
                  <a:lnTo>
                    <a:pt x="1594047" y="321109"/>
                  </a:lnTo>
                  <a:lnTo>
                    <a:pt x="1602932" y="314455"/>
                  </a:lnTo>
                  <a:lnTo>
                    <a:pt x="1611816" y="308117"/>
                  </a:lnTo>
                  <a:lnTo>
                    <a:pt x="1621018" y="301779"/>
                  </a:lnTo>
                  <a:lnTo>
                    <a:pt x="1630219" y="296075"/>
                  </a:lnTo>
                  <a:lnTo>
                    <a:pt x="1639421" y="290054"/>
                  </a:lnTo>
                  <a:lnTo>
                    <a:pt x="1648622" y="284667"/>
                  </a:lnTo>
                  <a:lnTo>
                    <a:pt x="1657824" y="279280"/>
                  </a:lnTo>
                  <a:lnTo>
                    <a:pt x="1667343" y="274527"/>
                  </a:lnTo>
                  <a:lnTo>
                    <a:pt x="1676862" y="269457"/>
                  </a:lnTo>
                  <a:lnTo>
                    <a:pt x="1686381" y="265337"/>
                  </a:lnTo>
                  <a:lnTo>
                    <a:pt x="1695582" y="261218"/>
                  </a:lnTo>
                  <a:lnTo>
                    <a:pt x="1705101" y="256781"/>
                  </a:lnTo>
                  <a:lnTo>
                    <a:pt x="1714937" y="252979"/>
                  </a:lnTo>
                  <a:lnTo>
                    <a:pt x="1724456" y="249493"/>
                  </a:lnTo>
                  <a:lnTo>
                    <a:pt x="1734292" y="246007"/>
                  </a:lnTo>
                  <a:lnTo>
                    <a:pt x="1743494" y="242838"/>
                  </a:lnTo>
                  <a:lnTo>
                    <a:pt x="1753330" y="239986"/>
                  </a:lnTo>
                  <a:lnTo>
                    <a:pt x="1763166" y="237134"/>
                  </a:lnTo>
                  <a:lnTo>
                    <a:pt x="1773003" y="234599"/>
                  </a:lnTo>
                  <a:lnTo>
                    <a:pt x="1792675" y="230163"/>
                  </a:lnTo>
                  <a:lnTo>
                    <a:pt x="1812030" y="226360"/>
                  </a:lnTo>
                  <a:lnTo>
                    <a:pt x="1831702" y="222874"/>
                  </a:lnTo>
                  <a:lnTo>
                    <a:pt x="1851375" y="220656"/>
                  </a:lnTo>
                  <a:lnTo>
                    <a:pt x="1870730" y="219072"/>
                  </a:lnTo>
                  <a:lnTo>
                    <a:pt x="1890402" y="217804"/>
                  </a:lnTo>
                  <a:lnTo>
                    <a:pt x="1910075" y="217487"/>
                  </a:lnTo>
                  <a:close/>
                  <a:moveTo>
                    <a:pt x="1112837" y="0"/>
                  </a:moveTo>
                  <a:lnTo>
                    <a:pt x="1116656" y="634"/>
                  </a:lnTo>
                  <a:lnTo>
                    <a:pt x="1128112" y="2854"/>
                  </a:lnTo>
                  <a:lnTo>
                    <a:pt x="1146570" y="6660"/>
                  </a:lnTo>
                  <a:lnTo>
                    <a:pt x="1157708" y="9197"/>
                  </a:lnTo>
                  <a:lnTo>
                    <a:pt x="1170119" y="12369"/>
                  </a:lnTo>
                  <a:lnTo>
                    <a:pt x="1183485" y="16175"/>
                  </a:lnTo>
                  <a:lnTo>
                    <a:pt x="1198124" y="20298"/>
                  </a:lnTo>
                  <a:lnTo>
                    <a:pt x="1213399" y="25372"/>
                  </a:lnTo>
                  <a:lnTo>
                    <a:pt x="1229629" y="30763"/>
                  </a:lnTo>
                  <a:lnTo>
                    <a:pt x="1246495" y="37106"/>
                  </a:lnTo>
                  <a:lnTo>
                    <a:pt x="1263998" y="43767"/>
                  </a:lnTo>
                  <a:lnTo>
                    <a:pt x="1281501" y="51378"/>
                  </a:lnTo>
                  <a:lnTo>
                    <a:pt x="1299640" y="59307"/>
                  </a:lnTo>
                  <a:lnTo>
                    <a:pt x="1317780" y="68504"/>
                  </a:lnTo>
                  <a:lnTo>
                    <a:pt x="1336237" y="78653"/>
                  </a:lnTo>
                  <a:lnTo>
                    <a:pt x="1345148" y="84045"/>
                  </a:lnTo>
                  <a:lnTo>
                    <a:pt x="1354058" y="89436"/>
                  </a:lnTo>
                  <a:lnTo>
                    <a:pt x="1363287" y="95462"/>
                  </a:lnTo>
                  <a:lnTo>
                    <a:pt x="1372198" y="101171"/>
                  </a:lnTo>
                  <a:lnTo>
                    <a:pt x="1381108" y="107514"/>
                  </a:lnTo>
                  <a:lnTo>
                    <a:pt x="1389701" y="113540"/>
                  </a:lnTo>
                  <a:lnTo>
                    <a:pt x="1398293" y="120517"/>
                  </a:lnTo>
                  <a:lnTo>
                    <a:pt x="1406886" y="127177"/>
                  </a:lnTo>
                  <a:lnTo>
                    <a:pt x="1415160" y="134471"/>
                  </a:lnTo>
                  <a:lnTo>
                    <a:pt x="1423116" y="141449"/>
                  </a:lnTo>
                  <a:lnTo>
                    <a:pt x="1431390" y="149377"/>
                  </a:lnTo>
                  <a:lnTo>
                    <a:pt x="1439346" y="157306"/>
                  </a:lnTo>
                  <a:lnTo>
                    <a:pt x="1446665" y="165552"/>
                  </a:lnTo>
                  <a:lnTo>
                    <a:pt x="1454303" y="173798"/>
                  </a:lnTo>
                  <a:lnTo>
                    <a:pt x="1461304" y="182361"/>
                  </a:lnTo>
                  <a:lnTo>
                    <a:pt x="1468305" y="191241"/>
                  </a:lnTo>
                  <a:lnTo>
                    <a:pt x="1474988" y="200756"/>
                  </a:lnTo>
                  <a:lnTo>
                    <a:pt x="1481034" y="209953"/>
                  </a:lnTo>
                  <a:lnTo>
                    <a:pt x="1487399" y="219785"/>
                  </a:lnTo>
                  <a:lnTo>
                    <a:pt x="1492809" y="229616"/>
                  </a:lnTo>
                  <a:lnTo>
                    <a:pt x="1498537" y="240082"/>
                  </a:lnTo>
                  <a:lnTo>
                    <a:pt x="1503311" y="250865"/>
                  </a:lnTo>
                  <a:lnTo>
                    <a:pt x="1508084" y="261648"/>
                  </a:lnTo>
                  <a:lnTo>
                    <a:pt x="1512540" y="273066"/>
                  </a:lnTo>
                  <a:lnTo>
                    <a:pt x="1516358" y="284483"/>
                  </a:lnTo>
                  <a:lnTo>
                    <a:pt x="1519859" y="296218"/>
                  </a:lnTo>
                  <a:lnTo>
                    <a:pt x="1523041" y="308269"/>
                  </a:lnTo>
                  <a:lnTo>
                    <a:pt x="1525587" y="320955"/>
                  </a:lnTo>
                  <a:lnTo>
                    <a:pt x="1512540" y="333641"/>
                  </a:lnTo>
                  <a:lnTo>
                    <a:pt x="1499492" y="346645"/>
                  </a:lnTo>
                  <a:lnTo>
                    <a:pt x="1486763" y="360599"/>
                  </a:lnTo>
                  <a:lnTo>
                    <a:pt x="1474351" y="374554"/>
                  </a:lnTo>
                  <a:lnTo>
                    <a:pt x="1462259" y="389777"/>
                  </a:lnTo>
                  <a:lnTo>
                    <a:pt x="1450484" y="405000"/>
                  </a:lnTo>
                  <a:lnTo>
                    <a:pt x="1439027" y="420540"/>
                  </a:lnTo>
                  <a:lnTo>
                    <a:pt x="1427889" y="437032"/>
                  </a:lnTo>
                  <a:lnTo>
                    <a:pt x="1426616" y="424346"/>
                  </a:lnTo>
                  <a:lnTo>
                    <a:pt x="1424389" y="411343"/>
                  </a:lnTo>
                  <a:lnTo>
                    <a:pt x="1422479" y="398340"/>
                  </a:lnTo>
                  <a:lnTo>
                    <a:pt x="1420252" y="385654"/>
                  </a:lnTo>
                  <a:lnTo>
                    <a:pt x="1417706" y="373285"/>
                  </a:lnTo>
                  <a:lnTo>
                    <a:pt x="1414842" y="360599"/>
                  </a:lnTo>
                  <a:lnTo>
                    <a:pt x="1411341" y="348230"/>
                  </a:lnTo>
                  <a:lnTo>
                    <a:pt x="1408159" y="335544"/>
                  </a:lnTo>
                  <a:lnTo>
                    <a:pt x="1402112" y="317467"/>
                  </a:lnTo>
                  <a:lnTo>
                    <a:pt x="1396065" y="299706"/>
                  </a:lnTo>
                  <a:lnTo>
                    <a:pt x="1388746" y="281946"/>
                  </a:lnTo>
                  <a:lnTo>
                    <a:pt x="1384927" y="273700"/>
                  </a:lnTo>
                  <a:lnTo>
                    <a:pt x="1381108" y="265137"/>
                  </a:lnTo>
                  <a:lnTo>
                    <a:pt x="1376653" y="256574"/>
                  </a:lnTo>
                  <a:lnTo>
                    <a:pt x="1372516" y="248328"/>
                  </a:lnTo>
                  <a:lnTo>
                    <a:pt x="1368061" y="240082"/>
                  </a:lnTo>
                  <a:lnTo>
                    <a:pt x="1363287" y="231836"/>
                  </a:lnTo>
                  <a:lnTo>
                    <a:pt x="1358514" y="223591"/>
                  </a:lnTo>
                  <a:lnTo>
                    <a:pt x="1353104" y="215979"/>
                  </a:lnTo>
                  <a:lnTo>
                    <a:pt x="1348012" y="208050"/>
                  </a:lnTo>
                  <a:lnTo>
                    <a:pt x="1342284" y="200121"/>
                  </a:lnTo>
                  <a:lnTo>
                    <a:pt x="1336874" y="192827"/>
                  </a:lnTo>
                  <a:lnTo>
                    <a:pt x="1330827" y="185215"/>
                  </a:lnTo>
                  <a:lnTo>
                    <a:pt x="1325099" y="178238"/>
                  </a:lnTo>
                  <a:lnTo>
                    <a:pt x="1319053" y="171261"/>
                  </a:lnTo>
                  <a:lnTo>
                    <a:pt x="1312688" y="164284"/>
                  </a:lnTo>
                  <a:lnTo>
                    <a:pt x="1306323" y="157623"/>
                  </a:lnTo>
                  <a:lnTo>
                    <a:pt x="1299640" y="150963"/>
                  </a:lnTo>
                  <a:lnTo>
                    <a:pt x="1292957" y="144620"/>
                  </a:lnTo>
                  <a:lnTo>
                    <a:pt x="1286274" y="138277"/>
                  </a:lnTo>
                  <a:lnTo>
                    <a:pt x="1278955" y="132251"/>
                  </a:lnTo>
                  <a:lnTo>
                    <a:pt x="1271636" y="126225"/>
                  </a:lnTo>
                  <a:lnTo>
                    <a:pt x="1264635" y="120834"/>
                  </a:lnTo>
                  <a:lnTo>
                    <a:pt x="1257315" y="115125"/>
                  </a:lnTo>
                  <a:lnTo>
                    <a:pt x="1249996" y="110051"/>
                  </a:lnTo>
                  <a:lnTo>
                    <a:pt x="1242040" y="104659"/>
                  </a:lnTo>
                  <a:lnTo>
                    <a:pt x="1234402" y="99902"/>
                  </a:lnTo>
                  <a:lnTo>
                    <a:pt x="1241403" y="105611"/>
                  </a:lnTo>
                  <a:lnTo>
                    <a:pt x="1248086" y="111637"/>
                  </a:lnTo>
                  <a:lnTo>
                    <a:pt x="1255088" y="117663"/>
                  </a:lnTo>
                  <a:lnTo>
                    <a:pt x="1262089" y="124006"/>
                  </a:lnTo>
                  <a:lnTo>
                    <a:pt x="1268135" y="130666"/>
                  </a:lnTo>
                  <a:lnTo>
                    <a:pt x="1274818" y="137009"/>
                  </a:lnTo>
                  <a:lnTo>
                    <a:pt x="1280546" y="143986"/>
                  </a:lnTo>
                  <a:lnTo>
                    <a:pt x="1286911" y="150646"/>
                  </a:lnTo>
                  <a:lnTo>
                    <a:pt x="1292321" y="157623"/>
                  </a:lnTo>
                  <a:lnTo>
                    <a:pt x="1298367" y="164601"/>
                  </a:lnTo>
                  <a:lnTo>
                    <a:pt x="1303459" y="171895"/>
                  </a:lnTo>
                  <a:lnTo>
                    <a:pt x="1308869" y="179190"/>
                  </a:lnTo>
                  <a:lnTo>
                    <a:pt x="1313961" y="186484"/>
                  </a:lnTo>
                  <a:lnTo>
                    <a:pt x="1318734" y="194095"/>
                  </a:lnTo>
                  <a:lnTo>
                    <a:pt x="1323508" y="202024"/>
                  </a:lnTo>
                  <a:lnTo>
                    <a:pt x="1327963" y="209636"/>
                  </a:lnTo>
                  <a:lnTo>
                    <a:pt x="1332418" y="217565"/>
                  </a:lnTo>
                  <a:lnTo>
                    <a:pt x="1336237" y="225493"/>
                  </a:lnTo>
                  <a:lnTo>
                    <a:pt x="1340056" y="233422"/>
                  </a:lnTo>
                  <a:lnTo>
                    <a:pt x="1344193" y="241668"/>
                  </a:lnTo>
                  <a:lnTo>
                    <a:pt x="1347376" y="249914"/>
                  </a:lnTo>
                  <a:lnTo>
                    <a:pt x="1350558" y="257843"/>
                  </a:lnTo>
                  <a:lnTo>
                    <a:pt x="1356923" y="274969"/>
                  </a:lnTo>
                  <a:lnTo>
                    <a:pt x="1362333" y="291778"/>
                  </a:lnTo>
                  <a:lnTo>
                    <a:pt x="1366788" y="308904"/>
                  </a:lnTo>
                  <a:lnTo>
                    <a:pt x="1370925" y="326030"/>
                  </a:lnTo>
                  <a:lnTo>
                    <a:pt x="1374107" y="343790"/>
                  </a:lnTo>
                  <a:lnTo>
                    <a:pt x="1376653" y="360916"/>
                  </a:lnTo>
                  <a:lnTo>
                    <a:pt x="1378562" y="378677"/>
                  </a:lnTo>
                  <a:lnTo>
                    <a:pt x="1380472" y="396120"/>
                  </a:lnTo>
                  <a:lnTo>
                    <a:pt x="1381108" y="413880"/>
                  </a:lnTo>
                  <a:lnTo>
                    <a:pt x="1381427" y="431641"/>
                  </a:lnTo>
                  <a:lnTo>
                    <a:pt x="1381108" y="449401"/>
                  </a:lnTo>
                  <a:lnTo>
                    <a:pt x="1380472" y="466844"/>
                  </a:lnTo>
                  <a:lnTo>
                    <a:pt x="1378881" y="484605"/>
                  </a:lnTo>
                  <a:lnTo>
                    <a:pt x="1377290" y="502048"/>
                  </a:lnTo>
                  <a:lnTo>
                    <a:pt x="1375380" y="519491"/>
                  </a:lnTo>
                  <a:lnTo>
                    <a:pt x="1372516" y="536934"/>
                  </a:lnTo>
                  <a:lnTo>
                    <a:pt x="1369652" y="554378"/>
                  </a:lnTo>
                  <a:lnTo>
                    <a:pt x="1367106" y="564843"/>
                  </a:lnTo>
                  <a:lnTo>
                    <a:pt x="1364878" y="574675"/>
                  </a:lnTo>
                  <a:lnTo>
                    <a:pt x="1334646" y="547717"/>
                  </a:lnTo>
                  <a:lnTo>
                    <a:pt x="1168210" y="399609"/>
                  </a:lnTo>
                  <a:lnTo>
                    <a:pt x="1166618" y="387557"/>
                  </a:lnTo>
                  <a:lnTo>
                    <a:pt x="1166300" y="375188"/>
                  </a:lnTo>
                  <a:lnTo>
                    <a:pt x="1166618" y="369479"/>
                  </a:lnTo>
                  <a:lnTo>
                    <a:pt x="1166937" y="363136"/>
                  </a:lnTo>
                  <a:lnTo>
                    <a:pt x="1167573" y="357110"/>
                  </a:lnTo>
                  <a:lnTo>
                    <a:pt x="1168528" y="350767"/>
                  </a:lnTo>
                  <a:lnTo>
                    <a:pt x="1171074" y="330153"/>
                  </a:lnTo>
                  <a:lnTo>
                    <a:pt x="1173620" y="308269"/>
                  </a:lnTo>
                  <a:lnTo>
                    <a:pt x="1175847" y="285435"/>
                  </a:lnTo>
                  <a:lnTo>
                    <a:pt x="1177438" y="262283"/>
                  </a:lnTo>
                  <a:lnTo>
                    <a:pt x="1178393" y="238814"/>
                  </a:lnTo>
                  <a:lnTo>
                    <a:pt x="1178711" y="227079"/>
                  </a:lnTo>
                  <a:lnTo>
                    <a:pt x="1178711" y="215027"/>
                  </a:lnTo>
                  <a:lnTo>
                    <a:pt x="1178393" y="203293"/>
                  </a:lnTo>
                  <a:lnTo>
                    <a:pt x="1178075" y="191241"/>
                  </a:lnTo>
                  <a:lnTo>
                    <a:pt x="1177438" y="179507"/>
                  </a:lnTo>
                  <a:lnTo>
                    <a:pt x="1176484" y="167772"/>
                  </a:lnTo>
                  <a:lnTo>
                    <a:pt x="1175211" y="155720"/>
                  </a:lnTo>
                  <a:lnTo>
                    <a:pt x="1173938" y="144303"/>
                  </a:lnTo>
                  <a:lnTo>
                    <a:pt x="1172028" y="132568"/>
                  </a:lnTo>
                  <a:lnTo>
                    <a:pt x="1169801" y="121151"/>
                  </a:lnTo>
                  <a:lnTo>
                    <a:pt x="1167573" y="109734"/>
                  </a:lnTo>
                  <a:lnTo>
                    <a:pt x="1164391" y="98633"/>
                  </a:lnTo>
                  <a:lnTo>
                    <a:pt x="1161208" y="87533"/>
                  </a:lnTo>
                  <a:lnTo>
                    <a:pt x="1157708" y="76750"/>
                  </a:lnTo>
                  <a:lnTo>
                    <a:pt x="1153571" y="66284"/>
                  </a:lnTo>
                  <a:lnTo>
                    <a:pt x="1149115" y="55818"/>
                  </a:lnTo>
                  <a:lnTo>
                    <a:pt x="1144342" y="45670"/>
                  </a:lnTo>
                  <a:lnTo>
                    <a:pt x="1138932" y="35838"/>
                  </a:lnTo>
                  <a:lnTo>
                    <a:pt x="1133204" y="26641"/>
                  </a:lnTo>
                  <a:lnTo>
                    <a:pt x="1126839" y="17443"/>
                  </a:lnTo>
                  <a:lnTo>
                    <a:pt x="1119838" y="8563"/>
                  </a:lnTo>
                  <a:lnTo>
                    <a:pt x="11128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Agency FB" panose="020B0503020202020204" pitchFamily="34" charset="0"/>
                <a:ea typeface="华文中宋" panose="02010600040101010101" pitchFamily="2" charset="-122"/>
              </a:endParaRPr>
            </a:p>
          </p:txBody>
        </p:sp>
      </p:grpSp>
      <p:sp>
        <p:nvSpPr>
          <p:cNvPr id="106" name="矩形 105"/>
          <p:cNvSpPr/>
          <p:nvPr/>
        </p:nvSpPr>
        <p:spPr>
          <a:xfrm>
            <a:off x="5369875" y="3599752"/>
            <a:ext cx="1452880" cy="829945"/>
          </a:xfrm>
          <a:prstGeom prst="rect">
            <a:avLst/>
          </a:prstGeom>
        </p:spPr>
        <p:txBody>
          <a:bodyPr wrap="none">
            <a:spAutoFit/>
          </a:bodyPr>
          <a:p>
            <a:pPr algn="ctr" defTabSz="1088390"/>
            <a:r>
              <a:rPr 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Smart</a:t>
            </a:r>
            <a:endParaRPr lang="en-US" sz="25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algn="ctr" defTabSz="1088390"/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管理的意义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1696720" y="1468120"/>
            <a:ext cx="3387725" cy="859155"/>
            <a:chOff x="2672" y="2312"/>
            <a:chExt cx="5335" cy="1353"/>
          </a:xfrm>
        </p:grpSpPr>
        <p:sp>
          <p:nvSpPr>
            <p:cNvPr id="75" name="文本框 74"/>
            <p:cNvSpPr txBox="1"/>
            <p:nvPr/>
          </p:nvSpPr>
          <p:spPr>
            <a:xfrm>
              <a:off x="6411" y="2312"/>
              <a:ext cx="1408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zh-CN" altLang="en-US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意义</a:t>
              </a:r>
              <a:r>
                <a:rPr lang="en-US" altLang="zh-CN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</a:t>
              </a:r>
              <a:endParaRPr lang="en-US" altLang="zh-CN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6" name="Rectangle 27"/>
            <p:cNvSpPr/>
            <p:nvPr/>
          </p:nvSpPr>
          <p:spPr>
            <a:xfrm>
              <a:off x="2672" y="2940"/>
              <a:ext cx="5335" cy="7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r">
                <a:lnSpc>
                  <a:spcPct val="10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是整个组织的宗旨、方向和意义，使员工更加清楚组织的目标 。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1501140" y="3232150"/>
            <a:ext cx="2588260" cy="858520"/>
            <a:chOff x="2364" y="5090"/>
            <a:chExt cx="4076" cy="1352"/>
          </a:xfrm>
        </p:grpSpPr>
        <p:sp>
          <p:nvSpPr>
            <p:cNvPr id="77" name="文本框 76"/>
            <p:cNvSpPr txBox="1"/>
            <p:nvPr/>
          </p:nvSpPr>
          <p:spPr>
            <a:xfrm>
              <a:off x="4845" y="5090"/>
              <a:ext cx="1408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zh-CN" altLang="en-US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意义</a:t>
              </a:r>
              <a:r>
                <a:rPr lang="en-US" altLang="zh-CN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</a:t>
              </a:r>
              <a:endParaRPr lang="en-US" altLang="zh-CN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8" name="Rectangle 27"/>
            <p:cNvSpPr/>
            <p:nvPr/>
          </p:nvSpPr>
          <p:spPr>
            <a:xfrm>
              <a:off x="2364" y="5718"/>
              <a:ext cx="4077" cy="7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r">
                <a:lnSpc>
                  <a:spcPct val="100000"/>
                </a:lnSpc>
              </a:pPr>
              <a:r>
                <a:rPr 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强调结果而不是任务，因此有助于改进工作计划 。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1925320" y="5288280"/>
            <a:ext cx="2722880" cy="859155"/>
            <a:chOff x="2592" y="8192"/>
            <a:chExt cx="4288" cy="1353"/>
          </a:xfrm>
        </p:grpSpPr>
        <p:sp>
          <p:nvSpPr>
            <p:cNvPr id="79" name="文本框 78"/>
            <p:cNvSpPr txBox="1"/>
            <p:nvPr/>
          </p:nvSpPr>
          <p:spPr>
            <a:xfrm>
              <a:off x="5284" y="8192"/>
              <a:ext cx="1408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zh-CN" altLang="en-US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意义</a:t>
              </a:r>
              <a:r>
                <a:rPr lang="en-US" altLang="zh-CN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03</a:t>
              </a:r>
              <a:endParaRPr lang="en-US" altLang="zh-CN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0" name="Rectangle 27"/>
            <p:cNvSpPr/>
            <p:nvPr/>
          </p:nvSpPr>
          <p:spPr>
            <a:xfrm>
              <a:off x="2592" y="8820"/>
              <a:ext cx="4288" cy="7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r">
                <a:lnSpc>
                  <a:spcPct val="100000"/>
                </a:lnSpc>
              </a:pPr>
              <a:r>
                <a:rPr 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目标有助于公司把握命运，而不是只对错误做出反应。</a:t>
              </a:r>
              <a:endParaRPr 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7449820" y="1468120"/>
            <a:ext cx="3387725" cy="674370"/>
            <a:chOff x="5132" y="2312"/>
            <a:chExt cx="5335" cy="1062"/>
          </a:xfrm>
        </p:grpSpPr>
        <p:sp>
          <p:nvSpPr>
            <p:cNvPr id="96" name="文本框 95"/>
            <p:cNvSpPr txBox="1"/>
            <p:nvPr/>
          </p:nvSpPr>
          <p:spPr>
            <a:xfrm>
              <a:off x="5251" y="2312"/>
              <a:ext cx="1408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zh-CN" altLang="en-US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意义</a:t>
              </a:r>
              <a:r>
                <a:rPr lang="en-US" altLang="zh-CN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04</a:t>
              </a:r>
              <a:endParaRPr lang="en-US" altLang="zh-CN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7" name="Rectangle 27"/>
            <p:cNvSpPr/>
            <p:nvPr/>
          </p:nvSpPr>
          <p:spPr>
            <a:xfrm>
              <a:off x="5132" y="2940"/>
              <a:ext cx="5335" cy="434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l">
                <a:lnSpc>
                  <a:spcPct val="100000"/>
                </a:lnSpc>
              </a:pPr>
              <a:r>
                <a:rPr 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鼓励维持短期利益与长期利益之间的平衡。</a:t>
              </a:r>
              <a:endParaRPr 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8086090" y="3231515"/>
            <a:ext cx="3387725" cy="674370"/>
            <a:chOff x="5132" y="2312"/>
            <a:chExt cx="5335" cy="1062"/>
          </a:xfrm>
        </p:grpSpPr>
        <p:sp>
          <p:nvSpPr>
            <p:cNvPr id="99" name="文本框 98"/>
            <p:cNvSpPr txBox="1"/>
            <p:nvPr/>
          </p:nvSpPr>
          <p:spPr>
            <a:xfrm>
              <a:off x="5251" y="2312"/>
              <a:ext cx="1408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zh-CN" altLang="en-US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意义</a:t>
              </a:r>
              <a:r>
                <a:rPr lang="en-US" altLang="zh-CN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05</a:t>
              </a:r>
              <a:endParaRPr lang="en-US" altLang="zh-CN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0" name="Rectangle 27"/>
            <p:cNvSpPr/>
            <p:nvPr/>
          </p:nvSpPr>
          <p:spPr>
            <a:xfrm>
              <a:off x="5132" y="2940"/>
              <a:ext cx="5335" cy="434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l">
                <a:lnSpc>
                  <a:spcPct val="10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为各个管理层评估各自的绩效提供了参考。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7679690" y="5288280"/>
            <a:ext cx="3387725" cy="674370"/>
            <a:chOff x="5132" y="2312"/>
            <a:chExt cx="5335" cy="1062"/>
          </a:xfrm>
        </p:grpSpPr>
        <p:sp>
          <p:nvSpPr>
            <p:cNvPr id="103" name="文本框 102"/>
            <p:cNvSpPr txBox="1"/>
            <p:nvPr/>
          </p:nvSpPr>
          <p:spPr>
            <a:xfrm>
              <a:off x="5251" y="2312"/>
              <a:ext cx="1408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zh-CN" altLang="en-US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意义</a:t>
              </a:r>
              <a:r>
                <a:rPr lang="en-US" altLang="zh-CN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06</a:t>
              </a:r>
              <a:endParaRPr lang="en-US" altLang="zh-CN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4" name="Rectangle 27"/>
            <p:cNvSpPr/>
            <p:nvPr/>
          </p:nvSpPr>
          <p:spPr>
            <a:xfrm>
              <a:off x="5132" y="2940"/>
              <a:ext cx="5335" cy="434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l">
                <a:lnSpc>
                  <a:spcPct val="10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改善上下级之间的关系 。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45"/>
          <p:cNvSpPr/>
          <p:nvPr/>
        </p:nvSpPr>
        <p:spPr>
          <a:xfrm>
            <a:off x="6101398" y="2281555"/>
            <a:ext cx="3766820" cy="1145540"/>
          </a:xfrm>
          <a:prstGeom prst="rect">
            <a:avLst/>
          </a:prstGeom>
          <a:ln w="12700">
            <a:miter lim="400000"/>
          </a:ln>
        </p:spPr>
        <p:txBody>
          <a:bodyPr wrap="none" lIns="34290" tIns="34290" rIns="34290" bIns="34290">
            <a:spAutoFit/>
          </a:bodyPr>
          <a:lstStyle>
            <a:lvl1pPr algn="l" defTabSz="914400">
              <a:defRPr sz="9000" cap="all" spc="1350">
                <a:solidFill>
                  <a:srgbClr val="3766D7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</a:lstStyle>
          <a:p>
            <a:pPr lvl="0" algn="ctr">
              <a:defRPr sz="1800" cap="none" spc="0">
                <a:solidFill>
                  <a:srgbClr val="000000"/>
                </a:solidFill>
              </a:defRPr>
            </a:pPr>
            <a:r>
              <a:rPr lang="zh-CN" altLang="en-US" sz="7000" b="1" spc="28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 charset="-122"/>
              </a:rPr>
              <a:t>目标管理</a:t>
            </a:r>
            <a:endParaRPr lang="zh-CN" altLang="en-US" sz="7000" b="1" spc="28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 charset="-122"/>
            </a:endParaRPr>
          </a:p>
        </p:txBody>
      </p:sp>
      <p:grpSp>
        <p:nvGrpSpPr>
          <p:cNvPr id="14" name="Group 10"/>
          <p:cNvGrpSpPr/>
          <p:nvPr/>
        </p:nvGrpSpPr>
        <p:grpSpPr>
          <a:xfrm rot="0">
            <a:off x="0" y="4140835"/>
            <a:ext cx="12190730" cy="44450"/>
            <a:chOff x="-1" y="5137713"/>
            <a:chExt cx="24384002" cy="89187"/>
          </a:xfrm>
        </p:grpSpPr>
        <p:sp>
          <p:nvSpPr>
            <p:cNvPr id="20" name="Shape 49"/>
            <p:cNvSpPr/>
            <p:nvPr/>
          </p:nvSpPr>
          <p:spPr>
            <a:xfrm>
              <a:off x="-1" y="5137713"/>
              <a:ext cx="24384002" cy="0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 lvl="0">
                <a:defRPr sz="3200"/>
              </a:pPr>
              <a:endParaRPr sz="1800"/>
            </a:p>
          </p:txBody>
        </p:sp>
        <p:sp>
          <p:nvSpPr>
            <p:cNvPr id="21" name="Shape 50"/>
            <p:cNvSpPr/>
            <p:nvPr/>
          </p:nvSpPr>
          <p:spPr>
            <a:xfrm>
              <a:off x="-1" y="5226899"/>
              <a:ext cx="24384002" cy="1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custDash>
                <a:ds d="600000" sp="600000"/>
              </a:custDash>
              <a:miter lim="400000"/>
            </a:ln>
          </p:spPr>
          <p:txBody>
            <a:bodyPr lIns="0" tIns="0" rIns="0" bIns="0" anchor="ctr"/>
            <a:lstStyle/>
            <a:p>
              <a:pPr lvl="0">
                <a:defRPr sz="3200"/>
              </a:pPr>
              <a:endParaRPr sz="1800"/>
            </a:p>
          </p:txBody>
        </p:sp>
      </p:grpSp>
      <p:sp>
        <p:nvSpPr>
          <p:cNvPr id="15" name="矩形 14"/>
          <p:cNvSpPr/>
          <p:nvPr/>
        </p:nvSpPr>
        <p:spPr>
          <a:xfrm>
            <a:off x="-21590" y="4022725"/>
            <a:ext cx="12246610" cy="3530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Shape 45"/>
          <p:cNvSpPr/>
          <p:nvPr/>
        </p:nvSpPr>
        <p:spPr>
          <a:xfrm>
            <a:off x="6101398" y="3443605"/>
            <a:ext cx="5079365" cy="530225"/>
          </a:xfrm>
          <a:prstGeom prst="rect">
            <a:avLst/>
          </a:prstGeom>
          <a:ln w="12700">
            <a:miter lim="400000"/>
          </a:ln>
        </p:spPr>
        <p:txBody>
          <a:bodyPr wrap="none" lIns="34290" tIns="34290" rIns="34290" bIns="34290">
            <a:spAutoFit/>
          </a:bodyPr>
          <a:lstStyle>
            <a:lvl1pPr algn="l" defTabSz="914400">
              <a:defRPr sz="9000" cap="all" spc="1350">
                <a:solidFill>
                  <a:srgbClr val="3766D7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</a:lstStyle>
          <a:p>
            <a:pPr lvl="0" algn="ctr">
              <a:defRPr sz="1800" cap="none" spc="0">
                <a:solidFill>
                  <a:srgbClr val="000000"/>
                </a:solidFill>
              </a:defRPr>
            </a:pPr>
            <a:r>
              <a:rPr lang="zh-CN" altLang="en-US" sz="3000" b="1" spc="28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 charset="-122"/>
              </a:rPr>
              <a:t>企业目标管理培训</a:t>
            </a:r>
            <a:r>
              <a:rPr lang="en-US" altLang="zh-CN" sz="3000" b="1" spc="28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 charset="-122"/>
              </a:rPr>
              <a:t>PPT</a:t>
            </a:r>
            <a:r>
              <a:rPr lang="zh-CN" altLang="en-US" sz="3000" b="1" spc="28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 charset="-122"/>
              </a:rPr>
              <a:t>模板</a:t>
            </a:r>
            <a:endParaRPr lang="zh-CN" altLang="en-US" sz="3000" b="1" spc="28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 charset="-122"/>
            </a:endParaRPr>
          </a:p>
        </p:txBody>
      </p:sp>
      <p:sp>
        <p:nvSpPr>
          <p:cNvPr id="89" name="Shape 45"/>
          <p:cNvSpPr/>
          <p:nvPr/>
        </p:nvSpPr>
        <p:spPr>
          <a:xfrm>
            <a:off x="9169718" y="432435"/>
            <a:ext cx="2385060" cy="375920"/>
          </a:xfrm>
          <a:prstGeom prst="rect">
            <a:avLst/>
          </a:prstGeom>
          <a:ln w="12700">
            <a:miter lim="400000"/>
          </a:ln>
        </p:spPr>
        <p:txBody>
          <a:bodyPr wrap="none" lIns="34290" tIns="34290" rIns="34290" bIns="34290">
            <a:spAutoFit/>
          </a:bodyPr>
          <a:lstStyle>
            <a:lvl1pPr algn="l" defTabSz="914400">
              <a:defRPr sz="9000" cap="all" spc="1350">
                <a:solidFill>
                  <a:srgbClr val="3766D7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</a:lstStyle>
          <a:p>
            <a:pPr lvl="0" algn="ctr">
              <a:defRPr sz="1800" cap="none" spc="0">
                <a:solidFill>
                  <a:srgbClr val="000000"/>
                </a:solidFill>
              </a:defRPr>
            </a:pPr>
            <a:r>
              <a:rPr lang="zh-CN" sz="2000" b="1" spc="281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iti SC Light" charset="-122"/>
              </a:rPr>
              <a:t>企业培训管理课件</a:t>
            </a:r>
            <a:endParaRPr lang="zh-CN" sz="2000" b="1" spc="281" dirty="0" smtClean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 charset="-122"/>
            </a:endParaRPr>
          </a:p>
        </p:txBody>
      </p:sp>
      <p:sp>
        <p:nvSpPr>
          <p:cNvPr id="10" name="TextBox 16"/>
          <p:cNvSpPr txBox="1"/>
          <p:nvPr/>
        </p:nvSpPr>
        <p:spPr>
          <a:xfrm>
            <a:off x="583669" y="372251"/>
            <a:ext cx="978484" cy="55308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p>
            <a:pPr algn="dist"/>
            <a:r>
              <a:rPr lang="en-US" altLang="zh-CN" sz="3000" spc="-15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LOGO</a:t>
            </a:r>
            <a:endParaRPr lang="en-US" altLang="zh-CN" sz="3000" spc="-15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501195" y="458607"/>
            <a:ext cx="1168339" cy="349867"/>
            <a:chOff x="16110" y="530"/>
            <a:chExt cx="1840" cy="551"/>
          </a:xfrm>
        </p:grpSpPr>
        <p:sp>
          <p:nvSpPr>
            <p:cNvPr id="16" name="矩形 15"/>
            <p:cNvSpPr/>
            <p:nvPr/>
          </p:nvSpPr>
          <p:spPr>
            <a:xfrm>
              <a:off x="16169" y="579"/>
              <a:ext cx="1626" cy="50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360"/>
            </a:p>
          </p:txBody>
        </p:sp>
        <p:sp>
          <p:nvSpPr>
            <p:cNvPr id="17" name="TextBox 10"/>
            <p:cNvSpPr txBox="1"/>
            <p:nvPr/>
          </p:nvSpPr>
          <p:spPr>
            <a:xfrm>
              <a:off x="16110" y="530"/>
              <a:ext cx="1723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您的公司名称</a:t>
              </a:r>
              <a:endPara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TextBox 12"/>
            <p:cNvSpPr txBox="1"/>
            <p:nvPr/>
          </p:nvSpPr>
          <p:spPr>
            <a:xfrm>
              <a:off x="16110" y="792"/>
              <a:ext cx="1840" cy="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YOUR CONPANY NAME</a:t>
              </a:r>
              <a:endParaRPr lang="en-US" altLang="zh-CN" sz="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2" name="Group 10"/>
          <p:cNvGrpSpPr/>
          <p:nvPr/>
        </p:nvGrpSpPr>
        <p:grpSpPr>
          <a:xfrm rot="0">
            <a:off x="0" y="4164965"/>
            <a:ext cx="12190730" cy="44450"/>
            <a:chOff x="-1" y="5137713"/>
            <a:chExt cx="24384002" cy="89187"/>
          </a:xfrm>
        </p:grpSpPr>
        <p:sp>
          <p:nvSpPr>
            <p:cNvPr id="93" name="Shape 49"/>
            <p:cNvSpPr/>
            <p:nvPr/>
          </p:nvSpPr>
          <p:spPr>
            <a:xfrm>
              <a:off x="-1" y="5137713"/>
              <a:ext cx="24384002" cy="0"/>
            </a:xfrm>
            <a:prstGeom prst="line">
              <a:avLst/>
            </a:prstGeom>
            <a:ln w="3175">
              <a:solidFill>
                <a:schemeClr val="bg1"/>
              </a:solidFill>
              <a:miter lim="400000"/>
            </a:ln>
          </p:spPr>
          <p:txBody>
            <a:bodyPr lIns="0" tIns="0" rIns="0" bIns="0" anchor="ctr"/>
            <a:p>
              <a:pPr lvl="0">
                <a:defRPr sz="3200"/>
              </a:pPr>
              <a:endParaRPr sz="1800"/>
            </a:p>
          </p:txBody>
        </p:sp>
        <p:sp>
          <p:nvSpPr>
            <p:cNvPr id="94" name="Shape 50"/>
            <p:cNvSpPr/>
            <p:nvPr/>
          </p:nvSpPr>
          <p:spPr>
            <a:xfrm>
              <a:off x="-1" y="5226899"/>
              <a:ext cx="24384002" cy="1"/>
            </a:xfrm>
            <a:prstGeom prst="line">
              <a:avLst/>
            </a:prstGeom>
            <a:ln w="3175">
              <a:solidFill>
                <a:schemeClr val="bg1"/>
              </a:solidFill>
              <a:custDash>
                <a:ds d="600000" sp="600000"/>
              </a:custDash>
              <a:miter lim="400000"/>
            </a:ln>
          </p:spPr>
          <p:txBody>
            <a:bodyPr lIns="0" tIns="0" rIns="0" bIns="0" anchor="ctr"/>
            <a:p>
              <a:pPr lvl="0">
                <a:defRPr sz="3200"/>
              </a:pPr>
              <a:endParaRPr sz="1800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412875" y="1446530"/>
            <a:ext cx="4056380" cy="4180840"/>
            <a:chOff x="10513" y="1355"/>
            <a:chExt cx="7048" cy="7264"/>
          </a:xfrm>
        </p:grpSpPr>
        <p:grpSp>
          <p:nvGrpSpPr>
            <p:cNvPr id="30" name="Group 81"/>
            <p:cNvGrpSpPr/>
            <p:nvPr/>
          </p:nvGrpSpPr>
          <p:grpSpPr>
            <a:xfrm>
              <a:off x="11503" y="2947"/>
              <a:ext cx="6058" cy="5673"/>
              <a:chOff x="7133415" y="1668270"/>
              <a:chExt cx="4322441" cy="4047961"/>
            </a:xfrm>
          </p:grpSpPr>
          <p:grpSp>
            <p:nvGrpSpPr>
              <p:cNvPr id="32" name="Group 9"/>
              <p:cNvGrpSpPr/>
              <p:nvPr/>
            </p:nvGrpSpPr>
            <p:grpSpPr>
              <a:xfrm>
                <a:off x="7133415" y="2987835"/>
                <a:ext cx="4322441" cy="2728396"/>
                <a:chOff x="1685115" y="3521460"/>
                <a:chExt cx="4322441" cy="2728396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33" name="Freeform 10"/>
                <p:cNvSpPr/>
                <p:nvPr/>
              </p:nvSpPr>
              <p:spPr bwMode="auto">
                <a:xfrm>
                  <a:off x="3925886" y="4199156"/>
                  <a:ext cx="2081670" cy="2050700"/>
                </a:xfrm>
                <a:custGeom>
                  <a:avLst/>
                  <a:gdLst>
                    <a:gd name="T0" fmla="*/ 3577 w 3638"/>
                    <a:gd name="T1" fmla="*/ 3090 h 3585"/>
                    <a:gd name="T2" fmla="*/ 3555 w 3638"/>
                    <a:gd name="T3" fmla="*/ 3072 h 3585"/>
                    <a:gd name="T4" fmla="*/ 3556 w 3638"/>
                    <a:gd name="T5" fmla="*/ 3071 h 3585"/>
                    <a:gd name="T6" fmla="*/ 468 w 3638"/>
                    <a:gd name="T7" fmla="*/ 0 h 3585"/>
                    <a:gd name="T8" fmla="*/ 0 w 3638"/>
                    <a:gd name="T9" fmla="*/ 470 h 3585"/>
                    <a:gd name="T10" fmla="*/ 3062 w 3638"/>
                    <a:gd name="T11" fmla="*/ 3516 h 3585"/>
                    <a:gd name="T12" fmla="*/ 3067 w 3638"/>
                    <a:gd name="T13" fmla="*/ 3522 h 3585"/>
                    <a:gd name="T14" fmla="*/ 3084 w 3638"/>
                    <a:gd name="T15" fmla="*/ 3537 h 3585"/>
                    <a:gd name="T16" fmla="*/ 3088 w 3638"/>
                    <a:gd name="T17" fmla="*/ 3541 h 3585"/>
                    <a:gd name="T18" fmla="*/ 3088 w 3638"/>
                    <a:gd name="T19" fmla="*/ 3540 h 3585"/>
                    <a:gd name="T20" fmla="*/ 3432 w 3638"/>
                    <a:gd name="T21" fmla="*/ 3436 h 3585"/>
                    <a:gd name="T22" fmla="*/ 3577 w 3638"/>
                    <a:gd name="T23" fmla="*/ 309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8" h="3585">
                      <a:moveTo>
                        <a:pt x="3577" y="3090"/>
                      </a:moveTo>
                      <a:cubicBezTo>
                        <a:pt x="3570" y="3083"/>
                        <a:pt x="3563" y="3077"/>
                        <a:pt x="3555" y="3072"/>
                      </a:cubicBezTo>
                      <a:cubicBezTo>
                        <a:pt x="3556" y="3071"/>
                        <a:pt x="3556" y="3071"/>
                        <a:pt x="3556" y="3071"/>
                      </a:cubicBezTo>
                      <a:cubicBezTo>
                        <a:pt x="468" y="0"/>
                        <a:pt x="468" y="0"/>
                        <a:pt x="468" y="0"/>
                      </a:cubicBez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3062" y="3516"/>
                        <a:pt x="3062" y="3516"/>
                        <a:pt x="3062" y="3516"/>
                      </a:cubicBezTo>
                      <a:cubicBezTo>
                        <a:pt x="3064" y="3518"/>
                        <a:pt x="3065" y="3520"/>
                        <a:pt x="3067" y="3522"/>
                      </a:cubicBezTo>
                      <a:cubicBezTo>
                        <a:pt x="3072" y="3528"/>
                        <a:pt x="3078" y="3533"/>
                        <a:pt x="3084" y="3537"/>
                      </a:cubicBezTo>
                      <a:cubicBezTo>
                        <a:pt x="3088" y="3541"/>
                        <a:pt x="3088" y="3541"/>
                        <a:pt x="3088" y="3541"/>
                      </a:cubicBezTo>
                      <a:cubicBezTo>
                        <a:pt x="3088" y="3540"/>
                        <a:pt x="3088" y="3540"/>
                        <a:pt x="3088" y="3540"/>
                      </a:cubicBezTo>
                      <a:cubicBezTo>
                        <a:pt x="3160" y="3585"/>
                        <a:pt x="3305" y="3544"/>
                        <a:pt x="3432" y="3436"/>
                      </a:cubicBezTo>
                      <a:cubicBezTo>
                        <a:pt x="3573" y="3317"/>
                        <a:pt x="3638" y="3162"/>
                        <a:pt x="3577" y="309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/>
                </a:p>
              </p:txBody>
            </p:sp>
            <p:sp>
              <p:nvSpPr>
                <p:cNvPr id="34" name="Freeform 11"/>
                <p:cNvSpPr/>
                <p:nvPr/>
              </p:nvSpPr>
              <p:spPr bwMode="auto">
                <a:xfrm>
                  <a:off x="1685115" y="4199156"/>
                  <a:ext cx="2081063" cy="2050700"/>
                </a:xfrm>
                <a:custGeom>
                  <a:avLst/>
                  <a:gdLst>
                    <a:gd name="T0" fmla="*/ 3637 w 3637"/>
                    <a:gd name="T1" fmla="*/ 470 h 3585"/>
                    <a:gd name="T2" fmla="*/ 3169 w 3637"/>
                    <a:gd name="T3" fmla="*/ 0 h 3585"/>
                    <a:gd name="T4" fmla="*/ 82 w 3637"/>
                    <a:gd name="T5" fmla="*/ 3071 h 3585"/>
                    <a:gd name="T6" fmla="*/ 83 w 3637"/>
                    <a:gd name="T7" fmla="*/ 3072 h 3585"/>
                    <a:gd name="T8" fmla="*/ 61 w 3637"/>
                    <a:gd name="T9" fmla="*/ 3090 h 3585"/>
                    <a:gd name="T10" fmla="*/ 205 w 3637"/>
                    <a:gd name="T11" fmla="*/ 3436 h 3585"/>
                    <a:gd name="T12" fmla="*/ 549 w 3637"/>
                    <a:gd name="T13" fmla="*/ 3540 h 3585"/>
                    <a:gd name="T14" fmla="*/ 550 w 3637"/>
                    <a:gd name="T15" fmla="*/ 3541 h 3585"/>
                    <a:gd name="T16" fmla="*/ 553 w 3637"/>
                    <a:gd name="T17" fmla="*/ 3537 h 3585"/>
                    <a:gd name="T18" fmla="*/ 570 w 3637"/>
                    <a:gd name="T19" fmla="*/ 3522 h 3585"/>
                    <a:gd name="T20" fmla="*/ 575 w 3637"/>
                    <a:gd name="T21" fmla="*/ 3516 h 3585"/>
                    <a:gd name="T22" fmla="*/ 3637 w 3637"/>
                    <a:gd name="T23" fmla="*/ 47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7" h="3585">
                      <a:moveTo>
                        <a:pt x="3637" y="470"/>
                      </a:moveTo>
                      <a:cubicBezTo>
                        <a:pt x="3169" y="0"/>
                        <a:pt x="3169" y="0"/>
                        <a:pt x="3169" y="0"/>
                      </a:cubicBezTo>
                      <a:cubicBezTo>
                        <a:pt x="82" y="3071"/>
                        <a:pt x="82" y="3071"/>
                        <a:pt x="82" y="3071"/>
                      </a:cubicBezTo>
                      <a:cubicBezTo>
                        <a:pt x="83" y="3072"/>
                        <a:pt x="83" y="3072"/>
                        <a:pt x="83" y="3072"/>
                      </a:cubicBezTo>
                      <a:cubicBezTo>
                        <a:pt x="74" y="3077"/>
                        <a:pt x="67" y="3083"/>
                        <a:pt x="61" y="3090"/>
                      </a:cubicBezTo>
                      <a:cubicBezTo>
                        <a:pt x="0" y="3162"/>
                        <a:pt x="65" y="3317"/>
                        <a:pt x="205" y="3436"/>
                      </a:cubicBezTo>
                      <a:cubicBezTo>
                        <a:pt x="332" y="3544"/>
                        <a:pt x="477" y="3585"/>
                        <a:pt x="549" y="3540"/>
                      </a:cubicBezTo>
                      <a:cubicBezTo>
                        <a:pt x="550" y="3541"/>
                        <a:pt x="550" y="3541"/>
                        <a:pt x="550" y="3541"/>
                      </a:cubicBezTo>
                      <a:cubicBezTo>
                        <a:pt x="553" y="3537"/>
                        <a:pt x="553" y="3537"/>
                        <a:pt x="553" y="3537"/>
                      </a:cubicBezTo>
                      <a:cubicBezTo>
                        <a:pt x="560" y="3533"/>
                        <a:pt x="565" y="3528"/>
                        <a:pt x="570" y="3522"/>
                      </a:cubicBezTo>
                      <a:cubicBezTo>
                        <a:pt x="572" y="3520"/>
                        <a:pt x="574" y="3518"/>
                        <a:pt x="575" y="3516"/>
                      </a:cubicBezTo>
                      <a:lnTo>
                        <a:pt x="3637" y="4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/>
                </a:p>
              </p:txBody>
            </p:sp>
            <p:sp>
              <p:nvSpPr>
                <p:cNvPr id="35" name="Freeform 12"/>
                <p:cNvSpPr/>
                <p:nvPr/>
              </p:nvSpPr>
              <p:spPr bwMode="auto">
                <a:xfrm>
                  <a:off x="3668410" y="3521460"/>
                  <a:ext cx="411112" cy="2598444"/>
                </a:xfrm>
                <a:custGeom>
                  <a:avLst/>
                  <a:gdLst>
                    <a:gd name="T0" fmla="*/ 667 w 719"/>
                    <a:gd name="T1" fmla="*/ 4334 h 4542"/>
                    <a:gd name="T2" fmla="*/ 666 w 719"/>
                    <a:gd name="T3" fmla="*/ 4326 h 4542"/>
                    <a:gd name="T4" fmla="*/ 719 w 719"/>
                    <a:gd name="T5" fmla="*/ 8 h 4542"/>
                    <a:gd name="T6" fmla="*/ 56 w 719"/>
                    <a:gd name="T7" fmla="*/ 0 h 4542"/>
                    <a:gd name="T8" fmla="*/ 2 w 719"/>
                    <a:gd name="T9" fmla="*/ 4354 h 4542"/>
                    <a:gd name="T10" fmla="*/ 4 w 719"/>
                    <a:gd name="T11" fmla="*/ 4354 h 4542"/>
                    <a:gd name="T12" fmla="*/ 1 w 719"/>
                    <a:gd name="T13" fmla="*/ 4383 h 4542"/>
                    <a:gd name="T14" fmla="*/ 347 w 719"/>
                    <a:gd name="T15" fmla="*/ 4529 h 4542"/>
                    <a:gd name="T16" fmla="*/ 665 w 719"/>
                    <a:gd name="T17" fmla="*/ 4362 h 4542"/>
                    <a:gd name="T18" fmla="*/ 666 w 719"/>
                    <a:gd name="T19" fmla="*/ 4362 h 4542"/>
                    <a:gd name="T20" fmla="*/ 666 w 719"/>
                    <a:gd name="T21" fmla="*/ 4357 h 4542"/>
                    <a:gd name="T22" fmla="*/ 667 w 719"/>
                    <a:gd name="T23" fmla="*/ 4334 h 45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19" h="4542">
                      <a:moveTo>
                        <a:pt x="667" y="4334"/>
                      </a:moveTo>
                      <a:cubicBezTo>
                        <a:pt x="667" y="4332"/>
                        <a:pt x="667" y="4329"/>
                        <a:pt x="666" y="4326"/>
                      </a:cubicBezTo>
                      <a:cubicBezTo>
                        <a:pt x="719" y="8"/>
                        <a:pt x="719" y="8"/>
                        <a:pt x="719" y="8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2" y="4354"/>
                        <a:pt x="2" y="4354"/>
                        <a:pt x="2" y="4354"/>
                      </a:cubicBezTo>
                      <a:cubicBezTo>
                        <a:pt x="4" y="4354"/>
                        <a:pt x="4" y="4354"/>
                        <a:pt x="4" y="4354"/>
                      </a:cubicBezTo>
                      <a:cubicBezTo>
                        <a:pt x="1" y="4364"/>
                        <a:pt x="0" y="4373"/>
                        <a:pt x="1" y="4383"/>
                      </a:cubicBezTo>
                      <a:cubicBezTo>
                        <a:pt x="8" y="4477"/>
                        <a:pt x="163" y="4542"/>
                        <a:pt x="347" y="4529"/>
                      </a:cubicBezTo>
                      <a:cubicBezTo>
                        <a:pt x="512" y="4517"/>
                        <a:pt x="645" y="4445"/>
                        <a:pt x="665" y="4362"/>
                      </a:cubicBezTo>
                      <a:cubicBezTo>
                        <a:pt x="666" y="4362"/>
                        <a:pt x="666" y="4362"/>
                        <a:pt x="666" y="4362"/>
                      </a:cubicBezTo>
                      <a:cubicBezTo>
                        <a:pt x="666" y="4357"/>
                        <a:pt x="666" y="4357"/>
                        <a:pt x="666" y="4357"/>
                      </a:cubicBezTo>
                      <a:cubicBezTo>
                        <a:pt x="667" y="4350"/>
                        <a:pt x="668" y="4342"/>
                        <a:pt x="667" y="43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/>
                </a:p>
              </p:txBody>
            </p:sp>
          </p:grpSp>
          <p:grpSp>
            <p:nvGrpSpPr>
              <p:cNvPr id="36" name="Group 13"/>
              <p:cNvGrpSpPr/>
              <p:nvPr/>
            </p:nvGrpSpPr>
            <p:grpSpPr>
              <a:xfrm>
                <a:off x="7876695" y="2814767"/>
                <a:ext cx="2864422" cy="2524359"/>
                <a:chOff x="2428395" y="3348392"/>
                <a:chExt cx="2864422" cy="2524359"/>
              </a:xfrm>
              <a:solidFill>
                <a:schemeClr val="tx1">
                  <a:alpha val="50000"/>
                </a:schemeClr>
              </a:solidFill>
            </p:grpSpPr>
            <p:sp>
              <p:nvSpPr>
                <p:cNvPr id="37" name="Freeform 14"/>
                <p:cNvSpPr/>
                <p:nvPr/>
              </p:nvSpPr>
              <p:spPr bwMode="auto">
                <a:xfrm>
                  <a:off x="2428395" y="4143896"/>
                  <a:ext cx="1392436" cy="1374218"/>
                </a:xfrm>
                <a:custGeom>
                  <a:avLst/>
                  <a:gdLst>
                    <a:gd name="T0" fmla="*/ 0 w 2434"/>
                    <a:gd name="T1" fmla="*/ 1956 h 2402"/>
                    <a:gd name="T2" fmla="*/ 492 w 2434"/>
                    <a:gd name="T3" fmla="*/ 2402 h 2402"/>
                    <a:gd name="T4" fmla="*/ 2434 w 2434"/>
                    <a:gd name="T5" fmla="*/ 470 h 2402"/>
                    <a:gd name="T6" fmla="*/ 1966 w 2434"/>
                    <a:gd name="T7" fmla="*/ 0 h 2402"/>
                    <a:gd name="T8" fmla="*/ 0 w 2434"/>
                    <a:gd name="T9" fmla="*/ 1956 h 24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34" h="2402">
                      <a:moveTo>
                        <a:pt x="0" y="1956"/>
                      </a:moveTo>
                      <a:cubicBezTo>
                        <a:pt x="90" y="2246"/>
                        <a:pt x="246" y="2330"/>
                        <a:pt x="492" y="2402"/>
                      </a:cubicBezTo>
                      <a:cubicBezTo>
                        <a:pt x="2434" y="470"/>
                        <a:pt x="2434" y="470"/>
                        <a:pt x="2434" y="470"/>
                      </a:cubicBezTo>
                      <a:cubicBezTo>
                        <a:pt x="1966" y="0"/>
                        <a:pt x="1966" y="0"/>
                        <a:pt x="1966" y="0"/>
                      </a:cubicBezTo>
                      <a:lnTo>
                        <a:pt x="0" y="195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/>
                </a:p>
              </p:txBody>
            </p:sp>
            <p:sp>
              <p:nvSpPr>
                <p:cNvPr id="38" name="Freeform 15"/>
                <p:cNvSpPr/>
                <p:nvPr/>
              </p:nvSpPr>
              <p:spPr bwMode="auto">
                <a:xfrm>
                  <a:off x="3877913" y="4151183"/>
                  <a:ext cx="1414904" cy="1392435"/>
                </a:xfrm>
                <a:custGeom>
                  <a:avLst/>
                  <a:gdLst>
                    <a:gd name="T0" fmla="*/ 468 w 2473"/>
                    <a:gd name="T1" fmla="*/ 0 h 2434"/>
                    <a:gd name="T2" fmla="*/ 0 w 2473"/>
                    <a:gd name="T3" fmla="*/ 470 h 2434"/>
                    <a:gd name="T4" fmla="*/ 1974 w 2473"/>
                    <a:gd name="T5" fmla="*/ 2434 h 2434"/>
                    <a:gd name="T6" fmla="*/ 2473 w 2473"/>
                    <a:gd name="T7" fmla="*/ 1994 h 2434"/>
                    <a:gd name="T8" fmla="*/ 468 w 2473"/>
                    <a:gd name="T9" fmla="*/ 0 h 2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73" h="2434">
                      <a:moveTo>
                        <a:pt x="468" y="0"/>
                      </a:move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1974" y="2434"/>
                        <a:pt x="1974" y="2434"/>
                        <a:pt x="1974" y="2434"/>
                      </a:cubicBezTo>
                      <a:cubicBezTo>
                        <a:pt x="2200" y="2366"/>
                        <a:pt x="2332" y="2258"/>
                        <a:pt x="2473" y="1994"/>
                      </a:cubicBezTo>
                      <a:lnTo>
                        <a:pt x="46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/>
                </a:p>
              </p:txBody>
            </p:sp>
            <p:sp>
              <p:nvSpPr>
                <p:cNvPr id="39" name="Freeform 16"/>
                <p:cNvSpPr/>
                <p:nvPr/>
              </p:nvSpPr>
              <p:spPr bwMode="auto">
                <a:xfrm>
                  <a:off x="3670232" y="3348392"/>
                  <a:ext cx="409290" cy="2524359"/>
                </a:xfrm>
                <a:custGeom>
                  <a:avLst/>
                  <a:gdLst>
                    <a:gd name="T0" fmla="*/ 0 w 715"/>
                    <a:gd name="T1" fmla="*/ 4252 h 4412"/>
                    <a:gd name="T2" fmla="*/ 663 w 715"/>
                    <a:gd name="T3" fmla="*/ 4275 h 4412"/>
                    <a:gd name="T4" fmla="*/ 715 w 715"/>
                    <a:gd name="T5" fmla="*/ 9 h 4412"/>
                    <a:gd name="T6" fmla="*/ 52 w 715"/>
                    <a:gd name="T7" fmla="*/ 0 h 4412"/>
                    <a:gd name="T8" fmla="*/ 0 w 715"/>
                    <a:gd name="T9" fmla="*/ 4252 h 4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15" h="4412">
                      <a:moveTo>
                        <a:pt x="0" y="4252"/>
                      </a:moveTo>
                      <a:cubicBezTo>
                        <a:pt x="196" y="4412"/>
                        <a:pt x="476" y="4402"/>
                        <a:pt x="663" y="4275"/>
                      </a:cubicBezTo>
                      <a:cubicBezTo>
                        <a:pt x="715" y="9"/>
                        <a:pt x="715" y="9"/>
                        <a:pt x="715" y="9"/>
                      </a:cubicBezTo>
                      <a:cubicBezTo>
                        <a:pt x="52" y="0"/>
                        <a:pt x="52" y="0"/>
                        <a:pt x="52" y="0"/>
                      </a:cubicBezTo>
                      <a:lnTo>
                        <a:pt x="0" y="42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/>
                </a:p>
              </p:txBody>
            </p:sp>
          </p:grpSp>
          <p:grpSp>
            <p:nvGrpSpPr>
              <p:cNvPr id="40" name="Group 17"/>
              <p:cNvGrpSpPr/>
              <p:nvPr/>
            </p:nvGrpSpPr>
            <p:grpSpPr>
              <a:xfrm>
                <a:off x="7565173" y="1668270"/>
                <a:ext cx="3500825" cy="3500217"/>
                <a:chOff x="2116873" y="2201895"/>
                <a:chExt cx="3500825" cy="3500217"/>
              </a:xfrm>
            </p:grpSpPr>
            <p:sp>
              <p:nvSpPr>
                <p:cNvPr id="41" name="Oval 11"/>
                <p:cNvSpPr>
                  <a:spLocks noChangeArrowheads="1"/>
                </p:cNvSpPr>
                <p:nvPr/>
              </p:nvSpPr>
              <p:spPr bwMode="auto">
                <a:xfrm>
                  <a:off x="2116873" y="2201895"/>
                  <a:ext cx="3500825" cy="3500217"/>
                </a:xfrm>
                <a:prstGeom prst="ellipse">
                  <a:avLst/>
                </a:prstGeom>
                <a:solidFill>
                  <a:schemeClr val="bg2">
                    <a:lumMod val="6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/>
                </a:p>
              </p:txBody>
            </p:sp>
            <p:sp>
              <p:nvSpPr>
                <p:cNvPr id="42" name="Oval 12"/>
                <p:cNvSpPr>
                  <a:spLocks noChangeArrowheads="1"/>
                </p:cNvSpPr>
                <p:nvPr/>
              </p:nvSpPr>
              <p:spPr bwMode="auto">
                <a:xfrm>
                  <a:off x="2377993" y="2463014"/>
                  <a:ext cx="2979193" cy="2978585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/>
                </a:p>
              </p:txBody>
            </p:sp>
            <p:sp>
              <p:nvSpPr>
                <p:cNvPr id="43" name="Oval 13"/>
                <p:cNvSpPr>
                  <a:spLocks noChangeArrowheads="1"/>
                </p:cNvSpPr>
                <p:nvPr/>
              </p:nvSpPr>
              <p:spPr bwMode="auto">
                <a:xfrm>
                  <a:off x="2693765" y="2778180"/>
                  <a:ext cx="2347648" cy="2347648"/>
                </a:xfrm>
                <a:prstGeom prst="ellipse">
                  <a:avLst/>
                </a:prstGeom>
                <a:solidFill>
                  <a:schemeClr val="bg2">
                    <a:lumMod val="6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/>
                </a:p>
              </p:txBody>
            </p:sp>
            <p:sp>
              <p:nvSpPr>
                <p:cNvPr id="44" name="Oval 14"/>
                <p:cNvSpPr>
                  <a:spLocks noChangeArrowheads="1"/>
                </p:cNvSpPr>
                <p:nvPr/>
              </p:nvSpPr>
              <p:spPr bwMode="auto">
                <a:xfrm>
                  <a:off x="2996179" y="3079985"/>
                  <a:ext cx="1742822" cy="1744036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/>
                </a:p>
              </p:txBody>
            </p:sp>
            <p:sp>
              <p:nvSpPr>
                <p:cNvPr id="45" name="Oval 15"/>
                <p:cNvSpPr>
                  <a:spLocks noChangeArrowheads="1"/>
                </p:cNvSpPr>
                <p:nvPr/>
              </p:nvSpPr>
              <p:spPr bwMode="auto">
                <a:xfrm>
                  <a:off x="3284018" y="3368432"/>
                  <a:ext cx="1166537" cy="1167144"/>
                </a:xfrm>
                <a:prstGeom prst="ellipse">
                  <a:avLst/>
                </a:prstGeom>
                <a:solidFill>
                  <a:schemeClr val="bg2">
                    <a:lumMod val="6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/>
                </a:p>
              </p:txBody>
            </p:sp>
            <p:sp>
              <p:nvSpPr>
                <p:cNvPr id="46" name="Oval 16"/>
                <p:cNvSpPr>
                  <a:spLocks noChangeArrowheads="1"/>
                </p:cNvSpPr>
                <p:nvPr/>
              </p:nvSpPr>
              <p:spPr bwMode="auto">
                <a:xfrm>
                  <a:off x="3530563" y="3615584"/>
                  <a:ext cx="672839" cy="672838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/>
                </a:p>
              </p:txBody>
            </p:sp>
            <p:sp>
              <p:nvSpPr>
                <p:cNvPr id="47" name="Oval 17"/>
                <p:cNvSpPr>
                  <a:spLocks noChangeArrowheads="1"/>
                </p:cNvSpPr>
                <p:nvPr/>
              </p:nvSpPr>
              <p:spPr bwMode="auto">
                <a:xfrm>
                  <a:off x="3709096" y="3794117"/>
                  <a:ext cx="315773" cy="315773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/>
                </a:p>
              </p:txBody>
            </p:sp>
          </p:grpSp>
        </p:grpSp>
        <p:grpSp>
          <p:nvGrpSpPr>
            <p:cNvPr id="48" name="Group 34"/>
            <p:cNvGrpSpPr/>
            <p:nvPr/>
          </p:nvGrpSpPr>
          <p:grpSpPr>
            <a:xfrm rot="20520000">
              <a:off x="10513" y="3491"/>
              <a:ext cx="3255" cy="3325"/>
              <a:chOff x="5920323" y="2302554"/>
              <a:chExt cx="2180669" cy="2227927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49" name="Freeform 21"/>
              <p:cNvSpPr/>
              <p:nvPr/>
            </p:nvSpPr>
            <p:spPr bwMode="auto">
              <a:xfrm>
                <a:off x="7879324" y="4300937"/>
                <a:ext cx="221668" cy="229544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" name="Freeform 22"/>
              <p:cNvSpPr/>
              <p:nvPr/>
            </p:nvSpPr>
            <p:spPr bwMode="auto">
              <a:xfrm>
                <a:off x="7375227" y="3756332"/>
                <a:ext cx="554732" cy="640248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" name="Freeform 23"/>
              <p:cNvSpPr/>
              <p:nvPr/>
            </p:nvSpPr>
            <p:spPr bwMode="auto">
              <a:xfrm>
                <a:off x="7363975" y="3746206"/>
                <a:ext cx="155280" cy="247548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2" name="Freeform 24"/>
              <p:cNvSpPr/>
              <p:nvPr/>
            </p:nvSpPr>
            <p:spPr bwMode="auto">
              <a:xfrm>
                <a:off x="5920323" y="2783021"/>
                <a:ext cx="534478" cy="459088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3" name="Freeform 25"/>
              <p:cNvSpPr/>
              <p:nvPr/>
            </p:nvSpPr>
            <p:spPr bwMode="auto">
              <a:xfrm>
                <a:off x="6315274" y="2361065"/>
                <a:ext cx="198038" cy="517599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4" name="Freeform 26"/>
              <p:cNvSpPr/>
              <p:nvPr/>
            </p:nvSpPr>
            <p:spPr bwMode="auto">
              <a:xfrm>
                <a:off x="6072227" y="2841532"/>
                <a:ext cx="569359" cy="690883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5" name="Freeform 27"/>
              <p:cNvSpPr/>
              <p:nvPr/>
            </p:nvSpPr>
            <p:spPr bwMode="auto">
              <a:xfrm>
                <a:off x="6363658" y="2302554"/>
                <a:ext cx="541229" cy="755020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chemeClr val="bg2">
                  <a:lumMod val="6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6" name="Freeform 28"/>
              <p:cNvSpPr/>
              <p:nvPr/>
            </p:nvSpPr>
            <p:spPr bwMode="auto">
              <a:xfrm>
                <a:off x="6451425" y="2878664"/>
                <a:ext cx="1019446" cy="1046451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</p:grpSp>
        <p:grpSp>
          <p:nvGrpSpPr>
            <p:cNvPr id="57" name="Group 43"/>
            <p:cNvGrpSpPr/>
            <p:nvPr/>
          </p:nvGrpSpPr>
          <p:grpSpPr>
            <a:xfrm rot="1020000">
              <a:off x="12745" y="1355"/>
              <a:ext cx="2861" cy="2923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58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9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60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61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62" name="Freeform 25"/>
              <p:cNvSpPr/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63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64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65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</p:grpSp>
        <p:grpSp>
          <p:nvGrpSpPr>
            <p:cNvPr id="66" name="Group 25"/>
            <p:cNvGrpSpPr/>
            <p:nvPr/>
          </p:nvGrpSpPr>
          <p:grpSpPr>
            <a:xfrm>
              <a:off x="10838" y="1603"/>
              <a:ext cx="3666" cy="3745"/>
              <a:chOff x="6076950" y="2555876"/>
              <a:chExt cx="3076576" cy="3143249"/>
            </a:xfrm>
            <a:effectLst>
              <a:outerShdw blurRad="177800" dir="18900000" sy="23000" kx="-1200000" algn="bl" rotWithShape="0">
                <a:prstClr val="black">
                  <a:alpha val="29000"/>
                </a:prstClr>
              </a:outerShdw>
            </a:effectLst>
          </p:grpSpPr>
          <p:sp>
            <p:nvSpPr>
              <p:cNvPr id="67" name="Freeform 21"/>
              <p:cNvSpPr/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68" name="Freeform 22"/>
              <p:cNvSpPr/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69" name="Freeform 23"/>
              <p:cNvSpPr/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70" name="Freeform 24"/>
              <p:cNvSpPr/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71" name="Freeform 25"/>
              <p:cNvSpPr/>
              <p:nvPr/>
            </p:nvSpPr>
            <p:spPr bwMode="auto">
              <a:xfrm>
                <a:off x="6635002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72" name="Freeform 26"/>
              <p:cNvSpPr/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73" name="Freeform 27"/>
              <p:cNvSpPr/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74" name="Freeform 28"/>
              <p:cNvSpPr/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</p:grpSp>
      </p:grpSp>
    </p:spTree>
    <p:custDataLst>
      <p:tags r:id="rId1"/>
    </p:custData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5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59.xml><?xml version="1.0" encoding="utf-8"?>
<p:tagLst xmlns:p="http://schemas.openxmlformats.org/presentationml/2006/main">
  <p:tag name="MH" val="20151024122527"/>
  <p:tag name="MH_LIBRARY" val="GRAPHIC"/>
  <p:tag name="MH_TYPE" val="Other"/>
  <p:tag name="MH_ORDER" val="1"/>
</p:tagLst>
</file>

<file path=ppt/tags/tag60.xml><?xml version="1.0" encoding="utf-8"?>
<p:tagLst xmlns:p="http://schemas.openxmlformats.org/presentationml/2006/main">
  <p:tag name="MH" val="20151024122527"/>
  <p:tag name="MH_LIBRARY" val="GRAPHIC"/>
  <p:tag name="MH_TYPE" val="Other"/>
  <p:tag name="MH_ORDER" val="3"/>
</p:tagLst>
</file>

<file path=ppt/tags/tag61.xml><?xml version="1.0" encoding="utf-8"?>
<p:tagLst xmlns:p="http://schemas.openxmlformats.org/presentationml/2006/main">
  <p:tag name="MH" val="20151024122527"/>
  <p:tag name="MH_LIBRARY" val="GRAPHIC"/>
  <p:tag name="MH_TYPE" val="Other"/>
  <p:tag name="MH_ORDER" val="5"/>
</p:tagLst>
</file>

<file path=ppt/tags/tag62.xml><?xml version="1.0" encoding="utf-8"?>
<p:tagLst xmlns:p="http://schemas.openxmlformats.org/presentationml/2006/main">
  <p:tag name="MH" val="20151024122527"/>
  <p:tag name="MH_LIBRARY" val="GRAPHIC"/>
  <p:tag name="MH_TYPE" val="Other"/>
  <p:tag name="MH_ORDER" val="7"/>
</p:tagLst>
</file>

<file path=ppt/tags/tag63.xml><?xml version="1.0" encoding="utf-8"?>
<p:tagLst xmlns:p="http://schemas.openxmlformats.org/presentationml/2006/main">
  <p:tag name="MH" val="20151024162114"/>
  <p:tag name="MH_LIBRARY" val="GRAPHIC"/>
  <p:tag name="MH_TYPE" val="SubTitle"/>
  <p:tag name="MH_ORDER" val="2"/>
</p:tagLst>
</file>

<file path=ppt/tags/tag64.xml><?xml version="1.0" encoding="utf-8"?>
<p:tagLst xmlns:p="http://schemas.openxmlformats.org/presentationml/2006/main">
  <p:tag name="MH" val="20151024162114"/>
  <p:tag name="MH_LIBRARY" val="GRAPHIC"/>
  <p:tag name="MH_TYPE" val="Other"/>
  <p:tag name="MH_ORDER" val="2"/>
</p:tagLst>
</file>

<file path=ppt/tags/tag65.xml><?xml version="1.0" encoding="utf-8"?>
<p:tagLst xmlns:p="http://schemas.openxmlformats.org/presentationml/2006/main">
  <p:tag name="MH" val="20151024162114"/>
  <p:tag name="MH_LIBRARY" val="GRAPHIC"/>
  <p:tag name="MH_TYPE" val="SubTitle"/>
  <p:tag name="MH_ORDER" val="3"/>
</p:tagLst>
</file>

<file path=ppt/tags/tag66.xml><?xml version="1.0" encoding="utf-8"?>
<p:tagLst xmlns:p="http://schemas.openxmlformats.org/presentationml/2006/main">
  <p:tag name="MH" val="20151024162114"/>
  <p:tag name="MH_LIBRARY" val="GRAPHIC"/>
  <p:tag name="MH_TYPE" val="Other"/>
  <p:tag name="MH_ORDER" val="3"/>
</p:tagLst>
</file>

<file path=ppt/tags/tag67.xml><?xml version="1.0" encoding="utf-8"?>
<p:tagLst xmlns:p="http://schemas.openxmlformats.org/presentationml/2006/main">
  <p:tag name="MH" val="20151024162114"/>
  <p:tag name="MH_LIBRARY" val="GRAPHIC"/>
  <p:tag name="MH_TYPE" val="SubTitle"/>
  <p:tag name="MH_ORDER" val="1"/>
</p:tagLst>
</file>

<file path=ppt/tags/tag68.xml><?xml version="1.0" encoding="utf-8"?>
<p:tagLst xmlns:p="http://schemas.openxmlformats.org/presentationml/2006/main">
  <p:tag name="MH" val="20151024162114"/>
  <p:tag name="MH_LIBRARY" val="GRAPHIC"/>
  <p:tag name="MH_TYPE" val="Other"/>
  <p:tag name="MH_ORDER" val="1"/>
</p:tagLst>
</file>

<file path=ppt/tags/tag6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5994</Words>
  <Application>WPS 演示</Application>
  <PresentationFormat>宽屏</PresentationFormat>
  <Paragraphs>470</Paragraphs>
  <Slides>27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7" baseType="lpstr">
      <vt:lpstr>Arial</vt:lpstr>
      <vt:lpstr>宋体</vt:lpstr>
      <vt:lpstr>Wingdings</vt:lpstr>
      <vt:lpstr>微软雅黑</vt:lpstr>
      <vt:lpstr>Wingdings</vt:lpstr>
      <vt:lpstr>Impact</vt:lpstr>
      <vt:lpstr>Heiti SC Light</vt:lpstr>
      <vt:lpstr>Impact</vt:lpstr>
      <vt:lpstr>Calibri</vt:lpstr>
      <vt:lpstr>Algerian</vt:lpstr>
      <vt:lpstr>Gabriola</vt:lpstr>
      <vt:lpstr>Adobe 黑体 Std R</vt:lpstr>
      <vt:lpstr>黑体</vt:lpstr>
      <vt:lpstr>Arial Unicode MS</vt:lpstr>
      <vt:lpstr>幼圆</vt:lpstr>
      <vt:lpstr>Agency FB</vt:lpstr>
      <vt:lpstr>华文中宋</vt:lpstr>
      <vt:lpstr>Open Sans</vt:lpstr>
      <vt:lpstr>Trebuchet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吴欣洳</cp:lastModifiedBy>
  <cp:revision>325</cp:revision>
  <dcterms:created xsi:type="dcterms:W3CDTF">2019-06-19T02:08:00Z</dcterms:created>
  <dcterms:modified xsi:type="dcterms:W3CDTF">2021-05-01T08:07:21Z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2052-11.1.0.10495</vt:lpwstr>
  </property>
  <property fmtid="{D5CDD505-2E9C-101B-9397-08002B2CF9AE}" pid="3" name="ICV">
    <vt:lpwstr>321888DFB23F427B81A8FCE397438372</vt:lpwstr>
  </property>
</Properties>
</file>