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3" r:id="rId3"/>
  </p:sldMasterIdLst>
  <p:notesMasterIdLst>
    <p:notesMasterId r:id="rId5"/>
  </p:notesMasterIdLst>
  <p:handoutMasterIdLst>
    <p:handoutMasterId r:id="rId30"/>
  </p:handoutMasterIdLst>
  <p:sldIdLst>
    <p:sldId id="839" r:id="rId4"/>
    <p:sldId id="840" r:id="rId6"/>
    <p:sldId id="841" r:id="rId7"/>
    <p:sldId id="842" r:id="rId8"/>
    <p:sldId id="812" r:id="rId9"/>
    <p:sldId id="813" r:id="rId10"/>
    <p:sldId id="844" r:id="rId11"/>
    <p:sldId id="746" r:id="rId12"/>
    <p:sldId id="682" r:id="rId13"/>
    <p:sldId id="750" r:id="rId14"/>
    <p:sldId id="751" r:id="rId15"/>
    <p:sldId id="845" r:id="rId16"/>
    <p:sldId id="818" r:id="rId17"/>
    <p:sldId id="819" r:id="rId18"/>
    <p:sldId id="846" r:id="rId19"/>
    <p:sldId id="739" r:id="rId20"/>
    <p:sldId id="823" r:id="rId21"/>
    <p:sldId id="824" r:id="rId22"/>
    <p:sldId id="847" r:id="rId23"/>
    <p:sldId id="826" r:id="rId24"/>
    <p:sldId id="827" r:id="rId25"/>
    <p:sldId id="848" r:id="rId26"/>
    <p:sldId id="829" r:id="rId27"/>
    <p:sldId id="849" r:id="rId28"/>
    <p:sldId id="850" r:id="rId29"/>
  </p:sldIdLst>
  <p:sldSz cx="12196445" cy="6858000"/>
  <p:notesSz cx="6858000" cy="9144000"/>
  <p:custDataLst>
    <p:tags r:id="rId34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F8F8"/>
    <a:srgbClr val="BA241C"/>
    <a:srgbClr val="3B6EA7"/>
    <a:srgbClr val="005F7B"/>
    <a:srgbClr val="BDEFFD"/>
    <a:srgbClr val="F1F1F1"/>
    <a:srgbClr val="AF2019"/>
    <a:srgbClr val="BB231B"/>
    <a:srgbClr val="C2241C"/>
    <a:srgbClr val="DF2E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233" autoAdjust="0"/>
    <p:restoredTop sz="49635" autoAdjust="0"/>
  </p:normalViewPr>
  <p:slideViewPr>
    <p:cSldViewPr snapToObjects="1">
      <p:cViewPr varScale="1">
        <p:scale>
          <a:sx n="94" d="100"/>
          <a:sy n="94" d="100"/>
        </p:scale>
        <p:origin x="66" y="486"/>
      </p:cViewPr>
      <p:guideLst>
        <p:guide orient="horz" pos="2123"/>
        <p:guide pos="379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7734"/>
    </p:cViewPr>
  </p:sorterViewPr>
  <p:notesViewPr>
    <p:cSldViewPr snapToObjects="1">
      <p:cViewPr varScale="1">
        <p:scale>
          <a:sx n="81" d="100"/>
          <a:sy n="81" d="100"/>
        </p:scale>
        <p:origin x="-2088" y="-102"/>
      </p:cViewPr>
      <p:guideLst>
        <p:guide orient="horz" pos="2830"/>
        <p:guide pos="213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4" Type="http://schemas.openxmlformats.org/officeDocument/2006/relationships/tags" Target="tags/tag3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handoutMaster" Target="handoutMasters/handoutMaster1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A66804-583B-42BE-962B-441699487C4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20FDFD-A5D4-42F3-BCC8-12887DAA73C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eaLnBrk="0" hangingPunct="0">
              <a:defRPr sz="1200"/>
            </a:lvl1pPr>
          </a:lstStyle>
          <a:p>
            <a:endParaRPr lang="zh-CN" alt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 eaLnBrk="0" hangingPunct="0">
              <a:defRPr sz="1200"/>
            </a:lvl1pPr>
          </a:lstStyle>
          <a:p>
            <a:fld id="{B9EEDA17-7CE7-49CA-897E-A1888A19DA62}" type="datetimeFigureOut">
              <a:rPr lang="zh-CN" altLang="en-US"/>
            </a:fld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eaLnBrk="0" hangingPunct="0">
              <a:defRPr sz="1200"/>
            </a:lvl1pPr>
          </a:lstStyle>
          <a:p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r" eaLnBrk="0" hangingPunct="0">
              <a:defRPr sz="1200"/>
            </a:lvl1pPr>
          </a:lstStyle>
          <a:p>
            <a:fld id="{CE1689F0-D8FB-450F-A36F-553F26501FEE}" type="slidenum">
              <a:rPr lang="zh-CN" altLang="en-US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0" y="0"/>
            <a:ext cx="12197080" cy="6881495"/>
          </a:xfrm>
          <a:prstGeom prst="rect">
            <a:avLst/>
          </a:prstGeom>
          <a:solidFill>
            <a:schemeClr val="accent1">
              <a:alpha val="52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/>
    </mc:Choice>
    <mc:Fallback>
      <p:transition spd="slow" advTm="2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/>
    </mc:Choice>
    <mc:Fallback>
      <p:transition spd="slow" advTm="2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/>
    </mc:Choice>
    <mc:Fallback>
      <p:transition spd="slow" advTm="2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/>
    </mc:Choice>
    <mc:Fallback>
      <p:transition spd="slow" advTm="2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20363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7" y="0"/>
            <a:ext cx="12188389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5" Type="http://schemas.openxmlformats.org/officeDocument/2006/relationships/theme" Target="../theme/theme2.xml"/><Relationship Id="rId4" Type="http://schemas.openxmlformats.org/officeDocument/2006/relationships/image" Target="../media/image1.jpeg"/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87817" y="-2650948"/>
            <a:ext cx="6821129" cy="12196765"/>
          </a:xfrm>
          <a:prstGeom prst="rect">
            <a:avLst/>
          </a:prstGeom>
        </p:spPr>
      </p:pic>
      <p:pic>
        <p:nvPicPr>
          <p:cNvPr id="2" name="图片 1" descr="狼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12197080" cy="6881495"/>
          </a:xfrm>
          <a:prstGeom prst="rect">
            <a:avLst/>
          </a:prstGeom>
        </p:spPr>
      </p:pic>
      <p:sp>
        <p:nvSpPr>
          <p:cNvPr id="4" name="矩形 3"/>
          <p:cNvSpPr/>
          <p:nvPr userDrawn="1"/>
        </p:nvSpPr>
        <p:spPr>
          <a:xfrm>
            <a:off x="0" y="0"/>
            <a:ext cx="12197080" cy="6881495"/>
          </a:xfrm>
          <a:prstGeom prst="rect">
            <a:avLst/>
          </a:prstGeom>
          <a:solidFill>
            <a:schemeClr val="accent1">
              <a:alpha val="52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mc:AlternateContent xmlns:mc="http://schemas.openxmlformats.org/markup-compatibility/2006">
    <mc:Choice xmlns:p14="http://schemas.microsoft.com/office/powerpoint/2010/main" Requires="p14">
      <p:transition spd="slow" p14:dur="1500" advTm="2000"/>
    </mc:Choice>
    <mc:Fallback>
      <p:transition spd="slow" advTm="2000"/>
    </mc:Fallback>
  </mc:AlternateContent>
  <p:txStyles>
    <p:titleStyle>
      <a:lvl1pPr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  <a:ea typeface="微软雅黑" panose="020B0503020204020204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  <a:ea typeface="微软雅黑" panose="020B0503020204020204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  <a:ea typeface="微软雅黑" panose="020B0503020204020204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  <a:ea typeface="微软雅黑" panose="020B0503020204020204" pitchFamily="34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  <a:ea typeface="微软雅黑" panose="020B0503020204020204" pitchFamily="34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  <a:ea typeface="微软雅黑" panose="020B0503020204020204" pitchFamily="34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  <a:ea typeface="微软雅黑" panose="020B0503020204020204" pitchFamily="34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  <a:ea typeface="微软雅黑" panose="020B0503020204020204" pitchFamily="34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2"/>
          </a:solidFill>
          <a:latin typeface="+mn-lt"/>
          <a:ea typeface="仿宋_GB2312" panose="02010609030101010101" pitchFamily="49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宋体" panose="02010600030101010101" pitchFamily="2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宋体" panose="02010600030101010101" pitchFamily="2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anose="02010600030101010101" pitchFamily="2" charset="-122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anose="02010600030101010101" pitchFamily="2" charset="-122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anose="02010600030101010101" pitchFamily="2" charset="-122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anose="02010600030101010101" pitchFamily="2" charset="-122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anose="02010600030101010101" pitchFamily="2" charset="-122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87817" y="-2650948"/>
            <a:ext cx="6821129" cy="12196765"/>
          </a:xfrm>
          <a:prstGeom prst="rect">
            <a:avLst/>
          </a:prstGeom>
        </p:spPr>
      </p:pic>
      <p:sp>
        <p:nvSpPr>
          <p:cNvPr id="3" name="矩形 2"/>
          <p:cNvSpPr/>
          <p:nvPr userDrawn="1"/>
        </p:nvSpPr>
        <p:spPr bwMode="auto">
          <a:xfrm>
            <a:off x="337741" y="620688"/>
            <a:ext cx="648072" cy="432048"/>
          </a:xfrm>
          <a:prstGeom prst="rect">
            <a:avLst/>
          </a:prstGeom>
          <a:solidFill>
            <a:srgbClr val="3B6EA7"/>
          </a:solidFill>
          <a:ln w="9525" cap="flat" cmpd="sng" algn="ctr">
            <a:solidFill>
              <a:srgbClr val="3B6EA7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</p:sldLayoutIdLst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0.png"/><Relationship Id="rId3" Type="http://schemas.microsoft.com/office/2007/relationships/hdphoto" Target="../media/image9.wdp"/><Relationship Id="rId2" Type="http://schemas.openxmlformats.org/officeDocument/2006/relationships/image" Target="../media/image8.png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6.png"/><Relationship Id="rId2" Type="http://schemas.openxmlformats.org/officeDocument/2006/relationships/tags" Target="../tags/tag1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5.xml"/><Relationship Id="rId4" Type="http://schemas.openxmlformats.org/officeDocument/2006/relationships/image" Target="../media/image7.png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6.png"/><Relationship Id="rId2" Type="http://schemas.openxmlformats.org/officeDocument/2006/relationships/tags" Target="../tags/tag2.xml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5.png"/><Relationship Id="rId3" Type="http://schemas.openxmlformats.org/officeDocument/2006/relationships/image" Target="../media/image7.png"/><Relationship Id="rId2" Type="http://schemas.openxmlformats.org/officeDocument/2006/relationships/image" Target="../media/image14.png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7.png"/><Relationship Id="rId2" Type="http://schemas.openxmlformats.org/officeDocument/2006/relationships/image" Target="../media/image16.png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7.png"/><Relationship Id="rId2" Type="http://schemas.openxmlformats.org/officeDocument/2006/relationships/image" Target="../media/image17.png"/><Relationship Id="rId1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7.png"/><Relationship Id="rId2" Type="http://schemas.openxmlformats.org/officeDocument/2006/relationships/image" Target="../media/image18.png"/><Relationship Id="rId1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7.png"/><Relationship Id="rId2" Type="http://schemas.openxmlformats.org/officeDocument/2006/relationships/image" Target="../media/image19.png"/><Relationship Id="rId1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7.png"/><Relationship Id="rId2" Type="http://schemas.openxmlformats.org/officeDocument/2006/relationships/image" Target="../media/image20.png"/><Relationship Id="rId1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.png"/><Relationship Id="rId2" Type="http://schemas.openxmlformats.org/officeDocument/2006/relationships/image" Target="../media/image20.png"/><Relationship Id="rId1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8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.png"/><Relationship Id="rId2" Type="http://schemas.openxmlformats.org/officeDocument/2006/relationships/image" Target="../media/image14.png"/><Relationship Id="rId1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0.xml"/><Relationship Id="rId5" Type="http://schemas.openxmlformats.org/officeDocument/2006/relationships/slideLayout" Target="../slideLayouts/slideLayout5.xml"/><Relationship Id="rId4" Type="http://schemas.openxmlformats.org/officeDocument/2006/relationships/image" Target="../media/image7.png"/><Relationship Id="rId3" Type="http://schemas.microsoft.com/office/2007/relationships/hdphoto" Target="../media/image9.wdp"/><Relationship Id="rId2" Type="http://schemas.openxmlformats.org/officeDocument/2006/relationships/image" Target="../media/image8.png"/><Relationship Id="rId1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1.xml"/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7.png"/><Relationship Id="rId2" Type="http://schemas.openxmlformats.org/officeDocument/2006/relationships/image" Target="../media/image20.png"/><Relationship Id="rId1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2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3.xml"/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7.png"/><Relationship Id="rId2" Type="http://schemas.openxmlformats.org/officeDocument/2006/relationships/image" Target="../media/image20.png"/><Relationship Id="rId1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4.xml"/><Relationship Id="rId5" Type="http://schemas.openxmlformats.org/officeDocument/2006/relationships/slideLayout" Target="../slideLayouts/slideLayout6.xml"/><Relationship Id="rId4" Type="http://schemas.openxmlformats.org/officeDocument/2006/relationships/image" Target="../media/image7.png"/><Relationship Id="rId3" Type="http://schemas.microsoft.com/office/2007/relationships/hdphoto" Target="../media/image9.wdp"/><Relationship Id="rId2" Type="http://schemas.openxmlformats.org/officeDocument/2006/relationships/image" Target="../media/image8.png"/><Relationship Id="rId1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5.xml"/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4.png"/><Relationship Id="rId2" Type="http://schemas.openxmlformats.org/officeDocument/2006/relationships/image" Target="../media/image20.png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-635"/>
            <a:ext cx="12197080" cy="6858000"/>
          </a:xfrm>
          <a:prstGeom prst="rect">
            <a:avLst/>
          </a:prstGeom>
          <a:solidFill>
            <a:schemeClr val="accent1">
              <a:alpha val="52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52400" y="2131695"/>
            <a:ext cx="5888990" cy="2863850"/>
            <a:chOff x="8923" y="3400"/>
            <a:chExt cx="9274" cy="4510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2278" y="604"/>
              <a:ext cx="2253" cy="8962"/>
            </a:xfrm>
            <a:prstGeom prst="rect">
              <a:avLst/>
            </a:prstGeom>
          </p:spPr>
        </p:pic>
        <p:sp>
          <p:nvSpPr>
            <p:cNvPr id="11" name="文本框 19"/>
            <p:cNvSpPr txBox="1"/>
            <p:nvPr/>
          </p:nvSpPr>
          <p:spPr>
            <a:xfrm>
              <a:off x="9150" y="3400"/>
              <a:ext cx="7812" cy="2666"/>
            </a:xfrm>
            <a:prstGeom prst="rect">
              <a:avLst/>
            </a:prstGeom>
            <a:noFill/>
            <a:effectLst/>
          </p:spPr>
          <p:txBody>
            <a:bodyPr vert="horz"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15900"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3200" dirty="0">
                  <a:solidFill>
                    <a:srgbClr val="3B6EA7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  <a:ea typeface="宋体" panose="02010600030101010101" pitchFamily="2" charset="-122"/>
                  <a:sym typeface="+mn-ea"/>
                </a:rPr>
                <a:t>     </a:t>
              </a:r>
              <a:endParaRPr lang="en-US" altLang="zh-CN" sz="3200" dirty="0">
                <a:solidFill>
                  <a:srgbClr val="3B6EA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sym typeface="+mn-ea"/>
              </a:endParaRPr>
            </a:p>
            <a:p>
              <a:pPr marL="215900"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7200" b="1" dirty="0">
                  <a:solidFill>
                    <a:srgbClr val="F8F8F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  <a:ea typeface="宋体" panose="02010600030101010101" pitchFamily="2" charset="-122"/>
                  <a:sym typeface="+mn-ea"/>
                </a:rPr>
                <a:t>狼性文化</a:t>
              </a:r>
              <a:endParaRPr lang="zh-CN" altLang="en-US" sz="7200" b="1" dirty="0"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sym typeface="+mn-ea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9099" y="6966"/>
              <a:ext cx="9099" cy="945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zh-CN" altLang="en-US" sz="1100" spc="600" dirty="0">
                  <a:solidFill>
                    <a:schemeClr val="tx2">
                      <a:lumMod val="50000"/>
                    </a:schemeClr>
                  </a:solidFill>
                  <a:latin typeface="宋体" panose="02010600030101010101" pitchFamily="2" charset="-122"/>
                </a:rPr>
                <a:t>一种先进的企业文化 狼性文化中最重要的是对</a:t>
              </a:r>
              <a:endParaRPr lang="en-US" altLang="zh-CN" sz="1100" spc="600" dirty="0">
                <a:solidFill>
                  <a:schemeClr val="tx2">
                    <a:lumMod val="50000"/>
                  </a:schemeClr>
                </a:solidFill>
                <a:latin typeface="宋体" panose="02010600030101010101" pitchFamily="2" charset="-122"/>
              </a:endParaRPr>
            </a:p>
            <a:p>
              <a:pPr algn="ctr"/>
              <a:r>
                <a:rPr lang="zh-CN" altLang="en-US" sz="1100" spc="600" dirty="0">
                  <a:solidFill>
                    <a:schemeClr val="tx2">
                      <a:lumMod val="50000"/>
                    </a:schemeClr>
                  </a:solidFill>
                  <a:latin typeface="宋体" panose="02010600030101010101" pitchFamily="2" charset="-122"/>
                </a:rPr>
                <a:t>团队协作的重视 以及不抛弃 不放弃的执著精神</a:t>
              </a:r>
              <a:endParaRPr lang="en-US" altLang="zh-CN" sz="1100" spc="600" dirty="0">
                <a:solidFill>
                  <a:schemeClr val="tx2">
                    <a:lumMod val="50000"/>
                  </a:schemeClr>
                </a:solidFill>
                <a:latin typeface="宋体" panose="02010600030101010101" pitchFamily="2" charset="-122"/>
              </a:endParaRPr>
            </a:p>
            <a:p>
              <a:pPr algn="ctr"/>
              <a:r>
                <a:rPr lang="zh-CN" altLang="en-US" sz="1100" spc="600" dirty="0">
                  <a:solidFill>
                    <a:schemeClr val="tx2">
                      <a:lumMod val="50000"/>
                    </a:schemeClr>
                  </a:solidFill>
                  <a:latin typeface="宋体" panose="02010600030101010101" pitchFamily="2" charset="-122"/>
                </a:rPr>
                <a:t>还有克服困难的勇气等方面</a:t>
              </a:r>
              <a:endParaRPr lang="zh-CN" altLang="en-US" sz="1100" spc="600" dirty="0">
                <a:solidFill>
                  <a:schemeClr val="tx2">
                    <a:lumMod val="50000"/>
                  </a:schemeClr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11047" y="6195"/>
              <a:ext cx="6058" cy="727"/>
            </a:xfrm>
            <a:prstGeom prst="rect">
              <a:avLst/>
            </a:prstGeom>
          </p:spPr>
          <p:txBody>
            <a:bodyPr vert="horz" wrap="square">
              <a:spAutoFit/>
            </a:bodyPr>
            <a:lstStyle/>
            <a:p>
              <a:r>
                <a:rPr lang="en-US" altLang="zh-CN" sz="1100" spc="1200" dirty="0">
                  <a:solidFill>
                    <a:srgbClr val="F8F8F8"/>
                  </a:solidFill>
                  <a:latin typeface="宋体" panose="02010600030101010101" pitchFamily="2" charset="-122"/>
                  <a:sym typeface="+mn-ea"/>
                </a:rPr>
                <a:t>LANGXINGWENHUA</a:t>
              </a:r>
              <a:r>
                <a:rPr lang="zh-CN" altLang="en-US" sz="2400" spc="1200" dirty="0">
                  <a:solidFill>
                    <a:srgbClr val="3B6EA7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  <a:sym typeface="+mn-ea"/>
                </a:rPr>
                <a:t> </a:t>
              </a:r>
              <a:endParaRPr lang="zh-CN" altLang="en-US" sz="1100" spc="1200" dirty="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wolf_PNG2318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29230"/>
            <a:ext cx="4128135" cy="4128135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0" y="-635"/>
            <a:ext cx="12197080" cy="6858000"/>
          </a:xfrm>
          <a:prstGeom prst="rect">
            <a:avLst/>
          </a:prstGeom>
          <a:solidFill>
            <a:schemeClr val="accent1">
              <a:alpha val="52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5115560" y="1229995"/>
            <a:ext cx="6830060" cy="4446905"/>
            <a:chOff x="1391" y="1937"/>
            <a:chExt cx="10756" cy="7003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05" y="1937"/>
              <a:ext cx="8115" cy="2663"/>
            </a:xfrm>
            <a:prstGeom prst="rect">
              <a:avLst/>
            </a:prstGeom>
          </p:spPr>
        </p:pic>
        <p:sp>
          <p:nvSpPr>
            <p:cNvPr id="5" name="TextBox 1"/>
            <p:cNvSpPr txBox="1"/>
            <p:nvPr/>
          </p:nvSpPr>
          <p:spPr>
            <a:xfrm>
              <a:off x="1391" y="4546"/>
              <a:ext cx="10756" cy="43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lnSpc>
                  <a:spcPct val="150000"/>
                </a:lnSpc>
                <a:defRPr sz="1600">
                  <a:solidFill>
                    <a:schemeClr val="tx2"/>
                  </a:solidFill>
                  <a:latin typeface="+mj-ea"/>
                  <a:ea typeface="+mj-ea"/>
                </a:defRPr>
              </a:lvl1pPr>
            </a:lstStyle>
            <a:p>
              <a:r>
                <a:rPr lang="zh-CN" altLang="en-US" sz="2000" spc="-150" dirty="0">
                  <a:solidFill>
                    <a:schemeClr val="accent2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狼者，猛兽也，群动之族。陆地上生物最高的食物链终结者之一，是群居动物中最有秩序、纪律的族群。狼性文化，一种先进的企业文化，狼性文化中最重要的是对团队的协作的重视，以及不抛弃、不放弃的执着精神，还有克服困难的勇气等方面。</a:t>
              </a:r>
              <a:endParaRPr lang="zh-CN" altLang="en-US" sz="2000" spc="-150" dirty="0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r>
                <a:rPr lang="zh-CN" altLang="en-US" sz="2000" spc="-150" dirty="0">
                  <a:solidFill>
                    <a:schemeClr val="accent2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在这个竞争日趋激烈的社会，学习狼的精神，打造狼性文化，无论对于个人还是团队都有着极其重要的现实意义。</a:t>
              </a:r>
              <a:endParaRPr lang="zh-CN" altLang="en-US" sz="2000" spc="-150" dirty="0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4898" y="2426"/>
              <a:ext cx="3742" cy="12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400" b="1" dirty="0">
                  <a:solidFill>
                    <a:schemeClr val="accent2"/>
                  </a:solidFill>
                  <a:latin typeface="宋体" panose="02010600030101010101" pitchFamily="2" charset="-122"/>
                </a:rPr>
                <a:t>前 言</a:t>
              </a:r>
              <a:endParaRPr lang="en-US" altLang="zh-CN" sz="4400" dirty="0">
                <a:solidFill>
                  <a:schemeClr val="accent2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7769" y="3371"/>
              <a:ext cx="1624" cy="533"/>
            </a:xfrm>
            <a:prstGeom prst="rect">
              <a:avLst/>
            </a:prstGeom>
          </p:spPr>
          <p:txBody>
            <a:bodyPr vert="horz" wrap="none">
              <a:spAutoFit/>
            </a:bodyPr>
            <a:lstStyle/>
            <a:p>
              <a:pPr algn="ctr"/>
              <a:r>
                <a:rPr lang="en-US" altLang="zh-CN" sz="1600" spc="300" dirty="0">
                  <a:solidFill>
                    <a:schemeClr val="accent2"/>
                  </a:solidFill>
                  <a:latin typeface="宋体" panose="02010600030101010101" pitchFamily="2" charset="-122"/>
                </a:rPr>
                <a:t>reface</a:t>
              </a:r>
              <a:endParaRPr lang="en-US" altLang="zh-CN" spc="300" dirty="0">
                <a:solidFill>
                  <a:schemeClr val="accent2"/>
                </a:solidFill>
                <a:latin typeface="宋体" panose="02010600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71" b="99896" l="9995" r="99623">
                        <a14:foregroundMark x1="42268" y1="76923" x2="41191" y2="90800"/>
                        <a14:foregroundMark x1="42080" y1="92879" x2="46094" y2="96674"/>
                        <a14:foregroundMark x1="46094" y1="96674" x2="46309" y2="96102"/>
                        <a14:foregroundMark x1="42188" y1="92672" x2="45043" y2="97661"/>
                        <a14:foregroundMark x1="51536" y1="86798" x2="51051" y2="90956"/>
                        <a14:foregroundMark x1="79526" y1="79574" x2="79741" y2="72713"/>
                        <a14:foregroundMark x1="83486" y1="68919" x2="81196" y2="86175"/>
                        <a14:foregroundMark x1="81196" y1="86175" x2="81008" y2="87006"/>
                        <a14:foregroundMark x1="77856" y1="83160" x2="76374" y2="86227"/>
                        <a14:foregroundMark x1="88200" y1="40385" x2="98869" y2="49532"/>
                        <a14:foregroundMark x1="98869" y1="49532" x2="99623" y2="59771"/>
                        <a14:foregroundMark x1="99623" y1="59771" x2="99246" y2="65125"/>
                        <a14:foregroundMark x1="56169" y1="90021" x2="56573" y2="92879"/>
                        <a14:foregroundMark x1="69289" y1="90229" x2="68777" y2="93451"/>
                        <a14:foregroundMark x1="77263" y1="87942" x2="77263" y2="89449"/>
                        <a14:foregroundMark x1="80334" y1="90229" x2="80334" y2="92308"/>
                        <a14:foregroundMark x1="76374" y1="89293" x2="80415" y2="92516"/>
                        <a14:foregroundMark x1="80415" y1="92516" x2="84860" y2="92516"/>
                        <a14:foregroundMark x1="84860" y1="92516" x2="86719" y2="91736"/>
                        <a14:foregroundMark x1="87419" y1="92516" x2="86827" y2="94231"/>
                        <a14:foregroundMark x1="42484" y1="87942" x2="41298" y2="96881"/>
                        <a14:foregroundMark x1="41595" y1="92308" x2="40490" y2="99896"/>
                        <a14:foregroundMark x1="52613" y1="90437" x2="51940" y2="92672"/>
                        <a14:foregroundMark x1="64844" y1="94595" x2="64251" y2="96674"/>
                        <a14:backgroundMark x1="48276" y1="98233" x2="52775" y2="95738"/>
                        <a14:backgroundMark x1="52775" y1="95738" x2="57058" y2="99532"/>
                        <a14:backgroundMark x1="57058" y1="99532" x2="66756" y2="98857"/>
                        <a14:backgroundMark x1="66756" y1="98857" x2="76913" y2="99844"/>
                        <a14:backgroundMark x1="76913" y1="99844" x2="87311" y2="97817"/>
                      </a14:backgroundRemoval>
                    </a14:imgEffect>
                  </a14:imgLayer>
                </a14:imgProps>
              </a:ext>
            </a:extLst>
          </a:blip>
          <a:srcRect b="3135"/>
          <a:stretch>
            <a:fillRect/>
          </a:stretch>
        </p:blipFill>
        <p:spPr>
          <a:xfrm>
            <a:off x="855522" y="1312957"/>
            <a:ext cx="11341169" cy="5544616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153670"/>
            <a:ext cx="12197080" cy="6858000"/>
          </a:xfrm>
          <a:prstGeom prst="rect">
            <a:avLst/>
          </a:prstGeom>
          <a:solidFill>
            <a:schemeClr val="accent1">
              <a:alpha val="52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279525" y="346710"/>
            <a:ext cx="317881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7200" dirty="0">
                <a:solidFill>
                  <a:schemeClr val="accent2"/>
                </a:solidFill>
                <a:latin typeface="宋体" panose="02010600030101010101" pitchFamily="2" charset="-122"/>
                <a:cs typeface="汉仪程行简" panose="00020600040101010101" charset="-122"/>
              </a:rPr>
              <a:t>目  录</a:t>
            </a:r>
            <a:endParaRPr kumimoji="1" lang="zh-CN" altLang="en-US" sz="7200" dirty="0">
              <a:solidFill>
                <a:schemeClr val="accent2"/>
              </a:solidFill>
              <a:latin typeface="宋体" panose="02010600030101010101" pitchFamily="2" charset="-122"/>
              <a:cs typeface="汉仪程行简" panose="0002060004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279525" y="2106930"/>
            <a:ext cx="415417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关于狼</a:t>
            </a:r>
            <a:endParaRPr lang="zh-CN" altLang="en-US" sz="28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280160" y="2880995"/>
            <a:ext cx="415417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什么是狼性文化</a:t>
            </a:r>
            <a:endParaRPr lang="zh-CN" altLang="en-US" sz="28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280795" y="3655060"/>
            <a:ext cx="415417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什么叫狼性团队</a:t>
            </a:r>
            <a:endParaRPr lang="zh-CN" altLang="en-US" sz="28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281430" y="4429125"/>
            <a:ext cx="415417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如何建设狼性团队</a:t>
            </a:r>
            <a:endParaRPr lang="zh-CN" altLang="en-US" sz="28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282065" y="5203190"/>
            <a:ext cx="415417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关于执行</a:t>
            </a:r>
            <a:endParaRPr lang="zh-CN" altLang="en-US" sz="28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282700" y="5977255"/>
            <a:ext cx="415417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思考与总结</a:t>
            </a:r>
            <a:endParaRPr lang="zh-CN" altLang="en-US" sz="28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图片 9" descr="凡科快图导出2020120-1556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450" y="2001520"/>
            <a:ext cx="787400" cy="732790"/>
          </a:xfrm>
          <a:prstGeom prst="rect">
            <a:avLst/>
          </a:prstGeom>
        </p:spPr>
      </p:pic>
      <p:pic>
        <p:nvPicPr>
          <p:cNvPr id="13" name="图片 12" descr="凡科快图导出2020120-1556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450" y="2809875"/>
            <a:ext cx="787400" cy="732790"/>
          </a:xfrm>
          <a:prstGeom prst="rect">
            <a:avLst/>
          </a:prstGeom>
        </p:spPr>
      </p:pic>
      <p:pic>
        <p:nvPicPr>
          <p:cNvPr id="15" name="图片 14" descr="凡科快图导出2020120-1556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450" y="3572510"/>
            <a:ext cx="787400" cy="732790"/>
          </a:xfrm>
          <a:prstGeom prst="rect">
            <a:avLst/>
          </a:prstGeom>
        </p:spPr>
      </p:pic>
      <p:pic>
        <p:nvPicPr>
          <p:cNvPr id="16" name="图片 15" descr="凡科快图导出2020120-1556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450" y="4362450"/>
            <a:ext cx="787400" cy="732790"/>
          </a:xfrm>
          <a:prstGeom prst="rect">
            <a:avLst/>
          </a:prstGeom>
        </p:spPr>
      </p:pic>
      <p:pic>
        <p:nvPicPr>
          <p:cNvPr id="17" name="图片 16" descr="凡科快图导出2020120-1556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450" y="5097780"/>
            <a:ext cx="787400" cy="732790"/>
          </a:xfrm>
          <a:prstGeom prst="rect">
            <a:avLst/>
          </a:prstGeom>
        </p:spPr>
      </p:pic>
      <p:pic>
        <p:nvPicPr>
          <p:cNvPr id="18" name="图片 17" descr="凡科快图导出2020120-1556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450" y="5871845"/>
            <a:ext cx="787400" cy="7327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wolf_PNG2318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2729230"/>
            <a:ext cx="4128135" cy="4128135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0" y="0"/>
            <a:ext cx="12197080" cy="6858000"/>
          </a:xfrm>
          <a:prstGeom prst="rect">
            <a:avLst/>
          </a:prstGeom>
          <a:solidFill>
            <a:schemeClr val="accent1">
              <a:alpha val="52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393522" y="2918562"/>
            <a:ext cx="376256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8800" spc="2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宋体" panose="02010600030101010101" pitchFamily="2" charset="-122"/>
                <a:cs typeface="汉仪程行简" panose="00020600040101010101" charset="-122"/>
              </a:rPr>
              <a:t>关于狼</a:t>
            </a:r>
            <a:endParaRPr kumimoji="1" lang="zh-CN" altLang="en-US" sz="8800" spc="2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Tx/>
              <a:latin typeface="宋体" panose="02010600030101010101" pitchFamily="2" charset="-122"/>
              <a:cs typeface="汉仪程行简" panose="0002060004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935978" y="2051076"/>
            <a:ext cx="2677656" cy="92333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kumimoji="1" lang="zh-CN" altLang="en-US" sz="5400" spc="900" dirty="0">
                <a:solidFill>
                  <a:schemeClr val="accent2"/>
                </a:solidFill>
                <a:latin typeface="宋体" panose="02010600030101010101" pitchFamily="2" charset="-122"/>
                <a:cs typeface="汉仪程行简" panose="00020600040101010101" charset="-122"/>
              </a:rPr>
              <a:t>第一章</a:t>
            </a:r>
            <a:endParaRPr kumimoji="1" lang="zh-CN" altLang="en-US" sz="5400" spc="900" dirty="0">
              <a:solidFill>
                <a:schemeClr val="accent2"/>
              </a:solidFill>
              <a:latin typeface="宋体" panose="02010600030101010101" pitchFamily="2" charset="-122"/>
              <a:cs typeface="汉仪程行简" panose="00020600040101010101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250130" y="4468651"/>
            <a:ext cx="43396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spc="2000" dirty="0">
                <a:solidFill>
                  <a:srgbClr val="BA241C"/>
                </a:solidFill>
                <a:latin typeface="宋体" panose="02010600030101010101" pitchFamily="2" charset="-122"/>
              </a:rPr>
              <a:t>企业文化之狼性精神</a:t>
            </a:r>
            <a:endParaRPr lang="zh-CN" altLang="en-US" sz="1600" spc="2000" dirty="0">
              <a:solidFill>
                <a:srgbClr val="BA241C"/>
              </a:solidFill>
              <a:latin typeface="宋体" panose="02010600030101010101" pitchFamily="2" charset="-122"/>
            </a:endParaRPr>
          </a:p>
        </p:txBody>
      </p:sp>
      <p:sp>
        <p:nvSpPr>
          <p:cNvPr id="15" name="矩形 14"/>
          <p:cNvSpPr/>
          <p:nvPr/>
        </p:nvSpPr>
        <p:spPr bwMode="auto">
          <a:xfrm>
            <a:off x="5486313" y="2907138"/>
            <a:ext cx="1224136" cy="1457974"/>
          </a:xfrm>
          <a:prstGeom prst="rect">
            <a:avLst/>
          </a:prstGeom>
          <a:solidFill>
            <a:schemeClr val="tx2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77800" dist="50800" dir="1620000" algn="ctr" rotWithShape="0">
              <a:srgbClr val="000000">
                <a:alpha val="92000"/>
              </a:srgbClr>
            </a:outerShdw>
          </a:effectLst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en-US" altLang="zh-CN" sz="8000" dirty="0">
                <a:solidFill>
                  <a:schemeClr val="accent1"/>
                </a:solidFill>
                <a:latin typeface="宋体" panose="02010600030101010101" pitchFamily="2" charset="-122"/>
              </a:rPr>
              <a:t>1</a:t>
            </a:r>
            <a:endParaRPr lang="en-US" altLang="zh-CN" sz="8000" dirty="0">
              <a:solidFill>
                <a:schemeClr val="accent1"/>
              </a:solidFill>
              <a:latin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狼 (1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9275" y="1885315"/>
            <a:ext cx="6169025" cy="452818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6232" y="332656"/>
            <a:ext cx="3876675" cy="1392462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443105" y="669648"/>
            <a:ext cx="1728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cs typeface="汉仪程行简" panose="00020600040101010101" charset="-122"/>
              </a:rPr>
              <a:t>关于狼</a:t>
            </a:r>
            <a:endParaRPr kumimoji="1" lang="zh-CN" alt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宋体" panose="02010600030101010101" pitchFamily="2" charset="-122"/>
              <a:cs typeface="汉仪程行简" panose="00020600040101010101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0" y="0"/>
            <a:ext cx="12197080" cy="6858000"/>
          </a:xfrm>
          <a:prstGeom prst="rect">
            <a:avLst/>
          </a:prstGeom>
          <a:solidFill>
            <a:schemeClr val="bg1">
              <a:alpha val="52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986156" y="1421754"/>
            <a:ext cx="6726615" cy="4991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BDEFFD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zh-CN" altLang="en-US" sz="48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cs typeface="微软雅黑" panose="020B0503020204020204" pitchFamily="34" charset="-122"/>
              </a:rPr>
              <a:t>狼</a:t>
            </a:r>
            <a:r>
              <a:rPr kumimoji="1"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宋体" panose="02010600030101010101" pitchFamily="2" charset="-122"/>
                <a:cs typeface="微软雅黑" panose="020B0503020204020204" pitchFamily="34" charset="-122"/>
              </a:rPr>
              <a:t>是陆地上生物最高的</a:t>
            </a:r>
            <a:r>
              <a:rPr kumimoji="1"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宋体" panose="02010600030101010101" pitchFamily="2" charset="-122"/>
                <a:cs typeface="微软雅黑" panose="020B0503020204020204" pitchFamily="34" charset="-122"/>
              </a:rPr>
              <a:t>15</a:t>
            </a:r>
            <a:r>
              <a:rPr kumimoji="1"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宋体" panose="02010600030101010101" pitchFamily="2" charset="-122"/>
                <a:cs typeface="微软雅黑" panose="020B0503020204020204" pitchFamily="34" charset="-122"/>
              </a:rPr>
              <a:t>年期，一，由于有人的存在其他野生动物才得以淘汰老弱病残的不良出群。你因为有狼的威胁存在，其他的野生动物才被迫华进化为更优秀，以免被人淘汰，所以当时生态处于一种平衡状态，没有狼的存在，现在想将出现口角不起传染病众生的局面，不利于生命的稳定健康的发展，空气能是群居动物中最有秩序纪律的族群。</a:t>
            </a:r>
            <a:endParaRPr kumimoji="1"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宋体" panose="02010600030101010101" pitchFamily="2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0" y="0"/>
            <a:ext cx="12197080" cy="6858000"/>
          </a:xfrm>
          <a:prstGeom prst="rect">
            <a:avLst/>
          </a:prstGeom>
          <a:solidFill>
            <a:schemeClr val="bg1">
              <a:alpha val="52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0190" y="1455213"/>
            <a:ext cx="4788002" cy="5101144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0673" y="1455213"/>
            <a:ext cx="4788002" cy="510114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09" y="1455213"/>
            <a:ext cx="4788002" cy="510114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79313" y="5269242"/>
            <a:ext cx="1260197" cy="122298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980418" y="2117686"/>
            <a:ext cx="2458010" cy="82994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kumimoji="1" lang="zh-CN" alt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cs typeface="汉仪程行简" panose="00020600040101010101" charset="-122"/>
              </a:rPr>
              <a:t>执着</a:t>
            </a:r>
            <a:endParaRPr kumimoji="1" lang="zh-CN" alt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宋体" panose="02010600030101010101" pitchFamily="2" charset="-122"/>
              <a:cs typeface="汉仪程行简" panose="0002060004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695413" y="3064879"/>
            <a:ext cx="2029729" cy="101566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kumimoji="1" lang="zh-CN" altLang="en-US" sz="2000" dirty="0">
                <a:latin typeface="宋体" panose="02010600030101010101" pitchFamily="2" charset="-122"/>
                <a:cs typeface="HYQuanTangShiF" charset="-122"/>
              </a:rPr>
              <a:t>狼的态度很单纯，那就写成对成功坚定不移的向往。</a:t>
            </a:r>
            <a:endParaRPr kumimoji="1" lang="zh-CN" altLang="en-US" sz="2000" dirty="0">
              <a:latin typeface="宋体" panose="02010600030101010101" pitchFamily="2" charset="-122"/>
              <a:cs typeface="HYQuanTangShiF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9272" y="5269242"/>
            <a:ext cx="1260198" cy="1222986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5580901" y="2123622"/>
            <a:ext cx="2458010" cy="82994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kumimoji="1" lang="zh-CN" alt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cs typeface="汉仪程行简" panose="00020600040101010101" charset="-122"/>
              </a:rPr>
              <a:t>拼搏</a:t>
            </a:r>
            <a:endParaRPr kumimoji="1" lang="zh-CN" alt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宋体" panose="02010600030101010101" pitchFamily="2" charset="-122"/>
              <a:cs typeface="汉仪程行简" panose="00020600040101010101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096828" y="2994848"/>
            <a:ext cx="2589913" cy="255454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kumimoji="1" lang="zh-CN" altLang="en-US" sz="2000" dirty="0">
                <a:latin typeface="宋体" panose="02010600030101010101" pitchFamily="2" charset="-122"/>
                <a:cs typeface="HYQuanTangShiF" charset="-122"/>
              </a:rPr>
              <a:t>在狼的生命中没有什么可以替代锲而不舍的精神，正因为他才使得狼得以千辛万苦地生存下来，驾驭变化的能力，是他们成为地球上生命力最顽强的动物之一。</a:t>
            </a:r>
            <a:endParaRPr kumimoji="1" lang="zh-CN" altLang="en-US" sz="2000" dirty="0">
              <a:latin typeface="宋体" panose="02010600030101010101" pitchFamily="2" charset="-122"/>
              <a:cs typeface="HYQuanTangShiF" charset="-122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70330" y="5269917"/>
            <a:ext cx="1260198" cy="1222986"/>
          </a:xfrm>
          <a:prstGeom prst="rect">
            <a:avLst/>
          </a:prstGeom>
        </p:spPr>
      </p:pic>
      <p:sp>
        <p:nvSpPr>
          <p:cNvPr id="24" name="文本框 23"/>
          <p:cNvSpPr txBox="1"/>
          <p:nvPr/>
        </p:nvSpPr>
        <p:spPr>
          <a:xfrm>
            <a:off x="9181382" y="2127212"/>
            <a:ext cx="2458010" cy="82994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kumimoji="1" lang="zh-CN" alt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cs typeface="汉仪程行简" panose="00020600040101010101" charset="-122"/>
              </a:rPr>
              <a:t>忠诚</a:t>
            </a:r>
            <a:endParaRPr kumimoji="1" lang="zh-CN" alt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宋体" panose="02010600030101010101" pitchFamily="2" charset="-122"/>
              <a:cs typeface="汉仪程行简" panose="00020600040101010101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8930528" y="3064879"/>
            <a:ext cx="2155307" cy="132343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kumimoji="1" lang="zh-CN" altLang="en-US" sz="2000" dirty="0">
                <a:latin typeface="宋体" panose="02010600030101010101" pitchFamily="2" charset="-122"/>
                <a:cs typeface="HYQuanTangShiF" charset="-122"/>
              </a:rPr>
              <a:t>当对于自己有过会的动物，很有情感，可以拿命报答。</a:t>
            </a:r>
            <a:endParaRPr kumimoji="1" lang="zh-CN" altLang="en-US" sz="2000" dirty="0">
              <a:latin typeface="宋体" panose="02010600030101010101" pitchFamily="2" charset="-122"/>
              <a:cs typeface="HYQuanTangShiF" charset="-122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9234" y="365097"/>
            <a:ext cx="4788002" cy="1392462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4855767" y="702635"/>
            <a:ext cx="33123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cs typeface="汉仪程行简" panose="00020600040101010101" charset="-122"/>
              </a:rPr>
              <a:t>狼的性格特征</a:t>
            </a:r>
            <a:endParaRPr kumimoji="1" lang="zh-CN" alt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宋体" panose="02010600030101010101" pitchFamily="2" charset="-122"/>
              <a:cs typeface="汉仪程行简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wolf_PNG2318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2729230"/>
            <a:ext cx="4128135" cy="4128135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0"/>
            <a:ext cx="12197080" cy="6858000"/>
          </a:xfrm>
          <a:prstGeom prst="rect">
            <a:avLst/>
          </a:prstGeom>
          <a:solidFill>
            <a:schemeClr val="accent1">
              <a:alpha val="52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818461" y="3174460"/>
            <a:ext cx="51622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5400" spc="2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宋体" panose="02010600030101010101" pitchFamily="2" charset="-122"/>
                <a:cs typeface="汉仪程行简" panose="00020600040101010101" charset="-122"/>
              </a:rPr>
              <a:t>什么是狼性文化</a:t>
            </a:r>
            <a:endParaRPr kumimoji="1" lang="zh-CN" altLang="en-US" sz="5400" spc="2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Tx/>
              <a:latin typeface="宋体" panose="02010600030101010101" pitchFamily="2" charset="-122"/>
              <a:cs typeface="汉仪程行简" panose="00020600040101010101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042597" y="2090148"/>
            <a:ext cx="2677656" cy="92333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kumimoji="1" lang="zh-CN" altLang="en-US" sz="5400" spc="900" dirty="0">
                <a:solidFill>
                  <a:schemeClr val="accent2"/>
                </a:solidFill>
                <a:latin typeface="宋体" panose="02010600030101010101" pitchFamily="2" charset="-122"/>
                <a:cs typeface="汉仪程行简" panose="00020600040101010101" charset="-122"/>
              </a:rPr>
              <a:t>第二章</a:t>
            </a:r>
            <a:endParaRPr kumimoji="1" lang="zh-CN" altLang="en-US" sz="5400" spc="900" dirty="0">
              <a:solidFill>
                <a:schemeClr val="accent2"/>
              </a:solidFill>
              <a:latin typeface="宋体" panose="02010600030101010101" pitchFamily="2" charset="-122"/>
              <a:cs typeface="汉仪程行简" panose="00020600040101010101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178501" y="4378488"/>
            <a:ext cx="43396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spc="2000" dirty="0">
                <a:solidFill>
                  <a:srgbClr val="BA241C"/>
                </a:solidFill>
                <a:latin typeface="宋体" panose="02010600030101010101" pitchFamily="2" charset="-122"/>
              </a:rPr>
              <a:t>企业文化之狼性精神</a:t>
            </a:r>
            <a:endParaRPr lang="zh-CN" altLang="en-US" sz="1600" spc="2000" dirty="0">
              <a:solidFill>
                <a:srgbClr val="BA241C"/>
              </a:solidFill>
              <a:latin typeface="宋体" panose="02010600030101010101" pitchFamily="2" charset="-122"/>
            </a:endParaRPr>
          </a:p>
        </p:txBody>
      </p:sp>
      <p:sp>
        <p:nvSpPr>
          <p:cNvPr id="17" name="矩形 16"/>
          <p:cNvSpPr/>
          <p:nvPr/>
        </p:nvSpPr>
        <p:spPr bwMode="auto">
          <a:xfrm>
            <a:off x="5419009" y="2901944"/>
            <a:ext cx="1224136" cy="1457974"/>
          </a:xfrm>
          <a:prstGeom prst="rect">
            <a:avLst/>
          </a:prstGeom>
          <a:solidFill>
            <a:schemeClr val="tx2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77800" dist="50800" dir="1620000" algn="ctr" rotWithShape="0">
              <a:srgbClr val="000000">
                <a:alpha val="92000"/>
              </a:srgbClr>
            </a:outerShdw>
          </a:effectLst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en-US" altLang="zh-CN" sz="8000" dirty="0">
                <a:solidFill>
                  <a:schemeClr val="accent1"/>
                </a:solidFill>
                <a:latin typeface="宋体" panose="02010600030101010101" pitchFamily="2" charset="-122"/>
              </a:rPr>
              <a:t>2</a:t>
            </a:r>
            <a:endParaRPr lang="en-US" altLang="zh-CN" sz="8000" dirty="0">
              <a:solidFill>
                <a:schemeClr val="accent1"/>
              </a:solidFill>
              <a:latin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7044116" y="932373"/>
            <a:ext cx="5152601" cy="6037082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0"/>
            <a:ext cx="12197080" cy="6858000"/>
          </a:xfrm>
          <a:prstGeom prst="rect">
            <a:avLst/>
          </a:prstGeom>
          <a:solidFill>
            <a:schemeClr val="accent1">
              <a:alpha val="52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654845" y="2100670"/>
            <a:ext cx="524753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accent2"/>
                </a:solidFill>
                <a:latin typeface="宋体" panose="02010600030101010101" pitchFamily="2" charset="-122"/>
              </a:rPr>
              <a:t>所谓“狼性”就是哪有肉隔老远就能嗅到，一旦嗅到肉味就会奋不顾身，勇往直前。企业发展就是要发展一批狼一样的员工，狼有三大特性：</a:t>
            </a:r>
            <a:endParaRPr lang="zh-CN" altLang="en-US" sz="2000" dirty="0">
              <a:solidFill>
                <a:schemeClr val="accent2"/>
              </a:solidFill>
              <a:latin typeface="宋体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558164" y="4254264"/>
            <a:ext cx="119337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accent2"/>
                </a:solidFill>
                <a:latin typeface="宋体" panose="02010600030101010101" pitchFamily="2" charset="-122"/>
              </a:rPr>
              <a:t>敏锐的嗅觉</a:t>
            </a:r>
            <a:endParaRPr lang="zh-CN" altLang="en-US" sz="2400" b="1" dirty="0">
              <a:solidFill>
                <a:schemeClr val="accent2"/>
              </a:solidFill>
              <a:latin typeface="宋体" panose="02010600030101010101" pitchFamily="2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3524736" y="4254264"/>
            <a:ext cx="119337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accent2"/>
                </a:solidFill>
                <a:latin typeface="宋体" panose="02010600030101010101" pitchFamily="2" charset="-122"/>
              </a:rPr>
              <a:t>不屈不挠精神</a:t>
            </a:r>
            <a:endParaRPr lang="zh-CN" altLang="en-US" sz="2400" b="1" dirty="0">
              <a:solidFill>
                <a:schemeClr val="accent2"/>
              </a:solidFill>
              <a:latin typeface="宋体" panose="02010600030101010101" pitchFamily="2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5595704" y="4254264"/>
            <a:ext cx="119337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accent2"/>
                </a:solidFill>
                <a:latin typeface="宋体" panose="02010600030101010101" pitchFamily="2" charset="-122"/>
              </a:rPr>
              <a:t>群体奋斗意识</a:t>
            </a:r>
            <a:endParaRPr lang="zh-CN" altLang="en-US" sz="2400" b="1" dirty="0">
              <a:solidFill>
                <a:schemeClr val="accent2"/>
              </a:solidFill>
              <a:latin typeface="宋体" panose="02010600030101010101" pitchFamily="2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736" y="344456"/>
            <a:ext cx="5105451" cy="1392462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4658100" y="708208"/>
            <a:ext cx="33123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2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cs typeface="汉仪程行简" panose="00020600040101010101" charset="-122"/>
              </a:rPr>
              <a:t>狼性的三大特征</a:t>
            </a:r>
            <a:endParaRPr kumimoji="1" lang="zh-CN" altLang="en-US" sz="3200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宋体" panose="02010600030101010101" pitchFamily="2" charset="-122"/>
              <a:cs typeface="汉仪程行简" panose="00020600040101010101" charset="-122"/>
            </a:endParaRPr>
          </a:p>
        </p:txBody>
      </p:sp>
      <p:cxnSp>
        <p:nvCxnSpPr>
          <p:cNvPr id="8" name="直接箭头连接符 7"/>
          <p:cNvCxnSpPr/>
          <p:nvPr/>
        </p:nvCxnSpPr>
        <p:spPr bwMode="auto">
          <a:xfrm>
            <a:off x="4121425" y="3501008"/>
            <a:ext cx="0" cy="75325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</p:spPr>
      </p:cxnSp>
      <p:cxnSp>
        <p:nvCxnSpPr>
          <p:cNvPr id="10" name="直接箭头连接符 9"/>
          <p:cNvCxnSpPr/>
          <p:nvPr/>
        </p:nvCxnSpPr>
        <p:spPr bwMode="auto">
          <a:xfrm flipH="1">
            <a:off x="2497981" y="3501008"/>
            <a:ext cx="1623444" cy="64807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</p:spPr>
      </p:cxnSp>
      <p:cxnSp>
        <p:nvCxnSpPr>
          <p:cNvPr id="15" name="直接箭头连接符 14"/>
          <p:cNvCxnSpPr/>
          <p:nvPr/>
        </p:nvCxnSpPr>
        <p:spPr bwMode="auto">
          <a:xfrm>
            <a:off x="4121425" y="3515150"/>
            <a:ext cx="1760932" cy="63393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</p:spPr>
      </p:cxnSp>
      <p:sp>
        <p:nvSpPr>
          <p:cNvPr id="16" name="箭头: 右 15"/>
          <p:cNvSpPr/>
          <p:nvPr/>
        </p:nvSpPr>
        <p:spPr bwMode="auto">
          <a:xfrm>
            <a:off x="2751542" y="4655760"/>
            <a:ext cx="659892" cy="199398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9" name="箭头: 右 18"/>
          <p:cNvSpPr/>
          <p:nvPr/>
        </p:nvSpPr>
        <p:spPr bwMode="auto">
          <a:xfrm>
            <a:off x="4831416" y="4655760"/>
            <a:ext cx="659892" cy="199398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4853" y="5428526"/>
            <a:ext cx="4091108" cy="8795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/>
    </mc:Choice>
    <mc:Fallback>
      <p:transition spd="slow" advTm="2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0" y="0"/>
            <a:ext cx="12197080" cy="6858000"/>
          </a:xfrm>
          <a:prstGeom prst="rect">
            <a:avLst/>
          </a:prstGeom>
          <a:solidFill>
            <a:schemeClr val="accent1">
              <a:alpha val="52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4681" y="2936946"/>
            <a:ext cx="7645559" cy="1216601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808237" y="5583568"/>
            <a:ext cx="105718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dirty="0">
                <a:solidFill>
                  <a:schemeClr val="accent2"/>
                </a:solidFill>
                <a:latin typeface="宋体" panose="02010600030101010101" pitchFamily="2" charset="-122"/>
              </a:rPr>
              <a:t>所谓的“狼性文化”指的是企业文化中一枝独秀的创举，是一种带有野性的拼搏精神。狼其性也：残、野、贪、暴。都应在团队文化中得以再现，那就是对工作、对事业要有贪性，永无止境地去拼搏、探索。</a:t>
            </a:r>
            <a:endParaRPr lang="zh-CN" altLang="en-US" dirty="0">
              <a:solidFill>
                <a:schemeClr val="accent2"/>
              </a:solidFill>
              <a:latin typeface="宋体" panose="02010600030101010101" pitchFamily="2" charset="-122"/>
            </a:endParaRPr>
          </a:p>
        </p:txBody>
      </p:sp>
      <p:sp>
        <p:nvSpPr>
          <p:cNvPr id="69" name="TextBox 18"/>
          <p:cNvSpPr txBox="1"/>
          <p:nvPr/>
        </p:nvSpPr>
        <p:spPr>
          <a:xfrm>
            <a:off x="5753395" y="2000879"/>
            <a:ext cx="26804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>
                <a:latin typeface="+mn-ea"/>
                <a:ea typeface="+mn-ea"/>
              </a:defRPr>
            </a:lvl1pPr>
          </a:lstStyle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指在工作中、事业开拓中要有野性，要有一种不要命的拼搏精神；</a:t>
            </a:r>
            <a:endParaRPr lang="zh-CN" altLang="en-US" sz="1600" dirty="0">
              <a:solidFill>
                <a:schemeClr val="accent2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1" name="TextBox 20"/>
          <p:cNvSpPr txBox="1"/>
          <p:nvPr/>
        </p:nvSpPr>
        <p:spPr>
          <a:xfrm>
            <a:off x="2117211" y="1998885"/>
            <a:ext cx="26641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>
                <a:latin typeface="+mn-ea"/>
                <a:ea typeface="+mn-ea"/>
              </a:defRPr>
            </a:lvl1pPr>
          </a:lstStyle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指对待工作中的困难要一个个地、毫不留情地把它们克服掉、消灭掉；</a:t>
            </a:r>
            <a:endParaRPr lang="zh-CN" altLang="en-US" sz="1600" dirty="0">
              <a:solidFill>
                <a:schemeClr val="accent2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3" name="TextBox 22"/>
          <p:cNvSpPr txBox="1"/>
          <p:nvPr/>
        </p:nvSpPr>
        <p:spPr>
          <a:xfrm>
            <a:off x="7542998" y="4262585"/>
            <a:ext cx="26804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>
                <a:latin typeface="+mn-ea"/>
                <a:ea typeface="+mn-ea"/>
              </a:defRPr>
            </a:lvl1pPr>
          </a:lstStyle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指在工作的逆境中，要粗暴地对待一个又一个难关，不能对难关仁慈。</a:t>
            </a:r>
            <a:endParaRPr lang="zh-CN" altLang="en-US" sz="1600" dirty="0">
              <a:solidFill>
                <a:schemeClr val="accent2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5" name="TextBox 24"/>
          <p:cNvSpPr txBox="1"/>
          <p:nvPr/>
        </p:nvSpPr>
        <p:spPr>
          <a:xfrm>
            <a:off x="3998709" y="4376859"/>
            <a:ext cx="26641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>
                <a:latin typeface="+mn-ea"/>
                <a:ea typeface="+mn-ea"/>
              </a:defRPr>
            </a:lvl1pPr>
          </a:lstStyle>
          <a:p>
            <a:pPr algn="ctr"/>
            <a:r>
              <a:rPr lang="zh-CN" altLang="en-US" sz="1600" dirty="0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狼性文化中的“贪”是指对工作和事业孜孜不倦地追求；</a:t>
            </a:r>
            <a:endParaRPr lang="zh-CN" altLang="en-US" sz="1600" dirty="0">
              <a:solidFill>
                <a:schemeClr val="accent2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4" name="TextBox 560"/>
          <p:cNvSpPr txBox="1"/>
          <p:nvPr/>
        </p:nvSpPr>
        <p:spPr>
          <a:xfrm>
            <a:off x="1059153" y="601524"/>
            <a:ext cx="4032448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 sz="28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736" y="344456"/>
            <a:ext cx="5105451" cy="1392462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4437969" y="686559"/>
            <a:ext cx="33123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3200" dirty="0">
                <a:solidFill>
                  <a:schemeClr val="accent2"/>
                </a:solidFill>
                <a:latin typeface="宋体" panose="02010600030101010101" pitchFamily="2" charset="-122"/>
              </a:rPr>
              <a:t>什么是狼性文化？</a:t>
            </a:r>
            <a:endParaRPr lang="zh-CN" altLang="en-US" sz="3200" dirty="0">
              <a:solidFill>
                <a:schemeClr val="accent2"/>
              </a:solidFill>
              <a:latin typeface="宋体" panose="02010600030101010101" pitchFamily="2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496199" y="2082004"/>
            <a:ext cx="545342" cy="658140"/>
            <a:chOff x="10111618" y="3058892"/>
            <a:chExt cx="545342" cy="658140"/>
          </a:xfrm>
        </p:grpSpPr>
        <p:sp>
          <p:nvSpPr>
            <p:cNvPr id="5" name="矩形 4"/>
            <p:cNvSpPr/>
            <p:nvPr/>
          </p:nvSpPr>
          <p:spPr bwMode="auto">
            <a:xfrm>
              <a:off x="10130829" y="3058892"/>
              <a:ext cx="506920" cy="65814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88900" dir="2040000" sx="92000" sy="92000" algn="ctr" rotWithShape="0">
                <a:srgbClr val="000000">
                  <a:alpha val="76000"/>
                </a:srgbClr>
              </a:outerShdw>
            </a:effec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9" name="TextBox 12"/>
            <p:cNvSpPr txBox="1"/>
            <p:nvPr/>
          </p:nvSpPr>
          <p:spPr>
            <a:xfrm>
              <a:off x="10111618" y="3126352"/>
              <a:ext cx="54534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accent1"/>
                  </a:solidFill>
                  <a:latin typeface="宋体" panose="02010600030101010101" pitchFamily="2" charset="-122"/>
                </a:rPr>
                <a:t>残</a:t>
              </a:r>
              <a:endParaRPr lang="zh-CN" altLang="en-US" sz="2800" b="1" dirty="0">
                <a:solidFill>
                  <a:schemeClr val="accent1"/>
                </a:solidFill>
                <a:latin typeface="宋体" panose="02010600030101010101" pitchFamily="2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8444578" y="2087898"/>
            <a:ext cx="545342" cy="658140"/>
            <a:chOff x="10111618" y="3058892"/>
            <a:chExt cx="545342" cy="658140"/>
          </a:xfrm>
        </p:grpSpPr>
        <p:sp>
          <p:nvSpPr>
            <p:cNvPr id="27" name="矩形 26"/>
            <p:cNvSpPr/>
            <p:nvPr/>
          </p:nvSpPr>
          <p:spPr bwMode="auto">
            <a:xfrm>
              <a:off x="10130829" y="3058892"/>
              <a:ext cx="506920" cy="65814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88900" dir="2040000" sx="92000" sy="92000" algn="ctr" rotWithShape="0">
                <a:srgbClr val="000000">
                  <a:alpha val="76000"/>
                </a:srgbClr>
              </a:outerShdw>
            </a:effec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8" name="TextBox 12"/>
            <p:cNvSpPr txBox="1"/>
            <p:nvPr/>
          </p:nvSpPr>
          <p:spPr>
            <a:xfrm>
              <a:off x="10111618" y="3126352"/>
              <a:ext cx="54534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accent1"/>
                  </a:solidFill>
                  <a:latin typeface="宋体" panose="02010600030101010101" pitchFamily="2" charset="-122"/>
                </a:rPr>
                <a:t>野</a:t>
              </a:r>
              <a:endParaRPr lang="zh-CN" altLang="en-US" sz="2800" b="1" dirty="0">
                <a:solidFill>
                  <a:schemeClr val="accent1"/>
                </a:solidFill>
                <a:latin typeface="宋体" panose="02010600030101010101" pitchFamily="2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3339127" y="4344455"/>
            <a:ext cx="545342" cy="658140"/>
            <a:chOff x="10111618" y="3058892"/>
            <a:chExt cx="545342" cy="658140"/>
          </a:xfrm>
        </p:grpSpPr>
        <p:sp>
          <p:nvSpPr>
            <p:cNvPr id="30" name="矩形 29"/>
            <p:cNvSpPr/>
            <p:nvPr/>
          </p:nvSpPr>
          <p:spPr bwMode="auto">
            <a:xfrm>
              <a:off x="10130829" y="3058892"/>
              <a:ext cx="506920" cy="65814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88900" dir="2040000" sx="92000" sy="92000" algn="ctr" rotWithShape="0">
                <a:srgbClr val="000000">
                  <a:alpha val="76000"/>
                </a:srgbClr>
              </a:outerShdw>
            </a:effec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1" name="TextBox 12"/>
            <p:cNvSpPr txBox="1"/>
            <p:nvPr/>
          </p:nvSpPr>
          <p:spPr>
            <a:xfrm>
              <a:off x="10111618" y="3126352"/>
              <a:ext cx="54534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accent1"/>
                  </a:solidFill>
                  <a:latin typeface="宋体" panose="02010600030101010101" pitchFamily="2" charset="-122"/>
                </a:rPr>
                <a:t>贪</a:t>
              </a:r>
              <a:endParaRPr lang="zh-CN" altLang="en-US" sz="2800" b="1" dirty="0">
                <a:solidFill>
                  <a:schemeClr val="accent1"/>
                </a:solidFill>
                <a:latin typeface="宋体" panose="02010600030101010101" pitchFamily="2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10223407" y="4340176"/>
            <a:ext cx="545342" cy="658140"/>
            <a:chOff x="10111618" y="3058892"/>
            <a:chExt cx="545342" cy="658140"/>
          </a:xfrm>
        </p:grpSpPr>
        <p:sp>
          <p:nvSpPr>
            <p:cNvPr id="33" name="矩形 32"/>
            <p:cNvSpPr/>
            <p:nvPr/>
          </p:nvSpPr>
          <p:spPr bwMode="auto">
            <a:xfrm>
              <a:off x="10130829" y="3058892"/>
              <a:ext cx="506920" cy="65814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88900" dir="2040000" sx="92000" sy="92000" algn="ctr" rotWithShape="0">
                <a:srgbClr val="000000">
                  <a:alpha val="76000"/>
                </a:srgbClr>
              </a:outerShdw>
            </a:effec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4" name="TextBox 12"/>
            <p:cNvSpPr txBox="1"/>
            <p:nvPr/>
          </p:nvSpPr>
          <p:spPr>
            <a:xfrm>
              <a:off x="10111618" y="3126352"/>
              <a:ext cx="54534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accent1"/>
                  </a:solidFill>
                  <a:latin typeface="宋体" panose="02010600030101010101" pitchFamily="2" charset="-122"/>
                </a:rPr>
                <a:t>暴</a:t>
              </a:r>
              <a:endParaRPr lang="zh-CN" altLang="en-US" sz="2800" b="1" dirty="0">
                <a:solidFill>
                  <a:schemeClr val="accent1"/>
                </a:solidFill>
                <a:latin typeface="宋体" panose="02010600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49530" y="0"/>
            <a:ext cx="12197080" cy="6858000"/>
          </a:xfrm>
          <a:prstGeom prst="rect">
            <a:avLst/>
          </a:prstGeom>
          <a:solidFill>
            <a:schemeClr val="accent1">
              <a:alpha val="52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736" y="344456"/>
            <a:ext cx="5597981" cy="1392462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0190" y="1455213"/>
            <a:ext cx="4788002" cy="5101144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0673" y="1455213"/>
            <a:ext cx="4788002" cy="5101144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09" y="1455213"/>
            <a:ext cx="4788002" cy="5101144"/>
          </a:xfrm>
          <a:prstGeom prst="rect">
            <a:avLst/>
          </a:prstGeom>
        </p:spPr>
      </p:pic>
      <p:sp>
        <p:nvSpPr>
          <p:cNvPr id="7" name="Line 7"/>
          <p:cNvSpPr>
            <a:spLocks noChangeShapeType="1"/>
          </p:cNvSpPr>
          <p:nvPr/>
        </p:nvSpPr>
        <p:spPr bwMode="auto">
          <a:xfrm flipV="1">
            <a:off x="2557457" y="1827087"/>
            <a:ext cx="1055688" cy="833438"/>
          </a:xfrm>
          <a:prstGeom prst="line">
            <a:avLst/>
          </a:prstGeom>
          <a:noFill/>
          <a:ln w="9" cap="flat">
            <a:solidFill>
              <a:srgbClr val="BDEFFD"/>
            </a:solidFill>
            <a:prstDash val="solid"/>
            <a:miter lim="800000"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8" name="Line 8"/>
          <p:cNvSpPr>
            <a:spLocks noChangeShapeType="1"/>
          </p:cNvSpPr>
          <p:nvPr/>
        </p:nvSpPr>
        <p:spPr bwMode="auto">
          <a:xfrm flipV="1">
            <a:off x="3064186" y="3502217"/>
            <a:ext cx="549275" cy="0"/>
          </a:xfrm>
          <a:prstGeom prst="line">
            <a:avLst/>
          </a:prstGeom>
          <a:noFill/>
          <a:ln w="9" cap="flat">
            <a:solidFill>
              <a:srgbClr val="BDEFFD"/>
            </a:solidFill>
            <a:prstDash val="solid"/>
            <a:miter lim="800000"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13" name="Line 13"/>
          <p:cNvSpPr>
            <a:spLocks noChangeShapeType="1"/>
          </p:cNvSpPr>
          <p:nvPr/>
        </p:nvSpPr>
        <p:spPr bwMode="auto">
          <a:xfrm>
            <a:off x="2553012" y="4495357"/>
            <a:ext cx="1055688" cy="833438"/>
          </a:xfrm>
          <a:prstGeom prst="line">
            <a:avLst/>
          </a:prstGeom>
          <a:noFill/>
          <a:ln w="9" cap="flat">
            <a:solidFill>
              <a:srgbClr val="BDEFFD"/>
            </a:solidFill>
            <a:prstDash val="solid"/>
            <a:miter lim="800000"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16" name="TextBox 17"/>
          <p:cNvSpPr txBox="1"/>
          <p:nvPr/>
        </p:nvSpPr>
        <p:spPr>
          <a:xfrm>
            <a:off x="427231" y="2118817"/>
            <a:ext cx="42604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accent2"/>
                </a:solidFill>
                <a:latin typeface="宋体" panose="02010600030101010101" pitchFamily="2" charset="-122"/>
              </a:rPr>
              <a:t>嗅觉敏锐，善于捕捉机会</a:t>
            </a:r>
            <a:endParaRPr lang="zh-CN" altLang="en-US" sz="2000" b="1" dirty="0">
              <a:solidFill>
                <a:schemeClr val="accent2"/>
              </a:solidFill>
              <a:latin typeface="宋体" panose="02010600030101010101" pitchFamily="2" charset="-122"/>
            </a:endParaRPr>
          </a:p>
        </p:txBody>
      </p:sp>
      <p:sp>
        <p:nvSpPr>
          <p:cNvPr id="17" name="TextBox 18"/>
          <p:cNvSpPr txBox="1"/>
          <p:nvPr/>
        </p:nvSpPr>
        <p:spPr>
          <a:xfrm>
            <a:off x="1365588" y="2734690"/>
            <a:ext cx="238973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defRPr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狼似乎总是在注视着目标，窥视着羊群和牧羊者的状况，一有机会，马上出击。商界，从行业发展到战略制订，从价格变动到竞争者动静，企业家认为无时无刻不需要这样“眼观六路，耳听八方”的狼性。</a:t>
            </a:r>
            <a:endParaRPr lang="zh-CN" altLang="en-US" dirty="0">
              <a:solidFill>
                <a:schemeClr val="accent2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8" name="TextBox 19"/>
          <p:cNvSpPr txBox="1"/>
          <p:nvPr/>
        </p:nvSpPr>
        <p:spPr>
          <a:xfrm>
            <a:off x="4153661" y="2118817"/>
            <a:ext cx="42604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accent2"/>
                </a:solidFill>
                <a:latin typeface="宋体" panose="02010600030101010101" pitchFamily="2" charset="-122"/>
              </a:rPr>
              <a:t>不屈不挠，从不轻言失败</a:t>
            </a:r>
            <a:endParaRPr lang="zh-CN" altLang="en-US" sz="2000" b="1" dirty="0">
              <a:solidFill>
                <a:schemeClr val="accent2"/>
              </a:solidFill>
              <a:latin typeface="宋体" panose="02010600030101010101" pitchFamily="2" charset="-122"/>
            </a:endParaRPr>
          </a:p>
        </p:txBody>
      </p:sp>
      <p:sp>
        <p:nvSpPr>
          <p:cNvPr id="19" name="TextBox 20"/>
          <p:cNvSpPr txBox="1"/>
          <p:nvPr/>
        </p:nvSpPr>
        <p:spPr>
          <a:xfrm>
            <a:off x="5146049" y="2745619"/>
            <a:ext cx="227567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defRPr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狼群对盯上的目标及其有耐心，总是在等待最佳的进攻机会，而一旦咬住目标，就从不轻易松口。这种冷静、坚韧、执著的精神正是做事业所需要的宝贵品格。</a:t>
            </a:r>
            <a:endParaRPr lang="zh-CN" altLang="en-US" dirty="0">
              <a:solidFill>
                <a:schemeClr val="accent2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0" name="TextBox 21"/>
          <p:cNvSpPr txBox="1"/>
          <p:nvPr/>
        </p:nvSpPr>
        <p:spPr>
          <a:xfrm>
            <a:off x="7744111" y="2119511"/>
            <a:ext cx="42604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accent2"/>
                </a:solidFill>
                <a:latin typeface="宋体" panose="02010600030101010101" pitchFamily="2" charset="-122"/>
              </a:rPr>
              <a:t>团队精神，强调协调配合</a:t>
            </a:r>
            <a:endParaRPr lang="zh-CN" altLang="en-US" sz="2000" b="1" dirty="0">
              <a:solidFill>
                <a:schemeClr val="accent2"/>
              </a:solidFill>
              <a:latin typeface="宋体" panose="02010600030101010101" pitchFamily="2" charset="-122"/>
            </a:endParaRPr>
          </a:p>
        </p:txBody>
      </p:sp>
      <p:sp>
        <p:nvSpPr>
          <p:cNvPr id="24" name="TextBox 22"/>
          <p:cNvSpPr txBox="1"/>
          <p:nvPr/>
        </p:nvSpPr>
        <p:spPr>
          <a:xfrm>
            <a:off x="8664491" y="2745619"/>
            <a:ext cx="241969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defRPr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狼很少单独出没，总是团队作战，所以才有“猛虎还怕群狼”之说。在竞争日益激烈的行业，团队精神的威力越来越受重视，这是中国企业尊崇狼性文化的又一个缘由。</a:t>
            </a:r>
            <a:endParaRPr lang="zh-CN" altLang="en-US" dirty="0">
              <a:solidFill>
                <a:schemeClr val="accent2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446426" y="766856"/>
            <a:ext cx="50995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>
                <a:solidFill>
                  <a:schemeClr val="accent2"/>
                </a:solidFill>
                <a:latin typeface="宋体" panose="02010600030101010101" pitchFamily="2" charset="-122"/>
              </a:rPr>
              <a:t>狼性文化在企业中的意义</a:t>
            </a:r>
            <a:endParaRPr lang="zh-CN" altLang="en-US" sz="2400" dirty="0">
              <a:solidFill>
                <a:schemeClr val="accent2"/>
              </a:solidFill>
              <a:latin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/>
    </mc:Choice>
    <mc:Fallback>
      <p:transition spd="slow" advTm="2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狼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51355"/>
            <a:ext cx="7189470" cy="4906645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0" y="0"/>
            <a:ext cx="12197080" cy="6858000"/>
          </a:xfrm>
          <a:prstGeom prst="rect">
            <a:avLst/>
          </a:prstGeom>
          <a:solidFill>
            <a:schemeClr val="accent1">
              <a:alpha val="52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4638675" y="1016286"/>
            <a:ext cx="6679769" cy="5482939"/>
            <a:chOff x="5074" y="542"/>
            <a:chExt cx="10519" cy="8635"/>
          </a:xfrm>
        </p:grpSpPr>
        <p:sp>
          <p:nvSpPr>
            <p:cNvPr id="2" name="矩形 1"/>
            <p:cNvSpPr/>
            <p:nvPr/>
          </p:nvSpPr>
          <p:spPr>
            <a:xfrm>
              <a:off x="5074" y="4304"/>
              <a:ext cx="10374" cy="2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dirty="0">
                  <a:solidFill>
                    <a:schemeClr val="accent2"/>
                  </a:solidFill>
                  <a:latin typeface="宋体" panose="02010600030101010101" pitchFamily="2" charset="-122"/>
                </a:rPr>
                <a:t>狼群之所以能够如此强大，除了组织纪律严密，具有团队精神外，最重要的一点，就是对集体的忠诚，一旦狼群的首领确定下来，所有的狼都会对首领忠心不二，至死不渝。</a:t>
              </a:r>
              <a:endParaRPr lang="zh-CN" altLang="en-US" dirty="0">
                <a:solidFill>
                  <a:schemeClr val="accent2"/>
                </a:solidFill>
                <a:latin typeface="宋体" panose="02010600030101010101" pitchFamily="2" charset="-122"/>
              </a:endParaRPr>
            </a:p>
            <a:p>
              <a:pPr algn="just"/>
              <a:r>
                <a:rPr lang="zh-CN" altLang="en-US" dirty="0">
                  <a:solidFill>
                    <a:schemeClr val="accent2"/>
                  </a:solidFill>
                  <a:latin typeface="宋体" panose="02010600030101010101" pitchFamily="2" charset="-122"/>
                </a:rPr>
                <a:t>对事业的忠诚是取得领导和同事信任的前提，每个企业的发展壮大都是靠员工的忠诚来维持的。</a:t>
              </a:r>
              <a:endParaRPr lang="zh-CN" altLang="en-US" dirty="0">
                <a:solidFill>
                  <a:schemeClr val="accent2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5074" y="7289"/>
              <a:ext cx="9821" cy="18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dirty="0">
                  <a:solidFill>
                    <a:schemeClr val="accent2"/>
                  </a:solidFill>
                  <a:latin typeface="宋体" panose="02010600030101010101" pitchFamily="2" charset="-122"/>
                </a:rPr>
                <a:t>在用人时，既要考察其能力，又要看个人品质，而品质关键的是忠诚度。在很多时候，忠诚比能力更加重要，能力可以通过煅炼提升，可以通过团队来互补，而一旦缺失忠诚度，所有的一切优势都将不复存在。</a:t>
              </a:r>
              <a:endParaRPr lang="zh-CN" altLang="en-US" dirty="0">
                <a:solidFill>
                  <a:schemeClr val="accent2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3" name="矩形 2"/>
            <p:cNvSpPr/>
            <p:nvPr/>
          </p:nvSpPr>
          <p:spPr>
            <a:xfrm>
              <a:off x="5074" y="3214"/>
              <a:ext cx="4921" cy="72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lang="en-US" altLang="zh-CN" sz="2400" b="1" dirty="0">
                  <a:solidFill>
                    <a:schemeClr val="accent2"/>
                  </a:solidFill>
                  <a:latin typeface="宋体" panose="02010600030101010101" pitchFamily="2" charset="-122"/>
                </a:rPr>
                <a:t>/</a:t>
              </a:r>
              <a:r>
                <a:rPr lang="zh-CN" altLang="en-US" sz="2400" b="1" dirty="0">
                  <a:solidFill>
                    <a:schemeClr val="accent2"/>
                  </a:solidFill>
                  <a:latin typeface="宋体" panose="02010600030101010101" pitchFamily="2" charset="-122"/>
                </a:rPr>
                <a:t>忠诚比能力更加重要</a:t>
              </a:r>
              <a:endParaRPr lang="zh-CN" altLang="en-US" sz="2400" b="1" dirty="0">
                <a:solidFill>
                  <a:schemeClr val="accent2"/>
                </a:solidFill>
                <a:latin typeface="宋体" panose="02010600030101010101" pitchFamily="2" charset="-122"/>
              </a:endParaRPr>
            </a:p>
          </p:txBody>
        </p:sp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3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1" y="542"/>
              <a:ext cx="8816" cy="2193"/>
            </a:xfrm>
            <a:prstGeom prst="rect">
              <a:avLst/>
            </a:prstGeom>
          </p:spPr>
        </p:pic>
        <p:sp>
          <p:nvSpPr>
            <p:cNvPr id="10" name="文本框 9"/>
            <p:cNvSpPr txBox="1"/>
            <p:nvPr/>
          </p:nvSpPr>
          <p:spPr>
            <a:xfrm>
              <a:off x="7563" y="1196"/>
              <a:ext cx="8031" cy="8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2800" dirty="0">
                  <a:solidFill>
                    <a:schemeClr val="accent2"/>
                  </a:solidFill>
                  <a:latin typeface="宋体" panose="02010600030101010101" pitchFamily="2" charset="-122"/>
                </a:rPr>
                <a:t>忠诚是宝贵的品格</a:t>
              </a:r>
              <a:endParaRPr lang="zh-CN" altLang="en-US" sz="2800" dirty="0">
                <a:solidFill>
                  <a:schemeClr val="accent2"/>
                </a:solidFill>
                <a:latin typeface="宋体" panose="02010600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wolf_PNG2318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29865"/>
            <a:ext cx="4128135" cy="4128135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0"/>
            <a:ext cx="12197080" cy="6858000"/>
          </a:xfrm>
          <a:prstGeom prst="rect">
            <a:avLst/>
          </a:prstGeom>
          <a:solidFill>
            <a:schemeClr val="accent1">
              <a:alpha val="52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745793" y="3174460"/>
            <a:ext cx="53483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5400" spc="2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cs typeface="汉仪程行简" panose="00020600040101010101" charset="-122"/>
              </a:rPr>
              <a:t>什么是狼性团体</a:t>
            </a:r>
            <a:endParaRPr kumimoji="1" lang="zh-CN" altLang="en-US" sz="5400" spc="2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Tx/>
              <a:latin typeface="宋体" panose="02010600030101010101" pitchFamily="2" charset="-122"/>
              <a:cs typeface="汉仪程行简" panose="00020600040101010101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081126" y="2251130"/>
            <a:ext cx="2677656" cy="92333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kumimoji="1" lang="zh-CN" altLang="en-US" sz="5400" spc="900" dirty="0">
                <a:solidFill>
                  <a:schemeClr val="accent2"/>
                </a:solidFill>
                <a:latin typeface="宋体" panose="02010600030101010101" pitchFamily="2" charset="-122"/>
                <a:cs typeface="汉仪程行简" panose="00020600040101010101" charset="-122"/>
              </a:rPr>
              <a:t>第一章</a:t>
            </a:r>
            <a:endParaRPr kumimoji="1" lang="zh-CN" altLang="en-US" sz="5400" spc="900" dirty="0">
              <a:solidFill>
                <a:schemeClr val="accent2"/>
              </a:solidFill>
              <a:latin typeface="宋体" panose="02010600030101010101" pitchFamily="2" charset="-122"/>
              <a:cs typeface="汉仪程行简" panose="00020600040101010101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250130" y="4365112"/>
            <a:ext cx="43396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spc="2000" dirty="0">
                <a:solidFill>
                  <a:srgbClr val="BA241C"/>
                </a:solidFill>
                <a:latin typeface="宋体" panose="02010600030101010101" pitchFamily="2" charset="-122"/>
              </a:rPr>
              <a:t>企业文化之狼性精神</a:t>
            </a:r>
            <a:endParaRPr lang="zh-CN" altLang="en-US" sz="1600" spc="2000" dirty="0">
              <a:solidFill>
                <a:srgbClr val="BA241C"/>
              </a:solidFill>
              <a:latin typeface="宋体" panose="02010600030101010101" pitchFamily="2" charset="-122"/>
            </a:endParaRPr>
          </a:p>
        </p:txBody>
      </p:sp>
      <p:sp>
        <p:nvSpPr>
          <p:cNvPr id="17" name="矩形 16"/>
          <p:cNvSpPr/>
          <p:nvPr/>
        </p:nvSpPr>
        <p:spPr bwMode="auto">
          <a:xfrm>
            <a:off x="5419009" y="2907138"/>
            <a:ext cx="1224136" cy="1457974"/>
          </a:xfrm>
          <a:prstGeom prst="rect">
            <a:avLst/>
          </a:prstGeom>
          <a:solidFill>
            <a:schemeClr val="tx2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77800" dist="50800" dir="1620000" algn="ctr" rotWithShape="0">
              <a:srgbClr val="000000">
                <a:alpha val="92000"/>
              </a:srgbClr>
            </a:outerShdw>
          </a:effectLst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en-US" altLang="zh-CN" sz="8000" dirty="0">
                <a:solidFill>
                  <a:schemeClr val="accent1"/>
                </a:solidFill>
                <a:latin typeface="宋体" panose="02010600030101010101" pitchFamily="2" charset="-122"/>
              </a:rPr>
              <a:t>3</a:t>
            </a:r>
            <a:endParaRPr lang="en-US" altLang="zh-CN" sz="8000" dirty="0">
              <a:solidFill>
                <a:schemeClr val="accent1"/>
              </a:solidFill>
              <a:latin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狼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0445" y="2609850"/>
            <a:ext cx="6096000" cy="4248150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2" name="矩形 1"/>
          <p:cNvSpPr/>
          <p:nvPr/>
        </p:nvSpPr>
        <p:spPr>
          <a:xfrm>
            <a:off x="0" y="0"/>
            <a:ext cx="12197080" cy="6858000"/>
          </a:xfrm>
          <a:prstGeom prst="rect">
            <a:avLst/>
          </a:prstGeom>
          <a:solidFill>
            <a:schemeClr val="bg1">
              <a:alpha val="52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53235" y="2386330"/>
            <a:ext cx="402145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400" dirty="0">
                <a:latin typeface="宋体" panose="02010600030101010101" pitchFamily="2" charset="-122"/>
                <a:cs typeface="汉仪程行简" panose="00020600040101010101" charset="-122"/>
              </a:rPr>
              <a:t>所谓狼性团队：</a:t>
            </a:r>
            <a:endParaRPr kumimoji="1" lang="zh-CN" altLang="en-US" sz="4400" dirty="0">
              <a:latin typeface="宋体" panose="02010600030101010101" pitchFamily="2" charset="-122"/>
              <a:cs typeface="汉仪程行简" panose="00020600040101010101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93980" y="862965"/>
            <a:ext cx="6698535" cy="5037421"/>
            <a:chOff x="5551" y="542"/>
            <a:chExt cx="10160" cy="7933"/>
          </a:xfrm>
        </p:grpSpPr>
        <p:sp>
          <p:nvSpPr>
            <p:cNvPr id="7" name="文本框 6"/>
            <p:cNvSpPr txBox="1"/>
            <p:nvPr/>
          </p:nvSpPr>
          <p:spPr>
            <a:xfrm>
              <a:off x="7492" y="4842"/>
              <a:ext cx="7979" cy="36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571500" indent="-571500"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r>
                <a:rPr kumimoji="1" lang="zh-CN" altLang="en-US" sz="3200" dirty="0">
                  <a:latin typeface="宋体" panose="02010600030101010101" pitchFamily="2" charset="-122"/>
                  <a:cs typeface="微软雅黑" panose="020B0503020204020204" pitchFamily="34" charset="-122"/>
                </a:rPr>
                <a:t>心中有敌人</a:t>
              </a:r>
              <a:endParaRPr kumimoji="1" lang="en-US" altLang="zh-CN" sz="3200" dirty="0">
                <a:latin typeface="宋体" panose="02010600030101010101" pitchFamily="2" charset="-122"/>
                <a:cs typeface="微软雅黑" panose="020B0503020204020204" pitchFamily="34" charset="-122"/>
              </a:endParaRPr>
            </a:p>
            <a:p>
              <a:pPr marL="571500" indent="-571500"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r>
                <a:rPr kumimoji="1" lang="zh-CN" altLang="en-US" sz="3200" dirty="0">
                  <a:latin typeface="宋体" panose="02010600030101010101" pitchFamily="2" charset="-122"/>
                  <a:cs typeface="微软雅黑" panose="020B0503020204020204" pitchFamily="34" charset="-122"/>
                </a:rPr>
                <a:t>眼中有目标</a:t>
              </a:r>
              <a:endParaRPr kumimoji="1" lang="en-US" altLang="zh-CN" sz="3200" dirty="0">
                <a:latin typeface="宋体" panose="02010600030101010101" pitchFamily="2" charset="-122"/>
                <a:cs typeface="微软雅黑" panose="020B0503020204020204" pitchFamily="34" charset="-122"/>
              </a:endParaRPr>
            </a:p>
            <a:p>
              <a:pPr marL="571500" indent="-571500"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r>
                <a:rPr kumimoji="1" lang="zh-CN" altLang="en-US" sz="3200" dirty="0">
                  <a:latin typeface="宋体" panose="02010600030101010101" pitchFamily="2" charset="-122"/>
                  <a:cs typeface="微软雅黑" panose="020B0503020204020204" pitchFamily="34" charset="-122"/>
                </a:rPr>
                <a:t>团结协作 契而不舍</a:t>
              </a:r>
              <a:endParaRPr kumimoji="1" lang="zh-CN" altLang="en-US" sz="3200" dirty="0">
                <a:latin typeface="宋体" panose="02010600030101010101" pitchFamily="2" charset="-122"/>
                <a:cs typeface="微软雅黑" panose="020B0503020204020204" pitchFamily="34" charset="-122"/>
              </a:endParaRPr>
            </a:p>
          </p:txBody>
        </p:sp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3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1" y="542"/>
              <a:ext cx="8816" cy="2193"/>
            </a:xfrm>
            <a:prstGeom prst="rect">
              <a:avLst/>
            </a:prstGeom>
          </p:spPr>
        </p:pic>
        <p:sp>
          <p:nvSpPr>
            <p:cNvPr id="11" name="文本框 10"/>
            <p:cNvSpPr txBox="1"/>
            <p:nvPr/>
          </p:nvSpPr>
          <p:spPr>
            <a:xfrm>
              <a:off x="7680" y="1101"/>
              <a:ext cx="8031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CN" altLang="en-US" sz="3200" dirty="0">
                  <a:latin typeface="宋体" panose="02010600030101010101" pitchFamily="2" charset="-122"/>
                  <a:cs typeface="汉仪程行简" panose="00020600040101010101" charset="-122"/>
                </a:rPr>
                <a:t>什么叫狼性团队</a:t>
              </a:r>
              <a:endParaRPr kumimoji="1" lang="zh-CN" altLang="en-US" sz="3200" dirty="0">
                <a:latin typeface="宋体" panose="02010600030101010101" pitchFamily="2" charset="-122"/>
                <a:cs typeface="汉仪程行简" panose="00020600040101010101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凡科快图导出2020120-16473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810" y="2476500"/>
            <a:ext cx="5607685" cy="3357245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0" y="0"/>
            <a:ext cx="12197080" cy="6858000"/>
          </a:xfrm>
          <a:prstGeom prst="rect">
            <a:avLst/>
          </a:prstGeom>
          <a:solidFill>
            <a:schemeClr val="bg1">
              <a:alpha val="52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738341" y="2178720"/>
            <a:ext cx="5277485" cy="3784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2000" dirty="0">
                <a:latin typeface="宋体" panose="02010600030101010101" pitchFamily="2" charset="-122"/>
                <a:cs typeface="HYQuanTangShiF" charset="-122"/>
              </a:rPr>
              <a:t>多么专业的层面广阔无垠的旷野上，一群狼踏着积雪寻找猎物。他们最常用的一种方法进行试单列行进一批挨着一批领头狼的消大。作为开路的先锋，他在松软的雪地上，率先消耗体力冲开了一条小路，以便让后面的狼保存体力。领头狼累了时，便会走到一边休息，身后的那批人接替他的位置，这样她就可以跟随</a:t>
            </a:r>
            <a:r>
              <a:rPr kumimoji="1" lang="zh-CN" altLang="en-US" sz="2000" dirty="0">
                <a:latin typeface="宋体" panose="02010600030101010101" pitchFamily="2" charset="-122"/>
                <a:cs typeface="HYQuanTangShiF" charset="-122"/>
              </a:rPr>
              <a:t>队友，轻松一下，养精蓄锐，迎接新的挑战。</a:t>
            </a:r>
            <a:endParaRPr kumimoji="1" lang="zh-CN" altLang="en-US" sz="2000" dirty="0">
              <a:latin typeface="宋体" panose="02010600030101010101" pitchFamily="2" charset="-122"/>
              <a:cs typeface="HYQuanTangShiF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736" y="344456"/>
            <a:ext cx="5597981" cy="1392462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5090269" y="699265"/>
            <a:ext cx="50995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200" dirty="0">
                <a:latin typeface="宋体" panose="02010600030101010101" pitchFamily="2" charset="-122"/>
                <a:cs typeface="汉仪程行简" panose="00020600040101010101" charset="-122"/>
              </a:rPr>
              <a:t>狼的团队精神</a:t>
            </a:r>
            <a:endParaRPr kumimoji="1" lang="zh-CN" altLang="en-US" sz="3200" dirty="0">
              <a:latin typeface="宋体" panose="02010600030101010101" pitchFamily="2" charset="-122"/>
              <a:cs typeface="汉仪程行简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wolf_PNG2318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29230"/>
            <a:ext cx="4128135" cy="4128135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0"/>
            <a:ext cx="12197080" cy="6858000"/>
          </a:xfrm>
          <a:prstGeom prst="rect">
            <a:avLst/>
          </a:prstGeom>
          <a:solidFill>
            <a:schemeClr val="bg1">
              <a:alpha val="52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314074" y="3221876"/>
            <a:ext cx="62117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kumimoji="1" lang="zh-CN" altLang="en-US" sz="4800" spc="2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cs typeface="汉仪程行简" panose="00020600040101010101" charset="-122"/>
              </a:rPr>
              <a:t>如何建设狼性团队</a:t>
            </a:r>
            <a:endParaRPr kumimoji="1" lang="zh-CN" altLang="en-US" sz="4800" spc="200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Tx/>
              <a:latin typeface="宋体" panose="02010600030101010101" pitchFamily="2" charset="-122"/>
              <a:cs typeface="汉仪程行简" panose="00020600040101010101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081125" y="2251130"/>
            <a:ext cx="2677656" cy="92333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kumimoji="1" lang="zh-CN" altLang="en-US" sz="5400" spc="900" dirty="0">
                <a:solidFill>
                  <a:schemeClr val="bg2">
                    <a:lumMod val="10000"/>
                  </a:schemeClr>
                </a:solidFill>
                <a:latin typeface="宋体" panose="02010600030101010101" pitchFamily="2" charset="-122"/>
                <a:cs typeface="汉仪程行简" panose="00020600040101010101" charset="-122"/>
              </a:rPr>
              <a:t>第一章</a:t>
            </a:r>
            <a:endParaRPr kumimoji="1" lang="zh-CN" altLang="en-US" sz="5400" spc="900" dirty="0">
              <a:solidFill>
                <a:schemeClr val="bg2">
                  <a:lumMod val="10000"/>
                </a:schemeClr>
              </a:solidFill>
              <a:latin typeface="宋体" panose="02010600030101010101" pitchFamily="2" charset="-122"/>
              <a:cs typeface="汉仪程行简" panose="00020600040101010101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250129" y="4365112"/>
            <a:ext cx="43396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1600" spc="2000" dirty="0">
                <a:solidFill>
                  <a:srgbClr val="BA241C"/>
                </a:solidFill>
                <a:latin typeface="宋体" panose="02010600030101010101" pitchFamily="2" charset="-122"/>
              </a:rPr>
              <a:t>企业文化之狼性精神</a:t>
            </a:r>
            <a:endParaRPr lang="zh-CN" altLang="en-US" sz="1600" spc="2000" dirty="0">
              <a:solidFill>
                <a:srgbClr val="BA241C"/>
              </a:solidFill>
              <a:latin typeface="宋体" panose="02010600030101010101" pitchFamily="2" charset="-122"/>
            </a:endParaRPr>
          </a:p>
        </p:txBody>
      </p:sp>
      <p:sp>
        <p:nvSpPr>
          <p:cNvPr id="17" name="矩形 16"/>
          <p:cNvSpPr/>
          <p:nvPr/>
        </p:nvSpPr>
        <p:spPr bwMode="auto">
          <a:xfrm>
            <a:off x="5419008" y="2907138"/>
            <a:ext cx="1224136" cy="1457974"/>
          </a:xfrm>
          <a:prstGeom prst="rect">
            <a:avLst/>
          </a:prstGeom>
          <a:solidFill>
            <a:schemeClr val="bg2">
              <a:lumMod val="1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77800" dist="50800" dir="1620000" algn="ctr" rotWithShape="0">
              <a:srgbClr val="000000">
                <a:alpha val="92000"/>
              </a:srgbClr>
            </a:outerShdw>
          </a:effectLst>
        </p:spPr>
        <p:txBody>
          <a:bodyPr vert="horz" wrap="square" lIns="91440" tIns="45720" rIns="91440" bIns="45720" numCol="1" rtlCol="0" anchor="t" anchorCtr="0" compatLnSpc="1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en-US" altLang="zh-CN" sz="8000" dirty="0">
                <a:solidFill>
                  <a:schemeClr val="bg1"/>
                </a:solidFill>
                <a:latin typeface="宋体" panose="02010600030101010101" pitchFamily="2" charset="-122"/>
              </a:rPr>
              <a:t>4</a:t>
            </a:r>
            <a:endParaRPr lang="en-US" altLang="zh-CN" sz="8000" dirty="0">
              <a:solidFill>
                <a:schemeClr val="bg1"/>
              </a:solidFill>
              <a:latin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wolf_PNG2319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8990" y="2087880"/>
            <a:ext cx="2959100" cy="3771265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0" y="0"/>
            <a:ext cx="12197080" cy="6858000"/>
          </a:xfrm>
          <a:prstGeom prst="rect">
            <a:avLst/>
          </a:prstGeom>
          <a:solidFill>
            <a:schemeClr val="accent1">
              <a:alpha val="52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1561877" y="1957408"/>
            <a:ext cx="249299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accent2"/>
                </a:solidFill>
                <a:latin typeface="宋体" panose="02010600030101010101" pitchFamily="2" charset="-122"/>
              </a:rPr>
              <a:t>专注目标，坚毅执着</a:t>
            </a:r>
            <a:endParaRPr lang="zh-CN" altLang="en-US" sz="2000" dirty="0">
              <a:solidFill>
                <a:schemeClr val="accent2"/>
              </a:solidFill>
              <a:latin typeface="宋体" panose="02010600030101010101" pitchFamily="2" charset="-122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1553741" y="2762166"/>
            <a:ext cx="249299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accent2"/>
                </a:solidFill>
                <a:latin typeface="宋体" panose="02010600030101010101" pitchFamily="2" charset="-122"/>
              </a:rPr>
              <a:t>彼此信任，相互忠诚</a:t>
            </a:r>
            <a:endParaRPr lang="zh-CN" altLang="en-US" sz="2000" dirty="0">
              <a:solidFill>
                <a:schemeClr val="accent2"/>
              </a:solidFill>
              <a:latin typeface="宋体" panose="02010600030101010101" pitchFamily="2" charset="-122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1564740" y="3713061"/>
            <a:ext cx="249299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accent2"/>
                </a:solidFill>
                <a:latin typeface="宋体" panose="02010600030101010101" pitchFamily="2" charset="-122"/>
              </a:rPr>
              <a:t>善于交流，有效沟通</a:t>
            </a:r>
            <a:endParaRPr lang="zh-CN" altLang="en-US" sz="2000" dirty="0">
              <a:solidFill>
                <a:schemeClr val="accent2"/>
              </a:solidFill>
              <a:latin typeface="宋体" panose="02010600030101010101" pitchFamily="2" charset="-122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1556666" y="4631173"/>
            <a:ext cx="249299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accent2"/>
                </a:solidFill>
                <a:latin typeface="宋体" panose="02010600030101010101" pitchFamily="2" charset="-122"/>
              </a:rPr>
              <a:t>相互合作，团结一心</a:t>
            </a:r>
            <a:endParaRPr lang="zh-CN" altLang="en-US" sz="2000" dirty="0">
              <a:solidFill>
                <a:schemeClr val="accent2"/>
              </a:solidFill>
              <a:latin typeface="宋体" panose="02010600030101010101" pitchFamily="2" charset="-122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1567567" y="5437486"/>
            <a:ext cx="249299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accent2"/>
                </a:solidFill>
                <a:latin typeface="宋体" panose="02010600030101010101" pitchFamily="2" charset="-122"/>
              </a:rPr>
              <a:t>知己知彼，策略至上</a:t>
            </a:r>
            <a:endParaRPr lang="zh-CN" altLang="en-US" sz="2000" dirty="0">
              <a:solidFill>
                <a:schemeClr val="accent2"/>
              </a:solidFill>
              <a:latin typeface="宋体" panose="02010600030101010101" pitchFamily="2" charset="-122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8136207" y="1935537"/>
            <a:ext cx="249299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accent2"/>
                </a:solidFill>
                <a:latin typeface="宋体" panose="02010600030101010101" pitchFamily="2" charset="-122"/>
              </a:rPr>
              <a:t>组织严密，纪律严明</a:t>
            </a:r>
            <a:endParaRPr lang="zh-CN" altLang="en-US" sz="2000" dirty="0">
              <a:solidFill>
                <a:schemeClr val="accent2"/>
              </a:solidFill>
              <a:latin typeface="宋体" panose="02010600030101010101" pitchFamily="2" charset="-122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8136895" y="2763082"/>
            <a:ext cx="249299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accent2"/>
                </a:solidFill>
                <a:latin typeface="宋体" panose="02010600030101010101" pitchFamily="2" charset="-122"/>
              </a:rPr>
              <a:t>冷静达观，无所畏惧</a:t>
            </a:r>
            <a:endParaRPr lang="zh-CN" altLang="en-US" sz="2000" dirty="0">
              <a:solidFill>
                <a:schemeClr val="accent2"/>
              </a:solidFill>
              <a:latin typeface="宋体" panose="02010600030101010101" pitchFamily="2" charset="-122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8140208" y="3596339"/>
            <a:ext cx="249299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accent2"/>
                </a:solidFill>
                <a:latin typeface="宋体" panose="02010600030101010101" pitchFamily="2" charset="-122"/>
              </a:rPr>
              <a:t>注意细节，发现机遇</a:t>
            </a:r>
            <a:endParaRPr lang="zh-CN" altLang="en-US" sz="2000" dirty="0">
              <a:solidFill>
                <a:schemeClr val="accent2"/>
              </a:solidFill>
              <a:latin typeface="宋体" panose="02010600030101010101" pitchFamily="2" charset="-122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8135308" y="4616387"/>
            <a:ext cx="249299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accent2"/>
                </a:solidFill>
                <a:latin typeface="宋体" panose="02010600030101010101" pitchFamily="2" charset="-122"/>
              </a:rPr>
              <a:t>尊重个性，求同存异</a:t>
            </a:r>
            <a:endParaRPr lang="zh-CN" altLang="en-US" sz="2000" dirty="0">
              <a:solidFill>
                <a:schemeClr val="accent2"/>
              </a:solidFill>
              <a:latin typeface="宋体" panose="02010600030101010101" pitchFamily="2" charset="-122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8087216" y="5460381"/>
            <a:ext cx="2548255" cy="398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chemeClr val="accent2"/>
                </a:solidFill>
                <a:latin typeface="宋体" panose="02010600030101010101" pitchFamily="2" charset="-122"/>
              </a:rPr>
              <a:t>富有耐心，追求胜利</a:t>
            </a:r>
            <a:endParaRPr lang="zh-CN" altLang="en-US" sz="2000" dirty="0">
              <a:solidFill>
                <a:schemeClr val="accent2"/>
              </a:solidFill>
              <a:latin typeface="宋体" panose="02010600030101010101" pitchFamily="2" charset="-122"/>
            </a:endParaRPr>
          </a:p>
        </p:txBody>
      </p:sp>
      <p:pic>
        <p:nvPicPr>
          <p:cNvPr id="69" name="图片 68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390" y="273061"/>
            <a:ext cx="5597981" cy="1392462"/>
          </a:xfrm>
          <a:prstGeom prst="rect">
            <a:avLst/>
          </a:prstGeom>
        </p:spPr>
      </p:pic>
      <p:sp>
        <p:nvSpPr>
          <p:cNvPr id="70" name="文本框 69"/>
          <p:cNvSpPr txBox="1"/>
          <p:nvPr/>
        </p:nvSpPr>
        <p:spPr>
          <a:xfrm>
            <a:off x="4864923" y="627870"/>
            <a:ext cx="50995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3200" dirty="0">
                <a:solidFill>
                  <a:schemeClr val="accent2"/>
                </a:solidFill>
                <a:latin typeface="宋体" panose="02010600030101010101" pitchFamily="2" charset="-122"/>
              </a:rPr>
              <a:t>培养狼性文化</a:t>
            </a:r>
            <a:endParaRPr lang="zh-CN" altLang="en-US" sz="3200" dirty="0">
              <a:solidFill>
                <a:schemeClr val="accent2"/>
              </a:solidFill>
              <a:latin typeface="宋体" panose="02010600030101010101" pitchFamily="2" charset="-122"/>
            </a:endParaRPr>
          </a:p>
        </p:txBody>
      </p:sp>
      <p:cxnSp>
        <p:nvCxnSpPr>
          <p:cNvPr id="3" name="直接连接符 2"/>
          <p:cNvCxnSpPr/>
          <p:nvPr/>
        </p:nvCxnSpPr>
        <p:spPr bwMode="auto">
          <a:xfrm>
            <a:off x="4226173" y="2552774"/>
            <a:ext cx="0" cy="276799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1" name="直接连接符 70"/>
          <p:cNvCxnSpPr/>
          <p:nvPr/>
        </p:nvCxnSpPr>
        <p:spPr bwMode="auto">
          <a:xfrm>
            <a:off x="8065978" y="2612454"/>
            <a:ext cx="0" cy="276799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/>
    </mc:Choice>
    <mc:Fallback>
      <p:transition spd="slow" advTm="20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wolf_PNG2319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9815" y="2105660"/>
            <a:ext cx="2959100" cy="3771265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0"/>
            <a:ext cx="12197080" cy="6858000"/>
          </a:xfrm>
          <a:prstGeom prst="rect">
            <a:avLst/>
          </a:prstGeom>
          <a:solidFill>
            <a:schemeClr val="accent1">
              <a:alpha val="52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84111" y="2122759"/>
            <a:ext cx="92170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dirty="0">
                <a:solidFill>
                  <a:schemeClr val="tx2"/>
                </a:solidFill>
                <a:latin typeface="宋体" panose="02010600030101010101" pitchFamily="2" charset="-122"/>
                <a:cs typeface="汉仪程行简" panose="00020600040101010101" charset="-122"/>
              </a:rPr>
              <a:t>·</a:t>
            </a:r>
            <a:r>
              <a:rPr kumimoji="1" lang="zh-CN" altLang="en-US" sz="2400" dirty="0">
                <a:solidFill>
                  <a:schemeClr val="tx2"/>
                </a:solidFill>
                <a:latin typeface="宋体" panose="02010600030101010101" pitchFamily="2" charset="-122"/>
                <a:cs typeface="微软雅黑" panose="020B0503020204020204" pitchFamily="34" charset="-122"/>
              </a:rPr>
              <a:t>建设一致性的团队文化   </a:t>
            </a:r>
            <a:r>
              <a:rPr kumimoji="1" lang="en-US" altLang="zh-CN" sz="2400" dirty="0">
                <a:solidFill>
                  <a:schemeClr val="tx2"/>
                </a:solidFill>
                <a:latin typeface="宋体" panose="02010600030101010101" pitchFamily="2" charset="-122"/>
                <a:cs typeface="微软雅黑" panose="020B0503020204020204" pitchFamily="34" charset="-122"/>
              </a:rPr>
              <a:t>·</a:t>
            </a:r>
            <a:r>
              <a:rPr kumimoji="1" lang="zh-CN" altLang="en-US" sz="2400" dirty="0">
                <a:solidFill>
                  <a:schemeClr val="tx2"/>
                </a:solidFill>
                <a:latin typeface="宋体" panose="02010600030101010101" pitchFamily="2" charset="-122"/>
                <a:cs typeface="微软雅黑" panose="020B0503020204020204" pitchFamily="34" charset="-122"/>
              </a:rPr>
              <a:t>统一执行流程、制度</a:t>
            </a:r>
            <a:endParaRPr kumimoji="1" lang="zh-CN" altLang="en-US" sz="2400" dirty="0">
              <a:solidFill>
                <a:schemeClr val="tx2"/>
              </a:solidFill>
              <a:latin typeface="宋体" panose="02010600030101010101" pitchFamily="2" charset="-122"/>
              <a:cs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72160" y="2941320"/>
            <a:ext cx="7425690" cy="2584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zh-CN" altLang="en-US" sz="1800" dirty="0">
                <a:solidFill>
                  <a:schemeClr val="tx2"/>
                </a:solidFill>
                <a:latin typeface="宋体" panose="02010600030101010101" pitchFamily="2" charset="-122"/>
                <a:cs typeface="HYQuanTangShiF" charset="-122"/>
              </a:rPr>
              <a:t>团队文化是一种信念，价值观及</a:t>
            </a:r>
            <a:r>
              <a:rPr kumimoji="1" lang="zh-CN" altLang="en-US" sz="1800" dirty="0">
                <a:solidFill>
                  <a:schemeClr val="tx2"/>
                </a:solidFill>
                <a:latin typeface="宋体" panose="02010600030101010101" pitchFamily="2" charset="-122"/>
                <a:cs typeface="HYQuanTangShiF" charset="-122"/>
              </a:rPr>
              <a:t>最高目标，行为准则，传统风气等内容的复合体，是一种精神力量用于调动气氛，目标对象处处贡献。</a:t>
            </a:r>
            <a:endParaRPr kumimoji="1" lang="en-US" altLang="zh-CN" sz="1800" dirty="0">
              <a:solidFill>
                <a:schemeClr val="tx2"/>
              </a:solidFill>
              <a:latin typeface="宋体" panose="02010600030101010101" pitchFamily="2" charset="-122"/>
              <a:cs typeface="HYQuanTangShiF" charset="-122"/>
            </a:endParaRPr>
          </a:p>
          <a:p>
            <a:pPr algn="ctr">
              <a:lnSpc>
                <a:spcPct val="150000"/>
              </a:lnSpc>
            </a:pPr>
            <a:r>
              <a:rPr kumimoji="1" lang="zh-CN" altLang="en-US" sz="1800" dirty="0">
                <a:solidFill>
                  <a:schemeClr val="tx2"/>
                </a:solidFill>
                <a:latin typeface="宋体" panose="02010600030101010101" pitchFamily="2" charset="-122"/>
                <a:cs typeface="HYQuanTangShiF" charset="-122"/>
              </a:rPr>
              <a:t>传统文化是社会文化与团队长期形成的传统文化观念的产物，包含价值观，最高目标，行为准则，管理制度，道德风尚等内容，他以全体员工为工作对象，通过宣传教育培训和文化娱乐，交心联谊等方式，以最大的限度统一员工意志，规范员工行为，领导员工力量，为团队总</a:t>
            </a:r>
            <a:r>
              <a:rPr kumimoji="1" lang="zh-CN" altLang="en-US" sz="1800" dirty="0">
                <a:solidFill>
                  <a:schemeClr val="tx2"/>
                </a:solidFill>
                <a:latin typeface="宋体" panose="02010600030101010101" pitchFamily="2" charset="-122"/>
                <a:cs typeface="HYQuanTangShiF" charset="-122"/>
              </a:rPr>
              <a:t>核心。</a:t>
            </a:r>
            <a:endParaRPr kumimoji="1" lang="zh-CN" altLang="en-US" sz="1800" dirty="0">
              <a:solidFill>
                <a:schemeClr val="tx2"/>
              </a:solidFill>
              <a:latin typeface="宋体" panose="02010600030101010101" pitchFamily="2" charset="-122"/>
              <a:cs typeface="HYQuanTangShiF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767" y="434752"/>
            <a:ext cx="5597981" cy="1392462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1846305" y="786993"/>
            <a:ext cx="50995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200" dirty="0">
                <a:solidFill>
                  <a:schemeClr val="tx2"/>
                </a:solidFill>
                <a:latin typeface="宋体" panose="02010600030101010101" pitchFamily="2" charset="-122"/>
                <a:cs typeface="汉仪程行简" panose="00020600040101010101" charset="-122"/>
              </a:rPr>
              <a:t>营造团队文化</a:t>
            </a:r>
            <a:endParaRPr kumimoji="1" lang="zh-CN" altLang="en-US" sz="3200" dirty="0">
              <a:solidFill>
                <a:schemeClr val="tx2"/>
              </a:solidFill>
              <a:latin typeface="宋体" panose="02010600030101010101" pitchFamily="2" charset="-122"/>
              <a:cs typeface="汉仪程行简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32" y="1750560"/>
            <a:ext cx="4507107" cy="5280784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0"/>
            <a:ext cx="12197080" cy="6858000"/>
          </a:xfrm>
          <a:prstGeom prst="rect">
            <a:avLst/>
          </a:prstGeom>
          <a:solidFill>
            <a:schemeClr val="accent1">
              <a:alpha val="52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958890" y="1864504"/>
            <a:ext cx="940117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400" dirty="0">
                <a:solidFill>
                  <a:schemeClr val="tx2"/>
                </a:solidFill>
                <a:latin typeface="宋体" panose="02010600030101010101" pitchFamily="2" charset="-122"/>
                <a:cs typeface="汉仪程行简" panose="00020600040101010101" charset="-122"/>
              </a:rPr>
              <a:t>坚韧不拔的雄心</a:t>
            </a:r>
            <a:endParaRPr kumimoji="1" lang="zh-CN" altLang="en-US" sz="4400" dirty="0">
              <a:solidFill>
                <a:schemeClr val="tx2"/>
              </a:solidFill>
              <a:latin typeface="宋体" panose="02010600030101010101" pitchFamily="2" charset="-122"/>
              <a:cs typeface="汉仪程行简" panose="0002060004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990472" y="2701617"/>
            <a:ext cx="6233115" cy="1337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800" dirty="0">
                <a:solidFill>
                  <a:schemeClr val="tx2"/>
                </a:solidFill>
                <a:latin typeface="宋体" panose="02010600030101010101" pitchFamily="2" charset="-122"/>
                <a:cs typeface="微软雅黑" panose="020B0503020204020204" pitchFamily="34" charset="-122"/>
              </a:rPr>
              <a:t>狼有着这样的秉性，那就是对猎物签订不一的追赶，它能够将自己的全部力量集中在它的猎物上，即使成功的机会只有</a:t>
            </a:r>
            <a:r>
              <a:rPr kumimoji="1" lang="en-US" altLang="zh-CN" sz="1800" dirty="0">
                <a:solidFill>
                  <a:schemeClr val="tx2"/>
                </a:solidFill>
                <a:latin typeface="宋体" panose="02010600030101010101" pitchFamily="2" charset="-122"/>
                <a:cs typeface="微软雅黑" panose="020B0503020204020204" pitchFamily="34" charset="-122"/>
              </a:rPr>
              <a:t>1/10</a:t>
            </a:r>
            <a:r>
              <a:rPr kumimoji="1" lang="zh-CN" altLang="en-US" sz="1800" dirty="0">
                <a:solidFill>
                  <a:schemeClr val="tx2"/>
                </a:solidFill>
                <a:latin typeface="宋体" panose="02010600030101010101" pitchFamily="2" charset="-122"/>
                <a:cs typeface="微软雅黑" panose="020B0503020204020204" pitchFamily="34" charset="-122"/>
              </a:rPr>
              <a:t>但他们有着一种坚持的态度，结果，成功</a:t>
            </a:r>
            <a:r>
              <a:rPr kumimoji="1" lang="zh-CN" altLang="en-US" sz="1800" dirty="0">
                <a:solidFill>
                  <a:schemeClr val="tx2"/>
                </a:solidFill>
                <a:latin typeface="宋体" panose="02010600030101010101" pitchFamily="2" charset="-122"/>
                <a:cs typeface="微软雅黑" panose="020B0503020204020204" pitchFamily="34" charset="-122"/>
              </a:rPr>
              <a:t>的确到来了。</a:t>
            </a:r>
            <a:endParaRPr kumimoji="1" lang="zh-CN" altLang="en-US" sz="1800" dirty="0">
              <a:solidFill>
                <a:schemeClr val="tx2"/>
              </a:solidFill>
              <a:latin typeface="宋体" panose="02010600030101010101" pitchFamily="2" charset="-122"/>
              <a:cs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990641" y="4123403"/>
            <a:ext cx="940117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400" dirty="0">
                <a:solidFill>
                  <a:schemeClr val="tx2"/>
                </a:solidFill>
                <a:latin typeface="宋体" panose="02010600030101010101" pitchFamily="2" charset="-122"/>
                <a:cs typeface="汉仪程行简" panose="00020600040101010101" charset="-122"/>
              </a:rPr>
              <a:t>挑战和冒险精神</a:t>
            </a:r>
            <a:endParaRPr kumimoji="1" lang="zh-CN" altLang="en-US" sz="4400" dirty="0">
              <a:solidFill>
                <a:schemeClr val="tx2"/>
              </a:solidFill>
              <a:latin typeface="宋体" panose="02010600030101010101" pitchFamily="2" charset="-122"/>
              <a:cs typeface="汉仪程行简" panose="000206000401010101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958890" y="4891753"/>
            <a:ext cx="6498689" cy="1337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800" dirty="0">
                <a:solidFill>
                  <a:schemeClr val="tx2"/>
                </a:solidFill>
                <a:latin typeface="宋体" panose="02010600030101010101" pitchFamily="2" charset="-122"/>
                <a:cs typeface="HYQuanTangShiF" charset="-122"/>
              </a:rPr>
              <a:t>让富有挑战和冒险的精神，较难的生存世界中，为了生存必须能会勇敢地发起进攻，即使这只动物比它强大得多，也不会放弃，直到</a:t>
            </a:r>
            <a:r>
              <a:rPr kumimoji="1" lang="zh-CN" altLang="en-US" sz="1800" dirty="0">
                <a:solidFill>
                  <a:schemeClr val="tx2"/>
                </a:solidFill>
                <a:latin typeface="宋体" panose="02010600030101010101" pitchFamily="2" charset="-122"/>
                <a:cs typeface="HYQuanTangShiF" charset="-122"/>
              </a:rPr>
              <a:t>把对方咬死。</a:t>
            </a:r>
            <a:endParaRPr kumimoji="1" lang="zh-CN" altLang="en-US" sz="1800" dirty="0">
              <a:solidFill>
                <a:schemeClr val="tx2"/>
              </a:solidFill>
              <a:latin typeface="宋体" panose="02010600030101010101" pitchFamily="2" charset="-122"/>
              <a:cs typeface="HYQuanTangShiF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390" y="273061"/>
            <a:ext cx="5597981" cy="1392462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4370189" y="627870"/>
            <a:ext cx="50995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200" dirty="0">
                <a:solidFill>
                  <a:schemeClr val="tx2"/>
                </a:solidFill>
                <a:latin typeface="宋体" panose="02010600030101010101" pitchFamily="2" charset="-122"/>
                <a:cs typeface="汉仪程行简" panose="00020600040101010101" charset="-122"/>
              </a:rPr>
              <a:t>如何建设狼性团队</a:t>
            </a:r>
            <a:endParaRPr kumimoji="1" lang="zh-CN" altLang="en-US" sz="3200" dirty="0">
              <a:solidFill>
                <a:schemeClr val="tx2"/>
              </a:solidFill>
              <a:latin typeface="宋体" panose="02010600030101010101" pitchFamily="2" charset="-122"/>
              <a:cs typeface="汉仪程行简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wolf_PNG2318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29230"/>
            <a:ext cx="4128135" cy="4128135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0"/>
            <a:ext cx="12197080" cy="6858000"/>
          </a:xfrm>
          <a:prstGeom prst="rect">
            <a:avLst/>
          </a:prstGeom>
          <a:solidFill>
            <a:schemeClr val="accent1">
              <a:alpha val="52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314074" y="3082127"/>
            <a:ext cx="621175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kumimoji="1" lang="zh-CN" altLang="en-US" sz="6600" spc="2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cs typeface="汉仪程行简" panose="00020600040101010101" charset="-122"/>
              </a:rPr>
              <a:t>关于执行</a:t>
            </a:r>
            <a:endParaRPr kumimoji="1" lang="zh-CN" altLang="en-US" sz="6600" spc="200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Tx/>
              <a:latin typeface="宋体" panose="02010600030101010101" pitchFamily="2" charset="-122"/>
              <a:cs typeface="汉仪程行简" panose="00020600040101010101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081125" y="2215318"/>
            <a:ext cx="2677656" cy="92333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kumimoji="1" lang="zh-CN" altLang="en-US" sz="5400" spc="900" dirty="0">
                <a:solidFill>
                  <a:schemeClr val="bg2">
                    <a:lumMod val="10000"/>
                  </a:schemeClr>
                </a:solidFill>
                <a:latin typeface="宋体" panose="02010600030101010101" pitchFamily="2" charset="-122"/>
                <a:cs typeface="汉仪程行简" panose="00020600040101010101" charset="-122"/>
              </a:rPr>
              <a:t>第一章</a:t>
            </a:r>
            <a:endParaRPr kumimoji="1" lang="zh-CN" altLang="en-US" sz="5400" spc="900" dirty="0">
              <a:solidFill>
                <a:schemeClr val="bg2">
                  <a:lumMod val="10000"/>
                </a:schemeClr>
              </a:solidFill>
              <a:latin typeface="宋体" panose="02010600030101010101" pitchFamily="2" charset="-122"/>
              <a:cs typeface="汉仪程行简" panose="00020600040101010101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250129" y="4365112"/>
            <a:ext cx="43396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1600" spc="2000" dirty="0">
                <a:solidFill>
                  <a:srgbClr val="BA241C"/>
                </a:solidFill>
                <a:latin typeface="宋体" panose="02010600030101010101" pitchFamily="2" charset="-122"/>
              </a:rPr>
              <a:t>企业文化之狼性精神</a:t>
            </a:r>
            <a:endParaRPr lang="zh-CN" altLang="en-US" sz="1600" spc="2000" dirty="0">
              <a:solidFill>
                <a:srgbClr val="BA241C"/>
              </a:solidFill>
              <a:latin typeface="宋体" panose="02010600030101010101" pitchFamily="2" charset="-122"/>
            </a:endParaRPr>
          </a:p>
        </p:txBody>
      </p:sp>
      <p:sp>
        <p:nvSpPr>
          <p:cNvPr id="17" name="矩形 16"/>
          <p:cNvSpPr/>
          <p:nvPr/>
        </p:nvSpPr>
        <p:spPr bwMode="auto">
          <a:xfrm>
            <a:off x="5486313" y="2907138"/>
            <a:ext cx="1224136" cy="1457974"/>
          </a:xfrm>
          <a:prstGeom prst="rect">
            <a:avLst/>
          </a:prstGeom>
          <a:solidFill>
            <a:schemeClr val="bg2">
              <a:lumMod val="1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77800" dist="50800" dir="1620000" algn="ctr" rotWithShape="0">
              <a:srgbClr val="000000">
                <a:alpha val="92000"/>
              </a:srgbClr>
            </a:outerShdw>
          </a:effectLst>
        </p:spPr>
        <p:txBody>
          <a:bodyPr vert="horz" wrap="square" lIns="91440" tIns="45720" rIns="91440" bIns="45720" numCol="1" rtlCol="0" anchor="t" anchorCtr="0" compatLnSpc="1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en-US" altLang="zh-CN" sz="8000" dirty="0">
                <a:solidFill>
                  <a:schemeClr val="accent1"/>
                </a:solidFill>
                <a:latin typeface="宋体" panose="02010600030101010101" pitchFamily="2" charset="-122"/>
              </a:rPr>
              <a:t>5</a:t>
            </a:r>
            <a:endParaRPr lang="en-US" altLang="zh-CN" sz="8000" dirty="0">
              <a:solidFill>
                <a:schemeClr val="accent1"/>
              </a:solidFill>
              <a:latin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/>
    </mc:Choice>
    <mc:Fallback>
      <p:transition spd="slow" advTm="200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71" b="99896" l="9995" r="99623">
                        <a14:foregroundMark x1="42268" y1="76923" x2="41191" y2="90800"/>
                        <a14:foregroundMark x1="42080" y1="92879" x2="46094" y2="96674"/>
                        <a14:foregroundMark x1="46094" y1="96674" x2="46309" y2="96102"/>
                        <a14:foregroundMark x1="42188" y1="92672" x2="45043" y2="97661"/>
                        <a14:foregroundMark x1="51536" y1="86798" x2="51051" y2="90956"/>
                        <a14:foregroundMark x1="79526" y1="79574" x2="79741" y2="72713"/>
                        <a14:foregroundMark x1="83486" y1="68919" x2="81196" y2="86175"/>
                        <a14:foregroundMark x1="81196" y1="86175" x2="81008" y2="87006"/>
                        <a14:foregroundMark x1="77856" y1="83160" x2="76374" y2="86227"/>
                        <a14:foregroundMark x1="88200" y1="40385" x2="98869" y2="49532"/>
                        <a14:foregroundMark x1="98869" y1="49532" x2="99623" y2="59771"/>
                        <a14:foregroundMark x1="99623" y1="59771" x2="99246" y2="65125"/>
                        <a14:foregroundMark x1="56169" y1="90021" x2="56573" y2="92879"/>
                        <a14:foregroundMark x1="69289" y1="90229" x2="68777" y2="93451"/>
                        <a14:foregroundMark x1="77263" y1="87942" x2="77263" y2="89449"/>
                        <a14:foregroundMark x1="80334" y1="90229" x2="80334" y2="92308"/>
                        <a14:foregroundMark x1="76374" y1="89293" x2="80415" y2="92516"/>
                        <a14:foregroundMark x1="80415" y1="92516" x2="84860" y2="92516"/>
                        <a14:foregroundMark x1="84860" y1="92516" x2="86719" y2="91736"/>
                        <a14:foregroundMark x1="87419" y1="92516" x2="86827" y2="94231"/>
                        <a14:foregroundMark x1="42484" y1="87942" x2="41298" y2="96881"/>
                        <a14:foregroundMark x1="41595" y1="92308" x2="40490" y2="99896"/>
                        <a14:foregroundMark x1="52613" y1="90437" x2="51940" y2="92672"/>
                        <a14:foregroundMark x1="64844" y1="94595" x2="64251" y2="96674"/>
                        <a14:backgroundMark x1="48276" y1="98233" x2="52775" y2="95738"/>
                        <a14:backgroundMark x1="52775" y1="95738" x2="57058" y2="99532"/>
                        <a14:backgroundMark x1="57058" y1="99532" x2="66756" y2="98857"/>
                        <a14:backgroundMark x1="66756" y1="98857" x2="76913" y2="99844"/>
                        <a14:backgroundMark x1="76913" y1="99844" x2="87311" y2="97817"/>
                      </a14:backgroundRemoval>
                    </a14:imgEffect>
                  </a14:imgLayer>
                </a14:imgProps>
              </a:ext>
            </a:extLst>
          </a:blip>
          <a:srcRect b="3135"/>
          <a:stretch>
            <a:fillRect/>
          </a:stretch>
        </p:blipFill>
        <p:spPr>
          <a:xfrm>
            <a:off x="562263" y="1516168"/>
            <a:ext cx="11579732" cy="5661248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0"/>
            <a:ext cx="12197080" cy="6858000"/>
          </a:xfrm>
          <a:prstGeom prst="rect">
            <a:avLst/>
          </a:prstGeom>
          <a:solidFill>
            <a:schemeClr val="bg1">
              <a:alpha val="52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298181" y="1410213"/>
            <a:ext cx="52792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spc="2000" dirty="0">
                <a:latin typeface="宋体" panose="02010600030101010101" pitchFamily="2" charset="-122"/>
                <a:cs typeface="微软雅黑" panose="020B0503020204020204" pitchFamily="34" charset="-122"/>
              </a:rPr>
              <a:t>认真第一 聪明第二</a:t>
            </a:r>
            <a:endParaRPr kumimoji="1" lang="zh-CN" altLang="en-US" sz="1600" spc="2000" dirty="0">
              <a:latin typeface="宋体" panose="02010600030101010101" pitchFamily="2" charset="-122"/>
              <a:cs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917935" y="2545596"/>
            <a:ext cx="7480571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400" dirty="0">
                <a:latin typeface="宋体" panose="02010600030101010101" pitchFamily="2" charset="-122"/>
                <a:cs typeface="汉仪程行简" panose="00020600040101010101" charset="-122"/>
              </a:rPr>
              <a:t>执行的二十四字战略</a:t>
            </a:r>
            <a:endParaRPr kumimoji="1" lang="zh-CN" altLang="en-US" sz="4400" dirty="0">
              <a:latin typeface="宋体" panose="02010600030101010101" pitchFamily="2" charset="-122"/>
              <a:cs typeface="汉仪程行简" panose="000206000401010101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917935" y="3878752"/>
            <a:ext cx="5279237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200" dirty="0">
                <a:latin typeface="宋体" panose="02010600030101010101" pitchFamily="2" charset="-122"/>
                <a:cs typeface="微软雅黑" panose="020B0503020204020204" pitchFamily="34" charset="-122"/>
              </a:rPr>
              <a:t>决心第一  成败第二</a:t>
            </a:r>
            <a:endParaRPr kumimoji="1" lang="en-US" altLang="zh-CN" sz="3200" dirty="0">
              <a:latin typeface="宋体" panose="02010600030101010101" pitchFamily="2" charset="-122"/>
              <a:cs typeface="微软雅黑" panose="020B0503020204020204" pitchFamily="34" charset="-122"/>
            </a:endParaRPr>
          </a:p>
          <a:p>
            <a:r>
              <a:rPr kumimoji="1" lang="zh-CN" altLang="en-US" sz="3200" dirty="0">
                <a:latin typeface="宋体" panose="02010600030101010101" pitchFamily="2" charset="-122"/>
                <a:cs typeface="微软雅黑" panose="020B0503020204020204" pitchFamily="34" charset="-122"/>
              </a:rPr>
              <a:t>速度第一  完美第二</a:t>
            </a:r>
            <a:endParaRPr kumimoji="1" lang="en-US" altLang="zh-CN" sz="3200" dirty="0">
              <a:latin typeface="宋体" panose="02010600030101010101" pitchFamily="2" charset="-122"/>
              <a:cs typeface="微软雅黑" panose="020B0503020204020204" pitchFamily="34" charset="-122"/>
            </a:endParaRPr>
          </a:p>
          <a:p>
            <a:r>
              <a:rPr kumimoji="1" lang="zh-CN" altLang="en-US" sz="3200" dirty="0">
                <a:latin typeface="宋体" panose="02010600030101010101" pitchFamily="2" charset="-122"/>
                <a:cs typeface="微软雅黑" panose="020B0503020204020204" pitchFamily="34" charset="-122"/>
              </a:rPr>
              <a:t>结果第一  理由第二</a:t>
            </a:r>
            <a:endParaRPr kumimoji="1" lang="zh-CN" altLang="en-US" sz="3200" dirty="0">
              <a:latin typeface="宋体" panose="02010600030101010101" pitchFamily="2" charset="-122"/>
              <a:cs typeface="微软雅黑" panose="020B0503020204020204" pitchFamily="34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390" y="273061"/>
            <a:ext cx="5597981" cy="1392462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4658221" y="627870"/>
            <a:ext cx="50995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200" dirty="0">
                <a:latin typeface="宋体" panose="02010600030101010101" pitchFamily="2" charset="-122"/>
                <a:cs typeface="汉仪程行简" panose="00020600040101010101" charset="-122"/>
              </a:rPr>
              <a:t>执行的八字准则</a:t>
            </a:r>
            <a:endParaRPr kumimoji="1" lang="zh-CN" altLang="en-US" sz="3200" dirty="0">
              <a:latin typeface="宋体" panose="02010600030101010101" pitchFamily="2" charset="-122"/>
              <a:cs typeface="汉仪程行简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wolf_PNG2319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8990" y="2087880"/>
            <a:ext cx="2959100" cy="3771265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0"/>
            <a:ext cx="12197080" cy="6858000"/>
          </a:xfrm>
          <a:prstGeom prst="rect">
            <a:avLst/>
          </a:prstGeom>
          <a:solidFill>
            <a:schemeClr val="bg1">
              <a:alpha val="52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97781" y="2051889"/>
            <a:ext cx="4364838" cy="3384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zh-CN" altLang="en-US" sz="2800" dirty="0">
                <a:latin typeface="宋体" panose="02010600030101010101" pitchFamily="2" charset="-122"/>
                <a:cs typeface="微软雅黑" panose="020B0503020204020204" pitchFamily="34" charset="-122"/>
              </a:rPr>
              <a:t>负责为荣 抱怨为耻</a:t>
            </a:r>
            <a:endParaRPr kumimoji="1" lang="en-US" altLang="zh-CN" sz="2800" dirty="0">
              <a:latin typeface="宋体" panose="02010600030101010101" pitchFamily="2" charset="-122"/>
              <a:cs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kumimoji="1" lang="zh-CN" altLang="en-US" sz="2800" dirty="0">
                <a:latin typeface="宋体" panose="02010600030101010101" pitchFamily="2" charset="-122"/>
                <a:cs typeface="微软雅黑" panose="020B0503020204020204" pitchFamily="34" charset="-122"/>
              </a:rPr>
              <a:t>行动为荣 扯淡为耻</a:t>
            </a:r>
            <a:endParaRPr kumimoji="1" lang="en-US" altLang="zh-CN" sz="2800" dirty="0">
              <a:latin typeface="宋体" panose="02010600030101010101" pitchFamily="2" charset="-122"/>
              <a:cs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kumimoji="1" lang="zh-CN" altLang="en-US" sz="2800" dirty="0">
                <a:latin typeface="宋体" panose="02010600030101010101" pitchFamily="2" charset="-122"/>
                <a:cs typeface="微软雅黑" panose="020B0503020204020204" pitchFamily="34" charset="-122"/>
              </a:rPr>
              <a:t>领头为荣 跟风为耻</a:t>
            </a:r>
            <a:endParaRPr kumimoji="1" lang="en-US" altLang="zh-CN" sz="2800" dirty="0">
              <a:latin typeface="宋体" panose="02010600030101010101" pitchFamily="2" charset="-122"/>
              <a:cs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kumimoji="1" lang="zh-CN" altLang="en-US" sz="2800" dirty="0">
                <a:latin typeface="宋体" panose="02010600030101010101" pitchFamily="2" charset="-122"/>
                <a:cs typeface="微软雅黑" panose="020B0503020204020204" pitchFamily="34" charset="-122"/>
              </a:rPr>
              <a:t>结果为荣 任务为耻</a:t>
            </a:r>
            <a:endParaRPr kumimoji="1" lang="zh-CN" altLang="en-US" sz="2800" dirty="0">
              <a:latin typeface="宋体" panose="02010600030101010101" pitchFamily="2" charset="-122"/>
              <a:cs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325069" y="2051889"/>
            <a:ext cx="4364838" cy="3384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zh-CN" altLang="en-US" sz="2800" dirty="0">
                <a:latin typeface="宋体" panose="02010600030101010101" pitchFamily="2" charset="-122"/>
                <a:cs typeface="微软雅黑" panose="020B0503020204020204" pitchFamily="34" charset="-122"/>
              </a:rPr>
              <a:t>投资为荣 债务为耻</a:t>
            </a:r>
            <a:endParaRPr kumimoji="1" lang="en-US" altLang="zh-CN" sz="2800" dirty="0">
              <a:latin typeface="宋体" panose="02010600030101010101" pitchFamily="2" charset="-122"/>
              <a:cs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kumimoji="1" lang="zh-CN" altLang="en-US" sz="2800" dirty="0">
                <a:latin typeface="宋体" panose="02010600030101010101" pitchFamily="2" charset="-122"/>
                <a:cs typeface="微软雅黑" panose="020B0503020204020204" pitchFamily="34" charset="-122"/>
              </a:rPr>
              <a:t>贡献为荣 坐享为耻</a:t>
            </a:r>
            <a:endParaRPr kumimoji="1" lang="en-US" altLang="zh-CN" sz="2800" dirty="0">
              <a:latin typeface="宋体" panose="02010600030101010101" pitchFamily="2" charset="-122"/>
              <a:cs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kumimoji="1" lang="zh-CN" altLang="en-US" sz="2800" dirty="0">
                <a:latin typeface="宋体" panose="02010600030101010101" pitchFamily="2" charset="-122"/>
                <a:cs typeface="微软雅黑" panose="020B0503020204020204" pitchFamily="34" charset="-122"/>
              </a:rPr>
              <a:t>危机为荣 愿望为耻</a:t>
            </a:r>
            <a:endParaRPr kumimoji="1" lang="en-US" altLang="zh-CN" sz="2800" dirty="0">
              <a:latin typeface="宋体" panose="02010600030101010101" pitchFamily="2" charset="-122"/>
              <a:cs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kumimoji="1" lang="zh-CN" altLang="en-US" sz="2800" dirty="0">
                <a:latin typeface="宋体" panose="02010600030101010101" pitchFamily="2" charset="-122"/>
                <a:cs typeface="微软雅黑" panose="020B0503020204020204" pitchFamily="34" charset="-122"/>
              </a:rPr>
              <a:t>自救为荣 他救为耻</a:t>
            </a:r>
            <a:endParaRPr kumimoji="1" lang="zh-CN" altLang="en-US" sz="2800" dirty="0">
              <a:latin typeface="宋体" panose="02010600030101010101" pitchFamily="2" charset="-122"/>
              <a:cs typeface="微软雅黑" panose="020B0503020204020204" pitchFamily="34" charset="-122"/>
            </a:endParaRPr>
          </a:p>
        </p:txBody>
      </p:sp>
      <p:cxnSp>
        <p:nvCxnSpPr>
          <p:cNvPr id="12" name="直接连接符 11"/>
          <p:cNvCxnSpPr/>
          <p:nvPr/>
        </p:nvCxnSpPr>
        <p:spPr bwMode="auto">
          <a:xfrm>
            <a:off x="4226173" y="2552774"/>
            <a:ext cx="0" cy="276799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" name="直接连接符 12"/>
          <p:cNvCxnSpPr/>
          <p:nvPr/>
        </p:nvCxnSpPr>
        <p:spPr bwMode="auto">
          <a:xfrm>
            <a:off x="8065978" y="2612454"/>
            <a:ext cx="0" cy="276799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4" name="图片 13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390" y="273061"/>
            <a:ext cx="5597981" cy="1392462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5062619" y="590139"/>
            <a:ext cx="50995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600" dirty="0">
                <a:latin typeface="宋体" panose="02010600030101010101" pitchFamily="2" charset="-122"/>
                <a:cs typeface="汉仪程行简" panose="00020600040101010101" charset="-122"/>
              </a:rPr>
              <a:t>关于执行</a:t>
            </a:r>
            <a:endParaRPr kumimoji="1" lang="zh-CN" altLang="en-US" sz="3600" dirty="0">
              <a:latin typeface="宋体" panose="02010600030101010101" pitchFamily="2" charset="-122"/>
              <a:cs typeface="汉仪程行简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wolf_PNG2318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29230"/>
            <a:ext cx="4128135" cy="4128135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0"/>
            <a:ext cx="12197080" cy="6858000"/>
          </a:xfrm>
          <a:prstGeom prst="rect">
            <a:avLst/>
          </a:prstGeom>
          <a:solidFill>
            <a:schemeClr val="bg1">
              <a:alpha val="52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314074" y="3082127"/>
            <a:ext cx="621175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kumimoji="1" lang="zh-CN" altLang="en-US" sz="6600" spc="2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cs typeface="汉仪程行简" panose="00020600040101010101" charset="-122"/>
              </a:rPr>
              <a:t>思考与总结</a:t>
            </a:r>
            <a:endParaRPr kumimoji="1" lang="zh-CN" altLang="en-US" sz="6600" spc="200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Tx/>
              <a:latin typeface="宋体" panose="02010600030101010101" pitchFamily="2" charset="-122"/>
              <a:cs typeface="汉仪程行简" panose="00020600040101010101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081125" y="2215318"/>
            <a:ext cx="2677656" cy="92333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kumimoji="1" lang="zh-CN" altLang="en-US" sz="5400" spc="900" dirty="0">
                <a:solidFill>
                  <a:schemeClr val="bg2">
                    <a:lumMod val="10000"/>
                  </a:schemeClr>
                </a:solidFill>
                <a:latin typeface="宋体" panose="02010600030101010101" pitchFamily="2" charset="-122"/>
                <a:cs typeface="汉仪程行简" panose="00020600040101010101" charset="-122"/>
              </a:rPr>
              <a:t>第一章</a:t>
            </a:r>
            <a:endParaRPr kumimoji="1" lang="zh-CN" altLang="en-US" sz="5400" spc="900" dirty="0">
              <a:solidFill>
                <a:schemeClr val="bg2">
                  <a:lumMod val="10000"/>
                </a:schemeClr>
              </a:solidFill>
              <a:latin typeface="宋体" panose="02010600030101010101" pitchFamily="2" charset="-122"/>
              <a:cs typeface="汉仪程行简" panose="00020600040101010101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250129" y="4365112"/>
            <a:ext cx="43396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1600" spc="2000" dirty="0">
                <a:solidFill>
                  <a:srgbClr val="BA241C"/>
                </a:solidFill>
                <a:latin typeface="宋体" panose="02010600030101010101" pitchFamily="2" charset="-122"/>
              </a:rPr>
              <a:t>企业文化之狼性精神</a:t>
            </a:r>
            <a:endParaRPr lang="zh-CN" altLang="en-US" sz="1600" spc="2000" dirty="0">
              <a:solidFill>
                <a:srgbClr val="BA241C"/>
              </a:solidFill>
              <a:latin typeface="宋体" panose="02010600030101010101" pitchFamily="2" charset="-122"/>
            </a:endParaRPr>
          </a:p>
        </p:txBody>
      </p:sp>
      <p:sp>
        <p:nvSpPr>
          <p:cNvPr id="17" name="矩形 16"/>
          <p:cNvSpPr/>
          <p:nvPr/>
        </p:nvSpPr>
        <p:spPr bwMode="auto">
          <a:xfrm>
            <a:off x="5486313" y="2907138"/>
            <a:ext cx="1224136" cy="1457974"/>
          </a:xfrm>
          <a:prstGeom prst="rect">
            <a:avLst/>
          </a:prstGeom>
          <a:solidFill>
            <a:schemeClr val="bg2">
              <a:lumMod val="1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77800" dist="50800" dir="1620000" algn="ctr" rotWithShape="0">
              <a:srgbClr val="000000">
                <a:alpha val="92000"/>
              </a:srgbClr>
            </a:outerShdw>
          </a:effectLst>
        </p:spPr>
        <p:txBody>
          <a:bodyPr vert="horz" wrap="square" lIns="91440" tIns="45720" rIns="91440" bIns="45720" numCol="1" rtlCol="0" anchor="t" anchorCtr="0" compatLnSpc="1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en-US" altLang="zh-CN" sz="8000" dirty="0">
                <a:solidFill>
                  <a:schemeClr val="bg1"/>
                </a:solidFill>
                <a:latin typeface="宋体" panose="02010600030101010101" pitchFamily="2" charset="-122"/>
              </a:rPr>
              <a:t>6</a:t>
            </a:r>
            <a:endParaRPr lang="en-US" altLang="zh-CN" sz="8000" dirty="0">
              <a:solidFill>
                <a:schemeClr val="bg1"/>
              </a:solidFill>
              <a:latin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wolf_PNG2319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0435" y="2239010"/>
            <a:ext cx="2959100" cy="3771265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0" y="0"/>
            <a:ext cx="12197080" cy="6858000"/>
          </a:xfrm>
          <a:prstGeom prst="rect">
            <a:avLst/>
          </a:prstGeom>
          <a:solidFill>
            <a:schemeClr val="bg1">
              <a:alpha val="52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234285" y="1954776"/>
            <a:ext cx="6752438" cy="3883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kumimoji="1" lang="zh-CN" altLang="en-US" sz="3200" dirty="0">
                <a:latin typeface="宋体" panose="02010600030101010101" pitchFamily="2" charset="-122"/>
                <a:cs typeface="汉仪程行简" panose="00020600040101010101" charset="-122"/>
              </a:rPr>
              <a:t>狼性团队：像狼一样思考和生活</a:t>
            </a:r>
            <a:endParaRPr kumimoji="1" lang="en-US" altLang="zh-CN" sz="3200" dirty="0">
              <a:latin typeface="宋体" panose="02010600030101010101" pitchFamily="2" charset="-122"/>
              <a:cs typeface="汉仪程行简" panose="00020600040101010101" charset="-122"/>
            </a:endParaRP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kumimoji="1" lang="zh-CN" altLang="en-US" sz="3200" dirty="0">
                <a:latin typeface="宋体" panose="02010600030101010101" pitchFamily="2" charset="-122"/>
                <a:cs typeface="汉仪程行简" panose="00020600040101010101" charset="-122"/>
              </a:rPr>
              <a:t>合作制胜：真正的团队精神</a:t>
            </a:r>
            <a:endParaRPr kumimoji="1" lang="en-US" altLang="zh-CN" sz="3200" dirty="0">
              <a:latin typeface="宋体" panose="02010600030101010101" pitchFamily="2" charset="-122"/>
              <a:cs typeface="汉仪程行简" panose="00020600040101010101" charset="-122"/>
            </a:endParaRP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kumimoji="1" lang="zh-CN" altLang="en-US" sz="3200" dirty="0">
                <a:latin typeface="宋体" panose="02010600030101010101" pitchFamily="2" charset="-122"/>
                <a:cs typeface="汉仪程行简" panose="00020600040101010101" charset="-122"/>
              </a:rPr>
              <a:t>顽强和坚韧：团队的风骨</a:t>
            </a:r>
            <a:endParaRPr kumimoji="1" lang="en-US" altLang="zh-CN" sz="3200" dirty="0">
              <a:latin typeface="宋体" panose="02010600030101010101" pitchFamily="2" charset="-122"/>
              <a:cs typeface="汉仪程行简" panose="00020600040101010101" charset="-122"/>
            </a:endParaRP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kumimoji="1" lang="zh-CN" altLang="en-US" sz="3200" dirty="0">
                <a:latin typeface="宋体" panose="02010600030101010101" pitchFamily="2" charset="-122"/>
                <a:cs typeface="汉仪程行简" panose="00020600040101010101" charset="-122"/>
              </a:rPr>
              <a:t>群狼战术：决定团队的命运</a:t>
            </a:r>
            <a:endParaRPr kumimoji="1" lang="zh-CN" altLang="en-US" sz="3200" dirty="0">
              <a:latin typeface="宋体" panose="02010600030101010101" pitchFamily="2" charset="-122"/>
              <a:cs typeface="汉仪程行简" panose="00020600040101010101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390" y="273061"/>
            <a:ext cx="5597981" cy="1392462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5108049" y="676765"/>
            <a:ext cx="50995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200" dirty="0">
                <a:latin typeface="宋体" panose="02010600030101010101" pitchFamily="2" charset="-122"/>
                <a:cs typeface="汉仪程行简" panose="00020600040101010101" charset="-122"/>
              </a:rPr>
              <a:t>思考与总结</a:t>
            </a:r>
            <a:endParaRPr kumimoji="1" lang="zh-CN" altLang="en-US" sz="3200" dirty="0">
              <a:latin typeface="宋体" panose="02010600030101010101" pitchFamily="2" charset="-122"/>
              <a:cs typeface="汉仪程行简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71" b="99896" l="9995" r="99623">
                        <a14:foregroundMark x1="42268" y1="76923" x2="41191" y2="90800"/>
                        <a14:foregroundMark x1="42080" y1="92879" x2="46094" y2="96674"/>
                        <a14:foregroundMark x1="46094" y1="96674" x2="46309" y2="96102"/>
                        <a14:foregroundMark x1="42188" y1="92672" x2="45043" y2="97661"/>
                        <a14:foregroundMark x1="51536" y1="86798" x2="51051" y2="90956"/>
                        <a14:foregroundMark x1="79526" y1="79574" x2="79741" y2="72713"/>
                        <a14:foregroundMark x1="83486" y1="68919" x2="81196" y2="86175"/>
                        <a14:foregroundMark x1="81196" y1="86175" x2="81008" y2="87006"/>
                        <a14:foregroundMark x1="77856" y1="83160" x2="76374" y2="86227"/>
                        <a14:foregroundMark x1="88200" y1="40385" x2="98869" y2="49532"/>
                        <a14:foregroundMark x1="98869" y1="49532" x2="99623" y2="59771"/>
                        <a14:foregroundMark x1="99623" y1="59771" x2="99246" y2="65125"/>
                        <a14:foregroundMark x1="56169" y1="90021" x2="56573" y2="92879"/>
                        <a14:foregroundMark x1="69289" y1="90229" x2="68777" y2="93451"/>
                        <a14:foregroundMark x1="77263" y1="87942" x2="77263" y2="89449"/>
                        <a14:foregroundMark x1="80334" y1="90229" x2="80334" y2="92308"/>
                        <a14:foregroundMark x1="76374" y1="89293" x2="80415" y2="92516"/>
                        <a14:foregroundMark x1="80415" y1="92516" x2="84860" y2="92516"/>
                        <a14:foregroundMark x1="84860" y1="92516" x2="86719" y2="91736"/>
                        <a14:foregroundMark x1="87419" y1="92516" x2="86827" y2="94231"/>
                        <a14:foregroundMark x1="42484" y1="87942" x2="41298" y2="96881"/>
                        <a14:foregroundMark x1="41595" y1="92308" x2="40490" y2="99896"/>
                        <a14:foregroundMark x1="52613" y1="90437" x2="51940" y2="92672"/>
                        <a14:foregroundMark x1="64844" y1="94595" x2="64251" y2="96674"/>
                        <a14:backgroundMark x1="48276" y1="98233" x2="52775" y2="95738"/>
                        <a14:backgroundMark x1="52775" y1="95738" x2="57058" y2="99532"/>
                        <a14:backgroundMark x1="57058" y1="99532" x2="66756" y2="98857"/>
                        <a14:backgroundMark x1="66756" y1="98857" x2="76913" y2="99844"/>
                        <a14:backgroundMark x1="76913" y1="99844" x2="87311" y2="97817"/>
                      </a14:backgroundRemoval>
                    </a14:imgEffect>
                  </a14:imgLayer>
                </a14:imgProps>
              </a:ext>
            </a:extLst>
          </a:blip>
          <a:srcRect b="3135"/>
          <a:stretch>
            <a:fillRect/>
          </a:stretch>
        </p:blipFill>
        <p:spPr>
          <a:xfrm flipH="1">
            <a:off x="-59" y="1509599"/>
            <a:ext cx="11341169" cy="5544616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-635" y="70485"/>
            <a:ext cx="12197080" cy="6858000"/>
          </a:xfrm>
          <a:prstGeom prst="rect">
            <a:avLst/>
          </a:prstGeom>
          <a:solidFill>
            <a:schemeClr val="bg1">
              <a:alpha val="52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2" name="TextBox 1"/>
          <p:cNvSpPr txBox="1"/>
          <p:nvPr/>
        </p:nvSpPr>
        <p:spPr>
          <a:xfrm>
            <a:off x="6026373" y="2420888"/>
            <a:ext cx="5674055" cy="33510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6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sz="24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狼的精神是可贵的，狼的种群是优秀的。当今社会竞争十分激烈，优胜劣汰已成为不可抗拒的历史洪流，狼的精神便是一种竞争、进取的精神，很值得我们人类和企业作为借鉴。希望大家从中汲取营养，思考自己在企业的团队中应该怎样做？</a:t>
            </a:r>
            <a:endParaRPr lang="zh-CN" altLang="en-US" sz="2400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0202" y="837201"/>
            <a:ext cx="4887223" cy="1392462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8033072" y="1117827"/>
            <a:ext cx="50995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800" dirty="0">
                <a:latin typeface="宋体" panose="02010600030101010101" pitchFamily="2" charset="-122"/>
                <a:cs typeface="汉仪程行简" panose="00020600040101010101" charset="-122"/>
              </a:rPr>
              <a:t>后记</a:t>
            </a:r>
            <a:endParaRPr kumimoji="1" lang="zh-CN" altLang="en-US" sz="4800" dirty="0">
              <a:latin typeface="宋体" panose="02010600030101010101" pitchFamily="2" charset="-122"/>
              <a:cs typeface="汉仪程行简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wolf_PNG2319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3935" y="1423035"/>
            <a:ext cx="3695065" cy="4709160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-635" y="0"/>
            <a:ext cx="12197080" cy="6858000"/>
          </a:xfrm>
          <a:prstGeom prst="rect">
            <a:avLst/>
          </a:prstGeom>
          <a:solidFill>
            <a:schemeClr val="bg1">
              <a:alpha val="52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796603" y="383313"/>
            <a:ext cx="1430567" cy="5691107"/>
          </a:xfrm>
          <a:prstGeom prst="rect">
            <a:avLst/>
          </a:prstGeom>
        </p:spPr>
      </p:pic>
      <p:sp>
        <p:nvSpPr>
          <p:cNvPr id="12" name="文本框 19"/>
          <p:cNvSpPr txBox="1"/>
          <p:nvPr/>
        </p:nvSpPr>
        <p:spPr>
          <a:xfrm>
            <a:off x="5810351" y="2158792"/>
            <a:ext cx="4960909" cy="1692771"/>
          </a:xfrm>
          <a:prstGeom prst="rect">
            <a:avLst/>
          </a:prstGeom>
          <a:noFill/>
          <a:effectLst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5900" algn="ctr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3200" dirty="0">
                <a:solidFill>
                  <a:srgbClr val="3B6EA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</a:t>
            </a:r>
            <a:endParaRPr lang="en-US" altLang="zh-CN" sz="3200" dirty="0">
              <a:solidFill>
                <a:srgbClr val="3B6EA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marL="215900" algn="ctr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7200" b="1" dirty="0"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狼性文化</a:t>
            </a:r>
            <a:endParaRPr lang="zh-CN" altLang="en-US" sz="7200" b="1" dirty="0">
              <a:solidFill>
                <a:srgbClr val="F8F8F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778056" y="4423239"/>
            <a:ext cx="5777958" cy="60016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1100" spc="600" dirty="0">
                <a:solidFill>
                  <a:schemeClr val="tx2">
                    <a:lumMod val="50000"/>
                  </a:schemeClr>
                </a:solidFill>
                <a:latin typeface="宋体" panose="02010600030101010101" pitchFamily="2" charset="-122"/>
              </a:rPr>
              <a:t>一种先进的企业文化 狼性文化中最重要的是对</a:t>
            </a:r>
            <a:endParaRPr lang="en-US" altLang="zh-CN" sz="1100" spc="600" dirty="0">
              <a:solidFill>
                <a:schemeClr val="tx2">
                  <a:lumMod val="50000"/>
                </a:schemeClr>
              </a:solidFill>
              <a:latin typeface="宋体" panose="02010600030101010101" pitchFamily="2" charset="-122"/>
            </a:endParaRPr>
          </a:p>
          <a:p>
            <a:pPr algn="ctr"/>
            <a:r>
              <a:rPr lang="zh-CN" altLang="en-US" sz="1100" spc="600" dirty="0">
                <a:solidFill>
                  <a:schemeClr val="tx2">
                    <a:lumMod val="50000"/>
                  </a:schemeClr>
                </a:solidFill>
                <a:latin typeface="宋体" panose="02010600030101010101" pitchFamily="2" charset="-122"/>
              </a:rPr>
              <a:t>团队协作的重视 以及不抛弃 不放弃的执著精神</a:t>
            </a:r>
            <a:endParaRPr lang="en-US" altLang="zh-CN" sz="1100" spc="600" dirty="0">
              <a:solidFill>
                <a:schemeClr val="tx2">
                  <a:lumMod val="50000"/>
                </a:schemeClr>
              </a:solidFill>
              <a:latin typeface="宋体" panose="02010600030101010101" pitchFamily="2" charset="-122"/>
            </a:endParaRPr>
          </a:p>
          <a:p>
            <a:pPr algn="ctr"/>
            <a:r>
              <a:rPr lang="zh-CN" altLang="en-US" sz="1100" spc="600" dirty="0">
                <a:solidFill>
                  <a:schemeClr val="tx2">
                    <a:lumMod val="50000"/>
                  </a:schemeClr>
                </a:solidFill>
                <a:latin typeface="宋体" panose="02010600030101010101" pitchFamily="2" charset="-122"/>
              </a:rPr>
              <a:t>还有克服困难的勇气等方面</a:t>
            </a:r>
            <a:endParaRPr lang="zh-CN" altLang="en-US" sz="1100" spc="600" dirty="0">
              <a:solidFill>
                <a:schemeClr val="tx2">
                  <a:lumMod val="50000"/>
                </a:schemeClr>
              </a:solidFill>
              <a:latin typeface="宋体" panose="02010600030101010101" pitchFamily="2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7014891" y="3933667"/>
            <a:ext cx="3846880" cy="461665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r>
              <a:rPr lang="en-US" altLang="zh-CN" sz="1100" spc="1200" dirty="0">
                <a:solidFill>
                  <a:srgbClr val="3B6EA7"/>
                </a:solidFill>
                <a:latin typeface="宋体" panose="02010600030101010101" pitchFamily="2" charset="-122"/>
                <a:sym typeface="+mn-ea"/>
              </a:rPr>
              <a:t>LANGXINGWENHUA</a:t>
            </a:r>
            <a:r>
              <a:rPr lang="zh-CN" altLang="en-US" sz="2400" spc="1200" dirty="0">
                <a:solidFill>
                  <a:srgbClr val="3B6EA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sym typeface="+mn-ea"/>
              </a:rPr>
              <a:t> </a:t>
            </a:r>
            <a:endParaRPr lang="zh-CN" altLang="en-US" sz="1100" spc="12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/>
    </p:bldLst>
  </p:timing>
</p:sld>
</file>

<file path=ppt/tags/tag1.xml><?xml version="1.0" encoding="utf-8"?>
<p:tagLst xmlns:p="http://schemas.openxmlformats.org/presentationml/2006/main">
  <p:tag name="REFSHAPE" val="2062257308"/>
</p:tagLst>
</file>

<file path=ppt/tags/tag2.xml><?xml version="1.0" encoding="utf-8"?>
<p:tagLst xmlns:p="http://schemas.openxmlformats.org/presentationml/2006/main">
  <p:tag name="REFSHAPE" val="2062726620"/>
  <p:tag name="KSO_WM_UNIT_PLACING_PICTURE_USER_VIEWPORT" val="{&quot;height&quot;:6501,&quot;width&quot;:6501}"/>
</p:tagLst>
</file>

<file path=ppt/tags/tag3.xml><?xml version="1.0" encoding="utf-8"?>
<p:tagLst xmlns:p="http://schemas.openxmlformats.org/presentationml/2006/main">
  <p:tag name="ISPRING_PRESENTATION_TITLE" val="1"/>
</p:tagLst>
</file>

<file path=ppt/theme/theme1.xml><?xml version="1.0" encoding="utf-8"?>
<a:theme xmlns:a="http://schemas.openxmlformats.org/drawingml/2006/main" name="小欢">
  <a:themeElements>
    <a:clrScheme name="自定义 1">
      <a:dk1>
        <a:srgbClr val="C4261D"/>
      </a:dk1>
      <a:lt1>
        <a:srgbClr val="FF9900"/>
      </a:lt1>
      <a:dk2>
        <a:srgbClr val="4D4D4D"/>
      </a:dk2>
      <a:lt2>
        <a:srgbClr val="C2C1C1"/>
      </a:lt2>
      <a:accent1>
        <a:srgbClr val="FFFFFF"/>
      </a:accent1>
      <a:accent2>
        <a:srgbClr val="333333"/>
      </a:accent2>
      <a:accent3>
        <a:srgbClr val="C4261D"/>
      </a:accent3>
      <a:accent4>
        <a:srgbClr val="FF9900"/>
      </a:accent4>
      <a:accent5>
        <a:srgbClr val="4D4D4D"/>
      </a:accent5>
      <a:accent6>
        <a:srgbClr val="999999"/>
      </a:accent6>
      <a:hlink>
        <a:srgbClr val="080808"/>
      </a:hlink>
      <a:folHlink>
        <a:srgbClr val="DEDEDD"/>
      </a:folHlink>
    </a:clrScheme>
    <a:fontScheme name="默认设计模板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FDEF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4ECF8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7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9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3">
        <a:dk1>
          <a:srgbClr val="000000"/>
        </a:dk1>
        <a:lt1>
          <a:srgbClr val="FFFFD9"/>
        </a:lt1>
        <a:dk2>
          <a:srgbClr val="2B2E30"/>
        </a:dk2>
        <a:lt2>
          <a:srgbClr val="777777"/>
        </a:lt2>
        <a:accent1>
          <a:srgbClr val="7FBA00"/>
        </a:accent1>
        <a:accent2>
          <a:srgbClr val="FCDB00"/>
        </a:accent2>
        <a:accent3>
          <a:srgbClr val="FFFFE9"/>
        </a:accent3>
        <a:accent4>
          <a:srgbClr val="000000"/>
        </a:accent4>
        <a:accent5>
          <a:srgbClr val="C0D9AA"/>
        </a:accent5>
        <a:accent6>
          <a:srgbClr val="E4C600"/>
        </a:accent6>
        <a:hlink>
          <a:srgbClr val="21A3D0"/>
        </a:hlink>
        <a:folHlink>
          <a:srgbClr val="DA251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自定义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2539</Words>
  <Application>WPS 演示</Application>
  <PresentationFormat>自定义</PresentationFormat>
  <Paragraphs>242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25</vt:i4>
      </vt:variant>
    </vt:vector>
  </HeadingPairs>
  <TitlesOfParts>
    <vt:vector size="40" baseType="lpstr">
      <vt:lpstr>Arial</vt:lpstr>
      <vt:lpstr>宋体</vt:lpstr>
      <vt:lpstr>Wingdings</vt:lpstr>
      <vt:lpstr>微软雅黑</vt:lpstr>
      <vt:lpstr>仿宋_GB2312</vt:lpstr>
      <vt:lpstr>仿宋</vt:lpstr>
      <vt:lpstr>Calibri</vt:lpstr>
      <vt:lpstr>汉仪程行简</vt:lpstr>
      <vt:lpstr>HYQuanTangShiF</vt:lpstr>
      <vt:lpstr>Arial Unicode MS</vt:lpstr>
      <vt:lpstr>Calibri Light</vt:lpstr>
      <vt:lpstr>等线 Light</vt:lpstr>
      <vt:lpstr>等线</vt:lpstr>
      <vt:lpstr>小欢</vt:lpstr>
      <vt:lpstr>1_Office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周振宇</cp:lastModifiedBy>
  <cp:revision>3</cp:revision>
  <dcterms:created xsi:type="dcterms:W3CDTF">2021-06-03T12:06:00Z</dcterms:created>
  <dcterms:modified xsi:type="dcterms:W3CDTF">2022-02-16T02:22:46Z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2052-11.1.0.11294</vt:lpwstr>
  </property>
  <property fmtid="{D5CDD505-2E9C-101B-9397-08002B2CF9AE}" pid="3" name="KSOTemplateUUID">
    <vt:lpwstr>v1.0_mb_uZiaXDKO2Kvit/fggum6Rg==</vt:lpwstr>
  </property>
  <property fmtid="{D5CDD505-2E9C-101B-9397-08002B2CF9AE}" pid="4" name="ICV">
    <vt:lpwstr>57156A89091E422AAE2DA792864DB1B6</vt:lpwstr>
  </property>
</Properties>
</file>