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1286" r:id="rId3"/>
    <p:sldId id="1259" r:id="rId5"/>
    <p:sldId id="1129" r:id="rId6"/>
    <p:sldId id="1220" r:id="rId7"/>
    <p:sldId id="1263" r:id="rId8"/>
    <p:sldId id="1264" r:id="rId9"/>
    <p:sldId id="1265" r:id="rId10"/>
    <p:sldId id="1287" r:id="rId11"/>
    <p:sldId id="1341" r:id="rId12"/>
    <p:sldId id="1288" r:id="rId13"/>
    <p:sldId id="1268" r:id="rId14"/>
    <p:sldId id="1267" r:id="rId15"/>
    <p:sldId id="1269" r:id="rId16"/>
    <p:sldId id="1271" r:id="rId17"/>
    <p:sldId id="1342" r:id="rId18"/>
    <p:sldId id="1257" r:id="rId19"/>
    <p:sldId id="1330" r:id="rId20"/>
    <p:sldId id="1331" r:id="rId21"/>
    <p:sldId id="1332" r:id="rId22"/>
    <p:sldId id="1334" r:id="rId23"/>
    <p:sldId id="1285" r:id="rId24"/>
    <p:sldId id="1336" r:id="rId25"/>
    <p:sldId id="1337" r:id="rId26"/>
    <p:sldId id="1340" r:id="rId27"/>
    <p:sldId id="1277" r:id="rId28"/>
    <p:sldId id="1338" r:id="rId29"/>
    <p:sldId id="1275" r:id="rId30"/>
    <p:sldId id="1339" r:id="rId31"/>
    <p:sldId id="1258" r:id="rId32"/>
  </p:sldIdLst>
  <p:sldSz cx="12196445" cy="6858000"/>
  <p:notesSz cx="6858000" cy="9144000"/>
  <p:custDataLst>
    <p:tags r:id="rId37"/>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DBEB"/>
    <a:srgbClr val="48CEE4"/>
    <a:srgbClr val="24B9D1"/>
    <a:srgbClr val="848484"/>
    <a:srgbClr val="A5A5A5"/>
    <a:srgbClr val="585858"/>
    <a:srgbClr val="2E2E2E"/>
    <a:srgbClr val="4F4F4F"/>
    <a:srgbClr val="FFAB15"/>
    <a:srgbClr val="FFC7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36" autoAdjust="0"/>
    <p:restoredTop sz="96210" autoAdjust="0"/>
  </p:normalViewPr>
  <p:slideViewPr>
    <p:cSldViewPr snapToObjects="1">
      <p:cViewPr>
        <p:scale>
          <a:sx n="70" d="100"/>
          <a:sy n="70" d="100"/>
        </p:scale>
        <p:origin x="2256" y="10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6F6F6"/>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2400">
          <a:solidFill>
            <a:schemeClr val="accent1"/>
          </a:solidFill>
          <a:latin typeface="+mj-lt"/>
          <a:ea typeface="+mj-ea"/>
          <a:cs typeface="+mj-cs"/>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1" fontAlgn="base" hangingPunct="1">
        <a:spcBef>
          <a:spcPct val="20000"/>
        </a:spcBef>
        <a:spcAft>
          <a:spcPct val="0"/>
        </a:spcAft>
        <a:buChar char="•"/>
        <a:defRPr sz="2000">
          <a:solidFill>
            <a:schemeClr val="accent1"/>
          </a:solidFill>
          <a:latin typeface="+mn-lt"/>
          <a:ea typeface="+mn-ea"/>
          <a:cs typeface="+mn-cs"/>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16.jpeg"/><Relationship Id="rId1"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4" name="Rectangle 5"/>
          <p:cNvSpPr>
            <a:spLocks noChangeArrowheads="1"/>
          </p:cNvSpPr>
          <p:nvPr/>
        </p:nvSpPr>
        <p:spPr bwMode="auto">
          <a:xfrm>
            <a:off x="0" y="2511189"/>
            <a:ext cx="12196763" cy="2135662"/>
          </a:xfrm>
          <a:prstGeom prst="rect">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21" name="文本框 20"/>
          <p:cNvSpPr txBox="1"/>
          <p:nvPr/>
        </p:nvSpPr>
        <p:spPr>
          <a:xfrm>
            <a:off x="5413376" y="3058617"/>
            <a:ext cx="6413786" cy="1015663"/>
          </a:xfrm>
          <a:prstGeom prst="rect">
            <a:avLst/>
          </a:prstGeom>
          <a:noFill/>
        </p:spPr>
        <p:txBody>
          <a:bodyPr wrap="square" rtlCol="0">
            <a:spAutoFit/>
          </a:bodyPr>
          <a:lstStyle/>
          <a:p>
            <a:pPr algn="r"/>
            <a:r>
              <a:rPr lang="zh-CN" altLang="en-US" sz="6000" b="1">
                <a:solidFill>
                  <a:schemeClr val="bg1"/>
                </a:solidFill>
                <a:latin typeface="+mj-ea"/>
                <a:ea typeface="+mj-ea"/>
              </a:rPr>
              <a:t>客户关怀培训课程</a:t>
            </a:r>
            <a:endParaRPr lang="zh-CN" altLang="en-US" sz="6000" b="1" dirty="0">
              <a:solidFill>
                <a:schemeClr val="bg1"/>
              </a:solidFill>
              <a:latin typeface="+mj-ea"/>
              <a:ea typeface="+mj-ea"/>
            </a:endParaRPr>
          </a:p>
        </p:txBody>
      </p:sp>
      <p:sp>
        <p:nvSpPr>
          <p:cNvPr id="23" name="Freeform 23"/>
          <p:cNvSpPr>
            <a:spLocks noEditPoints="1"/>
          </p:cNvSpPr>
          <p:nvPr/>
        </p:nvSpPr>
        <p:spPr bwMode="auto">
          <a:xfrm>
            <a:off x="10143588" y="679820"/>
            <a:ext cx="1437443" cy="731356"/>
          </a:xfrm>
          <a:custGeom>
            <a:avLst/>
            <a:gdLst>
              <a:gd name="T0" fmla="*/ 1482 w 2028"/>
              <a:gd name="T1" fmla="*/ 144 h 1040"/>
              <a:gd name="T2" fmla="*/ 209 w 2028"/>
              <a:gd name="T3" fmla="*/ 1036 h 1040"/>
              <a:gd name="T4" fmla="*/ 197 w 2028"/>
              <a:gd name="T5" fmla="*/ 896 h 1040"/>
              <a:gd name="T6" fmla="*/ 214 w 2028"/>
              <a:gd name="T7" fmla="*/ 839 h 1040"/>
              <a:gd name="T8" fmla="*/ 214 w 2028"/>
              <a:gd name="T9" fmla="*/ 910 h 1040"/>
              <a:gd name="T10" fmla="*/ 104 w 2028"/>
              <a:gd name="T11" fmla="*/ 1001 h 1040"/>
              <a:gd name="T12" fmla="*/ 166 w 2028"/>
              <a:gd name="T13" fmla="*/ 962 h 1040"/>
              <a:gd name="T14" fmla="*/ 131 w 2028"/>
              <a:gd name="T15" fmla="*/ 876 h 1040"/>
              <a:gd name="T16" fmla="*/ 342 w 2028"/>
              <a:gd name="T17" fmla="*/ 1029 h 1040"/>
              <a:gd name="T18" fmla="*/ 437 w 2028"/>
              <a:gd name="T19" fmla="*/ 861 h 1040"/>
              <a:gd name="T20" fmla="*/ 495 w 2028"/>
              <a:gd name="T21" fmla="*/ 905 h 1040"/>
              <a:gd name="T22" fmla="*/ 401 w 2028"/>
              <a:gd name="T23" fmla="*/ 892 h 1040"/>
              <a:gd name="T24" fmla="*/ 363 w 2028"/>
              <a:gd name="T25" fmla="*/ 861 h 1040"/>
              <a:gd name="T26" fmla="*/ 393 w 2028"/>
              <a:gd name="T27" fmla="*/ 933 h 1040"/>
              <a:gd name="T28" fmla="*/ 457 w 2028"/>
              <a:gd name="T29" fmla="*/ 1015 h 1040"/>
              <a:gd name="T30" fmla="*/ 575 w 2028"/>
              <a:gd name="T31" fmla="*/ 964 h 1040"/>
              <a:gd name="T32" fmla="*/ 667 w 2028"/>
              <a:gd name="T33" fmla="*/ 902 h 1040"/>
              <a:gd name="T34" fmla="*/ 580 w 2028"/>
              <a:gd name="T35" fmla="*/ 1040 h 1040"/>
              <a:gd name="T36" fmla="*/ 520 w 2028"/>
              <a:gd name="T37" fmla="*/ 879 h 1040"/>
              <a:gd name="T38" fmla="*/ 580 w 2028"/>
              <a:gd name="T39" fmla="*/ 926 h 1040"/>
              <a:gd name="T40" fmla="*/ 543 w 2028"/>
              <a:gd name="T41" fmla="*/ 956 h 1040"/>
              <a:gd name="T42" fmla="*/ 639 w 2028"/>
              <a:gd name="T43" fmla="*/ 964 h 1040"/>
              <a:gd name="T44" fmla="*/ 824 w 2028"/>
              <a:gd name="T45" fmla="*/ 1024 h 1040"/>
              <a:gd name="T46" fmla="*/ 778 w 2028"/>
              <a:gd name="T47" fmla="*/ 997 h 1040"/>
              <a:gd name="T48" fmla="*/ 852 w 2028"/>
              <a:gd name="T49" fmla="*/ 875 h 1040"/>
              <a:gd name="T50" fmla="*/ 927 w 2028"/>
              <a:gd name="T51" fmla="*/ 918 h 1040"/>
              <a:gd name="T52" fmla="*/ 873 w 2028"/>
              <a:gd name="T53" fmla="*/ 1003 h 1040"/>
              <a:gd name="T54" fmla="*/ 1053 w 2028"/>
              <a:gd name="T55" fmla="*/ 839 h 1040"/>
              <a:gd name="T56" fmla="*/ 1027 w 2028"/>
              <a:gd name="T57" fmla="*/ 908 h 1040"/>
              <a:gd name="T58" fmla="*/ 1118 w 2028"/>
              <a:gd name="T59" fmla="*/ 990 h 1040"/>
              <a:gd name="T60" fmla="*/ 1001 w 2028"/>
              <a:gd name="T61" fmla="*/ 962 h 1040"/>
              <a:gd name="T62" fmla="*/ 1074 w 2028"/>
              <a:gd name="T63" fmla="*/ 960 h 1040"/>
              <a:gd name="T64" fmla="*/ 1147 w 2028"/>
              <a:gd name="T65" fmla="*/ 954 h 1040"/>
              <a:gd name="T66" fmla="*/ 1161 w 2028"/>
              <a:gd name="T67" fmla="*/ 1006 h 1040"/>
              <a:gd name="T68" fmla="*/ 1050 w 2028"/>
              <a:gd name="T69" fmla="*/ 963 h 1040"/>
              <a:gd name="T70" fmla="*/ 1265 w 2028"/>
              <a:gd name="T71" fmla="*/ 873 h 1040"/>
              <a:gd name="T72" fmla="*/ 1300 w 2028"/>
              <a:gd name="T73" fmla="*/ 840 h 1040"/>
              <a:gd name="T74" fmla="*/ 1331 w 2028"/>
              <a:gd name="T75" fmla="*/ 1019 h 1040"/>
              <a:gd name="T76" fmla="*/ 1203 w 2028"/>
              <a:gd name="T77" fmla="*/ 952 h 1040"/>
              <a:gd name="T78" fmla="*/ 1334 w 2028"/>
              <a:gd name="T79" fmla="*/ 966 h 1040"/>
              <a:gd name="T80" fmla="*/ 1486 w 2028"/>
              <a:gd name="T81" fmla="*/ 1012 h 1040"/>
              <a:gd name="T82" fmla="*/ 1504 w 2028"/>
              <a:gd name="T83" fmla="*/ 936 h 1040"/>
              <a:gd name="T84" fmla="*/ 1525 w 2028"/>
              <a:gd name="T85" fmla="*/ 934 h 1040"/>
              <a:gd name="T86" fmla="*/ 1766 w 2028"/>
              <a:gd name="T87" fmla="*/ 871 h 1040"/>
              <a:gd name="T88" fmla="*/ 1815 w 2028"/>
              <a:gd name="T89" fmla="*/ 930 h 1040"/>
              <a:gd name="T90" fmla="*/ 1873 w 2028"/>
              <a:gd name="T91" fmla="*/ 993 h 1040"/>
              <a:gd name="T92" fmla="*/ 1889 w 2028"/>
              <a:gd name="T93" fmla="*/ 888 h 1040"/>
              <a:gd name="T94" fmla="*/ 786 w 2028"/>
              <a:gd name="T95" fmla="*/ 74 h 1040"/>
              <a:gd name="T96" fmla="*/ 782 w 2028"/>
              <a:gd name="T97" fmla="*/ 438 h 1040"/>
              <a:gd name="T98" fmla="*/ 1374 w 2028"/>
              <a:gd name="T99" fmla="*/ 619 h 1040"/>
              <a:gd name="T100" fmla="*/ 1352 w 2028"/>
              <a:gd name="T101" fmla="*/ 359 h 1040"/>
              <a:gd name="T102" fmla="*/ 1256 w 2028"/>
              <a:gd name="T103" fmla="*/ 439 h 1040"/>
              <a:gd name="T104" fmla="*/ 1726 w 2028"/>
              <a:gd name="T105" fmla="*/ 409 h 1040"/>
              <a:gd name="T106" fmla="*/ 601 w 2028"/>
              <a:gd name="T107" fmla="*/ 593 h 1040"/>
              <a:gd name="T108" fmla="*/ 593 w 2028"/>
              <a:gd name="T109" fmla="*/ 155 h 1040"/>
              <a:gd name="T110" fmla="*/ 1077 w 2028"/>
              <a:gd name="T111" fmla="*/ 155 h 1040"/>
              <a:gd name="T112" fmla="*/ 1077 w 2028"/>
              <a:gd name="T113" fmla="*/ 201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28" h="1040">
                <a:moveTo>
                  <a:pt x="1435" y="0"/>
                </a:moveTo>
                <a:lnTo>
                  <a:pt x="2028" y="0"/>
                </a:lnTo>
                <a:lnTo>
                  <a:pt x="2028" y="593"/>
                </a:lnTo>
                <a:lnTo>
                  <a:pt x="1564" y="593"/>
                </a:lnTo>
                <a:lnTo>
                  <a:pt x="1564" y="547"/>
                </a:lnTo>
                <a:lnTo>
                  <a:pt x="1982" y="547"/>
                </a:lnTo>
                <a:lnTo>
                  <a:pt x="1982" y="46"/>
                </a:lnTo>
                <a:lnTo>
                  <a:pt x="1482" y="46"/>
                </a:lnTo>
                <a:lnTo>
                  <a:pt x="1482" y="144"/>
                </a:lnTo>
                <a:lnTo>
                  <a:pt x="1435" y="144"/>
                </a:lnTo>
                <a:lnTo>
                  <a:pt x="1435" y="0"/>
                </a:lnTo>
                <a:close/>
                <a:moveTo>
                  <a:pt x="166" y="1038"/>
                </a:moveTo>
                <a:lnTo>
                  <a:pt x="150" y="1038"/>
                </a:lnTo>
                <a:lnTo>
                  <a:pt x="150" y="935"/>
                </a:lnTo>
                <a:lnTo>
                  <a:pt x="262" y="935"/>
                </a:lnTo>
                <a:lnTo>
                  <a:pt x="262" y="1014"/>
                </a:lnTo>
                <a:cubicBezTo>
                  <a:pt x="262" y="1029"/>
                  <a:pt x="255" y="1036"/>
                  <a:pt x="240" y="1036"/>
                </a:cubicBezTo>
                <a:cubicBezTo>
                  <a:pt x="232" y="1036"/>
                  <a:pt x="222" y="1036"/>
                  <a:pt x="209" y="1036"/>
                </a:cubicBezTo>
                <a:cubicBezTo>
                  <a:pt x="209" y="1032"/>
                  <a:pt x="208" y="1027"/>
                  <a:pt x="206" y="1021"/>
                </a:cubicBezTo>
                <a:cubicBezTo>
                  <a:pt x="218" y="1022"/>
                  <a:pt x="228" y="1022"/>
                  <a:pt x="235" y="1022"/>
                </a:cubicBezTo>
                <a:cubicBezTo>
                  <a:pt x="243" y="1022"/>
                  <a:pt x="247" y="1018"/>
                  <a:pt x="247" y="1011"/>
                </a:cubicBezTo>
                <a:lnTo>
                  <a:pt x="247" y="1001"/>
                </a:lnTo>
                <a:lnTo>
                  <a:pt x="166" y="1001"/>
                </a:lnTo>
                <a:lnTo>
                  <a:pt x="166" y="1038"/>
                </a:lnTo>
                <a:close/>
                <a:moveTo>
                  <a:pt x="132" y="910"/>
                </a:moveTo>
                <a:lnTo>
                  <a:pt x="197" y="910"/>
                </a:lnTo>
                <a:lnTo>
                  <a:pt x="197" y="896"/>
                </a:lnTo>
                <a:lnTo>
                  <a:pt x="145" y="896"/>
                </a:lnTo>
                <a:lnTo>
                  <a:pt x="145" y="883"/>
                </a:lnTo>
                <a:lnTo>
                  <a:pt x="197" y="883"/>
                </a:lnTo>
                <a:lnTo>
                  <a:pt x="197" y="870"/>
                </a:lnTo>
                <a:lnTo>
                  <a:pt x="138" y="870"/>
                </a:lnTo>
                <a:lnTo>
                  <a:pt x="138" y="857"/>
                </a:lnTo>
                <a:lnTo>
                  <a:pt x="197" y="857"/>
                </a:lnTo>
                <a:lnTo>
                  <a:pt x="197" y="839"/>
                </a:lnTo>
                <a:lnTo>
                  <a:pt x="214" y="839"/>
                </a:lnTo>
                <a:lnTo>
                  <a:pt x="214" y="857"/>
                </a:lnTo>
                <a:lnTo>
                  <a:pt x="276" y="857"/>
                </a:lnTo>
                <a:lnTo>
                  <a:pt x="276" y="870"/>
                </a:lnTo>
                <a:lnTo>
                  <a:pt x="214" y="870"/>
                </a:lnTo>
                <a:lnTo>
                  <a:pt x="214" y="883"/>
                </a:lnTo>
                <a:lnTo>
                  <a:pt x="270" y="883"/>
                </a:lnTo>
                <a:lnTo>
                  <a:pt x="270" y="896"/>
                </a:lnTo>
                <a:lnTo>
                  <a:pt x="214" y="896"/>
                </a:lnTo>
                <a:lnTo>
                  <a:pt x="214" y="910"/>
                </a:lnTo>
                <a:lnTo>
                  <a:pt x="280" y="910"/>
                </a:lnTo>
                <a:lnTo>
                  <a:pt x="280" y="923"/>
                </a:lnTo>
                <a:lnTo>
                  <a:pt x="132" y="923"/>
                </a:lnTo>
                <a:lnTo>
                  <a:pt x="132" y="910"/>
                </a:lnTo>
                <a:close/>
                <a:moveTo>
                  <a:pt x="142" y="988"/>
                </a:moveTo>
                <a:cubicBezTo>
                  <a:pt x="142" y="995"/>
                  <a:pt x="143" y="1001"/>
                  <a:pt x="143" y="1006"/>
                </a:cubicBezTo>
                <a:cubicBezTo>
                  <a:pt x="129" y="1015"/>
                  <a:pt x="116" y="1024"/>
                  <a:pt x="106" y="1032"/>
                </a:cubicBezTo>
                <a:lnTo>
                  <a:pt x="97" y="1019"/>
                </a:lnTo>
                <a:cubicBezTo>
                  <a:pt x="101" y="1014"/>
                  <a:pt x="104" y="1008"/>
                  <a:pt x="104" y="1001"/>
                </a:cubicBezTo>
                <a:lnTo>
                  <a:pt x="104" y="924"/>
                </a:lnTo>
                <a:lnTo>
                  <a:pt x="79" y="924"/>
                </a:lnTo>
                <a:lnTo>
                  <a:pt x="79" y="909"/>
                </a:lnTo>
                <a:lnTo>
                  <a:pt x="119" y="909"/>
                </a:lnTo>
                <a:lnTo>
                  <a:pt x="119" y="1004"/>
                </a:lnTo>
                <a:cubicBezTo>
                  <a:pt x="127" y="999"/>
                  <a:pt x="134" y="993"/>
                  <a:pt x="142" y="988"/>
                </a:cubicBezTo>
                <a:close/>
                <a:moveTo>
                  <a:pt x="247" y="948"/>
                </a:moveTo>
                <a:lnTo>
                  <a:pt x="166" y="948"/>
                </a:lnTo>
                <a:lnTo>
                  <a:pt x="166" y="962"/>
                </a:lnTo>
                <a:lnTo>
                  <a:pt x="247" y="962"/>
                </a:lnTo>
                <a:lnTo>
                  <a:pt x="247" y="948"/>
                </a:lnTo>
                <a:close/>
                <a:moveTo>
                  <a:pt x="166" y="989"/>
                </a:moveTo>
                <a:lnTo>
                  <a:pt x="247" y="989"/>
                </a:lnTo>
                <a:lnTo>
                  <a:pt x="247" y="975"/>
                </a:lnTo>
                <a:lnTo>
                  <a:pt x="166" y="975"/>
                </a:lnTo>
                <a:lnTo>
                  <a:pt x="166" y="989"/>
                </a:lnTo>
                <a:close/>
                <a:moveTo>
                  <a:pt x="102" y="845"/>
                </a:moveTo>
                <a:cubicBezTo>
                  <a:pt x="113" y="856"/>
                  <a:pt x="123" y="867"/>
                  <a:pt x="131" y="876"/>
                </a:cubicBezTo>
                <a:lnTo>
                  <a:pt x="117" y="888"/>
                </a:lnTo>
                <a:cubicBezTo>
                  <a:pt x="108" y="876"/>
                  <a:pt x="99" y="865"/>
                  <a:pt x="90" y="856"/>
                </a:cubicBezTo>
                <a:lnTo>
                  <a:pt x="102" y="845"/>
                </a:lnTo>
                <a:close/>
                <a:moveTo>
                  <a:pt x="327" y="948"/>
                </a:moveTo>
                <a:lnTo>
                  <a:pt x="471" y="948"/>
                </a:lnTo>
                <a:lnTo>
                  <a:pt x="471" y="1040"/>
                </a:lnTo>
                <a:lnTo>
                  <a:pt x="457" y="1040"/>
                </a:lnTo>
                <a:lnTo>
                  <a:pt x="457" y="1029"/>
                </a:lnTo>
                <a:lnTo>
                  <a:pt x="342" y="1029"/>
                </a:lnTo>
                <a:lnTo>
                  <a:pt x="342" y="1040"/>
                </a:lnTo>
                <a:lnTo>
                  <a:pt x="327" y="1040"/>
                </a:lnTo>
                <a:lnTo>
                  <a:pt x="327" y="948"/>
                </a:lnTo>
                <a:close/>
                <a:moveTo>
                  <a:pt x="401" y="892"/>
                </a:moveTo>
                <a:lnTo>
                  <a:pt x="435" y="892"/>
                </a:lnTo>
                <a:cubicBezTo>
                  <a:pt x="436" y="887"/>
                  <a:pt x="437" y="881"/>
                  <a:pt x="437" y="874"/>
                </a:cubicBezTo>
                <a:lnTo>
                  <a:pt x="402" y="874"/>
                </a:lnTo>
                <a:lnTo>
                  <a:pt x="402" y="861"/>
                </a:lnTo>
                <a:lnTo>
                  <a:pt x="437" y="861"/>
                </a:lnTo>
                <a:lnTo>
                  <a:pt x="437" y="841"/>
                </a:lnTo>
                <a:lnTo>
                  <a:pt x="451" y="841"/>
                </a:lnTo>
                <a:lnTo>
                  <a:pt x="451" y="861"/>
                </a:lnTo>
                <a:lnTo>
                  <a:pt x="491" y="861"/>
                </a:lnTo>
                <a:lnTo>
                  <a:pt x="491" y="874"/>
                </a:lnTo>
                <a:lnTo>
                  <a:pt x="451" y="874"/>
                </a:lnTo>
                <a:cubicBezTo>
                  <a:pt x="451" y="881"/>
                  <a:pt x="450" y="887"/>
                  <a:pt x="450" y="892"/>
                </a:cubicBezTo>
                <a:lnTo>
                  <a:pt x="495" y="892"/>
                </a:lnTo>
                <a:lnTo>
                  <a:pt x="495" y="905"/>
                </a:lnTo>
                <a:lnTo>
                  <a:pt x="452" y="905"/>
                </a:lnTo>
                <a:cubicBezTo>
                  <a:pt x="462" y="923"/>
                  <a:pt x="478" y="935"/>
                  <a:pt x="500" y="941"/>
                </a:cubicBezTo>
                <a:cubicBezTo>
                  <a:pt x="496" y="945"/>
                  <a:pt x="493" y="949"/>
                  <a:pt x="490" y="954"/>
                </a:cubicBezTo>
                <a:cubicBezTo>
                  <a:pt x="469" y="946"/>
                  <a:pt x="453" y="932"/>
                  <a:pt x="443" y="914"/>
                </a:cubicBezTo>
                <a:cubicBezTo>
                  <a:pt x="437" y="925"/>
                  <a:pt x="424" y="935"/>
                  <a:pt x="403" y="944"/>
                </a:cubicBezTo>
                <a:cubicBezTo>
                  <a:pt x="401" y="940"/>
                  <a:pt x="398" y="936"/>
                  <a:pt x="395" y="932"/>
                </a:cubicBezTo>
                <a:cubicBezTo>
                  <a:pt x="414" y="925"/>
                  <a:pt x="426" y="916"/>
                  <a:pt x="432" y="905"/>
                </a:cubicBezTo>
                <a:lnTo>
                  <a:pt x="401" y="905"/>
                </a:lnTo>
                <a:lnTo>
                  <a:pt x="401" y="892"/>
                </a:lnTo>
                <a:close/>
                <a:moveTo>
                  <a:pt x="301" y="892"/>
                </a:moveTo>
                <a:lnTo>
                  <a:pt x="348" y="892"/>
                </a:lnTo>
                <a:cubicBezTo>
                  <a:pt x="349" y="887"/>
                  <a:pt x="349" y="881"/>
                  <a:pt x="349" y="874"/>
                </a:cubicBezTo>
                <a:lnTo>
                  <a:pt x="306" y="874"/>
                </a:lnTo>
                <a:lnTo>
                  <a:pt x="306" y="861"/>
                </a:lnTo>
                <a:lnTo>
                  <a:pt x="349" y="861"/>
                </a:lnTo>
                <a:lnTo>
                  <a:pt x="349" y="841"/>
                </a:lnTo>
                <a:lnTo>
                  <a:pt x="363" y="841"/>
                </a:lnTo>
                <a:lnTo>
                  <a:pt x="363" y="861"/>
                </a:lnTo>
                <a:lnTo>
                  <a:pt x="395" y="861"/>
                </a:lnTo>
                <a:lnTo>
                  <a:pt x="395" y="874"/>
                </a:lnTo>
                <a:lnTo>
                  <a:pt x="363" y="874"/>
                </a:lnTo>
                <a:cubicBezTo>
                  <a:pt x="363" y="881"/>
                  <a:pt x="363" y="887"/>
                  <a:pt x="362" y="892"/>
                </a:cubicBezTo>
                <a:lnTo>
                  <a:pt x="396" y="892"/>
                </a:lnTo>
                <a:lnTo>
                  <a:pt x="396" y="905"/>
                </a:lnTo>
                <a:lnTo>
                  <a:pt x="360" y="905"/>
                </a:lnTo>
                <a:cubicBezTo>
                  <a:pt x="359" y="907"/>
                  <a:pt x="359" y="909"/>
                  <a:pt x="358" y="911"/>
                </a:cubicBezTo>
                <a:cubicBezTo>
                  <a:pt x="370" y="917"/>
                  <a:pt x="381" y="924"/>
                  <a:pt x="393" y="933"/>
                </a:cubicBezTo>
                <a:lnTo>
                  <a:pt x="384" y="944"/>
                </a:lnTo>
                <a:cubicBezTo>
                  <a:pt x="374" y="936"/>
                  <a:pt x="364" y="928"/>
                  <a:pt x="353" y="922"/>
                </a:cubicBezTo>
                <a:cubicBezTo>
                  <a:pt x="345" y="935"/>
                  <a:pt x="329" y="947"/>
                  <a:pt x="308" y="958"/>
                </a:cubicBezTo>
                <a:cubicBezTo>
                  <a:pt x="305" y="954"/>
                  <a:pt x="302" y="950"/>
                  <a:pt x="298" y="945"/>
                </a:cubicBezTo>
                <a:cubicBezTo>
                  <a:pt x="325" y="934"/>
                  <a:pt x="341" y="920"/>
                  <a:pt x="345" y="905"/>
                </a:cubicBezTo>
                <a:lnTo>
                  <a:pt x="301" y="905"/>
                </a:lnTo>
                <a:lnTo>
                  <a:pt x="301" y="892"/>
                </a:lnTo>
                <a:close/>
                <a:moveTo>
                  <a:pt x="342" y="1015"/>
                </a:moveTo>
                <a:lnTo>
                  <a:pt x="457" y="1015"/>
                </a:lnTo>
                <a:lnTo>
                  <a:pt x="457" y="995"/>
                </a:lnTo>
                <a:lnTo>
                  <a:pt x="342" y="995"/>
                </a:lnTo>
                <a:lnTo>
                  <a:pt x="342" y="1015"/>
                </a:lnTo>
                <a:close/>
                <a:moveTo>
                  <a:pt x="457" y="961"/>
                </a:moveTo>
                <a:lnTo>
                  <a:pt x="342" y="961"/>
                </a:lnTo>
                <a:lnTo>
                  <a:pt x="342" y="981"/>
                </a:lnTo>
                <a:lnTo>
                  <a:pt x="457" y="981"/>
                </a:lnTo>
                <a:lnTo>
                  <a:pt x="457" y="961"/>
                </a:lnTo>
                <a:close/>
                <a:moveTo>
                  <a:pt x="575" y="964"/>
                </a:moveTo>
                <a:lnTo>
                  <a:pt x="593" y="964"/>
                </a:lnTo>
                <a:lnTo>
                  <a:pt x="593" y="909"/>
                </a:lnTo>
                <a:cubicBezTo>
                  <a:pt x="590" y="906"/>
                  <a:pt x="586" y="903"/>
                  <a:pt x="581" y="900"/>
                </a:cubicBezTo>
                <a:cubicBezTo>
                  <a:pt x="599" y="881"/>
                  <a:pt x="613" y="861"/>
                  <a:pt x="624" y="839"/>
                </a:cubicBezTo>
                <a:lnTo>
                  <a:pt x="640" y="841"/>
                </a:lnTo>
                <a:cubicBezTo>
                  <a:pt x="637" y="848"/>
                  <a:pt x="634" y="854"/>
                  <a:pt x="630" y="860"/>
                </a:cubicBezTo>
                <a:lnTo>
                  <a:pt x="691" y="860"/>
                </a:lnTo>
                <a:lnTo>
                  <a:pt x="691" y="874"/>
                </a:lnTo>
                <a:cubicBezTo>
                  <a:pt x="686" y="880"/>
                  <a:pt x="678" y="890"/>
                  <a:pt x="667" y="902"/>
                </a:cubicBezTo>
                <a:lnTo>
                  <a:pt x="704" y="902"/>
                </a:lnTo>
                <a:lnTo>
                  <a:pt x="704" y="964"/>
                </a:lnTo>
                <a:lnTo>
                  <a:pt x="720" y="964"/>
                </a:lnTo>
                <a:lnTo>
                  <a:pt x="720" y="978"/>
                </a:lnTo>
                <a:lnTo>
                  <a:pt x="657" y="978"/>
                </a:lnTo>
                <a:cubicBezTo>
                  <a:pt x="668" y="1001"/>
                  <a:pt x="688" y="1016"/>
                  <a:pt x="719" y="1022"/>
                </a:cubicBezTo>
                <a:cubicBezTo>
                  <a:pt x="714" y="1028"/>
                  <a:pt x="710" y="1034"/>
                  <a:pt x="707" y="1039"/>
                </a:cubicBezTo>
                <a:cubicBezTo>
                  <a:pt x="679" y="1029"/>
                  <a:pt x="659" y="1012"/>
                  <a:pt x="648" y="988"/>
                </a:cubicBezTo>
                <a:cubicBezTo>
                  <a:pt x="640" y="1009"/>
                  <a:pt x="618" y="1026"/>
                  <a:pt x="580" y="1040"/>
                </a:cubicBezTo>
                <a:cubicBezTo>
                  <a:pt x="577" y="1035"/>
                  <a:pt x="573" y="1030"/>
                  <a:pt x="569" y="1025"/>
                </a:cubicBezTo>
                <a:cubicBezTo>
                  <a:pt x="608" y="1014"/>
                  <a:pt x="630" y="998"/>
                  <a:pt x="636" y="978"/>
                </a:cubicBezTo>
                <a:lnTo>
                  <a:pt x="575" y="978"/>
                </a:lnTo>
                <a:lnTo>
                  <a:pt x="575" y="964"/>
                </a:lnTo>
                <a:close/>
                <a:moveTo>
                  <a:pt x="518" y="947"/>
                </a:moveTo>
                <a:cubicBezTo>
                  <a:pt x="526" y="945"/>
                  <a:pt x="534" y="942"/>
                  <a:pt x="543" y="939"/>
                </a:cubicBezTo>
                <a:lnTo>
                  <a:pt x="543" y="892"/>
                </a:lnTo>
                <a:lnTo>
                  <a:pt x="520" y="892"/>
                </a:lnTo>
                <a:lnTo>
                  <a:pt x="520" y="879"/>
                </a:lnTo>
                <a:lnTo>
                  <a:pt x="543" y="879"/>
                </a:lnTo>
                <a:lnTo>
                  <a:pt x="543" y="841"/>
                </a:lnTo>
                <a:lnTo>
                  <a:pt x="559" y="841"/>
                </a:lnTo>
                <a:lnTo>
                  <a:pt x="559" y="879"/>
                </a:lnTo>
                <a:lnTo>
                  <a:pt x="582" y="879"/>
                </a:lnTo>
                <a:lnTo>
                  <a:pt x="582" y="892"/>
                </a:lnTo>
                <a:lnTo>
                  <a:pt x="559" y="892"/>
                </a:lnTo>
                <a:lnTo>
                  <a:pt x="559" y="934"/>
                </a:lnTo>
                <a:cubicBezTo>
                  <a:pt x="566" y="932"/>
                  <a:pt x="573" y="929"/>
                  <a:pt x="580" y="926"/>
                </a:cubicBezTo>
                <a:cubicBezTo>
                  <a:pt x="580" y="933"/>
                  <a:pt x="580" y="938"/>
                  <a:pt x="580" y="942"/>
                </a:cubicBezTo>
                <a:cubicBezTo>
                  <a:pt x="579" y="943"/>
                  <a:pt x="572" y="945"/>
                  <a:pt x="559" y="950"/>
                </a:cubicBezTo>
                <a:lnTo>
                  <a:pt x="559" y="1015"/>
                </a:lnTo>
                <a:cubicBezTo>
                  <a:pt x="559" y="1029"/>
                  <a:pt x="553" y="1036"/>
                  <a:pt x="540" y="1037"/>
                </a:cubicBezTo>
                <a:cubicBezTo>
                  <a:pt x="534" y="1037"/>
                  <a:pt x="528" y="1037"/>
                  <a:pt x="520" y="1037"/>
                </a:cubicBezTo>
                <a:cubicBezTo>
                  <a:pt x="519" y="1032"/>
                  <a:pt x="518" y="1026"/>
                  <a:pt x="517" y="1020"/>
                </a:cubicBezTo>
                <a:cubicBezTo>
                  <a:pt x="525" y="1021"/>
                  <a:pt x="531" y="1022"/>
                  <a:pt x="536" y="1022"/>
                </a:cubicBezTo>
                <a:cubicBezTo>
                  <a:pt x="541" y="1022"/>
                  <a:pt x="543" y="1019"/>
                  <a:pt x="543" y="1013"/>
                </a:cubicBezTo>
                <a:lnTo>
                  <a:pt x="543" y="956"/>
                </a:lnTo>
                <a:cubicBezTo>
                  <a:pt x="537" y="958"/>
                  <a:pt x="529" y="961"/>
                  <a:pt x="520" y="964"/>
                </a:cubicBezTo>
                <a:lnTo>
                  <a:pt x="518" y="947"/>
                </a:lnTo>
                <a:close/>
                <a:moveTo>
                  <a:pt x="689" y="916"/>
                </a:moveTo>
                <a:lnTo>
                  <a:pt x="655" y="916"/>
                </a:lnTo>
                <a:cubicBezTo>
                  <a:pt x="655" y="933"/>
                  <a:pt x="655" y="949"/>
                  <a:pt x="654" y="964"/>
                </a:cubicBezTo>
                <a:lnTo>
                  <a:pt x="689" y="964"/>
                </a:lnTo>
                <a:lnTo>
                  <a:pt x="689" y="916"/>
                </a:lnTo>
                <a:close/>
                <a:moveTo>
                  <a:pt x="607" y="964"/>
                </a:moveTo>
                <a:lnTo>
                  <a:pt x="639" y="964"/>
                </a:lnTo>
                <a:cubicBezTo>
                  <a:pt x="640" y="957"/>
                  <a:pt x="641" y="941"/>
                  <a:pt x="641" y="916"/>
                </a:cubicBezTo>
                <a:lnTo>
                  <a:pt x="607" y="916"/>
                </a:lnTo>
                <a:lnTo>
                  <a:pt x="607" y="964"/>
                </a:lnTo>
                <a:close/>
                <a:moveTo>
                  <a:pt x="672" y="874"/>
                </a:moveTo>
                <a:lnTo>
                  <a:pt x="621" y="874"/>
                </a:lnTo>
                <a:cubicBezTo>
                  <a:pt x="614" y="884"/>
                  <a:pt x="607" y="893"/>
                  <a:pt x="599" y="902"/>
                </a:cubicBezTo>
                <a:lnTo>
                  <a:pt x="650" y="902"/>
                </a:lnTo>
                <a:cubicBezTo>
                  <a:pt x="659" y="891"/>
                  <a:pt x="667" y="882"/>
                  <a:pt x="672" y="874"/>
                </a:cubicBezTo>
                <a:close/>
                <a:moveTo>
                  <a:pt x="824" y="1024"/>
                </a:moveTo>
                <a:cubicBezTo>
                  <a:pt x="840" y="1013"/>
                  <a:pt x="854" y="1001"/>
                  <a:pt x="866" y="987"/>
                </a:cubicBezTo>
                <a:cubicBezTo>
                  <a:pt x="858" y="967"/>
                  <a:pt x="854" y="935"/>
                  <a:pt x="852" y="890"/>
                </a:cubicBezTo>
                <a:lnTo>
                  <a:pt x="776" y="890"/>
                </a:lnTo>
                <a:lnTo>
                  <a:pt x="776" y="921"/>
                </a:lnTo>
                <a:lnTo>
                  <a:pt x="834" y="921"/>
                </a:lnTo>
                <a:cubicBezTo>
                  <a:pt x="833" y="947"/>
                  <a:pt x="832" y="969"/>
                  <a:pt x="831" y="986"/>
                </a:cubicBezTo>
                <a:cubicBezTo>
                  <a:pt x="829" y="1005"/>
                  <a:pt x="820" y="1014"/>
                  <a:pt x="804" y="1014"/>
                </a:cubicBezTo>
                <a:cubicBezTo>
                  <a:pt x="798" y="1014"/>
                  <a:pt x="791" y="1014"/>
                  <a:pt x="782" y="1013"/>
                </a:cubicBezTo>
                <a:cubicBezTo>
                  <a:pt x="781" y="1008"/>
                  <a:pt x="780" y="1003"/>
                  <a:pt x="778" y="997"/>
                </a:cubicBezTo>
                <a:cubicBezTo>
                  <a:pt x="788" y="998"/>
                  <a:pt x="796" y="999"/>
                  <a:pt x="802" y="999"/>
                </a:cubicBezTo>
                <a:cubicBezTo>
                  <a:pt x="810" y="999"/>
                  <a:pt x="814" y="993"/>
                  <a:pt x="815" y="982"/>
                </a:cubicBezTo>
                <a:cubicBezTo>
                  <a:pt x="816" y="970"/>
                  <a:pt x="817" y="955"/>
                  <a:pt x="818" y="936"/>
                </a:cubicBezTo>
                <a:lnTo>
                  <a:pt x="776" y="936"/>
                </a:lnTo>
                <a:cubicBezTo>
                  <a:pt x="774" y="983"/>
                  <a:pt x="765" y="1018"/>
                  <a:pt x="747" y="1040"/>
                </a:cubicBezTo>
                <a:cubicBezTo>
                  <a:pt x="744" y="1036"/>
                  <a:pt x="740" y="1031"/>
                  <a:pt x="737" y="1026"/>
                </a:cubicBezTo>
                <a:cubicBezTo>
                  <a:pt x="752" y="1006"/>
                  <a:pt x="759" y="974"/>
                  <a:pt x="759" y="930"/>
                </a:cubicBezTo>
                <a:lnTo>
                  <a:pt x="759" y="875"/>
                </a:lnTo>
                <a:lnTo>
                  <a:pt x="852" y="875"/>
                </a:lnTo>
                <a:cubicBezTo>
                  <a:pt x="851" y="865"/>
                  <a:pt x="851" y="853"/>
                  <a:pt x="850" y="841"/>
                </a:cubicBezTo>
                <a:lnTo>
                  <a:pt x="867" y="841"/>
                </a:lnTo>
                <a:cubicBezTo>
                  <a:pt x="867" y="850"/>
                  <a:pt x="867" y="862"/>
                  <a:pt x="868" y="875"/>
                </a:cubicBezTo>
                <a:lnTo>
                  <a:pt x="938" y="875"/>
                </a:lnTo>
                <a:lnTo>
                  <a:pt x="938" y="890"/>
                </a:lnTo>
                <a:lnTo>
                  <a:pt x="868" y="890"/>
                </a:lnTo>
                <a:cubicBezTo>
                  <a:pt x="870" y="927"/>
                  <a:pt x="873" y="954"/>
                  <a:pt x="878" y="972"/>
                </a:cubicBezTo>
                <a:cubicBezTo>
                  <a:pt x="891" y="954"/>
                  <a:pt x="902" y="934"/>
                  <a:pt x="911" y="911"/>
                </a:cubicBezTo>
                <a:lnTo>
                  <a:pt x="927" y="918"/>
                </a:lnTo>
                <a:cubicBezTo>
                  <a:pt x="915" y="946"/>
                  <a:pt x="901" y="970"/>
                  <a:pt x="885" y="990"/>
                </a:cubicBezTo>
                <a:cubicBezTo>
                  <a:pt x="895" y="1010"/>
                  <a:pt x="904" y="1020"/>
                  <a:pt x="914" y="1020"/>
                </a:cubicBezTo>
                <a:cubicBezTo>
                  <a:pt x="917" y="1020"/>
                  <a:pt x="920" y="1017"/>
                  <a:pt x="922" y="1011"/>
                </a:cubicBezTo>
                <a:cubicBezTo>
                  <a:pt x="924" y="1001"/>
                  <a:pt x="925" y="991"/>
                  <a:pt x="926" y="980"/>
                </a:cubicBezTo>
                <a:cubicBezTo>
                  <a:pt x="932" y="983"/>
                  <a:pt x="937" y="985"/>
                  <a:pt x="942" y="986"/>
                </a:cubicBezTo>
                <a:cubicBezTo>
                  <a:pt x="940" y="1001"/>
                  <a:pt x="937" y="1012"/>
                  <a:pt x="935" y="1022"/>
                </a:cubicBezTo>
                <a:cubicBezTo>
                  <a:pt x="932" y="1031"/>
                  <a:pt x="927" y="1037"/>
                  <a:pt x="918" y="1038"/>
                </a:cubicBezTo>
                <a:cubicBezTo>
                  <a:pt x="910" y="1038"/>
                  <a:pt x="902" y="1035"/>
                  <a:pt x="894" y="1029"/>
                </a:cubicBezTo>
                <a:cubicBezTo>
                  <a:pt x="886" y="1023"/>
                  <a:pt x="879" y="1014"/>
                  <a:pt x="873" y="1003"/>
                </a:cubicBezTo>
                <a:cubicBezTo>
                  <a:pt x="862" y="1016"/>
                  <a:pt x="849" y="1026"/>
                  <a:pt x="836" y="1036"/>
                </a:cubicBezTo>
                <a:cubicBezTo>
                  <a:pt x="832" y="1032"/>
                  <a:pt x="829" y="1028"/>
                  <a:pt x="824" y="1024"/>
                </a:cubicBezTo>
                <a:close/>
                <a:moveTo>
                  <a:pt x="883" y="851"/>
                </a:moveTo>
                <a:lnTo>
                  <a:pt x="891" y="840"/>
                </a:lnTo>
                <a:cubicBezTo>
                  <a:pt x="902" y="846"/>
                  <a:pt x="913" y="853"/>
                  <a:pt x="923" y="860"/>
                </a:cubicBezTo>
                <a:lnTo>
                  <a:pt x="913" y="872"/>
                </a:lnTo>
                <a:cubicBezTo>
                  <a:pt x="903" y="865"/>
                  <a:pt x="893" y="857"/>
                  <a:pt x="883" y="851"/>
                </a:cubicBezTo>
                <a:close/>
                <a:moveTo>
                  <a:pt x="1014" y="898"/>
                </a:moveTo>
                <a:cubicBezTo>
                  <a:pt x="1029" y="881"/>
                  <a:pt x="1043" y="862"/>
                  <a:pt x="1053" y="839"/>
                </a:cubicBezTo>
                <a:lnTo>
                  <a:pt x="1068" y="843"/>
                </a:lnTo>
                <a:cubicBezTo>
                  <a:pt x="1066" y="849"/>
                  <a:pt x="1062" y="855"/>
                  <a:pt x="1059" y="861"/>
                </a:cubicBezTo>
                <a:lnTo>
                  <a:pt x="1151" y="861"/>
                </a:lnTo>
                <a:lnTo>
                  <a:pt x="1151" y="874"/>
                </a:lnTo>
                <a:lnTo>
                  <a:pt x="1137" y="904"/>
                </a:lnTo>
                <a:cubicBezTo>
                  <a:pt x="1132" y="901"/>
                  <a:pt x="1128" y="899"/>
                  <a:pt x="1123" y="897"/>
                </a:cubicBezTo>
                <a:lnTo>
                  <a:pt x="1134" y="875"/>
                </a:lnTo>
                <a:lnTo>
                  <a:pt x="1051" y="875"/>
                </a:lnTo>
                <a:cubicBezTo>
                  <a:pt x="1043" y="887"/>
                  <a:pt x="1035" y="898"/>
                  <a:pt x="1027" y="908"/>
                </a:cubicBezTo>
                <a:cubicBezTo>
                  <a:pt x="1023" y="905"/>
                  <a:pt x="1018" y="902"/>
                  <a:pt x="1014" y="898"/>
                </a:cubicBezTo>
                <a:close/>
                <a:moveTo>
                  <a:pt x="1007" y="973"/>
                </a:moveTo>
                <a:lnTo>
                  <a:pt x="1023" y="973"/>
                </a:lnTo>
                <a:lnTo>
                  <a:pt x="1023" y="1007"/>
                </a:lnTo>
                <a:cubicBezTo>
                  <a:pt x="1023" y="1015"/>
                  <a:pt x="1027" y="1019"/>
                  <a:pt x="1036" y="1019"/>
                </a:cubicBezTo>
                <a:lnTo>
                  <a:pt x="1080" y="1019"/>
                </a:lnTo>
                <a:cubicBezTo>
                  <a:pt x="1090" y="1019"/>
                  <a:pt x="1096" y="1015"/>
                  <a:pt x="1098" y="1008"/>
                </a:cubicBezTo>
                <a:cubicBezTo>
                  <a:pt x="1100" y="1001"/>
                  <a:pt x="1101" y="993"/>
                  <a:pt x="1102" y="984"/>
                </a:cubicBezTo>
                <a:cubicBezTo>
                  <a:pt x="1107" y="986"/>
                  <a:pt x="1112" y="988"/>
                  <a:pt x="1118" y="990"/>
                </a:cubicBezTo>
                <a:cubicBezTo>
                  <a:pt x="1116" y="1000"/>
                  <a:pt x="1114" y="1008"/>
                  <a:pt x="1113" y="1013"/>
                </a:cubicBezTo>
                <a:cubicBezTo>
                  <a:pt x="1110" y="1027"/>
                  <a:pt x="1100" y="1034"/>
                  <a:pt x="1084" y="1034"/>
                </a:cubicBezTo>
                <a:lnTo>
                  <a:pt x="1033" y="1034"/>
                </a:lnTo>
                <a:cubicBezTo>
                  <a:pt x="1016" y="1034"/>
                  <a:pt x="1007" y="1025"/>
                  <a:pt x="1007" y="1009"/>
                </a:cubicBezTo>
                <a:lnTo>
                  <a:pt x="1007" y="973"/>
                </a:lnTo>
                <a:close/>
                <a:moveTo>
                  <a:pt x="1003" y="838"/>
                </a:moveTo>
                <a:lnTo>
                  <a:pt x="1018" y="845"/>
                </a:lnTo>
                <a:cubicBezTo>
                  <a:pt x="1012" y="854"/>
                  <a:pt x="1007" y="863"/>
                  <a:pt x="1001" y="872"/>
                </a:cubicBezTo>
                <a:lnTo>
                  <a:pt x="1001" y="962"/>
                </a:lnTo>
                <a:lnTo>
                  <a:pt x="986" y="962"/>
                </a:lnTo>
                <a:lnTo>
                  <a:pt x="986" y="894"/>
                </a:lnTo>
                <a:cubicBezTo>
                  <a:pt x="980" y="901"/>
                  <a:pt x="974" y="908"/>
                  <a:pt x="969" y="915"/>
                </a:cubicBezTo>
                <a:cubicBezTo>
                  <a:pt x="965" y="911"/>
                  <a:pt x="962" y="907"/>
                  <a:pt x="957" y="903"/>
                </a:cubicBezTo>
                <a:cubicBezTo>
                  <a:pt x="975" y="884"/>
                  <a:pt x="990" y="862"/>
                  <a:pt x="1003" y="838"/>
                </a:cubicBezTo>
                <a:close/>
                <a:moveTo>
                  <a:pt x="1082" y="887"/>
                </a:moveTo>
                <a:lnTo>
                  <a:pt x="1097" y="887"/>
                </a:lnTo>
                <a:lnTo>
                  <a:pt x="1097" y="936"/>
                </a:lnTo>
                <a:cubicBezTo>
                  <a:pt x="1097" y="952"/>
                  <a:pt x="1089" y="960"/>
                  <a:pt x="1074" y="960"/>
                </a:cubicBezTo>
                <a:cubicBezTo>
                  <a:pt x="1069" y="960"/>
                  <a:pt x="1062" y="960"/>
                  <a:pt x="1053" y="960"/>
                </a:cubicBezTo>
                <a:cubicBezTo>
                  <a:pt x="1053" y="955"/>
                  <a:pt x="1052" y="950"/>
                  <a:pt x="1050" y="943"/>
                </a:cubicBezTo>
                <a:cubicBezTo>
                  <a:pt x="1058" y="944"/>
                  <a:pt x="1064" y="945"/>
                  <a:pt x="1069" y="945"/>
                </a:cubicBezTo>
                <a:cubicBezTo>
                  <a:pt x="1078" y="945"/>
                  <a:pt x="1082" y="940"/>
                  <a:pt x="1082" y="931"/>
                </a:cubicBezTo>
                <a:lnTo>
                  <a:pt x="1082" y="887"/>
                </a:lnTo>
                <a:close/>
                <a:moveTo>
                  <a:pt x="1107" y="917"/>
                </a:moveTo>
                <a:lnTo>
                  <a:pt x="1117" y="907"/>
                </a:lnTo>
                <a:cubicBezTo>
                  <a:pt x="1131" y="917"/>
                  <a:pt x="1144" y="929"/>
                  <a:pt x="1158" y="941"/>
                </a:cubicBezTo>
                <a:lnTo>
                  <a:pt x="1147" y="954"/>
                </a:lnTo>
                <a:cubicBezTo>
                  <a:pt x="1133" y="940"/>
                  <a:pt x="1120" y="928"/>
                  <a:pt x="1107" y="917"/>
                </a:cubicBezTo>
                <a:close/>
                <a:moveTo>
                  <a:pt x="1051" y="903"/>
                </a:moveTo>
                <a:lnTo>
                  <a:pt x="1064" y="912"/>
                </a:lnTo>
                <a:cubicBezTo>
                  <a:pt x="1052" y="926"/>
                  <a:pt x="1039" y="939"/>
                  <a:pt x="1024" y="954"/>
                </a:cubicBezTo>
                <a:cubicBezTo>
                  <a:pt x="1021" y="950"/>
                  <a:pt x="1017" y="947"/>
                  <a:pt x="1013" y="943"/>
                </a:cubicBezTo>
                <a:cubicBezTo>
                  <a:pt x="1026" y="931"/>
                  <a:pt x="1039" y="918"/>
                  <a:pt x="1051" y="903"/>
                </a:cubicBezTo>
                <a:close/>
                <a:moveTo>
                  <a:pt x="1115" y="973"/>
                </a:moveTo>
                <a:lnTo>
                  <a:pt x="1127" y="965"/>
                </a:lnTo>
                <a:cubicBezTo>
                  <a:pt x="1140" y="979"/>
                  <a:pt x="1151" y="993"/>
                  <a:pt x="1161" y="1006"/>
                </a:cubicBezTo>
                <a:lnTo>
                  <a:pt x="1148" y="1016"/>
                </a:lnTo>
                <a:cubicBezTo>
                  <a:pt x="1137" y="1001"/>
                  <a:pt x="1126" y="987"/>
                  <a:pt x="1115" y="973"/>
                </a:cubicBezTo>
                <a:close/>
                <a:moveTo>
                  <a:pt x="981" y="971"/>
                </a:moveTo>
                <a:lnTo>
                  <a:pt x="995" y="977"/>
                </a:lnTo>
                <a:cubicBezTo>
                  <a:pt x="989" y="994"/>
                  <a:pt x="982" y="1010"/>
                  <a:pt x="976" y="1024"/>
                </a:cubicBezTo>
                <a:cubicBezTo>
                  <a:pt x="971" y="1023"/>
                  <a:pt x="966" y="1021"/>
                  <a:pt x="961" y="1019"/>
                </a:cubicBezTo>
                <a:cubicBezTo>
                  <a:pt x="969" y="1003"/>
                  <a:pt x="976" y="987"/>
                  <a:pt x="981" y="971"/>
                </a:cubicBezTo>
                <a:close/>
                <a:moveTo>
                  <a:pt x="1040" y="972"/>
                </a:moveTo>
                <a:lnTo>
                  <a:pt x="1050" y="963"/>
                </a:lnTo>
                <a:cubicBezTo>
                  <a:pt x="1061" y="972"/>
                  <a:pt x="1072" y="981"/>
                  <a:pt x="1081" y="990"/>
                </a:cubicBezTo>
                <a:lnTo>
                  <a:pt x="1070" y="1001"/>
                </a:lnTo>
                <a:cubicBezTo>
                  <a:pt x="1060" y="991"/>
                  <a:pt x="1050" y="982"/>
                  <a:pt x="1040" y="972"/>
                </a:cubicBezTo>
                <a:close/>
                <a:moveTo>
                  <a:pt x="1187" y="873"/>
                </a:moveTo>
                <a:lnTo>
                  <a:pt x="1207" y="873"/>
                </a:lnTo>
                <a:cubicBezTo>
                  <a:pt x="1212" y="861"/>
                  <a:pt x="1216" y="850"/>
                  <a:pt x="1220" y="840"/>
                </a:cubicBezTo>
                <a:lnTo>
                  <a:pt x="1237" y="844"/>
                </a:lnTo>
                <a:cubicBezTo>
                  <a:pt x="1232" y="855"/>
                  <a:pt x="1228" y="864"/>
                  <a:pt x="1224" y="873"/>
                </a:cubicBezTo>
                <a:lnTo>
                  <a:pt x="1265" y="873"/>
                </a:lnTo>
                <a:lnTo>
                  <a:pt x="1265" y="1035"/>
                </a:lnTo>
                <a:lnTo>
                  <a:pt x="1249" y="1035"/>
                </a:lnTo>
                <a:lnTo>
                  <a:pt x="1249" y="1019"/>
                </a:lnTo>
                <a:lnTo>
                  <a:pt x="1203" y="1019"/>
                </a:lnTo>
                <a:lnTo>
                  <a:pt x="1203" y="1036"/>
                </a:lnTo>
                <a:lnTo>
                  <a:pt x="1187" y="1036"/>
                </a:lnTo>
                <a:lnTo>
                  <a:pt x="1187" y="873"/>
                </a:lnTo>
                <a:close/>
                <a:moveTo>
                  <a:pt x="1268" y="915"/>
                </a:moveTo>
                <a:cubicBezTo>
                  <a:pt x="1281" y="895"/>
                  <a:pt x="1291" y="870"/>
                  <a:pt x="1300" y="840"/>
                </a:cubicBezTo>
                <a:lnTo>
                  <a:pt x="1317" y="844"/>
                </a:lnTo>
                <a:cubicBezTo>
                  <a:pt x="1314" y="854"/>
                  <a:pt x="1310" y="864"/>
                  <a:pt x="1307" y="873"/>
                </a:cubicBezTo>
                <a:lnTo>
                  <a:pt x="1372" y="873"/>
                </a:lnTo>
                <a:cubicBezTo>
                  <a:pt x="1370" y="942"/>
                  <a:pt x="1369" y="986"/>
                  <a:pt x="1368" y="1004"/>
                </a:cubicBezTo>
                <a:cubicBezTo>
                  <a:pt x="1367" y="1025"/>
                  <a:pt x="1356" y="1036"/>
                  <a:pt x="1334" y="1036"/>
                </a:cubicBezTo>
                <a:cubicBezTo>
                  <a:pt x="1322" y="1036"/>
                  <a:pt x="1310" y="1035"/>
                  <a:pt x="1297" y="1035"/>
                </a:cubicBezTo>
                <a:cubicBezTo>
                  <a:pt x="1296" y="1028"/>
                  <a:pt x="1295" y="1022"/>
                  <a:pt x="1294" y="1016"/>
                </a:cubicBezTo>
                <a:lnTo>
                  <a:pt x="1294" y="1016"/>
                </a:lnTo>
                <a:cubicBezTo>
                  <a:pt x="1308" y="1018"/>
                  <a:pt x="1320" y="1019"/>
                  <a:pt x="1331" y="1019"/>
                </a:cubicBezTo>
                <a:cubicBezTo>
                  <a:pt x="1344" y="1019"/>
                  <a:pt x="1350" y="1013"/>
                  <a:pt x="1351" y="1000"/>
                </a:cubicBezTo>
                <a:cubicBezTo>
                  <a:pt x="1353" y="980"/>
                  <a:pt x="1354" y="942"/>
                  <a:pt x="1354" y="888"/>
                </a:cubicBezTo>
                <a:lnTo>
                  <a:pt x="1300" y="888"/>
                </a:lnTo>
                <a:cubicBezTo>
                  <a:pt x="1294" y="901"/>
                  <a:pt x="1288" y="912"/>
                  <a:pt x="1282" y="922"/>
                </a:cubicBezTo>
                <a:cubicBezTo>
                  <a:pt x="1278" y="920"/>
                  <a:pt x="1274" y="917"/>
                  <a:pt x="1268" y="915"/>
                </a:cubicBezTo>
                <a:close/>
                <a:moveTo>
                  <a:pt x="1203" y="1004"/>
                </a:moveTo>
                <a:lnTo>
                  <a:pt x="1249" y="1004"/>
                </a:lnTo>
                <a:lnTo>
                  <a:pt x="1249" y="952"/>
                </a:lnTo>
                <a:lnTo>
                  <a:pt x="1203" y="952"/>
                </a:lnTo>
                <a:lnTo>
                  <a:pt x="1203" y="1004"/>
                </a:lnTo>
                <a:close/>
                <a:moveTo>
                  <a:pt x="1249" y="888"/>
                </a:moveTo>
                <a:lnTo>
                  <a:pt x="1203" y="888"/>
                </a:lnTo>
                <a:lnTo>
                  <a:pt x="1203" y="938"/>
                </a:lnTo>
                <a:lnTo>
                  <a:pt x="1249" y="938"/>
                </a:lnTo>
                <a:lnTo>
                  <a:pt x="1249" y="888"/>
                </a:lnTo>
                <a:close/>
                <a:moveTo>
                  <a:pt x="1286" y="929"/>
                </a:moveTo>
                <a:lnTo>
                  <a:pt x="1298" y="920"/>
                </a:lnTo>
                <a:cubicBezTo>
                  <a:pt x="1313" y="937"/>
                  <a:pt x="1325" y="953"/>
                  <a:pt x="1334" y="966"/>
                </a:cubicBezTo>
                <a:lnTo>
                  <a:pt x="1319" y="976"/>
                </a:lnTo>
                <a:cubicBezTo>
                  <a:pt x="1309" y="960"/>
                  <a:pt x="1298" y="945"/>
                  <a:pt x="1286" y="929"/>
                </a:cubicBezTo>
                <a:close/>
                <a:moveTo>
                  <a:pt x="1486" y="1012"/>
                </a:moveTo>
                <a:lnTo>
                  <a:pt x="1403" y="1012"/>
                </a:lnTo>
                <a:lnTo>
                  <a:pt x="1403" y="855"/>
                </a:lnTo>
                <a:lnTo>
                  <a:pt x="1423" y="855"/>
                </a:lnTo>
                <a:lnTo>
                  <a:pt x="1423" y="994"/>
                </a:lnTo>
                <a:lnTo>
                  <a:pt x="1486" y="994"/>
                </a:lnTo>
                <a:lnTo>
                  <a:pt x="1486" y="1012"/>
                </a:lnTo>
                <a:close/>
                <a:moveTo>
                  <a:pt x="1504" y="936"/>
                </a:moveTo>
                <a:cubicBezTo>
                  <a:pt x="1504" y="910"/>
                  <a:pt x="1511" y="890"/>
                  <a:pt x="1525" y="875"/>
                </a:cubicBezTo>
                <a:cubicBezTo>
                  <a:pt x="1538" y="860"/>
                  <a:pt x="1557" y="853"/>
                  <a:pt x="1581" y="853"/>
                </a:cubicBezTo>
                <a:cubicBezTo>
                  <a:pt x="1602" y="853"/>
                  <a:pt x="1620" y="860"/>
                  <a:pt x="1633" y="875"/>
                </a:cubicBezTo>
                <a:cubicBezTo>
                  <a:pt x="1647" y="889"/>
                  <a:pt x="1653" y="908"/>
                  <a:pt x="1653" y="932"/>
                </a:cubicBezTo>
                <a:cubicBezTo>
                  <a:pt x="1653" y="957"/>
                  <a:pt x="1646" y="978"/>
                  <a:pt x="1633" y="993"/>
                </a:cubicBezTo>
                <a:cubicBezTo>
                  <a:pt x="1619" y="1007"/>
                  <a:pt x="1601" y="1015"/>
                  <a:pt x="1578" y="1015"/>
                </a:cubicBezTo>
                <a:cubicBezTo>
                  <a:pt x="1556" y="1015"/>
                  <a:pt x="1538" y="1008"/>
                  <a:pt x="1524" y="993"/>
                </a:cubicBezTo>
                <a:cubicBezTo>
                  <a:pt x="1511" y="978"/>
                  <a:pt x="1504" y="959"/>
                  <a:pt x="1504" y="936"/>
                </a:cubicBezTo>
                <a:close/>
                <a:moveTo>
                  <a:pt x="1525" y="934"/>
                </a:moveTo>
                <a:cubicBezTo>
                  <a:pt x="1525" y="953"/>
                  <a:pt x="1530" y="968"/>
                  <a:pt x="1540" y="980"/>
                </a:cubicBezTo>
                <a:cubicBezTo>
                  <a:pt x="1550" y="991"/>
                  <a:pt x="1562" y="997"/>
                  <a:pt x="1578" y="997"/>
                </a:cubicBezTo>
                <a:cubicBezTo>
                  <a:pt x="1595" y="997"/>
                  <a:pt x="1608" y="991"/>
                  <a:pt x="1618" y="980"/>
                </a:cubicBezTo>
                <a:cubicBezTo>
                  <a:pt x="1627" y="969"/>
                  <a:pt x="1632" y="954"/>
                  <a:pt x="1632" y="934"/>
                </a:cubicBezTo>
                <a:cubicBezTo>
                  <a:pt x="1632" y="914"/>
                  <a:pt x="1627" y="898"/>
                  <a:pt x="1618" y="887"/>
                </a:cubicBezTo>
                <a:cubicBezTo>
                  <a:pt x="1608" y="876"/>
                  <a:pt x="1596" y="871"/>
                  <a:pt x="1579" y="871"/>
                </a:cubicBezTo>
                <a:cubicBezTo>
                  <a:pt x="1563" y="871"/>
                  <a:pt x="1550" y="877"/>
                  <a:pt x="1540" y="888"/>
                </a:cubicBezTo>
                <a:cubicBezTo>
                  <a:pt x="1530" y="900"/>
                  <a:pt x="1525" y="915"/>
                  <a:pt x="1525" y="934"/>
                </a:cubicBezTo>
                <a:close/>
                <a:moveTo>
                  <a:pt x="1815" y="1002"/>
                </a:moveTo>
                <a:cubicBezTo>
                  <a:pt x="1799" y="1010"/>
                  <a:pt x="1781" y="1015"/>
                  <a:pt x="1761" y="1015"/>
                </a:cubicBezTo>
                <a:cubicBezTo>
                  <a:pt x="1739" y="1015"/>
                  <a:pt x="1720" y="1008"/>
                  <a:pt x="1707" y="993"/>
                </a:cubicBezTo>
                <a:cubicBezTo>
                  <a:pt x="1693" y="979"/>
                  <a:pt x="1686" y="960"/>
                  <a:pt x="1686" y="936"/>
                </a:cubicBezTo>
                <a:cubicBezTo>
                  <a:pt x="1686" y="912"/>
                  <a:pt x="1693" y="892"/>
                  <a:pt x="1709" y="876"/>
                </a:cubicBezTo>
                <a:cubicBezTo>
                  <a:pt x="1724" y="860"/>
                  <a:pt x="1744" y="853"/>
                  <a:pt x="1768" y="853"/>
                </a:cubicBezTo>
                <a:cubicBezTo>
                  <a:pt x="1785" y="853"/>
                  <a:pt x="1799" y="855"/>
                  <a:pt x="1811" y="861"/>
                </a:cubicBezTo>
                <a:lnTo>
                  <a:pt x="1811" y="883"/>
                </a:lnTo>
                <a:cubicBezTo>
                  <a:pt x="1798" y="875"/>
                  <a:pt x="1783" y="871"/>
                  <a:pt x="1766" y="871"/>
                </a:cubicBezTo>
                <a:cubicBezTo>
                  <a:pt x="1749" y="871"/>
                  <a:pt x="1735" y="877"/>
                  <a:pt x="1724" y="888"/>
                </a:cubicBezTo>
                <a:cubicBezTo>
                  <a:pt x="1713" y="900"/>
                  <a:pt x="1707" y="915"/>
                  <a:pt x="1707" y="935"/>
                </a:cubicBezTo>
                <a:cubicBezTo>
                  <a:pt x="1707" y="954"/>
                  <a:pt x="1712" y="970"/>
                  <a:pt x="1722" y="980"/>
                </a:cubicBezTo>
                <a:cubicBezTo>
                  <a:pt x="1733" y="991"/>
                  <a:pt x="1746" y="997"/>
                  <a:pt x="1764" y="997"/>
                </a:cubicBezTo>
                <a:cubicBezTo>
                  <a:pt x="1776" y="997"/>
                  <a:pt x="1786" y="995"/>
                  <a:pt x="1794" y="990"/>
                </a:cubicBezTo>
                <a:lnTo>
                  <a:pt x="1794" y="948"/>
                </a:lnTo>
                <a:lnTo>
                  <a:pt x="1760" y="948"/>
                </a:lnTo>
                <a:lnTo>
                  <a:pt x="1760" y="930"/>
                </a:lnTo>
                <a:lnTo>
                  <a:pt x="1815" y="930"/>
                </a:lnTo>
                <a:lnTo>
                  <a:pt x="1815" y="1002"/>
                </a:lnTo>
                <a:close/>
                <a:moveTo>
                  <a:pt x="1853" y="936"/>
                </a:moveTo>
                <a:cubicBezTo>
                  <a:pt x="1853" y="910"/>
                  <a:pt x="1859" y="890"/>
                  <a:pt x="1873" y="875"/>
                </a:cubicBezTo>
                <a:cubicBezTo>
                  <a:pt x="1887" y="860"/>
                  <a:pt x="1905" y="853"/>
                  <a:pt x="1929" y="853"/>
                </a:cubicBezTo>
                <a:cubicBezTo>
                  <a:pt x="1951" y="853"/>
                  <a:pt x="1968" y="860"/>
                  <a:pt x="1982" y="875"/>
                </a:cubicBezTo>
                <a:cubicBezTo>
                  <a:pt x="1995" y="889"/>
                  <a:pt x="2002" y="908"/>
                  <a:pt x="2002" y="932"/>
                </a:cubicBezTo>
                <a:cubicBezTo>
                  <a:pt x="2002" y="957"/>
                  <a:pt x="1995" y="978"/>
                  <a:pt x="1981" y="993"/>
                </a:cubicBezTo>
                <a:cubicBezTo>
                  <a:pt x="1967" y="1007"/>
                  <a:pt x="1949" y="1015"/>
                  <a:pt x="1926" y="1015"/>
                </a:cubicBezTo>
                <a:cubicBezTo>
                  <a:pt x="1904" y="1015"/>
                  <a:pt x="1886" y="1008"/>
                  <a:pt x="1873" y="993"/>
                </a:cubicBezTo>
                <a:cubicBezTo>
                  <a:pt x="1859" y="978"/>
                  <a:pt x="1853" y="959"/>
                  <a:pt x="1853" y="936"/>
                </a:cubicBezTo>
                <a:close/>
                <a:moveTo>
                  <a:pt x="1874" y="934"/>
                </a:moveTo>
                <a:cubicBezTo>
                  <a:pt x="1874" y="953"/>
                  <a:pt x="1879" y="968"/>
                  <a:pt x="1888" y="980"/>
                </a:cubicBezTo>
                <a:cubicBezTo>
                  <a:pt x="1898" y="991"/>
                  <a:pt x="1911" y="997"/>
                  <a:pt x="1926" y="997"/>
                </a:cubicBezTo>
                <a:cubicBezTo>
                  <a:pt x="1943" y="997"/>
                  <a:pt x="1956" y="991"/>
                  <a:pt x="1966" y="980"/>
                </a:cubicBezTo>
                <a:cubicBezTo>
                  <a:pt x="1975" y="969"/>
                  <a:pt x="1980" y="954"/>
                  <a:pt x="1980" y="934"/>
                </a:cubicBezTo>
                <a:cubicBezTo>
                  <a:pt x="1980" y="914"/>
                  <a:pt x="1976" y="898"/>
                  <a:pt x="1966" y="887"/>
                </a:cubicBezTo>
                <a:cubicBezTo>
                  <a:pt x="1957" y="876"/>
                  <a:pt x="1944" y="871"/>
                  <a:pt x="1928" y="871"/>
                </a:cubicBezTo>
                <a:cubicBezTo>
                  <a:pt x="1912" y="871"/>
                  <a:pt x="1899" y="877"/>
                  <a:pt x="1889" y="888"/>
                </a:cubicBezTo>
                <a:cubicBezTo>
                  <a:pt x="1879" y="900"/>
                  <a:pt x="1874" y="915"/>
                  <a:pt x="1874" y="934"/>
                </a:cubicBezTo>
                <a:close/>
                <a:moveTo>
                  <a:pt x="276" y="257"/>
                </a:moveTo>
                <a:lnTo>
                  <a:pt x="276" y="601"/>
                </a:lnTo>
                <a:lnTo>
                  <a:pt x="444" y="601"/>
                </a:lnTo>
                <a:lnTo>
                  <a:pt x="444" y="639"/>
                </a:lnTo>
                <a:lnTo>
                  <a:pt x="158" y="639"/>
                </a:lnTo>
                <a:lnTo>
                  <a:pt x="158" y="257"/>
                </a:lnTo>
                <a:lnTo>
                  <a:pt x="276" y="257"/>
                </a:lnTo>
                <a:close/>
                <a:moveTo>
                  <a:pt x="786" y="74"/>
                </a:moveTo>
                <a:cubicBezTo>
                  <a:pt x="905" y="74"/>
                  <a:pt x="964" y="140"/>
                  <a:pt x="964" y="271"/>
                </a:cubicBezTo>
                <a:cubicBezTo>
                  <a:pt x="964" y="403"/>
                  <a:pt x="904" y="469"/>
                  <a:pt x="782" y="469"/>
                </a:cubicBezTo>
                <a:cubicBezTo>
                  <a:pt x="661" y="469"/>
                  <a:pt x="600" y="401"/>
                  <a:pt x="600" y="267"/>
                </a:cubicBezTo>
                <a:cubicBezTo>
                  <a:pt x="600" y="138"/>
                  <a:pt x="662" y="74"/>
                  <a:pt x="786" y="74"/>
                </a:cubicBezTo>
                <a:close/>
                <a:moveTo>
                  <a:pt x="782" y="104"/>
                </a:moveTo>
                <a:cubicBezTo>
                  <a:pt x="760" y="104"/>
                  <a:pt x="745" y="116"/>
                  <a:pt x="737" y="139"/>
                </a:cubicBezTo>
                <a:cubicBezTo>
                  <a:pt x="729" y="162"/>
                  <a:pt x="725" y="206"/>
                  <a:pt x="725" y="271"/>
                </a:cubicBezTo>
                <a:cubicBezTo>
                  <a:pt x="725" y="337"/>
                  <a:pt x="729" y="381"/>
                  <a:pt x="737" y="404"/>
                </a:cubicBezTo>
                <a:cubicBezTo>
                  <a:pt x="745" y="427"/>
                  <a:pt x="760" y="438"/>
                  <a:pt x="782" y="438"/>
                </a:cubicBezTo>
                <a:cubicBezTo>
                  <a:pt x="805" y="438"/>
                  <a:pt x="820" y="427"/>
                  <a:pt x="828" y="404"/>
                </a:cubicBezTo>
                <a:cubicBezTo>
                  <a:pt x="836" y="381"/>
                  <a:pt x="840" y="337"/>
                  <a:pt x="840" y="271"/>
                </a:cubicBezTo>
                <a:cubicBezTo>
                  <a:pt x="840" y="206"/>
                  <a:pt x="836" y="162"/>
                  <a:pt x="828" y="139"/>
                </a:cubicBezTo>
                <a:cubicBezTo>
                  <a:pt x="820" y="116"/>
                  <a:pt x="805" y="104"/>
                  <a:pt x="782" y="104"/>
                </a:cubicBezTo>
                <a:close/>
                <a:moveTo>
                  <a:pt x="1256" y="439"/>
                </a:moveTo>
                <a:lnTo>
                  <a:pt x="1425" y="439"/>
                </a:lnTo>
                <a:lnTo>
                  <a:pt x="1425" y="645"/>
                </a:lnTo>
                <a:lnTo>
                  <a:pt x="1387" y="645"/>
                </a:lnTo>
                <a:lnTo>
                  <a:pt x="1374" y="619"/>
                </a:lnTo>
                <a:cubicBezTo>
                  <a:pt x="1341" y="641"/>
                  <a:pt x="1306" y="652"/>
                  <a:pt x="1270" y="652"/>
                </a:cubicBezTo>
                <a:cubicBezTo>
                  <a:pt x="1209" y="652"/>
                  <a:pt x="1162" y="635"/>
                  <a:pt x="1128" y="601"/>
                </a:cubicBezTo>
                <a:cubicBezTo>
                  <a:pt x="1095" y="567"/>
                  <a:pt x="1078" y="519"/>
                  <a:pt x="1078" y="458"/>
                </a:cubicBezTo>
                <a:cubicBezTo>
                  <a:pt x="1078" y="398"/>
                  <a:pt x="1096" y="350"/>
                  <a:pt x="1131" y="313"/>
                </a:cubicBezTo>
                <a:cubicBezTo>
                  <a:pt x="1167" y="276"/>
                  <a:pt x="1213" y="257"/>
                  <a:pt x="1271" y="257"/>
                </a:cubicBezTo>
                <a:cubicBezTo>
                  <a:pt x="1346" y="257"/>
                  <a:pt x="1392" y="293"/>
                  <a:pt x="1409" y="365"/>
                </a:cubicBezTo>
                <a:lnTo>
                  <a:pt x="1353" y="389"/>
                </a:lnTo>
                <a:lnTo>
                  <a:pt x="1353" y="380"/>
                </a:lnTo>
                <a:lnTo>
                  <a:pt x="1352" y="359"/>
                </a:lnTo>
                <a:cubicBezTo>
                  <a:pt x="1348" y="314"/>
                  <a:pt x="1326" y="291"/>
                  <a:pt x="1285" y="291"/>
                </a:cubicBezTo>
                <a:cubicBezTo>
                  <a:pt x="1255" y="291"/>
                  <a:pt x="1234" y="303"/>
                  <a:pt x="1223" y="327"/>
                </a:cubicBezTo>
                <a:cubicBezTo>
                  <a:pt x="1212" y="351"/>
                  <a:pt x="1207" y="396"/>
                  <a:pt x="1207" y="461"/>
                </a:cubicBezTo>
                <a:cubicBezTo>
                  <a:pt x="1207" y="521"/>
                  <a:pt x="1211" y="563"/>
                  <a:pt x="1220" y="585"/>
                </a:cubicBezTo>
                <a:cubicBezTo>
                  <a:pt x="1229" y="606"/>
                  <a:pt x="1246" y="617"/>
                  <a:pt x="1271" y="617"/>
                </a:cubicBezTo>
                <a:cubicBezTo>
                  <a:pt x="1301" y="617"/>
                  <a:pt x="1316" y="602"/>
                  <a:pt x="1316" y="571"/>
                </a:cubicBezTo>
                <a:lnTo>
                  <a:pt x="1316" y="478"/>
                </a:lnTo>
                <a:lnTo>
                  <a:pt x="1256" y="478"/>
                </a:lnTo>
                <a:lnTo>
                  <a:pt x="1256" y="439"/>
                </a:lnTo>
                <a:close/>
                <a:moveTo>
                  <a:pt x="1775" y="79"/>
                </a:moveTo>
                <a:cubicBezTo>
                  <a:pt x="1894" y="79"/>
                  <a:pt x="1954" y="145"/>
                  <a:pt x="1954" y="276"/>
                </a:cubicBezTo>
                <a:cubicBezTo>
                  <a:pt x="1954" y="408"/>
                  <a:pt x="1893" y="474"/>
                  <a:pt x="1772" y="474"/>
                </a:cubicBezTo>
                <a:cubicBezTo>
                  <a:pt x="1651" y="474"/>
                  <a:pt x="1590" y="406"/>
                  <a:pt x="1590" y="272"/>
                </a:cubicBezTo>
                <a:cubicBezTo>
                  <a:pt x="1590" y="143"/>
                  <a:pt x="1652" y="79"/>
                  <a:pt x="1775" y="79"/>
                </a:cubicBezTo>
                <a:close/>
                <a:moveTo>
                  <a:pt x="1772" y="109"/>
                </a:moveTo>
                <a:cubicBezTo>
                  <a:pt x="1750" y="109"/>
                  <a:pt x="1734" y="121"/>
                  <a:pt x="1726" y="144"/>
                </a:cubicBezTo>
                <a:cubicBezTo>
                  <a:pt x="1719" y="167"/>
                  <a:pt x="1715" y="211"/>
                  <a:pt x="1715" y="276"/>
                </a:cubicBezTo>
                <a:cubicBezTo>
                  <a:pt x="1715" y="342"/>
                  <a:pt x="1719" y="386"/>
                  <a:pt x="1726" y="409"/>
                </a:cubicBezTo>
                <a:cubicBezTo>
                  <a:pt x="1734" y="432"/>
                  <a:pt x="1750" y="443"/>
                  <a:pt x="1772" y="443"/>
                </a:cubicBezTo>
                <a:cubicBezTo>
                  <a:pt x="1794" y="443"/>
                  <a:pt x="1810" y="432"/>
                  <a:pt x="1818" y="409"/>
                </a:cubicBezTo>
                <a:cubicBezTo>
                  <a:pt x="1825" y="386"/>
                  <a:pt x="1829" y="342"/>
                  <a:pt x="1829" y="276"/>
                </a:cubicBezTo>
                <a:cubicBezTo>
                  <a:pt x="1829" y="211"/>
                  <a:pt x="1825" y="167"/>
                  <a:pt x="1818" y="144"/>
                </a:cubicBezTo>
                <a:cubicBezTo>
                  <a:pt x="1810" y="121"/>
                  <a:pt x="1794" y="109"/>
                  <a:pt x="1772" y="109"/>
                </a:cubicBezTo>
                <a:close/>
                <a:moveTo>
                  <a:pt x="474" y="0"/>
                </a:moveTo>
                <a:lnTo>
                  <a:pt x="1067" y="0"/>
                </a:lnTo>
                <a:lnTo>
                  <a:pt x="1067" y="593"/>
                </a:lnTo>
                <a:lnTo>
                  <a:pt x="601" y="593"/>
                </a:lnTo>
                <a:lnTo>
                  <a:pt x="601" y="547"/>
                </a:lnTo>
                <a:lnTo>
                  <a:pt x="1021" y="547"/>
                </a:lnTo>
                <a:lnTo>
                  <a:pt x="1021" y="46"/>
                </a:lnTo>
                <a:lnTo>
                  <a:pt x="520" y="46"/>
                </a:lnTo>
                <a:lnTo>
                  <a:pt x="520" y="147"/>
                </a:lnTo>
                <a:lnTo>
                  <a:pt x="474" y="147"/>
                </a:lnTo>
                <a:lnTo>
                  <a:pt x="474" y="0"/>
                </a:lnTo>
                <a:close/>
                <a:moveTo>
                  <a:pt x="0" y="155"/>
                </a:moveTo>
                <a:lnTo>
                  <a:pt x="593" y="155"/>
                </a:lnTo>
                <a:lnTo>
                  <a:pt x="593" y="747"/>
                </a:lnTo>
                <a:lnTo>
                  <a:pt x="0" y="747"/>
                </a:lnTo>
                <a:lnTo>
                  <a:pt x="0" y="155"/>
                </a:lnTo>
                <a:close/>
                <a:moveTo>
                  <a:pt x="46" y="201"/>
                </a:moveTo>
                <a:lnTo>
                  <a:pt x="547" y="201"/>
                </a:lnTo>
                <a:lnTo>
                  <a:pt x="547" y="701"/>
                </a:lnTo>
                <a:lnTo>
                  <a:pt x="46" y="701"/>
                </a:lnTo>
                <a:lnTo>
                  <a:pt x="46" y="201"/>
                </a:lnTo>
                <a:close/>
                <a:moveTo>
                  <a:pt x="1077" y="155"/>
                </a:moveTo>
                <a:lnTo>
                  <a:pt x="1554" y="155"/>
                </a:lnTo>
                <a:lnTo>
                  <a:pt x="1554" y="747"/>
                </a:lnTo>
                <a:lnTo>
                  <a:pt x="961" y="747"/>
                </a:lnTo>
                <a:lnTo>
                  <a:pt x="961" y="603"/>
                </a:lnTo>
                <a:lnTo>
                  <a:pt x="1007" y="603"/>
                </a:lnTo>
                <a:lnTo>
                  <a:pt x="1007" y="701"/>
                </a:lnTo>
                <a:lnTo>
                  <a:pt x="1508" y="701"/>
                </a:lnTo>
                <a:lnTo>
                  <a:pt x="1508" y="201"/>
                </a:lnTo>
                <a:lnTo>
                  <a:pt x="1077" y="201"/>
                </a:lnTo>
                <a:lnTo>
                  <a:pt x="1077" y="155"/>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24" name="组合 23"/>
          <p:cNvGrpSpPr/>
          <p:nvPr/>
        </p:nvGrpSpPr>
        <p:grpSpPr>
          <a:xfrm>
            <a:off x="8820090" y="1831435"/>
            <a:ext cx="394656" cy="406040"/>
            <a:chOff x="8820090" y="2086174"/>
            <a:chExt cx="394656" cy="406040"/>
          </a:xfrm>
        </p:grpSpPr>
        <p:sp>
          <p:nvSpPr>
            <p:cNvPr id="25" name="Oval 9"/>
            <p:cNvSpPr>
              <a:spLocks noChangeArrowheads="1"/>
            </p:cNvSpPr>
            <p:nvPr/>
          </p:nvSpPr>
          <p:spPr bwMode="auto">
            <a:xfrm>
              <a:off x="8820090" y="2086174"/>
              <a:ext cx="394656" cy="406040"/>
            </a:xfrm>
            <a:prstGeom prst="ellipse">
              <a:avLst/>
            </a:prstGeom>
            <a:solidFill>
              <a:schemeClr val="accent1"/>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accent1"/>
                </a:solidFill>
              </a:endParaRPr>
            </a:p>
          </p:txBody>
        </p:sp>
        <p:sp>
          <p:nvSpPr>
            <p:cNvPr id="26" name="Freeform 14"/>
            <p:cNvSpPr>
              <a:spLocks noEditPoints="1"/>
            </p:cNvSpPr>
            <p:nvPr/>
          </p:nvSpPr>
          <p:spPr bwMode="auto">
            <a:xfrm>
              <a:off x="8890790" y="2127951"/>
              <a:ext cx="264368" cy="260574"/>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chemeClr val="bg1"/>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grpSp>
      <p:grpSp>
        <p:nvGrpSpPr>
          <p:cNvPr id="37" name="组合 36"/>
          <p:cNvGrpSpPr/>
          <p:nvPr/>
        </p:nvGrpSpPr>
        <p:grpSpPr>
          <a:xfrm>
            <a:off x="9436040" y="1831435"/>
            <a:ext cx="394656" cy="406040"/>
            <a:chOff x="9436040" y="2086174"/>
            <a:chExt cx="394656" cy="406040"/>
          </a:xfrm>
        </p:grpSpPr>
        <p:sp>
          <p:nvSpPr>
            <p:cNvPr id="38" name="Oval 10"/>
            <p:cNvSpPr>
              <a:spLocks noChangeArrowheads="1"/>
            </p:cNvSpPr>
            <p:nvPr/>
          </p:nvSpPr>
          <p:spPr bwMode="auto">
            <a:xfrm>
              <a:off x="9436040" y="2086174"/>
              <a:ext cx="394656" cy="406040"/>
            </a:xfrm>
            <a:prstGeom prst="ellipse">
              <a:avLst/>
            </a:prstGeom>
            <a:solidFill>
              <a:schemeClr val="accent2"/>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accent1"/>
                </a:solidFill>
              </a:endParaRPr>
            </a:p>
          </p:txBody>
        </p:sp>
        <p:sp>
          <p:nvSpPr>
            <p:cNvPr id="39" name="Freeform 15"/>
            <p:cNvSpPr>
              <a:spLocks noEditPoints="1"/>
            </p:cNvSpPr>
            <p:nvPr/>
          </p:nvSpPr>
          <p:spPr bwMode="auto">
            <a:xfrm>
              <a:off x="9507818" y="2188473"/>
              <a:ext cx="247924" cy="199856"/>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chemeClr val="bg1"/>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grpSp>
      <p:grpSp>
        <p:nvGrpSpPr>
          <p:cNvPr id="40" name="组合 39"/>
          <p:cNvGrpSpPr/>
          <p:nvPr/>
        </p:nvGrpSpPr>
        <p:grpSpPr>
          <a:xfrm>
            <a:off x="10061291" y="1831435"/>
            <a:ext cx="394656" cy="406040"/>
            <a:chOff x="10061291" y="2086174"/>
            <a:chExt cx="394656" cy="406040"/>
          </a:xfrm>
        </p:grpSpPr>
        <p:sp>
          <p:nvSpPr>
            <p:cNvPr id="41" name="Oval 11"/>
            <p:cNvSpPr>
              <a:spLocks noChangeArrowheads="1"/>
            </p:cNvSpPr>
            <p:nvPr/>
          </p:nvSpPr>
          <p:spPr bwMode="auto">
            <a:xfrm>
              <a:off x="10061291" y="2086174"/>
              <a:ext cx="394656" cy="406040"/>
            </a:xfrm>
            <a:prstGeom prst="ellipse">
              <a:avLst/>
            </a:prstGeom>
            <a:solidFill>
              <a:schemeClr val="accent3"/>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accent1"/>
                </a:solidFill>
              </a:endParaRPr>
            </a:p>
          </p:txBody>
        </p:sp>
        <p:sp>
          <p:nvSpPr>
            <p:cNvPr id="42" name="Freeform 16"/>
            <p:cNvSpPr>
              <a:spLocks noEditPoints="1"/>
            </p:cNvSpPr>
            <p:nvPr/>
          </p:nvSpPr>
          <p:spPr bwMode="auto">
            <a:xfrm>
              <a:off x="10156831" y="2175985"/>
              <a:ext cx="222626" cy="226420"/>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chemeClr val="bg1"/>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grpSp>
      <p:grpSp>
        <p:nvGrpSpPr>
          <p:cNvPr id="43" name="组合 42"/>
          <p:cNvGrpSpPr/>
          <p:nvPr/>
        </p:nvGrpSpPr>
        <p:grpSpPr>
          <a:xfrm>
            <a:off x="10675493" y="1831435"/>
            <a:ext cx="393390" cy="406040"/>
            <a:chOff x="10675493" y="2086174"/>
            <a:chExt cx="393390" cy="406040"/>
          </a:xfrm>
        </p:grpSpPr>
        <p:sp>
          <p:nvSpPr>
            <p:cNvPr id="44" name="Oval 12"/>
            <p:cNvSpPr>
              <a:spLocks noChangeArrowheads="1"/>
            </p:cNvSpPr>
            <p:nvPr/>
          </p:nvSpPr>
          <p:spPr bwMode="auto">
            <a:xfrm>
              <a:off x="10675493" y="2086174"/>
              <a:ext cx="393390" cy="406040"/>
            </a:xfrm>
            <a:prstGeom prst="ellipse">
              <a:avLst/>
            </a:prstGeom>
            <a:solidFill>
              <a:schemeClr val="accent4"/>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accent1"/>
                </a:solidFill>
              </a:endParaRPr>
            </a:p>
          </p:txBody>
        </p:sp>
        <p:sp>
          <p:nvSpPr>
            <p:cNvPr id="45" name="Freeform 17"/>
            <p:cNvSpPr>
              <a:spLocks noEditPoints="1"/>
            </p:cNvSpPr>
            <p:nvPr/>
          </p:nvSpPr>
          <p:spPr bwMode="auto">
            <a:xfrm>
              <a:off x="10759003" y="2160023"/>
              <a:ext cx="239070" cy="263104"/>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chemeClr val="bg1"/>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grpSp>
      <p:grpSp>
        <p:nvGrpSpPr>
          <p:cNvPr id="47" name="组合 46"/>
          <p:cNvGrpSpPr/>
          <p:nvPr/>
        </p:nvGrpSpPr>
        <p:grpSpPr>
          <a:xfrm>
            <a:off x="11294779" y="1831435"/>
            <a:ext cx="394656" cy="406040"/>
            <a:chOff x="11294779" y="2086174"/>
            <a:chExt cx="394656" cy="406040"/>
          </a:xfrm>
        </p:grpSpPr>
        <p:sp>
          <p:nvSpPr>
            <p:cNvPr id="48" name="Oval 13"/>
            <p:cNvSpPr>
              <a:spLocks noChangeArrowheads="1"/>
            </p:cNvSpPr>
            <p:nvPr/>
          </p:nvSpPr>
          <p:spPr bwMode="auto">
            <a:xfrm>
              <a:off x="11294779" y="2086174"/>
              <a:ext cx="394656" cy="406040"/>
            </a:xfrm>
            <a:prstGeom prst="ellipse">
              <a:avLst/>
            </a:prstGeom>
            <a:solidFill>
              <a:schemeClr val="accent5"/>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accent1"/>
                </a:solidFill>
              </a:endParaRPr>
            </a:p>
          </p:txBody>
        </p:sp>
        <p:sp>
          <p:nvSpPr>
            <p:cNvPr id="49" name="Freeform 18"/>
            <p:cNvSpPr>
              <a:spLocks noEditPoints="1"/>
            </p:cNvSpPr>
            <p:nvPr/>
          </p:nvSpPr>
          <p:spPr bwMode="auto">
            <a:xfrm>
              <a:off x="11400353" y="2165516"/>
              <a:ext cx="239070" cy="231482"/>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chemeClr val="bg1"/>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grpSp>
      <p:sp>
        <p:nvSpPr>
          <p:cNvPr id="50" name="Rectangle 4"/>
          <p:cNvSpPr txBox="1">
            <a:spLocks noChangeArrowheads="1"/>
          </p:cNvSpPr>
          <p:nvPr/>
        </p:nvSpPr>
        <p:spPr bwMode="auto">
          <a:xfrm>
            <a:off x="6642906" y="6054802"/>
            <a:ext cx="5049429"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a:solidFill>
                  <a:schemeClr val="tx1"/>
                </a:solidFill>
              </a:rPr>
              <a:t>这里可以输入公司</a:t>
            </a:r>
            <a:r>
              <a:rPr lang="en-US" altLang="zh-CN" sz="2400" b="0">
                <a:solidFill>
                  <a:schemeClr val="tx1"/>
                </a:solidFill>
              </a:rPr>
              <a:t>/</a:t>
            </a:r>
            <a:r>
              <a:rPr lang="zh-CN" altLang="en-US" sz="2400" b="0">
                <a:solidFill>
                  <a:schemeClr val="tx1"/>
                </a:solidFill>
              </a:rPr>
              <a:t>团队名称</a:t>
            </a:r>
            <a:endParaRPr lang="zh-CN" altLang="en-US" sz="2400" b="0">
              <a:solidFill>
                <a:schemeClr val="tx1"/>
              </a:solidFill>
            </a:endParaRPr>
          </a:p>
        </p:txBody>
      </p:sp>
      <p:sp>
        <p:nvSpPr>
          <p:cNvPr id="51" name="TextBox 16"/>
          <p:cNvSpPr txBox="1"/>
          <p:nvPr/>
        </p:nvSpPr>
        <p:spPr>
          <a:xfrm>
            <a:off x="8881123" y="4690374"/>
            <a:ext cx="1347141" cy="400110"/>
          </a:xfrm>
          <a:prstGeom prst="rect">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zh-CN" altLang="en-US"/>
              <a:t>讲课人</a:t>
            </a:r>
            <a:endParaRPr lang="zh-CN" altLang="en-US" dirty="0"/>
          </a:p>
        </p:txBody>
      </p:sp>
      <p:sp>
        <p:nvSpPr>
          <p:cNvPr id="52" name="TextBox 17"/>
          <p:cNvSpPr txBox="1"/>
          <p:nvPr/>
        </p:nvSpPr>
        <p:spPr>
          <a:xfrm>
            <a:off x="10321283" y="4690374"/>
            <a:ext cx="1368152" cy="400110"/>
          </a:xfrm>
          <a:prstGeom prst="rect">
            <a:avLst/>
          </a:pr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20XX/XX</a:t>
            </a:r>
            <a:endParaRPr lang="zh-CN" altLang="en-US" dirty="0"/>
          </a:p>
        </p:txBody>
      </p:sp>
      <p:pic>
        <p:nvPicPr>
          <p:cNvPr id="10" name="图片 9"/>
          <p:cNvPicPr>
            <a:picLocks noChangeAspect="1"/>
          </p:cNvPicPr>
          <p:nvPr/>
        </p:nvPicPr>
        <p:blipFill>
          <a:blip r:embed="rId2"/>
          <a:stretch>
            <a:fillRect/>
          </a:stretch>
        </p:blipFill>
        <p:spPr>
          <a:xfrm>
            <a:off x="452884" y="1128807"/>
            <a:ext cx="4907705" cy="4925995"/>
          </a:xfrm>
          <a:prstGeom prst="rect">
            <a:avLst/>
          </a:prstGeom>
        </p:spPr>
      </p:pic>
      <p:sp>
        <p:nvSpPr>
          <p:cNvPr id="20" name="Oval 11"/>
          <p:cNvSpPr>
            <a:spLocks noChangeArrowheads="1"/>
          </p:cNvSpPr>
          <p:nvPr/>
        </p:nvSpPr>
        <p:spPr bwMode="auto">
          <a:xfrm>
            <a:off x="2260623" y="2941685"/>
            <a:ext cx="1292225" cy="1295400"/>
          </a:xfrm>
          <a:prstGeom prst="ellipse">
            <a:avLst/>
          </a:prstGeom>
          <a:gradFill>
            <a:gsLst>
              <a:gs pos="53000">
                <a:schemeClr val="accent1">
                  <a:lumMod val="98000"/>
                  <a:lumOff val="2000"/>
                </a:schemeClr>
              </a:gs>
              <a:gs pos="0">
                <a:schemeClr val="accent1">
                  <a:lumMod val="85000"/>
                  <a:lumOff val="15000"/>
                </a:schemeClr>
              </a:gs>
              <a:gs pos="100000">
                <a:schemeClr val="accent1">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5474">
        <p:blinds dir="vert"/>
      </p:transition>
    </mc:Choice>
    <mc:Fallback>
      <p:transition spd="slow" advTm="5474">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7" name="组合 6"/>
          <p:cNvGrpSpPr/>
          <p:nvPr/>
        </p:nvGrpSpPr>
        <p:grpSpPr>
          <a:xfrm>
            <a:off x="0" y="1608713"/>
            <a:ext cx="12196763" cy="3414461"/>
            <a:chOff x="27100" y="1608713"/>
            <a:chExt cx="12196763" cy="3414461"/>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16159" b="38017"/>
            <a:stretch>
              <a:fillRect/>
            </a:stretch>
          </p:blipFill>
          <p:spPr>
            <a:xfrm>
              <a:off x="27100" y="1608713"/>
              <a:ext cx="12196763" cy="3414461"/>
            </a:xfrm>
            <a:prstGeom prst="rect">
              <a:avLst/>
            </a:prstGeom>
          </p:spPr>
        </p:pic>
        <p:sp>
          <p:nvSpPr>
            <p:cNvPr id="4" name="矩形 3"/>
            <p:cNvSpPr/>
            <p:nvPr/>
          </p:nvSpPr>
          <p:spPr bwMode="auto">
            <a:xfrm>
              <a:off x="27100" y="1608713"/>
              <a:ext cx="12196763" cy="3414461"/>
            </a:xfrm>
            <a:prstGeom prst="rect">
              <a:avLst/>
            </a:prstGeom>
            <a:solidFill>
              <a:schemeClr val="accent5">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29" name="组合 28"/>
          <p:cNvGrpSpPr/>
          <p:nvPr/>
        </p:nvGrpSpPr>
        <p:grpSpPr>
          <a:xfrm>
            <a:off x="4154165" y="663048"/>
            <a:ext cx="3653506" cy="446567"/>
            <a:chOff x="3938141" y="318977"/>
            <a:chExt cx="3653506" cy="446567"/>
          </a:xfrm>
        </p:grpSpPr>
        <p:sp>
          <p:nvSpPr>
            <p:cNvPr id="30" name="矩形 29"/>
            <p:cNvSpPr/>
            <p:nvPr/>
          </p:nvSpPr>
          <p:spPr>
            <a:xfrm>
              <a:off x="3938141" y="318977"/>
              <a:ext cx="1223490" cy="446567"/>
            </a:xfrm>
            <a:prstGeom prst="rect">
              <a:avLst/>
            </a:prstGeom>
            <a:solidFill>
              <a:schemeClr val="accent1"/>
            </a:solidFill>
            <a:ln w="9525"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400" dirty="0">
                  <a:solidFill>
                    <a:schemeClr val="bg1"/>
                  </a:solidFill>
                  <a:latin typeface="+mj-ea"/>
                  <a:ea typeface="+mj-ea"/>
                </a:rPr>
                <a:t>目录</a:t>
              </a:r>
              <a:endParaRPr lang="zh-CN" altLang="en-US" sz="2400" dirty="0">
                <a:solidFill>
                  <a:schemeClr val="bg1"/>
                </a:solidFill>
                <a:latin typeface="+mj-ea"/>
                <a:ea typeface="+mj-ea"/>
              </a:endParaRPr>
            </a:p>
          </p:txBody>
        </p:sp>
        <p:sp>
          <p:nvSpPr>
            <p:cNvPr id="32" name="Freeform 5"/>
            <p:cNvSpPr>
              <a:spLocks noEditPoints="1"/>
            </p:cNvSpPr>
            <p:nvPr/>
          </p:nvSpPr>
          <p:spPr bwMode="auto">
            <a:xfrm>
              <a:off x="5306293" y="435324"/>
              <a:ext cx="1955744" cy="247949"/>
            </a:xfrm>
            <a:custGeom>
              <a:avLst/>
              <a:gdLst>
                <a:gd name="T0" fmla="*/ 326 w 3323"/>
                <a:gd name="T1" fmla="*/ 146 h 397"/>
                <a:gd name="T2" fmla="*/ 59 w 3323"/>
                <a:gd name="T3" fmla="*/ 197 h 397"/>
                <a:gd name="T4" fmla="*/ 341 w 3323"/>
                <a:gd name="T5" fmla="*/ 286 h 397"/>
                <a:gd name="T6" fmla="*/ 54 w 3323"/>
                <a:gd name="T7" fmla="*/ 341 h 397"/>
                <a:gd name="T8" fmla="*/ 190 w 3323"/>
                <a:gd name="T9" fmla="*/ 6 h 397"/>
                <a:gd name="T10" fmla="*/ 501 w 3323"/>
                <a:gd name="T11" fmla="*/ 62 h 397"/>
                <a:gd name="T12" fmla="*/ 776 w 3323"/>
                <a:gd name="T13" fmla="*/ 342 h 397"/>
                <a:gd name="T14" fmla="*/ 772 w 3323"/>
                <a:gd name="T15" fmla="*/ 200 h 397"/>
                <a:gd name="T16" fmla="*/ 504 w 3323"/>
                <a:gd name="T17" fmla="*/ 205 h 397"/>
                <a:gd name="T18" fmla="*/ 772 w 3323"/>
                <a:gd name="T19" fmla="*/ 200 h 397"/>
                <a:gd name="T20" fmla="*/ 1207 w 3323"/>
                <a:gd name="T21" fmla="*/ 80 h 397"/>
                <a:gd name="T22" fmla="*/ 1160 w 3323"/>
                <a:gd name="T23" fmla="*/ 13 h 397"/>
                <a:gd name="T24" fmla="*/ 1248 w 3323"/>
                <a:gd name="T25" fmla="*/ 45 h 397"/>
                <a:gd name="T26" fmla="*/ 999 w 3323"/>
                <a:gd name="T27" fmla="*/ 50 h 397"/>
                <a:gd name="T28" fmla="*/ 1047 w 3323"/>
                <a:gd name="T29" fmla="*/ 390 h 397"/>
                <a:gd name="T30" fmla="*/ 960 w 3323"/>
                <a:gd name="T31" fmla="*/ 358 h 397"/>
                <a:gd name="T32" fmla="*/ 955 w 3323"/>
                <a:gd name="T33" fmla="*/ 39 h 397"/>
                <a:gd name="T34" fmla="*/ 1383 w 3323"/>
                <a:gd name="T35" fmla="*/ 0 h 397"/>
                <a:gd name="T36" fmla="*/ 1623 w 3323"/>
                <a:gd name="T37" fmla="*/ 0 h 397"/>
                <a:gd name="T38" fmla="*/ 1621 w 3323"/>
                <a:gd name="T39" fmla="*/ 58 h 397"/>
                <a:gd name="T40" fmla="*/ 1538 w 3323"/>
                <a:gd name="T41" fmla="*/ 326 h 397"/>
                <a:gd name="T42" fmla="*/ 1440 w 3323"/>
                <a:gd name="T43" fmla="*/ 390 h 397"/>
                <a:gd name="T44" fmla="*/ 1488 w 3323"/>
                <a:gd name="T45" fmla="*/ 328 h 397"/>
                <a:gd name="T46" fmla="*/ 1404 w 3323"/>
                <a:gd name="T47" fmla="*/ 59 h 397"/>
                <a:gd name="T48" fmla="*/ 1747 w 3323"/>
                <a:gd name="T49" fmla="*/ 13 h 397"/>
                <a:gd name="T50" fmla="*/ 2024 w 3323"/>
                <a:gd name="T51" fmla="*/ 60 h 397"/>
                <a:gd name="T52" fmla="*/ 1891 w 3323"/>
                <a:gd name="T53" fmla="*/ 181 h 397"/>
                <a:gd name="T54" fmla="*/ 1977 w 3323"/>
                <a:gd name="T55" fmla="*/ 112 h 397"/>
                <a:gd name="T56" fmla="*/ 1938 w 3323"/>
                <a:gd name="T57" fmla="*/ 221 h 397"/>
                <a:gd name="T58" fmla="*/ 1850 w 3323"/>
                <a:gd name="T59" fmla="*/ 357 h 397"/>
                <a:gd name="T60" fmla="*/ 2083 w 3323"/>
                <a:gd name="T61" fmla="*/ 263 h 397"/>
                <a:gd name="T62" fmla="*/ 1747 w 3323"/>
                <a:gd name="T63" fmla="*/ 368 h 397"/>
                <a:gd name="T64" fmla="*/ 1795 w 3323"/>
                <a:gd name="T65" fmla="*/ 70 h 397"/>
                <a:gd name="T66" fmla="*/ 1747 w 3323"/>
                <a:gd name="T67" fmla="*/ 13 h 397"/>
                <a:gd name="T68" fmla="*/ 2467 w 3323"/>
                <a:gd name="T69" fmla="*/ 80 h 397"/>
                <a:gd name="T70" fmla="*/ 2420 w 3323"/>
                <a:gd name="T71" fmla="*/ 13 h 397"/>
                <a:gd name="T72" fmla="*/ 2508 w 3323"/>
                <a:gd name="T73" fmla="*/ 45 h 397"/>
                <a:gd name="T74" fmla="*/ 2260 w 3323"/>
                <a:gd name="T75" fmla="*/ 50 h 397"/>
                <a:gd name="T76" fmla="*/ 2307 w 3323"/>
                <a:gd name="T77" fmla="*/ 390 h 397"/>
                <a:gd name="T78" fmla="*/ 2220 w 3323"/>
                <a:gd name="T79" fmla="*/ 358 h 397"/>
                <a:gd name="T80" fmla="*/ 2215 w 3323"/>
                <a:gd name="T81" fmla="*/ 39 h 397"/>
                <a:gd name="T82" fmla="*/ 2643 w 3323"/>
                <a:gd name="T83" fmla="*/ 0 h 397"/>
                <a:gd name="T84" fmla="*/ 2884 w 3323"/>
                <a:gd name="T85" fmla="*/ 0 h 397"/>
                <a:gd name="T86" fmla="*/ 2882 w 3323"/>
                <a:gd name="T87" fmla="*/ 58 h 397"/>
                <a:gd name="T88" fmla="*/ 2798 w 3323"/>
                <a:gd name="T89" fmla="*/ 326 h 397"/>
                <a:gd name="T90" fmla="*/ 2701 w 3323"/>
                <a:gd name="T91" fmla="*/ 390 h 397"/>
                <a:gd name="T92" fmla="*/ 2748 w 3323"/>
                <a:gd name="T93" fmla="*/ 328 h 397"/>
                <a:gd name="T94" fmla="*/ 2664 w 3323"/>
                <a:gd name="T95" fmla="*/ 59 h 397"/>
                <a:gd name="T96" fmla="*/ 3261 w 3323"/>
                <a:gd name="T97" fmla="*/ 13 h 397"/>
                <a:gd name="T98" fmla="*/ 3226 w 3323"/>
                <a:gd name="T99" fmla="*/ 62 h 397"/>
                <a:gd name="T100" fmla="*/ 3087 w 3323"/>
                <a:gd name="T101" fmla="*/ 132 h 397"/>
                <a:gd name="T102" fmla="*/ 3323 w 3323"/>
                <a:gd name="T103" fmla="*/ 285 h 397"/>
                <a:gd name="T104" fmla="*/ 3069 w 3323"/>
                <a:gd name="T105" fmla="*/ 354 h 397"/>
                <a:gd name="T106" fmla="*/ 3038 w 3323"/>
                <a:gd name="T107" fmla="*/ 250 h 397"/>
                <a:gd name="T108" fmla="*/ 3275 w 3323"/>
                <a:gd name="T109" fmla="*/ 297 h 397"/>
                <a:gd name="T110" fmla="*/ 3047 w 3323"/>
                <a:gd name="T111" fmla="*/ 168 h 397"/>
                <a:gd name="T112" fmla="*/ 3250 w 3323"/>
                <a:gd name="T113" fmla="*/ 3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3" h="397">
                  <a:moveTo>
                    <a:pt x="297" y="13"/>
                  </a:moveTo>
                  <a:lnTo>
                    <a:pt x="317" y="13"/>
                  </a:lnTo>
                  <a:lnTo>
                    <a:pt x="351" y="139"/>
                  </a:lnTo>
                  <a:lnTo>
                    <a:pt x="326" y="146"/>
                  </a:lnTo>
                  <a:cubicBezTo>
                    <a:pt x="311" y="109"/>
                    <a:pt x="294" y="81"/>
                    <a:pt x="273" y="62"/>
                  </a:cubicBezTo>
                  <a:cubicBezTo>
                    <a:pt x="252" y="44"/>
                    <a:pt x="226" y="35"/>
                    <a:pt x="195" y="35"/>
                  </a:cubicBezTo>
                  <a:cubicBezTo>
                    <a:pt x="156" y="35"/>
                    <a:pt x="124" y="50"/>
                    <a:pt x="98" y="81"/>
                  </a:cubicBezTo>
                  <a:cubicBezTo>
                    <a:pt x="72" y="112"/>
                    <a:pt x="59" y="150"/>
                    <a:pt x="59" y="197"/>
                  </a:cubicBezTo>
                  <a:cubicBezTo>
                    <a:pt x="59" y="246"/>
                    <a:pt x="73" y="286"/>
                    <a:pt x="100" y="317"/>
                  </a:cubicBezTo>
                  <a:cubicBezTo>
                    <a:pt x="128" y="348"/>
                    <a:pt x="161" y="364"/>
                    <a:pt x="201" y="364"/>
                  </a:cubicBezTo>
                  <a:cubicBezTo>
                    <a:pt x="225" y="364"/>
                    <a:pt x="250" y="357"/>
                    <a:pt x="275" y="343"/>
                  </a:cubicBezTo>
                  <a:cubicBezTo>
                    <a:pt x="300" y="330"/>
                    <a:pt x="322" y="310"/>
                    <a:pt x="341" y="286"/>
                  </a:cubicBezTo>
                  <a:lnTo>
                    <a:pt x="362" y="300"/>
                  </a:lnTo>
                  <a:cubicBezTo>
                    <a:pt x="341" y="332"/>
                    <a:pt x="315" y="356"/>
                    <a:pt x="285" y="372"/>
                  </a:cubicBezTo>
                  <a:cubicBezTo>
                    <a:pt x="256" y="389"/>
                    <a:pt x="223" y="397"/>
                    <a:pt x="189" y="397"/>
                  </a:cubicBezTo>
                  <a:cubicBezTo>
                    <a:pt x="135" y="397"/>
                    <a:pt x="91" y="378"/>
                    <a:pt x="54" y="341"/>
                  </a:cubicBezTo>
                  <a:cubicBezTo>
                    <a:pt x="18" y="304"/>
                    <a:pt x="0" y="258"/>
                    <a:pt x="0" y="203"/>
                  </a:cubicBezTo>
                  <a:cubicBezTo>
                    <a:pt x="0" y="168"/>
                    <a:pt x="8" y="135"/>
                    <a:pt x="26" y="105"/>
                  </a:cubicBezTo>
                  <a:cubicBezTo>
                    <a:pt x="43" y="74"/>
                    <a:pt x="66" y="50"/>
                    <a:pt x="95" y="32"/>
                  </a:cubicBezTo>
                  <a:cubicBezTo>
                    <a:pt x="125" y="15"/>
                    <a:pt x="157" y="6"/>
                    <a:pt x="190" y="6"/>
                  </a:cubicBezTo>
                  <a:cubicBezTo>
                    <a:pt x="226" y="6"/>
                    <a:pt x="258" y="17"/>
                    <a:pt x="288" y="38"/>
                  </a:cubicBezTo>
                  <a:lnTo>
                    <a:pt x="297" y="13"/>
                  </a:lnTo>
                  <a:close/>
                  <a:moveTo>
                    <a:pt x="445" y="202"/>
                  </a:moveTo>
                  <a:cubicBezTo>
                    <a:pt x="445" y="146"/>
                    <a:pt x="464" y="99"/>
                    <a:pt x="501" y="62"/>
                  </a:cubicBezTo>
                  <a:cubicBezTo>
                    <a:pt x="539" y="25"/>
                    <a:pt x="586" y="6"/>
                    <a:pt x="643" y="6"/>
                  </a:cubicBezTo>
                  <a:cubicBezTo>
                    <a:pt x="697" y="6"/>
                    <a:pt x="741" y="25"/>
                    <a:pt x="777" y="62"/>
                  </a:cubicBezTo>
                  <a:cubicBezTo>
                    <a:pt x="812" y="99"/>
                    <a:pt x="830" y="145"/>
                    <a:pt x="830" y="200"/>
                  </a:cubicBezTo>
                  <a:cubicBezTo>
                    <a:pt x="830" y="257"/>
                    <a:pt x="812" y="305"/>
                    <a:pt x="776" y="342"/>
                  </a:cubicBezTo>
                  <a:cubicBezTo>
                    <a:pt x="740" y="379"/>
                    <a:pt x="694" y="397"/>
                    <a:pt x="638" y="397"/>
                  </a:cubicBezTo>
                  <a:cubicBezTo>
                    <a:pt x="582" y="397"/>
                    <a:pt x="536" y="379"/>
                    <a:pt x="499" y="341"/>
                  </a:cubicBezTo>
                  <a:cubicBezTo>
                    <a:pt x="463" y="304"/>
                    <a:pt x="445" y="258"/>
                    <a:pt x="445" y="202"/>
                  </a:cubicBezTo>
                  <a:close/>
                  <a:moveTo>
                    <a:pt x="772" y="200"/>
                  </a:moveTo>
                  <a:cubicBezTo>
                    <a:pt x="772" y="149"/>
                    <a:pt x="761" y="109"/>
                    <a:pt x="738" y="79"/>
                  </a:cubicBezTo>
                  <a:cubicBezTo>
                    <a:pt x="716" y="50"/>
                    <a:pt x="684" y="36"/>
                    <a:pt x="643" y="36"/>
                  </a:cubicBezTo>
                  <a:cubicBezTo>
                    <a:pt x="600" y="36"/>
                    <a:pt x="566" y="50"/>
                    <a:pt x="541" y="80"/>
                  </a:cubicBezTo>
                  <a:cubicBezTo>
                    <a:pt x="516" y="109"/>
                    <a:pt x="504" y="151"/>
                    <a:pt x="504" y="205"/>
                  </a:cubicBezTo>
                  <a:cubicBezTo>
                    <a:pt x="504" y="256"/>
                    <a:pt x="516" y="296"/>
                    <a:pt x="541" y="326"/>
                  </a:cubicBezTo>
                  <a:cubicBezTo>
                    <a:pt x="566" y="355"/>
                    <a:pt x="598" y="370"/>
                    <a:pt x="638" y="370"/>
                  </a:cubicBezTo>
                  <a:cubicBezTo>
                    <a:pt x="678" y="370"/>
                    <a:pt x="711" y="354"/>
                    <a:pt x="735" y="323"/>
                  </a:cubicBezTo>
                  <a:cubicBezTo>
                    <a:pt x="760" y="291"/>
                    <a:pt x="772" y="250"/>
                    <a:pt x="772" y="200"/>
                  </a:cubicBezTo>
                  <a:close/>
                  <a:moveTo>
                    <a:pt x="919" y="13"/>
                  </a:moveTo>
                  <a:lnTo>
                    <a:pt x="1035" y="13"/>
                  </a:lnTo>
                  <a:lnTo>
                    <a:pt x="1207" y="296"/>
                  </a:lnTo>
                  <a:lnTo>
                    <a:pt x="1207" y="80"/>
                  </a:lnTo>
                  <a:cubicBezTo>
                    <a:pt x="1207" y="63"/>
                    <a:pt x="1204" y="51"/>
                    <a:pt x="1198" y="45"/>
                  </a:cubicBezTo>
                  <a:cubicBezTo>
                    <a:pt x="1192" y="39"/>
                    <a:pt x="1182" y="36"/>
                    <a:pt x="1169" y="36"/>
                  </a:cubicBezTo>
                  <a:lnTo>
                    <a:pt x="1160" y="36"/>
                  </a:lnTo>
                  <a:lnTo>
                    <a:pt x="1160" y="13"/>
                  </a:lnTo>
                  <a:lnTo>
                    <a:pt x="1286" y="13"/>
                  </a:lnTo>
                  <a:lnTo>
                    <a:pt x="1286" y="36"/>
                  </a:lnTo>
                  <a:lnTo>
                    <a:pt x="1279" y="36"/>
                  </a:lnTo>
                  <a:cubicBezTo>
                    <a:pt x="1264" y="36"/>
                    <a:pt x="1253" y="39"/>
                    <a:pt x="1248" y="45"/>
                  </a:cubicBezTo>
                  <a:cubicBezTo>
                    <a:pt x="1242" y="52"/>
                    <a:pt x="1240" y="63"/>
                    <a:pt x="1240" y="80"/>
                  </a:cubicBezTo>
                  <a:lnTo>
                    <a:pt x="1240" y="390"/>
                  </a:lnTo>
                  <a:lnTo>
                    <a:pt x="1207" y="390"/>
                  </a:lnTo>
                  <a:lnTo>
                    <a:pt x="999" y="50"/>
                  </a:lnTo>
                  <a:lnTo>
                    <a:pt x="999" y="320"/>
                  </a:lnTo>
                  <a:cubicBezTo>
                    <a:pt x="999" y="339"/>
                    <a:pt x="1002" y="351"/>
                    <a:pt x="1007" y="358"/>
                  </a:cubicBezTo>
                  <a:cubicBezTo>
                    <a:pt x="1011" y="364"/>
                    <a:pt x="1025" y="368"/>
                    <a:pt x="1047" y="368"/>
                  </a:cubicBezTo>
                  <a:lnTo>
                    <a:pt x="1047" y="390"/>
                  </a:lnTo>
                  <a:lnTo>
                    <a:pt x="919" y="390"/>
                  </a:lnTo>
                  <a:lnTo>
                    <a:pt x="919" y="368"/>
                  </a:lnTo>
                  <a:lnTo>
                    <a:pt x="926" y="368"/>
                  </a:lnTo>
                  <a:cubicBezTo>
                    <a:pt x="943" y="368"/>
                    <a:pt x="955" y="365"/>
                    <a:pt x="960" y="358"/>
                  </a:cubicBezTo>
                  <a:cubicBezTo>
                    <a:pt x="964" y="352"/>
                    <a:pt x="967" y="339"/>
                    <a:pt x="967" y="320"/>
                  </a:cubicBezTo>
                  <a:lnTo>
                    <a:pt x="967" y="80"/>
                  </a:lnTo>
                  <a:cubicBezTo>
                    <a:pt x="967" y="66"/>
                    <a:pt x="966" y="56"/>
                    <a:pt x="965" y="51"/>
                  </a:cubicBezTo>
                  <a:cubicBezTo>
                    <a:pt x="963" y="45"/>
                    <a:pt x="960" y="41"/>
                    <a:pt x="955" y="39"/>
                  </a:cubicBezTo>
                  <a:cubicBezTo>
                    <a:pt x="950" y="37"/>
                    <a:pt x="941" y="36"/>
                    <a:pt x="929" y="36"/>
                  </a:cubicBezTo>
                  <a:lnTo>
                    <a:pt x="919" y="36"/>
                  </a:lnTo>
                  <a:lnTo>
                    <a:pt x="919" y="13"/>
                  </a:lnTo>
                  <a:close/>
                  <a:moveTo>
                    <a:pt x="1383" y="0"/>
                  </a:moveTo>
                  <a:lnTo>
                    <a:pt x="1402" y="0"/>
                  </a:lnTo>
                  <a:lnTo>
                    <a:pt x="1404" y="13"/>
                  </a:lnTo>
                  <a:lnTo>
                    <a:pt x="1621" y="13"/>
                  </a:lnTo>
                  <a:lnTo>
                    <a:pt x="1623" y="0"/>
                  </a:lnTo>
                  <a:lnTo>
                    <a:pt x="1643" y="0"/>
                  </a:lnTo>
                  <a:lnTo>
                    <a:pt x="1683" y="111"/>
                  </a:lnTo>
                  <a:lnTo>
                    <a:pt x="1658" y="120"/>
                  </a:lnTo>
                  <a:cubicBezTo>
                    <a:pt x="1647" y="91"/>
                    <a:pt x="1635" y="70"/>
                    <a:pt x="1621" y="58"/>
                  </a:cubicBezTo>
                  <a:cubicBezTo>
                    <a:pt x="1608" y="46"/>
                    <a:pt x="1588" y="39"/>
                    <a:pt x="1562" y="39"/>
                  </a:cubicBezTo>
                  <a:cubicBezTo>
                    <a:pt x="1551" y="39"/>
                    <a:pt x="1544" y="41"/>
                    <a:pt x="1542" y="43"/>
                  </a:cubicBezTo>
                  <a:cubicBezTo>
                    <a:pt x="1539" y="45"/>
                    <a:pt x="1538" y="52"/>
                    <a:pt x="1538" y="64"/>
                  </a:cubicBezTo>
                  <a:lnTo>
                    <a:pt x="1538" y="326"/>
                  </a:lnTo>
                  <a:cubicBezTo>
                    <a:pt x="1538" y="345"/>
                    <a:pt x="1542" y="357"/>
                    <a:pt x="1549" y="361"/>
                  </a:cubicBezTo>
                  <a:cubicBezTo>
                    <a:pt x="1556" y="366"/>
                    <a:pt x="1569" y="368"/>
                    <a:pt x="1586" y="368"/>
                  </a:cubicBezTo>
                  <a:lnTo>
                    <a:pt x="1586" y="390"/>
                  </a:lnTo>
                  <a:lnTo>
                    <a:pt x="1440" y="390"/>
                  </a:lnTo>
                  <a:lnTo>
                    <a:pt x="1440" y="368"/>
                  </a:lnTo>
                  <a:cubicBezTo>
                    <a:pt x="1455" y="368"/>
                    <a:pt x="1466" y="367"/>
                    <a:pt x="1472" y="365"/>
                  </a:cubicBezTo>
                  <a:cubicBezTo>
                    <a:pt x="1479" y="363"/>
                    <a:pt x="1483" y="359"/>
                    <a:pt x="1485" y="354"/>
                  </a:cubicBezTo>
                  <a:cubicBezTo>
                    <a:pt x="1487" y="349"/>
                    <a:pt x="1488" y="340"/>
                    <a:pt x="1488" y="328"/>
                  </a:cubicBezTo>
                  <a:lnTo>
                    <a:pt x="1488" y="60"/>
                  </a:lnTo>
                  <a:cubicBezTo>
                    <a:pt x="1488" y="51"/>
                    <a:pt x="1487" y="45"/>
                    <a:pt x="1484" y="43"/>
                  </a:cubicBezTo>
                  <a:cubicBezTo>
                    <a:pt x="1482" y="41"/>
                    <a:pt x="1477" y="39"/>
                    <a:pt x="1468" y="39"/>
                  </a:cubicBezTo>
                  <a:cubicBezTo>
                    <a:pt x="1438" y="39"/>
                    <a:pt x="1417" y="46"/>
                    <a:pt x="1404" y="59"/>
                  </a:cubicBezTo>
                  <a:cubicBezTo>
                    <a:pt x="1392" y="71"/>
                    <a:pt x="1380" y="92"/>
                    <a:pt x="1368" y="120"/>
                  </a:cubicBezTo>
                  <a:lnTo>
                    <a:pt x="1344" y="111"/>
                  </a:lnTo>
                  <a:lnTo>
                    <a:pt x="1383" y="0"/>
                  </a:lnTo>
                  <a:close/>
                  <a:moveTo>
                    <a:pt x="1747" y="13"/>
                  </a:moveTo>
                  <a:lnTo>
                    <a:pt x="2054" y="13"/>
                  </a:lnTo>
                  <a:lnTo>
                    <a:pt x="2090" y="112"/>
                  </a:lnTo>
                  <a:lnTo>
                    <a:pt x="2066" y="121"/>
                  </a:lnTo>
                  <a:cubicBezTo>
                    <a:pt x="2056" y="92"/>
                    <a:pt x="2042" y="72"/>
                    <a:pt x="2024" y="60"/>
                  </a:cubicBezTo>
                  <a:cubicBezTo>
                    <a:pt x="2007" y="49"/>
                    <a:pt x="1978" y="43"/>
                    <a:pt x="1937" y="43"/>
                  </a:cubicBezTo>
                  <a:lnTo>
                    <a:pt x="1845" y="43"/>
                  </a:lnTo>
                  <a:lnTo>
                    <a:pt x="1845" y="181"/>
                  </a:lnTo>
                  <a:lnTo>
                    <a:pt x="1891" y="181"/>
                  </a:lnTo>
                  <a:cubicBezTo>
                    <a:pt x="1912" y="181"/>
                    <a:pt x="1927" y="176"/>
                    <a:pt x="1937" y="167"/>
                  </a:cubicBezTo>
                  <a:cubicBezTo>
                    <a:pt x="1946" y="157"/>
                    <a:pt x="1951" y="141"/>
                    <a:pt x="1951" y="118"/>
                  </a:cubicBezTo>
                  <a:lnTo>
                    <a:pt x="1951" y="112"/>
                  </a:lnTo>
                  <a:lnTo>
                    <a:pt x="1977" y="112"/>
                  </a:lnTo>
                  <a:lnTo>
                    <a:pt x="1977" y="278"/>
                  </a:lnTo>
                  <a:lnTo>
                    <a:pt x="1951" y="278"/>
                  </a:lnTo>
                  <a:lnTo>
                    <a:pt x="1951" y="263"/>
                  </a:lnTo>
                  <a:cubicBezTo>
                    <a:pt x="1951" y="244"/>
                    <a:pt x="1946" y="230"/>
                    <a:pt x="1938" y="221"/>
                  </a:cubicBezTo>
                  <a:cubicBezTo>
                    <a:pt x="1930" y="212"/>
                    <a:pt x="1914" y="207"/>
                    <a:pt x="1891" y="207"/>
                  </a:cubicBezTo>
                  <a:lnTo>
                    <a:pt x="1845" y="207"/>
                  </a:lnTo>
                  <a:lnTo>
                    <a:pt x="1845" y="331"/>
                  </a:lnTo>
                  <a:cubicBezTo>
                    <a:pt x="1845" y="345"/>
                    <a:pt x="1847" y="354"/>
                    <a:pt x="1850" y="357"/>
                  </a:cubicBezTo>
                  <a:cubicBezTo>
                    <a:pt x="1853" y="360"/>
                    <a:pt x="1862" y="362"/>
                    <a:pt x="1875" y="362"/>
                  </a:cubicBezTo>
                  <a:lnTo>
                    <a:pt x="1932" y="362"/>
                  </a:lnTo>
                  <a:cubicBezTo>
                    <a:pt x="1972" y="362"/>
                    <a:pt x="2003" y="354"/>
                    <a:pt x="2026" y="339"/>
                  </a:cubicBezTo>
                  <a:cubicBezTo>
                    <a:pt x="2049" y="324"/>
                    <a:pt x="2068" y="299"/>
                    <a:pt x="2083" y="263"/>
                  </a:cubicBezTo>
                  <a:lnTo>
                    <a:pt x="2108" y="272"/>
                  </a:lnTo>
                  <a:lnTo>
                    <a:pt x="2066" y="390"/>
                  </a:lnTo>
                  <a:lnTo>
                    <a:pt x="1747" y="390"/>
                  </a:lnTo>
                  <a:lnTo>
                    <a:pt x="1747" y="368"/>
                  </a:lnTo>
                  <a:lnTo>
                    <a:pt x="1758" y="368"/>
                  </a:lnTo>
                  <a:cubicBezTo>
                    <a:pt x="1774" y="368"/>
                    <a:pt x="1784" y="365"/>
                    <a:pt x="1788" y="360"/>
                  </a:cubicBezTo>
                  <a:cubicBezTo>
                    <a:pt x="1793" y="354"/>
                    <a:pt x="1795" y="345"/>
                    <a:pt x="1795" y="331"/>
                  </a:cubicBezTo>
                  <a:lnTo>
                    <a:pt x="1795" y="70"/>
                  </a:lnTo>
                  <a:cubicBezTo>
                    <a:pt x="1795" y="60"/>
                    <a:pt x="1794" y="53"/>
                    <a:pt x="1792" y="48"/>
                  </a:cubicBezTo>
                  <a:cubicBezTo>
                    <a:pt x="1790" y="44"/>
                    <a:pt x="1786" y="41"/>
                    <a:pt x="1780" y="39"/>
                  </a:cubicBezTo>
                  <a:cubicBezTo>
                    <a:pt x="1773" y="37"/>
                    <a:pt x="1762" y="36"/>
                    <a:pt x="1747" y="36"/>
                  </a:cubicBezTo>
                  <a:lnTo>
                    <a:pt x="1747" y="13"/>
                  </a:lnTo>
                  <a:close/>
                  <a:moveTo>
                    <a:pt x="2179" y="13"/>
                  </a:moveTo>
                  <a:lnTo>
                    <a:pt x="2295" y="13"/>
                  </a:lnTo>
                  <a:lnTo>
                    <a:pt x="2467" y="296"/>
                  </a:lnTo>
                  <a:lnTo>
                    <a:pt x="2467" y="80"/>
                  </a:lnTo>
                  <a:cubicBezTo>
                    <a:pt x="2467" y="63"/>
                    <a:pt x="2464" y="51"/>
                    <a:pt x="2458" y="45"/>
                  </a:cubicBezTo>
                  <a:cubicBezTo>
                    <a:pt x="2452" y="39"/>
                    <a:pt x="2443" y="36"/>
                    <a:pt x="2429" y="36"/>
                  </a:cubicBezTo>
                  <a:lnTo>
                    <a:pt x="2420" y="36"/>
                  </a:lnTo>
                  <a:lnTo>
                    <a:pt x="2420" y="13"/>
                  </a:lnTo>
                  <a:lnTo>
                    <a:pt x="2546" y="13"/>
                  </a:lnTo>
                  <a:lnTo>
                    <a:pt x="2546" y="36"/>
                  </a:lnTo>
                  <a:lnTo>
                    <a:pt x="2539" y="36"/>
                  </a:lnTo>
                  <a:cubicBezTo>
                    <a:pt x="2524" y="36"/>
                    <a:pt x="2514" y="39"/>
                    <a:pt x="2508" y="45"/>
                  </a:cubicBezTo>
                  <a:cubicBezTo>
                    <a:pt x="2503" y="52"/>
                    <a:pt x="2500" y="63"/>
                    <a:pt x="2500" y="80"/>
                  </a:cubicBezTo>
                  <a:lnTo>
                    <a:pt x="2500" y="390"/>
                  </a:lnTo>
                  <a:lnTo>
                    <a:pt x="2467" y="390"/>
                  </a:lnTo>
                  <a:lnTo>
                    <a:pt x="2260" y="50"/>
                  </a:lnTo>
                  <a:lnTo>
                    <a:pt x="2260" y="320"/>
                  </a:lnTo>
                  <a:cubicBezTo>
                    <a:pt x="2260" y="339"/>
                    <a:pt x="2262" y="351"/>
                    <a:pt x="2267" y="358"/>
                  </a:cubicBezTo>
                  <a:cubicBezTo>
                    <a:pt x="2272" y="364"/>
                    <a:pt x="2285" y="368"/>
                    <a:pt x="2307" y="368"/>
                  </a:cubicBezTo>
                  <a:lnTo>
                    <a:pt x="2307" y="390"/>
                  </a:lnTo>
                  <a:lnTo>
                    <a:pt x="2179" y="390"/>
                  </a:lnTo>
                  <a:lnTo>
                    <a:pt x="2179" y="368"/>
                  </a:lnTo>
                  <a:lnTo>
                    <a:pt x="2186" y="368"/>
                  </a:lnTo>
                  <a:cubicBezTo>
                    <a:pt x="2204" y="368"/>
                    <a:pt x="2215" y="365"/>
                    <a:pt x="2220" y="358"/>
                  </a:cubicBezTo>
                  <a:cubicBezTo>
                    <a:pt x="2224" y="352"/>
                    <a:pt x="2227" y="339"/>
                    <a:pt x="2227" y="320"/>
                  </a:cubicBezTo>
                  <a:lnTo>
                    <a:pt x="2227" y="80"/>
                  </a:lnTo>
                  <a:cubicBezTo>
                    <a:pt x="2227" y="66"/>
                    <a:pt x="2226" y="56"/>
                    <a:pt x="2225" y="51"/>
                  </a:cubicBezTo>
                  <a:cubicBezTo>
                    <a:pt x="2224" y="45"/>
                    <a:pt x="2220" y="41"/>
                    <a:pt x="2215" y="39"/>
                  </a:cubicBezTo>
                  <a:cubicBezTo>
                    <a:pt x="2210" y="37"/>
                    <a:pt x="2201" y="36"/>
                    <a:pt x="2189" y="36"/>
                  </a:cubicBezTo>
                  <a:lnTo>
                    <a:pt x="2179" y="36"/>
                  </a:lnTo>
                  <a:lnTo>
                    <a:pt x="2179" y="13"/>
                  </a:lnTo>
                  <a:close/>
                  <a:moveTo>
                    <a:pt x="2643" y="0"/>
                  </a:moveTo>
                  <a:lnTo>
                    <a:pt x="2662" y="0"/>
                  </a:lnTo>
                  <a:lnTo>
                    <a:pt x="2664" y="13"/>
                  </a:lnTo>
                  <a:lnTo>
                    <a:pt x="2881" y="13"/>
                  </a:lnTo>
                  <a:lnTo>
                    <a:pt x="2884" y="0"/>
                  </a:lnTo>
                  <a:lnTo>
                    <a:pt x="2904" y="0"/>
                  </a:lnTo>
                  <a:lnTo>
                    <a:pt x="2943" y="111"/>
                  </a:lnTo>
                  <a:lnTo>
                    <a:pt x="2918" y="120"/>
                  </a:lnTo>
                  <a:cubicBezTo>
                    <a:pt x="2907" y="91"/>
                    <a:pt x="2895" y="70"/>
                    <a:pt x="2882" y="58"/>
                  </a:cubicBezTo>
                  <a:cubicBezTo>
                    <a:pt x="2868" y="46"/>
                    <a:pt x="2848" y="39"/>
                    <a:pt x="2823" y="39"/>
                  </a:cubicBezTo>
                  <a:cubicBezTo>
                    <a:pt x="2811" y="39"/>
                    <a:pt x="2805" y="41"/>
                    <a:pt x="2802" y="43"/>
                  </a:cubicBezTo>
                  <a:cubicBezTo>
                    <a:pt x="2799" y="45"/>
                    <a:pt x="2798" y="52"/>
                    <a:pt x="2798" y="64"/>
                  </a:cubicBezTo>
                  <a:lnTo>
                    <a:pt x="2798" y="326"/>
                  </a:lnTo>
                  <a:cubicBezTo>
                    <a:pt x="2798" y="345"/>
                    <a:pt x="2802" y="357"/>
                    <a:pt x="2809" y="361"/>
                  </a:cubicBezTo>
                  <a:cubicBezTo>
                    <a:pt x="2816" y="366"/>
                    <a:pt x="2829" y="368"/>
                    <a:pt x="2846" y="368"/>
                  </a:cubicBezTo>
                  <a:lnTo>
                    <a:pt x="2846" y="390"/>
                  </a:lnTo>
                  <a:lnTo>
                    <a:pt x="2701" y="390"/>
                  </a:lnTo>
                  <a:lnTo>
                    <a:pt x="2701" y="368"/>
                  </a:lnTo>
                  <a:cubicBezTo>
                    <a:pt x="2715" y="368"/>
                    <a:pt x="2726" y="367"/>
                    <a:pt x="2732" y="365"/>
                  </a:cubicBezTo>
                  <a:cubicBezTo>
                    <a:pt x="2739" y="363"/>
                    <a:pt x="2743" y="359"/>
                    <a:pt x="2745" y="354"/>
                  </a:cubicBezTo>
                  <a:cubicBezTo>
                    <a:pt x="2747" y="349"/>
                    <a:pt x="2748" y="340"/>
                    <a:pt x="2748" y="328"/>
                  </a:cubicBezTo>
                  <a:lnTo>
                    <a:pt x="2748" y="60"/>
                  </a:lnTo>
                  <a:cubicBezTo>
                    <a:pt x="2748" y="51"/>
                    <a:pt x="2747" y="45"/>
                    <a:pt x="2745" y="43"/>
                  </a:cubicBezTo>
                  <a:cubicBezTo>
                    <a:pt x="2743" y="41"/>
                    <a:pt x="2737" y="39"/>
                    <a:pt x="2728" y="39"/>
                  </a:cubicBezTo>
                  <a:cubicBezTo>
                    <a:pt x="2698" y="39"/>
                    <a:pt x="2677" y="46"/>
                    <a:pt x="2664" y="59"/>
                  </a:cubicBezTo>
                  <a:cubicBezTo>
                    <a:pt x="2652" y="71"/>
                    <a:pt x="2640" y="92"/>
                    <a:pt x="2628" y="120"/>
                  </a:cubicBezTo>
                  <a:lnTo>
                    <a:pt x="2604" y="111"/>
                  </a:lnTo>
                  <a:lnTo>
                    <a:pt x="2643" y="0"/>
                  </a:lnTo>
                  <a:close/>
                  <a:moveTo>
                    <a:pt x="3261" y="13"/>
                  </a:moveTo>
                  <a:lnTo>
                    <a:pt x="3281" y="13"/>
                  </a:lnTo>
                  <a:lnTo>
                    <a:pt x="3310" y="129"/>
                  </a:lnTo>
                  <a:lnTo>
                    <a:pt x="3285" y="136"/>
                  </a:lnTo>
                  <a:cubicBezTo>
                    <a:pt x="3269" y="104"/>
                    <a:pt x="3249" y="80"/>
                    <a:pt x="3226" y="62"/>
                  </a:cubicBezTo>
                  <a:cubicBezTo>
                    <a:pt x="3202" y="45"/>
                    <a:pt x="3177" y="36"/>
                    <a:pt x="3149" y="36"/>
                  </a:cubicBezTo>
                  <a:cubicBezTo>
                    <a:pt x="3126" y="36"/>
                    <a:pt x="3107" y="42"/>
                    <a:pt x="3092" y="53"/>
                  </a:cubicBezTo>
                  <a:cubicBezTo>
                    <a:pt x="3076" y="64"/>
                    <a:pt x="3069" y="78"/>
                    <a:pt x="3069" y="94"/>
                  </a:cubicBezTo>
                  <a:cubicBezTo>
                    <a:pt x="3069" y="109"/>
                    <a:pt x="3075" y="122"/>
                    <a:pt x="3087" y="132"/>
                  </a:cubicBezTo>
                  <a:cubicBezTo>
                    <a:pt x="3100" y="142"/>
                    <a:pt x="3120" y="151"/>
                    <a:pt x="3147" y="159"/>
                  </a:cubicBezTo>
                  <a:lnTo>
                    <a:pt x="3217" y="180"/>
                  </a:lnTo>
                  <a:cubicBezTo>
                    <a:pt x="3253" y="190"/>
                    <a:pt x="3280" y="204"/>
                    <a:pt x="3297" y="221"/>
                  </a:cubicBezTo>
                  <a:cubicBezTo>
                    <a:pt x="3315" y="238"/>
                    <a:pt x="3323" y="259"/>
                    <a:pt x="3323" y="285"/>
                  </a:cubicBezTo>
                  <a:cubicBezTo>
                    <a:pt x="3323" y="315"/>
                    <a:pt x="3310" y="342"/>
                    <a:pt x="3283" y="364"/>
                  </a:cubicBezTo>
                  <a:cubicBezTo>
                    <a:pt x="3256" y="386"/>
                    <a:pt x="3222" y="397"/>
                    <a:pt x="3182" y="397"/>
                  </a:cubicBezTo>
                  <a:cubicBezTo>
                    <a:pt x="3159" y="397"/>
                    <a:pt x="3138" y="394"/>
                    <a:pt x="3121" y="387"/>
                  </a:cubicBezTo>
                  <a:cubicBezTo>
                    <a:pt x="3104" y="380"/>
                    <a:pt x="3087" y="369"/>
                    <a:pt x="3069" y="354"/>
                  </a:cubicBezTo>
                  <a:lnTo>
                    <a:pt x="3057" y="390"/>
                  </a:lnTo>
                  <a:lnTo>
                    <a:pt x="3038" y="390"/>
                  </a:lnTo>
                  <a:lnTo>
                    <a:pt x="3013" y="255"/>
                  </a:lnTo>
                  <a:lnTo>
                    <a:pt x="3038" y="250"/>
                  </a:lnTo>
                  <a:cubicBezTo>
                    <a:pt x="3052" y="287"/>
                    <a:pt x="3071" y="315"/>
                    <a:pt x="3098" y="336"/>
                  </a:cubicBezTo>
                  <a:cubicBezTo>
                    <a:pt x="3124" y="356"/>
                    <a:pt x="3152" y="367"/>
                    <a:pt x="3182" y="367"/>
                  </a:cubicBezTo>
                  <a:cubicBezTo>
                    <a:pt x="3206" y="367"/>
                    <a:pt x="3228" y="360"/>
                    <a:pt x="3247" y="346"/>
                  </a:cubicBezTo>
                  <a:cubicBezTo>
                    <a:pt x="3265" y="332"/>
                    <a:pt x="3275" y="316"/>
                    <a:pt x="3275" y="297"/>
                  </a:cubicBezTo>
                  <a:cubicBezTo>
                    <a:pt x="3275" y="279"/>
                    <a:pt x="3268" y="265"/>
                    <a:pt x="3255" y="255"/>
                  </a:cubicBezTo>
                  <a:cubicBezTo>
                    <a:pt x="3242" y="244"/>
                    <a:pt x="3222" y="235"/>
                    <a:pt x="3193" y="227"/>
                  </a:cubicBezTo>
                  <a:lnTo>
                    <a:pt x="3125" y="207"/>
                  </a:lnTo>
                  <a:cubicBezTo>
                    <a:pt x="3090" y="197"/>
                    <a:pt x="3064" y="184"/>
                    <a:pt x="3047" y="168"/>
                  </a:cubicBezTo>
                  <a:cubicBezTo>
                    <a:pt x="3030" y="151"/>
                    <a:pt x="3022" y="130"/>
                    <a:pt x="3022" y="106"/>
                  </a:cubicBezTo>
                  <a:cubicBezTo>
                    <a:pt x="3022" y="79"/>
                    <a:pt x="3034" y="56"/>
                    <a:pt x="3059" y="36"/>
                  </a:cubicBezTo>
                  <a:cubicBezTo>
                    <a:pt x="3084" y="16"/>
                    <a:pt x="3115" y="6"/>
                    <a:pt x="3153" y="6"/>
                  </a:cubicBezTo>
                  <a:cubicBezTo>
                    <a:pt x="3191" y="6"/>
                    <a:pt x="3224" y="17"/>
                    <a:pt x="3250" y="39"/>
                  </a:cubicBezTo>
                  <a:lnTo>
                    <a:pt x="3261" y="13"/>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矩形 32"/>
            <p:cNvSpPr/>
            <p:nvPr/>
          </p:nvSpPr>
          <p:spPr>
            <a:xfrm>
              <a:off x="5161631" y="318977"/>
              <a:ext cx="2430016" cy="446567"/>
            </a:xfrm>
            <a:prstGeom prst="rect">
              <a:avLst/>
            </a:prstGeom>
            <a:noFill/>
            <a:ln w="9525"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dirty="0">
                <a:solidFill>
                  <a:schemeClr val="accent1"/>
                </a:solidFill>
                <a:latin typeface="+mj-ea"/>
                <a:ea typeface="+mj-ea"/>
              </a:endParaRPr>
            </a:p>
          </p:txBody>
        </p:sp>
      </p:grpSp>
      <p:sp>
        <p:nvSpPr>
          <p:cNvPr id="34" name="矩形: 圆角 33"/>
          <p:cNvSpPr/>
          <p:nvPr/>
        </p:nvSpPr>
        <p:spPr bwMode="auto">
          <a:xfrm>
            <a:off x="1078290" y="3541748"/>
            <a:ext cx="2304256" cy="1590608"/>
          </a:xfrm>
          <a:prstGeom prst="roundRect">
            <a:avLst>
              <a:gd name="adj" fmla="val 1901"/>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5" name="矩形: 圆角 34"/>
          <p:cNvSpPr/>
          <p:nvPr/>
        </p:nvSpPr>
        <p:spPr bwMode="auto">
          <a:xfrm>
            <a:off x="3687067" y="3541748"/>
            <a:ext cx="2304256" cy="1590608"/>
          </a:xfrm>
          <a:prstGeom prst="roundRect">
            <a:avLst>
              <a:gd name="adj" fmla="val 1901"/>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6" name="矩形: 圆角 35"/>
          <p:cNvSpPr/>
          <p:nvPr/>
        </p:nvSpPr>
        <p:spPr bwMode="auto">
          <a:xfrm>
            <a:off x="6293572" y="3541748"/>
            <a:ext cx="2304256" cy="1590608"/>
          </a:xfrm>
          <a:prstGeom prst="roundRect">
            <a:avLst>
              <a:gd name="adj" fmla="val 1901"/>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7" name="Rectangle 3"/>
          <p:cNvSpPr txBox="1">
            <a:spLocks noChangeArrowheads="1"/>
          </p:cNvSpPr>
          <p:nvPr/>
        </p:nvSpPr>
        <p:spPr bwMode="auto">
          <a:xfrm>
            <a:off x="1332053" y="4193141"/>
            <a:ext cx="1762462"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2800">
                <a:solidFill>
                  <a:schemeClr val="tx1"/>
                </a:solidFill>
                <a:latin typeface="+mj-ea"/>
              </a:rPr>
              <a:t>为何要关怀客户？</a:t>
            </a:r>
            <a:endParaRPr lang="zh-CN" altLang="en-US" sz="2800">
              <a:solidFill>
                <a:schemeClr val="tx1"/>
              </a:solidFill>
              <a:latin typeface="+mj-ea"/>
            </a:endParaRPr>
          </a:p>
        </p:txBody>
      </p:sp>
      <p:sp>
        <p:nvSpPr>
          <p:cNvPr id="38" name="Rectangle 3"/>
          <p:cNvSpPr txBox="1">
            <a:spLocks noChangeArrowheads="1"/>
          </p:cNvSpPr>
          <p:nvPr/>
        </p:nvSpPr>
        <p:spPr bwMode="auto">
          <a:xfrm>
            <a:off x="3957964" y="4165295"/>
            <a:ext cx="1762462"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2800">
                <a:solidFill>
                  <a:schemeClr val="tx1"/>
                </a:solidFill>
                <a:latin typeface="+mj-ea"/>
              </a:rPr>
              <a:t>什么是客户关怀？</a:t>
            </a:r>
            <a:endParaRPr lang="zh-CN" altLang="en-US" sz="2800">
              <a:solidFill>
                <a:schemeClr val="tx1"/>
              </a:solidFill>
              <a:latin typeface="+mj-ea"/>
            </a:endParaRPr>
          </a:p>
        </p:txBody>
      </p:sp>
      <p:sp>
        <p:nvSpPr>
          <p:cNvPr id="39" name="Rectangle 3"/>
          <p:cNvSpPr txBox="1">
            <a:spLocks noChangeArrowheads="1"/>
          </p:cNvSpPr>
          <p:nvPr/>
        </p:nvSpPr>
        <p:spPr bwMode="auto">
          <a:xfrm>
            <a:off x="6564469" y="4151496"/>
            <a:ext cx="1762462"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2800">
                <a:solidFill>
                  <a:schemeClr val="tx1"/>
                </a:solidFill>
                <a:latin typeface="+mj-ea"/>
              </a:rPr>
              <a:t>如何进行客户关怀</a:t>
            </a:r>
            <a:endParaRPr lang="zh-CN" altLang="en-US" sz="2800">
              <a:solidFill>
                <a:schemeClr val="tx1"/>
              </a:solidFill>
              <a:latin typeface="+mj-ea"/>
            </a:endParaRPr>
          </a:p>
        </p:txBody>
      </p:sp>
      <p:sp>
        <p:nvSpPr>
          <p:cNvPr id="41" name="椭圆 40"/>
          <p:cNvSpPr/>
          <p:nvPr/>
        </p:nvSpPr>
        <p:spPr bwMode="auto">
          <a:xfrm>
            <a:off x="1895187" y="3206517"/>
            <a:ext cx="670462" cy="670462"/>
          </a:xfrm>
          <a:prstGeom prst="ellipse">
            <a:avLst/>
          </a:prstGeom>
          <a:gradFill>
            <a:gsLst>
              <a:gs pos="53000">
                <a:schemeClr val="accent1">
                  <a:lumMod val="98000"/>
                  <a:lumOff val="2000"/>
                </a:schemeClr>
              </a:gs>
              <a:gs pos="0">
                <a:schemeClr val="accent1">
                  <a:lumMod val="85000"/>
                  <a:lumOff val="15000"/>
                </a:schemeClr>
              </a:gs>
              <a:gs pos="100000">
                <a:schemeClr val="accent1">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800">
                <a:solidFill>
                  <a:schemeClr val="bg1"/>
                </a:solidFill>
                <a:latin typeface="Impact" panose="020B0806030902050204" pitchFamily="34" charset="0"/>
                <a:ea typeface="+mj-ea"/>
              </a:rPr>
              <a:t>1</a:t>
            </a:r>
            <a:endParaRPr lang="zh-CN" altLang="en-US" sz="2800">
              <a:solidFill>
                <a:schemeClr val="bg1"/>
              </a:solidFill>
              <a:latin typeface="Impact" panose="020B0806030902050204" pitchFamily="34" charset="0"/>
              <a:ea typeface="+mj-ea"/>
            </a:endParaRPr>
          </a:p>
        </p:txBody>
      </p:sp>
      <p:sp>
        <p:nvSpPr>
          <p:cNvPr id="49" name="矩形: 圆角 48"/>
          <p:cNvSpPr/>
          <p:nvPr/>
        </p:nvSpPr>
        <p:spPr bwMode="auto">
          <a:xfrm>
            <a:off x="8900295" y="3541748"/>
            <a:ext cx="2304256" cy="1590608"/>
          </a:xfrm>
          <a:prstGeom prst="roundRect">
            <a:avLst>
              <a:gd name="adj" fmla="val 1901"/>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0" name="Rectangle 3"/>
          <p:cNvSpPr txBox="1">
            <a:spLocks noChangeArrowheads="1"/>
          </p:cNvSpPr>
          <p:nvPr/>
        </p:nvSpPr>
        <p:spPr bwMode="auto">
          <a:xfrm>
            <a:off x="9171192" y="4151496"/>
            <a:ext cx="1762462"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2800">
                <a:solidFill>
                  <a:schemeClr val="tx1"/>
                </a:solidFill>
                <a:latin typeface="+mj-ea"/>
              </a:rPr>
              <a:t>如何留住老客户</a:t>
            </a:r>
            <a:endParaRPr lang="zh-CN" altLang="en-US" sz="2800">
              <a:solidFill>
                <a:schemeClr val="tx1"/>
              </a:solidFill>
              <a:latin typeface="+mj-ea"/>
            </a:endParaRPr>
          </a:p>
        </p:txBody>
      </p:sp>
      <p:sp>
        <p:nvSpPr>
          <p:cNvPr id="89" name="椭圆 88"/>
          <p:cNvSpPr/>
          <p:nvPr/>
        </p:nvSpPr>
        <p:spPr bwMode="auto">
          <a:xfrm>
            <a:off x="4488262" y="3206517"/>
            <a:ext cx="670462" cy="670462"/>
          </a:xfrm>
          <a:prstGeom prst="ellipse">
            <a:avLst/>
          </a:prstGeom>
          <a:gradFill>
            <a:gsLst>
              <a:gs pos="53000">
                <a:schemeClr val="accent1">
                  <a:lumMod val="98000"/>
                  <a:lumOff val="2000"/>
                </a:schemeClr>
              </a:gs>
              <a:gs pos="0">
                <a:schemeClr val="accent1">
                  <a:lumMod val="85000"/>
                  <a:lumOff val="15000"/>
                </a:schemeClr>
              </a:gs>
              <a:gs pos="100000">
                <a:schemeClr val="accent1">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800">
                <a:solidFill>
                  <a:schemeClr val="bg1"/>
                </a:solidFill>
                <a:latin typeface="Impact" panose="020B0806030902050204" pitchFamily="34" charset="0"/>
                <a:ea typeface="+mj-ea"/>
              </a:rPr>
              <a:t>2</a:t>
            </a:r>
            <a:endParaRPr lang="zh-CN" altLang="en-US" sz="2800">
              <a:solidFill>
                <a:schemeClr val="bg1"/>
              </a:solidFill>
              <a:latin typeface="Impact" panose="020B0806030902050204" pitchFamily="34" charset="0"/>
              <a:ea typeface="+mj-ea"/>
            </a:endParaRPr>
          </a:p>
        </p:txBody>
      </p:sp>
      <p:sp>
        <p:nvSpPr>
          <p:cNvPr id="90" name="椭圆 89"/>
          <p:cNvSpPr/>
          <p:nvPr/>
        </p:nvSpPr>
        <p:spPr bwMode="auto">
          <a:xfrm>
            <a:off x="7149576" y="3206517"/>
            <a:ext cx="670462" cy="670462"/>
          </a:xfrm>
          <a:prstGeom prst="ellipse">
            <a:avLst/>
          </a:prstGeom>
          <a:gradFill>
            <a:gsLst>
              <a:gs pos="53000">
                <a:schemeClr val="accent1">
                  <a:lumMod val="98000"/>
                  <a:lumOff val="2000"/>
                </a:schemeClr>
              </a:gs>
              <a:gs pos="0">
                <a:schemeClr val="accent1">
                  <a:lumMod val="85000"/>
                  <a:lumOff val="15000"/>
                </a:schemeClr>
              </a:gs>
              <a:gs pos="100000">
                <a:schemeClr val="accent1">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800">
                <a:solidFill>
                  <a:schemeClr val="bg1"/>
                </a:solidFill>
                <a:latin typeface="Impact" panose="020B0806030902050204" pitchFamily="34" charset="0"/>
                <a:ea typeface="+mj-ea"/>
              </a:rPr>
              <a:t>3</a:t>
            </a:r>
            <a:endParaRPr lang="zh-CN" altLang="en-US" sz="2800">
              <a:solidFill>
                <a:schemeClr val="bg1"/>
              </a:solidFill>
              <a:latin typeface="Impact" panose="020B0806030902050204" pitchFamily="34" charset="0"/>
              <a:ea typeface="+mj-ea"/>
            </a:endParaRPr>
          </a:p>
        </p:txBody>
      </p:sp>
      <p:sp>
        <p:nvSpPr>
          <p:cNvPr id="91" name="椭圆 90"/>
          <p:cNvSpPr/>
          <p:nvPr/>
        </p:nvSpPr>
        <p:spPr bwMode="auto">
          <a:xfrm>
            <a:off x="9715355" y="3206517"/>
            <a:ext cx="670462" cy="670462"/>
          </a:xfrm>
          <a:prstGeom prst="ellipse">
            <a:avLst/>
          </a:prstGeom>
          <a:gradFill>
            <a:gsLst>
              <a:gs pos="53000">
                <a:schemeClr val="accent1">
                  <a:lumMod val="98000"/>
                  <a:lumOff val="2000"/>
                </a:schemeClr>
              </a:gs>
              <a:gs pos="0">
                <a:schemeClr val="accent1">
                  <a:lumMod val="85000"/>
                  <a:lumOff val="15000"/>
                </a:schemeClr>
              </a:gs>
              <a:gs pos="100000">
                <a:schemeClr val="accent1">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800">
                <a:solidFill>
                  <a:schemeClr val="bg1"/>
                </a:solidFill>
                <a:latin typeface="Impact" panose="020B0806030902050204" pitchFamily="34" charset="0"/>
                <a:ea typeface="+mj-ea"/>
              </a:rPr>
              <a:t>4</a:t>
            </a:r>
            <a:endParaRPr lang="zh-CN" altLang="en-US" sz="2800">
              <a:solidFill>
                <a:schemeClr val="bg1"/>
              </a:solidFill>
              <a:latin typeface="Impact" panose="020B0806030902050204" pitchFamily="34" charset="0"/>
              <a:ea typeface="+mj-ea"/>
            </a:endParaRPr>
          </a:p>
        </p:txBody>
      </p:sp>
    </p:spTree>
  </p:cSld>
  <p:clrMapOvr>
    <a:masterClrMapping/>
  </p:clrMapOvr>
  <p:transition spd="slow" advTm="7452">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1608713"/>
            <a:ext cx="12196763" cy="3414461"/>
            <a:chOff x="27100" y="1608713"/>
            <a:chExt cx="12196763" cy="3414461"/>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16159" b="38017"/>
            <a:stretch>
              <a:fillRect/>
            </a:stretch>
          </p:blipFill>
          <p:spPr>
            <a:xfrm>
              <a:off x="27100" y="1608713"/>
              <a:ext cx="12196763" cy="3414461"/>
            </a:xfrm>
            <a:prstGeom prst="rect">
              <a:avLst/>
            </a:prstGeom>
          </p:spPr>
        </p:pic>
        <p:sp>
          <p:nvSpPr>
            <p:cNvPr id="22" name="矩形 21"/>
            <p:cNvSpPr/>
            <p:nvPr/>
          </p:nvSpPr>
          <p:spPr bwMode="auto">
            <a:xfrm>
              <a:off x="27100" y="1608713"/>
              <a:ext cx="12196763" cy="3414461"/>
            </a:xfrm>
            <a:prstGeom prst="rect">
              <a:avLst/>
            </a:prstGeom>
            <a:solidFill>
              <a:schemeClr val="accent5">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3" name="组合 2"/>
          <p:cNvGrpSpPr/>
          <p:nvPr/>
        </p:nvGrpSpPr>
        <p:grpSpPr>
          <a:xfrm>
            <a:off x="610149" y="1395988"/>
            <a:ext cx="2992860" cy="3823286"/>
            <a:chOff x="772285" y="1395988"/>
            <a:chExt cx="2668588" cy="3823286"/>
          </a:xfrm>
        </p:grpSpPr>
        <p:sp>
          <p:nvSpPr>
            <p:cNvPr id="49" name="Freeform 6"/>
            <p:cNvSpPr/>
            <p:nvPr/>
          </p:nvSpPr>
          <p:spPr bwMode="auto">
            <a:xfrm>
              <a:off x="772285" y="1395988"/>
              <a:ext cx="2668588" cy="212725"/>
            </a:xfrm>
            <a:custGeom>
              <a:avLst/>
              <a:gdLst>
                <a:gd name="T0" fmla="*/ 159 w 3501"/>
                <a:gd name="T1" fmla="*/ 0 h 278"/>
                <a:gd name="T2" fmla="*/ 3369 w 3501"/>
                <a:gd name="T3" fmla="*/ 0 h 278"/>
                <a:gd name="T4" fmla="*/ 3501 w 3501"/>
                <a:gd name="T5" fmla="*/ 278 h 278"/>
                <a:gd name="T6" fmla="*/ 0 w 3501"/>
                <a:gd name="T7" fmla="*/ 278 h 278"/>
                <a:gd name="T8" fmla="*/ 159 w 3501"/>
                <a:gd name="T9" fmla="*/ 0 h 278"/>
              </a:gdLst>
              <a:ahLst/>
              <a:cxnLst>
                <a:cxn ang="0">
                  <a:pos x="T0" y="T1"/>
                </a:cxn>
                <a:cxn ang="0">
                  <a:pos x="T2" y="T3"/>
                </a:cxn>
                <a:cxn ang="0">
                  <a:pos x="T4" y="T5"/>
                </a:cxn>
                <a:cxn ang="0">
                  <a:pos x="T6" y="T7"/>
                </a:cxn>
                <a:cxn ang="0">
                  <a:pos x="T8" y="T9"/>
                </a:cxn>
              </a:cxnLst>
              <a:rect l="0" t="0" r="r" b="b"/>
              <a:pathLst>
                <a:path w="3501" h="278">
                  <a:moveTo>
                    <a:pt x="159" y="0"/>
                  </a:moveTo>
                  <a:lnTo>
                    <a:pt x="3369" y="0"/>
                  </a:lnTo>
                  <a:lnTo>
                    <a:pt x="3501" y="278"/>
                  </a:lnTo>
                  <a:lnTo>
                    <a:pt x="0" y="278"/>
                  </a:lnTo>
                  <a:lnTo>
                    <a:pt x="159" y="0"/>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50" name="Freeform 7"/>
            <p:cNvSpPr/>
            <p:nvPr/>
          </p:nvSpPr>
          <p:spPr bwMode="auto">
            <a:xfrm>
              <a:off x="772285" y="5008137"/>
              <a:ext cx="2668588" cy="211137"/>
            </a:xfrm>
            <a:custGeom>
              <a:avLst/>
              <a:gdLst>
                <a:gd name="T0" fmla="*/ 159 w 3501"/>
                <a:gd name="T1" fmla="*/ 278 h 278"/>
                <a:gd name="T2" fmla="*/ 3369 w 3501"/>
                <a:gd name="T3" fmla="*/ 278 h 278"/>
                <a:gd name="T4" fmla="*/ 3501 w 3501"/>
                <a:gd name="T5" fmla="*/ 0 h 278"/>
                <a:gd name="T6" fmla="*/ 0 w 3501"/>
                <a:gd name="T7" fmla="*/ 0 h 278"/>
                <a:gd name="T8" fmla="*/ 159 w 3501"/>
                <a:gd name="T9" fmla="*/ 278 h 278"/>
              </a:gdLst>
              <a:ahLst/>
              <a:cxnLst>
                <a:cxn ang="0">
                  <a:pos x="T0" y="T1"/>
                </a:cxn>
                <a:cxn ang="0">
                  <a:pos x="T2" y="T3"/>
                </a:cxn>
                <a:cxn ang="0">
                  <a:pos x="T4" y="T5"/>
                </a:cxn>
                <a:cxn ang="0">
                  <a:pos x="T6" y="T7"/>
                </a:cxn>
                <a:cxn ang="0">
                  <a:pos x="T8" y="T9"/>
                </a:cxn>
              </a:cxnLst>
              <a:rect l="0" t="0" r="r" b="b"/>
              <a:pathLst>
                <a:path w="3501" h="278">
                  <a:moveTo>
                    <a:pt x="159" y="278"/>
                  </a:moveTo>
                  <a:lnTo>
                    <a:pt x="3369" y="278"/>
                  </a:lnTo>
                  <a:lnTo>
                    <a:pt x="3501" y="0"/>
                  </a:lnTo>
                  <a:lnTo>
                    <a:pt x="0" y="0"/>
                  </a:lnTo>
                  <a:lnTo>
                    <a:pt x="159" y="278"/>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51" name="Rectangle 8"/>
            <p:cNvSpPr>
              <a:spLocks noChangeArrowheads="1"/>
            </p:cNvSpPr>
            <p:nvPr/>
          </p:nvSpPr>
          <p:spPr bwMode="auto">
            <a:xfrm>
              <a:off x="894523" y="1395988"/>
              <a:ext cx="2446338" cy="3820111"/>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grpSp>
      <p:sp>
        <p:nvSpPr>
          <p:cNvPr id="54" name="矩形 53"/>
          <p:cNvSpPr>
            <a:spLocks noChangeArrowheads="1"/>
          </p:cNvSpPr>
          <p:nvPr/>
        </p:nvSpPr>
        <p:spPr bwMode="auto">
          <a:xfrm>
            <a:off x="1247133" y="1538169"/>
            <a:ext cx="1695107"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rPr>
              <a:t>1</a:t>
            </a:r>
            <a:endPar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endParaRPr>
          </a:p>
        </p:txBody>
      </p:sp>
      <p:sp>
        <p:nvSpPr>
          <p:cNvPr id="56" name="TextBox 12"/>
          <p:cNvSpPr txBox="1"/>
          <p:nvPr/>
        </p:nvSpPr>
        <p:spPr>
          <a:xfrm>
            <a:off x="3572515" y="2413337"/>
            <a:ext cx="7158170" cy="1015663"/>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pPr algn="l"/>
            <a:r>
              <a:rPr lang="zh-CN" altLang="en-US" sz="6000">
                <a:solidFill>
                  <a:schemeClr val="bg1"/>
                </a:solidFill>
              </a:rPr>
              <a:t>客户关怀的重要性</a:t>
            </a:r>
            <a:endParaRPr lang="zh-CN" altLang="en-US" sz="6000">
              <a:solidFill>
                <a:schemeClr val="bg1"/>
              </a:solidFill>
            </a:endParaRPr>
          </a:p>
        </p:txBody>
      </p:sp>
      <p:sp>
        <p:nvSpPr>
          <p:cNvPr id="57" name="Freeform 21"/>
          <p:cNvSpPr>
            <a:spLocks noEditPoints="1"/>
          </p:cNvSpPr>
          <p:nvPr/>
        </p:nvSpPr>
        <p:spPr bwMode="auto">
          <a:xfrm>
            <a:off x="3699350" y="3707881"/>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58" name="Freeform 21"/>
          <p:cNvSpPr>
            <a:spLocks noEditPoints="1"/>
          </p:cNvSpPr>
          <p:nvPr/>
        </p:nvSpPr>
        <p:spPr bwMode="auto">
          <a:xfrm>
            <a:off x="5710877" y="3707881"/>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59" name="Freeform 21"/>
          <p:cNvSpPr>
            <a:spLocks noEditPoints="1"/>
          </p:cNvSpPr>
          <p:nvPr/>
        </p:nvSpPr>
        <p:spPr bwMode="auto">
          <a:xfrm>
            <a:off x="3699350" y="4107560"/>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60" name="Freeform 21"/>
          <p:cNvSpPr>
            <a:spLocks noEditPoints="1"/>
          </p:cNvSpPr>
          <p:nvPr/>
        </p:nvSpPr>
        <p:spPr bwMode="auto">
          <a:xfrm>
            <a:off x="5710832" y="4107560"/>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61" name="TextBox 9"/>
          <p:cNvSpPr txBox="1"/>
          <p:nvPr/>
        </p:nvSpPr>
        <p:spPr>
          <a:xfrm>
            <a:off x="3918868" y="3633628"/>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客户关怀的意义</a:t>
            </a:r>
            <a:endParaRPr lang="zh-CN" altLang="en-US" sz="1600">
              <a:solidFill>
                <a:schemeClr val="bg1"/>
              </a:solidFill>
            </a:endParaRPr>
          </a:p>
        </p:txBody>
      </p:sp>
      <p:sp>
        <p:nvSpPr>
          <p:cNvPr id="62" name="TextBox 10"/>
          <p:cNvSpPr txBox="1"/>
          <p:nvPr/>
        </p:nvSpPr>
        <p:spPr>
          <a:xfrm>
            <a:off x="3918868" y="4043194"/>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几种错误认识</a:t>
            </a:r>
            <a:endParaRPr lang="zh-CN" altLang="en-US" sz="1600">
              <a:solidFill>
                <a:schemeClr val="bg1"/>
              </a:solidFill>
            </a:endParaRPr>
          </a:p>
        </p:txBody>
      </p:sp>
      <p:sp>
        <p:nvSpPr>
          <p:cNvPr id="63" name="TextBox 13"/>
          <p:cNvSpPr txBox="1"/>
          <p:nvPr/>
        </p:nvSpPr>
        <p:spPr>
          <a:xfrm>
            <a:off x="5906149" y="3633628"/>
            <a:ext cx="261710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客户关怀就是企业竞争力</a:t>
            </a:r>
            <a:endParaRPr lang="zh-CN" altLang="en-US" sz="1600">
              <a:solidFill>
                <a:schemeClr val="bg1"/>
              </a:solidFill>
            </a:endParaRPr>
          </a:p>
        </p:txBody>
      </p:sp>
      <p:sp>
        <p:nvSpPr>
          <p:cNvPr id="64" name="TextBox 14"/>
          <p:cNvSpPr txBox="1"/>
          <p:nvPr/>
        </p:nvSpPr>
        <p:spPr>
          <a:xfrm>
            <a:off x="5906150" y="4043194"/>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积极处理客户投诉</a:t>
            </a:r>
            <a:endParaRPr lang="zh-CN" altLang="en-US" sz="1600">
              <a:solidFill>
                <a:schemeClr val="bg1"/>
              </a:solidFill>
            </a:endParaRPr>
          </a:p>
        </p:txBody>
      </p:sp>
      <p:sp>
        <p:nvSpPr>
          <p:cNvPr id="65" name="TextBox 10"/>
          <p:cNvSpPr txBox="1"/>
          <p:nvPr/>
        </p:nvSpPr>
        <p:spPr>
          <a:xfrm>
            <a:off x="8706093" y="3633628"/>
            <a:ext cx="2172747"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客户关怀的三大难点</a:t>
            </a:r>
            <a:endParaRPr lang="zh-CN" altLang="en-US" sz="1600">
              <a:solidFill>
                <a:schemeClr val="bg1"/>
              </a:solidFill>
            </a:endParaRPr>
          </a:p>
        </p:txBody>
      </p:sp>
      <p:sp>
        <p:nvSpPr>
          <p:cNvPr id="66" name="Freeform 21"/>
          <p:cNvSpPr>
            <a:spLocks noEditPoints="1"/>
          </p:cNvSpPr>
          <p:nvPr/>
        </p:nvSpPr>
        <p:spPr bwMode="auto">
          <a:xfrm>
            <a:off x="8548630" y="3707881"/>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5446">
        <p15:prstTrans prst="pageCurlDouble"/>
      </p:transition>
    </mc:Choice>
    <mc:Fallback>
      <p:transition spd="slow" advTm="5446">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2500" y="0"/>
            <a:ext cx="12196763" cy="6846985"/>
          </a:xfrm>
          <a:prstGeom prst="rect">
            <a:avLst/>
          </a:prstGeom>
        </p:spPr>
      </p:pic>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客户关怀的意义</a:t>
            </a:r>
            <a:endParaRPr lang="zh-CN" altLang="en-US" sz="2800" b="1" kern="100">
              <a:latin typeface="+mj-ea"/>
              <a:ea typeface="+mj-ea"/>
              <a:cs typeface="Times New Roman" panose="02020603050405020304" pitchFamily="18" charset="0"/>
            </a:endParaRPr>
          </a:p>
        </p:txBody>
      </p:sp>
      <p:sp>
        <p:nvSpPr>
          <p:cNvPr id="98" name="TextBox 15"/>
          <p:cNvSpPr/>
          <p:nvPr/>
        </p:nvSpPr>
        <p:spPr>
          <a:xfrm>
            <a:off x="1170396" y="5386809"/>
            <a:ext cx="5570756" cy="523220"/>
          </a:xfrm>
          <a:prstGeom prst="rect">
            <a:avLst/>
          </a:prstGeom>
          <a:noFill/>
          <a:ln w="9525">
            <a:noFill/>
          </a:ln>
        </p:spPr>
        <p:txBody>
          <a:bodyPr wrap="none" anchor="t">
            <a:spAutoFit/>
          </a:bodyPr>
          <a:lstStyle/>
          <a:p>
            <a:r>
              <a:rPr lang="zh-CN" altLang="en-US" sz="2800" b="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老客户</a:t>
            </a:r>
            <a:r>
              <a:rPr lang="zh-CN" altLang="en-US"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＝更少的非议＋丰厚</a:t>
            </a:r>
            <a:r>
              <a:rPr lang="zh-CN" altLang="en-US" sz="2800" b="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的利润</a:t>
            </a:r>
            <a:endParaRPr lang="zh-CN" altLang="en-US" sz="28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矩形 54"/>
          <p:cNvSpPr/>
          <p:nvPr/>
        </p:nvSpPr>
        <p:spPr>
          <a:xfrm>
            <a:off x="1094417" y="2740578"/>
            <a:ext cx="5328277" cy="1169038"/>
          </a:xfrm>
          <a:prstGeom prst="rect">
            <a:avLst/>
          </a:prstGeom>
        </p:spPr>
        <p:txBody>
          <a:bodyPr wrap="square">
            <a:spAutoFit/>
          </a:bodyPr>
          <a:lstStyle/>
          <a:p>
            <a:pPr marL="342900" indent="-342900" algn="just">
              <a:lnSpc>
                <a:spcPct val="120000"/>
              </a:lnSpc>
              <a:spcBef>
                <a:spcPts val="200"/>
              </a:spcBef>
              <a:spcAft>
                <a:spcPts val="200"/>
              </a:spcAft>
              <a:buFont typeface="Wingdings" panose="05000000000000000000" pitchFamily="2" charset="2"/>
              <a:buChar char="p"/>
            </a:pPr>
            <a:r>
              <a:rPr lang="zh-CN" altLang="en-US" sz="2000" dirty="0">
                <a:latin typeface="微软雅黑" panose="020B0503020204020204" pitchFamily="34" charset="-122"/>
                <a:ea typeface="微软雅黑" panose="020B0503020204020204" pitchFamily="34" charset="-122"/>
                <a:sym typeface="宋体" panose="02010600030101010101" pitchFamily="2" charset="-122"/>
              </a:rPr>
              <a:t>客户关怀对企业来说具有重要的</a:t>
            </a:r>
            <a:r>
              <a:rPr lang="zh-CN" altLang="en-US" sz="2000">
                <a:latin typeface="微软雅黑" panose="020B0503020204020204" pitchFamily="34" charset="-122"/>
                <a:ea typeface="微软雅黑" panose="020B0503020204020204" pitchFamily="34" charset="-122"/>
                <a:sym typeface="宋体" panose="02010600030101010101" pitchFamily="2" charset="-122"/>
              </a:rPr>
              <a:t>战略意义，因为</a:t>
            </a:r>
            <a:r>
              <a:rPr lang="zh-CN" altLang="en-US" sz="2000" dirty="0">
                <a:latin typeface="微软雅黑" panose="020B0503020204020204" pitchFamily="34" charset="-122"/>
                <a:ea typeface="微软雅黑" panose="020B0503020204020204" pitchFamily="34" charset="-122"/>
                <a:sym typeface="宋体" panose="02010600030101010101" pitchFamily="2" charset="-122"/>
              </a:rPr>
              <a:t>没有客户就没有业务，没有业务就没有企业的</a:t>
            </a:r>
            <a:r>
              <a:rPr lang="zh-CN" altLang="en-US" sz="2000">
                <a:latin typeface="微软雅黑" panose="020B0503020204020204" pitchFamily="34" charset="-122"/>
                <a:ea typeface="微软雅黑" panose="020B0503020204020204" pitchFamily="34" charset="-122"/>
                <a:sym typeface="宋体" panose="02010600030101010101" pitchFamily="2" charset="-122"/>
              </a:rPr>
              <a:t>生存</a:t>
            </a:r>
            <a:r>
              <a:rPr lang="zh-CN" altLang="en-US" sz="200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
        <p:nvSpPr>
          <p:cNvPr id="108" name="矩形 6"/>
          <p:cNvSpPr/>
          <p:nvPr/>
        </p:nvSpPr>
        <p:spPr>
          <a:xfrm>
            <a:off x="1104622" y="1137885"/>
            <a:ext cx="3057247" cy="1238096"/>
          </a:xfrm>
          <a:prstGeom prst="rect">
            <a:avLst/>
          </a:prstGeom>
          <a:noFill/>
          <a:ln w="9525">
            <a:noFill/>
          </a:ln>
        </p:spPr>
        <p:txBody>
          <a:bodyPr wrap="none" anchor="t">
            <a:spAutoFit/>
          </a:bodyPr>
          <a:lstStyle/>
          <a:p>
            <a:pPr lvl="0">
              <a:lnSpc>
                <a:spcPct val="130000"/>
              </a:lnSpc>
            </a:pPr>
            <a:r>
              <a:rPr lang="zh-CN" altLang="en-US" sz="3200" b="1">
                <a:solidFill>
                  <a:schemeClr val="accent1"/>
                </a:solidFill>
                <a:latin typeface="微软雅黑" panose="020B0503020204020204" pitchFamily="34" charset="-122"/>
                <a:ea typeface="微软雅黑" panose="020B0503020204020204" pitchFamily="34" charset="-122"/>
              </a:rPr>
              <a:t>客户关怀</a:t>
            </a:r>
            <a:endParaRPr lang="en-US" altLang="zh-CN" sz="3200" b="1">
              <a:solidFill>
                <a:schemeClr val="accent1"/>
              </a:solidFill>
              <a:latin typeface="微软雅黑" panose="020B0503020204020204" pitchFamily="34" charset="-122"/>
              <a:ea typeface="微软雅黑" panose="020B0503020204020204" pitchFamily="34" charset="-122"/>
            </a:endParaRPr>
          </a:p>
          <a:p>
            <a:pPr lvl="0">
              <a:lnSpc>
                <a:spcPct val="130000"/>
              </a:lnSpc>
            </a:pPr>
            <a:r>
              <a:rPr lang="zh-CN" altLang="en-US" sz="2800">
                <a:latin typeface="微软雅黑" panose="020B0503020204020204" pitchFamily="34" charset="-122"/>
                <a:ea typeface="微软雅黑" panose="020B0503020204020204" pitchFamily="34" charset="-122"/>
              </a:rPr>
              <a:t>是企业发展的基石</a:t>
            </a:r>
            <a:endParaRPr lang="zh-CN" altLang="en-US" sz="2800">
              <a:latin typeface="微软雅黑" panose="020B0503020204020204" pitchFamily="34" charset="-122"/>
              <a:ea typeface="微软雅黑" panose="020B0503020204020204" pitchFamily="34" charset="-122"/>
            </a:endParaRPr>
          </a:p>
        </p:txBody>
      </p:sp>
      <p:sp>
        <p:nvSpPr>
          <p:cNvPr id="3" name="矩形 2"/>
          <p:cNvSpPr/>
          <p:nvPr/>
        </p:nvSpPr>
        <p:spPr>
          <a:xfrm>
            <a:off x="1095425" y="4162352"/>
            <a:ext cx="5327232" cy="799706"/>
          </a:xfrm>
          <a:prstGeom prst="rect">
            <a:avLst/>
          </a:prstGeom>
        </p:spPr>
        <p:txBody>
          <a:bodyPr wrap="square">
            <a:spAutoFit/>
          </a:bodyPr>
          <a:lstStyle/>
          <a:p>
            <a:pPr marL="342900" indent="-342900" algn="just">
              <a:lnSpc>
                <a:spcPct val="120000"/>
              </a:lnSpc>
              <a:spcBef>
                <a:spcPts val="200"/>
              </a:spcBef>
              <a:spcAft>
                <a:spcPts val="200"/>
              </a:spcAft>
              <a:buFont typeface="Wingdings" panose="05000000000000000000" pitchFamily="2" charset="2"/>
              <a:buChar char="p"/>
            </a:pPr>
            <a:r>
              <a:rPr lang="zh-CN" altLang="en-US" sz="2000">
                <a:latin typeface="微软雅黑" panose="020B0503020204020204" pitchFamily="34" charset="-122"/>
                <a:ea typeface="微软雅黑" panose="020B0503020204020204" pitchFamily="34" charset="-122"/>
                <a:sym typeface="微软雅黑" panose="020B0503020204020204" pitchFamily="34" charset="-122"/>
              </a:rPr>
              <a:t>良好的口碑使企业财源滚滚  老客户是企业发展壮大的基石。</a:t>
            </a:r>
            <a:endParaRPr lang="en-US" altLang="zh-CN" sz="200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4841">
        <p:cover/>
      </p:transition>
    </mc:Choice>
    <mc:Fallback>
      <p:transition spd="med" advTm="4841">
        <p:cov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请思考以下问题</a:t>
            </a:r>
            <a:endParaRPr lang="zh-CN" altLang="en-US" sz="2800" b="1" kern="100">
              <a:latin typeface="+mj-ea"/>
              <a:ea typeface="+mj-ea"/>
              <a:cs typeface="Times New Roman" panose="02020603050405020304" pitchFamily="18" charset="0"/>
            </a:endParaRPr>
          </a:p>
        </p:txBody>
      </p:sp>
      <p:sp>
        <p:nvSpPr>
          <p:cNvPr id="32" name="矩形 21"/>
          <p:cNvSpPr/>
          <p:nvPr/>
        </p:nvSpPr>
        <p:spPr>
          <a:xfrm>
            <a:off x="5015115" y="1272463"/>
            <a:ext cx="3959054" cy="427040"/>
          </a:xfrm>
          <a:prstGeom prst="rect">
            <a:avLst/>
          </a:prstGeom>
          <a:noFill/>
          <a:ln w="9525">
            <a:noFill/>
          </a:ln>
        </p:spPr>
        <p:txBody>
          <a:bodyPr wrap="square" anchor="t">
            <a:spAutoFit/>
          </a:bodyPr>
          <a:lstStyle/>
          <a:p>
            <a:pPr>
              <a:lnSpc>
                <a:spcPct val="120000"/>
              </a:lnSpc>
              <a:spcBef>
                <a:spcPts val="200"/>
              </a:spcBef>
              <a:spcAft>
                <a:spcPts val="200"/>
              </a:spcAft>
            </a:pPr>
            <a:r>
              <a:rPr lang="zh-CN" altLang="en-US" sz="2000" dirty="0">
                <a:solidFill>
                  <a:srgbClr val="3B3B3B"/>
                </a:solidFill>
                <a:latin typeface="微软雅黑" panose="020B0503020204020204" pitchFamily="34" charset="-122"/>
                <a:ea typeface="微软雅黑" panose="020B0503020204020204" pitchFamily="34" charset="-122"/>
                <a:sym typeface="Arial" panose="020B0604020202020204" pitchFamily="34" charset="0"/>
              </a:rPr>
              <a:t>客户是看价格便宜才购买的</a:t>
            </a:r>
            <a:r>
              <a:rPr lang="zh-CN" altLang="en-US" sz="2000" dirty="0">
                <a:solidFill>
                  <a:srgbClr val="3B3B3B"/>
                </a:solidFill>
                <a:sym typeface="Arial" panose="020B0604020202020204" pitchFamily="34" charset="0"/>
              </a:rPr>
              <a:t>？</a:t>
            </a:r>
            <a:endParaRPr lang="zh-CN" altLang="en-US" sz="2000" dirty="0">
              <a:solidFill>
                <a:srgbClr val="3B3B3B"/>
              </a:solidFill>
              <a:sym typeface="Arial" panose="020B0604020202020204" pitchFamily="34" charset="0"/>
            </a:endParaRPr>
          </a:p>
        </p:txBody>
      </p:sp>
      <p:sp>
        <p:nvSpPr>
          <p:cNvPr id="56" name="TextBox 15"/>
          <p:cNvSpPr txBox="1"/>
          <p:nvPr/>
        </p:nvSpPr>
        <p:spPr>
          <a:xfrm>
            <a:off x="1124493" y="4536162"/>
            <a:ext cx="2934397" cy="1077218"/>
          </a:xfrm>
          <a:prstGeom prst="rect">
            <a:avLst/>
          </a:prstGeom>
        </p:spPr>
        <p:txBody>
          <a:bodyPr wrap="square">
            <a:spAutoFit/>
          </a:bodyPr>
          <a:lstStyle>
            <a:defPPr>
              <a:defRPr lang="zh-CN"/>
            </a:defPPr>
            <a:lvl1pPr>
              <a:defRPr b="1">
                <a:latin typeface="+mj-ea"/>
                <a:ea typeface="+mj-ea"/>
              </a:defRPr>
            </a:lvl1pPr>
          </a:lstStyle>
          <a:p>
            <a:r>
              <a:rPr lang="zh-CN" altLang="en-US" sz="2400" b="0"/>
              <a:t>请思考以下问题</a:t>
            </a:r>
            <a:endParaRPr lang="en-US" altLang="zh-CN" sz="2400" b="0"/>
          </a:p>
          <a:p>
            <a:r>
              <a:rPr lang="zh-CN" altLang="en-US" sz="4000"/>
              <a:t>是否正确？</a:t>
            </a:r>
            <a:endParaRPr lang="zh-CN" altLang="en-US" sz="4000" dirty="0"/>
          </a:p>
        </p:txBody>
      </p:sp>
      <p:sp>
        <p:nvSpPr>
          <p:cNvPr id="57" name="任意多边形: 形状 56"/>
          <p:cNvSpPr/>
          <p:nvPr/>
        </p:nvSpPr>
        <p:spPr bwMode="auto">
          <a:xfrm rot="10800000">
            <a:off x="1290813" y="1469941"/>
            <a:ext cx="2400434" cy="2952522"/>
          </a:xfrm>
          <a:custGeom>
            <a:avLst/>
            <a:gdLst/>
            <a:ahLst/>
            <a:cxnLst/>
            <a:rect l="l" t="t" r="r" b="b"/>
            <a:pathLst>
              <a:path w="3024336" h="3719918">
                <a:moveTo>
                  <a:pt x="1836747" y="1668726"/>
                </a:moveTo>
                <a:lnTo>
                  <a:pt x="1836747" y="1205313"/>
                </a:lnTo>
                <a:lnTo>
                  <a:pt x="1353614" y="1205313"/>
                </a:lnTo>
                <a:lnTo>
                  <a:pt x="1353614" y="1668726"/>
                </a:lnTo>
                <a:close/>
                <a:moveTo>
                  <a:pt x="1550811" y="3354763"/>
                </a:moveTo>
                <a:cubicBezTo>
                  <a:pt x="1997791" y="3354763"/>
                  <a:pt x="2254148" y="3124700"/>
                  <a:pt x="2319880" y="2664573"/>
                </a:cubicBezTo>
                <a:lnTo>
                  <a:pt x="1876186" y="2664573"/>
                </a:lnTo>
                <a:cubicBezTo>
                  <a:pt x="1836747" y="2920929"/>
                  <a:pt x="1728289" y="3052394"/>
                  <a:pt x="1550811" y="3058967"/>
                </a:cubicBezTo>
                <a:cubicBezTo>
                  <a:pt x="1393053" y="3052394"/>
                  <a:pt x="1310888" y="2963655"/>
                  <a:pt x="1304315" y="2792751"/>
                </a:cubicBezTo>
                <a:cubicBezTo>
                  <a:pt x="1304315" y="2661286"/>
                  <a:pt x="1386480" y="2533108"/>
                  <a:pt x="1550811" y="2408216"/>
                </a:cubicBezTo>
                <a:cubicBezTo>
                  <a:pt x="1748008" y="2283325"/>
                  <a:pt x="1840034" y="2125567"/>
                  <a:pt x="1826887" y="1934943"/>
                </a:cubicBezTo>
                <a:lnTo>
                  <a:pt x="1826887" y="1816624"/>
                </a:lnTo>
                <a:lnTo>
                  <a:pt x="1383193" y="1816624"/>
                </a:lnTo>
                <a:lnTo>
                  <a:pt x="1383193" y="1905363"/>
                </a:lnTo>
                <a:cubicBezTo>
                  <a:pt x="1383193" y="2023682"/>
                  <a:pt x="1310888" y="2138713"/>
                  <a:pt x="1166276" y="2250458"/>
                </a:cubicBezTo>
                <a:cubicBezTo>
                  <a:pt x="923066" y="2427936"/>
                  <a:pt x="808035" y="2615273"/>
                  <a:pt x="821181" y="2812471"/>
                </a:cubicBezTo>
                <a:cubicBezTo>
                  <a:pt x="834327" y="3160852"/>
                  <a:pt x="1077537" y="3341617"/>
                  <a:pt x="1550811" y="3354763"/>
                </a:cubicBezTo>
                <a:close/>
                <a:moveTo>
                  <a:pt x="2786079" y="3719918"/>
                </a:moveTo>
                <a:lnTo>
                  <a:pt x="238257" y="3719918"/>
                </a:lnTo>
                <a:cubicBezTo>
                  <a:pt x="106671" y="3719918"/>
                  <a:pt x="0" y="3613247"/>
                  <a:pt x="0" y="3481661"/>
                </a:cubicBezTo>
                <a:lnTo>
                  <a:pt x="0" y="933839"/>
                </a:lnTo>
                <a:cubicBezTo>
                  <a:pt x="0" y="802253"/>
                  <a:pt x="106671" y="695582"/>
                  <a:pt x="238257" y="695582"/>
                </a:cubicBezTo>
                <a:lnTo>
                  <a:pt x="1061384" y="695582"/>
                </a:lnTo>
                <a:lnTo>
                  <a:pt x="1128953" y="639356"/>
                </a:lnTo>
                <a:cubicBezTo>
                  <a:pt x="1389991" y="419888"/>
                  <a:pt x="1537043" y="295664"/>
                  <a:pt x="2298625" y="0"/>
                </a:cubicBezTo>
                <a:cubicBezTo>
                  <a:pt x="2116227" y="223097"/>
                  <a:pt x="2013126" y="376348"/>
                  <a:pt x="1989317" y="626431"/>
                </a:cubicBezTo>
                <a:lnTo>
                  <a:pt x="1986061" y="695582"/>
                </a:lnTo>
                <a:lnTo>
                  <a:pt x="2786079" y="695582"/>
                </a:lnTo>
                <a:cubicBezTo>
                  <a:pt x="2917665" y="695582"/>
                  <a:pt x="3024336" y="802253"/>
                  <a:pt x="3024336" y="933839"/>
                </a:cubicBezTo>
                <a:lnTo>
                  <a:pt x="3024336" y="3481661"/>
                </a:lnTo>
                <a:cubicBezTo>
                  <a:pt x="3024336" y="3613247"/>
                  <a:pt x="2917665" y="3719918"/>
                  <a:pt x="2786079" y="3719918"/>
                </a:cubicBezTo>
                <a:close/>
              </a:path>
            </a:pathLst>
          </a:custGeom>
          <a:gradFill>
            <a:gsLst>
              <a:gs pos="53000">
                <a:schemeClr val="accent1">
                  <a:lumMod val="98000"/>
                  <a:lumOff val="2000"/>
                </a:schemeClr>
              </a:gs>
              <a:gs pos="0">
                <a:schemeClr val="accent1">
                  <a:lumMod val="85000"/>
                  <a:lumOff val="15000"/>
                </a:schemeClr>
              </a:gs>
              <a:gs pos="100000">
                <a:schemeClr val="accent1">
                  <a:lumMod val="85000"/>
                </a:schemeClr>
              </a:gs>
            </a:gsLst>
            <a:lin ang="5400000" scaled="1"/>
          </a:gra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grpSp>
        <p:nvGrpSpPr>
          <p:cNvPr id="7" name="组合 6"/>
          <p:cNvGrpSpPr/>
          <p:nvPr/>
        </p:nvGrpSpPr>
        <p:grpSpPr>
          <a:xfrm>
            <a:off x="4332250" y="1006105"/>
            <a:ext cx="641684" cy="641684"/>
            <a:chOff x="7026442" y="3769894"/>
            <a:chExt cx="850232" cy="850232"/>
          </a:xfrm>
        </p:grpSpPr>
        <p:sp>
          <p:nvSpPr>
            <p:cNvPr id="3" name="椭圆 2"/>
            <p:cNvSpPr/>
            <p:nvPr/>
          </p:nvSpPr>
          <p:spPr bwMode="auto">
            <a:xfrm>
              <a:off x="7026442" y="3769894"/>
              <a:ext cx="850232" cy="850232"/>
            </a:xfrm>
            <a:prstGeom prst="ellipse">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sp>
          <p:nvSpPr>
            <p:cNvPr id="58" name="任意多边形: 形状 57"/>
            <p:cNvSpPr/>
            <p:nvPr/>
          </p:nvSpPr>
          <p:spPr bwMode="auto">
            <a:xfrm>
              <a:off x="7278645" y="3923209"/>
              <a:ext cx="357397" cy="580882"/>
            </a:xfrm>
            <a:custGeom>
              <a:avLst/>
              <a:gdLst/>
              <a:ahLst/>
              <a:cxnLst/>
              <a:rect l="l" t="t" r="r" b="b"/>
              <a:pathLst>
                <a:path w="205153" h="429925">
                  <a:moveTo>
                    <a:pt x="109537" y="363250"/>
                  </a:moveTo>
                  <a:cubicBezTo>
                    <a:pt x="119062" y="363250"/>
                    <a:pt x="128587" y="366425"/>
                    <a:pt x="138112" y="372775"/>
                  </a:cubicBezTo>
                  <a:cubicBezTo>
                    <a:pt x="150812" y="388650"/>
                    <a:pt x="150812" y="404525"/>
                    <a:pt x="138112" y="420400"/>
                  </a:cubicBezTo>
                  <a:cubicBezTo>
                    <a:pt x="119062" y="433100"/>
                    <a:pt x="100012" y="433100"/>
                    <a:pt x="80962" y="420400"/>
                  </a:cubicBezTo>
                  <a:cubicBezTo>
                    <a:pt x="68262" y="401350"/>
                    <a:pt x="68262" y="385475"/>
                    <a:pt x="80962" y="372775"/>
                  </a:cubicBezTo>
                  <a:cubicBezTo>
                    <a:pt x="90487" y="366425"/>
                    <a:pt x="100012" y="363250"/>
                    <a:pt x="109537" y="363250"/>
                  </a:cubicBezTo>
                  <a:close/>
                  <a:moveTo>
                    <a:pt x="101203" y="109"/>
                  </a:moveTo>
                  <a:cubicBezTo>
                    <a:pt x="117871" y="-685"/>
                    <a:pt x="134937" y="2887"/>
                    <a:pt x="152400" y="10825"/>
                  </a:cubicBezTo>
                  <a:cubicBezTo>
                    <a:pt x="190500" y="29875"/>
                    <a:pt x="207962" y="67975"/>
                    <a:pt x="204787" y="125125"/>
                  </a:cubicBezTo>
                  <a:cubicBezTo>
                    <a:pt x="201612" y="150525"/>
                    <a:pt x="188912" y="175925"/>
                    <a:pt x="166687" y="201325"/>
                  </a:cubicBezTo>
                  <a:cubicBezTo>
                    <a:pt x="138112" y="229900"/>
                    <a:pt x="119062" y="268000"/>
                    <a:pt x="109537" y="315625"/>
                  </a:cubicBezTo>
                  <a:cubicBezTo>
                    <a:pt x="103187" y="328325"/>
                    <a:pt x="96837" y="328325"/>
                    <a:pt x="90487" y="315625"/>
                  </a:cubicBezTo>
                  <a:cubicBezTo>
                    <a:pt x="93662" y="268000"/>
                    <a:pt x="104774" y="228312"/>
                    <a:pt x="123824" y="196562"/>
                  </a:cubicBezTo>
                  <a:cubicBezTo>
                    <a:pt x="142874" y="167987"/>
                    <a:pt x="152400" y="137825"/>
                    <a:pt x="152400" y="106075"/>
                  </a:cubicBezTo>
                  <a:cubicBezTo>
                    <a:pt x="142874" y="58450"/>
                    <a:pt x="123824" y="33050"/>
                    <a:pt x="95250" y="29875"/>
                  </a:cubicBezTo>
                  <a:cubicBezTo>
                    <a:pt x="66674" y="29875"/>
                    <a:pt x="49212" y="40987"/>
                    <a:pt x="42862" y="63212"/>
                  </a:cubicBezTo>
                  <a:cubicBezTo>
                    <a:pt x="39687" y="72737"/>
                    <a:pt x="44450" y="80675"/>
                    <a:pt x="57150" y="87025"/>
                  </a:cubicBezTo>
                  <a:cubicBezTo>
                    <a:pt x="69850" y="112425"/>
                    <a:pt x="65087" y="129887"/>
                    <a:pt x="42862" y="139412"/>
                  </a:cubicBezTo>
                  <a:cubicBezTo>
                    <a:pt x="17462" y="139412"/>
                    <a:pt x="3174" y="125125"/>
                    <a:pt x="0" y="96550"/>
                  </a:cubicBezTo>
                  <a:cubicBezTo>
                    <a:pt x="0" y="61625"/>
                    <a:pt x="17462" y="34637"/>
                    <a:pt x="52387" y="15587"/>
                  </a:cubicBezTo>
                  <a:cubicBezTo>
                    <a:pt x="68262" y="6062"/>
                    <a:pt x="84534" y="903"/>
                    <a:pt x="101203" y="109"/>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文本框 7"/>
          <p:cNvSpPr txBox="1"/>
          <p:nvPr/>
        </p:nvSpPr>
        <p:spPr>
          <a:xfrm>
            <a:off x="5015115" y="846369"/>
            <a:ext cx="1415773" cy="497957"/>
          </a:xfrm>
          <a:prstGeom prst="rect">
            <a:avLst/>
          </a:prstGeom>
          <a:noFill/>
          <a:ln w="9525">
            <a:noFill/>
          </a:ln>
        </p:spPr>
        <p:txBody>
          <a:bodyPr wrap="square" anchor="t">
            <a:spAutoFit/>
          </a:bodyPr>
          <a:lstStyle>
            <a:defPPr>
              <a:defRPr lang="zh-CN"/>
            </a:defPPr>
            <a:lvl1pPr algn="ctr">
              <a:lnSpc>
                <a:spcPct val="120000"/>
              </a:lnSpc>
              <a:spcBef>
                <a:spcPts val="200"/>
              </a:spcBef>
              <a:spcAft>
                <a:spcPts val="200"/>
              </a:spcAft>
              <a:defRPr sz="2400">
                <a:solidFill>
                  <a:srgbClr val="3B3B3B"/>
                </a:solidFill>
                <a:latin typeface="微软雅黑" panose="020B0503020204020204" pitchFamily="34" charset="-122"/>
                <a:ea typeface="微软雅黑" panose="020B0503020204020204" pitchFamily="34" charset="-122"/>
              </a:defRPr>
            </a:lvl1pPr>
          </a:lstStyle>
          <a:p>
            <a:pPr algn="l"/>
            <a:r>
              <a:rPr lang="zh-CN" altLang="en-US" b="1">
                <a:solidFill>
                  <a:schemeClr val="accent1"/>
                </a:solidFill>
              </a:rPr>
              <a:t>第一问：</a:t>
            </a:r>
            <a:endParaRPr lang="zh-CN" altLang="en-US" b="1">
              <a:solidFill>
                <a:schemeClr val="accent1"/>
              </a:solidFill>
            </a:endParaRPr>
          </a:p>
        </p:txBody>
      </p:sp>
      <p:sp>
        <p:nvSpPr>
          <p:cNvPr id="59" name="矩形 21"/>
          <p:cNvSpPr/>
          <p:nvPr/>
        </p:nvSpPr>
        <p:spPr>
          <a:xfrm>
            <a:off x="5015115" y="2302712"/>
            <a:ext cx="6075066" cy="430374"/>
          </a:xfrm>
          <a:prstGeom prst="rect">
            <a:avLst/>
          </a:prstGeom>
          <a:noFill/>
          <a:ln w="9525">
            <a:noFill/>
          </a:ln>
        </p:spPr>
        <p:txBody>
          <a:bodyPr wrap="square" anchor="t">
            <a:spAutoFit/>
          </a:bodyPr>
          <a:lstStyle/>
          <a:p>
            <a:pPr>
              <a:lnSpc>
                <a:spcPct val="120000"/>
              </a:lnSpc>
              <a:spcBef>
                <a:spcPts val="200"/>
              </a:spcBef>
              <a:spcAft>
                <a:spcPts val="200"/>
              </a:spcAft>
            </a:pPr>
            <a:r>
              <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rPr>
              <a:t>无论服务的水平如何只要产品确实好就能卖得出去。</a:t>
            </a:r>
            <a:endParaRPr lang="zh-CN" altLang="en-US" sz="2000" dirty="0">
              <a:solidFill>
                <a:srgbClr val="3B3B3B"/>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60" name="组合 59"/>
          <p:cNvGrpSpPr/>
          <p:nvPr/>
        </p:nvGrpSpPr>
        <p:grpSpPr>
          <a:xfrm>
            <a:off x="4332250" y="2036354"/>
            <a:ext cx="641684" cy="641684"/>
            <a:chOff x="7026442" y="3769894"/>
            <a:chExt cx="850232" cy="850232"/>
          </a:xfrm>
        </p:grpSpPr>
        <p:sp>
          <p:nvSpPr>
            <p:cNvPr id="61" name="椭圆 60"/>
            <p:cNvSpPr/>
            <p:nvPr/>
          </p:nvSpPr>
          <p:spPr bwMode="auto">
            <a:xfrm>
              <a:off x="7026442" y="3769894"/>
              <a:ext cx="850232" cy="850232"/>
            </a:xfrm>
            <a:prstGeom prst="ellipse">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sp>
          <p:nvSpPr>
            <p:cNvPr id="62" name="任意多边形: 形状 61"/>
            <p:cNvSpPr/>
            <p:nvPr/>
          </p:nvSpPr>
          <p:spPr bwMode="auto">
            <a:xfrm>
              <a:off x="7278645" y="3923209"/>
              <a:ext cx="357397" cy="580882"/>
            </a:xfrm>
            <a:custGeom>
              <a:avLst/>
              <a:gdLst/>
              <a:ahLst/>
              <a:cxnLst/>
              <a:rect l="l" t="t" r="r" b="b"/>
              <a:pathLst>
                <a:path w="205153" h="429925">
                  <a:moveTo>
                    <a:pt x="109537" y="363250"/>
                  </a:moveTo>
                  <a:cubicBezTo>
                    <a:pt x="119062" y="363250"/>
                    <a:pt x="128587" y="366425"/>
                    <a:pt x="138112" y="372775"/>
                  </a:cubicBezTo>
                  <a:cubicBezTo>
                    <a:pt x="150812" y="388650"/>
                    <a:pt x="150812" y="404525"/>
                    <a:pt x="138112" y="420400"/>
                  </a:cubicBezTo>
                  <a:cubicBezTo>
                    <a:pt x="119062" y="433100"/>
                    <a:pt x="100012" y="433100"/>
                    <a:pt x="80962" y="420400"/>
                  </a:cubicBezTo>
                  <a:cubicBezTo>
                    <a:pt x="68262" y="401350"/>
                    <a:pt x="68262" y="385475"/>
                    <a:pt x="80962" y="372775"/>
                  </a:cubicBezTo>
                  <a:cubicBezTo>
                    <a:pt x="90487" y="366425"/>
                    <a:pt x="100012" y="363250"/>
                    <a:pt x="109537" y="363250"/>
                  </a:cubicBezTo>
                  <a:close/>
                  <a:moveTo>
                    <a:pt x="101203" y="109"/>
                  </a:moveTo>
                  <a:cubicBezTo>
                    <a:pt x="117871" y="-685"/>
                    <a:pt x="134937" y="2887"/>
                    <a:pt x="152400" y="10825"/>
                  </a:cubicBezTo>
                  <a:cubicBezTo>
                    <a:pt x="190500" y="29875"/>
                    <a:pt x="207962" y="67975"/>
                    <a:pt x="204787" y="125125"/>
                  </a:cubicBezTo>
                  <a:cubicBezTo>
                    <a:pt x="201612" y="150525"/>
                    <a:pt x="188912" y="175925"/>
                    <a:pt x="166687" y="201325"/>
                  </a:cubicBezTo>
                  <a:cubicBezTo>
                    <a:pt x="138112" y="229900"/>
                    <a:pt x="119062" y="268000"/>
                    <a:pt x="109537" y="315625"/>
                  </a:cubicBezTo>
                  <a:cubicBezTo>
                    <a:pt x="103187" y="328325"/>
                    <a:pt x="96837" y="328325"/>
                    <a:pt x="90487" y="315625"/>
                  </a:cubicBezTo>
                  <a:cubicBezTo>
                    <a:pt x="93662" y="268000"/>
                    <a:pt x="104774" y="228312"/>
                    <a:pt x="123824" y="196562"/>
                  </a:cubicBezTo>
                  <a:cubicBezTo>
                    <a:pt x="142874" y="167987"/>
                    <a:pt x="152400" y="137825"/>
                    <a:pt x="152400" y="106075"/>
                  </a:cubicBezTo>
                  <a:cubicBezTo>
                    <a:pt x="142874" y="58450"/>
                    <a:pt x="123824" y="33050"/>
                    <a:pt x="95250" y="29875"/>
                  </a:cubicBezTo>
                  <a:cubicBezTo>
                    <a:pt x="66674" y="29875"/>
                    <a:pt x="49212" y="40987"/>
                    <a:pt x="42862" y="63212"/>
                  </a:cubicBezTo>
                  <a:cubicBezTo>
                    <a:pt x="39687" y="72737"/>
                    <a:pt x="44450" y="80675"/>
                    <a:pt x="57150" y="87025"/>
                  </a:cubicBezTo>
                  <a:cubicBezTo>
                    <a:pt x="69850" y="112425"/>
                    <a:pt x="65087" y="129887"/>
                    <a:pt x="42862" y="139412"/>
                  </a:cubicBezTo>
                  <a:cubicBezTo>
                    <a:pt x="17462" y="139412"/>
                    <a:pt x="3174" y="125125"/>
                    <a:pt x="0" y="96550"/>
                  </a:cubicBezTo>
                  <a:cubicBezTo>
                    <a:pt x="0" y="61625"/>
                    <a:pt x="17462" y="34637"/>
                    <a:pt x="52387" y="15587"/>
                  </a:cubicBezTo>
                  <a:cubicBezTo>
                    <a:pt x="68262" y="6062"/>
                    <a:pt x="84534" y="903"/>
                    <a:pt x="101203" y="109"/>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63" name="文本框 62"/>
          <p:cNvSpPr txBox="1"/>
          <p:nvPr/>
        </p:nvSpPr>
        <p:spPr>
          <a:xfrm>
            <a:off x="5015115" y="1876618"/>
            <a:ext cx="1415773" cy="497957"/>
          </a:xfrm>
          <a:prstGeom prst="rect">
            <a:avLst/>
          </a:prstGeom>
          <a:noFill/>
          <a:ln w="9525">
            <a:noFill/>
          </a:ln>
        </p:spPr>
        <p:txBody>
          <a:bodyPr wrap="square" anchor="t">
            <a:spAutoFit/>
          </a:bodyPr>
          <a:lstStyle>
            <a:defPPr>
              <a:defRPr lang="zh-CN"/>
            </a:defPPr>
            <a:lvl1pPr algn="ctr">
              <a:lnSpc>
                <a:spcPct val="120000"/>
              </a:lnSpc>
              <a:spcBef>
                <a:spcPts val="200"/>
              </a:spcBef>
              <a:spcAft>
                <a:spcPts val="200"/>
              </a:spcAft>
              <a:defRPr sz="2400">
                <a:solidFill>
                  <a:srgbClr val="3B3B3B"/>
                </a:solidFill>
                <a:latin typeface="微软雅黑" panose="020B0503020204020204" pitchFamily="34" charset="-122"/>
                <a:ea typeface="微软雅黑" panose="020B0503020204020204" pitchFamily="34" charset="-122"/>
              </a:defRPr>
            </a:lvl1pPr>
          </a:lstStyle>
          <a:p>
            <a:pPr algn="l"/>
            <a:r>
              <a:rPr lang="zh-CN" altLang="en-US" b="1">
                <a:solidFill>
                  <a:schemeClr val="accent1"/>
                </a:solidFill>
              </a:rPr>
              <a:t>第二问：</a:t>
            </a:r>
            <a:endParaRPr lang="zh-CN" altLang="en-US" b="1">
              <a:solidFill>
                <a:schemeClr val="accent1"/>
              </a:solidFill>
            </a:endParaRPr>
          </a:p>
        </p:txBody>
      </p:sp>
      <p:sp>
        <p:nvSpPr>
          <p:cNvPr id="64" name="矩形 21"/>
          <p:cNvSpPr/>
          <p:nvPr/>
        </p:nvSpPr>
        <p:spPr>
          <a:xfrm>
            <a:off x="5015114" y="3297322"/>
            <a:ext cx="6575565" cy="430374"/>
          </a:xfrm>
          <a:prstGeom prst="rect">
            <a:avLst/>
          </a:prstGeom>
          <a:noFill/>
          <a:ln w="9525">
            <a:noFill/>
          </a:ln>
        </p:spPr>
        <p:txBody>
          <a:bodyPr wrap="square" anchor="t">
            <a:spAutoFit/>
          </a:bodyPr>
          <a:lstStyle/>
          <a:p>
            <a:pPr>
              <a:lnSpc>
                <a:spcPct val="120000"/>
              </a:lnSpc>
              <a:spcBef>
                <a:spcPts val="200"/>
              </a:spcBef>
              <a:spcAft>
                <a:spcPts val="200"/>
              </a:spcAft>
            </a:pPr>
            <a:r>
              <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rPr>
              <a:t>只要能得的同样数量的新客户，失去一些客户也无所谓。</a:t>
            </a:r>
            <a:endPar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65" name="组合 64"/>
          <p:cNvGrpSpPr/>
          <p:nvPr/>
        </p:nvGrpSpPr>
        <p:grpSpPr>
          <a:xfrm>
            <a:off x="4332250" y="3030964"/>
            <a:ext cx="641684" cy="641684"/>
            <a:chOff x="7026442" y="3769894"/>
            <a:chExt cx="850232" cy="850232"/>
          </a:xfrm>
        </p:grpSpPr>
        <p:sp>
          <p:nvSpPr>
            <p:cNvPr id="66" name="椭圆 65"/>
            <p:cNvSpPr/>
            <p:nvPr/>
          </p:nvSpPr>
          <p:spPr bwMode="auto">
            <a:xfrm>
              <a:off x="7026442" y="3769894"/>
              <a:ext cx="850232" cy="850232"/>
            </a:xfrm>
            <a:prstGeom prst="ellipse">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sp>
          <p:nvSpPr>
            <p:cNvPr id="67" name="任意多边形: 形状 66"/>
            <p:cNvSpPr/>
            <p:nvPr/>
          </p:nvSpPr>
          <p:spPr bwMode="auto">
            <a:xfrm>
              <a:off x="7278645" y="3923209"/>
              <a:ext cx="357397" cy="580882"/>
            </a:xfrm>
            <a:custGeom>
              <a:avLst/>
              <a:gdLst/>
              <a:ahLst/>
              <a:cxnLst/>
              <a:rect l="l" t="t" r="r" b="b"/>
              <a:pathLst>
                <a:path w="205153" h="429925">
                  <a:moveTo>
                    <a:pt x="109537" y="363250"/>
                  </a:moveTo>
                  <a:cubicBezTo>
                    <a:pt x="119062" y="363250"/>
                    <a:pt x="128587" y="366425"/>
                    <a:pt x="138112" y="372775"/>
                  </a:cubicBezTo>
                  <a:cubicBezTo>
                    <a:pt x="150812" y="388650"/>
                    <a:pt x="150812" y="404525"/>
                    <a:pt x="138112" y="420400"/>
                  </a:cubicBezTo>
                  <a:cubicBezTo>
                    <a:pt x="119062" y="433100"/>
                    <a:pt x="100012" y="433100"/>
                    <a:pt x="80962" y="420400"/>
                  </a:cubicBezTo>
                  <a:cubicBezTo>
                    <a:pt x="68262" y="401350"/>
                    <a:pt x="68262" y="385475"/>
                    <a:pt x="80962" y="372775"/>
                  </a:cubicBezTo>
                  <a:cubicBezTo>
                    <a:pt x="90487" y="366425"/>
                    <a:pt x="100012" y="363250"/>
                    <a:pt x="109537" y="363250"/>
                  </a:cubicBezTo>
                  <a:close/>
                  <a:moveTo>
                    <a:pt x="101203" y="109"/>
                  </a:moveTo>
                  <a:cubicBezTo>
                    <a:pt x="117871" y="-685"/>
                    <a:pt x="134937" y="2887"/>
                    <a:pt x="152400" y="10825"/>
                  </a:cubicBezTo>
                  <a:cubicBezTo>
                    <a:pt x="190500" y="29875"/>
                    <a:pt x="207962" y="67975"/>
                    <a:pt x="204787" y="125125"/>
                  </a:cubicBezTo>
                  <a:cubicBezTo>
                    <a:pt x="201612" y="150525"/>
                    <a:pt x="188912" y="175925"/>
                    <a:pt x="166687" y="201325"/>
                  </a:cubicBezTo>
                  <a:cubicBezTo>
                    <a:pt x="138112" y="229900"/>
                    <a:pt x="119062" y="268000"/>
                    <a:pt x="109537" y="315625"/>
                  </a:cubicBezTo>
                  <a:cubicBezTo>
                    <a:pt x="103187" y="328325"/>
                    <a:pt x="96837" y="328325"/>
                    <a:pt x="90487" y="315625"/>
                  </a:cubicBezTo>
                  <a:cubicBezTo>
                    <a:pt x="93662" y="268000"/>
                    <a:pt x="104774" y="228312"/>
                    <a:pt x="123824" y="196562"/>
                  </a:cubicBezTo>
                  <a:cubicBezTo>
                    <a:pt x="142874" y="167987"/>
                    <a:pt x="152400" y="137825"/>
                    <a:pt x="152400" y="106075"/>
                  </a:cubicBezTo>
                  <a:cubicBezTo>
                    <a:pt x="142874" y="58450"/>
                    <a:pt x="123824" y="33050"/>
                    <a:pt x="95250" y="29875"/>
                  </a:cubicBezTo>
                  <a:cubicBezTo>
                    <a:pt x="66674" y="29875"/>
                    <a:pt x="49212" y="40987"/>
                    <a:pt x="42862" y="63212"/>
                  </a:cubicBezTo>
                  <a:cubicBezTo>
                    <a:pt x="39687" y="72737"/>
                    <a:pt x="44450" y="80675"/>
                    <a:pt x="57150" y="87025"/>
                  </a:cubicBezTo>
                  <a:cubicBezTo>
                    <a:pt x="69850" y="112425"/>
                    <a:pt x="65087" y="129887"/>
                    <a:pt x="42862" y="139412"/>
                  </a:cubicBezTo>
                  <a:cubicBezTo>
                    <a:pt x="17462" y="139412"/>
                    <a:pt x="3174" y="125125"/>
                    <a:pt x="0" y="96550"/>
                  </a:cubicBezTo>
                  <a:cubicBezTo>
                    <a:pt x="0" y="61625"/>
                    <a:pt x="17462" y="34637"/>
                    <a:pt x="52387" y="15587"/>
                  </a:cubicBezTo>
                  <a:cubicBezTo>
                    <a:pt x="68262" y="6062"/>
                    <a:pt x="84534" y="903"/>
                    <a:pt x="101203" y="109"/>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68" name="文本框 67"/>
          <p:cNvSpPr txBox="1"/>
          <p:nvPr/>
        </p:nvSpPr>
        <p:spPr>
          <a:xfrm>
            <a:off x="5015115" y="2871228"/>
            <a:ext cx="1415773" cy="497957"/>
          </a:xfrm>
          <a:prstGeom prst="rect">
            <a:avLst/>
          </a:prstGeom>
          <a:noFill/>
          <a:ln w="9525">
            <a:noFill/>
          </a:ln>
        </p:spPr>
        <p:txBody>
          <a:bodyPr wrap="square" anchor="t">
            <a:spAutoFit/>
          </a:bodyPr>
          <a:lstStyle>
            <a:defPPr>
              <a:defRPr lang="zh-CN"/>
            </a:defPPr>
            <a:lvl1pPr algn="ctr">
              <a:lnSpc>
                <a:spcPct val="120000"/>
              </a:lnSpc>
              <a:spcBef>
                <a:spcPts val="200"/>
              </a:spcBef>
              <a:spcAft>
                <a:spcPts val="200"/>
              </a:spcAft>
              <a:defRPr sz="2400">
                <a:solidFill>
                  <a:srgbClr val="3B3B3B"/>
                </a:solidFill>
                <a:latin typeface="微软雅黑" panose="020B0503020204020204" pitchFamily="34" charset="-122"/>
                <a:ea typeface="微软雅黑" panose="020B0503020204020204" pitchFamily="34" charset="-122"/>
              </a:defRPr>
            </a:lvl1pPr>
          </a:lstStyle>
          <a:p>
            <a:pPr algn="l"/>
            <a:r>
              <a:rPr lang="zh-CN" altLang="en-US" b="1">
                <a:solidFill>
                  <a:schemeClr val="accent1"/>
                </a:solidFill>
              </a:rPr>
              <a:t>第三问：</a:t>
            </a:r>
            <a:endParaRPr lang="zh-CN" altLang="en-US" b="1">
              <a:solidFill>
                <a:schemeClr val="accent1"/>
              </a:solidFill>
            </a:endParaRPr>
          </a:p>
        </p:txBody>
      </p:sp>
      <p:sp>
        <p:nvSpPr>
          <p:cNvPr id="69" name="矩形 21"/>
          <p:cNvSpPr/>
          <p:nvPr/>
        </p:nvSpPr>
        <p:spPr>
          <a:xfrm>
            <a:off x="5015115" y="4379837"/>
            <a:ext cx="6075066" cy="430374"/>
          </a:xfrm>
          <a:prstGeom prst="rect">
            <a:avLst/>
          </a:prstGeom>
          <a:noFill/>
          <a:ln w="9525">
            <a:noFill/>
          </a:ln>
        </p:spPr>
        <p:txBody>
          <a:bodyPr wrap="square" anchor="t">
            <a:spAutoFit/>
          </a:bodyPr>
          <a:lstStyle/>
          <a:p>
            <a:pPr>
              <a:lnSpc>
                <a:spcPct val="120000"/>
              </a:lnSpc>
              <a:spcBef>
                <a:spcPts val="200"/>
              </a:spcBef>
              <a:spcAft>
                <a:spcPts val="200"/>
              </a:spcAft>
            </a:pPr>
            <a:r>
              <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rPr>
              <a:t>只要客户大体满意，他们就会和我们继续合作。</a:t>
            </a:r>
            <a:endPar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0" name="组合 69"/>
          <p:cNvGrpSpPr/>
          <p:nvPr/>
        </p:nvGrpSpPr>
        <p:grpSpPr>
          <a:xfrm>
            <a:off x="4332250" y="4113479"/>
            <a:ext cx="641684" cy="641684"/>
            <a:chOff x="7026442" y="3769894"/>
            <a:chExt cx="850232" cy="850232"/>
          </a:xfrm>
        </p:grpSpPr>
        <p:sp>
          <p:nvSpPr>
            <p:cNvPr id="71" name="椭圆 70"/>
            <p:cNvSpPr/>
            <p:nvPr/>
          </p:nvSpPr>
          <p:spPr bwMode="auto">
            <a:xfrm>
              <a:off x="7026442" y="3769894"/>
              <a:ext cx="850232" cy="850232"/>
            </a:xfrm>
            <a:prstGeom prst="ellipse">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sp>
          <p:nvSpPr>
            <p:cNvPr id="72" name="任意多边形: 形状 71"/>
            <p:cNvSpPr/>
            <p:nvPr/>
          </p:nvSpPr>
          <p:spPr bwMode="auto">
            <a:xfrm>
              <a:off x="7278645" y="3923209"/>
              <a:ext cx="357397" cy="580882"/>
            </a:xfrm>
            <a:custGeom>
              <a:avLst/>
              <a:gdLst/>
              <a:ahLst/>
              <a:cxnLst/>
              <a:rect l="l" t="t" r="r" b="b"/>
              <a:pathLst>
                <a:path w="205153" h="429925">
                  <a:moveTo>
                    <a:pt x="109537" y="363250"/>
                  </a:moveTo>
                  <a:cubicBezTo>
                    <a:pt x="119062" y="363250"/>
                    <a:pt x="128587" y="366425"/>
                    <a:pt x="138112" y="372775"/>
                  </a:cubicBezTo>
                  <a:cubicBezTo>
                    <a:pt x="150812" y="388650"/>
                    <a:pt x="150812" y="404525"/>
                    <a:pt x="138112" y="420400"/>
                  </a:cubicBezTo>
                  <a:cubicBezTo>
                    <a:pt x="119062" y="433100"/>
                    <a:pt x="100012" y="433100"/>
                    <a:pt x="80962" y="420400"/>
                  </a:cubicBezTo>
                  <a:cubicBezTo>
                    <a:pt x="68262" y="401350"/>
                    <a:pt x="68262" y="385475"/>
                    <a:pt x="80962" y="372775"/>
                  </a:cubicBezTo>
                  <a:cubicBezTo>
                    <a:pt x="90487" y="366425"/>
                    <a:pt x="100012" y="363250"/>
                    <a:pt x="109537" y="363250"/>
                  </a:cubicBezTo>
                  <a:close/>
                  <a:moveTo>
                    <a:pt x="101203" y="109"/>
                  </a:moveTo>
                  <a:cubicBezTo>
                    <a:pt x="117871" y="-685"/>
                    <a:pt x="134937" y="2887"/>
                    <a:pt x="152400" y="10825"/>
                  </a:cubicBezTo>
                  <a:cubicBezTo>
                    <a:pt x="190500" y="29875"/>
                    <a:pt x="207962" y="67975"/>
                    <a:pt x="204787" y="125125"/>
                  </a:cubicBezTo>
                  <a:cubicBezTo>
                    <a:pt x="201612" y="150525"/>
                    <a:pt x="188912" y="175925"/>
                    <a:pt x="166687" y="201325"/>
                  </a:cubicBezTo>
                  <a:cubicBezTo>
                    <a:pt x="138112" y="229900"/>
                    <a:pt x="119062" y="268000"/>
                    <a:pt x="109537" y="315625"/>
                  </a:cubicBezTo>
                  <a:cubicBezTo>
                    <a:pt x="103187" y="328325"/>
                    <a:pt x="96837" y="328325"/>
                    <a:pt x="90487" y="315625"/>
                  </a:cubicBezTo>
                  <a:cubicBezTo>
                    <a:pt x="93662" y="268000"/>
                    <a:pt x="104774" y="228312"/>
                    <a:pt x="123824" y="196562"/>
                  </a:cubicBezTo>
                  <a:cubicBezTo>
                    <a:pt x="142874" y="167987"/>
                    <a:pt x="152400" y="137825"/>
                    <a:pt x="152400" y="106075"/>
                  </a:cubicBezTo>
                  <a:cubicBezTo>
                    <a:pt x="142874" y="58450"/>
                    <a:pt x="123824" y="33050"/>
                    <a:pt x="95250" y="29875"/>
                  </a:cubicBezTo>
                  <a:cubicBezTo>
                    <a:pt x="66674" y="29875"/>
                    <a:pt x="49212" y="40987"/>
                    <a:pt x="42862" y="63212"/>
                  </a:cubicBezTo>
                  <a:cubicBezTo>
                    <a:pt x="39687" y="72737"/>
                    <a:pt x="44450" y="80675"/>
                    <a:pt x="57150" y="87025"/>
                  </a:cubicBezTo>
                  <a:cubicBezTo>
                    <a:pt x="69850" y="112425"/>
                    <a:pt x="65087" y="129887"/>
                    <a:pt x="42862" y="139412"/>
                  </a:cubicBezTo>
                  <a:cubicBezTo>
                    <a:pt x="17462" y="139412"/>
                    <a:pt x="3174" y="125125"/>
                    <a:pt x="0" y="96550"/>
                  </a:cubicBezTo>
                  <a:cubicBezTo>
                    <a:pt x="0" y="61625"/>
                    <a:pt x="17462" y="34637"/>
                    <a:pt x="52387" y="15587"/>
                  </a:cubicBezTo>
                  <a:cubicBezTo>
                    <a:pt x="68262" y="6062"/>
                    <a:pt x="84534" y="903"/>
                    <a:pt x="101203" y="109"/>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73" name="文本框 72"/>
          <p:cNvSpPr txBox="1"/>
          <p:nvPr/>
        </p:nvSpPr>
        <p:spPr>
          <a:xfrm>
            <a:off x="5015115" y="3953743"/>
            <a:ext cx="1415773" cy="497957"/>
          </a:xfrm>
          <a:prstGeom prst="rect">
            <a:avLst/>
          </a:prstGeom>
          <a:noFill/>
          <a:ln w="9525">
            <a:noFill/>
          </a:ln>
        </p:spPr>
        <p:txBody>
          <a:bodyPr wrap="square" anchor="t">
            <a:spAutoFit/>
          </a:bodyPr>
          <a:lstStyle>
            <a:defPPr>
              <a:defRPr lang="zh-CN"/>
            </a:defPPr>
            <a:lvl1pPr algn="ctr">
              <a:lnSpc>
                <a:spcPct val="120000"/>
              </a:lnSpc>
              <a:spcBef>
                <a:spcPts val="200"/>
              </a:spcBef>
              <a:spcAft>
                <a:spcPts val="200"/>
              </a:spcAft>
              <a:defRPr sz="2400">
                <a:solidFill>
                  <a:srgbClr val="3B3B3B"/>
                </a:solidFill>
                <a:latin typeface="微软雅黑" panose="020B0503020204020204" pitchFamily="34" charset="-122"/>
                <a:ea typeface="微软雅黑" panose="020B0503020204020204" pitchFamily="34" charset="-122"/>
              </a:defRPr>
            </a:lvl1pPr>
          </a:lstStyle>
          <a:p>
            <a:pPr algn="l"/>
            <a:r>
              <a:rPr lang="zh-CN" altLang="en-US" b="1">
                <a:solidFill>
                  <a:schemeClr val="accent1"/>
                </a:solidFill>
              </a:rPr>
              <a:t>第四问：</a:t>
            </a:r>
            <a:endParaRPr lang="zh-CN" altLang="en-US" b="1">
              <a:solidFill>
                <a:schemeClr val="accent1"/>
              </a:solidFill>
            </a:endParaRPr>
          </a:p>
        </p:txBody>
      </p:sp>
      <p:sp>
        <p:nvSpPr>
          <p:cNvPr id="74" name="矩形 21"/>
          <p:cNvSpPr/>
          <p:nvPr/>
        </p:nvSpPr>
        <p:spPr>
          <a:xfrm>
            <a:off x="5015115" y="5470700"/>
            <a:ext cx="6075066" cy="430374"/>
          </a:xfrm>
          <a:prstGeom prst="rect">
            <a:avLst/>
          </a:prstGeom>
          <a:noFill/>
          <a:ln w="9525">
            <a:noFill/>
          </a:ln>
        </p:spPr>
        <p:txBody>
          <a:bodyPr wrap="square" anchor="t">
            <a:spAutoFit/>
          </a:bodyPr>
          <a:lstStyle/>
          <a:p>
            <a:pPr>
              <a:lnSpc>
                <a:spcPct val="120000"/>
              </a:lnSpc>
              <a:spcBef>
                <a:spcPts val="200"/>
              </a:spcBef>
              <a:spcAft>
                <a:spcPts val="200"/>
              </a:spcAft>
            </a:pPr>
            <a:r>
              <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rPr>
              <a:t>从有无投诉可以看出客户关怀工作做得好不好。</a:t>
            </a:r>
            <a:endParaRPr lang="zh-CN" altLang="en-US" sz="2000">
              <a:solidFill>
                <a:srgbClr val="3B3B3B"/>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5" name="组合 74"/>
          <p:cNvGrpSpPr/>
          <p:nvPr/>
        </p:nvGrpSpPr>
        <p:grpSpPr>
          <a:xfrm>
            <a:off x="4332250" y="5204342"/>
            <a:ext cx="641684" cy="641684"/>
            <a:chOff x="7026442" y="3769894"/>
            <a:chExt cx="850232" cy="850232"/>
          </a:xfrm>
        </p:grpSpPr>
        <p:sp>
          <p:nvSpPr>
            <p:cNvPr id="76" name="椭圆 75"/>
            <p:cNvSpPr/>
            <p:nvPr/>
          </p:nvSpPr>
          <p:spPr bwMode="auto">
            <a:xfrm>
              <a:off x="7026442" y="3769894"/>
              <a:ext cx="850232" cy="850232"/>
            </a:xfrm>
            <a:prstGeom prst="ellipse">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sp>
          <p:nvSpPr>
            <p:cNvPr id="77" name="任意多边形: 形状 76"/>
            <p:cNvSpPr/>
            <p:nvPr/>
          </p:nvSpPr>
          <p:spPr bwMode="auto">
            <a:xfrm>
              <a:off x="7278645" y="3923209"/>
              <a:ext cx="357397" cy="580882"/>
            </a:xfrm>
            <a:custGeom>
              <a:avLst/>
              <a:gdLst/>
              <a:ahLst/>
              <a:cxnLst/>
              <a:rect l="l" t="t" r="r" b="b"/>
              <a:pathLst>
                <a:path w="205153" h="429925">
                  <a:moveTo>
                    <a:pt x="109537" y="363250"/>
                  </a:moveTo>
                  <a:cubicBezTo>
                    <a:pt x="119062" y="363250"/>
                    <a:pt x="128587" y="366425"/>
                    <a:pt x="138112" y="372775"/>
                  </a:cubicBezTo>
                  <a:cubicBezTo>
                    <a:pt x="150812" y="388650"/>
                    <a:pt x="150812" y="404525"/>
                    <a:pt x="138112" y="420400"/>
                  </a:cubicBezTo>
                  <a:cubicBezTo>
                    <a:pt x="119062" y="433100"/>
                    <a:pt x="100012" y="433100"/>
                    <a:pt x="80962" y="420400"/>
                  </a:cubicBezTo>
                  <a:cubicBezTo>
                    <a:pt x="68262" y="401350"/>
                    <a:pt x="68262" y="385475"/>
                    <a:pt x="80962" y="372775"/>
                  </a:cubicBezTo>
                  <a:cubicBezTo>
                    <a:pt x="90487" y="366425"/>
                    <a:pt x="100012" y="363250"/>
                    <a:pt x="109537" y="363250"/>
                  </a:cubicBezTo>
                  <a:close/>
                  <a:moveTo>
                    <a:pt x="101203" y="109"/>
                  </a:moveTo>
                  <a:cubicBezTo>
                    <a:pt x="117871" y="-685"/>
                    <a:pt x="134937" y="2887"/>
                    <a:pt x="152400" y="10825"/>
                  </a:cubicBezTo>
                  <a:cubicBezTo>
                    <a:pt x="190500" y="29875"/>
                    <a:pt x="207962" y="67975"/>
                    <a:pt x="204787" y="125125"/>
                  </a:cubicBezTo>
                  <a:cubicBezTo>
                    <a:pt x="201612" y="150525"/>
                    <a:pt x="188912" y="175925"/>
                    <a:pt x="166687" y="201325"/>
                  </a:cubicBezTo>
                  <a:cubicBezTo>
                    <a:pt x="138112" y="229900"/>
                    <a:pt x="119062" y="268000"/>
                    <a:pt x="109537" y="315625"/>
                  </a:cubicBezTo>
                  <a:cubicBezTo>
                    <a:pt x="103187" y="328325"/>
                    <a:pt x="96837" y="328325"/>
                    <a:pt x="90487" y="315625"/>
                  </a:cubicBezTo>
                  <a:cubicBezTo>
                    <a:pt x="93662" y="268000"/>
                    <a:pt x="104774" y="228312"/>
                    <a:pt x="123824" y="196562"/>
                  </a:cubicBezTo>
                  <a:cubicBezTo>
                    <a:pt x="142874" y="167987"/>
                    <a:pt x="152400" y="137825"/>
                    <a:pt x="152400" y="106075"/>
                  </a:cubicBezTo>
                  <a:cubicBezTo>
                    <a:pt x="142874" y="58450"/>
                    <a:pt x="123824" y="33050"/>
                    <a:pt x="95250" y="29875"/>
                  </a:cubicBezTo>
                  <a:cubicBezTo>
                    <a:pt x="66674" y="29875"/>
                    <a:pt x="49212" y="40987"/>
                    <a:pt x="42862" y="63212"/>
                  </a:cubicBezTo>
                  <a:cubicBezTo>
                    <a:pt x="39687" y="72737"/>
                    <a:pt x="44450" y="80675"/>
                    <a:pt x="57150" y="87025"/>
                  </a:cubicBezTo>
                  <a:cubicBezTo>
                    <a:pt x="69850" y="112425"/>
                    <a:pt x="65087" y="129887"/>
                    <a:pt x="42862" y="139412"/>
                  </a:cubicBezTo>
                  <a:cubicBezTo>
                    <a:pt x="17462" y="139412"/>
                    <a:pt x="3174" y="125125"/>
                    <a:pt x="0" y="96550"/>
                  </a:cubicBezTo>
                  <a:cubicBezTo>
                    <a:pt x="0" y="61625"/>
                    <a:pt x="17462" y="34637"/>
                    <a:pt x="52387" y="15587"/>
                  </a:cubicBezTo>
                  <a:cubicBezTo>
                    <a:pt x="68262" y="6062"/>
                    <a:pt x="84534" y="903"/>
                    <a:pt x="101203" y="109"/>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78" name="文本框 77"/>
          <p:cNvSpPr txBox="1"/>
          <p:nvPr/>
        </p:nvSpPr>
        <p:spPr>
          <a:xfrm>
            <a:off x="5015115" y="5044606"/>
            <a:ext cx="1415773" cy="497957"/>
          </a:xfrm>
          <a:prstGeom prst="rect">
            <a:avLst/>
          </a:prstGeom>
          <a:noFill/>
          <a:ln w="9525">
            <a:noFill/>
          </a:ln>
        </p:spPr>
        <p:txBody>
          <a:bodyPr wrap="square" anchor="t">
            <a:spAutoFit/>
          </a:bodyPr>
          <a:lstStyle>
            <a:defPPr>
              <a:defRPr lang="zh-CN"/>
            </a:defPPr>
            <a:lvl1pPr algn="ctr">
              <a:lnSpc>
                <a:spcPct val="120000"/>
              </a:lnSpc>
              <a:spcBef>
                <a:spcPts val="200"/>
              </a:spcBef>
              <a:spcAft>
                <a:spcPts val="200"/>
              </a:spcAft>
              <a:defRPr sz="2400">
                <a:solidFill>
                  <a:srgbClr val="3B3B3B"/>
                </a:solidFill>
                <a:latin typeface="微软雅黑" panose="020B0503020204020204" pitchFamily="34" charset="-122"/>
                <a:ea typeface="微软雅黑" panose="020B0503020204020204" pitchFamily="34" charset="-122"/>
              </a:defRPr>
            </a:lvl1pPr>
          </a:lstStyle>
          <a:p>
            <a:pPr algn="l"/>
            <a:r>
              <a:rPr lang="zh-CN" altLang="en-US" b="1">
                <a:solidFill>
                  <a:schemeClr val="accent1"/>
                </a:solidFill>
              </a:rPr>
              <a:t>第五问：</a:t>
            </a:r>
            <a:endParaRPr lang="zh-CN" altLang="en-US" b="1">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7158">
        <p:cover/>
      </p:transition>
    </mc:Choice>
    <mc:Fallback>
      <p:transition spd="med" advTm="7158">
        <p:cove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箭头: 右 6"/>
          <p:cNvSpPr/>
          <p:nvPr/>
        </p:nvSpPr>
        <p:spPr bwMode="auto">
          <a:xfrm>
            <a:off x="980716" y="1207465"/>
            <a:ext cx="8788926" cy="5441369"/>
          </a:xfrm>
          <a:prstGeom prst="rightArrow">
            <a:avLst>
              <a:gd name="adj1" fmla="val 86511"/>
              <a:gd name="adj2" fmla="val 25457"/>
            </a:avLst>
          </a:prstGeom>
          <a:gradFill>
            <a:gsLst>
              <a:gs pos="56000">
                <a:schemeClr val="accent5">
                  <a:lumMod val="98000"/>
                  <a:lumOff val="2000"/>
                  <a:alpha val="20000"/>
                </a:schemeClr>
              </a:gs>
              <a:gs pos="0">
                <a:schemeClr val="accent5">
                  <a:lumMod val="85000"/>
                  <a:lumOff val="15000"/>
                  <a:alpha val="0"/>
                </a:schemeClr>
              </a:gs>
              <a:gs pos="100000">
                <a:schemeClr val="accent5">
                  <a:lumMod val="85000"/>
                  <a:alpha val="30000"/>
                </a:schemeClr>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 name="矩形 3"/>
          <p:cNvSpPr/>
          <p:nvPr/>
        </p:nvSpPr>
        <p:spPr bwMode="auto">
          <a:xfrm>
            <a:off x="1527870" y="1743001"/>
            <a:ext cx="7026583" cy="768014"/>
          </a:xfrm>
          <a:prstGeom prst="rect">
            <a:avLst/>
          </a:prstGeom>
          <a:solidFill>
            <a:schemeClr val="bg1"/>
          </a:solidFill>
          <a:ln w="9525" cap="flat" cmpd="sng" algn="ctr">
            <a:solidFill>
              <a:schemeClr val="tx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请思考以下问题</a:t>
            </a:r>
            <a:endParaRPr lang="zh-CN" altLang="en-US" sz="2800" b="1" kern="100">
              <a:latin typeface="+mj-ea"/>
              <a:ea typeface="+mj-ea"/>
              <a:cs typeface="Times New Roman" panose="02020603050405020304" pitchFamily="18" charset="0"/>
            </a:endParaRPr>
          </a:p>
        </p:txBody>
      </p:sp>
      <p:sp>
        <p:nvSpPr>
          <p:cNvPr id="79" name="矩形 78"/>
          <p:cNvSpPr/>
          <p:nvPr/>
        </p:nvSpPr>
        <p:spPr>
          <a:xfrm>
            <a:off x="980715" y="1087314"/>
            <a:ext cx="7529331" cy="461665"/>
          </a:xfrm>
          <a:prstGeom prst="rect">
            <a:avLst/>
          </a:prstGeom>
        </p:spPr>
        <p:txBody>
          <a:bodyPr wrap="square">
            <a:spAutoFit/>
          </a:bodyPr>
          <a:lstStyle/>
          <a:p>
            <a:pPr marL="0" marR="0">
              <a:spcBef>
                <a:spcPts val="0"/>
              </a:spcBef>
              <a:spcAft>
                <a:spcPts val="0"/>
              </a:spcAft>
            </a:pPr>
            <a:r>
              <a:rPr lang="zh-CN" altLang="en-US" sz="2400" b="1" kern="100">
                <a:latin typeface="+mj-ea"/>
                <a:ea typeface="+mj-ea"/>
                <a:cs typeface="Times New Roman" panose="02020603050405020304" pitchFamily="18" charset="0"/>
              </a:rPr>
              <a:t>针对上面的五个问题，我们应该这样服务：</a:t>
            </a:r>
            <a:endParaRPr lang="zh-CN" altLang="en-US" sz="2400" b="1" kern="100">
              <a:latin typeface="+mj-ea"/>
              <a:ea typeface="+mj-ea"/>
              <a:cs typeface="Times New Roman" panose="02020603050405020304" pitchFamily="18" charset="0"/>
            </a:endParaRPr>
          </a:p>
        </p:txBody>
      </p:sp>
      <p:sp>
        <p:nvSpPr>
          <p:cNvPr id="2" name="矩形 1"/>
          <p:cNvSpPr/>
          <p:nvPr/>
        </p:nvSpPr>
        <p:spPr>
          <a:xfrm>
            <a:off x="2038831" y="1805319"/>
            <a:ext cx="6347180" cy="658257"/>
          </a:xfrm>
          <a:prstGeom prst="rect">
            <a:avLst/>
          </a:prstGeom>
        </p:spPr>
        <p:txBody>
          <a:bodyPr wrap="square">
            <a:spAutoFit/>
          </a:bodyPr>
          <a:lstStyle/>
          <a:p>
            <a:pPr lvl="0" algn="just">
              <a:lnSpc>
                <a:spcPct val="120000"/>
              </a:lnSpc>
            </a:pPr>
            <a:r>
              <a:rPr lang="zh-CN" altLang="en-US" sz="1600">
                <a:latin typeface="微软雅黑" panose="020B0503020204020204" pitchFamily="34" charset="-122"/>
                <a:ea typeface="微软雅黑" panose="020B0503020204020204" pitchFamily="34" charset="-122"/>
                <a:sym typeface="宋体" panose="02010600030101010101" pitchFamily="2" charset="-122"/>
              </a:rPr>
              <a:t>服务和价格同样重要，都能影响客户的决策。有</a:t>
            </a:r>
            <a:r>
              <a:rPr lang="en-US" altLang="zh-CN" sz="1600">
                <a:latin typeface="微软雅黑" panose="020B0503020204020204" pitchFamily="34" charset="-122"/>
                <a:ea typeface="微软雅黑" panose="020B0503020204020204" pitchFamily="34" charset="-122"/>
                <a:sym typeface="宋体" panose="02010600030101010101" pitchFamily="2" charset="-122"/>
              </a:rPr>
              <a:t>55%</a:t>
            </a:r>
            <a:r>
              <a:rPr lang="zh-CN" altLang="en-US" sz="1600">
                <a:latin typeface="微软雅黑" panose="020B0503020204020204" pitchFamily="34" charset="-122"/>
                <a:ea typeface="微软雅黑" panose="020B0503020204020204" pitchFamily="34" charset="-122"/>
                <a:sym typeface="宋体" panose="02010600030101010101" pitchFamily="2" charset="-122"/>
              </a:rPr>
              <a:t>的客户认为服务比价格更重要。因为商业上的连锁反映”使客户的期望值不断提高。</a:t>
            </a:r>
            <a:endParaRPr lang="zh-CN" altLang="en-US" sz="1600" dirty="0">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矩形: 圆角 5"/>
          <p:cNvSpPr/>
          <p:nvPr/>
        </p:nvSpPr>
        <p:spPr bwMode="auto">
          <a:xfrm>
            <a:off x="1121584" y="1805319"/>
            <a:ext cx="812572" cy="641467"/>
          </a:xfrm>
          <a:prstGeom prst="roundRect">
            <a:avLst>
              <a:gd name="adj" fmla="val 8252"/>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a:solidFill>
                  <a:schemeClr val="bg1"/>
                </a:solidFill>
                <a:latin typeface="+mj-ea"/>
                <a:ea typeface="+mj-ea"/>
              </a:rPr>
              <a:t>关于</a:t>
            </a:r>
            <a:endParaRPr lang="en-US" altLang="zh-CN">
              <a:solidFill>
                <a:schemeClr val="bg1"/>
              </a:solidFill>
              <a:latin typeface="+mj-ea"/>
              <a:ea typeface="+mj-ea"/>
            </a:endParaRPr>
          </a:p>
          <a:p>
            <a:pPr algn="ctr"/>
            <a:r>
              <a:rPr lang="zh-CN" altLang="en-US">
                <a:solidFill>
                  <a:schemeClr val="bg1"/>
                </a:solidFill>
                <a:latin typeface="+mj-ea"/>
                <a:ea typeface="+mj-ea"/>
              </a:rPr>
              <a:t>问题</a:t>
            </a:r>
            <a:r>
              <a:rPr lang="en-US" altLang="zh-CN">
                <a:solidFill>
                  <a:schemeClr val="bg1"/>
                </a:solidFill>
                <a:latin typeface="+mj-ea"/>
                <a:ea typeface="+mj-ea"/>
              </a:rPr>
              <a:t>1</a:t>
            </a:r>
            <a:endParaRPr lang="zh-CN" altLang="en-US">
              <a:solidFill>
                <a:schemeClr val="bg1"/>
              </a:solidFill>
              <a:latin typeface="+mj-ea"/>
              <a:ea typeface="+mj-ea"/>
            </a:endParaRPr>
          </a:p>
        </p:txBody>
      </p:sp>
      <p:sp>
        <p:nvSpPr>
          <p:cNvPr id="89" name="矩形 88"/>
          <p:cNvSpPr/>
          <p:nvPr/>
        </p:nvSpPr>
        <p:spPr bwMode="auto">
          <a:xfrm>
            <a:off x="1527870" y="2640808"/>
            <a:ext cx="7026583" cy="768014"/>
          </a:xfrm>
          <a:prstGeom prst="rect">
            <a:avLst/>
          </a:prstGeom>
          <a:solidFill>
            <a:schemeClr val="bg1"/>
          </a:solidFill>
          <a:ln w="9525" cap="flat" cmpd="sng" algn="ctr">
            <a:solidFill>
              <a:schemeClr val="tx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0" name="矩形 89"/>
          <p:cNvSpPr/>
          <p:nvPr/>
        </p:nvSpPr>
        <p:spPr>
          <a:xfrm>
            <a:off x="2038831" y="2703126"/>
            <a:ext cx="6347180" cy="658257"/>
          </a:xfrm>
          <a:prstGeom prst="rect">
            <a:avLst/>
          </a:prstGeom>
        </p:spPr>
        <p:txBody>
          <a:bodyPr wrap="square">
            <a:spAutoFit/>
          </a:bodyPr>
          <a:lstStyle/>
          <a:p>
            <a:pPr lvl="0" algn="just">
              <a:lnSpc>
                <a:spcPct val="120000"/>
              </a:lnSpc>
            </a:pPr>
            <a:r>
              <a:rPr lang="zh-CN" altLang="en-US" sz="1600">
                <a:latin typeface="微软雅黑" panose="020B0503020204020204" pitchFamily="34" charset="-122"/>
                <a:ea typeface="微软雅黑" panose="020B0503020204020204" pitchFamily="34" charset="-122"/>
                <a:sym typeface="宋体" panose="02010600030101010101" pitchFamily="2" charset="-122"/>
              </a:rPr>
              <a:t>客户中有</a:t>
            </a:r>
            <a:r>
              <a:rPr lang="en-US" altLang="zh-CN" sz="1600">
                <a:latin typeface="微软雅黑" panose="020B0503020204020204" pitchFamily="34" charset="-122"/>
                <a:ea typeface="微软雅黑" panose="020B0503020204020204" pitchFamily="34" charset="-122"/>
                <a:sym typeface="宋体" panose="02010600030101010101" pitchFamily="2" charset="-122"/>
              </a:rPr>
              <a:t>90%</a:t>
            </a:r>
            <a:r>
              <a:rPr lang="zh-CN" altLang="en-US" sz="1600">
                <a:latin typeface="微软雅黑" panose="020B0503020204020204" pitchFamily="34" charset="-122"/>
                <a:ea typeface="微软雅黑" panose="020B0503020204020204" pitchFamily="34" charset="-122"/>
                <a:sym typeface="宋体" panose="02010600030101010101" pitchFamily="2" charset="-122"/>
              </a:rPr>
              <a:t>都要求得到优于</a:t>
            </a:r>
            <a:r>
              <a:rPr lang="en-US" altLang="zh-CN" sz="1600">
                <a:latin typeface="微软雅黑" panose="020B0503020204020204" pitchFamily="34" charset="-122"/>
                <a:ea typeface="微软雅黑" panose="020B0503020204020204" pitchFamily="34" charset="-122"/>
                <a:sym typeface="宋体" panose="02010600030101010101" pitchFamily="2" charset="-122"/>
              </a:rPr>
              <a:t>5</a:t>
            </a:r>
            <a:r>
              <a:rPr lang="zh-CN" altLang="en-US" sz="1600">
                <a:latin typeface="微软雅黑" panose="020B0503020204020204" pitchFamily="34" charset="-122"/>
                <a:ea typeface="微软雅黑" panose="020B0503020204020204" pitchFamily="34" charset="-122"/>
                <a:sym typeface="宋体" panose="02010600030101010101" pitchFamily="2" charset="-122"/>
              </a:rPr>
              <a:t>年前水平的服务，超过</a:t>
            </a:r>
            <a:r>
              <a:rPr lang="en-US" altLang="zh-CN" sz="1600">
                <a:latin typeface="微软雅黑" panose="020B0503020204020204" pitchFamily="34" charset="-122"/>
                <a:ea typeface="微软雅黑" panose="020B0503020204020204" pitchFamily="34" charset="-122"/>
                <a:sym typeface="宋体" panose="02010600030101010101" pitchFamily="2" charset="-122"/>
              </a:rPr>
              <a:t>60%</a:t>
            </a:r>
            <a:r>
              <a:rPr lang="zh-CN" altLang="en-US" sz="1600">
                <a:latin typeface="微软雅黑" panose="020B0503020204020204" pitchFamily="34" charset="-122"/>
                <a:ea typeface="微软雅黑" panose="020B0503020204020204" pitchFamily="34" charset="-122"/>
                <a:sym typeface="宋体" panose="02010600030101010101" pitchFamily="2" charset="-122"/>
              </a:rPr>
              <a:t>的人说如果目前的供应商做不到就会改用其他的供应商。</a:t>
            </a:r>
            <a:endParaRPr lang="zh-CN" altLang="en-US" sz="1600">
              <a:latin typeface="微软雅黑" panose="020B0503020204020204" pitchFamily="34" charset="-122"/>
              <a:ea typeface="微软雅黑" panose="020B0503020204020204" pitchFamily="34" charset="-122"/>
              <a:sym typeface="宋体" panose="02010600030101010101" pitchFamily="2" charset="-122"/>
            </a:endParaRPr>
          </a:p>
        </p:txBody>
      </p:sp>
      <p:sp>
        <p:nvSpPr>
          <p:cNvPr id="92" name="矩形: 圆角 91"/>
          <p:cNvSpPr/>
          <p:nvPr/>
        </p:nvSpPr>
        <p:spPr bwMode="auto">
          <a:xfrm>
            <a:off x="1121584" y="2703126"/>
            <a:ext cx="812572" cy="641467"/>
          </a:xfrm>
          <a:prstGeom prst="roundRect">
            <a:avLst>
              <a:gd name="adj" fmla="val 8252"/>
            </a:avLst>
          </a:prstGeom>
          <a:solidFill>
            <a:schemeClr val="accent2"/>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a:solidFill>
                  <a:schemeClr val="bg1"/>
                </a:solidFill>
                <a:latin typeface="+mj-ea"/>
                <a:ea typeface="+mj-ea"/>
              </a:rPr>
              <a:t>关于</a:t>
            </a:r>
            <a:endParaRPr lang="en-US" altLang="zh-CN">
              <a:solidFill>
                <a:schemeClr val="bg1"/>
              </a:solidFill>
              <a:latin typeface="+mj-ea"/>
              <a:ea typeface="+mj-ea"/>
            </a:endParaRPr>
          </a:p>
          <a:p>
            <a:pPr algn="ctr"/>
            <a:r>
              <a:rPr lang="zh-CN" altLang="en-US">
                <a:solidFill>
                  <a:schemeClr val="bg1"/>
                </a:solidFill>
                <a:latin typeface="+mj-ea"/>
                <a:ea typeface="+mj-ea"/>
              </a:rPr>
              <a:t>问题</a:t>
            </a:r>
            <a:r>
              <a:rPr lang="en-US" altLang="zh-CN">
                <a:solidFill>
                  <a:schemeClr val="bg1"/>
                </a:solidFill>
                <a:latin typeface="+mj-ea"/>
                <a:ea typeface="+mj-ea"/>
              </a:rPr>
              <a:t>2</a:t>
            </a:r>
            <a:endParaRPr lang="zh-CN" altLang="en-US">
              <a:solidFill>
                <a:schemeClr val="bg1"/>
              </a:solidFill>
              <a:latin typeface="+mj-ea"/>
              <a:ea typeface="+mj-ea"/>
            </a:endParaRPr>
          </a:p>
        </p:txBody>
      </p:sp>
      <p:sp>
        <p:nvSpPr>
          <p:cNvPr id="93" name="矩形 92"/>
          <p:cNvSpPr/>
          <p:nvPr/>
        </p:nvSpPr>
        <p:spPr bwMode="auto">
          <a:xfrm>
            <a:off x="1527870" y="3536704"/>
            <a:ext cx="7026583" cy="768014"/>
          </a:xfrm>
          <a:prstGeom prst="rect">
            <a:avLst/>
          </a:prstGeom>
          <a:solidFill>
            <a:schemeClr val="bg1"/>
          </a:solidFill>
          <a:ln w="9525" cap="flat" cmpd="sng" algn="ctr">
            <a:solidFill>
              <a:schemeClr val="tx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4" name="矩形 93"/>
          <p:cNvSpPr/>
          <p:nvPr/>
        </p:nvSpPr>
        <p:spPr>
          <a:xfrm>
            <a:off x="2038831" y="3599022"/>
            <a:ext cx="6347180" cy="658257"/>
          </a:xfrm>
          <a:prstGeom prst="rect">
            <a:avLst/>
          </a:prstGeom>
        </p:spPr>
        <p:txBody>
          <a:bodyPr wrap="square">
            <a:spAutoFit/>
          </a:bodyPr>
          <a:lstStyle/>
          <a:p>
            <a:pPr lvl="0" algn="just">
              <a:lnSpc>
                <a:spcPct val="120000"/>
              </a:lnSpc>
            </a:pPr>
            <a:r>
              <a:rPr lang="zh-CN" altLang="en-US" sz="1600">
                <a:latin typeface="微软雅黑" panose="020B0503020204020204" pitchFamily="34" charset="-122"/>
                <a:ea typeface="微软雅黑" panose="020B0503020204020204" pitchFamily="34" charset="-122"/>
                <a:sym typeface="宋体" panose="02010600030101010101" pitchFamily="2" charset="-122"/>
              </a:rPr>
              <a:t>据研究表明，争取一个新客户的成本比挽留一个老客户的成本高出</a:t>
            </a:r>
            <a:r>
              <a:rPr lang="en-US" altLang="zh-CN" sz="1600">
                <a:latin typeface="微软雅黑" panose="020B0503020204020204" pitchFamily="34" charset="-122"/>
                <a:ea typeface="微软雅黑" panose="020B0503020204020204" pitchFamily="34" charset="-122"/>
                <a:sym typeface="宋体" panose="02010600030101010101" pitchFamily="2" charset="-122"/>
              </a:rPr>
              <a:t>15</a:t>
            </a:r>
            <a:r>
              <a:rPr lang="zh-CN" altLang="en-US" sz="1600">
                <a:latin typeface="微软雅黑" panose="020B0503020204020204" pitchFamily="34" charset="-122"/>
                <a:ea typeface="微软雅黑" panose="020B0503020204020204" pitchFamily="34" charset="-122"/>
                <a:sym typeface="宋体" panose="02010600030101010101" pitchFamily="2" charset="-122"/>
              </a:rPr>
              <a:t>倍，因此，保持老客户是十分必要且划算的。</a:t>
            </a:r>
            <a:endParaRPr lang="zh-CN" altLang="en-US" sz="1600">
              <a:latin typeface="微软雅黑" panose="020B0503020204020204" pitchFamily="34" charset="-122"/>
              <a:ea typeface="微软雅黑" panose="020B0503020204020204" pitchFamily="34" charset="-122"/>
              <a:sym typeface="宋体" panose="02010600030101010101" pitchFamily="2" charset="-122"/>
            </a:endParaRPr>
          </a:p>
        </p:txBody>
      </p:sp>
      <p:sp>
        <p:nvSpPr>
          <p:cNvPr id="95" name="矩形: 圆角 94"/>
          <p:cNvSpPr/>
          <p:nvPr/>
        </p:nvSpPr>
        <p:spPr bwMode="auto">
          <a:xfrm>
            <a:off x="1121584" y="3599022"/>
            <a:ext cx="812572" cy="641467"/>
          </a:xfrm>
          <a:prstGeom prst="roundRect">
            <a:avLst>
              <a:gd name="adj" fmla="val 8252"/>
            </a:avLst>
          </a:prstGeom>
          <a:solidFill>
            <a:schemeClr val="accent3"/>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a:solidFill>
                  <a:schemeClr val="bg1"/>
                </a:solidFill>
                <a:latin typeface="+mj-ea"/>
                <a:ea typeface="+mj-ea"/>
              </a:rPr>
              <a:t>关于</a:t>
            </a:r>
            <a:endParaRPr lang="en-US" altLang="zh-CN">
              <a:solidFill>
                <a:schemeClr val="bg1"/>
              </a:solidFill>
              <a:latin typeface="+mj-ea"/>
              <a:ea typeface="+mj-ea"/>
            </a:endParaRPr>
          </a:p>
          <a:p>
            <a:pPr algn="ctr"/>
            <a:r>
              <a:rPr lang="zh-CN" altLang="en-US">
                <a:solidFill>
                  <a:schemeClr val="bg1"/>
                </a:solidFill>
                <a:latin typeface="+mj-ea"/>
                <a:ea typeface="+mj-ea"/>
              </a:rPr>
              <a:t>问题</a:t>
            </a:r>
            <a:r>
              <a:rPr lang="en-US" altLang="zh-CN">
                <a:solidFill>
                  <a:schemeClr val="bg1"/>
                </a:solidFill>
                <a:latin typeface="+mj-ea"/>
                <a:ea typeface="+mj-ea"/>
              </a:rPr>
              <a:t>3</a:t>
            </a:r>
            <a:endParaRPr lang="zh-CN" altLang="en-US">
              <a:solidFill>
                <a:schemeClr val="bg1"/>
              </a:solidFill>
              <a:latin typeface="+mj-ea"/>
              <a:ea typeface="+mj-ea"/>
            </a:endParaRPr>
          </a:p>
        </p:txBody>
      </p:sp>
      <p:sp>
        <p:nvSpPr>
          <p:cNvPr id="96" name="矩形 95"/>
          <p:cNvSpPr/>
          <p:nvPr/>
        </p:nvSpPr>
        <p:spPr bwMode="auto">
          <a:xfrm>
            <a:off x="1527870" y="4432600"/>
            <a:ext cx="7026583" cy="768014"/>
          </a:xfrm>
          <a:prstGeom prst="rect">
            <a:avLst/>
          </a:prstGeom>
          <a:solidFill>
            <a:schemeClr val="bg1"/>
          </a:solidFill>
          <a:ln w="9525" cap="flat" cmpd="sng" algn="ctr">
            <a:solidFill>
              <a:schemeClr val="tx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7" name="矩形 96"/>
          <p:cNvSpPr/>
          <p:nvPr/>
        </p:nvSpPr>
        <p:spPr>
          <a:xfrm>
            <a:off x="2038831" y="4494918"/>
            <a:ext cx="6347180" cy="658257"/>
          </a:xfrm>
          <a:prstGeom prst="rect">
            <a:avLst/>
          </a:prstGeom>
        </p:spPr>
        <p:txBody>
          <a:bodyPr wrap="square">
            <a:spAutoFit/>
          </a:bodyPr>
          <a:lstStyle/>
          <a:p>
            <a:pPr lvl="0" algn="just">
              <a:lnSpc>
                <a:spcPct val="120000"/>
              </a:lnSpc>
            </a:pPr>
            <a:r>
              <a:rPr lang="zh-CN" altLang="en-US" sz="1600">
                <a:latin typeface="微软雅黑" panose="020B0503020204020204" pitchFamily="34" charset="-122"/>
                <a:ea typeface="微软雅黑" panose="020B0503020204020204" pitchFamily="34" charset="-122"/>
                <a:sym typeface="宋体" panose="02010600030101010101" pitchFamily="2" charset="-122"/>
              </a:rPr>
              <a:t>一般而言，最近一次互动情况的好与坏，决定了他们对供应商的看法，所以，为了保险起见，我们要让每一次与客户的互动都令人满意。</a:t>
            </a:r>
            <a:endParaRPr lang="zh-CN" altLang="en-US" sz="1600">
              <a:latin typeface="微软雅黑" panose="020B0503020204020204" pitchFamily="34" charset="-122"/>
              <a:ea typeface="微软雅黑" panose="020B0503020204020204" pitchFamily="34" charset="-122"/>
              <a:sym typeface="宋体" panose="02010600030101010101" pitchFamily="2" charset="-122"/>
            </a:endParaRPr>
          </a:p>
        </p:txBody>
      </p:sp>
      <p:sp>
        <p:nvSpPr>
          <p:cNvPr id="98" name="矩形: 圆角 97"/>
          <p:cNvSpPr/>
          <p:nvPr/>
        </p:nvSpPr>
        <p:spPr bwMode="auto">
          <a:xfrm>
            <a:off x="1121584" y="4494918"/>
            <a:ext cx="812572" cy="641467"/>
          </a:xfrm>
          <a:prstGeom prst="roundRect">
            <a:avLst>
              <a:gd name="adj" fmla="val 8252"/>
            </a:avLst>
          </a:prstGeom>
          <a:solidFill>
            <a:schemeClr val="accent4"/>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a:solidFill>
                  <a:schemeClr val="bg1"/>
                </a:solidFill>
                <a:latin typeface="+mj-ea"/>
                <a:ea typeface="+mj-ea"/>
              </a:rPr>
              <a:t>关于</a:t>
            </a:r>
            <a:endParaRPr lang="en-US" altLang="zh-CN">
              <a:solidFill>
                <a:schemeClr val="bg1"/>
              </a:solidFill>
              <a:latin typeface="+mj-ea"/>
              <a:ea typeface="+mj-ea"/>
            </a:endParaRPr>
          </a:p>
          <a:p>
            <a:pPr algn="ctr"/>
            <a:r>
              <a:rPr lang="zh-CN" altLang="en-US">
                <a:solidFill>
                  <a:schemeClr val="bg1"/>
                </a:solidFill>
                <a:latin typeface="+mj-ea"/>
                <a:ea typeface="+mj-ea"/>
              </a:rPr>
              <a:t>问题</a:t>
            </a:r>
            <a:r>
              <a:rPr lang="en-US" altLang="zh-CN">
                <a:solidFill>
                  <a:schemeClr val="bg1"/>
                </a:solidFill>
                <a:latin typeface="+mj-ea"/>
                <a:ea typeface="+mj-ea"/>
              </a:rPr>
              <a:t>4</a:t>
            </a:r>
            <a:endParaRPr lang="zh-CN" altLang="en-US">
              <a:solidFill>
                <a:schemeClr val="bg1"/>
              </a:solidFill>
              <a:latin typeface="+mj-ea"/>
              <a:ea typeface="+mj-ea"/>
            </a:endParaRPr>
          </a:p>
        </p:txBody>
      </p:sp>
      <p:sp>
        <p:nvSpPr>
          <p:cNvPr id="99" name="矩形 98"/>
          <p:cNvSpPr/>
          <p:nvPr/>
        </p:nvSpPr>
        <p:spPr bwMode="auto">
          <a:xfrm>
            <a:off x="1527870" y="5300057"/>
            <a:ext cx="7026583" cy="768014"/>
          </a:xfrm>
          <a:prstGeom prst="rect">
            <a:avLst/>
          </a:prstGeom>
          <a:solidFill>
            <a:schemeClr val="bg1"/>
          </a:solidFill>
          <a:ln w="9525" cap="flat" cmpd="sng" algn="ctr">
            <a:solidFill>
              <a:schemeClr val="tx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0" name="矩形 99"/>
          <p:cNvSpPr/>
          <p:nvPr/>
        </p:nvSpPr>
        <p:spPr>
          <a:xfrm>
            <a:off x="2038831" y="5362375"/>
            <a:ext cx="6347180" cy="658257"/>
          </a:xfrm>
          <a:prstGeom prst="rect">
            <a:avLst/>
          </a:prstGeom>
        </p:spPr>
        <p:txBody>
          <a:bodyPr wrap="square">
            <a:spAutoFit/>
          </a:bodyPr>
          <a:lstStyle/>
          <a:p>
            <a:pPr lvl="0" algn="just">
              <a:lnSpc>
                <a:spcPct val="120000"/>
              </a:lnSpc>
            </a:pPr>
            <a:r>
              <a:rPr lang="zh-CN" altLang="en-US" sz="1600">
                <a:latin typeface="微软雅黑" panose="020B0503020204020204" pitchFamily="34" charset="-122"/>
                <a:ea typeface="微软雅黑" panose="020B0503020204020204" pitchFamily="34" charset="-122"/>
                <a:sym typeface="宋体" panose="02010600030101010101" pitchFamily="2" charset="-122"/>
              </a:rPr>
              <a:t>遇到问题的客户中只有不到半数的人会把情况告诉供应商，他们不仅会另找其他的供应商，而且会告诉</a:t>
            </a:r>
            <a:r>
              <a:rPr lang="en-US" altLang="zh-CN" sz="1600">
                <a:latin typeface="微软雅黑" panose="020B0503020204020204" pitchFamily="34" charset="-122"/>
                <a:ea typeface="微软雅黑" panose="020B0503020204020204" pitchFamily="34" charset="-122"/>
                <a:sym typeface="宋体" panose="02010600030101010101" pitchFamily="2" charset="-122"/>
              </a:rPr>
              <a:t>16</a:t>
            </a:r>
            <a:r>
              <a:rPr lang="zh-CN" altLang="en-US" sz="1600">
                <a:latin typeface="微软雅黑" panose="020B0503020204020204" pitchFamily="34" charset="-122"/>
                <a:ea typeface="微软雅黑" panose="020B0503020204020204" pitchFamily="34" charset="-122"/>
                <a:sym typeface="宋体" panose="02010600030101010101" pitchFamily="2" charset="-122"/>
              </a:rPr>
              <a:t>个人原来那个供应商的服务太差。</a:t>
            </a:r>
            <a:endParaRPr lang="zh-CN" altLang="en-US" sz="16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01" name="矩形: 圆角 100"/>
          <p:cNvSpPr/>
          <p:nvPr/>
        </p:nvSpPr>
        <p:spPr bwMode="auto">
          <a:xfrm>
            <a:off x="1121584" y="5362375"/>
            <a:ext cx="812572" cy="641467"/>
          </a:xfrm>
          <a:prstGeom prst="roundRect">
            <a:avLst>
              <a:gd name="adj" fmla="val 8252"/>
            </a:avLst>
          </a:pr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a:solidFill>
                  <a:schemeClr val="bg1"/>
                </a:solidFill>
                <a:latin typeface="+mj-ea"/>
                <a:ea typeface="+mj-ea"/>
              </a:rPr>
              <a:t>关于</a:t>
            </a:r>
            <a:endParaRPr lang="en-US" altLang="zh-CN">
              <a:solidFill>
                <a:schemeClr val="bg1"/>
              </a:solidFill>
              <a:latin typeface="+mj-ea"/>
              <a:ea typeface="+mj-ea"/>
            </a:endParaRPr>
          </a:p>
          <a:p>
            <a:pPr algn="ctr"/>
            <a:r>
              <a:rPr lang="zh-CN" altLang="en-US">
                <a:solidFill>
                  <a:schemeClr val="bg1"/>
                </a:solidFill>
                <a:latin typeface="+mj-ea"/>
                <a:ea typeface="+mj-ea"/>
              </a:rPr>
              <a:t>问题</a:t>
            </a:r>
            <a:r>
              <a:rPr lang="en-US" altLang="zh-CN">
                <a:solidFill>
                  <a:schemeClr val="bg1"/>
                </a:solidFill>
                <a:latin typeface="+mj-ea"/>
                <a:ea typeface="+mj-ea"/>
              </a:rPr>
              <a:t>5</a:t>
            </a:r>
            <a:endParaRPr lang="zh-CN" altLang="en-US">
              <a:solidFill>
                <a:schemeClr val="bg1"/>
              </a:solidFill>
              <a:latin typeface="+mj-ea"/>
              <a:ea typeface="+mj-ea"/>
            </a:endParaRPr>
          </a:p>
        </p:txBody>
      </p:sp>
      <p:sp>
        <p:nvSpPr>
          <p:cNvPr id="8" name="椭圆 7"/>
          <p:cNvSpPr/>
          <p:nvPr/>
        </p:nvSpPr>
        <p:spPr bwMode="auto">
          <a:xfrm>
            <a:off x="9874317" y="3161968"/>
            <a:ext cx="1515574" cy="1515574"/>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800">
                <a:solidFill>
                  <a:schemeClr val="bg1"/>
                </a:solidFill>
                <a:latin typeface="+mj-ea"/>
                <a:ea typeface="+mj-ea"/>
              </a:rPr>
              <a:t>企业</a:t>
            </a:r>
            <a:endParaRPr lang="en-US" altLang="zh-CN" sz="2800">
              <a:solidFill>
                <a:schemeClr val="bg1"/>
              </a:solidFill>
              <a:latin typeface="+mj-ea"/>
              <a:ea typeface="+mj-ea"/>
            </a:endParaRPr>
          </a:p>
          <a:p>
            <a:pPr algn="ctr"/>
            <a:r>
              <a:rPr lang="zh-CN" altLang="en-US" sz="2800">
                <a:solidFill>
                  <a:schemeClr val="bg1"/>
                </a:solidFill>
                <a:latin typeface="+mj-ea"/>
                <a:ea typeface="+mj-ea"/>
              </a:rPr>
              <a:t>竞争力</a:t>
            </a:r>
            <a:endParaRPr lang="zh-CN" altLang="en-US" sz="280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p14:dur="0" advTm="8567"/>
    </mc:Choice>
    <mc:Fallback>
      <p:transition advTm="856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几种错误认识</a:t>
            </a:r>
            <a:endParaRPr lang="zh-CN" altLang="en-US" sz="2800" b="1" kern="100">
              <a:latin typeface="+mj-ea"/>
              <a:ea typeface="+mj-ea"/>
              <a:cs typeface="Times New Roman" panose="02020603050405020304" pitchFamily="18" charset="0"/>
            </a:endParaRPr>
          </a:p>
        </p:txBody>
      </p:sp>
      <p:sp>
        <p:nvSpPr>
          <p:cNvPr id="29" name="矩形 9"/>
          <p:cNvSpPr/>
          <p:nvPr/>
        </p:nvSpPr>
        <p:spPr>
          <a:xfrm>
            <a:off x="5461473" y="1755727"/>
            <a:ext cx="5842340" cy="658257"/>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客户</a:t>
            </a:r>
            <a:r>
              <a:rPr lang="zh-CN" altLang="en-US" sz="1600" dirty="0">
                <a:latin typeface="微软雅黑" panose="020B0503020204020204" pitchFamily="34" charset="-122"/>
                <a:ea typeface="微软雅黑" panose="020B0503020204020204" pitchFamily="34" charset="-122"/>
                <a:sym typeface="Arial" panose="020B0604020202020204" pitchFamily="34" charset="0"/>
              </a:rPr>
              <a:t>还是比较宽容的，因为他们知道现在的竞争那么激烈，我们已经尽</a:t>
            </a:r>
            <a:r>
              <a:rPr lang="zh-CN" altLang="en-US" sz="1600">
                <a:latin typeface="微软雅黑" panose="020B0503020204020204" pitchFamily="34" charset="-122"/>
                <a:ea typeface="微软雅黑" panose="020B0503020204020204" pitchFamily="34" charset="-122"/>
                <a:sym typeface="Arial" panose="020B0604020202020204" pitchFamily="34" charset="0"/>
              </a:rPr>
              <a:t>全力了</a:t>
            </a:r>
            <a:r>
              <a:rPr lang="en-US" altLang="zh-CN" sz="1600">
                <a:latin typeface="微软雅黑" panose="020B0503020204020204" pitchFamily="34" charset="-122"/>
                <a:ea typeface="微软雅黑" panose="020B0503020204020204" pitchFamily="34" charset="-122"/>
                <a:sym typeface="Arial" panose="020B0604020202020204" pitchFamily="34" charset="0"/>
              </a:rPr>
              <a:t>;</a:t>
            </a:r>
            <a:endParaRPr lang="zh-CN" altLang="en-US" sz="16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TextBox 15"/>
          <p:cNvSpPr txBox="1"/>
          <p:nvPr/>
        </p:nvSpPr>
        <p:spPr>
          <a:xfrm>
            <a:off x="1271841" y="1375915"/>
            <a:ext cx="2813136" cy="830997"/>
          </a:xfrm>
          <a:prstGeom prst="rect">
            <a:avLst/>
          </a:prstGeom>
        </p:spPr>
        <p:txBody>
          <a:bodyPr wrap="square">
            <a:spAutoFit/>
          </a:bodyPr>
          <a:lstStyle>
            <a:defPPr>
              <a:defRPr lang="zh-CN"/>
            </a:defPPr>
            <a:lvl1pPr>
              <a:defRPr b="1">
                <a:latin typeface="+mj-ea"/>
                <a:ea typeface="+mj-ea"/>
              </a:defRPr>
            </a:lvl1pPr>
          </a:lstStyle>
          <a:p>
            <a:pPr algn="ctr"/>
            <a:r>
              <a:rPr lang="zh-CN" altLang="en-US" sz="2400">
                <a:solidFill>
                  <a:schemeClr val="accent1"/>
                </a:solidFill>
              </a:rPr>
              <a:t>你有过这几种类似的看法吗？</a:t>
            </a:r>
            <a:endParaRPr lang="zh-CN" altLang="en-US" sz="2400" dirty="0">
              <a:solidFill>
                <a:schemeClr val="accent1"/>
              </a:solidFill>
            </a:endParaRPr>
          </a:p>
        </p:txBody>
      </p:sp>
      <p:grpSp>
        <p:nvGrpSpPr>
          <p:cNvPr id="3" name="组合 2"/>
          <p:cNvGrpSpPr/>
          <p:nvPr/>
        </p:nvGrpSpPr>
        <p:grpSpPr>
          <a:xfrm>
            <a:off x="1103645" y="2376809"/>
            <a:ext cx="3717067" cy="3054903"/>
            <a:chOff x="-1021993" y="3923560"/>
            <a:chExt cx="1872888" cy="1539249"/>
          </a:xfrm>
        </p:grpSpPr>
        <p:sp>
          <p:nvSpPr>
            <p:cNvPr id="66" name="Oval 5"/>
            <p:cNvSpPr>
              <a:spLocks noChangeArrowheads="1"/>
            </p:cNvSpPr>
            <p:nvPr/>
          </p:nvSpPr>
          <p:spPr bwMode="auto">
            <a:xfrm>
              <a:off x="-1021993" y="3923560"/>
              <a:ext cx="1538444" cy="1539249"/>
            </a:xfrm>
            <a:prstGeom prst="ellipse">
              <a:avLst/>
            </a:prstGeom>
            <a:solidFill>
              <a:srgbClr val="FFEFE0"/>
            </a:solidFill>
            <a:ln w="76200">
              <a:solidFill>
                <a:srgbClr val="FC8D25"/>
              </a:solidFill>
            </a:ln>
          </p:spPr>
          <p:txBody>
            <a:bodyPr vert="horz" wrap="square" lIns="91440" tIns="45720" rIns="91440" bIns="45720" numCol="1" anchor="t" anchorCtr="0" compatLnSpc="1"/>
            <a:lstStyle/>
            <a:p>
              <a:endParaRPr lang="zh-CN" altLang="en-US"/>
            </a:p>
          </p:txBody>
        </p:sp>
        <p:grpSp>
          <p:nvGrpSpPr>
            <p:cNvPr id="67" name="组合 66"/>
            <p:cNvGrpSpPr/>
            <p:nvPr/>
          </p:nvGrpSpPr>
          <p:grpSpPr>
            <a:xfrm>
              <a:off x="-695607" y="4036832"/>
              <a:ext cx="1546502" cy="1410308"/>
              <a:chOff x="1169988" y="568325"/>
              <a:chExt cx="3046412" cy="2778126"/>
            </a:xfrm>
          </p:grpSpPr>
          <p:sp>
            <p:nvSpPr>
              <p:cNvPr id="68" name="Freeform 7"/>
              <p:cNvSpPr/>
              <p:nvPr/>
            </p:nvSpPr>
            <p:spPr bwMode="auto">
              <a:xfrm>
                <a:off x="1433513" y="568325"/>
                <a:ext cx="1154113" cy="2276475"/>
              </a:xfrm>
              <a:custGeom>
                <a:avLst/>
                <a:gdLst>
                  <a:gd name="T0" fmla="*/ 283 w 307"/>
                  <a:gd name="T1" fmla="*/ 234 h 605"/>
                  <a:gd name="T2" fmla="*/ 156 w 307"/>
                  <a:gd name="T3" fmla="*/ 605 h 605"/>
                  <a:gd name="T4" fmla="*/ 14 w 307"/>
                  <a:gd name="T5" fmla="*/ 251 h 605"/>
                  <a:gd name="T6" fmla="*/ 205 w 307"/>
                  <a:gd name="T7" fmla="*/ 55 h 605"/>
                  <a:gd name="T8" fmla="*/ 283 w 307"/>
                  <a:gd name="T9" fmla="*/ 234 h 605"/>
                </a:gdLst>
                <a:ahLst/>
                <a:cxnLst>
                  <a:cxn ang="0">
                    <a:pos x="T0" y="T1"/>
                  </a:cxn>
                  <a:cxn ang="0">
                    <a:pos x="T2" y="T3"/>
                  </a:cxn>
                  <a:cxn ang="0">
                    <a:pos x="T4" y="T5"/>
                  </a:cxn>
                  <a:cxn ang="0">
                    <a:pos x="T6" y="T7"/>
                  </a:cxn>
                  <a:cxn ang="0">
                    <a:pos x="T8" y="T9"/>
                  </a:cxn>
                </a:cxnLst>
                <a:rect l="0" t="0" r="r" b="b"/>
                <a:pathLst>
                  <a:path w="307" h="605">
                    <a:moveTo>
                      <a:pt x="283" y="234"/>
                    </a:moveTo>
                    <a:cubicBezTo>
                      <a:pt x="255" y="367"/>
                      <a:pt x="199" y="605"/>
                      <a:pt x="156" y="605"/>
                    </a:cubicBezTo>
                    <a:cubicBezTo>
                      <a:pt x="114" y="605"/>
                      <a:pt x="31" y="350"/>
                      <a:pt x="14" y="251"/>
                    </a:cubicBezTo>
                    <a:cubicBezTo>
                      <a:pt x="0" y="166"/>
                      <a:pt x="27" y="0"/>
                      <a:pt x="205" y="55"/>
                    </a:cubicBezTo>
                    <a:cubicBezTo>
                      <a:pt x="265" y="51"/>
                      <a:pt x="307" y="118"/>
                      <a:pt x="283" y="234"/>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8"/>
              <p:cNvSpPr/>
              <p:nvPr/>
            </p:nvSpPr>
            <p:spPr bwMode="auto">
              <a:xfrm>
                <a:off x="1554163" y="3157538"/>
                <a:ext cx="936625" cy="188913"/>
              </a:xfrm>
              <a:custGeom>
                <a:avLst/>
                <a:gdLst>
                  <a:gd name="T0" fmla="*/ 11 w 249"/>
                  <a:gd name="T1" fmla="*/ 0 h 50"/>
                  <a:gd name="T2" fmla="*/ 0 w 249"/>
                  <a:gd name="T3" fmla="*/ 27 h 50"/>
                  <a:gd name="T4" fmla="*/ 130 w 249"/>
                  <a:gd name="T5" fmla="*/ 50 h 50"/>
                  <a:gd name="T6" fmla="*/ 249 w 249"/>
                  <a:gd name="T7" fmla="*/ 31 h 50"/>
                  <a:gd name="T8" fmla="*/ 237 w 249"/>
                  <a:gd name="T9" fmla="*/ 0 h 50"/>
                  <a:gd name="T10" fmla="*/ 11 w 249"/>
                  <a:gd name="T11" fmla="*/ 0 h 50"/>
                </a:gdLst>
                <a:ahLst/>
                <a:cxnLst>
                  <a:cxn ang="0">
                    <a:pos x="T0" y="T1"/>
                  </a:cxn>
                  <a:cxn ang="0">
                    <a:pos x="T2" y="T3"/>
                  </a:cxn>
                  <a:cxn ang="0">
                    <a:pos x="T4" y="T5"/>
                  </a:cxn>
                  <a:cxn ang="0">
                    <a:pos x="T6" y="T7"/>
                  </a:cxn>
                  <a:cxn ang="0">
                    <a:pos x="T8" y="T9"/>
                  </a:cxn>
                  <a:cxn ang="0">
                    <a:pos x="T10" y="T11"/>
                  </a:cxn>
                </a:cxnLst>
                <a:rect l="0" t="0" r="r" b="b"/>
                <a:pathLst>
                  <a:path w="249" h="50">
                    <a:moveTo>
                      <a:pt x="11" y="0"/>
                    </a:moveTo>
                    <a:cubicBezTo>
                      <a:pt x="8" y="7"/>
                      <a:pt x="4" y="16"/>
                      <a:pt x="0" y="27"/>
                    </a:cubicBezTo>
                    <a:cubicBezTo>
                      <a:pt x="41" y="42"/>
                      <a:pt x="85" y="50"/>
                      <a:pt x="130" y="50"/>
                    </a:cubicBezTo>
                    <a:cubicBezTo>
                      <a:pt x="172" y="50"/>
                      <a:pt x="212" y="44"/>
                      <a:pt x="249" y="31"/>
                    </a:cubicBezTo>
                    <a:cubicBezTo>
                      <a:pt x="245" y="17"/>
                      <a:pt x="241" y="7"/>
                      <a:pt x="237" y="0"/>
                    </a:cubicBezTo>
                    <a:lnTo>
                      <a:pt x="11"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9"/>
              <p:cNvSpPr/>
              <p:nvPr/>
            </p:nvSpPr>
            <p:spPr bwMode="auto">
              <a:xfrm>
                <a:off x="3381375" y="2133600"/>
                <a:ext cx="74613" cy="180975"/>
              </a:xfrm>
              <a:custGeom>
                <a:avLst/>
                <a:gdLst>
                  <a:gd name="T0" fmla="*/ 0 w 20"/>
                  <a:gd name="T1" fmla="*/ 38 h 48"/>
                  <a:gd name="T2" fmla="*/ 9 w 20"/>
                  <a:gd name="T3" fmla="*/ 48 h 48"/>
                  <a:gd name="T4" fmla="*/ 20 w 20"/>
                  <a:gd name="T5" fmla="*/ 0 h 48"/>
                  <a:gd name="T6" fmla="*/ 0 w 20"/>
                  <a:gd name="T7" fmla="*/ 38 h 48"/>
                </a:gdLst>
                <a:ahLst/>
                <a:cxnLst>
                  <a:cxn ang="0">
                    <a:pos x="T0" y="T1"/>
                  </a:cxn>
                  <a:cxn ang="0">
                    <a:pos x="T2" y="T3"/>
                  </a:cxn>
                  <a:cxn ang="0">
                    <a:pos x="T4" y="T5"/>
                  </a:cxn>
                  <a:cxn ang="0">
                    <a:pos x="T6" y="T7"/>
                  </a:cxn>
                </a:cxnLst>
                <a:rect l="0" t="0" r="r" b="b"/>
                <a:pathLst>
                  <a:path w="20" h="48">
                    <a:moveTo>
                      <a:pt x="0" y="38"/>
                    </a:moveTo>
                    <a:cubicBezTo>
                      <a:pt x="9" y="48"/>
                      <a:pt x="9" y="48"/>
                      <a:pt x="9" y="48"/>
                    </a:cubicBezTo>
                    <a:cubicBezTo>
                      <a:pt x="14" y="33"/>
                      <a:pt x="17" y="17"/>
                      <a:pt x="20" y="0"/>
                    </a:cubicBezTo>
                    <a:lnTo>
                      <a:pt x="0" y="38"/>
                    </a:ln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
              <p:cNvSpPr/>
              <p:nvPr/>
            </p:nvSpPr>
            <p:spPr bwMode="auto">
              <a:xfrm>
                <a:off x="3452813" y="2116138"/>
                <a:ext cx="7938" cy="25400"/>
              </a:xfrm>
              <a:custGeom>
                <a:avLst/>
                <a:gdLst>
                  <a:gd name="T0" fmla="*/ 2 w 2"/>
                  <a:gd name="T1" fmla="*/ 0 h 7"/>
                  <a:gd name="T2" fmla="*/ 1 w 2"/>
                  <a:gd name="T3" fmla="*/ 7 h 7"/>
                  <a:gd name="T4" fmla="*/ 2 w 2"/>
                  <a:gd name="T5" fmla="*/ 0 h 7"/>
                </a:gdLst>
                <a:ahLst/>
                <a:cxnLst>
                  <a:cxn ang="0">
                    <a:pos x="T0" y="T1"/>
                  </a:cxn>
                  <a:cxn ang="0">
                    <a:pos x="T2" y="T3"/>
                  </a:cxn>
                  <a:cxn ang="0">
                    <a:pos x="T4" y="T5"/>
                  </a:cxn>
                </a:cxnLst>
                <a:rect l="0" t="0" r="r" b="b"/>
                <a:pathLst>
                  <a:path w="2" h="7">
                    <a:moveTo>
                      <a:pt x="2" y="0"/>
                    </a:moveTo>
                    <a:cubicBezTo>
                      <a:pt x="1" y="2"/>
                      <a:pt x="0" y="4"/>
                      <a:pt x="1" y="7"/>
                    </a:cubicBezTo>
                    <a:cubicBezTo>
                      <a:pt x="1" y="5"/>
                      <a:pt x="1" y="2"/>
                      <a:pt x="2" y="0"/>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1"/>
              <p:cNvSpPr/>
              <p:nvPr/>
            </p:nvSpPr>
            <p:spPr bwMode="auto">
              <a:xfrm>
                <a:off x="3381375" y="2133600"/>
                <a:ext cx="74613" cy="180975"/>
              </a:xfrm>
              <a:custGeom>
                <a:avLst/>
                <a:gdLst>
                  <a:gd name="T0" fmla="*/ 0 w 20"/>
                  <a:gd name="T1" fmla="*/ 38 h 48"/>
                  <a:gd name="T2" fmla="*/ 9 w 20"/>
                  <a:gd name="T3" fmla="*/ 48 h 48"/>
                  <a:gd name="T4" fmla="*/ 20 w 20"/>
                  <a:gd name="T5" fmla="*/ 0 h 48"/>
                  <a:gd name="T6" fmla="*/ 0 w 20"/>
                  <a:gd name="T7" fmla="*/ 38 h 48"/>
                </a:gdLst>
                <a:ahLst/>
                <a:cxnLst>
                  <a:cxn ang="0">
                    <a:pos x="T0" y="T1"/>
                  </a:cxn>
                  <a:cxn ang="0">
                    <a:pos x="T2" y="T3"/>
                  </a:cxn>
                  <a:cxn ang="0">
                    <a:pos x="T4" y="T5"/>
                  </a:cxn>
                  <a:cxn ang="0">
                    <a:pos x="T6" y="T7"/>
                  </a:cxn>
                </a:cxnLst>
                <a:rect l="0" t="0" r="r" b="b"/>
                <a:pathLst>
                  <a:path w="20" h="48">
                    <a:moveTo>
                      <a:pt x="0" y="38"/>
                    </a:moveTo>
                    <a:cubicBezTo>
                      <a:pt x="9" y="48"/>
                      <a:pt x="9" y="48"/>
                      <a:pt x="9" y="48"/>
                    </a:cubicBezTo>
                    <a:cubicBezTo>
                      <a:pt x="14" y="33"/>
                      <a:pt x="17" y="17"/>
                      <a:pt x="20" y="0"/>
                    </a:cubicBezTo>
                    <a:lnTo>
                      <a:pt x="0" y="38"/>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2"/>
              <p:cNvSpPr/>
              <p:nvPr/>
            </p:nvSpPr>
            <p:spPr bwMode="auto">
              <a:xfrm>
                <a:off x="3265488" y="2209800"/>
                <a:ext cx="157163" cy="211138"/>
              </a:xfrm>
              <a:custGeom>
                <a:avLst/>
                <a:gdLst>
                  <a:gd name="T0" fmla="*/ 0 w 42"/>
                  <a:gd name="T1" fmla="*/ 21 h 56"/>
                  <a:gd name="T2" fmla="*/ 31 w 42"/>
                  <a:gd name="T3" fmla="*/ 56 h 56"/>
                  <a:gd name="T4" fmla="*/ 42 w 42"/>
                  <a:gd name="T5" fmla="*/ 21 h 56"/>
                  <a:gd name="T6" fmla="*/ 23 w 42"/>
                  <a:gd name="T7" fmla="*/ 0 h 56"/>
                  <a:gd name="T8" fmla="*/ 0 w 42"/>
                  <a:gd name="T9" fmla="*/ 21 h 56"/>
                </a:gdLst>
                <a:ahLst/>
                <a:cxnLst>
                  <a:cxn ang="0">
                    <a:pos x="T0" y="T1"/>
                  </a:cxn>
                  <a:cxn ang="0">
                    <a:pos x="T2" y="T3"/>
                  </a:cxn>
                  <a:cxn ang="0">
                    <a:pos x="T4" y="T5"/>
                  </a:cxn>
                  <a:cxn ang="0">
                    <a:pos x="T6" y="T7"/>
                  </a:cxn>
                  <a:cxn ang="0">
                    <a:pos x="T8" y="T9"/>
                  </a:cxn>
                </a:cxnLst>
                <a:rect l="0" t="0" r="r" b="b"/>
                <a:pathLst>
                  <a:path w="42" h="56">
                    <a:moveTo>
                      <a:pt x="0" y="21"/>
                    </a:moveTo>
                    <a:cubicBezTo>
                      <a:pt x="31" y="56"/>
                      <a:pt x="31" y="56"/>
                      <a:pt x="31" y="56"/>
                    </a:cubicBezTo>
                    <a:cubicBezTo>
                      <a:pt x="35" y="44"/>
                      <a:pt x="39" y="33"/>
                      <a:pt x="42" y="21"/>
                    </a:cubicBezTo>
                    <a:cubicBezTo>
                      <a:pt x="23" y="0"/>
                      <a:pt x="23" y="0"/>
                      <a:pt x="23" y="0"/>
                    </a:cubicBezTo>
                    <a:lnTo>
                      <a:pt x="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3"/>
              <p:cNvSpPr/>
              <p:nvPr/>
            </p:nvSpPr>
            <p:spPr bwMode="auto">
              <a:xfrm>
                <a:off x="2433638" y="1968500"/>
                <a:ext cx="962025" cy="936625"/>
              </a:xfrm>
              <a:custGeom>
                <a:avLst/>
                <a:gdLst>
                  <a:gd name="T0" fmla="*/ 6 w 256"/>
                  <a:gd name="T1" fmla="*/ 90 h 249"/>
                  <a:gd name="T2" fmla="*/ 0 w 256"/>
                  <a:gd name="T3" fmla="*/ 8 h 249"/>
                  <a:gd name="T4" fmla="*/ 40 w 256"/>
                  <a:gd name="T5" fmla="*/ 0 h 249"/>
                  <a:gd name="T6" fmla="*/ 156 w 256"/>
                  <a:gd name="T7" fmla="*/ 138 h 249"/>
                  <a:gd name="T8" fmla="*/ 227 w 256"/>
                  <a:gd name="T9" fmla="*/ 76 h 249"/>
                  <a:gd name="T10" fmla="*/ 227 w 256"/>
                  <a:gd name="T11" fmla="*/ 76 h 249"/>
                  <a:gd name="T12" fmla="*/ 256 w 256"/>
                  <a:gd name="T13" fmla="*/ 109 h 249"/>
                  <a:gd name="T14" fmla="*/ 216 w 256"/>
                  <a:gd name="T15" fmla="*/ 192 h 249"/>
                  <a:gd name="T16" fmla="*/ 171 w 256"/>
                  <a:gd name="T17" fmla="*/ 231 h 249"/>
                  <a:gd name="T18" fmla="*/ 127 w 256"/>
                  <a:gd name="T19" fmla="*/ 226 h 249"/>
                  <a:gd name="T20" fmla="*/ 6 w 256"/>
                  <a:gd name="T21" fmla="*/ 90 h 249"/>
                  <a:gd name="T22" fmla="*/ 6 w 256"/>
                  <a:gd name="T23" fmla="*/ 9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249">
                    <a:moveTo>
                      <a:pt x="6" y="90"/>
                    </a:moveTo>
                    <a:cubicBezTo>
                      <a:pt x="0" y="8"/>
                      <a:pt x="0" y="8"/>
                      <a:pt x="0" y="8"/>
                    </a:cubicBezTo>
                    <a:cubicBezTo>
                      <a:pt x="40" y="0"/>
                      <a:pt x="40" y="0"/>
                      <a:pt x="40" y="0"/>
                    </a:cubicBezTo>
                    <a:cubicBezTo>
                      <a:pt x="40" y="0"/>
                      <a:pt x="143" y="123"/>
                      <a:pt x="156" y="138"/>
                    </a:cubicBezTo>
                    <a:cubicBezTo>
                      <a:pt x="227" y="76"/>
                      <a:pt x="227" y="76"/>
                      <a:pt x="227" y="76"/>
                    </a:cubicBezTo>
                    <a:cubicBezTo>
                      <a:pt x="227" y="76"/>
                      <a:pt x="227" y="76"/>
                      <a:pt x="227" y="76"/>
                    </a:cubicBezTo>
                    <a:cubicBezTo>
                      <a:pt x="256" y="109"/>
                      <a:pt x="256" y="109"/>
                      <a:pt x="256" y="109"/>
                    </a:cubicBezTo>
                    <a:cubicBezTo>
                      <a:pt x="246" y="138"/>
                      <a:pt x="232" y="166"/>
                      <a:pt x="216" y="192"/>
                    </a:cubicBezTo>
                    <a:cubicBezTo>
                      <a:pt x="171" y="231"/>
                      <a:pt x="171" y="231"/>
                      <a:pt x="171" y="231"/>
                    </a:cubicBezTo>
                    <a:cubicBezTo>
                      <a:pt x="151" y="249"/>
                      <a:pt x="134" y="235"/>
                      <a:pt x="127" y="226"/>
                    </a:cubicBezTo>
                    <a:cubicBezTo>
                      <a:pt x="87" y="181"/>
                      <a:pt x="46" y="136"/>
                      <a:pt x="6" y="90"/>
                    </a:cubicBezTo>
                    <a:cubicBezTo>
                      <a:pt x="6" y="90"/>
                      <a:pt x="6" y="90"/>
                      <a:pt x="6" y="90"/>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
              <p:cNvSpPr/>
              <p:nvPr/>
            </p:nvSpPr>
            <p:spPr bwMode="auto">
              <a:xfrm>
                <a:off x="1411288" y="1762125"/>
                <a:ext cx="1225550" cy="1584325"/>
              </a:xfrm>
              <a:custGeom>
                <a:avLst/>
                <a:gdLst>
                  <a:gd name="T0" fmla="*/ 36 w 326"/>
                  <a:gd name="T1" fmla="*/ 398 h 421"/>
                  <a:gd name="T2" fmla="*/ 27 w 326"/>
                  <a:gd name="T3" fmla="*/ 235 h 421"/>
                  <a:gd name="T4" fmla="*/ 14 w 326"/>
                  <a:gd name="T5" fmla="*/ 56 h 421"/>
                  <a:gd name="T6" fmla="*/ 125 w 326"/>
                  <a:gd name="T7" fmla="*/ 1 h 421"/>
                  <a:gd name="T8" fmla="*/ 162 w 326"/>
                  <a:gd name="T9" fmla="*/ 15 h 421"/>
                  <a:gd name="T10" fmla="*/ 201 w 326"/>
                  <a:gd name="T11" fmla="*/ 0 h 421"/>
                  <a:gd name="T12" fmla="*/ 312 w 326"/>
                  <a:gd name="T13" fmla="*/ 56 h 421"/>
                  <a:gd name="T14" fmla="*/ 299 w 326"/>
                  <a:gd name="T15" fmla="*/ 235 h 421"/>
                  <a:gd name="T16" fmla="*/ 289 w 326"/>
                  <a:gd name="T17" fmla="*/ 400 h 421"/>
                  <a:gd name="T18" fmla="*/ 289 w 326"/>
                  <a:gd name="T19" fmla="*/ 402 h 421"/>
                  <a:gd name="T20" fmla="*/ 168 w 326"/>
                  <a:gd name="T21" fmla="*/ 421 h 421"/>
                  <a:gd name="T22" fmla="*/ 36 w 326"/>
                  <a:gd name="T23" fmla="*/ 398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6" h="421">
                    <a:moveTo>
                      <a:pt x="36" y="398"/>
                    </a:moveTo>
                    <a:cubicBezTo>
                      <a:pt x="68" y="319"/>
                      <a:pt x="57" y="306"/>
                      <a:pt x="27" y="235"/>
                    </a:cubicBezTo>
                    <a:cubicBezTo>
                      <a:pt x="0" y="170"/>
                      <a:pt x="55" y="136"/>
                      <a:pt x="14" y="56"/>
                    </a:cubicBezTo>
                    <a:cubicBezTo>
                      <a:pt x="50" y="33"/>
                      <a:pt x="97" y="23"/>
                      <a:pt x="125" y="1"/>
                    </a:cubicBezTo>
                    <a:cubicBezTo>
                      <a:pt x="138" y="12"/>
                      <a:pt x="147" y="15"/>
                      <a:pt x="162" y="15"/>
                    </a:cubicBezTo>
                    <a:cubicBezTo>
                      <a:pt x="177" y="15"/>
                      <a:pt x="187" y="12"/>
                      <a:pt x="201" y="0"/>
                    </a:cubicBezTo>
                    <a:cubicBezTo>
                      <a:pt x="221" y="17"/>
                      <a:pt x="275" y="31"/>
                      <a:pt x="312" y="56"/>
                    </a:cubicBezTo>
                    <a:cubicBezTo>
                      <a:pt x="273" y="138"/>
                      <a:pt x="326" y="151"/>
                      <a:pt x="299" y="235"/>
                    </a:cubicBezTo>
                    <a:cubicBezTo>
                      <a:pt x="277" y="306"/>
                      <a:pt x="240" y="302"/>
                      <a:pt x="289" y="400"/>
                    </a:cubicBezTo>
                    <a:cubicBezTo>
                      <a:pt x="289" y="402"/>
                      <a:pt x="289" y="402"/>
                      <a:pt x="289" y="402"/>
                    </a:cubicBezTo>
                    <a:cubicBezTo>
                      <a:pt x="251" y="414"/>
                      <a:pt x="211" y="421"/>
                      <a:pt x="168" y="421"/>
                    </a:cubicBezTo>
                    <a:cubicBezTo>
                      <a:pt x="122" y="421"/>
                      <a:pt x="77" y="413"/>
                      <a:pt x="36" y="398"/>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5"/>
              <p:cNvSpPr/>
              <p:nvPr/>
            </p:nvSpPr>
            <p:spPr bwMode="auto">
              <a:xfrm>
                <a:off x="1741488" y="1762125"/>
                <a:ext cx="560388" cy="1125538"/>
              </a:xfrm>
              <a:custGeom>
                <a:avLst/>
                <a:gdLst>
                  <a:gd name="T0" fmla="*/ 7 w 353"/>
                  <a:gd name="T1" fmla="*/ 47 h 709"/>
                  <a:gd name="T2" fmla="*/ 0 w 353"/>
                  <a:gd name="T3" fmla="*/ 258 h 709"/>
                  <a:gd name="T4" fmla="*/ 178 w 353"/>
                  <a:gd name="T5" fmla="*/ 709 h 709"/>
                  <a:gd name="T6" fmla="*/ 353 w 353"/>
                  <a:gd name="T7" fmla="*/ 258 h 709"/>
                  <a:gd name="T8" fmla="*/ 341 w 353"/>
                  <a:gd name="T9" fmla="*/ 40 h 709"/>
                  <a:gd name="T10" fmla="*/ 268 w 353"/>
                  <a:gd name="T11" fmla="*/ 0 h 709"/>
                  <a:gd name="T12" fmla="*/ 88 w 353"/>
                  <a:gd name="T13" fmla="*/ 2 h 709"/>
                  <a:gd name="T14" fmla="*/ 7 w 353"/>
                  <a:gd name="T15" fmla="*/ 47 h 7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3" h="709">
                    <a:moveTo>
                      <a:pt x="7" y="47"/>
                    </a:moveTo>
                    <a:lnTo>
                      <a:pt x="0" y="258"/>
                    </a:lnTo>
                    <a:lnTo>
                      <a:pt x="178" y="709"/>
                    </a:lnTo>
                    <a:lnTo>
                      <a:pt x="353" y="258"/>
                    </a:lnTo>
                    <a:lnTo>
                      <a:pt x="341" y="40"/>
                    </a:lnTo>
                    <a:lnTo>
                      <a:pt x="268" y="0"/>
                    </a:lnTo>
                    <a:lnTo>
                      <a:pt x="88" y="2"/>
                    </a:lnTo>
                    <a:lnTo>
                      <a:pt x="7" y="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Rectangle 16"/>
              <p:cNvSpPr>
                <a:spLocks noChangeArrowheads="1"/>
              </p:cNvSpPr>
              <p:nvPr/>
            </p:nvSpPr>
            <p:spPr bwMode="auto">
              <a:xfrm>
                <a:off x="1881188" y="1644650"/>
                <a:ext cx="277813" cy="293688"/>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Freeform 17"/>
              <p:cNvSpPr/>
              <p:nvPr/>
            </p:nvSpPr>
            <p:spPr bwMode="auto">
              <a:xfrm>
                <a:off x="1579563" y="741363"/>
                <a:ext cx="881063" cy="1076325"/>
              </a:xfrm>
              <a:custGeom>
                <a:avLst/>
                <a:gdLst>
                  <a:gd name="T0" fmla="*/ 117 w 234"/>
                  <a:gd name="T1" fmla="*/ 286 h 286"/>
                  <a:gd name="T2" fmla="*/ 208 w 234"/>
                  <a:gd name="T3" fmla="*/ 191 h 286"/>
                  <a:gd name="T4" fmla="*/ 211 w 234"/>
                  <a:gd name="T5" fmla="*/ 193 h 286"/>
                  <a:gd name="T6" fmla="*/ 231 w 234"/>
                  <a:gd name="T7" fmla="*/ 161 h 286"/>
                  <a:gd name="T8" fmla="*/ 223 w 234"/>
                  <a:gd name="T9" fmla="*/ 125 h 286"/>
                  <a:gd name="T10" fmla="*/ 221 w 234"/>
                  <a:gd name="T11" fmla="*/ 125 h 286"/>
                  <a:gd name="T12" fmla="*/ 117 w 234"/>
                  <a:gd name="T13" fmla="*/ 0 h 286"/>
                  <a:gd name="T14" fmla="*/ 14 w 234"/>
                  <a:gd name="T15" fmla="*/ 126 h 286"/>
                  <a:gd name="T16" fmla="*/ 11 w 234"/>
                  <a:gd name="T17" fmla="*/ 125 h 286"/>
                  <a:gd name="T18" fmla="*/ 3 w 234"/>
                  <a:gd name="T19" fmla="*/ 161 h 286"/>
                  <a:gd name="T20" fmla="*/ 22 w 234"/>
                  <a:gd name="T21" fmla="*/ 193 h 286"/>
                  <a:gd name="T22" fmla="*/ 27 w 234"/>
                  <a:gd name="T23" fmla="*/ 190 h 286"/>
                  <a:gd name="T24" fmla="*/ 117 w 234"/>
                  <a:gd name="T25"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 h="286">
                    <a:moveTo>
                      <a:pt x="117" y="286"/>
                    </a:moveTo>
                    <a:cubicBezTo>
                      <a:pt x="155" y="286"/>
                      <a:pt x="190" y="243"/>
                      <a:pt x="208" y="191"/>
                    </a:cubicBezTo>
                    <a:cubicBezTo>
                      <a:pt x="209" y="192"/>
                      <a:pt x="210" y="192"/>
                      <a:pt x="211" y="193"/>
                    </a:cubicBezTo>
                    <a:cubicBezTo>
                      <a:pt x="219" y="194"/>
                      <a:pt x="227" y="180"/>
                      <a:pt x="231" y="161"/>
                    </a:cubicBezTo>
                    <a:cubicBezTo>
                      <a:pt x="234" y="143"/>
                      <a:pt x="230" y="127"/>
                      <a:pt x="223" y="125"/>
                    </a:cubicBezTo>
                    <a:cubicBezTo>
                      <a:pt x="222" y="125"/>
                      <a:pt x="222" y="125"/>
                      <a:pt x="221" y="125"/>
                    </a:cubicBezTo>
                    <a:cubicBezTo>
                      <a:pt x="225" y="60"/>
                      <a:pt x="198" y="0"/>
                      <a:pt x="117" y="0"/>
                    </a:cubicBezTo>
                    <a:cubicBezTo>
                      <a:pt x="37" y="0"/>
                      <a:pt x="10" y="60"/>
                      <a:pt x="14" y="126"/>
                    </a:cubicBezTo>
                    <a:cubicBezTo>
                      <a:pt x="13" y="125"/>
                      <a:pt x="12" y="125"/>
                      <a:pt x="11" y="125"/>
                    </a:cubicBezTo>
                    <a:cubicBezTo>
                      <a:pt x="4" y="127"/>
                      <a:pt x="0" y="143"/>
                      <a:pt x="3" y="161"/>
                    </a:cubicBezTo>
                    <a:cubicBezTo>
                      <a:pt x="6" y="180"/>
                      <a:pt x="15" y="194"/>
                      <a:pt x="22" y="193"/>
                    </a:cubicBezTo>
                    <a:cubicBezTo>
                      <a:pt x="24" y="192"/>
                      <a:pt x="25" y="191"/>
                      <a:pt x="27" y="190"/>
                    </a:cubicBezTo>
                    <a:cubicBezTo>
                      <a:pt x="45" y="243"/>
                      <a:pt x="80" y="286"/>
                      <a:pt x="117" y="286"/>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8"/>
              <p:cNvSpPr/>
              <p:nvPr/>
            </p:nvSpPr>
            <p:spPr bwMode="auto">
              <a:xfrm>
                <a:off x="1955800" y="1916113"/>
                <a:ext cx="131763" cy="203200"/>
              </a:xfrm>
              <a:custGeom>
                <a:avLst/>
                <a:gdLst>
                  <a:gd name="T0" fmla="*/ 30 w 35"/>
                  <a:gd name="T1" fmla="*/ 54 h 54"/>
                  <a:gd name="T2" fmla="*/ 35 w 35"/>
                  <a:gd name="T3" fmla="*/ 43 h 54"/>
                  <a:gd name="T4" fmla="*/ 17 w 35"/>
                  <a:gd name="T5" fmla="*/ 0 h 54"/>
                  <a:gd name="T6" fmla="*/ 0 w 35"/>
                  <a:gd name="T7" fmla="*/ 42 h 54"/>
                  <a:gd name="T8" fmla="*/ 6 w 35"/>
                  <a:gd name="T9" fmla="*/ 54 h 54"/>
                  <a:gd name="T10" fmla="*/ 30 w 35"/>
                  <a:gd name="T11" fmla="*/ 54 h 54"/>
                </a:gdLst>
                <a:ahLst/>
                <a:cxnLst>
                  <a:cxn ang="0">
                    <a:pos x="T0" y="T1"/>
                  </a:cxn>
                  <a:cxn ang="0">
                    <a:pos x="T2" y="T3"/>
                  </a:cxn>
                  <a:cxn ang="0">
                    <a:pos x="T4" y="T5"/>
                  </a:cxn>
                  <a:cxn ang="0">
                    <a:pos x="T6" y="T7"/>
                  </a:cxn>
                  <a:cxn ang="0">
                    <a:pos x="T8" y="T9"/>
                  </a:cxn>
                  <a:cxn ang="0">
                    <a:pos x="T10" y="T11"/>
                  </a:cxn>
                </a:cxnLst>
                <a:rect l="0" t="0" r="r" b="b"/>
                <a:pathLst>
                  <a:path w="35" h="54">
                    <a:moveTo>
                      <a:pt x="30" y="54"/>
                    </a:moveTo>
                    <a:cubicBezTo>
                      <a:pt x="35" y="43"/>
                      <a:pt x="35" y="43"/>
                      <a:pt x="35" y="43"/>
                    </a:cubicBezTo>
                    <a:cubicBezTo>
                      <a:pt x="17" y="0"/>
                      <a:pt x="17" y="0"/>
                      <a:pt x="17" y="0"/>
                    </a:cubicBezTo>
                    <a:cubicBezTo>
                      <a:pt x="0" y="42"/>
                      <a:pt x="0" y="42"/>
                      <a:pt x="0" y="42"/>
                    </a:cubicBezTo>
                    <a:cubicBezTo>
                      <a:pt x="6" y="54"/>
                      <a:pt x="6" y="54"/>
                      <a:pt x="6" y="54"/>
                    </a:cubicBezTo>
                    <a:cubicBezTo>
                      <a:pt x="14" y="54"/>
                      <a:pt x="22" y="54"/>
                      <a:pt x="30" y="54"/>
                    </a:cubicBezTo>
                    <a:close/>
                  </a:path>
                </a:pathLst>
              </a:custGeom>
              <a:solidFill>
                <a:srgbClr val="93B9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9"/>
              <p:cNvSpPr/>
              <p:nvPr/>
            </p:nvSpPr>
            <p:spPr bwMode="auto">
              <a:xfrm>
                <a:off x="1793875" y="1765300"/>
                <a:ext cx="225425" cy="422275"/>
              </a:xfrm>
              <a:custGeom>
                <a:avLst/>
                <a:gdLst>
                  <a:gd name="T0" fmla="*/ 55 w 142"/>
                  <a:gd name="T1" fmla="*/ 0 h 266"/>
                  <a:gd name="T2" fmla="*/ 142 w 142"/>
                  <a:gd name="T3" fmla="*/ 95 h 266"/>
                  <a:gd name="T4" fmla="*/ 78 w 142"/>
                  <a:gd name="T5" fmla="*/ 266 h 266"/>
                  <a:gd name="T6" fmla="*/ 0 w 142"/>
                  <a:gd name="T7" fmla="*/ 33 h 266"/>
                  <a:gd name="T8" fmla="*/ 55 w 142"/>
                  <a:gd name="T9" fmla="*/ 0 h 266"/>
                </a:gdLst>
                <a:ahLst/>
                <a:cxnLst>
                  <a:cxn ang="0">
                    <a:pos x="T0" y="T1"/>
                  </a:cxn>
                  <a:cxn ang="0">
                    <a:pos x="T2" y="T3"/>
                  </a:cxn>
                  <a:cxn ang="0">
                    <a:pos x="T4" y="T5"/>
                  </a:cxn>
                  <a:cxn ang="0">
                    <a:pos x="T6" y="T7"/>
                  </a:cxn>
                  <a:cxn ang="0">
                    <a:pos x="T8" y="T9"/>
                  </a:cxn>
                </a:cxnLst>
                <a:rect l="0" t="0" r="r" b="b"/>
                <a:pathLst>
                  <a:path w="142" h="266">
                    <a:moveTo>
                      <a:pt x="55" y="0"/>
                    </a:moveTo>
                    <a:lnTo>
                      <a:pt x="142" y="95"/>
                    </a:lnTo>
                    <a:lnTo>
                      <a:pt x="78" y="266"/>
                    </a:lnTo>
                    <a:lnTo>
                      <a:pt x="0" y="33"/>
                    </a:lnTo>
                    <a:lnTo>
                      <a:pt x="5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0"/>
              <p:cNvSpPr/>
              <p:nvPr/>
            </p:nvSpPr>
            <p:spPr bwMode="auto">
              <a:xfrm>
                <a:off x="1590675" y="1811338"/>
                <a:ext cx="428625" cy="1079500"/>
              </a:xfrm>
              <a:custGeom>
                <a:avLst/>
                <a:gdLst>
                  <a:gd name="T0" fmla="*/ 128 w 270"/>
                  <a:gd name="T1" fmla="*/ 0 h 680"/>
                  <a:gd name="T2" fmla="*/ 270 w 270"/>
                  <a:gd name="T3" fmla="*/ 680 h 680"/>
                  <a:gd name="T4" fmla="*/ 38 w 270"/>
                  <a:gd name="T5" fmla="*/ 308 h 680"/>
                  <a:gd name="T6" fmla="*/ 69 w 270"/>
                  <a:gd name="T7" fmla="*/ 241 h 680"/>
                  <a:gd name="T8" fmla="*/ 0 w 270"/>
                  <a:gd name="T9" fmla="*/ 189 h 680"/>
                  <a:gd name="T10" fmla="*/ 79 w 270"/>
                  <a:gd name="T11" fmla="*/ 26 h 680"/>
                  <a:gd name="T12" fmla="*/ 128 w 270"/>
                  <a:gd name="T13" fmla="*/ 0 h 680"/>
                </a:gdLst>
                <a:ahLst/>
                <a:cxnLst>
                  <a:cxn ang="0">
                    <a:pos x="T0" y="T1"/>
                  </a:cxn>
                  <a:cxn ang="0">
                    <a:pos x="T2" y="T3"/>
                  </a:cxn>
                  <a:cxn ang="0">
                    <a:pos x="T4" y="T5"/>
                  </a:cxn>
                  <a:cxn ang="0">
                    <a:pos x="T6" y="T7"/>
                  </a:cxn>
                  <a:cxn ang="0">
                    <a:pos x="T8" y="T9"/>
                  </a:cxn>
                  <a:cxn ang="0">
                    <a:pos x="T10" y="T11"/>
                  </a:cxn>
                  <a:cxn ang="0">
                    <a:pos x="T12" y="T13"/>
                  </a:cxn>
                </a:cxnLst>
                <a:rect l="0" t="0" r="r" b="b"/>
                <a:pathLst>
                  <a:path w="270" h="680">
                    <a:moveTo>
                      <a:pt x="128" y="0"/>
                    </a:moveTo>
                    <a:lnTo>
                      <a:pt x="270" y="680"/>
                    </a:lnTo>
                    <a:lnTo>
                      <a:pt x="38" y="308"/>
                    </a:lnTo>
                    <a:lnTo>
                      <a:pt x="69" y="241"/>
                    </a:lnTo>
                    <a:lnTo>
                      <a:pt x="0" y="189"/>
                    </a:lnTo>
                    <a:lnTo>
                      <a:pt x="79" y="26"/>
                    </a:lnTo>
                    <a:lnTo>
                      <a:pt x="128"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1"/>
              <p:cNvSpPr/>
              <p:nvPr/>
            </p:nvSpPr>
            <p:spPr bwMode="auto">
              <a:xfrm>
                <a:off x="2019300" y="1762125"/>
                <a:ext cx="230188" cy="425450"/>
              </a:xfrm>
              <a:custGeom>
                <a:avLst/>
                <a:gdLst>
                  <a:gd name="T0" fmla="*/ 93 w 145"/>
                  <a:gd name="T1" fmla="*/ 0 h 268"/>
                  <a:gd name="T2" fmla="*/ 0 w 145"/>
                  <a:gd name="T3" fmla="*/ 97 h 268"/>
                  <a:gd name="T4" fmla="*/ 64 w 145"/>
                  <a:gd name="T5" fmla="*/ 268 h 268"/>
                  <a:gd name="T6" fmla="*/ 145 w 145"/>
                  <a:gd name="T7" fmla="*/ 35 h 268"/>
                  <a:gd name="T8" fmla="*/ 93 w 145"/>
                  <a:gd name="T9" fmla="*/ 0 h 268"/>
                </a:gdLst>
                <a:ahLst/>
                <a:cxnLst>
                  <a:cxn ang="0">
                    <a:pos x="T0" y="T1"/>
                  </a:cxn>
                  <a:cxn ang="0">
                    <a:pos x="T2" y="T3"/>
                  </a:cxn>
                  <a:cxn ang="0">
                    <a:pos x="T4" y="T5"/>
                  </a:cxn>
                  <a:cxn ang="0">
                    <a:pos x="T6" y="T7"/>
                  </a:cxn>
                  <a:cxn ang="0">
                    <a:pos x="T8" y="T9"/>
                  </a:cxn>
                </a:cxnLst>
                <a:rect l="0" t="0" r="r" b="b"/>
                <a:pathLst>
                  <a:path w="145" h="268">
                    <a:moveTo>
                      <a:pt x="93" y="0"/>
                    </a:moveTo>
                    <a:lnTo>
                      <a:pt x="0" y="97"/>
                    </a:lnTo>
                    <a:lnTo>
                      <a:pt x="64" y="268"/>
                    </a:lnTo>
                    <a:lnTo>
                      <a:pt x="145" y="35"/>
                    </a:lnTo>
                    <a:lnTo>
                      <a:pt x="93"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2"/>
              <p:cNvSpPr/>
              <p:nvPr/>
            </p:nvSpPr>
            <p:spPr bwMode="auto">
              <a:xfrm>
                <a:off x="1930400" y="2217738"/>
                <a:ext cx="184150" cy="673100"/>
              </a:xfrm>
              <a:custGeom>
                <a:avLst/>
                <a:gdLst>
                  <a:gd name="T0" fmla="*/ 30 w 116"/>
                  <a:gd name="T1" fmla="*/ 0 h 424"/>
                  <a:gd name="T2" fmla="*/ 87 w 116"/>
                  <a:gd name="T3" fmla="*/ 0 h 424"/>
                  <a:gd name="T4" fmla="*/ 116 w 116"/>
                  <a:gd name="T5" fmla="*/ 289 h 424"/>
                  <a:gd name="T6" fmla="*/ 56 w 116"/>
                  <a:gd name="T7" fmla="*/ 424 h 424"/>
                  <a:gd name="T8" fmla="*/ 0 w 116"/>
                  <a:gd name="T9" fmla="*/ 289 h 424"/>
                  <a:gd name="T10" fmla="*/ 30 w 116"/>
                  <a:gd name="T11" fmla="*/ 0 h 424"/>
                </a:gdLst>
                <a:ahLst/>
                <a:cxnLst>
                  <a:cxn ang="0">
                    <a:pos x="T0" y="T1"/>
                  </a:cxn>
                  <a:cxn ang="0">
                    <a:pos x="T2" y="T3"/>
                  </a:cxn>
                  <a:cxn ang="0">
                    <a:pos x="T4" y="T5"/>
                  </a:cxn>
                  <a:cxn ang="0">
                    <a:pos x="T6" y="T7"/>
                  </a:cxn>
                  <a:cxn ang="0">
                    <a:pos x="T8" y="T9"/>
                  </a:cxn>
                  <a:cxn ang="0">
                    <a:pos x="T10" y="T11"/>
                  </a:cxn>
                </a:cxnLst>
                <a:rect l="0" t="0" r="r" b="b"/>
                <a:pathLst>
                  <a:path w="116" h="424">
                    <a:moveTo>
                      <a:pt x="30" y="0"/>
                    </a:moveTo>
                    <a:lnTo>
                      <a:pt x="87" y="0"/>
                    </a:lnTo>
                    <a:lnTo>
                      <a:pt x="116" y="289"/>
                    </a:lnTo>
                    <a:lnTo>
                      <a:pt x="56" y="424"/>
                    </a:lnTo>
                    <a:lnTo>
                      <a:pt x="0" y="289"/>
                    </a:lnTo>
                    <a:lnTo>
                      <a:pt x="30" y="0"/>
                    </a:lnTo>
                    <a:close/>
                  </a:path>
                </a:pathLst>
              </a:custGeom>
              <a:solidFill>
                <a:srgbClr val="93B9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3"/>
              <p:cNvSpPr/>
              <p:nvPr/>
            </p:nvSpPr>
            <p:spPr bwMode="auto">
              <a:xfrm>
                <a:off x="1793875" y="1765300"/>
                <a:ext cx="225425" cy="354013"/>
              </a:xfrm>
              <a:custGeom>
                <a:avLst/>
                <a:gdLst>
                  <a:gd name="T0" fmla="*/ 55 w 142"/>
                  <a:gd name="T1" fmla="*/ 0 h 223"/>
                  <a:gd name="T2" fmla="*/ 142 w 142"/>
                  <a:gd name="T3" fmla="*/ 95 h 223"/>
                  <a:gd name="T4" fmla="*/ 78 w 142"/>
                  <a:gd name="T5" fmla="*/ 223 h 223"/>
                  <a:gd name="T6" fmla="*/ 0 w 142"/>
                  <a:gd name="T7" fmla="*/ 33 h 223"/>
                  <a:gd name="T8" fmla="*/ 55 w 142"/>
                  <a:gd name="T9" fmla="*/ 0 h 223"/>
                </a:gdLst>
                <a:ahLst/>
                <a:cxnLst>
                  <a:cxn ang="0">
                    <a:pos x="T0" y="T1"/>
                  </a:cxn>
                  <a:cxn ang="0">
                    <a:pos x="T2" y="T3"/>
                  </a:cxn>
                  <a:cxn ang="0">
                    <a:pos x="T4" y="T5"/>
                  </a:cxn>
                  <a:cxn ang="0">
                    <a:pos x="T6" y="T7"/>
                  </a:cxn>
                  <a:cxn ang="0">
                    <a:pos x="T8" y="T9"/>
                  </a:cxn>
                </a:cxnLst>
                <a:rect l="0" t="0" r="r" b="b"/>
                <a:pathLst>
                  <a:path w="142" h="223">
                    <a:moveTo>
                      <a:pt x="55" y="0"/>
                    </a:moveTo>
                    <a:lnTo>
                      <a:pt x="142" y="95"/>
                    </a:lnTo>
                    <a:lnTo>
                      <a:pt x="78" y="223"/>
                    </a:lnTo>
                    <a:lnTo>
                      <a:pt x="0" y="33"/>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4"/>
              <p:cNvSpPr/>
              <p:nvPr/>
            </p:nvSpPr>
            <p:spPr bwMode="auto">
              <a:xfrm>
                <a:off x="2019300" y="1811338"/>
                <a:ext cx="430213" cy="1079500"/>
              </a:xfrm>
              <a:custGeom>
                <a:avLst/>
                <a:gdLst>
                  <a:gd name="T0" fmla="*/ 147 w 271"/>
                  <a:gd name="T1" fmla="*/ 0 h 680"/>
                  <a:gd name="T2" fmla="*/ 0 w 271"/>
                  <a:gd name="T3" fmla="*/ 680 h 680"/>
                  <a:gd name="T4" fmla="*/ 235 w 271"/>
                  <a:gd name="T5" fmla="*/ 308 h 680"/>
                  <a:gd name="T6" fmla="*/ 204 w 271"/>
                  <a:gd name="T7" fmla="*/ 241 h 680"/>
                  <a:gd name="T8" fmla="*/ 271 w 271"/>
                  <a:gd name="T9" fmla="*/ 189 h 680"/>
                  <a:gd name="T10" fmla="*/ 199 w 271"/>
                  <a:gd name="T11" fmla="*/ 23 h 680"/>
                  <a:gd name="T12" fmla="*/ 147 w 271"/>
                  <a:gd name="T13" fmla="*/ 0 h 680"/>
                </a:gdLst>
                <a:ahLst/>
                <a:cxnLst>
                  <a:cxn ang="0">
                    <a:pos x="T0" y="T1"/>
                  </a:cxn>
                  <a:cxn ang="0">
                    <a:pos x="T2" y="T3"/>
                  </a:cxn>
                  <a:cxn ang="0">
                    <a:pos x="T4" y="T5"/>
                  </a:cxn>
                  <a:cxn ang="0">
                    <a:pos x="T6" y="T7"/>
                  </a:cxn>
                  <a:cxn ang="0">
                    <a:pos x="T8" y="T9"/>
                  </a:cxn>
                  <a:cxn ang="0">
                    <a:pos x="T10" y="T11"/>
                  </a:cxn>
                  <a:cxn ang="0">
                    <a:pos x="T12" y="T13"/>
                  </a:cxn>
                </a:cxnLst>
                <a:rect l="0" t="0" r="r" b="b"/>
                <a:pathLst>
                  <a:path w="271" h="680">
                    <a:moveTo>
                      <a:pt x="147" y="0"/>
                    </a:moveTo>
                    <a:lnTo>
                      <a:pt x="0" y="680"/>
                    </a:lnTo>
                    <a:lnTo>
                      <a:pt x="235" y="308"/>
                    </a:lnTo>
                    <a:lnTo>
                      <a:pt x="204" y="241"/>
                    </a:lnTo>
                    <a:lnTo>
                      <a:pt x="271" y="189"/>
                    </a:lnTo>
                    <a:lnTo>
                      <a:pt x="199" y="23"/>
                    </a:lnTo>
                    <a:lnTo>
                      <a:pt x="147"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5"/>
              <p:cNvSpPr/>
              <p:nvPr/>
            </p:nvSpPr>
            <p:spPr bwMode="auto">
              <a:xfrm>
                <a:off x="2019300" y="1811338"/>
                <a:ext cx="387350" cy="1079500"/>
              </a:xfrm>
              <a:custGeom>
                <a:avLst/>
                <a:gdLst>
                  <a:gd name="T0" fmla="*/ 147 w 244"/>
                  <a:gd name="T1" fmla="*/ 0 h 680"/>
                  <a:gd name="T2" fmla="*/ 0 w 244"/>
                  <a:gd name="T3" fmla="*/ 680 h 680"/>
                  <a:gd name="T4" fmla="*/ 211 w 244"/>
                  <a:gd name="T5" fmla="*/ 277 h 680"/>
                  <a:gd name="T6" fmla="*/ 178 w 244"/>
                  <a:gd name="T7" fmla="*/ 227 h 680"/>
                  <a:gd name="T8" fmla="*/ 244 w 244"/>
                  <a:gd name="T9" fmla="*/ 175 h 680"/>
                  <a:gd name="T10" fmla="*/ 199 w 244"/>
                  <a:gd name="T11" fmla="*/ 23 h 680"/>
                  <a:gd name="T12" fmla="*/ 147 w 244"/>
                  <a:gd name="T13" fmla="*/ 0 h 680"/>
                </a:gdLst>
                <a:ahLst/>
                <a:cxnLst>
                  <a:cxn ang="0">
                    <a:pos x="T0" y="T1"/>
                  </a:cxn>
                  <a:cxn ang="0">
                    <a:pos x="T2" y="T3"/>
                  </a:cxn>
                  <a:cxn ang="0">
                    <a:pos x="T4" y="T5"/>
                  </a:cxn>
                  <a:cxn ang="0">
                    <a:pos x="T6" y="T7"/>
                  </a:cxn>
                  <a:cxn ang="0">
                    <a:pos x="T8" y="T9"/>
                  </a:cxn>
                  <a:cxn ang="0">
                    <a:pos x="T10" y="T11"/>
                  </a:cxn>
                  <a:cxn ang="0">
                    <a:pos x="T12" y="T13"/>
                  </a:cxn>
                </a:cxnLst>
                <a:rect l="0" t="0" r="r" b="b"/>
                <a:pathLst>
                  <a:path w="244" h="680">
                    <a:moveTo>
                      <a:pt x="147" y="0"/>
                    </a:moveTo>
                    <a:lnTo>
                      <a:pt x="0" y="680"/>
                    </a:lnTo>
                    <a:lnTo>
                      <a:pt x="211" y="277"/>
                    </a:lnTo>
                    <a:lnTo>
                      <a:pt x="178" y="227"/>
                    </a:lnTo>
                    <a:lnTo>
                      <a:pt x="244" y="175"/>
                    </a:lnTo>
                    <a:lnTo>
                      <a:pt x="199" y="23"/>
                    </a:lnTo>
                    <a:lnTo>
                      <a:pt x="147"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6"/>
              <p:cNvSpPr/>
              <p:nvPr/>
            </p:nvSpPr>
            <p:spPr bwMode="auto">
              <a:xfrm>
                <a:off x="2019300" y="1762125"/>
                <a:ext cx="230188" cy="357188"/>
              </a:xfrm>
              <a:custGeom>
                <a:avLst/>
                <a:gdLst>
                  <a:gd name="T0" fmla="*/ 93 w 145"/>
                  <a:gd name="T1" fmla="*/ 0 h 225"/>
                  <a:gd name="T2" fmla="*/ 0 w 145"/>
                  <a:gd name="T3" fmla="*/ 97 h 225"/>
                  <a:gd name="T4" fmla="*/ 67 w 145"/>
                  <a:gd name="T5" fmla="*/ 225 h 225"/>
                  <a:gd name="T6" fmla="*/ 145 w 145"/>
                  <a:gd name="T7" fmla="*/ 35 h 225"/>
                  <a:gd name="T8" fmla="*/ 93 w 145"/>
                  <a:gd name="T9" fmla="*/ 0 h 225"/>
                </a:gdLst>
                <a:ahLst/>
                <a:cxnLst>
                  <a:cxn ang="0">
                    <a:pos x="T0" y="T1"/>
                  </a:cxn>
                  <a:cxn ang="0">
                    <a:pos x="T2" y="T3"/>
                  </a:cxn>
                  <a:cxn ang="0">
                    <a:pos x="T4" y="T5"/>
                  </a:cxn>
                  <a:cxn ang="0">
                    <a:pos x="T6" y="T7"/>
                  </a:cxn>
                  <a:cxn ang="0">
                    <a:pos x="T8" y="T9"/>
                  </a:cxn>
                </a:cxnLst>
                <a:rect l="0" t="0" r="r" b="b"/>
                <a:pathLst>
                  <a:path w="145" h="225">
                    <a:moveTo>
                      <a:pt x="93" y="0"/>
                    </a:moveTo>
                    <a:lnTo>
                      <a:pt x="0" y="97"/>
                    </a:lnTo>
                    <a:lnTo>
                      <a:pt x="67" y="225"/>
                    </a:lnTo>
                    <a:lnTo>
                      <a:pt x="145" y="35"/>
                    </a:lnTo>
                    <a:lnTo>
                      <a:pt x="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7"/>
              <p:cNvSpPr/>
              <p:nvPr/>
            </p:nvSpPr>
            <p:spPr bwMode="auto">
              <a:xfrm>
                <a:off x="1955800" y="2111375"/>
                <a:ext cx="131763" cy="112713"/>
              </a:xfrm>
              <a:custGeom>
                <a:avLst/>
                <a:gdLst>
                  <a:gd name="T0" fmla="*/ 6 w 35"/>
                  <a:gd name="T1" fmla="*/ 0 h 30"/>
                  <a:gd name="T2" fmla="*/ 30 w 35"/>
                  <a:gd name="T3" fmla="*/ 0 h 30"/>
                  <a:gd name="T4" fmla="*/ 30 w 35"/>
                  <a:gd name="T5" fmla="*/ 30 h 30"/>
                  <a:gd name="T6" fmla="*/ 6 w 35"/>
                  <a:gd name="T7" fmla="*/ 30 h 30"/>
                  <a:gd name="T8" fmla="*/ 6 w 35"/>
                  <a:gd name="T9" fmla="*/ 0 h 30"/>
                </a:gdLst>
                <a:ahLst/>
                <a:cxnLst>
                  <a:cxn ang="0">
                    <a:pos x="T0" y="T1"/>
                  </a:cxn>
                  <a:cxn ang="0">
                    <a:pos x="T2" y="T3"/>
                  </a:cxn>
                  <a:cxn ang="0">
                    <a:pos x="T4" y="T5"/>
                  </a:cxn>
                  <a:cxn ang="0">
                    <a:pos x="T6" y="T7"/>
                  </a:cxn>
                  <a:cxn ang="0">
                    <a:pos x="T8" y="T9"/>
                  </a:cxn>
                </a:cxnLst>
                <a:rect l="0" t="0" r="r" b="b"/>
                <a:pathLst>
                  <a:path w="35" h="30">
                    <a:moveTo>
                      <a:pt x="6" y="0"/>
                    </a:moveTo>
                    <a:cubicBezTo>
                      <a:pt x="30" y="0"/>
                      <a:pt x="30" y="0"/>
                      <a:pt x="30" y="0"/>
                    </a:cubicBezTo>
                    <a:cubicBezTo>
                      <a:pt x="35" y="11"/>
                      <a:pt x="35" y="21"/>
                      <a:pt x="30" y="30"/>
                    </a:cubicBezTo>
                    <a:cubicBezTo>
                      <a:pt x="6" y="30"/>
                      <a:pt x="6" y="30"/>
                      <a:pt x="6" y="30"/>
                    </a:cubicBezTo>
                    <a:cubicBezTo>
                      <a:pt x="1" y="21"/>
                      <a:pt x="0" y="11"/>
                      <a:pt x="6" y="0"/>
                    </a:cubicBezTo>
                    <a:close/>
                  </a:path>
                </a:pathLst>
              </a:custGeom>
              <a:solidFill>
                <a:srgbClr val="93B9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8"/>
              <p:cNvSpPr/>
              <p:nvPr/>
            </p:nvSpPr>
            <p:spPr bwMode="auto">
              <a:xfrm>
                <a:off x="2005013" y="2879725"/>
                <a:ext cx="44450" cy="466725"/>
              </a:xfrm>
              <a:custGeom>
                <a:avLst/>
                <a:gdLst>
                  <a:gd name="T0" fmla="*/ 1 w 12"/>
                  <a:gd name="T1" fmla="*/ 124 h 124"/>
                  <a:gd name="T2" fmla="*/ 6 w 12"/>
                  <a:gd name="T3" fmla="*/ 0 h 124"/>
                  <a:gd name="T4" fmla="*/ 11 w 12"/>
                  <a:gd name="T5" fmla="*/ 124 h 124"/>
                  <a:gd name="T6" fmla="*/ 10 w 12"/>
                  <a:gd name="T7" fmla="*/ 124 h 124"/>
                  <a:gd name="T8" fmla="*/ 1 w 12"/>
                  <a:gd name="T9" fmla="*/ 124 h 124"/>
                </a:gdLst>
                <a:ahLst/>
                <a:cxnLst>
                  <a:cxn ang="0">
                    <a:pos x="T0" y="T1"/>
                  </a:cxn>
                  <a:cxn ang="0">
                    <a:pos x="T2" y="T3"/>
                  </a:cxn>
                  <a:cxn ang="0">
                    <a:pos x="T4" y="T5"/>
                  </a:cxn>
                  <a:cxn ang="0">
                    <a:pos x="T6" y="T7"/>
                  </a:cxn>
                  <a:cxn ang="0">
                    <a:pos x="T8" y="T9"/>
                  </a:cxn>
                </a:cxnLst>
                <a:rect l="0" t="0" r="r" b="b"/>
                <a:pathLst>
                  <a:path w="12" h="124">
                    <a:moveTo>
                      <a:pt x="1" y="124"/>
                    </a:moveTo>
                    <a:cubicBezTo>
                      <a:pt x="0" y="91"/>
                      <a:pt x="1" y="63"/>
                      <a:pt x="6" y="0"/>
                    </a:cubicBezTo>
                    <a:cubicBezTo>
                      <a:pt x="10" y="64"/>
                      <a:pt x="12" y="91"/>
                      <a:pt x="11" y="124"/>
                    </a:cubicBezTo>
                    <a:cubicBezTo>
                      <a:pt x="10" y="124"/>
                      <a:pt x="10" y="124"/>
                      <a:pt x="10" y="124"/>
                    </a:cubicBezTo>
                    <a:cubicBezTo>
                      <a:pt x="7" y="124"/>
                      <a:pt x="4" y="124"/>
                      <a:pt x="1" y="124"/>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9"/>
              <p:cNvSpPr/>
              <p:nvPr/>
            </p:nvSpPr>
            <p:spPr bwMode="auto">
              <a:xfrm>
                <a:off x="2332038" y="1249363"/>
                <a:ext cx="123825" cy="222250"/>
              </a:xfrm>
              <a:custGeom>
                <a:avLst/>
                <a:gdLst>
                  <a:gd name="T0" fmla="*/ 23 w 33"/>
                  <a:gd name="T1" fmla="*/ 2 h 59"/>
                  <a:gd name="T2" fmla="*/ 30 w 33"/>
                  <a:gd name="T3" fmla="*/ 33 h 59"/>
                  <a:gd name="T4" fmla="*/ 11 w 33"/>
                  <a:gd name="T5" fmla="*/ 57 h 59"/>
                  <a:gd name="T6" fmla="*/ 4 w 33"/>
                  <a:gd name="T7" fmla="*/ 27 h 59"/>
                  <a:gd name="T8" fmla="*/ 23 w 33"/>
                  <a:gd name="T9" fmla="*/ 2 h 59"/>
                </a:gdLst>
                <a:ahLst/>
                <a:cxnLst>
                  <a:cxn ang="0">
                    <a:pos x="T0" y="T1"/>
                  </a:cxn>
                  <a:cxn ang="0">
                    <a:pos x="T2" y="T3"/>
                  </a:cxn>
                  <a:cxn ang="0">
                    <a:pos x="T4" y="T5"/>
                  </a:cxn>
                  <a:cxn ang="0">
                    <a:pos x="T6" y="T7"/>
                  </a:cxn>
                  <a:cxn ang="0">
                    <a:pos x="T8" y="T9"/>
                  </a:cxn>
                </a:cxnLst>
                <a:rect l="0" t="0" r="r" b="b"/>
                <a:pathLst>
                  <a:path w="33" h="59">
                    <a:moveTo>
                      <a:pt x="23" y="2"/>
                    </a:moveTo>
                    <a:cubicBezTo>
                      <a:pt x="30" y="4"/>
                      <a:pt x="33" y="17"/>
                      <a:pt x="30" y="33"/>
                    </a:cubicBezTo>
                    <a:cubicBezTo>
                      <a:pt x="26" y="48"/>
                      <a:pt x="18" y="59"/>
                      <a:pt x="11" y="57"/>
                    </a:cubicBezTo>
                    <a:cubicBezTo>
                      <a:pt x="3" y="56"/>
                      <a:pt x="0" y="42"/>
                      <a:pt x="4" y="27"/>
                    </a:cubicBezTo>
                    <a:cubicBezTo>
                      <a:pt x="7" y="12"/>
                      <a:pt x="16" y="0"/>
                      <a:pt x="23" y="2"/>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0"/>
              <p:cNvSpPr/>
              <p:nvPr/>
            </p:nvSpPr>
            <p:spPr bwMode="auto">
              <a:xfrm>
                <a:off x="1609725" y="741363"/>
                <a:ext cx="820738" cy="595313"/>
              </a:xfrm>
              <a:custGeom>
                <a:avLst/>
                <a:gdLst>
                  <a:gd name="T0" fmla="*/ 214 w 218"/>
                  <a:gd name="T1" fmla="*/ 125 h 158"/>
                  <a:gd name="T2" fmla="*/ 109 w 218"/>
                  <a:gd name="T3" fmla="*/ 0 h 158"/>
                  <a:gd name="T4" fmla="*/ 3 w 218"/>
                  <a:gd name="T5" fmla="*/ 126 h 158"/>
                  <a:gd name="T6" fmla="*/ 20 w 218"/>
                  <a:gd name="T7" fmla="*/ 155 h 158"/>
                  <a:gd name="T8" fmla="*/ 29 w 218"/>
                  <a:gd name="T9" fmla="*/ 143 h 158"/>
                  <a:gd name="T10" fmla="*/ 60 w 218"/>
                  <a:gd name="T11" fmla="*/ 62 h 158"/>
                  <a:gd name="T12" fmla="*/ 109 w 218"/>
                  <a:gd name="T13" fmla="*/ 71 h 158"/>
                  <a:gd name="T14" fmla="*/ 158 w 218"/>
                  <a:gd name="T15" fmla="*/ 62 h 158"/>
                  <a:gd name="T16" fmla="*/ 188 w 218"/>
                  <a:gd name="T17" fmla="*/ 143 h 158"/>
                  <a:gd name="T18" fmla="*/ 197 w 218"/>
                  <a:gd name="T19" fmla="*/ 155 h 158"/>
                  <a:gd name="T20" fmla="*/ 214 w 218"/>
                  <a:gd name="T21" fmla="*/ 12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58">
                    <a:moveTo>
                      <a:pt x="214" y="125"/>
                    </a:moveTo>
                    <a:cubicBezTo>
                      <a:pt x="218" y="60"/>
                      <a:pt x="191" y="0"/>
                      <a:pt x="109" y="0"/>
                    </a:cubicBezTo>
                    <a:cubicBezTo>
                      <a:pt x="27" y="0"/>
                      <a:pt x="0" y="60"/>
                      <a:pt x="3" y="126"/>
                    </a:cubicBezTo>
                    <a:cubicBezTo>
                      <a:pt x="10" y="127"/>
                      <a:pt x="17" y="139"/>
                      <a:pt x="20" y="155"/>
                    </a:cubicBezTo>
                    <a:cubicBezTo>
                      <a:pt x="25" y="158"/>
                      <a:pt x="29" y="156"/>
                      <a:pt x="29" y="143"/>
                    </a:cubicBezTo>
                    <a:cubicBezTo>
                      <a:pt x="29" y="104"/>
                      <a:pt x="34" y="70"/>
                      <a:pt x="60" y="62"/>
                    </a:cubicBezTo>
                    <a:cubicBezTo>
                      <a:pt x="85" y="54"/>
                      <a:pt x="90" y="71"/>
                      <a:pt x="109" y="71"/>
                    </a:cubicBezTo>
                    <a:cubicBezTo>
                      <a:pt x="128" y="71"/>
                      <a:pt x="134" y="55"/>
                      <a:pt x="158" y="62"/>
                    </a:cubicBezTo>
                    <a:cubicBezTo>
                      <a:pt x="183" y="69"/>
                      <a:pt x="188" y="104"/>
                      <a:pt x="188" y="143"/>
                    </a:cubicBezTo>
                    <a:cubicBezTo>
                      <a:pt x="188" y="156"/>
                      <a:pt x="192" y="158"/>
                      <a:pt x="197" y="155"/>
                    </a:cubicBezTo>
                    <a:cubicBezTo>
                      <a:pt x="200" y="139"/>
                      <a:pt x="208" y="126"/>
                      <a:pt x="214" y="125"/>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1"/>
              <p:cNvSpPr/>
              <p:nvPr/>
            </p:nvSpPr>
            <p:spPr bwMode="auto">
              <a:xfrm>
                <a:off x="1947863" y="823913"/>
                <a:ext cx="373063" cy="504825"/>
              </a:xfrm>
              <a:custGeom>
                <a:avLst/>
                <a:gdLst>
                  <a:gd name="T0" fmla="*/ 94 w 99"/>
                  <a:gd name="T1" fmla="*/ 0 h 134"/>
                  <a:gd name="T2" fmla="*/ 0 w 99"/>
                  <a:gd name="T3" fmla="*/ 134 h 134"/>
                  <a:gd name="T4" fmla="*/ 37 w 99"/>
                  <a:gd name="T5" fmla="*/ 25 h 134"/>
                  <a:gd name="T6" fmla="*/ 94 w 99"/>
                  <a:gd name="T7" fmla="*/ 0 h 134"/>
                </a:gdLst>
                <a:ahLst/>
                <a:cxnLst>
                  <a:cxn ang="0">
                    <a:pos x="T0" y="T1"/>
                  </a:cxn>
                  <a:cxn ang="0">
                    <a:pos x="T2" y="T3"/>
                  </a:cxn>
                  <a:cxn ang="0">
                    <a:pos x="T4" y="T5"/>
                  </a:cxn>
                  <a:cxn ang="0">
                    <a:pos x="T6" y="T7"/>
                  </a:cxn>
                </a:cxnLst>
                <a:rect l="0" t="0" r="r" b="b"/>
                <a:pathLst>
                  <a:path w="99" h="134">
                    <a:moveTo>
                      <a:pt x="94" y="0"/>
                    </a:moveTo>
                    <a:cubicBezTo>
                      <a:pt x="99" y="37"/>
                      <a:pt x="41" y="116"/>
                      <a:pt x="0" y="134"/>
                    </a:cubicBezTo>
                    <a:cubicBezTo>
                      <a:pt x="26" y="120"/>
                      <a:pt x="44" y="65"/>
                      <a:pt x="37" y="25"/>
                    </a:cubicBezTo>
                    <a:cubicBezTo>
                      <a:pt x="36" y="16"/>
                      <a:pt x="98" y="7"/>
                      <a:pt x="94"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2"/>
              <p:cNvSpPr/>
              <p:nvPr/>
            </p:nvSpPr>
            <p:spPr bwMode="auto">
              <a:xfrm>
                <a:off x="1489075" y="727075"/>
                <a:ext cx="715963" cy="703263"/>
              </a:xfrm>
              <a:custGeom>
                <a:avLst/>
                <a:gdLst>
                  <a:gd name="T0" fmla="*/ 188 w 190"/>
                  <a:gd name="T1" fmla="*/ 31 h 187"/>
                  <a:gd name="T2" fmla="*/ 14 w 190"/>
                  <a:gd name="T3" fmla="*/ 187 h 187"/>
                  <a:gd name="T4" fmla="*/ 127 w 190"/>
                  <a:gd name="T5" fmla="*/ 40 h 187"/>
                  <a:gd name="T6" fmla="*/ 188 w 190"/>
                  <a:gd name="T7" fmla="*/ 31 h 187"/>
                </a:gdLst>
                <a:ahLst/>
                <a:cxnLst>
                  <a:cxn ang="0">
                    <a:pos x="T0" y="T1"/>
                  </a:cxn>
                  <a:cxn ang="0">
                    <a:pos x="T2" y="T3"/>
                  </a:cxn>
                  <a:cxn ang="0">
                    <a:pos x="T4" y="T5"/>
                  </a:cxn>
                  <a:cxn ang="0">
                    <a:pos x="T6" y="T7"/>
                  </a:cxn>
                </a:cxnLst>
                <a:rect l="0" t="0" r="r" b="b"/>
                <a:pathLst>
                  <a:path w="190" h="187">
                    <a:moveTo>
                      <a:pt x="188" y="31"/>
                    </a:moveTo>
                    <a:cubicBezTo>
                      <a:pt x="183" y="68"/>
                      <a:pt x="59" y="181"/>
                      <a:pt x="14" y="187"/>
                    </a:cubicBezTo>
                    <a:cubicBezTo>
                      <a:pt x="0" y="0"/>
                      <a:pt x="116" y="78"/>
                      <a:pt x="127" y="40"/>
                    </a:cubicBezTo>
                    <a:cubicBezTo>
                      <a:pt x="130" y="31"/>
                      <a:pt x="190" y="39"/>
                      <a:pt x="188" y="31"/>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3"/>
              <p:cNvSpPr/>
              <p:nvPr/>
            </p:nvSpPr>
            <p:spPr bwMode="auto">
              <a:xfrm>
                <a:off x="2068513" y="757238"/>
                <a:ext cx="452438" cy="692150"/>
              </a:xfrm>
              <a:custGeom>
                <a:avLst/>
                <a:gdLst>
                  <a:gd name="T0" fmla="*/ 4 w 120"/>
                  <a:gd name="T1" fmla="*/ 0 h 184"/>
                  <a:gd name="T2" fmla="*/ 104 w 120"/>
                  <a:gd name="T3" fmla="*/ 184 h 184"/>
                  <a:gd name="T4" fmla="*/ 62 w 120"/>
                  <a:gd name="T5" fmla="*/ 21 h 184"/>
                  <a:gd name="T6" fmla="*/ 4 w 120"/>
                  <a:gd name="T7" fmla="*/ 0 h 184"/>
                </a:gdLst>
                <a:ahLst/>
                <a:cxnLst>
                  <a:cxn ang="0">
                    <a:pos x="T0" y="T1"/>
                  </a:cxn>
                  <a:cxn ang="0">
                    <a:pos x="T2" y="T3"/>
                  </a:cxn>
                  <a:cxn ang="0">
                    <a:pos x="T4" y="T5"/>
                  </a:cxn>
                  <a:cxn ang="0">
                    <a:pos x="T6" y="T7"/>
                  </a:cxn>
                </a:cxnLst>
                <a:rect l="0" t="0" r="r" b="b"/>
                <a:pathLst>
                  <a:path w="120" h="184">
                    <a:moveTo>
                      <a:pt x="4" y="0"/>
                    </a:moveTo>
                    <a:cubicBezTo>
                      <a:pt x="1" y="37"/>
                      <a:pt x="62" y="168"/>
                      <a:pt x="104" y="184"/>
                    </a:cubicBezTo>
                    <a:cubicBezTo>
                      <a:pt x="120" y="49"/>
                      <a:pt x="85" y="32"/>
                      <a:pt x="62" y="21"/>
                    </a:cubicBezTo>
                    <a:cubicBezTo>
                      <a:pt x="53" y="17"/>
                      <a:pt x="0" y="7"/>
                      <a:pt x="4"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34"/>
              <p:cNvSpPr/>
              <p:nvPr/>
            </p:nvSpPr>
            <p:spPr bwMode="auto">
              <a:xfrm>
                <a:off x="1185863" y="1965325"/>
                <a:ext cx="461963" cy="993775"/>
              </a:xfrm>
              <a:custGeom>
                <a:avLst/>
                <a:gdLst>
                  <a:gd name="T0" fmla="*/ 63 w 123"/>
                  <a:gd name="T1" fmla="*/ 20 h 264"/>
                  <a:gd name="T2" fmla="*/ 77 w 123"/>
                  <a:gd name="T3" fmla="*/ 0 h 264"/>
                  <a:gd name="T4" fmla="*/ 113 w 123"/>
                  <a:gd name="T5" fmla="*/ 117 h 264"/>
                  <a:gd name="T6" fmla="*/ 83 w 123"/>
                  <a:gd name="T7" fmla="*/ 211 h 264"/>
                  <a:gd name="T8" fmla="*/ 20 w 123"/>
                  <a:gd name="T9" fmla="*/ 264 h 264"/>
                  <a:gd name="T10" fmla="*/ 4 w 123"/>
                  <a:gd name="T11" fmla="*/ 210 h 264"/>
                  <a:gd name="T12" fmla="*/ 63 w 123"/>
                  <a:gd name="T13" fmla="*/ 20 h 264"/>
                </a:gdLst>
                <a:ahLst/>
                <a:cxnLst>
                  <a:cxn ang="0">
                    <a:pos x="T0" y="T1"/>
                  </a:cxn>
                  <a:cxn ang="0">
                    <a:pos x="T2" y="T3"/>
                  </a:cxn>
                  <a:cxn ang="0">
                    <a:pos x="T4" y="T5"/>
                  </a:cxn>
                  <a:cxn ang="0">
                    <a:pos x="T6" y="T7"/>
                  </a:cxn>
                  <a:cxn ang="0">
                    <a:pos x="T8" y="T9"/>
                  </a:cxn>
                  <a:cxn ang="0">
                    <a:pos x="T10" y="T11"/>
                  </a:cxn>
                  <a:cxn ang="0">
                    <a:pos x="T12" y="T13"/>
                  </a:cxn>
                </a:cxnLst>
                <a:rect l="0" t="0" r="r" b="b"/>
                <a:pathLst>
                  <a:path w="123" h="264">
                    <a:moveTo>
                      <a:pt x="63" y="20"/>
                    </a:moveTo>
                    <a:cubicBezTo>
                      <a:pt x="65" y="12"/>
                      <a:pt x="68" y="4"/>
                      <a:pt x="77" y="0"/>
                    </a:cubicBezTo>
                    <a:cubicBezTo>
                      <a:pt x="109" y="21"/>
                      <a:pt x="123" y="88"/>
                      <a:pt x="113" y="117"/>
                    </a:cubicBezTo>
                    <a:cubicBezTo>
                      <a:pt x="83" y="211"/>
                      <a:pt x="83" y="211"/>
                      <a:pt x="83" y="211"/>
                    </a:cubicBezTo>
                    <a:cubicBezTo>
                      <a:pt x="20" y="264"/>
                      <a:pt x="20" y="264"/>
                      <a:pt x="20" y="264"/>
                    </a:cubicBezTo>
                    <a:cubicBezTo>
                      <a:pt x="0" y="245"/>
                      <a:pt x="2" y="221"/>
                      <a:pt x="4" y="210"/>
                    </a:cubicBezTo>
                    <a:cubicBezTo>
                      <a:pt x="7" y="190"/>
                      <a:pt x="61" y="28"/>
                      <a:pt x="63" y="20"/>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5"/>
              <p:cNvSpPr/>
              <p:nvPr/>
            </p:nvSpPr>
            <p:spPr bwMode="auto">
              <a:xfrm>
                <a:off x="1636713" y="1811338"/>
                <a:ext cx="382588" cy="1079500"/>
              </a:xfrm>
              <a:custGeom>
                <a:avLst/>
                <a:gdLst>
                  <a:gd name="T0" fmla="*/ 97 w 241"/>
                  <a:gd name="T1" fmla="*/ 0 h 680"/>
                  <a:gd name="T2" fmla="*/ 241 w 241"/>
                  <a:gd name="T3" fmla="*/ 680 h 680"/>
                  <a:gd name="T4" fmla="*/ 31 w 241"/>
                  <a:gd name="T5" fmla="*/ 277 h 680"/>
                  <a:gd name="T6" fmla="*/ 66 w 241"/>
                  <a:gd name="T7" fmla="*/ 227 h 680"/>
                  <a:gd name="T8" fmla="*/ 0 w 241"/>
                  <a:gd name="T9" fmla="*/ 175 h 680"/>
                  <a:gd name="T10" fmla="*/ 50 w 241"/>
                  <a:gd name="T11" fmla="*/ 26 h 680"/>
                  <a:gd name="T12" fmla="*/ 97 w 241"/>
                  <a:gd name="T13" fmla="*/ 0 h 680"/>
                </a:gdLst>
                <a:ahLst/>
                <a:cxnLst>
                  <a:cxn ang="0">
                    <a:pos x="T0" y="T1"/>
                  </a:cxn>
                  <a:cxn ang="0">
                    <a:pos x="T2" y="T3"/>
                  </a:cxn>
                  <a:cxn ang="0">
                    <a:pos x="T4" y="T5"/>
                  </a:cxn>
                  <a:cxn ang="0">
                    <a:pos x="T6" y="T7"/>
                  </a:cxn>
                  <a:cxn ang="0">
                    <a:pos x="T8" y="T9"/>
                  </a:cxn>
                  <a:cxn ang="0">
                    <a:pos x="T10" y="T11"/>
                  </a:cxn>
                  <a:cxn ang="0">
                    <a:pos x="T12" y="T13"/>
                  </a:cxn>
                </a:cxnLst>
                <a:rect l="0" t="0" r="r" b="b"/>
                <a:pathLst>
                  <a:path w="241" h="680">
                    <a:moveTo>
                      <a:pt x="97" y="0"/>
                    </a:moveTo>
                    <a:lnTo>
                      <a:pt x="241" y="680"/>
                    </a:lnTo>
                    <a:lnTo>
                      <a:pt x="31" y="277"/>
                    </a:lnTo>
                    <a:lnTo>
                      <a:pt x="66" y="227"/>
                    </a:lnTo>
                    <a:lnTo>
                      <a:pt x="0" y="175"/>
                    </a:lnTo>
                    <a:lnTo>
                      <a:pt x="50" y="26"/>
                    </a:lnTo>
                    <a:lnTo>
                      <a:pt x="97"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6"/>
              <p:cNvSpPr/>
              <p:nvPr/>
            </p:nvSpPr>
            <p:spPr bwMode="auto">
              <a:xfrm>
                <a:off x="1614488" y="2138363"/>
                <a:ext cx="923925" cy="1128713"/>
              </a:xfrm>
              <a:custGeom>
                <a:avLst/>
                <a:gdLst>
                  <a:gd name="T0" fmla="*/ 196 w 582"/>
                  <a:gd name="T1" fmla="*/ 0 h 711"/>
                  <a:gd name="T2" fmla="*/ 582 w 582"/>
                  <a:gd name="T3" fmla="*/ 130 h 711"/>
                  <a:gd name="T4" fmla="*/ 386 w 582"/>
                  <a:gd name="T5" fmla="*/ 711 h 711"/>
                  <a:gd name="T6" fmla="*/ 0 w 582"/>
                  <a:gd name="T7" fmla="*/ 581 h 711"/>
                  <a:gd name="T8" fmla="*/ 196 w 582"/>
                  <a:gd name="T9" fmla="*/ 0 h 711"/>
                </a:gdLst>
                <a:ahLst/>
                <a:cxnLst>
                  <a:cxn ang="0">
                    <a:pos x="T0" y="T1"/>
                  </a:cxn>
                  <a:cxn ang="0">
                    <a:pos x="T2" y="T3"/>
                  </a:cxn>
                  <a:cxn ang="0">
                    <a:pos x="T4" y="T5"/>
                  </a:cxn>
                  <a:cxn ang="0">
                    <a:pos x="T6" y="T7"/>
                  </a:cxn>
                  <a:cxn ang="0">
                    <a:pos x="T8" y="T9"/>
                  </a:cxn>
                </a:cxnLst>
                <a:rect l="0" t="0" r="r" b="b"/>
                <a:pathLst>
                  <a:path w="582" h="711">
                    <a:moveTo>
                      <a:pt x="196" y="0"/>
                    </a:moveTo>
                    <a:lnTo>
                      <a:pt x="582" y="130"/>
                    </a:lnTo>
                    <a:lnTo>
                      <a:pt x="386" y="711"/>
                    </a:lnTo>
                    <a:lnTo>
                      <a:pt x="0" y="581"/>
                    </a:lnTo>
                    <a:lnTo>
                      <a:pt x="196" y="0"/>
                    </a:ln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7"/>
              <p:cNvSpPr/>
              <p:nvPr/>
            </p:nvSpPr>
            <p:spPr bwMode="auto">
              <a:xfrm>
                <a:off x="2024063" y="2509838"/>
                <a:ext cx="481013" cy="347663"/>
              </a:xfrm>
              <a:custGeom>
                <a:avLst/>
                <a:gdLst>
                  <a:gd name="T0" fmla="*/ 53 w 128"/>
                  <a:gd name="T1" fmla="*/ 31 h 92"/>
                  <a:gd name="T2" fmla="*/ 35 w 128"/>
                  <a:gd name="T3" fmla="*/ 35 h 92"/>
                  <a:gd name="T4" fmla="*/ 53 w 128"/>
                  <a:gd name="T5" fmla="*/ 18 h 92"/>
                  <a:gd name="T6" fmla="*/ 50 w 128"/>
                  <a:gd name="T7" fmla="*/ 0 h 92"/>
                  <a:gd name="T8" fmla="*/ 7 w 128"/>
                  <a:gd name="T9" fmla="*/ 36 h 92"/>
                  <a:gd name="T10" fmla="*/ 1 w 128"/>
                  <a:gd name="T11" fmla="*/ 64 h 92"/>
                  <a:gd name="T12" fmla="*/ 53 w 128"/>
                  <a:gd name="T13" fmla="*/ 92 h 92"/>
                  <a:gd name="T14" fmla="*/ 102 w 128"/>
                  <a:gd name="T15" fmla="*/ 92 h 92"/>
                  <a:gd name="T16" fmla="*/ 102 w 128"/>
                  <a:gd name="T17" fmla="*/ 78 h 92"/>
                  <a:gd name="T18" fmla="*/ 68 w 128"/>
                  <a:gd name="T19" fmla="*/ 78 h 92"/>
                  <a:gd name="T20" fmla="*/ 69 w 128"/>
                  <a:gd name="T21" fmla="*/ 76 h 92"/>
                  <a:gd name="T22" fmla="*/ 114 w 128"/>
                  <a:gd name="T23" fmla="*/ 71 h 92"/>
                  <a:gd name="T24" fmla="*/ 113 w 128"/>
                  <a:gd name="T25" fmla="*/ 57 h 92"/>
                  <a:gd name="T26" fmla="*/ 71 w 128"/>
                  <a:gd name="T27" fmla="*/ 61 h 92"/>
                  <a:gd name="T28" fmla="*/ 71 w 128"/>
                  <a:gd name="T29" fmla="*/ 59 h 92"/>
                  <a:gd name="T30" fmla="*/ 118 w 128"/>
                  <a:gd name="T31" fmla="*/ 51 h 92"/>
                  <a:gd name="T32" fmla="*/ 116 w 128"/>
                  <a:gd name="T33" fmla="*/ 36 h 92"/>
                  <a:gd name="T34" fmla="*/ 65 w 128"/>
                  <a:gd name="T35" fmla="*/ 45 h 92"/>
                  <a:gd name="T36" fmla="*/ 64 w 128"/>
                  <a:gd name="T37" fmla="*/ 44 h 92"/>
                  <a:gd name="T38" fmla="*/ 112 w 128"/>
                  <a:gd name="T39" fmla="*/ 30 h 92"/>
                  <a:gd name="T40" fmla="*/ 108 w 128"/>
                  <a:gd name="T41" fmla="*/ 16 h 92"/>
                  <a:gd name="T42" fmla="*/ 53 w 128"/>
                  <a:gd name="T43" fmla="*/ 3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92">
                    <a:moveTo>
                      <a:pt x="53" y="31"/>
                    </a:moveTo>
                    <a:cubicBezTo>
                      <a:pt x="48" y="32"/>
                      <a:pt x="42" y="33"/>
                      <a:pt x="35" y="35"/>
                    </a:cubicBezTo>
                    <a:cubicBezTo>
                      <a:pt x="53" y="18"/>
                      <a:pt x="53" y="18"/>
                      <a:pt x="53" y="18"/>
                    </a:cubicBezTo>
                    <a:cubicBezTo>
                      <a:pt x="60" y="10"/>
                      <a:pt x="55" y="2"/>
                      <a:pt x="50" y="0"/>
                    </a:cubicBezTo>
                    <a:cubicBezTo>
                      <a:pt x="7" y="36"/>
                      <a:pt x="7" y="36"/>
                      <a:pt x="7" y="36"/>
                    </a:cubicBezTo>
                    <a:cubicBezTo>
                      <a:pt x="1" y="41"/>
                      <a:pt x="0" y="53"/>
                      <a:pt x="1" y="64"/>
                    </a:cubicBezTo>
                    <a:cubicBezTo>
                      <a:pt x="5" y="87"/>
                      <a:pt x="22" y="92"/>
                      <a:pt x="53" y="92"/>
                    </a:cubicBezTo>
                    <a:cubicBezTo>
                      <a:pt x="102" y="92"/>
                      <a:pt x="102" y="92"/>
                      <a:pt x="102" y="92"/>
                    </a:cubicBezTo>
                    <a:cubicBezTo>
                      <a:pt x="112" y="92"/>
                      <a:pt x="112" y="78"/>
                      <a:pt x="102" y="78"/>
                    </a:cubicBezTo>
                    <a:cubicBezTo>
                      <a:pt x="68" y="78"/>
                      <a:pt x="68" y="78"/>
                      <a:pt x="68" y="78"/>
                    </a:cubicBezTo>
                    <a:cubicBezTo>
                      <a:pt x="68" y="77"/>
                      <a:pt x="68" y="77"/>
                      <a:pt x="69" y="76"/>
                    </a:cubicBezTo>
                    <a:cubicBezTo>
                      <a:pt x="114" y="71"/>
                      <a:pt x="114" y="71"/>
                      <a:pt x="114" y="71"/>
                    </a:cubicBezTo>
                    <a:cubicBezTo>
                      <a:pt x="124" y="70"/>
                      <a:pt x="122" y="56"/>
                      <a:pt x="113" y="57"/>
                    </a:cubicBezTo>
                    <a:cubicBezTo>
                      <a:pt x="71" y="61"/>
                      <a:pt x="71" y="61"/>
                      <a:pt x="71" y="61"/>
                    </a:cubicBezTo>
                    <a:cubicBezTo>
                      <a:pt x="71" y="60"/>
                      <a:pt x="71" y="59"/>
                      <a:pt x="71" y="59"/>
                    </a:cubicBezTo>
                    <a:cubicBezTo>
                      <a:pt x="118" y="51"/>
                      <a:pt x="118" y="51"/>
                      <a:pt x="118" y="51"/>
                    </a:cubicBezTo>
                    <a:cubicBezTo>
                      <a:pt x="128" y="49"/>
                      <a:pt x="125" y="35"/>
                      <a:pt x="116" y="36"/>
                    </a:cubicBezTo>
                    <a:cubicBezTo>
                      <a:pt x="65" y="45"/>
                      <a:pt x="65" y="45"/>
                      <a:pt x="65" y="45"/>
                    </a:cubicBezTo>
                    <a:cubicBezTo>
                      <a:pt x="65" y="45"/>
                      <a:pt x="64" y="44"/>
                      <a:pt x="64" y="44"/>
                    </a:cubicBezTo>
                    <a:cubicBezTo>
                      <a:pt x="112" y="30"/>
                      <a:pt x="112" y="30"/>
                      <a:pt x="112" y="30"/>
                    </a:cubicBezTo>
                    <a:cubicBezTo>
                      <a:pt x="121" y="28"/>
                      <a:pt x="117" y="13"/>
                      <a:pt x="108" y="16"/>
                    </a:cubicBezTo>
                    <a:lnTo>
                      <a:pt x="53" y="31"/>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8"/>
              <p:cNvSpPr/>
              <p:nvPr/>
            </p:nvSpPr>
            <p:spPr bwMode="auto">
              <a:xfrm>
                <a:off x="1955800" y="2600325"/>
                <a:ext cx="165100" cy="293688"/>
              </a:xfrm>
              <a:custGeom>
                <a:avLst/>
                <a:gdLst>
                  <a:gd name="T0" fmla="*/ 0 w 104"/>
                  <a:gd name="T1" fmla="*/ 15 h 185"/>
                  <a:gd name="T2" fmla="*/ 31 w 104"/>
                  <a:gd name="T3" fmla="*/ 185 h 185"/>
                  <a:gd name="T4" fmla="*/ 104 w 104"/>
                  <a:gd name="T5" fmla="*/ 171 h 185"/>
                  <a:gd name="T6" fmla="*/ 74 w 104"/>
                  <a:gd name="T7" fmla="*/ 0 h 185"/>
                  <a:gd name="T8" fmla="*/ 0 w 104"/>
                  <a:gd name="T9" fmla="*/ 15 h 185"/>
                </a:gdLst>
                <a:ahLst/>
                <a:cxnLst>
                  <a:cxn ang="0">
                    <a:pos x="T0" y="T1"/>
                  </a:cxn>
                  <a:cxn ang="0">
                    <a:pos x="T2" y="T3"/>
                  </a:cxn>
                  <a:cxn ang="0">
                    <a:pos x="T4" y="T5"/>
                  </a:cxn>
                  <a:cxn ang="0">
                    <a:pos x="T6" y="T7"/>
                  </a:cxn>
                  <a:cxn ang="0">
                    <a:pos x="T8" y="T9"/>
                  </a:cxn>
                </a:cxnLst>
                <a:rect l="0" t="0" r="r" b="b"/>
                <a:pathLst>
                  <a:path w="104" h="185">
                    <a:moveTo>
                      <a:pt x="0" y="15"/>
                    </a:moveTo>
                    <a:lnTo>
                      <a:pt x="31" y="185"/>
                    </a:lnTo>
                    <a:lnTo>
                      <a:pt x="104" y="171"/>
                    </a:lnTo>
                    <a:lnTo>
                      <a:pt x="74" y="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9"/>
              <p:cNvSpPr/>
              <p:nvPr/>
            </p:nvSpPr>
            <p:spPr bwMode="auto">
              <a:xfrm>
                <a:off x="1169988" y="2608263"/>
                <a:ext cx="868363" cy="417513"/>
              </a:xfrm>
              <a:custGeom>
                <a:avLst/>
                <a:gdLst>
                  <a:gd name="T0" fmla="*/ 65 w 231"/>
                  <a:gd name="T1" fmla="*/ 24 h 111"/>
                  <a:gd name="T2" fmla="*/ 216 w 231"/>
                  <a:gd name="T3" fmla="*/ 0 h 111"/>
                  <a:gd name="T4" fmla="*/ 231 w 231"/>
                  <a:gd name="T5" fmla="*/ 78 h 111"/>
                  <a:gd name="T6" fmla="*/ 231 w 231"/>
                  <a:gd name="T7" fmla="*/ 78 h 111"/>
                  <a:gd name="T8" fmla="*/ 69 w 231"/>
                  <a:gd name="T9" fmla="*/ 106 h 111"/>
                  <a:gd name="T10" fmla="*/ 18 w 231"/>
                  <a:gd name="T11" fmla="*/ 85 h 111"/>
                  <a:gd name="T12" fmla="*/ 65 w 231"/>
                  <a:gd name="T13" fmla="*/ 24 h 111"/>
                </a:gdLst>
                <a:ahLst/>
                <a:cxnLst>
                  <a:cxn ang="0">
                    <a:pos x="T0" y="T1"/>
                  </a:cxn>
                  <a:cxn ang="0">
                    <a:pos x="T2" y="T3"/>
                  </a:cxn>
                  <a:cxn ang="0">
                    <a:pos x="T4" y="T5"/>
                  </a:cxn>
                  <a:cxn ang="0">
                    <a:pos x="T6" y="T7"/>
                  </a:cxn>
                  <a:cxn ang="0">
                    <a:pos x="T8" y="T9"/>
                  </a:cxn>
                  <a:cxn ang="0">
                    <a:pos x="T10" y="T11"/>
                  </a:cxn>
                  <a:cxn ang="0">
                    <a:pos x="T12" y="T13"/>
                  </a:cxn>
                </a:cxnLst>
                <a:rect l="0" t="0" r="r" b="b"/>
                <a:pathLst>
                  <a:path w="231" h="111">
                    <a:moveTo>
                      <a:pt x="65" y="24"/>
                    </a:moveTo>
                    <a:cubicBezTo>
                      <a:pt x="216" y="0"/>
                      <a:pt x="216" y="0"/>
                      <a:pt x="216" y="0"/>
                    </a:cubicBezTo>
                    <a:cubicBezTo>
                      <a:pt x="231" y="78"/>
                      <a:pt x="231" y="78"/>
                      <a:pt x="231" y="78"/>
                    </a:cubicBezTo>
                    <a:cubicBezTo>
                      <a:pt x="231" y="78"/>
                      <a:pt x="231" y="78"/>
                      <a:pt x="231" y="78"/>
                    </a:cubicBezTo>
                    <a:cubicBezTo>
                      <a:pt x="69" y="106"/>
                      <a:pt x="69" y="106"/>
                      <a:pt x="69" y="106"/>
                    </a:cubicBezTo>
                    <a:cubicBezTo>
                      <a:pt x="42" y="111"/>
                      <a:pt x="25" y="94"/>
                      <a:pt x="18" y="85"/>
                    </a:cubicBezTo>
                    <a:cubicBezTo>
                      <a:pt x="0" y="55"/>
                      <a:pt x="38" y="17"/>
                      <a:pt x="65" y="24"/>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0"/>
              <p:cNvSpPr/>
              <p:nvPr/>
            </p:nvSpPr>
            <p:spPr bwMode="auto">
              <a:xfrm>
                <a:off x="3592513" y="1889125"/>
                <a:ext cx="274638" cy="241300"/>
              </a:xfrm>
              <a:custGeom>
                <a:avLst/>
                <a:gdLst>
                  <a:gd name="T0" fmla="*/ 69 w 73"/>
                  <a:gd name="T1" fmla="*/ 4 h 64"/>
                  <a:gd name="T2" fmla="*/ 69 w 73"/>
                  <a:gd name="T3" fmla="*/ 4 h 64"/>
                  <a:gd name="T4" fmla="*/ 69 w 73"/>
                  <a:gd name="T5" fmla="*/ 15 h 64"/>
                  <a:gd name="T6" fmla="*/ 17 w 73"/>
                  <a:gd name="T7" fmla="*/ 61 h 64"/>
                  <a:gd name="T8" fmla="*/ 4 w 73"/>
                  <a:gd name="T9" fmla="*/ 61 h 64"/>
                  <a:gd name="T10" fmla="*/ 4 w 73"/>
                  <a:gd name="T11" fmla="*/ 61 h 64"/>
                  <a:gd name="T12" fmla="*/ 4 w 73"/>
                  <a:gd name="T13" fmla="*/ 49 h 64"/>
                  <a:gd name="T14" fmla="*/ 56 w 73"/>
                  <a:gd name="T15" fmla="*/ 3 h 64"/>
                  <a:gd name="T16" fmla="*/ 69 w 73"/>
                  <a:gd name="T17"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64">
                    <a:moveTo>
                      <a:pt x="69" y="4"/>
                    </a:moveTo>
                    <a:cubicBezTo>
                      <a:pt x="69" y="4"/>
                      <a:pt x="69" y="4"/>
                      <a:pt x="69" y="4"/>
                    </a:cubicBezTo>
                    <a:cubicBezTo>
                      <a:pt x="73" y="7"/>
                      <a:pt x="73" y="12"/>
                      <a:pt x="69" y="15"/>
                    </a:cubicBezTo>
                    <a:cubicBezTo>
                      <a:pt x="17" y="61"/>
                      <a:pt x="17" y="61"/>
                      <a:pt x="17" y="61"/>
                    </a:cubicBezTo>
                    <a:cubicBezTo>
                      <a:pt x="14" y="64"/>
                      <a:pt x="8" y="64"/>
                      <a:pt x="4" y="61"/>
                    </a:cubicBezTo>
                    <a:cubicBezTo>
                      <a:pt x="4" y="61"/>
                      <a:pt x="4" y="61"/>
                      <a:pt x="4" y="61"/>
                    </a:cubicBezTo>
                    <a:cubicBezTo>
                      <a:pt x="0" y="57"/>
                      <a:pt x="0" y="52"/>
                      <a:pt x="4" y="49"/>
                    </a:cubicBezTo>
                    <a:cubicBezTo>
                      <a:pt x="56" y="3"/>
                      <a:pt x="56" y="3"/>
                      <a:pt x="56" y="3"/>
                    </a:cubicBezTo>
                    <a:cubicBezTo>
                      <a:pt x="60" y="0"/>
                      <a:pt x="66" y="1"/>
                      <a:pt x="6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41"/>
              <p:cNvSpPr/>
              <p:nvPr/>
            </p:nvSpPr>
            <p:spPr bwMode="auto">
              <a:xfrm>
                <a:off x="3381375" y="2017713"/>
                <a:ext cx="406400" cy="368300"/>
              </a:xfrm>
              <a:custGeom>
                <a:avLst/>
                <a:gdLst>
                  <a:gd name="T0" fmla="*/ 0 w 108"/>
                  <a:gd name="T1" fmla="*/ 69 h 98"/>
                  <a:gd name="T2" fmla="*/ 27 w 108"/>
                  <a:gd name="T3" fmla="*/ 98 h 98"/>
                  <a:gd name="T4" fmla="*/ 60 w 108"/>
                  <a:gd name="T5" fmla="*/ 82 h 98"/>
                  <a:gd name="T6" fmla="*/ 108 w 108"/>
                  <a:gd name="T7" fmla="*/ 15 h 98"/>
                  <a:gd name="T8" fmla="*/ 83 w 108"/>
                  <a:gd name="T9" fmla="*/ 0 h 98"/>
                  <a:gd name="T10" fmla="*/ 22 w 108"/>
                  <a:gd name="T11" fmla="*/ 27 h 98"/>
                  <a:gd name="T12" fmla="*/ 0 w 108"/>
                  <a:gd name="T13" fmla="*/ 69 h 98"/>
                </a:gdLst>
                <a:ahLst/>
                <a:cxnLst>
                  <a:cxn ang="0">
                    <a:pos x="T0" y="T1"/>
                  </a:cxn>
                  <a:cxn ang="0">
                    <a:pos x="T2" y="T3"/>
                  </a:cxn>
                  <a:cxn ang="0">
                    <a:pos x="T4" y="T5"/>
                  </a:cxn>
                  <a:cxn ang="0">
                    <a:pos x="T6" y="T7"/>
                  </a:cxn>
                  <a:cxn ang="0">
                    <a:pos x="T8" y="T9"/>
                  </a:cxn>
                  <a:cxn ang="0">
                    <a:pos x="T10" y="T11"/>
                  </a:cxn>
                  <a:cxn ang="0">
                    <a:pos x="T12" y="T13"/>
                  </a:cxn>
                </a:cxnLst>
                <a:rect l="0" t="0" r="r" b="b"/>
                <a:pathLst>
                  <a:path w="108" h="98">
                    <a:moveTo>
                      <a:pt x="0" y="69"/>
                    </a:moveTo>
                    <a:cubicBezTo>
                      <a:pt x="27" y="98"/>
                      <a:pt x="27" y="98"/>
                      <a:pt x="27" y="98"/>
                    </a:cubicBezTo>
                    <a:cubicBezTo>
                      <a:pt x="60" y="82"/>
                      <a:pt x="60" y="82"/>
                      <a:pt x="60" y="82"/>
                    </a:cubicBezTo>
                    <a:cubicBezTo>
                      <a:pt x="77" y="73"/>
                      <a:pt x="99" y="33"/>
                      <a:pt x="108" y="15"/>
                    </a:cubicBezTo>
                    <a:cubicBezTo>
                      <a:pt x="83" y="0"/>
                      <a:pt x="83" y="0"/>
                      <a:pt x="83" y="0"/>
                    </a:cubicBezTo>
                    <a:cubicBezTo>
                      <a:pt x="22" y="27"/>
                      <a:pt x="22" y="27"/>
                      <a:pt x="22" y="27"/>
                    </a:cubicBezTo>
                    <a:lnTo>
                      <a:pt x="0" y="69"/>
                    </a:ln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42"/>
              <p:cNvSpPr/>
              <p:nvPr/>
            </p:nvSpPr>
            <p:spPr bwMode="auto">
              <a:xfrm>
                <a:off x="3378200" y="1147763"/>
                <a:ext cx="838200" cy="1362075"/>
              </a:xfrm>
              <a:custGeom>
                <a:avLst/>
                <a:gdLst>
                  <a:gd name="T0" fmla="*/ 516 w 528"/>
                  <a:gd name="T1" fmla="*/ 0 h 858"/>
                  <a:gd name="T2" fmla="*/ 528 w 528"/>
                  <a:gd name="T3" fmla="*/ 7 h 858"/>
                  <a:gd name="T4" fmla="*/ 35 w 528"/>
                  <a:gd name="T5" fmla="*/ 858 h 858"/>
                  <a:gd name="T6" fmla="*/ 0 w 528"/>
                  <a:gd name="T7" fmla="*/ 837 h 858"/>
                  <a:gd name="T8" fmla="*/ 516 w 528"/>
                  <a:gd name="T9" fmla="*/ 0 h 858"/>
                </a:gdLst>
                <a:ahLst/>
                <a:cxnLst>
                  <a:cxn ang="0">
                    <a:pos x="T0" y="T1"/>
                  </a:cxn>
                  <a:cxn ang="0">
                    <a:pos x="T2" y="T3"/>
                  </a:cxn>
                  <a:cxn ang="0">
                    <a:pos x="T4" y="T5"/>
                  </a:cxn>
                  <a:cxn ang="0">
                    <a:pos x="T6" y="T7"/>
                  </a:cxn>
                  <a:cxn ang="0">
                    <a:pos x="T8" y="T9"/>
                  </a:cxn>
                </a:cxnLst>
                <a:rect l="0" t="0" r="r" b="b"/>
                <a:pathLst>
                  <a:path w="528" h="858">
                    <a:moveTo>
                      <a:pt x="516" y="0"/>
                    </a:moveTo>
                    <a:lnTo>
                      <a:pt x="528" y="7"/>
                    </a:lnTo>
                    <a:lnTo>
                      <a:pt x="35" y="858"/>
                    </a:lnTo>
                    <a:lnTo>
                      <a:pt x="0" y="837"/>
                    </a:lnTo>
                    <a:lnTo>
                      <a:pt x="516" y="0"/>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43"/>
              <p:cNvSpPr/>
              <p:nvPr/>
            </p:nvSpPr>
            <p:spPr bwMode="auto">
              <a:xfrm>
                <a:off x="3449638" y="1943100"/>
                <a:ext cx="239713" cy="239713"/>
              </a:xfrm>
              <a:custGeom>
                <a:avLst/>
                <a:gdLst>
                  <a:gd name="T0" fmla="*/ 3 w 64"/>
                  <a:gd name="T1" fmla="*/ 58 h 64"/>
                  <a:gd name="T2" fmla="*/ 7 w 64"/>
                  <a:gd name="T3" fmla="*/ 64 h 64"/>
                  <a:gd name="T4" fmla="*/ 13 w 64"/>
                  <a:gd name="T5" fmla="*/ 59 h 64"/>
                  <a:gd name="T6" fmla="*/ 58 w 64"/>
                  <a:gd name="T7" fmla="*/ 24 h 64"/>
                  <a:gd name="T8" fmla="*/ 63 w 64"/>
                  <a:gd name="T9" fmla="*/ 11 h 64"/>
                  <a:gd name="T10" fmla="*/ 56 w 64"/>
                  <a:gd name="T11" fmla="*/ 2 h 64"/>
                  <a:gd name="T12" fmla="*/ 5 w 64"/>
                  <a:gd name="T13" fmla="*/ 42 h 64"/>
                  <a:gd name="T14" fmla="*/ 3 w 64"/>
                  <a:gd name="T15" fmla="*/ 58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4">
                    <a:moveTo>
                      <a:pt x="3" y="58"/>
                    </a:moveTo>
                    <a:cubicBezTo>
                      <a:pt x="7" y="64"/>
                      <a:pt x="7" y="64"/>
                      <a:pt x="7" y="64"/>
                    </a:cubicBezTo>
                    <a:cubicBezTo>
                      <a:pt x="13" y="59"/>
                      <a:pt x="13" y="59"/>
                      <a:pt x="13" y="59"/>
                    </a:cubicBezTo>
                    <a:cubicBezTo>
                      <a:pt x="58" y="24"/>
                      <a:pt x="58" y="24"/>
                      <a:pt x="58" y="24"/>
                    </a:cubicBezTo>
                    <a:cubicBezTo>
                      <a:pt x="63" y="20"/>
                      <a:pt x="64" y="15"/>
                      <a:pt x="63" y="11"/>
                    </a:cubicBezTo>
                    <a:cubicBezTo>
                      <a:pt x="63" y="7"/>
                      <a:pt x="59" y="0"/>
                      <a:pt x="56" y="2"/>
                    </a:cubicBezTo>
                    <a:cubicBezTo>
                      <a:pt x="5" y="42"/>
                      <a:pt x="5" y="42"/>
                      <a:pt x="5" y="42"/>
                    </a:cubicBezTo>
                    <a:cubicBezTo>
                      <a:pt x="1" y="46"/>
                      <a:pt x="0" y="53"/>
                      <a:pt x="3" y="58"/>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44"/>
              <p:cNvSpPr/>
              <p:nvPr/>
            </p:nvSpPr>
            <p:spPr bwMode="auto">
              <a:xfrm>
                <a:off x="3625850" y="1946275"/>
                <a:ext cx="49213" cy="49213"/>
              </a:xfrm>
              <a:custGeom>
                <a:avLst/>
                <a:gdLst>
                  <a:gd name="T0" fmla="*/ 12 w 13"/>
                  <a:gd name="T1" fmla="*/ 1 h 13"/>
                  <a:gd name="T2" fmla="*/ 10 w 13"/>
                  <a:gd name="T3" fmla="*/ 0 h 13"/>
                  <a:gd name="T4" fmla="*/ 0 w 13"/>
                  <a:gd name="T5" fmla="*/ 9 h 13"/>
                  <a:gd name="T6" fmla="*/ 12 w 13"/>
                  <a:gd name="T7" fmla="*/ 5 h 13"/>
                  <a:gd name="T8" fmla="*/ 12 w 13"/>
                  <a:gd name="T9" fmla="*/ 1 h 13"/>
                </a:gdLst>
                <a:ahLst/>
                <a:cxnLst>
                  <a:cxn ang="0">
                    <a:pos x="T0" y="T1"/>
                  </a:cxn>
                  <a:cxn ang="0">
                    <a:pos x="T2" y="T3"/>
                  </a:cxn>
                  <a:cxn ang="0">
                    <a:pos x="T4" y="T5"/>
                  </a:cxn>
                  <a:cxn ang="0">
                    <a:pos x="T6" y="T7"/>
                  </a:cxn>
                  <a:cxn ang="0">
                    <a:pos x="T8" y="T9"/>
                  </a:cxn>
                </a:cxnLst>
                <a:rect l="0" t="0" r="r" b="b"/>
                <a:pathLst>
                  <a:path w="13" h="13">
                    <a:moveTo>
                      <a:pt x="12" y="1"/>
                    </a:moveTo>
                    <a:cubicBezTo>
                      <a:pt x="11" y="0"/>
                      <a:pt x="10" y="0"/>
                      <a:pt x="10" y="0"/>
                    </a:cubicBezTo>
                    <a:cubicBezTo>
                      <a:pt x="0" y="9"/>
                      <a:pt x="0" y="9"/>
                      <a:pt x="0" y="9"/>
                    </a:cubicBezTo>
                    <a:cubicBezTo>
                      <a:pt x="4" y="13"/>
                      <a:pt x="9" y="10"/>
                      <a:pt x="12" y="5"/>
                    </a:cubicBezTo>
                    <a:cubicBezTo>
                      <a:pt x="13" y="4"/>
                      <a:pt x="13" y="2"/>
                      <a:pt x="12" y="1"/>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5"/>
              <p:cNvSpPr/>
              <p:nvPr/>
            </p:nvSpPr>
            <p:spPr bwMode="auto">
              <a:xfrm>
                <a:off x="3576638" y="2198688"/>
                <a:ext cx="117475" cy="79375"/>
              </a:xfrm>
              <a:custGeom>
                <a:avLst/>
                <a:gdLst>
                  <a:gd name="T0" fmla="*/ 29 w 31"/>
                  <a:gd name="T1" fmla="*/ 6 h 21"/>
                  <a:gd name="T2" fmla="*/ 29 w 31"/>
                  <a:gd name="T3" fmla="*/ 6 h 21"/>
                  <a:gd name="T4" fmla="*/ 26 w 31"/>
                  <a:gd name="T5" fmla="*/ 16 h 21"/>
                  <a:gd name="T6" fmla="*/ 13 w 31"/>
                  <a:gd name="T7" fmla="*/ 20 h 21"/>
                  <a:gd name="T8" fmla="*/ 2 w 31"/>
                  <a:gd name="T9" fmla="*/ 16 h 21"/>
                  <a:gd name="T10" fmla="*/ 2 w 31"/>
                  <a:gd name="T11" fmla="*/ 16 h 21"/>
                  <a:gd name="T12" fmla="*/ 6 w 31"/>
                  <a:gd name="T13" fmla="*/ 6 h 21"/>
                  <a:gd name="T14" fmla="*/ 19 w 31"/>
                  <a:gd name="T15" fmla="*/ 2 h 21"/>
                  <a:gd name="T16" fmla="*/ 29 w 31"/>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1">
                    <a:moveTo>
                      <a:pt x="29" y="6"/>
                    </a:moveTo>
                    <a:cubicBezTo>
                      <a:pt x="29" y="6"/>
                      <a:pt x="29" y="6"/>
                      <a:pt x="29" y="6"/>
                    </a:cubicBezTo>
                    <a:cubicBezTo>
                      <a:pt x="31" y="10"/>
                      <a:pt x="29" y="14"/>
                      <a:pt x="26" y="16"/>
                    </a:cubicBezTo>
                    <a:cubicBezTo>
                      <a:pt x="13" y="20"/>
                      <a:pt x="13" y="20"/>
                      <a:pt x="13" y="20"/>
                    </a:cubicBezTo>
                    <a:cubicBezTo>
                      <a:pt x="9" y="21"/>
                      <a:pt x="4" y="19"/>
                      <a:pt x="2" y="16"/>
                    </a:cubicBezTo>
                    <a:cubicBezTo>
                      <a:pt x="2" y="16"/>
                      <a:pt x="2" y="16"/>
                      <a:pt x="2" y="16"/>
                    </a:cubicBezTo>
                    <a:cubicBezTo>
                      <a:pt x="0" y="12"/>
                      <a:pt x="2" y="8"/>
                      <a:pt x="6" y="6"/>
                    </a:cubicBezTo>
                    <a:cubicBezTo>
                      <a:pt x="19" y="2"/>
                      <a:pt x="19" y="2"/>
                      <a:pt x="19" y="2"/>
                    </a:cubicBezTo>
                    <a:cubicBezTo>
                      <a:pt x="22" y="0"/>
                      <a:pt x="27" y="2"/>
                      <a:pt x="29" y="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46"/>
              <p:cNvSpPr/>
              <p:nvPr/>
            </p:nvSpPr>
            <p:spPr bwMode="auto">
              <a:xfrm>
                <a:off x="3622675" y="2111375"/>
                <a:ext cx="123825" cy="90488"/>
              </a:xfrm>
              <a:custGeom>
                <a:avLst/>
                <a:gdLst>
                  <a:gd name="T0" fmla="*/ 31 w 33"/>
                  <a:gd name="T1" fmla="*/ 7 h 24"/>
                  <a:gd name="T2" fmla="*/ 31 w 33"/>
                  <a:gd name="T3" fmla="*/ 7 h 24"/>
                  <a:gd name="T4" fmla="*/ 27 w 33"/>
                  <a:gd name="T5" fmla="*/ 18 h 24"/>
                  <a:gd name="T6" fmla="*/ 14 w 33"/>
                  <a:gd name="T7" fmla="*/ 22 h 24"/>
                  <a:gd name="T8" fmla="*/ 2 w 33"/>
                  <a:gd name="T9" fmla="*/ 17 h 24"/>
                  <a:gd name="T10" fmla="*/ 2 w 33"/>
                  <a:gd name="T11" fmla="*/ 17 h 24"/>
                  <a:gd name="T12" fmla="*/ 6 w 33"/>
                  <a:gd name="T13" fmla="*/ 6 h 24"/>
                  <a:gd name="T14" fmla="*/ 19 w 33"/>
                  <a:gd name="T15" fmla="*/ 2 h 24"/>
                  <a:gd name="T16" fmla="*/ 31 w 33"/>
                  <a:gd name="T1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
                    <a:moveTo>
                      <a:pt x="31" y="7"/>
                    </a:moveTo>
                    <a:cubicBezTo>
                      <a:pt x="31" y="7"/>
                      <a:pt x="31" y="7"/>
                      <a:pt x="31" y="7"/>
                    </a:cubicBezTo>
                    <a:cubicBezTo>
                      <a:pt x="33" y="11"/>
                      <a:pt x="31" y="16"/>
                      <a:pt x="27" y="18"/>
                    </a:cubicBezTo>
                    <a:cubicBezTo>
                      <a:pt x="14" y="22"/>
                      <a:pt x="14" y="22"/>
                      <a:pt x="14" y="22"/>
                    </a:cubicBezTo>
                    <a:cubicBezTo>
                      <a:pt x="10" y="24"/>
                      <a:pt x="4" y="21"/>
                      <a:pt x="2" y="17"/>
                    </a:cubicBezTo>
                    <a:cubicBezTo>
                      <a:pt x="2" y="17"/>
                      <a:pt x="2" y="17"/>
                      <a:pt x="2" y="17"/>
                    </a:cubicBezTo>
                    <a:cubicBezTo>
                      <a:pt x="0" y="12"/>
                      <a:pt x="1" y="8"/>
                      <a:pt x="6" y="6"/>
                    </a:cubicBezTo>
                    <a:cubicBezTo>
                      <a:pt x="19" y="2"/>
                      <a:pt x="19" y="2"/>
                      <a:pt x="19" y="2"/>
                    </a:cubicBezTo>
                    <a:cubicBezTo>
                      <a:pt x="23" y="0"/>
                      <a:pt x="29" y="2"/>
                      <a:pt x="31" y="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47"/>
              <p:cNvSpPr/>
              <p:nvPr/>
            </p:nvSpPr>
            <p:spPr bwMode="auto">
              <a:xfrm>
                <a:off x="3625850" y="2133600"/>
                <a:ext cx="68263" cy="60325"/>
              </a:xfrm>
              <a:custGeom>
                <a:avLst/>
                <a:gdLst>
                  <a:gd name="T0" fmla="*/ 16 w 18"/>
                  <a:gd name="T1" fmla="*/ 5 h 16"/>
                  <a:gd name="T2" fmla="*/ 16 w 18"/>
                  <a:gd name="T3" fmla="*/ 5 h 16"/>
                  <a:gd name="T4" fmla="*/ 13 w 18"/>
                  <a:gd name="T5" fmla="*/ 14 h 16"/>
                  <a:gd name="T6" fmla="*/ 12 w 18"/>
                  <a:gd name="T7" fmla="*/ 14 h 16"/>
                  <a:gd name="T8" fmla="*/ 2 w 18"/>
                  <a:gd name="T9" fmla="*/ 10 h 16"/>
                  <a:gd name="T10" fmla="*/ 2 w 18"/>
                  <a:gd name="T11" fmla="*/ 10 h 16"/>
                  <a:gd name="T12" fmla="*/ 5 w 18"/>
                  <a:gd name="T13" fmla="*/ 2 h 16"/>
                  <a:gd name="T14" fmla="*/ 7 w 18"/>
                  <a:gd name="T15" fmla="*/ 1 h 16"/>
                  <a:gd name="T16" fmla="*/ 16 w 18"/>
                  <a:gd name="T1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6" y="5"/>
                    </a:moveTo>
                    <a:cubicBezTo>
                      <a:pt x="16" y="5"/>
                      <a:pt x="16" y="5"/>
                      <a:pt x="16" y="5"/>
                    </a:cubicBezTo>
                    <a:cubicBezTo>
                      <a:pt x="18" y="9"/>
                      <a:pt x="17" y="13"/>
                      <a:pt x="13" y="14"/>
                    </a:cubicBezTo>
                    <a:cubicBezTo>
                      <a:pt x="12" y="14"/>
                      <a:pt x="12" y="14"/>
                      <a:pt x="12" y="14"/>
                    </a:cubicBezTo>
                    <a:cubicBezTo>
                      <a:pt x="8" y="16"/>
                      <a:pt x="4" y="14"/>
                      <a:pt x="2" y="10"/>
                    </a:cubicBezTo>
                    <a:cubicBezTo>
                      <a:pt x="2" y="10"/>
                      <a:pt x="2" y="10"/>
                      <a:pt x="2" y="10"/>
                    </a:cubicBezTo>
                    <a:cubicBezTo>
                      <a:pt x="0" y="7"/>
                      <a:pt x="2" y="3"/>
                      <a:pt x="5" y="2"/>
                    </a:cubicBezTo>
                    <a:cubicBezTo>
                      <a:pt x="7" y="1"/>
                      <a:pt x="7" y="1"/>
                      <a:pt x="7" y="1"/>
                    </a:cubicBezTo>
                    <a:cubicBezTo>
                      <a:pt x="10" y="0"/>
                      <a:pt x="15" y="2"/>
                      <a:pt x="16" y="5"/>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48"/>
              <p:cNvSpPr/>
              <p:nvPr/>
            </p:nvSpPr>
            <p:spPr bwMode="auto">
              <a:xfrm>
                <a:off x="3584575" y="2217738"/>
                <a:ext cx="60325" cy="55563"/>
              </a:xfrm>
              <a:custGeom>
                <a:avLst/>
                <a:gdLst>
                  <a:gd name="T0" fmla="*/ 15 w 16"/>
                  <a:gd name="T1" fmla="*/ 5 h 15"/>
                  <a:gd name="T2" fmla="*/ 15 w 16"/>
                  <a:gd name="T3" fmla="*/ 5 h 15"/>
                  <a:gd name="T4" fmla="*/ 12 w 16"/>
                  <a:gd name="T5" fmla="*/ 13 h 15"/>
                  <a:gd name="T6" fmla="*/ 11 w 16"/>
                  <a:gd name="T7" fmla="*/ 14 h 15"/>
                  <a:gd name="T8" fmla="*/ 2 w 16"/>
                  <a:gd name="T9" fmla="*/ 10 h 15"/>
                  <a:gd name="T10" fmla="*/ 2 w 16"/>
                  <a:gd name="T11" fmla="*/ 10 h 15"/>
                  <a:gd name="T12" fmla="*/ 5 w 16"/>
                  <a:gd name="T13" fmla="*/ 2 h 15"/>
                  <a:gd name="T14" fmla="*/ 6 w 16"/>
                  <a:gd name="T15" fmla="*/ 1 h 15"/>
                  <a:gd name="T16" fmla="*/ 15 w 16"/>
                  <a:gd name="T1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5"/>
                    </a:moveTo>
                    <a:cubicBezTo>
                      <a:pt x="15" y="5"/>
                      <a:pt x="15" y="5"/>
                      <a:pt x="15" y="5"/>
                    </a:cubicBezTo>
                    <a:cubicBezTo>
                      <a:pt x="16" y="9"/>
                      <a:pt x="15" y="12"/>
                      <a:pt x="12" y="13"/>
                    </a:cubicBezTo>
                    <a:cubicBezTo>
                      <a:pt x="11" y="14"/>
                      <a:pt x="11" y="14"/>
                      <a:pt x="11" y="14"/>
                    </a:cubicBezTo>
                    <a:cubicBezTo>
                      <a:pt x="7" y="15"/>
                      <a:pt x="3" y="13"/>
                      <a:pt x="2" y="10"/>
                    </a:cubicBezTo>
                    <a:cubicBezTo>
                      <a:pt x="2" y="10"/>
                      <a:pt x="2" y="10"/>
                      <a:pt x="2" y="10"/>
                    </a:cubicBezTo>
                    <a:cubicBezTo>
                      <a:pt x="0" y="7"/>
                      <a:pt x="1" y="3"/>
                      <a:pt x="5" y="2"/>
                    </a:cubicBezTo>
                    <a:cubicBezTo>
                      <a:pt x="6" y="1"/>
                      <a:pt x="6" y="1"/>
                      <a:pt x="6" y="1"/>
                    </a:cubicBezTo>
                    <a:cubicBezTo>
                      <a:pt x="9" y="0"/>
                      <a:pt x="13" y="2"/>
                      <a:pt x="15" y="5"/>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49"/>
              <p:cNvSpPr/>
              <p:nvPr/>
            </p:nvSpPr>
            <p:spPr bwMode="auto">
              <a:xfrm>
                <a:off x="3670300" y="2020888"/>
                <a:ext cx="125413" cy="90488"/>
              </a:xfrm>
              <a:custGeom>
                <a:avLst/>
                <a:gdLst>
                  <a:gd name="T0" fmla="*/ 31 w 33"/>
                  <a:gd name="T1" fmla="*/ 7 h 24"/>
                  <a:gd name="T2" fmla="*/ 31 w 33"/>
                  <a:gd name="T3" fmla="*/ 7 h 24"/>
                  <a:gd name="T4" fmla="*/ 27 w 33"/>
                  <a:gd name="T5" fmla="*/ 18 h 24"/>
                  <a:gd name="T6" fmla="*/ 14 w 33"/>
                  <a:gd name="T7" fmla="*/ 22 h 24"/>
                  <a:gd name="T8" fmla="*/ 2 w 33"/>
                  <a:gd name="T9" fmla="*/ 17 h 24"/>
                  <a:gd name="T10" fmla="*/ 2 w 33"/>
                  <a:gd name="T11" fmla="*/ 17 h 24"/>
                  <a:gd name="T12" fmla="*/ 6 w 33"/>
                  <a:gd name="T13" fmla="*/ 6 h 24"/>
                  <a:gd name="T14" fmla="*/ 19 w 33"/>
                  <a:gd name="T15" fmla="*/ 1 h 24"/>
                  <a:gd name="T16" fmla="*/ 31 w 33"/>
                  <a:gd name="T1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
                    <a:moveTo>
                      <a:pt x="31" y="7"/>
                    </a:moveTo>
                    <a:cubicBezTo>
                      <a:pt x="31" y="7"/>
                      <a:pt x="31" y="7"/>
                      <a:pt x="31" y="7"/>
                    </a:cubicBezTo>
                    <a:cubicBezTo>
                      <a:pt x="33" y="11"/>
                      <a:pt x="32" y="16"/>
                      <a:pt x="27" y="18"/>
                    </a:cubicBezTo>
                    <a:cubicBezTo>
                      <a:pt x="14" y="22"/>
                      <a:pt x="14" y="22"/>
                      <a:pt x="14" y="22"/>
                    </a:cubicBezTo>
                    <a:cubicBezTo>
                      <a:pt x="10" y="24"/>
                      <a:pt x="4" y="21"/>
                      <a:pt x="2" y="17"/>
                    </a:cubicBezTo>
                    <a:cubicBezTo>
                      <a:pt x="2" y="17"/>
                      <a:pt x="2" y="17"/>
                      <a:pt x="2" y="17"/>
                    </a:cubicBezTo>
                    <a:cubicBezTo>
                      <a:pt x="0" y="12"/>
                      <a:pt x="2" y="7"/>
                      <a:pt x="6" y="6"/>
                    </a:cubicBezTo>
                    <a:cubicBezTo>
                      <a:pt x="19" y="1"/>
                      <a:pt x="19" y="1"/>
                      <a:pt x="19" y="1"/>
                    </a:cubicBezTo>
                    <a:cubicBezTo>
                      <a:pt x="23" y="0"/>
                      <a:pt x="29" y="2"/>
                      <a:pt x="31" y="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0"/>
              <p:cNvSpPr/>
              <p:nvPr/>
            </p:nvSpPr>
            <p:spPr bwMode="auto">
              <a:xfrm>
                <a:off x="3678238" y="2044700"/>
                <a:ext cx="68263" cy="58738"/>
              </a:xfrm>
              <a:custGeom>
                <a:avLst/>
                <a:gdLst>
                  <a:gd name="T0" fmla="*/ 16 w 18"/>
                  <a:gd name="T1" fmla="*/ 5 h 16"/>
                  <a:gd name="T2" fmla="*/ 16 w 18"/>
                  <a:gd name="T3" fmla="*/ 5 h 16"/>
                  <a:gd name="T4" fmla="*/ 13 w 18"/>
                  <a:gd name="T5" fmla="*/ 14 h 16"/>
                  <a:gd name="T6" fmla="*/ 11 w 18"/>
                  <a:gd name="T7" fmla="*/ 14 h 16"/>
                  <a:gd name="T8" fmla="*/ 2 w 18"/>
                  <a:gd name="T9" fmla="*/ 10 h 16"/>
                  <a:gd name="T10" fmla="*/ 2 w 18"/>
                  <a:gd name="T11" fmla="*/ 10 h 16"/>
                  <a:gd name="T12" fmla="*/ 5 w 18"/>
                  <a:gd name="T13" fmla="*/ 2 h 16"/>
                  <a:gd name="T14" fmla="*/ 6 w 18"/>
                  <a:gd name="T15" fmla="*/ 1 h 16"/>
                  <a:gd name="T16" fmla="*/ 16 w 18"/>
                  <a:gd name="T1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6" y="5"/>
                    </a:moveTo>
                    <a:cubicBezTo>
                      <a:pt x="16" y="5"/>
                      <a:pt x="16" y="5"/>
                      <a:pt x="16" y="5"/>
                    </a:cubicBezTo>
                    <a:cubicBezTo>
                      <a:pt x="18" y="9"/>
                      <a:pt x="16" y="13"/>
                      <a:pt x="13" y="14"/>
                    </a:cubicBezTo>
                    <a:cubicBezTo>
                      <a:pt x="11" y="14"/>
                      <a:pt x="11" y="14"/>
                      <a:pt x="11" y="14"/>
                    </a:cubicBezTo>
                    <a:cubicBezTo>
                      <a:pt x="8" y="16"/>
                      <a:pt x="3" y="14"/>
                      <a:pt x="2" y="10"/>
                    </a:cubicBezTo>
                    <a:cubicBezTo>
                      <a:pt x="2" y="10"/>
                      <a:pt x="2" y="10"/>
                      <a:pt x="2" y="10"/>
                    </a:cubicBezTo>
                    <a:cubicBezTo>
                      <a:pt x="0" y="7"/>
                      <a:pt x="1" y="3"/>
                      <a:pt x="5" y="2"/>
                    </a:cubicBezTo>
                    <a:cubicBezTo>
                      <a:pt x="6" y="1"/>
                      <a:pt x="6" y="1"/>
                      <a:pt x="6" y="1"/>
                    </a:cubicBezTo>
                    <a:cubicBezTo>
                      <a:pt x="10" y="0"/>
                      <a:pt x="14" y="2"/>
                      <a:pt x="16" y="5"/>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1"/>
              <p:cNvSpPr/>
              <p:nvPr/>
            </p:nvSpPr>
            <p:spPr bwMode="auto">
              <a:xfrm>
                <a:off x="3381375" y="2092325"/>
                <a:ext cx="222250" cy="263525"/>
              </a:xfrm>
              <a:custGeom>
                <a:avLst/>
                <a:gdLst>
                  <a:gd name="T0" fmla="*/ 0 w 59"/>
                  <a:gd name="T1" fmla="*/ 49 h 70"/>
                  <a:gd name="T2" fmla="*/ 19 w 59"/>
                  <a:gd name="T3" fmla="*/ 70 h 70"/>
                  <a:gd name="T4" fmla="*/ 44 w 59"/>
                  <a:gd name="T5" fmla="*/ 8 h 70"/>
                  <a:gd name="T6" fmla="*/ 38 w 59"/>
                  <a:gd name="T7" fmla="*/ 0 h 70"/>
                  <a:gd name="T8" fmla="*/ 22 w 59"/>
                  <a:gd name="T9" fmla="*/ 7 h 70"/>
                  <a:gd name="T10" fmla="*/ 0 w 59"/>
                  <a:gd name="T11" fmla="*/ 49 h 70"/>
                </a:gdLst>
                <a:ahLst/>
                <a:cxnLst>
                  <a:cxn ang="0">
                    <a:pos x="T0" y="T1"/>
                  </a:cxn>
                  <a:cxn ang="0">
                    <a:pos x="T2" y="T3"/>
                  </a:cxn>
                  <a:cxn ang="0">
                    <a:pos x="T4" y="T5"/>
                  </a:cxn>
                  <a:cxn ang="0">
                    <a:pos x="T6" y="T7"/>
                  </a:cxn>
                  <a:cxn ang="0">
                    <a:pos x="T8" y="T9"/>
                  </a:cxn>
                  <a:cxn ang="0">
                    <a:pos x="T10" y="T11"/>
                  </a:cxn>
                </a:cxnLst>
                <a:rect l="0" t="0" r="r" b="b"/>
                <a:pathLst>
                  <a:path w="59" h="70">
                    <a:moveTo>
                      <a:pt x="0" y="49"/>
                    </a:moveTo>
                    <a:cubicBezTo>
                      <a:pt x="19" y="70"/>
                      <a:pt x="19" y="70"/>
                      <a:pt x="19" y="70"/>
                    </a:cubicBezTo>
                    <a:cubicBezTo>
                      <a:pt x="35" y="57"/>
                      <a:pt x="59" y="28"/>
                      <a:pt x="44" y="8"/>
                    </a:cubicBezTo>
                    <a:cubicBezTo>
                      <a:pt x="42" y="5"/>
                      <a:pt x="40" y="2"/>
                      <a:pt x="38" y="0"/>
                    </a:cubicBezTo>
                    <a:cubicBezTo>
                      <a:pt x="22" y="7"/>
                      <a:pt x="22" y="7"/>
                      <a:pt x="22" y="7"/>
                    </a:cubicBezTo>
                    <a:lnTo>
                      <a:pt x="0" y="49"/>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52"/>
              <p:cNvSpPr/>
              <p:nvPr/>
            </p:nvSpPr>
            <p:spPr bwMode="auto">
              <a:xfrm>
                <a:off x="3265488" y="2209800"/>
                <a:ext cx="269875" cy="282575"/>
              </a:xfrm>
              <a:custGeom>
                <a:avLst/>
                <a:gdLst>
                  <a:gd name="T0" fmla="*/ 0 w 170"/>
                  <a:gd name="T1" fmla="*/ 50 h 178"/>
                  <a:gd name="T2" fmla="*/ 116 w 170"/>
                  <a:gd name="T3" fmla="*/ 178 h 178"/>
                  <a:gd name="T4" fmla="*/ 170 w 170"/>
                  <a:gd name="T5" fmla="*/ 128 h 178"/>
                  <a:gd name="T6" fmla="*/ 54 w 170"/>
                  <a:gd name="T7" fmla="*/ 0 h 178"/>
                  <a:gd name="T8" fmla="*/ 0 w 170"/>
                  <a:gd name="T9" fmla="*/ 50 h 178"/>
                </a:gdLst>
                <a:ahLst/>
                <a:cxnLst>
                  <a:cxn ang="0">
                    <a:pos x="T0" y="T1"/>
                  </a:cxn>
                  <a:cxn ang="0">
                    <a:pos x="T2" y="T3"/>
                  </a:cxn>
                  <a:cxn ang="0">
                    <a:pos x="T4" y="T5"/>
                  </a:cxn>
                  <a:cxn ang="0">
                    <a:pos x="T6" y="T7"/>
                  </a:cxn>
                  <a:cxn ang="0">
                    <a:pos x="T8" y="T9"/>
                  </a:cxn>
                </a:cxnLst>
                <a:rect l="0" t="0" r="r" b="b"/>
                <a:pathLst>
                  <a:path w="170" h="178">
                    <a:moveTo>
                      <a:pt x="0" y="50"/>
                    </a:moveTo>
                    <a:lnTo>
                      <a:pt x="116" y="178"/>
                    </a:lnTo>
                    <a:lnTo>
                      <a:pt x="170" y="128"/>
                    </a:lnTo>
                    <a:lnTo>
                      <a:pt x="54"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3"/>
              <p:cNvSpPr/>
              <p:nvPr/>
            </p:nvSpPr>
            <p:spPr bwMode="auto">
              <a:xfrm>
                <a:off x="2941638" y="2254250"/>
                <a:ext cx="544513" cy="633413"/>
              </a:xfrm>
              <a:custGeom>
                <a:avLst/>
                <a:gdLst>
                  <a:gd name="T0" fmla="*/ 0 w 145"/>
                  <a:gd name="T1" fmla="*/ 38 h 168"/>
                  <a:gd name="T2" fmla="*/ 21 w 145"/>
                  <a:gd name="T3" fmla="*/ 62 h 168"/>
                  <a:gd name="T4" fmla="*/ 92 w 145"/>
                  <a:gd name="T5" fmla="*/ 0 h 168"/>
                  <a:gd name="T6" fmla="*/ 92 w 145"/>
                  <a:gd name="T7" fmla="*/ 0 h 168"/>
                  <a:gd name="T8" fmla="*/ 145 w 145"/>
                  <a:gd name="T9" fmla="*/ 59 h 168"/>
                  <a:gd name="T10" fmla="*/ 145 w 145"/>
                  <a:gd name="T11" fmla="*/ 60 h 168"/>
                  <a:gd name="T12" fmla="*/ 36 w 145"/>
                  <a:gd name="T13" fmla="*/ 155 h 168"/>
                  <a:gd name="T14" fmla="*/ 0 w 145"/>
                  <a:gd name="T15" fmla="*/ 158 h 168"/>
                  <a:gd name="T16" fmla="*/ 0 w 145"/>
                  <a:gd name="T17" fmla="*/ 3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8">
                    <a:moveTo>
                      <a:pt x="0" y="38"/>
                    </a:moveTo>
                    <a:cubicBezTo>
                      <a:pt x="10" y="50"/>
                      <a:pt x="18" y="59"/>
                      <a:pt x="21" y="62"/>
                    </a:cubicBezTo>
                    <a:cubicBezTo>
                      <a:pt x="92" y="0"/>
                      <a:pt x="92" y="0"/>
                      <a:pt x="92" y="0"/>
                    </a:cubicBezTo>
                    <a:cubicBezTo>
                      <a:pt x="92" y="0"/>
                      <a:pt x="92" y="0"/>
                      <a:pt x="92" y="0"/>
                    </a:cubicBezTo>
                    <a:cubicBezTo>
                      <a:pt x="145" y="59"/>
                      <a:pt x="145" y="59"/>
                      <a:pt x="145" y="59"/>
                    </a:cubicBezTo>
                    <a:cubicBezTo>
                      <a:pt x="145" y="59"/>
                      <a:pt x="145" y="60"/>
                      <a:pt x="145" y="60"/>
                    </a:cubicBezTo>
                    <a:cubicBezTo>
                      <a:pt x="36" y="155"/>
                      <a:pt x="36" y="155"/>
                      <a:pt x="36" y="155"/>
                    </a:cubicBezTo>
                    <a:cubicBezTo>
                      <a:pt x="22" y="168"/>
                      <a:pt x="9" y="165"/>
                      <a:pt x="0" y="158"/>
                    </a:cubicBezTo>
                    <a:lnTo>
                      <a:pt x="0" y="38"/>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4"/>
              <p:cNvSpPr/>
              <p:nvPr/>
            </p:nvSpPr>
            <p:spPr bwMode="auto">
              <a:xfrm>
                <a:off x="3378200" y="2303463"/>
                <a:ext cx="138113" cy="192088"/>
              </a:xfrm>
              <a:custGeom>
                <a:avLst/>
                <a:gdLst>
                  <a:gd name="T0" fmla="*/ 37 w 37"/>
                  <a:gd name="T1" fmla="*/ 12 h 51"/>
                  <a:gd name="T2" fmla="*/ 15 w 37"/>
                  <a:gd name="T3" fmla="*/ 51 h 51"/>
                  <a:gd name="T4" fmla="*/ 0 w 37"/>
                  <a:gd name="T5" fmla="*/ 42 h 51"/>
                  <a:gd name="T6" fmla="*/ 24 w 37"/>
                  <a:gd name="T7" fmla="*/ 3 h 51"/>
                  <a:gd name="T8" fmla="*/ 30 w 37"/>
                  <a:gd name="T9" fmla="*/ 0 h 51"/>
                  <a:gd name="T10" fmla="*/ 37 w 37"/>
                  <a:gd name="T11" fmla="*/ 12 h 51"/>
                </a:gdLst>
                <a:ahLst/>
                <a:cxnLst>
                  <a:cxn ang="0">
                    <a:pos x="T0" y="T1"/>
                  </a:cxn>
                  <a:cxn ang="0">
                    <a:pos x="T2" y="T3"/>
                  </a:cxn>
                  <a:cxn ang="0">
                    <a:pos x="T4" y="T5"/>
                  </a:cxn>
                  <a:cxn ang="0">
                    <a:pos x="T6" y="T7"/>
                  </a:cxn>
                  <a:cxn ang="0">
                    <a:pos x="T8" y="T9"/>
                  </a:cxn>
                  <a:cxn ang="0">
                    <a:pos x="T10" y="T11"/>
                  </a:cxn>
                </a:cxnLst>
                <a:rect l="0" t="0" r="r" b="b"/>
                <a:pathLst>
                  <a:path w="37" h="51">
                    <a:moveTo>
                      <a:pt x="37" y="12"/>
                    </a:moveTo>
                    <a:cubicBezTo>
                      <a:pt x="15" y="51"/>
                      <a:pt x="15" y="51"/>
                      <a:pt x="15" y="51"/>
                    </a:cubicBezTo>
                    <a:cubicBezTo>
                      <a:pt x="0" y="42"/>
                      <a:pt x="0" y="42"/>
                      <a:pt x="0" y="42"/>
                    </a:cubicBezTo>
                    <a:cubicBezTo>
                      <a:pt x="24" y="3"/>
                      <a:pt x="24" y="3"/>
                      <a:pt x="24" y="3"/>
                    </a:cubicBezTo>
                    <a:cubicBezTo>
                      <a:pt x="27" y="3"/>
                      <a:pt x="29" y="1"/>
                      <a:pt x="30" y="0"/>
                    </a:cubicBezTo>
                    <a:lnTo>
                      <a:pt x="37" y="12"/>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 name="矩形 5"/>
          <p:cNvSpPr/>
          <p:nvPr/>
        </p:nvSpPr>
        <p:spPr>
          <a:xfrm>
            <a:off x="5457710" y="1456779"/>
            <a:ext cx="1929967" cy="369332"/>
          </a:xfrm>
          <a:prstGeom prst="rect">
            <a:avLst/>
          </a:prstGeom>
        </p:spPr>
        <p:txBody>
          <a:bodyPr wrap="square">
            <a:spAutoFit/>
          </a:bodyPr>
          <a:lstStyle/>
          <a:p>
            <a:r>
              <a:rPr lang="zh-CN" altLang="en-US" b="1">
                <a:latin typeface="+mj-ea"/>
                <a:ea typeface="+mj-ea"/>
              </a:rPr>
              <a:t>客户是宽容的</a:t>
            </a:r>
            <a:endParaRPr lang="zh-CN" altLang="en-US" b="1" dirty="0">
              <a:latin typeface="+mj-ea"/>
              <a:ea typeface="+mj-ea"/>
            </a:endParaRPr>
          </a:p>
        </p:txBody>
      </p:sp>
      <p:sp>
        <p:nvSpPr>
          <p:cNvPr id="116" name="矩形 9"/>
          <p:cNvSpPr/>
          <p:nvPr/>
        </p:nvSpPr>
        <p:spPr>
          <a:xfrm>
            <a:off x="5461473" y="2851618"/>
            <a:ext cx="5842340" cy="362792"/>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客户最想要的还是实用的产品和服务，而不是什么甜言蜜语</a:t>
            </a:r>
            <a:r>
              <a:rPr lang="en-US" altLang="zh-CN" sz="1600">
                <a:latin typeface="微软雅黑" panose="020B0503020204020204" pitchFamily="34" charset="-122"/>
                <a:ea typeface="微软雅黑" panose="020B0503020204020204" pitchFamily="34" charset="-122"/>
                <a:sym typeface="Arial" panose="020B0604020202020204" pitchFamily="34" charset="0"/>
              </a:rPr>
              <a:t>;</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矩形 116"/>
          <p:cNvSpPr/>
          <p:nvPr/>
        </p:nvSpPr>
        <p:spPr>
          <a:xfrm>
            <a:off x="5457710" y="2552670"/>
            <a:ext cx="3160951" cy="369332"/>
          </a:xfrm>
          <a:prstGeom prst="rect">
            <a:avLst/>
          </a:prstGeom>
        </p:spPr>
        <p:txBody>
          <a:bodyPr wrap="square">
            <a:spAutoFit/>
          </a:bodyPr>
          <a:lstStyle/>
          <a:p>
            <a:r>
              <a:rPr lang="zh-CN" altLang="en-US" b="1">
                <a:latin typeface="+mj-ea"/>
                <a:ea typeface="+mj-ea"/>
              </a:rPr>
              <a:t>客户的需求都在产品上</a:t>
            </a:r>
            <a:endParaRPr lang="zh-CN" altLang="en-US" b="1">
              <a:latin typeface="+mj-ea"/>
              <a:ea typeface="+mj-ea"/>
            </a:endParaRPr>
          </a:p>
        </p:txBody>
      </p:sp>
      <p:sp>
        <p:nvSpPr>
          <p:cNvPr id="118" name="矩形 9"/>
          <p:cNvSpPr/>
          <p:nvPr/>
        </p:nvSpPr>
        <p:spPr>
          <a:xfrm>
            <a:off x="5461473" y="3685054"/>
            <a:ext cx="5842340" cy="362792"/>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如果客户非要投诉，也没什么可以采取的好办法</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矩形 118"/>
          <p:cNvSpPr/>
          <p:nvPr/>
        </p:nvSpPr>
        <p:spPr>
          <a:xfrm>
            <a:off x="5457710" y="3386106"/>
            <a:ext cx="3160951" cy="369332"/>
          </a:xfrm>
          <a:prstGeom prst="rect">
            <a:avLst/>
          </a:prstGeom>
        </p:spPr>
        <p:txBody>
          <a:bodyPr wrap="square">
            <a:spAutoFit/>
          </a:bodyPr>
          <a:lstStyle/>
          <a:p>
            <a:r>
              <a:rPr lang="zh-CN" altLang="en-US" b="1">
                <a:latin typeface="+mj-ea"/>
                <a:ea typeface="+mj-ea"/>
              </a:rPr>
              <a:t>消极对待客户投诉</a:t>
            </a:r>
            <a:endParaRPr lang="zh-CN" altLang="en-US" b="1">
              <a:latin typeface="+mj-ea"/>
              <a:ea typeface="+mj-ea"/>
            </a:endParaRPr>
          </a:p>
        </p:txBody>
      </p:sp>
      <p:sp>
        <p:nvSpPr>
          <p:cNvPr id="120" name="矩形 9"/>
          <p:cNvSpPr/>
          <p:nvPr/>
        </p:nvSpPr>
        <p:spPr>
          <a:xfrm>
            <a:off x="5461473" y="4586497"/>
            <a:ext cx="5842340" cy="362792"/>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只有企业才需要客户关怀，普通客户没有必要。</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矩形 120"/>
          <p:cNvSpPr/>
          <p:nvPr/>
        </p:nvSpPr>
        <p:spPr>
          <a:xfrm>
            <a:off x="5457710" y="4287549"/>
            <a:ext cx="3160951" cy="369332"/>
          </a:xfrm>
          <a:prstGeom prst="rect">
            <a:avLst/>
          </a:prstGeom>
        </p:spPr>
        <p:txBody>
          <a:bodyPr wrap="square">
            <a:spAutoFit/>
          </a:bodyPr>
          <a:lstStyle/>
          <a:p>
            <a:r>
              <a:rPr lang="zh-CN" altLang="en-US" b="1">
                <a:latin typeface="+mj-ea"/>
                <a:ea typeface="+mj-ea"/>
              </a:rPr>
              <a:t>企业客户才需要关怀</a:t>
            </a:r>
            <a:endParaRPr lang="zh-CN" altLang="en-US" b="1">
              <a:latin typeface="+mj-ea"/>
              <a:ea typeface="+mj-ea"/>
            </a:endParaRPr>
          </a:p>
        </p:txBody>
      </p:sp>
      <p:sp>
        <p:nvSpPr>
          <p:cNvPr id="122" name="矩形 9"/>
          <p:cNvSpPr/>
          <p:nvPr/>
        </p:nvSpPr>
        <p:spPr>
          <a:xfrm>
            <a:off x="5461473" y="5476834"/>
            <a:ext cx="5842340" cy="362792"/>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我一个人势单力薄，对于提高客户满意度也起不了什么作用</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23" name="矩形 122"/>
          <p:cNvSpPr/>
          <p:nvPr/>
        </p:nvSpPr>
        <p:spPr>
          <a:xfrm>
            <a:off x="5457710" y="5177886"/>
            <a:ext cx="3160951" cy="369332"/>
          </a:xfrm>
          <a:prstGeom prst="rect">
            <a:avLst/>
          </a:prstGeom>
        </p:spPr>
        <p:txBody>
          <a:bodyPr wrap="square">
            <a:spAutoFit/>
          </a:bodyPr>
          <a:lstStyle/>
          <a:p>
            <a:r>
              <a:rPr lang="zh-CN" altLang="en-US" b="1">
                <a:latin typeface="+mj-ea"/>
                <a:ea typeface="+mj-ea"/>
              </a:rPr>
              <a:t>我做不了什么</a:t>
            </a:r>
            <a:endParaRPr lang="zh-CN" altLang="en-US" b="1">
              <a:latin typeface="+mj-ea"/>
              <a:ea typeface="+mj-ea"/>
            </a:endParaRPr>
          </a:p>
        </p:txBody>
      </p:sp>
      <p:sp>
        <p:nvSpPr>
          <p:cNvPr id="7" name="椭圆 6"/>
          <p:cNvSpPr/>
          <p:nvPr/>
        </p:nvSpPr>
        <p:spPr bwMode="auto">
          <a:xfrm>
            <a:off x="4966646" y="1443276"/>
            <a:ext cx="472688" cy="472686"/>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1</a:t>
            </a:r>
            <a:endParaRPr lang="zh-CN" altLang="en-US" sz="2000">
              <a:solidFill>
                <a:schemeClr val="bg1"/>
              </a:solidFill>
              <a:latin typeface="+mj-ea"/>
              <a:ea typeface="+mj-ea"/>
            </a:endParaRPr>
          </a:p>
        </p:txBody>
      </p:sp>
      <p:sp>
        <p:nvSpPr>
          <p:cNvPr id="124" name="椭圆 123"/>
          <p:cNvSpPr/>
          <p:nvPr/>
        </p:nvSpPr>
        <p:spPr bwMode="auto">
          <a:xfrm>
            <a:off x="4966646" y="2550181"/>
            <a:ext cx="472688" cy="472686"/>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2</a:t>
            </a:r>
            <a:endParaRPr lang="zh-CN" altLang="en-US" sz="2000">
              <a:solidFill>
                <a:schemeClr val="bg1"/>
              </a:solidFill>
              <a:latin typeface="+mj-ea"/>
              <a:ea typeface="+mj-ea"/>
            </a:endParaRPr>
          </a:p>
        </p:txBody>
      </p:sp>
      <p:sp>
        <p:nvSpPr>
          <p:cNvPr id="125" name="椭圆 124"/>
          <p:cNvSpPr/>
          <p:nvPr/>
        </p:nvSpPr>
        <p:spPr bwMode="auto">
          <a:xfrm>
            <a:off x="4966646" y="3380360"/>
            <a:ext cx="472688" cy="472686"/>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3</a:t>
            </a:r>
            <a:endParaRPr lang="zh-CN" altLang="en-US" sz="2000">
              <a:solidFill>
                <a:schemeClr val="bg1"/>
              </a:solidFill>
              <a:latin typeface="+mj-ea"/>
              <a:ea typeface="+mj-ea"/>
            </a:endParaRPr>
          </a:p>
        </p:txBody>
      </p:sp>
      <p:sp>
        <p:nvSpPr>
          <p:cNvPr id="126" name="椭圆 125"/>
          <p:cNvSpPr/>
          <p:nvPr/>
        </p:nvSpPr>
        <p:spPr bwMode="auto">
          <a:xfrm>
            <a:off x="4966646" y="4270697"/>
            <a:ext cx="472688" cy="472686"/>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4</a:t>
            </a:r>
            <a:endParaRPr lang="zh-CN" altLang="en-US" sz="2000">
              <a:solidFill>
                <a:schemeClr val="bg1"/>
              </a:solidFill>
              <a:latin typeface="+mj-ea"/>
              <a:ea typeface="+mj-ea"/>
            </a:endParaRPr>
          </a:p>
        </p:txBody>
      </p:sp>
      <p:sp>
        <p:nvSpPr>
          <p:cNvPr id="127" name="椭圆 126"/>
          <p:cNvSpPr/>
          <p:nvPr/>
        </p:nvSpPr>
        <p:spPr bwMode="auto">
          <a:xfrm>
            <a:off x="4966646" y="5269318"/>
            <a:ext cx="472688" cy="472686"/>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5</a:t>
            </a:r>
            <a:endParaRPr lang="zh-CN" altLang="en-US" sz="200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Tm="6693">
        <p:cover/>
      </p:transition>
    </mc:Choice>
    <mc:Fallback>
      <p:transition spd="med" advTm="6693">
        <p:cov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几种错误认识</a:t>
            </a:r>
            <a:endParaRPr lang="zh-CN" altLang="en-US" sz="2800" b="1" kern="100">
              <a:latin typeface="+mj-ea"/>
              <a:ea typeface="+mj-ea"/>
              <a:cs typeface="Times New Roman" panose="02020603050405020304" pitchFamily="18" charset="0"/>
            </a:endParaRPr>
          </a:p>
        </p:txBody>
      </p:sp>
      <p:sp>
        <p:nvSpPr>
          <p:cNvPr id="128" name="矩形 127"/>
          <p:cNvSpPr/>
          <p:nvPr/>
        </p:nvSpPr>
        <p:spPr>
          <a:xfrm>
            <a:off x="2348576" y="820958"/>
            <a:ext cx="7529331" cy="400110"/>
          </a:xfrm>
          <a:prstGeom prst="rect">
            <a:avLst/>
          </a:prstGeom>
        </p:spPr>
        <p:txBody>
          <a:bodyPr wrap="square">
            <a:spAutoFit/>
          </a:bodyPr>
          <a:lstStyle/>
          <a:p>
            <a:pPr marL="0" marR="0" algn="ctr">
              <a:spcBef>
                <a:spcPts val="0"/>
              </a:spcBef>
              <a:spcAft>
                <a:spcPts val="0"/>
              </a:spcAft>
            </a:pPr>
            <a:r>
              <a:rPr lang="zh-CN" altLang="en-US" sz="2000" b="1" kern="100">
                <a:latin typeface="+mj-ea"/>
                <a:ea typeface="+mj-ea"/>
                <a:cs typeface="Times New Roman" panose="02020603050405020304" pitchFamily="18" charset="0"/>
              </a:rPr>
              <a:t>针对上面的几个情况，我们应该这样服务：</a:t>
            </a:r>
            <a:endParaRPr lang="zh-CN" altLang="en-US" sz="2000" b="1" kern="100">
              <a:latin typeface="+mj-ea"/>
              <a:ea typeface="+mj-ea"/>
              <a:cs typeface="Times New Roman" panose="02020603050405020304" pitchFamily="18" charset="0"/>
            </a:endParaRPr>
          </a:p>
        </p:txBody>
      </p:sp>
      <p:sp>
        <p:nvSpPr>
          <p:cNvPr id="10" name="椭圆 9"/>
          <p:cNvSpPr/>
          <p:nvPr/>
        </p:nvSpPr>
        <p:spPr bwMode="auto">
          <a:xfrm>
            <a:off x="5816274" y="1553241"/>
            <a:ext cx="1171380" cy="1171380"/>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终身价值</a:t>
            </a:r>
            <a:endParaRPr lang="zh-CN" altLang="en-US" sz="2000">
              <a:solidFill>
                <a:schemeClr val="bg1"/>
              </a:solidFill>
              <a:latin typeface="+mj-ea"/>
              <a:ea typeface="+mj-ea"/>
            </a:endParaRPr>
          </a:p>
        </p:txBody>
      </p:sp>
      <p:sp>
        <p:nvSpPr>
          <p:cNvPr id="147" name="矩形 19"/>
          <p:cNvSpPr/>
          <p:nvPr/>
        </p:nvSpPr>
        <p:spPr>
          <a:xfrm>
            <a:off x="1273845" y="1744594"/>
            <a:ext cx="4117021" cy="953723"/>
          </a:xfrm>
          <a:prstGeom prst="rect">
            <a:avLst/>
          </a:prstGeom>
        </p:spPr>
        <p:txBody>
          <a:bodyPr wrap="square">
            <a:spAutoFit/>
          </a:bodyPr>
          <a:lstStyle/>
          <a:p>
            <a:pPr algn="just">
              <a:lnSpc>
                <a:spcPct val="120000"/>
              </a:lnSpc>
              <a:spcBef>
                <a:spcPts val="200"/>
              </a:spcBef>
              <a:spcAft>
                <a:spcPts val="200"/>
              </a:spcAft>
            </a:pPr>
            <a:r>
              <a:rPr lang="zh-CN" altLang="en-US" sz="1600" dirty="0">
                <a:latin typeface="微软雅黑" panose="020B0503020204020204" pitchFamily="34" charset="-122"/>
                <a:ea typeface="微软雅黑" panose="020B0503020204020204" pitchFamily="34" charset="-122"/>
                <a:sym typeface="Arial" panose="020B0604020202020204" pitchFamily="34" charset="0"/>
              </a:rPr>
              <a:t>客户也不喜欢投诉。除非他们觉得供应商实在太不像话了。但如果能让一个心怀不满  客户满意，他会变得对你特别忠诚</a:t>
            </a:r>
            <a:endParaRPr lang="zh-CN" altLang="en-US" sz="16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48" name="椭圆 147"/>
          <p:cNvSpPr/>
          <p:nvPr/>
        </p:nvSpPr>
        <p:spPr bwMode="auto">
          <a:xfrm>
            <a:off x="6233953" y="2382340"/>
            <a:ext cx="1171380" cy="1171380"/>
          </a:xfrm>
          <a:prstGeom prst="ellipse">
            <a:avLst/>
          </a:pr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容忍度</a:t>
            </a:r>
            <a:endParaRPr lang="zh-CN" altLang="en-US" sz="2000">
              <a:solidFill>
                <a:schemeClr val="bg1"/>
              </a:solidFill>
              <a:latin typeface="+mj-ea"/>
              <a:ea typeface="+mj-ea"/>
            </a:endParaRPr>
          </a:p>
        </p:txBody>
      </p:sp>
      <p:sp>
        <p:nvSpPr>
          <p:cNvPr id="149" name="椭圆 148"/>
          <p:cNvSpPr/>
          <p:nvPr/>
        </p:nvSpPr>
        <p:spPr bwMode="auto">
          <a:xfrm>
            <a:off x="5816274" y="3215114"/>
            <a:ext cx="1171380" cy="1171380"/>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客户需求</a:t>
            </a:r>
            <a:endParaRPr lang="zh-CN" altLang="en-US" sz="2000">
              <a:solidFill>
                <a:schemeClr val="bg1"/>
              </a:solidFill>
              <a:latin typeface="+mj-ea"/>
              <a:ea typeface="+mj-ea"/>
            </a:endParaRPr>
          </a:p>
        </p:txBody>
      </p:sp>
      <p:sp>
        <p:nvSpPr>
          <p:cNvPr id="150" name="椭圆 149"/>
          <p:cNvSpPr/>
          <p:nvPr/>
        </p:nvSpPr>
        <p:spPr bwMode="auto">
          <a:xfrm>
            <a:off x="6233953" y="4073865"/>
            <a:ext cx="1171380" cy="1171380"/>
          </a:xfrm>
          <a:prstGeom prst="ellipse">
            <a:avLst/>
          </a:pr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服务过程</a:t>
            </a:r>
            <a:endParaRPr lang="zh-CN" altLang="en-US" sz="2000">
              <a:solidFill>
                <a:schemeClr val="bg1"/>
              </a:solidFill>
              <a:latin typeface="+mj-ea"/>
              <a:ea typeface="+mj-ea"/>
            </a:endParaRPr>
          </a:p>
        </p:txBody>
      </p:sp>
      <p:sp>
        <p:nvSpPr>
          <p:cNvPr id="151" name="椭圆 150"/>
          <p:cNvSpPr/>
          <p:nvPr/>
        </p:nvSpPr>
        <p:spPr bwMode="auto">
          <a:xfrm>
            <a:off x="5816274" y="4938756"/>
            <a:ext cx="1171380" cy="1171380"/>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客户角度</a:t>
            </a:r>
            <a:endParaRPr lang="zh-CN" altLang="en-US" sz="2000">
              <a:solidFill>
                <a:schemeClr val="bg1"/>
              </a:solidFill>
              <a:latin typeface="+mj-ea"/>
              <a:ea typeface="+mj-ea"/>
            </a:endParaRPr>
          </a:p>
        </p:txBody>
      </p:sp>
      <p:sp>
        <p:nvSpPr>
          <p:cNvPr id="152" name="任意多边形: 形状 151"/>
          <p:cNvSpPr/>
          <p:nvPr/>
        </p:nvSpPr>
        <p:spPr bwMode="auto">
          <a:xfrm>
            <a:off x="5484459" y="1951634"/>
            <a:ext cx="220309" cy="387489"/>
          </a:xfrm>
          <a:custGeom>
            <a:avLst/>
            <a:gdLst>
              <a:gd name="connsiteX0" fmla="*/ 220309 w 220309"/>
              <a:gd name="connsiteY0" fmla="*/ 0 h 387489"/>
              <a:gd name="connsiteX1" fmla="*/ 220309 w 220309"/>
              <a:gd name="connsiteY1" fmla="*/ 387489 h 387489"/>
              <a:gd name="connsiteX2" fmla="*/ 0 w 220309"/>
              <a:gd name="connsiteY2" fmla="*/ 193744 h 387489"/>
            </a:gdLst>
            <a:ahLst/>
            <a:cxnLst>
              <a:cxn ang="0">
                <a:pos x="connsiteX0" y="connsiteY0"/>
              </a:cxn>
              <a:cxn ang="0">
                <a:pos x="connsiteX1" y="connsiteY1"/>
              </a:cxn>
              <a:cxn ang="0">
                <a:pos x="connsiteX2" y="connsiteY2"/>
              </a:cxn>
            </a:cxnLst>
            <a:rect l="l" t="t" r="r" b="b"/>
            <a:pathLst>
              <a:path w="220309" h="387489">
                <a:moveTo>
                  <a:pt x="220309" y="0"/>
                </a:moveTo>
                <a:lnTo>
                  <a:pt x="220309" y="387489"/>
                </a:lnTo>
                <a:lnTo>
                  <a:pt x="0" y="19374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3" name="任意多边形: 形状 152"/>
          <p:cNvSpPr/>
          <p:nvPr/>
        </p:nvSpPr>
        <p:spPr bwMode="auto">
          <a:xfrm>
            <a:off x="5484459" y="3657604"/>
            <a:ext cx="220309" cy="387489"/>
          </a:xfrm>
          <a:custGeom>
            <a:avLst/>
            <a:gdLst>
              <a:gd name="connsiteX0" fmla="*/ 220309 w 220309"/>
              <a:gd name="connsiteY0" fmla="*/ 0 h 387489"/>
              <a:gd name="connsiteX1" fmla="*/ 220309 w 220309"/>
              <a:gd name="connsiteY1" fmla="*/ 387489 h 387489"/>
              <a:gd name="connsiteX2" fmla="*/ 0 w 220309"/>
              <a:gd name="connsiteY2" fmla="*/ 193744 h 387489"/>
            </a:gdLst>
            <a:ahLst/>
            <a:cxnLst>
              <a:cxn ang="0">
                <a:pos x="connsiteX0" y="connsiteY0"/>
              </a:cxn>
              <a:cxn ang="0">
                <a:pos x="connsiteX1" y="connsiteY1"/>
              </a:cxn>
              <a:cxn ang="0">
                <a:pos x="connsiteX2" y="connsiteY2"/>
              </a:cxn>
            </a:cxnLst>
            <a:rect l="l" t="t" r="r" b="b"/>
            <a:pathLst>
              <a:path w="220309" h="387489">
                <a:moveTo>
                  <a:pt x="220309" y="0"/>
                </a:moveTo>
                <a:lnTo>
                  <a:pt x="220309" y="387489"/>
                </a:lnTo>
                <a:lnTo>
                  <a:pt x="0" y="19374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4" name="任意多边形: 形状 153"/>
          <p:cNvSpPr/>
          <p:nvPr/>
        </p:nvSpPr>
        <p:spPr bwMode="auto">
          <a:xfrm>
            <a:off x="5484459" y="5390870"/>
            <a:ext cx="220309" cy="387489"/>
          </a:xfrm>
          <a:custGeom>
            <a:avLst/>
            <a:gdLst>
              <a:gd name="connsiteX0" fmla="*/ 220309 w 220309"/>
              <a:gd name="connsiteY0" fmla="*/ 0 h 387489"/>
              <a:gd name="connsiteX1" fmla="*/ 220309 w 220309"/>
              <a:gd name="connsiteY1" fmla="*/ 387489 h 387489"/>
              <a:gd name="connsiteX2" fmla="*/ 0 w 220309"/>
              <a:gd name="connsiteY2" fmla="*/ 193744 h 387489"/>
            </a:gdLst>
            <a:ahLst/>
            <a:cxnLst>
              <a:cxn ang="0">
                <a:pos x="connsiteX0" y="connsiteY0"/>
              </a:cxn>
              <a:cxn ang="0">
                <a:pos x="connsiteX1" y="connsiteY1"/>
              </a:cxn>
              <a:cxn ang="0">
                <a:pos x="connsiteX2" y="connsiteY2"/>
              </a:cxn>
            </a:cxnLst>
            <a:rect l="l" t="t" r="r" b="b"/>
            <a:pathLst>
              <a:path w="220309" h="387489">
                <a:moveTo>
                  <a:pt x="220309" y="0"/>
                </a:moveTo>
                <a:lnTo>
                  <a:pt x="220309" y="387489"/>
                </a:lnTo>
                <a:lnTo>
                  <a:pt x="0" y="19374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5" name="任意多边形: 形状 154"/>
          <p:cNvSpPr/>
          <p:nvPr/>
        </p:nvSpPr>
        <p:spPr bwMode="auto">
          <a:xfrm flipH="1">
            <a:off x="7530134" y="2724621"/>
            <a:ext cx="220309" cy="387489"/>
          </a:xfrm>
          <a:custGeom>
            <a:avLst/>
            <a:gdLst>
              <a:gd name="connsiteX0" fmla="*/ 220309 w 220309"/>
              <a:gd name="connsiteY0" fmla="*/ 0 h 387489"/>
              <a:gd name="connsiteX1" fmla="*/ 220309 w 220309"/>
              <a:gd name="connsiteY1" fmla="*/ 387489 h 387489"/>
              <a:gd name="connsiteX2" fmla="*/ 0 w 220309"/>
              <a:gd name="connsiteY2" fmla="*/ 193744 h 387489"/>
            </a:gdLst>
            <a:ahLst/>
            <a:cxnLst>
              <a:cxn ang="0">
                <a:pos x="connsiteX0" y="connsiteY0"/>
              </a:cxn>
              <a:cxn ang="0">
                <a:pos x="connsiteX1" y="connsiteY1"/>
              </a:cxn>
              <a:cxn ang="0">
                <a:pos x="connsiteX2" y="connsiteY2"/>
              </a:cxn>
            </a:cxnLst>
            <a:rect l="l" t="t" r="r" b="b"/>
            <a:pathLst>
              <a:path w="220309" h="387489">
                <a:moveTo>
                  <a:pt x="220309" y="0"/>
                </a:moveTo>
                <a:lnTo>
                  <a:pt x="220309" y="387489"/>
                </a:lnTo>
                <a:lnTo>
                  <a:pt x="0" y="19374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6" name="任意多边形: 形状 155"/>
          <p:cNvSpPr/>
          <p:nvPr/>
        </p:nvSpPr>
        <p:spPr bwMode="auto">
          <a:xfrm flipH="1">
            <a:off x="7530134" y="4457887"/>
            <a:ext cx="220309" cy="387489"/>
          </a:xfrm>
          <a:custGeom>
            <a:avLst/>
            <a:gdLst>
              <a:gd name="connsiteX0" fmla="*/ 220309 w 220309"/>
              <a:gd name="connsiteY0" fmla="*/ 0 h 387489"/>
              <a:gd name="connsiteX1" fmla="*/ 220309 w 220309"/>
              <a:gd name="connsiteY1" fmla="*/ 387489 h 387489"/>
              <a:gd name="connsiteX2" fmla="*/ 0 w 220309"/>
              <a:gd name="connsiteY2" fmla="*/ 193744 h 387489"/>
            </a:gdLst>
            <a:ahLst/>
            <a:cxnLst>
              <a:cxn ang="0">
                <a:pos x="connsiteX0" y="connsiteY0"/>
              </a:cxn>
              <a:cxn ang="0">
                <a:pos x="connsiteX1" y="connsiteY1"/>
              </a:cxn>
              <a:cxn ang="0">
                <a:pos x="connsiteX2" y="connsiteY2"/>
              </a:cxn>
            </a:cxnLst>
            <a:rect l="l" t="t" r="r" b="b"/>
            <a:pathLst>
              <a:path w="220309" h="387489">
                <a:moveTo>
                  <a:pt x="220309" y="0"/>
                </a:moveTo>
                <a:lnTo>
                  <a:pt x="220309" y="387489"/>
                </a:lnTo>
                <a:lnTo>
                  <a:pt x="0" y="19374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7" name="矩形 19"/>
          <p:cNvSpPr/>
          <p:nvPr/>
        </p:nvSpPr>
        <p:spPr>
          <a:xfrm>
            <a:off x="1273845" y="3532451"/>
            <a:ext cx="4117021" cy="95372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只要瞄准客户要的究竟是什么，企业就能不仅吸引并留住客户，而且更能够提高效率，让员工更喜欢自己的工作</a:t>
            </a:r>
            <a:endParaRPr lang="zh-CN" altLang="en-US" sz="16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58" name="矩形 19"/>
          <p:cNvSpPr/>
          <p:nvPr/>
        </p:nvSpPr>
        <p:spPr>
          <a:xfrm>
            <a:off x="1273845" y="5156534"/>
            <a:ext cx="4117021" cy="658257"/>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无论是为客户解决问题，站在客户的角度看问题，还是一声热情的问</a:t>
            </a:r>
            <a:endParaRPr lang="zh-CN" altLang="en-US" sz="16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59" name="矩形 19"/>
          <p:cNvSpPr/>
          <p:nvPr/>
        </p:nvSpPr>
        <p:spPr>
          <a:xfrm>
            <a:off x="7852067" y="2577108"/>
            <a:ext cx="3707588" cy="95372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在不同的行业中，客户满意度一般在</a:t>
            </a:r>
            <a:r>
              <a:rPr lang="en-US" altLang="zh-CN" sz="1600">
                <a:latin typeface="微软雅黑" panose="020B0503020204020204" pitchFamily="34" charset="-122"/>
                <a:ea typeface="微软雅黑" panose="020B0503020204020204" pitchFamily="34" charset="-122"/>
                <a:sym typeface="Arial" panose="020B0604020202020204" pitchFamily="34" charset="0"/>
              </a:rPr>
              <a:t>20%~70%</a:t>
            </a:r>
            <a:r>
              <a:rPr lang="zh-CN" altLang="en-US" sz="1600">
                <a:latin typeface="微软雅黑" panose="020B0503020204020204" pitchFamily="34" charset="-122"/>
                <a:ea typeface="微软雅黑" panose="020B0503020204020204" pitchFamily="34" charset="-122"/>
                <a:sym typeface="Arial" panose="020B0604020202020204" pitchFamily="34" charset="0"/>
              </a:rPr>
              <a:t>之间。各种证据表明客户越来越不能容忍劣质服务</a:t>
            </a:r>
            <a:endParaRPr lang="zh-CN" altLang="en-US" sz="16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60" name="矩形 19"/>
          <p:cNvSpPr/>
          <p:nvPr/>
        </p:nvSpPr>
        <p:spPr>
          <a:xfrm>
            <a:off x="7852067" y="4201191"/>
            <a:ext cx="3707588" cy="95372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即使产品或者服务确实能够满足客户的期望，但是如果客户对交易过程本身不满意，还是会感到失望</a:t>
            </a:r>
            <a:endParaRPr lang="zh-CN" altLang="en-US" sz="1600" dirty="0">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7382"/>
    </mc:Choice>
    <mc:Fallback>
      <p:transition advTm="738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1608713"/>
            <a:ext cx="12196763" cy="3414461"/>
            <a:chOff x="27100" y="1608713"/>
            <a:chExt cx="12196763" cy="3414461"/>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16159" b="38017"/>
            <a:stretch>
              <a:fillRect/>
            </a:stretch>
          </p:blipFill>
          <p:spPr>
            <a:xfrm>
              <a:off x="27100" y="1608713"/>
              <a:ext cx="12196763" cy="3414461"/>
            </a:xfrm>
            <a:prstGeom prst="rect">
              <a:avLst/>
            </a:prstGeom>
          </p:spPr>
        </p:pic>
        <p:sp>
          <p:nvSpPr>
            <p:cNvPr id="22" name="矩形 21"/>
            <p:cNvSpPr/>
            <p:nvPr/>
          </p:nvSpPr>
          <p:spPr bwMode="auto">
            <a:xfrm>
              <a:off x="27100" y="1608713"/>
              <a:ext cx="12196763" cy="3414461"/>
            </a:xfrm>
            <a:prstGeom prst="rect">
              <a:avLst/>
            </a:prstGeom>
            <a:solidFill>
              <a:schemeClr val="accent5">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3" name="组合 2"/>
          <p:cNvGrpSpPr/>
          <p:nvPr/>
        </p:nvGrpSpPr>
        <p:grpSpPr>
          <a:xfrm>
            <a:off x="610149" y="1395988"/>
            <a:ext cx="2992860" cy="3823286"/>
            <a:chOff x="772285" y="1395988"/>
            <a:chExt cx="2668588" cy="3823286"/>
          </a:xfrm>
        </p:grpSpPr>
        <p:sp>
          <p:nvSpPr>
            <p:cNvPr id="49" name="Freeform 6"/>
            <p:cNvSpPr/>
            <p:nvPr/>
          </p:nvSpPr>
          <p:spPr bwMode="auto">
            <a:xfrm>
              <a:off x="772285" y="1395988"/>
              <a:ext cx="2668588" cy="212725"/>
            </a:xfrm>
            <a:custGeom>
              <a:avLst/>
              <a:gdLst>
                <a:gd name="T0" fmla="*/ 159 w 3501"/>
                <a:gd name="T1" fmla="*/ 0 h 278"/>
                <a:gd name="T2" fmla="*/ 3369 w 3501"/>
                <a:gd name="T3" fmla="*/ 0 h 278"/>
                <a:gd name="T4" fmla="*/ 3501 w 3501"/>
                <a:gd name="T5" fmla="*/ 278 h 278"/>
                <a:gd name="T6" fmla="*/ 0 w 3501"/>
                <a:gd name="T7" fmla="*/ 278 h 278"/>
                <a:gd name="T8" fmla="*/ 159 w 3501"/>
                <a:gd name="T9" fmla="*/ 0 h 278"/>
              </a:gdLst>
              <a:ahLst/>
              <a:cxnLst>
                <a:cxn ang="0">
                  <a:pos x="T0" y="T1"/>
                </a:cxn>
                <a:cxn ang="0">
                  <a:pos x="T2" y="T3"/>
                </a:cxn>
                <a:cxn ang="0">
                  <a:pos x="T4" y="T5"/>
                </a:cxn>
                <a:cxn ang="0">
                  <a:pos x="T6" y="T7"/>
                </a:cxn>
                <a:cxn ang="0">
                  <a:pos x="T8" y="T9"/>
                </a:cxn>
              </a:cxnLst>
              <a:rect l="0" t="0" r="r" b="b"/>
              <a:pathLst>
                <a:path w="3501" h="278">
                  <a:moveTo>
                    <a:pt x="159" y="0"/>
                  </a:moveTo>
                  <a:lnTo>
                    <a:pt x="3369" y="0"/>
                  </a:lnTo>
                  <a:lnTo>
                    <a:pt x="3501" y="278"/>
                  </a:lnTo>
                  <a:lnTo>
                    <a:pt x="0" y="278"/>
                  </a:lnTo>
                  <a:lnTo>
                    <a:pt x="159" y="0"/>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50" name="Freeform 7"/>
            <p:cNvSpPr/>
            <p:nvPr/>
          </p:nvSpPr>
          <p:spPr bwMode="auto">
            <a:xfrm>
              <a:off x="772285" y="5008137"/>
              <a:ext cx="2668588" cy="211137"/>
            </a:xfrm>
            <a:custGeom>
              <a:avLst/>
              <a:gdLst>
                <a:gd name="T0" fmla="*/ 159 w 3501"/>
                <a:gd name="T1" fmla="*/ 278 h 278"/>
                <a:gd name="T2" fmla="*/ 3369 w 3501"/>
                <a:gd name="T3" fmla="*/ 278 h 278"/>
                <a:gd name="T4" fmla="*/ 3501 w 3501"/>
                <a:gd name="T5" fmla="*/ 0 h 278"/>
                <a:gd name="T6" fmla="*/ 0 w 3501"/>
                <a:gd name="T7" fmla="*/ 0 h 278"/>
                <a:gd name="T8" fmla="*/ 159 w 3501"/>
                <a:gd name="T9" fmla="*/ 278 h 278"/>
              </a:gdLst>
              <a:ahLst/>
              <a:cxnLst>
                <a:cxn ang="0">
                  <a:pos x="T0" y="T1"/>
                </a:cxn>
                <a:cxn ang="0">
                  <a:pos x="T2" y="T3"/>
                </a:cxn>
                <a:cxn ang="0">
                  <a:pos x="T4" y="T5"/>
                </a:cxn>
                <a:cxn ang="0">
                  <a:pos x="T6" y="T7"/>
                </a:cxn>
                <a:cxn ang="0">
                  <a:pos x="T8" y="T9"/>
                </a:cxn>
              </a:cxnLst>
              <a:rect l="0" t="0" r="r" b="b"/>
              <a:pathLst>
                <a:path w="3501" h="278">
                  <a:moveTo>
                    <a:pt x="159" y="278"/>
                  </a:moveTo>
                  <a:lnTo>
                    <a:pt x="3369" y="278"/>
                  </a:lnTo>
                  <a:lnTo>
                    <a:pt x="3501" y="0"/>
                  </a:lnTo>
                  <a:lnTo>
                    <a:pt x="0" y="0"/>
                  </a:lnTo>
                  <a:lnTo>
                    <a:pt x="159" y="278"/>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51" name="Rectangle 8"/>
            <p:cNvSpPr>
              <a:spLocks noChangeArrowheads="1"/>
            </p:cNvSpPr>
            <p:nvPr/>
          </p:nvSpPr>
          <p:spPr bwMode="auto">
            <a:xfrm>
              <a:off x="894523" y="1395988"/>
              <a:ext cx="2446338" cy="3820111"/>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grpSp>
      <p:sp>
        <p:nvSpPr>
          <p:cNvPr id="54" name="矩形 53"/>
          <p:cNvSpPr>
            <a:spLocks noChangeArrowheads="1"/>
          </p:cNvSpPr>
          <p:nvPr/>
        </p:nvSpPr>
        <p:spPr bwMode="auto">
          <a:xfrm>
            <a:off x="1266449" y="1571357"/>
            <a:ext cx="1695107"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rPr>
              <a:t>2</a:t>
            </a:r>
            <a:endPar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endParaRPr>
          </a:p>
        </p:txBody>
      </p:sp>
      <p:sp>
        <p:nvSpPr>
          <p:cNvPr id="23" name="TextBox 12"/>
          <p:cNvSpPr txBox="1"/>
          <p:nvPr/>
        </p:nvSpPr>
        <p:spPr>
          <a:xfrm>
            <a:off x="3748439" y="2527089"/>
            <a:ext cx="7462510" cy="1107996"/>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pPr algn="l"/>
            <a:r>
              <a:rPr lang="zh-CN" altLang="en-US" sz="6600">
                <a:solidFill>
                  <a:schemeClr val="bg1"/>
                </a:solidFill>
              </a:rPr>
              <a:t>客户关怀的概念</a:t>
            </a:r>
            <a:endParaRPr lang="zh-CN" altLang="en-US" sz="6600">
              <a:solidFill>
                <a:schemeClr val="bg1"/>
              </a:solidFill>
            </a:endParaRPr>
          </a:p>
        </p:txBody>
      </p:sp>
      <p:sp>
        <p:nvSpPr>
          <p:cNvPr id="25" name="Freeform 21"/>
          <p:cNvSpPr>
            <a:spLocks noEditPoints="1"/>
          </p:cNvSpPr>
          <p:nvPr/>
        </p:nvSpPr>
        <p:spPr bwMode="auto">
          <a:xfrm>
            <a:off x="3875784" y="3792498"/>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26" name="Freeform 21"/>
          <p:cNvSpPr>
            <a:spLocks noEditPoints="1"/>
          </p:cNvSpPr>
          <p:nvPr/>
        </p:nvSpPr>
        <p:spPr bwMode="auto">
          <a:xfrm>
            <a:off x="8560979" y="3782611"/>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27" name="Freeform 21"/>
          <p:cNvSpPr>
            <a:spLocks noEditPoints="1"/>
          </p:cNvSpPr>
          <p:nvPr/>
        </p:nvSpPr>
        <p:spPr bwMode="auto">
          <a:xfrm>
            <a:off x="3875739" y="41921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29" name="TextBox 10"/>
          <p:cNvSpPr txBox="1"/>
          <p:nvPr/>
        </p:nvSpPr>
        <p:spPr>
          <a:xfrm>
            <a:off x="8780497" y="3718245"/>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挽回服务的要点</a:t>
            </a:r>
            <a:endParaRPr lang="zh-CN" altLang="en-US" sz="1600">
              <a:solidFill>
                <a:schemeClr val="bg1"/>
              </a:solidFill>
            </a:endParaRPr>
          </a:p>
        </p:txBody>
      </p:sp>
      <p:sp>
        <p:nvSpPr>
          <p:cNvPr id="30" name="TextBox 13"/>
          <p:cNvSpPr txBox="1"/>
          <p:nvPr/>
        </p:nvSpPr>
        <p:spPr>
          <a:xfrm>
            <a:off x="4071057" y="3718245"/>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给客户留下好印象</a:t>
            </a:r>
            <a:endParaRPr lang="zh-CN" altLang="en-US" sz="1600">
              <a:solidFill>
                <a:schemeClr val="bg1"/>
              </a:solidFill>
            </a:endParaRPr>
          </a:p>
        </p:txBody>
      </p:sp>
      <p:sp>
        <p:nvSpPr>
          <p:cNvPr id="31" name="TextBox 14"/>
          <p:cNvSpPr txBox="1"/>
          <p:nvPr/>
        </p:nvSpPr>
        <p:spPr>
          <a:xfrm>
            <a:off x="4071057" y="4127811"/>
            <a:ext cx="237342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客户服务的终身价值</a:t>
            </a:r>
            <a:endParaRPr lang="zh-CN" altLang="en-US" sz="1600">
              <a:solidFill>
                <a:schemeClr val="bg1"/>
              </a:solidFill>
            </a:endParaRPr>
          </a:p>
        </p:txBody>
      </p:sp>
      <p:sp>
        <p:nvSpPr>
          <p:cNvPr id="32" name="TextBox 10"/>
          <p:cNvSpPr txBox="1"/>
          <p:nvPr/>
        </p:nvSpPr>
        <p:spPr>
          <a:xfrm>
            <a:off x="6601944" y="3718245"/>
            <a:ext cx="261710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客户服务的价值</a:t>
            </a:r>
            <a:endParaRPr lang="zh-CN" altLang="en-US" sz="1600">
              <a:solidFill>
                <a:schemeClr val="bg1"/>
              </a:solidFill>
            </a:endParaRPr>
          </a:p>
        </p:txBody>
      </p:sp>
      <p:sp>
        <p:nvSpPr>
          <p:cNvPr id="33" name="Freeform 21"/>
          <p:cNvSpPr>
            <a:spLocks noEditPoints="1"/>
          </p:cNvSpPr>
          <p:nvPr/>
        </p:nvSpPr>
        <p:spPr bwMode="auto">
          <a:xfrm>
            <a:off x="6444481" y="3792498"/>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34" name="Freeform 21"/>
          <p:cNvSpPr>
            <a:spLocks noEditPoints="1"/>
          </p:cNvSpPr>
          <p:nvPr/>
        </p:nvSpPr>
        <p:spPr bwMode="auto">
          <a:xfrm>
            <a:off x="6444481" y="41921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35" name="TextBox 14"/>
          <p:cNvSpPr txBox="1"/>
          <p:nvPr/>
        </p:nvSpPr>
        <p:spPr>
          <a:xfrm>
            <a:off x="6626106" y="4127811"/>
            <a:ext cx="261710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别让客户流失</a:t>
            </a:r>
            <a:endParaRPr lang="zh-CN" altLang="en-US" sz="160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5446">
        <p15:prstTrans prst="pageCurlDouble"/>
      </p:transition>
    </mc:Choice>
    <mc:Fallback>
      <p:transition spd="slow" advTm="5446">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4501850" y="2854912"/>
            <a:ext cx="2920590" cy="3272647"/>
            <a:chOff x="4826001" y="668338"/>
            <a:chExt cx="935038" cy="1047751"/>
          </a:xfrm>
        </p:grpSpPr>
        <p:sp>
          <p:nvSpPr>
            <p:cNvPr id="25" name="Freeform 107"/>
            <p:cNvSpPr/>
            <p:nvPr/>
          </p:nvSpPr>
          <p:spPr bwMode="auto">
            <a:xfrm>
              <a:off x="5103813" y="1033463"/>
              <a:ext cx="387350" cy="146050"/>
            </a:xfrm>
            <a:custGeom>
              <a:avLst/>
              <a:gdLst>
                <a:gd name="T0" fmla="*/ 9 w 103"/>
                <a:gd name="T1" fmla="*/ 30 h 39"/>
                <a:gd name="T2" fmla="*/ 51 w 103"/>
                <a:gd name="T3" fmla="*/ 39 h 39"/>
                <a:gd name="T4" fmla="*/ 93 w 103"/>
                <a:gd name="T5" fmla="*/ 30 h 39"/>
                <a:gd name="T6" fmla="*/ 103 w 103"/>
                <a:gd name="T7" fmla="*/ 3 h 39"/>
                <a:gd name="T8" fmla="*/ 0 w 103"/>
                <a:gd name="T9" fmla="*/ 0 h 39"/>
                <a:gd name="T10" fmla="*/ 9 w 103"/>
                <a:gd name="T11" fmla="*/ 30 h 39"/>
              </a:gdLst>
              <a:ahLst/>
              <a:cxnLst>
                <a:cxn ang="0">
                  <a:pos x="T0" y="T1"/>
                </a:cxn>
                <a:cxn ang="0">
                  <a:pos x="T2" y="T3"/>
                </a:cxn>
                <a:cxn ang="0">
                  <a:pos x="T4" y="T5"/>
                </a:cxn>
                <a:cxn ang="0">
                  <a:pos x="T6" y="T7"/>
                </a:cxn>
                <a:cxn ang="0">
                  <a:pos x="T8" y="T9"/>
                </a:cxn>
                <a:cxn ang="0">
                  <a:pos x="T10" y="T11"/>
                </a:cxn>
              </a:cxnLst>
              <a:rect l="0" t="0" r="r" b="b"/>
              <a:pathLst>
                <a:path w="103" h="39">
                  <a:moveTo>
                    <a:pt x="9" y="30"/>
                  </a:moveTo>
                  <a:cubicBezTo>
                    <a:pt x="9" y="30"/>
                    <a:pt x="25" y="39"/>
                    <a:pt x="51" y="39"/>
                  </a:cubicBezTo>
                  <a:cubicBezTo>
                    <a:pt x="77" y="39"/>
                    <a:pt x="93" y="30"/>
                    <a:pt x="93" y="30"/>
                  </a:cubicBezTo>
                  <a:cubicBezTo>
                    <a:pt x="103" y="3"/>
                    <a:pt x="103" y="3"/>
                    <a:pt x="103" y="3"/>
                  </a:cubicBezTo>
                  <a:cubicBezTo>
                    <a:pt x="0" y="0"/>
                    <a:pt x="0" y="0"/>
                    <a:pt x="0" y="0"/>
                  </a:cubicBezTo>
                  <a:lnTo>
                    <a:pt x="9" y="30"/>
                  </a:lnTo>
                  <a:close/>
                </a:path>
              </a:pathLst>
            </a:custGeom>
            <a:solidFill>
              <a:srgbClr val="3A26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08"/>
            <p:cNvSpPr/>
            <p:nvPr/>
          </p:nvSpPr>
          <p:spPr bwMode="auto">
            <a:xfrm>
              <a:off x="4999038" y="1081088"/>
              <a:ext cx="574675" cy="334963"/>
            </a:xfrm>
            <a:custGeom>
              <a:avLst/>
              <a:gdLst>
                <a:gd name="T0" fmla="*/ 153 w 153"/>
                <a:gd name="T1" fmla="*/ 80 h 89"/>
                <a:gd name="T2" fmla="*/ 103 w 153"/>
                <a:gd name="T3" fmla="*/ 33 h 89"/>
                <a:gd name="T4" fmla="*/ 101 w 153"/>
                <a:gd name="T5" fmla="*/ 2 h 89"/>
                <a:gd name="T6" fmla="*/ 81 w 153"/>
                <a:gd name="T7" fmla="*/ 1 h 89"/>
                <a:gd name="T8" fmla="*/ 81 w 153"/>
                <a:gd name="T9" fmla="*/ 0 h 89"/>
                <a:gd name="T10" fmla="*/ 56 w 153"/>
                <a:gd name="T11" fmla="*/ 2 h 89"/>
                <a:gd name="T12" fmla="*/ 54 w 153"/>
                <a:gd name="T13" fmla="*/ 33 h 89"/>
                <a:gd name="T14" fmla="*/ 0 w 153"/>
                <a:gd name="T15" fmla="*/ 80 h 89"/>
                <a:gd name="T16" fmla="*/ 81 w 153"/>
                <a:gd name="T17" fmla="*/ 89 h 89"/>
                <a:gd name="T18" fmla="*/ 81 w 153"/>
                <a:gd name="T19" fmla="*/ 86 h 89"/>
                <a:gd name="T20" fmla="*/ 153 w 153"/>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89">
                  <a:moveTo>
                    <a:pt x="153" y="80"/>
                  </a:moveTo>
                  <a:cubicBezTo>
                    <a:pt x="153" y="80"/>
                    <a:pt x="107" y="55"/>
                    <a:pt x="103" y="33"/>
                  </a:cubicBezTo>
                  <a:cubicBezTo>
                    <a:pt x="101" y="19"/>
                    <a:pt x="101" y="2"/>
                    <a:pt x="101" y="2"/>
                  </a:cubicBezTo>
                  <a:cubicBezTo>
                    <a:pt x="81" y="1"/>
                    <a:pt x="81" y="1"/>
                    <a:pt x="81" y="1"/>
                  </a:cubicBezTo>
                  <a:cubicBezTo>
                    <a:pt x="81" y="0"/>
                    <a:pt x="81" y="0"/>
                    <a:pt x="81" y="0"/>
                  </a:cubicBezTo>
                  <a:cubicBezTo>
                    <a:pt x="56" y="2"/>
                    <a:pt x="56" y="2"/>
                    <a:pt x="56" y="2"/>
                  </a:cubicBezTo>
                  <a:cubicBezTo>
                    <a:pt x="56" y="2"/>
                    <a:pt x="56" y="19"/>
                    <a:pt x="54" y="33"/>
                  </a:cubicBezTo>
                  <a:cubicBezTo>
                    <a:pt x="50" y="55"/>
                    <a:pt x="0" y="80"/>
                    <a:pt x="0" y="80"/>
                  </a:cubicBezTo>
                  <a:cubicBezTo>
                    <a:pt x="81" y="89"/>
                    <a:pt x="81" y="89"/>
                    <a:pt x="81" y="89"/>
                  </a:cubicBezTo>
                  <a:cubicBezTo>
                    <a:pt x="81" y="86"/>
                    <a:pt x="81" y="86"/>
                    <a:pt x="81" y="86"/>
                  </a:cubicBezTo>
                  <a:lnTo>
                    <a:pt x="153" y="80"/>
                  </a:lnTo>
                  <a:close/>
                </a:path>
              </a:pathLst>
            </a:custGeom>
            <a:solidFill>
              <a:srgbClr val="EAAD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09"/>
            <p:cNvSpPr/>
            <p:nvPr/>
          </p:nvSpPr>
          <p:spPr bwMode="auto">
            <a:xfrm>
              <a:off x="5205413" y="1081088"/>
              <a:ext cx="176213" cy="142875"/>
            </a:xfrm>
            <a:custGeom>
              <a:avLst/>
              <a:gdLst>
                <a:gd name="T0" fmla="*/ 46 w 47"/>
                <a:gd name="T1" fmla="*/ 2 h 38"/>
                <a:gd name="T2" fmla="*/ 26 w 47"/>
                <a:gd name="T3" fmla="*/ 1 h 38"/>
                <a:gd name="T4" fmla="*/ 26 w 47"/>
                <a:gd name="T5" fmla="*/ 0 h 38"/>
                <a:gd name="T6" fmla="*/ 1 w 47"/>
                <a:gd name="T7" fmla="*/ 2 h 38"/>
                <a:gd name="T8" fmla="*/ 0 w 47"/>
                <a:gd name="T9" fmla="*/ 24 h 38"/>
                <a:gd name="T10" fmla="*/ 24 w 47"/>
                <a:gd name="T11" fmla="*/ 38 h 38"/>
                <a:gd name="T12" fmla="*/ 47 w 47"/>
                <a:gd name="T13" fmla="*/ 26 h 38"/>
                <a:gd name="T14" fmla="*/ 46 w 47"/>
                <a:gd name="T15" fmla="*/ 2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8">
                  <a:moveTo>
                    <a:pt x="46" y="2"/>
                  </a:moveTo>
                  <a:cubicBezTo>
                    <a:pt x="26" y="1"/>
                    <a:pt x="26" y="1"/>
                    <a:pt x="26" y="1"/>
                  </a:cubicBezTo>
                  <a:cubicBezTo>
                    <a:pt x="26" y="0"/>
                    <a:pt x="26" y="0"/>
                    <a:pt x="26" y="0"/>
                  </a:cubicBezTo>
                  <a:cubicBezTo>
                    <a:pt x="1" y="2"/>
                    <a:pt x="1" y="2"/>
                    <a:pt x="1" y="2"/>
                  </a:cubicBezTo>
                  <a:cubicBezTo>
                    <a:pt x="1" y="2"/>
                    <a:pt x="1" y="13"/>
                    <a:pt x="0" y="24"/>
                  </a:cubicBezTo>
                  <a:cubicBezTo>
                    <a:pt x="7" y="32"/>
                    <a:pt x="19" y="38"/>
                    <a:pt x="24" y="38"/>
                  </a:cubicBezTo>
                  <a:cubicBezTo>
                    <a:pt x="30" y="38"/>
                    <a:pt x="40" y="33"/>
                    <a:pt x="47" y="26"/>
                  </a:cubicBezTo>
                  <a:cubicBezTo>
                    <a:pt x="46" y="14"/>
                    <a:pt x="46" y="2"/>
                    <a:pt x="46" y="2"/>
                  </a:cubicBezTo>
                  <a:close/>
                </a:path>
              </a:pathLst>
            </a:custGeom>
            <a:solidFill>
              <a:srgbClr val="D89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10"/>
            <p:cNvSpPr/>
            <p:nvPr/>
          </p:nvSpPr>
          <p:spPr bwMode="auto">
            <a:xfrm>
              <a:off x="5103813" y="750888"/>
              <a:ext cx="387350" cy="461963"/>
            </a:xfrm>
            <a:custGeom>
              <a:avLst/>
              <a:gdLst>
                <a:gd name="T0" fmla="*/ 3 w 103"/>
                <a:gd name="T1" fmla="*/ 60 h 123"/>
                <a:gd name="T2" fmla="*/ 8 w 103"/>
                <a:gd name="T3" fmla="*/ 58 h 123"/>
                <a:gd name="T4" fmla="*/ 51 w 103"/>
                <a:gd name="T5" fmla="*/ 0 h 123"/>
                <a:gd name="T6" fmla="*/ 95 w 103"/>
                <a:gd name="T7" fmla="*/ 58 h 123"/>
                <a:gd name="T8" fmla="*/ 100 w 103"/>
                <a:gd name="T9" fmla="*/ 60 h 123"/>
                <a:gd name="T10" fmla="*/ 98 w 103"/>
                <a:gd name="T11" fmla="*/ 72 h 123"/>
                <a:gd name="T12" fmla="*/ 90 w 103"/>
                <a:gd name="T13" fmla="*/ 84 h 123"/>
                <a:gd name="T14" fmla="*/ 79 w 103"/>
                <a:gd name="T15" fmla="*/ 105 h 123"/>
                <a:gd name="T16" fmla="*/ 51 w 103"/>
                <a:gd name="T17" fmla="*/ 123 h 123"/>
                <a:gd name="T18" fmla="*/ 24 w 103"/>
                <a:gd name="T19" fmla="*/ 105 h 123"/>
                <a:gd name="T20" fmla="*/ 13 w 103"/>
                <a:gd name="T21" fmla="*/ 84 h 123"/>
                <a:gd name="T22" fmla="*/ 5 w 103"/>
                <a:gd name="T23" fmla="*/ 72 h 123"/>
                <a:gd name="T24" fmla="*/ 3 w 103"/>
                <a:gd name="T25" fmla="*/ 6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23">
                  <a:moveTo>
                    <a:pt x="3" y="60"/>
                  </a:moveTo>
                  <a:cubicBezTo>
                    <a:pt x="3" y="53"/>
                    <a:pt x="8" y="58"/>
                    <a:pt x="8" y="58"/>
                  </a:cubicBezTo>
                  <a:cubicBezTo>
                    <a:pt x="8" y="58"/>
                    <a:pt x="0" y="0"/>
                    <a:pt x="51" y="0"/>
                  </a:cubicBezTo>
                  <a:cubicBezTo>
                    <a:pt x="103" y="0"/>
                    <a:pt x="95" y="58"/>
                    <a:pt x="95" y="58"/>
                  </a:cubicBezTo>
                  <a:cubicBezTo>
                    <a:pt x="95" y="58"/>
                    <a:pt x="100" y="53"/>
                    <a:pt x="100" y="60"/>
                  </a:cubicBezTo>
                  <a:cubicBezTo>
                    <a:pt x="100" y="67"/>
                    <a:pt x="98" y="72"/>
                    <a:pt x="98" y="72"/>
                  </a:cubicBezTo>
                  <a:cubicBezTo>
                    <a:pt x="98" y="72"/>
                    <a:pt x="97" y="80"/>
                    <a:pt x="90" y="84"/>
                  </a:cubicBezTo>
                  <a:cubicBezTo>
                    <a:pt x="90" y="84"/>
                    <a:pt x="86" y="96"/>
                    <a:pt x="79" y="105"/>
                  </a:cubicBezTo>
                  <a:cubicBezTo>
                    <a:pt x="72" y="115"/>
                    <a:pt x="58" y="123"/>
                    <a:pt x="51" y="123"/>
                  </a:cubicBezTo>
                  <a:cubicBezTo>
                    <a:pt x="45" y="123"/>
                    <a:pt x="31" y="115"/>
                    <a:pt x="24" y="105"/>
                  </a:cubicBezTo>
                  <a:cubicBezTo>
                    <a:pt x="17" y="96"/>
                    <a:pt x="13" y="84"/>
                    <a:pt x="13" y="84"/>
                  </a:cubicBezTo>
                  <a:cubicBezTo>
                    <a:pt x="5" y="80"/>
                    <a:pt x="5" y="72"/>
                    <a:pt x="5" y="72"/>
                  </a:cubicBezTo>
                  <a:cubicBezTo>
                    <a:pt x="5" y="72"/>
                    <a:pt x="3" y="67"/>
                    <a:pt x="3" y="60"/>
                  </a:cubicBezTo>
                  <a:close/>
                </a:path>
              </a:pathLst>
            </a:custGeom>
            <a:solidFill>
              <a:srgbClr val="F4BD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11"/>
            <p:cNvSpPr/>
            <p:nvPr/>
          </p:nvSpPr>
          <p:spPr bwMode="auto">
            <a:xfrm>
              <a:off x="5051426" y="679451"/>
              <a:ext cx="492125" cy="488950"/>
            </a:xfrm>
            <a:custGeom>
              <a:avLst/>
              <a:gdLst>
                <a:gd name="T0" fmla="*/ 111 w 131"/>
                <a:gd name="T1" fmla="*/ 21 h 130"/>
                <a:gd name="T2" fmla="*/ 65 w 131"/>
                <a:gd name="T3" fmla="*/ 0 h 130"/>
                <a:gd name="T4" fmla="*/ 19 w 131"/>
                <a:gd name="T5" fmla="*/ 21 h 130"/>
                <a:gd name="T6" fmla="*/ 28 w 131"/>
                <a:gd name="T7" fmla="*/ 127 h 130"/>
                <a:gd name="T8" fmla="*/ 42 w 131"/>
                <a:gd name="T9" fmla="*/ 43 h 130"/>
                <a:gd name="T10" fmla="*/ 60 w 131"/>
                <a:gd name="T11" fmla="*/ 60 h 130"/>
                <a:gd name="T12" fmla="*/ 108 w 131"/>
                <a:gd name="T13" fmla="*/ 67 h 130"/>
                <a:gd name="T14" fmla="*/ 103 w 131"/>
                <a:gd name="T15" fmla="*/ 126 h 130"/>
                <a:gd name="T16" fmla="*/ 111 w 131"/>
                <a:gd name="T17" fmla="*/ 2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1" y="21"/>
                  </a:moveTo>
                  <a:cubicBezTo>
                    <a:pt x="97" y="4"/>
                    <a:pt x="81" y="0"/>
                    <a:pt x="65" y="0"/>
                  </a:cubicBezTo>
                  <a:cubicBezTo>
                    <a:pt x="50" y="0"/>
                    <a:pt x="34" y="4"/>
                    <a:pt x="19" y="21"/>
                  </a:cubicBezTo>
                  <a:cubicBezTo>
                    <a:pt x="0" y="44"/>
                    <a:pt x="28" y="127"/>
                    <a:pt x="28" y="127"/>
                  </a:cubicBezTo>
                  <a:cubicBezTo>
                    <a:pt x="29" y="130"/>
                    <a:pt x="9" y="60"/>
                    <a:pt x="42" y="43"/>
                  </a:cubicBezTo>
                  <a:cubicBezTo>
                    <a:pt x="49" y="52"/>
                    <a:pt x="60" y="60"/>
                    <a:pt x="60" y="60"/>
                  </a:cubicBezTo>
                  <a:cubicBezTo>
                    <a:pt x="60" y="60"/>
                    <a:pt x="81" y="77"/>
                    <a:pt x="108" y="67"/>
                  </a:cubicBezTo>
                  <a:cubicBezTo>
                    <a:pt x="113" y="89"/>
                    <a:pt x="102" y="128"/>
                    <a:pt x="103" y="126"/>
                  </a:cubicBezTo>
                  <a:cubicBezTo>
                    <a:pt x="103" y="126"/>
                    <a:pt x="131" y="46"/>
                    <a:pt x="111" y="21"/>
                  </a:cubicBezTo>
                  <a:close/>
                </a:path>
              </a:pathLst>
            </a:custGeom>
            <a:solidFill>
              <a:srgbClr val="D395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2"/>
            <p:cNvSpPr/>
            <p:nvPr/>
          </p:nvSpPr>
          <p:spPr bwMode="auto">
            <a:xfrm>
              <a:off x="5051426" y="668338"/>
              <a:ext cx="492125" cy="514350"/>
            </a:xfrm>
            <a:custGeom>
              <a:avLst/>
              <a:gdLst>
                <a:gd name="T0" fmla="*/ 111 w 131"/>
                <a:gd name="T1" fmla="*/ 21 h 137"/>
                <a:gd name="T2" fmla="*/ 65 w 131"/>
                <a:gd name="T3" fmla="*/ 0 h 137"/>
                <a:gd name="T4" fmla="*/ 19 w 131"/>
                <a:gd name="T5" fmla="*/ 21 h 137"/>
                <a:gd name="T6" fmla="*/ 20 w 131"/>
                <a:gd name="T7" fmla="*/ 129 h 137"/>
                <a:gd name="T8" fmla="*/ 30 w 131"/>
                <a:gd name="T9" fmla="*/ 134 h 137"/>
                <a:gd name="T10" fmla="*/ 42 w 131"/>
                <a:gd name="T11" fmla="*/ 42 h 137"/>
                <a:gd name="T12" fmla="*/ 60 w 131"/>
                <a:gd name="T13" fmla="*/ 59 h 137"/>
                <a:gd name="T14" fmla="*/ 107 w 131"/>
                <a:gd name="T15" fmla="*/ 68 h 137"/>
                <a:gd name="T16" fmla="*/ 101 w 131"/>
                <a:gd name="T17" fmla="*/ 134 h 137"/>
                <a:gd name="T18" fmla="*/ 111 w 131"/>
                <a:gd name="T19" fmla="*/ 129 h 137"/>
                <a:gd name="T20" fmla="*/ 111 w 131"/>
                <a:gd name="T21" fmla="*/ 2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137">
                  <a:moveTo>
                    <a:pt x="111" y="21"/>
                  </a:moveTo>
                  <a:cubicBezTo>
                    <a:pt x="97" y="3"/>
                    <a:pt x="81" y="0"/>
                    <a:pt x="65" y="0"/>
                  </a:cubicBezTo>
                  <a:cubicBezTo>
                    <a:pt x="50" y="0"/>
                    <a:pt x="34" y="4"/>
                    <a:pt x="19" y="21"/>
                  </a:cubicBezTo>
                  <a:cubicBezTo>
                    <a:pt x="0" y="43"/>
                    <a:pt x="2" y="91"/>
                    <a:pt x="20" y="129"/>
                  </a:cubicBezTo>
                  <a:cubicBezTo>
                    <a:pt x="22" y="133"/>
                    <a:pt x="30" y="134"/>
                    <a:pt x="30" y="134"/>
                  </a:cubicBezTo>
                  <a:cubicBezTo>
                    <a:pt x="31" y="137"/>
                    <a:pt x="9" y="60"/>
                    <a:pt x="42" y="42"/>
                  </a:cubicBezTo>
                  <a:cubicBezTo>
                    <a:pt x="49" y="51"/>
                    <a:pt x="60" y="59"/>
                    <a:pt x="60" y="59"/>
                  </a:cubicBezTo>
                  <a:cubicBezTo>
                    <a:pt x="60" y="59"/>
                    <a:pt x="79" y="78"/>
                    <a:pt x="107" y="68"/>
                  </a:cubicBezTo>
                  <a:cubicBezTo>
                    <a:pt x="111" y="90"/>
                    <a:pt x="100" y="136"/>
                    <a:pt x="101" y="134"/>
                  </a:cubicBezTo>
                  <a:cubicBezTo>
                    <a:pt x="101" y="134"/>
                    <a:pt x="109" y="132"/>
                    <a:pt x="111" y="129"/>
                  </a:cubicBezTo>
                  <a:cubicBezTo>
                    <a:pt x="128" y="91"/>
                    <a:pt x="131" y="45"/>
                    <a:pt x="111" y="21"/>
                  </a:cubicBezTo>
                  <a:close/>
                </a:path>
              </a:pathLst>
            </a:custGeom>
            <a:solidFill>
              <a:srgbClr val="4F35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3"/>
            <p:cNvSpPr/>
            <p:nvPr/>
          </p:nvSpPr>
          <p:spPr bwMode="auto">
            <a:xfrm>
              <a:off x="4913313" y="1273176"/>
              <a:ext cx="754063" cy="442913"/>
            </a:xfrm>
            <a:custGeom>
              <a:avLst/>
              <a:gdLst>
                <a:gd name="T0" fmla="*/ 102 w 201"/>
                <a:gd name="T1" fmla="*/ 18 h 118"/>
                <a:gd name="T2" fmla="*/ 65 w 201"/>
                <a:gd name="T3" fmla="*/ 0 h 118"/>
                <a:gd name="T4" fmla="*/ 0 w 201"/>
                <a:gd name="T5" fmla="*/ 32 h 118"/>
                <a:gd name="T6" fmla="*/ 54 w 201"/>
                <a:gd name="T7" fmla="*/ 112 h 118"/>
                <a:gd name="T8" fmla="*/ 101 w 201"/>
                <a:gd name="T9" fmla="*/ 118 h 118"/>
                <a:gd name="T10" fmla="*/ 131 w 201"/>
                <a:gd name="T11" fmla="*/ 116 h 118"/>
                <a:gd name="T12" fmla="*/ 201 w 201"/>
                <a:gd name="T13" fmla="*/ 33 h 118"/>
                <a:gd name="T14" fmla="*/ 138 w 201"/>
                <a:gd name="T15" fmla="*/ 0 h 118"/>
                <a:gd name="T16" fmla="*/ 102 w 201"/>
                <a:gd name="T17" fmla="*/ 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18">
                  <a:moveTo>
                    <a:pt x="102" y="18"/>
                  </a:moveTo>
                  <a:cubicBezTo>
                    <a:pt x="68" y="18"/>
                    <a:pt x="65" y="1"/>
                    <a:pt x="65" y="0"/>
                  </a:cubicBezTo>
                  <a:cubicBezTo>
                    <a:pt x="0" y="32"/>
                    <a:pt x="0" y="32"/>
                    <a:pt x="0" y="32"/>
                  </a:cubicBezTo>
                  <a:cubicBezTo>
                    <a:pt x="0" y="32"/>
                    <a:pt x="22" y="81"/>
                    <a:pt x="54" y="112"/>
                  </a:cubicBezTo>
                  <a:cubicBezTo>
                    <a:pt x="69" y="116"/>
                    <a:pt x="85" y="118"/>
                    <a:pt x="101" y="118"/>
                  </a:cubicBezTo>
                  <a:cubicBezTo>
                    <a:pt x="111" y="118"/>
                    <a:pt x="121" y="117"/>
                    <a:pt x="131" y="116"/>
                  </a:cubicBezTo>
                  <a:cubicBezTo>
                    <a:pt x="160" y="85"/>
                    <a:pt x="201" y="33"/>
                    <a:pt x="201" y="33"/>
                  </a:cubicBezTo>
                  <a:cubicBezTo>
                    <a:pt x="138" y="0"/>
                    <a:pt x="138" y="0"/>
                    <a:pt x="138" y="0"/>
                  </a:cubicBezTo>
                  <a:cubicBezTo>
                    <a:pt x="139" y="1"/>
                    <a:pt x="137" y="18"/>
                    <a:pt x="102" y="18"/>
                  </a:cubicBezTo>
                  <a:close/>
                </a:path>
              </a:pathLst>
            </a:custGeom>
            <a:solidFill>
              <a:srgbClr val="DBD2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14"/>
            <p:cNvSpPr/>
            <p:nvPr/>
          </p:nvSpPr>
          <p:spPr bwMode="auto">
            <a:xfrm>
              <a:off x="4826001" y="1276351"/>
              <a:ext cx="935038" cy="439738"/>
            </a:xfrm>
            <a:custGeom>
              <a:avLst/>
              <a:gdLst>
                <a:gd name="T0" fmla="*/ 124 w 249"/>
                <a:gd name="T1" fmla="*/ 117 h 117"/>
                <a:gd name="T2" fmla="*/ 249 w 249"/>
                <a:gd name="T3" fmla="*/ 69 h 117"/>
                <a:gd name="T4" fmla="*/ 242 w 249"/>
                <a:gd name="T5" fmla="*/ 43 h 117"/>
                <a:gd name="T6" fmla="*/ 229 w 249"/>
                <a:gd name="T7" fmla="*/ 22 h 117"/>
                <a:gd name="T8" fmla="*/ 164 w 249"/>
                <a:gd name="T9" fmla="*/ 0 h 117"/>
                <a:gd name="T10" fmla="*/ 125 w 249"/>
                <a:gd name="T11" fmla="*/ 116 h 117"/>
                <a:gd name="T12" fmla="*/ 84 w 249"/>
                <a:gd name="T13" fmla="*/ 0 h 117"/>
                <a:gd name="T14" fmla="*/ 19 w 249"/>
                <a:gd name="T15" fmla="*/ 22 h 117"/>
                <a:gd name="T16" fmla="*/ 6 w 249"/>
                <a:gd name="T17" fmla="*/ 43 h 117"/>
                <a:gd name="T18" fmla="*/ 0 w 249"/>
                <a:gd name="T19" fmla="*/ 69 h 117"/>
                <a:gd name="T20" fmla="*/ 124 w 249"/>
                <a:gd name="T21"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117">
                  <a:moveTo>
                    <a:pt x="124" y="117"/>
                  </a:moveTo>
                  <a:cubicBezTo>
                    <a:pt x="172" y="117"/>
                    <a:pt x="216" y="99"/>
                    <a:pt x="249" y="69"/>
                  </a:cubicBezTo>
                  <a:cubicBezTo>
                    <a:pt x="247" y="60"/>
                    <a:pt x="244" y="51"/>
                    <a:pt x="242" y="43"/>
                  </a:cubicBezTo>
                  <a:cubicBezTo>
                    <a:pt x="237" y="20"/>
                    <a:pt x="229" y="22"/>
                    <a:pt x="229" y="22"/>
                  </a:cubicBezTo>
                  <a:cubicBezTo>
                    <a:pt x="164" y="0"/>
                    <a:pt x="164" y="0"/>
                    <a:pt x="164" y="0"/>
                  </a:cubicBezTo>
                  <a:cubicBezTo>
                    <a:pt x="165" y="1"/>
                    <a:pt x="125" y="116"/>
                    <a:pt x="125" y="116"/>
                  </a:cubicBezTo>
                  <a:cubicBezTo>
                    <a:pt x="119" y="117"/>
                    <a:pt x="83" y="2"/>
                    <a:pt x="84" y="0"/>
                  </a:cubicBezTo>
                  <a:cubicBezTo>
                    <a:pt x="19" y="22"/>
                    <a:pt x="19" y="22"/>
                    <a:pt x="19" y="22"/>
                  </a:cubicBezTo>
                  <a:cubicBezTo>
                    <a:pt x="19" y="22"/>
                    <a:pt x="12" y="20"/>
                    <a:pt x="6" y="43"/>
                  </a:cubicBezTo>
                  <a:cubicBezTo>
                    <a:pt x="4" y="51"/>
                    <a:pt x="2" y="60"/>
                    <a:pt x="0" y="69"/>
                  </a:cubicBezTo>
                  <a:cubicBezTo>
                    <a:pt x="33" y="99"/>
                    <a:pt x="76" y="117"/>
                    <a:pt x="124" y="117"/>
                  </a:cubicBezTo>
                  <a:close/>
                </a:path>
              </a:pathLst>
            </a:custGeom>
            <a:solidFill>
              <a:srgbClr val="3340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15"/>
            <p:cNvSpPr/>
            <p:nvPr/>
          </p:nvSpPr>
          <p:spPr bwMode="auto">
            <a:xfrm>
              <a:off x="5089526" y="1254126"/>
              <a:ext cx="404813" cy="461963"/>
            </a:xfrm>
            <a:custGeom>
              <a:avLst/>
              <a:gdLst>
                <a:gd name="T0" fmla="*/ 105 w 108"/>
                <a:gd name="T1" fmla="*/ 24 h 123"/>
                <a:gd name="T2" fmla="*/ 101 w 108"/>
                <a:gd name="T3" fmla="*/ 7 h 123"/>
                <a:gd name="T4" fmla="*/ 86 w 108"/>
                <a:gd name="T5" fmla="*/ 1 h 123"/>
                <a:gd name="T6" fmla="*/ 90 w 108"/>
                <a:gd name="T7" fmla="*/ 7 h 123"/>
                <a:gd name="T8" fmla="*/ 54 w 108"/>
                <a:gd name="T9" fmla="*/ 118 h 123"/>
                <a:gd name="T10" fmla="*/ 54 w 108"/>
                <a:gd name="T11" fmla="*/ 118 h 123"/>
                <a:gd name="T12" fmla="*/ 19 w 108"/>
                <a:gd name="T13" fmla="*/ 7 h 123"/>
                <a:gd name="T14" fmla="*/ 22 w 108"/>
                <a:gd name="T15" fmla="*/ 1 h 123"/>
                <a:gd name="T16" fmla="*/ 8 w 108"/>
                <a:gd name="T17" fmla="*/ 7 h 123"/>
                <a:gd name="T18" fmla="*/ 3 w 108"/>
                <a:gd name="T19" fmla="*/ 24 h 123"/>
                <a:gd name="T20" fmla="*/ 13 w 108"/>
                <a:gd name="T21" fmla="*/ 32 h 123"/>
                <a:gd name="T22" fmla="*/ 0 w 108"/>
                <a:gd name="T23" fmla="*/ 46 h 123"/>
                <a:gd name="T24" fmla="*/ 52 w 108"/>
                <a:gd name="T25" fmla="*/ 123 h 123"/>
                <a:gd name="T26" fmla="*/ 54 w 108"/>
                <a:gd name="T27" fmla="*/ 123 h 123"/>
                <a:gd name="T28" fmla="*/ 57 w 108"/>
                <a:gd name="T29" fmla="*/ 123 h 123"/>
                <a:gd name="T30" fmla="*/ 58 w 108"/>
                <a:gd name="T31" fmla="*/ 120 h 123"/>
                <a:gd name="T32" fmla="*/ 108 w 108"/>
                <a:gd name="T33" fmla="*/ 46 h 123"/>
                <a:gd name="T34" fmla="*/ 96 w 108"/>
                <a:gd name="T35" fmla="*/ 32 h 123"/>
                <a:gd name="T36" fmla="*/ 105 w 108"/>
                <a:gd name="T37"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23">
                  <a:moveTo>
                    <a:pt x="105" y="24"/>
                  </a:moveTo>
                  <a:cubicBezTo>
                    <a:pt x="101" y="7"/>
                    <a:pt x="101" y="7"/>
                    <a:pt x="101" y="7"/>
                  </a:cubicBezTo>
                  <a:cubicBezTo>
                    <a:pt x="101" y="7"/>
                    <a:pt x="85" y="0"/>
                    <a:pt x="86" y="1"/>
                  </a:cubicBezTo>
                  <a:cubicBezTo>
                    <a:pt x="88" y="3"/>
                    <a:pt x="90" y="3"/>
                    <a:pt x="90" y="7"/>
                  </a:cubicBezTo>
                  <a:cubicBezTo>
                    <a:pt x="90" y="10"/>
                    <a:pt x="63" y="87"/>
                    <a:pt x="54" y="118"/>
                  </a:cubicBezTo>
                  <a:cubicBezTo>
                    <a:pt x="54" y="118"/>
                    <a:pt x="54" y="118"/>
                    <a:pt x="54" y="118"/>
                  </a:cubicBezTo>
                  <a:cubicBezTo>
                    <a:pt x="46" y="88"/>
                    <a:pt x="19" y="10"/>
                    <a:pt x="19" y="7"/>
                  </a:cubicBezTo>
                  <a:cubicBezTo>
                    <a:pt x="18" y="3"/>
                    <a:pt x="20" y="3"/>
                    <a:pt x="22" y="1"/>
                  </a:cubicBezTo>
                  <a:cubicBezTo>
                    <a:pt x="23" y="0"/>
                    <a:pt x="8" y="7"/>
                    <a:pt x="8" y="7"/>
                  </a:cubicBezTo>
                  <a:cubicBezTo>
                    <a:pt x="3" y="24"/>
                    <a:pt x="3" y="24"/>
                    <a:pt x="3" y="24"/>
                  </a:cubicBezTo>
                  <a:cubicBezTo>
                    <a:pt x="13" y="32"/>
                    <a:pt x="13" y="32"/>
                    <a:pt x="13" y="32"/>
                  </a:cubicBezTo>
                  <a:cubicBezTo>
                    <a:pt x="0" y="46"/>
                    <a:pt x="0" y="46"/>
                    <a:pt x="0" y="46"/>
                  </a:cubicBezTo>
                  <a:cubicBezTo>
                    <a:pt x="52" y="123"/>
                    <a:pt x="52" y="123"/>
                    <a:pt x="52" y="123"/>
                  </a:cubicBezTo>
                  <a:cubicBezTo>
                    <a:pt x="53" y="123"/>
                    <a:pt x="54" y="123"/>
                    <a:pt x="54" y="123"/>
                  </a:cubicBezTo>
                  <a:cubicBezTo>
                    <a:pt x="55" y="123"/>
                    <a:pt x="56" y="123"/>
                    <a:pt x="57" y="123"/>
                  </a:cubicBezTo>
                  <a:cubicBezTo>
                    <a:pt x="58" y="120"/>
                    <a:pt x="58" y="120"/>
                    <a:pt x="58" y="120"/>
                  </a:cubicBezTo>
                  <a:cubicBezTo>
                    <a:pt x="108" y="46"/>
                    <a:pt x="108" y="46"/>
                    <a:pt x="108" y="46"/>
                  </a:cubicBezTo>
                  <a:cubicBezTo>
                    <a:pt x="96" y="32"/>
                    <a:pt x="96" y="32"/>
                    <a:pt x="96" y="32"/>
                  </a:cubicBezTo>
                  <a:lnTo>
                    <a:pt x="105" y="24"/>
                  </a:lnTo>
                  <a:close/>
                </a:path>
              </a:pathLst>
            </a:custGeom>
            <a:solidFill>
              <a:srgbClr val="232E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16"/>
            <p:cNvSpPr>
              <a:spLocks noEditPoints="1"/>
            </p:cNvSpPr>
            <p:nvPr/>
          </p:nvSpPr>
          <p:spPr bwMode="auto">
            <a:xfrm>
              <a:off x="5133976" y="954088"/>
              <a:ext cx="323850" cy="85725"/>
            </a:xfrm>
            <a:custGeom>
              <a:avLst/>
              <a:gdLst>
                <a:gd name="T0" fmla="*/ 56 w 86"/>
                <a:gd name="T1" fmla="*/ 2 h 23"/>
                <a:gd name="T2" fmla="*/ 43 w 86"/>
                <a:gd name="T3" fmla="*/ 4 h 23"/>
                <a:gd name="T4" fmla="*/ 31 w 86"/>
                <a:gd name="T5" fmla="*/ 2 h 23"/>
                <a:gd name="T6" fmla="*/ 0 w 86"/>
                <a:gd name="T7" fmla="*/ 1 h 23"/>
                <a:gd name="T8" fmla="*/ 1 w 86"/>
                <a:gd name="T9" fmla="*/ 6 h 23"/>
                <a:gd name="T10" fmla="*/ 4 w 86"/>
                <a:gd name="T11" fmla="*/ 8 h 23"/>
                <a:gd name="T12" fmla="*/ 12 w 86"/>
                <a:gd name="T13" fmla="*/ 20 h 23"/>
                <a:gd name="T14" fmla="*/ 36 w 86"/>
                <a:gd name="T15" fmla="*/ 18 h 23"/>
                <a:gd name="T16" fmla="*/ 43 w 86"/>
                <a:gd name="T17" fmla="*/ 8 h 23"/>
                <a:gd name="T18" fmla="*/ 51 w 86"/>
                <a:gd name="T19" fmla="*/ 18 h 23"/>
                <a:gd name="T20" fmla="*/ 75 w 86"/>
                <a:gd name="T21" fmla="*/ 20 h 23"/>
                <a:gd name="T22" fmla="*/ 83 w 86"/>
                <a:gd name="T23" fmla="*/ 8 h 23"/>
                <a:gd name="T24" fmla="*/ 86 w 86"/>
                <a:gd name="T25" fmla="*/ 6 h 23"/>
                <a:gd name="T26" fmla="*/ 86 w 86"/>
                <a:gd name="T27" fmla="*/ 1 h 23"/>
                <a:gd name="T28" fmla="*/ 56 w 86"/>
                <a:gd name="T29" fmla="*/ 2 h 23"/>
                <a:gd name="T30" fmla="*/ 37 w 86"/>
                <a:gd name="T31" fmla="*/ 9 h 23"/>
                <a:gd name="T32" fmla="*/ 14 w 86"/>
                <a:gd name="T33" fmla="*/ 19 h 23"/>
                <a:gd name="T34" fmla="*/ 8 w 86"/>
                <a:gd name="T35" fmla="*/ 6 h 23"/>
                <a:gd name="T36" fmla="*/ 33 w 86"/>
                <a:gd name="T37" fmla="*/ 4 h 23"/>
                <a:gd name="T38" fmla="*/ 37 w 86"/>
                <a:gd name="T39" fmla="*/ 9 h 23"/>
                <a:gd name="T40" fmla="*/ 73 w 86"/>
                <a:gd name="T41" fmla="*/ 19 h 23"/>
                <a:gd name="T42" fmla="*/ 50 w 86"/>
                <a:gd name="T43" fmla="*/ 9 h 23"/>
                <a:gd name="T44" fmla="*/ 54 w 86"/>
                <a:gd name="T45" fmla="*/ 4 h 23"/>
                <a:gd name="T46" fmla="*/ 79 w 86"/>
                <a:gd name="T47" fmla="*/ 6 h 23"/>
                <a:gd name="T48" fmla="*/ 73 w 86"/>
                <a:gd name="T4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 h="23">
                  <a:moveTo>
                    <a:pt x="56" y="2"/>
                  </a:moveTo>
                  <a:cubicBezTo>
                    <a:pt x="50" y="3"/>
                    <a:pt x="47" y="4"/>
                    <a:pt x="43" y="4"/>
                  </a:cubicBezTo>
                  <a:cubicBezTo>
                    <a:pt x="40" y="4"/>
                    <a:pt x="37" y="3"/>
                    <a:pt x="31" y="2"/>
                  </a:cubicBezTo>
                  <a:cubicBezTo>
                    <a:pt x="25" y="1"/>
                    <a:pt x="13" y="0"/>
                    <a:pt x="0" y="1"/>
                  </a:cubicBezTo>
                  <a:cubicBezTo>
                    <a:pt x="1" y="6"/>
                    <a:pt x="1" y="6"/>
                    <a:pt x="1" y="6"/>
                  </a:cubicBezTo>
                  <a:cubicBezTo>
                    <a:pt x="1" y="6"/>
                    <a:pt x="3" y="6"/>
                    <a:pt x="4" y="8"/>
                  </a:cubicBezTo>
                  <a:cubicBezTo>
                    <a:pt x="4" y="10"/>
                    <a:pt x="6" y="19"/>
                    <a:pt x="12" y="20"/>
                  </a:cubicBezTo>
                  <a:cubicBezTo>
                    <a:pt x="18" y="21"/>
                    <a:pt x="30" y="23"/>
                    <a:pt x="36" y="18"/>
                  </a:cubicBezTo>
                  <a:cubicBezTo>
                    <a:pt x="41" y="13"/>
                    <a:pt x="39" y="8"/>
                    <a:pt x="43" y="8"/>
                  </a:cubicBezTo>
                  <a:cubicBezTo>
                    <a:pt x="48" y="8"/>
                    <a:pt x="46" y="13"/>
                    <a:pt x="51" y="18"/>
                  </a:cubicBezTo>
                  <a:cubicBezTo>
                    <a:pt x="57" y="23"/>
                    <a:pt x="69" y="21"/>
                    <a:pt x="75" y="20"/>
                  </a:cubicBezTo>
                  <a:cubicBezTo>
                    <a:pt x="81" y="19"/>
                    <a:pt x="83" y="10"/>
                    <a:pt x="83" y="8"/>
                  </a:cubicBezTo>
                  <a:cubicBezTo>
                    <a:pt x="84" y="6"/>
                    <a:pt x="86" y="6"/>
                    <a:pt x="86" y="6"/>
                  </a:cubicBezTo>
                  <a:cubicBezTo>
                    <a:pt x="86" y="1"/>
                    <a:pt x="86" y="1"/>
                    <a:pt x="86" y="1"/>
                  </a:cubicBezTo>
                  <a:cubicBezTo>
                    <a:pt x="74" y="0"/>
                    <a:pt x="62" y="1"/>
                    <a:pt x="56" y="2"/>
                  </a:cubicBezTo>
                  <a:close/>
                  <a:moveTo>
                    <a:pt x="37" y="9"/>
                  </a:moveTo>
                  <a:cubicBezTo>
                    <a:pt x="35" y="22"/>
                    <a:pt x="21" y="20"/>
                    <a:pt x="14" y="19"/>
                  </a:cubicBezTo>
                  <a:cubicBezTo>
                    <a:pt x="7" y="18"/>
                    <a:pt x="7" y="7"/>
                    <a:pt x="8" y="6"/>
                  </a:cubicBezTo>
                  <a:cubicBezTo>
                    <a:pt x="9" y="1"/>
                    <a:pt x="28" y="3"/>
                    <a:pt x="33" y="4"/>
                  </a:cubicBezTo>
                  <a:cubicBezTo>
                    <a:pt x="38" y="5"/>
                    <a:pt x="37" y="9"/>
                    <a:pt x="37" y="9"/>
                  </a:cubicBezTo>
                  <a:close/>
                  <a:moveTo>
                    <a:pt x="73" y="19"/>
                  </a:moveTo>
                  <a:cubicBezTo>
                    <a:pt x="66" y="20"/>
                    <a:pt x="52" y="22"/>
                    <a:pt x="50" y="9"/>
                  </a:cubicBezTo>
                  <a:cubicBezTo>
                    <a:pt x="50" y="9"/>
                    <a:pt x="49" y="5"/>
                    <a:pt x="54" y="4"/>
                  </a:cubicBezTo>
                  <a:cubicBezTo>
                    <a:pt x="59" y="3"/>
                    <a:pt x="78" y="1"/>
                    <a:pt x="79" y="6"/>
                  </a:cubicBezTo>
                  <a:cubicBezTo>
                    <a:pt x="80" y="7"/>
                    <a:pt x="80" y="18"/>
                    <a:pt x="73" y="19"/>
                  </a:cubicBezTo>
                  <a:close/>
                </a:path>
              </a:pathLst>
            </a:custGeom>
            <a:solidFill>
              <a:srgbClr val="3A4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给客户留下好印象</a:t>
            </a:r>
            <a:endParaRPr lang="zh-CN" altLang="en-US" sz="2800" b="1" kern="100">
              <a:latin typeface="+mj-ea"/>
              <a:ea typeface="+mj-ea"/>
              <a:cs typeface="Times New Roman" panose="02020603050405020304" pitchFamily="18" charset="0"/>
            </a:endParaRPr>
          </a:p>
        </p:txBody>
      </p:sp>
      <p:sp>
        <p:nvSpPr>
          <p:cNvPr id="2" name="矩形 1"/>
          <p:cNvSpPr/>
          <p:nvPr/>
        </p:nvSpPr>
        <p:spPr bwMode="auto">
          <a:xfrm>
            <a:off x="0" y="5595582"/>
            <a:ext cx="12196763" cy="686784"/>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a:xfrm>
            <a:off x="1725086" y="5752191"/>
            <a:ext cx="8745004" cy="369332"/>
          </a:xfrm>
          <a:prstGeom prst="rect">
            <a:avLst/>
          </a:prstGeom>
        </p:spPr>
        <p:txBody>
          <a:bodyPr wrap="square">
            <a:spAutoFit/>
          </a:bodyPr>
          <a:lstStyle/>
          <a:p>
            <a:pPr lvl="0" algn="ctr"/>
            <a:r>
              <a:rPr lang="zh-CN" altLang="en-US">
                <a:solidFill>
                  <a:schemeClr val="bg1"/>
                </a:solidFill>
                <a:latin typeface="微软雅黑" panose="020B0503020204020204" pitchFamily="34" charset="-122"/>
                <a:ea typeface="微软雅黑" panose="020B0503020204020204" pitchFamily="34" charset="-122"/>
                <a:sym typeface="Arial" panose="020B0604020202020204" pitchFamily="34" charset="0"/>
              </a:rPr>
              <a:t>客户对服务的印象不是以往接触的平均数，而是以最近一次的影响最深</a:t>
            </a:r>
            <a:endParaRPr lang="zh-CN" altLang="en-US" b="1" i="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矩形 9"/>
          <p:cNvSpPr/>
          <p:nvPr/>
        </p:nvSpPr>
        <p:spPr>
          <a:xfrm>
            <a:off x="1290917" y="4346095"/>
            <a:ext cx="3090559" cy="846001"/>
          </a:xfrm>
          <a:prstGeom prst="rect">
            <a:avLst/>
          </a:prstGeom>
        </p:spPr>
        <p:txBody>
          <a:bodyPr wrap="square">
            <a:spAutoFit/>
          </a:bodyPr>
          <a:lstStyle/>
          <a:p>
            <a:pPr algn="just">
              <a:lnSpc>
                <a:spcPct val="120000"/>
              </a:lnSpc>
              <a:spcBef>
                <a:spcPts val="200"/>
              </a:spcBef>
              <a:spcAft>
                <a:spcPts val="200"/>
              </a:spcAft>
            </a:pPr>
            <a:r>
              <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如果客户抱怨或者心情不好，他们不一定是冲着你来的，要学会倾听，解决的解决问题</a:t>
            </a:r>
            <a:endPar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矩形 21"/>
          <p:cNvSpPr/>
          <p:nvPr/>
        </p:nvSpPr>
        <p:spPr>
          <a:xfrm>
            <a:off x="1312207" y="4007957"/>
            <a:ext cx="1176925" cy="369332"/>
          </a:xfrm>
          <a:prstGeom prst="rect">
            <a:avLst/>
          </a:prstGeom>
        </p:spPr>
        <p:txBody>
          <a:bodyPr wrap="none">
            <a:spAutoFit/>
          </a:bodyPr>
          <a:lstStyle/>
          <a:p>
            <a:r>
              <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学会倾听 </a:t>
            </a:r>
            <a:endPar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0" name="矩形 9"/>
          <p:cNvSpPr/>
          <p:nvPr/>
        </p:nvSpPr>
        <p:spPr>
          <a:xfrm>
            <a:off x="1868432" y="2781989"/>
            <a:ext cx="3090559" cy="587469"/>
          </a:xfrm>
          <a:prstGeom prst="rect">
            <a:avLst/>
          </a:prstGeom>
        </p:spPr>
        <p:txBody>
          <a:bodyPr wrap="square">
            <a:spAutoFit/>
          </a:bodyPr>
          <a:lstStyle/>
          <a:p>
            <a:pPr algn="just">
              <a:lnSpc>
                <a:spcPct val="120000"/>
              </a:lnSpc>
              <a:spcBef>
                <a:spcPts val="200"/>
              </a:spcBef>
              <a:spcAft>
                <a:spcPts val="200"/>
              </a:spcAft>
            </a:pPr>
            <a:r>
              <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注意你的面部表情，是热情相迎还是满脸的不耐烦？</a:t>
            </a:r>
            <a:endPar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1" name="矩形 21"/>
          <p:cNvSpPr/>
          <p:nvPr/>
        </p:nvSpPr>
        <p:spPr>
          <a:xfrm>
            <a:off x="1889722" y="2443851"/>
            <a:ext cx="1176925" cy="369332"/>
          </a:xfrm>
          <a:prstGeom prst="rect">
            <a:avLst/>
          </a:prstGeom>
        </p:spPr>
        <p:txBody>
          <a:bodyPr wrap="none">
            <a:spAutoFit/>
          </a:bodyPr>
          <a:lstStyle/>
          <a:p>
            <a:r>
              <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微笑服务 </a:t>
            </a:r>
            <a:endPar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2" name="矩形 9"/>
          <p:cNvSpPr/>
          <p:nvPr/>
        </p:nvSpPr>
        <p:spPr>
          <a:xfrm>
            <a:off x="4000623" y="1329351"/>
            <a:ext cx="4194730" cy="587469"/>
          </a:xfrm>
          <a:prstGeom prst="rect">
            <a:avLst/>
          </a:prstGeom>
        </p:spPr>
        <p:txBody>
          <a:bodyPr wrap="square">
            <a:spAutoFit/>
          </a:bodyPr>
          <a:lstStyle/>
          <a:p>
            <a:pPr algn="ctr">
              <a:lnSpc>
                <a:spcPct val="120000"/>
              </a:lnSpc>
              <a:spcBef>
                <a:spcPts val="200"/>
              </a:spcBef>
              <a:spcAft>
                <a:spcPts val="200"/>
              </a:spcAft>
            </a:pPr>
            <a:r>
              <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公司对你的评价可能来自你的工作表现，但客户对你的评价取决于与你打交道的感觉</a:t>
            </a:r>
            <a:endPar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矩形 21"/>
          <p:cNvSpPr/>
          <p:nvPr/>
        </p:nvSpPr>
        <p:spPr>
          <a:xfrm>
            <a:off x="5428574" y="991213"/>
            <a:ext cx="1338829" cy="369332"/>
          </a:xfrm>
          <a:prstGeom prst="rect">
            <a:avLst/>
          </a:prstGeom>
        </p:spPr>
        <p:txBody>
          <a:bodyPr wrap="none">
            <a:spAutoFit/>
          </a:bodyPr>
          <a:lstStyle/>
          <a:p>
            <a:pPr algn="ctr"/>
            <a:r>
              <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热情的感觉</a:t>
            </a:r>
            <a:endPar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4" name="矩形 9"/>
          <p:cNvSpPr/>
          <p:nvPr/>
        </p:nvSpPr>
        <p:spPr>
          <a:xfrm>
            <a:off x="7380342" y="2781989"/>
            <a:ext cx="3095266" cy="587469"/>
          </a:xfrm>
          <a:prstGeom prst="rect">
            <a:avLst/>
          </a:prstGeom>
        </p:spPr>
        <p:txBody>
          <a:bodyPr wrap="square">
            <a:spAutoFit/>
          </a:bodyPr>
          <a:lstStyle/>
          <a:p>
            <a:pPr algn="just">
              <a:lnSpc>
                <a:spcPct val="120000"/>
              </a:lnSpc>
              <a:spcBef>
                <a:spcPts val="200"/>
              </a:spcBef>
              <a:spcAft>
                <a:spcPts val="200"/>
              </a:spcAft>
            </a:pPr>
            <a:r>
              <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客户能从与你接触中对你及你代表的公司作出判断，所以要注重细节</a:t>
            </a:r>
            <a:endPar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矩形 21"/>
          <p:cNvSpPr/>
          <p:nvPr/>
        </p:nvSpPr>
        <p:spPr>
          <a:xfrm>
            <a:off x="9246099" y="2443851"/>
            <a:ext cx="1107996" cy="369332"/>
          </a:xfrm>
          <a:prstGeom prst="rect">
            <a:avLst/>
          </a:prstGeom>
        </p:spPr>
        <p:txBody>
          <a:bodyPr wrap="none">
            <a:spAutoFit/>
          </a:bodyPr>
          <a:lstStyle/>
          <a:p>
            <a:pPr algn="r"/>
            <a:r>
              <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注意细节</a:t>
            </a:r>
            <a:endPar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6" name="矩形 9"/>
          <p:cNvSpPr/>
          <p:nvPr/>
        </p:nvSpPr>
        <p:spPr>
          <a:xfrm>
            <a:off x="7873637" y="4442347"/>
            <a:ext cx="3095266" cy="846001"/>
          </a:xfrm>
          <a:prstGeom prst="rect">
            <a:avLst/>
          </a:prstGeom>
        </p:spPr>
        <p:txBody>
          <a:bodyPr wrap="square">
            <a:spAutoFit/>
          </a:bodyPr>
          <a:lstStyle/>
          <a:p>
            <a:pPr algn="just">
              <a:lnSpc>
                <a:spcPct val="120000"/>
              </a:lnSpc>
              <a:spcBef>
                <a:spcPts val="200"/>
              </a:spcBef>
              <a:spcAft>
                <a:spcPts val="200"/>
              </a:spcAft>
            </a:pPr>
            <a:r>
              <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rPr>
              <a:t>如果你无法满足客户的要求，至少要提出两项其他的解决方案，人都是喜欢自己做主的</a:t>
            </a:r>
            <a:endParaRPr lang="zh-CN" altLang="en-US" sz="140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矩形 21"/>
          <p:cNvSpPr/>
          <p:nvPr/>
        </p:nvSpPr>
        <p:spPr>
          <a:xfrm>
            <a:off x="9586936" y="4104209"/>
            <a:ext cx="1407758" cy="369332"/>
          </a:xfrm>
          <a:prstGeom prst="rect">
            <a:avLst/>
          </a:prstGeom>
        </p:spPr>
        <p:txBody>
          <a:bodyPr wrap="none">
            <a:spAutoFit/>
          </a:bodyPr>
          <a:lstStyle/>
          <a:p>
            <a:pPr algn="r"/>
            <a:r>
              <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有解决方案 </a:t>
            </a:r>
            <a:endParaRPr lang="zh-CN" altLang="en-US"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1" name="椭圆 70"/>
          <p:cNvSpPr/>
          <p:nvPr/>
        </p:nvSpPr>
        <p:spPr bwMode="auto">
          <a:xfrm>
            <a:off x="820299" y="4007957"/>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1</a:t>
            </a:r>
            <a:endParaRPr lang="zh-CN" altLang="en-US" sz="2000">
              <a:solidFill>
                <a:schemeClr val="bg1"/>
              </a:solidFill>
              <a:latin typeface="+mj-ea"/>
              <a:ea typeface="+mj-ea"/>
            </a:endParaRPr>
          </a:p>
        </p:txBody>
      </p:sp>
      <p:sp>
        <p:nvSpPr>
          <p:cNvPr id="72" name="椭圆 71"/>
          <p:cNvSpPr/>
          <p:nvPr/>
        </p:nvSpPr>
        <p:spPr bwMode="auto">
          <a:xfrm>
            <a:off x="1434449" y="2438464"/>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2</a:t>
            </a:r>
            <a:endParaRPr lang="zh-CN" altLang="en-US" sz="2000">
              <a:solidFill>
                <a:schemeClr val="bg1"/>
              </a:solidFill>
              <a:latin typeface="+mj-ea"/>
              <a:ea typeface="+mj-ea"/>
            </a:endParaRPr>
          </a:p>
        </p:txBody>
      </p:sp>
      <p:sp>
        <p:nvSpPr>
          <p:cNvPr id="100" name="椭圆 99"/>
          <p:cNvSpPr/>
          <p:nvPr/>
        </p:nvSpPr>
        <p:spPr bwMode="auto">
          <a:xfrm>
            <a:off x="5939576" y="534911"/>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3</a:t>
            </a:r>
            <a:endParaRPr lang="zh-CN" altLang="en-US" sz="2000">
              <a:solidFill>
                <a:schemeClr val="bg1"/>
              </a:solidFill>
              <a:latin typeface="+mj-ea"/>
              <a:ea typeface="+mj-ea"/>
            </a:endParaRPr>
          </a:p>
        </p:txBody>
      </p:sp>
      <p:sp>
        <p:nvSpPr>
          <p:cNvPr id="101" name="椭圆 100"/>
          <p:cNvSpPr/>
          <p:nvPr/>
        </p:nvSpPr>
        <p:spPr bwMode="auto">
          <a:xfrm>
            <a:off x="10379430" y="2438464"/>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4</a:t>
            </a:r>
            <a:endParaRPr lang="zh-CN" altLang="en-US" sz="2000">
              <a:solidFill>
                <a:schemeClr val="bg1"/>
              </a:solidFill>
              <a:latin typeface="+mj-ea"/>
              <a:ea typeface="+mj-ea"/>
            </a:endParaRPr>
          </a:p>
        </p:txBody>
      </p:sp>
      <p:sp>
        <p:nvSpPr>
          <p:cNvPr id="102" name="椭圆 101"/>
          <p:cNvSpPr/>
          <p:nvPr/>
        </p:nvSpPr>
        <p:spPr bwMode="auto">
          <a:xfrm>
            <a:off x="10884397" y="4130786"/>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5</a:t>
            </a:r>
            <a:endParaRPr lang="zh-CN" altLang="en-US" sz="2000">
              <a:solidFill>
                <a:schemeClr val="bg1"/>
              </a:solidFill>
              <a:latin typeface="+mj-ea"/>
              <a:ea typeface="+mj-ea"/>
            </a:endParaRPr>
          </a:p>
        </p:txBody>
      </p:sp>
    </p:spTree>
  </p:cSld>
  <p:clrMapOvr>
    <a:masterClrMapping/>
  </p:clrMapOvr>
  <p:transition spd="slow" advTm="8971">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客户服务的价值</a:t>
            </a:r>
            <a:endParaRPr lang="zh-CN" altLang="en-US" sz="2800" b="1" kern="100">
              <a:latin typeface="+mj-ea"/>
              <a:ea typeface="+mj-ea"/>
              <a:cs typeface="Times New Roman" panose="02020603050405020304" pitchFamily="18" charset="0"/>
            </a:endParaRPr>
          </a:p>
        </p:txBody>
      </p:sp>
      <p:sp>
        <p:nvSpPr>
          <p:cNvPr id="101" name="矩形 100"/>
          <p:cNvSpPr/>
          <p:nvPr/>
        </p:nvSpPr>
        <p:spPr bwMode="auto">
          <a:xfrm>
            <a:off x="851695" y="1017708"/>
            <a:ext cx="5609914" cy="5233101"/>
          </a:xfrm>
          <a:prstGeom prst="rect">
            <a:avLst/>
          </a:prstGeom>
          <a:solidFill>
            <a:schemeClr val="bg1"/>
          </a:solidFill>
          <a:ln w="9525" cap="flat" cmpd="sng" algn="ctr">
            <a:solidFill>
              <a:schemeClr val="tx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102" name="图片 101"/>
          <p:cNvPicPr>
            <a:picLocks noChangeAspect="1"/>
          </p:cNvPicPr>
          <p:nvPr/>
        </p:nvPicPr>
        <p:blipFill rotWithShape="1">
          <a:blip r:embed="rId1"/>
          <a:srcRect l="17943" r="8320"/>
          <a:stretch>
            <a:fillRect/>
          </a:stretch>
        </p:blipFill>
        <p:spPr>
          <a:xfrm>
            <a:off x="6461609" y="1008580"/>
            <a:ext cx="5739737" cy="5242229"/>
          </a:xfrm>
          <a:prstGeom prst="rect">
            <a:avLst/>
          </a:prstGeom>
        </p:spPr>
      </p:pic>
      <p:sp>
        <p:nvSpPr>
          <p:cNvPr id="103" name="矩形 102"/>
          <p:cNvSpPr/>
          <p:nvPr/>
        </p:nvSpPr>
        <p:spPr bwMode="auto">
          <a:xfrm>
            <a:off x="1049782" y="1037982"/>
            <a:ext cx="706829" cy="80955"/>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4" name="矩形 9"/>
          <p:cNvSpPr/>
          <p:nvPr/>
        </p:nvSpPr>
        <p:spPr>
          <a:xfrm>
            <a:off x="1113058" y="1647624"/>
            <a:ext cx="5255658" cy="95372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遇到问题的客户中只有不到半数的人会不情况告诉供应商，他们不仅会另找其他的供应商，而且会告诉多达</a:t>
            </a:r>
            <a:r>
              <a:rPr lang="en-US" altLang="zh-CN" sz="1600">
                <a:latin typeface="微软雅黑" panose="020B0503020204020204" pitchFamily="34" charset="-122"/>
                <a:ea typeface="微软雅黑" panose="020B0503020204020204" pitchFamily="34" charset="-122"/>
                <a:sym typeface="Arial" panose="020B0604020202020204" pitchFamily="34" charset="0"/>
              </a:rPr>
              <a:t>16</a:t>
            </a:r>
            <a:r>
              <a:rPr lang="zh-CN" altLang="en-US" sz="1600">
                <a:latin typeface="微软雅黑" panose="020B0503020204020204" pitchFamily="34" charset="-122"/>
                <a:ea typeface="微软雅黑" panose="020B0503020204020204" pitchFamily="34" charset="-122"/>
                <a:sym typeface="Arial" panose="020B0604020202020204" pitchFamily="34" charset="0"/>
              </a:rPr>
              <a:t>人原来那个供应商服务太差。</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05" name="矩形 21"/>
          <p:cNvSpPr/>
          <p:nvPr/>
        </p:nvSpPr>
        <p:spPr>
          <a:xfrm>
            <a:off x="1134348" y="1309486"/>
            <a:ext cx="1898476" cy="400110"/>
          </a:xfrm>
          <a:prstGeom prst="rect">
            <a:avLst/>
          </a:prstGeom>
        </p:spPr>
        <p:txBody>
          <a:bodyPr wrap="square">
            <a:spAutoFit/>
          </a:bodyPr>
          <a:lstStyle/>
          <a:p>
            <a:r>
              <a:rPr lang="zh-CN" altLang="en-US" sz="2000" b="1">
                <a:latin typeface="微软雅黑" panose="020B0503020204020204" pitchFamily="34" charset="-122"/>
                <a:ea typeface="微软雅黑" panose="020B0503020204020204" pitchFamily="34" charset="-122"/>
                <a:sym typeface="Calibri" panose="020F0502020204030204" pitchFamily="34" charset="0"/>
              </a:rPr>
              <a:t>负面传播 </a:t>
            </a:r>
            <a:endParaRPr lang="zh-CN" altLang="en-US" sz="2000" b="1">
              <a:latin typeface="微软雅黑" panose="020B0503020204020204" pitchFamily="34" charset="-122"/>
              <a:ea typeface="微软雅黑" panose="020B0503020204020204" pitchFamily="34" charset="-122"/>
              <a:sym typeface="Calibri" panose="020F0502020204030204" pitchFamily="34" charset="0"/>
            </a:endParaRPr>
          </a:p>
        </p:txBody>
      </p:sp>
      <p:sp>
        <p:nvSpPr>
          <p:cNvPr id="106" name="矩形 9"/>
          <p:cNvSpPr/>
          <p:nvPr/>
        </p:nvSpPr>
        <p:spPr>
          <a:xfrm>
            <a:off x="1113058" y="3132405"/>
            <a:ext cx="5255658" cy="1249188"/>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如果能让一个心怀不满的的客户满意，他会变得对你特别忠诚（其忠诚度经常是</a:t>
            </a:r>
            <a:r>
              <a:rPr lang="en-US" altLang="zh-CN" sz="1600">
                <a:latin typeface="微软雅黑" panose="020B0503020204020204" pitchFamily="34" charset="-122"/>
                <a:ea typeface="微软雅黑" panose="020B0503020204020204" pitchFamily="34" charset="-122"/>
                <a:sym typeface="Arial" panose="020B0604020202020204" pitchFamily="34" charset="0"/>
              </a:rPr>
              <a:t>2</a:t>
            </a:r>
            <a:r>
              <a:rPr lang="zh-CN" altLang="en-US" sz="1600">
                <a:latin typeface="微软雅黑" panose="020B0503020204020204" pitchFamily="34" charset="-122"/>
                <a:ea typeface="微软雅黑" panose="020B0503020204020204" pitchFamily="34" charset="-122"/>
                <a:sym typeface="Arial" panose="020B0604020202020204" pitchFamily="34" charset="0"/>
              </a:rPr>
              <a:t>倍于没遇到过什么问题的客户），如果能降低客户的流失率，就会提高“终身价值”，给公司带来更多的利润</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07" name="矩形 21"/>
          <p:cNvSpPr/>
          <p:nvPr/>
        </p:nvSpPr>
        <p:spPr>
          <a:xfrm>
            <a:off x="1134348" y="2794267"/>
            <a:ext cx="1898476" cy="400110"/>
          </a:xfrm>
          <a:prstGeom prst="rect">
            <a:avLst/>
          </a:prstGeom>
        </p:spPr>
        <p:txBody>
          <a:bodyPr wrap="square">
            <a:spAutoFit/>
          </a:bodyPr>
          <a:lstStyle/>
          <a:p>
            <a:r>
              <a:rPr lang="zh-CN" altLang="en-US" sz="2000" b="1">
                <a:latin typeface="微软雅黑" panose="020B0503020204020204" pitchFamily="34" charset="-122"/>
                <a:ea typeface="微软雅黑" panose="020B0503020204020204" pitchFamily="34" charset="-122"/>
                <a:sym typeface="Calibri" panose="020F0502020204030204" pitchFamily="34" charset="0"/>
              </a:rPr>
              <a:t>终身价值</a:t>
            </a:r>
            <a:endParaRPr lang="zh-CN" altLang="en-US" sz="2000" b="1">
              <a:latin typeface="微软雅黑" panose="020B0503020204020204" pitchFamily="34" charset="-122"/>
              <a:ea typeface="微软雅黑" panose="020B0503020204020204" pitchFamily="34" charset="-122"/>
              <a:sym typeface="Calibri" panose="020F0502020204030204" pitchFamily="34" charset="0"/>
            </a:endParaRPr>
          </a:p>
        </p:txBody>
      </p:sp>
      <p:sp>
        <p:nvSpPr>
          <p:cNvPr id="108" name="矩形 9"/>
          <p:cNvSpPr/>
          <p:nvPr/>
        </p:nvSpPr>
        <p:spPr>
          <a:xfrm>
            <a:off x="1113058" y="4897037"/>
            <a:ext cx="5255658" cy="95372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客人与我们一样，往往从理智和感情两方面考虑问题，如果你牢记这一点，就会知道客户满意度是受到有形的和无形的双重标准的共同作用的。</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109" name="矩形 21"/>
          <p:cNvSpPr/>
          <p:nvPr/>
        </p:nvSpPr>
        <p:spPr>
          <a:xfrm>
            <a:off x="1134348" y="4558899"/>
            <a:ext cx="1898476" cy="400110"/>
          </a:xfrm>
          <a:prstGeom prst="rect">
            <a:avLst/>
          </a:prstGeom>
        </p:spPr>
        <p:txBody>
          <a:bodyPr wrap="square">
            <a:spAutoFit/>
          </a:bodyPr>
          <a:lstStyle/>
          <a:p>
            <a:r>
              <a:rPr lang="zh-CN" altLang="en-US" sz="2000" b="1">
                <a:latin typeface="微软雅黑" panose="020B0503020204020204" pitchFamily="34" charset="-122"/>
                <a:ea typeface="微软雅黑" panose="020B0503020204020204" pitchFamily="34" charset="-122"/>
                <a:sym typeface="Calibri" panose="020F0502020204030204" pitchFamily="34" charset="0"/>
              </a:rPr>
              <a:t>共同作用</a:t>
            </a:r>
            <a:endParaRPr lang="zh-CN" altLang="en-US" sz="2000" b="1">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p:transition spd="slow" advTm="5972">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13403"/>
          <a:stretch>
            <a:fillRect/>
          </a:stretch>
        </p:blipFill>
        <p:spPr>
          <a:xfrm>
            <a:off x="3840862" y="0"/>
            <a:ext cx="8366546" cy="6858000"/>
          </a:xfrm>
          <a:prstGeom prst="rect">
            <a:avLst/>
          </a:prstGeom>
        </p:spPr>
      </p:pic>
      <p:sp>
        <p:nvSpPr>
          <p:cNvPr id="58" name="矩形 57"/>
          <p:cNvSpPr/>
          <p:nvPr/>
        </p:nvSpPr>
        <p:spPr bwMode="auto">
          <a:xfrm>
            <a:off x="0" y="-15373"/>
            <a:ext cx="12196763" cy="6858000"/>
          </a:xfrm>
          <a:prstGeom prst="rect">
            <a:avLst/>
          </a:prstGeom>
          <a:gradFill>
            <a:gsLst>
              <a:gs pos="55000">
                <a:schemeClr val="bg1">
                  <a:alpha val="80000"/>
                </a:schemeClr>
              </a:gs>
              <a:gs pos="16000">
                <a:schemeClr val="bg1"/>
              </a:gs>
              <a:gs pos="100000">
                <a:schemeClr val="bg1">
                  <a:alpha val="30000"/>
                </a:schemeClr>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挽回服务的要点</a:t>
            </a:r>
            <a:endParaRPr lang="zh-CN" altLang="en-US" sz="2800" b="1" kern="100">
              <a:latin typeface="+mj-ea"/>
              <a:ea typeface="+mj-ea"/>
              <a:cs typeface="Times New Roman" panose="02020603050405020304" pitchFamily="18" charset="0"/>
            </a:endParaRPr>
          </a:p>
        </p:txBody>
      </p:sp>
      <p:sp>
        <p:nvSpPr>
          <p:cNvPr id="59" name="矩形 9"/>
          <p:cNvSpPr/>
          <p:nvPr/>
        </p:nvSpPr>
        <p:spPr>
          <a:xfrm>
            <a:off x="1515311" y="1972034"/>
            <a:ext cx="5159134" cy="70955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留意你自己和周边的环境，确保形象能够满足客户的</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期望，看到客户后，马上微笑，进行目光交流。</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矩形 21"/>
          <p:cNvSpPr/>
          <p:nvPr/>
        </p:nvSpPr>
        <p:spPr>
          <a:xfrm>
            <a:off x="1536601" y="1633896"/>
            <a:ext cx="1210588" cy="400110"/>
          </a:xfrm>
          <a:prstGeom prst="rect">
            <a:avLst/>
          </a:prstGeom>
        </p:spPr>
        <p:txBody>
          <a:bodyPr wrap="none">
            <a:spAutoFit/>
          </a:bodyPr>
          <a:lstStyle/>
          <a:p>
            <a:r>
              <a:rPr lang="zh-CN" altLang="en-US" sz="2000"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微笑服务</a:t>
            </a:r>
            <a:endParaRPr lang="zh-CN" altLang="en-US" sz="2000"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 name="椭圆 60"/>
          <p:cNvSpPr/>
          <p:nvPr/>
        </p:nvSpPr>
        <p:spPr bwMode="auto">
          <a:xfrm>
            <a:off x="1044693" y="1633896"/>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1</a:t>
            </a:r>
            <a:endParaRPr lang="zh-CN" altLang="en-US" sz="2000">
              <a:solidFill>
                <a:schemeClr val="bg1"/>
              </a:solidFill>
              <a:latin typeface="+mj-ea"/>
              <a:ea typeface="+mj-ea"/>
            </a:endParaRPr>
          </a:p>
        </p:txBody>
      </p:sp>
      <p:sp>
        <p:nvSpPr>
          <p:cNvPr id="62" name="矩形 9"/>
          <p:cNvSpPr/>
          <p:nvPr/>
        </p:nvSpPr>
        <p:spPr>
          <a:xfrm>
            <a:off x="1515311" y="3351655"/>
            <a:ext cx="5159134" cy="953723"/>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如果有问题，先道歉，然后倾听，最后再解释。核心是“现在我该为客户做点什么才能真正对他有帮助？”适度的安抚。</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矩形 21"/>
          <p:cNvSpPr/>
          <p:nvPr/>
        </p:nvSpPr>
        <p:spPr>
          <a:xfrm>
            <a:off x="1536601" y="3013517"/>
            <a:ext cx="1210588" cy="400110"/>
          </a:xfrm>
          <a:prstGeom prst="rect">
            <a:avLst/>
          </a:prstGeom>
        </p:spPr>
        <p:txBody>
          <a:bodyPr wrap="none">
            <a:spAutoFit/>
          </a:bodyPr>
          <a:lstStyle/>
          <a:p>
            <a:r>
              <a:rPr lang="zh-CN" altLang="en-US" sz="2000"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适度安抚</a:t>
            </a:r>
            <a:endParaRPr lang="zh-CN" altLang="en-US" sz="2000"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4" name="椭圆 63"/>
          <p:cNvSpPr/>
          <p:nvPr/>
        </p:nvSpPr>
        <p:spPr bwMode="auto">
          <a:xfrm>
            <a:off x="1044693" y="3013517"/>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2</a:t>
            </a:r>
            <a:endParaRPr lang="zh-CN" altLang="en-US" sz="2000">
              <a:solidFill>
                <a:schemeClr val="bg1"/>
              </a:solidFill>
              <a:latin typeface="+mj-ea"/>
              <a:ea typeface="+mj-ea"/>
            </a:endParaRPr>
          </a:p>
        </p:txBody>
      </p:sp>
      <p:sp>
        <p:nvSpPr>
          <p:cNvPr id="65" name="矩形 9"/>
          <p:cNvSpPr/>
          <p:nvPr/>
        </p:nvSpPr>
        <p:spPr>
          <a:xfrm>
            <a:off x="1515311" y="4859613"/>
            <a:ext cx="5159134" cy="658257"/>
          </a:xfrm>
          <a:prstGeom prst="rect">
            <a:avLst/>
          </a:prstGeom>
        </p:spPr>
        <p:txBody>
          <a:bodyPr wrap="square">
            <a:spAutoFit/>
          </a:bodyPr>
          <a:lstStyle/>
          <a:p>
            <a:pPr algn="just">
              <a:lnSpc>
                <a:spcPct val="120000"/>
              </a:lnSpc>
              <a:spcBef>
                <a:spcPts val="200"/>
              </a:spcBef>
              <a:spcAft>
                <a:spcPts val="200"/>
              </a:spcAft>
            </a:pPr>
            <a:r>
              <a:rPr lang="zh-CN" altLang="en-US" sz="1600">
                <a:latin typeface="微软雅黑" panose="020B0503020204020204" pitchFamily="34" charset="-122"/>
                <a:ea typeface="微软雅黑" panose="020B0503020204020204" pitchFamily="34" charset="-122"/>
                <a:sym typeface="Arial" panose="020B0604020202020204" pitchFamily="34" charset="0"/>
              </a:rPr>
              <a:t>表现适度的友善，要根据情况，如拿不准，宁可公事公办，而不要过分亲昵。有礼貌，高效率。</a:t>
            </a:r>
            <a:endParaRPr lang="zh-CN" altLang="en-US" sz="1600">
              <a:latin typeface="微软雅黑" panose="020B0503020204020204" pitchFamily="34" charset="-122"/>
              <a:ea typeface="微软雅黑" panose="020B0503020204020204" pitchFamily="34" charset="-122"/>
              <a:sym typeface="Arial" panose="020B0604020202020204" pitchFamily="34" charset="0"/>
            </a:endParaRPr>
          </a:p>
        </p:txBody>
      </p:sp>
      <p:sp>
        <p:nvSpPr>
          <p:cNvPr id="66" name="矩形 21"/>
          <p:cNvSpPr/>
          <p:nvPr/>
        </p:nvSpPr>
        <p:spPr>
          <a:xfrm>
            <a:off x="1536601" y="4521475"/>
            <a:ext cx="1210588" cy="400110"/>
          </a:xfrm>
          <a:prstGeom prst="rect">
            <a:avLst/>
          </a:prstGeom>
        </p:spPr>
        <p:txBody>
          <a:bodyPr wrap="none">
            <a:spAutoFit/>
          </a:bodyPr>
          <a:lstStyle/>
          <a:p>
            <a:r>
              <a:rPr lang="zh-CN" altLang="en-US" sz="2000" b="1">
                <a:solidFill>
                  <a:srgbClr val="3B3B3B"/>
                </a:solidFill>
                <a:latin typeface="微软雅黑" panose="020B0503020204020204" pitchFamily="34" charset="-122"/>
                <a:ea typeface="微软雅黑" panose="020B0503020204020204" pitchFamily="34" charset="-122"/>
                <a:sym typeface="Calibri" panose="020F0502020204030204" pitchFamily="34" charset="0"/>
              </a:rPr>
              <a:t>适度亲昵</a:t>
            </a:r>
            <a:endParaRPr lang="zh-CN" altLang="en-US" sz="2000" b="1">
              <a:solidFill>
                <a:srgbClr val="3B3B3B"/>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7" name="椭圆 66"/>
          <p:cNvSpPr/>
          <p:nvPr/>
        </p:nvSpPr>
        <p:spPr bwMode="auto">
          <a:xfrm>
            <a:off x="1044693" y="4521475"/>
            <a:ext cx="481263" cy="481263"/>
          </a:xfrm>
          <a:prstGeom prst="ellipse">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2000">
                <a:solidFill>
                  <a:schemeClr val="bg1"/>
                </a:solidFill>
                <a:latin typeface="+mj-ea"/>
                <a:ea typeface="+mj-ea"/>
              </a:rPr>
              <a:t>3</a:t>
            </a:r>
            <a:endParaRPr lang="zh-CN" altLang="en-US" sz="2000">
              <a:solidFill>
                <a:schemeClr val="bg1"/>
              </a:solidFill>
              <a:latin typeface="+mj-ea"/>
              <a:ea typeface="+mj-ea"/>
            </a:endParaRPr>
          </a:p>
        </p:txBody>
      </p:sp>
    </p:spTree>
  </p:cSld>
  <p:clrMapOvr>
    <a:masterClrMapping/>
  </p:clrMapOvr>
  <p:transition spd="slow" advTm="6515">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12196763" cy="6858000"/>
            <a:chOff x="0" y="0"/>
            <a:chExt cx="12196763" cy="685800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04894" y="0"/>
              <a:ext cx="10287000" cy="6858000"/>
            </a:xfrm>
            <a:prstGeom prst="rect">
              <a:avLst/>
            </a:prstGeom>
          </p:spPr>
        </p:pic>
        <p:sp>
          <p:nvSpPr>
            <p:cNvPr id="102" name="矩形 101"/>
            <p:cNvSpPr/>
            <p:nvPr/>
          </p:nvSpPr>
          <p:spPr bwMode="auto">
            <a:xfrm>
              <a:off x="0" y="0"/>
              <a:ext cx="12196763" cy="6858000"/>
            </a:xfrm>
            <a:prstGeom prst="rect">
              <a:avLst/>
            </a:prstGeom>
            <a:gradFill>
              <a:gsLst>
                <a:gs pos="55000">
                  <a:schemeClr val="bg1">
                    <a:alpha val="80000"/>
                  </a:schemeClr>
                </a:gs>
                <a:gs pos="16000">
                  <a:schemeClr val="bg1"/>
                </a:gs>
                <a:gs pos="100000">
                  <a:schemeClr val="bg1">
                    <a:alpha val="30000"/>
                  </a:schemeClr>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客户服务的终身价值</a:t>
            </a:r>
            <a:endParaRPr lang="zh-CN" altLang="en-US" sz="2800" b="1" kern="100">
              <a:latin typeface="+mj-ea"/>
              <a:ea typeface="+mj-ea"/>
              <a:cs typeface="Times New Roman" panose="02020603050405020304" pitchFamily="18" charset="0"/>
            </a:endParaRPr>
          </a:p>
        </p:txBody>
      </p:sp>
      <p:sp>
        <p:nvSpPr>
          <p:cNvPr id="2" name="矩形 1"/>
          <p:cNvSpPr/>
          <p:nvPr/>
        </p:nvSpPr>
        <p:spPr>
          <a:xfrm>
            <a:off x="836592" y="1541898"/>
            <a:ext cx="5827236" cy="400110"/>
          </a:xfrm>
          <a:prstGeom prst="rect">
            <a:avLst/>
          </a:prstGeom>
        </p:spPr>
        <p:txBody>
          <a:bodyPr wrap="none">
            <a:spAutoFit/>
          </a:bodyPr>
          <a:lstStyle/>
          <a:p>
            <a:r>
              <a:rPr lang="zh-CN" altLang="en-US" sz="2000" b="1">
                <a:solidFill>
                  <a:srgbClr val="3B3B3B"/>
                </a:solidFill>
                <a:latin typeface="微软雅黑" panose="020B0503020204020204" pitchFamily="34" charset="-122"/>
                <a:ea typeface="微软雅黑" panose="020B0503020204020204" pitchFamily="34" charset="-122"/>
                <a:sym typeface="Arial" panose="020B0604020202020204" pitchFamily="34" charset="0"/>
              </a:rPr>
              <a:t>终身价值是客户与供应商进行的全部交易的总价值</a:t>
            </a:r>
            <a:endParaRPr lang="zh-CN" altLang="en-US" sz="2000" b="1" dirty="0">
              <a:solidFill>
                <a:srgbClr val="3B3B3B"/>
              </a:solidFill>
              <a:latin typeface="微软雅黑" panose="020B0503020204020204" pitchFamily="34" charset="-122"/>
              <a:ea typeface="微软雅黑" panose="020B0503020204020204" pitchFamily="34" charset="-122"/>
              <a:sym typeface="Arial" panose="020B0604020202020204" pitchFamily="34" charset="0"/>
            </a:endParaRPr>
          </a:p>
        </p:txBody>
      </p:sp>
      <p:graphicFrame>
        <p:nvGraphicFramePr>
          <p:cNvPr id="101" name="表格 100"/>
          <p:cNvGraphicFramePr/>
          <p:nvPr/>
        </p:nvGraphicFramePr>
        <p:xfrm>
          <a:off x="943064" y="2134788"/>
          <a:ext cx="9036894" cy="3495078"/>
        </p:xfrm>
        <a:graphic>
          <a:graphicData uri="http://schemas.openxmlformats.org/drawingml/2006/table">
            <a:tbl>
              <a:tblPr/>
              <a:tblGrid>
                <a:gridCol w="1337417"/>
                <a:gridCol w="1346258"/>
                <a:gridCol w="1368152"/>
                <a:gridCol w="1512168"/>
                <a:gridCol w="3472899"/>
              </a:tblGrid>
              <a:tr h="617888">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chemeClr val="bg1"/>
                          </a:solidFill>
                          <a:latin typeface="微软雅黑" panose="020B0503020204020204" pitchFamily="34" charset="-122"/>
                          <a:ea typeface="微软雅黑" panose="020B0503020204020204" pitchFamily="34" charset="-122"/>
                        </a:rPr>
                        <a:t>订单金额</a:t>
                      </a:r>
                      <a:endParaRPr lang="zh-CN" altLang="en-US" sz="2000" dirty="0">
                        <a:solidFill>
                          <a:schemeClr val="bg1"/>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chemeClr val="bg1"/>
                          </a:solidFill>
                          <a:latin typeface="微软雅黑" panose="020B0503020204020204" pitchFamily="34" charset="-122"/>
                          <a:ea typeface="微软雅黑" panose="020B0503020204020204" pitchFamily="34" charset="-122"/>
                        </a:rPr>
                        <a:t>订单频率</a:t>
                      </a:r>
                      <a:endParaRPr lang="zh-CN" altLang="en-US" sz="2000" dirty="0">
                        <a:solidFill>
                          <a:schemeClr val="bg1"/>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chemeClr val="bg1"/>
                          </a:solidFill>
                          <a:latin typeface="微软雅黑" panose="020B0503020204020204" pitchFamily="34" charset="-122"/>
                          <a:ea typeface="微软雅黑" panose="020B0503020204020204" pitchFamily="34" charset="-122"/>
                        </a:rPr>
                        <a:t>交易年数</a:t>
                      </a:r>
                      <a:endParaRPr lang="zh-CN" altLang="en-US" sz="2000" dirty="0">
                        <a:solidFill>
                          <a:schemeClr val="bg1"/>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chemeClr val="bg1"/>
                          </a:solidFill>
                          <a:latin typeface="微软雅黑" panose="020B0503020204020204" pitchFamily="34" charset="-122"/>
                          <a:ea typeface="微软雅黑" panose="020B0503020204020204" pitchFamily="34" charset="-122"/>
                        </a:rPr>
                        <a:t>终身价值</a:t>
                      </a:r>
                      <a:endParaRPr lang="zh-CN" altLang="en-US" sz="2000" dirty="0">
                        <a:solidFill>
                          <a:schemeClr val="bg1"/>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chemeClr val="bg1"/>
                          </a:solidFill>
                          <a:latin typeface="微软雅黑" panose="020B0503020204020204" pitchFamily="34" charset="-122"/>
                          <a:ea typeface="微软雅黑" panose="020B0503020204020204" pitchFamily="34" charset="-122"/>
                        </a:rPr>
                        <a:t>备         注</a:t>
                      </a:r>
                      <a:endParaRPr lang="zh-CN" altLang="en-US" sz="2000" dirty="0">
                        <a:solidFill>
                          <a:schemeClr val="bg1"/>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accent1"/>
                    </a:solidFill>
                  </a:tcPr>
                </a:tc>
              </a:tr>
              <a:tr h="798165">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2000">
                          <a:solidFill>
                            <a:srgbClr val="3F3F3F"/>
                          </a:solidFill>
                          <a:latin typeface="微软雅黑" panose="020B0503020204020204" pitchFamily="34" charset="-122"/>
                          <a:ea typeface="微软雅黑" panose="020B0503020204020204" pitchFamily="34" charset="-122"/>
                        </a:rPr>
                        <a:t>100</a:t>
                      </a:r>
                      <a:r>
                        <a:rPr lang="zh-CN" altLang="en-US" sz="2000">
                          <a:solidFill>
                            <a:srgbClr val="3F3F3F"/>
                          </a:solidFill>
                          <a:latin typeface="微软雅黑" panose="020B0503020204020204" pitchFamily="34" charset="-122"/>
                          <a:ea typeface="微软雅黑" panose="020B0503020204020204" pitchFamily="34" charset="-122"/>
                        </a:rPr>
                        <a:t>元</a:t>
                      </a:r>
                      <a:endParaRPr lang="zh-CN" altLang="en-US"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rgbClr val="3F3F3F"/>
                          </a:solidFill>
                          <a:latin typeface="微软雅黑" panose="020B0503020204020204" pitchFamily="34" charset="-122"/>
                          <a:ea typeface="微软雅黑" panose="020B0503020204020204" pitchFamily="34" charset="-122"/>
                        </a:rPr>
                        <a:t>每年</a:t>
                      </a:r>
                      <a:r>
                        <a:rPr lang="en-US" altLang="zh-CN" sz="2000" dirty="0">
                          <a:solidFill>
                            <a:srgbClr val="3F3F3F"/>
                          </a:solidFill>
                          <a:latin typeface="微软雅黑" panose="020B0503020204020204" pitchFamily="34" charset="-122"/>
                          <a:ea typeface="微软雅黑" panose="020B0503020204020204" pitchFamily="34" charset="-122"/>
                        </a:rPr>
                        <a:t>10</a:t>
                      </a:r>
                      <a:r>
                        <a:rPr lang="zh-CN" altLang="en-US" sz="2000" dirty="0">
                          <a:solidFill>
                            <a:srgbClr val="3F3F3F"/>
                          </a:solidFill>
                          <a:latin typeface="微软雅黑" panose="020B0503020204020204" pitchFamily="34" charset="-122"/>
                          <a:ea typeface="微软雅黑" panose="020B0503020204020204" pitchFamily="34" charset="-122"/>
                        </a:rPr>
                        <a:t>次</a:t>
                      </a:r>
                      <a:endParaRPr lang="zh-CN" altLang="en-US"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2000">
                          <a:solidFill>
                            <a:srgbClr val="3F3F3F"/>
                          </a:solidFill>
                          <a:latin typeface="微软雅黑" panose="020B0503020204020204" pitchFamily="34" charset="-122"/>
                          <a:ea typeface="微软雅黑" panose="020B0503020204020204" pitchFamily="34" charset="-122"/>
                        </a:rPr>
                        <a:t>1</a:t>
                      </a:r>
                      <a:endParaRPr lang="en-US" altLang="zh-CN" sz="200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2000">
                          <a:solidFill>
                            <a:srgbClr val="3F3F3F"/>
                          </a:solidFill>
                          <a:latin typeface="微软雅黑" panose="020B0503020204020204" pitchFamily="34" charset="-122"/>
                          <a:ea typeface="微软雅黑" panose="020B0503020204020204" pitchFamily="34" charset="-122"/>
                        </a:rPr>
                        <a:t>100</a:t>
                      </a:r>
                      <a:r>
                        <a:rPr lang="zh-CN" altLang="en-US" sz="2000">
                          <a:solidFill>
                            <a:srgbClr val="3F3F3F"/>
                          </a:solidFill>
                          <a:latin typeface="微软雅黑" panose="020B0503020204020204" pitchFamily="34" charset="-122"/>
                          <a:ea typeface="微软雅黑" panose="020B0503020204020204" pitchFamily="34" charset="-122"/>
                        </a:rPr>
                        <a:t>元</a:t>
                      </a:r>
                      <a:endParaRPr lang="zh-CN" altLang="en-US"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1800" dirty="0">
                          <a:solidFill>
                            <a:srgbClr val="3F3F3F"/>
                          </a:solidFill>
                          <a:latin typeface="微软雅黑" panose="020B0503020204020204" pitchFamily="34" charset="-122"/>
                          <a:ea typeface="微软雅黑" panose="020B0503020204020204" pitchFamily="34" charset="-122"/>
                        </a:rPr>
                        <a:t>一年后换了别的供应商</a:t>
                      </a:r>
                      <a:endParaRPr lang="zh-CN" altLang="en-US" sz="18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r>
              <a:tr h="885890">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2000">
                          <a:solidFill>
                            <a:srgbClr val="3F3F3F"/>
                          </a:solidFill>
                          <a:latin typeface="微软雅黑" panose="020B0503020204020204" pitchFamily="34" charset="-122"/>
                          <a:ea typeface="微软雅黑" panose="020B0503020204020204" pitchFamily="34" charset="-122"/>
                        </a:rPr>
                        <a:t>100</a:t>
                      </a:r>
                      <a:r>
                        <a:rPr lang="zh-CN" altLang="en-US" sz="2000">
                          <a:solidFill>
                            <a:srgbClr val="3F3F3F"/>
                          </a:solidFill>
                          <a:latin typeface="微软雅黑" panose="020B0503020204020204" pitchFamily="34" charset="-122"/>
                          <a:ea typeface="微软雅黑" panose="020B0503020204020204" pitchFamily="34" charset="-122"/>
                        </a:rPr>
                        <a:t>元</a:t>
                      </a:r>
                      <a:endParaRPr lang="zh-CN" altLang="en-US"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2000" dirty="0">
                          <a:solidFill>
                            <a:srgbClr val="3F3F3F"/>
                          </a:solidFill>
                          <a:latin typeface="微软雅黑" panose="020B0503020204020204" pitchFamily="34" charset="-122"/>
                          <a:ea typeface="微软雅黑" panose="020B0503020204020204" pitchFamily="34" charset="-122"/>
                        </a:rPr>
                        <a:t>每年</a:t>
                      </a:r>
                      <a:r>
                        <a:rPr lang="en-US" altLang="zh-CN" sz="2000" dirty="0">
                          <a:solidFill>
                            <a:srgbClr val="3F3F3F"/>
                          </a:solidFill>
                          <a:latin typeface="微软雅黑" panose="020B0503020204020204" pitchFamily="34" charset="-122"/>
                          <a:ea typeface="微软雅黑" panose="020B0503020204020204" pitchFamily="34" charset="-122"/>
                        </a:rPr>
                        <a:t>10</a:t>
                      </a:r>
                      <a:r>
                        <a:rPr lang="zh-CN" altLang="en-US" sz="2000" dirty="0">
                          <a:solidFill>
                            <a:srgbClr val="3F3F3F"/>
                          </a:solidFill>
                          <a:latin typeface="微软雅黑" panose="020B0503020204020204" pitchFamily="34" charset="-122"/>
                          <a:ea typeface="微软雅黑" panose="020B0503020204020204" pitchFamily="34" charset="-122"/>
                        </a:rPr>
                        <a:t>次</a:t>
                      </a:r>
                      <a:endParaRPr lang="zh-CN" altLang="en-US"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2000" dirty="0">
                          <a:solidFill>
                            <a:srgbClr val="3F3F3F"/>
                          </a:solidFill>
                          <a:latin typeface="微软雅黑" panose="020B0503020204020204" pitchFamily="34" charset="-122"/>
                          <a:ea typeface="微软雅黑" panose="020B0503020204020204" pitchFamily="34" charset="-122"/>
                        </a:rPr>
                        <a:t>10</a:t>
                      </a:r>
                      <a:endParaRPr lang="en-US" altLang="zh-CN"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2000">
                          <a:solidFill>
                            <a:srgbClr val="3F3F3F"/>
                          </a:solidFill>
                          <a:latin typeface="微软雅黑" panose="020B0503020204020204" pitchFamily="34" charset="-122"/>
                          <a:ea typeface="微软雅黑" panose="020B0503020204020204" pitchFamily="34" charset="-122"/>
                        </a:rPr>
                        <a:t>1000</a:t>
                      </a:r>
                      <a:r>
                        <a:rPr lang="zh-CN" altLang="en-US" sz="2000">
                          <a:solidFill>
                            <a:srgbClr val="3F3F3F"/>
                          </a:solidFill>
                          <a:latin typeface="微软雅黑" panose="020B0503020204020204" pitchFamily="34" charset="-122"/>
                          <a:ea typeface="微软雅黑" panose="020B0503020204020204" pitchFamily="34" charset="-122"/>
                        </a:rPr>
                        <a:t>元</a:t>
                      </a:r>
                      <a:endParaRPr lang="zh-CN" altLang="en-US" sz="20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1800" dirty="0">
                          <a:solidFill>
                            <a:srgbClr val="3F3F3F"/>
                          </a:solidFill>
                          <a:latin typeface="微软雅黑" panose="020B0503020204020204" pitchFamily="34" charset="-122"/>
                          <a:ea typeface="微软雅黑" panose="020B0503020204020204" pitchFamily="34" charset="-122"/>
                        </a:rPr>
                        <a:t>与客户关系维持</a:t>
                      </a:r>
                      <a:r>
                        <a:rPr lang="en-US" altLang="zh-CN" sz="1800" dirty="0">
                          <a:solidFill>
                            <a:srgbClr val="3F3F3F"/>
                          </a:solidFill>
                          <a:latin typeface="微软雅黑" panose="020B0503020204020204" pitchFamily="34" charset="-122"/>
                          <a:ea typeface="微软雅黑" panose="020B0503020204020204" pitchFamily="34" charset="-122"/>
                        </a:rPr>
                        <a:t>10</a:t>
                      </a:r>
                      <a:r>
                        <a:rPr lang="zh-CN" altLang="en-US" sz="1800" dirty="0">
                          <a:solidFill>
                            <a:srgbClr val="3F3F3F"/>
                          </a:solidFill>
                          <a:latin typeface="微软雅黑" panose="020B0503020204020204" pitchFamily="34" charset="-122"/>
                          <a:ea typeface="微软雅黑" panose="020B0503020204020204" pitchFamily="34" charset="-122"/>
                        </a:rPr>
                        <a:t>年，供应商增长率</a:t>
                      </a:r>
                      <a:r>
                        <a:rPr lang="en-US" altLang="zh-CN" sz="1800" dirty="0">
                          <a:solidFill>
                            <a:srgbClr val="3F3F3F"/>
                          </a:solidFill>
                          <a:latin typeface="微软雅黑" panose="020B0503020204020204" pitchFamily="34" charset="-122"/>
                          <a:ea typeface="微软雅黑" panose="020B0503020204020204" pitchFamily="34" charset="-122"/>
                        </a:rPr>
                        <a:t>900%</a:t>
                      </a:r>
                      <a:endParaRPr lang="en-US" altLang="zh-CN" sz="18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r>
              <a:tr h="1193135">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1800" dirty="0">
                          <a:solidFill>
                            <a:srgbClr val="3F3F3F"/>
                          </a:solidFill>
                          <a:latin typeface="微软雅黑" panose="020B0503020204020204" pitchFamily="34" charset="-122"/>
                          <a:ea typeface="微软雅黑" panose="020B0503020204020204" pitchFamily="34" charset="-122"/>
                        </a:rPr>
                        <a:t>+10</a:t>
                      </a:r>
                      <a:r>
                        <a:rPr lang="en-US" altLang="zh-CN" sz="1800">
                          <a:solidFill>
                            <a:srgbClr val="3F3F3F"/>
                          </a:solidFill>
                          <a:latin typeface="微软雅黑" panose="020B0503020204020204" pitchFamily="34" charset="-122"/>
                          <a:ea typeface="微软雅黑" panose="020B0503020204020204" pitchFamily="34" charset="-122"/>
                        </a:rPr>
                        <a:t>%=11</a:t>
                      </a:r>
                      <a:r>
                        <a:rPr lang="zh-CN" altLang="en-US" sz="1800">
                          <a:solidFill>
                            <a:srgbClr val="3F3F3F"/>
                          </a:solidFill>
                          <a:latin typeface="微软雅黑" panose="020B0503020204020204" pitchFamily="34" charset="-122"/>
                          <a:ea typeface="微软雅黑" panose="020B0503020204020204" pitchFamily="34" charset="-122"/>
                        </a:rPr>
                        <a:t>元</a:t>
                      </a:r>
                      <a:endParaRPr lang="zh-CN" altLang="en-US" sz="18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1800" dirty="0">
                          <a:solidFill>
                            <a:srgbClr val="3F3F3F"/>
                          </a:solidFill>
                          <a:latin typeface="微软雅黑" panose="020B0503020204020204" pitchFamily="34" charset="-122"/>
                          <a:ea typeface="微软雅黑" panose="020B0503020204020204" pitchFamily="34" charset="-122"/>
                        </a:rPr>
                        <a:t>+10%=</a:t>
                      </a:r>
                      <a:r>
                        <a:rPr lang="zh-CN" altLang="en-US" sz="1800" dirty="0">
                          <a:solidFill>
                            <a:srgbClr val="3F3F3F"/>
                          </a:solidFill>
                          <a:latin typeface="微软雅黑" panose="020B0503020204020204" pitchFamily="34" charset="-122"/>
                          <a:ea typeface="微软雅黑" panose="020B0503020204020204" pitchFamily="34" charset="-122"/>
                        </a:rPr>
                        <a:t>每年</a:t>
                      </a:r>
                      <a:r>
                        <a:rPr lang="en-US" altLang="zh-CN" sz="1800" dirty="0">
                          <a:solidFill>
                            <a:srgbClr val="3F3F3F"/>
                          </a:solidFill>
                          <a:latin typeface="微软雅黑" panose="020B0503020204020204" pitchFamily="34" charset="-122"/>
                          <a:ea typeface="微软雅黑" panose="020B0503020204020204" pitchFamily="34" charset="-122"/>
                        </a:rPr>
                        <a:t>11</a:t>
                      </a:r>
                      <a:r>
                        <a:rPr lang="zh-CN" altLang="en-US" sz="1800" dirty="0">
                          <a:solidFill>
                            <a:srgbClr val="3F3F3F"/>
                          </a:solidFill>
                          <a:latin typeface="微软雅黑" panose="020B0503020204020204" pitchFamily="34" charset="-122"/>
                          <a:ea typeface="微软雅黑" panose="020B0503020204020204" pitchFamily="34" charset="-122"/>
                        </a:rPr>
                        <a:t>次</a:t>
                      </a:r>
                      <a:endParaRPr lang="zh-CN" altLang="en-US" sz="18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1800" dirty="0">
                          <a:solidFill>
                            <a:srgbClr val="3F3F3F"/>
                          </a:solidFill>
                          <a:latin typeface="微软雅黑" panose="020B0503020204020204" pitchFamily="34" charset="-122"/>
                          <a:ea typeface="微软雅黑" panose="020B0503020204020204" pitchFamily="34" charset="-122"/>
                        </a:rPr>
                        <a:t>+10%=11</a:t>
                      </a:r>
                      <a:endParaRPr lang="en-US" altLang="zh-CN" sz="18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en-US" altLang="zh-CN" sz="1800">
                          <a:solidFill>
                            <a:srgbClr val="3F3F3F"/>
                          </a:solidFill>
                          <a:latin typeface="微软雅黑" panose="020B0503020204020204" pitchFamily="34" charset="-122"/>
                          <a:ea typeface="微软雅黑" panose="020B0503020204020204" pitchFamily="34" charset="-122"/>
                        </a:rPr>
                        <a:t>1331</a:t>
                      </a:r>
                      <a:r>
                        <a:rPr lang="zh-CN" altLang="en-US" sz="1800">
                          <a:solidFill>
                            <a:srgbClr val="3F3F3F"/>
                          </a:solidFill>
                          <a:latin typeface="微软雅黑" panose="020B0503020204020204" pitchFamily="34" charset="-122"/>
                          <a:ea typeface="微软雅黑" panose="020B0503020204020204" pitchFamily="34" charset="-122"/>
                        </a:rPr>
                        <a:t>元</a:t>
                      </a:r>
                      <a:endParaRPr lang="zh-CN" altLang="en-US" sz="18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00000"/>
                        </a:lnSpc>
                        <a:spcBef>
                          <a:spcPct val="20000"/>
                        </a:spcBef>
                        <a:spcAft>
                          <a:spcPct val="0"/>
                        </a:spcAft>
                        <a:buClr>
                          <a:srgbClr val="CCFF33"/>
                        </a:buClr>
                        <a:buSzPct val="70000"/>
                        <a:buFont typeface="Wingdings" panose="05000000000000000000" pitchFamily="2" charset="2"/>
                        <a:buChar char="n"/>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rgbClr val="0099CC"/>
                        </a:buClr>
                        <a:defRPr sz="2000" kern="1200"/>
                      </a:lvl3pPr>
                      <a:lvl4pPr marL="1600200" lvl="3" indent="-228600">
                        <a:buClr>
                          <a:schemeClr val="tx2"/>
                        </a:buClr>
                        <a:defRPr sz="1800" kern="1200"/>
                      </a:lvl4pPr>
                      <a:lvl5pPr marL="2057400" lvl="4" indent="-228600">
                        <a:buClr>
                          <a:schemeClr val="hlink"/>
                        </a:buClr>
                        <a:defRPr sz="1800" kern="1200"/>
                      </a:lvl5pPr>
                    </a:lstStyle>
                    <a:p>
                      <a:pPr marL="0" lvl="0" indent="0" algn="ctr">
                        <a:buNone/>
                      </a:pPr>
                      <a:r>
                        <a:rPr lang="zh-CN" altLang="en-US" sz="1600" dirty="0">
                          <a:solidFill>
                            <a:srgbClr val="3F3F3F"/>
                          </a:solidFill>
                          <a:latin typeface="微软雅黑" panose="020B0503020204020204" pitchFamily="34" charset="-122"/>
                          <a:ea typeface="微软雅黑" panose="020B0503020204020204" pitchFamily="34" charset="-122"/>
                        </a:rPr>
                        <a:t>客户关怀改进，订单金额、频率都有所上升，终身价值比第一个案例增加</a:t>
                      </a:r>
                      <a:r>
                        <a:rPr lang="zh-CN" altLang="en-US" sz="1600">
                          <a:solidFill>
                            <a:srgbClr val="3F3F3F"/>
                          </a:solidFill>
                          <a:latin typeface="微软雅黑" panose="020B0503020204020204" pitchFamily="34" charset="-122"/>
                          <a:ea typeface="微软雅黑" panose="020B0503020204020204" pitchFamily="34" charset="-122"/>
                        </a:rPr>
                        <a:t>了</a:t>
                      </a:r>
                      <a:r>
                        <a:rPr lang="en-US" altLang="zh-CN" sz="1600">
                          <a:solidFill>
                            <a:srgbClr val="3F3F3F"/>
                          </a:solidFill>
                          <a:latin typeface="微软雅黑" panose="020B0503020204020204" pitchFamily="34" charset="-122"/>
                          <a:ea typeface="微软雅黑" panose="020B0503020204020204" pitchFamily="34" charset="-122"/>
                        </a:rPr>
                        <a:t>1231</a:t>
                      </a:r>
                      <a:r>
                        <a:rPr lang="zh-CN" altLang="en-US" sz="1600">
                          <a:solidFill>
                            <a:srgbClr val="3F3F3F"/>
                          </a:solidFill>
                          <a:latin typeface="微软雅黑" panose="020B0503020204020204" pitchFamily="34" charset="-122"/>
                          <a:ea typeface="微软雅黑" panose="020B0503020204020204" pitchFamily="34" charset="-122"/>
                        </a:rPr>
                        <a:t>元，（</a:t>
                      </a:r>
                      <a:r>
                        <a:rPr lang="zh-CN" altLang="en-US" sz="1600" dirty="0">
                          <a:solidFill>
                            <a:srgbClr val="3F3F3F"/>
                          </a:solidFill>
                          <a:latin typeface="微软雅黑" panose="020B0503020204020204" pitchFamily="34" charset="-122"/>
                          <a:ea typeface="微软雅黑" panose="020B0503020204020204" pitchFamily="34" charset="-122"/>
                        </a:rPr>
                        <a:t>增长率</a:t>
                      </a:r>
                      <a:r>
                        <a:rPr lang="en-US" altLang="zh-CN" sz="1600" dirty="0">
                          <a:solidFill>
                            <a:srgbClr val="3F3F3F"/>
                          </a:solidFill>
                          <a:latin typeface="微软雅黑" panose="020B0503020204020204" pitchFamily="34" charset="-122"/>
                          <a:ea typeface="微软雅黑" panose="020B0503020204020204" pitchFamily="34" charset="-122"/>
                        </a:rPr>
                        <a:t>1331%</a:t>
                      </a:r>
                      <a:r>
                        <a:rPr lang="zh-CN" altLang="en-US" sz="1600" dirty="0">
                          <a:solidFill>
                            <a:srgbClr val="3F3F3F"/>
                          </a:solidFill>
                          <a:latin typeface="微软雅黑" panose="020B0503020204020204" pitchFamily="34" charset="-122"/>
                          <a:ea typeface="微软雅黑" panose="020B0503020204020204" pitchFamily="34" charset="-122"/>
                        </a:rPr>
                        <a:t>）</a:t>
                      </a:r>
                      <a:endParaRPr lang="zh-CN" altLang="en-US" sz="1600" dirty="0">
                        <a:solidFill>
                          <a:srgbClr val="3F3F3F"/>
                        </a:solidFill>
                        <a:latin typeface="微软雅黑" panose="020B0503020204020204" pitchFamily="34" charset="-122"/>
                        <a:ea typeface="微软雅黑" panose="020B0503020204020204" pitchFamily="34" charset="-122"/>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spd="slow" advTm="4581">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别让客户流失</a:t>
            </a:r>
            <a:endParaRPr lang="zh-CN" altLang="en-US" sz="2800" b="1" kern="100">
              <a:latin typeface="+mj-ea"/>
              <a:ea typeface="+mj-ea"/>
              <a:cs typeface="Times New Roman" panose="02020603050405020304" pitchFamily="18" charset="0"/>
            </a:endParaRPr>
          </a:p>
        </p:txBody>
      </p:sp>
      <p:grpSp>
        <p:nvGrpSpPr>
          <p:cNvPr id="125" name="组合 124"/>
          <p:cNvGrpSpPr/>
          <p:nvPr/>
        </p:nvGrpSpPr>
        <p:grpSpPr>
          <a:xfrm>
            <a:off x="0" y="3306667"/>
            <a:ext cx="12196763" cy="2051825"/>
            <a:chOff x="0" y="2315638"/>
            <a:chExt cx="12196763" cy="2051825"/>
          </a:xfrm>
        </p:grpSpPr>
        <p:pic>
          <p:nvPicPr>
            <p:cNvPr id="126" name="图片 125"/>
            <p:cNvPicPr>
              <a:picLocks noChangeAspect="1"/>
            </p:cNvPicPr>
            <p:nvPr/>
          </p:nvPicPr>
          <p:blipFill rotWithShape="1">
            <a:blip r:embed="rId1">
              <a:extLst>
                <a:ext uri="{28A0092B-C50C-407E-A947-70E740481C1C}">
                  <a14:useLocalDpi xmlns:a14="http://schemas.microsoft.com/office/drawing/2010/main" val="0"/>
                </a:ext>
              </a:extLst>
            </a:blip>
            <a:srcRect t="38450" b="36315"/>
            <a:stretch>
              <a:fillRect/>
            </a:stretch>
          </p:blipFill>
          <p:spPr>
            <a:xfrm>
              <a:off x="0" y="2315638"/>
              <a:ext cx="12196763" cy="2051825"/>
            </a:xfrm>
            <a:prstGeom prst="rect">
              <a:avLst/>
            </a:prstGeom>
          </p:spPr>
        </p:pic>
        <p:sp>
          <p:nvSpPr>
            <p:cNvPr id="127" name="矩形 126"/>
            <p:cNvSpPr/>
            <p:nvPr/>
          </p:nvSpPr>
          <p:spPr bwMode="auto">
            <a:xfrm>
              <a:off x="0" y="2315638"/>
              <a:ext cx="12196763" cy="2051824"/>
            </a:xfrm>
            <a:prstGeom prst="rect">
              <a:avLst/>
            </a:prstGeom>
            <a:solidFill>
              <a:schemeClr val="accent5">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128" name="矩形 127"/>
          <p:cNvSpPr/>
          <p:nvPr/>
        </p:nvSpPr>
        <p:spPr bwMode="auto">
          <a:xfrm>
            <a:off x="1294968" y="2358048"/>
            <a:ext cx="2892022" cy="368888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9" name="矩形 54"/>
          <p:cNvSpPr/>
          <p:nvPr/>
        </p:nvSpPr>
        <p:spPr>
          <a:xfrm>
            <a:off x="1538636" y="3197615"/>
            <a:ext cx="2323368" cy="2058577"/>
          </a:xfrm>
          <a:prstGeom prst="rect">
            <a:avLst/>
          </a:prstGeom>
        </p:spPr>
        <p:txBody>
          <a:bodyPr wrap="square">
            <a:spAutoFit/>
          </a:bodyPr>
          <a:lstStyle/>
          <a:p>
            <a:pPr algn="just">
              <a:lnSpc>
                <a:spcPct val="120000"/>
              </a:lnSpc>
              <a:spcBef>
                <a:spcPts val="200"/>
              </a:spcBef>
              <a:spcAft>
                <a:spcPts val="200"/>
              </a:spcAft>
            </a:pPr>
            <a:r>
              <a:rPr lang="zh-CN" altLang="en-US">
                <a:latin typeface="微软雅黑" panose="020B0503020204020204" pitchFamily="34" charset="-122"/>
                <a:ea typeface="微软雅黑" panose="020B0503020204020204" pitchFamily="34" charset="-122"/>
                <a:sym typeface="宋体" panose="02010600030101010101" pitchFamily="2" charset="-122"/>
              </a:rPr>
              <a:t>客户流失率就是客户流失的速度。因为寻找新客户填补缺口的成本高昂，所以客户流失是个严重的商业问题。</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p:txBody>
      </p:sp>
      <p:sp>
        <p:nvSpPr>
          <p:cNvPr id="130" name="矩形 129"/>
          <p:cNvSpPr/>
          <p:nvPr/>
        </p:nvSpPr>
        <p:spPr bwMode="auto">
          <a:xfrm>
            <a:off x="4615684" y="2358048"/>
            <a:ext cx="2892022" cy="368888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1" name="矩形 54"/>
          <p:cNvSpPr/>
          <p:nvPr/>
        </p:nvSpPr>
        <p:spPr>
          <a:xfrm>
            <a:off x="4859352" y="3197615"/>
            <a:ext cx="2323368" cy="2058577"/>
          </a:xfrm>
          <a:prstGeom prst="rect">
            <a:avLst/>
          </a:prstGeom>
        </p:spPr>
        <p:txBody>
          <a:bodyPr wrap="square">
            <a:spAutoFit/>
          </a:bodyPr>
          <a:lstStyle/>
          <a:p>
            <a:pPr algn="just">
              <a:lnSpc>
                <a:spcPct val="120000"/>
              </a:lnSpc>
              <a:spcBef>
                <a:spcPts val="200"/>
              </a:spcBef>
              <a:spcAft>
                <a:spcPts val="200"/>
              </a:spcAft>
            </a:pPr>
            <a:r>
              <a:rPr lang="zh-CN" altLang="en-US">
                <a:latin typeface="微软雅黑" panose="020B0503020204020204" pitchFamily="34" charset="-122"/>
                <a:ea typeface="微软雅黑" panose="020B0503020204020204" pitchFamily="34" charset="-122"/>
                <a:sym typeface="宋体" panose="02010600030101010101" pitchFamily="2" charset="-122"/>
              </a:rPr>
              <a:t>争取一位新客户的成本要比挽留一位老客户的成本</a:t>
            </a:r>
            <a:r>
              <a:rPr lang="zh-CN" altLang="en-US" b="1">
                <a:latin typeface="微软雅黑" panose="020B0503020204020204" pitchFamily="34" charset="-122"/>
                <a:ea typeface="微软雅黑" panose="020B0503020204020204" pitchFamily="34" charset="-122"/>
                <a:sym typeface="宋体" panose="02010600030101010101" pitchFamily="2" charset="-122"/>
              </a:rPr>
              <a:t>高出</a:t>
            </a:r>
            <a:r>
              <a:rPr lang="en-US" altLang="zh-CN" b="1">
                <a:latin typeface="微软雅黑" panose="020B0503020204020204" pitchFamily="34" charset="-122"/>
                <a:ea typeface="微软雅黑" panose="020B0503020204020204" pitchFamily="34" charset="-122"/>
                <a:sym typeface="宋体" panose="02010600030101010101" pitchFamily="2" charset="-122"/>
              </a:rPr>
              <a:t>15</a:t>
            </a:r>
            <a:r>
              <a:rPr lang="zh-CN" altLang="en-US" b="1">
                <a:latin typeface="微软雅黑" panose="020B0503020204020204" pitchFamily="34" charset="-122"/>
                <a:ea typeface="微软雅黑" panose="020B0503020204020204" pitchFamily="34" charset="-122"/>
                <a:sym typeface="宋体" panose="02010600030101010101" pitchFamily="2" charset="-122"/>
              </a:rPr>
              <a:t>倍</a:t>
            </a:r>
            <a:r>
              <a:rPr lang="zh-CN" altLang="en-US">
                <a:latin typeface="微软雅黑" panose="020B0503020204020204" pitchFamily="34" charset="-122"/>
                <a:ea typeface="微软雅黑" panose="020B0503020204020204" pitchFamily="34" charset="-122"/>
                <a:sym typeface="宋体" panose="02010600030101010101" pitchFamily="2" charset="-122"/>
              </a:rPr>
              <a:t>。如果彻底消除客户服务方面的问题，五年内就能把利润翻一番</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p:txBody>
      </p:sp>
      <p:sp>
        <p:nvSpPr>
          <p:cNvPr id="132" name="矩形 131"/>
          <p:cNvSpPr/>
          <p:nvPr/>
        </p:nvSpPr>
        <p:spPr bwMode="auto">
          <a:xfrm>
            <a:off x="7984527" y="2358048"/>
            <a:ext cx="2892022" cy="368888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3" name="矩形 54"/>
          <p:cNvSpPr/>
          <p:nvPr/>
        </p:nvSpPr>
        <p:spPr>
          <a:xfrm>
            <a:off x="8228195" y="3197615"/>
            <a:ext cx="2323368" cy="1726178"/>
          </a:xfrm>
          <a:prstGeom prst="rect">
            <a:avLst/>
          </a:prstGeom>
        </p:spPr>
        <p:txBody>
          <a:bodyPr wrap="square">
            <a:spAutoFit/>
          </a:bodyPr>
          <a:lstStyle/>
          <a:p>
            <a:pPr algn="just">
              <a:lnSpc>
                <a:spcPct val="120000"/>
              </a:lnSpc>
              <a:spcBef>
                <a:spcPts val="200"/>
              </a:spcBef>
              <a:spcAft>
                <a:spcPts val="200"/>
              </a:spcAft>
            </a:pPr>
            <a:r>
              <a:rPr lang="zh-CN" altLang="en-US">
                <a:latin typeface="微软雅黑" panose="020B0503020204020204" pitchFamily="34" charset="-122"/>
                <a:ea typeface="微软雅黑" panose="020B0503020204020204" pitchFamily="34" charset="-122"/>
                <a:sym typeface="宋体" panose="02010600030101010101" pitchFamily="2" charset="-122"/>
              </a:rPr>
              <a:t>更糟的是如今的客户不像以前那么忠诚了，如今有了信息技术，鼠标一点，就到了竞争对手的网页上了。</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矩形: 圆角 3"/>
          <p:cNvSpPr/>
          <p:nvPr/>
        </p:nvSpPr>
        <p:spPr bwMode="auto">
          <a:xfrm>
            <a:off x="1611235" y="2040229"/>
            <a:ext cx="2270954" cy="839567"/>
          </a:xfrm>
          <a:prstGeom prst="roundRect">
            <a:avLst>
              <a:gd name="adj" fmla="val 5202"/>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客户流失是严重的商业问题</a:t>
            </a:r>
            <a:endParaRPr lang="zh-CN" altLang="en-US" sz="2000">
              <a:solidFill>
                <a:schemeClr val="bg1"/>
              </a:solidFill>
              <a:latin typeface="+mj-ea"/>
              <a:ea typeface="+mj-ea"/>
            </a:endParaRPr>
          </a:p>
        </p:txBody>
      </p:sp>
      <p:sp>
        <p:nvSpPr>
          <p:cNvPr id="134" name="矩形: 圆角 133"/>
          <p:cNvSpPr/>
          <p:nvPr/>
        </p:nvSpPr>
        <p:spPr bwMode="auto">
          <a:xfrm>
            <a:off x="4915909" y="2040229"/>
            <a:ext cx="2270954" cy="839567"/>
          </a:xfrm>
          <a:prstGeom prst="roundRect">
            <a:avLst>
              <a:gd name="adj" fmla="val 5202"/>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新客户的成本</a:t>
            </a:r>
            <a:endParaRPr lang="zh-CN" altLang="en-US" sz="2000">
              <a:solidFill>
                <a:schemeClr val="bg1"/>
              </a:solidFill>
              <a:latin typeface="+mj-ea"/>
              <a:ea typeface="+mj-ea"/>
            </a:endParaRPr>
          </a:p>
        </p:txBody>
      </p:sp>
      <p:sp>
        <p:nvSpPr>
          <p:cNvPr id="135" name="矩形: 圆角 134"/>
          <p:cNvSpPr/>
          <p:nvPr/>
        </p:nvSpPr>
        <p:spPr bwMode="auto">
          <a:xfrm>
            <a:off x="8316835" y="2040229"/>
            <a:ext cx="2270954" cy="839567"/>
          </a:xfrm>
          <a:prstGeom prst="roundRect">
            <a:avLst>
              <a:gd name="adj" fmla="val 5202"/>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zh-CN" altLang="en-US" sz="2000">
                <a:solidFill>
                  <a:schemeClr val="bg1"/>
                </a:solidFill>
                <a:latin typeface="+mj-ea"/>
                <a:ea typeface="+mj-ea"/>
              </a:rPr>
              <a:t>让客户忠诚变难</a:t>
            </a:r>
            <a:endParaRPr lang="zh-CN" altLang="en-US" sz="2000">
              <a:solidFill>
                <a:schemeClr val="bg1"/>
              </a:solidFill>
              <a:latin typeface="+mj-ea"/>
              <a:ea typeface="+mj-ea"/>
            </a:endParaRPr>
          </a:p>
        </p:txBody>
      </p:sp>
      <p:sp>
        <p:nvSpPr>
          <p:cNvPr id="136" name="矩形 135"/>
          <p:cNvSpPr/>
          <p:nvPr/>
        </p:nvSpPr>
        <p:spPr>
          <a:xfrm>
            <a:off x="1643689" y="1101414"/>
            <a:ext cx="9232860" cy="400110"/>
          </a:xfrm>
          <a:prstGeom prst="rect">
            <a:avLst/>
          </a:prstGeom>
        </p:spPr>
        <p:txBody>
          <a:bodyPr wrap="square">
            <a:spAutoFit/>
          </a:bodyPr>
          <a:lstStyle/>
          <a:p>
            <a:pPr marL="0" marR="0" algn="ctr">
              <a:spcBef>
                <a:spcPts val="0"/>
              </a:spcBef>
              <a:spcAft>
                <a:spcPts val="0"/>
              </a:spcAft>
            </a:pPr>
            <a:r>
              <a:rPr lang="zh-CN" altLang="en-US" sz="2000" b="1" kern="100">
                <a:latin typeface="+mj-ea"/>
                <a:ea typeface="+mj-ea"/>
                <a:cs typeface="Times New Roman" panose="02020603050405020304" pitchFamily="18" charset="0"/>
              </a:rPr>
              <a:t>客户流失是个严重的商业问题，我们应当认清下面三个事实：</a:t>
            </a:r>
            <a:endParaRPr lang="zh-CN" altLang="en-US" sz="2000" b="1" kern="100">
              <a:latin typeface="+mj-ea"/>
              <a:ea typeface="+mj-ea"/>
              <a:cs typeface="Times New Roman" panose="02020603050405020304" pitchFamily="18" charset="0"/>
            </a:endParaRPr>
          </a:p>
        </p:txBody>
      </p:sp>
    </p:spTree>
  </p:cSld>
  <p:clrMapOvr>
    <a:masterClrMapping/>
  </p:clrMapOvr>
  <p:transition spd="slow" advTm="6693">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1608713"/>
            <a:ext cx="12196763" cy="3414461"/>
            <a:chOff x="27100" y="1608713"/>
            <a:chExt cx="12196763" cy="3414461"/>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16159" b="38017"/>
            <a:stretch>
              <a:fillRect/>
            </a:stretch>
          </p:blipFill>
          <p:spPr>
            <a:xfrm>
              <a:off x="27100" y="1608713"/>
              <a:ext cx="12196763" cy="3414461"/>
            </a:xfrm>
            <a:prstGeom prst="rect">
              <a:avLst/>
            </a:prstGeom>
          </p:spPr>
        </p:pic>
        <p:sp>
          <p:nvSpPr>
            <p:cNvPr id="22" name="矩形 21"/>
            <p:cNvSpPr/>
            <p:nvPr/>
          </p:nvSpPr>
          <p:spPr bwMode="auto">
            <a:xfrm>
              <a:off x="27100" y="1608713"/>
              <a:ext cx="12196763" cy="3414461"/>
            </a:xfrm>
            <a:prstGeom prst="rect">
              <a:avLst/>
            </a:prstGeom>
            <a:solidFill>
              <a:schemeClr val="accent5">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3" name="组合 2"/>
          <p:cNvGrpSpPr/>
          <p:nvPr/>
        </p:nvGrpSpPr>
        <p:grpSpPr>
          <a:xfrm>
            <a:off x="610149" y="1395988"/>
            <a:ext cx="2992860" cy="3823286"/>
            <a:chOff x="772285" y="1395988"/>
            <a:chExt cx="2668588" cy="3823286"/>
          </a:xfrm>
        </p:grpSpPr>
        <p:sp>
          <p:nvSpPr>
            <p:cNvPr id="49" name="Freeform 6"/>
            <p:cNvSpPr/>
            <p:nvPr/>
          </p:nvSpPr>
          <p:spPr bwMode="auto">
            <a:xfrm>
              <a:off x="772285" y="1395988"/>
              <a:ext cx="2668588" cy="212725"/>
            </a:xfrm>
            <a:custGeom>
              <a:avLst/>
              <a:gdLst>
                <a:gd name="T0" fmla="*/ 159 w 3501"/>
                <a:gd name="T1" fmla="*/ 0 h 278"/>
                <a:gd name="T2" fmla="*/ 3369 w 3501"/>
                <a:gd name="T3" fmla="*/ 0 h 278"/>
                <a:gd name="T4" fmla="*/ 3501 w 3501"/>
                <a:gd name="T5" fmla="*/ 278 h 278"/>
                <a:gd name="T6" fmla="*/ 0 w 3501"/>
                <a:gd name="T7" fmla="*/ 278 h 278"/>
                <a:gd name="T8" fmla="*/ 159 w 3501"/>
                <a:gd name="T9" fmla="*/ 0 h 278"/>
              </a:gdLst>
              <a:ahLst/>
              <a:cxnLst>
                <a:cxn ang="0">
                  <a:pos x="T0" y="T1"/>
                </a:cxn>
                <a:cxn ang="0">
                  <a:pos x="T2" y="T3"/>
                </a:cxn>
                <a:cxn ang="0">
                  <a:pos x="T4" y="T5"/>
                </a:cxn>
                <a:cxn ang="0">
                  <a:pos x="T6" y="T7"/>
                </a:cxn>
                <a:cxn ang="0">
                  <a:pos x="T8" y="T9"/>
                </a:cxn>
              </a:cxnLst>
              <a:rect l="0" t="0" r="r" b="b"/>
              <a:pathLst>
                <a:path w="3501" h="278">
                  <a:moveTo>
                    <a:pt x="159" y="0"/>
                  </a:moveTo>
                  <a:lnTo>
                    <a:pt x="3369" y="0"/>
                  </a:lnTo>
                  <a:lnTo>
                    <a:pt x="3501" y="278"/>
                  </a:lnTo>
                  <a:lnTo>
                    <a:pt x="0" y="278"/>
                  </a:lnTo>
                  <a:lnTo>
                    <a:pt x="159" y="0"/>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50" name="Freeform 7"/>
            <p:cNvSpPr/>
            <p:nvPr/>
          </p:nvSpPr>
          <p:spPr bwMode="auto">
            <a:xfrm>
              <a:off x="772285" y="5008137"/>
              <a:ext cx="2668588" cy="211137"/>
            </a:xfrm>
            <a:custGeom>
              <a:avLst/>
              <a:gdLst>
                <a:gd name="T0" fmla="*/ 159 w 3501"/>
                <a:gd name="T1" fmla="*/ 278 h 278"/>
                <a:gd name="T2" fmla="*/ 3369 w 3501"/>
                <a:gd name="T3" fmla="*/ 278 h 278"/>
                <a:gd name="T4" fmla="*/ 3501 w 3501"/>
                <a:gd name="T5" fmla="*/ 0 h 278"/>
                <a:gd name="T6" fmla="*/ 0 w 3501"/>
                <a:gd name="T7" fmla="*/ 0 h 278"/>
                <a:gd name="T8" fmla="*/ 159 w 3501"/>
                <a:gd name="T9" fmla="*/ 278 h 278"/>
              </a:gdLst>
              <a:ahLst/>
              <a:cxnLst>
                <a:cxn ang="0">
                  <a:pos x="T0" y="T1"/>
                </a:cxn>
                <a:cxn ang="0">
                  <a:pos x="T2" y="T3"/>
                </a:cxn>
                <a:cxn ang="0">
                  <a:pos x="T4" y="T5"/>
                </a:cxn>
                <a:cxn ang="0">
                  <a:pos x="T6" y="T7"/>
                </a:cxn>
                <a:cxn ang="0">
                  <a:pos x="T8" y="T9"/>
                </a:cxn>
              </a:cxnLst>
              <a:rect l="0" t="0" r="r" b="b"/>
              <a:pathLst>
                <a:path w="3501" h="278">
                  <a:moveTo>
                    <a:pt x="159" y="278"/>
                  </a:moveTo>
                  <a:lnTo>
                    <a:pt x="3369" y="278"/>
                  </a:lnTo>
                  <a:lnTo>
                    <a:pt x="3501" y="0"/>
                  </a:lnTo>
                  <a:lnTo>
                    <a:pt x="0" y="0"/>
                  </a:lnTo>
                  <a:lnTo>
                    <a:pt x="159" y="278"/>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51" name="Rectangle 8"/>
            <p:cNvSpPr>
              <a:spLocks noChangeArrowheads="1"/>
            </p:cNvSpPr>
            <p:nvPr/>
          </p:nvSpPr>
          <p:spPr bwMode="auto">
            <a:xfrm>
              <a:off x="894523" y="1395988"/>
              <a:ext cx="2446338" cy="3820111"/>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grpSp>
      <p:sp>
        <p:nvSpPr>
          <p:cNvPr id="54" name="矩形 53"/>
          <p:cNvSpPr>
            <a:spLocks noChangeArrowheads="1"/>
          </p:cNvSpPr>
          <p:nvPr/>
        </p:nvSpPr>
        <p:spPr bwMode="auto">
          <a:xfrm>
            <a:off x="1266449" y="1571357"/>
            <a:ext cx="1695107"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rPr>
              <a:t>3</a:t>
            </a:r>
            <a:endPar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endParaRPr>
          </a:p>
        </p:txBody>
      </p:sp>
      <p:sp>
        <p:nvSpPr>
          <p:cNvPr id="36" name="TextBox 12"/>
          <p:cNvSpPr txBox="1"/>
          <p:nvPr/>
        </p:nvSpPr>
        <p:spPr>
          <a:xfrm>
            <a:off x="3748439" y="2228671"/>
            <a:ext cx="8712968" cy="1107996"/>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pPr algn="l"/>
            <a:r>
              <a:rPr lang="zh-CN" altLang="en-US" sz="6600">
                <a:solidFill>
                  <a:schemeClr val="bg1"/>
                </a:solidFill>
              </a:rPr>
              <a:t>如何进行客户关怀</a:t>
            </a:r>
            <a:endParaRPr lang="zh-CN" altLang="en-US" sz="6600">
              <a:solidFill>
                <a:schemeClr val="bg1"/>
              </a:solidFill>
            </a:endParaRPr>
          </a:p>
        </p:txBody>
      </p:sp>
      <p:sp>
        <p:nvSpPr>
          <p:cNvPr id="37" name="Freeform 21"/>
          <p:cNvSpPr>
            <a:spLocks noEditPoints="1"/>
          </p:cNvSpPr>
          <p:nvPr/>
        </p:nvSpPr>
        <p:spPr bwMode="auto">
          <a:xfrm>
            <a:off x="3875274" y="3672289"/>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38" name="Freeform 21"/>
          <p:cNvSpPr>
            <a:spLocks noEditPoints="1"/>
          </p:cNvSpPr>
          <p:nvPr/>
        </p:nvSpPr>
        <p:spPr bwMode="auto">
          <a:xfrm>
            <a:off x="6619531" y="3672289"/>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39" name="Freeform 21"/>
          <p:cNvSpPr>
            <a:spLocks noEditPoints="1"/>
          </p:cNvSpPr>
          <p:nvPr/>
        </p:nvSpPr>
        <p:spPr bwMode="auto">
          <a:xfrm>
            <a:off x="3875274" y="4071968"/>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
        <p:nvSpPr>
          <p:cNvPr id="40" name="TextBox 9"/>
          <p:cNvSpPr txBox="1"/>
          <p:nvPr/>
        </p:nvSpPr>
        <p:spPr>
          <a:xfrm>
            <a:off x="4094792" y="3598036"/>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en-US" altLang="zh-CN" sz="1600">
                <a:solidFill>
                  <a:schemeClr val="bg1"/>
                </a:solidFill>
              </a:rPr>
              <a:t>SERVICE</a:t>
            </a:r>
            <a:r>
              <a:rPr lang="zh-CN" altLang="en-US" sz="1600">
                <a:solidFill>
                  <a:schemeClr val="bg1"/>
                </a:solidFill>
              </a:rPr>
              <a:t>服务理念</a:t>
            </a:r>
            <a:endParaRPr lang="zh-CN" altLang="en-US" sz="1600">
              <a:solidFill>
                <a:schemeClr val="bg1"/>
              </a:solidFill>
            </a:endParaRPr>
          </a:p>
        </p:txBody>
      </p:sp>
      <p:sp>
        <p:nvSpPr>
          <p:cNvPr id="41" name="TextBox 10"/>
          <p:cNvSpPr txBox="1"/>
          <p:nvPr/>
        </p:nvSpPr>
        <p:spPr>
          <a:xfrm>
            <a:off x="4094792" y="4007602"/>
            <a:ext cx="2548816"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顾客需求的六个方面</a:t>
            </a:r>
            <a:endParaRPr lang="zh-CN" altLang="en-US" sz="1600">
              <a:solidFill>
                <a:schemeClr val="bg1"/>
              </a:solidFill>
            </a:endParaRPr>
          </a:p>
        </p:txBody>
      </p:sp>
      <p:sp>
        <p:nvSpPr>
          <p:cNvPr id="42" name="TextBox 13"/>
          <p:cNvSpPr txBox="1"/>
          <p:nvPr/>
        </p:nvSpPr>
        <p:spPr>
          <a:xfrm>
            <a:off x="6814804" y="3598036"/>
            <a:ext cx="2202228"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 关注顾客</a:t>
            </a:r>
            <a:endParaRPr lang="zh-CN" altLang="en-US" sz="1600">
              <a:solidFill>
                <a:schemeClr val="bg1"/>
              </a:solidFill>
            </a:endParaRPr>
          </a:p>
        </p:txBody>
      </p:sp>
      <p:sp>
        <p:nvSpPr>
          <p:cNvPr id="43" name="TextBox 10"/>
          <p:cNvSpPr txBox="1"/>
          <p:nvPr/>
        </p:nvSpPr>
        <p:spPr>
          <a:xfrm>
            <a:off x="8832418" y="3598036"/>
            <a:ext cx="261710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bg1"/>
                </a:solidFill>
              </a:rPr>
              <a:t>顾客需求三层次</a:t>
            </a:r>
            <a:endParaRPr lang="zh-CN" altLang="en-US" sz="1600">
              <a:solidFill>
                <a:schemeClr val="bg1"/>
              </a:solidFill>
            </a:endParaRPr>
          </a:p>
        </p:txBody>
      </p:sp>
      <p:sp>
        <p:nvSpPr>
          <p:cNvPr id="44" name="Freeform 21"/>
          <p:cNvSpPr>
            <a:spLocks noEditPoints="1"/>
          </p:cNvSpPr>
          <p:nvPr/>
        </p:nvSpPr>
        <p:spPr bwMode="auto">
          <a:xfrm>
            <a:off x="8674955" y="3672289"/>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5446">
        <p15:prstTrans prst="pageCurlDouble"/>
      </p:transition>
    </mc:Choice>
    <mc:Fallback>
      <p:transition spd="slow" advTm="5446">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latin typeface="+mj-ea"/>
                <a:ea typeface="+mj-ea"/>
                <a:cs typeface="Times New Roman" panose="02020603050405020304" pitchFamily="18" charset="0"/>
              </a:rPr>
              <a:t>SERVICE</a:t>
            </a:r>
            <a:r>
              <a:rPr lang="zh-CN" altLang="en-US" sz="2800" b="1" kern="100">
                <a:latin typeface="+mj-ea"/>
                <a:ea typeface="+mj-ea"/>
                <a:cs typeface="Times New Roman" panose="02020603050405020304" pitchFamily="18" charset="0"/>
              </a:rPr>
              <a:t>服务理念</a:t>
            </a:r>
            <a:endParaRPr lang="zh-CN" altLang="en-US" sz="2800" b="1" kern="100">
              <a:latin typeface="+mj-ea"/>
              <a:ea typeface="+mj-ea"/>
              <a:cs typeface="Times New Roman" panose="02020603050405020304" pitchFamily="18" charset="0"/>
            </a:endParaRPr>
          </a:p>
        </p:txBody>
      </p:sp>
      <p:sp>
        <p:nvSpPr>
          <p:cNvPr id="88" name="文本占位符 129028"/>
          <p:cNvSpPr txBox="1">
            <a:spLocks noRot="1" noChangeArrowheads="1"/>
          </p:cNvSpPr>
          <p:nvPr/>
        </p:nvSpPr>
        <p:spPr>
          <a:xfrm>
            <a:off x="1223257" y="1184229"/>
            <a:ext cx="9627652" cy="1061381"/>
          </a:xfrm>
          <a:prstGeom prst="rect">
            <a:avLst/>
          </a:prstGeom>
        </p:spPr>
        <p:txBody>
          <a:bodyPr wrap="square">
            <a:spAutoFit/>
          </a:bodyPr>
          <a:lstStyle>
            <a:defPPr>
              <a:defRPr lang="zh-CN"/>
            </a:defPPr>
            <a:lvl1pPr algn="just">
              <a:defRPr>
                <a:solidFill>
                  <a:schemeClr val="accent1"/>
                </a:solidFill>
                <a:latin typeface="+mn-ea"/>
                <a:ea typeface="+mn-ea"/>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a:lnSpc>
                <a:spcPct val="120000"/>
              </a:lnSpc>
            </a:pPr>
            <a:r>
              <a:rPr lang="zh-CN" altLang="en-US">
                <a:solidFill>
                  <a:schemeClr val="tx1"/>
                </a:solidFill>
                <a:latin typeface="+mn-lt"/>
                <a:cs typeface="+mn-ea"/>
                <a:sym typeface="+mn-lt"/>
              </a:rPr>
              <a:t>客户关怀首先必须做好客户服务，我们借用服务行业的一个服务理念来讲如何做好客户服务。服务这概念的含义可用构成英语</a:t>
            </a:r>
            <a:r>
              <a:rPr lang="en-US" altLang="zh-CN">
                <a:solidFill>
                  <a:schemeClr val="tx1"/>
                </a:solidFill>
                <a:latin typeface="+mn-lt"/>
                <a:cs typeface="+mn-ea"/>
                <a:sym typeface="+mn-lt"/>
              </a:rPr>
              <a:t>SERVICE</a:t>
            </a:r>
            <a:r>
              <a:rPr lang="zh-CN" altLang="en-US">
                <a:solidFill>
                  <a:schemeClr val="tx1"/>
                </a:solidFill>
                <a:latin typeface="+mn-lt"/>
                <a:cs typeface="+mn-ea"/>
                <a:sym typeface="+mn-lt"/>
              </a:rPr>
              <a:t>的这个词的每一个字母所代表的含义来理解，其中每一个字母的含义实际上都是对服务人员的行为语言的一种要求。</a:t>
            </a:r>
            <a:endParaRPr lang="zh-CN" altLang="en-US">
              <a:solidFill>
                <a:schemeClr val="tx1"/>
              </a:solidFill>
              <a:latin typeface="+mn-lt"/>
              <a:cs typeface="+mn-ea"/>
              <a:sym typeface="+mn-lt"/>
            </a:endParaRPr>
          </a:p>
        </p:txBody>
      </p:sp>
      <p:sp>
        <p:nvSpPr>
          <p:cNvPr id="89" name="矩形 88"/>
          <p:cNvSpPr/>
          <p:nvPr/>
        </p:nvSpPr>
        <p:spPr>
          <a:xfrm>
            <a:off x="1322507"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S</a:t>
            </a:r>
            <a:endParaRPr lang="zh-CN" altLang="en-US" sz="8800">
              <a:solidFill>
                <a:schemeClr val="bg1"/>
              </a:solidFill>
              <a:latin typeface="+mn-lt"/>
              <a:ea typeface="+mn-ea"/>
              <a:cs typeface="+mn-ea"/>
              <a:sym typeface="+mn-lt"/>
            </a:endParaRPr>
          </a:p>
        </p:txBody>
      </p:sp>
      <p:sp>
        <p:nvSpPr>
          <p:cNvPr id="90" name="矩形 89"/>
          <p:cNvSpPr/>
          <p:nvPr/>
        </p:nvSpPr>
        <p:spPr>
          <a:xfrm>
            <a:off x="2664880"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E</a:t>
            </a:r>
            <a:endParaRPr lang="zh-CN" altLang="en-US" sz="8800">
              <a:solidFill>
                <a:schemeClr val="bg1"/>
              </a:solidFill>
              <a:latin typeface="+mn-lt"/>
              <a:ea typeface="+mn-ea"/>
              <a:cs typeface="+mn-ea"/>
              <a:sym typeface="+mn-lt"/>
            </a:endParaRPr>
          </a:p>
        </p:txBody>
      </p:sp>
      <p:sp>
        <p:nvSpPr>
          <p:cNvPr id="91" name="矩形 90"/>
          <p:cNvSpPr/>
          <p:nvPr/>
        </p:nvSpPr>
        <p:spPr>
          <a:xfrm>
            <a:off x="4007253"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R</a:t>
            </a:r>
            <a:endParaRPr lang="zh-CN" altLang="en-US" sz="8800">
              <a:solidFill>
                <a:schemeClr val="bg1"/>
              </a:solidFill>
              <a:latin typeface="+mn-lt"/>
              <a:ea typeface="+mn-ea"/>
              <a:cs typeface="+mn-ea"/>
              <a:sym typeface="+mn-lt"/>
            </a:endParaRPr>
          </a:p>
        </p:txBody>
      </p:sp>
      <p:sp>
        <p:nvSpPr>
          <p:cNvPr id="92" name="矩形 91"/>
          <p:cNvSpPr/>
          <p:nvPr/>
        </p:nvSpPr>
        <p:spPr>
          <a:xfrm>
            <a:off x="5349626"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V</a:t>
            </a:r>
            <a:endParaRPr lang="zh-CN" altLang="en-US" sz="8800">
              <a:solidFill>
                <a:schemeClr val="bg1"/>
              </a:solidFill>
              <a:latin typeface="+mn-lt"/>
              <a:ea typeface="+mn-ea"/>
              <a:cs typeface="+mn-ea"/>
              <a:sym typeface="+mn-lt"/>
            </a:endParaRPr>
          </a:p>
        </p:txBody>
      </p:sp>
      <p:sp>
        <p:nvSpPr>
          <p:cNvPr id="93" name="矩形 92"/>
          <p:cNvSpPr/>
          <p:nvPr/>
        </p:nvSpPr>
        <p:spPr>
          <a:xfrm>
            <a:off x="6691999"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I</a:t>
            </a:r>
            <a:endParaRPr lang="zh-CN" altLang="en-US" sz="8800">
              <a:solidFill>
                <a:schemeClr val="bg1"/>
              </a:solidFill>
              <a:latin typeface="+mn-lt"/>
              <a:ea typeface="+mn-ea"/>
              <a:cs typeface="+mn-ea"/>
              <a:sym typeface="+mn-lt"/>
            </a:endParaRPr>
          </a:p>
        </p:txBody>
      </p:sp>
      <p:sp>
        <p:nvSpPr>
          <p:cNvPr id="94" name="矩形 93"/>
          <p:cNvSpPr/>
          <p:nvPr/>
        </p:nvSpPr>
        <p:spPr>
          <a:xfrm>
            <a:off x="8034372"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C</a:t>
            </a:r>
            <a:endParaRPr lang="zh-CN" altLang="en-US" sz="8800">
              <a:solidFill>
                <a:schemeClr val="bg1"/>
              </a:solidFill>
              <a:latin typeface="+mn-lt"/>
              <a:ea typeface="+mn-ea"/>
              <a:cs typeface="+mn-ea"/>
              <a:sym typeface="+mn-lt"/>
            </a:endParaRPr>
          </a:p>
        </p:txBody>
      </p:sp>
      <p:sp>
        <p:nvSpPr>
          <p:cNvPr id="95" name="矩形 94"/>
          <p:cNvSpPr/>
          <p:nvPr/>
        </p:nvSpPr>
        <p:spPr>
          <a:xfrm>
            <a:off x="9376746" y="2527594"/>
            <a:ext cx="1008000" cy="144655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txBody>
          <a:bodyPr wrap="square">
            <a:spAutoFit/>
          </a:bodyPr>
          <a:lstStyle/>
          <a:p>
            <a:pPr algn="ctr"/>
            <a:r>
              <a:rPr lang="en-US" altLang="zh-CN" sz="8800">
                <a:solidFill>
                  <a:schemeClr val="bg1"/>
                </a:solidFill>
                <a:latin typeface="+mn-lt"/>
                <a:ea typeface="+mn-ea"/>
                <a:cs typeface="+mn-ea"/>
                <a:sym typeface="+mn-lt"/>
              </a:rPr>
              <a:t>E</a:t>
            </a:r>
            <a:endParaRPr lang="zh-CN" altLang="en-US" sz="8800">
              <a:solidFill>
                <a:schemeClr val="bg1"/>
              </a:solidFill>
              <a:latin typeface="+mn-lt"/>
              <a:ea typeface="+mn-ea"/>
              <a:cs typeface="+mn-ea"/>
              <a:sym typeface="+mn-lt"/>
            </a:endParaRPr>
          </a:p>
        </p:txBody>
      </p:sp>
      <p:cxnSp>
        <p:nvCxnSpPr>
          <p:cNvPr id="96" name="直接连接符 95"/>
          <p:cNvCxnSpPr/>
          <p:nvPr/>
        </p:nvCxnSpPr>
        <p:spPr bwMode="auto">
          <a:xfrm>
            <a:off x="1866729"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矩形 96"/>
          <p:cNvSpPr/>
          <p:nvPr/>
        </p:nvSpPr>
        <p:spPr>
          <a:xfrm>
            <a:off x="1385355" y="5121583"/>
            <a:ext cx="856325" cy="707886"/>
          </a:xfrm>
          <a:prstGeom prst="rect">
            <a:avLst/>
          </a:prstGeom>
        </p:spPr>
        <p:txBody>
          <a:bodyPr wrap="none">
            <a:spAutoFit/>
          </a:bodyPr>
          <a:lstStyle/>
          <a:p>
            <a:pPr algn="ctr"/>
            <a:r>
              <a:rPr lang="en-US" altLang="zh-CN" sz="2000" kern="0">
                <a:latin typeface="+mn-lt"/>
                <a:ea typeface="+mn-ea"/>
                <a:cs typeface="+mn-ea"/>
                <a:sym typeface="+mn-lt"/>
              </a:rPr>
              <a:t>Smile</a:t>
            </a:r>
            <a:endParaRPr lang="en-US" altLang="zh-CN" sz="2000" kern="0">
              <a:latin typeface="+mn-lt"/>
              <a:ea typeface="+mn-ea"/>
              <a:cs typeface="+mn-ea"/>
              <a:sym typeface="+mn-lt"/>
            </a:endParaRPr>
          </a:p>
          <a:p>
            <a:pPr algn="ctr"/>
            <a:r>
              <a:rPr lang="zh-CN" altLang="en-US" sz="2000" kern="0">
                <a:latin typeface="+mn-lt"/>
                <a:ea typeface="+mn-ea"/>
                <a:cs typeface="+mn-ea"/>
                <a:sym typeface="+mn-lt"/>
              </a:rPr>
              <a:t>微笑</a:t>
            </a:r>
            <a:endParaRPr lang="zh-CN" altLang="en-US" sz="2000">
              <a:latin typeface="+mn-lt"/>
              <a:ea typeface="+mn-ea"/>
              <a:cs typeface="+mn-ea"/>
              <a:sym typeface="+mn-lt"/>
            </a:endParaRPr>
          </a:p>
        </p:txBody>
      </p:sp>
      <p:cxnSp>
        <p:nvCxnSpPr>
          <p:cNvPr id="98" name="直接连接符 97"/>
          <p:cNvCxnSpPr/>
          <p:nvPr/>
        </p:nvCxnSpPr>
        <p:spPr bwMode="auto">
          <a:xfrm>
            <a:off x="3164614"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 name="矩形 98"/>
          <p:cNvSpPr/>
          <p:nvPr/>
        </p:nvSpPr>
        <p:spPr>
          <a:xfrm>
            <a:off x="2524825" y="5121583"/>
            <a:ext cx="1268296" cy="707886"/>
          </a:xfrm>
          <a:prstGeom prst="rect">
            <a:avLst/>
          </a:prstGeom>
        </p:spPr>
        <p:txBody>
          <a:bodyPr wrap="none">
            <a:spAutoFit/>
          </a:bodyPr>
          <a:lstStyle/>
          <a:p>
            <a:pPr algn="ctr"/>
            <a:r>
              <a:rPr lang="en-US" altLang="zh-CN" sz="2000" kern="0">
                <a:latin typeface="+mn-lt"/>
                <a:ea typeface="+mn-ea"/>
                <a:cs typeface="+mn-ea"/>
                <a:sym typeface="+mn-lt"/>
              </a:rPr>
              <a:t>Excellent</a:t>
            </a:r>
            <a:endParaRPr lang="en-US" altLang="zh-CN" sz="2000" kern="0">
              <a:latin typeface="+mn-lt"/>
              <a:ea typeface="+mn-ea"/>
              <a:cs typeface="+mn-ea"/>
              <a:sym typeface="+mn-lt"/>
            </a:endParaRPr>
          </a:p>
          <a:p>
            <a:pPr algn="ctr"/>
            <a:r>
              <a:rPr lang="zh-CN" altLang="en-US" sz="2000" kern="0">
                <a:latin typeface="+mn-lt"/>
                <a:ea typeface="+mn-ea"/>
                <a:cs typeface="+mn-ea"/>
                <a:sym typeface="+mn-lt"/>
              </a:rPr>
              <a:t>出色</a:t>
            </a:r>
            <a:endParaRPr lang="zh-CN" altLang="en-US" sz="2000">
              <a:latin typeface="+mn-lt"/>
              <a:ea typeface="+mn-ea"/>
              <a:cs typeface="+mn-ea"/>
              <a:sym typeface="+mn-lt"/>
            </a:endParaRPr>
          </a:p>
        </p:txBody>
      </p:sp>
      <p:cxnSp>
        <p:nvCxnSpPr>
          <p:cNvPr id="100" name="直接连接符 99"/>
          <p:cNvCxnSpPr/>
          <p:nvPr/>
        </p:nvCxnSpPr>
        <p:spPr bwMode="auto">
          <a:xfrm>
            <a:off x="4500119"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 name="矩形 100"/>
          <p:cNvSpPr/>
          <p:nvPr/>
        </p:nvSpPr>
        <p:spPr>
          <a:xfrm>
            <a:off x="4053518" y="5121583"/>
            <a:ext cx="954107" cy="707886"/>
          </a:xfrm>
          <a:prstGeom prst="rect">
            <a:avLst/>
          </a:prstGeom>
        </p:spPr>
        <p:txBody>
          <a:bodyPr wrap="none">
            <a:spAutoFit/>
          </a:bodyPr>
          <a:lstStyle/>
          <a:p>
            <a:pPr algn="ctr"/>
            <a:r>
              <a:rPr lang="en-US" altLang="zh-CN" sz="2000" kern="0">
                <a:latin typeface="+mn-lt"/>
                <a:ea typeface="+mn-ea"/>
                <a:cs typeface="+mn-ea"/>
                <a:sym typeface="+mn-lt"/>
              </a:rPr>
              <a:t>Ready</a:t>
            </a:r>
            <a:endParaRPr lang="en-US" altLang="zh-CN" sz="2000" kern="0">
              <a:latin typeface="+mn-lt"/>
              <a:ea typeface="+mn-ea"/>
              <a:cs typeface="+mn-ea"/>
              <a:sym typeface="+mn-lt"/>
            </a:endParaRPr>
          </a:p>
          <a:p>
            <a:pPr algn="ctr"/>
            <a:r>
              <a:rPr lang="zh-CN" altLang="en-US" sz="2000" kern="0">
                <a:latin typeface="+mn-lt"/>
                <a:ea typeface="+mn-ea"/>
                <a:cs typeface="+mn-ea"/>
                <a:sym typeface="+mn-lt"/>
              </a:rPr>
              <a:t>准备好</a:t>
            </a:r>
            <a:endParaRPr lang="zh-CN" altLang="en-US" sz="2000">
              <a:latin typeface="+mn-lt"/>
              <a:ea typeface="+mn-ea"/>
              <a:cs typeface="+mn-ea"/>
              <a:sym typeface="+mn-lt"/>
            </a:endParaRPr>
          </a:p>
        </p:txBody>
      </p:sp>
      <p:cxnSp>
        <p:nvCxnSpPr>
          <p:cNvPr id="102" name="直接连接符 101"/>
          <p:cNvCxnSpPr/>
          <p:nvPr/>
        </p:nvCxnSpPr>
        <p:spPr bwMode="auto">
          <a:xfrm>
            <a:off x="5835624"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矩形 102"/>
          <p:cNvSpPr/>
          <p:nvPr/>
        </p:nvSpPr>
        <p:spPr>
          <a:xfrm>
            <a:off x="5257938" y="5121583"/>
            <a:ext cx="1165705" cy="707886"/>
          </a:xfrm>
          <a:prstGeom prst="rect">
            <a:avLst/>
          </a:prstGeom>
        </p:spPr>
        <p:txBody>
          <a:bodyPr wrap="none">
            <a:spAutoFit/>
          </a:bodyPr>
          <a:lstStyle/>
          <a:p>
            <a:pPr algn="ctr"/>
            <a:r>
              <a:rPr lang="en-US" altLang="zh-CN" sz="2000" kern="0">
                <a:latin typeface="+mn-lt"/>
                <a:ea typeface="+mn-ea"/>
                <a:cs typeface="+mn-ea"/>
                <a:sym typeface="+mn-lt"/>
              </a:rPr>
              <a:t>Viewing</a:t>
            </a:r>
            <a:endParaRPr lang="en-US" altLang="zh-CN" sz="2000" kern="0">
              <a:latin typeface="+mn-lt"/>
              <a:ea typeface="+mn-ea"/>
              <a:cs typeface="+mn-ea"/>
              <a:sym typeface="+mn-lt"/>
            </a:endParaRPr>
          </a:p>
          <a:p>
            <a:pPr algn="ctr"/>
            <a:r>
              <a:rPr lang="zh-CN" altLang="en-US" sz="2000" kern="0">
                <a:latin typeface="+mn-lt"/>
                <a:ea typeface="+mn-ea"/>
                <a:cs typeface="+mn-ea"/>
                <a:sym typeface="+mn-lt"/>
              </a:rPr>
              <a:t>看待</a:t>
            </a:r>
            <a:endParaRPr lang="zh-CN" altLang="en-US" sz="2000">
              <a:latin typeface="+mn-lt"/>
              <a:ea typeface="+mn-ea"/>
              <a:cs typeface="+mn-ea"/>
              <a:sym typeface="+mn-lt"/>
            </a:endParaRPr>
          </a:p>
        </p:txBody>
      </p:sp>
      <p:cxnSp>
        <p:nvCxnSpPr>
          <p:cNvPr id="104" name="直接连接符 103"/>
          <p:cNvCxnSpPr/>
          <p:nvPr/>
        </p:nvCxnSpPr>
        <p:spPr bwMode="auto">
          <a:xfrm>
            <a:off x="7195193"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矩形 104"/>
          <p:cNvSpPr/>
          <p:nvPr/>
        </p:nvSpPr>
        <p:spPr>
          <a:xfrm>
            <a:off x="6648328" y="5121583"/>
            <a:ext cx="1109599" cy="707886"/>
          </a:xfrm>
          <a:prstGeom prst="rect">
            <a:avLst/>
          </a:prstGeom>
        </p:spPr>
        <p:txBody>
          <a:bodyPr wrap="none">
            <a:spAutoFit/>
          </a:bodyPr>
          <a:lstStyle/>
          <a:p>
            <a:pPr algn="ctr"/>
            <a:r>
              <a:rPr lang="en-US" altLang="zh-CN" sz="2000" kern="0">
                <a:latin typeface="+mn-lt"/>
                <a:ea typeface="+mn-ea"/>
                <a:cs typeface="+mn-ea"/>
                <a:sym typeface="+mn-lt"/>
              </a:rPr>
              <a:t>Inviting</a:t>
            </a:r>
            <a:endParaRPr lang="en-US" altLang="zh-CN" sz="2000" kern="0">
              <a:latin typeface="+mn-lt"/>
              <a:ea typeface="+mn-ea"/>
              <a:cs typeface="+mn-ea"/>
              <a:sym typeface="+mn-lt"/>
            </a:endParaRPr>
          </a:p>
          <a:p>
            <a:pPr algn="ctr"/>
            <a:r>
              <a:rPr lang="zh-CN" altLang="en-US" sz="2000" kern="0">
                <a:latin typeface="+mn-lt"/>
                <a:ea typeface="+mn-ea"/>
                <a:cs typeface="+mn-ea"/>
                <a:sym typeface="+mn-lt"/>
              </a:rPr>
              <a:t>邀请</a:t>
            </a:r>
            <a:endParaRPr lang="zh-CN" altLang="en-US" sz="2000" kern="0">
              <a:latin typeface="+mn-lt"/>
              <a:ea typeface="+mn-ea"/>
              <a:cs typeface="+mn-ea"/>
              <a:sym typeface="+mn-lt"/>
            </a:endParaRPr>
          </a:p>
        </p:txBody>
      </p:sp>
      <p:cxnSp>
        <p:nvCxnSpPr>
          <p:cNvPr id="106" name="直接连接符 105"/>
          <p:cNvCxnSpPr/>
          <p:nvPr/>
        </p:nvCxnSpPr>
        <p:spPr bwMode="auto">
          <a:xfrm>
            <a:off x="8566792"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7" name="矩形 106"/>
          <p:cNvSpPr/>
          <p:nvPr/>
        </p:nvSpPr>
        <p:spPr>
          <a:xfrm>
            <a:off x="7951354" y="5121583"/>
            <a:ext cx="1228221" cy="707886"/>
          </a:xfrm>
          <a:prstGeom prst="rect">
            <a:avLst/>
          </a:prstGeom>
        </p:spPr>
        <p:txBody>
          <a:bodyPr wrap="none">
            <a:spAutoFit/>
          </a:bodyPr>
          <a:lstStyle/>
          <a:p>
            <a:pPr algn="ctr"/>
            <a:r>
              <a:rPr lang="en-US" altLang="zh-CN" sz="2000" kern="0">
                <a:latin typeface="+mn-lt"/>
                <a:ea typeface="+mn-ea"/>
                <a:cs typeface="+mn-ea"/>
                <a:sym typeface="+mn-lt"/>
              </a:rPr>
              <a:t>Creating</a:t>
            </a:r>
            <a:endParaRPr lang="en-US" altLang="zh-CN" sz="2000" kern="0">
              <a:latin typeface="+mn-lt"/>
              <a:ea typeface="+mn-ea"/>
              <a:cs typeface="+mn-ea"/>
              <a:sym typeface="+mn-lt"/>
            </a:endParaRPr>
          </a:p>
          <a:p>
            <a:pPr algn="ctr"/>
            <a:r>
              <a:rPr lang="zh-CN" altLang="en-US" sz="2000" kern="0">
                <a:latin typeface="+mn-lt"/>
                <a:ea typeface="+mn-ea"/>
                <a:cs typeface="+mn-ea"/>
                <a:sym typeface="+mn-lt"/>
              </a:rPr>
              <a:t>创造</a:t>
            </a:r>
            <a:endParaRPr lang="zh-CN" altLang="en-US" sz="2000" kern="0">
              <a:latin typeface="+mn-lt"/>
              <a:ea typeface="+mn-ea"/>
              <a:cs typeface="+mn-ea"/>
              <a:sym typeface="+mn-lt"/>
            </a:endParaRPr>
          </a:p>
        </p:txBody>
      </p:sp>
      <p:cxnSp>
        <p:nvCxnSpPr>
          <p:cNvPr id="108" name="直接连接符 107"/>
          <p:cNvCxnSpPr/>
          <p:nvPr/>
        </p:nvCxnSpPr>
        <p:spPr bwMode="auto">
          <a:xfrm>
            <a:off x="9877245" y="4015825"/>
            <a:ext cx="0" cy="1008112"/>
          </a:xfrm>
          <a:prstGeom prst="line">
            <a:avLst/>
          </a:prstGeom>
          <a:solidFill>
            <a:schemeClr val="accent1"/>
          </a:solidFill>
          <a:ln w="9525" cap="flat" cmpd="sng" algn="ctr">
            <a:solidFill>
              <a:schemeClr val="tx2"/>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矩形 108"/>
          <p:cNvSpPr/>
          <p:nvPr/>
        </p:nvSpPr>
        <p:spPr>
          <a:xfrm>
            <a:off x="9243097" y="5121583"/>
            <a:ext cx="1268296" cy="707886"/>
          </a:xfrm>
          <a:prstGeom prst="rect">
            <a:avLst/>
          </a:prstGeom>
        </p:spPr>
        <p:txBody>
          <a:bodyPr wrap="none">
            <a:spAutoFit/>
          </a:bodyPr>
          <a:lstStyle/>
          <a:p>
            <a:pPr algn="ctr"/>
            <a:r>
              <a:rPr lang="en-US" altLang="zh-CN" sz="2000" kern="0">
                <a:latin typeface="+mn-lt"/>
                <a:ea typeface="+mn-ea"/>
                <a:cs typeface="+mn-ea"/>
                <a:sym typeface="+mn-lt"/>
              </a:rPr>
              <a:t>Excellent</a:t>
            </a:r>
            <a:endParaRPr lang="en-US" altLang="zh-CN" sz="2000" kern="0">
              <a:latin typeface="+mn-lt"/>
              <a:ea typeface="+mn-ea"/>
              <a:cs typeface="+mn-ea"/>
              <a:sym typeface="+mn-lt"/>
            </a:endParaRPr>
          </a:p>
          <a:p>
            <a:pPr algn="ctr"/>
            <a:r>
              <a:rPr lang="zh-CN" altLang="en-US" sz="2000" kern="0">
                <a:latin typeface="+mn-lt"/>
                <a:ea typeface="+mn-ea"/>
                <a:cs typeface="+mn-ea"/>
                <a:sym typeface="+mn-lt"/>
              </a:rPr>
              <a:t>出色</a:t>
            </a:r>
            <a:endParaRPr lang="zh-CN" altLang="en-US" sz="2000" kern="0">
              <a:latin typeface="+mn-lt"/>
              <a:ea typeface="+mn-ea"/>
              <a:cs typeface="+mn-ea"/>
              <a:sym typeface="+mn-lt"/>
            </a:endParaRPr>
          </a:p>
        </p:txBody>
      </p:sp>
    </p:spTree>
  </p:cSld>
  <p:clrMapOvr>
    <a:masterClrMapping/>
  </p:clrMapOvr>
  <p:transition spd="slow" advTm="10421">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latin typeface="+mj-ea"/>
                <a:ea typeface="+mj-ea"/>
                <a:cs typeface="Times New Roman" panose="02020603050405020304" pitchFamily="18" charset="0"/>
              </a:rPr>
              <a:t>SERVICE</a:t>
            </a:r>
            <a:r>
              <a:rPr lang="zh-CN" altLang="en-US" sz="2800" b="1" kern="100">
                <a:latin typeface="+mj-ea"/>
                <a:ea typeface="+mj-ea"/>
                <a:cs typeface="Times New Roman" panose="02020603050405020304" pitchFamily="18" charset="0"/>
              </a:rPr>
              <a:t>服务理念</a:t>
            </a:r>
            <a:endParaRPr lang="zh-CN" altLang="en-US" sz="2800" b="1" kern="100">
              <a:latin typeface="+mj-ea"/>
              <a:ea typeface="+mj-ea"/>
              <a:cs typeface="Times New Roman" panose="02020603050405020304" pitchFamily="18" charset="0"/>
            </a:endParaRPr>
          </a:p>
        </p:txBody>
      </p:sp>
      <p:sp>
        <p:nvSpPr>
          <p:cNvPr id="56" name="文本占位符 130054"/>
          <p:cNvSpPr txBox="1">
            <a:spLocks noRot="1" noChangeArrowheads="1"/>
          </p:cNvSpPr>
          <p:nvPr/>
        </p:nvSpPr>
        <p:spPr>
          <a:xfrm>
            <a:off x="2686926" y="1715572"/>
            <a:ext cx="5589019" cy="523220"/>
          </a:xfrm>
          <a:prstGeom prst="rect">
            <a:avLst/>
          </a:prstGeom>
        </p:spPr>
        <p:txBody>
          <a:bodyPr wrap="square">
            <a:spAutoFit/>
          </a:bodyPr>
          <a:lstStyle>
            <a:defPPr>
              <a:defRPr lang="zh-CN"/>
            </a:defPPr>
            <a:lvl1pPr algn="ctr">
              <a:defRPr sz="3200"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algn="l"/>
            <a:r>
              <a:rPr lang="zh-CN" altLang="en-US" sz="2800" b="1">
                <a:solidFill>
                  <a:schemeClr val="tx1"/>
                </a:solidFill>
                <a:latin typeface="+mn-lt"/>
                <a:ea typeface="+mn-ea"/>
                <a:cs typeface="+mn-ea"/>
                <a:sym typeface="+mn-lt"/>
              </a:rPr>
              <a:t>员工应对每一位客户提供微笑服务！</a:t>
            </a:r>
            <a:endParaRPr lang="zh-CN" altLang="en-US" sz="2800" b="1">
              <a:solidFill>
                <a:schemeClr val="tx1"/>
              </a:solidFill>
              <a:latin typeface="+mn-lt"/>
              <a:ea typeface="+mn-ea"/>
              <a:cs typeface="+mn-ea"/>
              <a:sym typeface="+mn-lt"/>
            </a:endParaRPr>
          </a:p>
        </p:txBody>
      </p:sp>
      <p:sp>
        <p:nvSpPr>
          <p:cNvPr id="57" name="文本框 130057"/>
          <p:cNvSpPr txBox="1">
            <a:spLocks noChangeArrowheads="1"/>
          </p:cNvSpPr>
          <p:nvPr/>
        </p:nvSpPr>
        <p:spPr bwMode="auto">
          <a:xfrm>
            <a:off x="2731038" y="2292732"/>
            <a:ext cx="5211683"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800"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2000">
                <a:solidFill>
                  <a:schemeClr val="tx1"/>
                </a:solidFill>
                <a:latin typeface="+mn-lt"/>
                <a:ea typeface="+mn-ea"/>
                <a:cs typeface="+mn-ea"/>
                <a:sym typeface="+mn-lt"/>
              </a:rPr>
              <a:t>笑，既涵养了自己又温暖了别人</a:t>
            </a:r>
            <a:endParaRPr lang="zh-CN" altLang="en-US" sz="2000">
              <a:solidFill>
                <a:schemeClr val="tx1"/>
              </a:solidFill>
              <a:latin typeface="+mn-lt"/>
              <a:ea typeface="+mn-ea"/>
              <a:cs typeface="+mn-ea"/>
              <a:sym typeface="+mn-lt"/>
            </a:endParaRPr>
          </a:p>
        </p:txBody>
      </p:sp>
      <p:sp>
        <p:nvSpPr>
          <p:cNvPr id="58" name="矩形 57"/>
          <p:cNvSpPr/>
          <p:nvPr/>
        </p:nvSpPr>
        <p:spPr>
          <a:xfrm>
            <a:off x="873457" y="1217613"/>
            <a:ext cx="1174254" cy="1744878"/>
          </a:xfrm>
          <a:prstGeom prst="rect">
            <a:avLst/>
          </a:prstGeom>
          <a:solidFill>
            <a:schemeClr val="accent1"/>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bg1"/>
                </a:solidFill>
                <a:latin typeface="+mn-lt"/>
                <a:ea typeface="+mn-ea"/>
                <a:cs typeface="+mn-ea"/>
                <a:sym typeface="+mn-lt"/>
              </a:rPr>
              <a:t>S</a:t>
            </a:r>
            <a:endParaRPr lang="zh-CN" altLang="en-US" sz="11500">
              <a:solidFill>
                <a:schemeClr val="bg1"/>
              </a:solidFill>
              <a:latin typeface="+mn-lt"/>
              <a:ea typeface="+mn-ea"/>
              <a:cs typeface="+mn-ea"/>
              <a:sym typeface="+mn-lt"/>
            </a:endParaRPr>
          </a:p>
        </p:txBody>
      </p:sp>
      <p:sp>
        <p:nvSpPr>
          <p:cNvPr id="59" name="矩形 58"/>
          <p:cNvSpPr/>
          <p:nvPr/>
        </p:nvSpPr>
        <p:spPr>
          <a:xfrm>
            <a:off x="693887" y="3126355"/>
            <a:ext cx="1503882" cy="1077218"/>
          </a:xfrm>
          <a:prstGeom prst="rect">
            <a:avLst/>
          </a:prstGeom>
        </p:spPr>
        <p:txBody>
          <a:bodyPr wrap="square">
            <a:spAutoFit/>
          </a:bodyPr>
          <a:lstStyle/>
          <a:p>
            <a:pPr algn="ctr"/>
            <a:r>
              <a:rPr lang="en-US" altLang="zh-CN" sz="3200" kern="0">
                <a:latin typeface="+mn-lt"/>
                <a:ea typeface="+mn-ea"/>
                <a:cs typeface="+mn-ea"/>
                <a:sym typeface="+mn-lt"/>
              </a:rPr>
              <a:t>Smile</a:t>
            </a:r>
            <a:endParaRPr lang="en-US" altLang="zh-CN" sz="3200" kern="0">
              <a:latin typeface="+mn-lt"/>
              <a:ea typeface="+mn-ea"/>
              <a:cs typeface="+mn-ea"/>
              <a:sym typeface="+mn-lt"/>
            </a:endParaRPr>
          </a:p>
          <a:p>
            <a:pPr algn="ctr"/>
            <a:r>
              <a:rPr lang="zh-CN" altLang="en-US" sz="3200" kern="0">
                <a:latin typeface="+mn-lt"/>
                <a:ea typeface="+mn-ea"/>
                <a:cs typeface="+mn-ea"/>
                <a:sym typeface="+mn-lt"/>
              </a:rPr>
              <a:t>微笑</a:t>
            </a:r>
            <a:endParaRPr lang="zh-CN" altLang="en-US" sz="3200">
              <a:latin typeface="+mn-lt"/>
              <a:ea typeface="+mn-ea"/>
              <a:cs typeface="+mn-ea"/>
              <a:sym typeface="+mn-lt"/>
            </a:endParaRPr>
          </a:p>
        </p:txBody>
      </p:sp>
      <p:sp>
        <p:nvSpPr>
          <p:cNvPr id="69" name="文本占位符 174084"/>
          <p:cNvSpPr txBox="1">
            <a:spLocks noRot="1" noChangeArrowheads="1"/>
          </p:cNvSpPr>
          <p:nvPr/>
        </p:nvSpPr>
        <p:spPr>
          <a:xfrm>
            <a:off x="2801134" y="2858887"/>
            <a:ext cx="4741065" cy="95372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285750" indent="-285750" algn="just">
              <a:lnSpc>
                <a:spcPct val="120000"/>
              </a:lnSpc>
              <a:buFont typeface="Wingdings" panose="05000000000000000000" pitchFamily="2" charset="2"/>
              <a:buChar char="l"/>
            </a:pPr>
            <a:r>
              <a:rPr lang="zh-CN" altLang="en-US" sz="1600">
                <a:solidFill>
                  <a:schemeClr val="tx1"/>
                </a:solidFill>
                <a:latin typeface="+mn-lt"/>
                <a:ea typeface="+mn-ea"/>
                <a:cs typeface="+mn-ea"/>
                <a:sym typeface="+mn-lt"/>
              </a:rPr>
              <a:t>微笑一下并不费力，但他却产生无穷的魅力，受惠者成为富有，施予者并不贫穷。它转瞬即逝，却往往留下美好的印象。</a:t>
            </a:r>
            <a:endParaRPr lang="zh-CN" altLang="en-US" sz="1600">
              <a:solidFill>
                <a:schemeClr val="tx1"/>
              </a:solidFill>
              <a:latin typeface="+mn-lt"/>
              <a:ea typeface="+mn-ea"/>
              <a:cs typeface="+mn-ea"/>
              <a:sym typeface="+mn-lt"/>
            </a:endParaRPr>
          </a:p>
        </p:txBody>
      </p:sp>
      <p:sp>
        <p:nvSpPr>
          <p:cNvPr id="71" name="文本占位符 174084"/>
          <p:cNvSpPr txBox="1">
            <a:spLocks noRot="1" noChangeArrowheads="1"/>
          </p:cNvSpPr>
          <p:nvPr/>
        </p:nvSpPr>
        <p:spPr>
          <a:xfrm>
            <a:off x="2801134" y="4141776"/>
            <a:ext cx="4741065" cy="65825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285750" indent="-285750" algn="just">
              <a:lnSpc>
                <a:spcPct val="120000"/>
              </a:lnSpc>
              <a:buFont typeface="Wingdings" panose="05000000000000000000" pitchFamily="2" charset="2"/>
              <a:buChar char="l"/>
            </a:pPr>
            <a:r>
              <a:rPr lang="zh-CN" altLang="en-US" sz="1600">
                <a:solidFill>
                  <a:schemeClr val="tx1"/>
                </a:solidFill>
                <a:latin typeface="+mn-lt"/>
                <a:ea typeface="+mn-ea"/>
                <a:cs typeface="+mn-ea"/>
                <a:sym typeface="+mn-lt"/>
              </a:rPr>
              <a:t>它带来家庭之乐，又是友谊绝妙的表示；它可使疲劳者解乏，又可给绝望者以勇气。</a:t>
            </a:r>
            <a:endParaRPr lang="zh-CN" altLang="en-US" sz="1600">
              <a:solidFill>
                <a:schemeClr val="tx1"/>
              </a:solidFill>
              <a:latin typeface="+mn-lt"/>
              <a:ea typeface="+mn-ea"/>
              <a:cs typeface="+mn-ea"/>
              <a:sym typeface="+mn-lt"/>
            </a:endParaRPr>
          </a:p>
        </p:txBody>
      </p:sp>
      <p:grpSp>
        <p:nvGrpSpPr>
          <p:cNvPr id="11" name="组合 10"/>
          <p:cNvGrpSpPr/>
          <p:nvPr/>
        </p:nvGrpSpPr>
        <p:grpSpPr>
          <a:xfrm>
            <a:off x="8687978" y="400498"/>
            <a:ext cx="2954538" cy="7081880"/>
            <a:chOff x="3317877" y="30162"/>
            <a:chExt cx="623887" cy="1495426"/>
          </a:xfrm>
        </p:grpSpPr>
        <p:sp>
          <p:nvSpPr>
            <p:cNvPr id="12" name="Freeform 504"/>
            <p:cNvSpPr/>
            <p:nvPr/>
          </p:nvSpPr>
          <p:spPr bwMode="auto">
            <a:xfrm>
              <a:off x="3432177" y="1028700"/>
              <a:ext cx="127000" cy="496888"/>
            </a:xfrm>
            <a:custGeom>
              <a:avLst/>
              <a:gdLst>
                <a:gd name="T0" fmla="*/ 108 w 110"/>
                <a:gd name="T1" fmla="*/ 374 h 429"/>
                <a:gd name="T2" fmla="*/ 97 w 110"/>
                <a:gd name="T3" fmla="*/ 352 h 429"/>
                <a:gd name="T4" fmla="*/ 103 w 110"/>
                <a:gd name="T5" fmla="*/ 10 h 429"/>
                <a:gd name="T6" fmla="*/ 42 w 110"/>
                <a:gd name="T7" fmla="*/ 7 h 429"/>
                <a:gd name="T8" fmla="*/ 66 w 110"/>
                <a:gd name="T9" fmla="*/ 354 h 429"/>
                <a:gd name="T10" fmla="*/ 44 w 110"/>
                <a:gd name="T11" fmla="*/ 401 h 429"/>
                <a:gd name="T12" fmla="*/ 15 w 110"/>
                <a:gd name="T13" fmla="*/ 424 h 429"/>
                <a:gd name="T14" fmla="*/ 87 w 110"/>
                <a:gd name="T15" fmla="*/ 409 h 429"/>
                <a:gd name="T16" fmla="*/ 87 w 110"/>
                <a:gd name="T17" fmla="*/ 408 h 429"/>
                <a:gd name="T18" fmla="*/ 87 w 110"/>
                <a:gd name="T19" fmla="*/ 418 h 429"/>
                <a:gd name="T20" fmla="*/ 98 w 110"/>
                <a:gd name="T21" fmla="*/ 420 h 429"/>
                <a:gd name="T22" fmla="*/ 98 w 110"/>
                <a:gd name="T23" fmla="*/ 420 h 429"/>
                <a:gd name="T24" fmla="*/ 109 w 110"/>
                <a:gd name="T25" fmla="*/ 420 h 429"/>
                <a:gd name="T26" fmla="*/ 108 w 110"/>
                <a:gd name="T27" fmla="*/ 37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429">
                  <a:moveTo>
                    <a:pt x="108" y="374"/>
                  </a:moveTo>
                  <a:cubicBezTo>
                    <a:pt x="107" y="365"/>
                    <a:pt x="97" y="352"/>
                    <a:pt x="97" y="352"/>
                  </a:cubicBezTo>
                  <a:cubicBezTo>
                    <a:pt x="97" y="312"/>
                    <a:pt x="103" y="10"/>
                    <a:pt x="103" y="10"/>
                  </a:cubicBezTo>
                  <a:cubicBezTo>
                    <a:pt x="103" y="10"/>
                    <a:pt x="59" y="0"/>
                    <a:pt x="42" y="7"/>
                  </a:cubicBezTo>
                  <a:cubicBezTo>
                    <a:pt x="42" y="7"/>
                    <a:pt x="65" y="323"/>
                    <a:pt x="66" y="354"/>
                  </a:cubicBezTo>
                  <a:cubicBezTo>
                    <a:pt x="66" y="354"/>
                    <a:pt x="46" y="401"/>
                    <a:pt x="44" y="401"/>
                  </a:cubicBezTo>
                  <a:cubicBezTo>
                    <a:pt x="20" y="405"/>
                    <a:pt x="0" y="422"/>
                    <a:pt x="15" y="424"/>
                  </a:cubicBezTo>
                  <a:cubicBezTo>
                    <a:pt x="69" y="429"/>
                    <a:pt x="81" y="412"/>
                    <a:pt x="87" y="409"/>
                  </a:cubicBezTo>
                  <a:cubicBezTo>
                    <a:pt x="87" y="408"/>
                    <a:pt x="87" y="408"/>
                    <a:pt x="87" y="408"/>
                  </a:cubicBezTo>
                  <a:cubicBezTo>
                    <a:pt x="87" y="418"/>
                    <a:pt x="87" y="418"/>
                    <a:pt x="87" y="418"/>
                  </a:cubicBezTo>
                  <a:cubicBezTo>
                    <a:pt x="98" y="420"/>
                    <a:pt x="98" y="420"/>
                    <a:pt x="98" y="420"/>
                  </a:cubicBezTo>
                  <a:cubicBezTo>
                    <a:pt x="98" y="420"/>
                    <a:pt x="98" y="420"/>
                    <a:pt x="98" y="420"/>
                  </a:cubicBezTo>
                  <a:cubicBezTo>
                    <a:pt x="109" y="420"/>
                    <a:pt x="109" y="420"/>
                    <a:pt x="109" y="420"/>
                  </a:cubicBezTo>
                  <a:cubicBezTo>
                    <a:pt x="109" y="420"/>
                    <a:pt x="110" y="383"/>
                    <a:pt x="108" y="374"/>
                  </a:cubicBezTo>
                </a:path>
              </a:pathLst>
            </a:custGeom>
            <a:solidFill>
              <a:srgbClr val="FC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505"/>
            <p:cNvSpPr/>
            <p:nvPr/>
          </p:nvSpPr>
          <p:spPr bwMode="auto">
            <a:xfrm>
              <a:off x="3438527" y="1452562"/>
              <a:ext cx="120650" cy="73025"/>
            </a:xfrm>
            <a:custGeom>
              <a:avLst/>
              <a:gdLst>
                <a:gd name="T0" fmla="*/ 10 w 105"/>
                <a:gd name="T1" fmla="*/ 57 h 62"/>
                <a:gd name="T2" fmla="*/ 82 w 105"/>
                <a:gd name="T3" fmla="*/ 42 h 62"/>
                <a:gd name="T4" fmla="*/ 82 w 105"/>
                <a:gd name="T5" fmla="*/ 41 h 62"/>
                <a:gd name="T6" fmla="*/ 82 w 105"/>
                <a:gd name="T7" fmla="*/ 51 h 62"/>
                <a:gd name="T8" fmla="*/ 93 w 105"/>
                <a:gd name="T9" fmla="*/ 53 h 62"/>
                <a:gd name="T10" fmla="*/ 93 w 105"/>
                <a:gd name="T11" fmla="*/ 53 h 62"/>
                <a:gd name="T12" fmla="*/ 104 w 105"/>
                <a:gd name="T13" fmla="*/ 53 h 62"/>
                <a:gd name="T14" fmla="*/ 103 w 105"/>
                <a:gd name="T15" fmla="*/ 7 h 62"/>
                <a:gd name="T16" fmla="*/ 102 w 105"/>
                <a:gd name="T17" fmla="*/ 0 h 62"/>
                <a:gd name="T18" fmla="*/ 102 w 105"/>
                <a:gd name="T19" fmla="*/ 0 h 62"/>
                <a:gd name="T20" fmla="*/ 55 w 105"/>
                <a:gd name="T21" fmla="*/ 44 h 62"/>
                <a:gd name="T22" fmla="*/ 18 w 105"/>
                <a:gd name="T23" fmla="*/ 41 h 62"/>
                <a:gd name="T24" fmla="*/ 10 w 105"/>
                <a:gd name="T25"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2">
                  <a:moveTo>
                    <a:pt x="10" y="57"/>
                  </a:moveTo>
                  <a:cubicBezTo>
                    <a:pt x="64" y="62"/>
                    <a:pt x="76" y="45"/>
                    <a:pt x="82" y="42"/>
                  </a:cubicBezTo>
                  <a:cubicBezTo>
                    <a:pt x="82" y="41"/>
                    <a:pt x="82" y="41"/>
                    <a:pt x="82" y="41"/>
                  </a:cubicBezTo>
                  <a:cubicBezTo>
                    <a:pt x="82" y="51"/>
                    <a:pt x="82" y="51"/>
                    <a:pt x="82" y="51"/>
                  </a:cubicBezTo>
                  <a:cubicBezTo>
                    <a:pt x="93" y="53"/>
                    <a:pt x="93" y="53"/>
                    <a:pt x="93" y="53"/>
                  </a:cubicBezTo>
                  <a:cubicBezTo>
                    <a:pt x="93" y="53"/>
                    <a:pt x="93" y="53"/>
                    <a:pt x="93" y="53"/>
                  </a:cubicBezTo>
                  <a:cubicBezTo>
                    <a:pt x="104" y="53"/>
                    <a:pt x="104" y="53"/>
                    <a:pt x="104" y="53"/>
                  </a:cubicBezTo>
                  <a:cubicBezTo>
                    <a:pt x="104" y="53"/>
                    <a:pt x="105" y="16"/>
                    <a:pt x="103" y="7"/>
                  </a:cubicBezTo>
                  <a:cubicBezTo>
                    <a:pt x="103" y="5"/>
                    <a:pt x="102" y="2"/>
                    <a:pt x="102" y="0"/>
                  </a:cubicBezTo>
                  <a:cubicBezTo>
                    <a:pt x="102" y="0"/>
                    <a:pt x="102" y="0"/>
                    <a:pt x="102" y="0"/>
                  </a:cubicBezTo>
                  <a:cubicBezTo>
                    <a:pt x="94" y="6"/>
                    <a:pt x="55" y="44"/>
                    <a:pt x="55" y="44"/>
                  </a:cubicBezTo>
                  <a:cubicBezTo>
                    <a:pt x="32" y="47"/>
                    <a:pt x="22" y="44"/>
                    <a:pt x="18" y="41"/>
                  </a:cubicBezTo>
                  <a:cubicBezTo>
                    <a:pt x="6" y="48"/>
                    <a:pt x="0" y="56"/>
                    <a:pt x="10" y="57"/>
                  </a:cubicBezTo>
                </a:path>
              </a:pathLst>
            </a:cu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506"/>
            <p:cNvSpPr/>
            <p:nvPr/>
          </p:nvSpPr>
          <p:spPr bwMode="auto">
            <a:xfrm>
              <a:off x="3557589" y="1028700"/>
              <a:ext cx="127000" cy="496888"/>
            </a:xfrm>
            <a:custGeom>
              <a:avLst/>
              <a:gdLst>
                <a:gd name="T0" fmla="*/ 1 w 110"/>
                <a:gd name="T1" fmla="*/ 374 h 429"/>
                <a:gd name="T2" fmla="*/ 12 w 110"/>
                <a:gd name="T3" fmla="*/ 352 h 429"/>
                <a:gd name="T4" fmla="*/ 6 w 110"/>
                <a:gd name="T5" fmla="*/ 10 h 429"/>
                <a:gd name="T6" fmla="*/ 67 w 110"/>
                <a:gd name="T7" fmla="*/ 7 h 429"/>
                <a:gd name="T8" fmla="*/ 43 w 110"/>
                <a:gd name="T9" fmla="*/ 354 h 429"/>
                <a:gd name="T10" fmla="*/ 66 w 110"/>
                <a:gd name="T11" fmla="*/ 401 h 429"/>
                <a:gd name="T12" fmla="*/ 94 w 110"/>
                <a:gd name="T13" fmla="*/ 424 h 429"/>
                <a:gd name="T14" fmla="*/ 23 w 110"/>
                <a:gd name="T15" fmla="*/ 409 h 429"/>
                <a:gd name="T16" fmla="*/ 23 w 110"/>
                <a:gd name="T17" fmla="*/ 408 h 429"/>
                <a:gd name="T18" fmla="*/ 23 w 110"/>
                <a:gd name="T19" fmla="*/ 418 h 429"/>
                <a:gd name="T20" fmla="*/ 12 w 110"/>
                <a:gd name="T21" fmla="*/ 420 h 429"/>
                <a:gd name="T22" fmla="*/ 12 w 110"/>
                <a:gd name="T23" fmla="*/ 420 h 429"/>
                <a:gd name="T24" fmla="*/ 1 w 110"/>
                <a:gd name="T25" fmla="*/ 420 h 429"/>
                <a:gd name="T26" fmla="*/ 1 w 110"/>
                <a:gd name="T27" fmla="*/ 37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429">
                  <a:moveTo>
                    <a:pt x="1" y="374"/>
                  </a:moveTo>
                  <a:cubicBezTo>
                    <a:pt x="3" y="365"/>
                    <a:pt x="12" y="352"/>
                    <a:pt x="12" y="352"/>
                  </a:cubicBezTo>
                  <a:cubicBezTo>
                    <a:pt x="12" y="312"/>
                    <a:pt x="6" y="10"/>
                    <a:pt x="6" y="10"/>
                  </a:cubicBezTo>
                  <a:cubicBezTo>
                    <a:pt x="6" y="10"/>
                    <a:pt x="51" y="0"/>
                    <a:pt x="67" y="7"/>
                  </a:cubicBezTo>
                  <a:cubicBezTo>
                    <a:pt x="67" y="7"/>
                    <a:pt x="45" y="323"/>
                    <a:pt x="43" y="354"/>
                  </a:cubicBezTo>
                  <a:cubicBezTo>
                    <a:pt x="43" y="354"/>
                    <a:pt x="64" y="401"/>
                    <a:pt x="66" y="401"/>
                  </a:cubicBezTo>
                  <a:cubicBezTo>
                    <a:pt x="89" y="405"/>
                    <a:pt x="110" y="422"/>
                    <a:pt x="94" y="424"/>
                  </a:cubicBezTo>
                  <a:cubicBezTo>
                    <a:pt x="41" y="429"/>
                    <a:pt x="28" y="412"/>
                    <a:pt x="23" y="409"/>
                  </a:cubicBezTo>
                  <a:cubicBezTo>
                    <a:pt x="23" y="408"/>
                    <a:pt x="23" y="408"/>
                    <a:pt x="23" y="408"/>
                  </a:cubicBezTo>
                  <a:cubicBezTo>
                    <a:pt x="23" y="418"/>
                    <a:pt x="23" y="418"/>
                    <a:pt x="23" y="418"/>
                  </a:cubicBezTo>
                  <a:cubicBezTo>
                    <a:pt x="12" y="420"/>
                    <a:pt x="12" y="420"/>
                    <a:pt x="12" y="420"/>
                  </a:cubicBezTo>
                  <a:cubicBezTo>
                    <a:pt x="12" y="420"/>
                    <a:pt x="12" y="420"/>
                    <a:pt x="12" y="420"/>
                  </a:cubicBezTo>
                  <a:cubicBezTo>
                    <a:pt x="1" y="420"/>
                    <a:pt x="1" y="420"/>
                    <a:pt x="1" y="420"/>
                  </a:cubicBezTo>
                  <a:cubicBezTo>
                    <a:pt x="1" y="420"/>
                    <a:pt x="0" y="383"/>
                    <a:pt x="1" y="374"/>
                  </a:cubicBezTo>
                </a:path>
              </a:pathLst>
            </a:custGeom>
            <a:solidFill>
              <a:srgbClr val="FC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507"/>
            <p:cNvSpPr/>
            <p:nvPr/>
          </p:nvSpPr>
          <p:spPr bwMode="auto">
            <a:xfrm>
              <a:off x="3557589" y="1452562"/>
              <a:ext cx="120650" cy="73025"/>
            </a:xfrm>
            <a:custGeom>
              <a:avLst/>
              <a:gdLst>
                <a:gd name="T0" fmla="*/ 94 w 105"/>
                <a:gd name="T1" fmla="*/ 57 h 62"/>
                <a:gd name="T2" fmla="*/ 23 w 105"/>
                <a:gd name="T3" fmla="*/ 42 h 62"/>
                <a:gd name="T4" fmla="*/ 23 w 105"/>
                <a:gd name="T5" fmla="*/ 41 h 62"/>
                <a:gd name="T6" fmla="*/ 23 w 105"/>
                <a:gd name="T7" fmla="*/ 51 h 62"/>
                <a:gd name="T8" fmla="*/ 12 w 105"/>
                <a:gd name="T9" fmla="*/ 53 h 62"/>
                <a:gd name="T10" fmla="*/ 12 w 105"/>
                <a:gd name="T11" fmla="*/ 53 h 62"/>
                <a:gd name="T12" fmla="*/ 1 w 105"/>
                <a:gd name="T13" fmla="*/ 53 h 62"/>
                <a:gd name="T14" fmla="*/ 1 w 105"/>
                <a:gd name="T15" fmla="*/ 7 h 62"/>
                <a:gd name="T16" fmla="*/ 3 w 105"/>
                <a:gd name="T17" fmla="*/ 0 h 62"/>
                <a:gd name="T18" fmla="*/ 3 w 105"/>
                <a:gd name="T19" fmla="*/ 0 h 62"/>
                <a:gd name="T20" fmla="*/ 50 w 105"/>
                <a:gd name="T21" fmla="*/ 44 h 62"/>
                <a:gd name="T22" fmla="*/ 87 w 105"/>
                <a:gd name="T23" fmla="*/ 41 h 62"/>
                <a:gd name="T24" fmla="*/ 94 w 105"/>
                <a:gd name="T25"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2">
                  <a:moveTo>
                    <a:pt x="94" y="57"/>
                  </a:moveTo>
                  <a:cubicBezTo>
                    <a:pt x="41" y="62"/>
                    <a:pt x="28" y="45"/>
                    <a:pt x="23" y="42"/>
                  </a:cubicBezTo>
                  <a:cubicBezTo>
                    <a:pt x="23" y="41"/>
                    <a:pt x="23" y="41"/>
                    <a:pt x="23" y="41"/>
                  </a:cubicBezTo>
                  <a:cubicBezTo>
                    <a:pt x="23" y="51"/>
                    <a:pt x="23" y="51"/>
                    <a:pt x="23" y="51"/>
                  </a:cubicBezTo>
                  <a:cubicBezTo>
                    <a:pt x="12" y="53"/>
                    <a:pt x="12" y="53"/>
                    <a:pt x="12" y="53"/>
                  </a:cubicBezTo>
                  <a:cubicBezTo>
                    <a:pt x="12" y="53"/>
                    <a:pt x="12" y="53"/>
                    <a:pt x="12" y="53"/>
                  </a:cubicBezTo>
                  <a:cubicBezTo>
                    <a:pt x="1" y="53"/>
                    <a:pt x="1" y="53"/>
                    <a:pt x="1" y="53"/>
                  </a:cubicBezTo>
                  <a:cubicBezTo>
                    <a:pt x="1" y="53"/>
                    <a:pt x="0" y="16"/>
                    <a:pt x="1" y="7"/>
                  </a:cubicBezTo>
                  <a:cubicBezTo>
                    <a:pt x="2" y="5"/>
                    <a:pt x="2" y="2"/>
                    <a:pt x="3" y="0"/>
                  </a:cubicBezTo>
                  <a:cubicBezTo>
                    <a:pt x="3" y="0"/>
                    <a:pt x="3" y="0"/>
                    <a:pt x="3" y="0"/>
                  </a:cubicBezTo>
                  <a:cubicBezTo>
                    <a:pt x="10" y="6"/>
                    <a:pt x="50" y="44"/>
                    <a:pt x="50" y="44"/>
                  </a:cubicBezTo>
                  <a:cubicBezTo>
                    <a:pt x="73" y="47"/>
                    <a:pt x="82" y="44"/>
                    <a:pt x="87" y="41"/>
                  </a:cubicBezTo>
                  <a:cubicBezTo>
                    <a:pt x="99" y="48"/>
                    <a:pt x="105" y="56"/>
                    <a:pt x="94" y="57"/>
                  </a:cubicBezTo>
                </a:path>
              </a:pathLst>
            </a:cu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508"/>
            <p:cNvSpPr/>
            <p:nvPr/>
          </p:nvSpPr>
          <p:spPr bwMode="auto">
            <a:xfrm>
              <a:off x="3360739" y="484187"/>
              <a:ext cx="76200" cy="150813"/>
            </a:xfrm>
            <a:custGeom>
              <a:avLst/>
              <a:gdLst>
                <a:gd name="T0" fmla="*/ 39 w 48"/>
                <a:gd name="T1" fmla="*/ 0 h 95"/>
                <a:gd name="T2" fmla="*/ 0 w 48"/>
                <a:gd name="T3" fmla="*/ 82 h 95"/>
                <a:gd name="T4" fmla="*/ 13 w 48"/>
                <a:gd name="T5" fmla="*/ 95 h 95"/>
                <a:gd name="T6" fmla="*/ 48 w 48"/>
                <a:gd name="T7" fmla="*/ 36 h 95"/>
                <a:gd name="T8" fmla="*/ 39 w 48"/>
                <a:gd name="T9" fmla="*/ 0 h 95"/>
              </a:gdLst>
              <a:ahLst/>
              <a:cxnLst>
                <a:cxn ang="0">
                  <a:pos x="T0" y="T1"/>
                </a:cxn>
                <a:cxn ang="0">
                  <a:pos x="T2" y="T3"/>
                </a:cxn>
                <a:cxn ang="0">
                  <a:pos x="T4" y="T5"/>
                </a:cxn>
                <a:cxn ang="0">
                  <a:pos x="T6" y="T7"/>
                </a:cxn>
                <a:cxn ang="0">
                  <a:pos x="T8" y="T9"/>
                </a:cxn>
              </a:cxnLst>
              <a:rect l="0" t="0" r="r" b="b"/>
              <a:pathLst>
                <a:path w="48" h="95">
                  <a:moveTo>
                    <a:pt x="39" y="0"/>
                  </a:moveTo>
                  <a:lnTo>
                    <a:pt x="0" y="82"/>
                  </a:lnTo>
                  <a:lnTo>
                    <a:pt x="13" y="95"/>
                  </a:lnTo>
                  <a:lnTo>
                    <a:pt x="48" y="36"/>
                  </a:lnTo>
                  <a:lnTo>
                    <a:pt x="39" y="0"/>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509"/>
            <p:cNvSpPr/>
            <p:nvPr/>
          </p:nvSpPr>
          <p:spPr bwMode="auto">
            <a:xfrm>
              <a:off x="3846514" y="358775"/>
              <a:ext cx="95250" cy="131763"/>
            </a:xfrm>
            <a:custGeom>
              <a:avLst/>
              <a:gdLst>
                <a:gd name="T0" fmla="*/ 0 w 83"/>
                <a:gd name="T1" fmla="*/ 103 h 114"/>
                <a:gd name="T2" fmla="*/ 8 w 83"/>
                <a:gd name="T3" fmla="*/ 85 h 114"/>
                <a:gd name="T4" fmla="*/ 4 w 83"/>
                <a:gd name="T5" fmla="*/ 61 h 114"/>
                <a:gd name="T6" fmla="*/ 2 w 83"/>
                <a:gd name="T7" fmla="*/ 34 h 114"/>
                <a:gd name="T8" fmla="*/ 12 w 83"/>
                <a:gd name="T9" fmla="*/ 33 h 114"/>
                <a:gd name="T10" fmla="*/ 20 w 83"/>
                <a:gd name="T11" fmla="*/ 52 h 114"/>
                <a:gd name="T12" fmla="*/ 36 w 83"/>
                <a:gd name="T13" fmla="*/ 7 h 114"/>
                <a:gd name="T14" fmla="*/ 44 w 83"/>
                <a:gd name="T15" fmla="*/ 10 h 114"/>
                <a:gd name="T16" fmla="*/ 36 w 83"/>
                <a:gd name="T17" fmla="*/ 45 h 114"/>
                <a:gd name="T18" fmla="*/ 55 w 83"/>
                <a:gd name="T19" fmla="*/ 8 h 114"/>
                <a:gd name="T20" fmla="*/ 61 w 83"/>
                <a:gd name="T21" fmla="*/ 11 h 114"/>
                <a:gd name="T22" fmla="*/ 48 w 83"/>
                <a:gd name="T23" fmla="*/ 49 h 114"/>
                <a:gd name="T24" fmla="*/ 68 w 83"/>
                <a:gd name="T25" fmla="*/ 16 h 114"/>
                <a:gd name="T26" fmla="*/ 74 w 83"/>
                <a:gd name="T27" fmla="*/ 20 h 114"/>
                <a:gd name="T28" fmla="*/ 60 w 83"/>
                <a:gd name="T29" fmla="*/ 52 h 114"/>
                <a:gd name="T30" fmla="*/ 76 w 83"/>
                <a:gd name="T31" fmla="*/ 33 h 114"/>
                <a:gd name="T32" fmla="*/ 81 w 83"/>
                <a:gd name="T33" fmla="*/ 37 h 114"/>
                <a:gd name="T34" fmla="*/ 64 w 83"/>
                <a:gd name="T35" fmla="*/ 62 h 114"/>
                <a:gd name="T36" fmla="*/ 49 w 83"/>
                <a:gd name="T37" fmla="*/ 88 h 114"/>
                <a:gd name="T38" fmla="*/ 36 w 83"/>
                <a:gd name="T39" fmla="*/ 98 h 114"/>
                <a:gd name="T40" fmla="*/ 27 w 83"/>
                <a:gd name="T41" fmla="*/ 114 h 114"/>
                <a:gd name="T42" fmla="*/ 0 w 83"/>
                <a:gd name="T43" fmla="*/ 10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114">
                  <a:moveTo>
                    <a:pt x="0" y="103"/>
                  </a:moveTo>
                  <a:cubicBezTo>
                    <a:pt x="0" y="103"/>
                    <a:pt x="7" y="89"/>
                    <a:pt x="8" y="85"/>
                  </a:cubicBezTo>
                  <a:cubicBezTo>
                    <a:pt x="9" y="82"/>
                    <a:pt x="4" y="73"/>
                    <a:pt x="4" y="61"/>
                  </a:cubicBezTo>
                  <a:cubicBezTo>
                    <a:pt x="3" y="49"/>
                    <a:pt x="2" y="39"/>
                    <a:pt x="2" y="34"/>
                  </a:cubicBezTo>
                  <a:cubicBezTo>
                    <a:pt x="3" y="29"/>
                    <a:pt x="9" y="27"/>
                    <a:pt x="12" y="33"/>
                  </a:cubicBezTo>
                  <a:cubicBezTo>
                    <a:pt x="14" y="38"/>
                    <a:pt x="20" y="52"/>
                    <a:pt x="20" y="52"/>
                  </a:cubicBezTo>
                  <a:cubicBezTo>
                    <a:pt x="20" y="52"/>
                    <a:pt x="34" y="13"/>
                    <a:pt x="36" y="7"/>
                  </a:cubicBezTo>
                  <a:cubicBezTo>
                    <a:pt x="38" y="0"/>
                    <a:pt x="46" y="3"/>
                    <a:pt x="44" y="10"/>
                  </a:cubicBezTo>
                  <a:cubicBezTo>
                    <a:pt x="43" y="18"/>
                    <a:pt x="36" y="45"/>
                    <a:pt x="36" y="45"/>
                  </a:cubicBezTo>
                  <a:cubicBezTo>
                    <a:pt x="36" y="45"/>
                    <a:pt x="53" y="10"/>
                    <a:pt x="55" y="8"/>
                  </a:cubicBezTo>
                  <a:cubicBezTo>
                    <a:pt x="56" y="6"/>
                    <a:pt x="62" y="6"/>
                    <a:pt x="61" y="11"/>
                  </a:cubicBezTo>
                  <a:cubicBezTo>
                    <a:pt x="61" y="15"/>
                    <a:pt x="48" y="49"/>
                    <a:pt x="48" y="49"/>
                  </a:cubicBezTo>
                  <a:cubicBezTo>
                    <a:pt x="48" y="49"/>
                    <a:pt x="67" y="19"/>
                    <a:pt x="68" y="16"/>
                  </a:cubicBezTo>
                  <a:cubicBezTo>
                    <a:pt x="69" y="14"/>
                    <a:pt x="76" y="15"/>
                    <a:pt x="74" y="20"/>
                  </a:cubicBezTo>
                  <a:cubicBezTo>
                    <a:pt x="73" y="25"/>
                    <a:pt x="60" y="52"/>
                    <a:pt x="60" y="52"/>
                  </a:cubicBezTo>
                  <a:cubicBezTo>
                    <a:pt x="60" y="52"/>
                    <a:pt x="73" y="36"/>
                    <a:pt x="76" y="33"/>
                  </a:cubicBezTo>
                  <a:cubicBezTo>
                    <a:pt x="79" y="30"/>
                    <a:pt x="83" y="32"/>
                    <a:pt x="81" y="37"/>
                  </a:cubicBezTo>
                  <a:cubicBezTo>
                    <a:pt x="79" y="41"/>
                    <a:pt x="65" y="60"/>
                    <a:pt x="64" y="62"/>
                  </a:cubicBezTo>
                  <a:cubicBezTo>
                    <a:pt x="63" y="63"/>
                    <a:pt x="51" y="84"/>
                    <a:pt x="49" y="88"/>
                  </a:cubicBezTo>
                  <a:cubicBezTo>
                    <a:pt x="46" y="92"/>
                    <a:pt x="38" y="96"/>
                    <a:pt x="36" y="98"/>
                  </a:cubicBezTo>
                  <a:cubicBezTo>
                    <a:pt x="34" y="100"/>
                    <a:pt x="27" y="114"/>
                    <a:pt x="27" y="114"/>
                  </a:cubicBezTo>
                  <a:lnTo>
                    <a:pt x="0" y="103"/>
                  </a:lnTo>
                  <a:close/>
                </a:path>
              </a:pathLst>
            </a:custGeom>
            <a:solidFill>
              <a:srgbClr val="FC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10"/>
            <p:cNvSpPr/>
            <p:nvPr/>
          </p:nvSpPr>
          <p:spPr bwMode="auto">
            <a:xfrm>
              <a:off x="3436939" y="812800"/>
              <a:ext cx="246063" cy="241300"/>
            </a:xfrm>
            <a:custGeom>
              <a:avLst/>
              <a:gdLst>
                <a:gd name="T0" fmla="*/ 213 w 213"/>
                <a:gd name="T1" fmla="*/ 0 h 208"/>
                <a:gd name="T2" fmla="*/ 107 w 213"/>
                <a:gd name="T3" fmla="*/ 17 h 208"/>
                <a:gd name="T4" fmla="*/ 107 w 213"/>
                <a:gd name="T5" fmla="*/ 17 h 208"/>
                <a:gd name="T6" fmla="*/ 107 w 213"/>
                <a:gd name="T7" fmla="*/ 17 h 208"/>
                <a:gd name="T8" fmla="*/ 106 w 213"/>
                <a:gd name="T9" fmla="*/ 17 h 208"/>
                <a:gd name="T10" fmla="*/ 106 w 213"/>
                <a:gd name="T11" fmla="*/ 17 h 208"/>
                <a:gd name="T12" fmla="*/ 0 w 213"/>
                <a:gd name="T13" fmla="*/ 0 h 208"/>
                <a:gd name="T14" fmla="*/ 21 w 213"/>
                <a:gd name="T15" fmla="*/ 201 h 208"/>
                <a:gd name="T16" fmla="*/ 106 w 213"/>
                <a:gd name="T17" fmla="*/ 208 h 208"/>
                <a:gd name="T18" fmla="*/ 106 w 213"/>
                <a:gd name="T19" fmla="*/ 208 h 208"/>
                <a:gd name="T20" fmla="*/ 107 w 213"/>
                <a:gd name="T21" fmla="*/ 208 h 208"/>
                <a:gd name="T22" fmla="*/ 107 w 213"/>
                <a:gd name="T23" fmla="*/ 208 h 208"/>
                <a:gd name="T24" fmla="*/ 107 w 213"/>
                <a:gd name="T25" fmla="*/ 208 h 208"/>
                <a:gd name="T26" fmla="*/ 192 w 213"/>
                <a:gd name="T27" fmla="*/ 201 h 208"/>
                <a:gd name="T28" fmla="*/ 213 w 213"/>
                <a:gd name="T29"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3" h="208">
                  <a:moveTo>
                    <a:pt x="213" y="0"/>
                  </a:moveTo>
                  <a:cubicBezTo>
                    <a:pt x="107" y="17"/>
                    <a:pt x="107" y="17"/>
                    <a:pt x="107" y="17"/>
                  </a:cubicBezTo>
                  <a:cubicBezTo>
                    <a:pt x="107" y="17"/>
                    <a:pt x="107" y="17"/>
                    <a:pt x="107" y="17"/>
                  </a:cubicBezTo>
                  <a:cubicBezTo>
                    <a:pt x="107" y="17"/>
                    <a:pt x="107" y="17"/>
                    <a:pt x="107" y="17"/>
                  </a:cubicBezTo>
                  <a:cubicBezTo>
                    <a:pt x="106" y="17"/>
                    <a:pt x="106" y="17"/>
                    <a:pt x="106" y="17"/>
                  </a:cubicBezTo>
                  <a:cubicBezTo>
                    <a:pt x="106" y="17"/>
                    <a:pt x="106" y="17"/>
                    <a:pt x="106" y="17"/>
                  </a:cubicBezTo>
                  <a:cubicBezTo>
                    <a:pt x="0" y="0"/>
                    <a:pt x="0" y="0"/>
                    <a:pt x="0" y="0"/>
                  </a:cubicBezTo>
                  <a:cubicBezTo>
                    <a:pt x="0" y="0"/>
                    <a:pt x="2" y="66"/>
                    <a:pt x="21" y="201"/>
                  </a:cubicBezTo>
                  <a:cubicBezTo>
                    <a:pt x="21" y="201"/>
                    <a:pt x="55" y="208"/>
                    <a:pt x="106" y="208"/>
                  </a:cubicBezTo>
                  <a:cubicBezTo>
                    <a:pt x="106" y="208"/>
                    <a:pt x="106" y="208"/>
                    <a:pt x="106" y="208"/>
                  </a:cubicBezTo>
                  <a:cubicBezTo>
                    <a:pt x="107" y="208"/>
                    <a:pt x="107" y="208"/>
                    <a:pt x="107" y="208"/>
                  </a:cubicBezTo>
                  <a:cubicBezTo>
                    <a:pt x="107" y="208"/>
                    <a:pt x="107" y="208"/>
                    <a:pt x="107" y="208"/>
                  </a:cubicBezTo>
                  <a:cubicBezTo>
                    <a:pt x="107" y="208"/>
                    <a:pt x="107" y="208"/>
                    <a:pt x="107" y="208"/>
                  </a:cubicBezTo>
                  <a:cubicBezTo>
                    <a:pt x="158" y="208"/>
                    <a:pt x="192" y="201"/>
                    <a:pt x="192" y="201"/>
                  </a:cubicBezTo>
                  <a:cubicBezTo>
                    <a:pt x="212" y="66"/>
                    <a:pt x="213" y="0"/>
                    <a:pt x="213" y="0"/>
                  </a:cubicBezTo>
                </a:path>
              </a:pathLst>
            </a:cu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11"/>
            <p:cNvSpPr/>
            <p:nvPr/>
          </p:nvSpPr>
          <p:spPr bwMode="auto">
            <a:xfrm>
              <a:off x="3486152" y="455612"/>
              <a:ext cx="146050" cy="271463"/>
            </a:xfrm>
            <a:custGeom>
              <a:avLst/>
              <a:gdLst>
                <a:gd name="T0" fmla="*/ 80 w 92"/>
                <a:gd name="T1" fmla="*/ 0 h 171"/>
                <a:gd name="T2" fmla="*/ 46 w 92"/>
                <a:gd name="T3" fmla="*/ 0 h 171"/>
                <a:gd name="T4" fmla="*/ 12 w 92"/>
                <a:gd name="T5" fmla="*/ 0 h 171"/>
                <a:gd name="T6" fmla="*/ 0 w 92"/>
                <a:gd name="T7" fmla="*/ 77 h 171"/>
                <a:gd name="T8" fmla="*/ 46 w 92"/>
                <a:gd name="T9" fmla="*/ 171 h 171"/>
                <a:gd name="T10" fmla="*/ 92 w 92"/>
                <a:gd name="T11" fmla="*/ 77 h 171"/>
                <a:gd name="T12" fmla="*/ 80 w 92"/>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92" h="171">
                  <a:moveTo>
                    <a:pt x="80" y="0"/>
                  </a:moveTo>
                  <a:lnTo>
                    <a:pt x="46" y="0"/>
                  </a:lnTo>
                  <a:lnTo>
                    <a:pt x="12" y="0"/>
                  </a:lnTo>
                  <a:lnTo>
                    <a:pt x="0" y="77"/>
                  </a:lnTo>
                  <a:lnTo>
                    <a:pt x="46" y="171"/>
                  </a:lnTo>
                  <a:lnTo>
                    <a:pt x="92" y="77"/>
                  </a:lnTo>
                  <a:lnTo>
                    <a:pt x="80" y="0"/>
                  </a:lnTo>
                  <a:close/>
                </a:path>
              </a:pathLst>
            </a:custGeom>
            <a:solidFill>
              <a:srgbClr val="FC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Rectangle 512"/>
            <p:cNvSpPr>
              <a:spLocks noChangeArrowheads="1"/>
            </p:cNvSpPr>
            <p:nvPr/>
          </p:nvSpPr>
          <p:spPr bwMode="auto">
            <a:xfrm>
              <a:off x="3519489" y="376237"/>
              <a:ext cx="77788" cy="84138"/>
            </a:xfrm>
            <a:prstGeom prst="rect">
              <a:avLst/>
            </a:prstGeom>
            <a:solidFill>
              <a:srgbClr val="FCBF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 name="Freeform 513"/>
            <p:cNvSpPr/>
            <p:nvPr/>
          </p:nvSpPr>
          <p:spPr bwMode="auto">
            <a:xfrm>
              <a:off x="3500439" y="484187"/>
              <a:ext cx="117475" cy="241300"/>
            </a:xfrm>
            <a:custGeom>
              <a:avLst/>
              <a:gdLst>
                <a:gd name="T0" fmla="*/ 0 w 101"/>
                <a:gd name="T1" fmla="*/ 0 h 209"/>
                <a:gd name="T2" fmla="*/ 50 w 101"/>
                <a:gd name="T3" fmla="*/ 21 h 209"/>
                <a:gd name="T4" fmla="*/ 101 w 101"/>
                <a:gd name="T5" fmla="*/ 0 h 209"/>
                <a:gd name="T6" fmla="*/ 101 w 101"/>
                <a:gd name="T7" fmla="*/ 123 h 209"/>
                <a:gd name="T8" fmla="*/ 50 w 101"/>
                <a:gd name="T9" fmla="*/ 209 h 209"/>
                <a:gd name="T10" fmla="*/ 0 w 101"/>
                <a:gd name="T11" fmla="*/ 126 h 209"/>
                <a:gd name="T12" fmla="*/ 0 w 101"/>
                <a:gd name="T13" fmla="*/ 0 h 209"/>
              </a:gdLst>
              <a:ahLst/>
              <a:cxnLst>
                <a:cxn ang="0">
                  <a:pos x="T0" y="T1"/>
                </a:cxn>
                <a:cxn ang="0">
                  <a:pos x="T2" y="T3"/>
                </a:cxn>
                <a:cxn ang="0">
                  <a:pos x="T4" y="T5"/>
                </a:cxn>
                <a:cxn ang="0">
                  <a:pos x="T6" y="T7"/>
                </a:cxn>
                <a:cxn ang="0">
                  <a:pos x="T8" y="T9"/>
                </a:cxn>
                <a:cxn ang="0">
                  <a:pos x="T10" y="T11"/>
                </a:cxn>
                <a:cxn ang="0">
                  <a:pos x="T12" y="T13"/>
                </a:cxn>
              </a:cxnLst>
              <a:rect l="0" t="0" r="r" b="b"/>
              <a:pathLst>
                <a:path w="101" h="209">
                  <a:moveTo>
                    <a:pt x="0" y="0"/>
                  </a:moveTo>
                  <a:cubicBezTo>
                    <a:pt x="0" y="0"/>
                    <a:pt x="18" y="21"/>
                    <a:pt x="50" y="21"/>
                  </a:cubicBezTo>
                  <a:cubicBezTo>
                    <a:pt x="82" y="21"/>
                    <a:pt x="101" y="0"/>
                    <a:pt x="101" y="0"/>
                  </a:cubicBezTo>
                  <a:cubicBezTo>
                    <a:pt x="101" y="123"/>
                    <a:pt x="101" y="123"/>
                    <a:pt x="101" y="123"/>
                  </a:cubicBezTo>
                  <a:cubicBezTo>
                    <a:pt x="50" y="209"/>
                    <a:pt x="50" y="209"/>
                    <a:pt x="50" y="209"/>
                  </a:cubicBezTo>
                  <a:cubicBezTo>
                    <a:pt x="0" y="126"/>
                    <a:pt x="0" y="126"/>
                    <a:pt x="0" y="126"/>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14"/>
            <p:cNvSpPr/>
            <p:nvPr/>
          </p:nvSpPr>
          <p:spPr bwMode="auto">
            <a:xfrm>
              <a:off x="3519489" y="376237"/>
              <a:ext cx="77788" cy="30163"/>
            </a:xfrm>
            <a:custGeom>
              <a:avLst/>
              <a:gdLst>
                <a:gd name="T0" fmla="*/ 0 w 68"/>
                <a:gd name="T1" fmla="*/ 18 h 26"/>
                <a:gd name="T2" fmla="*/ 34 w 68"/>
                <a:gd name="T3" fmla="*/ 26 h 26"/>
                <a:gd name="T4" fmla="*/ 68 w 68"/>
                <a:gd name="T5" fmla="*/ 18 h 26"/>
                <a:gd name="T6" fmla="*/ 68 w 68"/>
                <a:gd name="T7" fmla="*/ 0 h 26"/>
                <a:gd name="T8" fmla="*/ 0 w 68"/>
                <a:gd name="T9" fmla="*/ 0 h 26"/>
                <a:gd name="T10" fmla="*/ 0 w 68"/>
                <a:gd name="T11" fmla="*/ 18 h 26"/>
              </a:gdLst>
              <a:ahLst/>
              <a:cxnLst>
                <a:cxn ang="0">
                  <a:pos x="T0" y="T1"/>
                </a:cxn>
                <a:cxn ang="0">
                  <a:pos x="T2" y="T3"/>
                </a:cxn>
                <a:cxn ang="0">
                  <a:pos x="T4" y="T5"/>
                </a:cxn>
                <a:cxn ang="0">
                  <a:pos x="T6" y="T7"/>
                </a:cxn>
                <a:cxn ang="0">
                  <a:pos x="T8" y="T9"/>
                </a:cxn>
                <a:cxn ang="0">
                  <a:pos x="T10" y="T11"/>
                </a:cxn>
              </a:cxnLst>
              <a:rect l="0" t="0" r="r" b="b"/>
              <a:pathLst>
                <a:path w="68" h="26">
                  <a:moveTo>
                    <a:pt x="0" y="18"/>
                  </a:moveTo>
                  <a:cubicBezTo>
                    <a:pt x="7" y="22"/>
                    <a:pt x="19" y="26"/>
                    <a:pt x="34" y="26"/>
                  </a:cubicBezTo>
                  <a:cubicBezTo>
                    <a:pt x="49" y="26"/>
                    <a:pt x="61" y="22"/>
                    <a:pt x="68" y="18"/>
                  </a:cubicBezTo>
                  <a:cubicBezTo>
                    <a:pt x="68" y="0"/>
                    <a:pt x="68" y="0"/>
                    <a:pt x="68" y="0"/>
                  </a:cubicBezTo>
                  <a:cubicBezTo>
                    <a:pt x="0" y="0"/>
                    <a:pt x="0" y="0"/>
                    <a:pt x="0" y="0"/>
                  </a:cubicBezTo>
                  <a:lnTo>
                    <a:pt x="0" y="18"/>
                  </a:lnTo>
                  <a:close/>
                </a:path>
              </a:pathLst>
            </a:custGeom>
            <a:solidFill>
              <a:srgbClr val="F7A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15"/>
            <p:cNvSpPr/>
            <p:nvPr/>
          </p:nvSpPr>
          <p:spPr bwMode="auto">
            <a:xfrm>
              <a:off x="3352802" y="30162"/>
              <a:ext cx="409575" cy="376238"/>
            </a:xfrm>
            <a:custGeom>
              <a:avLst/>
              <a:gdLst>
                <a:gd name="T0" fmla="*/ 331 w 355"/>
                <a:gd name="T1" fmla="*/ 236 h 326"/>
                <a:gd name="T2" fmla="*/ 300 w 355"/>
                <a:gd name="T3" fmla="*/ 220 h 326"/>
                <a:gd name="T4" fmla="*/ 300 w 355"/>
                <a:gd name="T5" fmla="*/ 71 h 326"/>
                <a:gd name="T6" fmla="*/ 178 w 355"/>
                <a:gd name="T7" fmla="*/ 4 h 326"/>
                <a:gd name="T8" fmla="*/ 115 w 355"/>
                <a:gd name="T9" fmla="*/ 18 h 326"/>
                <a:gd name="T10" fmla="*/ 56 w 355"/>
                <a:gd name="T11" fmla="*/ 71 h 326"/>
                <a:gd name="T12" fmla="*/ 56 w 355"/>
                <a:gd name="T13" fmla="*/ 220 h 326"/>
                <a:gd name="T14" fmla="*/ 24 w 355"/>
                <a:gd name="T15" fmla="*/ 236 h 326"/>
                <a:gd name="T16" fmla="*/ 27 w 355"/>
                <a:gd name="T17" fmla="*/ 292 h 326"/>
                <a:gd name="T18" fmla="*/ 178 w 355"/>
                <a:gd name="T19" fmla="*/ 300 h 326"/>
                <a:gd name="T20" fmla="*/ 328 w 355"/>
                <a:gd name="T21" fmla="*/ 292 h 326"/>
                <a:gd name="T22" fmla="*/ 331 w 355"/>
                <a:gd name="T23" fmla="*/ 236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26">
                  <a:moveTo>
                    <a:pt x="331" y="236"/>
                  </a:moveTo>
                  <a:cubicBezTo>
                    <a:pt x="348" y="259"/>
                    <a:pt x="288" y="280"/>
                    <a:pt x="300" y="220"/>
                  </a:cubicBezTo>
                  <a:cubicBezTo>
                    <a:pt x="312" y="160"/>
                    <a:pt x="315" y="123"/>
                    <a:pt x="300" y="71"/>
                  </a:cubicBezTo>
                  <a:cubicBezTo>
                    <a:pt x="280" y="0"/>
                    <a:pt x="178" y="4"/>
                    <a:pt x="178" y="4"/>
                  </a:cubicBezTo>
                  <a:cubicBezTo>
                    <a:pt x="178" y="4"/>
                    <a:pt x="134" y="1"/>
                    <a:pt x="115" y="18"/>
                  </a:cubicBezTo>
                  <a:cubicBezTo>
                    <a:pt x="115" y="18"/>
                    <a:pt x="75" y="19"/>
                    <a:pt x="56" y="71"/>
                  </a:cubicBezTo>
                  <a:cubicBezTo>
                    <a:pt x="37" y="122"/>
                    <a:pt x="43" y="160"/>
                    <a:pt x="56" y="220"/>
                  </a:cubicBezTo>
                  <a:cubicBezTo>
                    <a:pt x="68" y="280"/>
                    <a:pt x="8" y="259"/>
                    <a:pt x="24" y="236"/>
                  </a:cubicBezTo>
                  <a:cubicBezTo>
                    <a:pt x="24" y="236"/>
                    <a:pt x="0" y="265"/>
                    <a:pt x="27" y="292"/>
                  </a:cubicBezTo>
                  <a:cubicBezTo>
                    <a:pt x="54" y="318"/>
                    <a:pt x="127" y="326"/>
                    <a:pt x="178" y="300"/>
                  </a:cubicBezTo>
                  <a:cubicBezTo>
                    <a:pt x="229" y="326"/>
                    <a:pt x="301" y="318"/>
                    <a:pt x="328" y="292"/>
                  </a:cubicBezTo>
                  <a:cubicBezTo>
                    <a:pt x="355" y="265"/>
                    <a:pt x="331" y="236"/>
                    <a:pt x="331" y="236"/>
                  </a:cubicBezTo>
                </a:path>
              </a:pathLst>
            </a:custGeom>
            <a:solidFill>
              <a:srgbClr val="5A4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516"/>
            <p:cNvSpPr/>
            <p:nvPr/>
          </p:nvSpPr>
          <p:spPr bwMode="auto">
            <a:xfrm>
              <a:off x="3403602" y="200025"/>
              <a:ext cx="31750" cy="74613"/>
            </a:xfrm>
            <a:custGeom>
              <a:avLst/>
              <a:gdLst>
                <a:gd name="T0" fmla="*/ 27 w 27"/>
                <a:gd name="T1" fmla="*/ 10 h 65"/>
                <a:gd name="T2" fmla="*/ 1 w 27"/>
                <a:gd name="T3" fmla="*/ 24 h 65"/>
                <a:gd name="T4" fmla="*/ 27 w 27"/>
                <a:gd name="T5" fmla="*/ 65 h 65"/>
                <a:gd name="T6" fmla="*/ 27 w 27"/>
                <a:gd name="T7" fmla="*/ 10 h 65"/>
              </a:gdLst>
              <a:ahLst/>
              <a:cxnLst>
                <a:cxn ang="0">
                  <a:pos x="T0" y="T1"/>
                </a:cxn>
                <a:cxn ang="0">
                  <a:pos x="T2" y="T3"/>
                </a:cxn>
                <a:cxn ang="0">
                  <a:pos x="T4" y="T5"/>
                </a:cxn>
                <a:cxn ang="0">
                  <a:pos x="T6" y="T7"/>
                </a:cxn>
              </a:cxnLst>
              <a:rect l="0" t="0" r="r" b="b"/>
              <a:pathLst>
                <a:path w="27" h="65">
                  <a:moveTo>
                    <a:pt x="27" y="10"/>
                  </a:moveTo>
                  <a:cubicBezTo>
                    <a:pt x="27" y="10"/>
                    <a:pt x="0" y="0"/>
                    <a:pt x="1" y="24"/>
                  </a:cubicBezTo>
                  <a:cubicBezTo>
                    <a:pt x="2" y="47"/>
                    <a:pt x="27" y="65"/>
                    <a:pt x="27" y="65"/>
                  </a:cubicBezTo>
                  <a:lnTo>
                    <a:pt x="27" y="10"/>
                  </a:lnTo>
                  <a:close/>
                </a:path>
              </a:pathLst>
            </a:custGeom>
            <a:solidFill>
              <a:srgbClr val="F9A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17"/>
            <p:cNvSpPr/>
            <p:nvPr/>
          </p:nvSpPr>
          <p:spPr bwMode="auto">
            <a:xfrm>
              <a:off x="3683002" y="200025"/>
              <a:ext cx="28575" cy="74613"/>
            </a:xfrm>
            <a:custGeom>
              <a:avLst/>
              <a:gdLst>
                <a:gd name="T0" fmla="*/ 0 w 26"/>
                <a:gd name="T1" fmla="*/ 10 h 65"/>
                <a:gd name="T2" fmla="*/ 25 w 26"/>
                <a:gd name="T3" fmla="*/ 24 h 65"/>
                <a:gd name="T4" fmla="*/ 0 w 26"/>
                <a:gd name="T5" fmla="*/ 65 h 65"/>
                <a:gd name="T6" fmla="*/ 0 w 26"/>
                <a:gd name="T7" fmla="*/ 10 h 65"/>
              </a:gdLst>
              <a:ahLst/>
              <a:cxnLst>
                <a:cxn ang="0">
                  <a:pos x="T0" y="T1"/>
                </a:cxn>
                <a:cxn ang="0">
                  <a:pos x="T2" y="T3"/>
                </a:cxn>
                <a:cxn ang="0">
                  <a:pos x="T4" y="T5"/>
                </a:cxn>
                <a:cxn ang="0">
                  <a:pos x="T6" y="T7"/>
                </a:cxn>
              </a:cxnLst>
              <a:rect l="0" t="0" r="r" b="b"/>
              <a:pathLst>
                <a:path w="26" h="65">
                  <a:moveTo>
                    <a:pt x="0" y="10"/>
                  </a:moveTo>
                  <a:cubicBezTo>
                    <a:pt x="0" y="10"/>
                    <a:pt x="26" y="0"/>
                    <a:pt x="25" y="24"/>
                  </a:cubicBezTo>
                  <a:cubicBezTo>
                    <a:pt x="25" y="47"/>
                    <a:pt x="0" y="65"/>
                    <a:pt x="0" y="65"/>
                  </a:cubicBezTo>
                  <a:lnTo>
                    <a:pt x="0" y="10"/>
                  </a:lnTo>
                  <a:close/>
                </a:path>
              </a:pathLst>
            </a:custGeom>
            <a:solidFill>
              <a:srgbClr val="F9A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518"/>
            <p:cNvSpPr/>
            <p:nvPr/>
          </p:nvSpPr>
          <p:spPr bwMode="auto">
            <a:xfrm>
              <a:off x="3421064" y="92075"/>
              <a:ext cx="274638" cy="304800"/>
            </a:xfrm>
            <a:custGeom>
              <a:avLst/>
              <a:gdLst>
                <a:gd name="T0" fmla="*/ 118 w 237"/>
                <a:gd name="T1" fmla="*/ 2 h 265"/>
                <a:gd name="T2" fmla="*/ 0 w 237"/>
                <a:gd name="T3" fmla="*/ 47 h 265"/>
                <a:gd name="T4" fmla="*/ 9 w 237"/>
                <a:gd name="T5" fmla="*/ 165 h 265"/>
                <a:gd name="T6" fmla="*/ 118 w 237"/>
                <a:gd name="T7" fmla="*/ 265 h 265"/>
                <a:gd name="T8" fmla="*/ 118 w 237"/>
                <a:gd name="T9" fmla="*/ 265 h 265"/>
                <a:gd name="T10" fmla="*/ 118 w 237"/>
                <a:gd name="T11" fmla="*/ 265 h 265"/>
                <a:gd name="T12" fmla="*/ 119 w 237"/>
                <a:gd name="T13" fmla="*/ 265 h 265"/>
                <a:gd name="T14" fmla="*/ 119 w 237"/>
                <a:gd name="T15" fmla="*/ 265 h 265"/>
                <a:gd name="T16" fmla="*/ 228 w 237"/>
                <a:gd name="T17" fmla="*/ 165 h 265"/>
                <a:gd name="T18" fmla="*/ 237 w 237"/>
                <a:gd name="T19" fmla="*/ 47 h 265"/>
                <a:gd name="T20" fmla="*/ 118 w 237"/>
                <a:gd name="T21" fmla="*/ 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65">
                  <a:moveTo>
                    <a:pt x="118" y="2"/>
                  </a:moveTo>
                  <a:cubicBezTo>
                    <a:pt x="112" y="2"/>
                    <a:pt x="30" y="0"/>
                    <a:pt x="0" y="47"/>
                  </a:cubicBezTo>
                  <a:cubicBezTo>
                    <a:pt x="0" y="47"/>
                    <a:pt x="6" y="143"/>
                    <a:pt x="9" y="165"/>
                  </a:cubicBezTo>
                  <a:cubicBezTo>
                    <a:pt x="17" y="216"/>
                    <a:pt x="71" y="264"/>
                    <a:pt x="118" y="265"/>
                  </a:cubicBezTo>
                  <a:cubicBezTo>
                    <a:pt x="118" y="265"/>
                    <a:pt x="118" y="265"/>
                    <a:pt x="118" y="265"/>
                  </a:cubicBezTo>
                  <a:cubicBezTo>
                    <a:pt x="118" y="265"/>
                    <a:pt x="118" y="265"/>
                    <a:pt x="118" y="265"/>
                  </a:cubicBezTo>
                  <a:cubicBezTo>
                    <a:pt x="119" y="265"/>
                    <a:pt x="119" y="265"/>
                    <a:pt x="119" y="265"/>
                  </a:cubicBezTo>
                  <a:cubicBezTo>
                    <a:pt x="119" y="265"/>
                    <a:pt x="119" y="265"/>
                    <a:pt x="119" y="265"/>
                  </a:cubicBezTo>
                  <a:cubicBezTo>
                    <a:pt x="165" y="264"/>
                    <a:pt x="220" y="216"/>
                    <a:pt x="228" y="165"/>
                  </a:cubicBezTo>
                  <a:cubicBezTo>
                    <a:pt x="231" y="143"/>
                    <a:pt x="237" y="47"/>
                    <a:pt x="237" y="47"/>
                  </a:cubicBezTo>
                  <a:cubicBezTo>
                    <a:pt x="207" y="0"/>
                    <a:pt x="124" y="2"/>
                    <a:pt x="118" y="2"/>
                  </a:cubicBezTo>
                </a:path>
              </a:pathLst>
            </a:custGeom>
            <a:solidFill>
              <a:srgbClr val="FC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519"/>
            <p:cNvSpPr>
              <a:spLocks noChangeArrowheads="1"/>
            </p:cNvSpPr>
            <p:nvPr/>
          </p:nvSpPr>
          <p:spPr bwMode="auto">
            <a:xfrm>
              <a:off x="3476627" y="204787"/>
              <a:ext cx="30163" cy="44450"/>
            </a:xfrm>
            <a:prstGeom prst="ellipse">
              <a:avLst/>
            </a:pr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520"/>
            <p:cNvSpPr>
              <a:spLocks noChangeArrowheads="1"/>
            </p:cNvSpPr>
            <p:nvPr/>
          </p:nvSpPr>
          <p:spPr bwMode="auto">
            <a:xfrm>
              <a:off x="3482977" y="212725"/>
              <a:ext cx="12700" cy="142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521"/>
            <p:cNvSpPr>
              <a:spLocks noChangeArrowheads="1"/>
            </p:cNvSpPr>
            <p:nvPr/>
          </p:nvSpPr>
          <p:spPr bwMode="auto">
            <a:xfrm>
              <a:off x="3609977" y="204787"/>
              <a:ext cx="28575" cy="44450"/>
            </a:xfrm>
            <a:prstGeom prst="ellipse">
              <a:avLst/>
            </a:pr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522"/>
            <p:cNvSpPr>
              <a:spLocks noChangeArrowheads="1"/>
            </p:cNvSpPr>
            <p:nvPr/>
          </p:nvSpPr>
          <p:spPr bwMode="auto">
            <a:xfrm>
              <a:off x="3616327" y="214312"/>
              <a:ext cx="11113"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23"/>
            <p:cNvSpPr/>
            <p:nvPr/>
          </p:nvSpPr>
          <p:spPr bwMode="auto">
            <a:xfrm>
              <a:off x="3535364" y="238125"/>
              <a:ext cx="23813" cy="65088"/>
            </a:xfrm>
            <a:custGeom>
              <a:avLst/>
              <a:gdLst>
                <a:gd name="T0" fmla="*/ 20 w 20"/>
                <a:gd name="T1" fmla="*/ 0 h 57"/>
                <a:gd name="T2" fmla="*/ 0 w 20"/>
                <a:gd name="T3" fmla="*/ 39 h 57"/>
                <a:gd name="T4" fmla="*/ 20 w 20"/>
                <a:gd name="T5" fmla="*/ 42 h 57"/>
                <a:gd name="T6" fmla="*/ 20 w 20"/>
                <a:gd name="T7" fmla="*/ 0 h 57"/>
              </a:gdLst>
              <a:ahLst/>
              <a:cxnLst>
                <a:cxn ang="0">
                  <a:pos x="T0" y="T1"/>
                </a:cxn>
                <a:cxn ang="0">
                  <a:pos x="T2" y="T3"/>
                </a:cxn>
                <a:cxn ang="0">
                  <a:pos x="T4" y="T5"/>
                </a:cxn>
                <a:cxn ang="0">
                  <a:pos x="T6" y="T7"/>
                </a:cxn>
              </a:cxnLst>
              <a:rect l="0" t="0" r="r" b="b"/>
              <a:pathLst>
                <a:path w="20" h="57">
                  <a:moveTo>
                    <a:pt x="20" y="0"/>
                  </a:moveTo>
                  <a:cubicBezTo>
                    <a:pt x="20" y="0"/>
                    <a:pt x="0" y="21"/>
                    <a:pt x="0" y="39"/>
                  </a:cubicBezTo>
                  <a:cubicBezTo>
                    <a:pt x="0" y="57"/>
                    <a:pt x="20" y="42"/>
                    <a:pt x="20" y="42"/>
                  </a:cubicBezTo>
                  <a:lnTo>
                    <a:pt x="20" y="0"/>
                  </a:lnTo>
                  <a:close/>
                </a:path>
              </a:pathLst>
            </a:custGeom>
            <a:solidFill>
              <a:srgbClr val="F8A4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524"/>
            <p:cNvSpPr/>
            <p:nvPr/>
          </p:nvSpPr>
          <p:spPr bwMode="auto">
            <a:xfrm>
              <a:off x="3609977" y="198437"/>
              <a:ext cx="39688" cy="14288"/>
            </a:xfrm>
            <a:custGeom>
              <a:avLst/>
              <a:gdLst>
                <a:gd name="T0" fmla="*/ 0 w 35"/>
                <a:gd name="T1" fmla="*/ 12 h 12"/>
                <a:gd name="T2" fmla="*/ 13 w 35"/>
                <a:gd name="T3" fmla="*/ 0 h 12"/>
                <a:gd name="T4" fmla="*/ 35 w 35"/>
                <a:gd name="T5" fmla="*/ 3 h 12"/>
                <a:gd name="T6" fmla="*/ 25 w 35"/>
                <a:gd name="T7" fmla="*/ 12 h 12"/>
                <a:gd name="T8" fmla="*/ 13 w 35"/>
                <a:gd name="T9" fmla="*/ 3 h 12"/>
                <a:gd name="T10" fmla="*/ 0 w 35"/>
                <a:gd name="T11" fmla="*/ 12 h 12"/>
              </a:gdLst>
              <a:ahLst/>
              <a:cxnLst>
                <a:cxn ang="0">
                  <a:pos x="T0" y="T1"/>
                </a:cxn>
                <a:cxn ang="0">
                  <a:pos x="T2" y="T3"/>
                </a:cxn>
                <a:cxn ang="0">
                  <a:pos x="T4" y="T5"/>
                </a:cxn>
                <a:cxn ang="0">
                  <a:pos x="T6" y="T7"/>
                </a:cxn>
                <a:cxn ang="0">
                  <a:pos x="T8" y="T9"/>
                </a:cxn>
                <a:cxn ang="0">
                  <a:pos x="T10" y="T11"/>
                </a:cxn>
              </a:cxnLst>
              <a:rect l="0" t="0" r="r" b="b"/>
              <a:pathLst>
                <a:path w="35" h="12">
                  <a:moveTo>
                    <a:pt x="0" y="12"/>
                  </a:moveTo>
                  <a:cubicBezTo>
                    <a:pt x="0" y="12"/>
                    <a:pt x="1" y="0"/>
                    <a:pt x="13" y="0"/>
                  </a:cubicBezTo>
                  <a:cubicBezTo>
                    <a:pt x="24" y="0"/>
                    <a:pt x="24" y="11"/>
                    <a:pt x="35" y="3"/>
                  </a:cubicBezTo>
                  <a:cubicBezTo>
                    <a:pt x="35" y="3"/>
                    <a:pt x="32" y="11"/>
                    <a:pt x="25" y="12"/>
                  </a:cubicBezTo>
                  <a:cubicBezTo>
                    <a:pt x="25" y="12"/>
                    <a:pt x="18" y="3"/>
                    <a:pt x="13" y="3"/>
                  </a:cubicBezTo>
                  <a:cubicBezTo>
                    <a:pt x="5" y="3"/>
                    <a:pt x="0" y="12"/>
                    <a:pt x="0" y="12"/>
                  </a:cubicBezTo>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525"/>
            <p:cNvSpPr/>
            <p:nvPr/>
          </p:nvSpPr>
          <p:spPr bwMode="auto">
            <a:xfrm>
              <a:off x="3465514" y="198437"/>
              <a:ext cx="41275" cy="14288"/>
            </a:xfrm>
            <a:custGeom>
              <a:avLst/>
              <a:gdLst>
                <a:gd name="T0" fmla="*/ 36 w 36"/>
                <a:gd name="T1" fmla="*/ 12 h 12"/>
                <a:gd name="T2" fmla="*/ 23 w 36"/>
                <a:gd name="T3" fmla="*/ 0 h 12"/>
                <a:gd name="T4" fmla="*/ 0 w 36"/>
                <a:gd name="T5" fmla="*/ 3 h 12"/>
                <a:gd name="T6" fmla="*/ 10 w 36"/>
                <a:gd name="T7" fmla="*/ 12 h 12"/>
                <a:gd name="T8" fmla="*/ 23 w 36"/>
                <a:gd name="T9" fmla="*/ 3 h 12"/>
                <a:gd name="T10" fmla="*/ 36 w 36"/>
                <a:gd name="T11" fmla="*/ 12 h 12"/>
              </a:gdLst>
              <a:ahLst/>
              <a:cxnLst>
                <a:cxn ang="0">
                  <a:pos x="T0" y="T1"/>
                </a:cxn>
                <a:cxn ang="0">
                  <a:pos x="T2" y="T3"/>
                </a:cxn>
                <a:cxn ang="0">
                  <a:pos x="T4" y="T5"/>
                </a:cxn>
                <a:cxn ang="0">
                  <a:pos x="T6" y="T7"/>
                </a:cxn>
                <a:cxn ang="0">
                  <a:pos x="T8" y="T9"/>
                </a:cxn>
                <a:cxn ang="0">
                  <a:pos x="T10" y="T11"/>
                </a:cxn>
              </a:cxnLst>
              <a:rect l="0" t="0" r="r" b="b"/>
              <a:pathLst>
                <a:path w="36" h="12">
                  <a:moveTo>
                    <a:pt x="36" y="12"/>
                  </a:moveTo>
                  <a:cubicBezTo>
                    <a:pt x="36" y="12"/>
                    <a:pt x="34" y="0"/>
                    <a:pt x="23" y="0"/>
                  </a:cubicBezTo>
                  <a:cubicBezTo>
                    <a:pt x="12" y="0"/>
                    <a:pt x="11" y="11"/>
                    <a:pt x="0" y="3"/>
                  </a:cubicBezTo>
                  <a:cubicBezTo>
                    <a:pt x="0" y="3"/>
                    <a:pt x="3" y="11"/>
                    <a:pt x="10" y="12"/>
                  </a:cubicBezTo>
                  <a:cubicBezTo>
                    <a:pt x="10" y="12"/>
                    <a:pt x="17" y="3"/>
                    <a:pt x="23" y="3"/>
                  </a:cubicBezTo>
                  <a:cubicBezTo>
                    <a:pt x="30" y="3"/>
                    <a:pt x="36" y="12"/>
                    <a:pt x="36" y="12"/>
                  </a:cubicBezTo>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526"/>
            <p:cNvSpPr/>
            <p:nvPr/>
          </p:nvSpPr>
          <p:spPr bwMode="auto">
            <a:xfrm>
              <a:off x="3506789" y="320675"/>
              <a:ext cx="96838" cy="17463"/>
            </a:xfrm>
            <a:custGeom>
              <a:avLst/>
              <a:gdLst>
                <a:gd name="T0" fmla="*/ 0 w 84"/>
                <a:gd name="T1" fmla="*/ 0 h 15"/>
                <a:gd name="T2" fmla="*/ 3 w 84"/>
                <a:gd name="T3" fmla="*/ 2 h 15"/>
                <a:gd name="T4" fmla="*/ 12 w 84"/>
                <a:gd name="T5" fmla="*/ 6 h 15"/>
                <a:gd name="T6" fmla="*/ 19 w 84"/>
                <a:gd name="T7" fmla="*/ 8 h 15"/>
                <a:gd name="T8" fmla="*/ 26 w 84"/>
                <a:gd name="T9" fmla="*/ 10 h 15"/>
                <a:gd name="T10" fmla="*/ 34 w 84"/>
                <a:gd name="T11" fmla="*/ 11 h 15"/>
                <a:gd name="T12" fmla="*/ 42 w 84"/>
                <a:gd name="T13" fmla="*/ 11 h 15"/>
                <a:gd name="T14" fmla="*/ 46 w 84"/>
                <a:gd name="T15" fmla="*/ 11 h 15"/>
                <a:gd name="T16" fmla="*/ 50 w 84"/>
                <a:gd name="T17" fmla="*/ 11 h 15"/>
                <a:gd name="T18" fmla="*/ 58 w 84"/>
                <a:gd name="T19" fmla="*/ 10 h 15"/>
                <a:gd name="T20" fmla="*/ 66 w 84"/>
                <a:gd name="T21" fmla="*/ 8 h 15"/>
                <a:gd name="T22" fmla="*/ 72 w 84"/>
                <a:gd name="T23" fmla="*/ 6 h 15"/>
                <a:gd name="T24" fmla="*/ 77 w 84"/>
                <a:gd name="T25" fmla="*/ 4 h 15"/>
                <a:gd name="T26" fmla="*/ 81 w 84"/>
                <a:gd name="T27" fmla="*/ 2 h 15"/>
                <a:gd name="T28" fmla="*/ 84 w 84"/>
                <a:gd name="T29" fmla="*/ 0 h 15"/>
                <a:gd name="T30" fmla="*/ 81 w 84"/>
                <a:gd name="T31" fmla="*/ 2 h 15"/>
                <a:gd name="T32" fmla="*/ 78 w 84"/>
                <a:gd name="T33" fmla="*/ 5 h 15"/>
                <a:gd name="T34" fmla="*/ 73 w 84"/>
                <a:gd name="T35" fmla="*/ 8 h 15"/>
                <a:gd name="T36" fmla="*/ 67 w 84"/>
                <a:gd name="T37" fmla="*/ 11 h 15"/>
                <a:gd name="T38" fmla="*/ 59 w 84"/>
                <a:gd name="T39" fmla="*/ 13 h 15"/>
                <a:gd name="T40" fmla="*/ 51 w 84"/>
                <a:gd name="T41" fmla="*/ 15 h 15"/>
                <a:gd name="T42" fmla="*/ 47 w 84"/>
                <a:gd name="T43" fmla="*/ 15 h 15"/>
                <a:gd name="T44" fmla="*/ 42 w 84"/>
                <a:gd name="T45" fmla="*/ 15 h 15"/>
                <a:gd name="T46" fmla="*/ 33 w 84"/>
                <a:gd name="T47" fmla="*/ 15 h 15"/>
                <a:gd name="T48" fmla="*/ 25 w 84"/>
                <a:gd name="T49" fmla="*/ 13 h 15"/>
                <a:gd name="T50" fmla="*/ 18 w 84"/>
                <a:gd name="T51" fmla="*/ 10 h 15"/>
                <a:gd name="T52" fmla="*/ 11 w 84"/>
                <a:gd name="T53" fmla="*/ 8 h 15"/>
                <a:gd name="T54" fmla="*/ 3 w 84"/>
                <a:gd name="T55" fmla="*/ 3 h 15"/>
                <a:gd name="T56" fmla="*/ 0 w 8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15">
                  <a:moveTo>
                    <a:pt x="0" y="0"/>
                  </a:moveTo>
                  <a:cubicBezTo>
                    <a:pt x="0" y="0"/>
                    <a:pt x="1" y="1"/>
                    <a:pt x="3" y="2"/>
                  </a:cubicBezTo>
                  <a:cubicBezTo>
                    <a:pt x="5" y="3"/>
                    <a:pt x="8" y="4"/>
                    <a:pt x="12" y="6"/>
                  </a:cubicBezTo>
                  <a:cubicBezTo>
                    <a:pt x="14" y="7"/>
                    <a:pt x="16" y="7"/>
                    <a:pt x="19" y="8"/>
                  </a:cubicBezTo>
                  <a:cubicBezTo>
                    <a:pt x="21" y="9"/>
                    <a:pt x="24" y="9"/>
                    <a:pt x="26" y="10"/>
                  </a:cubicBezTo>
                  <a:cubicBezTo>
                    <a:pt x="29" y="10"/>
                    <a:pt x="31" y="11"/>
                    <a:pt x="34" y="11"/>
                  </a:cubicBezTo>
                  <a:cubicBezTo>
                    <a:pt x="37" y="11"/>
                    <a:pt x="39" y="12"/>
                    <a:pt x="42" y="11"/>
                  </a:cubicBezTo>
                  <a:cubicBezTo>
                    <a:pt x="44" y="11"/>
                    <a:pt x="45" y="12"/>
                    <a:pt x="46" y="11"/>
                  </a:cubicBezTo>
                  <a:cubicBezTo>
                    <a:pt x="48" y="11"/>
                    <a:pt x="49" y="11"/>
                    <a:pt x="50" y="11"/>
                  </a:cubicBezTo>
                  <a:cubicBezTo>
                    <a:pt x="53" y="11"/>
                    <a:pt x="56" y="10"/>
                    <a:pt x="58" y="10"/>
                  </a:cubicBezTo>
                  <a:cubicBezTo>
                    <a:pt x="61" y="10"/>
                    <a:pt x="63" y="9"/>
                    <a:pt x="66" y="8"/>
                  </a:cubicBezTo>
                  <a:cubicBezTo>
                    <a:pt x="68" y="8"/>
                    <a:pt x="70" y="7"/>
                    <a:pt x="72" y="6"/>
                  </a:cubicBezTo>
                  <a:cubicBezTo>
                    <a:pt x="74" y="5"/>
                    <a:pt x="76" y="4"/>
                    <a:pt x="77" y="4"/>
                  </a:cubicBezTo>
                  <a:cubicBezTo>
                    <a:pt x="79" y="3"/>
                    <a:pt x="80" y="2"/>
                    <a:pt x="81" y="2"/>
                  </a:cubicBezTo>
                  <a:cubicBezTo>
                    <a:pt x="83" y="0"/>
                    <a:pt x="84" y="0"/>
                    <a:pt x="84" y="0"/>
                  </a:cubicBezTo>
                  <a:cubicBezTo>
                    <a:pt x="84" y="0"/>
                    <a:pt x="83" y="1"/>
                    <a:pt x="81" y="2"/>
                  </a:cubicBezTo>
                  <a:cubicBezTo>
                    <a:pt x="81" y="3"/>
                    <a:pt x="79" y="4"/>
                    <a:pt x="78" y="5"/>
                  </a:cubicBezTo>
                  <a:cubicBezTo>
                    <a:pt x="77" y="6"/>
                    <a:pt x="75" y="7"/>
                    <a:pt x="73" y="8"/>
                  </a:cubicBezTo>
                  <a:cubicBezTo>
                    <a:pt x="71" y="9"/>
                    <a:pt x="69" y="10"/>
                    <a:pt x="67" y="11"/>
                  </a:cubicBezTo>
                  <a:cubicBezTo>
                    <a:pt x="64" y="11"/>
                    <a:pt x="62" y="13"/>
                    <a:pt x="59" y="13"/>
                  </a:cubicBezTo>
                  <a:cubicBezTo>
                    <a:pt x="57" y="14"/>
                    <a:pt x="54" y="15"/>
                    <a:pt x="51" y="15"/>
                  </a:cubicBezTo>
                  <a:cubicBezTo>
                    <a:pt x="50" y="15"/>
                    <a:pt x="48" y="15"/>
                    <a:pt x="47" y="15"/>
                  </a:cubicBezTo>
                  <a:cubicBezTo>
                    <a:pt x="45" y="15"/>
                    <a:pt x="44" y="15"/>
                    <a:pt x="42" y="15"/>
                  </a:cubicBezTo>
                  <a:cubicBezTo>
                    <a:pt x="39" y="15"/>
                    <a:pt x="36" y="15"/>
                    <a:pt x="33" y="15"/>
                  </a:cubicBezTo>
                  <a:cubicBezTo>
                    <a:pt x="31" y="14"/>
                    <a:pt x="28" y="13"/>
                    <a:pt x="25" y="13"/>
                  </a:cubicBezTo>
                  <a:cubicBezTo>
                    <a:pt x="23" y="12"/>
                    <a:pt x="20" y="11"/>
                    <a:pt x="18" y="10"/>
                  </a:cubicBezTo>
                  <a:cubicBezTo>
                    <a:pt x="15" y="10"/>
                    <a:pt x="13" y="9"/>
                    <a:pt x="11" y="8"/>
                  </a:cubicBezTo>
                  <a:cubicBezTo>
                    <a:pt x="8" y="6"/>
                    <a:pt x="5" y="4"/>
                    <a:pt x="3" y="3"/>
                  </a:cubicBezTo>
                  <a:cubicBezTo>
                    <a:pt x="1" y="1"/>
                    <a:pt x="0" y="0"/>
                    <a:pt x="0" y="0"/>
                  </a:cubicBezTo>
                </a:path>
              </a:pathLst>
            </a:custGeom>
            <a:solidFill>
              <a:srgbClr val="F484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527"/>
            <p:cNvSpPr/>
            <p:nvPr/>
          </p:nvSpPr>
          <p:spPr bwMode="auto">
            <a:xfrm>
              <a:off x="3413127" y="65087"/>
              <a:ext cx="298450" cy="184150"/>
            </a:xfrm>
            <a:custGeom>
              <a:avLst/>
              <a:gdLst>
                <a:gd name="T0" fmla="*/ 88 w 259"/>
                <a:gd name="T1" fmla="*/ 42 h 160"/>
                <a:gd name="T2" fmla="*/ 211 w 259"/>
                <a:gd name="T3" fmla="*/ 106 h 160"/>
                <a:gd name="T4" fmla="*/ 201 w 259"/>
                <a:gd name="T5" fmla="*/ 67 h 160"/>
                <a:gd name="T6" fmla="*/ 233 w 259"/>
                <a:gd name="T7" fmla="*/ 160 h 160"/>
                <a:gd name="T8" fmla="*/ 250 w 259"/>
                <a:gd name="T9" fmla="*/ 59 h 160"/>
                <a:gd name="T10" fmla="*/ 84 w 259"/>
                <a:gd name="T11" fmla="*/ 16 h 160"/>
                <a:gd name="T12" fmla="*/ 5 w 259"/>
                <a:gd name="T13" fmla="*/ 67 h 160"/>
                <a:gd name="T14" fmla="*/ 11 w 259"/>
                <a:gd name="T15" fmla="*/ 126 h 160"/>
                <a:gd name="T16" fmla="*/ 88 w 259"/>
                <a:gd name="T17" fmla="*/ 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0">
                  <a:moveTo>
                    <a:pt x="88" y="42"/>
                  </a:moveTo>
                  <a:cubicBezTo>
                    <a:pt x="88" y="42"/>
                    <a:pt x="108" y="102"/>
                    <a:pt x="211" y="106"/>
                  </a:cubicBezTo>
                  <a:cubicBezTo>
                    <a:pt x="211" y="106"/>
                    <a:pt x="211" y="81"/>
                    <a:pt x="201" y="67"/>
                  </a:cubicBezTo>
                  <a:cubicBezTo>
                    <a:pt x="201" y="67"/>
                    <a:pt x="239" y="107"/>
                    <a:pt x="233" y="160"/>
                  </a:cubicBezTo>
                  <a:cubicBezTo>
                    <a:pt x="233" y="160"/>
                    <a:pt x="259" y="107"/>
                    <a:pt x="250" y="59"/>
                  </a:cubicBezTo>
                  <a:cubicBezTo>
                    <a:pt x="240" y="11"/>
                    <a:pt x="105" y="0"/>
                    <a:pt x="84" y="16"/>
                  </a:cubicBezTo>
                  <a:cubicBezTo>
                    <a:pt x="84" y="16"/>
                    <a:pt x="11" y="16"/>
                    <a:pt x="5" y="67"/>
                  </a:cubicBezTo>
                  <a:cubicBezTo>
                    <a:pt x="0" y="119"/>
                    <a:pt x="11" y="126"/>
                    <a:pt x="11" y="126"/>
                  </a:cubicBezTo>
                  <a:cubicBezTo>
                    <a:pt x="11" y="126"/>
                    <a:pt x="85" y="96"/>
                    <a:pt x="88" y="42"/>
                  </a:cubicBezTo>
                </a:path>
              </a:pathLst>
            </a:custGeom>
            <a:solidFill>
              <a:srgbClr val="5A4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Oval 528"/>
            <p:cNvSpPr>
              <a:spLocks noChangeArrowheads="1"/>
            </p:cNvSpPr>
            <p:nvPr/>
          </p:nvSpPr>
          <p:spPr bwMode="auto">
            <a:xfrm>
              <a:off x="3414714" y="257175"/>
              <a:ext cx="14288"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Oval 529"/>
            <p:cNvSpPr>
              <a:spLocks noChangeArrowheads="1"/>
            </p:cNvSpPr>
            <p:nvPr/>
          </p:nvSpPr>
          <p:spPr bwMode="auto">
            <a:xfrm>
              <a:off x="3686177" y="257175"/>
              <a:ext cx="15875"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530"/>
            <p:cNvSpPr/>
            <p:nvPr/>
          </p:nvSpPr>
          <p:spPr bwMode="auto">
            <a:xfrm>
              <a:off x="3416302" y="439737"/>
              <a:ext cx="284163" cy="406400"/>
            </a:xfrm>
            <a:custGeom>
              <a:avLst/>
              <a:gdLst>
                <a:gd name="T0" fmla="*/ 240 w 246"/>
                <a:gd name="T1" fmla="*/ 38 h 351"/>
                <a:gd name="T2" fmla="*/ 157 w 246"/>
                <a:gd name="T3" fmla="*/ 0 h 351"/>
                <a:gd name="T4" fmla="*/ 153 w 246"/>
                <a:gd name="T5" fmla="*/ 116 h 351"/>
                <a:gd name="T6" fmla="*/ 123 w 246"/>
                <a:gd name="T7" fmla="*/ 249 h 351"/>
                <a:gd name="T8" fmla="*/ 92 w 246"/>
                <a:gd name="T9" fmla="*/ 116 h 351"/>
                <a:gd name="T10" fmla="*/ 89 w 246"/>
                <a:gd name="T11" fmla="*/ 0 h 351"/>
                <a:gd name="T12" fmla="*/ 5 w 246"/>
                <a:gd name="T13" fmla="*/ 38 h 351"/>
                <a:gd name="T14" fmla="*/ 36 w 246"/>
                <a:gd name="T15" fmla="*/ 251 h 351"/>
                <a:gd name="T16" fmla="*/ 0 w 246"/>
                <a:gd name="T17" fmla="*/ 326 h 351"/>
                <a:gd name="T18" fmla="*/ 123 w 246"/>
                <a:gd name="T19" fmla="*/ 351 h 351"/>
                <a:gd name="T20" fmla="*/ 246 w 246"/>
                <a:gd name="T21" fmla="*/ 326 h 351"/>
                <a:gd name="T22" fmla="*/ 210 w 246"/>
                <a:gd name="T23" fmla="*/ 251 h 351"/>
                <a:gd name="T24" fmla="*/ 240 w 246"/>
                <a:gd name="T25" fmla="*/ 3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351">
                  <a:moveTo>
                    <a:pt x="240" y="38"/>
                  </a:moveTo>
                  <a:cubicBezTo>
                    <a:pt x="157" y="0"/>
                    <a:pt x="157" y="0"/>
                    <a:pt x="157" y="0"/>
                  </a:cubicBezTo>
                  <a:cubicBezTo>
                    <a:pt x="153" y="116"/>
                    <a:pt x="153" y="116"/>
                    <a:pt x="153" y="116"/>
                  </a:cubicBezTo>
                  <a:cubicBezTo>
                    <a:pt x="123" y="249"/>
                    <a:pt x="123" y="249"/>
                    <a:pt x="123" y="249"/>
                  </a:cubicBezTo>
                  <a:cubicBezTo>
                    <a:pt x="92" y="116"/>
                    <a:pt x="92" y="116"/>
                    <a:pt x="92" y="116"/>
                  </a:cubicBezTo>
                  <a:cubicBezTo>
                    <a:pt x="89" y="0"/>
                    <a:pt x="89" y="0"/>
                    <a:pt x="89" y="0"/>
                  </a:cubicBezTo>
                  <a:cubicBezTo>
                    <a:pt x="5" y="38"/>
                    <a:pt x="5" y="38"/>
                    <a:pt x="5" y="38"/>
                  </a:cubicBezTo>
                  <a:cubicBezTo>
                    <a:pt x="5" y="38"/>
                    <a:pt x="33" y="229"/>
                    <a:pt x="36" y="251"/>
                  </a:cubicBezTo>
                  <a:cubicBezTo>
                    <a:pt x="37" y="257"/>
                    <a:pt x="0" y="326"/>
                    <a:pt x="0" y="326"/>
                  </a:cubicBezTo>
                  <a:cubicBezTo>
                    <a:pt x="123" y="351"/>
                    <a:pt x="123" y="351"/>
                    <a:pt x="123" y="351"/>
                  </a:cubicBezTo>
                  <a:cubicBezTo>
                    <a:pt x="246" y="326"/>
                    <a:pt x="246" y="326"/>
                    <a:pt x="246" y="326"/>
                  </a:cubicBezTo>
                  <a:cubicBezTo>
                    <a:pt x="246" y="326"/>
                    <a:pt x="209" y="257"/>
                    <a:pt x="210" y="251"/>
                  </a:cubicBezTo>
                  <a:cubicBezTo>
                    <a:pt x="213" y="229"/>
                    <a:pt x="240" y="38"/>
                    <a:pt x="240" y="38"/>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531"/>
            <p:cNvSpPr/>
            <p:nvPr/>
          </p:nvSpPr>
          <p:spPr bwMode="auto">
            <a:xfrm>
              <a:off x="3470277" y="438150"/>
              <a:ext cx="88900" cy="287338"/>
            </a:xfrm>
            <a:custGeom>
              <a:avLst/>
              <a:gdLst>
                <a:gd name="T0" fmla="*/ 43 w 77"/>
                <a:gd name="T1" fmla="*/ 0 h 249"/>
                <a:gd name="T2" fmla="*/ 23 w 77"/>
                <a:gd name="T3" fmla="*/ 9 h 249"/>
                <a:gd name="T4" fmla="*/ 0 w 77"/>
                <a:gd name="T5" fmla="*/ 97 h 249"/>
                <a:gd name="T6" fmla="*/ 26 w 77"/>
                <a:gd name="T7" fmla="*/ 104 h 249"/>
                <a:gd name="T8" fmla="*/ 13 w 77"/>
                <a:gd name="T9" fmla="*/ 118 h 249"/>
                <a:gd name="T10" fmla="*/ 77 w 77"/>
                <a:gd name="T11" fmla="*/ 249 h 249"/>
                <a:gd name="T12" fmla="*/ 46 w 77"/>
                <a:gd name="T13" fmla="*/ 115 h 249"/>
                <a:gd name="T14" fmla="*/ 43 w 77"/>
                <a:gd name="T15" fmla="*/ 0 h 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49">
                  <a:moveTo>
                    <a:pt x="43" y="0"/>
                  </a:moveTo>
                  <a:cubicBezTo>
                    <a:pt x="43" y="0"/>
                    <a:pt x="23" y="6"/>
                    <a:pt x="23" y="9"/>
                  </a:cubicBezTo>
                  <a:cubicBezTo>
                    <a:pt x="23" y="12"/>
                    <a:pt x="0" y="94"/>
                    <a:pt x="0" y="97"/>
                  </a:cubicBezTo>
                  <a:cubicBezTo>
                    <a:pt x="1" y="100"/>
                    <a:pt x="26" y="104"/>
                    <a:pt x="26" y="104"/>
                  </a:cubicBezTo>
                  <a:cubicBezTo>
                    <a:pt x="26" y="104"/>
                    <a:pt x="13" y="116"/>
                    <a:pt x="13" y="118"/>
                  </a:cubicBezTo>
                  <a:cubicBezTo>
                    <a:pt x="14" y="120"/>
                    <a:pt x="77" y="249"/>
                    <a:pt x="77" y="249"/>
                  </a:cubicBezTo>
                  <a:cubicBezTo>
                    <a:pt x="46" y="115"/>
                    <a:pt x="46" y="115"/>
                    <a:pt x="46" y="115"/>
                  </a:cubicBezTo>
                  <a:lnTo>
                    <a:pt x="43" y="0"/>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532"/>
            <p:cNvSpPr/>
            <p:nvPr/>
          </p:nvSpPr>
          <p:spPr bwMode="auto">
            <a:xfrm>
              <a:off x="3559177" y="438150"/>
              <a:ext cx="88900" cy="287338"/>
            </a:xfrm>
            <a:custGeom>
              <a:avLst/>
              <a:gdLst>
                <a:gd name="T0" fmla="*/ 34 w 77"/>
                <a:gd name="T1" fmla="*/ 0 h 249"/>
                <a:gd name="T2" fmla="*/ 53 w 77"/>
                <a:gd name="T3" fmla="*/ 9 h 249"/>
                <a:gd name="T4" fmla="*/ 76 w 77"/>
                <a:gd name="T5" fmla="*/ 97 h 249"/>
                <a:gd name="T6" fmla="*/ 50 w 77"/>
                <a:gd name="T7" fmla="*/ 104 h 249"/>
                <a:gd name="T8" fmla="*/ 63 w 77"/>
                <a:gd name="T9" fmla="*/ 118 h 249"/>
                <a:gd name="T10" fmla="*/ 0 w 77"/>
                <a:gd name="T11" fmla="*/ 249 h 249"/>
                <a:gd name="T12" fmla="*/ 30 w 77"/>
                <a:gd name="T13" fmla="*/ 115 h 249"/>
                <a:gd name="T14" fmla="*/ 34 w 77"/>
                <a:gd name="T15" fmla="*/ 0 h 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249">
                  <a:moveTo>
                    <a:pt x="34" y="0"/>
                  </a:moveTo>
                  <a:cubicBezTo>
                    <a:pt x="34" y="0"/>
                    <a:pt x="53" y="6"/>
                    <a:pt x="53" y="9"/>
                  </a:cubicBezTo>
                  <a:cubicBezTo>
                    <a:pt x="53" y="12"/>
                    <a:pt x="77" y="94"/>
                    <a:pt x="76" y="97"/>
                  </a:cubicBezTo>
                  <a:cubicBezTo>
                    <a:pt x="76" y="100"/>
                    <a:pt x="50" y="104"/>
                    <a:pt x="50" y="104"/>
                  </a:cubicBezTo>
                  <a:cubicBezTo>
                    <a:pt x="50" y="104"/>
                    <a:pt x="64" y="116"/>
                    <a:pt x="63" y="118"/>
                  </a:cubicBezTo>
                  <a:cubicBezTo>
                    <a:pt x="63" y="120"/>
                    <a:pt x="0" y="249"/>
                    <a:pt x="0" y="249"/>
                  </a:cubicBezTo>
                  <a:cubicBezTo>
                    <a:pt x="30" y="115"/>
                    <a:pt x="30" y="115"/>
                    <a:pt x="30" y="115"/>
                  </a:cubicBezTo>
                  <a:lnTo>
                    <a:pt x="34" y="0"/>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Oval 533"/>
            <p:cNvSpPr>
              <a:spLocks noChangeArrowheads="1"/>
            </p:cNvSpPr>
            <p:nvPr/>
          </p:nvSpPr>
          <p:spPr bwMode="auto">
            <a:xfrm>
              <a:off x="3519489" y="444500"/>
              <a:ext cx="11113"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Oval 534"/>
            <p:cNvSpPr>
              <a:spLocks noChangeArrowheads="1"/>
            </p:cNvSpPr>
            <p:nvPr/>
          </p:nvSpPr>
          <p:spPr bwMode="auto">
            <a:xfrm>
              <a:off x="3529014" y="449262"/>
              <a:ext cx="9525"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Oval 535"/>
            <p:cNvSpPr>
              <a:spLocks noChangeArrowheads="1"/>
            </p:cNvSpPr>
            <p:nvPr/>
          </p:nvSpPr>
          <p:spPr bwMode="auto">
            <a:xfrm>
              <a:off x="3538539" y="452437"/>
              <a:ext cx="9525"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Oval 536"/>
            <p:cNvSpPr>
              <a:spLocks noChangeArrowheads="1"/>
            </p:cNvSpPr>
            <p:nvPr/>
          </p:nvSpPr>
          <p:spPr bwMode="auto">
            <a:xfrm>
              <a:off x="3548064" y="455612"/>
              <a:ext cx="11113"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537"/>
            <p:cNvSpPr>
              <a:spLocks noChangeArrowheads="1"/>
            </p:cNvSpPr>
            <p:nvPr/>
          </p:nvSpPr>
          <p:spPr bwMode="auto">
            <a:xfrm>
              <a:off x="3559177" y="455612"/>
              <a:ext cx="9525"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Oval 538"/>
            <p:cNvSpPr>
              <a:spLocks noChangeArrowheads="1"/>
            </p:cNvSpPr>
            <p:nvPr/>
          </p:nvSpPr>
          <p:spPr bwMode="auto">
            <a:xfrm>
              <a:off x="3568702" y="452437"/>
              <a:ext cx="9525"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539"/>
            <p:cNvSpPr>
              <a:spLocks noChangeArrowheads="1"/>
            </p:cNvSpPr>
            <p:nvPr/>
          </p:nvSpPr>
          <p:spPr bwMode="auto">
            <a:xfrm>
              <a:off x="3578227" y="449262"/>
              <a:ext cx="11113"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Oval 540"/>
            <p:cNvSpPr>
              <a:spLocks noChangeArrowheads="1"/>
            </p:cNvSpPr>
            <p:nvPr/>
          </p:nvSpPr>
          <p:spPr bwMode="auto">
            <a:xfrm>
              <a:off x="3586164" y="444500"/>
              <a:ext cx="11113" cy="9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41"/>
            <p:cNvSpPr/>
            <p:nvPr/>
          </p:nvSpPr>
          <p:spPr bwMode="auto">
            <a:xfrm>
              <a:off x="3676652" y="465137"/>
              <a:ext cx="209550" cy="177800"/>
            </a:xfrm>
            <a:custGeom>
              <a:avLst/>
              <a:gdLst>
                <a:gd name="T0" fmla="*/ 15 w 181"/>
                <a:gd name="T1" fmla="*/ 16 h 153"/>
                <a:gd name="T2" fmla="*/ 79 w 181"/>
                <a:gd name="T3" fmla="*/ 100 h 153"/>
                <a:gd name="T4" fmla="*/ 145 w 181"/>
                <a:gd name="T5" fmla="*/ 0 h 153"/>
                <a:gd name="T6" fmla="*/ 181 w 181"/>
                <a:gd name="T7" fmla="*/ 16 h 153"/>
                <a:gd name="T8" fmla="*/ 79 w 181"/>
                <a:gd name="T9" fmla="*/ 153 h 153"/>
                <a:gd name="T10" fmla="*/ 0 w 181"/>
                <a:gd name="T11" fmla="*/ 79 h 153"/>
                <a:gd name="T12" fmla="*/ 15 w 181"/>
                <a:gd name="T13" fmla="*/ 16 h 153"/>
              </a:gdLst>
              <a:ahLst/>
              <a:cxnLst>
                <a:cxn ang="0">
                  <a:pos x="T0" y="T1"/>
                </a:cxn>
                <a:cxn ang="0">
                  <a:pos x="T2" y="T3"/>
                </a:cxn>
                <a:cxn ang="0">
                  <a:pos x="T4" y="T5"/>
                </a:cxn>
                <a:cxn ang="0">
                  <a:pos x="T6" y="T7"/>
                </a:cxn>
                <a:cxn ang="0">
                  <a:pos x="T8" y="T9"/>
                </a:cxn>
                <a:cxn ang="0">
                  <a:pos x="T10" y="T11"/>
                </a:cxn>
                <a:cxn ang="0">
                  <a:pos x="T12" y="T13"/>
                </a:cxn>
              </a:cxnLst>
              <a:rect l="0" t="0" r="r" b="b"/>
              <a:pathLst>
                <a:path w="181" h="153">
                  <a:moveTo>
                    <a:pt x="15" y="16"/>
                  </a:moveTo>
                  <a:cubicBezTo>
                    <a:pt x="15" y="16"/>
                    <a:pt x="75" y="100"/>
                    <a:pt x="79" y="100"/>
                  </a:cubicBezTo>
                  <a:cubicBezTo>
                    <a:pt x="83" y="100"/>
                    <a:pt x="145" y="0"/>
                    <a:pt x="145" y="0"/>
                  </a:cubicBezTo>
                  <a:cubicBezTo>
                    <a:pt x="181" y="16"/>
                    <a:pt x="181" y="16"/>
                    <a:pt x="181" y="16"/>
                  </a:cubicBezTo>
                  <a:cubicBezTo>
                    <a:pt x="181" y="16"/>
                    <a:pt x="104" y="153"/>
                    <a:pt x="79" y="153"/>
                  </a:cubicBezTo>
                  <a:cubicBezTo>
                    <a:pt x="55" y="153"/>
                    <a:pt x="0" y="79"/>
                    <a:pt x="0" y="79"/>
                  </a:cubicBezTo>
                  <a:lnTo>
                    <a:pt x="15" y="1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42"/>
            <p:cNvSpPr/>
            <p:nvPr/>
          </p:nvSpPr>
          <p:spPr bwMode="auto">
            <a:xfrm>
              <a:off x="3829052" y="454025"/>
              <a:ext cx="69850" cy="53975"/>
            </a:xfrm>
            <a:custGeom>
              <a:avLst/>
              <a:gdLst>
                <a:gd name="T0" fmla="*/ 14 w 44"/>
                <a:gd name="T1" fmla="*/ 0 h 34"/>
                <a:gd name="T2" fmla="*/ 0 w 44"/>
                <a:gd name="T3" fmla="*/ 17 h 34"/>
                <a:gd name="T4" fmla="*/ 18 w 44"/>
                <a:gd name="T5" fmla="*/ 25 h 34"/>
                <a:gd name="T6" fmla="*/ 26 w 44"/>
                <a:gd name="T7" fmla="*/ 18 h 34"/>
                <a:gd name="T8" fmla="*/ 24 w 44"/>
                <a:gd name="T9" fmla="*/ 28 h 34"/>
                <a:gd name="T10" fmla="*/ 36 w 44"/>
                <a:gd name="T11" fmla="*/ 34 h 34"/>
                <a:gd name="T12" fmla="*/ 44 w 44"/>
                <a:gd name="T13" fmla="*/ 14 h 34"/>
                <a:gd name="T14" fmla="*/ 14 w 4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4">
                  <a:moveTo>
                    <a:pt x="14" y="0"/>
                  </a:moveTo>
                  <a:lnTo>
                    <a:pt x="0" y="17"/>
                  </a:lnTo>
                  <a:lnTo>
                    <a:pt x="18" y="25"/>
                  </a:lnTo>
                  <a:lnTo>
                    <a:pt x="26" y="18"/>
                  </a:lnTo>
                  <a:lnTo>
                    <a:pt x="24" y="28"/>
                  </a:lnTo>
                  <a:lnTo>
                    <a:pt x="36" y="34"/>
                  </a:lnTo>
                  <a:lnTo>
                    <a:pt x="44" y="14"/>
                  </a:lnTo>
                  <a:lnTo>
                    <a:pt x="14" y="0"/>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43"/>
            <p:cNvSpPr/>
            <p:nvPr/>
          </p:nvSpPr>
          <p:spPr bwMode="auto">
            <a:xfrm>
              <a:off x="3322639" y="623887"/>
              <a:ext cx="63500" cy="87313"/>
            </a:xfrm>
            <a:custGeom>
              <a:avLst/>
              <a:gdLst>
                <a:gd name="T0" fmla="*/ 0 w 55"/>
                <a:gd name="T1" fmla="*/ 65 h 75"/>
                <a:gd name="T2" fmla="*/ 31 w 55"/>
                <a:gd name="T3" fmla="*/ 0 h 75"/>
                <a:gd name="T4" fmla="*/ 55 w 55"/>
                <a:gd name="T5" fmla="*/ 51 h 75"/>
                <a:gd name="T6" fmla="*/ 25 w 55"/>
                <a:gd name="T7" fmla="*/ 75 h 75"/>
                <a:gd name="T8" fmla="*/ 0 w 55"/>
                <a:gd name="T9" fmla="*/ 65 h 75"/>
              </a:gdLst>
              <a:ahLst/>
              <a:cxnLst>
                <a:cxn ang="0">
                  <a:pos x="T0" y="T1"/>
                </a:cxn>
                <a:cxn ang="0">
                  <a:pos x="T2" y="T3"/>
                </a:cxn>
                <a:cxn ang="0">
                  <a:pos x="T4" y="T5"/>
                </a:cxn>
                <a:cxn ang="0">
                  <a:pos x="T6" y="T7"/>
                </a:cxn>
                <a:cxn ang="0">
                  <a:pos x="T8" y="T9"/>
                </a:cxn>
              </a:cxnLst>
              <a:rect l="0" t="0" r="r" b="b"/>
              <a:pathLst>
                <a:path w="55" h="75">
                  <a:moveTo>
                    <a:pt x="0" y="65"/>
                  </a:moveTo>
                  <a:cubicBezTo>
                    <a:pt x="0" y="65"/>
                    <a:pt x="3" y="43"/>
                    <a:pt x="31" y="0"/>
                  </a:cubicBezTo>
                  <a:cubicBezTo>
                    <a:pt x="55" y="51"/>
                    <a:pt x="55" y="51"/>
                    <a:pt x="55" y="51"/>
                  </a:cubicBezTo>
                  <a:cubicBezTo>
                    <a:pt x="25" y="75"/>
                    <a:pt x="25" y="75"/>
                    <a:pt x="25" y="75"/>
                  </a:cubicBezTo>
                  <a:lnTo>
                    <a:pt x="0" y="65"/>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44"/>
            <p:cNvSpPr/>
            <p:nvPr/>
          </p:nvSpPr>
          <p:spPr bwMode="auto">
            <a:xfrm>
              <a:off x="3321052" y="458787"/>
              <a:ext cx="234950" cy="265113"/>
            </a:xfrm>
            <a:custGeom>
              <a:avLst/>
              <a:gdLst>
                <a:gd name="T0" fmla="*/ 0 w 148"/>
                <a:gd name="T1" fmla="*/ 23 h 167"/>
                <a:gd name="T2" fmla="*/ 110 w 148"/>
                <a:gd name="T3" fmla="*/ 0 h 167"/>
                <a:gd name="T4" fmla="*/ 148 w 148"/>
                <a:gd name="T5" fmla="*/ 144 h 167"/>
                <a:gd name="T6" fmla="*/ 38 w 148"/>
                <a:gd name="T7" fmla="*/ 167 h 167"/>
                <a:gd name="T8" fmla="*/ 0 w 148"/>
                <a:gd name="T9" fmla="*/ 23 h 167"/>
              </a:gdLst>
              <a:ahLst/>
              <a:cxnLst>
                <a:cxn ang="0">
                  <a:pos x="T0" y="T1"/>
                </a:cxn>
                <a:cxn ang="0">
                  <a:pos x="T2" y="T3"/>
                </a:cxn>
                <a:cxn ang="0">
                  <a:pos x="T4" y="T5"/>
                </a:cxn>
                <a:cxn ang="0">
                  <a:pos x="T6" y="T7"/>
                </a:cxn>
                <a:cxn ang="0">
                  <a:pos x="T8" y="T9"/>
                </a:cxn>
              </a:cxnLst>
              <a:rect l="0" t="0" r="r" b="b"/>
              <a:pathLst>
                <a:path w="148" h="167">
                  <a:moveTo>
                    <a:pt x="0" y="23"/>
                  </a:moveTo>
                  <a:lnTo>
                    <a:pt x="110" y="0"/>
                  </a:lnTo>
                  <a:lnTo>
                    <a:pt x="148" y="144"/>
                  </a:lnTo>
                  <a:lnTo>
                    <a:pt x="38" y="167"/>
                  </a:lnTo>
                  <a:lnTo>
                    <a:pt x="0" y="23"/>
                  </a:lnTo>
                  <a:close/>
                </a:path>
              </a:pathLst>
            </a:custGeom>
            <a:solidFill>
              <a:srgbClr val="4DC0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45"/>
            <p:cNvSpPr/>
            <p:nvPr/>
          </p:nvSpPr>
          <p:spPr bwMode="auto">
            <a:xfrm>
              <a:off x="3378202" y="501650"/>
              <a:ext cx="92075" cy="31750"/>
            </a:xfrm>
            <a:custGeom>
              <a:avLst/>
              <a:gdLst>
                <a:gd name="T0" fmla="*/ 58 w 58"/>
                <a:gd name="T1" fmla="*/ 8 h 20"/>
                <a:gd name="T2" fmla="*/ 2 w 58"/>
                <a:gd name="T3" fmla="*/ 20 h 20"/>
                <a:gd name="T4" fmla="*/ 0 w 58"/>
                <a:gd name="T5" fmla="*/ 12 h 20"/>
                <a:gd name="T6" fmla="*/ 56 w 58"/>
                <a:gd name="T7" fmla="*/ 0 h 20"/>
                <a:gd name="T8" fmla="*/ 58 w 58"/>
                <a:gd name="T9" fmla="*/ 8 h 20"/>
              </a:gdLst>
              <a:ahLst/>
              <a:cxnLst>
                <a:cxn ang="0">
                  <a:pos x="T0" y="T1"/>
                </a:cxn>
                <a:cxn ang="0">
                  <a:pos x="T2" y="T3"/>
                </a:cxn>
                <a:cxn ang="0">
                  <a:pos x="T4" y="T5"/>
                </a:cxn>
                <a:cxn ang="0">
                  <a:pos x="T6" y="T7"/>
                </a:cxn>
                <a:cxn ang="0">
                  <a:pos x="T8" y="T9"/>
                </a:cxn>
              </a:cxnLst>
              <a:rect l="0" t="0" r="r" b="b"/>
              <a:pathLst>
                <a:path w="58" h="20">
                  <a:moveTo>
                    <a:pt x="58" y="8"/>
                  </a:moveTo>
                  <a:lnTo>
                    <a:pt x="2" y="20"/>
                  </a:lnTo>
                  <a:lnTo>
                    <a:pt x="0" y="12"/>
                  </a:lnTo>
                  <a:lnTo>
                    <a:pt x="56" y="0"/>
                  </a:lnTo>
                  <a:lnTo>
                    <a:pt x="5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46"/>
            <p:cNvSpPr/>
            <p:nvPr/>
          </p:nvSpPr>
          <p:spPr bwMode="auto">
            <a:xfrm>
              <a:off x="3321052" y="492125"/>
              <a:ext cx="74613" cy="231775"/>
            </a:xfrm>
            <a:custGeom>
              <a:avLst/>
              <a:gdLst>
                <a:gd name="T0" fmla="*/ 47 w 47"/>
                <a:gd name="T1" fmla="*/ 144 h 146"/>
                <a:gd name="T2" fmla="*/ 38 w 47"/>
                <a:gd name="T3" fmla="*/ 146 h 146"/>
                <a:gd name="T4" fmla="*/ 0 w 47"/>
                <a:gd name="T5" fmla="*/ 2 h 146"/>
                <a:gd name="T6" fmla="*/ 9 w 47"/>
                <a:gd name="T7" fmla="*/ 0 h 146"/>
                <a:gd name="T8" fmla="*/ 47 w 47"/>
                <a:gd name="T9" fmla="*/ 144 h 146"/>
              </a:gdLst>
              <a:ahLst/>
              <a:cxnLst>
                <a:cxn ang="0">
                  <a:pos x="T0" y="T1"/>
                </a:cxn>
                <a:cxn ang="0">
                  <a:pos x="T2" y="T3"/>
                </a:cxn>
                <a:cxn ang="0">
                  <a:pos x="T4" y="T5"/>
                </a:cxn>
                <a:cxn ang="0">
                  <a:pos x="T6" y="T7"/>
                </a:cxn>
                <a:cxn ang="0">
                  <a:pos x="T8" y="T9"/>
                </a:cxn>
              </a:cxnLst>
              <a:rect l="0" t="0" r="r" b="b"/>
              <a:pathLst>
                <a:path w="47" h="146">
                  <a:moveTo>
                    <a:pt x="47" y="144"/>
                  </a:moveTo>
                  <a:lnTo>
                    <a:pt x="38" y="146"/>
                  </a:lnTo>
                  <a:lnTo>
                    <a:pt x="0" y="2"/>
                  </a:lnTo>
                  <a:lnTo>
                    <a:pt x="9" y="0"/>
                  </a:lnTo>
                  <a:lnTo>
                    <a:pt x="47" y="144"/>
                  </a:lnTo>
                  <a:close/>
                </a:path>
              </a:pathLst>
            </a:custGeom>
            <a:solidFill>
              <a:srgbClr val="44AB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7"/>
            <p:cNvSpPr/>
            <p:nvPr/>
          </p:nvSpPr>
          <p:spPr bwMode="auto">
            <a:xfrm>
              <a:off x="3462339" y="604837"/>
              <a:ext cx="109538" cy="76200"/>
            </a:xfrm>
            <a:custGeom>
              <a:avLst/>
              <a:gdLst>
                <a:gd name="T0" fmla="*/ 0 w 94"/>
                <a:gd name="T1" fmla="*/ 39 h 65"/>
                <a:gd name="T2" fmla="*/ 21 w 94"/>
                <a:gd name="T3" fmla="*/ 34 h 65"/>
                <a:gd name="T4" fmla="*/ 42 w 94"/>
                <a:gd name="T5" fmla="*/ 17 h 65"/>
                <a:gd name="T6" fmla="*/ 62 w 94"/>
                <a:gd name="T7" fmla="*/ 2 h 65"/>
                <a:gd name="T8" fmla="*/ 71 w 94"/>
                <a:gd name="T9" fmla="*/ 10 h 65"/>
                <a:gd name="T10" fmla="*/ 58 w 94"/>
                <a:gd name="T11" fmla="*/ 21 h 65"/>
                <a:gd name="T12" fmla="*/ 68 w 94"/>
                <a:gd name="T13" fmla="*/ 18 h 65"/>
                <a:gd name="T14" fmla="*/ 77 w 94"/>
                <a:gd name="T15" fmla="*/ 59 h 65"/>
                <a:gd name="T16" fmla="*/ 44 w 94"/>
                <a:gd name="T17" fmla="*/ 64 h 65"/>
                <a:gd name="T18" fmla="*/ 27 w 94"/>
                <a:gd name="T19" fmla="*/ 62 h 65"/>
                <a:gd name="T20" fmla="*/ 8 w 94"/>
                <a:gd name="T21" fmla="*/ 65 h 65"/>
                <a:gd name="T22" fmla="*/ 0 w 94"/>
                <a:gd name="T23" fmla="*/ 3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65">
                  <a:moveTo>
                    <a:pt x="0" y="39"/>
                  </a:moveTo>
                  <a:cubicBezTo>
                    <a:pt x="0" y="39"/>
                    <a:pt x="17" y="35"/>
                    <a:pt x="21" y="34"/>
                  </a:cubicBezTo>
                  <a:cubicBezTo>
                    <a:pt x="25" y="33"/>
                    <a:pt x="32" y="25"/>
                    <a:pt x="42" y="17"/>
                  </a:cubicBezTo>
                  <a:cubicBezTo>
                    <a:pt x="51" y="8"/>
                    <a:pt x="57" y="5"/>
                    <a:pt x="62" y="2"/>
                  </a:cubicBezTo>
                  <a:cubicBezTo>
                    <a:pt x="67" y="0"/>
                    <a:pt x="74" y="5"/>
                    <a:pt x="71" y="10"/>
                  </a:cubicBezTo>
                  <a:cubicBezTo>
                    <a:pt x="68" y="15"/>
                    <a:pt x="58" y="21"/>
                    <a:pt x="58" y="21"/>
                  </a:cubicBezTo>
                  <a:cubicBezTo>
                    <a:pt x="58" y="21"/>
                    <a:pt x="61" y="20"/>
                    <a:pt x="68" y="18"/>
                  </a:cubicBezTo>
                  <a:cubicBezTo>
                    <a:pt x="78" y="14"/>
                    <a:pt x="94" y="55"/>
                    <a:pt x="77" y="59"/>
                  </a:cubicBezTo>
                  <a:cubicBezTo>
                    <a:pt x="74" y="59"/>
                    <a:pt x="49" y="64"/>
                    <a:pt x="44" y="64"/>
                  </a:cubicBezTo>
                  <a:cubicBezTo>
                    <a:pt x="39" y="65"/>
                    <a:pt x="31" y="62"/>
                    <a:pt x="27" y="62"/>
                  </a:cubicBezTo>
                  <a:cubicBezTo>
                    <a:pt x="24" y="61"/>
                    <a:pt x="8" y="65"/>
                    <a:pt x="8" y="65"/>
                  </a:cubicBezTo>
                  <a:lnTo>
                    <a:pt x="0" y="39"/>
                  </a:lnTo>
                  <a:close/>
                </a:path>
              </a:pathLst>
            </a:custGeom>
            <a:solidFill>
              <a:srgbClr val="FC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48"/>
            <p:cNvSpPr/>
            <p:nvPr/>
          </p:nvSpPr>
          <p:spPr bwMode="auto">
            <a:xfrm>
              <a:off x="3317877" y="644525"/>
              <a:ext cx="166688" cy="79375"/>
            </a:xfrm>
            <a:custGeom>
              <a:avLst/>
              <a:gdLst>
                <a:gd name="T0" fmla="*/ 19 w 145"/>
                <a:gd name="T1" fmla="*/ 25 h 68"/>
                <a:gd name="T2" fmla="*/ 135 w 145"/>
                <a:gd name="T3" fmla="*/ 0 h 68"/>
                <a:gd name="T4" fmla="*/ 145 w 145"/>
                <a:gd name="T5" fmla="*/ 33 h 68"/>
                <a:gd name="T6" fmla="*/ 40 w 145"/>
                <a:gd name="T7" fmla="*/ 64 h 68"/>
                <a:gd name="T8" fmla="*/ 8 w 145"/>
                <a:gd name="T9" fmla="*/ 56 h 68"/>
                <a:gd name="T10" fmla="*/ 19 w 145"/>
                <a:gd name="T11" fmla="*/ 25 h 68"/>
              </a:gdLst>
              <a:ahLst/>
              <a:cxnLst>
                <a:cxn ang="0">
                  <a:pos x="T0" y="T1"/>
                </a:cxn>
                <a:cxn ang="0">
                  <a:pos x="T2" y="T3"/>
                </a:cxn>
                <a:cxn ang="0">
                  <a:pos x="T4" y="T5"/>
                </a:cxn>
                <a:cxn ang="0">
                  <a:pos x="T6" y="T7"/>
                </a:cxn>
                <a:cxn ang="0">
                  <a:pos x="T8" y="T9"/>
                </a:cxn>
                <a:cxn ang="0">
                  <a:pos x="T10" y="T11"/>
                </a:cxn>
              </a:cxnLst>
              <a:rect l="0" t="0" r="r" b="b"/>
              <a:pathLst>
                <a:path w="145" h="68">
                  <a:moveTo>
                    <a:pt x="19" y="25"/>
                  </a:moveTo>
                  <a:cubicBezTo>
                    <a:pt x="135" y="0"/>
                    <a:pt x="135" y="0"/>
                    <a:pt x="135" y="0"/>
                  </a:cubicBezTo>
                  <a:cubicBezTo>
                    <a:pt x="145" y="33"/>
                    <a:pt x="145" y="33"/>
                    <a:pt x="145" y="33"/>
                  </a:cubicBezTo>
                  <a:cubicBezTo>
                    <a:pt x="145" y="33"/>
                    <a:pt x="47" y="62"/>
                    <a:pt x="40" y="64"/>
                  </a:cubicBezTo>
                  <a:cubicBezTo>
                    <a:pt x="33" y="66"/>
                    <a:pt x="16" y="68"/>
                    <a:pt x="8" y="56"/>
                  </a:cubicBezTo>
                  <a:cubicBezTo>
                    <a:pt x="0" y="43"/>
                    <a:pt x="13" y="27"/>
                    <a:pt x="19" y="25"/>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49"/>
            <p:cNvSpPr/>
            <p:nvPr/>
          </p:nvSpPr>
          <p:spPr bwMode="auto">
            <a:xfrm>
              <a:off x="3449639" y="639762"/>
              <a:ext cx="47625" cy="58738"/>
            </a:xfrm>
            <a:custGeom>
              <a:avLst/>
              <a:gdLst>
                <a:gd name="T0" fmla="*/ 23 w 30"/>
                <a:gd name="T1" fmla="*/ 0 h 37"/>
                <a:gd name="T2" fmla="*/ 0 w 30"/>
                <a:gd name="T3" fmla="*/ 1 h 37"/>
                <a:gd name="T4" fmla="*/ 4 w 30"/>
                <a:gd name="T5" fmla="*/ 18 h 37"/>
                <a:gd name="T6" fmla="*/ 16 w 30"/>
                <a:gd name="T7" fmla="*/ 20 h 37"/>
                <a:gd name="T8" fmla="*/ 5 w 30"/>
                <a:gd name="T9" fmla="*/ 25 h 37"/>
                <a:gd name="T10" fmla="*/ 8 w 30"/>
                <a:gd name="T11" fmla="*/ 37 h 37"/>
                <a:gd name="T12" fmla="*/ 30 w 30"/>
                <a:gd name="T13" fmla="*/ 30 h 37"/>
                <a:gd name="T14" fmla="*/ 23 w 30"/>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7">
                  <a:moveTo>
                    <a:pt x="23" y="0"/>
                  </a:moveTo>
                  <a:lnTo>
                    <a:pt x="0" y="1"/>
                  </a:lnTo>
                  <a:lnTo>
                    <a:pt x="4" y="18"/>
                  </a:lnTo>
                  <a:lnTo>
                    <a:pt x="16" y="20"/>
                  </a:lnTo>
                  <a:lnTo>
                    <a:pt x="5" y="25"/>
                  </a:lnTo>
                  <a:lnTo>
                    <a:pt x="8" y="37"/>
                  </a:lnTo>
                  <a:lnTo>
                    <a:pt x="30" y="30"/>
                  </a:lnTo>
                  <a:lnTo>
                    <a:pt x="23" y="0"/>
                  </a:lnTo>
                  <a:close/>
                </a:path>
              </a:pathLst>
            </a:custGeom>
            <a:solidFill>
              <a:srgbClr val="6363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advTm="4211"/>
    </mc:Choice>
    <mc:Fallback>
      <p:transition advTm="421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 y="5189896"/>
            <a:ext cx="12196763" cy="695961"/>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latin typeface="+mj-ea"/>
                <a:ea typeface="+mj-ea"/>
                <a:cs typeface="Times New Roman" panose="02020603050405020304" pitchFamily="18" charset="0"/>
              </a:rPr>
              <a:t>SERVICE</a:t>
            </a:r>
            <a:r>
              <a:rPr lang="zh-CN" altLang="en-US" sz="2800" b="1" kern="100">
                <a:latin typeface="+mj-ea"/>
                <a:ea typeface="+mj-ea"/>
                <a:cs typeface="Times New Roman" panose="02020603050405020304" pitchFamily="18" charset="0"/>
              </a:rPr>
              <a:t>服务理念</a:t>
            </a:r>
            <a:endParaRPr lang="zh-CN" altLang="en-US" sz="2800" b="1" kern="100">
              <a:latin typeface="+mj-ea"/>
              <a:ea typeface="+mj-ea"/>
              <a:cs typeface="Times New Roman" panose="02020603050405020304" pitchFamily="18" charset="0"/>
            </a:endParaRPr>
          </a:p>
        </p:txBody>
      </p:sp>
      <p:sp>
        <p:nvSpPr>
          <p:cNvPr id="21" name="矩形 20"/>
          <p:cNvSpPr/>
          <p:nvPr/>
        </p:nvSpPr>
        <p:spPr>
          <a:xfrm>
            <a:off x="873457" y="1405228"/>
            <a:ext cx="1174254" cy="1744878"/>
          </a:xfrm>
          <a:prstGeom prst="rect">
            <a:avLst/>
          </a:prstGeom>
          <a:solidFill>
            <a:schemeClr val="accent1"/>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11500">
                <a:solidFill>
                  <a:schemeClr val="bg1"/>
                </a:solidFill>
                <a:latin typeface="+mn-lt"/>
                <a:ea typeface="+mn-ea"/>
                <a:cs typeface="+mn-ea"/>
                <a:sym typeface="+mn-lt"/>
              </a:rPr>
              <a:t>E</a:t>
            </a:r>
            <a:endParaRPr lang="zh-CN" altLang="en-US" sz="11500">
              <a:solidFill>
                <a:schemeClr val="bg1"/>
              </a:solidFill>
              <a:latin typeface="+mn-lt"/>
              <a:ea typeface="+mn-ea"/>
              <a:cs typeface="+mn-ea"/>
              <a:sym typeface="+mn-lt"/>
            </a:endParaRPr>
          </a:p>
        </p:txBody>
      </p:sp>
      <p:sp>
        <p:nvSpPr>
          <p:cNvPr id="22" name="矩形 21"/>
          <p:cNvSpPr/>
          <p:nvPr/>
        </p:nvSpPr>
        <p:spPr>
          <a:xfrm>
            <a:off x="462355" y="3313970"/>
            <a:ext cx="1966946" cy="1077218"/>
          </a:xfrm>
          <a:prstGeom prst="rect">
            <a:avLst/>
          </a:prstGeom>
        </p:spPr>
        <p:txBody>
          <a:bodyPr wrap="square">
            <a:spAutoFit/>
          </a:bodyPr>
          <a:lstStyle/>
          <a:p>
            <a:pPr algn="ctr"/>
            <a:r>
              <a:rPr lang="en-US" altLang="zh-CN" sz="3200" kern="0">
                <a:latin typeface="+mn-lt"/>
                <a:ea typeface="+mn-ea"/>
                <a:cs typeface="+mn-ea"/>
                <a:sym typeface="+mn-lt"/>
              </a:rPr>
              <a:t>Excellent</a:t>
            </a:r>
            <a:endParaRPr lang="en-US" altLang="zh-CN" sz="3200" kern="0">
              <a:latin typeface="+mn-lt"/>
              <a:ea typeface="+mn-ea"/>
              <a:cs typeface="+mn-ea"/>
              <a:sym typeface="+mn-lt"/>
            </a:endParaRPr>
          </a:p>
          <a:p>
            <a:pPr algn="ctr"/>
            <a:r>
              <a:rPr lang="zh-CN" altLang="en-US" sz="3200" kern="0">
                <a:latin typeface="+mn-lt"/>
                <a:ea typeface="+mn-ea"/>
                <a:cs typeface="+mn-ea"/>
                <a:sym typeface="+mn-lt"/>
              </a:rPr>
              <a:t>出色</a:t>
            </a:r>
            <a:endParaRPr lang="zh-CN" altLang="en-US" sz="3200" kern="0">
              <a:latin typeface="+mn-lt"/>
              <a:ea typeface="+mn-ea"/>
              <a:cs typeface="+mn-ea"/>
              <a:sym typeface="+mn-lt"/>
            </a:endParaRPr>
          </a:p>
        </p:txBody>
      </p:sp>
      <p:sp>
        <p:nvSpPr>
          <p:cNvPr id="23" name="文本占位符 131076"/>
          <p:cNvSpPr txBox="1">
            <a:spLocks noRot="1" noChangeArrowheads="1"/>
          </p:cNvSpPr>
          <p:nvPr/>
        </p:nvSpPr>
        <p:spPr>
          <a:xfrm>
            <a:off x="2747733" y="1520400"/>
            <a:ext cx="4503299" cy="830997"/>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r>
              <a:rPr lang="zh-CN" altLang="en-US" sz="2400">
                <a:solidFill>
                  <a:schemeClr val="tx1"/>
                </a:solidFill>
                <a:latin typeface="+mn-lt"/>
                <a:ea typeface="+mn-ea"/>
                <a:cs typeface="+mn-ea"/>
                <a:sym typeface="+mn-lt"/>
              </a:rPr>
              <a:t>员工应该将每一程序、每一微小的服务工作都做得很出色。</a:t>
            </a:r>
            <a:endParaRPr lang="zh-CN" altLang="en-US" sz="2400">
              <a:solidFill>
                <a:schemeClr val="tx1"/>
              </a:solidFill>
              <a:latin typeface="+mn-lt"/>
              <a:ea typeface="+mn-ea"/>
              <a:cs typeface="+mn-ea"/>
              <a:sym typeface="+mn-lt"/>
            </a:endParaRPr>
          </a:p>
        </p:txBody>
      </p:sp>
      <p:sp>
        <p:nvSpPr>
          <p:cNvPr id="24" name="矩形 23"/>
          <p:cNvSpPr/>
          <p:nvPr/>
        </p:nvSpPr>
        <p:spPr>
          <a:xfrm>
            <a:off x="2786601" y="2454215"/>
            <a:ext cx="3464437"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latin typeface="+mn-lt"/>
                <a:ea typeface="+mn-ea"/>
                <a:cs typeface="+mn-ea"/>
                <a:sym typeface="+mn-lt"/>
              </a:rPr>
              <a:t>小事做细，细节做到极致！</a:t>
            </a:r>
            <a:endParaRPr lang="zh-CN" altLang="en-US" sz="2000" kern="0">
              <a:latin typeface="+mn-lt"/>
              <a:ea typeface="+mn-ea"/>
              <a:cs typeface="+mn-ea"/>
              <a:sym typeface="+mn-lt"/>
            </a:endParaRPr>
          </a:p>
        </p:txBody>
      </p:sp>
      <p:sp>
        <p:nvSpPr>
          <p:cNvPr id="25" name="标题 175107"/>
          <p:cNvSpPr txBox="1">
            <a:spLocks noRot="1"/>
          </p:cNvSpPr>
          <p:nvPr/>
        </p:nvSpPr>
        <p:spPr>
          <a:xfrm>
            <a:off x="2786601" y="3128201"/>
            <a:ext cx="4626592" cy="107721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000" kern="0">
                <a:solidFill>
                  <a:schemeClr val="accent1"/>
                </a:solidFill>
                <a:latin typeface="微软雅黑 Light" panose="020B0502040204020203" pitchFamily="34" charset="-122"/>
                <a:ea typeface="微软雅黑 Light" panose="020B0502040204020203" pitchFamily="34" charset="-122"/>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400" b="1" noProof="1">
                <a:solidFill>
                  <a:schemeClr val="tx1"/>
                </a:solidFill>
                <a:latin typeface="+mn-lt"/>
                <a:ea typeface="+mn-ea"/>
                <a:cs typeface="+mn-ea"/>
                <a:sym typeface="+mn-lt"/>
              </a:rPr>
              <a:t>出色的服务</a:t>
            </a:r>
            <a:br>
              <a:rPr lang="zh-CN" altLang="en-US">
                <a:solidFill>
                  <a:schemeClr val="tx1"/>
                </a:solidFill>
                <a:latin typeface="+mn-lt"/>
                <a:ea typeface="+mn-ea"/>
                <a:cs typeface="+mn-ea"/>
                <a:sym typeface="+mn-lt"/>
              </a:rPr>
            </a:br>
            <a:r>
              <a:rPr lang="zh-CN" altLang="en-US" noProof="1">
                <a:solidFill>
                  <a:schemeClr val="tx1"/>
                </a:solidFill>
                <a:latin typeface="+mn-lt"/>
                <a:ea typeface="+mn-ea"/>
                <a:cs typeface="+mn-ea"/>
                <a:sym typeface="+mn-lt"/>
              </a:rPr>
              <a:t>不是将一件事做好一千次，而是做好千分之一件事！</a:t>
            </a:r>
            <a:endParaRPr lang="zh-CN" altLang="en-US" noProof="1">
              <a:solidFill>
                <a:schemeClr val="tx1"/>
              </a:solidFill>
              <a:latin typeface="+mn-lt"/>
              <a:ea typeface="+mn-ea"/>
              <a:cs typeface="+mn-ea"/>
              <a:sym typeface="+mn-lt"/>
            </a:endParaRPr>
          </a:p>
        </p:txBody>
      </p:sp>
      <p:sp>
        <p:nvSpPr>
          <p:cNvPr id="26" name="文本框 175108"/>
          <p:cNvSpPr txBox="1">
            <a:spLocks noChangeArrowheads="1"/>
          </p:cNvSpPr>
          <p:nvPr/>
        </p:nvSpPr>
        <p:spPr bwMode="auto">
          <a:xfrm>
            <a:off x="2742798" y="5283886"/>
            <a:ext cx="6032421" cy="4616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400" b="1" kern="0">
                <a:solidFill>
                  <a:schemeClr val="bg2"/>
                </a:solidFill>
                <a:latin typeface="微软雅黑 Light" panose="020B0502040204020203" pitchFamily="34" charset="-122"/>
                <a:ea typeface="微软雅黑 Light" panose="020B0502040204020203" pitchFamily="34" charset="-122"/>
              </a:defRPr>
            </a:lvl1pPr>
            <a:lvl2pPr eaLnBrk="1" hangingPunct="1">
              <a:defRPr sz="2400">
                <a:solidFill>
                  <a:schemeClr val="tx2"/>
                </a:solidFill>
                <a:ea typeface="微软雅黑" panose="020B0503020204020204" pitchFamily="34" charset="-122"/>
              </a:defRPr>
            </a:lvl2pPr>
            <a:lvl3pPr eaLnBrk="1" hangingPunct="1">
              <a:defRPr sz="2400">
                <a:solidFill>
                  <a:schemeClr val="tx2"/>
                </a:solidFill>
                <a:ea typeface="微软雅黑" panose="020B0503020204020204" pitchFamily="34" charset="-122"/>
              </a:defRPr>
            </a:lvl3pPr>
            <a:lvl4pPr eaLnBrk="1" hangingPunct="1">
              <a:defRPr sz="2400">
                <a:solidFill>
                  <a:schemeClr val="tx2"/>
                </a:solidFill>
                <a:ea typeface="微软雅黑" panose="020B0503020204020204" pitchFamily="34" charset="-122"/>
              </a:defRPr>
            </a:lvl4pPr>
            <a:lvl5pPr eaLnBrk="1" hangingPunct="1">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a:solidFill>
                  <a:schemeClr val="bg1"/>
                </a:solidFill>
                <a:latin typeface="+mn-lt"/>
                <a:ea typeface="+mn-ea"/>
                <a:cs typeface="+mn-ea"/>
                <a:sym typeface="+mn-lt"/>
              </a:rPr>
              <a:t>每一次服务都是全新的，而不是简单地重复</a:t>
            </a:r>
            <a:endParaRPr lang="zh-CN" altLang="en-US">
              <a:solidFill>
                <a:schemeClr val="bg1"/>
              </a:solidFill>
              <a:latin typeface="+mn-lt"/>
              <a:ea typeface="+mn-ea"/>
              <a:cs typeface="+mn-ea"/>
              <a:sym typeface="+mn-lt"/>
            </a:endParaRPr>
          </a:p>
        </p:txBody>
      </p:sp>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7564611" y="1520400"/>
            <a:ext cx="4626592" cy="360167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5138"/>
    </mc:Choice>
    <mc:Fallback>
      <p:transition advTm="513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630160" y="296865"/>
            <a:ext cx="7589690" cy="5046912"/>
          </a:xfrm>
          <a:prstGeom prst="rect">
            <a:avLst/>
          </a:prstGeom>
        </p:spPr>
      </p:pic>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latin typeface="+mj-ea"/>
                <a:ea typeface="+mj-ea"/>
                <a:cs typeface="Times New Roman" panose="02020603050405020304" pitchFamily="18" charset="0"/>
              </a:rPr>
              <a:t>SERVICE</a:t>
            </a:r>
            <a:r>
              <a:rPr lang="zh-CN" altLang="en-US" sz="2800" b="1" kern="100">
                <a:latin typeface="+mj-ea"/>
                <a:ea typeface="+mj-ea"/>
                <a:cs typeface="Times New Roman" panose="02020603050405020304" pitchFamily="18" charset="0"/>
              </a:rPr>
              <a:t>服务理念</a:t>
            </a:r>
            <a:endParaRPr lang="zh-CN" altLang="en-US" sz="2800" b="1" kern="100">
              <a:latin typeface="+mj-ea"/>
              <a:ea typeface="+mj-ea"/>
              <a:cs typeface="Times New Roman" panose="02020603050405020304" pitchFamily="18" charset="0"/>
            </a:endParaRPr>
          </a:p>
        </p:txBody>
      </p:sp>
      <p:sp>
        <p:nvSpPr>
          <p:cNvPr id="21" name="矩形 20"/>
          <p:cNvSpPr/>
          <p:nvPr/>
        </p:nvSpPr>
        <p:spPr>
          <a:xfrm>
            <a:off x="873457" y="1684122"/>
            <a:ext cx="1174254" cy="1744878"/>
          </a:xfrm>
          <a:prstGeom prst="rect">
            <a:avLst/>
          </a:prstGeom>
          <a:solidFill>
            <a:schemeClr val="accent1"/>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bg1"/>
                </a:solidFill>
                <a:latin typeface="+mn-lt"/>
                <a:ea typeface="+mn-ea"/>
                <a:cs typeface="+mn-ea"/>
                <a:sym typeface="+mn-lt"/>
              </a:rPr>
              <a:t>R</a:t>
            </a:r>
            <a:endParaRPr lang="zh-CN" altLang="en-US" sz="11500">
              <a:solidFill>
                <a:schemeClr val="bg1"/>
              </a:solidFill>
              <a:latin typeface="+mn-lt"/>
              <a:ea typeface="+mn-ea"/>
              <a:cs typeface="+mn-ea"/>
              <a:sym typeface="+mn-lt"/>
            </a:endParaRPr>
          </a:p>
        </p:txBody>
      </p:sp>
      <p:sp>
        <p:nvSpPr>
          <p:cNvPr id="22" name="矩形 21"/>
          <p:cNvSpPr/>
          <p:nvPr/>
        </p:nvSpPr>
        <p:spPr>
          <a:xfrm>
            <a:off x="462355" y="3592864"/>
            <a:ext cx="1966946" cy="1077218"/>
          </a:xfrm>
          <a:prstGeom prst="rect">
            <a:avLst/>
          </a:prstGeom>
        </p:spPr>
        <p:txBody>
          <a:bodyPr wrap="square">
            <a:spAutoFit/>
          </a:bodyPr>
          <a:lstStyle/>
          <a:p>
            <a:pPr algn="ctr"/>
            <a:r>
              <a:rPr lang="en-US" altLang="zh-CN" sz="3200" kern="0">
                <a:latin typeface="+mn-lt"/>
                <a:ea typeface="+mn-ea"/>
                <a:cs typeface="+mn-ea"/>
                <a:sym typeface="+mn-lt"/>
              </a:rPr>
              <a:t>Ready</a:t>
            </a:r>
            <a:endParaRPr lang="en-US" altLang="zh-CN" sz="3200" kern="0">
              <a:latin typeface="+mn-lt"/>
              <a:ea typeface="+mn-ea"/>
              <a:cs typeface="+mn-ea"/>
              <a:sym typeface="+mn-lt"/>
            </a:endParaRPr>
          </a:p>
          <a:p>
            <a:pPr algn="ctr"/>
            <a:r>
              <a:rPr lang="zh-CN" altLang="en-US" sz="3200" kern="0">
                <a:latin typeface="+mn-lt"/>
                <a:ea typeface="+mn-ea"/>
                <a:cs typeface="+mn-ea"/>
                <a:sym typeface="+mn-lt"/>
              </a:rPr>
              <a:t>准备好</a:t>
            </a:r>
            <a:endParaRPr lang="zh-CN" altLang="en-US" sz="3200" kern="0">
              <a:latin typeface="+mn-lt"/>
              <a:ea typeface="+mn-ea"/>
              <a:cs typeface="+mn-ea"/>
              <a:sym typeface="+mn-lt"/>
            </a:endParaRPr>
          </a:p>
        </p:txBody>
      </p:sp>
      <p:sp>
        <p:nvSpPr>
          <p:cNvPr id="23" name="文本占位符 131076"/>
          <p:cNvSpPr txBox="1">
            <a:spLocks noRot="1" noChangeArrowheads="1"/>
          </p:cNvSpPr>
          <p:nvPr/>
        </p:nvSpPr>
        <p:spPr>
          <a:xfrm>
            <a:off x="2957211" y="4203573"/>
            <a:ext cx="4793978" cy="523220"/>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r>
              <a:rPr lang="zh-CN" altLang="en-US">
                <a:solidFill>
                  <a:schemeClr val="tx1"/>
                </a:solidFill>
                <a:latin typeface="+mn-lt"/>
                <a:ea typeface="+mn-ea"/>
                <a:cs typeface="+mn-ea"/>
                <a:sym typeface="+mn-lt"/>
              </a:rPr>
              <a:t>员工随时准备好为客户服务。</a:t>
            </a:r>
            <a:endParaRPr lang="zh-CN" altLang="en-US">
              <a:solidFill>
                <a:schemeClr val="tx1"/>
              </a:solidFill>
              <a:latin typeface="+mn-lt"/>
              <a:ea typeface="+mn-ea"/>
              <a:cs typeface="+mn-ea"/>
              <a:sym typeface="+mn-lt"/>
            </a:endParaRPr>
          </a:p>
        </p:txBody>
      </p:sp>
      <p:sp>
        <p:nvSpPr>
          <p:cNvPr id="24" name="矩形 23"/>
          <p:cNvSpPr/>
          <p:nvPr/>
        </p:nvSpPr>
        <p:spPr>
          <a:xfrm>
            <a:off x="2987437" y="5021332"/>
            <a:ext cx="6536551"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latin typeface="+mn-lt"/>
                <a:ea typeface="+mn-ea"/>
                <a:cs typeface="+mn-ea"/>
                <a:sym typeface="+mn-lt"/>
              </a:rPr>
              <a:t>物质准备：做好服务的物料工作</a:t>
            </a:r>
            <a:endParaRPr lang="zh-CN" altLang="en-US" sz="2000" kern="0">
              <a:latin typeface="+mn-lt"/>
              <a:ea typeface="+mn-ea"/>
              <a:cs typeface="+mn-ea"/>
              <a:sym typeface="+mn-lt"/>
            </a:endParaRPr>
          </a:p>
        </p:txBody>
      </p:sp>
      <p:sp>
        <p:nvSpPr>
          <p:cNvPr id="25" name="矩形 24"/>
          <p:cNvSpPr/>
          <p:nvPr/>
        </p:nvSpPr>
        <p:spPr>
          <a:xfrm>
            <a:off x="2987438" y="5569116"/>
            <a:ext cx="6272749"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latin typeface="+mn-lt"/>
                <a:ea typeface="+mn-ea"/>
                <a:cs typeface="+mn-ea"/>
                <a:sym typeface="+mn-lt"/>
              </a:rPr>
              <a:t>心理准备：做好接待客户的心理准备。</a:t>
            </a:r>
            <a:endParaRPr lang="zh-CN" altLang="en-US" sz="2000" kern="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Tm="3635"/>
    </mc:Choice>
    <mc:Fallback>
      <p:transition advTm="3635"/>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latin typeface="+mj-ea"/>
                <a:ea typeface="+mj-ea"/>
                <a:cs typeface="Times New Roman" panose="02020603050405020304" pitchFamily="18" charset="0"/>
              </a:rPr>
              <a:t>SERVICE</a:t>
            </a:r>
            <a:r>
              <a:rPr lang="zh-CN" altLang="en-US" sz="2800" b="1" kern="100">
                <a:latin typeface="+mj-ea"/>
                <a:ea typeface="+mj-ea"/>
                <a:cs typeface="Times New Roman" panose="02020603050405020304" pitchFamily="18" charset="0"/>
              </a:rPr>
              <a:t>服务理念</a:t>
            </a:r>
            <a:endParaRPr lang="zh-CN" altLang="en-US" sz="2800" b="1" kern="100">
              <a:latin typeface="+mj-ea"/>
              <a:ea typeface="+mj-ea"/>
              <a:cs typeface="Times New Roman" panose="02020603050405020304" pitchFamily="18" charset="0"/>
            </a:endParaRPr>
          </a:p>
        </p:txBody>
      </p:sp>
      <p:sp>
        <p:nvSpPr>
          <p:cNvPr id="21" name="矩形 20"/>
          <p:cNvSpPr/>
          <p:nvPr/>
        </p:nvSpPr>
        <p:spPr>
          <a:xfrm>
            <a:off x="873457" y="1601468"/>
            <a:ext cx="1174254" cy="1744878"/>
          </a:xfrm>
          <a:prstGeom prst="rect">
            <a:avLst/>
          </a:prstGeom>
          <a:solidFill>
            <a:schemeClr val="accent1"/>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bg1"/>
                </a:solidFill>
                <a:latin typeface="+mn-lt"/>
                <a:ea typeface="+mn-ea"/>
                <a:cs typeface="+mn-ea"/>
                <a:sym typeface="+mn-lt"/>
              </a:rPr>
              <a:t>I</a:t>
            </a:r>
            <a:endParaRPr lang="zh-CN" altLang="en-US" sz="11500">
              <a:solidFill>
                <a:schemeClr val="bg1"/>
              </a:solidFill>
              <a:latin typeface="+mn-lt"/>
              <a:ea typeface="+mn-ea"/>
              <a:cs typeface="+mn-ea"/>
              <a:sym typeface="+mn-lt"/>
            </a:endParaRPr>
          </a:p>
        </p:txBody>
      </p:sp>
      <p:sp>
        <p:nvSpPr>
          <p:cNvPr id="22" name="矩形 21"/>
          <p:cNvSpPr/>
          <p:nvPr/>
        </p:nvSpPr>
        <p:spPr>
          <a:xfrm>
            <a:off x="462355" y="3510210"/>
            <a:ext cx="1966946" cy="1077218"/>
          </a:xfrm>
          <a:prstGeom prst="rect">
            <a:avLst/>
          </a:prstGeom>
        </p:spPr>
        <p:txBody>
          <a:bodyPr wrap="square">
            <a:spAutoFit/>
          </a:bodyPr>
          <a:lstStyle/>
          <a:p>
            <a:pPr algn="ctr"/>
            <a:r>
              <a:rPr lang="en-US" altLang="zh-CN" sz="3200" kern="0">
                <a:latin typeface="+mn-lt"/>
                <a:ea typeface="+mn-ea"/>
                <a:cs typeface="+mn-ea"/>
                <a:sym typeface="+mn-lt"/>
              </a:rPr>
              <a:t>Inviting</a:t>
            </a:r>
            <a:endParaRPr lang="en-US" altLang="zh-CN" sz="3200" kern="0">
              <a:latin typeface="+mn-lt"/>
              <a:ea typeface="+mn-ea"/>
              <a:cs typeface="+mn-ea"/>
              <a:sym typeface="+mn-lt"/>
            </a:endParaRPr>
          </a:p>
          <a:p>
            <a:pPr algn="ctr"/>
            <a:r>
              <a:rPr lang="zh-CN" altLang="en-US" sz="3200" kern="0">
                <a:latin typeface="+mn-lt"/>
                <a:ea typeface="+mn-ea"/>
                <a:cs typeface="+mn-ea"/>
                <a:sym typeface="+mn-lt"/>
              </a:rPr>
              <a:t>邀请</a:t>
            </a:r>
            <a:endParaRPr lang="zh-CN" altLang="en-US" sz="3200" kern="0">
              <a:latin typeface="+mn-lt"/>
              <a:ea typeface="+mn-ea"/>
              <a:cs typeface="+mn-ea"/>
              <a:sym typeface="+mn-lt"/>
            </a:endParaRPr>
          </a:p>
        </p:txBody>
      </p:sp>
      <p:sp>
        <p:nvSpPr>
          <p:cNvPr id="23" name="文本占位符 131076"/>
          <p:cNvSpPr txBox="1">
            <a:spLocks noRot="1" noChangeArrowheads="1"/>
          </p:cNvSpPr>
          <p:nvPr/>
        </p:nvSpPr>
        <p:spPr>
          <a:xfrm>
            <a:off x="3006092" y="1554929"/>
            <a:ext cx="5617439" cy="1137491"/>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lnSpc>
                <a:spcPct val="150000"/>
              </a:lnSpc>
            </a:pPr>
            <a:r>
              <a:rPr lang="zh-CN" altLang="en-US" sz="2400">
                <a:solidFill>
                  <a:schemeClr val="tx1"/>
                </a:solidFill>
                <a:latin typeface="+mn-lt"/>
                <a:ea typeface="+mn-ea"/>
                <a:cs typeface="+mn-ea"/>
                <a:sym typeface="+mn-lt"/>
              </a:rPr>
              <a:t>员工在每一次服务结束时，都应显示出诚意和敬意，主动邀请宾客再次光临。</a:t>
            </a:r>
            <a:endParaRPr lang="zh-CN" altLang="en-US" sz="2400">
              <a:solidFill>
                <a:schemeClr val="tx1"/>
              </a:solidFill>
              <a:latin typeface="+mn-lt"/>
              <a:ea typeface="+mn-ea"/>
              <a:cs typeface="+mn-ea"/>
              <a:sym typeface="+mn-lt"/>
            </a:endParaRPr>
          </a:p>
        </p:txBody>
      </p:sp>
      <p:sp>
        <p:nvSpPr>
          <p:cNvPr id="25" name="矩形 24"/>
          <p:cNvSpPr/>
          <p:nvPr/>
        </p:nvSpPr>
        <p:spPr>
          <a:xfrm>
            <a:off x="2990991" y="2976230"/>
            <a:ext cx="5651214"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latin typeface="+mn-lt"/>
                <a:ea typeface="+mn-ea"/>
                <a:cs typeface="+mn-ea"/>
                <a:sym typeface="+mn-lt"/>
              </a:rPr>
              <a:t>主动邀请客户再次光临，既是一种礼貌，也可能为本店再次带来业务，增加业绩。</a:t>
            </a:r>
            <a:endParaRPr lang="zh-CN" altLang="en-US" sz="2000" kern="0">
              <a:latin typeface="+mn-lt"/>
              <a:ea typeface="+mn-ea"/>
              <a:cs typeface="+mn-ea"/>
              <a:sym typeface="+mn-lt"/>
            </a:endParaRPr>
          </a:p>
        </p:txBody>
      </p:sp>
      <p:grpSp>
        <p:nvGrpSpPr>
          <p:cNvPr id="9" name="组合 8"/>
          <p:cNvGrpSpPr/>
          <p:nvPr/>
        </p:nvGrpSpPr>
        <p:grpSpPr>
          <a:xfrm flipH="1">
            <a:off x="8165705" y="1341810"/>
            <a:ext cx="4295081" cy="7646754"/>
            <a:chOff x="3909202" y="-479425"/>
            <a:chExt cx="1987550" cy="3538538"/>
          </a:xfrm>
        </p:grpSpPr>
        <p:grpSp>
          <p:nvGrpSpPr>
            <p:cNvPr id="10" name="组合 9"/>
            <p:cNvGrpSpPr/>
            <p:nvPr/>
          </p:nvGrpSpPr>
          <p:grpSpPr>
            <a:xfrm>
              <a:off x="4806140" y="-325438"/>
              <a:ext cx="1090612" cy="1214438"/>
              <a:chOff x="6115051" y="-122238"/>
              <a:chExt cx="1090612" cy="1214438"/>
            </a:xfrm>
          </p:grpSpPr>
          <p:sp>
            <p:nvSpPr>
              <p:cNvPr id="54" name="Freeform 52"/>
              <p:cNvSpPr/>
              <p:nvPr/>
            </p:nvSpPr>
            <p:spPr bwMode="auto">
              <a:xfrm>
                <a:off x="6897688" y="393700"/>
                <a:ext cx="161925" cy="176213"/>
              </a:xfrm>
              <a:custGeom>
                <a:avLst/>
                <a:gdLst>
                  <a:gd name="T0" fmla="*/ 40 w 43"/>
                  <a:gd name="T1" fmla="*/ 2 h 47"/>
                  <a:gd name="T2" fmla="*/ 40 w 43"/>
                  <a:gd name="T3" fmla="*/ 2 h 47"/>
                  <a:gd name="T4" fmla="*/ 41 w 43"/>
                  <a:gd name="T5" fmla="*/ 9 h 47"/>
                  <a:gd name="T6" fmla="*/ 12 w 43"/>
                  <a:gd name="T7" fmla="*/ 44 h 47"/>
                  <a:gd name="T8" fmla="*/ 3 w 43"/>
                  <a:gd name="T9" fmla="*/ 45 h 47"/>
                  <a:gd name="T10" fmla="*/ 3 w 43"/>
                  <a:gd name="T11" fmla="*/ 45 h 47"/>
                  <a:gd name="T12" fmla="*/ 2 w 43"/>
                  <a:gd name="T13" fmla="*/ 38 h 47"/>
                  <a:gd name="T14" fmla="*/ 31 w 43"/>
                  <a:gd name="T15" fmla="*/ 3 h 47"/>
                  <a:gd name="T16" fmla="*/ 40 w 43"/>
                  <a:gd name="T17"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7">
                    <a:moveTo>
                      <a:pt x="40" y="2"/>
                    </a:moveTo>
                    <a:cubicBezTo>
                      <a:pt x="40" y="2"/>
                      <a:pt x="40" y="2"/>
                      <a:pt x="40" y="2"/>
                    </a:cubicBezTo>
                    <a:cubicBezTo>
                      <a:pt x="42" y="4"/>
                      <a:pt x="43" y="7"/>
                      <a:pt x="41" y="9"/>
                    </a:cubicBezTo>
                    <a:cubicBezTo>
                      <a:pt x="12" y="44"/>
                      <a:pt x="12" y="44"/>
                      <a:pt x="12" y="44"/>
                    </a:cubicBezTo>
                    <a:cubicBezTo>
                      <a:pt x="10" y="46"/>
                      <a:pt x="6" y="47"/>
                      <a:pt x="3" y="45"/>
                    </a:cubicBezTo>
                    <a:cubicBezTo>
                      <a:pt x="3" y="45"/>
                      <a:pt x="3" y="45"/>
                      <a:pt x="3" y="45"/>
                    </a:cubicBezTo>
                    <a:cubicBezTo>
                      <a:pt x="0" y="43"/>
                      <a:pt x="0" y="40"/>
                      <a:pt x="2" y="38"/>
                    </a:cubicBezTo>
                    <a:cubicBezTo>
                      <a:pt x="31" y="3"/>
                      <a:pt x="31" y="3"/>
                      <a:pt x="31" y="3"/>
                    </a:cubicBezTo>
                    <a:cubicBezTo>
                      <a:pt x="33" y="1"/>
                      <a:pt x="37" y="0"/>
                      <a:pt x="40" y="2"/>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3"/>
              <p:cNvSpPr/>
              <p:nvPr/>
            </p:nvSpPr>
            <p:spPr bwMode="auto">
              <a:xfrm>
                <a:off x="6780213" y="490537"/>
                <a:ext cx="241300" cy="255588"/>
              </a:xfrm>
              <a:custGeom>
                <a:avLst/>
                <a:gdLst>
                  <a:gd name="T0" fmla="*/ 0 w 64"/>
                  <a:gd name="T1" fmla="*/ 52 h 68"/>
                  <a:gd name="T2" fmla="*/ 20 w 64"/>
                  <a:gd name="T3" fmla="*/ 68 h 68"/>
                  <a:gd name="T4" fmla="*/ 40 w 64"/>
                  <a:gd name="T5" fmla="*/ 55 h 68"/>
                  <a:gd name="T6" fmla="*/ 64 w 64"/>
                  <a:gd name="T7" fmla="*/ 7 h 68"/>
                  <a:gd name="T8" fmla="*/ 47 w 64"/>
                  <a:gd name="T9" fmla="*/ 0 h 68"/>
                  <a:gd name="T10" fmla="*/ 10 w 64"/>
                  <a:gd name="T11" fmla="*/ 23 h 68"/>
                  <a:gd name="T12" fmla="*/ 0 w 64"/>
                  <a:gd name="T13" fmla="*/ 52 h 68"/>
                </a:gdLst>
                <a:ahLst/>
                <a:cxnLst>
                  <a:cxn ang="0">
                    <a:pos x="T0" y="T1"/>
                  </a:cxn>
                  <a:cxn ang="0">
                    <a:pos x="T2" y="T3"/>
                  </a:cxn>
                  <a:cxn ang="0">
                    <a:pos x="T4" y="T5"/>
                  </a:cxn>
                  <a:cxn ang="0">
                    <a:pos x="T6" y="T7"/>
                  </a:cxn>
                  <a:cxn ang="0">
                    <a:pos x="T8" y="T9"/>
                  </a:cxn>
                  <a:cxn ang="0">
                    <a:pos x="T10" y="T11"/>
                  </a:cxn>
                  <a:cxn ang="0">
                    <a:pos x="T12" y="T13"/>
                  </a:cxn>
                </a:cxnLst>
                <a:rect l="0" t="0" r="r" b="b"/>
                <a:pathLst>
                  <a:path w="64" h="68">
                    <a:moveTo>
                      <a:pt x="0" y="52"/>
                    </a:moveTo>
                    <a:cubicBezTo>
                      <a:pt x="20" y="68"/>
                      <a:pt x="20" y="68"/>
                      <a:pt x="20" y="68"/>
                    </a:cubicBezTo>
                    <a:cubicBezTo>
                      <a:pt x="40" y="55"/>
                      <a:pt x="40" y="55"/>
                      <a:pt x="40" y="55"/>
                    </a:cubicBezTo>
                    <a:cubicBezTo>
                      <a:pt x="50" y="47"/>
                      <a:pt x="60" y="19"/>
                      <a:pt x="64" y="7"/>
                    </a:cubicBezTo>
                    <a:cubicBezTo>
                      <a:pt x="47" y="0"/>
                      <a:pt x="47" y="0"/>
                      <a:pt x="47" y="0"/>
                    </a:cubicBezTo>
                    <a:cubicBezTo>
                      <a:pt x="10" y="23"/>
                      <a:pt x="10" y="23"/>
                      <a:pt x="10" y="23"/>
                    </a:cubicBezTo>
                    <a:lnTo>
                      <a:pt x="0" y="52"/>
                    </a:ln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4"/>
              <p:cNvSpPr/>
              <p:nvPr/>
            </p:nvSpPr>
            <p:spPr bwMode="auto">
              <a:xfrm>
                <a:off x="6799263" y="-122238"/>
                <a:ext cx="406400" cy="955675"/>
              </a:xfrm>
              <a:custGeom>
                <a:avLst/>
                <a:gdLst>
                  <a:gd name="T0" fmla="*/ 247 w 256"/>
                  <a:gd name="T1" fmla="*/ 0 h 602"/>
                  <a:gd name="T2" fmla="*/ 256 w 256"/>
                  <a:gd name="T3" fmla="*/ 5 h 602"/>
                  <a:gd name="T4" fmla="*/ 24 w 256"/>
                  <a:gd name="T5" fmla="*/ 602 h 602"/>
                  <a:gd name="T6" fmla="*/ 0 w 256"/>
                  <a:gd name="T7" fmla="*/ 592 h 602"/>
                  <a:gd name="T8" fmla="*/ 247 w 256"/>
                  <a:gd name="T9" fmla="*/ 0 h 602"/>
                </a:gdLst>
                <a:ahLst/>
                <a:cxnLst>
                  <a:cxn ang="0">
                    <a:pos x="T0" y="T1"/>
                  </a:cxn>
                  <a:cxn ang="0">
                    <a:pos x="T2" y="T3"/>
                  </a:cxn>
                  <a:cxn ang="0">
                    <a:pos x="T4" y="T5"/>
                  </a:cxn>
                  <a:cxn ang="0">
                    <a:pos x="T6" y="T7"/>
                  </a:cxn>
                  <a:cxn ang="0">
                    <a:pos x="T8" y="T9"/>
                  </a:cxn>
                </a:cxnLst>
                <a:rect l="0" t="0" r="r" b="b"/>
                <a:pathLst>
                  <a:path w="256" h="602">
                    <a:moveTo>
                      <a:pt x="247" y="0"/>
                    </a:moveTo>
                    <a:lnTo>
                      <a:pt x="256" y="5"/>
                    </a:lnTo>
                    <a:lnTo>
                      <a:pt x="24" y="602"/>
                    </a:lnTo>
                    <a:lnTo>
                      <a:pt x="0" y="592"/>
                    </a:lnTo>
                    <a:lnTo>
                      <a:pt x="247" y="0"/>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5"/>
              <p:cNvSpPr/>
              <p:nvPr/>
            </p:nvSpPr>
            <p:spPr bwMode="auto">
              <a:xfrm>
                <a:off x="6810376" y="442912"/>
                <a:ext cx="139700" cy="173038"/>
              </a:xfrm>
              <a:custGeom>
                <a:avLst/>
                <a:gdLst>
                  <a:gd name="T0" fmla="*/ 3 w 37"/>
                  <a:gd name="T1" fmla="*/ 43 h 46"/>
                  <a:gd name="T2" fmla="*/ 5 w 37"/>
                  <a:gd name="T3" fmla="*/ 46 h 46"/>
                  <a:gd name="T4" fmla="*/ 9 w 37"/>
                  <a:gd name="T5" fmla="*/ 43 h 46"/>
                  <a:gd name="T6" fmla="*/ 34 w 37"/>
                  <a:gd name="T7" fmla="*/ 16 h 46"/>
                  <a:gd name="T8" fmla="*/ 36 w 37"/>
                  <a:gd name="T9" fmla="*/ 7 h 46"/>
                  <a:gd name="T10" fmla="*/ 31 w 37"/>
                  <a:gd name="T11" fmla="*/ 2 h 46"/>
                  <a:gd name="T12" fmla="*/ 2 w 37"/>
                  <a:gd name="T13" fmla="*/ 33 h 46"/>
                  <a:gd name="T14" fmla="*/ 3 w 37"/>
                  <a:gd name="T15" fmla="*/ 4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6">
                    <a:moveTo>
                      <a:pt x="3" y="43"/>
                    </a:moveTo>
                    <a:cubicBezTo>
                      <a:pt x="5" y="46"/>
                      <a:pt x="5" y="46"/>
                      <a:pt x="5" y="46"/>
                    </a:cubicBezTo>
                    <a:cubicBezTo>
                      <a:pt x="9" y="43"/>
                      <a:pt x="9" y="43"/>
                      <a:pt x="9" y="43"/>
                    </a:cubicBezTo>
                    <a:cubicBezTo>
                      <a:pt x="34" y="16"/>
                      <a:pt x="34" y="16"/>
                      <a:pt x="34" y="16"/>
                    </a:cubicBezTo>
                    <a:cubicBezTo>
                      <a:pt x="37" y="13"/>
                      <a:pt x="37" y="10"/>
                      <a:pt x="36" y="7"/>
                    </a:cubicBezTo>
                    <a:cubicBezTo>
                      <a:pt x="36" y="5"/>
                      <a:pt x="32" y="0"/>
                      <a:pt x="31" y="2"/>
                    </a:cubicBezTo>
                    <a:cubicBezTo>
                      <a:pt x="2" y="33"/>
                      <a:pt x="2" y="33"/>
                      <a:pt x="2" y="33"/>
                    </a:cubicBezTo>
                    <a:cubicBezTo>
                      <a:pt x="0" y="35"/>
                      <a:pt x="0" y="40"/>
                      <a:pt x="3" y="4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6"/>
              <p:cNvSpPr/>
              <p:nvPr/>
            </p:nvSpPr>
            <p:spPr bwMode="auto">
              <a:xfrm>
                <a:off x="6908801" y="446087"/>
                <a:ext cx="30163" cy="33338"/>
              </a:xfrm>
              <a:custGeom>
                <a:avLst/>
                <a:gdLst>
                  <a:gd name="T0" fmla="*/ 7 w 8"/>
                  <a:gd name="T1" fmla="*/ 0 h 9"/>
                  <a:gd name="T2" fmla="*/ 5 w 8"/>
                  <a:gd name="T3" fmla="*/ 0 h 9"/>
                  <a:gd name="T4" fmla="*/ 0 w 8"/>
                  <a:gd name="T5" fmla="*/ 7 h 9"/>
                  <a:gd name="T6" fmla="*/ 7 w 8"/>
                  <a:gd name="T7" fmla="*/ 3 h 9"/>
                  <a:gd name="T8" fmla="*/ 7 w 8"/>
                  <a:gd name="T9" fmla="*/ 0 h 9"/>
                </a:gdLst>
                <a:ahLst/>
                <a:cxnLst>
                  <a:cxn ang="0">
                    <a:pos x="T0" y="T1"/>
                  </a:cxn>
                  <a:cxn ang="0">
                    <a:pos x="T2" y="T3"/>
                  </a:cxn>
                  <a:cxn ang="0">
                    <a:pos x="T4" y="T5"/>
                  </a:cxn>
                  <a:cxn ang="0">
                    <a:pos x="T6" y="T7"/>
                  </a:cxn>
                  <a:cxn ang="0">
                    <a:pos x="T8" y="T9"/>
                  </a:cxn>
                </a:cxnLst>
                <a:rect l="0" t="0" r="r" b="b"/>
                <a:pathLst>
                  <a:path w="8" h="9">
                    <a:moveTo>
                      <a:pt x="7" y="0"/>
                    </a:moveTo>
                    <a:cubicBezTo>
                      <a:pt x="6" y="0"/>
                      <a:pt x="6" y="0"/>
                      <a:pt x="5" y="0"/>
                    </a:cubicBezTo>
                    <a:cubicBezTo>
                      <a:pt x="0" y="7"/>
                      <a:pt x="0" y="7"/>
                      <a:pt x="0" y="7"/>
                    </a:cubicBezTo>
                    <a:cubicBezTo>
                      <a:pt x="3" y="9"/>
                      <a:pt x="6" y="6"/>
                      <a:pt x="7" y="3"/>
                    </a:cubicBezTo>
                    <a:cubicBezTo>
                      <a:pt x="8" y="2"/>
                      <a:pt x="7" y="1"/>
                      <a:pt x="7" y="0"/>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7"/>
              <p:cNvSpPr/>
              <p:nvPr/>
            </p:nvSpPr>
            <p:spPr bwMode="auto">
              <a:xfrm>
                <a:off x="6905626" y="611187"/>
                <a:ext cx="71438" cy="52388"/>
              </a:xfrm>
              <a:custGeom>
                <a:avLst/>
                <a:gdLst>
                  <a:gd name="T0" fmla="*/ 18 w 19"/>
                  <a:gd name="T1" fmla="*/ 3 h 14"/>
                  <a:gd name="T2" fmla="*/ 18 w 19"/>
                  <a:gd name="T3" fmla="*/ 3 h 14"/>
                  <a:gd name="T4" fmla="*/ 16 w 19"/>
                  <a:gd name="T5" fmla="*/ 9 h 14"/>
                  <a:gd name="T6" fmla="*/ 8 w 19"/>
                  <a:gd name="T7" fmla="*/ 13 h 14"/>
                  <a:gd name="T8" fmla="*/ 1 w 19"/>
                  <a:gd name="T9" fmla="*/ 11 h 14"/>
                  <a:gd name="T10" fmla="*/ 1 w 19"/>
                  <a:gd name="T11" fmla="*/ 11 h 14"/>
                  <a:gd name="T12" fmla="*/ 2 w 19"/>
                  <a:gd name="T13" fmla="*/ 5 h 14"/>
                  <a:gd name="T14" fmla="*/ 10 w 19"/>
                  <a:gd name="T15" fmla="*/ 1 h 14"/>
                  <a:gd name="T16" fmla="*/ 18 w 19"/>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18" y="3"/>
                    </a:moveTo>
                    <a:cubicBezTo>
                      <a:pt x="18" y="3"/>
                      <a:pt x="18" y="3"/>
                      <a:pt x="18" y="3"/>
                    </a:cubicBezTo>
                    <a:cubicBezTo>
                      <a:pt x="19" y="5"/>
                      <a:pt x="19" y="8"/>
                      <a:pt x="16" y="9"/>
                    </a:cubicBezTo>
                    <a:cubicBezTo>
                      <a:pt x="8" y="13"/>
                      <a:pt x="8" y="13"/>
                      <a:pt x="8" y="13"/>
                    </a:cubicBezTo>
                    <a:cubicBezTo>
                      <a:pt x="6" y="14"/>
                      <a:pt x="3" y="14"/>
                      <a:pt x="1" y="11"/>
                    </a:cubicBezTo>
                    <a:cubicBezTo>
                      <a:pt x="1" y="11"/>
                      <a:pt x="1" y="11"/>
                      <a:pt x="1" y="11"/>
                    </a:cubicBezTo>
                    <a:cubicBezTo>
                      <a:pt x="0" y="9"/>
                      <a:pt x="0" y="6"/>
                      <a:pt x="2" y="5"/>
                    </a:cubicBezTo>
                    <a:cubicBezTo>
                      <a:pt x="10" y="1"/>
                      <a:pt x="10" y="1"/>
                      <a:pt x="10" y="1"/>
                    </a:cubicBezTo>
                    <a:cubicBezTo>
                      <a:pt x="13" y="0"/>
                      <a:pt x="16" y="0"/>
                      <a:pt x="18" y="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8"/>
              <p:cNvSpPr/>
              <p:nvPr/>
            </p:nvSpPr>
            <p:spPr bwMode="auto">
              <a:xfrm>
                <a:off x="6923088" y="547687"/>
                <a:ext cx="79375" cy="63500"/>
              </a:xfrm>
              <a:custGeom>
                <a:avLst/>
                <a:gdLst>
                  <a:gd name="T0" fmla="*/ 19 w 21"/>
                  <a:gd name="T1" fmla="*/ 4 h 17"/>
                  <a:gd name="T2" fmla="*/ 19 w 21"/>
                  <a:gd name="T3" fmla="*/ 4 h 17"/>
                  <a:gd name="T4" fmla="*/ 18 w 21"/>
                  <a:gd name="T5" fmla="*/ 11 h 17"/>
                  <a:gd name="T6" fmla="*/ 10 w 21"/>
                  <a:gd name="T7" fmla="*/ 15 h 17"/>
                  <a:gd name="T8" fmla="*/ 2 w 21"/>
                  <a:gd name="T9" fmla="*/ 13 h 17"/>
                  <a:gd name="T10" fmla="*/ 2 w 21"/>
                  <a:gd name="T11" fmla="*/ 13 h 17"/>
                  <a:gd name="T12" fmla="*/ 3 w 21"/>
                  <a:gd name="T13" fmla="*/ 6 h 17"/>
                  <a:gd name="T14" fmla="*/ 11 w 21"/>
                  <a:gd name="T15" fmla="*/ 2 h 17"/>
                  <a:gd name="T16" fmla="*/ 19 w 21"/>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19" y="4"/>
                    </a:moveTo>
                    <a:cubicBezTo>
                      <a:pt x="19" y="4"/>
                      <a:pt x="19" y="4"/>
                      <a:pt x="19" y="4"/>
                    </a:cubicBezTo>
                    <a:cubicBezTo>
                      <a:pt x="21" y="7"/>
                      <a:pt x="20" y="10"/>
                      <a:pt x="18" y="11"/>
                    </a:cubicBezTo>
                    <a:cubicBezTo>
                      <a:pt x="10" y="15"/>
                      <a:pt x="10" y="15"/>
                      <a:pt x="10" y="15"/>
                    </a:cubicBezTo>
                    <a:cubicBezTo>
                      <a:pt x="7" y="17"/>
                      <a:pt x="3" y="16"/>
                      <a:pt x="2" y="13"/>
                    </a:cubicBezTo>
                    <a:cubicBezTo>
                      <a:pt x="2" y="13"/>
                      <a:pt x="2" y="13"/>
                      <a:pt x="2" y="13"/>
                    </a:cubicBezTo>
                    <a:cubicBezTo>
                      <a:pt x="0" y="11"/>
                      <a:pt x="0" y="7"/>
                      <a:pt x="3" y="6"/>
                    </a:cubicBezTo>
                    <a:cubicBezTo>
                      <a:pt x="11" y="2"/>
                      <a:pt x="11" y="2"/>
                      <a:pt x="11" y="2"/>
                    </a:cubicBezTo>
                    <a:cubicBezTo>
                      <a:pt x="14" y="0"/>
                      <a:pt x="17" y="1"/>
                      <a:pt x="1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9"/>
              <p:cNvSpPr/>
              <p:nvPr/>
            </p:nvSpPr>
            <p:spPr bwMode="auto">
              <a:xfrm>
                <a:off x="6927851" y="566737"/>
                <a:ext cx="44450" cy="41275"/>
              </a:xfrm>
              <a:custGeom>
                <a:avLst/>
                <a:gdLst>
                  <a:gd name="T0" fmla="*/ 10 w 12"/>
                  <a:gd name="T1" fmla="*/ 3 h 11"/>
                  <a:gd name="T2" fmla="*/ 10 w 12"/>
                  <a:gd name="T3" fmla="*/ 3 h 11"/>
                  <a:gd name="T4" fmla="*/ 9 w 12"/>
                  <a:gd name="T5" fmla="*/ 9 h 11"/>
                  <a:gd name="T6" fmla="*/ 8 w 12"/>
                  <a:gd name="T7" fmla="*/ 9 h 11"/>
                  <a:gd name="T8" fmla="*/ 1 w 12"/>
                  <a:gd name="T9" fmla="*/ 8 h 11"/>
                  <a:gd name="T10" fmla="*/ 1 w 12"/>
                  <a:gd name="T11" fmla="*/ 8 h 11"/>
                  <a:gd name="T12" fmla="*/ 3 w 12"/>
                  <a:gd name="T13" fmla="*/ 2 h 11"/>
                  <a:gd name="T14" fmla="*/ 3 w 12"/>
                  <a:gd name="T15" fmla="*/ 1 h 11"/>
                  <a:gd name="T16" fmla="*/ 10 w 12"/>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10" y="3"/>
                    </a:moveTo>
                    <a:cubicBezTo>
                      <a:pt x="10" y="3"/>
                      <a:pt x="10" y="3"/>
                      <a:pt x="10" y="3"/>
                    </a:cubicBezTo>
                    <a:cubicBezTo>
                      <a:pt x="12" y="5"/>
                      <a:pt x="11" y="8"/>
                      <a:pt x="9" y="9"/>
                    </a:cubicBezTo>
                    <a:cubicBezTo>
                      <a:pt x="8" y="9"/>
                      <a:pt x="8" y="9"/>
                      <a:pt x="8" y="9"/>
                    </a:cubicBezTo>
                    <a:cubicBezTo>
                      <a:pt x="6" y="11"/>
                      <a:pt x="3" y="10"/>
                      <a:pt x="1" y="8"/>
                    </a:cubicBezTo>
                    <a:cubicBezTo>
                      <a:pt x="1" y="8"/>
                      <a:pt x="1" y="8"/>
                      <a:pt x="1" y="8"/>
                    </a:cubicBezTo>
                    <a:cubicBezTo>
                      <a:pt x="0" y="6"/>
                      <a:pt x="0" y="3"/>
                      <a:pt x="3" y="2"/>
                    </a:cubicBezTo>
                    <a:cubicBezTo>
                      <a:pt x="3" y="1"/>
                      <a:pt x="3" y="1"/>
                      <a:pt x="3" y="1"/>
                    </a:cubicBezTo>
                    <a:cubicBezTo>
                      <a:pt x="6" y="0"/>
                      <a:pt x="9" y="1"/>
                      <a:pt x="10" y="3"/>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0"/>
              <p:cNvSpPr/>
              <p:nvPr/>
            </p:nvSpPr>
            <p:spPr bwMode="auto">
              <a:xfrm>
                <a:off x="6908801" y="627062"/>
                <a:ext cx="38100" cy="33338"/>
              </a:xfrm>
              <a:custGeom>
                <a:avLst/>
                <a:gdLst>
                  <a:gd name="T0" fmla="*/ 9 w 10"/>
                  <a:gd name="T1" fmla="*/ 2 h 9"/>
                  <a:gd name="T2" fmla="*/ 9 w 10"/>
                  <a:gd name="T3" fmla="*/ 2 h 9"/>
                  <a:gd name="T4" fmla="*/ 8 w 10"/>
                  <a:gd name="T5" fmla="*/ 8 h 9"/>
                  <a:gd name="T6" fmla="*/ 7 w 10"/>
                  <a:gd name="T7" fmla="*/ 8 h 9"/>
                  <a:gd name="T8" fmla="*/ 1 w 10"/>
                  <a:gd name="T9" fmla="*/ 7 h 9"/>
                  <a:gd name="T10" fmla="*/ 1 w 10"/>
                  <a:gd name="T11" fmla="*/ 7 h 9"/>
                  <a:gd name="T12" fmla="*/ 2 w 10"/>
                  <a:gd name="T13" fmla="*/ 1 h 9"/>
                  <a:gd name="T14" fmla="*/ 3 w 10"/>
                  <a:gd name="T15" fmla="*/ 1 h 9"/>
                  <a:gd name="T16" fmla="*/ 9 w 10"/>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9" y="2"/>
                    </a:moveTo>
                    <a:cubicBezTo>
                      <a:pt x="9" y="2"/>
                      <a:pt x="9" y="2"/>
                      <a:pt x="9" y="2"/>
                    </a:cubicBezTo>
                    <a:cubicBezTo>
                      <a:pt x="10" y="4"/>
                      <a:pt x="10" y="7"/>
                      <a:pt x="8" y="8"/>
                    </a:cubicBezTo>
                    <a:cubicBezTo>
                      <a:pt x="7" y="8"/>
                      <a:pt x="7" y="8"/>
                      <a:pt x="7" y="8"/>
                    </a:cubicBezTo>
                    <a:cubicBezTo>
                      <a:pt x="5" y="9"/>
                      <a:pt x="3" y="9"/>
                      <a:pt x="1" y="7"/>
                    </a:cubicBezTo>
                    <a:cubicBezTo>
                      <a:pt x="1" y="7"/>
                      <a:pt x="1" y="7"/>
                      <a:pt x="1" y="7"/>
                    </a:cubicBezTo>
                    <a:cubicBezTo>
                      <a:pt x="0" y="5"/>
                      <a:pt x="0" y="2"/>
                      <a:pt x="2" y="1"/>
                    </a:cubicBezTo>
                    <a:cubicBezTo>
                      <a:pt x="3" y="1"/>
                      <a:pt x="3" y="1"/>
                      <a:pt x="3" y="1"/>
                    </a:cubicBezTo>
                    <a:cubicBezTo>
                      <a:pt x="5" y="0"/>
                      <a:pt x="8" y="1"/>
                      <a:pt x="9" y="2"/>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1"/>
              <p:cNvSpPr/>
              <p:nvPr/>
            </p:nvSpPr>
            <p:spPr bwMode="auto">
              <a:xfrm>
                <a:off x="6946901" y="484187"/>
                <a:ext cx="77788" cy="63500"/>
              </a:xfrm>
              <a:custGeom>
                <a:avLst/>
                <a:gdLst>
                  <a:gd name="T0" fmla="*/ 19 w 21"/>
                  <a:gd name="T1" fmla="*/ 4 h 17"/>
                  <a:gd name="T2" fmla="*/ 19 w 21"/>
                  <a:gd name="T3" fmla="*/ 4 h 17"/>
                  <a:gd name="T4" fmla="*/ 18 w 21"/>
                  <a:gd name="T5" fmla="*/ 11 h 17"/>
                  <a:gd name="T6" fmla="*/ 10 w 21"/>
                  <a:gd name="T7" fmla="*/ 16 h 17"/>
                  <a:gd name="T8" fmla="*/ 2 w 21"/>
                  <a:gd name="T9" fmla="*/ 13 h 17"/>
                  <a:gd name="T10" fmla="*/ 2 w 21"/>
                  <a:gd name="T11" fmla="*/ 13 h 17"/>
                  <a:gd name="T12" fmla="*/ 3 w 21"/>
                  <a:gd name="T13" fmla="*/ 6 h 17"/>
                  <a:gd name="T14" fmla="*/ 11 w 21"/>
                  <a:gd name="T15" fmla="*/ 2 h 17"/>
                  <a:gd name="T16" fmla="*/ 19 w 21"/>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19" y="4"/>
                    </a:moveTo>
                    <a:cubicBezTo>
                      <a:pt x="19" y="4"/>
                      <a:pt x="19" y="4"/>
                      <a:pt x="19" y="4"/>
                    </a:cubicBezTo>
                    <a:cubicBezTo>
                      <a:pt x="21" y="7"/>
                      <a:pt x="21" y="10"/>
                      <a:pt x="18" y="11"/>
                    </a:cubicBezTo>
                    <a:cubicBezTo>
                      <a:pt x="10" y="16"/>
                      <a:pt x="10" y="16"/>
                      <a:pt x="10" y="16"/>
                    </a:cubicBezTo>
                    <a:cubicBezTo>
                      <a:pt x="7" y="17"/>
                      <a:pt x="4" y="16"/>
                      <a:pt x="2" y="13"/>
                    </a:cubicBezTo>
                    <a:cubicBezTo>
                      <a:pt x="2" y="13"/>
                      <a:pt x="2" y="13"/>
                      <a:pt x="2" y="13"/>
                    </a:cubicBezTo>
                    <a:cubicBezTo>
                      <a:pt x="0" y="11"/>
                      <a:pt x="1" y="7"/>
                      <a:pt x="3" y="6"/>
                    </a:cubicBezTo>
                    <a:cubicBezTo>
                      <a:pt x="11" y="2"/>
                      <a:pt x="11" y="2"/>
                      <a:pt x="11" y="2"/>
                    </a:cubicBezTo>
                    <a:cubicBezTo>
                      <a:pt x="14" y="0"/>
                      <a:pt x="18" y="1"/>
                      <a:pt x="1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2"/>
              <p:cNvSpPr/>
              <p:nvPr/>
            </p:nvSpPr>
            <p:spPr bwMode="auto">
              <a:xfrm>
                <a:off x="6950076" y="501650"/>
                <a:ext cx="44450" cy="42863"/>
              </a:xfrm>
              <a:custGeom>
                <a:avLst/>
                <a:gdLst>
                  <a:gd name="T0" fmla="*/ 10 w 12"/>
                  <a:gd name="T1" fmla="*/ 3 h 11"/>
                  <a:gd name="T2" fmla="*/ 10 w 12"/>
                  <a:gd name="T3" fmla="*/ 3 h 11"/>
                  <a:gd name="T4" fmla="*/ 9 w 12"/>
                  <a:gd name="T5" fmla="*/ 9 h 11"/>
                  <a:gd name="T6" fmla="*/ 8 w 12"/>
                  <a:gd name="T7" fmla="*/ 10 h 11"/>
                  <a:gd name="T8" fmla="*/ 2 w 12"/>
                  <a:gd name="T9" fmla="*/ 8 h 11"/>
                  <a:gd name="T10" fmla="*/ 2 w 12"/>
                  <a:gd name="T11" fmla="*/ 8 h 11"/>
                  <a:gd name="T12" fmla="*/ 3 w 12"/>
                  <a:gd name="T13" fmla="*/ 2 h 11"/>
                  <a:gd name="T14" fmla="*/ 4 w 12"/>
                  <a:gd name="T15" fmla="*/ 2 h 11"/>
                  <a:gd name="T16" fmla="*/ 10 w 12"/>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10" y="3"/>
                    </a:moveTo>
                    <a:cubicBezTo>
                      <a:pt x="10" y="3"/>
                      <a:pt x="10" y="3"/>
                      <a:pt x="10" y="3"/>
                    </a:cubicBezTo>
                    <a:cubicBezTo>
                      <a:pt x="12" y="5"/>
                      <a:pt x="11" y="8"/>
                      <a:pt x="9" y="9"/>
                    </a:cubicBezTo>
                    <a:cubicBezTo>
                      <a:pt x="8" y="10"/>
                      <a:pt x="8" y="10"/>
                      <a:pt x="8" y="10"/>
                    </a:cubicBezTo>
                    <a:cubicBezTo>
                      <a:pt x="6" y="11"/>
                      <a:pt x="3" y="10"/>
                      <a:pt x="2" y="8"/>
                    </a:cubicBezTo>
                    <a:cubicBezTo>
                      <a:pt x="2" y="8"/>
                      <a:pt x="2" y="8"/>
                      <a:pt x="2" y="8"/>
                    </a:cubicBezTo>
                    <a:cubicBezTo>
                      <a:pt x="0" y="6"/>
                      <a:pt x="1" y="3"/>
                      <a:pt x="3" y="2"/>
                    </a:cubicBezTo>
                    <a:cubicBezTo>
                      <a:pt x="4" y="2"/>
                      <a:pt x="4" y="2"/>
                      <a:pt x="4" y="2"/>
                    </a:cubicBezTo>
                    <a:cubicBezTo>
                      <a:pt x="6" y="0"/>
                      <a:pt x="9" y="1"/>
                      <a:pt x="10" y="3"/>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3"/>
              <p:cNvSpPr/>
              <p:nvPr/>
            </p:nvSpPr>
            <p:spPr bwMode="auto">
              <a:xfrm>
                <a:off x="6780213" y="555625"/>
                <a:ext cx="136525" cy="176213"/>
              </a:xfrm>
              <a:custGeom>
                <a:avLst/>
                <a:gdLst>
                  <a:gd name="T0" fmla="*/ 0 w 36"/>
                  <a:gd name="T1" fmla="*/ 35 h 47"/>
                  <a:gd name="T2" fmla="*/ 14 w 36"/>
                  <a:gd name="T3" fmla="*/ 47 h 47"/>
                  <a:gd name="T4" fmla="*/ 24 w 36"/>
                  <a:gd name="T5" fmla="*/ 4 h 47"/>
                  <a:gd name="T6" fmla="*/ 19 w 36"/>
                  <a:gd name="T7" fmla="*/ 0 h 47"/>
                  <a:gd name="T8" fmla="*/ 10 w 36"/>
                  <a:gd name="T9" fmla="*/ 6 h 47"/>
                  <a:gd name="T10" fmla="*/ 0 w 36"/>
                  <a:gd name="T11" fmla="*/ 35 h 47"/>
                </a:gdLst>
                <a:ahLst/>
                <a:cxnLst>
                  <a:cxn ang="0">
                    <a:pos x="T0" y="T1"/>
                  </a:cxn>
                  <a:cxn ang="0">
                    <a:pos x="T2" y="T3"/>
                  </a:cxn>
                  <a:cxn ang="0">
                    <a:pos x="T4" y="T5"/>
                  </a:cxn>
                  <a:cxn ang="0">
                    <a:pos x="T6" y="T7"/>
                  </a:cxn>
                  <a:cxn ang="0">
                    <a:pos x="T8" y="T9"/>
                  </a:cxn>
                  <a:cxn ang="0">
                    <a:pos x="T10" y="T11"/>
                  </a:cxn>
                </a:cxnLst>
                <a:rect l="0" t="0" r="r" b="b"/>
                <a:pathLst>
                  <a:path w="36" h="47">
                    <a:moveTo>
                      <a:pt x="0" y="35"/>
                    </a:moveTo>
                    <a:cubicBezTo>
                      <a:pt x="14" y="47"/>
                      <a:pt x="14" y="47"/>
                      <a:pt x="14" y="47"/>
                    </a:cubicBezTo>
                    <a:cubicBezTo>
                      <a:pt x="23" y="37"/>
                      <a:pt x="36" y="16"/>
                      <a:pt x="24" y="4"/>
                    </a:cubicBezTo>
                    <a:cubicBezTo>
                      <a:pt x="23" y="3"/>
                      <a:pt x="21" y="1"/>
                      <a:pt x="19" y="0"/>
                    </a:cubicBezTo>
                    <a:cubicBezTo>
                      <a:pt x="10" y="6"/>
                      <a:pt x="10" y="6"/>
                      <a:pt x="10" y="6"/>
                    </a:cubicBezTo>
                    <a:lnTo>
                      <a:pt x="0" y="35"/>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4"/>
              <p:cNvSpPr/>
              <p:nvPr/>
            </p:nvSpPr>
            <p:spPr bwMode="auto">
              <a:xfrm>
                <a:off x="6705601" y="649287"/>
                <a:ext cx="169863" cy="173038"/>
              </a:xfrm>
              <a:custGeom>
                <a:avLst/>
                <a:gdLst>
                  <a:gd name="T0" fmla="*/ 0 w 107"/>
                  <a:gd name="T1" fmla="*/ 40 h 109"/>
                  <a:gd name="T2" fmla="*/ 69 w 107"/>
                  <a:gd name="T3" fmla="*/ 109 h 109"/>
                  <a:gd name="T4" fmla="*/ 107 w 107"/>
                  <a:gd name="T5" fmla="*/ 69 h 109"/>
                  <a:gd name="T6" fmla="*/ 38 w 107"/>
                  <a:gd name="T7" fmla="*/ 0 h 109"/>
                  <a:gd name="T8" fmla="*/ 0 w 107"/>
                  <a:gd name="T9" fmla="*/ 40 h 109"/>
                </a:gdLst>
                <a:ahLst/>
                <a:cxnLst>
                  <a:cxn ang="0">
                    <a:pos x="T0" y="T1"/>
                  </a:cxn>
                  <a:cxn ang="0">
                    <a:pos x="T2" y="T3"/>
                  </a:cxn>
                  <a:cxn ang="0">
                    <a:pos x="T4" y="T5"/>
                  </a:cxn>
                  <a:cxn ang="0">
                    <a:pos x="T6" y="T7"/>
                  </a:cxn>
                  <a:cxn ang="0">
                    <a:pos x="T8" y="T9"/>
                  </a:cxn>
                </a:cxnLst>
                <a:rect l="0" t="0" r="r" b="b"/>
                <a:pathLst>
                  <a:path w="107" h="109">
                    <a:moveTo>
                      <a:pt x="0" y="40"/>
                    </a:moveTo>
                    <a:lnTo>
                      <a:pt x="69" y="109"/>
                    </a:lnTo>
                    <a:lnTo>
                      <a:pt x="107" y="69"/>
                    </a:lnTo>
                    <a:lnTo>
                      <a:pt x="38" y="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5"/>
              <p:cNvSpPr/>
              <p:nvPr/>
            </p:nvSpPr>
            <p:spPr bwMode="auto">
              <a:xfrm>
                <a:off x="6115051" y="555625"/>
                <a:ext cx="747713" cy="536575"/>
              </a:xfrm>
              <a:custGeom>
                <a:avLst/>
                <a:gdLst>
                  <a:gd name="T0" fmla="*/ 1 w 199"/>
                  <a:gd name="T1" fmla="*/ 25 h 143"/>
                  <a:gd name="T2" fmla="*/ 40 w 199"/>
                  <a:gd name="T3" fmla="*/ 0 h 143"/>
                  <a:gd name="T4" fmla="*/ 116 w 199"/>
                  <a:gd name="T5" fmla="*/ 77 h 143"/>
                  <a:gd name="T6" fmla="*/ 166 w 199"/>
                  <a:gd name="T7" fmla="*/ 28 h 143"/>
                  <a:gd name="T8" fmla="*/ 166 w 199"/>
                  <a:gd name="T9" fmla="*/ 28 h 143"/>
                  <a:gd name="T10" fmla="*/ 199 w 199"/>
                  <a:gd name="T11" fmla="*/ 61 h 143"/>
                  <a:gd name="T12" fmla="*/ 199 w 199"/>
                  <a:gd name="T13" fmla="*/ 61 h 143"/>
                  <a:gd name="T14" fmla="*/ 135 w 199"/>
                  <a:gd name="T15" fmla="*/ 129 h 143"/>
                  <a:gd name="T16" fmla="*/ 102 w 199"/>
                  <a:gd name="T17" fmla="*/ 127 h 143"/>
                  <a:gd name="T18" fmla="*/ 1 w 199"/>
                  <a:gd name="T19" fmla="*/ 2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43">
                    <a:moveTo>
                      <a:pt x="1" y="25"/>
                    </a:moveTo>
                    <a:cubicBezTo>
                      <a:pt x="40" y="0"/>
                      <a:pt x="40" y="0"/>
                      <a:pt x="40" y="0"/>
                    </a:cubicBezTo>
                    <a:cubicBezTo>
                      <a:pt x="116" y="77"/>
                      <a:pt x="116" y="77"/>
                      <a:pt x="116" y="77"/>
                    </a:cubicBezTo>
                    <a:cubicBezTo>
                      <a:pt x="166" y="28"/>
                      <a:pt x="166" y="28"/>
                      <a:pt x="166" y="28"/>
                    </a:cubicBezTo>
                    <a:cubicBezTo>
                      <a:pt x="166" y="28"/>
                      <a:pt x="166" y="28"/>
                      <a:pt x="166" y="28"/>
                    </a:cubicBezTo>
                    <a:cubicBezTo>
                      <a:pt x="199" y="61"/>
                      <a:pt x="199" y="61"/>
                      <a:pt x="199" y="61"/>
                    </a:cubicBezTo>
                    <a:cubicBezTo>
                      <a:pt x="199" y="61"/>
                      <a:pt x="199" y="61"/>
                      <a:pt x="199" y="61"/>
                    </a:cubicBezTo>
                    <a:cubicBezTo>
                      <a:pt x="135" y="129"/>
                      <a:pt x="135" y="129"/>
                      <a:pt x="135" y="129"/>
                    </a:cubicBezTo>
                    <a:cubicBezTo>
                      <a:pt x="121" y="143"/>
                      <a:pt x="108" y="133"/>
                      <a:pt x="102" y="127"/>
                    </a:cubicBezTo>
                    <a:cubicBezTo>
                      <a:pt x="94" y="119"/>
                      <a:pt x="0" y="26"/>
                      <a:pt x="1" y="25"/>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3"/>
              <p:cNvSpPr/>
              <p:nvPr/>
            </p:nvSpPr>
            <p:spPr bwMode="auto">
              <a:xfrm>
                <a:off x="6799263" y="701675"/>
                <a:ext cx="79375" cy="131763"/>
              </a:xfrm>
              <a:custGeom>
                <a:avLst/>
                <a:gdLst>
                  <a:gd name="T0" fmla="*/ 21 w 21"/>
                  <a:gd name="T1" fmla="*/ 7 h 35"/>
                  <a:gd name="T2" fmla="*/ 10 w 21"/>
                  <a:gd name="T3" fmla="*/ 35 h 35"/>
                  <a:gd name="T4" fmla="*/ 0 w 21"/>
                  <a:gd name="T5" fmla="*/ 31 h 35"/>
                  <a:gd name="T6" fmla="*/ 11 w 21"/>
                  <a:gd name="T7" fmla="*/ 3 h 35"/>
                  <a:gd name="T8" fmla="*/ 15 w 21"/>
                  <a:gd name="T9" fmla="*/ 0 h 35"/>
                  <a:gd name="T10" fmla="*/ 21 w 21"/>
                  <a:gd name="T11" fmla="*/ 7 h 35"/>
                </a:gdLst>
                <a:ahLst/>
                <a:cxnLst>
                  <a:cxn ang="0">
                    <a:pos x="T0" y="T1"/>
                  </a:cxn>
                  <a:cxn ang="0">
                    <a:pos x="T2" y="T3"/>
                  </a:cxn>
                  <a:cxn ang="0">
                    <a:pos x="T4" y="T5"/>
                  </a:cxn>
                  <a:cxn ang="0">
                    <a:pos x="T6" y="T7"/>
                  </a:cxn>
                  <a:cxn ang="0">
                    <a:pos x="T8" y="T9"/>
                  </a:cxn>
                  <a:cxn ang="0">
                    <a:pos x="T10" y="T11"/>
                  </a:cxn>
                </a:cxnLst>
                <a:rect l="0" t="0" r="r" b="b"/>
                <a:pathLst>
                  <a:path w="21" h="35">
                    <a:moveTo>
                      <a:pt x="21" y="7"/>
                    </a:moveTo>
                    <a:cubicBezTo>
                      <a:pt x="10" y="35"/>
                      <a:pt x="10" y="35"/>
                      <a:pt x="10" y="35"/>
                    </a:cubicBezTo>
                    <a:cubicBezTo>
                      <a:pt x="0" y="31"/>
                      <a:pt x="0" y="31"/>
                      <a:pt x="0" y="31"/>
                    </a:cubicBezTo>
                    <a:cubicBezTo>
                      <a:pt x="11" y="3"/>
                      <a:pt x="11" y="3"/>
                      <a:pt x="11" y="3"/>
                    </a:cubicBezTo>
                    <a:cubicBezTo>
                      <a:pt x="13" y="3"/>
                      <a:pt x="15" y="1"/>
                      <a:pt x="15" y="0"/>
                    </a:cubicBezTo>
                    <a:lnTo>
                      <a:pt x="21" y="7"/>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3909202" y="-479425"/>
              <a:ext cx="1144588" cy="3538538"/>
              <a:chOff x="5218113" y="-276225"/>
              <a:chExt cx="1144588" cy="3538538"/>
            </a:xfrm>
          </p:grpSpPr>
          <p:sp>
            <p:nvSpPr>
              <p:cNvPr id="12" name="Freeform 37"/>
              <p:cNvSpPr/>
              <p:nvPr/>
            </p:nvSpPr>
            <p:spPr bwMode="auto">
              <a:xfrm>
                <a:off x="5583238" y="-276225"/>
                <a:ext cx="685800" cy="1346200"/>
              </a:xfrm>
              <a:custGeom>
                <a:avLst/>
                <a:gdLst>
                  <a:gd name="T0" fmla="*/ 167 w 182"/>
                  <a:gd name="T1" fmla="*/ 138 h 358"/>
                  <a:gd name="T2" fmla="*/ 92 w 182"/>
                  <a:gd name="T3" fmla="*/ 358 h 358"/>
                  <a:gd name="T4" fmla="*/ 8 w 182"/>
                  <a:gd name="T5" fmla="*/ 149 h 358"/>
                  <a:gd name="T6" fmla="*/ 121 w 182"/>
                  <a:gd name="T7" fmla="*/ 32 h 358"/>
                  <a:gd name="T8" fmla="*/ 167 w 182"/>
                  <a:gd name="T9" fmla="*/ 138 h 358"/>
                </a:gdLst>
                <a:ahLst/>
                <a:cxnLst>
                  <a:cxn ang="0">
                    <a:pos x="T0" y="T1"/>
                  </a:cxn>
                  <a:cxn ang="0">
                    <a:pos x="T2" y="T3"/>
                  </a:cxn>
                  <a:cxn ang="0">
                    <a:pos x="T4" y="T5"/>
                  </a:cxn>
                  <a:cxn ang="0">
                    <a:pos x="T6" y="T7"/>
                  </a:cxn>
                  <a:cxn ang="0">
                    <a:pos x="T8" y="T9"/>
                  </a:cxn>
                </a:cxnLst>
                <a:rect l="0" t="0" r="r" b="b"/>
                <a:pathLst>
                  <a:path w="182" h="358">
                    <a:moveTo>
                      <a:pt x="167" y="138"/>
                    </a:moveTo>
                    <a:cubicBezTo>
                      <a:pt x="151" y="217"/>
                      <a:pt x="117" y="358"/>
                      <a:pt x="92" y="358"/>
                    </a:cubicBezTo>
                    <a:cubicBezTo>
                      <a:pt x="67" y="358"/>
                      <a:pt x="18" y="207"/>
                      <a:pt x="8" y="149"/>
                    </a:cubicBezTo>
                    <a:cubicBezTo>
                      <a:pt x="0" y="98"/>
                      <a:pt x="16" y="0"/>
                      <a:pt x="121" y="32"/>
                    </a:cubicBezTo>
                    <a:cubicBezTo>
                      <a:pt x="157" y="30"/>
                      <a:pt x="182" y="70"/>
                      <a:pt x="167" y="13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38"/>
              <p:cNvSpPr/>
              <p:nvPr/>
            </p:nvSpPr>
            <p:spPr bwMode="auto">
              <a:xfrm>
                <a:off x="5275263" y="1490662"/>
                <a:ext cx="165100" cy="180975"/>
              </a:xfrm>
              <a:custGeom>
                <a:avLst/>
                <a:gdLst>
                  <a:gd name="T0" fmla="*/ 0 w 104"/>
                  <a:gd name="T1" fmla="*/ 86 h 114"/>
                  <a:gd name="T2" fmla="*/ 64 w 104"/>
                  <a:gd name="T3" fmla="*/ 114 h 114"/>
                  <a:gd name="T4" fmla="*/ 104 w 104"/>
                  <a:gd name="T5" fmla="*/ 29 h 114"/>
                  <a:gd name="T6" fmla="*/ 43 w 104"/>
                  <a:gd name="T7" fmla="*/ 0 h 114"/>
                  <a:gd name="T8" fmla="*/ 0 w 104"/>
                  <a:gd name="T9" fmla="*/ 86 h 114"/>
                </a:gdLst>
                <a:ahLst/>
                <a:cxnLst>
                  <a:cxn ang="0">
                    <a:pos x="T0" y="T1"/>
                  </a:cxn>
                  <a:cxn ang="0">
                    <a:pos x="T2" y="T3"/>
                  </a:cxn>
                  <a:cxn ang="0">
                    <a:pos x="T4" y="T5"/>
                  </a:cxn>
                  <a:cxn ang="0">
                    <a:pos x="T6" y="T7"/>
                  </a:cxn>
                  <a:cxn ang="0">
                    <a:pos x="T8" y="T9"/>
                  </a:cxn>
                </a:cxnLst>
                <a:rect l="0" t="0" r="r" b="b"/>
                <a:pathLst>
                  <a:path w="104" h="114">
                    <a:moveTo>
                      <a:pt x="0" y="86"/>
                    </a:moveTo>
                    <a:lnTo>
                      <a:pt x="64" y="114"/>
                    </a:lnTo>
                    <a:lnTo>
                      <a:pt x="104" y="29"/>
                    </a:lnTo>
                    <a:lnTo>
                      <a:pt x="43" y="0"/>
                    </a:lnTo>
                    <a:lnTo>
                      <a:pt x="0" y="86"/>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39"/>
              <p:cNvSpPr/>
              <p:nvPr/>
            </p:nvSpPr>
            <p:spPr bwMode="auto">
              <a:xfrm>
                <a:off x="5248276" y="1536700"/>
                <a:ext cx="166688" cy="214313"/>
              </a:xfrm>
              <a:custGeom>
                <a:avLst/>
                <a:gdLst>
                  <a:gd name="T0" fmla="*/ 44 w 44"/>
                  <a:gd name="T1" fmla="*/ 6 h 57"/>
                  <a:gd name="T2" fmla="*/ 18 w 44"/>
                  <a:gd name="T3" fmla="*/ 0 h 57"/>
                  <a:gd name="T4" fmla="*/ 13 w 44"/>
                  <a:gd name="T5" fmla="*/ 21 h 57"/>
                  <a:gd name="T6" fmla="*/ 0 w 44"/>
                  <a:gd name="T7" fmla="*/ 42 h 57"/>
                  <a:gd name="T8" fmla="*/ 30 w 44"/>
                  <a:gd name="T9" fmla="*/ 57 h 57"/>
                  <a:gd name="T10" fmla="*/ 44 w 44"/>
                  <a:gd name="T11" fmla="*/ 6 h 57"/>
                </a:gdLst>
                <a:ahLst/>
                <a:cxnLst>
                  <a:cxn ang="0">
                    <a:pos x="T0" y="T1"/>
                  </a:cxn>
                  <a:cxn ang="0">
                    <a:pos x="T2" y="T3"/>
                  </a:cxn>
                  <a:cxn ang="0">
                    <a:pos x="T4" y="T5"/>
                  </a:cxn>
                  <a:cxn ang="0">
                    <a:pos x="T6" y="T7"/>
                  </a:cxn>
                  <a:cxn ang="0">
                    <a:pos x="T8" y="T9"/>
                  </a:cxn>
                  <a:cxn ang="0">
                    <a:pos x="T10" y="T11"/>
                  </a:cxn>
                </a:cxnLst>
                <a:rect l="0" t="0" r="r" b="b"/>
                <a:pathLst>
                  <a:path w="44" h="57">
                    <a:moveTo>
                      <a:pt x="44" y="6"/>
                    </a:moveTo>
                    <a:cubicBezTo>
                      <a:pt x="18" y="0"/>
                      <a:pt x="18" y="0"/>
                      <a:pt x="18" y="0"/>
                    </a:cubicBezTo>
                    <a:cubicBezTo>
                      <a:pt x="13" y="21"/>
                      <a:pt x="13" y="21"/>
                      <a:pt x="13" y="21"/>
                    </a:cubicBezTo>
                    <a:cubicBezTo>
                      <a:pt x="0" y="42"/>
                      <a:pt x="0" y="42"/>
                      <a:pt x="0" y="42"/>
                    </a:cubicBezTo>
                    <a:cubicBezTo>
                      <a:pt x="11" y="47"/>
                      <a:pt x="31" y="41"/>
                      <a:pt x="30" y="57"/>
                    </a:cubicBezTo>
                    <a:lnTo>
                      <a:pt x="44" y="6"/>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0"/>
              <p:cNvSpPr/>
              <p:nvPr/>
            </p:nvSpPr>
            <p:spPr bwMode="auto">
              <a:xfrm>
                <a:off x="5218113" y="1539875"/>
                <a:ext cx="200025" cy="304800"/>
              </a:xfrm>
              <a:custGeom>
                <a:avLst/>
                <a:gdLst>
                  <a:gd name="T0" fmla="*/ 4 w 53"/>
                  <a:gd name="T1" fmla="*/ 49 h 81"/>
                  <a:gd name="T2" fmla="*/ 22 w 53"/>
                  <a:gd name="T3" fmla="*/ 10 h 81"/>
                  <a:gd name="T4" fmla="*/ 30 w 53"/>
                  <a:gd name="T5" fmla="*/ 7 h 81"/>
                  <a:gd name="T6" fmla="*/ 30 w 53"/>
                  <a:gd name="T7" fmla="*/ 7 h 81"/>
                  <a:gd name="T8" fmla="*/ 31 w 53"/>
                  <a:gd name="T9" fmla="*/ 7 h 81"/>
                  <a:gd name="T10" fmla="*/ 32 w 53"/>
                  <a:gd name="T11" fmla="*/ 4 h 81"/>
                  <a:gd name="T12" fmla="*/ 41 w 53"/>
                  <a:gd name="T13" fmla="*/ 1 h 81"/>
                  <a:gd name="T14" fmla="*/ 41 w 53"/>
                  <a:gd name="T15" fmla="*/ 1 h 81"/>
                  <a:gd name="T16" fmla="*/ 44 w 53"/>
                  <a:gd name="T17" fmla="*/ 7 h 81"/>
                  <a:gd name="T18" fmla="*/ 48 w 53"/>
                  <a:gd name="T19" fmla="*/ 7 h 81"/>
                  <a:gd name="T20" fmla="*/ 48 w 53"/>
                  <a:gd name="T21" fmla="*/ 7 h 81"/>
                  <a:gd name="T22" fmla="*/ 51 w 53"/>
                  <a:gd name="T23" fmla="*/ 17 h 81"/>
                  <a:gd name="T24" fmla="*/ 29 w 53"/>
                  <a:gd name="T25" fmla="*/ 58 h 81"/>
                  <a:gd name="T26" fmla="*/ 22 w 53"/>
                  <a:gd name="T27" fmla="*/ 76 h 81"/>
                  <a:gd name="T28" fmla="*/ 13 w 53"/>
                  <a:gd name="T29" fmla="*/ 79 h 81"/>
                  <a:gd name="T30" fmla="*/ 13 w 53"/>
                  <a:gd name="T31" fmla="*/ 79 h 81"/>
                  <a:gd name="T32" fmla="*/ 12 w 53"/>
                  <a:gd name="T33" fmla="*/ 69 h 81"/>
                  <a:gd name="T34" fmla="*/ 4 w 53"/>
                  <a:gd name="T35"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81">
                    <a:moveTo>
                      <a:pt x="4" y="49"/>
                    </a:moveTo>
                    <a:cubicBezTo>
                      <a:pt x="22" y="10"/>
                      <a:pt x="22" y="10"/>
                      <a:pt x="22" y="10"/>
                    </a:cubicBezTo>
                    <a:cubicBezTo>
                      <a:pt x="23" y="7"/>
                      <a:pt x="27" y="5"/>
                      <a:pt x="30" y="7"/>
                    </a:cubicBezTo>
                    <a:cubicBezTo>
                      <a:pt x="30" y="7"/>
                      <a:pt x="30" y="7"/>
                      <a:pt x="30" y="7"/>
                    </a:cubicBezTo>
                    <a:cubicBezTo>
                      <a:pt x="30" y="7"/>
                      <a:pt x="30" y="7"/>
                      <a:pt x="31" y="7"/>
                    </a:cubicBezTo>
                    <a:cubicBezTo>
                      <a:pt x="32" y="4"/>
                      <a:pt x="32" y="4"/>
                      <a:pt x="32" y="4"/>
                    </a:cubicBezTo>
                    <a:cubicBezTo>
                      <a:pt x="34" y="1"/>
                      <a:pt x="37" y="0"/>
                      <a:pt x="41" y="1"/>
                    </a:cubicBezTo>
                    <a:cubicBezTo>
                      <a:pt x="41" y="1"/>
                      <a:pt x="41" y="1"/>
                      <a:pt x="41" y="1"/>
                    </a:cubicBezTo>
                    <a:cubicBezTo>
                      <a:pt x="43" y="2"/>
                      <a:pt x="44" y="5"/>
                      <a:pt x="44" y="7"/>
                    </a:cubicBezTo>
                    <a:cubicBezTo>
                      <a:pt x="45" y="7"/>
                      <a:pt x="47" y="7"/>
                      <a:pt x="48" y="7"/>
                    </a:cubicBezTo>
                    <a:cubicBezTo>
                      <a:pt x="48" y="7"/>
                      <a:pt x="48" y="7"/>
                      <a:pt x="48" y="7"/>
                    </a:cubicBezTo>
                    <a:cubicBezTo>
                      <a:pt x="52" y="9"/>
                      <a:pt x="53" y="13"/>
                      <a:pt x="51" y="17"/>
                    </a:cubicBezTo>
                    <a:cubicBezTo>
                      <a:pt x="29" y="58"/>
                      <a:pt x="29" y="58"/>
                      <a:pt x="29" y="58"/>
                    </a:cubicBezTo>
                    <a:cubicBezTo>
                      <a:pt x="22" y="76"/>
                      <a:pt x="22" y="76"/>
                      <a:pt x="22" y="76"/>
                    </a:cubicBezTo>
                    <a:cubicBezTo>
                      <a:pt x="21" y="80"/>
                      <a:pt x="17" y="81"/>
                      <a:pt x="13" y="79"/>
                    </a:cubicBezTo>
                    <a:cubicBezTo>
                      <a:pt x="13" y="79"/>
                      <a:pt x="13" y="79"/>
                      <a:pt x="13" y="79"/>
                    </a:cubicBezTo>
                    <a:cubicBezTo>
                      <a:pt x="10" y="78"/>
                      <a:pt x="10" y="72"/>
                      <a:pt x="12" y="69"/>
                    </a:cubicBezTo>
                    <a:cubicBezTo>
                      <a:pt x="11" y="66"/>
                      <a:pt x="0" y="56"/>
                      <a:pt x="4" y="4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1"/>
              <p:cNvSpPr/>
              <p:nvPr/>
            </p:nvSpPr>
            <p:spPr bwMode="auto">
              <a:xfrm>
                <a:off x="5256213" y="1751012"/>
                <a:ext cx="63500" cy="173038"/>
              </a:xfrm>
              <a:custGeom>
                <a:avLst/>
                <a:gdLst>
                  <a:gd name="T0" fmla="*/ 4 w 17"/>
                  <a:gd name="T1" fmla="*/ 45 h 46"/>
                  <a:gd name="T2" fmla="*/ 4 w 17"/>
                  <a:gd name="T3" fmla="*/ 45 h 46"/>
                  <a:gd name="T4" fmla="*/ 0 w 17"/>
                  <a:gd name="T5" fmla="*/ 40 h 46"/>
                  <a:gd name="T6" fmla="*/ 8 w 17"/>
                  <a:gd name="T7" fmla="*/ 0 h 46"/>
                  <a:gd name="T8" fmla="*/ 8 w 17"/>
                  <a:gd name="T9" fmla="*/ 0 h 46"/>
                  <a:gd name="T10" fmla="*/ 17 w 17"/>
                  <a:gd name="T11" fmla="*/ 6 h 46"/>
                  <a:gd name="T12" fmla="*/ 10 w 17"/>
                  <a:gd name="T13" fmla="*/ 42 h 46"/>
                  <a:gd name="T14" fmla="*/ 4 w 17"/>
                  <a:gd name="T15" fmla="*/ 45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6">
                    <a:moveTo>
                      <a:pt x="4" y="45"/>
                    </a:moveTo>
                    <a:cubicBezTo>
                      <a:pt x="4" y="45"/>
                      <a:pt x="4" y="45"/>
                      <a:pt x="4" y="45"/>
                    </a:cubicBezTo>
                    <a:cubicBezTo>
                      <a:pt x="2" y="45"/>
                      <a:pt x="0" y="43"/>
                      <a:pt x="0" y="40"/>
                    </a:cubicBezTo>
                    <a:cubicBezTo>
                      <a:pt x="8" y="0"/>
                      <a:pt x="8" y="0"/>
                      <a:pt x="8" y="0"/>
                    </a:cubicBezTo>
                    <a:cubicBezTo>
                      <a:pt x="8" y="0"/>
                      <a:pt x="8" y="0"/>
                      <a:pt x="8" y="0"/>
                    </a:cubicBezTo>
                    <a:cubicBezTo>
                      <a:pt x="17" y="6"/>
                      <a:pt x="17" y="6"/>
                      <a:pt x="17" y="6"/>
                    </a:cubicBezTo>
                    <a:cubicBezTo>
                      <a:pt x="10" y="42"/>
                      <a:pt x="10" y="42"/>
                      <a:pt x="10" y="42"/>
                    </a:cubicBezTo>
                    <a:cubicBezTo>
                      <a:pt x="9" y="44"/>
                      <a:pt x="7" y="46"/>
                      <a:pt x="4" y="45"/>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2"/>
              <p:cNvSpPr/>
              <p:nvPr/>
            </p:nvSpPr>
            <p:spPr bwMode="auto">
              <a:xfrm>
                <a:off x="5302251" y="1585912"/>
                <a:ext cx="104775" cy="236538"/>
              </a:xfrm>
              <a:custGeom>
                <a:avLst/>
                <a:gdLst>
                  <a:gd name="T0" fmla="*/ 19 w 28"/>
                  <a:gd name="T1" fmla="*/ 63 h 63"/>
                  <a:gd name="T2" fmla="*/ 19 w 28"/>
                  <a:gd name="T3" fmla="*/ 63 h 63"/>
                  <a:gd name="T4" fmla="*/ 15 w 28"/>
                  <a:gd name="T5" fmla="*/ 57 h 63"/>
                  <a:gd name="T6" fmla="*/ 16 w 28"/>
                  <a:gd name="T7" fmla="*/ 42 h 63"/>
                  <a:gd name="T8" fmla="*/ 8 w 28"/>
                  <a:gd name="T9" fmla="*/ 43 h 63"/>
                  <a:gd name="T10" fmla="*/ 0 w 28"/>
                  <a:gd name="T11" fmla="*/ 10 h 63"/>
                  <a:gd name="T12" fmla="*/ 16 w 28"/>
                  <a:gd name="T13" fmla="*/ 0 h 63"/>
                  <a:gd name="T14" fmla="*/ 23 w 28"/>
                  <a:gd name="T15" fmla="*/ 13 h 63"/>
                  <a:gd name="T16" fmla="*/ 28 w 28"/>
                  <a:gd name="T17" fmla="*/ 26 h 63"/>
                  <a:gd name="T18" fmla="*/ 25 w 28"/>
                  <a:gd name="T19" fmla="*/ 58 h 63"/>
                  <a:gd name="T20" fmla="*/ 19 w 2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3">
                    <a:moveTo>
                      <a:pt x="19" y="63"/>
                    </a:moveTo>
                    <a:cubicBezTo>
                      <a:pt x="19" y="63"/>
                      <a:pt x="19" y="63"/>
                      <a:pt x="19" y="63"/>
                    </a:cubicBezTo>
                    <a:cubicBezTo>
                      <a:pt x="16" y="62"/>
                      <a:pt x="14" y="60"/>
                      <a:pt x="15" y="57"/>
                    </a:cubicBezTo>
                    <a:cubicBezTo>
                      <a:pt x="16" y="42"/>
                      <a:pt x="16" y="42"/>
                      <a:pt x="16" y="42"/>
                    </a:cubicBezTo>
                    <a:cubicBezTo>
                      <a:pt x="16" y="36"/>
                      <a:pt x="12" y="37"/>
                      <a:pt x="8" y="43"/>
                    </a:cubicBezTo>
                    <a:cubicBezTo>
                      <a:pt x="0" y="10"/>
                      <a:pt x="0" y="10"/>
                      <a:pt x="0" y="10"/>
                    </a:cubicBezTo>
                    <a:cubicBezTo>
                      <a:pt x="16" y="0"/>
                      <a:pt x="16" y="0"/>
                      <a:pt x="16" y="0"/>
                    </a:cubicBezTo>
                    <a:cubicBezTo>
                      <a:pt x="23" y="13"/>
                      <a:pt x="23" y="13"/>
                      <a:pt x="23" y="13"/>
                    </a:cubicBezTo>
                    <a:cubicBezTo>
                      <a:pt x="27" y="14"/>
                      <a:pt x="28" y="22"/>
                      <a:pt x="28" y="26"/>
                    </a:cubicBezTo>
                    <a:cubicBezTo>
                      <a:pt x="25" y="58"/>
                      <a:pt x="25" y="58"/>
                      <a:pt x="25" y="58"/>
                    </a:cubicBezTo>
                    <a:cubicBezTo>
                      <a:pt x="24" y="61"/>
                      <a:pt x="22" y="63"/>
                      <a:pt x="19" y="63"/>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3"/>
              <p:cNvSpPr/>
              <p:nvPr/>
            </p:nvSpPr>
            <p:spPr bwMode="auto">
              <a:xfrm>
                <a:off x="5241926" y="1724025"/>
                <a:ext cx="47625" cy="169863"/>
              </a:xfrm>
              <a:custGeom>
                <a:avLst/>
                <a:gdLst>
                  <a:gd name="T0" fmla="*/ 9 w 13"/>
                  <a:gd name="T1" fmla="*/ 44 h 45"/>
                  <a:gd name="T2" fmla="*/ 9 w 13"/>
                  <a:gd name="T3" fmla="*/ 44 h 45"/>
                  <a:gd name="T4" fmla="*/ 4 w 13"/>
                  <a:gd name="T5" fmla="*/ 40 h 45"/>
                  <a:gd name="T6" fmla="*/ 0 w 13"/>
                  <a:gd name="T7" fmla="*/ 0 h 45"/>
                  <a:gd name="T8" fmla="*/ 0 w 13"/>
                  <a:gd name="T9" fmla="*/ 0 h 45"/>
                  <a:gd name="T10" fmla="*/ 10 w 13"/>
                  <a:gd name="T11" fmla="*/ 3 h 45"/>
                  <a:gd name="T12" fmla="*/ 13 w 13"/>
                  <a:gd name="T13" fmla="*/ 39 h 45"/>
                  <a:gd name="T14" fmla="*/ 9 w 13"/>
                  <a:gd name="T15" fmla="*/ 4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45">
                    <a:moveTo>
                      <a:pt x="9" y="44"/>
                    </a:moveTo>
                    <a:cubicBezTo>
                      <a:pt x="9" y="44"/>
                      <a:pt x="9" y="44"/>
                      <a:pt x="9" y="44"/>
                    </a:cubicBezTo>
                    <a:cubicBezTo>
                      <a:pt x="6" y="45"/>
                      <a:pt x="4" y="43"/>
                      <a:pt x="4" y="40"/>
                    </a:cubicBezTo>
                    <a:cubicBezTo>
                      <a:pt x="0" y="0"/>
                      <a:pt x="0" y="0"/>
                      <a:pt x="0" y="0"/>
                    </a:cubicBezTo>
                    <a:cubicBezTo>
                      <a:pt x="0" y="0"/>
                      <a:pt x="0" y="0"/>
                      <a:pt x="0" y="0"/>
                    </a:cubicBezTo>
                    <a:cubicBezTo>
                      <a:pt x="10" y="3"/>
                      <a:pt x="10" y="3"/>
                      <a:pt x="10" y="3"/>
                    </a:cubicBezTo>
                    <a:cubicBezTo>
                      <a:pt x="13" y="39"/>
                      <a:pt x="13" y="39"/>
                      <a:pt x="13" y="39"/>
                    </a:cubicBezTo>
                    <a:cubicBezTo>
                      <a:pt x="13" y="42"/>
                      <a:pt x="12" y="44"/>
                      <a:pt x="9" y="44"/>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4"/>
              <p:cNvSpPr/>
              <p:nvPr/>
            </p:nvSpPr>
            <p:spPr bwMode="auto">
              <a:xfrm>
                <a:off x="5233988" y="1746250"/>
                <a:ext cx="82550" cy="150813"/>
              </a:xfrm>
              <a:custGeom>
                <a:avLst/>
                <a:gdLst>
                  <a:gd name="T0" fmla="*/ 18 w 22"/>
                  <a:gd name="T1" fmla="*/ 39 h 40"/>
                  <a:gd name="T2" fmla="*/ 18 w 22"/>
                  <a:gd name="T3" fmla="*/ 39 h 40"/>
                  <a:gd name="T4" fmla="*/ 12 w 22"/>
                  <a:gd name="T5" fmla="*/ 36 h 40"/>
                  <a:gd name="T6" fmla="*/ 0 w 22"/>
                  <a:gd name="T7" fmla="*/ 0 h 40"/>
                  <a:gd name="T8" fmla="*/ 10 w 22"/>
                  <a:gd name="T9" fmla="*/ 6 h 40"/>
                  <a:gd name="T10" fmla="*/ 21 w 22"/>
                  <a:gd name="T11" fmla="*/ 33 h 40"/>
                  <a:gd name="T12" fmla="*/ 18 w 22"/>
                  <a:gd name="T13" fmla="*/ 39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18" y="39"/>
                    </a:moveTo>
                    <a:cubicBezTo>
                      <a:pt x="18" y="39"/>
                      <a:pt x="18" y="39"/>
                      <a:pt x="18" y="39"/>
                    </a:cubicBezTo>
                    <a:cubicBezTo>
                      <a:pt x="16" y="40"/>
                      <a:pt x="13" y="39"/>
                      <a:pt x="12" y="36"/>
                    </a:cubicBezTo>
                    <a:cubicBezTo>
                      <a:pt x="0" y="0"/>
                      <a:pt x="0" y="0"/>
                      <a:pt x="0" y="0"/>
                    </a:cubicBezTo>
                    <a:cubicBezTo>
                      <a:pt x="10" y="6"/>
                      <a:pt x="10" y="6"/>
                      <a:pt x="10" y="6"/>
                    </a:cubicBezTo>
                    <a:cubicBezTo>
                      <a:pt x="21" y="33"/>
                      <a:pt x="21" y="33"/>
                      <a:pt x="21" y="33"/>
                    </a:cubicBezTo>
                    <a:cubicBezTo>
                      <a:pt x="22" y="35"/>
                      <a:pt x="20" y="38"/>
                      <a:pt x="18" y="3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5"/>
              <p:cNvSpPr/>
              <p:nvPr/>
            </p:nvSpPr>
            <p:spPr bwMode="auto">
              <a:xfrm>
                <a:off x="5259388" y="1611312"/>
                <a:ext cx="161925" cy="76200"/>
              </a:xfrm>
              <a:custGeom>
                <a:avLst/>
                <a:gdLst>
                  <a:gd name="T0" fmla="*/ 0 w 102"/>
                  <a:gd name="T1" fmla="*/ 26 h 48"/>
                  <a:gd name="T2" fmla="*/ 95 w 102"/>
                  <a:gd name="T3" fmla="*/ 48 h 48"/>
                  <a:gd name="T4" fmla="*/ 102 w 102"/>
                  <a:gd name="T5" fmla="*/ 24 h 48"/>
                  <a:gd name="T6" fmla="*/ 5 w 102"/>
                  <a:gd name="T7" fmla="*/ 0 h 48"/>
                  <a:gd name="T8" fmla="*/ 0 w 102"/>
                  <a:gd name="T9" fmla="*/ 26 h 48"/>
                </a:gdLst>
                <a:ahLst/>
                <a:cxnLst>
                  <a:cxn ang="0">
                    <a:pos x="T0" y="T1"/>
                  </a:cxn>
                  <a:cxn ang="0">
                    <a:pos x="T2" y="T3"/>
                  </a:cxn>
                  <a:cxn ang="0">
                    <a:pos x="T4" y="T5"/>
                  </a:cxn>
                  <a:cxn ang="0">
                    <a:pos x="T6" y="T7"/>
                  </a:cxn>
                  <a:cxn ang="0">
                    <a:pos x="T8" y="T9"/>
                  </a:cxn>
                </a:cxnLst>
                <a:rect l="0" t="0" r="r" b="b"/>
                <a:pathLst>
                  <a:path w="102" h="48">
                    <a:moveTo>
                      <a:pt x="0" y="26"/>
                    </a:moveTo>
                    <a:lnTo>
                      <a:pt x="95" y="48"/>
                    </a:lnTo>
                    <a:lnTo>
                      <a:pt x="102" y="24"/>
                    </a:lnTo>
                    <a:lnTo>
                      <a:pt x="5" y="0"/>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6"/>
              <p:cNvSpPr/>
              <p:nvPr/>
            </p:nvSpPr>
            <p:spPr bwMode="auto">
              <a:xfrm>
                <a:off x="5253038" y="555625"/>
                <a:ext cx="527050" cy="1096963"/>
              </a:xfrm>
              <a:custGeom>
                <a:avLst/>
                <a:gdLst>
                  <a:gd name="T0" fmla="*/ 140 w 140"/>
                  <a:gd name="T1" fmla="*/ 11 h 292"/>
                  <a:gd name="T2" fmla="*/ 92 w 140"/>
                  <a:gd name="T3" fmla="*/ 0 h 292"/>
                  <a:gd name="T4" fmla="*/ 0 w 140"/>
                  <a:gd name="T5" fmla="*/ 281 h 292"/>
                  <a:gd name="T6" fmla="*/ 0 w 140"/>
                  <a:gd name="T7" fmla="*/ 281 h 292"/>
                  <a:gd name="T8" fmla="*/ 48 w 140"/>
                  <a:gd name="T9" fmla="*/ 292 h 292"/>
                  <a:gd name="T10" fmla="*/ 48 w 140"/>
                  <a:gd name="T11" fmla="*/ 292 h 292"/>
                  <a:gd name="T12" fmla="*/ 140 w 140"/>
                  <a:gd name="T13" fmla="*/ 11 h 292"/>
                  <a:gd name="T14" fmla="*/ 140 w 140"/>
                  <a:gd name="T15" fmla="*/ 11 h 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92">
                    <a:moveTo>
                      <a:pt x="140" y="11"/>
                    </a:moveTo>
                    <a:cubicBezTo>
                      <a:pt x="92" y="0"/>
                      <a:pt x="92" y="0"/>
                      <a:pt x="92" y="0"/>
                    </a:cubicBezTo>
                    <a:cubicBezTo>
                      <a:pt x="92" y="0"/>
                      <a:pt x="5" y="260"/>
                      <a:pt x="0" y="281"/>
                    </a:cubicBezTo>
                    <a:cubicBezTo>
                      <a:pt x="0" y="281"/>
                      <a:pt x="0" y="281"/>
                      <a:pt x="0" y="281"/>
                    </a:cubicBezTo>
                    <a:cubicBezTo>
                      <a:pt x="48" y="292"/>
                      <a:pt x="48" y="292"/>
                      <a:pt x="48" y="292"/>
                    </a:cubicBezTo>
                    <a:cubicBezTo>
                      <a:pt x="48" y="292"/>
                      <a:pt x="48" y="292"/>
                      <a:pt x="48" y="292"/>
                    </a:cubicBezTo>
                    <a:cubicBezTo>
                      <a:pt x="140" y="11"/>
                      <a:pt x="140" y="11"/>
                      <a:pt x="140" y="11"/>
                    </a:cubicBezTo>
                    <a:cubicBezTo>
                      <a:pt x="140" y="11"/>
                      <a:pt x="140" y="11"/>
                      <a:pt x="140" y="11"/>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7"/>
              <p:cNvSpPr/>
              <p:nvPr/>
            </p:nvSpPr>
            <p:spPr bwMode="auto">
              <a:xfrm>
                <a:off x="5572126" y="1603375"/>
                <a:ext cx="346075" cy="1587500"/>
              </a:xfrm>
              <a:custGeom>
                <a:avLst/>
                <a:gdLst>
                  <a:gd name="T0" fmla="*/ 30 w 92"/>
                  <a:gd name="T1" fmla="*/ 0 h 422"/>
                  <a:gd name="T2" fmla="*/ 79 w 92"/>
                  <a:gd name="T3" fmla="*/ 0 h 422"/>
                  <a:gd name="T4" fmla="*/ 91 w 92"/>
                  <a:gd name="T5" fmla="*/ 12 h 422"/>
                  <a:gd name="T6" fmla="*/ 82 w 92"/>
                  <a:gd name="T7" fmla="*/ 211 h 422"/>
                  <a:gd name="T8" fmla="*/ 75 w 92"/>
                  <a:gd name="T9" fmla="*/ 336 h 422"/>
                  <a:gd name="T10" fmla="*/ 79 w 92"/>
                  <a:gd name="T11" fmla="*/ 377 h 422"/>
                  <a:gd name="T12" fmla="*/ 32 w 92"/>
                  <a:gd name="T13" fmla="*/ 417 h 422"/>
                  <a:gd name="T14" fmla="*/ 6 w 92"/>
                  <a:gd name="T15" fmla="*/ 410 h 422"/>
                  <a:gd name="T16" fmla="*/ 34 w 92"/>
                  <a:gd name="T17" fmla="*/ 371 h 422"/>
                  <a:gd name="T18" fmla="*/ 32 w 92"/>
                  <a:gd name="T19" fmla="*/ 204 h 422"/>
                  <a:gd name="T20" fmla="*/ 18 w 92"/>
                  <a:gd name="T21" fmla="*/ 12 h 422"/>
                  <a:gd name="T22" fmla="*/ 30 w 92"/>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422">
                    <a:moveTo>
                      <a:pt x="30" y="0"/>
                    </a:moveTo>
                    <a:cubicBezTo>
                      <a:pt x="79" y="0"/>
                      <a:pt x="79" y="0"/>
                      <a:pt x="79" y="0"/>
                    </a:cubicBezTo>
                    <a:cubicBezTo>
                      <a:pt x="86" y="0"/>
                      <a:pt x="91" y="6"/>
                      <a:pt x="91" y="12"/>
                    </a:cubicBezTo>
                    <a:cubicBezTo>
                      <a:pt x="89" y="83"/>
                      <a:pt x="92" y="140"/>
                      <a:pt x="82" y="211"/>
                    </a:cubicBezTo>
                    <a:cubicBezTo>
                      <a:pt x="77" y="245"/>
                      <a:pt x="79" y="287"/>
                      <a:pt x="75" y="336"/>
                    </a:cubicBezTo>
                    <a:cubicBezTo>
                      <a:pt x="73" y="362"/>
                      <a:pt x="81" y="372"/>
                      <a:pt x="79" y="377"/>
                    </a:cubicBezTo>
                    <a:cubicBezTo>
                      <a:pt x="77" y="383"/>
                      <a:pt x="51" y="422"/>
                      <a:pt x="32" y="417"/>
                    </a:cubicBezTo>
                    <a:cubicBezTo>
                      <a:pt x="6" y="410"/>
                      <a:pt x="6" y="410"/>
                      <a:pt x="6" y="410"/>
                    </a:cubicBezTo>
                    <a:cubicBezTo>
                      <a:pt x="0" y="409"/>
                      <a:pt x="33" y="378"/>
                      <a:pt x="34" y="371"/>
                    </a:cubicBezTo>
                    <a:cubicBezTo>
                      <a:pt x="49" y="310"/>
                      <a:pt x="38" y="263"/>
                      <a:pt x="32" y="204"/>
                    </a:cubicBezTo>
                    <a:cubicBezTo>
                      <a:pt x="25" y="144"/>
                      <a:pt x="18" y="73"/>
                      <a:pt x="18" y="12"/>
                    </a:cubicBezTo>
                    <a:cubicBezTo>
                      <a:pt x="18" y="6"/>
                      <a:pt x="24" y="0"/>
                      <a:pt x="30" y="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8"/>
              <p:cNvSpPr/>
              <p:nvPr/>
            </p:nvSpPr>
            <p:spPr bwMode="auto">
              <a:xfrm>
                <a:off x="5492751" y="2968625"/>
                <a:ext cx="419100" cy="293688"/>
              </a:xfrm>
              <a:custGeom>
                <a:avLst/>
                <a:gdLst>
                  <a:gd name="T0" fmla="*/ 98 w 111"/>
                  <a:gd name="T1" fmla="*/ 0 h 78"/>
                  <a:gd name="T2" fmla="*/ 110 w 111"/>
                  <a:gd name="T3" fmla="*/ 35 h 78"/>
                  <a:gd name="T4" fmla="*/ 104 w 111"/>
                  <a:gd name="T5" fmla="*/ 48 h 78"/>
                  <a:gd name="T6" fmla="*/ 95 w 111"/>
                  <a:gd name="T7" fmla="*/ 49 h 78"/>
                  <a:gd name="T8" fmla="*/ 75 w 111"/>
                  <a:gd name="T9" fmla="*/ 62 h 78"/>
                  <a:gd name="T10" fmla="*/ 44 w 111"/>
                  <a:gd name="T11" fmla="*/ 75 h 78"/>
                  <a:gd name="T12" fmla="*/ 15 w 111"/>
                  <a:gd name="T13" fmla="*/ 72 h 78"/>
                  <a:gd name="T14" fmla="*/ 46 w 111"/>
                  <a:gd name="T15" fmla="*/ 21 h 78"/>
                  <a:gd name="T16" fmla="*/ 41 w 111"/>
                  <a:gd name="T17" fmla="*/ 46 h 78"/>
                  <a:gd name="T18" fmla="*/ 98 w 11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78">
                    <a:moveTo>
                      <a:pt x="98" y="0"/>
                    </a:moveTo>
                    <a:cubicBezTo>
                      <a:pt x="105" y="5"/>
                      <a:pt x="111" y="25"/>
                      <a:pt x="110" y="35"/>
                    </a:cubicBezTo>
                    <a:cubicBezTo>
                      <a:pt x="110" y="44"/>
                      <a:pt x="109" y="46"/>
                      <a:pt x="104" y="48"/>
                    </a:cubicBezTo>
                    <a:cubicBezTo>
                      <a:pt x="98" y="51"/>
                      <a:pt x="96" y="52"/>
                      <a:pt x="95" y="49"/>
                    </a:cubicBezTo>
                    <a:cubicBezTo>
                      <a:pt x="94" y="47"/>
                      <a:pt x="81" y="58"/>
                      <a:pt x="75" y="62"/>
                    </a:cubicBezTo>
                    <a:cubicBezTo>
                      <a:pt x="69" y="66"/>
                      <a:pt x="61" y="71"/>
                      <a:pt x="44" y="75"/>
                    </a:cubicBezTo>
                    <a:cubicBezTo>
                      <a:pt x="34" y="78"/>
                      <a:pt x="21" y="78"/>
                      <a:pt x="15" y="72"/>
                    </a:cubicBezTo>
                    <a:cubicBezTo>
                      <a:pt x="0" y="56"/>
                      <a:pt x="32" y="38"/>
                      <a:pt x="46" y="21"/>
                    </a:cubicBezTo>
                    <a:cubicBezTo>
                      <a:pt x="39" y="34"/>
                      <a:pt x="22" y="45"/>
                      <a:pt x="41" y="46"/>
                    </a:cubicBezTo>
                    <a:cubicBezTo>
                      <a:pt x="75" y="47"/>
                      <a:pt x="98" y="24"/>
                      <a:pt x="98"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9"/>
              <p:cNvSpPr/>
              <p:nvPr/>
            </p:nvSpPr>
            <p:spPr bwMode="auto">
              <a:xfrm>
                <a:off x="5937251" y="1603375"/>
                <a:ext cx="346075" cy="1587500"/>
              </a:xfrm>
              <a:custGeom>
                <a:avLst/>
                <a:gdLst>
                  <a:gd name="T0" fmla="*/ 62 w 92"/>
                  <a:gd name="T1" fmla="*/ 0 h 422"/>
                  <a:gd name="T2" fmla="*/ 13 w 92"/>
                  <a:gd name="T3" fmla="*/ 0 h 422"/>
                  <a:gd name="T4" fmla="*/ 1 w 92"/>
                  <a:gd name="T5" fmla="*/ 12 h 422"/>
                  <a:gd name="T6" fmla="*/ 11 w 92"/>
                  <a:gd name="T7" fmla="*/ 211 h 422"/>
                  <a:gd name="T8" fmla="*/ 17 w 92"/>
                  <a:gd name="T9" fmla="*/ 336 h 422"/>
                  <a:gd name="T10" fmla="*/ 13 w 92"/>
                  <a:gd name="T11" fmla="*/ 377 h 422"/>
                  <a:gd name="T12" fmla="*/ 61 w 92"/>
                  <a:gd name="T13" fmla="*/ 417 h 422"/>
                  <a:gd name="T14" fmla="*/ 86 w 92"/>
                  <a:gd name="T15" fmla="*/ 410 h 422"/>
                  <a:gd name="T16" fmla="*/ 58 w 92"/>
                  <a:gd name="T17" fmla="*/ 371 h 422"/>
                  <a:gd name="T18" fmla="*/ 61 w 92"/>
                  <a:gd name="T19" fmla="*/ 204 h 422"/>
                  <a:gd name="T20" fmla="*/ 74 w 92"/>
                  <a:gd name="T21" fmla="*/ 12 h 422"/>
                  <a:gd name="T22" fmla="*/ 62 w 92"/>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422">
                    <a:moveTo>
                      <a:pt x="62" y="0"/>
                    </a:moveTo>
                    <a:cubicBezTo>
                      <a:pt x="13" y="0"/>
                      <a:pt x="13" y="0"/>
                      <a:pt x="13" y="0"/>
                    </a:cubicBezTo>
                    <a:cubicBezTo>
                      <a:pt x="7" y="0"/>
                      <a:pt x="1" y="6"/>
                      <a:pt x="1" y="12"/>
                    </a:cubicBezTo>
                    <a:cubicBezTo>
                      <a:pt x="3" y="83"/>
                      <a:pt x="0" y="140"/>
                      <a:pt x="11" y="211"/>
                    </a:cubicBezTo>
                    <a:cubicBezTo>
                      <a:pt x="15" y="245"/>
                      <a:pt x="13" y="287"/>
                      <a:pt x="17" y="336"/>
                    </a:cubicBezTo>
                    <a:cubicBezTo>
                      <a:pt x="19" y="362"/>
                      <a:pt x="11" y="372"/>
                      <a:pt x="13" y="377"/>
                    </a:cubicBezTo>
                    <a:cubicBezTo>
                      <a:pt x="15" y="383"/>
                      <a:pt x="41" y="422"/>
                      <a:pt x="61" y="417"/>
                    </a:cubicBezTo>
                    <a:cubicBezTo>
                      <a:pt x="86" y="410"/>
                      <a:pt x="86" y="410"/>
                      <a:pt x="86" y="410"/>
                    </a:cubicBezTo>
                    <a:cubicBezTo>
                      <a:pt x="92" y="409"/>
                      <a:pt x="59" y="378"/>
                      <a:pt x="58" y="371"/>
                    </a:cubicBezTo>
                    <a:cubicBezTo>
                      <a:pt x="44" y="310"/>
                      <a:pt x="55" y="263"/>
                      <a:pt x="61" y="204"/>
                    </a:cubicBezTo>
                    <a:cubicBezTo>
                      <a:pt x="67" y="144"/>
                      <a:pt x="74" y="73"/>
                      <a:pt x="74" y="12"/>
                    </a:cubicBezTo>
                    <a:cubicBezTo>
                      <a:pt x="74" y="6"/>
                      <a:pt x="69" y="0"/>
                      <a:pt x="62" y="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50"/>
              <p:cNvSpPr/>
              <p:nvPr/>
            </p:nvSpPr>
            <p:spPr bwMode="auto">
              <a:xfrm>
                <a:off x="5945188" y="2968625"/>
                <a:ext cx="417513" cy="293688"/>
              </a:xfrm>
              <a:custGeom>
                <a:avLst/>
                <a:gdLst>
                  <a:gd name="T0" fmla="*/ 13 w 111"/>
                  <a:gd name="T1" fmla="*/ 0 h 78"/>
                  <a:gd name="T2" fmla="*/ 1 w 111"/>
                  <a:gd name="T3" fmla="*/ 35 h 78"/>
                  <a:gd name="T4" fmla="*/ 8 w 111"/>
                  <a:gd name="T5" fmla="*/ 48 h 78"/>
                  <a:gd name="T6" fmla="*/ 16 w 111"/>
                  <a:gd name="T7" fmla="*/ 49 h 78"/>
                  <a:gd name="T8" fmla="*/ 36 w 111"/>
                  <a:gd name="T9" fmla="*/ 62 h 78"/>
                  <a:gd name="T10" fmla="*/ 67 w 111"/>
                  <a:gd name="T11" fmla="*/ 75 h 78"/>
                  <a:gd name="T12" fmla="*/ 96 w 111"/>
                  <a:gd name="T13" fmla="*/ 72 h 78"/>
                  <a:gd name="T14" fmla="*/ 65 w 111"/>
                  <a:gd name="T15" fmla="*/ 21 h 78"/>
                  <a:gd name="T16" fmla="*/ 70 w 111"/>
                  <a:gd name="T17" fmla="*/ 46 h 78"/>
                  <a:gd name="T18" fmla="*/ 13 w 11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78">
                    <a:moveTo>
                      <a:pt x="13" y="0"/>
                    </a:moveTo>
                    <a:cubicBezTo>
                      <a:pt x="7" y="5"/>
                      <a:pt x="0" y="25"/>
                      <a:pt x="1" y="35"/>
                    </a:cubicBezTo>
                    <a:cubicBezTo>
                      <a:pt x="2" y="44"/>
                      <a:pt x="2" y="46"/>
                      <a:pt x="8" y="48"/>
                    </a:cubicBezTo>
                    <a:cubicBezTo>
                      <a:pt x="13" y="51"/>
                      <a:pt x="15" y="52"/>
                      <a:pt x="16" y="49"/>
                    </a:cubicBezTo>
                    <a:cubicBezTo>
                      <a:pt x="18" y="47"/>
                      <a:pt x="30" y="58"/>
                      <a:pt x="36" y="62"/>
                    </a:cubicBezTo>
                    <a:cubicBezTo>
                      <a:pt x="42" y="66"/>
                      <a:pt x="50" y="71"/>
                      <a:pt x="67" y="75"/>
                    </a:cubicBezTo>
                    <a:cubicBezTo>
                      <a:pt x="77" y="78"/>
                      <a:pt x="90" y="78"/>
                      <a:pt x="96" y="72"/>
                    </a:cubicBezTo>
                    <a:cubicBezTo>
                      <a:pt x="111" y="56"/>
                      <a:pt x="79" y="38"/>
                      <a:pt x="65" y="21"/>
                    </a:cubicBezTo>
                    <a:cubicBezTo>
                      <a:pt x="72" y="34"/>
                      <a:pt x="89" y="45"/>
                      <a:pt x="70" y="46"/>
                    </a:cubicBezTo>
                    <a:cubicBezTo>
                      <a:pt x="36" y="47"/>
                      <a:pt x="14" y="24"/>
                      <a:pt x="13"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1"/>
              <p:cNvSpPr/>
              <p:nvPr/>
            </p:nvSpPr>
            <p:spPr bwMode="auto">
              <a:xfrm>
                <a:off x="5530851" y="1254125"/>
                <a:ext cx="790575" cy="909638"/>
              </a:xfrm>
              <a:custGeom>
                <a:avLst/>
                <a:gdLst>
                  <a:gd name="T0" fmla="*/ 39 w 210"/>
                  <a:gd name="T1" fmla="*/ 0 h 242"/>
                  <a:gd name="T2" fmla="*/ 29 w 210"/>
                  <a:gd name="T3" fmla="*/ 235 h 242"/>
                  <a:gd name="T4" fmla="*/ 183 w 210"/>
                  <a:gd name="T5" fmla="*/ 235 h 242"/>
                  <a:gd name="T6" fmla="*/ 173 w 210"/>
                  <a:gd name="T7" fmla="*/ 0 h 242"/>
                  <a:gd name="T8" fmla="*/ 39 w 210"/>
                  <a:gd name="T9" fmla="*/ 0 h 242"/>
                </a:gdLst>
                <a:ahLst/>
                <a:cxnLst>
                  <a:cxn ang="0">
                    <a:pos x="T0" y="T1"/>
                  </a:cxn>
                  <a:cxn ang="0">
                    <a:pos x="T2" y="T3"/>
                  </a:cxn>
                  <a:cxn ang="0">
                    <a:pos x="T4" y="T5"/>
                  </a:cxn>
                  <a:cxn ang="0">
                    <a:pos x="T6" y="T7"/>
                  </a:cxn>
                  <a:cxn ang="0">
                    <a:pos x="T8" y="T9"/>
                  </a:cxn>
                </a:cxnLst>
                <a:rect l="0" t="0" r="r" b="b"/>
                <a:pathLst>
                  <a:path w="210" h="242">
                    <a:moveTo>
                      <a:pt x="39" y="0"/>
                    </a:moveTo>
                    <a:cubicBezTo>
                      <a:pt x="27" y="28"/>
                      <a:pt x="0" y="116"/>
                      <a:pt x="29" y="235"/>
                    </a:cubicBezTo>
                    <a:cubicBezTo>
                      <a:pt x="37" y="242"/>
                      <a:pt x="178" y="242"/>
                      <a:pt x="183" y="235"/>
                    </a:cubicBezTo>
                    <a:cubicBezTo>
                      <a:pt x="210" y="120"/>
                      <a:pt x="185" y="25"/>
                      <a:pt x="173" y="0"/>
                    </a:cubicBezTo>
                    <a:lnTo>
                      <a:pt x="39"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6"/>
              <p:cNvSpPr/>
              <p:nvPr/>
            </p:nvSpPr>
            <p:spPr bwMode="auto">
              <a:xfrm>
                <a:off x="5568951" y="430212"/>
                <a:ext cx="725488" cy="1136650"/>
              </a:xfrm>
              <a:custGeom>
                <a:avLst/>
                <a:gdLst>
                  <a:gd name="T0" fmla="*/ 10 w 193"/>
                  <a:gd name="T1" fmla="*/ 272 h 302"/>
                  <a:gd name="T2" fmla="*/ 20 w 193"/>
                  <a:gd name="T3" fmla="*/ 238 h 302"/>
                  <a:gd name="T4" fmla="*/ 16 w 193"/>
                  <a:gd name="T5" fmla="*/ 139 h 302"/>
                  <a:gd name="T6" fmla="*/ 8 w 193"/>
                  <a:gd name="T7" fmla="*/ 33 h 302"/>
                  <a:gd name="T8" fmla="*/ 74 w 193"/>
                  <a:gd name="T9" fmla="*/ 0 h 302"/>
                  <a:gd name="T10" fmla="*/ 96 w 193"/>
                  <a:gd name="T11" fmla="*/ 8 h 302"/>
                  <a:gd name="T12" fmla="*/ 119 w 193"/>
                  <a:gd name="T13" fmla="*/ 0 h 302"/>
                  <a:gd name="T14" fmla="*/ 185 w 193"/>
                  <a:gd name="T15" fmla="*/ 33 h 302"/>
                  <a:gd name="T16" fmla="*/ 177 w 193"/>
                  <a:gd name="T17" fmla="*/ 139 h 302"/>
                  <a:gd name="T18" fmla="*/ 171 w 193"/>
                  <a:gd name="T19" fmla="*/ 237 h 302"/>
                  <a:gd name="T20" fmla="*/ 183 w 193"/>
                  <a:gd name="T21" fmla="*/ 272 h 302"/>
                  <a:gd name="T22" fmla="*/ 10 w 193"/>
                  <a:gd name="T23" fmla="*/ 27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2">
                    <a:moveTo>
                      <a:pt x="10" y="272"/>
                    </a:moveTo>
                    <a:cubicBezTo>
                      <a:pt x="12" y="260"/>
                      <a:pt x="16" y="248"/>
                      <a:pt x="20" y="238"/>
                    </a:cubicBezTo>
                    <a:cubicBezTo>
                      <a:pt x="41" y="189"/>
                      <a:pt x="34" y="182"/>
                      <a:pt x="16" y="139"/>
                    </a:cubicBezTo>
                    <a:cubicBezTo>
                      <a:pt x="0" y="101"/>
                      <a:pt x="33" y="80"/>
                      <a:pt x="8" y="33"/>
                    </a:cubicBezTo>
                    <a:cubicBezTo>
                      <a:pt x="30" y="19"/>
                      <a:pt x="57" y="13"/>
                      <a:pt x="74" y="0"/>
                    </a:cubicBezTo>
                    <a:cubicBezTo>
                      <a:pt x="82" y="7"/>
                      <a:pt x="87" y="8"/>
                      <a:pt x="96" y="8"/>
                    </a:cubicBezTo>
                    <a:cubicBezTo>
                      <a:pt x="105" y="8"/>
                      <a:pt x="111" y="7"/>
                      <a:pt x="119" y="0"/>
                    </a:cubicBezTo>
                    <a:cubicBezTo>
                      <a:pt x="131" y="10"/>
                      <a:pt x="163" y="18"/>
                      <a:pt x="185" y="33"/>
                    </a:cubicBezTo>
                    <a:cubicBezTo>
                      <a:pt x="162" y="81"/>
                      <a:pt x="193" y="89"/>
                      <a:pt x="177" y="139"/>
                    </a:cubicBezTo>
                    <a:cubicBezTo>
                      <a:pt x="164" y="181"/>
                      <a:pt x="142" y="179"/>
                      <a:pt x="171" y="237"/>
                    </a:cubicBezTo>
                    <a:cubicBezTo>
                      <a:pt x="176" y="246"/>
                      <a:pt x="180" y="259"/>
                      <a:pt x="183" y="272"/>
                    </a:cubicBezTo>
                    <a:cubicBezTo>
                      <a:pt x="144" y="302"/>
                      <a:pt x="42" y="297"/>
                      <a:pt x="10" y="272"/>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7"/>
              <p:cNvSpPr/>
              <p:nvPr/>
            </p:nvSpPr>
            <p:spPr bwMode="auto">
              <a:xfrm>
                <a:off x="5764213" y="430212"/>
                <a:ext cx="331788" cy="666750"/>
              </a:xfrm>
              <a:custGeom>
                <a:avLst/>
                <a:gdLst>
                  <a:gd name="T0" fmla="*/ 5 w 209"/>
                  <a:gd name="T1" fmla="*/ 27 h 420"/>
                  <a:gd name="T2" fmla="*/ 0 w 209"/>
                  <a:gd name="T3" fmla="*/ 152 h 420"/>
                  <a:gd name="T4" fmla="*/ 107 w 209"/>
                  <a:gd name="T5" fmla="*/ 420 h 420"/>
                  <a:gd name="T6" fmla="*/ 209 w 209"/>
                  <a:gd name="T7" fmla="*/ 152 h 420"/>
                  <a:gd name="T8" fmla="*/ 204 w 209"/>
                  <a:gd name="T9" fmla="*/ 24 h 420"/>
                  <a:gd name="T10" fmla="*/ 159 w 209"/>
                  <a:gd name="T11" fmla="*/ 0 h 420"/>
                  <a:gd name="T12" fmla="*/ 52 w 209"/>
                  <a:gd name="T13" fmla="*/ 0 h 420"/>
                  <a:gd name="T14" fmla="*/ 5 w 209"/>
                  <a:gd name="T15" fmla="*/ 27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420">
                    <a:moveTo>
                      <a:pt x="5" y="27"/>
                    </a:moveTo>
                    <a:lnTo>
                      <a:pt x="0" y="152"/>
                    </a:lnTo>
                    <a:lnTo>
                      <a:pt x="107" y="420"/>
                    </a:lnTo>
                    <a:lnTo>
                      <a:pt x="209" y="152"/>
                    </a:lnTo>
                    <a:lnTo>
                      <a:pt x="204" y="24"/>
                    </a:lnTo>
                    <a:lnTo>
                      <a:pt x="159" y="0"/>
                    </a:lnTo>
                    <a:lnTo>
                      <a:pt x="52" y="0"/>
                    </a:lnTo>
                    <a:lnTo>
                      <a:pt x="5"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Rectangle 68"/>
              <p:cNvSpPr>
                <a:spLocks noChangeArrowheads="1"/>
              </p:cNvSpPr>
              <p:nvPr/>
            </p:nvSpPr>
            <p:spPr bwMode="auto">
              <a:xfrm>
                <a:off x="5846763" y="358775"/>
                <a:ext cx="166688" cy="173038"/>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Freeform 69"/>
              <p:cNvSpPr/>
              <p:nvPr/>
            </p:nvSpPr>
            <p:spPr bwMode="auto">
              <a:xfrm>
                <a:off x="5670551" y="-174625"/>
                <a:ext cx="519113" cy="635000"/>
              </a:xfrm>
              <a:custGeom>
                <a:avLst/>
                <a:gdLst>
                  <a:gd name="T0" fmla="*/ 69 w 138"/>
                  <a:gd name="T1" fmla="*/ 169 h 169"/>
                  <a:gd name="T2" fmla="*/ 123 w 138"/>
                  <a:gd name="T3" fmla="*/ 113 h 169"/>
                  <a:gd name="T4" fmla="*/ 125 w 138"/>
                  <a:gd name="T5" fmla="*/ 114 h 169"/>
                  <a:gd name="T6" fmla="*/ 136 w 138"/>
                  <a:gd name="T7" fmla="*/ 96 h 169"/>
                  <a:gd name="T8" fmla="*/ 132 w 138"/>
                  <a:gd name="T9" fmla="*/ 74 h 169"/>
                  <a:gd name="T10" fmla="*/ 131 w 138"/>
                  <a:gd name="T11" fmla="*/ 74 h 169"/>
                  <a:gd name="T12" fmla="*/ 69 w 138"/>
                  <a:gd name="T13" fmla="*/ 0 h 169"/>
                  <a:gd name="T14" fmla="*/ 8 w 138"/>
                  <a:gd name="T15" fmla="*/ 74 h 169"/>
                  <a:gd name="T16" fmla="*/ 7 w 138"/>
                  <a:gd name="T17" fmla="*/ 74 h 169"/>
                  <a:gd name="T18" fmla="*/ 2 w 138"/>
                  <a:gd name="T19" fmla="*/ 96 h 169"/>
                  <a:gd name="T20" fmla="*/ 13 w 138"/>
                  <a:gd name="T21" fmla="*/ 114 h 169"/>
                  <a:gd name="T22" fmla="*/ 16 w 138"/>
                  <a:gd name="T23" fmla="*/ 113 h 169"/>
                  <a:gd name="T24" fmla="*/ 69 w 138"/>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69">
                    <a:moveTo>
                      <a:pt x="69" y="169"/>
                    </a:moveTo>
                    <a:cubicBezTo>
                      <a:pt x="92" y="169"/>
                      <a:pt x="112" y="144"/>
                      <a:pt x="123" y="113"/>
                    </a:cubicBezTo>
                    <a:cubicBezTo>
                      <a:pt x="124" y="114"/>
                      <a:pt x="124" y="114"/>
                      <a:pt x="125" y="114"/>
                    </a:cubicBezTo>
                    <a:cubicBezTo>
                      <a:pt x="130" y="115"/>
                      <a:pt x="135" y="107"/>
                      <a:pt x="136" y="96"/>
                    </a:cubicBezTo>
                    <a:cubicBezTo>
                      <a:pt x="138" y="85"/>
                      <a:pt x="136" y="75"/>
                      <a:pt x="132" y="74"/>
                    </a:cubicBezTo>
                    <a:cubicBezTo>
                      <a:pt x="131" y="74"/>
                      <a:pt x="131" y="74"/>
                      <a:pt x="131" y="74"/>
                    </a:cubicBezTo>
                    <a:cubicBezTo>
                      <a:pt x="133" y="36"/>
                      <a:pt x="117" y="0"/>
                      <a:pt x="69" y="0"/>
                    </a:cubicBezTo>
                    <a:cubicBezTo>
                      <a:pt x="22" y="0"/>
                      <a:pt x="6" y="36"/>
                      <a:pt x="8" y="74"/>
                    </a:cubicBezTo>
                    <a:cubicBezTo>
                      <a:pt x="8" y="74"/>
                      <a:pt x="7" y="74"/>
                      <a:pt x="7" y="74"/>
                    </a:cubicBezTo>
                    <a:cubicBezTo>
                      <a:pt x="2" y="75"/>
                      <a:pt x="0" y="85"/>
                      <a:pt x="2" y="96"/>
                    </a:cubicBezTo>
                    <a:cubicBezTo>
                      <a:pt x="4" y="107"/>
                      <a:pt x="9" y="115"/>
                      <a:pt x="13" y="114"/>
                    </a:cubicBezTo>
                    <a:cubicBezTo>
                      <a:pt x="14" y="114"/>
                      <a:pt x="15" y="113"/>
                      <a:pt x="16" y="113"/>
                    </a:cubicBezTo>
                    <a:cubicBezTo>
                      <a:pt x="26" y="144"/>
                      <a:pt x="47" y="169"/>
                      <a:pt x="69" y="16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0"/>
              <p:cNvSpPr/>
              <p:nvPr/>
            </p:nvSpPr>
            <p:spPr bwMode="auto">
              <a:xfrm>
                <a:off x="5892801" y="520700"/>
                <a:ext cx="79375" cy="120650"/>
              </a:xfrm>
              <a:custGeom>
                <a:avLst/>
                <a:gdLst>
                  <a:gd name="T0" fmla="*/ 18 w 21"/>
                  <a:gd name="T1" fmla="*/ 32 h 32"/>
                  <a:gd name="T2" fmla="*/ 21 w 21"/>
                  <a:gd name="T3" fmla="*/ 25 h 32"/>
                  <a:gd name="T4" fmla="*/ 10 w 21"/>
                  <a:gd name="T5" fmla="*/ 0 h 32"/>
                  <a:gd name="T6" fmla="*/ 0 w 21"/>
                  <a:gd name="T7" fmla="*/ 25 h 32"/>
                  <a:gd name="T8" fmla="*/ 3 w 21"/>
                  <a:gd name="T9" fmla="*/ 32 h 32"/>
                  <a:gd name="T10" fmla="*/ 18 w 21"/>
                  <a:gd name="T11" fmla="*/ 32 h 32"/>
                </a:gdLst>
                <a:ahLst/>
                <a:cxnLst>
                  <a:cxn ang="0">
                    <a:pos x="T0" y="T1"/>
                  </a:cxn>
                  <a:cxn ang="0">
                    <a:pos x="T2" y="T3"/>
                  </a:cxn>
                  <a:cxn ang="0">
                    <a:pos x="T4" y="T5"/>
                  </a:cxn>
                  <a:cxn ang="0">
                    <a:pos x="T6" y="T7"/>
                  </a:cxn>
                  <a:cxn ang="0">
                    <a:pos x="T8" y="T9"/>
                  </a:cxn>
                  <a:cxn ang="0">
                    <a:pos x="T10" y="T11"/>
                  </a:cxn>
                </a:cxnLst>
                <a:rect l="0" t="0" r="r" b="b"/>
                <a:pathLst>
                  <a:path w="21" h="32">
                    <a:moveTo>
                      <a:pt x="18" y="32"/>
                    </a:moveTo>
                    <a:cubicBezTo>
                      <a:pt x="21" y="25"/>
                      <a:pt x="21" y="25"/>
                      <a:pt x="21" y="25"/>
                    </a:cubicBezTo>
                    <a:cubicBezTo>
                      <a:pt x="10" y="0"/>
                      <a:pt x="10" y="0"/>
                      <a:pt x="10" y="0"/>
                    </a:cubicBezTo>
                    <a:cubicBezTo>
                      <a:pt x="0" y="25"/>
                      <a:pt x="0" y="25"/>
                      <a:pt x="0" y="25"/>
                    </a:cubicBezTo>
                    <a:cubicBezTo>
                      <a:pt x="3" y="32"/>
                      <a:pt x="3" y="32"/>
                      <a:pt x="3" y="32"/>
                    </a:cubicBezTo>
                    <a:cubicBezTo>
                      <a:pt x="8" y="32"/>
                      <a:pt x="13" y="32"/>
                      <a:pt x="18" y="32"/>
                    </a:cubicBez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1"/>
              <p:cNvSpPr/>
              <p:nvPr/>
            </p:nvSpPr>
            <p:spPr bwMode="auto">
              <a:xfrm>
                <a:off x="5799138" y="430212"/>
                <a:ext cx="130175" cy="252413"/>
              </a:xfrm>
              <a:custGeom>
                <a:avLst/>
                <a:gdLst>
                  <a:gd name="T0" fmla="*/ 30 w 82"/>
                  <a:gd name="T1" fmla="*/ 0 h 159"/>
                  <a:gd name="T2" fmla="*/ 82 w 82"/>
                  <a:gd name="T3" fmla="*/ 57 h 159"/>
                  <a:gd name="T4" fmla="*/ 45 w 82"/>
                  <a:gd name="T5" fmla="*/ 159 h 159"/>
                  <a:gd name="T6" fmla="*/ 0 w 82"/>
                  <a:gd name="T7" fmla="*/ 22 h 159"/>
                  <a:gd name="T8" fmla="*/ 30 w 82"/>
                  <a:gd name="T9" fmla="*/ 0 h 159"/>
                </a:gdLst>
                <a:ahLst/>
                <a:cxnLst>
                  <a:cxn ang="0">
                    <a:pos x="T0" y="T1"/>
                  </a:cxn>
                  <a:cxn ang="0">
                    <a:pos x="T2" y="T3"/>
                  </a:cxn>
                  <a:cxn ang="0">
                    <a:pos x="T4" y="T5"/>
                  </a:cxn>
                  <a:cxn ang="0">
                    <a:pos x="T6" y="T7"/>
                  </a:cxn>
                  <a:cxn ang="0">
                    <a:pos x="T8" y="T9"/>
                  </a:cxn>
                </a:cxnLst>
                <a:rect l="0" t="0" r="r" b="b"/>
                <a:pathLst>
                  <a:path w="82" h="159">
                    <a:moveTo>
                      <a:pt x="30" y="0"/>
                    </a:moveTo>
                    <a:lnTo>
                      <a:pt x="82" y="57"/>
                    </a:lnTo>
                    <a:lnTo>
                      <a:pt x="45" y="159"/>
                    </a:lnTo>
                    <a:lnTo>
                      <a:pt x="0" y="22"/>
                    </a:lnTo>
                    <a:lnTo>
                      <a:pt x="30"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72"/>
              <p:cNvSpPr/>
              <p:nvPr/>
            </p:nvSpPr>
            <p:spPr bwMode="auto">
              <a:xfrm>
                <a:off x="5678488" y="460375"/>
                <a:ext cx="250825" cy="639763"/>
              </a:xfrm>
              <a:custGeom>
                <a:avLst/>
                <a:gdLst>
                  <a:gd name="T0" fmla="*/ 76 w 158"/>
                  <a:gd name="T1" fmla="*/ 0 h 403"/>
                  <a:gd name="T2" fmla="*/ 158 w 158"/>
                  <a:gd name="T3" fmla="*/ 403 h 403"/>
                  <a:gd name="T4" fmla="*/ 21 w 158"/>
                  <a:gd name="T5" fmla="*/ 180 h 403"/>
                  <a:gd name="T6" fmla="*/ 40 w 158"/>
                  <a:gd name="T7" fmla="*/ 143 h 403"/>
                  <a:gd name="T8" fmla="*/ 0 w 158"/>
                  <a:gd name="T9" fmla="*/ 112 h 403"/>
                  <a:gd name="T10" fmla="*/ 54 w 158"/>
                  <a:gd name="T11" fmla="*/ 12 h 403"/>
                  <a:gd name="T12" fmla="*/ 76 w 158"/>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158" h="403">
                    <a:moveTo>
                      <a:pt x="76" y="0"/>
                    </a:moveTo>
                    <a:lnTo>
                      <a:pt x="158" y="403"/>
                    </a:lnTo>
                    <a:lnTo>
                      <a:pt x="21" y="180"/>
                    </a:lnTo>
                    <a:lnTo>
                      <a:pt x="40" y="143"/>
                    </a:lnTo>
                    <a:lnTo>
                      <a:pt x="0" y="112"/>
                    </a:lnTo>
                    <a:lnTo>
                      <a:pt x="54" y="12"/>
                    </a:lnTo>
                    <a:lnTo>
                      <a:pt x="76"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73"/>
              <p:cNvSpPr/>
              <p:nvPr/>
            </p:nvSpPr>
            <p:spPr bwMode="auto">
              <a:xfrm>
                <a:off x="5929313" y="430212"/>
                <a:ext cx="136525" cy="252413"/>
              </a:xfrm>
              <a:custGeom>
                <a:avLst/>
                <a:gdLst>
                  <a:gd name="T0" fmla="*/ 55 w 86"/>
                  <a:gd name="T1" fmla="*/ 0 h 159"/>
                  <a:gd name="T2" fmla="*/ 0 w 86"/>
                  <a:gd name="T3" fmla="*/ 57 h 159"/>
                  <a:gd name="T4" fmla="*/ 38 w 86"/>
                  <a:gd name="T5" fmla="*/ 159 h 159"/>
                  <a:gd name="T6" fmla="*/ 86 w 86"/>
                  <a:gd name="T7" fmla="*/ 19 h 159"/>
                  <a:gd name="T8" fmla="*/ 55 w 86"/>
                  <a:gd name="T9" fmla="*/ 0 h 159"/>
                </a:gdLst>
                <a:ahLst/>
                <a:cxnLst>
                  <a:cxn ang="0">
                    <a:pos x="T0" y="T1"/>
                  </a:cxn>
                  <a:cxn ang="0">
                    <a:pos x="T2" y="T3"/>
                  </a:cxn>
                  <a:cxn ang="0">
                    <a:pos x="T4" y="T5"/>
                  </a:cxn>
                  <a:cxn ang="0">
                    <a:pos x="T6" y="T7"/>
                  </a:cxn>
                  <a:cxn ang="0">
                    <a:pos x="T8" y="T9"/>
                  </a:cxn>
                </a:cxnLst>
                <a:rect l="0" t="0" r="r" b="b"/>
                <a:pathLst>
                  <a:path w="86" h="159">
                    <a:moveTo>
                      <a:pt x="55" y="0"/>
                    </a:moveTo>
                    <a:lnTo>
                      <a:pt x="0" y="57"/>
                    </a:lnTo>
                    <a:lnTo>
                      <a:pt x="38" y="159"/>
                    </a:lnTo>
                    <a:lnTo>
                      <a:pt x="86" y="19"/>
                    </a:lnTo>
                    <a:lnTo>
                      <a:pt x="5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74"/>
              <p:cNvSpPr/>
              <p:nvPr/>
            </p:nvSpPr>
            <p:spPr bwMode="auto">
              <a:xfrm>
                <a:off x="5876926" y="701675"/>
                <a:ext cx="109538" cy="398463"/>
              </a:xfrm>
              <a:custGeom>
                <a:avLst/>
                <a:gdLst>
                  <a:gd name="T0" fmla="*/ 17 w 69"/>
                  <a:gd name="T1" fmla="*/ 0 h 251"/>
                  <a:gd name="T2" fmla="*/ 52 w 69"/>
                  <a:gd name="T3" fmla="*/ 0 h 251"/>
                  <a:gd name="T4" fmla="*/ 69 w 69"/>
                  <a:gd name="T5" fmla="*/ 168 h 251"/>
                  <a:gd name="T6" fmla="*/ 33 w 69"/>
                  <a:gd name="T7" fmla="*/ 251 h 251"/>
                  <a:gd name="T8" fmla="*/ 0 w 69"/>
                  <a:gd name="T9" fmla="*/ 168 h 251"/>
                  <a:gd name="T10" fmla="*/ 17 w 69"/>
                  <a:gd name="T11" fmla="*/ 0 h 251"/>
                </a:gdLst>
                <a:ahLst/>
                <a:cxnLst>
                  <a:cxn ang="0">
                    <a:pos x="T0" y="T1"/>
                  </a:cxn>
                  <a:cxn ang="0">
                    <a:pos x="T2" y="T3"/>
                  </a:cxn>
                  <a:cxn ang="0">
                    <a:pos x="T4" y="T5"/>
                  </a:cxn>
                  <a:cxn ang="0">
                    <a:pos x="T6" y="T7"/>
                  </a:cxn>
                  <a:cxn ang="0">
                    <a:pos x="T8" y="T9"/>
                  </a:cxn>
                  <a:cxn ang="0">
                    <a:pos x="T10" y="T11"/>
                  </a:cxn>
                </a:cxnLst>
                <a:rect l="0" t="0" r="r" b="b"/>
                <a:pathLst>
                  <a:path w="69" h="251">
                    <a:moveTo>
                      <a:pt x="17" y="0"/>
                    </a:moveTo>
                    <a:lnTo>
                      <a:pt x="52" y="0"/>
                    </a:lnTo>
                    <a:lnTo>
                      <a:pt x="69" y="168"/>
                    </a:lnTo>
                    <a:lnTo>
                      <a:pt x="33" y="251"/>
                    </a:lnTo>
                    <a:lnTo>
                      <a:pt x="0" y="168"/>
                    </a:lnTo>
                    <a:lnTo>
                      <a:pt x="17" y="0"/>
                    </a:ln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75"/>
              <p:cNvSpPr/>
              <p:nvPr/>
            </p:nvSpPr>
            <p:spPr bwMode="auto">
              <a:xfrm>
                <a:off x="5799138" y="430212"/>
                <a:ext cx="130175" cy="211138"/>
              </a:xfrm>
              <a:custGeom>
                <a:avLst/>
                <a:gdLst>
                  <a:gd name="T0" fmla="*/ 30 w 82"/>
                  <a:gd name="T1" fmla="*/ 0 h 133"/>
                  <a:gd name="T2" fmla="*/ 82 w 82"/>
                  <a:gd name="T3" fmla="*/ 57 h 133"/>
                  <a:gd name="T4" fmla="*/ 45 w 82"/>
                  <a:gd name="T5" fmla="*/ 133 h 133"/>
                  <a:gd name="T6" fmla="*/ 0 w 82"/>
                  <a:gd name="T7" fmla="*/ 22 h 133"/>
                  <a:gd name="T8" fmla="*/ 30 w 82"/>
                  <a:gd name="T9" fmla="*/ 0 h 133"/>
                </a:gdLst>
                <a:ahLst/>
                <a:cxnLst>
                  <a:cxn ang="0">
                    <a:pos x="T0" y="T1"/>
                  </a:cxn>
                  <a:cxn ang="0">
                    <a:pos x="T2" y="T3"/>
                  </a:cxn>
                  <a:cxn ang="0">
                    <a:pos x="T4" y="T5"/>
                  </a:cxn>
                  <a:cxn ang="0">
                    <a:pos x="T6" y="T7"/>
                  </a:cxn>
                  <a:cxn ang="0">
                    <a:pos x="T8" y="T9"/>
                  </a:cxn>
                </a:cxnLst>
                <a:rect l="0" t="0" r="r" b="b"/>
                <a:pathLst>
                  <a:path w="82" h="133">
                    <a:moveTo>
                      <a:pt x="30" y="0"/>
                    </a:moveTo>
                    <a:lnTo>
                      <a:pt x="82" y="57"/>
                    </a:lnTo>
                    <a:lnTo>
                      <a:pt x="45" y="133"/>
                    </a:lnTo>
                    <a:lnTo>
                      <a:pt x="0" y="22"/>
                    </a:ln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76"/>
              <p:cNvSpPr/>
              <p:nvPr/>
            </p:nvSpPr>
            <p:spPr bwMode="auto">
              <a:xfrm>
                <a:off x="5700713" y="460375"/>
                <a:ext cx="228600" cy="639763"/>
              </a:xfrm>
              <a:custGeom>
                <a:avLst/>
                <a:gdLst>
                  <a:gd name="T0" fmla="*/ 62 w 144"/>
                  <a:gd name="T1" fmla="*/ 0 h 403"/>
                  <a:gd name="T2" fmla="*/ 144 w 144"/>
                  <a:gd name="T3" fmla="*/ 403 h 403"/>
                  <a:gd name="T4" fmla="*/ 21 w 144"/>
                  <a:gd name="T5" fmla="*/ 164 h 403"/>
                  <a:gd name="T6" fmla="*/ 40 w 144"/>
                  <a:gd name="T7" fmla="*/ 133 h 403"/>
                  <a:gd name="T8" fmla="*/ 0 w 144"/>
                  <a:gd name="T9" fmla="*/ 102 h 403"/>
                  <a:gd name="T10" fmla="*/ 40 w 144"/>
                  <a:gd name="T11" fmla="*/ 12 h 403"/>
                  <a:gd name="T12" fmla="*/ 62 w 144"/>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144" h="403">
                    <a:moveTo>
                      <a:pt x="62" y="0"/>
                    </a:moveTo>
                    <a:lnTo>
                      <a:pt x="144" y="403"/>
                    </a:lnTo>
                    <a:lnTo>
                      <a:pt x="21" y="164"/>
                    </a:lnTo>
                    <a:lnTo>
                      <a:pt x="40" y="133"/>
                    </a:lnTo>
                    <a:lnTo>
                      <a:pt x="0" y="102"/>
                    </a:lnTo>
                    <a:lnTo>
                      <a:pt x="40" y="12"/>
                    </a:lnTo>
                    <a:lnTo>
                      <a:pt x="6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77"/>
              <p:cNvSpPr/>
              <p:nvPr/>
            </p:nvSpPr>
            <p:spPr bwMode="auto">
              <a:xfrm>
                <a:off x="5929313" y="457200"/>
                <a:ext cx="257175" cy="642938"/>
              </a:xfrm>
              <a:custGeom>
                <a:avLst/>
                <a:gdLst>
                  <a:gd name="T0" fmla="*/ 88 w 162"/>
                  <a:gd name="T1" fmla="*/ 0 h 405"/>
                  <a:gd name="T2" fmla="*/ 0 w 162"/>
                  <a:gd name="T3" fmla="*/ 405 h 405"/>
                  <a:gd name="T4" fmla="*/ 140 w 162"/>
                  <a:gd name="T5" fmla="*/ 182 h 405"/>
                  <a:gd name="T6" fmla="*/ 121 w 162"/>
                  <a:gd name="T7" fmla="*/ 145 h 405"/>
                  <a:gd name="T8" fmla="*/ 162 w 162"/>
                  <a:gd name="T9" fmla="*/ 114 h 405"/>
                  <a:gd name="T10" fmla="*/ 119 w 162"/>
                  <a:gd name="T11" fmla="*/ 14 h 405"/>
                  <a:gd name="T12" fmla="*/ 88 w 162"/>
                  <a:gd name="T13" fmla="*/ 0 h 405"/>
                </a:gdLst>
                <a:ahLst/>
                <a:cxnLst>
                  <a:cxn ang="0">
                    <a:pos x="T0" y="T1"/>
                  </a:cxn>
                  <a:cxn ang="0">
                    <a:pos x="T2" y="T3"/>
                  </a:cxn>
                  <a:cxn ang="0">
                    <a:pos x="T4" y="T5"/>
                  </a:cxn>
                  <a:cxn ang="0">
                    <a:pos x="T6" y="T7"/>
                  </a:cxn>
                  <a:cxn ang="0">
                    <a:pos x="T8" y="T9"/>
                  </a:cxn>
                  <a:cxn ang="0">
                    <a:pos x="T10" y="T11"/>
                  </a:cxn>
                  <a:cxn ang="0">
                    <a:pos x="T12" y="T13"/>
                  </a:cxn>
                </a:cxnLst>
                <a:rect l="0" t="0" r="r" b="b"/>
                <a:pathLst>
                  <a:path w="162" h="405">
                    <a:moveTo>
                      <a:pt x="88" y="0"/>
                    </a:moveTo>
                    <a:lnTo>
                      <a:pt x="0" y="405"/>
                    </a:lnTo>
                    <a:lnTo>
                      <a:pt x="140" y="182"/>
                    </a:lnTo>
                    <a:lnTo>
                      <a:pt x="121" y="145"/>
                    </a:lnTo>
                    <a:lnTo>
                      <a:pt x="162" y="114"/>
                    </a:lnTo>
                    <a:lnTo>
                      <a:pt x="119" y="14"/>
                    </a:lnTo>
                    <a:lnTo>
                      <a:pt x="88"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78"/>
              <p:cNvSpPr/>
              <p:nvPr/>
            </p:nvSpPr>
            <p:spPr bwMode="auto">
              <a:xfrm>
                <a:off x="5929313" y="457200"/>
                <a:ext cx="230188" cy="642938"/>
              </a:xfrm>
              <a:custGeom>
                <a:avLst/>
                <a:gdLst>
                  <a:gd name="T0" fmla="*/ 88 w 145"/>
                  <a:gd name="T1" fmla="*/ 0 h 405"/>
                  <a:gd name="T2" fmla="*/ 0 w 145"/>
                  <a:gd name="T3" fmla="*/ 405 h 405"/>
                  <a:gd name="T4" fmla="*/ 126 w 145"/>
                  <a:gd name="T5" fmla="*/ 166 h 405"/>
                  <a:gd name="T6" fmla="*/ 105 w 145"/>
                  <a:gd name="T7" fmla="*/ 135 h 405"/>
                  <a:gd name="T8" fmla="*/ 145 w 145"/>
                  <a:gd name="T9" fmla="*/ 104 h 405"/>
                  <a:gd name="T10" fmla="*/ 119 w 145"/>
                  <a:gd name="T11" fmla="*/ 14 h 405"/>
                  <a:gd name="T12" fmla="*/ 88 w 145"/>
                  <a:gd name="T13" fmla="*/ 0 h 405"/>
                </a:gdLst>
                <a:ahLst/>
                <a:cxnLst>
                  <a:cxn ang="0">
                    <a:pos x="T0" y="T1"/>
                  </a:cxn>
                  <a:cxn ang="0">
                    <a:pos x="T2" y="T3"/>
                  </a:cxn>
                  <a:cxn ang="0">
                    <a:pos x="T4" y="T5"/>
                  </a:cxn>
                  <a:cxn ang="0">
                    <a:pos x="T6" y="T7"/>
                  </a:cxn>
                  <a:cxn ang="0">
                    <a:pos x="T8" y="T9"/>
                  </a:cxn>
                  <a:cxn ang="0">
                    <a:pos x="T10" y="T11"/>
                  </a:cxn>
                  <a:cxn ang="0">
                    <a:pos x="T12" y="T13"/>
                  </a:cxn>
                </a:cxnLst>
                <a:rect l="0" t="0" r="r" b="b"/>
                <a:pathLst>
                  <a:path w="145" h="405">
                    <a:moveTo>
                      <a:pt x="88" y="0"/>
                    </a:moveTo>
                    <a:lnTo>
                      <a:pt x="0" y="405"/>
                    </a:lnTo>
                    <a:lnTo>
                      <a:pt x="126" y="166"/>
                    </a:lnTo>
                    <a:lnTo>
                      <a:pt x="105" y="135"/>
                    </a:lnTo>
                    <a:lnTo>
                      <a:pt x="145" y="104"/>
                    </a:lnTo>
                    <a:lnTo>
                      <a:pt x="119" y="14"/>
                    </a:lnTo>
                    <a:lnTo>
                      <a:pt x="88"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79"/>
              <p:cNvSpPr/>
              <p:nvPr/>
            </p:nvSpPr>
            <p:spPr bwMode="auto">
              <a:xfrm>
                <a:off x="5929313" y="430212"/>
                <a:ext cx="136525" cy="211138"/>
              </a:xfrm>
              <a:custGeom>
                <a:avLst/>
                <a:gdLst>
                  <a:gd name="T0" fmla="*/ 55 w 86"/>
                  <a:gd name="T1" fmla="*/ 0 h 133"/>
                  <a:gd name="T2" fmla="*/ 0 w 86"/>
                  <a:gd name="T3" fmla="*/ 57 h 133"/>
                  <a:gd name="T4" fmla="*/ 41 w 86"/>
                  <a:gd name="T5" fmla="*/ 133 h 133"/>
                  <a:gd name="T6" fmla="*/ 86 w 86"/>
                  <a:gd name="T7" fmla="*/ 19 h 133"/>
                  <a:gd name="T8" fmla="*/ 55 w 86"/>
                  <a:gd name="T9" fmla="*/ 0 h 133"/>
                </a:gdLst>
                <a:ahLst/>
                <a:cxnLst>
                  <a:cxn ang="0">
                    <a:pos x="T0" y="T1"/>
                  </a:cxn>
                  <a:cxn ang="0">
                    <a:pos x="T2" y="T3"/>
                  </a:cxn>
                  <a:cxn ang="0">
                    <a:pos x="T4" y="T5"/>
                  </a:cxn>
                  <a:cxn ang="0">
                    <a:pos x="T6" y="T7"/>
                  </a:cxn>
                  <a:cxn ang="0">
                    <a:pos x="T8" y="T9"/>
                  </a:cxn>
                </a:cxnLst>
                <a:rect l="0" t="0" r="r" b="b"/>
                <a:pathLst>
                  <a:path w="86" h="133">
                    <a:moveTo>
                      <a:pt x="55" y="0"/>
                    </a:moveTo>
                    <a:lnTo>
                      <a:pt x="0" y="57"/>
                    </a:lnTo>
                    <a:lnTo>
                      <a:pt x="41" y="133"/>
                    </a:lnTo>
                    <a:lnTo>
                      <a:pt x="86" y="19"/>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80"/>
              <p:cNvSpPr/>
              <p:nvPr/>
            </p:nvSpPr>
            <p:spPr bwMode="auto">
              <a:xfrm>
                <a:off x="5892801" y="633412"/>
                <a:ext cx="79375" cy="71438"/>
              </a:xfrm>
              <a:custGeom>
                <a:avLst/>
                <a:gdLst>
                  <a:gd name="T0" fmla="*/ 3 w 21"/>
                  <a:gd name="T1" fmla="*/ 0 h 19"/>
                  <a:gd name="T2" fmla="*/ 18 w 21"/>
                  <a:gd name="T3" fmla="*/ 0 h 19"/>
                  <a:gd name="T4" fmla="*/ 18 w 21"/>
                  <a:gd name="T5" fmla="*/ 19 h 19"/>
                  <a:gd name="T6" fmla="*/ 3 w 21"/>
                  <a:gd name="T7" fmla="*/ 19 h 19"/>
                  <a:gd name="T8" fmla="*/ 3 w 21"/>
                  <a:gd name="T9" fmla="*/ 0 h 19"/>
                </a:gdLst>
                <a:ahLst/>
                <a:cxnLst>
                  <a:cxn ang="0">
                    <a:pos x="T0" y="T1"/>
                  </a:cxn>
                  <a:cxn ang="0">
                    <a:pos x="T2" y="T3"/>
                  </a:cxn>
                  <a:cxn ang="0">
                    <a:pos x="T4" y="T5"/>
                  </a:cxn>
                  <a:cxn ang="0">
                    <a:pos x="T6" y="T7"/>
                  </a:cxn>
                  <a:cxn ang="0">
                    <a:pos x="T8" y="T9"/>
                  </a:cxn>
                </a:cxnLst>
                <a:rect l="0" t="0" r="r" b="b"/>
                <a:pathLst>
                  <a:path w="21" h="19">
                    <a:moveTo>
                      <a:pt x="3" y="0"/>
                    </a:moveTo>
                    <a:cubicBezTo>
                      <a:pt x="18" y="0"/>
                      <a:pt x="18" y="0"/>
                      <a:pt x="18" y="0"/>
                    </a:cubicBezTo>
                    <a:cubicBezTo>
                      <a:pt x="21" y="7"/>
                      <a:pt x="21" y="13"/>
                      <a:pt x="18" y="19"/>
                    </a:cubicBezTo>
                    <a:cubicBezTo>
                      <a:pt x="3" y="19"/>
                      <a:pt x="3" y="19"/>
                      <a:pt x="3" y="19"/>
                    </a:cubicBezTo>
                    <a:cubicBezTo>
                      <a:pt x="0" y="13"/>
                      <a:pt x="0" y="7"/>
                      <a:pt x="3" y="0"/>
                    </a:cubicBez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81"/>
              <p:cNvSpPr/>
              <p:nvPr/>
            </p:nvSpPr>
            <p:spPr bwMode="auto">
              <a:xfrm>
                <a:off x="5918201" y="1092200"/>
                <a:ext cx="34925" cy="444500"/>
              </a:xfrm>
              <a:custGeom>
                <a:avLst/>
                <a:gdLst>
                  <a:gd name="T0" fmla="*/ 4 w 9"/>
                  <a:gd name="T1" fmla="*/ 118 h 118"/>
                  <a:gd name="T2" fmla="*/ 4 w 9"/>
                  <a:gd name="T3" fmla="*/ 0 h 118"/>
                  <a:gd name="T4" fmla="*/ 4 w 9"/>
                  <a:gd name="T5" fmla="*/ 118 h 118"/>
                </a:gdLst>
                <a:ahLst/>
                <a:cxnLst>
                  <a:cxn ang="0">
                    <a:pos x="T0" y="T1"/>
                  </a:cxn>
                  <a:cxn ang="0">
                    <a:pos x="T2" y="T3"/>
                  </a:cxn>
                  <a:cxn ang="0">
                    <a:pos x="T4" y="T5"/>
                  </a:cxn>
                </a:cxnLst>
                <a:rect l="0" t="0" r="r" b="b"/>
                <a:pathLst>
                  <a:path w="9" h="118">
                    <a:moveTo>
                      <a:pt x="4" y="118"/>
                    </a:moveTo>
                    <a:cubicBezTo>
                      <a:pt x="0" y="66"/>
                      <a:pt x="0" y="60"/>
                      <a:pt x="4" y="0"/>
                    </a:cubicBezTo>
                    <a:cubicBezTo>
                      <a:pt x="8" y="60"/>
                      <a:pt x="9" y="66"/>
                      <a:pt x="4" y="118"/>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2"/>
              <p:cNvSpPr/>
              <p:nvPr/>
            </p:nvSpPr>
            <p:spPr bwMode="auto">
              <a:xfrm>
                <a:off x="6115051" y="127000"/>
                <a:ext cx="74613" cy="131763"/>
              </a:xfrm>
              <a:custGeom>
                <a:avLst/>
                <a:gdLst>
                  <a:gd name="T0" fmla="*/ 14 w 20"/>
                  <a:gd name="T1" fmla="*/ 1 h 35"/>
                  <a:gd name="T2" fmla="*/ 18 w 20"/>
                  <a:gd name="T3" fmla="*/ 19 h 35"/>
                  <a:gd name="T4" fmla="*/ 7 w 20"/>
                  <a:gd name="T5" fmla="*/ 34 h 35"/>
                  <a:gd name="T6" fmla="*/ 2 w 20"/>
                  <a:gd name="T7" fmla="*/ 16 h 35"/>
                  <a:gd name="T8" fmla="*/ 14 w 20"/>
                  <a:gd name="T9" fmla="*/ 1 h 35"/>
                </a:gdLst>
                <a:ahLst/>
                <a:cxnLst>
                  <a:cxn ang="0">
                    <a:pos x="T0" y="T1"/>
                  </a:cxn>
                  <a:cxn ang="0">
                    <a:pos x="T2" y="T3"/>
                  </a:cxn>
                  <a:cxn ang="0">
                    <a:pos x="T4" y="T5"/>
                  </a:cxn>
                  <a:cxn ang="0">
                    <a:pos x="T6" y="T7"/>
                  </a:cxn>
                  <a:cxn ang="0">
                    <a:pos x="T8" y="T9"/>
                  </a:cxn>
                </a:cxnLst>
                <a:rect l="0" t="0" r="r" b="b"/>
                <a:pathLst>
                  <a:path w="20" h="35">
                    <a:moveTo>
                      <a:pt x="14" y="1"/>
                    </a:moveTo>
                    <a:cubicBezTo>
                      <a:pt x="18" y="2"/>
                      <a:pt x="20" y="10"/>
                      <a:pt x="18" y="19"/>
                    </a:cubicBezTo>
                    <a:cubicBezTo>
                      <a:pt x="16" y="28"/>
                      <a:pt x="11" y="35"/>
                      <a:pt x="7" y="34"/>
                    </a:cubicBezTo>
                    <a:cubicBezTo>
                      <a:pt x="2" y="33"/>
                      <a:pt x="0" y="25"/>
                      <a:pt x="2" y="16"/>
                    </a:cubicBezTo>
                    <a:cubicBezTo>
                      <a:pt x="4" y="7"/>
                      <a:pt x="10" y="0"/>
                      <a:pt x="14" y="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84"/>
              <p:cNvSpPr/>
              <p:nvPr/>
            </p:nvSpPr>
            <p:spPr bwMode="auto">
              <a:xfrm>
                <a:off x="5684838" y="-174625"/>
                <a:ext cx="490538" cy="354013"/>
              </a:xfrm>
              <a:custGeom>
                <a:avLst/>
                <a:gdLst>
                  <a:gd name="T0" fmla="*/ 128 w 130"/>
                  <a:gd name="T1" fmla="*/ 74 h 94"/>
                  <a:gd name="T2" fmla="*/ 65 w 130"/>
                  <a:gd name="T3" fmla="*/ 0 h 94"/>
                  <a:gd name="T4" fmla="*/ 3 w 130"/>
                  <a:gd name="T5" fmla="*/ 74 h 94"/>
                  <a:gd name="T6" fmla="*/ 12 w 130"/>
                  <a:gd name="T7" fmla="*/ 92 h 94"/>
                  <a:gd name="T8" fmla="*/ 18 w 130"/>
                  <a:gd name="T9" fmla="*/ 85 h 94"/>
                  <a:gd name="T10" fmla="*/ 36 w 130"/>
                  <a:gd name="T11" fmla="*/ 37 h 94"/>
                  <a:gd name="T12" fmla="*/ 65 w 130"/>
                  <a:gd name="T13" fmla="*/ 42 h 94"/>
                  <a:gd name="T14" fmla="*/ 94 w 130"/>
                  <a:gd name="T15" fmla="*/ 37 h 94"/>
                  <a:gd name="T16" fmla="*/ 112 w 130"/>
                  <a:gd name="T17" fmla="*/ 85 h 94"/>
                  <a:gd name="T18" fmla="*/ 117 w 130"/>
                  <a:gd name="T19" fmla="*/ 92 h 94"/>
                  <a:gd name="T20" fmla="*/ 128 w 130"/>
                  <a:gd name="T21"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94">
                    <a:moveTo>
                      <a:pt x="128" y="74"/>
                    </a:moveTo>
                    <a:cubicBezTo>
                      <a:pt x="130" y="36"/>
                      <a:pt x="114" y="0"/>
                      <a:pt x="65" y="0"/>
                    </a:cubicBezTo>
                    <a:cubicBezTo>
                      <a:pt x="17" y="0"/>
                      <a:pt x="0" y="36"/>
                      <a:pt x="3" y="74"/>
                    </a:cubicBezTo>
                    <a:cubicBezTo>
                      <a:pt x="7" y="75"/>
                      <a:pt x="11" y="83"/>
                      <a:pt x="12" y="92"/>
                    </a:cubicBezTo>
                    <a:cubicBezTo>
                      <a:pt x="16" y="94"/>
                      <a:pt x="18" y="93"/>
                      <a:pt x="18" y="85"/>
                    </a:cubicBezTo>
                    <a:cubicBezTo>
                      <a:pt x="18" y="62"/>
                      <a:pt x="21" y="42"/>
                      <a:pt x="36" y="37"/>
                    </a:cubicBezTo>
                    <a:cubicBezTo>
                      <a:pt x="51" y="32"/>
                      <a:pt x="54" y="42"/>
                      <a:pt x="65" y="42"/>
                    </a:cubicBezTo>
                    <a:cubicBezTo>
                      <a:pt x="76" y="42"/>
                      <a:pt x="80" y="33"/>
                      <a:pt x="94" y="37"/>
                    </a:cubicBezTo>
                    <a:cubicBezTo>
                      <a:pt x="109" y="41"/>
                      <a:pt x="112" y="62"/>
                      <a:pt x="112" y="85"/>
                    </a:cubicBezTo>
                    <a:cubicBezTo>
                      <a:pt x="112" y="92"/>
                      <a:pt x="114" y="94"/>
                      <a:pt x="117" y="92"/>
                    </a:cubicBezTo>
                    <a:cubicBezTo>
                      <a:pt x="119" y="82"/>
                      <a:pt x="124" y="75"/>
                      <a:pt x="128" y="74"/>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85"/>
              <p:cNvSpPr/>
              <p:nvPr/>
            </p:nvSpPr>
            <p:spPr bwMode="auto">
              <a:xfrm>
                <a:off x="5888038" y="-125413"/>
                <a:ext cx="219075" cy="300038"/>
              </a:xfrm>
              <a:custGeom>
                <a:avLst/>
                <a:gdLst>
                  <a:gd name="T0" fmla="*/ 55 w 58"/>
                  <a:gd name="T1" fmla="*/ 0 h 80"/>
                  <a:gd name="T2" fmla="*/ 0 w 58"/>
                  <a:gd name="T3" fmla="*/ 80 h 80"/>
                  <a:gd name="T4" fmla="*/ 22 w 58"/>
                  <a:gd name="T5" fmla="*/ 15 h 80"/>
                  <a:gd name="T6" fmla="*/ 55 w 58"/>
                  <a:gd name="T7" fmla="*/ 0 h 80"/>
                </a:gdLst>
                <a:ahLst/>
                <a:cxnLst>
                  <a:cxn ang="0">
                    <a:pos x="T0" y="T1"/>
                  </a:cxn>
                  <a:cxn ang="0">
                    <a:pos x="T2" y="T3"/>
                  </a:cxn>
                  <a:cxn ang="0">
                    <a:pos x="T4" y="T5"/>
                  </a:cxn>
                  <a:cxn ang="0">
                    <a:pos x="T6" y="T7"/>
                  </a:cxn>
                </a:cxnLst>
                <a:rect l="0" t="0" r="r" b="b"/>
                <a:pathLst>
                  <a:path w="58" h="80">
                    <a:moveTo>
                      <a:pt x="55" y="0"/>
                    </a:moveTo>
                    <a:cubicBezTo>
                      <a:pt x="58" y="22"/>
                      <a:pt x="24" y="69"/>
                      <a:pt x="0" y="80"/>
                    </a:cubicBezTo>
                    <a:cubicBezTo>
                      <a:pt x="16" y="71"/>
                      <a:pt x="26" y="39"/>
                      <a:pt x="22" y="15"/>
                    </a:cubicBezTo>
                    <a:cubicBezTo>
                      <a:pt x="21" y="9"/>
                      <a:pt x="58" y="4"/>
                      <a:pt x="55"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86"/>
              <p:cNvSpPr/>
              <p:nvPr/>
            </p:nvSpPr>
            <p:spPr bwMode="auto">
              <a:xfrm>
                <a:off x="5618163" y="-182563"/>
                <a:ext cx="420688" cy="417513"/>
              </a:xfrm>
              <a:custGeom>
                <a:avLst/>
                <a:gdLst>
                  <a:gd name="T0" fmla="*/ 111 w 112"/>
                  <a:gd name="T1" fmla="*/ 18 h 111"/>
                  <a:gd name="T2" fmla="*/ 8 w 112"/>
                  <a:gd name="T3" fmla="*/ 111 h 111"/>
                  <a:gd name="T4" fmla="*/ 75 w 112"/>
                  <a:gd name="T5" fmla="*/ 23 h 111"/>
                  <a:gd name="T6" fmla="*/ 111 w 112"/>
                  <a:gd name="T7" fmla="*/ 18 h 111"/>
                </a:gdLst>
                <a:ahLst/>
                <a:cxnLst>
                  <a:cxn ang="0">
                    <a:pos x="T0" y="T1"/>
                  </a:cxn>
                  <a:cxn ang="0">
                    <a:pos x="T2" y="T3"/>
                  </a:cxn>
                  <a:cxn ang="0">
                    <a:pos x="T4" y="T5"/>
                  </a:cxn>
                  <a:cxn ang="0">
                    <a:pos x="T6" y="T7"/>
                  </a:cxn>
                </a:cxnLst>
                <a:rect l="0" t="0" r="r" b="b"/>
                <a:pathLst>
                  <a:path w="112" h="111">
                    <a:moveTo>
                      <a:pt x="111" y="18"/>
                    </a:moveTo>
                    <a:cubicBezTo>
                      <a:pt x="108" y="40"/>
                      <a:pt x="35" y="107"/>
                      <a:pt x="8" y="111"/>
                    </a:cubicBezTo>
                    <a:cubicBezTo>
                      <a:pt x="0" y="0"/>
                      <a:pt x="68" y="46"/>
                      <a:pt x="75" y="23"/>
                    </a:cubicBezTo>
                    <a:cubicBezTo>
                      <a:pt x="76" y="18"/>
                      <a:pt x="112" y="23"/>
                      <a:pt x="111" y="1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87"/>
              <p:cNvSpPr/>
              <p:nvPr/>
            </p:nvSpPr>
            <p:spPr bwMode="auto">
              <a:xfrm>
                <a:off x="5959476" y="-166688"/>
                <a:ext cx="268288" cy="409575"/>
              </a:xfrm>
              <a:custGeom>
                <a:avLst/>
                <a:gdLst>
                  <a:gd name="T0" fmla="*/ 2 w 71"/>
                  <a:gd name="T1" fmla="*/ 0 h 109"/>
                  <a:gd name="T2" fmla="*/ 62 w 71"/>
                  <a:gd name="T3" fmla="*/ 109 h 109"/>
                  <a:gd name="T4" fmla="*/ 36 w 71"/>
                  <a:gd name="T5" fmla="*/ 13 h 109"/>
                  <a:gd name="T6" fmla="*/ 2 w 71"/>
                  <a:gd name="T7" fmla="*/ 0 h 109"/>
                </a:gdLst>
                <a:ahLst/>
                <a:cxnLst>
                  <a:cxn ang="0">
                    <a:pos x="T0" y="T1"/>
                  </a:cxn>
                  <a:cxn ang="0">
                    <a:pos x="T2" y="T3"/>
                  </a:cxn>
                  <a:cxn ang="0">
                    <a:pos x="T4" y="T5"/>
                  </a:cxn>
                  <a:cxn ang="0">
                    <a:pos x="T6" y="T7"/>
                  </a:cxn>
                </a:cxnLst>
                <a:rect l="0" t="0" r="r" b="b"/>
                <a:pathLst>
                  <a:path w="71" h="109">
                    <a:moveTo>
                      <a:pt x="2" y="0"/>
                    </a:moveTo>
                    <a:cubicBezTo>
                      <a:pt x="1" y="22"/>
                      <a:pt x="36" y="100"/>
                      <a:pt x="62" y="109"/>
                    </a:cubicBezTo>
                    <a:cubicBezTo>
                      <a:pt x="71" y="30"/>
                      <a:pt x="51" y="19"/>
                      <a:pt x="36" y="13"/>
                    </a:cubicBezTo>
                    <a:cubicBezTo>
                      <a:pt x="31" y="11"/>
                      <a:pt x="0" y="5"/>
                      <a:pt x="2"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p14:dur="0" advTm="3431"/>
    </mc:Choice>
    <mc:Fallback>
      <p:transition advTm="343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 关注顾客</a:t>
            </a:r>
            <a:endParaRPr lang="zh-CN" altLang="en-US" sz="2800" b="1" kern="100">
              <a:latin typeface="+mj-ea"/>
              <a:ea typeface="+mj-ea"/>
              <a:cs typeface="Times New Roman" panose="02020603050405020304" pitchFamily="18" charset="0"/>
            </a:endParaRPr>
          </a:p>
        </p:txBody>
      </p:sp>
      <p:sp>
        <p:nvSpPr>
          <p:cNvPr id="99" name="矩形 98"/>
          <p:cNvSpPr/>
          <p:nvPr/>
        </p:nvSpPr>
        <p:spPr>
          <a:xfrm>
            <a:off x="8469400" y="2793233"/>
            <a:ext cx="2969682" cy="8309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kern="0">
                <a:latin typeface="+mj-ea"/>
                <a:ea typeface="+mj-ea"/>
              </a:rPr>
              <a:t>精心构建出让顾客感动、惊喜、难忘与欢愉的氛围及历程，让顾客得以享受个人化的感动！</a:t>
            </a:r>
            <a:endParaRPr lang="zh-CN" altLang="en-US" sz="1600" kern="0">
              <a:latin typeface="+mj-ea"/>
              <a:ea typeface="+mj-ea"/>
            </a:endParaRPr>
          </a:p>
        </p:txBody>
      </p:sp>
      <p:sp>
        <p:nvSpPr>
          <p:cNvPr id="100" name="Freeform 5"/>
          <p:cNvSpPr/>
          <p:nvPr/>
        </p:nvSpPr>
        <p:spPr bwMode="auto">
          <a:xfrm>
            <a:off x="2989345" y="2005780"/>
            <a:ext cx="5668082" cy="2729852"/>
          </a:xfrm>
          <a:custGeom>
            <a:avLst/>
            <a:gdLst>
              <a:gd name="T0" fmla="*/ 0 w 8521"/>
              <a:gd name="T1" fmla="*/ 4074 h 4074"/>
              <a:gd name="T2" fmla="*/ 4261 w 8521"/>
              <a:gd name="T3" fmla="*/ 0 h 4074"/>
              <a:gd name="T4" fmla="*/ 8521 w 8521"/>
              <a:gd name="T5" fmla="*/ 4058 h 4074"/>
            </a:gdLst>
            <a:ahLst/>
            <a:cxnLst>
              <a:cxn ang="0">
                <a:pos x="T0" y="T1"/>
              </a:cxn>
              <a:cxn ang="0">
                <a:pos x="T2" y="T3"/>
              </a:cxn>
              <a:cxn ang="0">
                <a:pos x="T4" y="T5"/>
              </a:cxn>
            </a:cxnLst>
            <a:rect l="0" t="0" r="r" b="b"/>
            <a:pathLst>
              <a:path w="8521" h="4074">
                <a:moveTo>
                  <a:pt x="0" y="4074"/>
                </a:moveTo>
                <a:cubicBezTo>
                  <a:pt x="228" y="1784"/>
                  <a:pt x="2049" y="0"/>
                  <a:pt x="4261" y="0"/>
                </a:cubicBezTo>
                <a:cubicBezTo>
                  <a:pt x="6469" y="0"/>
                  <a:pt x="8286" y="1776"/>
                  <a:pt x="8521" y="4058"/>
                </a:cubicBezTo>
              </a:path>
            </a:pathLst>
          </a:custGeom>
          <a:noFill/>
          <a:ln w="9525" cap="flat">
            <a:solidFill>
              <a:schemeClr val="accent6"/>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1" name="矩形 100"/>
          <p:cNvSpPr/>
          <p:nvPr/>
        </p:nvSpPr>
        <p:spPr>
          <a:xfrm>
            <a:off x="796400" y="2648214"/>
            <a:ext cx="2594328" cy="400110"/>
          </a:xfrm>
          <a:prstGeom prst="rect">
            <a:avLst/>
          </a:prstGeom>
          <a:noFill/>
        </p:spPr>
        <p:txBody>
          <a:bodyPr wrap="square" rtlCol="0">
            <a:spAutoFit/>
          </a:bodyPr>
          <a:lstStyle/>
          <a:p>
            <a:pPr algn="just"/>
            <a:r>
              <a:rPr lang="zh-CN" altLang="en-US" sz="2000" b="1" kern="100">
                <a:latin typeface="+mj-ea"/>
                <a:ea typeface="+mj-ea"/>
              </a:rPr>
              <a:t>重视服务环节的过渡</a:t>
            </a:r>
            <a:endParaRPr lang="zh-CN" altLang="en-US" sz="2000" b="1" kern="100" dirty="0">
              <a:latin typeface="+mj-ea"/>
              <a:ea typeface="+mj-ea"/>
            </a:endParaRPr>
          </a:p>
        </p:txBody>
      </p:sp>
      <p:sp>
        <p:nvSpPr>
          <p:cNvPr id="102" name="矩形 101"/>
          <p:cNvSpPr/>
          <p:nvPr/>
        </p:nvSpPr>
        <p:spPr>
          <a:xfrm>
            <a:off x="8356694" y="2421273"/>
            <a:ext cx="3405712" cy="400110"/>
          </a:xfrm>
          <a:prstGeom prst="rect">
            <a:avLst/>
          </a:prstGeom>
          <a:noFill/>
        </p:spPr>
        <p:txBody>
          <a:bodyPr wrap="square" rtlCol="0">
            <a:spAutoFit/>
          </a:bodyPr>
          <a:lstStyle/>
          <a:p>
            <a:pPr algn="just"/>
            <a:r>
              <a:rPr lang="zh-CN" altLang="en-US" sz="2000" b="1" kern="100">
                <a:latin typeface="+mj-ea"/>
                <a:ea typeface="+mj-ea"/>
              </a:rPr>
              <a:t>注重顾客体验，让客户感动</a:t>
            </a:r>
            <a:endParaRPr lang="zh-CN" altLang="en-US" sz="2000" b="1" kern="100">
              <a:latin typeface="+mj-ea"/>
              <a:ea typeface="+mj-ea"/>
            </a:endParaRPr>
          </a:p>
        </p:txBody>
      </p:sp>
      <p:sp>
        <p:nvSpPr>
          <p:cNvPr id="103" name="Oval 5"/>
          <p:cNvSpPr>
            <a:spLocks noChangeArrowheads="1"/>
          </p:cNvSpPr>
          <p:nvPr/>
        </p:nvSpPr>
        <p:spPr bwMode="auto">
          <a:xfrm>
            <a:off x="3611422" y="4873312"/>
            <a:ext cx="4473800" cy="1275210"/>
          </a:xfrm>
          <a:prstGeom prst="ellipse">
            <a:avLst/>
          </a:prstGeom>
          <a:solidFill>
            <a:schemeClr val="tx2">
              <a:lumMod val="40000"/>
              <a:lumOff val="60000"/>
              <a:alpha val="50000"/>
            </a:schemeClr>
          </a:solidFill>
          <a:ln>
            <a:noFill/>
          </a:ln>
        </p:spPr>
        <p:txBody>
          <a:bodyPr vert="horz" wrap="square" lIns="91440" tIns="45720" rIns="91440" bIns="45720" numCol="1" anchor="t" anchorCtr="0" compatLnSpc="1"/>
          <a:lstStyle/>
          <a:p>
            <a:endParaRPr lang="zh-CN" altLang="en-US"/>
          </a:p>
        </p:txBody>
      </p:sp>
      <p:sp>
        <p:nvSpPr>
          <p:cNvPr id="104" name="Oval 6"/>
          <p:cNvSpPr>
            <a:spLocks noChangeArrowheads="1"/>
          </p:cNvSpPr>
          <p:nvPr/>
        </p:nvSpPr>
        <p:spPr bwMode="auto">
          <a:xfrm>
            <a:off x="4266368" y="5109234"/>
            <a:ext cx="3163910" cy="805394"/>
          </a:xfrm>
          <a:prstGeom prst="ellipse">
            <a:avLst/>
          </a:prstGeom>
          <a:solidFill>
            <a:schemeClr val="tx2">
              <a:lumMod val="40000"/>
              <a:lumOff val="60000"/>
              <a:alpha val="70000"/>
            </a:schemeClr>
          </a:solidFill>
          <a:ln>
            <a:noFill/>
          </a:ln>
        </p:spPr>
        <p:txBody>
          <a:bodyPr vert="horz" wrap="square" lIns="91440" tIns="45720" rIns="91440" bIns="45720" numCol="1" anchor="t" anchorCtr="0" compatLnSpc="1"/>
          <a:lstStyle/>
          <a:p>
            <a:endParaRPr lang="zh-CN" altLang="en-US"/>
          </a:p>
        </p:txBody>
      </p:sp>
      <p:sp>
        <p:nvSpPr>
          <p:cNvPr id="105" name="Oval 7"/>
          <p:cNvSpPr>
            <a:spLocks noChangeArrowheads="1"/>
          </p:cNvSpPr>
          <p:nvPr/>
        </p:nvSpPr>
        <p:spPr bwMode="auto">
          <a:xfrm>
            <a:off x="4851937" y="5310726"/>
            <a:ext cx="1992768" cy="400384"/>
          </a:xfrm>
          <a:prstGeom prst="ellipse">
            <a:avLst/>
          </a:prstGeom>
          <a:solidFill>
            <a:schemeClr val="tx2">
              <a:lumMod val="40000"/>
              <a:lumOff val="60000"/>
            </a:schemeClr>
          </a:solidFill>
          <a:ln>
            <a:noFill/>
          </a:ln>
        </p:spPr>
        <p:txBody>
          <a:bodyPr vert="horz" wrap="square" lIns="91440" tIns="45720" rIns="91440" bIns="45720" numCol="1" anchor="t" anchorCtr="0" compatLnSpc="1"/>
          <a:lstStyle/>
          <a:p>
            <a:endParaRPr lang="zh-CN" altLang="en-US"/>
          </a:p>
        </p:txBody>
      </p:sp>
      <p:sp>
        <p:nvSpPr>
          <p:cNvPr id="106" name="矩形 105"/>
          <p:cNvSpPr/>
          <p:nvPr/>
        </p:nvSpPr>
        <p:spPr>
          <a:xfrm>
            <a:off x="2385324" y="1244443"/>
            <a:ext cx="6976275" cy="461665"/>
          </a:xfrm>
          <a:prstGeom prst="rect">
            <a:avLst/>
          </a:prstGeom>
        </p:spPr>
        <p:txBody>
          <a:bodyPr wrap="square">
            <a:spAutoFit/>
          </a:bodyPr>
          <a:lstStyle/>
          <a:p>
            <a:pPr algn="ctr"/>
            <a:r>
              <a:rPr lang="zh-CN" altLang="en-US" sz="2400" b="1" kern="100">
                <a:latin typeface="+mj-ea"/>
                <a:ea typeface="+mj-ea"/>
              </a:rPr>
              <a:t>一切以顾客为关注焦点</a:t>
            </a:r>
            <a:endParaRPr lang="zh-CN" altLang="en-US" sz="2400" b="1" kern="100" dirty="0">
              <a:latin typeface="+mj-ea"/>
              <a:ea typeface="+mj-ea"/>
            </a:endParaRPr>
          </a:p>
        </p:txBody>
      </p:sp>
      <p:sp>
        <p:nvSpPr>
          <p:cNvPr id="107" name="Oval 7"/>
          <p:cNvSpPr>
            <a:spLocks noChangeArrowheads="1"/>
          </p:cNvSpPr>
          <p:nvPr/>
        </p:nvSpPr>
        <p:spPr bwMode="auto">
          <a:xfrm>
            <a:off x="3502167" y="2754365"/>
            <a:ext cx="486364" cy="490538"/>
          </a:xfrm>
          <a:prstGeom prst="ellipse">
            <a:avLst/>
          </a:prstGeom>
          <a:solidFill>
            <a:schemeClr val="accent1"/>
          </a:solidFill>
          <a:ln w="1905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bg1"/>
                </a:solidFill>
                <a:latin typeface="+mj-ea"/>
                <a:ea typeface="+mj-ea"/>
                <a:cs typeface="+mn-ea"/>
              </a:rPr>
              <a:t>1</a:t>
            </a:r>
            <a:endParaRPr lang="zh-CN" altLang="en-US" dirty="0">
              <a:solidFill>
                <a:schemeClr val="bg1"/>
              </a:solidFill>
              <a:latin typeface="+mj-ea"/>
              <a:ea typeface="+mj-ea"/>
              <a:cs typeface="+mn-ea"/>
            </a:endParaRPr>
          </a:p>
        </p:txBody>
      </p:sp>
      <p:sp>
        <p:nvSpPr>
          <p:cNvPr id="108" name="Oval 9"/>
          <p:cNvSpPr>
            <a:spLocks noChangeArrowheads="1"/>
          </p:cNvSpPr>
          <p:nvPr/>
        </p:nvSpPr>
        <p:spPr bwMode="auto">
          <a:xfrm>
            <a:off x="7674117" y="2754365"/>
            <a:ext cx="486364" cy="490538"/>
          </a:xfrm>
          <a:prstGeom prst="ellipse">
            <a:avLst/>
          </a:prstGeom>
          <a:solidFill>
            <a:schemeClr val="accent1"/>
          </a:solidFill>
          <a:ln w="1905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bg1"/>
                </a:solidFill>
                <a:latin typeface="+mj-ea"/>
                <a:ea typeface="+mj-ea"/>
                <a:cs typeface="+mn-ea"/>
              </a:rPr>
              <a:t>2</a:t>
            </a:r>
            <a:endParaRPr lang="zh-CN" altLang="en-US" dirty="0">
              <a:solidFill>
                <a:schemeClr val="bg1"/>
              </a:solidFill>
              <a:latin typeface="+mj-ea"/>
              <a:ea typeface="+mj-ea"/>
              <a:cs typeface="+mn-ea"/>
            </a:endParaRPr>
          </a:p>
        </p:txBody>
      </p:sp>
      <p:sp>
        <p:nvSpPr>
          <p:cNvPr id="109" name="Freeform 8"/>
          <p:cNvSpPr>
            <a:spLocks noEditPoints="1"/>
          </p:cNvSpPr>
          <p:nvPr/>
        </p:nvSpPr>
        <p:spPr bwMode="auto">
          <a:xfrm>
            <a:off x="5922580" y="2586096"/>
            <a:ext cx="1137300" cy="2898680"/>
          </a:xfrm>
          <a:custGeom>
            <a:avLst/>
            <a:gdLst>
              <a:gd name="T0" fmla="*/ 763 w 1513"/>
              <a:gd name="T1" fmla="*/ 710 h 3865"/>
              <a:gd name="T2" fmla="*/ 1118 w 1513"/>
              <a:gd name="T3" fmla="*/ 355 h 3865"/>
              <a:gd name="T4" fmla="*/ 763 w 1513"/>
              <a:gd name="T5" fmla="*/ 0 h 3865"/>
              <a:gd name="T6" fmla="*/ 407 w 1513"/>
              <a:gd name="T7" fmla="*/ 355 h 3865"/>
              <a:gd name="T8" fmla="*/ 763 w 1513"/>
              <a:gd name="T9" fmla="*/ 710 h 3865"/>
              <a:gd name="T10" fmla="*/ 1512 w 1513"/>
              <a:gd name="T11" fmla="*/ 1271 h 3865"/>
              <a:gd name="T12" fmla="*/ 1512 w 1513"/>
              <a:gd name="T13" fmla="*/ 1235 h 3865"/>
              <a:gd name="T14" fmla="*/ 1061 w 1513"/>
              <a:gd name="T15" fmla="*/ 779 h 3865"/>
              <a:gd name="T16" fmla="*/ 1061 w 1513"/>
              <a:gd name="T17" fmla="*/ 778 h 3865"/>
              <a:gd name="T18" fmla="*/ 1054 w 1513"/>
              <a:gd name="T19" fmla="*/ 778 h 3865"/>
              <a:gd name="T20" fmla="*/ 991 w 1513"/>
              <a:gd name="T21" fmla="*/ 778 h 3865"/>
              <a:gd name="T22" fmla="*/ 845 w 1513"/>
              <a:gd name="T23" fmla="*/ 779 h 3865"/>
              <a:gd name="T24" fmla="*/ 807 w 1513"/>
              <a:gd name="T25" fmla="*/ 901 h 3865"/>
              <a:gd name="T26" fmla="*/ 860 w 1513"/>
              <a:gd name="T27" fmla="*/ 1400 h 3865"/>
              <a:gd name="T28" fmla="*/ 768 w 1513"/>
              <a:gd name="T29" fmla="*/ 1579 h 3865"/>
              <a:gd name="T30" fmla="*/ 669 w 1513"/>
              <a:gd name="T31" fmla="*/ 1400 h 3865"/>
              <a:gd name="T32" fmla="*/ 705 w 1513"/>
              <a:gd name="T33" fmla="*/ 901 h 3865"/>
              <a:gd name="T34" fmla="*/ 669 w 1513"/>
              <a:gd name="T35" fmla="*/ 779 h 3865"/>
              <a:gd name="T36" fmla="*/ 523 w 1513"/>
              <a:gd name="T37" fmla="*/ 778 h 3865"/>
              <a:gd name="T38" fmla="*/ 459 w 1513"/>
              <a:gd name="T39" fmla="*/ 778 h 3865"/>
              <a:gd name="T40" fmla="*/ 453 w 1513"/>
              <a:gd name="T41" fmla="*/ 778 h 3865"/>
              <a:gd name="T42" fmla="*/ 453 w 1513"/>
              <a:gd name="T43" fmla="*/ 779 h 3865"/>
              <a:gd name="T44" fmla="*/ 2 w 1513"/>
              <a:gd name="T45" fmla="*/ 1235 h 3865"/>
              <a:gd name="T46" fmla="*/ 2 w 1513"/>
              <a:gd name="T47" fmla="*/ 1271 h 3865"/>
              <a:gd name="T48" fmla="*/ 0 w 1513"/>
              <a:gd name="T49" fmla="*/ 1293 h 3865"/>
              <a:gd name="T50" fmla="*/ 0 w 1513"/>
              <a:gd name="T51" fmla="*/ 2259 h 3865"/>
              <a:gd name="T52" fmla="*/ 145 w 1513"/>
              <a:gd name="T53" fmla="*/ 2404 h 3865"/>
              <a:gd name="T54" fmla="*/ 290 w 1513"/>
              <a:gd name="T55" fmla="*/ 2259 h 3865"/>
              <a:gd name="T56" fmla="*/ 290 w 1513"/>
              <a:gd name="T57" fmla="*/ 1331 h 3865"/>
              <a:gd name="T58" fmla="*/ 337 w 1513"/>
              <a:gd name="T59" fmla="*/ 1331 h 3865"/>
              <a:gd name="T60" fmla="*/ 337 w 1513"/>
              <a:gd name="T61" fmla="*/ 2257 h 3865"/>
              <a:gd name="T62" fmla="*/ 337 w 1513"/>
              <a:gd name="T63" fmla="*/ 2257 h 3865"/>
              <a:gd name="T64" fmla="*/ 337 w 1513"/>
              <a:gd name="T65" fmla="*/ 3677 h 3865"/>
              <a:gd name="T66" fmla="*/ 526 w 1513"/>
              <a:gd name="T67" fmla="*/ 3865 h 3865"/>
              <a:gd name="T68" fmla="*/ 528 w 1513"/>
              <a:gd name="T69" fmla="*/ 3865 h 3865"/>
              <a:gd name="T70" fmla="*/ 531 w 1513"/>
              <a:gd name="T71" fmla="*/ 3865 h 3865"/>
              <a:gd name="T72" fmla="*/ 720 w 1513"/>
              <a:gd name="T73" fmla="*/ 3677 h 3865"/>
              <a:gd name="T74" fmla="*/ 720 w 1513"/>
              <a:gd name="T75" fmla="*/ 2447 h 3865"/>
              <a:gd name="T76" fmla="*/ 794 w 1513"/>
              <a:gd name="T77" fmla="*/ 2447 h 3865"/>
              <a:gd name="T78" fmla="*/ 794 w 1513"/>
              <a:gd name="T79" fmla="*/ 3677 h 3865"/>
              <a:gd name="T80" fmla="*/ 983 w 1513"/>
              <a:gd name="T81" fmla="*/ 3865 h 3865"/>
              <a:gd name="T82" fmla="*/ 986 w 1513"/>
              <a:gd name="T83" fmla="*/ 3865 h 3865"/>
              <a:gd name="T84" fmla="*/ 988 w 1513"/>
              <a:gd name="T85" fmla="*/ 3865 h 3865"/>
              <a:gd name="T86" fmla="*/ 1176 w 1513"/>
              <a:gd name="T87" fmla="*/ 3677 h 3865"/>
              <a:gd name="T88" fmla="*/ 1176 w 1513"/>
              <a:gd name="T89" fmla="*/ 2172 h 3865"/>
              <a:gd name="T90" fmla="*/ 1176 w 1513"/>
              <a:gd name="T91" fmla="*/ 2257 h 3865"/>
              <a:gd name="T92" fmla="*/ 1176 w 1513"/>
              <a:gd name="T93" fmla="*/ 1331 h 3865"/>
              <a:gd name="T94" fmla="*/ 1224 w 1513"/>
              <a:gd name="T95" fmla="*/ 1331 h 3865"/>
              <a:gd name="T96" fmla="*/ 1224 w 1513"/>
              <a:gd name="T97" fmla="*/ 2259 h 3865"/>
              <a:gd name="T98" fmla="*/ 1368 w 1513"/>
              <a:gd name="T99" fmla="*/ 2404 h 3865"/>
              <a:gd name="T100" fmla="*/ 1513 w 1513"/>
              <a:gd name="T101" fmla="*/ 2259 h 3865"/>
              <a:gd name="T102" fmla="*/ 1513 w 1513"/>
              <a:gd name="T103" fmla="*/ 1293 h 3865"/>
              <a:gd name="T104" fmla="*/ 1512 w 1513"/>
              <a:gd name="T105" fmla="*/ 1271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3" h="3865">
                <a:moveTo>
                  <a:pt x="763" y="710"/>
                </a:moveTo>
                <a:cubicBezTo>
                  <a:pt x="959" y="710"/>
                  <a:pt x="1118" y="551"/>
                  <a:pt x="1118" y="355"/>
                </a:cubicBezTo>
                <a:cubicBezTo>
                  <a:pt x="1118" y="159"/>
                  <a:pt x="959" y="0"/>
                  <a:pt x="763" y="0"/>
                </a:cubicBezTo>
                <a:cubicBezTo>
                  <a:pt x="566" y="0"/>
                  <a:pt x="407" y="159"/>
                  <a:pt x="407" y="355"/>
                </a:cubicBezTo>
                <a:cubicBezTo>
                  <a:pt x="407" y="551"/>
                  <a:pt x="566" y="710"/>
                  <a:pt x="763" y="710"/>
                </a:cubicBezTo>
                <a:close/>
                <a:moveTo>
                  <a:pt x="1512" y="1271"/>
                </a:moveTo>
                <a:lnTo>
                  <a:pt x="1512" y="1235"/>
                </a:lnTo>
                <a:cubicBezTo>
                  <a:pt x="1512" y="985"/>
                  <a:pt x="1310" y="782"/>
                  <a:pt x="1061" y="779"/>
                </a:cubicBezTo>
                <a:lnTo>
                  <a:pt x="1061" y="778"/>
                </a:lnTo>
                <a:lnTo>
                  <a:pt x="1054" y="778"/>
                </a:lnTo>
                <a:lnTo>
                  <a:pt x="991" y="778"/>
                </a:lnTo>
                <a:lnTo>
                  <a:pt x="845" y="779"/>
                </a:lnTo>
                <a:cubicBezTo>
                  <a:pt x="839" y="873"/>
                  <a:pt x="818" y="896"/>
                  <a:pt x="807" y="901"/>
                </a:cubicBezTo>
                <a:cubicBezTo>
                  <a:pt x="807" y="901"/>
                  <a:pt x="882" y="1278"/>
                  <a:pt x="860" y="1400"/>
                </a:cubicBezTo>
                <a:cubicBezTo>
                  <a:pt x="851" y="1451"/>
                  <a:pt x="814" y="1578"/>
                  <a:pt x="768" y="1579"/>
                </a:cubicBezTo>
                <a:cubicBezTo>
                  <a:pt x="720" y="1580"/>
                  <a:pt x="680" y="1451"/>
                  <a:pt x="669" y="1400"/>
                </a:cubicBezTo>
                <a:cubicBezTo>
                  <a:pt x="642" y="1278"/>
                  <a:pt x="705" y="901"/>
                  <a:pt x="705" y="901"/>
                </a:cubicBezTo>
                <a:cubicBezTo>
                  <a:pt x="666" y="869"/>
                  <a:pt x="668" y="794"/>
                  <a:pt x="669" y="779"/>
                </a:cubicBezTo>
                <a:lnTo>
                  <a:pt x="523" y="778"/>
                </a:lnTo>
                <a:lnTo>
                  <a:pt x="459" y="778"/>
                </a:lnTo>
                <a:lnTo>
                  <a:pt x="453" y="778"/>
                </a:lnTo>
                <a:lnTo>
                  <a:pt x="453" y="779"/>
                </a:lnTo>
                <a:cubicBezTo>
                  <a:pt x="203" y="782"/>
                  <a:pt x="2" y="985"/>
                  <a:pt x="2" y="1235"/>
                </a:cubicBezTo>
                <a:lnTo>
                  <a:pt x="2" y="1271"/>
                </a:lnTo>
                <a:cubicBezTo>
                  <a:pt x="1" y="1278"/>
                  <a:pt x="0" y="1286"/>
                  <a:pt x="0" y="1293"/>
                </a:cubicBezTo>
                <a:lnTo>
                  <a:pt x="0" y="2259"/>
                </a:lnTo>
                <a:cubicBezTo>
                  <a:pt x="0" y="2339"/>
                  <a:pt x="65" y="2404"/>
                  <a:pt x="145" y="2404"/>
                </a:cubicBezTo>
                <a:cubicBezTo>
                  <a:pt x="225" y="2404"/>
                  <a:pt x="290" y="2339"/>
                  <a:pt x="290" y="2259"/>
                </a:cubicBezTo>
                <a:lnTo>
                  <a:pt x="290" y="1331"/>
                </a:lnTo>
                <a:lnTo>
                  <a:pt x="337" y="1331"/>
                </a:lnTo>
                <a:lnTo>
                  <a:pt x="337" y="2257"/>
                </a:lnTo>
                <a:lnTo>
                  <a:pt x="337" y="2257"/>
                </a:lnTo>
                <a:lnTo>
                  <a:pt x="337" y="3677"/>
                </a:lnTo>
                <a:cubicBezTo>
                  <a:pt x="337" y="3781"/>
                  <a:pt x="422" y="3865"/>
                  <a:pt x="526" y="3865"/>
                </a:cubicBezTo>
                <a:cubicBezTo>
                  <a:pt x="526" y="3865"/>
                  <a:pt x="527" y="3865"/>
                  <a:pt x="528" y="3865"/>
                </a:cubicBezTo>
                <a:cubicBezTo>
                  <a:pt x="529" y="3865"/>
                  <a:pt x="530" y="3865"/>
                  <a:pt x="531" y="3865"/>
                </a:cubicBezTo>
                <a:cubicBezTo>
                  <a:pt x="636" y="3865"/>
                  <a:pt x="720" y="3781"/>
                  <a:pt x="720" y="3677"/>
                </a:cubicBezTo>
                <a:lnTo>
                  <a:pt x="720" y="2447"/>
                </a:lnTo>
                <a:lnTo>
                  <a:pt x="794" y="2447"/>
                </a:lnTo>
                <a:lnTo>
                  <a:pt x="794" y="3677"/>
                </a:lnTo>
                <a:cubicBezTo>
                  <a:pt x="794" y="3781"/>
                  <a:pt x="878" y="3865"/>
                  <a:pt x="983" y="3865"/>
                </a:cubicBezTo>
                <a:cubicBezTo>
                  <a:pt x="983" y="3865"/>
                  <a:pt x="985" y="3865"/>
                  <a:pt x="986" y="3865"/>
                </a:cubicBezTo>
                <a:cubicBezTo>
                  <a:pt x="987" y="3865"/>
                  <a:pt x="988" y="3865"/>
                  <a:pt x="988" y="3865"/>
                </a:cubicBezTo>
                <a:cubicBezTo>
                  <a:pt x="1092" y="3865"/>
                  <a:pt x="1174" y="3777"/>
                  <a:pt x="1176" y="3677"/>
                </a:cubicBezTo>
                <a:lnTo>
                  <a:pt x="1176" y="2172"/>
                </a:lnTo>
                <a:lnTo>
                  <a:pt x="1176" y="2257"/>
                </a:lnTo>
                <a:lnTo>
                  <a:pt x="1176" y="1331"/>
                </a:lnTo>
                <a:lnTo>
                  <a:pt x="1224" y="1331"/>
                </a:lnTo>
                <a:lnTo>
                  <a:pt x="1224" y="2259"/>
                </a:lnTo>
                <a:cubicBezTo>
                  <a:pt x="1224" y="2339"/>
                  <a:pt x="1288" y="2404"/>
                  <a:pt x="1368" y="2404"/>
                </a:cubicBezTo>
                <a:cubicBezTo>
                  <a:pt x="1448" y="2404"/>
                  <a:pt x="1513" y="2339"/>
                  <a:pt x="1513" y="2259"/>
                </a:cubicBezTo>
                <a:lnTo>
                  <a:pt x="1513" y="1293"/>
                </a:lnTo>
                <a:cubicBezTo>
                  <a:pt x="1513" y="1286"/>
                  <a:pt x="1512" y="1278"/>
                  <a:pt x="1512" y="1271"/>
                </a:cubicBezTo>
                <a:close/>
              </a:path>
            </a:pathLst>
          </a:custGeom>
          <a:solidFill>
            <a:schemeClr val="accent5"/>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latin typeface="+mj-ea"/>
              <a:ea typeface="+mj-ea"/>
            </a:endParaRPr>
          </a:p>
        </p:txBody>
      </p:sp>
      <p:sp>
        <p:nvSpPr>
          <p:cNvPr id="110" name="Freeform 8"/>
          <p:cNvSpPr>
            <a:spLocks noEditPoints="1"/>
          </p:cNvSpPr>
          <p:nvPr/>
        </p:nvSpPr>
        <p:spPr bwMode="auto">
          <a:xfrm>
            <a:off x="4592334" y="2586096"/>
            <a:ext cx="1137300" cy="2898680"/>
          </a:xfrm>
          <a:custGeom>
            <a:avLst/>
            <a:gdLst>
              <a:gd name="T0" fmla="*/ 763 w 1513"/>
              <a:gd name="T1" fmla="*/ 710 h 3865"/>
              <a:gd name="T2" fmla="*/ 1118 w 1513"/>
              <a:gd name="T3" fmla="*/ 355 h 3865"/>
              <a:gd name="T4" fmla="*/ 763 w 1513"/>
              <a:gd name="T5" fmla="*/ 0 h 3865"/>
              <a:gd name="T6" fmla="*/ 407 w 1513"/>
              <a:gd name="T7" fmla="*/ 355 h 3865"/>
              <a:gd name="T8" fmla="*/ 763 w 1513"/>
              <a:gd name="T9" fmla="*/ 710 h 3865"/>
              <a:gd name="T10" fmla="*/ 1512 w 1513"/>
              <a:gd name="T11" fmla="*/ 1271 h 3865"/>
              <a:gd name="T12" fmla="*/ 1512 w 1513"/>
              <a:gd name="T13" fmla="*/ 1235 h 3865"/>
              <a:gd name="T14" fmla="*/ 1061 w 1513"/>
              <a:gd name="T15" fmla="*/ 779 h 3865"/>
              <a:gd name="T16" fmla="*/ 1061 w 1513"/>
              <a:gd name="T17" fmla="*/ 778 h 3865"/>
              <a:gd name="T18" fmla="*/ 1054 w 1513"/>
              <a:gd name="T19" fmla="*/ 778 h 3865"/>
              <a:gd name="T20" fmla="*/ 991 w 1513"/>
              <a:gd name="T21" fmla="*/ 778 h 3865"/>
              <a:gd name="T22" fmla="*/ 845 w 1513"/>
              <a:gd name="T23" fmla="*/ 779 h 3865"/>
              <a:gd name="T24" fmla="*/ 807 w 1513"/>
              <a:gd name="T25" fmla="*/ 901 h 3865"/>
              <a:gd name="T26" fmla="*/ 860 w 1513"/>
              <a:gd name="T27" fmla="*/ 1400 h 3865"/>
              <a:gd name="T28" fmla="*/ 768 w 1513"/>
              <a:gd name="T29" fmla="*/ 1579 h 3865"/>
              <a:gd name="T30" fmla="*/ 669 w 1513"/>
              <a:gd name="T31" fmla="*/ 1400 h 3865"/>
              <a:gd name="T32" fmla="*/ 705 w 1513"/>
              <a:gd name="T33" fmla="*/ 901 h 3865"/>
              <a:gd name="T34" fmla="*/ 669 w 1513"/>
              <a:gd name="T35" fmla="*/ 779 h 3865"/>
              <a:gd name="T36" fmla="*/ 523 w 1513"/>
              <a:gd name="T37" fmla="*/ 778 h 3865"/>
              <a:gd name="T38" fmla="*/ 459 w 1513"/>
              <a:gd name="T39" fmla="*/ 778 h 3865"/>
              <a:gd name="T40" fmla="*/ 453 w 1513"/>
              <a:gd name="T41" fmla="*/ 778 h 3865"/>
              <a:gd name="T42" fmla="*/ 453 w 1513"/>
              <a:gd name="T43" fmla="*/ 779 h 3865"/>
              <a:gd name="T44" fmla="*/ 2 w 1513"/>
              <a:gd name="T45" fmla="*/ 1235 h 3865"/>
              <a:gd name="T46" fmla="*/ 2 w 1513"/>
              <a:gd name="T47" fmla="*/ 1271 h 3865"/>
              <a:gd name="T48" fmla="*/ 0 w 1513"/>
              <a:gd name="T49" fmla="*/ 1293 h 3865"/>
              <a:gd name="T50" fmla="*/ 0 w 1513"/>
              <a:gd name="T51" fmla="*/ 2259 h 3865"/>
              <a:gd name="T52" fmla="*/ 145 w 1513"/>
              <a:gd name="T53" fmla="*/ 2404 h 3865"/>
              <a:gd name="T54" fmla="*/ 290 w 1513"/>
              <a:gd name="T55" fmla="*/ 2259 h 3865"/>
              <a:gd name="T56" fmla="*/ 290 w 1513"/>
              <a:gd name="T57" fmla="*/ 1331 h 3865"/>
              <a:gd name="T58" fmla="*/ 337 w 1513"/>
              <a:gd name="T59" fmla="*/ 1331 h 3865"/>
              <a:gd name="T60" fmla="*/ 337 w 1513"/>
              <a:gd name="T61" fmla="*/ 2257 h 3865"/>
              <a:gd name="T62" fmla="*/ 337 w 1513"/>
              <a:gd name="T63" fmla="*/ 2257 h 3865"/>
              <a:gd name="T64" fmla="*/ 337 w 1513"/>
              <a:gd name="T65" fmla="*/ 3677 h 3865"/>
              <a:gd name="T66" fmla="*/ 526 w 1513"/>
              <a:gd name="T67" fmla="*/ 3865 h 3865"/>
              <a:gd name="T68" fmla="*/ 528 w 1513"/>
              <a:gd name="T69" fmla="*/ 3865 h 3865"/>
              <a:gd name="T70" fmla="*/ 531 w 1513"/>
              <a:gd name="T71" fmla="*/ 3865 h 3865"/>
              <a:gd name="T72" fmla="*/ 720 w 1513"/>
              <a:gd name="T73" fmla="*/ 3677 h 3865"/>
              <a:gd name="T74" fmla="*/ 720 w 1513"/>
              <a:gd name="T75" fmla="*/ 2447 h 3865"/>
              <a:gd name="T76" fmla="*/ 794 w 1513"/>
              <a:gd name="T77" fmla="*/ 2447 h 3865"/>
              <a:gd name="T78" fmla="*/ 794 w 1513"/>
              <a:gd name="T79" fmla="*/ 3677 h 3865"/>
              <a:gd name="T80" fmla="*/ 983 w 1513"/>
              <a:gd name="T81" fmla="*/ 3865 h 3865"/>
              <a:gd name="T82" fmla="*/ 986 w 1513"/>
              <a:gd name="T83" fmla="*/ 3865 h 3865"/>
              <a:gd name="T84" fmla="*/ 988 w 1513"/>
              <a:gd name="T85" fmla="*/ 3865 h 3865"/>
              <a:gd name="T86" fmla="*/ 1176 w 1513"/>
              <a:gd name="T87" fmla="*/ 3677 h 3865"/>
              <a:gd name="T88" fmla="*/ 1176 w 1513"/>
              <a:gd name="T89" fmla="*/ 2172 h 3865"/>
              <a:gd name="T90" fmla="*/ 1176 w 1513"/>
              <a:gd name="T91" fmla="*/ 2257 h 3865"/>
              <a:gd name="T92" fmla="*/ 1176 w 1513"/>
              <a:gd name="T93" fmla="*/ 1331 h 3865"/>
              <a:gd name="T94" fmla="*/ 1224 w 1513"/>
              <a:gd name="T95" fmla="*/ 1331 h 3865"/>
              <a:gd name="T96" fmla="*/ 1224 w 1513"/>
              <a:gd name="T97" fmla="*/ 2259 h 3865"/>
              <a:gd name="T98" fmla="*/ 1368 w 1513"/>
              <a:gd name="T99" fmla="*/ 2404 h 3865"/>
              <a:gd name="T100" fmla="*/ 1513 w 1513"/>
              <a:gd name="T101" fmla="*/ 2259 h 3865"/>
              <a:gd name="T102" fmla="*/ 1513 w 1513"/>
              <a:gd name="T103" fmla="*/ 1293 h 3865"/>
              <a:gd name="T104" fmla="*/ 1512 w 1513"/>
              <a:gd name="T105" fmla="*/ 1271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3" h="3865">
                <a:moveTo>
                  <a:pt x="763" y="710"/>
                </a:moveTo>
                <a:cubicBezTo>
                  <a:pt x="959" y="710"/>
                  <a:pt x="1118" y="551"/>
                  <a:pt x="1118" y="355"/>
                </a:cubicBezTo>
                <a:cubicBezTo>
                  <a:pt x="1118" y="159"/>
                  <a:pt x="959" y="0"/>
                  <a:pt x="763" y="0"/>
                </a:cubicBezTo>
                <a:cubicBezTo>
                  <a:pt x="566" y="0"/>
                  <a:pt x="407" y="159"/>
                  <a:pt x="407" y="355"/>
                </a:cubicBezTo>
                <a:cubicBezTo>
                  <a:pt x="407" y="551"/>
                  <a:pt x="566" y="710"/>
                  <a:pt x="763" y="710"/>
                </a:cubicBezTo>
                <a:close/>
                <a:moveTo>
                  <a:pt x="1512" y="1271"/>
                </a:moveTo>
                <a:lnTo>
                  <a:pt x="1512" y="1235"/>
                </a:lnTo>
                <a:cubicBezTo>
                  <a:pt x="1512" y="985"/>
                  <a:pt x="1310" y="782"/>
                  <a:pt x="1061" y="779"/>
                </a:cubicBezTo>
                <a:lnTo>
                  <a:pt x="1061" y="778"/>
                </a:lnTo>
                <a:lnTo>
                  <a:pt x="1054" y="778"/>
                </a:lnTo>
                <a:lnTo>
                  <a:pt x="991" y="778"/>
                </a:lnTo>
                <a:lnTo>
                  <a:pt x="845" y="779"/>
                </a:lnTo>
                <a:cubicBezTo>
                  <a:pt x="839" y="873"/>
                  <a:pt x="818" y="896"/>
                  <a:pt x="807" y="901"/>
                </a:cubicBezTo>
                <a:cubicBezTo>
                  <a:pt x="807" y="901"/>
                  <a:pt x="882" y="1278"/>
                  <a:pt x="860" y="1400"/>
                </a:cubicBezTo>
                <a:cubicBezTo>
                  <a:pt x="851" y="1451"/>
                  <a:pt x="814" y="1578"/>
                  <a:pt x="768" y="1579"/>
                </a:cubicBezTo>
                <a:cubicBezTo>
                  <a:pt x="720" y="1580"/>
                  <a:pt x="680" y="1451"/>
                  <a:pt x="669" y="1400"/>
                </a:cubicBezTo>
                <a:cubicBezTo>
                  <a:pt x="642" y="1278"/>
                  <a:pt x="705" y="901"/>
                  <a:pt x="705" y="901"/>
                </a:cubicBezTo>
                <a:cubicBezTo>
                  <a:pt x="666" y="869"/>
                  <a:pt x="668" y="794"/>
                  <a:pt x="669" y="779"/>
                </a:cubicBezTo>
                <a:lnTo>
                  <a:pt x="523" y="778"/>
                </a:lnTo>
                <a:lnTo>
                  <a:pt x="459" y="778"/>
                </a:lnTo>
                <a:lnTo>
                  <a:pt x="453" y="778"/>
                </a:lnTo>
                <a:lnTo>
                  <a:pt x="453" y="779"/>
                </a:lnTo>
                <a:cubicBezTo>
                  <a:pt x="203" y="782"/>
                  <a:pt x="2" y="985"/>
                  <a:pt x="2" y="1235"/>
                </a:cubicBezTo>
                <a:lnTo>
                  <a:pt x="2" y="1271"/>
                </a:lnTo>
                <a:cubicBezTo>
                  <a:pt x="1" y="1278"/>
                  <a:pt x="0" y="1286"/>
                  <a:pt x="0" y="1293"/>
                </a:cubicBezTo>
                <a:lnTo>
                  <a:pt x="0" y="2259"/>
                </a:lnTo>
                <a:cubicBezTo>
                  <a:pt x="0" y="2339"/>
                  <a:pt x="65" y="2404"/>
                  <a:pt x="145" y="2404"/>
                </a:cubicBezTo>
                <a:cubicBezTo>
                  <a:pt x="225" y="2404"/>
                  <a:pt x="290" y="2339"/>
                  <a:pt x="290" y="2259"/>
                </a:cubicBezTo>
                <a:lnTo>
                  <a:pt x="290" y="1331"/>
                </a:lnTo>
                <a:lnTo>
                  <a:pt x="337" y="1331"/>
                </a:lnTo>
                <a:lnTo>
                  <a:pt x="337" y="2257"/>
                </a:lnTo>
                <a:lnTo>
                  <a:pt x="337" y="2257"/>
                </a:lnTo>
                <a:lnTo>
                  <a:pt x="337" y="3677"/>
                </a:lnTo>
                <a:cubicBezTo>
                  <a:pt x="337" y="3781"/>
                  <a:pt x="422" y="3865"/>
                  <a:pt x="526" y="3865"/>
                </a:cubicBezTo>
                <a:cubicBezTo>
                  <a:pt x="526" y="3865"/>
                  <a:pt x="527" y="3865"/>
                  <a:pt x="528" y="3865"/>
                </a:cubicBezTo>
                <a:cubicBezTo>
                  <a:pt x="529" y="3865"/>
                  <a:pt x="530" y="3865"/>
                  <a:pt x="531" y="3865"/>
                </a:cubicBezTo>
                <a:cubicBezTo>
                  <a:pt x="636" y="3865"/>
                  <a:pt x="720" y="3781"/>
                  <a:pt x="720" y="3677"/>
                </a:cubicBezTo>
                <a:lnTo>
                  <a:pt x="720" y="2447"/>
                </a:lnTo>
                <a:lnTo>
                  <a:pt x="794" y="2447"/>
                </a:lnTo>
                <a:lnTo>
                  <a:pt x="794" y="3677"/>
                </a:lnTo>
                <a:cubicBezTo>
                  <a:pt x="794" y="3781"/>
                  <a:pt x="878" y="3865"/>
                  <a:pt x="983" y="3865"/>
                </a:cubicBezTo>
                <a:cubicBezTo>
                  <a:pt x="983" y="3865"/>
                  <a:pt x="985" y="3865"/>
                  <a:pt x="986" y="3865"/>
                </a:cubicBezTo>
                <a:cubicBezTo>
                  <a:pt x="987" y="3865"/>
                  <a:pt x="988" y="3865"/>
                  <a:pt x="988" y="3865"/>
                </a:cubicBezTo>
                <a:cubicBezTo>
                  <a:pt x="1092" y="3865"/>
                  <a:pt x="1174" y="3777"/>
                  <a:pt x="1176" y="3677"/>
                </a:cubicBezTo>
                <a:lnTo>
                  <a:pt x="1176" y="2172"/>
                </a:lnTo>
                <a:lnTo>
                  <a:pt x="1176" y="2257"/>
                </a:lnTo>
                <a:lnTo>
                  <a:pt x="1176" y="1331"/>
                </a:lnTo>
                <a:lnTo>
                  <a:pt x="1224" y="1331"/>
                </a:lnTo>
                <a:lnTo>
                  <a:pt x="1224" y="2259"/>
                </a:lnTo>
                <a:cubicBezTo>
                  <a:pt x="1224" y="2339"/>
                  <a:pt x="1288" y="2404"/>
                  <a:pt x="1368" y="2404"/>
                </a:cubicBezTo>
                <a:cubicBezTo>
                  <a:pt x="1448" y="2404"/>
                  <a:pt x="1513" y="2339"/>
                  <a:pt x="1513" y="2259"/>
                </a:cubicBezTo>
                <a:lnTo>
                  <a:pt x="1513" y="1293"/>
                </a:lnTo>
                <a:cubicBezTo>
                  <a:pt x="1513" y="1286"/>
                  <a:pt x="1512" y="1278"/>
                  <a:pt x="1512" y="1271"/>
                </a:cubicBezTo>
                <a:close/>
              </a:path>
            </a:pathLst>
          </a:custGeom>
          <a:solidFill>
            <a:schemeClr val="accent4"/>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latin typeface="+mj-ea"/>
              <a:ea typeface="+mj-ea"/>
            </a:endParaRPr>
          </a:p>
        </p:txBody>
      </p:sp>
      <p:sp>
        <p:nvSpPr>
          <p:cNvPr id="111" name="Freeform 8"/>
          <p:cNvSpPr>
            <a:spLocks noEditPoints="1"/>
          </p:cNvSpPr>
          <p:nvPr/>
        </p:nvSpPr>
        <p:spPr bwMode="auto">
          <a:xfrm>
            <a:off x="5205488" y="2374231"/>
            <a:ext cx="1240156" cy="3160834"/>
          </a:xfrm>
          <a:custGeom>
            <a:avLst/>
            <a:gdLst>
              <a:gd name="T0" fmla="*/ 763 w 1513"/>
              <a:gd name="T1" fmla="*/ 710 h 3865"/>
              <a:gd name="T2" fmla="*/ 1118 w 1513"/>
              <a:gd name="T3" fmla="*/ 355 h 3865"/>
              <a:gd name="T4" fmla="*/ 763 w 1513"/>
              <a:gd name="T5" fmla="*/ 0 h 3865"/>
              <a:gd name="T6" fmla="*/ 407 w 1513"/>
              <a:gd name="T7" fmla="*/ 355 h 3865"/>
              <a:gd name="T8" fmla="*/ 763 w 1513"/>
              <a:gd name="T9" fmla="*/ 710 h 3865"/>
              <a:gd name="T10" fmla="*/ 1512 w 1513"/>
              <a:gd name="T11" fmla="*/ 1271 h 3865"/>
              <a:gd name="T12" fmla="*/ 1512 w 1513"/>
              <a:gd name="T13" fmla="*/ 1235 h 3865"/>
              <a:gd name="T14" fmla="*/ 1061 w 1513"/>
              <a:gd name="T15" fmla="*/ 779 h 3865"/>
              <a:gd name="T16" fmla="*/ 1061 w 1513"/>
              <a:gd name="T17" fmla="*/ 778 h 3865"/>
              <a:gd name="T18" fmla="*/ 1054 w 1513"/>
              <a:gd name="T19" fmla="*/ 778 h 3865"/>
              <a:gd name="T20" fmla="*/ 991 w 1513"/>
              <a:gd name="T21" fmla="*/ 778 h 3865"/>
              <a:gd name="T22" fmla="*/ 845 w 1513"/>
              <a:gd name="T23" fmla="*/ 779 h 3865"/>
              <a:gd name="T24" fmla="*/ 807 w 1513"/>
              <a:gd name="T25" fmla="*/ 901 h 3865"/>
              <a:gd name="T26" fmla="*/ 860 w 1513"/>
              <a:gd name="T27" fmla="*/ 1400 h 3865"/>
              <a:gd name="T28" fmla="*/ 768 w 1513"/>
              <a:gd name="T29" fmla="*/ 1579 h 3865"/>
              <a:gd name="T30" fmla="*/ 669 w 1513"/>
              <a:gd name="T31" fmla="*/ 1400 h 3865"/>
              <a:gd name="T32" fmla="*/ 705 w 1513"/>
              <a:gd name="T33" fmla="*/ 901 h 3865"/>
              <a:gd name="T34" fmla="*/ 669 w 1513"/>
              <a:gd name="T35" fmla="*/ 779 h 3865"/>
              <a:gd name="T36" fmla="*/ 523 w 1513"/>
              <a:gd name="T37" fmla="*/ 778 h 3865"/>
              <a:gd name="T38" fmla="*/ 459 w 1513"/>
              <a:gd name="T39" fmla="*/ 778 h 3865"/>
              <a:gd name="T40" fmla="*/ 453 w 1513"/>
              <a:gd name="T41" fmla="*/ 778 h 3865"/>
              <a:gd name="T42" fmla="*/ 453 w 1513"/>
              <a:gd name="T43" fmla="*/ 779 h 3865"/>
              <a:gd name="T44" fmla="*/ 2 w 1513"/>
              <a:gd name="T45" fmla="*/ 1235 h 3865"/>
              <a:gd name="T46" fmla="*/ 2 w 1513"/>
              <a:gd name="T47" fmla="*/ 1271 h 3865"/>
              <a:gd name="T48" fmla="*/ 0 w 1513"/>
              <a:gd name="T49" fmla="*/ 1293 h 3865"/>
              <a:gd name="T50" fmla="*/ 0 w 1513"/>
              <a:gd name="T51" fmla="*/ 2259 h 3865"/>
              <a:gd name="T52" fmla="*/ 145 w 1513"/>
              <a:gd name="T53" fmla="*/ 2404 h 3865"/>
              <a:gd name="T54" fmla="*/ 290 w 1513"/>
              <a:gd name="T55" fmla="*/ 2259 h 3865"/>
              <a:gd name="T56" fmla="*/ 290 w 1513"/>
              <a:gd name="T57" fmla="*/ 1331 h 3865"/>
              <a:gd name="T58" fmla="*/ 337 w 1513"/>
              <a:gd name="T59" fmla="*/ 1331 h 3865"/>
              <a:gd name="T60" fmla="*/ 337 w 1513"/>
              <a:gd name="T61" fmla="*/ 2257 h 3865"/>
              <a:gd name="T62" fmla="*/ 337 w 1513"/>
              <a:gd name="T63" fmla="*/ 2257 h 3865"/>
              <a:gd name="T64" fmla="*/ 337 w 1513"/>
              <a:gd name="T65" fmla="*/ 3677 h 3865"/>
              <a:gd name="T66" fmla="*/ 526 w 1513"/>
              <a:gd name="T67" fmla="*/ 3865 h 3865"/>
              <a:gd name="T68" fmla="*/ 528 w 1513"/>
              <a:gd name="T69" fmla="*/ 3865 h 3865"/>
              <a:gd name="T70" fmla="*/ 531 w 1513"/>
              <a:gd name="T71" fmla="*/ 3865 h 3865"/>
              <a:gd name="T72" fmla="*/ 720 w 1513"/>
              <a:gd name="T73" fmla="*/ 3677 h 3865"/>
              <a:gd name="T74" fmla="*/ 720 w 1513"/>
              <a:gd name="T75" fmla="*/ 2447 h 3865"/>
              <a:gd name="T76" fmla="*/ 794 w 1513"/>
              <a:gd name="T77" fmla="*/ 2447 h 3865"/>
              <a:gd name="T78" fmla="*/ 794 w 1513"/>
              <a:gd name="T79" fmla="*/ 3677 h 3865"/>
              <a:gd name="T80" fmla="*/ 983 w 1513"/>
              <a:gd name="T81" fmla="*/ 3865 h 3865"/>
              <a:gd name="T82" fmla="*/ 986 w 1513"/>
              <a:gd name="T83" fmla="*/ 3865 h 3865"/>
              <a:gd name="T84" fmla="*/ 988 w 1513"/>
              <a:gd name="T85" fmla="*/ 3865 h 3865"/>
              <a:gd name="T86" fmla="*/ 1176 w 1513"/>
              <a:gd name="T87" fmla="*/ 3677 h 3865"/>
              <a:gd name="T88" fmla="*/ 1176 w 1513"/>
              <a:gd name="T89" fmla="*/ 2172 h 3865"/>
              <a:gd name="T90" fmla="*/ 1176 w 1513"/>
              <a:gd name="T91" fmla="*/ 2257 h 3865"/>
              <a:gd name="T92" fmla="*/ 1176 w 1513"/>
              <a:gd name="T93" fmla="*/ 1331 h 3865"/>
              <a:gd name="T94" fmla="*/ 1224 w 1513"/>
              <a:gd name="T95" fmla="*/ 1331 h 3865"/>
              <a:gd name="T96" fmla="*/ 1224 w 1513"/>
              <a:gd name="T97" fmla="*/ 2259 h 3865"/>
              <a:gd name="T98" fmla="*/ 1368 w 1513"/>
              <a:gd name="T99" fmla="*/ 2404 h 3865"/>
              <a:gd name="T100" fmla="*/ 1513 w 1513"/>
              <a:gd name="T101" fmla="*/ 2259 h 3865"/>
              <a:gd name="T102" fmla="*/ 1513 w 1513"/>
              <a:gd name="T103" fmla="*/ 1293 h 3865"/>
              <a:gd name="T104" fmla="*/ 1512 w 1513"/>
              <a:gd name="T105" fmla="*/ 1271 h 3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3" h="3865">
                <a:moveTo>
                  <a:pt x="763" y="710"/>
                </a:moveTo>
                <a:cubicBezTo>
                  <a:pt x="959" y="710"/>
                  <a:pt x="1118" y="551"/>
                  <a:pt x="1118" y="355"/>
                </a:cubicBezTo>
                <a:cubicBezTo>
                  <a:pt x="1118" y="159"/>
                  <a:pt x="959" y="0"/>
                  <a:pt x="763" y="0"/>
                </a:cubicBezTo>
                <a:cubicBezTo>
                  <a:pt x="566" y="0"/>
                  <a:pt x="407" y="159"/>
                  <a:pt x="407" y="355"/>
                </a:cubicBezTo>
                <a:cubicBezTo>
                  <a:pt x="407" y="551"/>
                  <a:pt x="566" y="710"/>
                  <a:pt x="763" y="710"/>
                </a:cubicBezTo>
                <a:close/>
                <a:moveTo>
                  <a:pt x="1512" y="1271"/>
                </a:moveTo>
                <a:lnTo>
                  <a:pt x="1512" y="1235"/>
                </a:lnTo>
                <a:cubicBezTo>
                  <a:pt x="1512" y="985"/>
                  <a:pt x="1310" y="782"/>
                  <a:pt x="1061" y="779"/>
                </a:cubicBezTo>
                <a:lnTo>
                  <a:pt x="1061" y="778"/>
                </a:lnTo>
                <a:lnTo>
                  <a:pt x="1054" y="778"/>
                </a:lnTo>
                <a:lnTo>
                  <a:pt x="991" y="778"/>
                </a:lnTo>
                <a:lnTo>
                  <a:pt x="845" y="779"/>
                </a:lnTo>
                <a:cubicBezTo>
                  <a:pt x="839" y="873"/>
                  <a:pt x="818" y="896"/>
                  <a:pt x="807" y="901"/>
                </a:cubicBezTo>
                <a:cubicBezTo>
                  <a:pt x="807" y="901"/>
                  <a:pt x="882" y="1278"/>
                  <a:pt x="860" y="1400"/>
                </a:cubicBezTo>
                <a:cubicBezTo>
                  <a:pt x="851" y="1451"/>
                  <a:pt x="814" y="1578"/>
                  <a:pt x="768" y="1579"/>
                </a:cubicBezTo>
                <a:cubicBezTo>
                  <a:pt x="720" y="1580"/>
                  <a:pt x="680" y="1451"/>
                  <a:pt x="669" y="1400"/>
                </a:cubicBezTo>
                <a:cubicBezTo>
                  <a:pt x="642" y="1278"/>
                  <a:pt x="705" y="901"/>
                  <a:pt x="705" y="901"/>
                </a:cubicBezTo>
                <a:cubicBezTo>
                  <a:pt x="666" y="869"/>
                  <a:pt x="668" y="794"/>
                  <a:pt x="669" y="779"/>
                </a:cubicBezTo>
                <a:lnTo>
                  <a:pt x="523" y="778"/>
                </a:lnTo>
                <a:lnTo>
                  <a:pt x="459" y="778"/>
                </a:lnTo>
                <a:lnTo>
                  <a:pt x="453" y="778"/>
                </a:lnTo>
                <a:lnTo>
                  <a:pt x="453" y="779"/>
                </a:lnTo>
                <a:cubicBezTo>
                  <a:pt x="203" y="782"/>
                  <a:pt x="2" y="985"/>
                  <a:pt x="2" y="1235"/>
                </a:cubicBezTo>
                <a:lnTo>
                  <a:pt x="2" y="1271"/>
                </a:lnTo>
                <a:cubicBezTo>
                  <a:pt x="1" y="1278"/>
                  <a:pt x="0" y="1286"/>
                  <a:pt x="0" y="1293"/>
                </a:cubicBezTo>
                <a:lnTo>
                  <a:pt x="0" y="2259"/>
                </a:lnTo>
                <a:cubicBezTo>
                  <a:pt x="0" y="2339"/>
                  <a:pt x="65" y="2404"/>
                  <a:pt x="145" y="2404"/>
                </a:cubicBezTo>
                <a:cubicBezTo>
                  <a:pt x="225" y="2404"/>
                  <a:pt x="290" y="2339"/>
                  <a:pt x="290" y="2259"/>
                </a:cubicBezTo>
                <a:lnTo>
                  <a:pt x="290" y="1331"/>
                </a:lnTo>
                <a:lnTo>
                  <a:pt x="337" y="1331"/>
                </a:lnTo>
                <a:lnTo>
                  <a:pt x="337" y="2257"/>
                </a:lnTo>
                <a:lnTo>
                  <a:pt x="337" y="2257"/>
                </a:lnTo>
                <a:lnTo>
                  <a:pt x="337" y="3677"/>
                </a:lnTo>
                <a:cubicBezTo>
                  <a:pt x="337" y="3781"/>
                  <a:pt x="422" y="3865"/>
                  <a:pt x="526" y="3865"/>
                </a:cubicBezTo>
                <a:cubicBezTo>
                  <a:pt x="526" y="3865"/>
                  <a:pt x="527" y="3865"/>
                  <a:pt x="528" y="3865"/>
                </a:cubicBezTo>
                <a:cubicBezTo>
                  <a:pt x="529" y="3865"/>
                  <a:pt x="530" y="3865"/>
                  <a:pt x="531" y="3865"/>
                </a:cubicBezTo>
                <a:cubicBezTo>
                  <a:pt x="636" y="3865"/>
                  <a:pt x="720" y="3781"/>
                  <a:pt x="720" y="3677"/>
                </a:cubicBezTo>
                <a:lnTo>
                  <a:pt x="720" y="2447"/>
                </a:lnTo>
                <a:lnTo>
                  <a:pt x="794" y="2447"/>
                </a:lnTo>
                <a:lnTo>
                  <a:pt x="794" y="3677"/>
                </a:lnTo>
                <a:cubicBezTo>
                  <a:pt x="794" y="3781"/>
                  <a:pt x="878" y="3865"/>
                  <a:pt x="983" y="3865"/>
                </a:cubicBezTo>
                <a:cubicBezTo>
                  <a:pt x="983" y="3865"/>
                  <a:pt x="985" y="3865"/>
                  <a:pt x="986" y="3865"/>
                </a:cubicBezTo>
                <a:cubicBezTo>
                  <a:pt x="987" y="3865"/>
                  <a:pt x="988" y="3865"/>
                  <a:pt x="988" y="3865"/>
                </a:cubicBezTo>
                <a:cubicBezTo>
                  <a:pt x="1092" y="3865"/>
                  <a:pt x="1174" y="3777"/>
                  <a:pt x="1176" y="3677"/>
                </a:cubicBezTo>
                <a:lnTo>
                  <a:pt x="1176" y="2172"/>
                </a:lnTo>
                <a:lnTo>
                  <a:pt x="1176" y="2257"/>
                </a:lnTo>
                <a:lnTo>
                  <a:pt x="1176" y="1331"/>
                </a:lnTo>
                <a:lnTo>
                  <a:pt x="1224" y="1331"/>
                </a:lnTo>
                <a:lnTo>
                  <a:pt x="1224" y="2259"/>
                </a:lnTo>
                <a:cubicBezTo>
                  <a:pt x="1224" y="2339"/>
                  <a:pt x="1288" y="2404"/>
                  <a:pt x="1368" y="2404"/>
                </a:cubicBezTo>
                <a:cubicBezTo>
                  <a:pt x="1448" y="2404"/>
                  <a:pt x="1513" y="2339"/>
                  <a:pt x="1513" y="2259"/>
                </a:cubicBezTo>
                <a:lnTo>
                  <a:pt x="1513" y="1293"/>
                </a:lnTo>
                <a:cubicBezTo>
                  <a:pt x="1513" y="1286"/>
                  <a:pt x="1512" y="1278"/>
                  <a:pt x="1512" y="1271"/>
                </a:cubicBezTo>
                <a:close/>
              </a:path>
            </a:pathLst>
          </a:custGeom>
          <a:solidFill>
            <a:schemeClr val="accent1"/>
          </a:solidFill>
          <a:ln w="9525"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latin typeface="+mj-ea"/>
              <a:ea typeface="+mj-ea"/>
            </a:endParaRPr>
          </a:p>
        </p:txBody>
      </p:sp>
      <p:sp>
        <p:nvSpPr>
          <p:cNvPr id="112" name="矩形 111"/>
          <p:cNvSpPr/>
          <p:nvPr/>
        </p:nvSpPr>
        <p:spPr>
          <a:xfrm>
            <a:off x="843787" y="3001374"/>
            <a:ext cx="2287982" cy="646331"/>
          </a:xfrm>
          <a:prstGeom prst="rect">
            <a:avLst/>
          </a:prstGeom>
          <a:noFill/>
        </p:spPr>
        <p:txBody>
          <a:bodyPr wrap="square" rtlCol="0">
            <a:spAutoFit/>
          </a:bodyPr>
          <a:lstStyle/>
          <a:p>
            <a:pPr algn="just"/>
            <a:r>
              <a:rPr lang="zh-CN" altLang="en-US" kern="100" noProof="1">
                <a:latin typeface="+mj-ea"/>
                <a:ea typeface="+mj-ea"/>
              </a:rPr>
              <a:t>全体服务者们共同管理顾客的全过程经历</a:t>
            </a:r>
            <a:endParaRPr lang="zh-CN" altLang="en-US" kern="100">
              <a:latin typeface="+mj-ea"/>
              <a:ea typeface="+mj-ea"/>
            </a:endParaRPr>
          </a:p>
        </p:txBody>
      </p:sp>
    </p:spTree>
  </p:cSld>
  <p:clrMapOvr>
    <a:masterClrMapping/>
  </p:clrMapOvr>
  <p:transition spd="slow" advTm="722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顾客需求三层次</a:t>
            </a:r>
            <a:endParaRPr lang="zh-CN" altLang="en-US" sz="2800" b="1" kern="100">
              <a:latin typeface="+mj-ea"/>
              <a:ea typeface="+mj-ea"/>
              <a:cs typeface="Times New Roman" panose="02020603050405020304" pitchFamily="18" charset="0"/>
            </a:endParaRPr>
          </a:p>
        </p:txBody>
      </p:sp>
      <p:sp>
        <p:nvSpPr>
          <p:cNvPr id="74" name="Oval 6"/>
          <p:cNvSpPr>
            <a:spLocks noChangeAspect="1" noChangeArrowheads="1"/>
          </p:cNvSpPr>
          <p:nvPr/>
        </p:nvSpPr>
        <p:spPr bwMode="auto">
          <a:xfrm>
            <a:off x="6381763" y="4331353"/>
            <a:ext cx="1436316" cy="1440000"/>
          </a:xfrm>
          <a:prstGeom prst="ellipse">
            <a:avLst/>
          </a:prstGeom>
          <a:solidFill>
            <a:schemeClr val="accent5"/>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75" name="Oval 7"/>
          <p:cNvSpPr>
            <a:spLocks noChangeAspect="1" noChangeArrowheads="1"/>
          </p:cNvSpPr>
          <p:nvPr/>
        </p:nvSpPr>
        <p:spPr bwMode="auto">
          <a:xfrm>
            <a:off x="8435655" y="2925764"/>
            <a:ext cx="1438159" cy="1440000"/>
          </a:xfrm>
          <a:prstGeom prst="ellipse">
            <a:avLst/>
          </a:prstGeom>
          <a:solidFill>
            <a:schemeClr val="accent4"/>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76" name="Oval 8"/>
          <p:cNvSpPr>
            <a:spLocks noChangeAspect="1" noChangeArrowheads="1"/>
          </p:cNvSpPr>
          <p:nvPr/>
        </p:nvSpPr>
        <p:spPr bwMode="auto">
          <a:xfrm>
            <a:off x="10361914" y="1553110"/>
            <a:ext cx="1438159" cy="1440000"/>
          </a:xfrm>
          <a:prstGeom prst="ellipse">
            <a:avLst/>
          </a:prstGeom>
          <a:solidFill>
            <a:schemeClr val="accent1"/>
          </a:solidFill>
          <a:ln w="127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sp>
        <p:nvSpPr>
          <p:cNvPr id="77" name="任意多边形: 形状 76"/>
          <p:cNvSpPr/>
          <p:nvPr/>
        </p:nvSpPr>
        <p:spPr bwMode="auto">
          <a:xfrm>
            <a:off x="6019799" y="3129794"/>
            <a:ext cx="6189893" cy="3728206"/>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chemeClr val="tx2"/>
          </a:solidFill>
          <a:ln>
            <a:noFill/>
          </a:ln>
        </p:spPr>
        <p:txBody>
          <a:bodyPr vert="horz" wrap="square" lIns="91440" tIns="45720" rIns="91440" bIns="45720" numCol="1" anchor="t" anchorCtr="0" compatLnSpc="1">
            <a:noAutofit/>
          </a:bodyPr>
          <a:lstStyle/>
          <a:p>
            <a:endParaRPr lang="zh-CN" altLang="en-US"/>
          </a:p>
        </p:txBody>
      </p:sp>
      <p:sp>
        <p:nvSpPr>
          <p:cNvPr id="78" name="Line 10"/>
          <p:cNvSpPr>
            <a:spLocks noChangeShapeType="1"/>
          </p:cNvSpPr>
          <p:nvPr/>
        </p:nvSpPr>
        <p:spPr bwMode="auto">
          <a:xfrm flipH="1">
            <a:off x="4761249" y="5181903"/>
            <a:ext cx="1409140" cy="0"/>
          </a:xfrm>
          <a:prstGeom prst="line">
            <a:avLst/>
          </a:prstGeom>
          <a:noFill/>
          <a:ln w="12700" cap="flat">
            <a:solidFill>
              <a:schemeClr val="tx2"/>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 name="Line 11"/>
          <p:cNvSpPr>
            <a:spLocks noChangeShapeType="1"/>
          </p:cNvSpPr>
          <p:nvPr/>
        </p:nvSpPr>
        <p:spPr bwMode="auto">
          <a:xfrm flipH="1">
            <a:off x="5876155" y="3652828"/>
            <a:ext cx="2382465" cy="0"/>
          </a:xfrm>
          <a:prstGeom prst="line">
            <a:avLst/>
          </a:prstGeom>
          <a:noFill/>
          <a:ln w="12700" cap="flat">
            <a:solidFill>
              <a:schemeClr val="tx2"/>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 name="Line 12"/>
          <p:cNvSpPr>
            <a:spLocks noChangeShapeType="1"/>
          </p:cNvSpPr>
          <p:nvPr/>
        </p:nvSpPr>
        <p:spPr bwMode="auto">
          <a:xfrm flipH="1">
            <a:off x="6882062" y="2391863"/>
            <a:ext cx="3320772" cy="0"/>
          </a:xfrm>
          <a:prstGeom prst="line">
            <a:avLst/>
          </a:prstGeom>
          <a:noFill/>
          <a:ln w="12700" cap="flat">
            <a:solidFill>
              <a:schemeClr val="tx2"/>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 name="TextBox 10"/>
          <p:cNvSpPr txBox="1"/>
          <p:nvPr/>
        </p:nvSpPr>
        <p:spPr>
          <a:xfrm>
            <a:off x="10566304" y="1930652"/>
            <a:ext cx="1070072" cy="830997"/>
          </a:xfrm>
          <a:prstGeom prst="rect">
            <a:avLst/>
          </a:prstGeom>
          <a:noFill/>
        </p:spPr>
        <p:txBody>
          <a:bodyPr wrap="square" rtlCol="0">
            <a:spAutoFit/>
          </a:bodyPr>
          <a:lstStyle/>
          <a:p>
            <a:pPr algn="ctr"/>
            <a:r>
              <a:rPr lang="zh-CN" altLang="en-US" sz="2400">
                <a:solidFill>
                  <a:schemeClr val="bg1"/>
                </a:solidFill>
                <a:latin typeface="+mj-ea"/>
                <a:ea typeface="+mj-ea"/>
              </a:rPr>
              <a:t>第三层次</a:t>
            </a:r>
            <a:endParaRPr lang="zh-CN" altLang="en-US" sz="2400" dirty="0">
              <a:solidFill>
                <a:schemeClr val="bg1"/>
              </a:solidFill>
              <a:latin typeface="+mj-ea"/>
              <a:ea typeface="+mj-ea"/>
            </a:endParaRPr>
          </a:p>
        </p:txBody>
      </p:sp>
      <p:sp>
        <p:nvSpPr>
          <p:cNvPr id="82" name="TextBox 11"/>
          <p:cNvSpPr txBox="1"/>
          <p:nvPr/>
        </p:nvSpPr>
        <p:spPr>
          <a:xfrm>
            <a:off x="8749287" y="3277153"/>
            <a:ext cx="832965" cy="830997"/>
          </a:xfrm>
          <a:prstGeom prst="rect">
            <a:avLst/>
          </a:prstGeom>
          <a:noFill/>
        </p:spPr>
        <p:txBody>
          <a:bodyPr wrap="square" rtlCol="0">
            <a:spAutoFit/>
          </a:bodyPr>
          <a:lstStyle>
            <a:defPPr>
              <a:defRPr lang="zh-CN"/>
            </a:defPPr>
            <a:lvl1pPr algn="ctr">
              <a:defRPr sz="2400">
                <a:solidFill>
                  <a:schemeClr val="accent2"/>
                </a:solidFill>
                <a:latin typeface="+mj-ea"/>
                <a:ea typeface="+mj-ea"/>
              </a:defRPr>
            </a:lvl1pPr>
          </a:lstStyle>
          <a:p>
            <a:r>
              <a:rPr lang="zh-CN" altLang="en-US">
                <a:solidFill>
                  <a:schemeClr val="bg1"/>
                </a:solidFill>
              </a:rPr>
              <a:t>第二层次</a:t>
            </a:r>
            <a:endParaRPr lang="zh-CN" altLang="en-US" dirty="0">
              <a:solidFill>
                <a:schemeClr val="bg1"/>
              </a:solidFill>
            </a:endParaRPr>
          </a:p>
        </p:txBody>
      </p:sp>
      <p:sp>
        <p:nvSpPr>
          <p:cNvPr id="83" name="TextBox 12"/>
          <p:cNvSpPr txBox="1"/>
          <p:nvPr/>
        </p:nvSpPr>
        <p:spPr>
          <a:xfrm>
            <a:off x="6553708" y="4635854"/>
            <a:ext cx="1027358"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a:solidFill>
                  <a:schemeClr val="bg1"/>
                </a:solidFill>
              </a:rPr>
              <a:t>第一层次</a:t>
            </a:r>
            <a:endParaRPr lang="zh-CN" altLang="en-US" sz="2400" dirty="0">
              <a:solidFill>
                <a:schemeClr val="bg1"/>
              </a:solidFill>
            </a:endParaRPr>
          </a:p>
        </p:txBody>
      </p:sp>
      <p:sp>
        <p:nvSpPr>
          <p:cNvPr id="84" name="矩形 83"/>
          <p:cNvSpPr/>
          <p:nvPr/>
        </p:nvSpPr>
        <p:spPr>
          <a:xfrm>
            <a:off x="810996" y="4905283"/>
            <a:ext cx="3819164" cy="1477328"/>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a:latin typeface="微软雅黑" panose="020B0503020204020204" pitchFamily="34" charset="-122"/>
                <a:ea typeface="微软雅黑" panose="020B0503020204020204" pitchFamily="34" charset="-122"/>
              </a:rPr>
              <a:t>顾客基本的要求，表现与产品本   </a:t>
            </a:r>
            <a:endParaRPr lang="zh-CN" altLang="en-US">
              <a:latin typeface="微软雅黑" panose="020B0503020204020204" pitchFamily="34" charset="-122"/>
              <a:ea typeface="微软雅黑" panose="020B0503020204020204" pitchFamily="34" charset="-122"/>
            </a:endParaRPr>
          </a:p>
          <a:p>
            <a:pPr algn="just"/>
            <a:r>
              <a:rPr lang="zh-CN" altLang="en-US">
                <a:latin typeface="微软雅黑" panose="020B0503020204020204" pitchFamily="34" charset="-122"/>
                <a:ea typeface="微软雅黑" panose="020B0503020204020204" pitchFamily="34" charset="-122"/>
              </a:rPr>
              <a:t>身的互动，宾客眼睛所能看到的，耳朵所能听到的，鼻子所能嗅到的，嘴巴所能品到的，皮肤所能接触到的等。</a:t>
            </a:r>
            <a:endParaRPr lang="zh-CN" altLang="en-US" dirty="0">
              <a:latin typeface="微软雅黑" panose="020B0503020204020204" pitchFamily="34" charset="-122"/>
              <a:ea typeface="微软雅黑" panose="020B0503020204020204" pitchFamily="34" charset="-122"/>
            </a:endParaRPr>
          </a:p>
        </p:txBody>
      </p:sp>
      <p:sp>
        <p:nvSpPr>
          <p:cNvPr id="85" name="矩形 84"/>
          <p:cNvSpPr/>
          <p:nvPr/>
        </p:nvSpPr>
        <p:spPr>
          <a:xfrm>
            <a:off x="810996" y="3447145"/>
            <a:ext cx="4814349" cy="64633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a:latin typeface="微软雅黑" panose="020B0503020204020204" pitchFamily="34" charset="-122"/>
                <a:ea typeface="微软雅黑" panose="020B0503020204020204" pitchFamily="34" charset="-122"/>
              </a:rPr>
              <a:t>顾客依据以往的经验值，对</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服务</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产品产生的期望值。如与同行的比较，与广告的对比。</a:t>
            </a:r>
            <a:endParaRPr lang="zh-CN" altLang="en-US" dirty="0">
              <a:latin typeface="微软雅黑" panose="020B0503020204020204" pitchFamily="34" charset="-122"/>
              <a:ea typeface="微软雅黑" panose="020B0503020204020204" pitchFamily="34" charset="-122"/>
            </a:endParaRPr>
          </a:p>
        </p:txBody>
      </p:sp>
      <p:sp>
        <p:nvSpPr>
          <p:cNvPr id="86" name="矩形 85"/>
          <p:cNvSpPr/>
          <p:nvPr/>
        </p:nvSpPr>
        <p:spPr>
          <a:xfrm>
            <a:off x="810997" y="2118194"/>
            <a:ext cx="5852014" cy="64633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a:latin typeface="微软雅黑" panose="020B0503020204020204" pitchFamily="34" charset="-122"/>
                <a:ea typeface="微软雅黑" panose="020B0503020204020204" pitchFamily="34" charset="-122"/>
              </a:rPr>
              <a:t>超出顾客预期的惊喜服务和感受，比如菜式比预期更美味，临走还得到小礼品等。</a:t>
            </a:r>
            <a:endParaRPr lang="zh-CN" altLang="zh-CN" dirty="0">
              <a:latin typeface="微软雅黑" panose="020B0503020204020204" pitchFamily="34" charset="-122"/>
              <a:ea typeface="微软雅黑" panose="020B0503020204020204" pitchFamily="34" charset="-122"/>
            </a:endParaRPr>
          </a:p>
        </p:txBody>
      </p:sp>
      <p:sp>
        <p:nvSpPr>
          <p:cNvPr id="87" name="矩形 86"/>
          <p:cNvSpPr/>
          <p:nvPr/>
        </p:nvSpPr>
        <p:spPr>
          <a:xfrm>
            <a:off x="810996" y="4567595"/>
            <a:ext cx="1467068" cy="400110"/>
          </a:xfrm>
          <a:prstGeom prst="rect">
            <a:avLst/>
          </a:prstGeom>
        </p:spPr>
        <p:txBody>
          <a:bodyPr wrap="none">
            <a:spAutoFit/>
          </a:bodyPr>
          <a:lstStyle/>
          <a:p>
            <a:r>
              <a:rPr lang="zh-CN" altLang="en-US" sz="2000" b="1">
                <a:latin typeface="微软雅黑" panose="020B0503020204020204" pitchFamily="34" charset="-122"/>
                <a:ea typeface="微软雅黑" panose="020B0503020204020204" pitchFamily="34" charset="-122"/>
              </a:rPr>
              <a:t>基本的要求</a:t>
            </a:r>
            <a:endParaRPr lang="zh-CN" altLang="en-US" sz="2000" b="1" dirty="0"/>
          </a:p>
        </p:txBody>
      </p:sp>
      <p:sp>
        <p:nvSpPr>
          <p:cNvPr id="88" name="矩形 87"/>
          <p:cNvSpPr/>
          <p:nvPr/>
        </p:nvSpPr>
        <p:spPr>
          <a:xfrm>
            <a:off x="810996" y="3160760"/>
            <a:ext cx="1723549" cy="400110"/>
          </a:xfrm>
          <a:prstGeom prst="rect">
            <a:avLst/>
          </a:prstGeom>
        </p:spPr>
        <p:txBody>
          <a:bodyPr wrap="none">
            <a:spAutoFit/>
          </a:bodyPr>
          <a:lstStyle/>
          <a:p>
            <a:r>
              <a:rPr lang="zh-CN" altLang="en-US" sz="2000" b="1">
                <a:latin typeface="微软雅黑" panose="020B0503020204020204" pitchFamily="34" charset="-122"/>
                <a:ea typeface="微软雅黑" panose="020B0503020204020204" pitchFamily="34" charset="-122"/>
              </a:rPr>
              <a:t>产生的期望值</a:t>
            </a:r>
            <a:endParaRPr lang="zh-CN" altLang="en-US" sz="2000" b="1" dirty="0">
              <a:latin typeface="微软雅黑" panose="020B0503020204020204" pitchFamily="34" charset="-122"/>
              <a:ea typeface="微软雅黑" panose="020B0503020204020204" pitchFamily="34" charset="-122"/>
            </a:endParaRPr>
          </a:p>
        </p:txBody>
      </p:sp>
      <p:sp>
        <p:nvSpPr>
          <p:cNvPr id="89" name="矩形 88"/>
          <p:cNvSpPr/>
          <p:nvPr/>
        </p:nvSpPr>
        <p:spPr>
          <a:xfrm>
            <a:off x="810996" y="1789069"/>
            <a:ext cx="1467068" cy="400110"/>
          </a:xfrm>
          <a:prstGeom prst="rect">
            <a:avLst/>
          </a:prstGeom>
        </p:spPr>
        <p:txBody>
          <a:bodyPr wrap="none">
            <a:spAutoFit/>
          </a:bodyPr>
          <a:lstStyle/>
          <a:p>
            <a:r>
              <a:rPr lang="zh-CN" altLang="en-US" sz="2000" b="1">
                <a:latin typeface="微软雅黑" panose="020B0503020204020204" pitchFamily="34" charset="-122"/>
                <a:ea typeface="微软雅黑" panose="020B0503020204020204" pitchFamily="34" charset="-122"/>
              </a:rPr>
              <a:t>惊喜的服务</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ransition spd="slow" advTm="9058">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顾客需求六个内容</a:t>
            </a:r>
            <a:endParaRPr lang="zh-CN" altLang="en-US" sz="2800" b="1" kern="100">
              <a:latin typeface="+mj-ea"/>
              <a:ea typeface="+mj-ea"/>
              <a:cs typeface="Times New Roman" panose="02020603050405020304" pitchFamily="18" charset="0"/>
            </a:endParaRPr>
          </a:p>
        </p:txBody>
      </p:sp>
      <p:sp>
        <p:nvSpPr>
          <p:cNvPr id="73" name="6"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bwMode="auto">
          <a:xfrm>
            <a:off x="4029678" y="2646430"/>
            <a:ext cx="4081138" cy="3597754"/>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tx2"/>
            </a:solidFill>
            <a:prstDash val="solid"/>
            <a:miter lim="800000"/>
          </a:ln>
          <a:extLst>
            <a:ext uri="{909E8E84-426E-40DD-AFC4-6F175D3DCCD1}">
              <a14:hiddenFill xmlns:a14="http://schemas.microsoft.com/office/drawing/2010/main">
                <a:solidFill>
                  <a:srgbClr val="FFFFFF"/>
                </a:solidFill>
              </a14:hiddenFill>
            </a:ext>
          </a:extLst>
        </p:spPr>
        <p:txBody>
          <a:bodyPr/>
          <a:lstStyle/>
          <a:p>
            <a:pPr algn="ctr">
              <a:defRPr/>
            </a:pPr>
            <a:endParaRPr lang="zh-CN" altLang="en-US" sz="2400">
              <a:latin typeface="Helvetica" panose="020B0604020202020204" pitchFamily="34" charset="0"/>
              <a:cs typeface="Helvetica" panose="020B0604020202020204" pitchFamily="34" charset="0"/>
            </a:endParaRPr>
          </a:p>
        </p:txBody>
      </p:sp>
      <p:sp>
        <p:nvSpPr>
          <p:cNvPr id="74" name="椭圆 7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4636978" y="2745657"/>
            <a:ext cx="2891476" cy="2891476"/>
          </a:xfrm>
          <a:prstGeom prst="ellipse">
            <a:avLst/>
          </a:prstGeom>
          <a:blipFill dpi="0" rotWithShape="1">
            <a:blip r:embed="rId1" cstate="print">
              <a:extLst>
                <a:ext uri="{28A0092B-C50C-407E-A947-70E740481C1C}">
                  <a14:useLocalDpi xmlns:a14="http://schemas.microsoft.com/office/drawing/2010/main" val="0"/>
                </a:ext>
              </a:extLst>
            </a:blip>
            <a:stretch>
              <a:fillRect/>
            </a:stretch>
          </a:blipFill>
          <a:ln w="28575">
            <a:solidFill>
              <a:schemeClr val="bg1"/>
            </a:solid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Helvetica" panose="020B0604020202020204" pitchFamily="34" charset="0"/>
              <a:cs typeface="Helvetica" panose="020B0604020202020204" pitchFamily="34" charset="0"/>
            </a:endParaRPr>
          </a:p>
        </p:txBody>
      </p:sp>
      <p:sp>
        <p:nvSpPr>
          <p:cNvPr id="76" name="5"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4340454" y="2535971"/>
            <a:ext cx="545476" cy="545476"/>
          </a:xfrm>
          <a:prstGeom prst="ellipse">
            <a:avLst/>
          </a:prstGeom>
          <a:solidFill>
            <a:schemeClr val="accent1"/>
          </a:solid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000">
                <a:solidFill>
                  <a:schemeClr val="bg1"/>
                </a:solidFill>
                <a:latin typeface="+mj-ea"/>
                <a:ea typeface="+mj-ea"/>
              </a:rPr>
              <a:t>1</a:t>
            </a:r>
            <a:endParaRPr lang="zh-CN" altLang="en-US" sz="2000" dirty="0">
              <a:solidFill>
                <a:schemeClr val="bg1"/>
              </a:solidFill>
              <a:latin typeface="+mj-ea"/>
              <a:ea typeface="+mj-ea"/>
            </a:endParaRPr>
          </a:p>
        </p:txBody>
      </p:sp>
      <p:sp>
        <p:nvSpPr>
          <p:cNvPr id="77" name="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755790" y="3797523"/>
            <a:ext cx="545476" cy="547474"/>
          </a:xfrm>
          <a:prstGeom prst="ellipse">
            <a:avLst/>
          </a:prstGeom>
          <a:solidFill>
            <a:schemeClr val="accent1"/>
          </a:solid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000">
                <a:solidFill>
                  <a:schemeClr val="bg1"/>
                </a:solidFill>
                <a:latin typeface="+mj-ea"/>
                <a:ea typeface="+mj-ea"/>
              </a:rPr>
              <a:t>2</a:t>
            </a:r>
            <a:endParaRPr lang="zh-CN" altLang="en-US" sz="2000" dirty="0">
              <a:solidFill>
                <a:schemeClr val="bg1"/>
              </a:solidFill>
              <a:latin typeface="+mj-ea"/>
              <a:ea typeface="+mj-ea"/>
            </a:endParaRPr>
          </a:p>
        </p:txBody>
      </p:sp>
      <p:sp>
        <p:nvSpPr>
          <p:cNvPr id="78" name="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4181779" y="5084092"/>
            <a:ext cx="547474" cy="545476"/>
          </a:xfrm>
          <a:prstGeom prst="ellipse">
            <a:avLst/>
          </a:prstGeom>
          <a:solidFill>
            <a:schemeClr val="accent1"/>
          </a:solid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000">
                <a:solidFill>
                  <a:schemeClr val="bg1"/>
                </a:solidFill>
                <a:latin typeface="+mj-ea"/>
                <a:ea typeface="+mj-ea"/>
              </a:rPr>
              <a:t>3</a:t>
            </a:r>
            <a:endParaRPr lang="zh-CN" altLang="en-US" sz="2000" dirty="0">
              <a:solidFill>
                <a:schemeClr val="bg1"/>
              </a:solidFill>
              <a:latin typeface="+mj-ea"/>
              <a:ea typeface="+mj-ea"/>
            </a:endParaRPr>
          </a:p>
        </p:txBody>
      </p:sp>
      <p:sp>
        <p:nvSpPr>
          <p:cNvPr id="79" name="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215737" y="2535971"/>
            <a:ext cx="549474" cy="545476"/>
          </a:xfrm>
          <a:prstGeom prst="ellipse">
            <a:avLst/>
          </a:prstGeom>
          <a:solidFill>
            <a:schemeClr val="accent1"/>
          </a:solid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j-ea"/>
                <a:ea typeface="+mj-ea"/>
              </a:rPr>
              <a:t>4</a:t>
            </a:r>
            <a:endParaRPr lang="zh-CN" altLang="en-US" sz="2000" dirty="0">
              <a:solidFill>
                <a:schemeClr val="bg1"/>
              </a:solidFill>
              <a:latin typeface="+mj-ea"/>
              <a:ea typeface="+mj-ea"/>
            </a:endParaRPr>
          </a:p>
        </p:txBody>
      </p:sp>
      <p:sp>
        <p:nvSpPr>
          <p:cNvPr id="80" name="2"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837230" y="3797523"/>
            <a:ext cx="549474" cy="547474"/>
          </a:xfrm>
          <a:prstGeom prst="ellipse">
            <a:avLst/>
          </a:prstGeom>
          <a:solidFill>
            <a:schemeClr val="accent1"/>
          </a:solid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j-ea"/>
                <a:ea typeface="+mj-ea"/>
              </a:rPr>
              <a:t>5</a:t>
            </a:r>
            <a:endParaRPr lang="zh-CN" altLang="en-US" sz="2000" dirty="0">
              <a:solidFill>
                <a:schemeClr val="bg1"/>
              </a:solidFill>
              <a:latin typeface="+mj-ea"/>
              <a:ea typeface="+mj-ea"/>
            </a:endParaRPr>
          </a:p>
        </p:txBody>
      </p:sp>
      <p:sp>
        <p:nvSpPr>
          <p:cNvPr id="81" name="1     _9"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413542" y="5084092"/>
            <a:ext cx="547474" cy="545476"/>
          </a:xfrm>
          <a:prstGeom prst="ellipse">
            <a:avLst/>
          </a:prstGeom>
          <a:solidFill>
            <a:schemeClr val="accent1"/>
          </a:solid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j-ea"/>
                <a:ea typeface="+mj-ea"/>
              </a:rPr>
              <a:t>6</a:t>
            </a:r>
            <a:endParaRPr lang="zh-CN" altLang="en-US" sz="2000" dirty="0">
              <a:solidFill>
                <a:schemeClr val="bg1"/>
              </a:solidFill>
              <a:latin typeface="+mj-ea"/>
              <a:ea typeface="+mj-ea"/>
            </a:endParaRPr>
          </a:p>
        </p:txBody>
      </p:sp>
      <p:sp>
        <p:nvSpPr>
          <p:cNvPr id="82" name="TextBox 19"/>
          <p:cNvSpPr txBox="1"/>
          <p:nvPr/>
        </p:nvSpPr>
        <p:spPr>
          <a:xfrm>
            <a:off x="2288020" y="2297918"/>
            <a:ext cx="1997346" cy="369332"/>
          </a:xfrm>
          <a:prstGeom prst="rect">
            <a:avLst/>
          </a:prstGeom>
          <a:noFill/>
        </p:spPr>
        <p:txBody>
          <a:bodyPr wrap="square" rtlCol="0">
            <a:spAutoFit/>
          </a:bodyPr>
          <a:lstStyle/>
          <a:p>
            <a:pPr algn="r"/>
            <a:r>
              <a:rPr lang="zh-CN" altLang="en-US" b="1">
                <a:latin typeface="+mj-ea"/>
                <a:ea typeface="+mj-ea"/>
              </a:rPr>
              <a:t>友好</a:t>
            </a:r>
            <a:endParaRPr lang="zh-CN" altLang="en-US" b="1" dirty="0">
              <a:latin typeface="+mj-ea"/>
              <a:ea typeface="+mj-ea"/>
            </a:endParaRPr>
          </a:p>
        </p:txBody>
      </p:sp>
      <p:sp>
        <p:nvSpPr>
          <p:cNvPr id="83" name="TextBox 20"/>
          <p:cNvSpPr txBox="1"/>
          <p:nvPr/>
        </p:nvSpPr>
        <p:spPr>
          <a:xfrm>
            <a:off x="1233836" y="2597682"/>
            <a:ext cx="3070723" cy="584775"/>
          </a:xfrm>
          <a:prstGeom prst="rect">
            <a:avLst/>
          </a:prstGeom>
          <a:noFill/>
        </p:spPr>
        <p:txBody>
          <a:bodyPr wrap="square" rtlCol="0">
            <a:spAutoFit/>
          </a:bodyPr>
          <a:lstStyle/>
          <a:p>
            <a:r>
              <a:rPr lang="zh-CN" altLang="en-US" sz="1600">
                <a:latin typeface="+mn-ea"/>
                <a:ea typeface="+mn-ea"/>
              </a:rPr>
              <a:t>通常和被受欢迎的礼貌程度联系在一起。</a:t>
            </a:r>
            <a:endParaRPr lang="zh-CN" altLang="en-US" sz="1600" dirty="0">
              <a:latin typeface="+mn-ea"/>
              <a:ea typeface="+mn-ea"/>
            </a:endParaRPr>
          </a:p>
        </p:txBody>
      </p:sp>
      <p:sp>
        <p:nvSpPr>
          <p:cNvPr id="84" name="TextBox 21"/>
          <p:cNvSpPr txBox="1"/>
          <p:nvPr/>
        </p:nvSpPr>
        <p:spPr>
          <a:xfrm>
            <a:off x="7939031" y="2292908"/>
            <a:ext cx="1997346" cy="369332"/>
          </a:xfrm>
          <a:prstGeom prst="rect">
            <a:avLst/>
          </a:prstGeom>
          <a:noFill/>
        </p:spPr>
        <p:txBody>
          <a:bodyPr wrap="square" rtlCol="0">
            <a:spAutoFit/>
          </a:bodyPr>
          <a:lstStyle/>
          <a:p>
            <a:r>
              <a:rPr lang="zh-CN" altLang="en-US" b="1">
                <a:latin typeface="+mj-ea"/>
                <a:ea typeface="+mj-ea"/>
              </a:rPr>
              <a:t>选择</a:t>
            </a:r>
            <a:endParaRPr lang="zh-CN" altLang="en-US" b="1" dirty="0">
              <a:latin typeface="+mj-ea"/>
              <a:ea typeface="+mj-ea"/>
            </a:endParaRPr>
          </a:p>
        </p:txBody>
      </p:sp>
      <p:sp>
        <p:nvSpPr>
          <p:cNvPr id="85" name="TextBox 22"/>
          <p:cNvSpPr txBox="1"/>
          <p:nvPr/>
        </p:nvSpPr>
        <p:spPr>
          <a:xfrm>
            <a:off x="7904512" y="2592672"/>
            <a:ext cx="3028277" cy="584775"/>
          </a:xfrm>
          <a:prstGeom prst="rect">
            <a:avLst/>
          </a:prstGeom>
          <a:noFill/>
        </p:spPr>
        <p:txBody>
          <a:bodyPr wrap="square" rtlCol="0">
            <a:spAutoFit/>
          </a:bodyPr>
          <a:lstStyle/>
          <a:p>
            <a:r>
              <a:rPr lang="zh-CN" altLang="en-US" sz="1600">
                <a:latin typeface="+mn-ea"/>
                <a:ea typeface="+mn-ea"/>
              </a:rPr>
              <a:t>顾客需要知道不止一条路径能满足他们的需求。</a:t>
            </a:r>
            <a:endParaRPr lang="zh-CN" altLang="en-US" sz="1600" dirty="0">
              <a:latin typeface="+mn-ea"/>
              <a:ea typeface="+mn-ea"/>
            </a:endParaRPr>
          </a:p>
        </p:txBody>
      </p:sp>
      <p:sp>
        <p:nvSpPr>
          <p:cNvPr id="86" name="TextBox 23"/>
          <p:cNvSpPr txBox="1"/>
          <p:nvPr/>
        </p:nvSpPr>
        <p:spPr>
          <a:xfrm>
            <a:off x="8377827" y="3712363"/>
            <a:ext cx="1997346" cy="369332"/>
          </a:xfrm>
          <a:prstGeom prst="rect">
            <a:avLst/>
          </a:prstGeom>
          <a:noFill/>
        </p:spPr>
        <p:txBody>
          <a:bodyPr wrap="square" rtlCol="0">
            <a:spAutoFit/>
          </a:bodyPr>
          <a:lstStyle/>
          <a:p>
            <a:r>
              <a:rPr lang="zh-CN" altLang="en-US" b="1">
                <a:latin typeface="+mj-ea"/>
                <a:ea typeface="+mj-ea"/>
              </a:rPr>
              <a:t>理解</a:t>
            </a:r>
            <a:endParaRPr lang="zh-CN" altLang="en-US" b="1" dirty="0">
              <a:latin typeface="+mj-ea"/>
              <a:ea typeface="+mj-ea"/>
            </a:endParaRPr>
          </a:p>
        </p:txBody>
      </p:sp>
      <p:sp>
        <p:nvSpPr>
          <p:cNvPr id="87" name="TextBox 24"/>
          <p:cNvSpPr txBox="1"/>
          <p:nvPr/>
        </p:nvSpPr>
        <p:spPr>
          <a:xfrm>
            <a:off x="8381251" y="4023974"/>
            <a:ext cx="3261400" cy="584775"/>
          </a:xfrm>
          <a:prstGeom prst="rect">
            <a:avLst/>
          </a:prstGeom>
          <a:noFill/>
        </p:spPr>
        <p:txBody>
          <a:bodyPr wrap="square" rtlCol="0">
            <a:spAutoFit/>
          </a:bodyPr>
          <a:lstStyle/>
          <a:p>
            <a:r>
              <a:rPr lang="zh-CN" altLang="en-US" sz="1600">
                <a:latin typeface="+mn-ea"/>
                <a:ea typeface="+mn-ea"/>
              </a:rPr>
              <a:t>顾客需要服务人员理解并体谅他们的情况，而不是进行评价或判断。</a:t>
            </a:r>
            <a:endParaRPr lang="zh-CN" altLang="en-US" sz="1600" dirty="0">
              <a:latin typeface="+mn-ea"/>
              <a:ea typeface="+mn-ea"/>
            </a:endParaRPr>
          </a:p>
        </p:txBody>
      </p:sp>
      <p:sp>
        <p:nvSpPr>
          <p:cNvPr id="88" name="TextBox 25"/>
          <p:cNvSpPr txBox="1"/>
          <p:nvPr/>
        </p:nvSpPr>
        <p:spPr>
          <a:xfrm>
            <a:off x="8132171" y="4977731"/>
            <a:ext cx="1997346" cy="369332"/>
          </a:xfrm>
          <a:prstGeom prst="rect">
            <a:avLst/>
          </a:prstGeom>
          <a:noFill/>
        </p:spPr>
        <p:txBody>
          <a:bodyPr wrap="square" rtlCol="0">
            <a:spAutoFit/>
          </a:bodyPr>
          <a:lstStyle/>
          <a:p>
            <a:r>
              <a:rPr lang="zh-CN" altLang="en-US" b="1">
                <a:latin typeface="+mj-ea"/>
                <a:ea typeface="+mj-ea"/>
              </a:rPr>
              <a:t>信息</a:t>
            </a:r>
            <a:endParaRPr lang="zh-CN" altLang="en-US" b="1" dirty="0">
              <a:latin typeface="+mj-ea"/>
              <a:ea typeface="+mj-ea"/>
            </a:endParaRPr>
          </a:p>
        </p:txBody>
      </p:sp>
      <p:sp>
        <p:nvSpPr>
          <p:cNvPr id="89" name="TextBox 26"/>
          <p:cNvSpPr txBox="1"/>
          <p:nvPr/>
        </p:nvSpPr>
        <p:spPr>
          <a:xfrm>
            <a:off x="8097652" y="5262900"/>
            <a:ext cx="3311876" cy="584775"/>
          </a:xfrm>
          <a:prstGeom prst="rect">
            <a:avLst/>
          </a:prstGeom>
          <a:noFill/>
        </p:spPr>
        <p:txBody>
          <a:bodyPr wrap="square" rtlCol="0">
            <a:spAutoFit/>
          </a:bodyPr>
          <a:lstStyle/>
          <a:p>
            <a:r>
              <a:rPr lang="zh-CN" altLang="en-US" sz="1600">
                <a:latin typeface="+mn-ea"/>
                <a:ea typeface="+mn-ea"/>
              </a:rPr>
              <a:t>顾客和企业打交道时，需要了解服务产品、政策和所要经历的过程。</a:t>
            </a:r>
            <a:endParaRPr lang="zh-CN" altLang="en-US" sz="1600" dirty="0">
              <a:latin typeface="+mn-ea"/>
              <a:ea typeface="+mn-ea"/>
            </a:endParaRPr>
          </a:p>
        </p:txBody>
      </p:sp>
      <p:sp>
        <p:nvSpPr>
          <p:cNvPr id="90" name="TextBox 27"/>
          <p:cNvSpPr txBox="1"/>
          <p:nvPr/>
        </p:nvSpPr>
        <p:spPr>
          <a:xfrm>
            <a:off x="2066085" y="4982768"/>
            <a:ext cx="1997346" cy="369332"/>
          </a:xfrm>
          <a:prstGeom prst="rect">
            <a:avLst/>
          </a:prstGeom>
          <a:noFill/>
        </p:spPr>
        <p:txBody>
          <a:bodyPr wrap="square" rtlCol="0">
            <a:spAutoFit/>
          </a:bodyPr>
          <a:lstStyle/>
          <a:p>
            <a:pPr algn="r"/>
            <a:r>
              <a:rPr lang="zh-CN" altLang="en-US" b="1">
                <a:latin typeface="+mj-ea"/>
                <a:ea typeface="+mj-ea"/>
              </a:rPr>
              <a:t>公平</a:t>
            </a:r>
            <a:endParaRPr lang="zh-CN" altLang="en-US" b="1" dirty="0">
              <a:latin typeface="+mj-ea"/>
              <a:ea typeface="+mj-ea"/>
            </a:endParaRPr>
          </a:p>
        </p:txBody>
      </p:sp>
      <p:sp>
        <p:nvSpPr>
          <p:cNvPr id="91" name="TextBox 28"/>
          <p:cNvSpPr txBox="1"/>
          <p:nvPr/>
        </p:nvSpPr>
        <p:spPr>
          <a:xfrm>
            <a:off x="1011901" y="5267937"/>
            <a:ext cx="3070723" cy="584775"/>
          </a:xfrm>
          <a:prstGeom prst="rect">
            <a:avLst/>
          </a:prstGeom>
          <a:noFill/>
        </p:spPr>
        <p:txBody>
          <a:bodyPr wrap="square" rtlCol="0">
            <a:spAutoFit/>
          </a:bodyPr>
          <a:lstStyle/>
          <a:p>
            <a:r>
              <a:rPr lang="zh-CN" altLang="en-US" sz="1600">
                <a:latin typeface="+mn-ea"/>
                <a:ea typeface="+mn-ea"/>
              </a:rPr>
              <a:t>对公平的需求，居于大多数顾客一系列需求之上。</a:t>
            </a:r>
            <a:endParaRPr lang="zh-CN" altLang="en-US" sz="1600" dirty="0">
              <a:latin typeface="+mn-ea"/>
              <a:ea typeface="+mn-ea"/>
            </a:endParaRPr>
          </a:p>
        </p:txBody>
      </p:sp>
      <p:sp>
        <p:nvSpPr>
          <p:cNvPr id="92" name="TextBox 29"/>
          <p:cNvSpPr txBox="1"/>
          <p:nvPr/>
        </p:nvSpPr>
        <p:spPr>
          <a:xfrm>
            <a:off x="1695628" y="3712363"/>
            <a:ext cx="1997346" cy="369332"/>
          </a:xfrm>
          <a:prstGeom prst="rect">
            <a:avLst/>
          </a:prstGeom>
          <a:noFill/>
        </p:spPr>
        <p:txBody>
          <a:bodyPr wrap="square" rtlCol="0">
            <a:spAutoFit/>
          </a:bodyPr>
          <a:lstStyle/>
          <a:p>
            <a:pPr algn="r"/>
            <a:r>
              <a:rPr lang="zh-CN" altLang="en-US" b="1">
                <a:latin typeface="+mj-ea"/>
                <a:ea typeface="+mj-ea"/>
              </a:rPr>
              <a:t>重视</a:t>
            </a:r>
            <a:endParaRPr lang="zh-CN" altLang="en-US" b="1" dirty="0">
              <a:latin typeface="+mj-ea"/>
              <a:ea typeface="+mj-ea"/>
            </a:endParaRPr>
          </a:p>
        </p:txBody>
      </p:sp>
      <p:sp>
        <p:nvSpPr>
          <p:cNvPr id="93" name="TextBox 30"/>
          <p:cNvSpPr txBox="1"/>
          <p:nvPr/>
        </p:nvSpPr>
        <p:spPr>
          <a:xfrm>
            <a:off x="641444" y="4023974"/>
            <a:ext cx="3070723" cy="584775"/>
          </a:xfrm>
          <a:prstGeom prst="rect">
            <a:avLst/>
          </a:prstGeom>
          <a:noFill/>
        </p:spPr>
        <p:txBody>
          <a:bodyPr wrap="square" rtlCol="0">
            <a:spAutoFit/>
          </a:bodyPr>
          <a:lstStyle/>
          <a:p>
            <a:r>
              <a:rPr lang="zh-CN" altLang="en-US" sz="1600">
                <a:latin typeface="+mn-ea"/>
                <a:ea typeface="+mn-ea"/>
              </a:rPr>
              <a:t>顾客感觉到他们被重视，就象事情结果证明那样。</a:t>
            </a:r>
            <a:endParaRPr lang="zh-CN" altLang="en-US" sz="1600" dirty="0">
              <a:latin typeface="+mn-ea"/>
              <a:ea typeface="+mn-ea"/>
            </a:endParaRPr>
          </a:p>
        </p:txBody>
      </p:sp>
      <p:sp>
        <p:nvSpPr>
          <p:cNvPr id="94" name="矩形 93"/>
          <p:cNvSpPr/>
          <p:nvPr/>
        </p:nvSpPr>
        <p:spPr>
          <a:xfrm>
            <a:off x="1266481" y="1281057"/>
            <a:ext cx="9663800" cy="400110"/>
          </a:xfrm>
          <a:prstGeom prst="rect">
            <a:avLst/>
          </a:prstGeom>
          <a:noFill/>
        </p:spPr>
        <p:txBody>
          <a:bodyPr wrap="square" rtlCol="0">
            <a:spAutoFit/>
          </a:bodyPr>
          <a:lstStyle/>
          <a:p>
            <a:pPr algn="ctr"/>
            <a:r>
              <a:rPr lang="en-US" altLang="zh-CN" sz="2000">
                <a:latin typeface="+mn-ea"/>
                <a:ea typeface="+mn-ea"/>
              </a:rPr>
              <a:t> </a:t>
            </a:r>
            <a:r>
              <a:rPr lang="zh-CN" altLang="en-US" sz="2000">
                <a:latin typeface="+mn-ea"/>
                <a:ea typeface="+mn-ea"/>
              </a:rPr>
              <a:t>顾客的需求，总结起来不外乎六个内容，懂得了需求我们才能更好的服务。</a:t>
            </a:r>
            <a:endParaRPr lang="zh-CN" altLang="en-US" sz="2000">
              <a:latin typeface="+mn-ea"/>
              <a:ea typeface="+mn-ea"/>
            </a:endParaRPr>
          </a:p>
        </p:txBody>
      </p:sp>
    </p:spTree>
  </p:cSld>
  <p:clrMapOvr>
    <a:masterClrMapping/>
  </p:clrMapOvr>
  <p:transition spd="slow" advTm="10631">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1608713"/>
            <a:ext cx="12196763" cy="3414461"/>
            <a:chOff x="27100" y="1608713"/>
            <a:chExt cx="12196763" cy="3414461"/>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t="16159" b="38017"/>
            <a:stretch>
              <a:fillRect/>
            </a:stretch>
          </p:blipFill>
          <p:spPr>
            <a:xfrm>
              <a:off x="27100" y="1608713"/>
              <a:ext cx="12196763" cy="3414461"/>
            </a:xfrm>
            <a:prstGeom prst="rect">
              <a:avLst/>
            </a:prstGeom>
          </p:spPr>
        </p:pic>
        <p:sp>
          <p:nvSpPr>
            <p:cNvPr id="23" name="矩形 22"/>
            <p:cNvSpPr/>
            <p:nvPr/>
          </p:nvSpPr>
          <p:spPr bwMode="auto">
            <a:xfrm>
              <a:off x="27100" y="1608713"/>
              <a:ext cx="12196763" cy="3414461"/>
            </a:xfrm>
            <a:prstGeom prst="rect">
              <a:avLst/>
            </a:prstGeom>
            <a:solidFill>
              <a:schemeClr val="accent5">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24" name="组合 23"/>
          <p:cNvGrpSpPr/>
          <p:nvPr/>
        </p:nvGrpSpPr>
        <p:grpSpPr>
          <a:xfrm>
            <a:off x="610149" y="1395988"/>
            <a:ext cx="2992860" cy="3823286"/>
            <a:chOff x="772285" y="1395988"/>
            <a:chExt cx="2668588" cy="3823286"/>
          </a:xfrm>
        </p:grpSpPr>
        <p:sp>
          <p:nvSpPr>
            <p:cNvPr id="25" name="Freeform 6"/>
            <p:cNvSpPr/>
            <p:nvPr/>
          </p:nvSpPr>
          <p:spPr bwMode="auto">
            <a:xfrm>
              <a:off x="772285" y="1395988"/>
              <a:ext cx="2668588" cy="212725"/>
            </a:xfrm>
            <a:custGeom>
              <a:avLst/>
              <a:gdLst>
                <a:gd name="T0" fmla="*/ 159 w 3501"/>
                <a:gd name="T1" fmla="*/ 0 h 278"/>
                <a:gd name="T2" fmla="*/ 3369 w 3501"/>
                <a:gd name="T3" fmla="*/ 0 h 278"/>
                <a:gd name="T4" fmla="*/ 3501 w 3501"/>
                <a:gd name="T5" fmla="*/ 278 h 278"/>
                <a:gd name="T6" fmla="*/ 0 w 3501"/>
                <a:gd name="T7" fmla="*/ 278 h 278"/>
                <a:gd name="T8" fmla="*/ 159 w 3501"/>
                <a:gd name="T9" fmla="*/ 0 h 278"/>
              </a:gdLst>
              <a:ahLst/>
              <a:cxnLst>
                <a:cxn ang="0">
                  <a:pos x="T0" y="T1"/>
                </a:cxn>
                <a:cxn ang="0">
                  <a:pos x="T2" y="T3"/>
                </a:cxn>
                <a:cxn ang="0">
                  <a:pos x="T4" y="T5"/>
                </a:cxn>
                <a:cxn ang="0">
                  <a:pos x="T6" y="T7"/>
                </a:cxn>
                <a:cxn ang="0">
                  <a:pos x="T8" y="T9"/>
                </a:cxn>
              </a:cxnLst>
              <a:rect l="0" t="0" r="r" b="b"/>
              <a:pathLst>
                <a:path w="3501" h="278">
                  <a:moveTo>
                    <a:pt x="159" y="0"/>
                  </a:moveTo>
                  <a:lnTo>
                    <a:pt x="3369" y="0"/>
                  </a:lnTo>
                  <a:lnTo>
                    <a:pt x="3501" y="278"/>
                  </a:lnTo>
                  <a:lnTo>
                    <a:pt x="0" y="278"/>
                  </a:lnTo>
                  <a:lnTo>
                    <a:pt x="159" y="0"/>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26" name="Freeform 7"/>
            <p:cNvSpPr/>
            <p:nvPr/>
          </p:nvSpPr>
          <p:spPr bwMode="auto">
            <a:xfrm>
              <a:off x="772285" y="5008137"/>
              <a:ext cx="2668588" cy="211137"/>
            </a:xfrm>
            <a:custGeom>
              <a:avLst/>
              <a:gdLst>
                <a:gd name="T0" fmla="*/ 159 w 3501"/>
                <a:gd name="T1" fmla="*/ 278 h 278"/>
                <a:gd name="T2" fmla="*/ 3369 w 3501"/>
                <a:gd name="T3" fmla="*/ 278 h 278"/>
                <a:gd name="T4" fmla="*/ 3501 w 3501"/>
                <a:gd name="T5" fmla="*/ 0 h 278"/>
                <a:gd name="T6" fmla="*/ 0 w 3501"/>
                <a:gd name="T7" fmla="*/ 0 h 278"/>
                <a:gd name="T8" fmla="*/ 159 w 3501"/>
                <a:gd name="T9" fmla="*/ 278 h 278"/>
              </a:gdLst>
              <a:ahLst/>
              <a:cxnLst>
                <a:cxn ang="0">
                  <a:pos x="T0" y="T1"/>
                </a:cxn>
                <a:cxn ang="0">
                  <a:pos x="T2" y="T3"/>
                </a:cxn>
                <a:cxn ang="0">
                  <a:pos x="T4" y="T5"/>
                </a:cxn>
                <a:cxn ang="0">
                  <a:pos x="T6" y="T7"/>
                </a:cxn>
                <a:cxn ang="0">
                  <a:pos x="T8" y="T9"/>
                </a:cxn>
              </a:cxnLst>
              <a:rect l="0" t="0" r="r" b="b"/>
              <a:pathLst>
                <a:path w="3501" h="278">
                  <a:moveTo>
                    <a:pt x="159" y="278"/>
                  </a:moveTo>
                  <a:lnTo>
                    <a:pt x="3369" y="278"/>
                  </a:lnTo>
                  <a:lnTo>
                    <a:pt x="3501" y="0"/>
                  </a:lnTo>
                  <a:lnTo>
                    <a:pt x="0" y="0"/>
                  </a:lnTo>
                  <a:lnTo>
                    <a:pt x="159" y="278"/>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27" name="Rectangle 8"/>
            <p:cNvSpPr>
              <a:spLocks noChangeArrowheads="1"/>
            </p:cNvSpPr>
            <p:nvPr/>
          </p:nvSpPr>
          <p:spPr bwMode="auto">
            <a:xfrm>
              <a:off x="894523" y="1395988"/>
              <a:ext cx="2446338" cy="3820111"/>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grpSp>
      <p:sp>
        <p:nvSpPr>
          <p:cNvPr id="28" name="矩形 27"/>
          <p:cNvSpPr>
            <a:spLocks noChangeArrowheads="1"/>
          </p:cNvSpPr>
          <p:nvPr/>
        </p:nvSpPr>
        <p:spPr bwMode="auto">
          <a:xfrm>
            <a:off x="1266449" y="1571357"/>
            <a:ext cx="1695107"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rPr>
              <a:t>4</a:t>
            </a:r>
            <a:endParaRPr lang="en-US" altLang="zh-CN" sz="23900">
              <a:solidFill>
                <a:srgbClr val="FFFFFF"/>
              </a:solidFill>
              <a:latin typeface="Impact" panose="020B0806030902050204" pitchFamily="34" charset="0"/>
              <a:ea typeface="AXIS Std B" panose="020B0700000000000000" pitchFamily="34" charset="-128"/>
              <a:sym typeface="Arial" panose="020B0604020202020204" pitchFamily="34" charset="0"/>
            </a:endParaRPr>
          </a:p>
        </p:txBody>
      </p:sp>
      <p:sp>
        <p:nvSpPr>
          <p:cNvPr id="38" name="TextBox 12"/>
          <p:cNvSpPr txBox="1"/>
          <p:nvPr/>
        </p:nvSpPr>
        <p:spPr>
          <a:xfrm>
            <a:off x="4003003" y="2521056"/>
            <a:ext cx="8712968" cy="1200329"/>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pPr algn="l"/>
            <a:r>
              <a:rPr lang="zh-CN" altLang="en-US" sz="7200">
                <a:solidFill>
                  <a:schemeClr val="bg1"/>
                </a:solidFill>
              </a:rPr>
              <a:t>如何留住客户</a:t>
            </a:r>
            <a:endParaRPr lang="zh-CN" altLang="en-US" sz="7200">
              <a:solidFill>
                <a:schemeClr val="bg1"/>
              </a:solidFill>
            </a:endParaRPr>
          </a:p>
        </p:txBody>
      </p:sp>
      <p:sp>
        <p:nvSpPr>
          <p:cNvPr id="39" name="Freeform 21"/>
          <p:cNvSpPr>
            <a:spLocks noEditPoints="1"/>
          </p:cNvSpPr>
          <p:nvPr/>
        </p:nvSpPr>
        <p:spPr bwMode="auto">
          <a:xfrm>
            <a:off x="4129838" y="3964674"/>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600">
              <a:solidFill>
                <a:schemeClr val="bg1"/>
              </a:solidFill>
            </a:endParaRPr>
          </a:p>
        </p:txBody>
      </p:sp>
      <p:sp>
        <p:nvSpPr>
          <p:cNvPr id="40" name="Freeform 21"/>
          <p:cNvSpPr>
            <a:spLocks noEditPoints="1"/>
          </p:cNvSpPr>
          <p:nvPr/>
        </p:nvSpPr>
        <p:spPr bwMode="auto">
          <a:xfrm>
            <a:off x="7983400" y="3964674"/>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600">
              <a:solidFill>
                <a:schemeClr val="bg1"/>
              </a:solidFill>
            </a:endParaRPr>
          </a:p>
        </p:txBody>
      </p:sp>
      <p:sp>
        <p:nvSpPr>
          <p:cNvPr id="41" name="TextBox 9"/>
          <p:cNvSpPr txBox="1"/>
          <p:nvPr/>
        </p:nvSpPr>
        <p:spPr>
          <a:xfrm>
            <a:off x="4349355" y="3890421"/>
            <a:ext cx="2744257" cy="369332"/>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800">
                <a:solidFill>
                  <a:schemeClr val="bg1"/>
                </a:solidFill>
              </a:rPr>
              <a:t>客户关怀的易产生的失误</a:t>
            </a:r>
            <a:endParaRPr lang="zh-CN" altLang="en-US" sz="1800">
              <a:solidFill>
                <a:schemeClr val="bg1"/>
              </a:solidFill>
            </a:endParaRPr>
          </a:p>
        </p:txBody>
      </p:sp>
      <p:sp>
        <p:nvSpPr>
          <p:cNvPr id="42" name="TextBox 13"/>
          <p:cNvSpPr txBox="1"/>
          <p:nvPr/>
        </p:nvSpPr>
        <p:spPr>
          <a:xfrm>
            <a:off x="8178673" y="3890421"/>
            <a:ext cx="2202228" cy="369332"/>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en-US" altLang="zh-CN" sz="1800">
                <a:solidFill>
                  <a:schemeClr val="bg1"/>
                </a:solidFill>
              </a:rPr>
              <a:t>7</a:t>
            </a:r>
            <a:r>
              <a:rPr lang="zh-CN" altLang="en-US" sz="1800">
                <a:solidFill>
                  <a:schemeClr val="bg1"/>
                </a:solidFill>
              </a:rPr>
              <a:t>步留住客户</a:t>
            </a:r>
            <a:endParaRPr lang="zh-CN" altLang="en-US" sz="180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850">
        <p15:prstTrans prst="pageCurlDouble"/>
      </p:transition>
    </mc:Choice>
    <mc:Fallback>
      <p:transition spd="slow" advTm="485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矩形 110"/>
          <p:cNvSpPr/>
          <p:nvPr/>
        </p:nvSpPr>
        <p:spPr bwMode="auto">
          <a:xfrm>
            <a:off x="0" y="3861048"/>
            <a:ext cx="12196763" cy="2996952"/>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客户关怀的易产生的失误</a:t>
            </a:r>
            <a:endParaRPr lang="zh-CN" altLang="en-US" sz="2800" b="1" kern="100">
              <a:latin typeface="+mj-ea"/>
              <a:ea typeface="+mj-ea"/>
              <a:cs typeface="Times New Roman" panose="02020603050405020304" pitchFamily="18" charset="0"/>
            </a:endParaRPr>
          </a:p>
        </p:txBody>
      </p:sp>
      <p:sp>
        <p:nvSpPr>
          <p:cNvPr id="2" name="矩形 1"/>
          <p:cNvSpPr/>
          <p:nvPr/>
        </p:nvSpPr>
        <p:spPr>
          <a:xfrm>
            <a:off x="4749294" y="926248"/>
            <a:ext cx="2698175" cy="523220"/>
          </a:xfrm>
          <a:prstGeom prst="rect">
            <a:avLst/>
          </a:prstGeom>
        </p:spPr>
        <p:txBody>
          <a:bodyPr wrap="none">
            <a:spAutoFit/>
          </a:bodyPr>
          <a:lstStyle/>
          <a:p>
            <a:pPr lvl="0" algn="ctr"/>
            <a:r>
              <a:rPr lang="zh-CN" altLang="en-US" sz="2800">
                <a:solidFill>
                  <a:srgbClr val="3B3B3B"/>
                </a:solidFill>
                <a:latin typeface="微软雅黑" panose="020B0503020204020204" pitchFamily="34" charset="-122"/>
                <a:ea typeface="微软雅黑" panose="020B0503020204020204" pitchFamily="34" charset="-122"/>
              </a:rPr>
              <a:t>客户细分的错误</a:t>
            </a:r>
            <a:endParaRPr lang="zh-CN" altLang="en-US" sz="2800" dirty="0">
              <a:solidFill>
                <a:srgbClr val="3B3B3B"/>
              </a:solidFill>
              <a:latin typeface="微软雅黑" panose="020B0503020204020204" pitchFamily="34" charset="-122"/>
              <a:ea typeface="微软雅黑" panose="020B0503020204020204" pitchFamily="34" charset="-122"/>
            </a:endParaRPr>
          </a:p>
        </p:txBody>
      </p:sp>
      <p:sp>
        <p:nvSpPr>
          <p:cNvPr id="101" name="矩形 100"/>
          <p:cNvSpPr/>
          <p:nvPr/>
        </p:nvSpPr>
        <p:spPr bwMode="auto">
          <a:xfrm>
            <a:off x="1171074" y="1858423"/>
            <a:ext cx="3015916" cy="433383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2" name="矩形 54"/>
          <p:cNvSpPr/>
          <p:nvPr/>
        </p:nvSpPr>
        <p:spPr>
          <a:xfrm>
            <a:off x="1439103" y="2697991"/>
            <a:ext cx="2422901" cy="1726178"/>
          </a:xfrm>
          <a:prstGeom prst="rect">
            <a:avLst/>
          </a:prstGeom>
        </p:spPr>
        <p:txBody>
          <a:bodyPr wrap="square">
            <a:spAutoFit/>
          </a:bodyPr>
          <a:lstStyle/>
          <a:p>
            <a:pPr algn="just">
              <a:lnSpc>
                <a:spcPct val="120000"/>
              </a:lnSpc>
              <a:spcBef>
                <a:spcPts val="200"/>
              </a:spcBef>
              <a:spcAft>
                <a:spcPts val="200"/>
              </a:spcAft>
            </a:pPr>
            <a:r>
              <a:rPr lang="zh-CN" altLang="en-US">
                <a:latin typeface="微软雅黑" panose="020B0503020204020204" pitchFamily="34" charset="-122"/>
                <a:ea typeface="微软雅黑" panose="020B0503020204020204" pitchFamily="34" charset="-122"/>
                <a:sym typeface="宋体" panose="02010600030101010101" pitchFamily="2" charset="-122"/>
              </a:rPr>
              <a:t>企业管理者往往只是意识到需要进行客户细分，但细分了之后做什么，根本没有想清楚，甚至没有想</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p:txBody>
      </p:sp>
      <p:sp>
        <p:nvSpPr>
          <p:cNvPr id="103" name="矩形 102"/>
          <p:cNvSpPr/>
          <p:nvPr/>
        </p:nvSpPr>
        <p:spPr bwMode="auto">
          <a:xfrm>
            <a:off x="4507832" y="1858423"/>
            <a:ext cx="3015916" cy="433383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4" name="矩形 54"/>
          <p:cNvSpPr/>
          <p:nvPr/>
        </p:nvSpPr>
        <p:spPr>
          <a:xfrm>
            <a:off x="4775861" y="2697991"/>
            <a:ext cx="2422901" cy="2723374"/>
          </a:xfrm>
          <a:prstGeom prst="rect">
            <a:avLst/>
          </a:prstGeom>
        </p:spPr>
        <p:txBody>
          <a:bodyPr wrap="square">
            <a:spAutoFit/>
          </a:bodyPr>
          <a:lstStyle/>
          <a:p>
            <a:pPr algn="just">
              <a:lnSpc>
                <a:spcPct val="120000"/>
              </a:lnSpc>
              <a:spcBef>
                <a:spcPts val="200"/>
              </a:spcBef>
              <a:spcAft>
                <a:spcPts val="200"/>
              </a:spcAft>
            </a:pPr>
            <a:r>
              <a:rPr lang="zh-CN" altLang="en-US">
                <a:latin typeface="微软雅黑" panose="020B0503020204020204" pitchFamily="34" charset="-122"/>
                <a:ea typeface="微软雅黑" panose="020B0503020204020204" pitchFamily="34" charset="-122"/>
                <a:sym typeface="宋体" panose="02010600030101010101" pitchFamily="2" charset="-122"/>
              </a:rPr>
              <a:t>在客户细分中经常采用的方式，按照客户购买的产品来进行细分。这样的细分方式是把客户贴上产品标贴，通过客户购买和持有的产品来划分客户</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p:txBody>
      </p:sp>
      <p:sp>
        <p:nvSpPr>
          <p:cNvPr id="105" name="矩形 104"/>
          <p:cNvSpPr/>
          <p:nvPr/>
        </p:nvSpPr>
        <p:spPr bwMode="auto">
          <a:xfrm>
            <a:off x="7860632" y="1858423"/>
            <a:ext cx="3015916" cy="433383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6" name="矩形 54"/>
          <p:cNvSpPr/>
          <p:nvPr/>
        </p:nvSpPr>
        <p:spPr>
          <a:xfrm>
            <a:off x="8128661" y="2697991"/>
            <a:ext cx="2422901" cy="3055773"/>
          </a:xfrm>
          <a:prstGeom prst="rect">
            <a:avLst/>
          </a:prstGeom>
        </p:spPr>
        <p:txBody>
          <a:bodyPr wrap="square">
            <a:spAutoFit/>
          </a:bodyPr>
          <a:lstStyle/>
          <a:p>
            <a:pPr algn="just">
              <a:lnSpc>
                <a:spcPct val="120000"/>
              </a:lnSpc>
              <a:spcBef>
                <a:spcPts val="200"/>
              </a:spcBef>
              <a:spcAft>
                <a:spcPts val="200"/>
              </a:spcAft>
            </a:pPr>
            <a:r>
              <a:rPr lang="zh-CN" altLang="en-US">
                <a:latin typeface="微软雅黑" panose="020B0503020204020204" pitchFamily="34" charset="-122"/>
                <a:ea typeface="微软雅黑" panose="020B0503020204020204" pitchFamily="34" charset="-122"/>
                <a:sym typeface="宋体" panose="02010600030101010101" pitchFamily="2" charset="-122"/>
              </a:rPr>
              <a:t>企业往往天真的认为，资产高的客户就会更愿意购买企业的产品把高资产的客户挑出来，然后向这批客户频繁推荐各类新产品，造成客户烦不胜扰，甚至产生消极的负面效果</a:t>
            </a:r>
            <a:endParaRPr lang="zh-CN" altLang="en-US">
              <a:latin typeface="微软雅黑" panose="020B0503020204020204" pitchFamily="34" charset="-122"/>
              <a:ea typeface="微软雅黑" panose="020B0503020204020204" pitchFamily="34" charset="-122"/>
              <a:sym typeface="宋体" panose="02010600030101010101" pitchFamily="2" charset="-122"/>
            </a:endParaRPr>
          </a:p>
        </p:txBody>
      </p:sp>
      <p:cxnSp>
        <p:nvCxnSpPr>
          <p:cNvPr id="4" name="直接连接符 3"/>
          <p:cNvCxnSpPr/>
          <p:nvPr/>
        </p:nvCxnSpPr>
        <p:spPr bwMode="auto">
          <a:xfrm>
            <a:off x="1417861" y="2569336"/>
            <a:ext cx="2598822" cy="0"/>
          </a:xfrm>
          <a:prstGeom prst="line">
            <a:avLst/>
          </a:prstGeom>
          <a:solidFill>
            <a:schemeClr val="accent1"/>
          </a:solidFill>
          <a:ln w="9525" cap="flat" cmpd="sng" algn="ctr">
            <a:gradFill>
              <a:gsLst>
                <a:gs pos="0">
                  <a:schemeClr val="tx1"/>
                </a:gs>
                <a:gs pos="86000">
                  <a:schemeClr val="tx1"/>
                </a:gs>
                <a:gs pos="100000">
                  <a:schemeClr val="tx1">
                    <a:alpha val="0"/>
                  </a:schemeClr>
                </a:gs>
              </a:gsLst>
              <a:lin ang="0" scaled="0"/>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1320215" y="1977282"/>
            <a:ext cx="2492990" cy="499624"/>
          </a:xfrm>
          <a:prstGeom prst="rect">
            <a:avLst/>
          </a:prstGeom>
        </p:spPr>
        <p:txBody>
          <a:bodyPr wrap="none">
            <a:spAutoFit/>
          </a:bodyPr>
          <a:lstStyle/>
          <a:p>
            <a:pPr lvl="0">
              <a:lnSpc>
                <a:spcPct val="150000"/>
              </a:lnSpc>
              <a:buFont typeface="Wingdings" panose="05000000000000000000" pitchFamily="2" charset="2"/>
              <a:buNone/>
            </a:pPr>
            <a:r>
              <a:rPr lang="zh-CN" altLang="en-US" sz="2000" b="1">
                <a:solidFill>
                  <a:schemeClr val="accent1"/>
                </a:solidFill>
                <a:latin typeface="微软雅黑" panose="020B0503020204020204" pitchFamily="34" charset="-122"/>
                <a:ea typeface="微软雅黑" panose="020B0503020204020204" pitchFamily="34" charset="-122"/>
                <a:sym typeface="宋体" panose="02010600030101010101" pitchFamily="2" charset="-122"/>
              </a:rPr>
              <a:t>只是为了细分而细分</a:t>
            </a:r>
            <a:endParaRPr lang="zh-CN" altLang="en-US" sz="2000" b="1"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cxnSp>
        <p:nvCxnSpPr>
          <p:cNvPr id="107" name="直接连接符 106"/>
          <p:cNvCxnSpPr/>
          <p:nvPr/>
        </p:nvCxnSpPr>
        <p:spPr bwMode="auto">
          <a:xfrm>
            <a:off x="4786704" y="2569336"/>
            <a:ext cx="2598822" cy="0"/>
          </a:xfrm>
          <a:prstGeom prst="line">
            <a:avLst/>
          </a:prstGeom>
          <a:solidFill>
            <a:schemeClr val="accent1"/>
          </a:solidFill>
          <a:ln w="9525" cap="flat" cmpd="sng" algn="ctr">
            <a:gradFill>
              <a:gsLst>
                <a:gs pos="0">
                  <a:schemeClr val="tx1"/>
                </a:gs>
                <a:gs pos="86000">
                  <a:schemeClr val="tx1"/>
                </a:gs>
                <a:gs pos="100000">
                  <a:schemeClr val="tx1">
                    <a:alpha val="0"/>
                  </a:schemeClr>
                </a:gs>
              </a:gsLst>
              <a:lin ang="0" scaled="0"/>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矩形 107"/>
          <p:cNvSpPr/>
          <p:nvPr/>
        </p:nvSpPr>
        <p:spPr>
          <a:xfrm>
            <a:off x="4689058" y="1977282"/>
            <a:ext cx="2749471" cy="499624"/>
          </a:xfrm>
          <a:prstGeom prst="rect">
            <a:avLst/>
          </a:prstGeom>
        </p:spPr>
        <p:txBody>
          <a:bodyPr wrap="none">
            <a:spAutoFit/>
          </a:bodyPr>
          <a:lstStyle/>
          <a:p>
            <a:pPr lvl="0">
              <a:lnSpc>
                <a:spcPct val="150000"/>
              </a:lnSpc>
              <a:buFont typeface="Wingdings" panose="05000000000000000000" pitchFamily="2" charset="2"/>
              <a:buNone/>
            </a:pPr>
            <a:r>
              <a:rPr lang="zh-CN" altLang="en-US" sz="2000" b="1">
                <a:solidFill>
                  <a:schemeClr val="accent1"/>
                </a:solidFill>
                <a:latin typeface="微软雅黑" panose="020B0503020204020204" pitchFamily="34" charset="-122"/>
                <a:ea typeface="微软雅黑" panose="020B0503020204020204" pitchFamily="34" charset="-122"/>
                <a:sym typeface="宋体" panose="02010600030101010101" pitchFamily="2" charset="-122"/>
              </a:rPr>
              <a:t>按购买的产品类型细分</a:t>
            </a:r>
            <a:endParaRPr lang="zh-CN" altLang="en-US" sz="2000" b="1">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cxnSp>
        <p:nvCxnSpPr>
          <p:cNvPr id="109" name="直接连接符 108"/>
          <p:cNvCxnSpPr/>
          <p:nvPr/>
        </p:nvCxnSpPr>
        <p:spPr bwMode="auto">
          <a:xfrm>
            <a:off x="8123462" y="2569336"/>
            <a:ext cx="2598822" cy="0"/>
          </a:xfrm>
          <a:prstGeom prst="line">
            <a:avLst/>
          </a:prstGeom>
          <a:solidFill>
            <a:schemeClr val="accent1"/>
          </a:solidFill>
          <a:ln w="9525" cap="flat" cmpd="sng" algn="ctr">
            <a:gradFill>
              <a:gsLst>
                <a:gs pos="0">
                  <a:schemeClr val="tx1"/>
                </a:gs>
                <a:gs pos="86000">
                  <a:schemeClr val="tx1"/>
                </a:gs>
                <a:gs pos="100000">
                  <a:schemeClr val="tx1">
                    <a:alpha val="0"/>
                  </a:schemeClr>
                </a:gs>
              </a:gsLst>
              <a:lin ang="0" scaled="0"/>
            </a:gra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0" name="矩形 109"/>
          <p:cNvSpPr/>
          <p:nvPr/>
        </p:nvSpPr>
        <p:spPr>
          <a:xfrm>
            <a:off x="8025816" y="1977282"/>
            <a:ext cx="2492990" cy="499624"/>
          </a:xfrm>
          <a:prstGeom prst="rect">
            <a:avLst/>
          </a:prstGeom>
        </p:spPr>
        <p:txBody>
          <a:bodyPr wrap="none">
            <a:spAutoFit/>
          </a:bodyPr>
          <a:lstStyle/>
          <a:p>
            <a:pPr lvl="0">
              <a:lnSpc>
                <a:spcPct val="150000"/>
              </a:lnSpc>
              <a:buFont typeface="Wingdings" panose="05000000000000000000" pitchFamily="2" charset="2"/>
              <a:buNone/>
            </a:pPr>
            <a:r>
              <a:rPr lang="zh-CN" altLang="en-US" sz="2000" b="1">
                <a:solidFill>
                  <a:schemeClr val="accent1"/>
                </a:solidFill>
                <a:latin typeface="微软雅黑" panose="020B0503020204020204" pitchFamily="34" charset="-122"/>
                <a:ea typeface="微软雅黑" panose="020B0503020204020204" pitchFamily="34" charset="-122"/>
                <a:sym typeface="宋体" panose="02010600030101010101" pitchFamily="2" charset="-122"/>
              </a:rPr>
              <a:t>按资产进行客户细分</a:t>
            </a:r>
            <a:endParaRPr lang="zh-CN" altLang="en-US" sz="2000" b="1">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spd="slow" advTm="7015">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latin typeface="+mj-ea"/>
                <a:ea typeface="+mj-ea"/>
                <a:cs typeface="Times New Roman" panose="02020603050405020304" pitchFamily="18" charset="0"/>
              </a:rPr>
              <a:t>客户关怀的易产生的失误</a:t>
            </a:r>
            <a:endParaRPr lang="zh-CN" altLang="en-US" sz="2800" b="1" kern="100">
              <a:latin typeface="+mj-ea"/>
              <a:ea typeface="+mj-ea"/>
              <a:cs typeface="Times New Roman" panose="02020603050405020304" pitchFamily="18" charset="0"/>
            </a:endParaRPr>
          </a:p>
        </p:txBody>
      </p:sp>
      <p:sp>
        <p:nvSpPr>
          <p:cNvPr id="2" name="矩形 1"/>
          <p:cNvSpPr/>
          <p:nvPr/>
        </p:nvSpPr>
        <p:spPr>
          <a:xfrm>
            <a:off x="4212837" y="997165"/>
            <a:ext cx="4134465" cy="523220"/>
          </a:xfrm>
          <a:prstGeom prst="rect">
            <a:avLst/>
          </a:prstGeom>
        </p:spPr>
        <p:txBody>
          <a:bodyPr wrap="none">
            <a:spAutoFit/>
          </a:bodyPr>
          <a:lstStyle/>
          <a:p>
            <a:pPr lvl="0" algn="ctr"/>
            <a:r>
              <a:rPr lang="zh-CN" altLang="en-US" sz="2800">
                <a:solidFill>
                  <a:srgbClr val="3B3B3B"/>
                </a:solidFill>
                <a:latin typeface="微软雅黑" panose="020B0503020204020204" pitchFamily="34" charset="-122"/>
                <a:ea typeface="微软雅黑" panose="020B0503020204020204" pitchFamily="34" charset="-122"/>
              </a:rPr>
              <a:t>要避免以下工作中的失误</a:t>
            </a:r>
            <a:endParaRPr lang="zh-CN" altLang="en-US" sz="2800">
              <a:solidFill>
                <a:srgbClr val="3B3B3B"/>
              </a:solidFill>
              <a:latin typeface="微软雅黑" panose="020B0503020204020204" pitchFamily="34" charset="-122"/>
              <a:ea typeface="微软雅黑" panose="020B0503020204020204" pitchFamily="34" charset="-122"/>
            </a:endParaRPr>
          </a:p>
        </p:txBody>
      </p:sp>
      <p:sp>
        <p:nvSpPr>
          <p:cNvPr id="150" name="Line 5"/>
          <p:cNvSpPr>
            <a:spLocks noChangeShapeType="1"/>
          </p:cNvSpPr>
          <p:nvPr/>
        </p:nvSpPr>
        <p:spPr bwMode="auto">
          <a:xfrm flipH="1">
            <a:off x="4909163" y="2149222"/>
            <a:ext cx="2287401" cy="740620"/>
          </a:xfrm>
          <a:prstGeom prst="line">
            <a:avLst/>
          </a:prstGeom>
          <a:noFill/>
          <a:ln w="12700" cap="flat">
            <a:solidFill>
              <a:schemeClr val="accent5"/>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1" name="Line 6"/>
          <p:cNvSpPr>
            <a:spLocks noChangeShapeType="1"/>
          </p:cNvSpPr>
          <p:nvPr/>
        </p:nvSpPr>
        <p:spPr bwMode="auto">
          <a:xfrm>
            <a:off x="5181557" y="2726218"/>
            <a:ext cx="1934232" cy="1203393"/>
          </a:xfrm>
          <a:prstGeom prst="line">
            <a:avLst/>
          </a:prstGeom>
          <a:noFill/>
          <a:ln w="12700" cap="flat">
            <a:solidFill>
              <a:schemeClr val="accent5"/>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2" name="Line 7"/>
          <p:cNvSpPr>
            <a:spLocks noChangeShapeType="1"/>
          </p:cNvSpPr>
          <p:nvPr/>
        </p:nvSpPr>
        <p:spPr bwMode="auto">
          <a:xfrm flipH="1">
            <a:off x="4977129" y="3730194"/>
            <a:ext cx="2138660" cy="568795"/>
          </a:xfrm>
          <a:prstGeom prst="line">
            <a:avLst/>
          </a:prstGeom>
          <a:noFill/>
          <a:ln w="12700" cap="flat">
            <a:solidFill>
              <a:schemeClr val="accent5"/>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3" name="Line 8"/>
          <p:cNvSpPr>
            <a:spLocks noChangeShapeType="1"/>
          </p:cNvSpPr>
          <p:nvPr/>
        </p:nvSpPr>
        <p:spPr bwMode="auto">
          <a:xfrm>
            <a:off x="5005095" y="4099526"/>
            <a:ext cx="1934232" cy="1101593"/>
          </a:xfrm>
          <a:prstGeom prst="line">
            <a:avLst/>
          </a:prstGeom>
          <a:noFill/>
          <a:ln w="12700" cap="flat">
            <a:solidFill>
              <a:schemeClr val="accent5"/>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Line 9"/>
          <p:cNvSpPr>
            <a:spLocks noChangeShapeType="1"/>
          </p:cNvSpPr>
          <p:nvPr/>
        </p:nvSpPr>
        <p:spPr bwMode="auto">
          <a:xfrm flipH="1">
            <a:off x="4909164" y="5047871"/>
            <a:ext cx="2206625" cy="863600"/>
          </a:xfrm>
          <a:prstGeom prst="line">
            <a:avLst/>
          </a:prstGeom>
          <a:noFill/>
          <a:ln w="12700" cap="flat">
            <a:solidFill>
              <a:schemeClr val="accent5"/>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5" name="TextBox 21"/>
          <p:cNvSpPr txBox="1"/>
          <p:nvPr/>
        </p:nvSpPr>
        <p:spPr>
          <a:xfrm>
            <a:off x="7698393" y="1927392"/>
            <a:ext cx="1997346" cy="400110"/>
          </a:xfrm>
          <a:prstGeom prst="rect">
            <a:avLst/>
          </a:prstGeom>
          <a:noFill/>
        </p:spPr>
        <p:txBody>
          <a:bodyPr wrap="square" rtlCol="0">
            <a:spAutoFit/>
          </a:bodyPr>
          <a:lstStyle/>
          <a:p>
            <a:r>
              <a:rPr lang="zh-CN" altLang="en-US" sz="2000" b="1">
                <a:latin typeface="+mj-ea"/>
                <a:ea typeface="+mj-ea"/>
              </a:rPr>
              <a:t>名字搞错</a:t>
            </a:r>
            <a:endParaRPr lang="zh-CN" altLang="en-US" sz="2000" b="1" dirty="0">
              <a:latin typeface="+mj-ea"/>
              <a:ea typeface="+mj-ea"/>
            </a:endParaRPr>
          </a:p>
        </p:txBody>
      </p:sp>
      <p:sp>
        <p:nvSpPr>
          <p:cNvPr id="156" name="TextBox 22"/>
          <p:cNvSpPr txBox="1"/>
          <p:nvPr/>
        </p:nvSpPr>
        <p:spPr>
          <a:xfrm>
            <a:off x="7663874" y="2320819"/>
            <a:ext cx="3408288" cy="369332"/>
          </a:xfrm>
          <a:prstGeom prst="rect">
            <a:avLst/>
          </a:prstGeom>
          <a:noFill/>
        </p:spPr>
        <p:txBody>
          <a:bodyPr wrap="square" rtlCol="0">
            <a:spAutoFit/>
          </a:bodyPr>
          <a:lstStyle/>
          <a:p>
            <a:r>
              <a:rPr lang="zh-CN" altLang="en-US">
                <a:latin typeface="+mn-ea"/>
                <a:ea typeface="+mn-ea"/>
              </a:rPr>
              <a:t>把客人的名字搞错</a:t>
            </a:r>
            <a:endParaRPr lang="zh-CN" altLang="en-US" dirty="0">
              <a:latin typeface="+mn-ea"/>
              <a:ea typeface="+mn-ea"/>
            </a:endParaRPr>
          </a:p>
        </p:txBody>
      </p:sp>
      <p:sp>
        <p:nvSpPr>
          <p:cNvPr id="157" name="TextBox 21"/>
          <p:cNvSpPr txBox="1"/>
          <p:nvPr/>
        </p:nvSpPr>
        <p:spPr>
          <a:xfrm>
            <a:off x="7698393" y="3336767"/>
            <a:ext cx="1997346" cy="400110"/>
          </a:xfrm>
          <a:prstGeom prst="rect">
            <a:avLst/>
          </a:prstGeom>
          <a:noFill/>
        </p:spPr>
        <p:txBody>
          <a:bodyPr wrap="square" rtlCol="0">
            <a:spAutoFit/>
          </a:bodyPr>
          <a:lstStyle/>
          <a:p>
            <a:r>
              <a:rPr lang="zh-CN" altLang="en-US" sz="2000" b="1">
                <a:latin typeface="+mj-ea"/>
                <a:ea typeface="+mj-ea"/>
              </a:rPr>
              <a:t>漏掉商品</a:t>
            </a:r>
            <a:endParaRPr lang="zh-CN" altLang="en-US" sz="2000" b="1" dirty="0">
              <a:latin typeface="+mj-ea"/>
              <a:ea typeface="+mj-ea"/>
            </a:endParaRPr>
          </a:p>
        </p:txBody>
      </p:sp>
      <p:sp>
        <p:nvSpPr>
          <p:cNvPr id="158" name="TextBox 22"/>
          <p:cNvSpPr txBox="1"/>
          <p:nvPr/>
        </p:nvSpPr>
        <p:spPr>
          <a:xfrm>
            <a:off x="7663874" y="3730194"/>
            <a:ext cx="3408288" cy="369332"/>
          </a:xfrm>
          <a:prstGeom prst="rect">
            <a:avLst/>
          </a:prstGeom>
          <a:noFill/>
        </p:spPr>
        <p:txBody>
          <a:bodyPr wrap="square" rtlCol="0">
            <a:spAutoFit/>
          </a:bodyPr>
          <a:lstStyle/>
          <a:p>
            <a:r>
              <a:rPr lang="zh-CN" altLang="en-US">
                <a:latin typeface="+mn-ea"/>
                <a:ea typeface="+mn-ea"/>
              </a:rPr>
              <a:t>客户要的商品给漏掉</a:t>
            </a:r>
            <a:endParaRPr lang="zh-CN" altLang="en-US" dirty="0">
              <a:latin typeface="+mn-ea"/>
              <a:ea typeface="+mn-ea"/>
            </a:endParaRPr>
          </a:p>
        </p:txBody>
      </p:sp>
      <p:sp>
        <p:nvSpPr>
          <p:cNvPr id="159" name="TextBox 21"/>
          <p:cNvSpPr txBox="1"/>
          <p:nvPr/>
        </p:nvSpPr>
        <p:spPr>
          <a:xfrm>
            <a:off x="7698393" y="4856775"/>
            <a:ext cx="1997346" cy="400110"/>
          </a:xfrm>
          <a:prstGeom prst="rect">
            <a:avLst/>
          </a:prstGeom>
          <a:noFill/>
        </p:spPr>
        <p:txBody>
          <a:bodyPr wrap="square" rtlCol="0">
            <a:spAutoFit/>
          </a:bodyPr>
          <a:lstStyle/>
          <a:p>
            <a:r>
              <a:rPr lang="zh-CN" altLang="en-US" sz="2000" b="1">
                <a:latin typeface="+mj-ea"/>
                <a:ea typeface="+mj-ea"/>
              </a:rPr>
              <a:t>需求搞错</a:t>
            </a:r>
            <a:endParaRPr lang="zh-CN" altLang="en-US" sz="2000" b="1" dirty="0">
              <a:latin typeface="+mj-ea"/>
              <a:ea typeface="+mj-ea"/>
            </a:endParaRPr>
          </a:p>
        </p:txBody>
      </p:sp>
      <p:sp>
        <p:nvSpPr>
          <p:cNvPr id="160" name="TextBox 22"/>
          <p:cNvSpPr txBox="1"/>
          <p:nvPr/>
        </p:nvSpPr>
        <p:spPr>
          <a:xfrm>
            <a:off x="7663874" y="5250202"/>
            <a:ext cx="3408288" cy="369332"/>
          </a:xfrm>
          <a:prstGeom prst="rect">
            <a:avLst/>
          </a:prstGeom>
          <a:noFill/>
        </p:spPr>
        <p:txBody>
          <a:bodyPr wrap="square" rtlCol="0">
            <a:spAutoFit/>
          </a:bodyPr>
          <a:lstStyle/>
          <a:p>
            <a:r>
              <a:rPr lang="zh-CN" altLang="en-US">
                <a:latin typeface="+mn-ea"/>
                <a:ea typeface="+mn-ea"/>
              </a:rPr>
              <a:t>客户要</a:t>
            </a:r>
            <a:r>
              <a:rPr lang="en-US" altLang="zh-CN">
                <a:latin typeface="+mn-ea"/>
                <a:ea typeface="+mn-ea"/>
              </a:rPr>
              <a:t>A</a:t>
            </a:r>
            <a:r>
              <a:rPr lang="zh-CN" altLang="en-US">
                <a:latin typeface="+mn-ea"/>
                <a:ea typeface="+mn-ea"/>
              </a:rPr>
              <a:t>却给了客户</a:t>
            </a:r>
            <a:r>
              <a:rPr lang="en-US" altLang="zh-CN">
                <a:latin typeface="+mn-ea"/>
                <a:ea typeface="+mn-ea"/>
              </a:rPr>
              <a:t>B</a:t>
            </a:r>
            <a:endParaRPr lang="en-US" altLang="zh-CN" dirty="0">
              <a:latin typeface="+mn-ea"/>
              <a:ea typeface="+mn-ea"/>
            </a:endParaRPr>
          </a:p>
        </p:txBody>
      </p:sp>
      <p:sp>
        <p:nvSpPr>
          <p:cNvPr id="161" name="TextBox 21"/>
          <p:cNvSpPr txBox="1"/>
          <p:nvPr/>
        </p:nvSpPr>
        <p:spPr>
          <a:xfrm>
            <a:off x="2397180" y="2326108"/>
            <a:ext cx="1997346" cy="400110"/>
          </a:xfrm>
          <a:prstGeom prst="rect">
            <a:avLst/>
          </a:prstGeom>
          <a:noFill/>
        </p:spPr>
        <p:txBody>
          <a:bodyPr wrap="square" rtlCol="0">
            <a:spAutoFit/>
          </a:bodyPr>
          <a:lstStyle/>
          <a:p>
            <a:pPr algn="r"/>
            <a:r>
              <a:rPr lang="zh-CN" altLang="en-US" sz="2000" b="1">
                <a:latin typeface="+mj-ea"/>
                <a:ea typeface="+mj-ea"/>
              </a:rPr>
              <a:t>称呼搞错</a:t>
            </a:r>
            <a:endParaRPr lang="zh-CN" altLang="en-US" sz="2000" b="1" dirty="0">
              <a:latin typeface="+mj-ea"/>
              <a:ea typeface="+mj-ea"/>
            </a:endParaRPr>
          </a:p>
        </p:txBody>
      </p:sp>
      <p:sp>
        <p:nvSpPr>
          <p:cNvPr id="162" name="TextBox 22"/>
          <p:cNvSpPr txBox="1"/>
          <p:nvPr/>
        </p:nvSpPr>
        <p:spPr>
          <a:xfrm>
            <a:off x="986238" y="2719535"/>
            <a:ext cx="3408288" cy="369332"/>
          </a:xfrm>
          <a:prstGeom prst="rect">
            <a:avLst/>
          </a:prstGeom>
          <a:noFill/>
        </p:spPr>
        <p:txBody>
          <a:bodyPr wrap="square" rtlCol="0">
            <a:spAutoFit/>
          </a:bodyPr>
          <a:lstStyle/>
          <a:p>
            <a:pPr algn="r"/>
            <a:r>
              <a:rPr lang="zh-CN" altLang="en-US">
                <a:latin typeface="+mn-ea"/>
                <a:ea typeface="+mn-ea"/>
              </a:rPr>
              <a:t>张冠李戴搞错称呼</a:t>
            </a:r>
            <a:endParaRPr lang="zh-CN" altLang="en-US" dirty="0">
              <a:latin typeface="+mn-ea"/>
              <a:ea typeface="+mn-ea"/>
            </a:endParaRPr>
          </a:p>
        </p:txBody>
      </p:sp>
      <p:sp>
        <p:nvSpPr>
          <p:cNvPr id="163" name="TextBox 21"/>
          <p:cNvSpPr txBox="1"/>
          <p:nvPr/>
        </p:nvSpPr>
        <p:spPr>
          <a:xfrm>
            <a:off x="2397180" y="3736877"/>
            <a:ext cx="1997346" cy="400110"/>
          </a:xfrm>
          <a:prstGeom prst="rect">
            <a:avLst/>
          </a:prstGeom>
          <a:noFill/>
        </p:spPr>
        <p:txBody>
          <a:bodyPr wrap="square" rtlCol="0">
            <a:spAutoFit/>
          </a:bodyPr>
          <a:lstStyle/>
          <a:p>
            <a:pPr algn="r"/>
            <a:r>
              <a:rPr lang="zh-CN" altLang="en-US" sz="2000" b="1">
                <a:latin typeface="+mj-ea"/>
                <a:ea typeface="+mj-ea"/>
              </a:rPr>
              <a:t>忘记时间</a:t>
            </a:r>
            <a:endParaRPr lang="zh-CN" altLang="en-US" sz="2000" b="1" dirty="0">
              <a:latin typeface="+mj-ea"/>
              <a:ea typeface="+mj-ea"/>
            </a:endParaRPr>
          </a:p>
        </p:txBody>
      </p:sp>
      <p:sp>
        <p:nvSpPr>
          <p:cNvPr id="164" name="TextBox 22"/>
          <p:cNvSpPr txBox="1"/>
          <p:nvPr/>
        </p:nvSpPr>
        <p:spPr>
          <a:xfrm>
            <a:off x="1527540" y="4130304"/>
            <a:ext cx="2866985" cy="646331"/>
          </a:xfrm>
          <a:prstGeom prst="rect">
            <a:avLst/>
          </a:prstGeom>
          <a:noFill/>
        </p:spPr>
        <p:txBody>
          <a:bodyPr wrap="square" rtlCol="0">
            <a:spAutoFit/>
          </a:bodyPr>
          <a:lstStyle/>
          <a:p>
            <a:pPr algn="r"/>
            <a:r>
              <a:rPr lang="zh-CN" altLang="en-US">
                <a:latin typeface="+mn-ea"/>
                <a:ea typeface="+mn-ea"/>
              </a:rPr>
              <a:t>客户的商品时间给忘记未能及时送货</a:t>
            </a:r>
            <a:endParaRPr lang="zh-CN" altLang="en-US" dirty="0">
              <a:latin typeface="+mn-ea"/>
              <a:ea typeface="+mn-ea"/>
            </a:endParaRPr>
          </a:p>
        </p:txBody>
      </p:sp>
      <p:sp>
        <p:nvSpPr>
          <p:cNvPr id="165" name="TextBox 21"/>
          <p:cNvSpPr txBox="1"/>
          <p:nvPr/>
        </p:nvSpPr>
        <p:spPr>
          <a:xfrm>
            <a:off x="2397180" y="5402128"/>
            <a:ext cx="1997346" cy="400110"/>
          </a:xfrm>
          <a:prstGeom prst="rect">
            <a:avLst/>
          </a:prstGeom>
          <a:noFill/>
        </p:spPr>
        <p:txBody>
          <a:bodyPr wrap="square" rtlCol="0">
            <a:spAutoFit/>
          </a:bodyPr>
          <a:lstStyle/>
          <a:p>
            <a:pPr algn="r"/>
            <a:r>
              <a:rPr lang="zh-CN" altLang="en-US" sz="2000" b="1">
                <a:latin typeface="+mj-ea"/>
                <a:ea typeface="+mj-ea"/>
              </a:rPr>
              <a:t>没做到</a:t>
            </a:r>
            <a:endParaRPr lang="zh-CN" altLang="en-US" sz="2000" b="1" dirty="0">
              <a:latin typeface="+mj-ea"/>
              <a:ea typeface="+mj-ea"/>
            </a:endParaRPr>
          </a:p>
        </p:txBody>
      </p:sp>
      <p:sp>
        <p:nvSpPr>
          <p:cNvPr id="166" name="TextBox 22"/>
          <p:cNvSpPr txBox="1"/>
          <p:nvPr/>
        </p:nvSpPr>
        <p:spPr>
          <a:xfrm>
            <a:off x="986238" y="5795555"/>
            <a:ext cx="3408288" cy="369332"/>
          </a:xfrm>
          <a:prstGeom prst="rect">
            <a:avLst/>
          </a:prstGeom>
          <a:noFill/>
        </p:spPr>
        <p:txBody>
          <a:bodyPr wrap="square" rtlCol="0">
            <a:spAutoFit/>
          </a:bodyPr>
          <a:lstStyle/>
          <a:p>
            <a:pPr algn="r"/>
            <a:r>
              <a:rPr lang="zh-CN" altLang="en-US">
                <a:latin typeface="+mn-ea"/>
                <a:ea typeface="+mn-ea"/>
              </a:rPr>
              <a:t>答应客户的要求没有做到</a:t>
            </a:r>
            <a:endParaRPr lang="zh-CN" altLang="en-US" dirty="0">
              <a:latin typeface="+mn-ea"/>
              <a:ea typeface="+mn-ea"/>
            </a:endParaRPr>
          </a:p>
        </p:txBody>
      </p:sp>
      <p:sp>
        <p:nvSpPr>
          <p:cNvPr id="168" name="Freeform 10"/>
          <p:cNvSpPr/>
          <p:nvPr/>
        </p:nvSpPr>
        <p:spPr bwMode="auto">
          <a:xfrm>
            <a:off x="6701452" y="1934923"/>
            <a:ext cx="828675" cy="827088"/>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8" y="0"/>
                  <a:pt x="1013" y="46"/>
                  <a:pt x="1013" y="102"/>
                </a:cubicBezTo>
                <a:lnTo>
                  <a:pt x="1013" y="911"/>
                </a:lnTo>
                <a:cubicBezTo>
                  <a:pt x="1013" y="967"/>
                  <a:pt x="968" y="1013"/>
                  <a:pt x="911" y="1013"/>
                </a:cubicBezTo>
                <a:lnTo>
                  <a:pt x="102" y="1013"/>
                </a:lnTo>
                <a:cubicBezTo>
                  <a:pt x="46" y="1013"/>
                  <a:pt x="0" y="967"/>
                  <a:pt x="0" y="911"/>
                </a:cubicBezTo>
                <a:lnTo>
                  <a:pt x="0" y="102"/>
                </a:lnTo>
                <a:cubicBezTo>
                  <a:pt x="0" y="46"/>
                  <a:pt x="46" y="0"/>
                  <a:pt x="102" y="0"/>
                </a:cubicBezTo>
                <a:close/>
              </a:path>
            </a:pathLst>
          </a:cu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3600">
                <a:solidFill>
                  <a:schemeClr val="bg1"/>
                </a:solidFill>
                <a:latin typeface="+mj-ea"/>
                <a:ea typeface="+mj-ea"/>
              </a:rPr>
              <a:t>1</a:t>
            </a:r>
            <a:endParaRPr lang="zh-CN" altLang="en-US" sz="3600">
              <a:solidFill>
                <a:schemeClr val="bg1"/>
              </a:solidFill>
              <a:latin typeface="+mj-ea"/>
              <a:ea typeface="+mj-ea"/>
            </a:endParaRPr>
          </a:p>
        </p:txBody>
      </p:sp>
      <p:sp>
        <p:nvSpPr>
          <p:cNvPr id="171" name="Freeform 13"/>
          <p:cNvSpPr/>
          <p:nvPr/>
        </p:nvSpPr>
        <p:spPr bwMode="auto">
          <a:xfrm>
            <a:off x="4512289" y="2303518"/>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7" y="0"/>
                  <a:pt x="1013" y="46"/>
                  <a:pt x="1013" y="102"/>
                </a:cubicBezTo>
                <a:lnTo>
                  <a:pt x="1013" y="911"/>
                </a:lnTo>
                <a:cubicBezTo>
                  <a:pt x="1013" y="967"/>
                  <a:pt x="967" y="1013"/>
                  <a:pt x="911" y="1013"/>
                </a:cubicBezTo>
                <a:lnTo>
                  <a:pt x="102" y="1013"/>
                </a:lnTo>
                <a:cubicBezTo>
                  <a:pt x="46" y="1013"/>
                  <a:pt x="0" y="967"/>
                  <a:pt x="0" y="911"/>
                </a:cubicBezTo>
                <a:lnTo>
                  <a:pt x="0" y="102"/>
                </a:lnTo>
                <a:cubicBezTo>
                  <a:pt x="0" y="46"/>
                  <a:pt x="46" y="0"/>
                  <a:pt x="102" y="0"/>
                </a:cubicBezTo>
                <a:close/>
              </a:path>
            </a:pathLst>
          </a:cu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3600">
                <a:solidFill>
                  <a:schemeClr val="bg1"/>
                </a:solidFill>
                <a:latin typeface="+mj-ea"/>
                <a:ea typeface="+mj-ea"/>
              </a:rPr>
              <a:t>2</a:t>
            </a:r>
            <a:endParaRPr lang="zh-CN" altLang="en-US" sz="3600">
              <a:solidFill>
                <a:schemeClr val="bg1"/>
              </a:solidFill>
              <a:latin typeface="+mj-ea"/>
              <a:ea typeface="+mj-ea"/>
            </a:endParaRPr>
          </a:p>
        </p:txBody>
      </p:sp>
      <p:sp>
        <p:nvSpPr>
          <p:cNvPr id="174" name="Freeform 11"/>
          <p:cNvSpPr/>
          <p:nvPr/>
        </p:nvSpPr>
        <p:spPr bwMode="auto">
          <a:xfrm>
            <a:off x="6701452" y="3354188"/>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8" y="0"/>
                  <a:pt x="1013" y="46"/>
                  <a:pt x="1013" y="102"/>
                </a:cubicBezTo>
                <a:lnTo>
                  <a:pt x="1013" y="911"/>
                </a:lnTo>
                <a:cubicBezTo>
                  <a:pt x="1013" y="968"/>
                  <a:pt x="968" y="1013"/>
                  <a:pt x="911" y="1013"/>
                </a:cubicBezTo>
                <a:lnTo>
                  <a:pt x="102" y="1013"/>
                </a:lnTo>
                <a:cubicBezTo>
                  <a:pt x="46" y="1013"/>
                  <a:pt x="0" y="968"/>
                  <a:pt x="0" y="911"/>
                </a:cubicBezTo>
                <a:lnTo>
                  <a:pt x="0" y="102"/>
                </a:lnTo>
                <a:cubicBezTo>
                  <a:pt x="0" y="46"/>
                  <a:pt x="46" y="0"/>
                  <a:pt x="102" y="0"/>
                </a:cubicBezTo>
                <a:close/>
              </a:path>
            </a:pathLst>
          </a:cu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3600">
                <a:solidFill>
                  <a:schemeClr val="bg1"/>
                </a:solidFill>
                <a:latin typeface="+mj-ea"/>
                <a:ea typeface="+mj-ea"/>
              </a:rPr>
              <a:t>3</a:t>
            </a:r>
            <a:endParaRPr lang="zh-CN" altLang="en-US" sz="3600">
              <a:solidFill>
                <a:schemeClr val="bg1"/>
              </a:solidFill>
              <a:latin typeface="+mj-ea"/>
              <a:ea typeface="+mj-ea"/>
            </a:endParaRPr>
          </a:p>
        </p:txBody>
      </p:sp>
      <p:sp>
        <p:nvSpPr>
          <p:cNvPr id="177" name="Freeform 14"/>
          <p:cNvSpPr/>
          <p:nvPr/>
        </p:nvSpPr>
        <p:spPr bwMode="auto">
          <a:xfrm>
            <a:off x="4512289" y="3783443"/>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7" y="0"/>
                  <a:pt x="1013" y="46"/>
                  <a:pt x="1013" y="102"/>
                </a:cubicBezTo>
                <a:lnTo>
                  <a:pt x="1013" y="911"/>
                </a:lnTo>
                <a:cubicBezTo>
                  <a:pt x="1013" y="967"/>
                  <a:pt x="967" y="1013"/>
                  <a:pt x="911" y="1013"/>
                </a:cubicBezTo>
                <a:lnTo>
                  <a:pt x="102" y="1013"/>
                </a:lnTo>
                <a:cubicBezTo>
                  <a:pt x="46" y="1013"/>
                  <a:pt x="0" y="967"/>
                  <a:pt x="0" y="911"/>
                </a:cubicBezTo>
                <a:lnTo>
                  <a:pt x="0" y="102"/>
                </a:lnTo>
                <a:cubicBezTo>
                  <a:pt x="0" y="46"/>
                  <a:pt x="46" y="0"/>
                  <a:pt x="102" y="0"/>
                </a:cubicBezTo>
                <a:close/>
              </a:path>
            </a:pathLst>
          </a:cu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3600">
                <a:solidFill>
                  <a:schemeClr val="bg1"/>
                </a:solidFill>
                <a:latin typeface="+mj-ea"/>
                <a:ea typeface="+mj-ea"/>
              </a:rPr>
              <a:t>4</a:t>
            </a:r>
            <a:endParaRPr lang="zh-CN" altLang="en-US" sz="3600">
              <a:solidFill>
                <a:schemeClr val="bg1"/>
              </a:solidFill>
              <a:latin typeface="+mj-ea"/>
              <a:ea typeface="+mj-ea"/>
            </a:endParaRPr>
          </a:p>
        </p:txBody>
      </p:sp>
      <p:sp>
        <p:nvSpPr>
          <p:cNvPr id="180" name="Freeform 12"/>
          <p:cNvSpPr/>
          <p:nvPr/>
        </p:nvSpPr>
        <p:spPr bwMode="auto">
          <a:xfrm>
            <a:off x="6701452" y="4771864"/>
            <a:ext cx="828675" cy="827088"/>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8" y="0"/>
                  <a:pt x="1013" y="46"/>
                  <a:pt x="1013" y="102"/>
                </a:cubicBezTo>
                <a:lnTo>
                  <a:pt x="1013" y="911"/>
                </a:lnTo>
                <a:cubicBezTo>
                  <a:pt x="1013" y="967"/>
                  <a:pt x="968" y="1013"/>
                  <a:pt x="911" y="1013"/>
                </a:cubicBezTo>
                <a:lnTo>
                  <a:pt x="102" y="1013"/>
                </a:lnTo>
                <a:cubicBezTo>
                  <a:pt x="46" y="1013"/>
                  <a:pt x="0" y="967"/>
                  <a:pt x="0" y="911"/>
                </a:cubicBezTo>
                <a:lnTo>
                  <a:pt x="0" y="102"/>
                </a:lnTo>
                <a:cubicBezTo>
                  <a:pt x="0" y="46"/>
                  <a:pt x="46" y="0"/>
                  <a:pt x="102" y="0"/>
                </a:cubicBezTo>
                <a:close/>
              </a:path>
            </a:pathLst>
          </a:cu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3600">
                <a:solidFill>
                  <a:schemeClr val="bg1"/>
                </a:solidFill>
                <a:latin typeface="+mj-ea"/>
                <a:ea typeface="+mj-ea"/>
              </a:rPr>
              <a:t>5</a:t>
            </a:r>
            <a:endParaRPr lang="zh-CN" altLang="en-US" sz="3600">
              <a:solidFill>
                <a:schemeClr val="bg1"/>
              </a:solidFill>
              <a:latin typeface="+mj-ea"/>
              <a:ea typeface="+mj-ea"/>
            </a:endParaRPr>
          </a:p>
        </p:txBody>
      </p:sp>
      <p:sp>
        <p:nvSpPr>
          <p:cNvPr id="183" name="Freeform 15"/>
          <p:cNvSpPr/>
          <p:nvPr/>
        </p:nvSpPr>
        <p:spPr bwMode="auto">
          <a:xfrm>
            <a:off x="4512289" y="5263368"/>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7" y="0"/>
                  <a:pt x="1013" y="45"/>
                  <a:pt x="1013" y="102"/>
                </a:cubicBezTo>
                <a:lnTo>
                  <a:pt x="1013" y="911"/>
                </a:lnTo>
                <a:cubicBezTo>
                  <a:pt x="1013" y="967"/>
                  <a:pt x="967" y="1013"/>
                  <a:pt x="911" y="1013"/>
                </a:cubicBezTo>
                <a:lnTo>
                  <a:pt x="102" y="1013"/>
                </a:lnTo>
                <a:cubicBezTo>
                  <a:pt x="46" y="1013"/>
                  <a:pt x="0" y="967"/>
                  <a:pt x="0" y="911"/>
                </a:cubicBezTo>
                <a:lnTo>
                  <a:pt x="0" y="102"/>
                </a:lnTo>
                <a:cubicBezTo>
                  <a:pt x="0" y="45"/>
                  <a:pt x="46" y="0"/>
                  <a:pt x="102" y="0"/>
                </a:cubicBezTo>
                <a:close/>
              </a:path>
            </a:pathLst>
          </a:cu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p>
            <a:pPr algn="ctr"/>
            <a:r>
              <a:rPr lang="en-US" altLang="zh-CN" sz="3600">
                <a:solidFill>
                  <a:schemeClr val="bg1"/>
                </a:solidFill>
                <a:latin typeface="+mj-ea"/>
                <a:ea typeface="+mj-ea"/>
              </a:rPr>
              <a:t>6</a:t>
            </a:r>
            <a:endParaRPr lang="zh-CN" altLang="en-US" sz="360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p14:dur="0" advTm="9576"/>
    </mc:Choice>
    <mc:Fallback>
      <p:transition advTm="957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latin typeface="+mj-ea"/>
                <a:ea typeface="+mj-ea"/>
                <a:cs typeface="Times New Roman" panose="02020603050405020304" pitchFamily="18" charset="0"/>
              </a:rPr>
              <a:t>7</a:t>
            </a:r>
            <a:r>
              <a:rPr lang="zh-CN" altLang="en-US" sz="2800" b="1" kern="100">
                <a:latin typeface="+mj-ea"/>
                <a:ea typeface="+mj-ea"/>
                <a:cs typeface="Times New Roman" panose="02020603050405020304" pitchFamily="18" charset="0"/>
              </a:rPr>
              <a:t>步留住客户</a:t>
            </a:r>
            <a:endParaRPr lang="zh-CN" altLang="en-US" sz="2800" b="1" kern="100">
              <a:latin typeface="+mj-ea"/>
              <a:ea typeface="+mj-ea"/>
              <a:cs typeface="Times New Roman" panose="02020603050405020304" pitchFamily="18" charset="0"/>
            </a:endParaRPr>
          </a:p>
        </p:txBody>
      </p:sp>
      <p:sp>
        <p:nvSpPr>
          <p:cNvPr id="91" name="Line 6"/>
          <p:cNvSpPr>
            <a:spLocks noChangeShapeType="1"/>
          </p:cNvSpPr>
          <p:nvPr/>
        </p:nvSpPr>
        <p:spPr bwMode="auto">
          <a:xfrm>
            <a:off x="3315969" y="3019927"/>
            <a:ext cx="0" cy="3838074"/>
          </a:xfrm>
          <a:prstGeom prst="line">
            <a:avLst/>
          </a:prstGeom>
          <a:noFill/>
          <a:ln w="12700" cap="flat">
            <a:solidFill>
              <a:srgbClr val="716F6E"/>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92" name="组合 91"/>
          <p:cNvGrpSpPr/>
          <p:nvPr/>
        </p:nvGrpSpPr>
        <p:grpSpPr>
          <a:xfrm>
            <a:off x="3168332" y="3273181"/>
            <a:ext cx="288925" cy="288925"/>
            <a:chOff x="957263" y="3209925"/>
            <a:chExt cx="288925" cy="288925"/>
          </a:xfrm>
          <a:solidFill>
            <a:schemeClr val="accent4"/>
          </a:solidFill>
        </p:grpSpPr>
        <p:sp>
          <p:nvSpPr>
            <p:cNvPr id="93"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94"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6" name="Freeform 5"/>
          <p:cNvSpPr/>
          <p:nvPr/>
        </p:nvSpPr>
        <p:spPr bwMode="auto">
          <a:xfrm>
            <a:off x="3167992" y="2792162"/>
            <a:ext cx="309135" cy="151426"/>
          </a:xfrm>
          <a:custGeom>
            <a:avLst/>
            <a:gdLst>
              <a:gd name="T0" fmla="*/ 208 w 416"/>
              <a:gd name="T1" fmla="*/ 361 h 361"/>
              <a:gd name="T2" fmla="*/ 312 w 416"/>
              <a:gd name="T3" fmla="*/ 181 h 361"/>
              <a:gd name="T4" fmla="*/ 416 w 416"/>
              <a:gd name="T5" fmla="*/ 0 h 361"/>
              <a:gd name="T6" fmla="*/ 208 w 416"/>
              <a:gd name="T7" fmla="*/ 0 h 361"/>
              <a:gd name="T8" fmla="*/ 0 w 416"/>
              <a:gd name="T9" fmla="*/ 0 h 361"/>
              <a:gd name="T10" fmla="*/ 104 w 416"/>
              <a:gd name="T11" fmla="*/ 181 h 361"/>
              <a:gd name="T12" fmla="*/ 208 w 416"/>
              <a:gd name="T13" fmla="*/ 361 h 361"/>
            </a:gdLst>
            <a:ahLst/>
            <a:cxnLst>
              <a:cxn ang="0">
                <a:pos x="T0" y="T1"/>
              </a:cxn>
              <a:cxn ang="0">
                <a:pos x="T2" y="T3"/>
              </a:cxn>
              <a:cxn ang="0">
                <a:pos x="T4" y="T5"/>
              </a:cxn>
              <a:cxn ang="0">
                <a:pos x="T6" y="T7"/>
              </a:cxn>
              <a:cxn ang="0">
                <a:pos x="T8" y="T9"/>
              </a:cxn>
              <a:cxn ang="0">
                <a:pos x="T10" y="T11"/>
              </a:cxn>
              <a:cxn ang="0">
                <a:pos x="T12" y="T13"/>
              </a:cxn>
            </a:cxnLst>
            <a:rect l="0" t="0" r="r" b="b"/>
            <a:pathLst>
              <a:path w="416" h="361">
                <a:moveTo>
                  <a:pt x="208" y="361"/>
                </a:moveTo>
                <a:lnTo>
                  <a:pt x="312" y="181"/>
                </a:lnTo>
                <a:lnTo>
                  <a:pt x="416" y="0"/>
                </a:lnTo>
                <a:lnTo>
                  <a:pt x="208" y="0"/>
                </a:lnTo>
                <a:lnTo>
                  <a:pt x="0" y="0"/>
                </a:lnTo>
                <a:lnTo>
                  <a:pt x="104" y="181"/>
                </a:lnTo>
                <a:lnTo>
                  <a:pt x="208" y="361"/>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7" name="对角圆角矩形 42"/>
          <p:cNvSpPr/>
          <p:nvPr/>
        </p:nvSpPr>
        <p:spPr bwMode="auto">
          <a:xfrm>
            <a:off x="1130968" y="1191126"/>
            <a:ext cx="9922596" cy="1528011"/>
          </a:xfrm>
          <a:prstGeom prst="round2DiagRect">
            <a:avLst>
              <a:gd name="adj1" fmla="val 19124"/>
              <a:gd name="adj2" fmla="val 0"/>
            </a:avLst>
          </a:prstGeom>
          <a:solidFill>
            <a:schemeClr val="accent1"/>
          </a:solidFill>
          <a:ln w="12700" cap="flat" cmpd="sng" algn="ctr">
            <a:noFill/>
            <a:prstDash val="solid"/>
            <a:round/>
            <a:headEnd type="none" w="med" len="med"/>
            <a:tailEnd type="none" w="med" len="med"/>
          </a:ln>
          <a:effectLst/>
        </p:spPr>
        <p:txBody>
          <a:bodyPr vert="horz" wrap="square" lIns="0" tIns="0" rIns="0" bIns="0" numCol="1" rtlCol="0" anchor="ctr" anchorCtr="0" compatLnSpc="1"/>
          <a:lstStyle/>
          <a:p>
            <a:pPr algn="ctr"/>
            <a:endParaRPr lang="zh-CN" altLang="en-US" sz="2000">
              <a:solidFill>
                <a:schemeClr val="bg1"/>
              </a:solidFill>
              <a:latin typeface="+mj-ea"/>
              <a:ea typeface="+mj-ea"/>
            </a:endParaRPr>
          </a:p>
        </p:txBody>
      </p:sp>
      <p:grpSp>
        <p:nvGrpSpPr>
          <p:cNvPr id="99" name="组合 98"/>
          <p:cNvGrpSpPr/>
          <p:nvPr/>
        </p:nvGrpSpPr>
        <p:grpSpPr>
          <a:xfrm>
            <a:off x="3168332" y="4250165"/>
            <a:ext cx="288925" cy="288925"/>
            <a:chOff x="957263" y="3209925"/>
            <a:chExt cx="288925" cy="288925"/>
          </a:xfrm>
          <a:solidFill>
            <a:schemeClr val="accent4"/>
          </a:solidFill>
        </p:grpSpPr>
        <p:sp>
          <p:nvSpPr>
            <p:cNvPr id="100"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101"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103" name="文本框 102"/>
          <p:cNvSpPr txBox="1"/>
          <p:nvPr/>
        </p:nvSpPr>
        <p:spPr>
          <a:xfrm>
            <a:off x="1779830" y="3217588"/>
            <a:ext cx="1313296"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1</a:t>
            </a:r>
            <a:endParaRPr lang="zh-CN" altLang="en-US" dirty="0"/>
          </a:p>
        </p:txBody>
      </p:sp>
      <p:sp>
        <p:nvSpPr>
          <p:cNvPr id="104" name="文本框 103"/>
          <p:cNvSpPr txBox="1"/>
          <p:nvPr/>
        </p:nvSpPr>
        <p:spPr>
          <a:xfrm>
            <a:off x="1779830" y="4216095"/>
            <a:ext cx="1313295"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2</a:t>
            </a:r>
            <a:endParaRPr lang="en-US" altLang="zh-CN" dirty="0"/>
          </a:p>
        </p:txBody>
      </p:sp>
      <p:sp>
        <p:nvSpPr>
          <p:cNvPr id="105" name="矩形 104"/>
          <p:cNvSpPr/>
          <p:nvPr/>
        </p:nvSpPr>
        <p:spPr>
          <a:xfrm>
            <a:off x="3545158" y="3197115"/>
            <a:ext cx="4082864" cy="646331"/>
          </a:xfrm>
          <a:prstGeom prst="rect">
            <a:avLst/>
          </a:prstGeom>
        </p:spPr>
        <p:txBody>
          <a:bodyPr wrap="square">
            <a:spAutoFit/>
          </a:bodyPr>
          <a:lstStyle/>
          <a:p>
            <a:pPr algn="just" eaLnBrk="1"/>
            <a:r>
              <a:rPr lang="zh-CN" altLang="en-US">
                <a:latin typeface="微软雅黑" panose="020B0503020204020204" pitchFamily="34" charset="-122"/>
                <a:ea typeface="微软雅黑" panose="020B0503020204020204" pitchFamily="34" charset="-122"/>
              </a:rPr>
              <a:t>为留住老顾客企业首先要明确界定顾客保持的目标和相关战略</a:t>
            </a:r>
            <a:endParaRPr lang="zh-CN" altLang="en-US" dirty="0">
              <a:latin typeface="微软雅黑" panose="020B0503020204020204" pitchFamily="34" charset="-122"/>
              <a:ea typeface="微软雅黑" panose="020B0503020204020204" pitchFamily="34" charset="-122"/>
            </a:endParaRPr>
          </a:p>
        </p:txBody>
      </p:sp>
      <p:sp>
        <p:nvSpPr>
          <p:cNvPr id="106" name="矩形 105"/>
          <p:cNvSpPr/>
          <p:nvPr/>
        </p:nvSpPr>
        <p:spPr>
          <a:xfrm>
            <a:off x="3545158" y="4150837"/>
            <a:ext cx="4082864" cy="646331"/>
          </a:xfrm>
          <a:prstGeom prst="rect">
            <a:avLst/>
          </a:prstGeom>
        </p:spPr>
        <p:txBody>
          <a:bodyPr wrap="square">
            <a:spAutoFit/>
          </a:bodyPr>
          <a:lstStyle/>
          <a:p>
            <a:pPr algn="just"/>
            <a:r>
              <a:rPr lang="zh-CN" altLang="en-US">
                <a:latin typeface="微软雅黑" panose="020B0503020204020204" pitchFamily="34" charset="-122"/>
                <a:ea typeface="微软雅黑" panose="020B0503020204020204" pitchFamily="34" charset="-122"/>
              </a:rPr>
              <a:t>根据</a:t>
            </a:r>
            <a:r>
              <a:rPr lang="en-US" altLang="zh-CN">
                <a:latin typeface="微软雅黑" panose="020B0503020204020204" pitchFamily="34" charset="-122"/>
                <a:ea typeface="微软雅黑" panose="020B0503020204020204" pitchFamily="34" charset="-122"/>
              </a:rPr>
              <a:t>20/80</a:t>
            </a:r>
            <a:r>
              <a:rPr lang="zh-CN" altLang="en-US">
                <a:latin typeface="微软雅黑" panose="020B0503020204020204" pitchFamily="34" charset="-122"/>
                <a:ea typeface="微软雅黑" panose="020B0503020204020204" pitchFamily="34" charset="-122"/>
              </a:rPr>
              <a:t>原则对顾客群进行划分，将主要精力花费在</a:t>
            </a:r>
            <a:r>
              <a:rPr lang="en-US" altLang="zh-CN">
                <a:latin typeface="微软雅黑" panose="020B0503020204020204" pitchFamily="34" charset="-122"/>
                <a:ea typeface="微软雅黑" panose="020B0503020204020204" pitchFamily="34" charset="-122"/>
              </a:rPr>
              <a:t>20%</a:t>
            </a:r>
            <a:r>
              <a:rPr lang="zh-CN" altLang="en-US">
                <a:latin typeface="微软雅黑" panose="020B0503020204020204" pitchFamily="34" charset="-122"/>
                <a:ea typeface="微软雅黑" panose="020B0503020204020204" pitchFamily="34" charset="-122"/>
              </a:rPr>
              <a:t>的重要客户维系上。</a:t>
            </a:r>
            <a:endParaRPr lang="zh-CN" altLang="en-US" dirty="0">
              <a:latin typeface="微软雅黑" panose="020B0503020204020204" pitchFamily="34" charset="-122"/>
              <a:ea typeface="微软雅黑" panose="020B0503020204020204" pitchFamily="34" charset="-122"/>
            </a:endParaRPr>
          </a:p>
        </p:txBody>
      </p:sp>
      <p:sp>
        <p:nvSpPr>
          <p:cNvPr id="2" name="矩形 1"/>
          <p:cNvSpPr/>
          <p:nvPr/>
        </p:nvSpPr>
        <p:spPr>
          <a:xfrm>
            <a:off x="1421025" y="1780314"/>
            <a:ext cx="8168144" cy="728982"/>
          </a:xfrm>
          <a:prstGeom prst="rect">
            <a:avLst/>
          </a:prstGeom>
        </p:spPr>
        <p:txBody>
          <a:bodyPr wrap="square">
            <a:spAutoFit/>
          </a:bodyPr>
          <a:lstStyle/>
          <a:p>
            <a:pPr algn="just">
              <a:lnSpc>
                <a:spcPct val="120000"/>
              </a:lnSpc>
              <a:spcBef>
                <a:spcPts val="200"/>
              </a:spcBef>
              <a:spcAft>
                <a:spcPts val="200"/>
              </a:spcAft>
            </a:pPr>
            <a:r>
              <a:rPr lang="zh-CN" altLang="en-US">
                <a:solidFill>
                  <a:schemeClr val="bg1"/>
                </a:solidFill>
                <a:latin typeface="微软雅黑" panose="020B0503020204020204" pitchFamily="34" charset="-122"/>
                <a:ea typeface="微软雅黑" panose="020B0503020204020204" pitchFamily="34" charset="-122"/>
                <a:sym typeface="宋体" panose="02010600030101010101" pitchFamily="2" charset="-122"/>
              </a:rPr>
              <a:t>留住老客户比开发新客户的花费要少得多，而老顾客创造的利润却通常比新顾客还要高。因而留住老顾客，不仅可以降低企业成本，还可以增加企业利润</a:t>
            </a:r>
            <a:endParaRPr lang="zh-CN" altLang="en-US"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6" name="TextBox 43"/>
          <p:cNvSpPr txBox="1"/>
          <p:nvPr/>
        </p:nvSpPr>
        <p:spPr>
          <a:xfrm>
            <a:off x="1403551" y="1332925"/>
            <a:ext cx="5636497" cy="461665"/>
          </a:xfrm>
          <a:prstGeom prst="rect">
            <a:avLst/>
          </a:prstGeom>
          <a:noFill/>
        </p:spPr>
        <p:txBody>
          <a:bodyPr wrap="square" rtlCol="0">
            <a:spAutoFit/>
          </a:bodyPr>
          <a:lstStyle>
            <a:defPPr>
              <a:defRPr lang="zh-CN"/>
            </a:defPPr>
            <a:lvl1pPr>
              <a:defRPr sz="2400" b="1">
                <a:solidFill>
                  <a:schemeClr val="accent2"/>
                </a:solidFill>
                <a:latin typeface="+mj-ea"/>
                <a:ea typeface="+mj-ea"/>
              </a:defRPr>
            </a:lvl1pPr>
          </a:lstStyle>
          <a:p>
            <a:r>
              <a:rPr lang="zh-CN" altLang="en-US">
                <a:solidFill>
                  <a:schemeClr val="bg1"/>
                </a:solidFill>
                <a:latin typeface="微软雅黑" panose="020B0503020204020204" pitchFamily="34" charset="-122"/>
                <a:ea typeface="微软雅黑" panose="020B0503020204020204" pitchFamily="34" charset="-122"/>
              </a:rPr>
              <a:t>留住老客户比开发新客户的成本更低</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17" name="组合 116"/>
          <p:cNvGrpSpPr/>
          <p:nvPr/>
        </p:nvGrpSpPr>
        <p:grpSpPr>
          <a:xfrm>
            <a:off x="3168332" y="5275989"/>
            <a:ext cx="288925" cy="288925"/>
            <a:chOff x="957263" y="3209925"/>
            <a:chExt cx="288925" cy="288925"/>
          </a:xfrm>
          <a:solidFill>
            <a:schemeClr val="accent4"/>
          </a:solidFill>
        </p:grpSpPr>
        <p:sp>
          <p:nvSpPr>
            <p:cNvPr id="118"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119"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120" name="文本框 119"/>
          <p:cNvSpPr txBox="1"/>
          <p:nvPr/>
        </p:nvSpPr>
        <p:spPr>
          <a:xfrm>
            <a:off x="1779830" y="5241919"/>
            <a:ext cx="1313295"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3</a:t>
            </a:r>
            <a:endParaRPr lang="en-US" altLang="zh-CN" dirty="0"/>
          </a:p>
        </p:txBody>
      </p:sp>
      <p:sp>
        <p:nvSpPr>
          <p:cNvPr id="121" name="矩形 120"/>
          <p:cNvSpPr/>
          <p:nvPr/>
        </p:nvSpPr>
        <p:spPr>
          <a:xfrm>
            <a:off x="3545158" y="5176661"/>
            <a:ext cx="4082864" cy="923330"/>
          </a:xfrm>
          <a:prstGeom prst="rect">
            <a:avLst/>
          </a:prstGeom>
        </p:spPr>
        <p:txBody>
          <a:bodyPr wrap="square">
            <a:spAutoFit/>
          </a:bodyPr>
          <a:lstStyle/>
          <a:p>
            <a:pPr algn="just"/>
            <a:r>
              <a:rPr lang="zh-CN" altLang="en-US">
                <a:latin typeface="微软雅黑" panose="020B0503020204020204" pitchFamily="34" charset="-122"/>
                <a:ea typeface="微软雅黑" panose="020B0503020204020204" pitchFamily="34" charset="-122"/>
              </a:rPr>
              <a:t>了解顾客的关键需求，弄清顾客所期望的绩效与实际所感知的绩效之间存在的差距。</a:t>
            </a:r>
            <a:endParaRPr lang="zh-CN" altLang="en-US">
              <a:latin typeface="微软雅黑" panose="020B0503020204020204" pitchFamily="34" charset="-122"/>
              <a:ea typeface="微软雅黑" panose="020B0503020204020204" pitchFamily="34" charset="-122"/>
            </a:endParaRPr>
          </a:p>
        </p:txBody>
      </p:sp>
      <p:grpSp>
        <p:nvGrpSpPr>
          <p:cNvPr id="26" name="组合 25"/>
          <p:cNvGrpSpPr/>
          <p:nvPr/>
        </p:nvGrpSpPr>
        <p:grpSpPr>
          <a:xfrm flipH="1">
            <a:off x="9252033" y="1505436"/>
            <a:ext cx="2958323" cy="5266855"/>
            <a:chOff x="3909202" y="-479425"/>
            <a:chExt cx="1987550" cy="3538538"/>
          </a:xfrm>
        </p:grpSpPr>
        <p:grpSp>
          <p:nvGrpSpPr>
            <p:cNvPr id="27" name="组合 26"/>
            <p:cNvGrpSpPr/>
            <p:nvPr/>
          </p:nvGrpSpPr>
          <p:grpSpPr>
            <a:xfrm>
              <a:off x="4806140" y="-325438"/>
              <a:ext cx="1090612" cy="1214438"/>
              <a:chOff x="6115051" y="-122238"/>
              <a:chExt cx="1090612" cy="1214438"/>
            </a:xfrm>
          </p:grpSpPr>
          <p:sp>
            <p:nvSpPr>
              <p:cNvPr id="66" name="Freeform 52"/>
              <p:cNvSpPr/>
              <p:nvPr/>
            </p:nvSpPr>
            <p:spPr bwMode="auto">
              <a:xfrm>
                <a:off x="6897688" y="393700"/>
                <a:ext cx="161925" cy="176213"/>
              </a:xfrm>
              <a:custGeom>
                <a:avLst/>
                <a:gdLst>
                  <a:gd name="T0" fmla="*/ 40 w 43"/>
                  <a:gd name="T1" fmla="*/ 2 h 47"/>
                  <a:gd name="T2" fmla="*/ 40 w 43"/>
                  <a:gd name="T3" fmla="*/ 2 h 47"/>
                  <a:gd name="T4" fmla="*/ 41 w 43"/>
                  <a:gd name="T5" fmla="*/ 9 h 47"/>
                  <a:gd name="T6" fmla="*/ 12 w 43"/>
                  <a:gd name="T7" fmla="*/ 44 h 47"/>
                  <a:gd name="T8" fmla="*/ 3 w 43"/>
                  <a:gd name="T9" fmla="*/ 45 h 47"/>
                  <a:gd name="T10" fmla="*/ 3 w 43"/>
                  <a:gd name="T11" fmla="*/ 45 h 47"/>
                  <a:gd name="T12" fmla="*/ 2 w 43"/>
                  <a:gd name="T13" fmla="*/ 38 h 47"/>
                  <a:gd name="T14" fmla="*/ 31 w 43"/>
                  <a:gd name="T15" fmla="*/ 3 h 47"/>
                  <a:gd name="T16" fmla="*/ 40 w 43"/>
                  <a:gd name="T17"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7">
                    <a:moveTo>
                      <a:pt x="40" y="2"/>
                    </a:moveTo>
                    <a:cubicBezTo>
                      <a:pt x="40" y="2"/>
                      <a:pt x="40" y="2"/>
                      <a:pt x="40" y="2"/>
                    </a:cubicBezTo>
                    <a:cubicBezTo>
                      <a:pt x="42" y="4"/>
                      <a:pt x="43" y="7"/>
                      <a:pt x="41" y="9"/>
                    </a:cubicBezTo>
                    <a:cubicBezTo>
                      <a:pt x="12" y="44"/>
                      <a:pt x="12" y="44"/>
                      <a:pt x="12" y="44"/>
                    </a:cubicBezTo>
                    <a:cubicBezTo>
                      <a:pt x="10" y="46"/>
                      <a:pt x="6" y="47"/>
                      <a:pt x="3" y="45"/>
                    </a:cubicBezTo>
                    <a:cubicBezTo>
                      <a:pt x="3" y="45"/>
                      <a:pt x="3" y="45"/>
                      <a:pt x="3" y="45"/>
                    </a:cubicBezTo>
                    <a:cubicBezTo>
                      <a:pt x="0" y="43"/>
                      <a:pt x="0" y="40"/>
                      <a:pt x="2" y="38"/>
                    </a:cubicBezTo>
                    <a:cubicBezTo>
                      <a:pt x="31" y="3"/>
                      <a:pt x="31" y="3"/>
                      <a:pt x="31" y="3"/>
                    </a:cubicBezTo>
                    <a:cubicBezTo>
                      <a:pt x="33" y="1"/>
                      <a:pt x="37" y="0"/>
                      <a:pt x="40" y="2"/>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3"/>
              <p:cNvSpPr/>
              <p:nvPr/>
            </p:nvSpPr>
            <p:spPr bwMode="auto">
              <a:xfrm>
                <a:off x="6780213" y="490537"/>
                <a:ext cx="241300" cy="255588"/>
              </a:xfrm>
              <a:custGeom>
                <a:avLst/>
                <a:gdLst>
                  <a:gd name="T0" fmla="*/ 0 w 64"/>
                  <a:gd name="T1" fmla="*/ 52 h 68"/>
                  <a:gd name="T2" fmla="*/ 20 w 64"/>
                  <a:gd name="T3" fmla="*/ 68 h 68"/>
                  <a:gd name="T4" fmla="*/ 40 w 64"/>
                  <a:gd name="T5" fmla="*/ 55 h 68"/>
                  <a:gd name="T6" fmla="*/ 64 w 64"/>
                  <a:gd name="T7" fmla="*/ 7 h 68"/>
                  <a:gd name="T8" fmla="*/ 47 w 64"/>
                  <a:gd name="T9" fmla="*/ 0 h 68"/>
                  <a:gd name="T10" fmla="*/ 10 w 64"/>
                  <a:gd name="T11" fmla="*/ 23 h 68"/>
                  <a:gd name="T12" fmla="*/ 0 w 64"/>
                  <a:gd name="T13" fmla="*/ 52 h 68"/>
                </a:gdLst>
                <a:ahLst/>
                <a:cxnLst>
                  <a:cxn ang="0">
                    <a:pos x="T0" y="T1"/>
                  </a:cxn>
                  <a:cxn ang="0">
                    <a:pos x="T2" y="T3"/>
                  </a:cxn>
                  <a:cxn ang="0">
                    <a:pos x="T4" y="T5"/>
                  </a:cxn>
                  <a:cxn ang="0">
                    <a:pos x="T6" y="T7"/>
                  </a:cxn>
                  <a:cxn ang="0">
                    <a:pos x="T8" y="T9"/>
                  </a:cxn>
                  <a:cxn ang="0">
                    <a:pos x="T10" y="T11"/>
                  </a:cxn>
                  <a:cxn ang="0">
                    <a:pos x="T12" y="T13"/>
                  </a:cxn>
                </a:cxnLst>
                <a:rect l="0" t="0" r="r" b="b"/>
                <a:pathLst>
                  <a:path w="64" h="68">
                    <a:moveTo>
                      <a:pt x="0" y="52"/>
                    </a:moveTo>
                    <a:cubicBezTo>
                      <a:pt x="20" y="68"/>
                      <a:pt x="20" y="68"/>
                      <a:pt x="20" y="68"/>
                    </a:cubicBezTo>
                    <a:cubicBezTo>
                      <a:pt x="40" y="55"/>
                      <a:pt x="40" y="55"/>
                      <a:pt x="40" y="55"/>
                    </a:cubicBezTo>
                    <a:cubicBezTo>
                      <a:pt x="50" y="47"/>
                      <a:pt x="60" y="19"/>
                      <a:pt x="64" y="7"/>
                    </a:cubicBezTo>
                    <a:cubicBezTo>
                      <a:pt x="47" y="0"/>
                      <a:pt x="47" y="0"/>
                      <a:pt x="47" y="0"/>
                    </a:cubicBezTo>
                    <a:cubicBezTo>
                      <a:pt x="10" y="23"/>
                      <a:pt x="10" y="23"/>
                      <a:pt x="10" y="23"/>
                    </a:cubicBezTo>
                    <a:lnTo>
                      <a:pt x="0" y="52"/>
                    </a:ln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4"/>
              <p:cNvSpPr/>
              <p:nvPr/>
            </p:nvSpPr>
            <p:spPr bwMode="auto">
              <a:xfrm>
                <a:off x="6799263" y="-122238"/>
                <a:ext cx="406400" cy="955675"/>
              </a:xfrm>
              <a:custGeom>
                <a:avLst/>
                <a:gdLst>
                  <a:gd name="T0" fmla="*/ 247 w 256"/>
                  <a:gd name="T1" fmla="*/ 0 h 602"/>
                  <a:gd name="T2" fmla="*/ 256 w 256"/>
                  <a:gd name="T3" fmla="*/ 5 h 602"/>
                  <a:gd name="T4" fmla="*/ 24 w 256"/>
                  <a:gd name="T5" fmla="*/ 602 h 602"/>
                  <a:gd name="T6" fmla="*/ 0 w 256"/>
                  <a:gd name="T7" fmla="*/ 592 h 602"/>
                  <a:gd name="T8" fmla="*/ 247 w 256"/>
                  <a:gd name="T9" fmla="*/ 0 h 602"/>
                </a:gdLst>
                <a:ahLst/>
                <a:cxnLst>
                  <a:cxn ang="0">
                    <a:pos x="T0" y="T1"/>
                  </a:cxn>
                  <a:cxn ang="0">
                    <a:pos x="T2" y="T3"/>
                  </a:cxn>
                  <a:cxn ang="0">
                    <a:pos x="T4" y="T5"/>
                  </a:cxn>
                  <a:cxn ang="0">
                    <a:pos x="T6" y="T7"/>
                  </a:cxn>
                  <a:cxn ang="0">
                    <a:pos x="T8" y="T9"/>
                  </a:cxn>
                </a:cxnLst>
                <a:rect l="0" t="0" r="r" b="b"/>
                <a:pathLst>
                  <a:path w="256" h="602">
                    <a:moveTo>
                      <a:pt x="247" y="0"/>
                    </a:moveTo>
                    <a:lnTo>
                      <a:pt x="256" y="5"/>
                    </a:lnTo>
                    <a:lnTo>
                      <a:pt x="24" y="602"/>
                    </a:lnTo>
                    <a:lnTo>
                      <a:pt x="0" y="592"/>
                    </a:lnTo>
                    <a:lnTo>
                      <a:pt x="247" y="0"/>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5"/>
              <p:cNvSpPr/>
              <p:nvPr/>
            </p:nvSpPr>
            <p:spPr bwMode="auto">
              <a:xfrm>
                <a:off x="6810376" y="442912"/>
                <a:ext cx="139700" cy="173038"/>
              </a:xfrm>
              <a:custGeom>
                <a:avLst/>
                <a:gdLst>
                  <a:gd name="T0" fmla="*/ 3 w 37"/>
                  <a:gd name="T1" fmla="*/ 43 h 46"/>
                  <a:gd name="T2" fmla="*/ 5 w 37"/>
                  <a:gd name="T3" fmla="*/ 46 h 46"/>
                  <a:gd name="T4" fmla="*/ 9 w 37"/>
                  <a:gd name="T5" fmla="*/ 43 h 46"/>
                  <a:gd name="T6" fmla="*/ 34 w 37"/>
                  <a:gd name="T7" fmla="*/ 16 h 46"/>
                  <a:gd name="T8" fmla="*/ 36 w 37"/>
                  <a:gd name="T9" fmla="*/ 7 h 46"/>
                  <a:gd name="T10" fmla="*/ 31 w 37"/>
                  <a:gd name="T11" fmla="*/ 2 h 46"/>
                  <a:gd name="T12" fmla="*/ 2 w 37"/>
                  <a:gd name="T13" fmla="*/ 33 h 46"/>
                  <a:gd name="T14" fmla="*/ 3 w 37"/>
                  <a:gd name="T15" fmla="*/ 4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6">
                    <a:moveTo>
                      <a:pt x="3" y="43"/>
                    </a:moveTo>
                    <a:cubicBezTo>
                      <a:pt x="5" y="46"/>
                      <a:pt x="5" y="46"/>
                      <a:pt x="5" y="46"/>
                    </a:cubicBezTo>
                    <a:cubicBezTo>
                      <a:pt x="9" y="43"/>
                      <a:pt x="9" y="43"/>
                      <a:pt x="9" y="43"/>
                    </a:cubicBezTo>
                    <a:cubicBezTo>
                      <a:pt x="34" y="16"/>
                      <a:pt x="34" y="16"/>
                      <a:pt x="34" y="16"/>
                    </a:cubicBezTo>
                    <a:cubicBezTo>
                      <a:pt x="37" y="13"/>
                      <a:pt x="37" y="10"/>
                      <a:pt x="36" y="7"/>
                    </a:cubicBezTo>
                    <a:cubicBezTo>
                      <a:pt x="36" y="5"/>
                      <a:pt x="32" y="0"/>
                      <a:pt x="31" y="2"/>
                    </a:cubicBezTo>
                    <a:cubicBezTo>
                      <a:pt x="2" y="33"/>
                      <a:pt x="2" y="33"/>
                      <a:pt x="2" y="33"/>
                    </a:cubicBezTo>
                    <a:cubicBezTo>
                      <a:pt x="0" y="35"/>
                      <a:pt x="0" y="40"/>
                      <a:pt x="3" y="4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6"/>
              <p:cNvSpPr/>
              <p:nvPr/>
            </p:nvSpPr>
            <p:spPr bwMode="auto">
              <a:xfrm>
                <a:off x="6908801" y="446087"/>
                <a:ext cx="30163" cy="33338"/>
              </a:xfrm>
              <a:custGeom>
                <a:avLst/>
                <a:gdLst>
                  <a:gd name="T0" fmla="*/ 7 w 8"/>
                  <a:gd name="T1" fmla="*/ 0 h 9"/>
                  <a:gd name="T2" fmla="*/ 5 w 8"/>
                  <a:gd name="T3" fmla="*/ 0 h 9"/>
                  <a:gd name="T4" fmla="*/ 0 w 8"/>
                  <a:gd name="T5" fmla="*/ 7 h 9"/>
                  <a:gd name="T6" fmla="*/ 7 w 8"/>
                  <a:gd name="T7" fmla="*/ 3 h 9"/>
                  <a:gd name="T8" fmla="*/ 7 w 8"/>
                  <a:gd name="T9" fmla="*/ 0 h 9"/>
                </a:gdLst>
                <a:ahLst/>
                <a:cxnLst>
                  <a:cxn ang="0">
                    <a:pos x="T0" y="T1"/>
                  </a:cxn>
                  <a:cxn ang="0">
                    <a:pos x="T2" y="T3"/>
                  </a:cxn>
                  <a:cxn ang="0">
                    <a:pos x="T4" y="T5"/>
                  </a:cxn>
                  <a:cxn ang="0">
                    <a:pos x="T6" y="T7"/>
                  </a:cxn>
                  <a:cxn ang="0">
                    <a:pos x="T8" y="T9"/>
                  </a:cxn>
                </a:cxnLst>
                <a:rect l="0" t="0" r="r" b="b"/>
                <a:pathLst>
                  <a:path w="8" h="9">
                    <a:moveTo>
                      <a:pt x="7" y="0"/>
                    </a:moveTo>
                    <a:cubicBezTo>
                      <a:pt x="6" y="0"/>
                      <a:pt x="6" y="0"/>
                      <a:pt x="5" y="0"/>
                    </a:cubicBezTo>
                    <a:cubicBezTo>
                      <a:pt x="0" y="7"/>
                      <a:pt x="0" y="7"/>
                      <a:pt x="0" y="7"/>
                    </a:cubicBezTo>
                    <a:cubicBezTo>
                      <a:pt x="3" y="9"/>
                      <a:pt x="6" y="6"/>
                      <a:pt x="7" y="3"/>
                    </a:cubicBezTo>
                    <a:cubicBezTo>
                      <a:pt x="8" y="2"/>
                      <a:pt x="7" y="1"/>
                      <a:pt x="7" y="0"/>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7"/>
              <p:cNvSpPr/>
              <p:nvPr/>
            </p:nvSpPr>
            <p:spPr bwMode="auto">
              <a:xfrm>
                <a:off x="6905626" y="611187"/>
                <a:ext cx="71438" cy="52388"/>
              </a:xfrm>
              <a:custGeom>
                <a:avLst/>
                <a:gdLst>
                  <a:gd name="T0" fmla="*/ 18 w 19"/>
                  <a:gd name="T1" fmla="*/ 3 h 14"/>
                  <a:gd name="T2" fmla="*/ 18 w 19"/>
                  <a:gd name="T3" fmla="*/ 3 h 14"/>
                  <a:gd name="T4" fmla="*/ 16 w 19"/>
                  <a:gd name="T5" fmla="*/ 9 h 14"/>
                  <a:gd name="T6" fmla="*/ 8 w 19"/>
                  <a:gd name="T7" fmla="*/ 13 h 14"/>
                  <a:gd name="T8" fmla="*/ 1 w 19"/>
                  <a:gd name="T9" fmla="*/ 11 h 14"/>
                  <a:gd name="T10" fmla="*/ 1 w 19"/>
                  <a:gd name="T11" fmla="*/ 11 h 14"/>
                  <a:gd name="T12" fmla="*/ 2 w 19"/>
                  <a:gd name="T13" fmla="*/ 5 h 14"/>
                  <a:gd name="T14" fmla="*/ 10 w 19"/>
                  <a:gd name="T15" fmla="*/ 1 h 14"/>
                  <a:gd name="T16" fmla="*/ 18 w 19"/>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18" y="3"/>
                    </a:moveTo>
                    <a:cubicBezTo>
                      <a:pt x="18" y="3"/>
                      <a:pt x="18" y="3"/>
                      <a:pt x="18" y="3"/>
                    </a:cubicBezTo>
                    <a:cubicBezTo>
                      <a:pt x="19" y="5"/>
                      <a:pt x="19" y="8"/>
                      <a:pt x="16" y="9"/>
                    </a:cubicBezTo>
                    <a:cubicBezTo>
                      <a:pt x="8" y="13"/>
                      <a:pt x="8" y="13"/>
                      <a:pt x="8" y="13"/>
                    </a:cubicBezTo>
                    <a:cubicBezTo>
                      <a:pt x="6" y="14"/>
                      <a:pt x="3" y="14"/>
                      <a:pt x="1" y="11"/>
                    </a:cubicBezTo>
                    <a:cubicBezTo>
                      <a:pt x="1" y="11"/>
                      <a:pt x="1" y="11"/>
                      <a:pt x="1" y="11"/>
                    </a:cubicBezTo>
                    <a:cubicBezTo>
                      <a:pt x="0" y="9"/>
                      <a:pt x="0" y="6"/>
                      <a:pt x="2" y="5"/>
                    </a:cubicBezTo>
                    <a:cubicBezTo>
                      <a:pt x="10" y="1"/>
                      <a:pt x="10" y="1"/>
                      <a:pt x="10" y="1"/>
                    </a:cubicBezTo>
                    <a:cubicBezTo>
                      <a:pt x="13" y="0"/>
                      <a:pt x="16" y="0"/>
                      <a:pt x="18" y="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58"/>
              <p:cNvSpPr/>
              <p:nvPr/>
            </p:nvSpPr>
            <p:spPr bwMode="auto">
              <a:xfrm>
                <a:off x="6923088" y="547687"/>
                <a:ext cx="79375" cy="63500"/>
              </a:xfrm>
              <a:custGeom>
                <a:avLst/>
                <a:gdLst>
                  <a:gd name="T0" fmla="*/ 19 w 21"/>
                  <a:gd name="T1" fmla="*/ 4 h 17"/>
                  <a:gd name="T2" fmla="*/ 19 w 21"/>
                  <a:gd name="T3" fmla="*/ 4 h 17"/>
                  <a:gd name="T4" fmla="*/ 18 w 21"/>
                  <a:gd name="T5" fmla="*/ 11 h 17"/>
                  <a:gd name="T6" fmla="*/ 10 w 21"/>
                  <a:gd name="T7" fmla="*/ 15 h 17"/>
                  <a:gd name="T8" fmla="*/ 2 w 21"/>
                  <a:gd name="T9" fmla="*/ 13 h 17"/>
                  <a:gd name="T10" fmla="*/ 2 w 21"/>
                  <a:gd name="T11" fmla="*/ 13 h 17"/>
                  <a:gd name="T12" fmla="*/ 3 w 21"/>
                  <a:gd name="T13" fmla="*/ 6 h 17"/>
                  <a:gd name="T14" fmla="*/ 11 w 21"/>
                  <a:gd name="T15" fmla="*/ 2 h 17"/>
                  <a:gd name="T16" fmla="*/ 19 w 21"/>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19" y="4"/>
                    </a:moveTo>
                    <a:cubicBezTo>
                      <a:pt x="19" y="4"/>
                      <a:pt x="19" y="4"/>
                      <a:pt x="19" y="4"/>
                    </a:cubicBezTo>
                    <a:cubicBezTo>
                      <a:pt x="21" y="7"/>
                      <a:pt x="20" y="10"/>
                      <a:pt x="18" y="11"/>
                    </a:cubicBezTo>
                    <a:cubicBezTo>
                      <a:pt x="10" y="15"/>
                      <a:pt x="10" y="15"/>
                      <a:pt x="10" y="15"/>
                    </a:cubicBezTo>
                    <a:cubicBezTo>
                      <a:pt x="7" y="17"/>
                      <a:pt x="3" y="16"/>
                      <a:pt x="2" y="13"/>
                    </a:cubicBezTo>
                    <a:cubicBezTo>
                      <a:pt x="2" y="13"/>
                      <a:pt x="2" y="13"/>
                      <a:pt x="2" y="13"/>
                    </a:cubicBezTo>
                    <a:cubicBezTo>
                      <a:pt x="0" y="11"/>
                      <a:pt x="0" y="7"/>
                      <a:pt x="3" y="6"/>
                    </a:cubicBezTo>
                    <a:cubicBezTo>
                      <a:pt x="11" y="2"/>
                      <a:pt x="11" y="2"/>
                      <a:pt x="11" y="2"/>
                    </a:cubicBezTo>
                    <a:cubicBezTo>
                      <a:pt x="14" y="0"/>
                      <a:pt x="17" y="1"/>
                      <a:pt x="1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59"/>
              <p:cNvSpPr/>
              <p:nvPr/>
            </p:nvSpPr>
            <p:spPr bwMode="auto">
              <a:xfrm>
                <a:off x="6927851" y="566737"/>
                <a:ext cx="44450" cy="41275"/>
              </a:xfrm>
              <a:custGeom>
                <a:avLst/>
                <a:gdLst>
                  <a:gd name="T0" fmla="*/ 10 w 12"/>
                  <a:gd name="T1" fmla="*/ 3 h 11"/>
                  <a:gd name="T2" fmla="*/ 10 w 12"/>
                  <a:gd name="T3" fmla="*/ 3 h 11"/>
                  <a:gd name="T4" fmla="*/ 9 w 12"/>
                  <a:gd name="T5" fmla="*/ 9 h 11"/>
                  <a:gd name="T6" fmla="*/ 8 w 12"/>
                  <a:gd name="T7" fmla="*/ 9 h 11"/>
                  <a:gd name="T8" fmla="*/ 1 w 12"/>
                  <a:gd name="T9" fmla="*/ 8 h 11"/>
                  <a:gd name="T10" fmla="*/ 1 w 12"/>
                  <a:gd name="T11" fmla="*/ 8 h 11"/>
                  <a:gd name="T12" fmla="*/ 3 w 12"/>
                  <a:gd name="T13" fmla="*/ 2 h 11"/>
                  <a:gd name="T14" fmla="*/ 3 w 12"/>
                  <a:gd name="T15" fmla="*/ 1 h 11"/>
                  <a:gd name="T16" fmla="*/ 10 w 12"/>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10" y="3"/>
                    </a:moveTo>
                    <a:cubicBezTo>
                      <a:pt x="10" y="3"/>
                      <a:pt x="10" y="3"/>
                      <a:pt x="10" y="3"/>
                    </a:cubicBezTo>
                    <a:cubicBezTo>
                      <a:pt x="12" y="5"/>
                      <a:pt x="11" y="8"/>
                      <a:pt x="9" y="9"/>
                    </a:cubicBezTo>
                    <a:cubicBezTo>
                      <a:pt x="8" y="9"/>
                      <a:pt x="8" y="9"/>
                      <a:pt x="8" y="9"/>
                    </a:cubicBezTo>
                    <a:cubicBezTo>
                      <a:pt x="6" y="11"/>
                      <a:pt x="3" y="10"/>
                      <a:pt x="1" y="8"/>
                    </a:cubicBezTo>
                    <a:cubicBezTo>
                      <a:pt x="1" y="8"/>
                      <a:pt x="1" y="8"/>
                      <a:pt x="1" y="8"/>
                    </a:cubicBezTo>
                    <a:cubicBezTo>
                      <a:pt x="0" y="6"/>
                      <a:pt x="0" y="3"/>
                      <a:pt x="3" y="2"/>
                    </a:cubicBezTo>
                    <a:cubicBezTo>
                      <a:pt x="3" y="1"/>
                      <a:pt x="3" y="1"/>
                      <a:pt x="3" y="1"/>
                    </a:cubicBezTo>
                    <a:cubicBezTo>
                      <a:pt x="6" y="0"/>
                      <a:pt x="9" y="1"/>
                      <a:pt x="10" y="3"/>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0"/>
              <p:cNvSpPr/>
              <p:nvPr/>
            </p:nvSpPr>
            <p:spPr bwMode="auto">
              <a:xfrm>
                <a:off x="6908801" y="627062"/>
                <a:ext cx="38100" cy="33338"/>
              </a:xfrm>
              <a:custGeom>
                <a:avLst/>
                <a:gdLst>
                  <a:gd name="T0" fmla="*/ 9 w 10"/>
                  <a:gd name="T1" fmla="*/ 2 h 9"/>
                  <a:gd name="T2" fmla="*/ 9 w 10"/>
                  <a:gd name="T3" fmla="*/ 2 h 9"/>
                  <a:gd name="T4" fmla="*/ 8 w 10"/>
                  <a:gd name="T5" fmla="*/ 8 h 9"/>
                  <a:gd name="T6" fmla="*/ 7 w 10"/>
                  <a:gd name="T7" fmla="*/ 8 h 9"/>
                  <a:gd name="T8" fmla="*/ 1 w 10"/>
                  <a:gd name="T9" fmla="*/ 7 h 9"/>
                  <a:gd name="T10" fmla="*/ 1 w 10"/>
                  <a:gd name="T11" fmla="*/ 7 h 9"/>
                  <a:gd name="T12" fmla="*/ 2 w 10"/>
                  <a:gd name="T13" fmla="*/ 1 h 9"/>
                  <a:gd name="T14" fmla="*/ 3 w 10"/>
                  <a:gd name="T15" fmla="*/ 1 h 9"/>
                  <a:gd name="T16" fmla="*/ 9 w 10"/>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9" y="2"/>
                    </a:moveTo>
                    <a:cubicBezTo>
                      <a:pt x="9" y="2"/>
                      <a:pt x="9" y="2"/>
                      <a:pt x="9" y="2"/>
                    </a:cubicBezTo>
                    <a:cubicBezTo>
                      <a:pt x="10" y="4"/>
                      <a:pt x="10" y="7"/>
                      <a:pt x="8" y="8"/>
                    </a:cubicBezTo>
                    <a:cubicBezTo>
                      <a:pt x="7" y="8"/>
                      <a:pt x="7" y="8"/>
                      <a:pt x="7" y="8"/>
                    </a:cubicBezTo>
                    <a:cubicBezTo>
                      <a:pt x="5" y="9"/>
                      <a:pt x="3" y="9"/>
                      <a:pt x="1" y="7"/>
                    </a:cubicBezTo>
                    <a:cubicBezTo>
                      <a:pt x="1" y="7"/>
                      <a:pt x="1" y="7"/>
                      <a:pt x="1" y="7"/>
                    </a:cubicBezTo>
                    <a:cubicBezTo>
                      <a:pt x="0" y="5"/>
                      <a:pt x="0" y="2"/>
                      <a:pt x="2" y="1"/>
                    </a:cubicBezTo>
                    <a:cubicBezTo>
                      <a:pt x="3" y="1"/>
                      <a:pt x="3" y="1"/>
                      <a:pt x="3" y="1"/>
                    </a:cubicBezTo>
                    <a:cubicBezTo>
                      <a:pt x="5" y="0"/>
                      <a:pt x="8" y="1"/>
                      <a:pt x="9" y="2"/>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1"/>
              <p:cNvSpPr/>
              <p:nvPr/>
            </p:nvSpPr>
            <p:spPr bwMode="auto">
              <a:xfrm>
                <a:off x="6946901" y="484187"/>
                <a:ext cx="77788" cy="63500"/>
              </a:xfrm>
              <a:custGeom>
                <a:avLst/>
                <a:gdLst>
                  <a:gd name="T0" fmla="*/ 19 w 21"/>
                  <a:gd name="T1" fmla="*/ 4 h 17"/>
                  <a:gd name="T2" fmla="*/ 19 w 21"/>
                  <a:gd name="T3" fmla="*/ 4 h 17"/>
                  <a:gd name="T4" fmla="*/ 18 w 21"/>
                  <a:gd name="T5" fmla="*/ 11 h 17"/>
                  <a:gd name="T6" fmla="*/ 10 w 21"/>
                  <a:gd name="T7" fmla="*/ 16 h 17"/>
                  <a:gd name="T8" fmla="*/ 2 w 21"/>
                  <a:gd name="T9" fmla="*/ 13 h 17"/>
                  <a:gd name="T10" fmla="*/ 2 w 21"/>
                  <a:gd name="T11" fmla="*/ 13 h 17"/>
                  <a:gd name="T12" fmla="*/ 3 w 21"/>
                  <a:gd name="T13" fmla="*/ 6 h 17"/>
                  <a:gd name="T14" fmla="*/ 11 w 21"/>
                  <a:gd name="T15" fmla="*/ 2 h 17"/>
                  <a:gd name="T16" fmla="*/ 19 w 21"/>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19" y="4"/>
                    </a:moveTo>
                    <a:cubicBezTo>
                      <a:pt x="19" y="4"/>
                      <a:pt x="19" y="4"/>
                      <a:pt x="19" y="4"/>
                    </a:cubicBezTo>
                    <a:cubicBezTo>
                      <a:pt x="21" y="7"/>
                      <a:pt x="21" y="10"/>
                      <a:pt x="18" y="11"/>
                    </a:cubicBezTo>
                    <a:cubicBezTo>
                      <a:pt x="10" y="16"/>
                      <a:pt x="10" y="16"/>
                      <a:pt x="10" y="16"/>
                    </a:cubicBezTo>
                    <a:cubicBezTo>
                      <a:pt x="7" y="17"/>
                      <a:pt x="4" y="16"/>
                      <a:pt x="2" y="13"/>
                    </a:cubicBezTo>
                    <a:cubicBezTo>
                      <a:pt x="2" y="13"/>
                      <a:pt x="2" y="13"/>
                      <a:pt x="2" y="13"/>
                    </a:cubicBezTo>
                    <a:cubicBezTo>
                      <a:pt x="0" y="11"/>
                      <a:pt x="1" y="7"/>
                      <a:pt x="3" y="6"/>
                    </a:cubicBezTo>
                    <a:cubicBezTo>
                      <a:pt x="11" y="2"/>
                      <a:pt x="11" y="2"/>
                      <a:pt x="11" y="2"/>
                    </a:cubicBezTo>
                    <a:cubicBezTo>
                      <a:pt x="14" y="0"/>
                      <a:pt x="18" y="1"/>
                      <a:pt x="1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2"/>
              <p:cNvSpPr/>
              <p:nvPr/>
            </p:nvSpPr>
            <p:spPr bwMode="auto">
              <a:xfrm>
                <a:off x="6950076" y="501650"/>
                <a:ext cx="44450" cy="42863"/>
              </a:xfrm>
              <a:custGeom>
                <a:avLst/>
                <a:gdLst>
                  <a:gd name="T0" fmla="*/ 10 w 12"/>
                  <a:gd name="T1" fmla="*/ 3 h 11"/>
                  <a:gd name="T2" fmla="*/ 10 w 12"/>
                  <a:gd name="T3" fmla="*/ 3 h 11"/>
                  <a:gd name="T4" fmla="*/ 9 w 12"/>
                  <a:gd name="T5" fmla="*/ 9 h 11"/>
                  <a:gd name="T6" fmla="*/ 8 w 12"/>
                  <a:gd name="T7" fmla="*/ 10 h 11"/>
                  <a:gd name="T8" fmla="*/ 2 w 12"/>
                  <a:gd name="T9" fmla="*/ 8 h 11"/>
                  <a:gd name="T10" fmla="*/ 2 w 12"/>
                  <a:gd name="T11" fmla="*/ 8 h 11"/>
                  <a:gd name="T12" fmla="*/ 3 w 12"/>
                  <a:gd name="T13" fmla="*/ 2 h 11"/>
                  <a:gd name="T14" fmla="*/ 4 w 12"/>
                  <a:gd name="T15" fmla="*/ 2 h 11"/>
                  <a:gd name="T16" fmla="*/ 10 w 12"/>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10" y="3"/>
                    </a:moveTo>
                    <a:cubicBezTo>
                      <a:pt x="10" y="3"/>
                      <a:pt x="10" y="3"/>
                      <a:pt x="10" y="3"/>
                    </a:cubicBezTo>
                    <a:cubicBezTo>
                      <a:pt x="12" y="5"/>
                      <a:pt x="11" y="8"/>
                      <a:pt x="9" y="9"/>
                    </a:cubicBezTo>
                    <a:cubicBezTo>
                      <a:pt x="8" y="10"/>
                      <a:pt x="8" y="10"/>
                      <a:pt x="8" y="10"/>
                    </a:cubicBezTo>
                    <a:cubicBezTo>
                      <a:pt x="6" y="11"/>
                      <a:pt x="3" y="10"/>
                      <a:pt x="2" y="8"/>
                    </a:cubicBezTo>
                    <a:cubicBezTo>
                      <a:pt x="2" y="8"/>
                      <a:pt x="2" y="8"/>
                      <a:pt x="2" y="8"/>
                    </a:cubicBezTo>
                    <a:cubicBezTo>
                      <a:pt x="0" y="6"/>
                      <a:pt x="1" y="3"/>
                      <a:pt x="3" y="2"/>
                    </a:cubicBezTo>
                    <a:cubicBezTo>
                      <a:pt x="4" y="2"/>
                      <a:pt x="4" y="2"/>
                      <a:pt x="4" y="2"/>
                    </a:cubicBezTo>
                    <a:cubicBezTo>
                      <a:pt x="6" y="0"/>
                      <a:pt x="9" y="1"/>
                      <a:pt x="10" y="3"/>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3"/>
              <p:cNvSpPr/>
              <p:nvPr/>
            </p:nvSpPr>
            <p:spPr bwMode="auto">
              <a:xfrm>
                <a:off x="6780213" y="555625"/>
                <a:ext cx="136525" cy="176213"/>
              </a:xfrm>
              <a:custGeom>
                <a:avLst/>
                <a:gdLst>
                  <a:gd name="T0" fmla="*/ 0 w 36"/>
                  <a:gd name="T1" fmla="*/ 35 h 47"/>
                  <a:gd name="T2" fmla="*/ 14 w 36"/>
                  <a:gd name="T3" fmla="*/ 47 h 47"/>
                  <a:gd name="T4" fmla="*/ 24 w 36"/>
                  <a:gd name="T5" fmla="*/ 4 h 47"/>
                  <a:gd name="T6" fmla="*/ 19 w 36"/>
                  <a:gd name="T7" fmla="*/ 0 h 47"/>
                  <a:gd name="T8" fmla="*/ 10 w 36"/>
                  <a:gd name="T9" fmla="*/ 6 h 47"/>
                  <a:gd name="T10" fmla="*/ 0 w 36"/>
                  <a:gd name="T11" fmla="*/ 35 h 47"/>
                </a:gdLst>
                <a:ahLst/>
                <a:cxnLst>
                  <a:cxn ang="0">
                    <a:pos x="T0" y="T1"/>
                  </a:cxn>
                  <a:cxn ang="0">
                    <a:pos x="T2" y="T3"/>
                  </a:cxn>
                  <a:cxn ang="0">
                    <a:pos x="T4" y="T5"/>
                  </a:cxn>
                  <a:cxn ang="0">
                    <a:pos x="T6" y="T7"/>
                  </a:cxn>
                  <a:cxn ang="0">
                    <a:pos x="T8" y="T9"/>
                  </a:cxn>
                  <a:cxn ang="0">
                    <a:pos x="T10" y="T11"/>
                  </a:cxn>
                </a:cxnLst>
                <a:rect l="0" t="0" r="r" b="b"/>
                <a:pathLst>
                  <a:path w="36" h="47">
                    <a:moveTo>
                      <a:pt x="0" y="35"/>
                    </a:moveTo>
                    <a:cubicBezTo>
                      <a:pt x="14" y="47"/>
                      <a:pt x="14" y="47"/>
                      <a:pt x="14" y="47"/>
                    </a:cubicBezTo>
                    <a:cubicBezTo>
                      <a:pt x="23" y="37"/>
                      <a:pt x="36" y="16"/>
                      <a:pt x="24" y="4"/>
                    </a:cubicBezTo>
                    <a:cubicBezTo>
                      <a:pt x="23" y="3"/>
                      <a:pt x="21" y="1"/>
                      <a:pt x="19" y="0"/>
                    </a:cubicBezTo>
                    <a:cubicBezTo>
                      <a:pt x="10" y="6"/>
                      <a:pt x="10" y="6"/>
                      <a:pt x="10" y="6"/>
                    </a:cubicBezTo>
                    <a:lnTo>
                      <a:pt x="0" y="35"/>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64"/>
              <p:cNvSpPr/>
              <p:nvPr/>
            </p:nvSpPr>
            <p:spPr bwMode="auto">
              <a:xfrm>
                <a:off x="6705601" y="649287"/>
                <a:ext cx="169863" cy="173038"/>
              </a:xfrm>
              <a:custGeom>
                <a:avLst/>
                <a:gdLst>
                  <a:gd name="T0" fmla="*/ 0 w 107"/>
                  <a:gd name="T1" fmla="*/ 40 h 109"/>
                  <a:gd name="T2" fmla="*/ 69 w 107"/>
                  <a:gd name="T3" fmla="*/ 109 h 109"/>
                  <a:gd name="T4" fmla="*/ 107 w 107"/>
                  <a:gd name="T5" fmla="*/ 69 h 109"/>
                  <a:gd name="T6" fmla="*/ 38 w 107"/>
                  <a:gd name="T7" fmla="*/ 0 h 109"/>
                  <a:gd name="T8" fmla="*/ 0 w 107"/>
                  <a:gd name="T9" fmla="*/ 40 h 109"/>
                </a:gdLst>
                <a:ahLst/>
                <a:cxnLst>
                  <a:cxn ang="0">
                    <a:pos x="T0" y="T1"/>
                  </a:cxn>
                  <a:cxn ang="0">
                    <a:pos x="T2" y="T3"/>
                  </a:cxn>
                  <a:cxn ang="0">
                    <a:pos x="T4" y="T5"/>
                  </a:cxn>
                  <a:cxn ang="0">
                    <a:pos x="T6" y="T7"/>
                  </a:cxn>
                  <a:cxn ang="0">
                    <a:pos x="T8" y="T9"/>
                  </a:cxn>
                </a:cxnLst>
                <a:rect l="0" t="0" r="r" b="b"/>
                <a:pathLst>
                  <a:path w="107" h="109">
                    <a:moveTo>
                      <a:pt x="0" y="40"/>
                    </a:moveTo>
                    <a:lnTo>
                      <a:pt x="69" y="109"/>
                    </a:lnTo>
                    <a:lnTo>
                      <a:pt x="107" y="69"/>
                    </a:lnTo>
                    <a:lnTo>
                      <a:pt x="38" y="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5"/>
              <p:cNvSpPr/>
              <p:nvPr/>
            </p:nvSpPr>
            <p:spPr bwMode="auto">
              <a:xfrm>
                <a:off x="6115051" y="555625"/>
                <a:ext cx="747713" cy="536575"/>
              </a:xfrm>
              <a:custGeom>
                <a:avLst/>
                <a:gdLst>
                  <a:gd name="T0" fmla="*/ 1 w 199"/>
                  <a:gd name="T1" fmla="*/ 25 h 143"/>
                  <a:gd name="T2" fmla="*/ 40 w 199"/>
                  <a:gd name="T3" fmla="*/ 0 h 143"/>
                  <a:gd name="T4" fmla="*/ 116 w 199"/>
                  <a:gd name="T5" fmla="*/ 77 h 143"/>
                  <a:gd name="T6" fmla="*/ 166 w 199"/>
                  <a:gd name="T7" fmla="*/ 28 h 143"/>
                  <a:gd name="T8" fmla="*/ 166 w 199"/>
                  <a:gd name="T9" fmla="*/ 28 h 143"/>
                  <a:gd name="T10" fmla="*/ 199 w 199"/>
                  <a:gd name="T11" fmla="*/ 61 h 143"/>
                  <a:gd name="T12" fmla="*/ 199 w 199"/>
                  <a:gd name="T13" fmla="*/ 61 h 143"/>
                  <a:gd name="T14" fmla="*/ 135 w 199"/>
                  <a:gd name="T15" fmla="*/ 129 h 143"/>
                  <a:gd name="T16" fmla="*/ 102 w 199"/>
                  <a:gd name="T17" fmla="*/ 127 h 143"/>
                  <a:gd name="T18" fmla="*/ 1 w 199"/>
                  <a:gd name="T19" fmla="*/ 2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43">
                    <a:moveTo>
                      <a:pt x="1" y="25"/>
                    </a:moveTo>
                    <a:cubicBezTo>
                      <a:pt x="40" y="0"/>
                      <a:pt x="40" y="0"/>
                      <a:pt x="40" y="0"/>
                    </a:cubicBezTo>
                    <a:cubicBezTo>
                      <a:pt x="116" y="77"/>
                      <a:pt x="116" y="77"/>
                      <a:pt x="116" y="77"/>
                    </a:cubicBezTo>
                    <a:cubicBezTo>
                      <a:pt x="166" y="28"/>
                      <a:pt x="166" y="28"/>
                      <a:pt x="166" y="28"/>
                    </a:cubicBezTo>
                    <a:cubicBezTo>
                      <a:pt x="166" y="28"/>
                      <a:pt x="166" y="28"/>
                      <a:pt x="166" y="28"/>
                    </a:cubicBezTo>
                    <a:cubicBezTo>
                      <a:pt x="199" y="61"/>
                      <a:pt x="199" y="61"/>
                      <a:pt x="199" y="61"/>
                    </a:cubicBezTo>
                    <a:cubicBezTo>
                      <a:pt x="199" y="61"/>
                      <a:pt x="199" y="61"/>
                      <a:pt x="199" y="61"/>
                    </a:cubicBezTo>
                    <a:cubicBezTo>
                      <a:pt x="135" y="129"/>
                      <a:pt x="135" y="129"/>
                      <a:pt x="135" y="129"/>
                    </a:cubicBezTo>
                    <a:cubicBezTo>
                      <a:pt x="121" y="143"/>
                      <a:pt x="108" y="133"/>
                      <a:pt x="102" y="127"/>
                    </a:cubicBezTo>
                    <a:cubicBezTo>
                      <a:pt x="94" y="119"/>
                      <a:pt x="0" y="26"/>
                      <a:pt x="1" y="25"/>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3"/>
              <p:cNvSpPr/>
              <p:nvPr/>
            </p:nvSpPr>
            <p:spPr bwMode="auto">
              <a:xfrm>
                <a:off x="6799263" y="701675"/>
                <a:ext cx="79375" cy="131763"/>
              </a:xfrm>
              <a:custGeom>
                <a:avLst/>
                <a:gdLst>
                  <a:gd name="T0" fmla="*/ 21 w 21"/>
                  <a:gd name="T1" fmla="*/ 7 h 35"/>
                  <a:gd name="T2" fmla="*/ 10 w 21"/>
                  <a:gd name="T3" fmla="*/ 35 h 35"/>
                  <a:gd name="T4" fmla="*/ 0 w 21"/>
                  <a:gd name="T5" fmla="*/ 31 h 35"/>
                  <a:gd name="T6" fmla="*/ 11 w 21"/>
                  <a:gd name="T7" fmla="*/ 3 h 35"/>
                  <a:gd name="T8" fmla="*/ 15 w 21"/>
                  <a:gd name="T9" fmla="*/ 0 h 35"/>
                  <a:gd name="T10" fmla="*/ 21 w 21"/>
                  <a:gd name="T11" fmla="*/ 7 h 35"/>
                </a:gdLst>
                <a:ahLst/>
                <a:cxnLst>
                  <a:cxn ang="0">
                    <a:pos x="T0" y="T1"/>
                  </a:cxn>
                  <a:cxn ang="0">
                    <a:pos x="T2" y="T3"/>
                  </a:cxn>
                  <a:cxn ang="0">
                    <a:pos x="T4" y="T5"/>
                  </a:cxn>
                  <a:cxn ang="0">
                    <a:pos x="T6" y="T7"/>
                  </a:cxn>
                  <a:cxn ang="0">
                    <a:pos x="T8" y="T9"/>
                  </a:cxn>
                  <a:cxn ang="0">
                    <a:pos x="T10" y="T11"/>
                  </a:cxn>
                </a:cxnLst>
                <a:rect l="0" t="0" r="r" b="b"/>
                <a:pathLst>
                  <a:path w="21" h="35">
                    <a:moveTo>
                      <a:pt x="21" y="7"/>
                    </a:moveTo>
                    <a:cubicBezTo>
                      <a:pt x="10" y="35"/>
                      <a:pt x="10" y="35"/>
                      <a:pt x="10" y="35"/>
                    </a:cubicBezTo>
                    <a:cubicBezTo>
                      <a:pt x="0" y="31"/>
                      <a:pt x="0" y="31"/>
                      <a:pt x="0" y="31"/>
                    </a:cubicBezTo>
                    <a:cubicBezTo>
                      <a:pt x="11" y="3"/>
                      <a:pt x="11" y="3"/>
                      <a:pt x="11" y="3"/>
                    </a:cubicBezTo>
                    <a:cubicBezTo>
                      <a:pt x="13" y="3"/>
                      <a:pt x="15" y="1"/>
                      <a:pt x="15" y="0"/>
                    </a:cubicBezTo>
                    <a:lnTo>
                      <a:pt x="21" y="7"/>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8" name="组合 27"/>
            <p:cNvGrpSpPr/>
            <p:nvPr/>
          </p:nvGrpSpPr>
          <p:grpSpPr>
            <a:xfrm>
              <a:off x="3909202" y="-479425"/>
              <a:ext cx="1144588" cy="3538538"/>
              <a:chOff x="5218113" y="-276225"/>
              <a:chExt cx="1144588" cy="3538538"/>
            </a:xfrm>
          </p:grpSpPr>
          <p:sp>
            <p:nvSpPr>
              <p:cNvPr id="29" name="Freeform 37"/>
              <p:cNvSpPr/>
              <p:nvPr/>
            </p:nvSpPr>
            <p:spPr bwMode="auto">
              <a:xfrm>
                <a:off x="5583238" y="-276225"/>
                <a:ext cx="685800" cy="1346200"/>
              </a:xfrm>
              <a:custGeom>
                <a:avLst/>
                <a:gdLst>
                  <a:gd name="T0" fmla="*/ 167 w 182"/>
                  <a:gd name="T1" fmla="*/ 138 h 358"/>
                  <a:gd name="T2" fmla="*/ 92 w 182"/>
                  <a:gd name="T3" fmla="*/ 358 h 358"/>
                  <a:gd name="T4" fmla="*/ 8 w 182"/>
                  <a:gd name="T5" fmla="*/ 149 h 358"/>
                  <a:gd name="T6" fmla="*/ 121 w 182"/>
                  <a:gd name="T7" fmla="*/ 32 h 358"/>
                  <a:gd name="T8" fmla="*/ 167 w 182"/>
                  <a:gd name="T9" fmla="*/ 138 h 358"/>
                </a:gdLst>
                <a:ahLst/>
                <a:cxnLst>
                  <a:cxn ang="0">
                    <a:pos x="T0" y="T1"/>
                  </a:cxn>
                  <a:cxn ang="0">
                    <a:pos x="T2" y="T3"/>
                  </a:cxn>
                  <a:cxn ang="0">
                    <a:pos x="T4" y="T5"/>
                  </a:cxn>
                  <a:cxn ang="0">
                    <a:pos x="T6" y="T7"/>
                  </a:cxn>
                  <a:cxn ang="0">
                    <a:pos x="T8" y="T9"/>
                  </a:cxn>
                </a:cxnLst>
                <a:rect l="0" t="0" r="r" b="b"/>
                <a:pathLst>
                  <a:path w="182" h="358">
                    <a:moveTo>
                      <a:pt x="167" y="138"/>
                    </a:moveTo>
                    <a:cubicBezTo>
                      <a:pt x="151" y="217"/>
                      <a:pt x="117" y="358"/>
                      <a:pt x="92" y="358"/>
                    </a:cubicBezTo>
                    <a:cubicBezTo>
                      <a:pt x="67" y="358"/>
                      <a:pt x="18" y="207"/>
                      <a:pt x="8" y="149"/>
                    </a:cubicBezTo>
                    <a:cubicBezTo>
                      <a:pt x="0" y="98"/>
                      <a:pt x="16" y="0"/>
                      <a:pt x="121" y="32"/>
                    </a:cubicBezTo>
                    <a:cubicBezTo>
                      <a:pt x="157" y="30"/>
                      <a:pt x="182" y="70"/>
                      <a:pt x="167" y="13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8"/>
              <p:cNvSpPr/>
              <p:nvPr/>
            </p:nvSpPr>
            <p:spPr bwMode="auto">
              <a:xfrm>
                <a:off x="5275263" y="1490662"/>
                <a:ext cx="165100" cy="180975"/>
              </a:xfrm>
              <a:custGeom>
                <a:avLst/>
                <a:gdLst>
                  <a:gd name="T0" fmla="*/ 0 w 104"/>
                  <a:gd name="T1" fmla="*/ 86 h 114"/>
                  <a:gd name="T2" fmla="*/ 64 w 104"/>
                  <a:gd name="T3" fmla="*/ 114 h 114"/>
                  <a:gd name="T4" fmla="*/ 104 w 104"/>
                  <a:gd name="T5" fmla="*/ 29 h 114"/>
                  <a:gd name="T6" fmla="*/ 43 w 104"/>
                  <a:gd name="T7" fmla="*/ 0 h 114"/>
                  <a:gd name="T8" fmla="*/ 0 w 104"/>
                  <a:gd name="T9" fmla="*/ 86 h 114"/>
                </a:gdLst>
                <a:ahLst/>
                <a:cxnLst>
                  <a:cxn ang="0">
                    <a:pos x="T0" y="T1"/>
                  </a:cxn>
                  <a:cxn ang="0">
                    <a:pos x="T2" y="T3"/>
                  </a:cxn>
                  <a:cxn ang="0">
                    <a:pos x="T4" y="T5"/>
                  </a:cxn>
                  <a:cxn ang="0">
                    <a:pos x="T6" y="T7"/>
                  </a:cxn>
                  <a:cxn ang="0">
                    <a:pos x="T8" y="T9"/>
                  </a:cxn>
                </a:cxnLst>
                <a:rect l="0" t="0" r="r" b="b"/>
                <a:pathLst>
                  <a:path w="104" h="114">
                    <a:moveTo>
                      <a:pt x="0" y="86"/>
                    </a:moveTo>
                    <a:lnTo>
                      <a:pt x="64" y="114"/>
                    </a:lnTo>
                    <a:lnTo>
                      <a:pt x="104" y="29"/>
                    </a:lnTo>
                    <a:lnTo>
                      <a:pt x="43" y="0"/>
                    </a:lnTo>
                    <a:lnTo>
                      <a:pt x="0" y="86"/>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9"/>
              <p:cNvSpPr/>
              <p:nvPr/>
            </p:nvSpPr>
            <p:spPr bwMode="auto">
              <a:xfrm>
                <a:off x="5248276" y="1536700"/>
                <a:ext cx="166688" cy="214313"/>
              </a:xfrm>
              <a:custGeom>
                <a:avLst/>
                <a:gdLst>
                  <a:gd name="T0" fmla="*/ 44 w 44"/>
                  <a:gd name="T1" fmla="*/ 6 h 57"/>
                  <a:gd name="T2" fmla="*/ 18 w 44"/>
                  <a:gd name="T3" fmla="*/ 0 h 57"/>
                  <a:gd name="T4" fmla="*/ 13 w 44"/>
                  <a:gd name="T5" fmla="*/ 21 h 57"/>
                  <a:gd name="T6" fmla="*/ 0 w 44"/>
                  <a:gd name="T7" fmla="*/ 42 h 57"/>
                  <a:gd name="T8" fmla="*/ 30 w 44"/>
                  <a:gd name="T9" fmla="*/ 57 h 57"/>
                  <a:gd name="T10" fmla="*/ 44 w 44"/>
                  <a:gd name="T11" fmla="*/ 6 h 57"/>
                </a:gdLst>
                <a:ahLst/>
                <a:cxnLst>
                  <a:cxn ang="0">
                    <a:pos x="T0" y="T1"/>
                  </a:cxn>
                  <a:cxn ang="0">
                    <a:pos x="T2" y="T3"/>
                  </a:cxn>
                  <a:cxn ang="0">
                    <a:pos x="T4" y="T5"/>
                  </a:cxn>
                  <a:cxn ang="0">
                    <a:pos x="T6" y="T7"/>
                  </a:cxn>
                  <a:cxn ang="0">
                    <a:pos x="T8" y="T9"/>
                  </a:cxn>
                  <a:cxn ang="0">
                    <a:pos x="T10" y="T11"/>
                  </a:cxn>
                </a:cxnLst>
                <a:rect l="0" t="0" r="r" b="b"/>
                <a:pathLst>
                  <a:path w="44" h="57">
                    <a:moveTo>
                      <a:pt x="44" y="6"/>
                    </a:moveTo>
                    <a:cubicBezTo>
                      <a:pt x="18" y="0"/>
                      <a:pt x="18" y="0"/>
                      <a:pt x="18" y="0"/>
                    </a:cubicBezTo>
                    <a:cubicBezTo>
                      <a:pt x="13" y="21"/>
                      <a:pt x="13" y="21"/>
                      <a:pt x="13" y="21"/>
                    </a:cubicBezTo>
                    <a:cubicBezTo>
                      <a:pt x="0" y="42"/>
                      <a:pt x="0" y="42"/>
                      <a:pt x="0" y="42"/>
                    </a:cubicBezTo>
                    <a:cubicBezTo>
                      <a:pt x="11" y="47"/>
                      <a:pt x="31" y="41"/>
                      <a:pt x="30" y="57"/>
                    </a:cubicBezTo>
                    <a:lnTo>
                      <a:pt x="44" y="6"/>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0"/>
              <p:cNvSpPr/>
              <p:nvPr/>
            </p:nvSpPr>
            <p:spPr bwMode="auto">
              <a:xfrm>
                <a:off x="5218113" y="1539875"/>
                <a:ext cx="200025" cy="304800"/>
              </a:xfrm>
              <a:custGeom>
                <a:avLst/>
                <a:gdLst>
                  <a:gd name="T0" fmla="*/ 4 w 53"/>
                  <a:gd name="T1" fmla="*/ 49 h 81"/>
                  <a:gd name="T2" fmla="*/ 22 w 53"/>
                  <a:gd name="T3" fmla="*/ 10 h 81"/>
                  <a:gd name="T4" fmla="*/ 30 w 53"/>
                  <a:gd name="T5" fmla="*/ 7 h 81"/>
                  <a:gd name="T6" fmla="*/ 30 w 53"/>
                  <a:gd name="T7" fmla="*/ 7 h 81"/>
                  <a:gd name="T8" fmla="*/ 31 w 53"/>
                  <a:gd name="T9" fmla="*/ 7 h 81"/>
                  <a:gd name="T10" fmla="*/ 32 w 53"/>
                  <a:gd name="T11" fmla="*/ 4 h 81"/>
                  <a:gd name="T12" fmla="*/ 41 w 53"/>
                  <a:gd name="T13" fmla="*/ 1 h 81"/>
                  <a:gd name="T14" fmla="*/ 41 w 53"/>
                  <a:gd name="T15" fmla="*/ 1 h 81"/>
                  <a:gd name="T16" fmla="*/ 44 w 53"/>
                  <a:gd name="T17" fmla="*/ 7 h 81"/>
                  <a:gd name="T18" fmla="*/ 48 w 53"/>
                  <a:gd name="T19" fmla="*/ 7 h 81"/>
                  <a:gd name="T20" fmla="*/ 48 w 53"/>
                  <a:gd name="T21" fmla="*/ 7 h 81"/>
                  <a:gd name="T22" fmla="*/ 51 w 53"/>
                  <a:gd name="T23" fmla="*/ 17 h 81"/>
                  <a:gd name="T24" fmla="*/ 29 w 53"/>
                  <a:gd name="T25" fmla="*/ 58 h 81"/>
                  <a:gd name="T26" fmla="*/ 22 w 53"/>
                  <a:gd name="T27" fmla="*/ 76 h 81"/>
                  <a:gd name="T28" fmla="*/ 13 w 53"/>
                  <a:gd name="T29" fmla="*/ 79 h 81"/>
                  <a:gd name="T30" fmla="*/ 13 w 53"/>
                  <a:gd name="T31" fmla="*/ 79 h 81"/>
                  <a:gd name="T32" fmla="*/ 12 w 53"/>
                  <a:gd name="T33" fmla="*/ 69 h 81"/>
                  <a:gd name="T34" fmla="*/ 4 w 53"/>
                  <a:gd name="T35"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81">
                    <a:moveTo>
                      <a:pt x="4" y="49"/>
                    </a:moveTo>
                    <a:cubicBezTo>
                      <a:pt x="22" y="10"/>
                      <a:pt x="22" y="10"/>
                      <a:pt x="22" y="10"/>
                    </a:cubicBezTo>
                    <a:cubicBezTo>
                      <a:pt x="23" y="7"/>
                      <a:pt x="27" y="5"/>
                      <a:pt x="30" y="7"/>
                    </a:cubicBezTo>
                    <a:cubicBezTo>
                      <a:pt x="30" y="7"/>
                      <a:pt x="30" y="7"/>
                      <a:pt x="30" y="7"/>
                    </a:cubicBezTo>
                    <a:cubicBezTo>
                      <a:pt x="30" y="7"/>
                      <a:pt x="30" y="7"/>
                      <a:pt x="31" y="7"/>
                    </a:cubicBezTo>
                    <a:cubicBezTo>
                      <a:pt x="32" y="4"/>
                      <a:pt x="32" y="4"/>
                      <a:pt x="32" y="4"/>
                    </a:cubicBezTo>
                    <a:cubicBezTo>
                      <a:pt x="34" y="1"/>
                      <a:pt x="37" y="0"/>
                      <a:pt x="41" y="1"/>
                    </a:cubicBezTo>
                    <a:cubicBezTo>
                      <a:pt x="41" y="1"/>
                      <a:pt x="41" y="1"/>
                      <a:pt x="41" y="1"/>
                    </a:cubicBezTo>
                    <a:cubicBezTo>
                      <a:pt x="43" y="2"/>
                      <a:pt x="44" y="5"/>
                      <a:pt x="44" y="7"/>
                    </a:cubicBezTo>
                    <a:cubicBezTo>
                      <a:pt x="45" y="7"/>
                      <a:pt x="47" y="7"/>
                      <a:pt x="48" y="7"/>
                    </a:cubicBezTo>
                    <a:cubicBezTo>
                      <a:pt x="48" y="7"/>
                      <a:pt x="48" y="7"/>
                      <a:pt x="48" y="7"/>
                    </a:cubicBezTo>
                    <a:cubicBezTo>
                      <a:pt x="52" y="9"/>
                      <a:pt x="53" y="13"/>
                      <a:pt x="51" y="17"/>
                    </a:cubicBezTo>
                    <a:cubicBezTo>
                      <a:pt x="29" y="58"/>
                      <a:pt x="29" y="58"/>
                      <a:pt x="29" y="58"/>
                    </a:cubicBezTo>
                    <a:cubicBezTo>
                      <a:pt x="22" y="76"/>
                      <a:pt x="22" y="76"/>
                      <a:pt x="22" y="76"/>
                    </a:cubicBezTo>
                    <a:cubicBezTo>
                      <a:pt x="21" y="80"/>
                      <a:pt x="17" y="81"/>
                      <a:pt x="13" y="79"/>
                    </a:cubicBezTo>
                    <a:cubicBezTo>
                      <a:pt x="13" y="79"/>
                      <a:pt x="13" y="79"/>
                      <a:pt x="13" y="79"/>
                    </a:cubicBezTo>
                    <a:cubicBezTo>
                      <a:pt x="10" y="78"/>
                      <a:pt x="10" y="72"/>
                      <a:pt x="12" y="69"/>
                    </a:cubicBezTo>
                    <a:cubicBezTo>
                      <a:pt x="11" y="66"/>
                      <a:pt x="0" y="56"/>
                      <a:pt x="4" y="4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1"/>
              <p:cNvSpPr/>
              <p:nvPr/>
            </p:nvSpPr>
            <p:spPr bwMode="auto">
              <a:xfrm>
                <a:off x="5256213" y="1751012"/>
                <a:ext cx="63500" cy="173038"/>
              </a:xfrm>
              <a:custGeom>
                <a:avLst/>
                <a:gdLst>
                  <a:gd name="T0" fmla="*/ 4 w 17"/>
                  <a:gd name="T1" fmla="*/ 45 h 46"/>
                  <a:gd name="T2" fmla="*/ 4 w 17"/>
                  <a:gd name="T3" fmla="*/ 45 h 46"/>
                  <a:gd name="T4" fmla="*/ 0 w 17"/>
                  <a:gd name="T5" fmla="*/ 40 h 46"/>
                  <a:gd name="T6" fmla="*/ 8 w 17"/>
                  <a:gd name="T7" fmla="*/ 0 h 46"/>
                  <a:gd name="T8" fmla="*/ 8 w 17"/>
                  <a:gd name="T9" fmla="*/ 0 h 46"/>
                  <a:gd name="T10" fmla="*/ 17 w 17"/>
                  <a:gd name="T11" fmla="*/ 6 h 46"/>
                  <a:gd name="T12" fmla="*/ 10 w 17"/>
                  <a:gd name="T13" fmla="*/ 42 h 46"/>
                  <a:gd name="T14" fmla="*/ 4 w 17"/>
                  <a:gd name="T15" fmla="*/ 45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6">
                    <a:moveTo>
                      <a:pt x="4" y="45"/>
                    </a:moveTo>
                    <a:cubicBezTo>
                      <a:pt x="4" y="45"/>
                      <a:pt x="4" y="45"/>
                      <a:pt x="4" y="45"/>
                    </a:cubicBezTo>
                    <a:cubicBezTo>
                      <a:pt x="2" y="45"/>
                      <a:pt x="0" y="43"/>
                      <a:pt x="0" y="40"/>
                    </a:cubicBezTo>
                    <a:cubicBezTo>
                      <a:pt x="8" y="0"/>
                      <a:pt x="8" y="0"/>
                      <a:pt x="8" y="0"/>
                    </a:cubicBezTo>
                    <a:cubicBezTo>
                      <a:pt x="8" y="0"/>
                      <a:pt x="8" y="0"/>
                      <a:pt x="8" y="0"/>
                    </a:cubicBezTo>
                    <a:cubicBezTo>
                      <a:pt x="17" y="6"/>
                      <a:pt x="17" y="6"/>
                      <a:pt x="17" y="6"/>
                    </a:cubicBezTo>
                    <a:cubicBezTo>
                      <a:pt x="10" y="42"/>
                      <a:pt x="10" y="42"/>
                      <a:pt x="10" y="42"/>
                    </a:cubicBezTo>
                    <a:cubicBezTo>
                      <a:pt x="9" y="44"/>
                      <a:pt x="7" y="46"/>
                      <a:pt x="4" y="45"/>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2"/>
              <p:cNvSpPr/>
              <p:nvPr/>
            </p:nvSpPr>
            <p:spPr bwMode="auto">
              <a:xfrm>
                <a:off x="5302251" y="1585912"/>
                <a:ext cx="104775" cy="236538"/>
              </a:xfrm>
              <a:custGeom>
                <a:avLst/>
                <a:gdLst>
                  <a:gd name="T0" fmla="*/ 19 w 28"/>
                  <a:gd name="T1" fmla="*/ 63 h 63"/>
                  <a:gd name="T2" fmla="*/ 19 w 28"/>
                  <a:gd name="T3" fmla="*/ 63 h 63"/>
                  <a:gd name="T4" fmla="*/ 15 w 28"/>
                  <a:gd name="T5" fmla="*/ 57 h 63"/>
                  <a:gd name="T6" fmla="*/ 16 w 28"/>
                  <a:gd name="T7" fmla="*/ 42 h 63"/>
                  <a:gd name="T8" fmla="*/ 8 w 28"/>
                  <a:gd name="T9" fmla="*/ 43 h 63"/>
                  <a:gd name="T10" fmla="*/ 0 w 28"/>
                  <a:gd name="T11" fmla="*/ 10 h 63"/>
                  <a:gd name="T12" fmla="*/ 16 w 28"/>
                  <a:gd name="T13" fmla="*/ 0 h 63"/>
                  <a:gd name="T14" fmla="*/ 23 w 28"/>
                  <a:gd name="T15" fmla="*/ 13 h 63"/>
                  <a:gd name="T16" fmla="*/ 28 w 28"/>
                  <a:gd name="T17" fmla="*/ 26 h 63"/>
                  <a:gd name="T18" fmla="*/ 25 w 28"/>
                  <a:gd name="T19" fmla="*/ 58 h 63"/>
                  <a:gd name="T20" fmla="*/ 19 w 2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3">
                    <a:moveTo>
                      <a:pt x="19" y="63"/>
                    </a:moveTo>
                    <a:cubicBezTo>
                      <a:pt x="19" y="63"/>
                      <a:pt x="19" y="63"/>
                      <a:pt x="19" y="63"/>
                    </a:cubicBezTo>
                    <a:cubicBezTo>
                      <a:pt x="16" y="62"/>
                      <a:pt x="14" y="60"/>
                      <a:pt x="15" y="57"/>
                    </a:cubicBezTo>
                    <a:cubicBezTo>
                      <a:pt x="16" y="42"/>
                      <a:pt x="16" y="42"/>
                      <a:pt x="16" y="42"/>
                    </a:cubicBezTo>
                    <a:cubicBezTo>
                      <a:pt x="16" y="36"/>
                      <a:pt x="12" y="37"/>
                      <a:pt x="8" y="43"/>
                    </a:cubicBezTo>
                    <a:cubicBezTo>
                      <a:pt x="0" y="10"/>
                      <a:pt x="0" y="10"/>
                      <a:pt x="0" y="10"/>
                    </a:cubicBezTo>
                    <a:cubicBezTo>
                      <a:pt x="16" y="0"/>
                      <a:pt x="16" y="0"/>
                      <a:pt x="16" y="0"/>
                    </a:cubicBezTo>
                    <a:cubicBezTo>
                      <a:pt x="23" y="13"/>
                      <a:pt x="23" y="13"/>
                      <a:pt x="23" y="13"/>
                    </a:cubicBezTo>
                    <a:cubicBezTo>
                      <a:pt x="27" y="14"/>
                      <a:pt x="28" y="22"/>
                      <a:pt x="28" y="26"/>
                    </a:cubicBezTo>
                    <a:cubicBezTo>
                      <a:pt x="25" y="58"/>
                      <a:pt x="25" y="58"/>
                      <a:pt x="25" y="58"/>
                    </a:cubicBezTo>
                    <a:cubicBezTo>
                      <a:pt x="24" y="61"/>
                      <a:pt x="22" y="63"/>
                      <a:pt x="19" y="63"/>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
              <p:cNvSpPr/>
              <p:nvPr/>
            </p:nvSpPr>
            <p:spPr bwMode="auto">
              <a:xfrm>
                <a:off x="5241926" y="1724025"/>
                <a:ext cx="47625" cy="169863"/>
              </a:xfrm>
              <a:custGeom>
                <a:avLst/>
                <a:gdLst>
                  <a:gd name="T0" fmla="*/ 9 w 13"/>
                  <a:gd name="T1" fmla="*/ 44 h 45"/>
                  <a:gd name="T2" fmla="*/ 9 w 13"/>
                  <a:gd name="T3" fmla="*/ 44 h 45"/>
                  <a:gd name="T4" fmla="*/ 4 w 13"/>
                  <a:gd name="T5" fmla="*/ 40 h 45"/>
                  <a:gd name="T6" fmla="*/ 0 w 13"/>
                  <a:gd name="T7" fmla="*/ 0 h 45"/>
                  <a:gd name="T8" fmla="*/ 0 w 13"/>
                  <a:gd name="T9" fmla="*/ 0 h 45"/>
                  <a:gd name="T10" fmla="*/ 10 w 13"/>
                  <a:gd name="T11" fmla="*/ 3 h 45"/>
                  <a:gd name="T12" fmla="*/ 13 w 13"/>
                  <a:gd name="T13" fmla="*/ 39 h 45"/>
                  <a:gd name="T14" fmla="*/ 9 w 13"/>
                  <a:gd name="T15" fmla="*/ 4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45">
                    <a:moveTo>
                      <a:pt x="9" y="44"/>
                    </a:moveTo>
                    <a:cubicBezTo>
                      <a:pt x="9" y="44"/>
                      <a:pt x="9" y="44"/>
                      <a:pt x="9" y="44"/>
                    </a:cubicBezTo>
                    <a:cubicBezTo>
                      <a:pt x="6" y="45"/>
                      <a:pt x="4" y="43"/>
                      <a:pt x="4" y="40"/>
                    </a:cubicBezTo>
                    <a:cubicBezTo>
                      <a:pt x="0" y="0"/>
                      <a:pt x="0" y="0"/>
                      <a:pt x="0" y="0"/>
                    </a:cubicBezTo>
                    <a:cubicBezTo>
                      <a:pt x="0" y="0"/>
                      <a:pt x="0" y="0"/>
                      <a:pt x="0" y="0"/>
                    </a:cubicBezTo>
                    <a:cubicBezTo>
                      <a:pt x="10" y="3"/>
                      <a:pt x="10" y="3"/>
                      <a:pt x="10" y="3"/>
                    </a:cubicBezTo>
                    <a:cubicBezTo>
                      <a:pt x="13" y="39"/>
                      <a:pt x="13" y="39"/>
                      <a:pt x="13" y="39"/>
                    </a:cubicBezTo>
                    <a:cubicBezTo>
                      <a:pt x="13" y="42"/>
                      <a:pt x="12" y="44"/>
                      <a:pt x="9" y="44"/>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4"/>
              <p:cNvSpPr/>
              <p:nvPr/>
            </p:nvSpPr>
            <p:spPr bwMode="auto">
              <a:xfrm>
                <a:off x="5233988" y="1746250"/>
                <a:ext cx="82550" cy="150813"/>
              </a:xfrm>
              <a:custGeom>
                <a:avLst/>
                <a:gdLst>
                  <a:gd name="T0" fmla="*/ 18 w 22"/>
                  <a:gd name="T1" fmla="*/ 39 h 40"/>
                  <a:gd name="T2" fmla="*/ 18 w 22"/>
                  <a:gd name="T3" fmla="*/ 39 h 40"/>
                  <a:gd name="T4" fmla="*/ 12 w 22"/>
                  <a:gd name="T5" fmla="*/ 36 h 40"/>
                  <a:gd name="T6" fmla="*/ 0 w 22"/>
                  <a:gd name="T7" fmla="*/ 0 h 40"/>
                  <a:gd name="T8" fmla="*/ 10 w 22"/>
                  <a:gd name="T9" fmla="*/ 6 h 40"/>
                  <a:gd name="T10" fmla="*/ 21 w 22"/>
                  <a:gd name="T11" fmla="*/ 33 h 40"/>
                  <a:gd name="T12" fmla="*/ 18 w 22"/>
                  <a:gd name="T13" fmla="*/ 39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18" y="39"/>
                    </a:moveTo>
                    <a:cubicBezTo>
                      <a:pt x="18" y="39"/>
                      <a:pt x="18" y="39"/>
                      <a:pt x="18" y="39"/>
                    </a:cubicBezTo>
                    <a:cubicBezTo>
                      <a:pt x="16" y="40"/>
                      <a:pt x="13" y="39"/>
                      <a:pt x="12" y="36"/>
                    </a:cubicBezTo>
                    <a:cubicBezTo>
                      <a:pt x="0" y="0"/>
                      <a:pt x="0" y="0"/>
                      <a:pt x="0" y="0"/>
                    </a:cubicBezTo>
                    <a:cubicBezTo>
                      <a:pt x="10" y="6"/>
                      <a:pt x="10" y="6"/>
                      <a:pt x="10" y="6"/>
                    </a:cubicBezTo>
                    <a:cubicBezTo>
                      <a:pt x="21" y="33"/>
                      <a:pt x="21" y="33"/>
                      <a:pt x="21" y="33"/>
                    </a:cubicBezTo>
                    <a:cubicBezTo>
                      <a:pt x="22" y="35"/>
                      <a:pt x="20" y="38"/>
                      <a:pt x="18" y="3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5"/>
              <p:cNvSpPr/>
              <p:nvPr/>
            </p:nvSpPr>
            <p:spPr bwMode="auto">
              <a:xfrm>
                <a:off x="5259388" y="1611312"/>
                <a:ext cx="161925" cy="76200"/>
              </a:xfrm>
              <a:custGeom>
                <a:avLst/>
                <a:gdLst>
                  <a:gd name="T0" fmla="*/ 0 w 102"/>
                  <a:gd name="T1" fmla="*/ 26 h 48"/>
                  <a:gd name="T2" fmla="*/ 95 w 102"/>
                  <a:gd name="T3" fmla="*/ 48 h 48"/>
                  <a:gd name="T4" fmla="*/ 102 w 102"/>
                  <a:gd name="T5" fmla="*/ 24 h 48"/>
                  <a:gd name="T6" fmla="*/ 5 w 102"/>
                  <a:gd name="T7" fmla="*/ 0 h 48"/>
                  <a:gd name="T8" fmla="*/ 0 w 102"/>
                  <a:gd name="T9" fmla="*/ 26 h 48"/>
                </a:gdLst>
                <a:ahLst/>
                <a:cxnLst>
                  <a:cxn ang="0">
                    <a:pos x="T0" y="T1"/>
                  </a:cxn>
                  <a:cxn ang="0">
                    <a:pos x="T2" y="T3"/>
                  </a:cxn>
                  <a:cxn ang="0">
                    <a:pos x="T4" y="T5"/>
                  </a:cxn>
                  <a:cxn ang="0">
                    <a:pos x="T6" y="T7"/>
                  </a:cxn>
                  <a:cxn ang="0">
                    <a:pos x="T8" y="T9"/>
                  </a:cxn>
                </a:cxnLst>
                <a:rect l="0" t="0" r="r" b="b"/>
                <a:pathLst>
                  <a:path w="102" h="48">
                    <a:moveTo>
                      <a:pt x="0" y="26"/>
                    </a:moveTo>
                    <a:lnTo>
                      <a:pt x="95" y="48"/>
                    </a:lnTo>
                    <a:lnTo>
                      <a:pt x="102" y="24"/>
                    </a:lnTo>
                    <a:lnTo>
                      <a:pt x="5" y="0"/>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6"/>
              <p:cNvSpPr/>
              <p:nvPr/>
            </p:nvSpPr>
            <p:spPr bwMode="auto">
              <a:xfrm>
                <a:off x="5253038" y="555625"/>
                <a:ext cx="527050" cy="1096963"/>
              </a:xfrm>
              <a:custGeom>
                <a:avLst/>
                <a:gdLst>
                  <a:gd name="T0" fmla="*/ 140 w 140"/>
                  <a:gd name="T1" fmla="*/ 11 h 292"/>
                  <a:gd name="T2" fmla="*/ 92 w 140"/>
                  <a:gd name="T3" fmla="*/ 0 h 292"/>
                  <a:gd name="T4" fmla="*/ 0 w 140"/>
                  <a:gd name="T5" fmla="*/ 281 h 292"/>
                  <a:gd name="T6" fmla="*/ 0 w 140"/>
                  <a:gd name="T7" fmla="*/ 281 h 292"/>
                  <a:gd name="T8" fmla="*/ 48 w 140"/>
                  <a:gd name="T9" fmla="*/ 292 h 292"/>
                  <a:gd name="T10" fmla="*/ 48 w 140"/>
                  <a:gd name="T11" fmla="*/ 292 h 292"/>
                  <a:gd name="T12" fmla="*/ 140 w 140"/>
                  <a:gd name="T13" fmla="*/ 11 h 292"/>
                  <a:gd name="T14" fmla="*/ 140 w 140"/>
                  <a:gd name="T15" fmla="*/ 11 h 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92">
                    <a:moveTo>
                      <a:pt x="140" y="11"/>
                    </a:moveTo>
                    <a:cubicBezTo>
                      <a:pt x="92" y="0"/>
                      <a:pt x="92" y="0"/>
                      <a:pt x="92" y="0"/>
                    </a:cubicBezTo>
                    <a:cubicBezTo>
                      <a:pt x="92" y="0"/>
                      <a:pt x="5" y="260"/>
                      <a:pt x="0" y="281"/>
                    </a:cubicBezTo>
                    <a:cubicBezTo>
                      <a:pt x="0" y="281"/>
                      <a:pt x="0" y="281"/>
                      <a:pt x="0" y="281"/>
                    </a:cubicBezTo>
                    <a:cubicBezTo>
                      <a:pt x="48" y="292"/>
                      <a:pt x="48" y="292"/>
                      <a:pt x="48" y="292"/>
                    </a:cubicBezTo>
                    <a:cubicBezTo>
                      <a:pt x="48" y="292"/>
                      <a:pt x="48" y="292"/>
                      <a:pt x="48" y="292"/>
                    </a:cubicBezTo>
                    <a:cubicBezTo>
                      <a:pt x="140" y="11"/>
                      <a:pt x="140" y="11"/>
                      <a:pt x="140" y="11"/>
                    </a:cubicBezTo>
                    <a:cubicBezTo>
                      <a:pt x="140" y="11"/>
                      <a:pt x="140" y="11"/>
                      <a:pt x="140" y="11"/>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7"/>
              <p:cNvSpPr/>
              <p:nvPr/>
            </p:nvSpPr>
            <p:spPr bwMode="auto">
              <a:xfrm>
                <a:off x="5572126" y="1603375"/>
                <a:ext cx="346075" cy="1587500"/>
              </a:xfrm>
              <a:custGeom>
                <a:avLst/>
                <a:gdLst>
                  <a:gd name="T0" fmla="*/ 30 w 92"/>
                  <a:gd name="T1" fmla="*/ 0 h 422"/>
                  <a:gd name="T2" fmla="*/ 79 w 92"/>
                  <a:gd name="T3" fmla="*/ 0 h 422"/>
                  <a:gd name="T4" fmla="*/ 91 w 92"/>
                  <a:gd name="T5" fmla="*/ 12 h 422"/>
                  <a:gd name="T6" fmla="*/ 82 w 92"/>
                  <a:gd name="T7" fmla="*/ 211 h 422"/>
                  <a:gd name="T8" fmla="*/ 75 w 92"/>
                  <a:gd name="T9" fmla="*/ 336 h 422"/>
                  <a:gd name="T10" fmla="*/ 79 w 92"/>
                  <a:gd name="T11" fmla="*/ 377 h 422"/>
                  <a:gd name="T12" fmla="*/ 32 w 92"/>
                  <a:gd name="T13" fmla="*/ 417 h 422"/>
                  <a:gd name="T14" fmla="*/ 6 w 92"/>
                  <a:gd name="T15" fmla="*/ 410 h 422"/>
                  <a:gd name="T16" fmla="*/ 34 w 92"/>
                  <a:gd name="T17" fmla="*/ 371 h 422"/>
                  <a:gd name="T18" fmla="*/ 32 w 92"/>
                  <a:gd name="T19" fmla="*/ 204 h 422"/>
                  <a:gd name="T20" fmla="*/ 18 w 92"/>
                  <a:gd name="T21" fmla="*/ 12 h 422"/>
                  <a:gd name="T22" fmla="*/ 30 w 92"/>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422">
                    <a:moveTo>
                      <a:pt x="30" y="0"/>
                    </a:moveTo>
                    <a:cubicBezTo>
                      <a:pt x="79" y="0"/>
                      <a:pt x="79" y="0"/>
                      <a:pt x="79" y="0"/>
                    </a:cubicBezTo>
                    <a:cubicBezTo>
                      <a:pt x="86" y="0"/>
                      <a:pt x="91" y="6"/>
                      <a:pt x="91" y="12"/>
                    </a:cubicBezTo>
                    <a:cubicBezTo>
                      <a:pt x="89" y="83"/>
                      <a:pt x="92" y="140"/>
                      <a:pt x="82" y="211"/>
                    </a:cubicBezTo>
                    <a:cubicBezTo>
                      <a:pt x="77" y="245"/>
                      <a:pt x="79" y="287"/>
                      <a:pt x="75" y="336"/>
                    </a:cubicBezTo>
                    <a:cubicBezTo>
                      <a:pt x="73" y="362"/>
                      <a:pt x="81" y="372"/>
                      <a:pt x="79" y="377"/>
                    </a:cubicBezTo>
                    <a:cubicBezTo>
                      <a:pt x="77" y="383"/>
                      <a:pt x="51" y="422"/>
                      <a:pt x="32" y="417"/>
                    </a:cubicBezTo>
                    <a:cubicBezTo>
                      <a:pt x="6" y="410"/>
                      <a:pt x="6" y="410"/>
                      <a:pt x="6" y="410"/>
                    </a:cubicBezTo>
                    <a:cubicBezTo>
                      <a:pt x="0" y="409"/>
                      <a:pt x="33" y="378"/>
                      <a:pt x="34" y="371"/>
                    </a:cubicBezTo>
                    <a:cubicBezTo>
                      <a:pt x="49" y="310"/>
                      <a:pt x="38" y="263"/>
                      <a:pt x="32" y="204"/>
                    </a:cubicBezTo>
                    <a:cubicBezTo>
                      <a:pt x="25" y="144"/>
                      <a:pt x="18" y="73"/>
                      <a:pt x="18" y="12"/>
                    </a:cubicBezTo>
                    <a:cubicBezTo>
                      <a:pt x="18" y="6"/>
                      <a:pt x="24" y="0"/>
                      <a:pt x="30" y="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8"/>
              <p:cNvSpPr/>
              <p:nvPr/>
            </p:nvSpPr>
            <p:spPr bwMode="auto">
              <a:xfrm>
                <a:off x="5492751" y="2968625"/>
                <a:ext cx="419100" cy="293688"/>
              </a:xfrm>
              <a:custGeom>
                <a:avLst/>
                <a:gdLst>
                  <a:gd name="T0" fmla="*/ 98 w 111"/>
                  <a:gd name="T1" fmla="*/ 0 h 78"/>
                  <a:gd name="T2" fmla="*/ 110 w 111"/>
                  <a:gd name="T3" fmla="*/ 35 h 78"/>
                  <a:gd name="T4" fmla="*/ 104 w 111"/>
                  <a:gd name="T5" fmla="*/ 48 h 78"/>
                  <a:gd name="T6" fmla="*/ 95 w 111"/>
                  <a:gd name="T7" fmla="*/ 49 h 78"/>
                  <a:gd name="T8" fmla="*/ 75 w 111"/>
                  <a:gd name="T9" fmla="*/ 62 h 78"/>
                  <a:gd name="T10" fmla="*/ 44 w 111"/>
                  <a:gd name="T11" fmla="*/ 75 h 78"/>
                  <a:gd name="T12" fmla="*/ 15 w 111"/>
                  <a:gd name="T13" fmla="*/ 72 h 78"/>
                  <a:gd name="T14" fmla="*/ 46 w 111"/>
                  <a:gd name="T15" fmla="*/ 21 h 78"/>
                  <a:gd name="T16" fmla="*/ 41 w 111"/>
                  <a:gd name="T17" fmla="*/ 46 h 78"/>
                  <a:gd name="T18" fmla="*/ 98 w 11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78">
                    <a:moveTo>
                      <a:pt x="98" y="0"/>
                    </a:moveTo>
                    <a:cubicBezTo>
                      <a:pt x="105" y="5"/>
                      <a:pt x="111" y="25"/>
                      <a:pt x="110" y="35"/>
                    </a:cubicBezTo>
                    <a:cubicBezTo>
                      <a:pt x="110" y="44"/>
                      <a:pt x="109" y="46"/>
                      <a:pt x="104" y="48"/>
                    </a:cubicBezTo>
                    <a:cubicBezTo>
                      <a:pt x="98" y="51"/>
                      <a:pt x="96" y="52"/>
                      <a:pt x="95" y="49"/>
                    </a:cubicBezTo>
                    <a:cubicBezTo>
                      <a:pt x="94" y="47"/>
                      <a:pt x="81" y="58"/>
                      <a:pt x="75" y="62"/>
                    </a:cubicBezTo>
                    <a:cubicBezTo>
                      <a:pt x="69" y="66"/>
                      <a:pt x="61" y="71"/>
                      <a:pt x="44" y="75"/>
                    </a:cubicBezTo>
                    <a:cubicBezTo>
                      <a:pt x="34" y="78"/>
                      <a:pt x="21" y="78"/>
                      <a:pt x="15" y="72"/>
                    </a:cubicBezTo>
                    <a:cubicBezTo>
                      <a:pt x="0" y="56"/>
                      <a:pt x="32" y="38"/>
                      <a:pt x="46" y="21"/>
                    </a:cubicBezTo>
                    <a:cubicBezTo>
                      <a:pt x="39" y="34"/>
                      <a:pt x="22" y="45"/>
                      <a:pt x="41" y="46"/>
                    </a:cubicBezTo>
                    <a:cubicBezTo>
                      <a:pt x="75" y="47"/>
                      <a:pt x="98" y="24"/>
                      <a:pt x="98"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
              <p:cNvSpPr/>
              <p:nvPr/>
            </p:nvSpPr>
            <p:spPr bwMode="auto">
              <a:xfrm>
                <a:off x="5937251" y="1603375"/>
                <a:ext cx="346075" cy="1587500"/>
              </a:xfrm>
              <a:custGeom>
                <a:avLst/>
                <a:gdLst>
                  <a:gd name="T0" fmla="*/ 62 w 92"/>
                  <a:gd name="T1" fmla="*/ 0 h 422"/>
                  <a:gd name="T2" fmla="*/ 13 w 92"/>
                  <a:gd name="T3" fmla="*/ 0 h 422"/>
                  <a:gd name="T4" fmla="*/ 1 w 92"/>
                  <a:gd name="T5" fmla="*/ 12 h 422"/>
                  <a:gd name="T6" fmla="*/ 11 w 92"/>
                  <a:gd name="T7" fmla="*/ 211 h 422"/>
                  <a:gd name="T8" fmla="*/ 17 w 92"/>
                  <a:gd name="T9" fmla="*/ 336 h 422"/>
                  <a:gd name="T10" fmla="*/ 13 w 92"/>
                  <a:gd name="T11" fmla="*/ 377 h 422"/>
                  <a:gd name="T12" fmla="*/ 61 w 92"/>
                  <a:gd name="T13" fmla="*/ 417 h 422"/>
                  <a:gd name="T14" fmla="*/ 86 w 92"/>
                  <a:gd name="T15" fmla="*/ 410 h 422"/>
                  <a:gd name="T16" fmla="*/ 58 w 92"/>
                  <a:gd name="T17" fmla="*/ 371 h 422"/>
                  <a:gd name="T18" fmla="*/ 61 w 92"/>
                  <a:gd name="T19" fmla="*/ 204 h 422"/>
                  <a:gd name="T20" fmla="*/ 74 w 92"/>
                  <a:gd name="T21" fmla="*/ 12 h 422"/>
                  <a:gd name="T22" fmla="*/ 62 w 92"/>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422">
                    <a:moveTo>
                      <a:pt x="62" y="0"/>
                    </a:moveTo>
                    <a:cubicBezTo>
                      <a:pt x="13" y="0"/>
                      <a:pt x="13" y="0"/>
                      <a:pt x="13" y="0"/>
                    </a:cubicBezTo>
                    <a:cubicBezTo>
                      <a:pt x="7" y="0"/>
                      <a:pt x="1" y="6"/>
                      <a:pt x="1" y="12"/>
                    </a:cubicBezTo>
                    <a:cubicBezTo>
                      <a:pt x="3" y="83"/>
                      <a:pt x="0" y="140"/>
                      <a:pt x="11" y="211"/>
                    </a:cubicBezTo>
                    <a:cubicBezTo>
                      <a:pt x="15" y="245"/>
                      <a:pt x="13" y="287"/>
                      <a:pt x="17" y="336"/>
                    </a:cubicBezTo>
                    <a:cubicBezTo>
                      <a:pt x="19" y="362"/>
                      <a:pt x="11" y="372"/>
                      <a:pt x="13" y="377"/>
                    </a:cubicBezTo>
                    <a:cubicBezTo>
                      <a:pt x="15" y="383"/>
                      <a:pt x="41" y="422"/>
                      <a:pt x="61" y="417"/>
                    </a:cubicBezTo>
                    <a:cubicBezTo>
                      <a:pt x="86" y="410"/>
                      <a:pt x="86" y="410"/>
                      <a:pt x="86" y="410"/>
                    </a:cubicBezTo>
                    <a:cubicBezTo>
                      <a:pt x="92" y="409"/>
                      <a:pt x="59" y="378"/>
                      <a:pt x="58" y="371"/>
                    </a:cubicBezTo>
                    <a:cubicBezTo>
                      <a:pt x="44" y="310"/>
                      <a:pt x="55" y="263"/>
                      <a:pt x="61" y="204"/>
                    </a:cubicBezTo>
                    <a:cubicBezTo>
                      <a:pt x="67" y="144"/>
                      <a:pt x="74" y="73"/>
                      <a:pt x="74" y="12"/>
                    </a:cubicBezTo>
                    <a:cubicBezTo>
                      <a:pt x="74" y="6"/>
                      <a:pt x="69" y="0"/>
                      <a:pt x="62" y="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0"/>
              <p:cNvSpPr/>
              <p:nvPr/>
            </p:nvSpPr>
            <p:spPr bwMode="auto">
              <a:xfrm>
                <a:off x="5945188" y="2968625"/>
                <a:ext cx="417513" cy="293688"/>
              </a:xfrm>
              <a:custGeom>
                <a:avLst/>
                <a:gdLst>
                  <a:gd name="T0" fmla="*/ 13 w 111"/>
                  <a:gd name="T1" fmla="*/ 0 h 78"/>
                  <a:gd name="T2" fmla="*/ 1 w 111"/>
                  <a:gd name="T3" fmla="*/ 35 h 78"/>
                  <a:gd name="T4" fmla="*/ 8 w 111"/>
                  <a:gd name="T5" fmla="*/ 48 h 78"/>
                  <a:gd name="T6" fmla="*/ 16 w 111"/>
                  <a:gd name="T7" fmla="*/ 49 h 78"/>
                  <a:gd name="T8" fmla="*/ 36 w 111"/>
                  <a:gd name="T9" fmla="*/ 62 h 78"/>
                  <a:gd name="T10" fmla="*/ 67 w 111"/>
                  <a:gd name="T11" fmla="*/ 75 h 78"/>
                  <a:gd name="T12" fmla="*/ 96 w 111"/>
                  <a:gd name="T13" fmla="*/ 72 h 78"/>
                  <a:gd name="T14" fmla="*/ 65 w 111"/>
                  <a:gd name="T15" fmla="*/ 21 h 78"/>
                  <a:gd name="T16" fmla="*/ 70 w 111"/>
                  <a:gd name="T17" fmla="*/ 46 h 78"/>
                  <a:gd name="T18" fmla="*/ 13 w 11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78">
                    <a:moveTo>
                      <a:pt x="13" y="0"/>
                    </a:moveTo>
                    <a:cubicBezTo>
                      <a:pt x="7" y="5"/>
                      <a:pt x="0" y="25"/>
                      <a:pt x="1" y="35"/>
                    </a:cubicBezTo>
                    <a:cubicBezTo>
                      <a:pt x="2" y="44"/>
                      <a:pt x="2" y="46"/>
                      <a:pt x="8" y="48"/>
                    </a:cubicBezTo>
                    <a:cubicBezTo>
                      <a:pt x="13" y="51"/>
                      <a:pt x="15" y="52"/>
                      <a:pt x="16" y="49"/>
                    </a:cubicBezTo>
                    <a:cubicBezTo>
                      <a:pt x="18" y="47"/>
                      <a:pt x="30" y="58"/>
                      <a:pt x="36" y="62"/>
                    </a:cubicBezTo>
                    <a:cubicBezTo>
                      <a:pt x="42" y="66"/>
                      <a:pt x="50" y="71"/>
                      <a:pt x="67" y="75"/>
                    </a:cubicBezTo>
                    <a:cubicBezTo>
                      <a:pt x="77" y="78"/>
                      <a:pt x="90" y="78"/>
                      <a:pt x="96" y="72"/>
                    </a:cubicBezTo>
                    <a:cubicBezTo>
                      <a:pt x="111" y="56"/>
                      <a:pt x="79" y="38"/>
                      <a:pt x="65" y="21"/>
                    </a:cubicBezTo>
                    <a:cubicBezTo>
                      <a:pt x="72" y="34"/>
                      <a:pt x="89" y="45"/>
                      <a:pt x="70" y="46"/>
                    </a:cubicBezTo>
                    <a:cubicBezTo>
                      <a:pt x="36" y="47"/>
                      <a:pt x="14" y="24"/>
                      <a:pt x="13"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1"/>
              <p:cNvSpPr/>
              <p:nvPr/>
            </p:nvSpPr>
            <p:spPr bwMode="auto">
              <a:xfrm>
                <a:off x="5530851" y="1254125"/>
                <a:ext cx="790575" cy="909638"/>
              </a:xfrm>
              <a:custGeom>
                <a:avLst/>
                <a:gdLst>
                  <a:gd name="T0" fmla="*/ 39 w 210"/>
                  <a:gd name="T1" fmla="*/ 0 h 242"/>
                  <a:gd name="T2" fmla="*/ 29 w 210"/>
                  <a:gd name="T3" fmla="*/ 235 h 242"/>
                  <a:gd name="T4" fmla="*/ 183 w 210"/>
                  <a:gd name="T5" fmla="*/ 235 h 242"/>
                  <a:gd name="T6" fmla="*/ 173 w 210"/>
                  <a:gd name="T7" fmla="*/ 0 h 242"/>
                  <a:gd name="T8" fmla="*/ 39 w 210"/>
                  <a:gd name="T9" fmla="*/ 0 h 242"/>
                </a:gdLst>
                <a:ahLst/>
                <a:cxnLst>
                  <a:cxn ang="0">
                    <a:pos x="T0" y="T1"/>
                  </a:cxn>
                  <a:cxn ang="0">
                    <a:pos x="T2" y="T3"/>
                  </a:cxn>
                  <a:cxn ang="0">
                    <a:pos x="T4" y="T5"/>
                  </a:cxn>
                  <a:cxn ang="0">
                    <a:pos x="T6" y="T7"/>
                  </a:cxn>
                  <a:cxn ang="0">
                    <a:pos x="T8" y="T9"/>
                  </a:cxn>
                </a:cxnLst>
                <a:rect l="0" t="0" r="r" b="b"/>
                <a:pathLst>
                  <a:path w="210" h="242">
                    <a:moveTo>
                      <a:pt x="39" y="0"/>
                    </a:moveTo>
                    <a:cubicBezTo>
                      <a:pt x="27" y="28"/>
                      <a:pt x="0" y="116"/>
                      <a:pt x="29" y="235"/>
                    </a:cubicBezTo>
                    <a:cubicBezTo>
                      <a:pt x="37" y="242"/>
                      <a:pt x="178" y="242"/>
                      <a:pt x="183" y="235"/>
                    </a:cubicBezTo>
                    <a:cubicBezTo>
                      <a:pt x="210" y="120"/>
                      <a:pt x="185" y="25"/>
                      <a:pt x="173" y="0"/>
                    </a:cubicBezTo>
                    <a:lnTo>
                      <a:pt x="39"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6"/>
              <p:cNvSpPr/>
              <p:nvPr/>
            </p:nvSpPr>
            <p:spPr bwMode="auto">
              <a:xfrm>
                <a:off x="5568951" y="430212"/>
                <a:ext cx="725488" cy="1136650"/>
              </a:xfrm>
              <a:custGeom>
                <a:avLst/>
                <a:gdLst>
                  <a:gd name="T0" fmla="*/ 10 w 193"/>
                  <a:gd name="T1" fmla="*/ 272 h 302"/>
                  <a:gd name="T2" fmla="*/ 20 w 193"/>
                  <a:gd name="T3" fmla="*/ 238 h 302"/>
                  <a:gd name="T4" fmla="*/ 16 w 193"/>
                  <a:gd name="T5" fmla="*/ 139 h 302"/>
                  <a:gd name="T6" fmla="*/ 8 w 193"/>
                  <a:gd name="T7" fmla="*/ 33 h 302"/>
                  <a:gd name="T8" fmla="*/ 74 w 193"/>
                  <a:gd name="T9" fmla="*/ 0 h 302"/>
                  <a:gd name="T10" fmla="*/ 96 w 193"/>
                  <a:gd name="T11" fmla="*/ 8 h 302"/>
                  <a:gd name="T12" fmla="*/ 119 w 193"/>
                  <a:gd name="T13" fmla="*/ 0 h 302"/>
                  <a:gd name="T14" fmla="*/ 185 w 193"/>
                  <a:gd name="T15" fmla="*/ 33 h 302"/>
                  <a:gd name="T16" fmla="*/ 177 w 193"/>
                  <a:gd name="T17" fmla="*/ 139 h 302"/>
                  <a:gd name="T18" fmla="*/ 171 w 193"/>
                  <a:gd name="T19" fmla="*/ 237 h 302"/>
                  <a:gd name="T20" fmla="*/ 183 w 193"/>
                  <a:gd name="T21" fmla="*/ 272 h 302"/>
                  <a:gd name="T22" fmla="*/ 10 w 193"/>
                  <a:gd name="T23" fmla="*/ 27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2">
                    <a:moveTo>
                      <a:pt x="10" y="272"/>
                    </a:moveTo>
                    <a:cubicBezTo>
                      <a:pt x="12" y="260"/>
                      <a:pt x="16" y="248"/>
                      <a:pt x="20" y="238"/>
                    </a:cubicBezTo>
                    <a:cubicBezTo>
                      <a:pt x="41" y="189"/>
                      <a:pt x="34" y="182"/>
                      <a:pt x="16" y="139"/>
                    </a:cubicBezTo>
                    <a:cubicBezTo>
                      <a:pt x="0" y="101"/>
                      <a:pt x="33" y="80"/>
                      <a:pt x="8" y="33"/>
                    </a:cubicBezTo>
                    <a:cubicBezTo>
                      <a:pt x="30" y="19"/>
                      <a:pt x="57" y="13"/>
                      <a:pt x="74" y="0"/>
                    </a:cubicBezTo>
                    <a:cubicBezTo>
                      <a:pt x="82" y="7"/>
                      <a:pt x="87" y="8"/>
                      <a:pt x="96" y="8"/>
                    </a:cubicBezTo>
                    <a:cubicBezTo>
                      <a:pt x="105" y="8"/>
                      <a:pt x="111" y="7"/>
                      <a:pt x="119" y="0"/>
                    </a:cubicBezTo>
                    <a:cubicBezTo>
                      <a:pt x="131" y="10"/>
                      <a:pt x="163" y="18"/>
                      <a:pt x="185" y="33"/>
                    </a:cubicBezTo>
                    <a:cubicBezTo>
                      <a:pt x="162" y="81"/>
                      <a:pt x="193" y="89"/>
                      <a:pt x="177" y="139"/>
                    </a:cubicBezTo>
                    <a:cubicBezTo>
                      <a:pt x="164" y="181"/>
                      <a:pt x="142" y="179"/>
                      <a:pt x="171" y="237"/>
                    </a:cubicBezTo>
                    <a:cubicBezTo>
                      <a:pt x="176" y="246"/>
                      <a:pt x="180" y="259"/>
                      <a:pt x="183" y="272"/>
                    </a:cubicBezTo>
                    <a:cubicBezTo>
                      <a:pt x="144" y="302"/>
                      <a:pt x="42" y="297"/>
                      <a:pt x="10" y="272"/>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7"/>
              <p:cNvSpPr/>
              <p:nvPr/>
            </p:nvSpPr>
            <p:spPr bwMode="auto">
              <a:xfrm>
                <a:off x="5764213" y="430212"/>
                <a:ext cx="331788" cy="666750"/>
              </a:xfrm>
              <a:custGeom>
                <a:avLst/>
                <a:gdLst>
                  <a:gd name="T0" fmla="*/ 5 w 209"/>
                  <a:gd name="T1" fmla="*/ 27 h 420"/>
                  <a:gd name="T2" fmla="*/ 0 w 209"/>
                  <a:gd name="T3" fmla="*/ 152 h 420"/>
                  <a:gd name="T4" fmla="*/ 107 w 209"/>
                  <a:gd name="T5" fmla="*/ 420 h 420"/>
                  <a:gd name="T6" fmla="*/ 209 w 209"/>
                  <a:gd name="T7" fmla="*/ 152 h 420"/>
                  <a:gd name="T8" fmla="*/ 204 w 209"/>
                  <a:gd name="T9" fmla="*/ 24 h 420"/>
                  <a:gd name="T10" fmla="*/ 159 w 209"/>
                  <a:gd name="T11" fmla="*/ 0 h 420"/>
                  <a:gd name="T12" fmla="*/ 52 w 209"/>
                  <a:gd name="T13" fmla="*/ 0 h 420"/>
                  <a:gd name="T14" fmla="*/ 5 w 209"/>
                  <a:gd name="T15" fmla="*/ 27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420">
                    <a:moveTo>
                      <a:pt x="5" y="27"/>
                    </a:moveTo>
                    <a:lnTo>
                      <a:pt x="0" y="152"/>
                    </a:lnTo>
                    <a:lnTo>
                      <a:pt x="107" y="420"/>
                    </a:lnTo>
                    <a:lnTo>
                      <a:pt x="209" y="152"/>
                    </a:lnTo>
                    <a:lnTo>
                      <a:pt x="204" y="24"/>
                    </a:lnTo>
                    <a:lnTo>
                      <a:pt x="159" y="0"/>
                    </a:lnTo>
                    <a:lnTo>
                      <a:pt x="52" y="0"/>
                    </a:lnTo>
                    <a:lnTo>
                      <a:pt x="5"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Rectangle 68"/>
              <p:cNvSpPr>
                <a:spLocks noChangeArrowheads="1"/>
              </p:cNvSpPr>
              <p:nvPr/>
            </p:nvSpPr>
            <p:spPr bwMode="auto">
              <a:xfrm>
                <a:off x="5846763" y="358775"/>
                <a:ext cx="166688" cy="173038"/>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Freeform 69"/>
              <p:cNvSpPr/>
              <p:nvPr/>
            </p:nvSpPr>
            <p:spPr bwMode="auto">
              <a:xfrm>
                <a:off x="5670551" y="-174625"/>
                <a:ext cx="519113" cy="635000"/>
              </a:xfrm>
              <a:custGeom>
                <a:avLst/>
                <a:gdLst>
                  <a:gd name="T0" fmla="*/ 69 w 138"/>
                  <a:gd name="T1" fmla="*/ 169 h 169"/>
                  <a:gd name="T2" fmla="*/ 123 w 138"/>
                  <a:gd name="T3" fmla="*/ 113 h 169"/>
                  <a:gd name="T4" fmla="*/ 125 w 138"/>
                  <a:gd name="T5" fmla="*/ 114 h 169"/>
                  <a:gd name="T6" fmla="*/ 136 w 138"/>
                  <a:gd name="T7" fmla="*/ 96 h 169"/>
                  <a:gd name="T8" fmla="*/ 132 w 138"/>
                  <a:gd name="T9" fmla="*/ 74 h 169"/>
                  <a:gd name="T10" fmla="*/ 131 w 138"/>
                  <a:gd name="T11" fmla="*/ 74 h 169"/>
                  <a:gd name="T12" fmla="*/ 69 w 138"/>
                  <a:gd name="T13" fmla="*/ 0 h 169"/>
                  <a:gd name="T14" fmla="*/ 8 w 138"/>
                  <a:gd name="T15" fmla="*/ 74 h 169"/>
                  <a:gd name="T16" fmla="*/ 7 w 138"/>
                  <a:gd name="T17" fmla="*/ 74 h 169"/>
                  <a:gd name="T18" fmla="*/ 2 w 138"/>
                  <a:gd name="T19" fmla="*/ 96 h 169"/>
                  <a:gd name="T20" fmla="*/ 13 w 138"/>
                  <a:gd name="T21" fmla="*/ 114 h 169"/>
                  <a:gd name="T22" fmla="*/ 16 w 138"/>
                  <a:gd name="T23" fmla="*/ 113 h 169"/>
                  <a:gd name="T24" fmla="*/ 69 w 138"/>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69">
                    <a:moveTo>
                      <a:pt x="69" y="169"/>
                    </a:moveTo>
                    <a:cubicBezTo>
                      <a:pt x="92" y="169"/>
                      <a:pt x="112" y="144"/>
                      <a:pt x="123" y="113"/>
                    </a:cubicBezTo>
                    <a:cubicBezTo>
                      <a:pt x="124" y="114"/>
                      <a:pt x="124" y="114"/>
                      <a:pt x="125" y="114"/>
                    </a:cubicBezTo>
                    <a:cubicBezTo>
                      <a:pt x="130" y="115"/>
                      <a:pt x="135" y="107"/>
                      <a:pt x="136" y="96"/>
                    </a:cubicBezTo>
                    <a:cubicBezTo>
                      <a:pt x="138" y="85"/>
                      <a:pt x="136" y="75"/>
                      <a:pt x="132" y="74"/>
                    </a:cubicBezTo>
                    <a:cubicBezTo>
                      <a:pt x="131" y="74"/>
                      <a:pt x="131" y="74"/>
                      <a:pt x="131" y="74"/>
                    </a:cubicBezTo>
                    <a:cubicBezTo>
                      <a:pt x="133" y="36"/>
                      <a:pt x="117" y="0"/>
                      <a:pt x="69" y="0"/>
                    </a:cubicBezTo>
                    <a:cubicBezTo>
                      <a:pt x="22" y="0"/>
                      <a:pt x="6" y="36"/>
                      <a:pt x="8" y="74"/>
                    </a:cubicBezTo>
                    <a:cubicBezTo>
                      <a:pt x="8" y="74"/>
                      <a:pt x="7" y="74"/>
                      <a:pt x="7" y="74"/>
                    </a:cubicBezTo>
                    <a:cubicBezTo>
                      <a:pt x="2" y="75"/>
                      <a:pt x="0" y="85"/>
                      <a:pt x="2" y="96"/>
                    </a:cubicBezTo>
                    <a:cubicBezTo>
                      <a:pt x="4" y="107"/>
                      <a:pt x="9" y="115"/>
                      <a:pt x="13" y="114"/>
                    </a:cubicBezTo>
                    <a:cubicBezTo>
                      <a:pt x="14" y="114"/>
                      <a:pt x="15" y="113"/>
                      <a:pt x="16" y="113"/>
                    </a:cubicBezTo>
                    <a:cubicBezTo>
                      <a:pt x="26" y="144"/>
                      <a:pt x="47" y="169"/>
                      <a:pt x="69" y="16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70"/>
              <p:cNvSpPr/>
              <p:nvPr/>
            </p:nvSpPr>
            <p:spPr bwMode="auto">
              <a:xfrm>
                <a:off x="5892801" y="520700"/>
                <a:ext cx="79375" cy="120650"/>
              </a:xfrm>
              <a:custGeom>
                <a:avLst/>
                <a:gdLst>
                  <a:gd name="T0" fmla="*/ 18 w 21"/>
                  <a:gd name="T1" fmla="*/ 32 h 32"/>
                  <a:gd name="T2" fmla="*/ 21 w 21"/>
                  <a:gd name="T3" fmla="*/ 25 h 32"/>
                  <a:gd name="T4" fmla="*/ 10 w 21"/>
                  <a:gd name="T5" fmla="*/ 0 h 32"/>
                  <a:gd name="T6" fmla="*/ 0 w 21"/>
                  <a:gd name="T7" fmla="*/ 25 h 32"/>
                  <a:gd name="T8" fmla="*/ 3 w 21"/>
                  <a:gd name="T9" fmla="*/ 32 h 32"/>
                  <a:gd name="T10" fmla="*/ 18 w 21"/>
                  <a:gd name="T11" fmla="*/ 32 h 32"/>
                </a:gdLst>
                <a:ahLst/>
                <a:cxnLst>
                  <a:cxn ang="0">
                    <a:pos x="T0" y="T1"/>
                  </a:cxn>
                  <a:cxn ang="0">
                    <a:pos x="T2" y="T3"/>
                  </a:cxn>
                  <a:cxn ang="0">
                    <a:pos x="T4" y="T5"/>
                  </a:cxn>
                  <a:cxn ang="0">
                    <a:pos x="T6" y="T7"/>
                  </a:cxn>
                  <a:cxn ang="0">
                    <a:pos x="T8" y="T9"/>
                  </a:cxn>
                  <a:cxn ang="0">
                    <a:pos x="T10" y="T11"/>
                  </a:cxn>
                </a:cxnLst>
                <a:rect l="0" t="0" r="r" b="b"/>
                <a:pathLst>
                  <a:path w="21" h="32">
                    <a:moveTo>
                      <a:pt x="18" y="32"/>
                    </a:moveTo>
                    <a:cubicBezTo>
                      <a:pt x="21" y="25"/>
                      <a:pt x="21" y="25"/>
                      <a:pt x="21" y="25"/>
                    </a:cubicBezTo>
                    <a:cubicBezTo>
                      <a:pt x="10" y="0"/>
                      <a:pt x="10" y="0"/>
                      <a:pt x="10" y="0"/>
                    </a:cubicBezTo>
                    <a:cubicBezTo>
                      <a:pt x="0" y="25"/>
                      <a:pt x="0" y="25"/>
                      <a:pt x="0" y="25"/>
                    </a:cubicBezTo>
                    <a:cubicBezTo>
                      <a:pt x="3" y="32"/>
                      <a:pt x="3" y="32"/>
                      <a:pt x="3" y="32"/>
                    </a:cubicBezTo>
                    <a:cubicBezTo>
                      <a:pt x="8" y="32"/>
                      <a:pt x="13" y="32"/>
                      <a:pt x="18" y="32"/>
                    </a:cubicBez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1"/>
              <p:cNvSpPr/>
              <p:nvPr/>
            </p:nvSpPr>
            <p:spPr bwMode="auto">
              <a:xfrm>
                <a:off x="5799138" y="430212"/>
                <a:ext cx="130175" cy="252413"/>
              </a:xfrm>
              <a:custGeom>
                <a:avLst/>
                <a:gdLst>
                  <a:gd name="T0" fmla="*/ 30 w 82"/>
                  <a:gd name="T1" fmla="*/ 0 h 159"/>
                  <a:gd name="T2" fmla="*/ 82 w 82"/>
                  <a:gd name="T3" fmla="*/ 57 h 159"/>
                  <a:gd name="T4" fmla="*/ 45 w 82"/>
                  <a:gd name="T5" fmla="*/ 159 h 159"/>
                  <a:gd name="T6" fmla="*/ 0 w 82"/>
                  <a:gd name="T7" fmla="*/ 22 h 159"/>
                  <a:gd name="T8" fmla="*/ 30 w 82"/>
                  <a:gd name="T9" fmla="*/ 0 h 159"/>
                </a:gdLst>
                <a:ahLst/>
                <a:cxnLst>
                  <a:cxn ang="0">
                    <a:pos x="T0" y="T1"/>
                  </a:cxn>
                  <a:cxn ang="0">
                    <a:pos x="T2" y="T3"/>
                  </a:cxn>
                  <a:cxn ang="0">
                    <a:pos x="T4" y="T5"/>
                  </a:cxn>
                  <a:cxn ang="0">
                    <a:pos x="T6" y="T7"/>
                  </a:cxn>
                  <a:cxn ang="0">
                    <a:pos x="T8" y="T9"/>
                  </a:cxn>
                </a:cxnLst>
                <a:rect l="0" t="0" r="r" b="b"/>
                <a:pathLst>
                  <a:path w="82" h="159">
                    <a:moveTo>
                      <a:pt x="30" y="0"/>
                    </a:moveTo>
                    <a:lnTo>
                      <a:pt x="82" y="57"/>
                    </a:lnTo>
                    <a:lnTo>
                      <a:pt x="45" y="159"/>
                    </a:lnTo>
                    <a:lnTo>
                      <a:pt x="0" y="22"/>
                    </a:lnTo>
                    <a:lnTo>
                      <a:pt x="30"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2"/>
              <p:cNvSpPr/>
              <p:nvPr/>
            </p:nvSpPr>
            <p:spPr bwMode="auto">
              <a:xfrm>
                <a:off x="5678488" y="460375"/>
                <a:ext cx="250825" cy="639763"/>
              </a:xfrm>
              <a:custGeom>
                <a:avLst/>
                <a:gdLst>
                  <a:gd name="T0" fmla="*/ 76 w 158"/>
                  <a:gd name="T1" fmla="*/ 0 h 403"/>
                  <a:gd name="T2" fmla="*/ 158 w 158"/>
                  <a:gd name="T3" fmla="*/ 403 h 403"/>
                  <a:gd name="T4" fmla="*/ 21 w 158"/>
                  <a:gd name="T5" fmla="*/ 180 h 403"/>
                  <a:gd name="T6" fmla="*/ 40 w 158"/>
                  <a:gd name="T7" fmla="*/ 143 h 403"/>
                  <a:gd name="T8" fmla="*/ 0 w 158"/>
                  <a:gd name="T9" fmla="*/ 112 h 403"/>
                  <a:gd name="T10" fmla="*/ 54 w 158"/>
                  <a:gd name="T11" fmla="*/ 12 h 403"/>
                  <a:gd name="T12" fmla="*/ 76 w 158"/>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158" h="403">
                    <a:moveTo>
                      <a:pt x="76" y="0"/>
                    </a:moveTo>
                    <a:lnTo>
                      <a:pt x="158" y="403"/>
                    </a:lnTo>
                    <a:lnTo>
                      <a:pt x="21" y="180"/>
                    </a:lnTo>
                    <a:lnTo>
                      <a:pt x="40" y="143"/>
                    </a:lnTo>
                    <a:lnTo>
                      <a:pt x="0" y="112"/>
                    </a:lnTo>
                    <a:lnTo>
                      <a:pt x="54" y="12"/>
                    </a:lnTo>
                    <a:lnTo>
                      <a:pt x="76"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3"/>
              <p:cNvSpPr/>
              <p:nvPr/>
            </p:nvSpPr>
            <p:spPr bwMode="auto">
              <a:xfrm>
                <a:off x="5929313" y="430212"/>
                <a:ext cx="136525" cy="252413"/>
              </a:xfrm>
              <a:custGeom>
                <a:avLst/>
                <a:gdLst>
                  <a:gd name="T0" fmla="*/ 55 w 86"/>
                  <a:gd name="T1" fmla="*/ 0 h 159"/>
                  <a:gd name="T2" fmla="*/ 0 w 86"/>
                  <a:gd name="T3" fmla="*/ 57 h 159"/>
                  <a:gd name="T4" fmla="*/ 38 w 86"/>
                  <a:gd name="T5" fmla="*/ 159 h 159"/>
                  <a:gd name="T6" fmla="*/ 86 w 86"/>
                  <a:gd name="T7" fmla="*/ 19 h 159"/>
                  <a:gd name="T8" fmla="*/ 55 w 86"/>
                  <a:gd name="T9" fmla="*/ 0 h 159"/>
                </a:gdLst>
                <a:ahLst/>
                <a:cxnLst>
                  <a:cxn ang="0">
                    <a:pos x="T0" y="T1"/>
                  </a:cxn>
                  <a:cxn ang="0">
                    <a:pos x="T2" y="T3"/>
                  </a:cxn>
                  <a:cxn ang="0">
                    <a:pos x="T4" y="T5"/>
                  </a:cxn>
                  <a:cxn ang="0">
                    <a:pos x="T6" y="T7"/>
                  </a:cxn>
                  <a:cxn ang="0">
                    <a:pos x="T8" y="T9"/>
                  </a:cxn>
                </a:cxnLst>
                <a:rect l="0" t="0" r="r" b="b"/>
                <a:pathLst>
                  <a:path w="86" h="159">
                    <a:moveTo>
                      <a:pt x="55" y="0"/>
                    </a:moveTo>
                    <a:lnTo>
                      <a:pt x="0" y="57"/>
                    </a:lnTo>
                    <a:lnTo>
                      <a:pt x="38" y="159"/>
                    </a:lnTo>
                    <a:lnTo>
                      <a:pt x="86" y="19"/>
                    </a:lnTo>
                    <a:lnTo>
                      <a:pt x="5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4"/>
              <p:cNvSpPr/>
              <p:nvPr/>
            </p:nvSpPr>
            <p:spPr bwMode="auto">
              <a:xfrm>
                <a:off x="5876926" y="701675"/>
                <a:ext cx="109538" cy="398463"/>
              </a:xfrm>
              <a:custGeom>
                <a:avLst/>
                <a:gdLst>
                  <a:gd name="T0" fmla="*/ 17 w 69"/>
                  <a:gd name="T1" fmla="*/ 0 h 251"/>
                  <a:gd name="T2" fmla="*/ 52 w 69"/>
                  <a:gd name="T3" fmla="*/ 0 h 251"/>
                  <a:gd name="T4" fmla="*/ 69 w 69"/>
                  <a:gd name="T5" fmla="*/ 168 h 251"/>
                  <a:gd name="T6" fmla="*/ 33 w 69"/>
                  <a:gd name="T7" fmla="*/ 251 h 251"/>
                  <a:gd name="T8" fmla="*/ 0 w 69"/>
                  <a:gd name="T9" fmla="*/ 168 h 251"/>
                  <a:gd name="T10" fmla="*/ 17 w 69"/>
                  <a:gd name="T11" fmla="*/ 0 h 251"/>
                </a:gdLst>
                <a:ahLst/>
                <a:cxnLst>
                  <a:cxn ang="0">
                    <a:pos x="T0" y="T1"/>
                  </a:cxn>
                  <a:cxn ang="0">
                    <a:pos x="T2" y="T3"/>
                  </a:cxn>
                  <a:cxn ang="0">
                    <a:pos x="T4" y="T5"/>
                  </a:cxn>
                  <a:cxn ang="0">
                    <a:pos x="T6" y="T7"/>
                  </a:cxn>
                  <a:cxn ang="0">
                    <a:pos x="T8" y="T9"/>
                  </a:cxn>
                  <a:cxn ang="0">
                    <a:pos x="T10" y="T11"/>
                  </a:cxn>
                </a:cxnLst>
                <a:rect l="0" t="0" r="r" b="b"/>
                <a:pathLst>
                  <a:path w="69" h="251">
                    <a:moveTo>
                      <a:pt x="17" y="0"/>
                    </a:moveTo>
                    <a:lnTo>
                      <a:pt x="52" y="0"/>
                    </a:lnTo>
                    <a:lnTo>
                      <a:pt x="69" y="168"/>
                    </a:lnTo>
                    <a:lnTo>
                      <a:pt x="33" y="251"/>
                    </a:lnTo>
                    <a:lnTo>
                      <a:pt x="0" y="168"/>
                    </a:lnTo>
                    <a:lnTo>
                      <a:pt x="17" y="0"/>
                    </a:ln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5"/>
              <p:cNvSpPr/>
              <p:nvPr/>
            </p:nvSpPr>
            <p:spPr bwMode="auto">
              <a:xfrm>
                <a:off x="5799138" y="430212"/>
                <a:ext cx="130175" cy="211138"/>
              </a:xfrm>
              <a:custGeom>
                <a:avLst/>
                <a:gdLst>
                  <a:gd name="T0" fmla="*/ 30 w 82"/>
                  <a:gd name="T1" fmla="*/ 0 h 133"/>
                  <a:gd name="T2" fmla="*/ 82 w 82"/>
                  <a:gd name="T3" fmla="*/ 57 h 133"/>
                  <a:gd name="T4" fmla="*/ 45 w 82"/>
                  <a:gd name="T5" fmla="*/ 133 h 133"/>
                  <a:gd name="T6" fmla="*/ 0 w 82"/>
                  <a:gd name="T7" fmla="*/ 22 h 133"/>
                  <a:gd name="T8" fmla="*/ 30 w 82"/>
                  <a:gd name="T9" fmla="*/ 0 h 133"/>
                </a:gdLst>
                <a:ahLst/>
                <a:cxnLst>
                  <a:cxn ang="0">
                    <a:pos x="T0" y="T1"/>
                  </a:cxn>
                  <a:cxn ang="0">
                    <a:pos x="T2" y="T3"/>
                  </a:cxn>
                  <a:cxn ang="0">
                    <a:pos x="T4" y="T5"/>
                  </a:cxn>
                  <a:cxn ang="0">
                    <a:pos x="T6" y="T7"/>
                  </a:cxn>
                  <a:cxn ang="0">
                    <a:pos x="T8" y="T9"/>
                  </a:cxn>
                </a:cxnLst>
                <a:rect l="0" t="0" r="r" b="b"/>
                <a:pathLst>
                  <a:path w="82" h="133">
                    <a:moveTo>
                      <a:pt x="30" y="0"/>
                    </a:moveTo>
                    <a:lnTo>
                      <a:pt x="82" y="57"/>
                    </a:lnTo>
                    <a:lnTo>
                      <a:pt x="45" y="133"/>
                    </a:lnTo>
                    <a:lnTo>
                      <a:pt x="0" y="22"/>
                    </a:ln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6"/>
              <p:cNvSpPr/>
              <p:nvPr/>
            </p:nvSpPr>
            <p:spPr bwMode="auto">
              <a:xfrm>
                <a:off x="5700713" y="460375"/>
                <a:ext cx="228600" cy="639763"/>
              </a:xfrm>
              <a:custGeom>
                <a:avLst/>
                <a:gdLst>
                  <a:gd name="T0" fmla="*/ 62 w 144"/>
                  <a:gd name="T1" fmla="*/ 0 h 403"/>
                  <a:gd name="T2" fmla="*/ 144 w 144"/>
                  <a:gd name="T3" fmla="*/ 403 h 403"/>
                  <a:gd name="T4" fmla="*/ 21 w 144"/>
                  <a:gd name="T5" fmla="*/ 164 h 403"/>
                  <a:gd name="T6" fmla="*/ 40 w 144"/>
                  <a:gd name="T7" fmla="*/ 133 h 403"/>
                  <a:gd name="T8" fmla="*/ 0 w 144"/>
                  <a:gd name="T9" fmla="*/ 102 h 403"/>
                  <a:gd name="T10" fmla="*/ 40 w 144"/>
                  <a:gd name="T11" fmla="*/ 12 h 403"/>
                  <a:gd name="T12" fmla="*/ 62 w 144"/>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144" h="403">
                    <a:moveTo>
                      <a:pt x="62" y="0"/>
                    </a:moveTo>
                    <a:lnTo>
                      <a:pt x="144" y="403"/>
                    </a:lnTo>
                    <a:lnTo>
                      <a:pt x="21" y="164"/>
                    </a:lnTo>
                    <a:lnTo>
                      <a:pt x="40" y="133"/>
                    </a:lnTo>
                    <a:lnTo>
                      <a:pt x="0" y="102"/>
                    </a:lnTo>
                    <a:lnTo>
                      <a:pt x="40" y="12"/>
                    </a:lnTo>
                    <a:lnTo>
                      <a:pt x="6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7"/>
              <p:cNvSpPr/>
              <p:nvPr/>
            </p:nvSpPr>
            <p:spPr bwMode="auto">
              <a:xfrm>
                <a:off x="5929313" y="457200"/>
                <a:ext cx="257175" cy="642938"/>
              </a:xfrm>
              <a:custGeom>
                <a:avLst/>
                <a:gdLst>
                  <a:gd name="T0" fmla="*/ 88 w 162"/>
                  <a:gd name="T1" fmla="*/ 0 h 405"/>
                  <a:gd name="T2" fmla="*/ 0 w 162"/>
                  <a:gd name="T3" fmla="*/ 405 h 405"/>
                  <a:gd name="T4" fmla="*/ 140 w 162"/>
                  <a:gd name="T5" fmla="*/ 182 h 405"/>
                  <a:gd name="T6" fmla="*/ 121 w 162"/>
                  <a:gd name="T7" fmla="*/ 145 h 405"/>
                  <a:gd name="T8" fmla="*/ 162 w 162"/>
                  <a:gd name="T9" fmla="*/ 114 h 405"/>
                  <a:gd name="T10" fmla="*/ 119 w 162"/>
                  <a:gd name="T11" fmla="*/ 14 h 405"/>
                  <a:gd name="T12" fmla="*/ 88 w 162"/>
                  <a:gd name="T13" fmla="*/ 0 h 405"/>
                </a:gdLst>
                <a:ahLst/>
                <a:cxnLst>
                  <a:cxn ang="0">
                    <a:pos x="T0" y="T1"/>
                  </a:cxn>
                  <a:cxn ang="0">
                    <a:pos x="T2" y="T3"/>
                  </a:cxn>
                  <a:cxn ang="0">
                    <a:pos x="T4" y="T5"/>
                  </a:cxn>
                  <a:cxn ang="0">
                    <a:pos x="T6" y="T7"/>
                  </a:cxn>
                  <a:cxn ang="0">
                    <a:pos x="T8" y="T9"/>
                  </a:cxn>
                  <a:cxn ang="0">
                    <a:pos x="T10" y="T11"/>
                  </a:cxn>
                  <a:cxn ang="0">
                    <a:pos x="T12" y="T13"/>
                  </a:cxn>
                </a:cxnLst>
                <a:rect l="0" t="0" r="r" b="b"/>
                <a:pathLst>
                  <a:path w="162" h="405">
                    <a:moveTo>
                      <a:pt x="88" y="0"/>
                    </a:moveTo>
                    <a:lnTo>
                      <a:pt x="0" y="405"/>
                    </a:lnTo>
                    <a:lnTo>
                      <a:pt x="140" y="182"/>
                    </a:lnTo>
                    <a:lnTo>
                      <a:pt x="121" y="145"/>
                    </a:lnTo>
                    <a:lnTo>
                      <a:pt x="162" y="114"/>
                    </a:lnTo>
                    <a:lnTo>
                      <a:pt x="119" y="14"/>
                    </a:lnTo>
                    <a:lnTo>
                      <a:pt x="88"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8"/>
              <p:cNvSpPr/>
              <p:nvPr/>
            </p:nvSpPr>
            <p:spPr bwMode="auto">
              <a:xfrm>
                <a:off x="5929313" y="457200"/>
                <a:ext cx="230188" cy="642938"/>
              </a:xfrm>
              <a:custGeom>
                <a:avLst/>
                <a:gdLst>
                  <a:gd name="T0" fmla="*/ 88 w 145"/>
                  <a:gd name="T1" fmla="*/ 0 h 405"/>
                  <a:gd name="T2" fmla="*/ 0 w 145"/>
                  <a:gd name="T3" fmla="*/ 405 h 405"/>
                  <a:gd name="T4" fmla="*/ 126 w 145"/>
                  <a:gd name="T5" fmla="*/ 166 h 405"/>
                  <a:gd name="T6" fmla="*/ 105 w 145"/>
                  <a:gd name="T7" fmla="*/ 135 h 405"/>
                  <a:gd name="T8" fmla="*/ 145 w 145"/>
                  <a:gd name="T9" fmla="*/ 104 h 405"/>
                  <a:gd name="T10" fmla="*/ 119 w 145"/>
                  <a:gd name="T11" fmla="*/ 14 h 405"/>
                  <a:gd name="T12" fmla="*/ 88 w 145"/>
                  <a:gd name="T13" fmla="*/ 0 h 405"/>
                </a:gdLst>
                <a:ahLst/>
                <a:cxnLst>
                  <a:cxn ang="0">
                    <a:pos x="T0" y="T1"/>
                  </a:cxn>
                  <a:cxn ang="0">
                    <a:pos x="T2" y="T3"/>
                  </a:cxn>
                  <a:cxn ang="0">
                    <a:pos x="T4" y="T5"/>
                  </a:cxn>
                  <a:cxn ang="0">
                    <a:pos x="T6" y="T7"/>
                  </a:cxn>
                  <a:cxn ang="0">
                    <a:pos x="T8" y="T9"/>
                  </a:cxn>
                  <a:cxn ang="0">
                    <a:pos x="T10" y="T11"/>
                  </a:cxn>
                  <a:cxn ang="0">
                    <a:pos x="T12" y="T13"/>
                  </a:cxn>
                </a:cxnLst>
                <a:rect l="0" t="0" r="r" b="b"/>
                <a:pathLst>
                  <a:path w="145" h="405">
                    <a:moveTo>
                      <a:pt x="88" y="0"/>
                    </a:moveTo>
                    <a:lnTo>
                      <a:pt x="0" y="405"/>
                    </a:lnTo>
                    <a:lnTo>
                      <a:pt x="126" y="166"/>
                    </a:lnTo>
                    <a:lnTo>
                      <a:pt x="105" y="135"/>
                    </a:lnTo>
                    <a:lnTo>
                      <a:pt x="145" y="104"/>
                    </a:lnTo>
                    <a:lnTo>
                      <a:pt x="119" y="14"/>
                    </a:lnTo>
                    <a:lnTo>
                      <a:pt x="88"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79"/>
              <p:cNvSpPr/>
              <p:nvPr/>
            </p:nvSpPr>
            <p:spPr bwMode="auto">
              <a:xfrm>
                <a:off x="5929313" y="430212"/>
                <a:ext cx="136525" cy="211138"/>
              </a:xfrm>
              <a:custGeom>
                <a:avLst/>
                <a:gdLst>
                  <a:gd name="T0" fmla="*/ 55 w 86"/>
                  <a:gd name="T1" fmla="*/ 0 h 133"/>
                  <a:gd name="T2" fmla="*/ 0 w 86"/>
                  <a:gd name="T3" fmla="*/ 57 h 133"/>
                  <a:gd name="T4" fmla="*/ 41 w 86"/>
                  <a:gd name="T5" fmla="*/ 133 h 133"/>
                  <a:gd name="T6" fmla="*/ 86 w 86"/>
                  <a:gd name="T7" fmla="*/ 19 h 133"/>
                  <a:gd name="T8" fmla="*/ 55 w 86"/>
                  <a:gd name="T9" fmla="*/ 0 h 133"/>
                </a:gdLst>
                <a:ahLst/>
                <a:cxnLst>
                  <a:cxn ang="0">
                    <a:pos x="T0" y="T1"/>
                  </a:cxn>
                  <a:cxn ang="0">
                    <a:pos x="T2" y="T3"/>
                  </a:cxn>
                  <a:cxn ang="0">
                    <a:pos x="T4" y="T5"/>
                  </a:cxn>
                  <a:cxn ang="0">
                    <a:pos x="T6" y="T7"/>
                  </a:cxn>
                  <a:cxn ang="0">
                    <a:pos x="T8" y="T9"/>
                  </a:cxn>
                </a:cxnLst>
                <a:rect l="0" t="0" r="r" b="b"/>
                <a:pathLst>
                  <a:path w="86" h="133">
                    <a:moveTo>
                      <a:pt x="55" y="0"/>
                    </a:moveTo>
                    <a:lnTo>
                      <a:pt x="0" y="57"/>
                    </a:lnTo>
                    <a:lnTo>
                      <a:pt x="41" y="133"/>
                    </a:lnTo>
                    <a:lnTo>
                      <a:pt x="86" y="19"/>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0"/>
              <p:cNvSpPr/>
              <p:nvPr/>
            </p:nvSpPr>
            <p:spPr bwMode="auto">
              <a:xfrm>
                <a:off x="5892801" y="633412"/>
                <a:ext cx="79375" cy="71438"/>
              </a:xfrm>
              <a:custGeom>
                <a:avLst/>
                <a:gdLst>
                  <a:gd name="T0" fmla="*/ 3 w 21"/>
                  <a:gd name="T1" fmla="*/ 0 h 19"/>
                  <a:gd name="T2" fmla="*/ 18 w 21"/>
                  <a:gd name="T3" fmla="*/ 0 h 19"/>
                  <a:gd name="T4" fmla="*/ 18 w 21"/>
                  <a:gd name="T5" fmla="*/ 19 h 19"/>
                  <a:gd name="T6" fmla="*/ 3 w 21"/>
                  <a:gd name="T7" fmla="*/ 19 h 19"/>
                  <a:gd name="T8" fmla="*/ 3 w 21"/>
                  <a:gd name="T9" fmla="*/ 0 h 19"/>
                </a:gdLst>
                <a:ahLst/>
                <a:cxnLst>
                  <a:cxn ang="0">
                    <a:pos x="T0" y="T1"/>
                  </a:cxn>
                  <a:cxn ang="0">
                    <a:pos x="T2" y="T3"/>
                  </a:cxn>
                  <a:cxn ang="0">
                    <a:pos x="T4" y="T5"/>
                  </a:cxn>
                  <a:cxn ang="0">
                    <a:pos x="T6" y="T7"/>
                  </a:cxn>
                  <a:cxn ang="0">
                    <a:pos x="T8" y="T9"/>
                  </a:cxn>
                </a:cxnLst>
                <a:rect l="0" t="0" r="r" b="b"/>
                <a:pathLst>
                  <a:path w="21" h="19">
                    <a:moveTo>
                      <a:pt x="3" y="0"/>
                    </a:moveTo>
                    <a:cubicBezTo>
                      <a:pt x="18" y="0"/>
                      <a:pt x="18" y="0"/>
                      <a:pt x="18" y="0"/>
                    </a:cubicBezTo>
                    <a:cubicBezTo>
                      <a:pt x="21" y="7"/>
                      <a:pt x="21" y="13"/>
                      <a:pt x="18" y="19"/>
                    </a:cubicBezTo>
                    <a:cubicBezTo>
                      <a:pt x="3" y="19"/>
                      <a:pt x="3" y="19"/>
                      <a:pt x="3" y="19"/>
                    </a:cubicBezTo>
                    <a:cubicBezTo>
                      <a:pt x="0" y="13"/>
                      <a:pt x="0" y="7"/>
                      <a:pt x="3" y="0"/>
                    </a:cubicBez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81"/>
              <p:cNvSpPr/>
              <p:nvPr/>
            </p:nvSpPr>
            <p:spPr bwMode="auto">
              <a:xfrm>
                <a:off x="5918201" y="1092200"/>
                <a:ext cx="34925" cy="444500"/>
              </a:xfrm>
              <a:custGeom>
                <a:avLst/>
                <a:gdLst>
                  <a:gd name="T0" fmla="*/ 4 w 9"/>
                  <a:gd name="T1" fmla="*/ 118 h 118"/>
                  <a:gd name="T2" fmla="*/ 4 w 9"/>
                  <a:gd name="T3" fmla="*/ 0 h 118"/>
                  <a:gd name="T4" fmla="*/ 4 w 9"/>
                  <a:gd name="T5" fmla="*/ 118 h 118"/>
                </a:gdLst>
                <a:ahLst/>
                <a:cxnLst>
                  <a:cxn ang="0">
                    <a:pos x="T0" y="T1"/>
                  </a:cxn>
                  <a:cxn ang="0">
                    <a:pos x="T2" y="T3"/>
                  </a:cxn>
                  <a:cxn ang="0">
                    <a:pos x="T4" y="T5"/>
                  </a:cxn>
                </a:cxnLst>
                <a:rect l="0" t="0" r="r" b="b"/>
                <a:pathLst>
                  <a:path w="9" h="118">
                    <a:moveTo>
                      <a:pt x="4" y="118"/>
                    </a:moveTo>
                    <a:cubicBezTo>
                      <a:pt x="0" y="66"/>
                      <a:pt x="0" y="60"/>
                      <a:pt x="4" y="0"/>
                    </a:cubicBezTo>
                    <a:cubicBezTo>
                      <a:pt x="8" y="60"/>
                      <a:pt x="9" y="66"/>
                      <a:pt x="4" y="118"/>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2"/>
              <p:cNvSpPr/>
              <p:nvPr/>
            </p:nvSpPr>
            <p:spPr bwMode="auto">
              <a:xfrm>
                <a:off x="6115051" y="127000"/>
                <a:ext cx="74613" cy="131763"/>
              </a:xfrm>
              <a:custGeom>
                <a:avLst/>
                <a:gdLst>
                  <a:gd name="T0" fmla="*/ 14 w 20"/>
                  <a:gd name="T1" fmla="*/ 1 h 35"/>
                  <a:gd name="T2" fmla="*/ 18 w 20"/>
                  <a:gd name="T3" fmla="*/ 19 h 35"/>
                  <a:gd name="T4" fmla="*/ 7 w 20"/>
                  <a:gd name="T5" fmla="*/ 34 h 35"/>
                  <a:gd name="T6" fmla="*/ 2 w 20"/>
                  <a:gd name="T7" fmla="*/ 16 h 35"/>
                  <a:gd name="T8" fmla="*/ 14 w 20"/>
                  <a:gd name="T9" fmla="*/ 1 h 35"/>
                </a:gdLst>
                <a:ahLst/>
                <a:cxnLst>
                  <a:cxn ang="0">
                    <a:pos x="T0" y="T1"/>
                  </a:cxn>
                  <a:cxn ang="0">
                    <a:pos x="T2" y="T3"/>
                  </a:cxn>
                  <a:cxn ang="0">
                    <a:pos x="T4" y="T5"/>
                  </a:cxn>
                  <a:cxn ang="0">
                    <a:pos x="T6" y="T7"/>
                  </a:cxn>
                  <a:cxn ang="0">
                    <a:pos x="T8" y="T9"/>
                  </a:cxn>
                </a:cxnLst>
                <a:rect l="0" t="0" r="r" b="b"/>
                <a:pathLst>
                  <a:path w="20" h="35">
                    <a:moveTo>
                      <a:pt x="14" y="1"/>
                    </a:moveTo>
                    <a:cubicBezTo>
                      <a:pt x="18" y="2"/>
                      <a:pt x="20" y="10"/>
                      <a:pt x="18" y="19"/>
                    </a:cubicBezTo>
                    <a:cubicBezTo>
                      <a:pt x="16" y="28"/>
                      <a:pt x="11" y="35"/>
                      <a:pt x="7" y="34"/>
                    </a:cubicBezTo>
                    <a:cubicBezTo>
                      <a:pt x="2" y="33"/>
                      <a:pt x="0" y="25"/>
                      <a:pt x="2" y="16"/>
                    </a:cubicBezTo>
                    <a:cubicBezTo>
                      <a:pt x="4" y="7"/>
                      <a:pt x="10" y="0"/>
                      <a:pt x="14" y="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4"/>
              <p:cNvSpPr/>
              <p:nvPr/>
            </p:nvSpPr>
            <p:spPr bwMode="auto">
              <a:xfrm>
                <a:off x="5684838" y="-174625"/>
                <a:ext cx="490538" cy="354013"/>
              </a:xfrm>
              <a:custGeom>
                <a:avLst/>
                <a:gdLst>
                  <a:gd name="T0" fmla="*/ 128 w 130"/>
                  <a:gd name="T1" fmla="*/ 74 h 94"/>
                  <a:gd name="T2" fmla="*/ 65 w 130"/>
                  <a:gd name="T3" fmla="*/ 0 h 94"/>
                  <a:gd name="T4" fmla="*/ 3 w 130"/>
                  <a:gd name="T5" fmla="*/ 74 h 94"/>
                  <a:gd name="T6" fmla="*/ 12 w 130"/>
                  <a:gd name="T7" fmla="*/ 92 h 94"/>
                  <a:gd name="T8" fmla="*/ 18 w 130"/>
                  <a:gd name="T9" fmla="*/ 85 h 94"/>
                  <a:gd name="T10" fmla="*/ 36 w 130"/>
                  <a:gd name="T11" fmla="*/ 37 h 94"/>
                  <a:gd name="T12" fmla="*/ 65 w 130"/>
                  <a:gd name="T13" fmla="*/ 42 h 94"/>
                  <a:gd name="T14" fmla="*/ 94 w 130"/>
                  <a:gd name="T15" fmla="*/ 37 h 94"/>
                  <a:gd name="T16" fmla="*/ 112 w 130"/>
                  <a:gd name="T17" fmla="*/ 85 h 94"/>
                  <a:gd name="T18" fmla="*/ 117 w 130"/>
                  <a:gd name="T19" fmla="*/ 92 h 94"/>
                  <a:gd name="T20" fmla="*/ 128 w 130"/>
                  <a:gd name="T21"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94">
                    <a:moveTo>
                      <a:pt x="128" y="74"/>
                    </a:moveTo>
                    <a:cubicBezTo>
                      <a:pt x="130" y="36"/>
                      <a:pt x="114" y="0"/>
                      <a:pt x="65" y="0"/>
                    </a:cubicBezTo>
                    <a:cubicBezTo>
                      <a:pt x="17" y="0"/>
                      <a:pt x="0" y="36"/>
                      <a:pt x="3" y="74"/>
                    </a:cubicBezTo>
                    <a:cubicBezTo>
                      <a:pt x="7" y="75"/>
                      <a:pt x="11" y="83"/>
                      <a:pt x="12" y="92"/>
                    </a:cubicBezTo>
                    <a:cubicBezTo>
                      <a:pt x="16" y="94"/>
                      <a:pt x="18" y="93"/>
                      <a:pt x="18" y="85"/>
                    </a:cubicBezTo>
                    <a:cubicBezTo>
                      <a:pt x="18" y="62"/>
                      <a:pt x="21" y="42"/>
                      <a:pt x="36" y="37"/>
                    </a:cubicBezTo>
                    <a:cubicBezTo>
                      <a:pt x="51" y="32"/>
                      <a:pt x="54" y="42"/>
                      <a:pt x="65" y="42"/>
                    </a:cubicBezTo>
                    <a:cubicBezTo>
                      <a:pt x="76" y="42"/>
                      <a:pt x="80" y="33"/>
                      <a:pt x="94" y="37"/>
                    </a:cubicBezTo>
                    <a:cubicBezTo>
                      <a:pt x="109" y="41"/>
                      <a:pt x="112" y="62"/>
                      <a:pt x="112" y="85"/>
                    </a:cubicBezTo>
                    <a:cubicBezTo>
                      <a:pt x="112" y="92"/>
                      <a:pt x="114" y="94"/>
                      <a:pt x="117" y="92"/>
                    </a:cubicBezTo>
                    <a:cubicBezTo>
                      <a:pt x="119" y="82"/>
                      <a:pt x="124" y="75"/>
                      <a:pt x="128" y="74"/>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5"/>
              <p:cNvSpPr/>
              <p:nvPr/>
            </p:nvSpPr>
            <p:spPr bwMode="auto">
              <a:xfrm>
                <a:off x="5888038" y="-125413"/>
                <a:ext cx="219075" cy="300038"/>
              </a:xfrm>
              <a:custGeom>
                <a:avLst/>
                <a:gdLst>
                  <a:gd name="T0" fmla="*/ 55 w 58"/>
                  <a:gd name="T1" fmla="*/ 0 h 80"/>
                  <a:gd name="T2" fmla="*/ 0 w 58"/>
                  <a:gd name="T3" fmla="*/ 80 h 80"/>
                  <a:gd name="T4" fmla="*/ 22 w 58"/>
                  <a:gd name="T5" fmla="*/ 15 h 80"/>
                  <a:gd name="T6" fmla="*/ 55 w 58"/>
                  <a:gd name="T7" fmla="*/ 0 h 80"/>
                </a:gdLst>
                <a:ahLst/>
                <a:cxnLst>
                  <a:cxn ang="0">
                    <a:pos x="T0" y="T1"/>
                  </a:cxn>
                  <a:cxn ang="0">
                    <a:pos x="T2" y="T3"/>
                  </a:cxn>
                  <a:cxn ang="0">
                    <a:pos x="T4" y="T5"/>
                  </a:cxn>
                  <a:cxn ang="0">
                    <a:pos x="T6" y="T7"/>
                  </a:cxn>
                </a:cxnLst>
                <a:rect l="0" t="0" r="r" b="b"/>
                <a:pathLst>
                  <a:path w="58" h="80">
                    <a:moveTo>
                      <a:pt x="55" y="0"/>
                    </a:moveTo>
                    <a:cubicBezTo>
                      <a:pt x="58" y="22"/>
                      <a:pt x="24" y="69"/>
                      <a:pt x="0" y="80"/>
                    </a:cubicBezTo>
                    <a:cubicBezTo>
                      <a:pt x="16" y="71"/>
                      <a:pt x="26" y="39"/>
                      <a:pt x="22" y="15"/>
                    </a:cubicBezTo>
                    <a:cubicBezTo>
                      <a:pt x="21" y="9"/>
                      <a:pt x="58" y="4"/>
                      <a:pt x="55"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86"/>
              <p:cNvSpPr/>
              <p:nvPr/>
            </p:nvSpPr>
            <p:spPr bwMode="auto">
              <a:xfrm>
                <a:off x="5618163" y="-182563"/>
                <a:ext cx="420688" cy="417513"/>
              </a:xfrm>
              <a:custGeom>
                <a:avLst/>
                <a:gdLst>
                  <a:gd name="T0" fmla="*/ 111 w 112"/>
                  <a:gd name="T1" fmla="*/ 18 h 111"/>
                  <a:gd name="T2" fmla="*/ 8 w 112"/>
                  <a:gd name="T3" fmla="*/ 111 h 111"/>
                  <a:gd name="T4" fmla="*/ 75 w 112"/>
                  <a:gd name="T5" fmla="*/ 23 h 111"/>
                  <a:gd name="T6" fmla="*/ 111 w 112"/>
                  <a:gd name="T7" fmla="*/ 18 h 111"/>
                </a:gdLst>
                <a:ahLst/>
                <a:cxnLst>
                  <a:cxn ang="0">
                    <a:pos x="T0" y="T1"/>
                  </a:cxn>
                  <a:cxn ang="0">
                    <a:pos x="T2" y="T3"/>
                  </a:cxn>
                  <a:cxn ang="0">
                    <a:pos x="T4" y="T5"/>
                  </a:cxn>
                  <a:cxn ang="0">
                    <a:pos x="T6" y="T7"/>
                  </a:cxn>
                </a:cxnLst>
                <a:rect l="0" t="0" r="r" b="b"/>
                <a:pathLst>
                  <a:path w="112" h="111">
                    <a:moveTo>
                      <a:pt x="111" y="18"/>
                    </a:moveTo>
                    <a:cubicBezTo>
                      <a:pt x="108" y="40"/>
                      <a:pt x="35" y="107"/>
                      <a:pt x="8" y="111"/>
                    </a:cubicBezTo>
                    <a:cubicBezTo>
                      <a:pt x="0" y="0"/>
                      <a:pt x="68" y="46"/>
                      <a:pt x="75" y="23"/>
                    </a:cubicBezTo>
                    <a:cubicBezTo>
                      <a:pt x="76" y="18"/>
                      <a:pt x="112" y="23"/>
                      <a:pt x="111" y="1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7"/>
              <p:cNvSpPr/>
              <p:nvPr/>
            </p:nvSpPr>
            <p:spPr bwMode="auto">
              <a:xfrm>
                <a:off x="5959476" y="-166688"/>
                <a:ext cx="268288" cy="409575"/>
              </a:xfrm>
              <a:custGeom>
                <a:avLst/>
                <a:gdLst>
                  <a:gd name="T0" fmla="*/ 2 w 71"/>
                  <a:gd name="T1" fmla="*/ 0 h 109"/>
                  <a:gd name="T2" fmla="*/ 62 w 71"/>
                  <a:gd name="T3" fmla="*/ 109 h 109"/>
                  <a:gd name="T4" fmla="*/ 36 w 71"/>
                  <a:gd name="T5" fmla="*/ 13 h 109"/>
                  <a:gd name="T6" fmla="*/ 2 w 71"/>
                  <a:gd name="T7" fmla="*/ 0 h 109"/>
                </a:gdLst>
                <a:ahLst/>
                <a:cxnLst>
                  <a:cxn ang="0">
                    <a:pos x="T0" y="T1"/>
                  </a:cxn>
                  <a:cxn ang="0">
                    <a:pos x="T2" y="T3"/>
                  </a:cxn>
                  <a:cxn ang="0">
                    <a:pos x="T4" y="T5"/>
                  </a:cxn>
                  <a:cxn ang="0">
                    <a:pos x="T6" y="T7"/>
                  </a:cxn>
                </a:cxnLst>
                <a:rect l="0" t="0" r="r" b="b"/>
                <a:pathLst>
                  <a:path w="71" h="109">
                    <a:moveTo>
                      <a:pt x="2" y="0"/>
                    </a:moveTo>
                    <a:cubicBezTo>
                      <a:pt x="1" y="22"/>
                      <a:pt x="36" y="100"/>
                      <a:pt x="62" y="109"/>
                    </a:cubicBezTo>
                    <a:cubicBezTo>
                      <a:pt x="71" y="30"/>
                      <a:pt x="51" y="19"/>
                      <a:pt x="36" y="13"/>
                    </a:cubicBezTo>
                    <a:cubicBezTo>
                      <a:pt x="31" y="11"/>
                      <a:pt x="0" y="5"/>
                      <a:pt x="2"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spd="slow" advTm="8023">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Line 6"/>
          <p:cNvSpPr>
            <a:spLocks noChangeShapeType="1"/>
          </p:cNvSpPr>
          <p:nvPr/>
        </p:nvSpPr>
        <p:spPr bwMode="auto">
          <a:xfrm>
            <a:off x="3315969" y="1"/>
            <a:ext cx="0" cy="5805263"/>
          </a:xfrm>
          <a:prstGeom prst="line">
            <a:avLst/>
          </a:prstGeom>
          <a:noFill/>
          <a:ln w="12700" cap="flat">
            <a:solidFill>
              <a:srgbClr val="716F6E"/>
            </a:solidFill>
            <a:prstDash val="dash"/>
            <a:miter lim="800000"/>
            <a:tailEnd type="triangle"/>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92" name="组合 91"/>
          <p:cNvGrpSpPr/>
          <p:nvPr/>
        </p:nvGrpSpPr>
        <p:grpSpPr>
          <a:xfrm>
            <a:off x="3168332" y="1016976"/>
            <a:ext cx="288925" cy="288925"/>
            <a:chOff x="957263" y="3209925"/>
            <a:chExt cx="288925" cy="288925"/>
          </a:xfrm>
          <a:solidFill>
            <a:schemeClr val="accent4"/>
          </a:solidFill>
        </p:grpSpPr>
        <p:sp>
          <p:nvSpPr>
            <p:cNvPr id="93"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94"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99" name="组合 98"/>
          <p:cNvGrpSpPr/>
          <p:nvPr/>
        </p:nvGrpSpPr>
        <p:grpSpPr>
          <a:xfrm>
            <a:off x="3168332" y="2249802"/>
            <a:ext cx="288925" cy="288925"/>
            <a:chOff x="957263" y="3209925"/>
            <a:chExt cx="288925" cy="288925"/>
          </a:xfrm>
          <a:solidFill>
            <a:schemeClr val="accent4"/>
          </a:solidFill>
        </p:grpSpPr>
        <p:sp>
          <p:nvSpPr>
            <p:cNvPr id="100"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101"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103" name="文本框 102"/>
          <p:cNvSpPr txBox="1"/>
          <p:nvPr/>
        </p:nvSpPr>
        <p:spPr>
          <a:xfrm>
            <a:off x="1779830" y="961383"/>
            <a:ext cx="1313296"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4</a:t>
            </a:r>
            <a:endParaRPr lang="zh-CN" altLang="en-US" dirty="0"/>
          </a:p>
        </p:txBody>
      </p:sp>
      <p:sp>
        <p:nvSpPr>
          <p:cNvPr id="104" name="文本框 103"/>
          <p:cNvSpPr txBox="1"/>
          <p:nvPr/>
        </p:nvSpPr>
        <p:spPr>
          <a:xfrm>
            <a:off x="1779830" y="2215732"/>
            <a:ext cx="1313295"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5</a:t>
            </a:r>
            <a:endParaRPr lang="en-US" altLang="zh-CN" dirty="0"/>
          </a:p>
        </p:txBody>
      </p:sp>
      <p:sp>
        <p:nvSpPr>
          <p:cNvPr id="105" name="矩形 104"/>
          <p:cNvSpPr/>
          <p:nvPr/>
        </p:nvSpPr>
        <p:spPr>
          <a:xfrm>
            <a:off x="3545158" y="940910"/>
            <a:ext cx="5224626" cy="646331"/>
          </a:xfrm>
          <a:prstGeom prst="rect">
            <a:avLst/>
          </a:prstGeom>
        </p:spPr>
        <p:txBody>
          <a:bodyPr wrap="square">
            <a:spAutoFit/>
          </a:bodyPr>
          <a:lstStyle/>
          <a:p>
            <a:pPr algn="just" eaLnBrk="1"/>
            <a:r>
              <a:rPr lang="zh-CN" altLang="en-US">
                <a:latin typeface="微软雅黑" panose="020B0503020204020204" pitchFamily="34" charset="-122"/>
                <a:ea typeface="微软雅黑" panose="020B0503020204020204" pitchFamily="34" charset="-122"/>
              </a:rPr>
              <a:t>通过改进服务流程，进行员工培训等，进一步改进和提高企业绩效。</a:t>
            </a:r>
            <a:endParaRPr lang="zh-CN" altLang="en-US">
              <a:latin typeface="微软雅黑" panose="020B0503020204020204" pitchFamily="34" charset="-122"/>
              <a:ea typeface="微软雅黑" panose="020B0503020204020204" pitchFamily="34" charset="-122"/>
            </a:endParaRPr>
          </a:p>
        </p:txBody>
      </p:sp>
      <p:sp>
        <p:nvSpPr>
          <p:cNvPr id="106" name="矩形 105"/>
          <p:cNvSpPr/>
          <p:nvPr/>
        </p:nvSpPr>
        <p:spPr>
          <a:xfrm>
            <a:off x="3545158" y="2150474"/>
            <a:ext cx="5224626" cy="369332"/>
          </a:xfrm>
          <a:prstGeom prst="rect">
            <a:avLst/>
          </a:prstGeom>
        </p:spPr>
        <p:txBody>
          <a:bodyPr wrap="square">
            <a:spAutoFit/>
          </a:bodyPr>
          <a:lstStyle/>
          <a:p>
            <a:pPr algn="just"/>
            <a:r>
              <a:rPr lang="zh-CN" altLang="en-US">
                <a:latin typeface="微软雅黑" panose="020B0503020204020204" pitchFamily="34" charset="-122"/>
                <a:ea typeface="微软雅黑" panose="020B0503020204020204" pitchFamily="34" charset="-122"/>
              </a:rPr>
              <a:t>关注顾客的需求变化，及时调整服务目标。</a:t>
            </a:r>
            <a:endParaRPr lang="zh-CN" altLang="en-US">
              <a:latin typeface="微软雅黑" panose="020B0503020204020204" pitchFamily="34" charset="-122"/>
              <a:ea typeface="微软雅黑" panose="020B0503020204020204" pitchFamily="34" charset="-122"/>
            </a:endParaRPr>
          </a:p>
        </p:txBody>
      </p:sp>
      <p:grpSp>
        <p:nvGrpSpPr>
          <p:cNvPr id="117" name="组合 116"/>
          <p:cNvGrpSpPr/>
          <p:nvPr/>
        </p:nvGrpSpPr>
        <p:grpSpPr>
          <a:xfrm>
            <a:off x="3168332" y="3275626"/>
            <a:ext cx="288925" cy="288925"/>
            <a:chOff x="957263" y="3209925"/>
            <a:chExt cx="288925" cy="288925"/>
          </a:xfrm>
          <a:solidFill>
            <a:schemeClr val="accent4"/>
          </a:solidFill>
        </p:grpSpPr>
        <p:sp>
          <p:nvSpPr>
            <p:cNvPr id="118"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119"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120" name="文本框 119"/>
          <p:cNvSpPr txBox="1"/>
          <p:nvPr/>
        </p:nvSpPr>
        <p:spPr>
          <a:xfrm>
            <a:off x="1779830" y="3241556"/>
            <a:ext cx="1313295"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6</a:t>
            </a:r>
            <a:endParaRPr lang="en-US" altLang="zh-CN" dirty="0"/>
          </a:p>
        </p:txBody>
      </p:sp>
      <p:sp>
        <p:nvSpPr>
          <p:cNvPr id="121" name="矩形 120"/>
          <p:cNvSpPr/>
          <p:nvPr/>
        </p:nvSpPr>
        <p:spPr>
          <a:xfrm>
            <a:off x="3545158" y="3176298"/>
            <a:ext cx="3849368" cy="923330"/>
          </a:xfrm>
          <a:prstGeom prst="rect">
            <a:avLst/>
          </a:prstGeom>
        </p:spPr>
        <p:txBody>
          <a:bodyPr wrap="square">
            <a:spAutoFit/>
          </a:bodyPr>
          <a:lstStyle/>
          <a:p>
            <a:pPr algn="just"/>
            <a:r>
              <a:rPr lang="zh-CN" altLang="en-US">
                <a:latin typeface="微软雅黑" panose="020B0503020204020204" pitchFamily="34" charset="-122"/>
                <a:ea typeface="微软雅黑" panose="020B0503020204020204" pitchFamily="34" charset="-122"/>
              </a:rPr>
              <a:t>在不引起客户反感的情况下，用多种方式增加顾客的退出成本，比如赠送代金券，让客户退出更有顾虑。</a:t>
            </a:r>
            <a:endParaRPr lang="zh-CN" altLang="en-US">
              <a:latin typeface="微软雅黑" panose="020B0503020204020204" pitchFamily="34" charset="-122"/>
              <a:ea typeface="微软雅黑" panose="020B0503020204020204" pitchFamily="34" charset="-122"/>
            </a:endParaRPr>
          </a:p>
        </p:txBody>
      </p:sp>
      <p:grpSp>
        <p:nvGrpSpPr>
          <p:cNvPr id="73" name="组合 72"/>
          <p:cNvGrpSpPr/>
          <p:nvPr/>
        </p:nvGrpSpPr>
        <p:grpSpPr>
          <a:xfrm>
            <a:off x="3168332" y="4502847"/>
            <a:ext cx="288925" cy="288925"/>
            <a:chOff x="957263" y="3209925"/>
            <a:chExt cx="288925" cy="288925"/>
          </a:xfrm>
          <a:solidFill>
            <a:schemeClr val="accent4"/>
          </a:solidFill>
        </p:grpSpPr>
        <p:sp>
          <p:nvSpPr>
            <p:cNvPr id="74" name="Oval 15"/>
            <p:cNvSpPr>
              <a:spLocks noChangeArrowheads="1"/>
            </p:cNvSpPr>
            <p:nvPr/>
          </p:nvSpPr>
          <p:spPr bwMode="auto">
            <a:xfrm>
              <a:off x="957263" y="3209925"/>
              <a:ext cx="288925" cy="288925"/>
            </a:xfrm>
            <a:prstGeom prst="ellipse">
              <a:avLst/>
            </a:prstGeom>
            <a:solidFill>
              <a:schemeClr val="accent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a:p>
          </p:txBody>
        </p:sp>
        <p:sp>
          <p:nvSpPr>
            <p:cNvPr id="75"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76" name="文本框 75"/>
          <p:cNvSpPr txBox="1"/>
          <p:nvPr/>
        </p:nvSpPr>
        <p:spPr>
          <a:xfrm>
            <a:off x="1779830" y="4468777"/>
            <a:ext cx="1313295" cy="369332"/>
          </a:xfrm>
          <a:prstGeom prst="rect">
            <a:avLst/>
          </a:prstGeom>
          <a:gradFill>
            <a:gsLst>
              <a:gs pos="56000">
                <a:schemeClr val="accent5">
                  <a:lumMod val="98000"/>
                  <a:lumOff val="2000"/>
                </a:schemeClr>
              </a:gs>
              <a:gs pos="0">
                <a:schemeClr val="accent5">
                  <a:lumMod val="85000"/>
                  <a:lumOff val="15000"/>
                </a:schemeClr>
              </a:gs>
              <a:gs pos="100000">
                <a:schemeClr val="accent5">
                  <a:lumMod val="85000"/>
                </a:schemeClr>
              </a:gs>
            </a:gsLst>
            <a:lin ang="5400000" scaled="1"/>
          </a:gra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STEP 7</a:t>
            </a:r>
            <a:endParaRPr lang="en-US" altLang="zh-CN" dirty="0"/>
          </a:p>
        </p:txBody>
      </p:sp>
      <p:sp>
        <p:nvSpPr>
          <p:cNvPr id="77" name="矩形 76"/>
          <p:cNvSpPr/>
          <p:nvPr/>
        </p:nvSpPr>
        <p:spPr>
          <a:xfrm>
            <a:off x="3545157" y="4403519"/>
            <a:ext cx="3849365" cy="646331"/>
          </a:xfrm>
          <a:prstGeom prst="rect">
            <a:avLst/>
          </a:prstGeom>
        </p:spPr>
        <p:txBody>
          <a:bodyPr wrap="square">
            <a:spAutoFit/>
          </a:bodyPr>
          <a:lstStyle/>
          <a:p>
            <a:pPr algn="just"/>
            <a:r>
              <a:rPr lang="zh-CN" altLang="en-US">
                <a:latin typeface="微软雅黑" panose="020B0503020204020204" pitchFamily="34" charset="-122"/>
                <a:ea typeface="微软雅黑" panose="020B0503020204020204" pitchFamily="34" charset="-122"/>
              </a:rPr>
              <a:t>考核顾客留住计划的实施情况，并根据实施结果随之调整。</a:t>
            </a:r>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flipH="1">
            <a:off x="9252033" y="1505436"/>
            <a:ext cx="2958323" cy="5266855"/>
            <a:chOff x="3909202" y="-479425"/>
            <a:chExt cx="1987550" cy="3538538"/>
          </a:xfrm>
        </p:grpSpPr>
        <p:grpSp>
          <p:nvGrpSpPr>
            <p:cNvPr id="25" name="组合 24"/>
            <p:cNvGrpSpPr/>
            <p:nvPr/>
          </p:nvGrpSpPr>
          <p:grpSpPr>
            <a:xfrm>
              <a:off x="4806140" y="-325438"/>
              <a:ext cx="1090612" cy="1214438"/>
              <a:chOff x="6115051" y="-122238"/>
              <a:chExt cx="1090612" cy="1214438"/>
            </a:xfrm>
          </p:grpSpPr>
          <p:sp>
            <p:nvSpPr>
              <p:cNvPr id="63" name="Freeform 52"/>
              <p:cNvSpPr/>
              <p:nvPr/>
            </p:nvSpPr>
            <p:spPr bwMode="auto">
              <a:xfrm>
                <a:off x="6897688" y="393700"/>
                <a:ext cx="161925" cy="176213"/>
              </a:xfrm>
              <a:custGeom>
                <a:avLst/>
                <a:gdLst>
                  <a:gd name="T0" fmla="*/ 40 w 43"/>
                  <a:gd name="T1" fmla="*/ 2 h 47"/>
                  <a:gd name="T2" fmla="*/ 40 w 43"/>
                  <a:gd name="T3" fmla="*/ 2 h 47"/>
                  <a:gd name="T4" fmla="*/ 41 w 43"/>
                  <a:gd name="T5" fmla="*/ 9 h 47"/>
                  <a:gd name="T6" fmla="*/ 12 w 43"/>
                  <a:gd name="T7" fmla="*/ 44 h 47"/>
                  <a:gd name="T8" fmla="*/ 3 w 43"/>
                  <a:gd name="T9" fmla="*/ 45 h 47"/>
                  <a:gd name="T10" fmla="*/ 3 w 43"/>
                  <a:gd name="T11" fmla="*/ 45 h 47"/>
                  <a:gd name="T12" fmla="*/ 2 w 43"/>
                  <a:gd name="T13" fmla="*/ 38 h 47"/>
                  <a:gd name="T14" fmla="*/ 31 w 43"/>
                  <a:gd name="T15" fmla="*/ 3 h 47"/>
                  <a:gd name="T16" fmla="*/ 40 w 43"/>
                  <a:gd name="T17"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7">
                    <a:moveTo>
                      <a:pt x="40" y="2"/>
                    </a:moveTo>
                    <a:cubicBezTo>
                      <a:pt x="40" y="2"/>
                      <a:pt x="40" y="2"/>
                      <a:pt x="40" y="2"/>
                    </a:cubicBezTo>
                    <a:cubicBezTo>
                      <a:pt x="42" y="4"/>
                      <a:pt x="43" y="7"/>
                      <a:pt x="41" y="9"/>
                    </a:cubicBezTo>
                    <a:cubicBezTo>
                      <a:pt x="12" y="44"/>
                      <a:pt x="12" y="44"/>
                      <a:pt x="12" y="44"/>
                    </a:cubicBezTo>
                    <a:cubicBezTo>
                      <a:pt x="10" y="46"/>
                      <a:pt x="6" y="47"/>
                      <a:pt x="3" y="45"/>
                    </a:cubicBezTo>
                    <a:cubicBezTo>
                      <a:pt x="3" y="45"/>
                      <a:pt x="3" y="45"/>
                      <a:pt x="3" y="45"/>
                    </a:cubicBezTo>
                    <a:cubicBezTo>
                      <a:pt x="0" y="43"/>
                      <a:pt x="0" y="40"/>
                      <a:pt x="2" y="38"/>
                    </a:cubicBezTo>
                    <a:cubicBezTo>
                      <a:pt x="31" y="3"/>
                      <a:pt x="31" y="3"/>
                      <a:pt x="31" y="3"/>
                    </a:cubicBezTo>
                    <a:cubicBezTo>
                      <a:pt x="33" y="1"/>
                      <a:pt x="37" y="0"/>
                      <a:pt x="40" y="2"/>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3"/>
              <p:cNvSpPr/>
              <p:nvPr/>
            </p:nvSpPr>
            <p:spPr bwMode="auto">
              <a:xfrm>
                <a:off x="6780213" y="490537"/>
                <a:ext cx="241300" cy="255588"/>
              </a:xfrm>
              <a:custGeom>
                <a:avLst/>
                <a:gdLst>
                  <a:gd name="T0" fmla="*/ 0 w 64"/>
                  <a:gd name="T1" fmla="*/ 52 h 68"/>
                  <a:gd name="T2" fmla="*/ 20 w 64"/>
                  <a:gd name="T3" fmla="*/ 68 h 68"/>
                  <a:gd name="T4" fmla="*/ 40 w 64"/>
                  <a:gd name="T5" fmla="*/ 55 h 68"/>
                  <a:gd name="T6" fmla="*/ 64 w 64"/>
                  <a:gd name="T7" fmla="*/ 7 h 68"/>
                  <a:gd name="T8" fmla="*/ 47 w 64"/>
                  <a:gd name="T9" fmla="*/ 0 h 68"/>
                  <a:gd name="T10" fmla="*/ 10 w 64"/>
                  <a:gd name="T11" fmla="*/ 23 h 68"/>
                  <a:gd name="T12" fmla="*/ 0 w 64"/>
                  <a:gd name="T13" fmla="*/ 52 h 68"/>
                </a:gdLst>
                <a:ahLst/>
                <a:cxnLst>
                  <a:cxn ang="0">
                    <a:pos x="T0" y="T1"/>
                  </a:cxn>
                  <a:cxn ang="0">
                    <a:pos x="T2" y="T3"/>
                  </a:cxn>
                  <a:cxn ang="0">
                    <a:pos x="T4" y="T5"/>
                  </a:cxn>
                  <a:cxn ang="0">
                    <a:pos x="T6" y="T7"/>
                  </a:cxn>
                  <a:cxn ang="0">
                    <a:pos x="T8" y="T9"/>
                  </a:cxn>
                  <a:cxn ang="0">
                    <a:pos x="T10" y="T11"/>
                  </a:cxn>
                  <a:cxn ang="0">
                    <a:pos x="T12" y="T13"/>
                  </a:cxn>
                </a:cxnLst>
                <a:rect l="0" t="0" r="r" b="b"/>
                <a:pathLst>
                  <a:path w="64" h="68">
                    <a:moveTo>
                      <a:pt x="0" y="52"/>
                    </a:moveTo>
                    <a:cubicBezTo>
                      <a:pt x="20" y="68"/>
                      <a:pt x="20" y="68"/>
                      <a:pt x="20" y="68"/>
                    </a:cubicBezTo>
                    <a:cubicBezTo>
                      <a:pt x="40" y="55"/>
                      <a:pt x="40" y="55"/>
                      <a:pt x="40" y="55"/>
                    </a:cubicBezTo>
                    <a:cubicBezTo>
                      <a:pt x="50" y="47"/>
                      <a:pt x="60" y="19"/>
                      <a:pt x="64" y="7"/>
                    </a:cubicBezTo>
                    <a:cubicBezTo>
                      <a:pt x="47" y="0"/>
                      <a:pt x="47" y="0"/>
                      <a:pt x="47" y="0"/>
                    </a:cubicBezTo>
                    <a:cubicBezTo>
                      <a:pt x="10" y="23"/>
                      <a:pt x="10" y="23"/>
                      <a:pt x="10" y="23"/>
                    </a:cubicBezTo>
                    <a:lnTo>
                      <a:pt x="0" y="52"/>
                    </a:lnTo>
                    <a:close/>
                  </a:path>
                </a:pathLst>
              </a:custGeom>
              <a:solidFill>
                <a:srgbClr val="D1A8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4"/>
              <p:cNvSpPr/>
              <p:nvPr/>
            </p:nvSpPr>
            <p:spPr bwMode="auto">
              <a:xfrm>
                <a:off x="6799263" y="-122238"/>
                <a:ext cx="406400" cy="955675"/>
              </a:xfrm>
              <a:custGeom>
                <a:avLst/>
                <a:gdLst>
                  <a:gd name="T0" fmla="*/ 247 w 256"/>
                  <a:gd name="T1" fmla="*/ 0 h 602"/>
                  <a:gd name="T2" fmla="*/ 256 w 256"/>
                  <a:gd name="T3" fmla="*/ 5 h 602"/>
                  <a:gd name="T4" fmla="*/ 24 w 256"/>
                  <a:gd name="T5" fmla="*/ 602 h 602"/>
                  <a:gd name="T6" fmla="*/ 0 w 256"/>
                  <a:gd name="T7" fmla="*/ 592 h 602"/>
                  <a:gd name="T8" fmla="*/ 247 w 256"/>
                  <a:gd name="T9" fmla="*/ 0 h 602"/>
                </a:gdLst>
                <a:ahLst/>
                <a:cxnLst>
                  <a:cxn ang="0">
                    <a:pos x="T0" y="T1"/>
                  </a:cxn>
                  <a:cxn ang="0">
                    <a:pos x="T2" y="T3"/>
                  </a:cxn>
                  <a:cxn ang="0">
                    <a:pos x="T4" y="T5"/>
                  </a:cxn>
                  <a:cxn ang="0">
                    <a:pos x="T6" y="T7"/>
                  </a:cxn>
                  <a:cxn ang="0">
                    <a:pos x="T8" y="T9"/>
                  </a:cxn>
                </a:cxnLst>
                <a:rect l="0" t="0" r="r" b="b"/>
                <a:pathLst>
                  <a:path w="256" h="602">
                    <a:moveTo>
                      <a:pt x="247" y="0"/>
                    </a:moveTo>
                    <a:lnTo>
                      <a:pt x="256" y="5"/>
                    </a:lnTo>
                    <a:lnTo>
                      <a:pt x="24" y="602"/>
                    </a:lnTo>
                    <a:lnTo>
                      <a:pt x="0" y="592"/>
                    </a:lnTo>
                    <a:lnTo>
                      <a:pt x="247" y="0"/>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55"/>
              <p:cNvSpPr/>
              <p:nvPr/>
            </p:nvSpPr>
            <p:spPr bwMode="auto">
              <a:xfrm>
                <a:off x="6810376" y="442912"/>
                <a:ext cx="139700" cy="173038"/>
              </a:xfrm>
              <a:custGeom>
                <a:avLst/>
                <a:gdLst>
                  <a:gd name="T0" fmla="*/ 3 w 37"/>
                  <a:gd name="T1" fmla="*/ 43 h 46"/>
                  <a:gd name="T2" fmla="*/ 5 w 37"/>
                  <a:gd name="T3" fmla="*/ 46 h 46"/>
                  <a:gd name="T4" fmla="*/ 9 w 37"/>
                  <a:gd name="T5" fmla="*/ 43 h 46"/>
                  <a:gd name="T6" fmla="*/ 34 w 37"/>
                  <a:gd name="T7" fmla="*/ 16 h 46"/>
                  <a:gd name="T8" fmla="*/ 36 w 37"/>
                  <a:gd name="T9" fmla="*/ 7 h 46"/>
                  <a:gd name="T10" fmla="*/ 31 w 37"/>
                  <a:gd name="T11" fmla="*/ 2 h 46"/>
                  <a:gd name="T12" fmla="*/ 2 w 37"/>
                  <a:gd name="T13" fmla="*/ 33 h 46"/>
                  <a:gd name="T14" fmla="*/ 3 w 37"/>
                  <a:gd name="T15" fmla="*/ 4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6">
                    <a:moveTo>
                      <a:pt x="3" y="43"/>
                    </a:moveTo>
                    <a:cubicBezTo>
                      <a:pt x="5" y="46"/>
                      <a:pt x="5" y="46"/>
                      <a:pt x="5" y="46"/>
                    </a:cubicBezTo>
                    <a:cubicBezTo>
                      <a:pt x="9" y="43"/>
                      <a:pt x="9" y="43"/>
                      <a:pt x="9" y="43"/>
                    </a:cubicBezTo>
                    <a:cubicBezTo>
                      <a:pt x="34" y="16"/>
                      <a:pt x="34" y="16"/>
                      <a:pt x="34" y="16"/>
                    </a:cubicBezTo>
                    <a:cubicBezTo>
                      <a:pt x="37" y="13"/>
                      <a:pt x="37" y="10"/>
                      <a:pt x="36" y="7"/>
                    </a:cubicBezTo>
                    <a:cubicBezTo>
                      <a:pt x="36" y="5"/>
                      <a:pt x="32" y="0"/>
                      <a:pt x="31" y="2"/>
                    </a:cubicBezTo>
                    <a:cubicBezTo>
                      <a:pt x="2" y="33"/>
                      <a:pt x="2" y="33"/>
                      <a:pt x="2" y="33"/>
                    </a:cubicBezTo>
                    <a:cubicBezTo>
                      <a:pt x="0" y="35"/>
                      <a:pt x="0" y="40"/>
                      <a:pt x="3" y="4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6"/>
              <p:cNvSpPr/>
              <p:nvPr/>
            </p:nvSpPr>
            <p:spPr bwMode="auto">
              <a:xfrm>
                <a:off x="6908801" y="446087"/>
                <a:ext cx="30163" cy="33338"/>
              </a:xfrm>
              <a:custGeom>
                <a:avLst/>
                <a:gdLst>
                  <a:gd name="T0" fmla="*/ 7 w 8"/>
                  <a:gd name="T1" fmla="*/ 0 h 9"/>
                  <a:gd name="T2" fmla="*/ 5 w 8"/>
                  <a:gd name="T3" fmla="*/ 0 h 9"/>
                  <a:gd name="T4" fmla="*/ 0 w 8"/>
                  <a:gd name="T5" fmla="*/ 7 h 9"/>
                  <a:gd name="T6" fmla="*/ 7 w 8"/>
                  <a:gd name="T7" fmla="*/ 3 h 9"/>
                  <a:gd name="T8" fmla="*/ 7 w 8"/>
                  <a:gd name="T9" fmla="*/ 0 h 9"/>
                </a:gdLst>
                <a:ahLst/>
                <a:cxnLst>
                  <a:cxn ang="0">
                    <a:pos x="T0" y="T1"/>
                  </a:cxn>
                  <a:cxn ang="0">
                    <a:pos x="T2" y="T3"/>
                  </a:cxn>
                  <a:cxn ang="0">
                    <a:pos x="T4" y="T5"/>
                  </a:cxn>
                  <a:cxn ang="0">
                    <a:pos x="T6" y="T7"/>
                  </a:cxn>
                  <a:cxn ang="0">
                    <a:pos x="T8" y="T9"/>
                  </a:cxn>
                </a:cxnLst>
                <a:rect l="0" t="0" r="r" b="b"/>
                <a:pathLst>
                  <a:path w="8" h="9">
                    <a:moveTo>
                      <a:pt x="7" y="0"/>
                    </a:moveTo>
                    <a:cubicBezTo>
                      <a:pt x="6" y="0"/>
                      <a:pt x="6" y="0"/>
                      <a:pt x="5" y="0"/>
                    </a:cubicBezTo>
                    <a:cubicBezTo>
                      <a:pt x="0" y="7"/>
                      <a:pt x="0" y="7"/>
                      <a:pt x="0" y="7"/>
                    </a:cubicBezTo>
                    <a:cubicBezTo>
                      <a:pt x="3" y="9"/>
                      <a:pt x="6" y="6"/>
                      <a:pt x="7" y="3"/>
                    </a:cubicBezTo>
                    <a:cubicBezTo>
                      <a:pt x="8" y="2"/>
                      <a:pt x="7" y="1"/>
                      <a:pt x="7" y="0"/>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7"/>
              <p:cNvSpPr/>
              <p:nvPr/>
            </p:nvSpPr>
            <p:spPr bwMode="auto">
              <a:xfrm>
                <a:off x="6905626" y="611187"/>
                <a:ext cx="71438" cy="52388"/>
              </a:xfrm>
              <a:custGeom>
                <a:avLst/>
                <a:gdLst>
                  <a:gd name="T0" fmla="*/ 18 w 19"/>
                  <a:gd name="T1" fmla="*/ 3 h 14"/>
                  <a:gd name="T2" fmla="*/ 18 w 19"/>
                  <a:gd name="T3" fmla="*/ 3 h 14"/>
                  <a:gd name="T4" fmla="*/ 16 w 19"/>
                  <a:gd name="T5" fmla="*/ 9 h 14"/>
                  <a:gd name="T6" fmla="*/ 8 w 19"/>
                  <a:gd name="T7" fmla="*/ 13 h 14"/>
                  <a:gd name="T8" fmla="*/ 1 w 19"/>
                  <a:gd name="T9" fmla="*/ 11 h 14"/>
                  <a:gd name="T10" fmla="*/ 1 w 19"/>
                  <a:gd name="T11" fmla="*/ 11 h 14"/>
                  <a:gd name="T12" fmla="*/ 2 w 19"/>
                  <a:gd name="T13" fmla="*/ 5 h 14"/>
                  <a:gd name="T14" fmla="*/ 10 w 19"/>
                  <a:gd name="T15" fmla="*/ 1 h 14"/>
                  <a:gd name="T16" fmla="*/ 18 w 19"/>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4">
                    <a:moveTo>
                      <a:pt x="18" y="3"/>
                    </a:moveTo>
                    <a:cubicBezTo>
                      <a:pt x="18" y="3"/>
                      <a:pt x="18" y="3"/>
                      <a:pt x="18" y="3"/>
                    </a:cubicBezTo>
                    <a:cubicBezTo>
                      <a:pt x="19" y="5"/>
                      <a:pt x="19" y="8"/>
                      <a:pt x="16" y="9"/>
                    </a:cubicBezTo>
                    <a:cubicBezTo>
                      <a:pt x="8" y="13"/>
                      <a:pt x="8" y="13"/>
                      <a:pt x="8" y="13"/>
                    </a:cubicBezTo>
                    <a:cubicBezTo>
                      <a:pt x="6" y="14"/>
                      <a:pt x="3" y="14"/>
                      <a:pt x="1" y="11"/>
                    </a:cubicBezTo>
                    <a:cubicBezTo>
                      <a:pt x="1" y="11"/>
                      <a:pt x="1" y="11"/>
                      <a:pt x="1" y="11"/>
                    </a:cubicBezTo>
                    <a:cubicBezTo>
                      <a:pt x="0" y="9"/>
                      <a:pt x="0" y="6"/>
                      <a:pt x="2" y="5"/>
                    </a:cubicBezTo>
                    <a:cubicBezTo>
                      <a:pt x="10" y="1"/>
                      <a:pt x="10" y="1"/>
                      <a:pt x="10" y="1"/>
                    </a:cubicBezTo>
                    <a:cubicBezTo>
                      <a:pt x="13" y="0"/>
                      <a:pt x="16" y="0"/>
                      <a:pt x="18" y="3"/>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8"/>
              <p:cNvSpPr/>
              <p:nvPr/>
            </p:nvSpPr>
            <p:spPr bwMode="auto">
              <a:xfrm>
                <a:off x="6923088" y="547687"/>
                <a:ext cx="79375" cy="63500"/>
              </a:xfrm>
              <a:custGeom>
                <a:avLst/>
                <a:gdLst>
                  <a:gd name="T0" fmla="*/ 19 w 21"/>
                  <a:gd name="T1" fmla="*/ 4 h 17"/>
                  <a:gd name="T2" fmla="*/ 19 w 21"/>
                  <a:gd name="T3" fmla="*/ 4 h 17"/>
                  <a:gd name="T4" fmla="*/ 18 w 21"/>
                  <a:gd name="T5" fmla="*/ 11 h 17"/>
                  <a:gd name="T6" fmla="*/ 10 w 21"/>
                  <a:gd name="T7" fmla="*/ 15 h 17"/>
                  <a:gd name="T8" fmla="*/ 2 w 21"/>
                  <a:gd name="T9" fmla="*/ 13 h 17"/>
                  <a:gd name="T10" fmla="*/ 2 w 21"/>
                  <a:gd name="T11" fmla="*/ 13 h 17"/>
                  <a:gd name="T12" fmla="*/ 3 w 21"/>
                  <a:gd name="T13" fmla="*/ 6 h 17"/>
                  <a:gd name="T14" fmla="*/ 11 w 21"/>
                  <a:gd name="T15" fmla="*/ 2 h 17"/>
                  <a:gd name="T16" fmla="*/ 19 w 21"/>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19" y="4"/>
                    </a:moveTo>
                    <a:cubicBezTo>
                      <a:pt x="19" y="4"/>
                      <a:pt x="19" y="4"/>
                      <a:pt x="19" y="4"/>
                    </a:cubicBezTo>
                    <a:cubicBezTo>
                      <a:pt x="21" y="7"/>
                      <a:pt x="20" y="10"/>
                      <a:pt x="18" y="11"/>
                    </a:cubicBezTo>
                    <a:cubicBezTo>
                      <a:pt x="10" y="15"/>
                      <a:pt x="10" y="15"/>
                      <a:pt x="10" y="15"/>
                    </a:cubicBezTo>
                    <a:cubicBezTo>
                      <a:pt x="7" y="17"/>
                      <a:pt x="3" y="16"/>
                      <a:pt x="2" y="13"/>
                    </a:cubicBezTo>
                    <a:cubicBezTo>
                      <a:pt x="2" y="13"/>
                      <a:pt x="2" y="13"/>
                      <a:pt x="2" y="13"/>
                    </a:cubicBezTo>
                    <a:cubicBezTo>
                      <a:pt x="0" y="11"/>
                      <a:pt x="0" y="7"/>
                      <a:pt x="3" y="6"/>
                    </a:cubicBezTo>
                    <a:cubicBezTo>
                      <a:pt x="11" y="2"/>
                      <a:pt x="11" y="2"/>
                      <a:pt x="11" y="2"/>
                    </a:cubicBezTo>
                    <a:cubicBezTo>
                      <a:pt x="14" y="0"/>
                      <a:pt x="17" y="1"/>
                      <a:pt x="1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9"/>
              <p:cNvSpPr/>
              <p:nvPr/>
            </p:nvSpPr>
            <p:spPr bwMode="auto">
              <a:xfrm>
                <a:off x="6927851" y="566737"/>
                <a:ext cx="44450" cy="41275"/>
              </a:xfrm>
              <a:custGeom>
                <a:avLst/>
                <a:gdLst>
                  <a:gd name="T0" fmla="*/ 10 w 12"/>
                  <a:gd name="T1" fmla="*/ 3 h 11"/>
                  <a:gd name="T2" fmla="*/ 10 w 12"/>
                  <a:gd name="T3" fmla="*/ 3 h 11"/>
                  <a:gd name="T4" fmla="*/ 9 w 12"/>
                  <a:gd name="T5" fmla="*/ 9 h 11"/>
                  <a:gd name="T6" fmla="*/ 8 w 12"/>
                  <a:gd name="T7" fmla="*/ 9 h 11"/>
                  <a:gd name="T8" fmla="*/ 1 w 12"/>
                  <a:gd name="T9" fmla="*/ 8 h 11"/>
                  <a:gd name="T10" fmla="*/ 1 w 12"/>
                  <a:gd name="T11" fmla="*/ 8 h 11"/>
                  <a:gd name="T12" fmla="*/ 3 w 12"/>
                  <a:gd name="T13" fmla="*/ 2 h 11"/>
                  <a:gd name="T14" fmla="*/ 3 w 12"/>
                  <a:gd name="T15" fmla="*/ 1 h 11"/>
                  <a:gd name="T16" fmla="*/ 10 w 12"/>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10" y="3"/>
                    </a:moveTo>
                    <a:cubicBezTo>
                      <a:pt x="10" y="3"/>
                      <a:pt x="10" y="3"/>
                      <a:pt x="10" y="3"/>
                    </a:cubicBezTo>
                    <a:cubicBezTo>
                      <a:pt x="12" y="5"/>
                      <a:pt x="11" y="8"/>
                      <a:pt x="9" y="9"/>
                    </a:cubicBezTo>
                    <a:cubicBezTo>
                      <a:pt x="8" y="9"/>
                      <a:pt x="8" y="9"/>
                      <a:pt x="8" y="9"/>
                    </a:cubicBezTo>
                    <a:cubicBezTo>
                      <a:pt x="6" y="11"/>
                      <a:pt x="3" y="10"/>
                      <a:pt x="1" y="8"/>
                    </a:cubicBezTo>
                    <a:cubicBezTo>
                      <a:pt x="1" y="8"/>
                      <a:pt x="1" y="8"/>
                      <a:pt x="1" y="8"/>
                    </a:cubicBezTo>
                    <a:cubicBezTo>
                      <a:pt x="0" y="6"/>
                      <a:pt x="0" y="3"/>
                      <a:pt x="3" y="2"/>
                    </a:cubicBezTo>
                    <a:cubicBezTo>
                      <a:pt x="3" y="1"/>
                      <a:pt x="3" y="1"/>
                      <a:pt x="3" y="1"/>
                    </a:cubicBezTo>
                    <a:cubicBezTo>
                      <a:pt x="6" y="0"/>
                      <a:pt x="9" y="1"/>
                      <a:pt x="10" y="3"/>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0"/>
              <p:cNvSpPr/>
              <p:nvPr/>
            </p:nvSpPr>
            <p:spPr bwMode="auto">
              <a:xfrm>
                <a:off x="6908801" y="627062"/>
                <a:ext cx="38100" cy="33338"/>
              </a:xfrm>
              <a:custGeom>
                <a:avLst/>
                <a:gdLst>
                  <a:gd name="T0" fmla="*/ 9 w 10"/>
                  <a:gd name="T1" fmla="*/ 2 h 9"/>
                  <a:gd name="T2" fmla="*/ 9 w 10"/>
                  <a:gd name="T3" fmla="*/ 2 h 9"/>
                  <a:gd name="T4" fmla="*/ 8 w 10"/>
                  <a:gd name="T5" fmla="*/ 8 h 9"/>
                  <a:gd name="T6" fmla="*/ 7 w 10"/>
                  <a:gd name="T7" fmla="*/ 8 h 9"/>
                  <a:gd name="T8" fmla="*/ 1 w 10"/>
                  <a:gd name="T9" fmla="*/ 7 h 9"/>
                  <a:gd name="T10" fmla="*/ 1 w 10"/>
                  <a:gd name="T11" fmla="*/ 7 h 9"/>
                  <a:gd name="T12" fmla="*/ 2 w 10"/>
                  <a:gd name="T13" fmla="*/ 1 h 9"/>
                  <a:gd name="T14" fmla="*/ 3 w 10"/>
                  <a:gd name="T15" fmla="*/ 1 h 9"/>
                  <a:gd name="T16" fmla="*/ 9 w 10"/>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9" y="2"/>
                    </a:moveTo>
                    <a:cubicBezTo>
                      <a:pt x="9" y="2"/>
                      <a:pt x="9" y="2"/>
                      <a:pt x="9" y="2"/>
                    </a:cubicBezTo>
                    <a:cubicBezTo>
                      <a:pt x="10" y="4"/>
                      <a:pt x="10" y="7"/>
                      <a:pt x="8" y="8"/>
                    </a:cubicBezTo>
                    <a:cubicBezTo>
                      <a:pt x="7" y="8"/>
                      <a:pt x="7" y="8"/>
                      <a:pt x="7" y="8"/>
                    </a:cubicBezTo>
                    <a:cubicBezTo>
                      <a:pt x="5" y="9"/>
                      <a:pt x="3" y="9"/>
                      <a:pt x="1" y="7"/>
                    </a:cubicBezTo>
                    <a:cubicBezTo>
                      <a:pt x="1" y="7"/>
                      <a:pt x="1" y="7"/>
                      <a:pt x="1" y="7"/>
                    </a:cubicBezTo>
                    <a:cubicBezTo>
                      <a:pt x="0" y="5"/>
                      <a:pt x="0" y="2"/>
                      <a:pt x="2" y="1"/>
                    </a:cubicBezTo>
                    <a:cubicBezTo>
                      <a:pt x="3" y="1"/>
                      <a:pt x="3" y="1"/>
                      <a:pt x="3" y="1"/>
                    </a:cubicBezTo>
                    <a:cubicBezTo>
                      <a:pt x="5" y="0"/>
                      <a:pt x="8" y="1"/>
                      <a:pt x="9" y="2"/>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1"/>
              <p:cNvSpPr/>
              <p:nvPr/>
            </p:nvSpPr>
            <p:spPr bwMode="auto">
              <a:xfrm>
                <a:off x="6946901" y="484187"/>
                <a:ext cx="77788" cy="63500"/>
              </a:xfrm>
              <a:custGeom>
                <a:avLst/>
                <a:gdLst>
                  <a:gd name="T0" fmla="*/ 19 w 21"/>
                  <a:gd name="T1" fmla="*/ 4 h 17"/>
                  <a:gd name="T2" fmla="*/ 19 w 21"/>
                  <a:gd name="T3" fmla="*/ 4 h 17"/>
                  <a:gd name="T4" fmla="*/ 18 w 21"/>
                  <a:gd name="T5" fmla="*/ 11 h 17"/>
                  <a:gd name="T6" fmla="*/ 10 w 21"/>
                  <a:gd name="T7" fmla="*/ 16 h 17"/>
                  <a:gd name="T8" fmla="*/ 2 w 21"/>
                  <a:gd name="T9" fmla="*/ 13 h 17"/>
                  <a:gd name="T10" fmla="*/ 2 w 21"/>
                  <a:gd name="T11" fmla="*/ 13 h 17"/>
                  <a:gd name="T12" fmla="*/ 3 w 21"/>
                  <a:gd name="T13" fmla="*/ 6 h 17"/>
                  <a:gd name="T14" fmla="*/ 11 w 21"/>
                  <a:gd name="T15" fmla="*/ 2 h 17"/>
                  <a:gd name="T16" fmla="*/ 19 w 21"/>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19" y="4"/>
                    </a:moveTo>
                    <a:cubicBezTo>
                      <a:pt x="19" y="4"/>
                      <a:pt x="19" y="4"/>
                      <a:pt x="19" y="4"/>
                    </a:cubicBezTo>
                    <a:cubicBezTo>
                      <a:pt x="21" y="7"/>
                      <a:pt x="21" y="10"/>
                      <a:pt x="18" y="11"/>
                    </a:cubicBezTo>
                    <a:cubicBezTo>
                      <a:pt x="10" y="16"/>
                      <a:pt x="10" y="16"/>
                      <a:pt x="10" y="16"/>
                    </a:cubicBezTo>
                    <a:cubicBezTo>
                      <a:pt x="7" y="17"/>
                      <a:pt x="4" y="16"/>
                      <a:pt x="2" y="13"/>
                    </a:cubicBezTo>
                    <a:cubicBezTo>
                      <a:pt x="2" y="13"/>
                      <a:pt x="2" y="13"/>
                      <a:pt x="2" y="13"/>
                    </a:cubicBezTo>
                    <a:cubicBezTo>
                      <a:pt x="0" y="11"/>
                      <a:pt x="1" y="7"/>
                      <a:pt x="3" y="6"/>
                    </a:cubicBezTo>
                    <a:cubicBezTo>
                      <a:pt x="11" y="2"/>
                      <a:pt x="11" y="2"/>
                      <a:pt x="11" y="2"/>
                    </a:cubicBezTo>
                    <a:cubicBezTo>
                      <a:pt x="14" y="0"/>
                      <a:pt x="18" y="1"/>
                      <a:pt x="19" y="4"/>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2"/>
              <p:cNvSpPr/>
              <p:nvPr/>
            </p:nvSpPr>
            <p:spPr bwMode="auto">
              <a:xfrm>
                <a:off x="6950076" y="501650"/>
                <a:ext cx="44450" cy="42863"/>
              </a:xfrm>
              <a:custGeom>
                <a:avLst/>
                <a:gdLst>
                  <a:gd name="T0" fmla="*/ 10 w 12"/>
                  <a:gd name="T1" fmla="*/ 3 h 11"/>
                  <a:gd name="T2" fmla="*/ 10 w 12"/>
                  <a:gd name="T3" fmla="*/ 3 h 11"/>
                  <a:gd name="T4" fmla="*/ 9 w 12"/>
                  <a:gd name="T5" fmla="*/ 9 h 11"/>
                  <a:gd name="T6" fmla="*/ 8 w 12"/>
                  <a:gd name="T7" fmla="*/ 10 h 11"/>
                  <a:gd name="T8" fmla="*/ 2 w 12"/>
                  <a:gd name="T9" fmla="*/ 8 h 11"/>
                  <a:gd name="T10" fmla="*/ 2 w 12"/>
                  <a:gd name="T11" fmla="*/ 8 h 11"/>
                  <a:gd name="T12" fmla="*/ 3 w 12"/>
                  <a:gd name="T13" fmla="*/ 2 h 11"/>
                  <a:gd name="T14" fmla="*/ 4 w 12"/>
                  <a:gd name="T15" fmla="*/ 2 h 11"/>
                  <a:gd name="T16" fmla="*/ 10 w 12"/>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10" y="3"/>
                    </a:moveTo>
                    <a:cubicBezTo>
                      <a:pt x="10" y="3"/>
                      <a:pt x="10" y="3"/>
                      <a:pt x="10" y="3"/>
                    </a:cubicBezTo>
                    <a:cubicBezTo>
                      <a:pt x="12" y="5"/>
                      <a:pt x="11" y="8"/>
                      <a:pt x="9" y="9"/>
                    </a:cubicBezTo>
                    <a:cubicBezTo>
                      <a:pt x="8" y="10"/>
                      <a:pt x="8" y="10"/>
                      <a:pt x="8" y="10"/>
                    </a:cubicBezTo>
                    <a:cubicBezTo>
                      <a:pt x="6" y="11"/>
                      <a:pt x="3" y="10"/>
                      <a:pt x="2" y="8"/>
                    </a:cubicBezTo>
                    <a:cubicBezTo>
                      <a:pt x="2" y="8"/>
                      <a:pt x="2" y="8"/>
                      <a:pt x="2" y="8"/>
                    </a:cubicBezTo>
                    <a:cubicBezTo>
                      <a:pt x="0" y="6"/>
                      <a:pt x="1" y="3"/>
                      <a:pt x="3" y="2"/>
                    </a:cubicBezTo>
                    <a:cubicBezTo>
                      <a:pt x="4" y="2"/>
                      <a:pt x="4" y="2"/>
                      <a:pt x="4" y="2"/>
                    </a:cubicBezTo>
                    <a:cubicBezTo>
                      <a:pt x="6" y="0"/>
                      <a:pt x="9" y="1"/>
                      <a:pt x="10" y="3"/>
                    </a:cubicBezTo>
                    <a:close/>
                  </a:path>
                </a:pathLst>
              </a:custGeom>
              <a:solidFill>
                <a:srgbClr val="FFE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3"/>
              <p:cNvSpPr/>
              <p:nvPr/>
            </p:nvSpPr>
            <p:spPr bwMode="auto">
              <a:xfrm>
                <a:off x="6780213" y="555625"/>
                <a:ext cx="136525" cy="176213"/>
              </a:xfrm>
              <a:custGeom>
                <a:avLst/>
                <a:gdLst>
                  <a:gd name="T0" fmla="*/ 0 w 36"/>
                  <a:gd name="T1" fmla="*/ 35 h 47"/>
                  <a:gd name="T2" fmla="*/ 14 w 36"/>
                  <a:gd name="T3" fmla="*/ 47 h 47"/>
                  <a:gd name="T4" fmla="*/ 24 w 36"/>
                  <a:gd name="T5" fmla="*/ 4 h 47"/>
                  <a:gd name="T6" fmla="*/ 19 w 36"/>
                  <a:gd name="T7" fmla="*/ 0 h 47"/>
                  <a:gd name="T8" fmla="*/ 10 w 36"/>
                  <a:gd name="T9" fmla="*/ 6 h 47"/>
                  <a:gd name="T10" fmla="*/ 0 w 36"/>
                  <a:gd name="T11" fmla="*/ 35 h 47"/>
                </a:gdLst>
                <a:ahLst/>
                <a:cxnLst>
                  <a:cxn ang="0">
                    <a:pos x="T0" y="T1"/>
                  </a:cxn>
                  <a:cxn ang="0">
                    <a:pos x="T2" y="T3"/>
                  </a:cxn>
                  <a:cxn ang="0">
                    <a:pos x="T4" y="T5"/>
                  </a:cxn>
                  <a:cxn ang="0">
                    <a:pos x="T6" y="T7"/>
                  </a:cxn>
                  <a:cxn ang="0">
                    <a:pos x="T8" y="T9"/>
                  </a:cxn>
                  <a:cxn ang="0">
                    <a:pos x="T10" y="T11"/>
                  </a:cxn>
                </a:cxnLst>
                <a:rect l="0" t="0" r="r" b="b"/>
                <a:pathLst>
                  <a:path w="36" h="47">
                    <a:moveTo>
                      <a:pt x="0" y="35"/>
                    </a:moveTo>
                    <a:cubicBezTo>
                      <a:pt x="14" y="47"/>
                      <a:pt x="14" y="47"/>
                      <a:pt x="14" y="47"/>
                    </a:cubicBezTo>
                    <a:cubicBezTo>
                      <a:pt x="23" y="37"/>
                      <a:pt x="36" y="16"/>
                      <a:pt x="24" y="4"/>
                    </a:cubicBezTo>
                    <a:cubicBezTo>
                      <a:pt x="23" y="3"/>
                      <a:pt x="21" y="1"/>
                      <a:pt x="19" y="0"/>
                    </a:cubicBezTo>
                    <a:cubicBezTo>
                      <a:pt x="10" y="6"/>
                      <a:pt x="10" y="6"/>
                      <a:pt x="10" y="6"/>
                    </a:cubicBezTo>
                    <a:lnTo>
                      <a:pt x="0" y="35"/>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4"/>
              <p:cNvSpPr/>
              <p:nvPr/>
            </p:nvSpPr>
            <p:spPr bwMode="auto">
              <a:xfrm>
                <a:off x="6705601" y="649287"/>
                <a:ext cx="169863" cy="173038"/>
              </a:xfrm>
              <a:custGeom>
                <a:avLst/>
                <a:gdLst>
                  <a:gd name="T0" fmla="*/ 0 w 107"/>
                  <a:gd name="T1" fmla="*/ 40 h 109"/>
                  <a:gd name="T2" fmla="*/ 69 w 107"/>
                  <a:gd name="T3" fmla="*/ 109 h 109"/>
                  <a:gd name="T4" fmla="*/ 107 w 107"/>
                  <a:gd name="T5" fmla="*/ 69 h 109"/>
                  <a:gd name="T6" fmla="*/ 38 w 107"/>
                  <a:gd name="T7" fmla="*/ 0 h 109"/>
                  <a:gd name="T8" fmla="*/ 0 w 107"/>
                  <a:gd name="T9" fmla="*/ 40 h 109"/>
                </a:gdLst>
                <a:ahLst/>
                <a:cxnLst>
                  <a:cxn ang="0">
                    <a:pos x="T0" y="T1"/>
                  </a:cxn>
                  <a:cxn ang="0">
                    <a:pos x="T2" y="T3"/>
                  </a:cxn>
                  <a:cxn ang="0">
                    <a:pos x="T4" y="T5"/>
                  </a:cxn>
                  <a:cxn ang="0">
                    <a:pos x="T6" y="T7"/>
                  </a:cxn>
                  <a:cxn ang="0">
                    <a:pos x="T8" y="T9"/>
                  </a:cxn>
                </a:cxnLst>
                <a:rect l="0" t="0" r="r" b="b"/>
                <a:pathLst>
                  <a:path w="107" h="109">
                    <a:moveTo>
                      <a:pt x="0" y="40"/>
                    </a:moveTo>
                    <a:lnTo>
                      <a:pt x="69" y="109"/>
                    </a:lnTo>
                    <a:lnTo>
                      <a:pt x="107" y="69"/>
                    </a:lnTo>
                    <a:lnTo>
                      <a:pt x="38" y="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65"/>
              <p:cNvSpPr/>
              <p:nvPr/>
            </p:nvSpPr>
            <p:spPr bwMode="auto">
              <a:xfrm>
                <a:off x="6115051" y="555625"/>
                <a:ext cx="747713" cy="536575"/>
              </a:xfrm>
              <a:custGeom>
                <a:avLst/>
                <a:gdLst>
                  <a:gd name="T0" fmla="*/ 1 w 199"/>
                  <a:gd name="T1" fmla="*/ 25 h 143"/>
                  <a:gd name="T2" fmla="*/ 40 w 199"/>
                  <a:gd name="T3" fmla="*/ 0 h 143"/>
                  <a:gd name="T4" fmla="*/ 116 w 199"/>
                  <a:gd name="T5" fmla="*/ 77 h 143"/>
                  <a:gd name="T6" fmla="*/ 166 w 199"/>
                  <a:gd name="T7" fmla="*/ 28 h 143"/>
                  <a:gd name="T8" fmla="*/ 166 w 199"/>
                  <a:gd name="T9" fmla="*/ 28 h 143"/>
                  <a:gd name="T10" fmla="*/ 199 w 199"/>
                  <a:gd name="T11" fmla="*/ 61 h 143"/>
                  <a:gd name="T12" fmla="*/ 199 w 199"/>
                  <a:gd name="T13" fmla="*/ 61 h 143"/>
                  <a:gd name="T14" fmla="*/ 135 w 199"/>
                  <a:gd name="T15" fmla="*/ 129 h 143"/>
                  <a:gd name="T16" fmla="*/ 102 w 199"/>
                  <a:gd name="T17" fmla="*/ 127 h 143"/>
                  <a:gd name="T18" fmla="*/ 1 w 199"/>
                  <a:gd name="T19" fmla="*/ 2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43">
                    <a:moveTo>
                      <a:pt x="1" y="25"/>
                    </a:moveTo>
                    <a:cubicBezTo>
                      <a:pt x="40" y="0"/>
                      <a:pt x="40" y="0"/>
                      <a:pt x="40" y="0"/>
                    </a:cubicBezTo>
                    <a:cubicBezTo>
                      <a:pt x="116" y="77"/>
                      <a:pt x="116" y="77"/>
                      <a:pt x="116" y="77"/>
                    </a:cubicBezTo>
                    <a:cubicBezTo>
                      <a:pt x="166" y="28"/>
                      <a:pt x="166" y="28"/>
                      <a:pt x="166" y="28"/>
                    </a:cubicBezTo>
                    <a:cubicBezTo>
                      <a:pt x="166" y="28"/>
                      <a:pt x="166" y="28"/>
                      <a:pt x="166" y="28"/>
                    </a:cubicBezTo>
                    <a:cubicBezTo>
                      <a:pt x="199" y="61"/>
                      <a:pt x="199" y="61"/>
                      <a:pt x="199" y="61"/>
                    </a:cubicBezTo>
                    <a:cubicBezTo>
                      <a:pt x="199" y="61"/>
                      <a:pt x="199" y="61"/>
                      <a:pt x="199" y="61"/>
                    </a:cubicBezTo>
                    <a:cubicBezTo>
                      <a:pt x="135" y="129"/>
                      <a:pt x="135" y="129"/>
                      <a:pt x="135" y="129"/>
                    </a:cubicBezTo>
                    <a:cubicBezTo>
                      <a:pt x="121" y="143"/>
                      <a:pt x="108" y="133"/>
                      <a:pt x="102" y="127"/>
                    </a:cubicBezTo>
                    <a:cubicBezTo>
                      <a:pt x="94" y="119"/>
                      <a:pt x="0" y="26"/>
                      <a:pt x="1" y="25"/>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3"/>
              <p:cNvSpPr/>
              <p:nvPr/>
            </p:nvSpPr>
            <p:spPr bwMode="auto">
              <a:xfrm>
                <a:off x="6799263" y="701675"/>
                <a:ext cx="79375" cy="131763"/>
              </a:xfrm>
              <a:custGeom>
                <a:avLst/>
                <a:gdLst>
                  <a:gd name="T0" fmla="*/ 21 w 21"/>
                  <a:gd name="T1" fmla="*/ 7 h 35"/>
                  <a:gd name="T2" fmla="*/ 10 w 21"/>
                  <a:gd name="T3" fmla="*/ 35 h 35"/>
                  <a:gd name="T4" fmla="*/ 0 w 21"/>
                  <a:gd name="T5" fmla="*/ 31 h 35"/>
                  <a:gd name="T6" fmla="*/ 11 w 21"/>
                  <a:gd name="T7" fmla="*/ 3 h 35"/>
                  <a:gd name="T8" fmla="*/ 15 w 21"/>
                  <a:gd name="T9" fmla="*/ 0 h 35"/>
                  <a:gd name="T10" fmla="*/ 21 w 21"/>
                  <a:gd name="T11" fmla="*/ 7 h 35"/>
                </a:gdLst>
                <a:ahLst/>
                <a:cxnLst>
                  <a:cxn ang="0">
                    <a:pos x="T0" y="T1"/>
                  </a:cxn>
                  <a:cxn ang="0">
                    <a:pos x="T2" y="T3"/>
                  </a:cxn>
                  <a:cxn ang="0">
                    <a:pos x="T4" y="T5"/>
                  </a:cxn>
                  <a:cxn ang="0">
                    <a:pos x="T6" y="T7"/>
                  </a:cxn>
                  <a:cxn ang="0">
                    <a:pos x="T8" y="T9"/>
                  </a:cxn>
                  <a:cxn ang="0">
                    <a:pos x="T10" y="T11"/>
                  </a:cxn>
                </a:cxnLst>
                <a:rect l="0" t="0" r="r" b="b"/>
                <a:pathLst>
                  <a:path w="21" h="35">
                    <a:moveTo>
                      <a:pt x="21" y="7"/>
                    </a:moveTo>
                    <a:cubicBezTo>
                      <a:pt x="10" y="35"/>
                      <a:pt x="10" y="35"/>
                      <a:pt x="10" y="35"/>
                    </a:cubicBezTo>
                    <a:cubicBezTo>
                      <a:pt x="0" y="31"/>
                      <a:pt x="0" y="31"/>
                      <a:pt x="0" y="31"/>
                    </a:cubicBezTo>
                    <a:cubicBezTo>
                      <a:pt x="11" y="3"/>
                      <a:pt x="11" y="3"/>
                      <a:pt x="11" y="3"/>
                    </a:cubicBezTo>
                    <a:cubicBezTo>
                      <a:pt x="13" y="3"/>
                      <a:pt x="15" y="1"/>
                      <a:pt x="15" y="0"/>
                    </a:cubicBezTo>
                    <a:lnTo>
                      <a:pt x="21" y="7"/>
                    </a:ln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3909202" y="-479425"/>
              <a:ext cx="1144588" cy="3538538"/>
              <a:chOff x="5218113" y="-276225"/>
              <a:chExt cx="1144588" cy="3538538"/>
            </a:xfrm>
          </p:grpSpPr>
          <p:sp>
            <p:nvSpPr>
              <p:cNvPr id="27" name="Freeform 37"/>
              <p:cNvSpPr/>
              <p:nvPr/>
            </p:nvSpPr>
            <p:spPr bwMode="auto">
              <a:xfrm>
                <a:off x="5583238" y="-276225"/>
                <a:ext cx="685800" cy="1346200"/>
              </a:xfrm>
              <a:custGeom>
                <a:avLst/>
                <a:gdLst>
                  <a:gd name="T0" fmla="*/ 167 w 182"/>
                  <a:gd name="T1" fmla="*/ 138 h 358"/>
                  <a:gd name="T2" fmla="*/ 92 w 182"/>
                  <a:gd name="T3" fmla="*/ 358 h 358"/>
                  <a:gd name="T4" fmla="*/ 8 w 182"/>
                  <a:gd name="T5" fmla="*/ 149 h 358"/>
                  <a:gd name="T6" fmla="*/ 121 w 182"/>
                  <a:gd name="T7" fmla="*/ 32 h 358"/>
                  <a:gd name="T8" fmla="*/ 167 w 182"/>
                  <a:gd name="T9" fmla="*/ 138 h 358"/>
                </a:gdLst>
                <a:ahLst/>
                <a:cxnLst>
                  <a:cxn ang="0">
                    <a:pos x="T0" y="T1"/>
                  </a:cxn>
                  <a:cxn ang="0">
                    <a:pos x="T2" y="T3"/>
                  </a:cxn>
                  <a:cxn ang="0">
                    <a:pos x="T4" y="T5"/>
                  </a:cxn>
                  <a:cxn ang="0">
                    <a:pos x="T6" y="T7"/>
                  </a:cxn>
                  <a:cxn ang="0">
                    <a:pos x="T8" y="T9"/>
                  </a:cxn>
                </a:cxnLst>
                <a:rect l="0" t="0" r="r" b="b"/>
                <a:pathLst>
                  <a:path w="182" h="358">
                    <a:moveTo>
                      <a:pt x="167" y="138"/>
                    </a:moveTo>
                    <a:cubicBezTo>
                      <a:pt x="151" y="217"/>
                      <a:pt x="117" y="358"/>
                      <a:pt x="92" y="358"/>
                    </a:cubicBezTo>
                    <a:cubicBezTo>
                      <a:pt x="67" y="358"/>
                      <a:pt x="18" y="207"/>
                      <a:pt x="8" y="149"/>
                    </a:cubicBezTo>
                    <a:cubicBezTo>
                      <a:pt x="0" y="98"/>
                      <a:pt x="16" y="0"/>
                      <a:pt x="121" y="32"/>
                    </a:cubicBezTo>
                    <a:cubicBezTo>
                      <a:pt x="157" y="30"/>
                      <a:pt x="182" y="70"/>
                      <a:pt x="167" y="13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8"/>
              <p:cNvSpPr/>
              <p:nvPr/>
            </p:nvSpPr>
            <p:spPr bwMode="auto">
              <a:xfrm>
                <a:off x="5275263" y="1490662"/>
                <a:ext cx="165100" cy="180975"/>
              </a:xfrm>
              <a:custGeom>
                <a:avLst/>
                <a:gdLst>
                  <a:gd name="T0" fmla="*/ 0 w 104"/>
                  <a:gd name="T1" fmla="*/ 86 h 114"/>
                  <a:gd name="T2" fmla="*/ 64 w 104"/>
                  <a:gd name="T3" fmla="*/ 114 h 114"/>
                  <a:gd name="T4" fmla="*/ 104 w 104"/>
                  <a:gd name="T5" fmla="*/ 29 h 114"/>
                  <a:gd name="T6" fmla="*/ 43 w 104"/>
                  <a:gd name="T7" fmla="*/ 0 h 114"/>
                  <a:gd name="T8" fmla="*/ 0 w 104"/>
                  <a:gd name="T9" fmla="*/ 86 h 114"/>
                </a:gdLst>
                <a:ahLst/>
                <a:cxnLst>
                  <a:cxn ang="0">
                    <a:pos x="T0" y="T1"/>
                  </a:cxn>
                  <a:cxn ang="0">
                    <a:pos x="T2" y="T3"/>
                  </a:cxn>
                  <a:cxn ang="0">
                    <a:pos x="T4" y="T5"/>
                  </a:cxn>
                  <a:cxn ang="0">
                    <a:pos x="T6" y="T7"/>
                  </a:cxn>
                  <a:cxn ang="0">
                    <a:pos x="T8" y="T9"/>
                  </a:cxn>
                </a:cxnLst>
                <a:rect l="0" t="0" r="r" b="b"/>
                <a:pathLst>
                  <a:path w="104" h="114">
                    <a:moveTo>
                      <a:pt x="0" y="86"/>
                    </a:moveTo>
                    <a:lnTo>
                      <a:pt x="64" y="114"/>
                    </a:lnTo>
                    <a:lnTo>
                      <a:pt x="104" y="29"/>
                    </a:lnTo>
                    <a:lnTo>
                      <a:pt x="43" y="0"/>
                    </a:lnTo>
                    <a:lnTo>
                      <a:pt x="0" y="86"/>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9"/>
              <p:cNvSpPr/>
              <p:nvPr/>
            </p:nvSpPr>
            <p:spPr bwMode="auto">
              <a:xfrm>
                <a:off x="5248276" y="1536700"/>
                <a:ext cx="166688" cy="214313"/>
              </a:xfrm>
              <a:custGeom>
                <a:avLst/>
                <a:gdLst>
                  <a:gd name="T0" fmla="*/ 44 w 44"/>
                  <a:gd name="T1" fmla="*/ 6 h 57"/>
                  <a:gd name="T2" fmla="*/ 18 w 44"/>
                  <a:gd name="T3" fmla="*/ 0 h 57"/>
                  <a:gd name="T4" fmla="*/ 13 w 44"/>
                  <a:gd name="T5" fmla="*/ 21 h 57"/>
                  <a:gd name="T6" fmla="*/ 0 w 44"/>
                  <a:gd name="T7" fmla="*/ 42 h 57"/>
                  <a:gd name="T8" fmla="*/ 30 w 44"/>
                  <a:gd name="T9" fmla="*/ 57 h 57"/>
                  <a:gd name="T10" fmla="*/ 44 w 44"/>
                  <a:gd name="T11" fmla="*/ 6 h 57"/>
                </a:gdLst>
                <a:ahLst/>
                <a:cxnLst>
                  <a:cxn ang="0">
                    <a:pos x="T0" y="T1"/>
                  </a:cxn>
                  <a:cxn ang="0">
                    <a:pos x="T2" y="T3"/>
                  </a:cxn>
                  <a:cxn ang="0">
                    <a:pos x="T4" y="T5"/>
                  </a:cxn>
                  <a:cxn ang="0">
                    <a:pos x="T6" y="T7"/>
                  </a:cxn>
                  <a:cxn ang="0">
                    <a:pos x="T8" y="T9"/>
                  </a:cxn>
                  <a:cxn ang="0">
                    <a:pos x="T10" y="T11"/>
                  </a:cxn>
                </a:cxnLst>
                <a:rect l="0" t="0" r="r" b="b"/>
                <a:pathLst>
                  <a:path w="44" h="57">
                    <a:moveTo>
                      <a:pt x="44" y="6"/>
                    </a:moveTo>
                    <a:cubicBezTo>
                      <a:pt x="18" y="0"/>
                      <a:pt x="18" y="0"/>
                      <a:pt x="18" y="0"/>
                    </a:cubicBezTo>
                    <a:cubicBezTo>
                      <a:pt x="13" y="21"/>
                      <a:pt x="13" y="21"/>
                      <a:pt x="13" y="21"/>
                    </a:cubicBezTo>
                    <a:cubicBezTo>
                      <a:pt x="0" y="42"/>
                      <a:pt x="0" y="42"/>
                      <a:pt x="0" y="42"/>
                    </a:cubicBezTo>
                    <a:cubicBezTo>
                      <a:pt x="11" y="47"/>
                      <a:pt x="31" y="41"/>
                      <a:pt x="30" y="57"/>
                    </a:cubicBezTo>
                    <a:lnTo>
                      <a:pt x="44" y="6"/>
                    </a:ln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0"/>
              <p:cNvSpPr/>
              <p:nvPr/>
            </p:nvSpPr>
            <p:spPr bwMode="auto">
              <a:xfrm>
                <a:off x="5218113" y="1539875"/>
                <a:ext cx="200025" cy="304800"/>
              </a:xfrm>
              <a:custGeom>
                <a:avLst/>
                <a:gdLst>
                  <a:gd name="T0" fmla="*/ 4 w 53"/>
                  <a:gd name="T1" fmla="*/ 49 h 81"/>
                  <a:gd name="T2" fmla="*/ 22 w 53"/>
                  <a:gd name="T3" fmla="*/ 10 h 81"/>
                  <a:gd name="T4" fmla="*/ 30 w 53"/>
                  <a:gd name="T5" fmla="*/ 7 h 81"/>
                  <a:gd name="T6" fmla="*/ 30 w 53"/>
                  <a:gd name="T7" fmla="*/ 7 h 81"/>
                  <a:gd name="T8" fmla="*/ 31 w 53"/>
                  <a:gd name="T9" fmla="*/ 7 h 81"/>
                  <a:gd name="T10" fmla="*/ 32 w 53"/>
                  <a:gd name="T11" fmla="*/ 4 h 81"/>
                  <a:gd name="T12" fmla="*/ 41 w 53"/>
                  <a:gd name="T13" fmla="*/ 1 h 81"/>
                  <a:gd name="T14" fmla="*/ 41 w 53"/>
                  <a:gd name="T15" fmla="*/ 1 h 81"/>
                  <a:gd name="T16" fmla="*/ 44 w 53"/>
                  <a:gd name="T17" fmla="*/ 7 h 81"/>
                  <a:gd name="T18" fmla="*/ 48 w 53"/>
                  <a:gd name="T19" fmla="*/ 7 h 81"/>
                  <a:gd name="T20" fmla="*/ 48 w 53"/>
                  <a:gd name="T21" fmla="*/ 7 h 81"/>
                  <a:gd name="T22" fmla="*/ 51 w 53"/>
                  <a:gd name="T23" fmla="*/ 17 h 81"/>
                  <a:gd name="T24" fmla="*/ 29 w 53"/>
                  <a:gd name="T25" fmla="*/ 58 h 81"/>
                  <a:gd name="T26" fmla="*/ 22 w 53"/>
                  <a:gd name="T27" fmla="*/ 76 h 81"/>
                  <a:gd name="T28" fmla="*/ 13 w 53"/>
                  <a:gd name="T29" fmla="*/ 79 h 81"/>
                  <a:gd name="T30" fmla="*/ 13 w 53"/>
                  <a:gd name="T31" fmla="*/ 79 h 81"/>
                  <a:gd name="T32" fmla="*/ 12 w 53"/>
                  <a:gd name="T33" fmla="*/ 69 h 81"/>
                  <a:gd name="T34" fmla="*/ 4 w 53"/>
                  <a:gd name="T35"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81">
                    <a:moveTo>
                      <a:pt x="4" y="49"/>
                    </a:moveTo>
                    <a:cubicBezTo>
                      <a:pt x="22" y="10"/>
                      <a:pt x="22" y="10"/>
                      <a:pt x="22" y="10"/>
                    </a:cubicBezTo>
                    <a:cubicBezTo>
                      <a:pt x="23" y="7"/>
                      <a:pt x="27" y="5"/>
                      <a:pt x="30" y="7"/>
                    </a:cubicBezTo>
                    <a:cubicBezTo>
                      <a:pt x="30" y="7"/>
                      <a:pt x="30" y="7"/>
                      <a:pt x="30" y="7"/>
                    </a:cubicBezTo>
                    <a:cubicBezTo>
                      <a:pt x="30" y="7"/>
                      <a:pt x="30" y="7"/>
                      <a:pt x="31" y="7"/>
                    </a:cubicBezTo>
                    <a:cubicBezTo>
                      <a:pt x="32" y="4"/>
                      <a:pt x="32" y="4"/>
                      <a:pt x="32" y="4"/>
                    </a:cubicBezTo>
                    <a:cubicBezTo>
                      <a:pt x="34" y="1"/>
                      <a:pt x="37" y="0"/>
                      <a:pt x="41" y="1"/>
                    </a:cubicBezTo>
                    <a:cubicBezTo>
                      <a:pt x="41" y="1"/>
                      <a:pt x="41" y="1"/>
                      <a:pt x="41" y="1"/>
                    </a:cubicBezTo>
                    <a:cubicBezTo>
                      <a:pt x="43" y="2"/>
                      <a:pt x="44" y="5"/>
                      <a:pt x="44" y="7"/>
                    </a:cubicBezTo>
                    <a:cubicBezTo>
                      <a:pt x="45" y="7"/>
                      <a:pt x="47" y="7"/>
                      <a:pt x="48" y="7"/>
                    </a:cubicBezTo>
                    <a:cubicBezTo>
                      <a:pt x="48" y="7"/>
                      <a:pt x="48" y="7"/>
                      <a:pt x="48" y="7"/>
                    </a:cubicBezTo>
                    <a:cubicBezTo>
                      <a:pt x="52" y="9"/>
                      <a:pt x="53" y="13"/>
                      <a:pt x="51" y="17"/>
                    </a:cubicBezTo>
                    <a:cubicBezTo>
                      <a:pt x="29" y="58"/>
                      <a:pt x="29" y="58"/>
                      <a:pt x="29" y="58"/>
                    </a:cubicBezTo>
                    <a:cubicBezTo>
                      <a:pt x="22" y="76"/>
                      <a:pt x="22" y="76"/>
                      <a:pt x="22" y="76"/>
                    </a:cubicBezTo>
                    <a:cubicBezTo>
                      <a:pt x="21" y="80"/>
                      <a:pt x="17" y="81"/>
                      <a:pt x="13" y="79"/>
                    </a:cubicBezTo>
                    <a:cubicBezTo>
                      <a:pt x="13" y="79"/>
                      <a:pt x="13" y="79"/>
                      <a:pt x="13" y="79"/>
                    </a:cubicBezTo>
                    <a:cubicBezTo>
                      <a:pt x="10" y="78"/>
                      <a:pt x="10" y="72"/>
                      <a:pt x="12" y="69"/>
                    </a:cubicBezTo>
                    <a:cubicBezTo>
                      <a:pt x="11" y="66"/>
                      <a:pt x="0" y="56"/>
                      <a:pt x="4" y="4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1"/>
              <p:cNvSpPr/>
              <p:nvPr/>
            </p:nvSpPr>
            <p:spPr bwMode="auto">
              <a:xfrm>
                <a:off x="5256213" y="1751012"/>
                <a:ext cx="63500" cy="173038"/>
              </a:xfrm>
              <a:custGeom>
                <a:avLst/>
                <a:gdLst>
                  <a:gd name="T0" fmla="*/ 4 w 17"/>
                  <a:gd name="T1" fmla="*/ 45 h 46"/>
                  <a:gd name="T2" fmla="*/ 4 w 17"/>
                  <a:gd name="T3" fmla="*/ 45 h 46"/>
                  <a:gd name="T4" fmla="*/ 0 w 17"/>
                  <a:gd name="T5" fmla="*/ 40 h 46"/>
                  <a:gd name="T6" fmla="*/ 8 w 17"/>
                  <a:gd name="T7" fmla="*/ 0 h 46"/>
                  <a:gd name="T8" fmla="*/ 8 w 17"/>
                  <a:gd name="T9" fmla="*/ 0 h 46"/>
                  <a:gd name="T10" fmla="*/ 17 w 17"/>
                  <a:gd name="T11" fmla="*/ 6 h 46"/>
                  <a:gd name="T12" fmla="*/ 10 w 17"/>
                  <a:gd name="T13" fmla="*/ 42 h 46"/>
                  <a:gd name="T14" fmla="*/ 4 w 17"/>
                  <a:gd name="T15" fmla="*/ 45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6">
                    <a:moveTo>
                      <a:pt x="4" y="45"/>
                    </a:moveTo>
                    <a:cubicBezTo>
                      <a:pt x="4" y="45"/>
                      <a:pt x="4" y="45"/>
                      <a:pt x="4" y="45"/>
                    </a:cubicBezTo>
                    <a:cubicBezTo>
                      <a:pt x="2" y="45"/>
                      <a:pt x="0" y="43"/>
                      <a:pt x="0" y="40"/>
                    </a:cubicBezTo>
                    <a:cubicBezTo>
                      <a:pt x="8" y="0"/>
                      <a:pt x="8" y="0"/>
                      <a:pt x="8" y="0"/>
                    </a:cubicBezTo>
                    <a:cubicBezTo>
                      <a:pt x="8" y="0"/>
                      <a:pt x="8" y="0"/>
                      <a:pt x="8" y="0"/>
                    </a:cubicBezTo>
                    <a:cubicBezTo>
                      <a:pt x="17" y="6"/>
                      <a:pt x="17" y="6"/>
                      <a:pt x="17" y="6"/>
                    </a:cubicBezTo>
                    <a:cubicBezTo>
                      <a:pt x="10" y="42"/>
                      <a:pt x="10" y="42"/>
                      <a:pt x="10" y="42"/>
                    </a:cubicBezTo>
                    <a:cubicBezTo>
                      <a:pt x="9" y="44"/>
                      <a:pt x="7" y="46"/>
                      <a:pt x="4" y="45"/>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2"/>
              <p:cNvSpPr/>
              <p:nvPr/>
            </p:nvSpPr>
            <p:spPr bwMode="auto">
              <a:xfrm>
                <a:off x="5302251" y="1585912"/>
                <a:ext cx="104775" cy="236538"/>
              </a:xfrm>
              <a:custGeom>
                <a:avLst/>
                <a:gdLst>
                  <a:gd name="T0" fmla="*/ 19 w 28"/>
                  <a:gd name="T1" fmla="*/ 63 h 63"/>
                  <a:gd name="T2" fmla="*/ 19 w 28"/>
                  <a:gd name="T3" fmla="*/ 63 h 63"/>
                  <a:gd name="T4" fmla="*/ 15 w 28"/>
                  <a:gd name="T5" fmla="*/ 57 h 63"/>
                  <a:gd name="T6" fmla="*/ 16 w 28"/>
                  <a:gd name="T7" fmla="*/ 42 h 63"/>
                  <a:gd name="T8" fmla="*/ 8 w 28"/>
                  <a:gd name="T9" fmla="*/ 43 h 63"/>
                  <a:gd name="T10" fmla="*/ 0 w 28"/>
                  <a:gd name="T11" fmla="*/ 10 h 63"/>
                  <a:gd name="T12" fmla="*/ 16 w 28"/>
                  <a:gd name="T13" fmla="*/ 0 h 63"/>
                  <a:gd name="T14" fmla="*/ 23 w 28"/>
                  <a:gd name="T15" fmla="*/ 13 h 63"/>
                  <a:gd name="T16" fmla="*/ 28 w 28"/>
                  <a:gd name="T17" fmla="*/ 26 h 63"/>
                  <a:gd name="T18" fmla="*/ 25 w 28"/>
                  <a:gd name="T19" fmla="*/ 58 h 63"/>
                  <a:gd name="T20" fmla="*/ 19 w 2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3">
                    <a:moveTo>
                      <a:pt x="19" y="63"/>
                    </a:moveTo>
                    <a:cubicBezTo>
                      <a:pt x="19" y="63"/>
                      <a:pt x="19" y="63"/>
                      <a:pt x="19" y="63"/>
                    </a:cubicBezTo>
                    <a:cubicBezTo>
                      <a:pt x="16" y="62"/>
                      <a:pt x="14" y="60"/>
                      <a:pt x="15" y="57"/>
                    </a:cubicBezTo>
                    <a:cubicBezTo>
                      <a:pt x="16" y="42"/>
                      <a:pt x="16" y="42"/>
                      <a:pt x="16" y="42"/>
                    </a:cubicBezTo>
                    <a:cubicBezTo>
                      <a:pt x="16" y="36"/>
                      <a:pt x="12" y="37"/>
                      <a:pt x="8" y="43"/>
                    </a:cubicBezTo>
                    <a:cubicBezTo>
                      <a:pt x="0" y="10"/>
                      <a:pt x="0" y="10"/>
                      <a:pt x="0" y="10"/>
                    </a:cubicBezTo>
                    <a:cubicBezTo>
                      <a:pt x="16" y="0"/>
                      <a:pt x="16" y="0"/>
                      <a:pt x="16" y="0"/>
                    </a:cubicBezTo>
                    <a:cubicBezTo>
                      <a:pt x="23" y="13"/>
                      <a:pt x="23" y="13"/>
                      <a:pt x="23" y="13"/>
                    </a:cubicBezTo>
                    <a:cubicBezTo>
                      <a:pt x="27" y="14"/>
                      <a:pt x="28" y="22"/>
                      <a:pt x="28" y="26"/>
                    </a:cubicBezTo>
                    <a:cubicBezTo>
                      <a:pt x="25" y="58"/>
                      <a:pt x="25" y="58"/>
                      <a:pt x="25" y="58"/>
                    </a:cubicBezTo>
                    <a:cubicBezTo>
                      <a:pt x="24" y="61"/>
                      <a:pt x="22" y="63"/>
                      <a:pt x="19" y="63"/>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3"/>
              <p:cNvSpPr/>
              <p:nvPr/>
            </p:nvSpPr>
            <p:spPr bwMode="auto">
              <a:xfrm>
                <a:off x="5241926" y="1724025"/>
                <a:ext cx="47625" cy="169863"/>
              </a:xfrm>
              <a:custGeom>
                <a:avLst/>
                <a:gdLst>
                  <a:gd name="T0" fmla="*/ 9 w 13"/>
                  <a:gd name="T1" fmla="*/ 44 h 45"/>
                  <a:gd name="T2" fmla="*/ 9 w 13"/>
                  <a:gd name="T3" fmla="*/ 44 h 45"/>
                  <a:gd name="T4" fmla="*/ 4 w 13"/>
                  <a:gd name="T5" fmla="*/ 40 h 45"/>
                  <a:gd name="T6" fmla="*/ 0 w 13"/>
                  <a:gd name="T7" fmla="*/ 0 h 45"/>
                  <a:gd name="T8" fmla="*/ 0 w 13"/>
                  <a:gd name="T9" fmla="*/ 0 h 45"/>
                  <a:gd name="T10" fmla="*/ 10 w 13"/>
                  <a:gd name="T11" fmla="*/ 3 h 45"/>
                  <a:gd name="T12" fmla="*/ 13 w 13"/>
                  <a:gd name="T13" fmla="*/ 39 h 45"/>
                  <a:gd name="T14" fmla="*/ 9 w 13"/>
                  <a:gd name="T15" fmla="*/ 4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45">
                    <a:moveTo>
                      <a:pt x="9" y="44"/>
                    </a:moveTo>
                    <a:cubicBezTo>
                      <a:pt x="9" y="44"/>
                      <a:pt x="9" y="44"/>
                      <a:pt x="9" y="44"/>
                    </a:cubicBezTo>
                    <a:cubicBezTo>
                      <a:pt x="6" y="45"/>
                      <a:pt x="4" y="43"/>
                      <a:pt x="4" y="40"/>
                    </a:cubicBezTo>
                    <a:cubicBezTo>
                      <a:pt x="0" y="0"/>
                      <a:pt x="0" y="0"/>
                      <a:pt x="0" y="0"/>
                    </a:cubicBezTo>
                    <a:cubicBezTo>
                      <a:pt x="0" y="0"/>
                      <a:pt x="0" y="0"/>
                      <a:pt x="0" y="0"/>
                    </a:cubicBezTo>
                    <a:cubicBezTo>
                      <a:pt x="10" y="3"/>
                      <a:pt x="10" y="3"/>
                      <a:pt x="10" y="3"/>
                    </a:cubicBezTo>
                    <a:cubicBezTo>
                      <a:pt x="13" y="39"/>
                      <a:pt x="13" y="39"/>
                      <a:pt x="13" y="39"/>
                    </a:cubicBezTo>
                    <a:cubicBezTo>
                      <a:pt x="13" y="42"/>
                      <a:pt x="12" y="44"/>
                      <a:pt x="9" y="44"/>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4"/>
              <p:cNvSpPr/>
              <p:nvPr/>
            </p:nvSpPr>
            <p:spPr bwMode="auto">
              <a:xfrm>
                <a:off x="5233988" y="1746250"/>
                <a:ext cx="82550" cy="150813"/>
              </a:xfrm>
              <a:custGeom>
                <a:avLst/>
                <a:gdLst>
                  <a:gd name="T0" fmla="*/ 18 w 22"/>
                  <a:gd name="T1" fmla="*/ 39 h 40"/>
                  <a:gd name="T2" fmla="*/ 18 w 22"/>
                  <a:gd name="T3" fmla="*/ 39 h 40"/>
                  <a:gd name="T4" fmla="*/ 12 w 22"/>
                  <a:gd name="T5" fmla="*/ 36 h 40"/>
                  <a:gd name="T6" fmla="*/ 0 w 22"/>
                  <a:gd name="T7" fmla="*/ 0 h 40"/>
                  <a:gd name="T8" fmla="*/ 10 w 22"/>
                  <a:gd name="T9" fmla="*/ 6 h 40"/>
                  <a:gd name="T10" fmla="*/ 21 w 22"/>
                  <a:gd name="T11" fmla="*/ 33 h 40"/>
                  <a:gd name="T12" fmla="*/ 18 w 22"/>
                  <a:gd name="T13" fmla="*/ 39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18" y="39"/>
                    </a:moveTo>
                    <a:cubicBezTo>
                      <a:pt x="18" y="39"/>
                      <a:pt x="18" y="39"/>
                      <a:pt x="18" y="39"/>
                    </a:cubicBezTo>
                    <a:cubicBezTo>
                      <a:pt x="16" y="40"/>
                      <a:pt x="13" y="39"/>
                      <a:pt x="12" y="36"/>
                    </a:cubicBezTo>
                    <a:cubicBezTo>
                      <a:pt x="0" y="0"/>
                      <a:pt x="0" y="0"/>
                      <a:pt x="0" y="0"/>
                    </a:cubicBezTo>
                    <a:cubicBezTo>
                      <a:pt x="10" y="6"/>
                      <a:pt x="10" y="6"/>
                      <a:pt x="10" y="6"/>
                    </a:cubicBezTo>
                    <a:cubicBezTo>
                      <a:pt x="21" y="33"/>
                      <a:pt x="21" y="33"/>
                      <a:pt x="21" y="33"/>
                    </a:cubicBezTo>
                    <a:cubicBezTo>
                      <a:pt x="22" y="35"/>
                      <a:pt x="20" y="38"/>
                      <a:pt x="18" y="3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5"/>
              <p:cNvSpPr/>
              <p:nvPr/>
            </p:nvSpPr>
            <p:spPr bwMode="auto">
              <a:xfrm>
                <a:off x="5259388" y="1611312"/>
                <a:ext cx="161925" cy="76200"/>
              </a:xfrm>
              <a:custGeom>
                <a:avLst/>
                <a:gdLst>
                  <a:gd name="T0" fmla="*/ 0 w 102"/>
                  <a:gd name="T1" fmla="*/ 26 h 48"/>
                  <a:gd name="T2" fmla="*/ 95 w 102"/>
                  <a:gd name="T3" fmla="*/ 48 h 48"/>
                  <a:gd name="T4" fmla="*/ 102 w 102"/>
                  <a:gd name="T5" fmla="*/ 24 h 48"/>
                  <a:gd name="T6" fmla="*/ 5 w 102"/>
                  <a:gd name="T7" fmla="*/ 0 h 48"/>
                  <a:gd name="T8" fmla="*/ 0 w 102"/>
                  <a:gd name="T9" fmla="*/ 26 h 48"/>
                </a:gdLst>
                <a:ahLst/>
                <a:cxnLst>
                  <a:cxn ang="0">
                    <a:pos x="T0" y="T1"/>
                  </a:cxn>
                  <a:cxn ang="0">
                    <a:pos x="T2" y="T3"/>
                  </a:cxn>
                  <a:cxn ang="0">
                    <a:pos x="T4" y="T5"/>
                  </a:cxn>
                  <a:cxn ang="0">
                    <a:pos x="T6" y="T7"/>
                  </a:cxn>
                  <a:cxn ang="0">
                    <a:pos x="T8" y="T9"/>
                  </a:cxn>
                </a:cxnLst>
                <a:rect l="0" t="0" r="r" b="b"/>
                <a:pathLst>
                  <a:path w="102" h="48">
                    <a:moveTo>
                      <a:pt x="0" y="26"/>
                    </a:moveTo>
                    <a:lnTo>
                      <a:pt x="95" y="48"/>
                    </a:lnTo>
                    <a:lnTo>
                      <a:pt x="102" y="24"/>
                    </a:lnTo>
                    <a:lnTo>
                      <a:pt x="5" y="0"/>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6"/>
              <p:cNvSpPr/>
              <p:nvPr/>
            </p:nvSpPr>
            <p:spPr bwMode="auto">
              <a:xfrm>
                <a:off x="5253038" y="555625"/>
                <a:ext cx="527050" cy="1096963"/>
              </a:xfrm>
              <a:custGeom>
                <a:avLst/>
                <a:gdLst>
                  <a:gd name="T0" fmla="*/ 140 w 140"/>
                  <a:gd name="T1" fmla="*/ 11 h 292"/>
                  <a:gd name="T2" fmla="*/ 92 w 140"/>
                  <a:gd name="T3" fmla="*/ 0 h 292"/>
                  <a:gd name="T4" fmla="*/ 0 w 140"/>
                  <a:gd name="T5" fmla="*/ 281 h 292"/>
                  <a:gd name="T6" fmla="*/ 0 w 140"/>
                  <a:gd name="T7" fmla="*/ 281 h 292"/>
                  <a:gd name="T8" fmla="*/ 48 w 140"/>
                  <a:gd name="T9" fmla="*/ 292 h 292"/>
                  <a:gd name="T10" fmla="*/ 48 w 140"/>
                  <a:gd name="T11" fmla="*/ 292 h 292"/>
                  <a:gd name="T12" fmla="*/ 140 w 140"/>
                  <a:gd name="T13" fmla="*/ 11 h 292"/>
                  <a:gd name="T14" fmla="*/ 140 w 140"/>
                  <a:gd name="T15" fmla="*/ 11 h 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92">
                    <a:moveTo>
                      <a:pt x="140" y="11"/>
                    </a:moveTo>
                    <a:cubicBezTo>
                      <a:pt x="92" y="0"/>
                      <a:pt x="92" y="0"/>
                      <a:pt x="92" y="0"/>
                    </a:cubicBezTo>
                    <a:cubicBezTo>
                      <a:pt x="92" y="0"/>
                      <a:pt x="5" y="260"/>
                      <a:pt x="0" y="281"/>
                    </a:cubicBezTo>
                    <a:cubicBezTo>
                      <a:pt x="0" y="281"/>
                      <a:pt x="0" y="281"/>
                      <a:pt x="0" y="281"/>
                    </a:cubicBezTo>
                    <a:cubicBezTo>
                      <a:pt x="48" y="292"/>
                      <a:pt x="48" y="292"/>
                      <a:pt x="48" y="292"/>
                    </a:cubicBezTo>
                    <a:cubicBezTo>
                      <a:pt x="48" y="292"/>
                      <a:pt x="48" y="292"/>
                      <a:pt x="48" y="292"/>
                    </a:cubicBezTo>
                    <a:cubicBezTo>
                      <a:pt x="140" y="11"/>
                      <a:pt x="140" y="11"/>
                      <a:pt x="140" y="11"/>
                    </a:cubicBezTo>
                    <a:cubicBezTo>
                      <a:pt x="140" y="11"/>
                      <a:pt x="140" y="11"/>
                      <a:pt x="140" y="11"/>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7"/>
              <p:cNvSpPr/>
              <p:nvPr/>
            </p:nvSpPr>
            <p:spPr bwMode="auto">
              <a:xfrm>
                <a:off x="5572126" y="1603375"/>
                <a:ext cx="346075" cy="1587500"/>
              </a:xfrm>
              <a:custGeom>
                <a:avLst/>
                <a:gdLst>
                  <a:gd name="T0" fmla="*/ 30 w 92"/>
                  <a:gd name="T1" fmla="*/ 0 h 422"/>
                  <a:gd name="T2" fmla="*/ 79 w 92"/>
                  <a:gd name="T3" fmla="*/ 0 h 422"/>
                  <a:gd name="T4" fmla="*/ 91 w 92"/>
                  <a:gd name="T5" fmla="*/ 12 h 422"/>
                  <a:gd name="T6" fmla="*/ 82 w 92"/>
                  <a:gd name="T7" fmla="*/ 211 h 422"/>
                  <a:gd name="T8" fmla="*/ 75 w 92"/>
                  <a:gd name="T9" fmla="*/ 336 h 422"/>
                  <a:gd name="T10" fmla="*/ 79 w 92"/>
                  <a:gd name="T11" fmla="*/ 377 h 422"/>
                  <a:gd name="T12" fmla="*/ 32 w 92"/>
                  <a:gd name="T13" fmla="*/ 417 h 422"/>
                  <a:gd name="T14" fmla="*/ 6 w 92"/>
                  <a:gd name="T15" fmla="*/ 410 h 422"/>
                  <a:gd name="T16" fmla="*/ 34 w 92"/>
                  <a:gd name="T17" fmla="*/ 371 h 422"/>
                  <a:gd name="T18" fmla="*/ 32 w 92"/>
                  <a:gd name="T19" fmla="*/ 204 h 422"/>
                  <a:gd name="T20" fmla="*/ 18 w 92"/>
                  <a:gd name="T21" fmla="*/ 12 h 422"/>
                  <a:gd name="T22" fmla="*/ 30 w 92"/>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422">
                    <a:moveTo>
                      <a:pt x="30" y="0"/>
                    </a:moveTo>
                    <a:cubicBezTo>
                      <a:pt x="79" y="0"/>
                      <a:pt x="79" y="0"/>
                      <a:pt x="79" y="0"/>
                    </a:cubicBezTo>
                    <a:cubicBezTo>
                      <a:pt x="86" y="0"/>
                      <a:pt x="91" y="6"/>
                      <a:pt x="91" y="12"/>
                    </a:cubicBezTo>
                    <a:cubicBezTo>
                      <a:pt x="89" y="83"/>
                      <a:pt x="92" y="140"/>
                      <a:pt x="82" y="211"/>
                    </a:cubicBezTo>
                    <a:cubicBezTo>
                      <a:pt x="77" y="245"/>
                      <a:pt x="79" y="287"/>
                      <a:pt x="75" y="336"/>
                    </a:cubicBezTo>
                    <a:cubicBezTo>
                      <a:pt x="73" y="362"/>
                      <a:pt x="81" y="372"/>
                      <a:pt x="79" y="377"/>
                    </a:cubicBezTo>
                    <a:cubicBezTo>
                      <a:pt x="77" y="383"/>
                      <a:pt x="51" y="422"/>
                      <a:pt x="32" y="417"/>
                    </a:cubicBezTo>
                    <a:cubicBezTo>
                      <a:pt x="6" y="410"/>
                      <a:pt x="6" y="410"/>
                      <a:pt x="6" y="410"/>
                    </a:cubicBezTo>
                    <a:cubicBezTo>
                      <a:pt x="0" y="409"/>
                      <a:pt x="33" y="378"/>
                      <a:pt x="34" y="371"/>
                    </a:cubicBezTo>
                    <a:cubicBezTo>
                      <a:pt x="49" y="310"/>
                      <a:pt x="38" y="263"/>
                      <a:pt x="32" y="204"/>
                    </a:cubicBezTo>
                    <a:cubicBezTo>
                      <a:pt x="25" y="144"/>
                      <a:pt x="18" y="73"/>
                      <a:pt x="18" y="12"/>
                    </a:cubicBezTo>
                    <a:cubicBezTo>
                      <a:pt x="18" y="6"/>
                      <a:pt x="24" y="0"/>
                      <a:pt x="30" y="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8"/>
              <p:cNvSpPr/>
              <p:nvPr/>
            </p:nvSpPr>
            <p:spPr bwMode="auto">
              <a:xfrm>
                <a:off x="5492751" y="2968625"/>
                <a:ext cx="419100" cy="293688"/>
              </a:xfrm>
              <a:custGeom>
                <a:avLst/>
                <a:gdLst>
                  <a:gd name="T0" fmla="*/ 98 w 111"/>
                  <a:gd name="T1" fmla="*/ 0 h 78"/>
                  <a:gd name="T2" fmla="*/ 110 w 111"/>
                  <a:gd name="T3" fmla="*/ 35 h 78"/>
                  <a:gd name="T4" fmla="*/ 104 w 111"/>
                  <a:gd name="T5" fmla="*/ 48 h 78"/>
                  <a:gd name="T6" fmla="*/ 95 w 111"/>
                  <a:gd name="T7" fmla="*/ 49 h 78"/>
                  <a:gd name="T8" fmla="*/ 75 w 111"/>
                  <a:gd name="T9" fmla="*/ 62 h 78"/>
                  <a:gd name="T10" fmla="*/ 44 w 111"/>
                  <a:gd name="T11" fmla="*/ 75 h 78"/>
                  <a:gd name="T12" fmla="*/ 15 w 111"/>
                  <a:gd name="T13" fmla="*/ 72 h 78"/>
                  <a:gd name="T14" fmla="*/ 46 w 111"/>
                  <a:gd name="T15" fmla="*/ 21 h 78"/>
                  <a:gd name="T16" fmla="*/ 41 w 111"/>
                  <a:gd name="T17" fmla="*/ 46 h 78"/>
                  <a:gd name="T18" fmla="*/ 98 w 11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78">
                    <a:moveTo>
                      <a:pt x="98" y="0"/>
                    </a:moveTo>
                    <a:cubicBezTo>
                      <a:pt x="105" y="5"/>
                      <a:pt x="111" y="25"/>
                      <a:pt x="110" y="35"/>
                    </a:cubicBezTo>
                    <a:cubicBezTo>
                      <a:pt x="110" y="44"/>
                      <a:pt x="109" y="46"/>
                      <a:pt x="104" y="48"/>
                    </a:cubicBezTo>
                    <a:cubicBezTo>
                      <a:pt x="98" y="51"/>
                      <a:pt x="96" y="52"/>
                      <a:pt x="95" y="49"/>
                    </a:cubicBezTo>
                    <a:cubicBezTo>
                      <a:pt x="94" y="47"/>
                      <a:pt x="81" y="58"/>
                      <a:pt x="75" y="62"/>
                    </a:cubicBezTo>
                    <a:cubicBezTo>
                      <a:pt x="69" y="66"/>
                      <a:pt x="61" y="71"/>
                      <a:pt x="44" y="75"/>
                    </a:cubicBezTo>
                    <a:cubicBezTo>
                      <a:pt x="34" y="78"/>
                      <a:pt x="21" y="78"/>
                      <a:pt x="15" y="72"/>
                    </a:cubicBezTo>
                    <a:cubicBezTo>
                      <a:pt x="0" y="56"/>
                      <a:pt x="32" y="38"/>
                      <a:pt x="46" y="21"/>
                    </a:cubicBezTo>
                    <a:cubicBezTo>
                      <a:pt x="39" y="34"/>
                      <a:pt x="22" y="45"/>
                      <a:pt x="41" y="46"/>
                    </a:cubicBezTo>
                    <a:cubicBezTo>
                      <a:pt x="75" y="47"/>
                      <a:pt x="98" y="24"/>
                      <a:pt x="98"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9"/>
              <p:cNvSpPr/>
              <p:nvPr/>
            </p:nvSpPr>
            <p:spPr bwMode="auto">
              <a:xfrm>
                <a:off x="5937251" y="1603375"/>
                <a:ext cx="346075" cy="1587500"/>
              </a:xfrm>
              <a:custGeom>
                <a:avLst/>
                <a:gdLst>
                  <a:gd name="T0" fmla="*/ 62 w 92"/>
                  <a:gd name="T1" fmla="*/ 0 h 422"/>
                  <a:gd name="T2" fmla="*/ 13 w 92"/>
                  <a:gd name="T3" fmla="*/ 0 h 422"/>
                  <a:gd name="T4" fmla="*/ 1 w 92"/>
                  <a:gd name="T5" fmla="*/ 12 h 422"/>
                  <a:gd name="T6" fmla="*/ 11 w 92"/>
                  <a:gd name="T7" fmla="*/ 211 h 422"/>
                  <a:gd name="T8" fmla="*/ 17 w 92"/>
                  <a:gd name="T9" fmla="*/ 336 h 422"/>
                  <a:gd name="T10" fmla="*/ 13 w 92"/>
                  <a:gd name="T11" fmla="*/ 377 h 422"/>
                  <a:gd name="T12" fmla="*/ 61 w 92"/>
                  <a:gd name="T13" fmla="*/ 417 h 422"/>
                  <a:gd name="T14" fmla="*/ 86 w 92"/>
                  <a:gd name="T15" fmla="*/ 410 h 422"/>
                  <a:gd name="T16" fmla="*/ 58 w 92"/>
                  <a:gd name="T17" fmla="*/ 371 h 422"/>
                  <a:gd name="T18" fmla="*/ 61 w 92"/>
                  <a:gd name="T19" fmla="*/ 204 h 422"/>
                  <a:gd name="T20" fmla="*/ 74 w 92"/>
                  <a:gd name="T21" fmla="*/ 12 h 422"/>
                  <a:gd name="T22" fmla="*/ 62 w 92"/>
                  <a:gd name="T23"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422">
                    <a:moveTo>
                      <a:pt x="62" y="0"/>
                    </a:moveTo>
                    <a:cubicBezTo>
                      <a:pt x="13" y="0"/>
                      <a:pt x="13" y="0"/>
                      <a:pt x="13" y="0"/>
                    </a:cubicBezTo>
                    <a:cubicBezTo>
                      <a:pt x="7" y="0"/>
                      <a:pt x="1" y="6"/>
                      <a:pt x="1" y="12"/>
                    </a:cubicBezTo>
                    <a:cubicBezTo>
                      <a:pt x="3" y="83"/>
                      <a:pt x="0" y="140"/>
                      <a:pt x="11" y="211"/>
                    </a:cubicBezTo>
                    <a:cubicBezTo>
                      <a:pt x="15" y="245"/>
                      <a:pt x="13" y="287"/>
                      <a:pt x="17" y="336"/>
                    </a:cubicBezTo>
                    <a:cubicBezTo>
                      <a:pt x="19" y="362"/>
                      <a:pt x="11" y="372"/>
                      <a:pt x="13" y="377"/>
                    </a:cubicBezTo>
                    <a:cubicBezTo>
                      <a:pt x="15" y="383"/>
                      <a:pt x="41" y="422"/>
                      <a:pt x="61" y="417"/>
                    </a:cubicBezTo>
                    <a:cubicBezTo>
                      <a:pt x="86" y="410"/>
                      <a:pt x="86" y="410"/>
                      <a:pt x="86" y="410"/>
                    </a:cubicBezTo>
                    <a:cubicBezTo>
                      <a:pt x="92" y="409"/>
                      <a:pt x="59" y="378"/>
                      <a:pt x="58" y="371"/>
                    </a:cubicBezTo>
                    <a:cubicBezTo>
                      <a:pt x="44" y="310"/>
                      <a:pt x="55" y="263"/>
                      <a:pt x="61" y="204"/>
                    </a:cubicBezTo>
                    <a:cubicBezTo>
                      <a:pt x="67" y="144"/>
                      <a:pt x="74" y="73"/>
                      <a:pt x="74" y="12"/>
                    </a:cubicBezTo>
                    <a:cubicBezTo>
                      <a:pt x="74" y="6"/>
                      <a:pt x="69" y="0"/>
                      <a:pt x="62" y="0"/>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50"/>
              <p:cNvSpPr/>
              <p:nvPr/>
            </p:nvSpPr>
            <p:spPr bwMode="auto">
              <a:xfrm>
                <a:off x="5945188" y="2968625"/>
                <a:ext cx="417513" cy="293688"/>
              </a:xfrm>
              <a:custGeom>
                <a:avLst/>
                <a:gdLst>
                  <a:gd name="T0" fmla="*/ 13 w 111"/>
                  <a:gd name="T1" fmla="*/ 0 h 78"/>
                  <a:gd name="T2" fmla="*/ 1 w 111"/>
                  <a:gd name="T3" fmla="*/ 35 h 78"/>
                  <a:gd name="T4" fmla="*/ 8 w 111"/>
                  <a:gd name="T5" fmla="*/ 48 h 78"/>
                  <a:gd name="T6" fmla="*/ 16 w 111"/>
                  <a:gd name="T7" fmla="*/ 49 h 78"/>
                  <a:gd name="T8" fmla="*/ 36 w 111"/>
                  <a:gd name="T9" fmla="*/ 62 h 78"/>
                  <a:gd name="T10" fmla="*/ 67 w 111"/>
                  <a:gd name="T11" fmla="*/ 75 h 78"/>
                  <a:gd name="T12" fmla="*/ 96 w 111"/>
                  <a:gd name="T13" fmla="*/ 72 h 78"/>
                  <a:gd name="T14" fmla="*/ 65 w 111"/>
                  <a:gd name="T15" fmla="*/ 21 h 78"/>
                  <a:gd name="T16" fmla="*/ 70 w 111"/>
                  <a:gd name="T17" fmla="*/ 46 h 78"/>
                  <a:gd name="T18" fmla="*/ 13 w 11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78">
                    <a:moveTo>
                      <a:pt x="13" y="0"/>
                    </a:moveTo>
                    <a:cubicBezTo>
                      <a:pt x="7" y="5"/>
                      <a:pt x="0" y="25"/>
                      <a:pt x="1" y="35"/>
                    </a:cubicBezTo>
                    <a:cubicBezTo>
                      <a:pt x="2" y="44"/>
                      <a:pt x="2" y="46"/>
                      <a:pt x="8" y="48"/>
                    </a:cubicBezTo>
                    <a:cubicBezTo>
                      <a:pt x="13" y="51"/>
                      <a:pt x="15" y="52"/>
                      <a:pt x="16" y="49"/>
                    </a:cubicBezTo>
                    <a:cubicBezTo>
                      <a:pt x="18" y="47"/>
                      <a:pt x="30" y="58"/>
                      <a:pt x="36" y="62"/>
                    </a:cubicBezTo>
                    <a:cubicBezTo>
                      <a:pt x="42" y="66"/>
                      <a:pt x="50" y="71"/>
                      <a:pt x="67" y="75"/>
                    </a:cubicBezTo>
                    <a:cubicBezTo>
                      <a:pt x="77" y="78"/>
                      <a:pt x="90" y="78"/>
                      <a:pt x="96" y="72"/>
                    </a:cubicBezTo>
                    <a:cubicBezTo>
                      <a:pt x="111" y="56"/>
                      <a:pt x="79" y="38"/>
                      <a:pt x="65" y="21"/>
                    </a:cubicBezTo>
                    <a:cubicBezTo>
                      <a:pt x="72" y="34"/>
                      <a:pt x="89" y="45"/>
                      <a:pt x="70" y="46"/>
                    </a:cubicBezTo>
                    <a:cubicBezTo>
                      <a:pt x="36" y="47"/>
                      <a:pt x="14" y="24"/>
                      <a:pt x="13"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51"/>
              <p:cNvSpPr/>
              <p:nvPr/>
            </p:nvSpPr>
            <p:spPr bwMode="auto">
              <a:xfrm>
                <a:off x="5530851" y="1254125"/>
                <a:ext cx="790575" cy="909638"/>
              </a:xfrm>
              <a:custGeom>
                <a:avLst/>
                <a:gdLst>
                  <a:gd name="T0" fmla="*/ 39 w 210"/>
                  <a:gd name="T1" fmla="*/ 0 h 242"/>
                  <a:gd name="T2" fmla="*/ 29 w 210"/>
                  <a:gd name="T3" fmla="*/ 235 h 242"/>
                  <a:gd name="T4" fmla="*/ 183 w 210"/>
                  <a:gd name="T5" fmla="*/ 235 h 242"/>
                  <a:gd name="T6" fmla="*/ 173 w 210"/>
                  <a:gd name="T7" fmla="*/ 0 h 242"/>
                  <a:gd name="T8" fmla="*/ 39 w 210"/>
                  <a:gd name="T9" fmla="*/ 0 h 242"/>
                </a:gdLst>
                <a:ahLst/>
                <a:cxnLst>
                  <a:cxn ang="0">
                    <a:pos x="T0" y="T1"/>
                  </a:cxn>
                  <a:cxn ang="0">
                    <a:pos x="T2" y="T3"/>
                  </a:cxn>
                  <a:cxn ang="0">
                    <a:pos x="T4" y="T5"/>
                  </a:cxn>
                  <a:cxn ang="0">
                    <a:pos x="T6" y="T7"/>
                  </a:cxn>
                  <a:cxn ang="0">
                    <a:pos x="T8" y="T9"/>
                  </a:cxn>
                </a:cxnLst>
                <a:rect l="0" t="0" r="r" b="b"/>
                <a:pathLst>
                  <a:path w="210" h="242">
                    <a:moveTo>
                      <a:pt x="39" y="0"/>
                    </a:moveTo>
                    <a:cubicBezTo>
                      <a:pt x="27" y="28"/>
                      <a:pt x="0" y="116"/>
                      <a:pt x="29" y="235"/>
                    </a:cubicBezTo>
                    <a:cubicBezTo>
                      <a:pt x="37" y="242"/>
                      <a:pt x="178" y="242"/>
                      <a:pt x="183" y="235"/>
                    </a:cubicBezTo>
                    <a:cubicBezTo>
                      <a:pt x="210" y="120"/>
                      <a:pt x="185" y="25"/>
                      <a:pt x="173" y="0"/>
                    </a:cubicBezTo>
                    <a:lnTo>
                      <a:pt x="39"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66"/>
              <p:cNvSpPr/>
              <p:nvPr/>
            </p:nvSpPr>
            <p:spPr bwMode="auto">
              <a:xfrm>
                <a:off x="5568951" y="430212"/>
                <a:ext cx="725488" cy="1136650"/>
              </a:xfrm>
              <a:custGeom>
                <a:avLst/>
                <a:gdLst>
                  <a:gd name="T0" fmla="*/ 10 w 193"/>
                  <a:gd name="T1" fmla="*/ 272 h 302"/>
                  <a:gd name="T2" fmla="*/ 20 w 193"/>
                  <a:gd name="T3" fmla="*/ 238 h 302"/>
                  <a:gd name="T4" fmla="*/ 16 w 193"/>
                  <a:gd name="T5" fmla="*/ 139 h 302"/>
                  <a:gd name="T6" fmla="*/ 8 w 193"/>
                  <a:gd name="T7" fmla="*/ 33 h 302"/>
                  <a:gd name="T8" fmla="*/ 74 w 193"/>
                  <a:gd name="T9" fmla="*/ 0 h 302"/>
                  <a:gd name="T10" fmla="*/ 96 w 193"/>
                  <a:gd name="T11" fmla="*/ 8 h 302"/>
                  <a:gd name="T12" fmla="*/ 119 w 193"/>
                  <a:gd name="T13" fmla="*/ 0 h 302"/>
                  <a:gd name="T14" fmla="*/ 185 w 193"/>
                  <a:gd name="T15" fmla="*/ 33 h 302"/>
                  <a:gd name="T16" fmla="*/ 177 w 193"/>
                  <a:gd name="T17" fmla="*/ 139 h 302"/>
                  <a:gd name="T18" fmla="*/ 171 w 193"/>
                  <a:gd name="T19" fmla="*/ 237 h 302"/>
                  <a:gd name="T20" fmla="*/ 183 w 193"/>
                  <a:gd name="T21" fmla="*/ 272 h 302"/>
                  <a:gd name="T22" fmla="*/ 10 w 193"/>
                  <a:gd name="T23" fmla="*/ 27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2">
                    <a:moveTo>
                      <a:pt x="10" y="272"/>
                    </a:moveTo>
                    <a:cubicBezTo>
                      <a:pt x="12" y="260"/>
                      <a:pt x="16" y="248"/>
                      <a:pt x="20" y="238"/>
                    </a:cubicBezTo>
                    <a:cubicBezTo>
                      <a:pt x="41" y="189"/>
                      <a:pt x="34" y="182"/>
                      <a:pt x="16" y="139"/>
                    </a:cubicBezTo>
                    <a:cubicBezTo>
                      <a:pt x="0" y="101"/>
                      <a:pt x="33" y="80"/>
                      <a:pt x="8" y="33"/>
                    </a:cubicBezTo>
                    <a:cubicBezTo>
                      <a:pt x="30" y="19"/>
                      <a:pt x="57" y="13"/>
                      <a:pt x="74" y="0"/>
                    </a:cubicBezTo>
                    <a:cubicBezTo>
                      <a:pt x="82" y="7"/>
                      <a:pt x="87" y="8"/>
                      <a:pt x="96" y="8"/>
                    </a:cubicBezTo>
                    <a:cubicBezTo>
                      <a:pt x="105" y="8"/>
                      <a:pt x="111" y="7"/>
                      <a:pt x="119" y="0"/>
                    </a:cubicBezTo>
                    <a:cubicBezTo>
                      <a:pt x="131" y="10"/>
                      <a:pt x="163" y="18"/>
                      <a:pt x="185" y="33"/>
                    </a:cubicBezTo>
                    <a:cubicBezTo>
                      <a:pt x="162" y="81"/>
                      <a:pt x="193" y="89"/>
                      <a:pt x="177" y="139"/>
                    </a:cubicBezTo>
                    <a:cubicBezTo>
                      <a:pt x="164" y="181"/>
                      <a:pt x="142" y="179"/>
                      <a:pt x="171" y="237"/>
                    </a:cubicBezTo>
                    <a:cubicBezTo>
                      <a:pt x="176" y="246"/>
                      <a:pt x="180" y="259"/>
                      <a:pt x="183" y="272"/>
                    </a:cubicBezTo>
                    <a:cubicBezTo>
                      <a:pt x="144" y="302"/>
                      <a:pt x="42" y="297"/>
                      <a:pt x="10" y="272"/>
                    </a:cubicBez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67"/>
              <p:cNvSpPr/>
              <p:nvPr/>
            </p:nvSpPr>
            <p:spPr bwMode="auto">
              <a:xfrm>
                <a:off x="5764213" y="430212"/>
                <a:ext cx="331788" cy="666750"/>
              </a:xfrm>
              <a:custGeom>
                <a:avLst/>
                <a:gdLst>
                  <a:gd name="T0" fmla="*/ 5 w 209"/>
                  <a:gd name="T1" fmla="*/ 27 h 420"/>
                  <a:gd name="T2" fmla="*/ 0 w 209"/>
                  <a:gd name="T3" fmla="*/ 152 h 420"/>
                  <a:gd name="T4" fmla="*/ 107 w 209"/>
                  <a:gd name="T5" fmla="*/ 420 h 420"/>
                  <a:gd name="T6" fmla="*/ 209 w 209"/>
                  <a:gd name="T7" fmla="*/ 152 h 420"/>
                  <a:gd name="T8" fmla="*/ 204 w 209"/>
                  <a:gd name="T9" fmla="*/ 24 h 420"/>
                  <a:gd name="T10" fmla="*/ 159 w 209"/>
                  <a:gd name="T11" fmla="*/ 0 h 420"/>
                  <a:gd name="T12" fmla="*/ 52 w 209"/>
                  <a:gd name="T13" fmla="*/ 0 h 420"/>
                  <a:gd name="T14" fmla="*/ 5 w 209"/>
                  <a:gd name="T15" fmla="*/ 27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420">
                    <a:moveTo>
                      <a:pt x="5" y="27"/>
                    </a:moveTo>
                    <a:lnTo>
                      <a:pt x="0" y="152"/>
                    </a:lnTo>
                    <a:lnTo>
                      <a:pt x="107" y="420"/>
                    </a:lnTo>
                    <a:lnTo>
                      <a:pt x="209" y="152"/>
                    </a:lnTo>
                    <a:lnTo>
                      <a:pt x="204" y="24"/>
                    </a:lnTo>
                    <a:lnTo>
                      <a:pt x="159" y="0"/>
                    </a:lnTo>
                    <a:lnTo>
                      <a:pt x="52" y="0"/>
                    </a:lnTo>
                    <a:lnTo>
                      <a:pt x="5"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68"/>
              <p:cNvSpPr>
                <a:spLocks noChangeArrowheads="1"/>
              </p:cNvSpPr>
              <p:nvPr/>
            </p:nvSpPr>
            <p:spPr bwMode="auto">
              <a:xfrm>
                <a:off x="5846763" y="358775"/>
                <a:ext cx="166688" cy="173038"/>
              </a:xfrm>
              <a:prstGeom prst="rect">
                <a:avLst/>
              </a:prstGeom>
              <a:solidFill>
                <a:srgbClr val="D1A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69"/>
              <p:cNvSpPr/>
              <p:nvPr/>
            </p:nvSpPr>
            <p:spPr bwMode="auto">
              <a:xfrm>
                <a:off x="5670551" y="-174625"/>
                <a:ext cx="519113" cy="635000"/>
              </a:xfrm>
              <a:custGeom>
                <a:avLst/>
                <a:gdLst>
                  <a:gd name="T0" fmla="*/ 69 w 138"/>
                  <a:gd name="T1" fmla="*/ 169 h 169"/>
                  <a:gd name="T2" fmla="*/ 123 w 138"/>
                  <a:gd name="T3" fmla="*/ 113 h 169"/>
                  <a:gd name="T4" fmla="*/ 125 w 138"/>
                  <a:gd name="T5" fmla="*/ 114 h 169"/>
                  <a:gd name="T6" fmla="*/ 136 w 138"/>
                  <a:gd name="T7" fmla="*/ 96 h 169"/>
                  <a:gd name="T8" fmla="*/ 132 w 138"/>
                  <a:gd name="T9" fmla="*/ 74 h 169"/>
                  <a:gd name="T10" fmla="*/ 131 w 138"/>
                  <a:gd name="T11" fmla="*/ 74 h 169"/>
                  <a:gd name="T12" fmla="*/ 69 w 138"/>
                  <a:gd name="T13" fmla="*/ 0 h 169"/>
                  <a:gd name="T14" fmla="*/ 8 w 138"/>
                  <a:gd name="T15" fmla="*/ 74 h 169"/>
                  <a:gd name="T16" fmla="*/ 7 w 138"/>
                  <a:gd name="T17" fmla="*/ 74 h 169"/>
                  <a:gd name="T18" fmla="*/ 2 w 138"/>
                  <a:gd name="T19" fmla="*/ 96 h 169"/>
                  <a:gd name="T20" fmla="*/ 13 w 138"/>
                  <a:gd name="T21" fmla="*/ 114 h 169"/>
                  <a:gd name="T22" fmla="*/ 16 w 138"/>
                  <a:gd name="T23" fmla="*/ 113 h 169"/>
                  <a:gd name="T24" fmla="*/ 69 w 138"/>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69">
                    <a:moveTo>
                      <a:pt x="69" y="169"/>
                    </a:moveTo>
                    <a:cubicBezTo>
                      <a:pt x="92" y="169"/>
                      <a:pt x="112" y="144"/>
                      <a:pt x="123" y="113"/>
                    </a:cubicBezTo>
                    <a:cubicBezTo>
                      <a:pt x="124" y="114"/>
                      <a:pt x="124" y="114"/>
                      <a:pt x="125" y="114"/>
                    </a:cubicBezTo>
                    <a:cubicBezTo>
                      <a:pt x="130" y="115"/>
                      <a:pt x="135" y="107"/>
                      <a:pt x="136" y="96"/>
                    </a:cubicBezTo>
                    <a:cubicBezTo>
                      <a:pt x="138" y="85"/>
                      <a:pt x="136" y="75"/>
                      <a:pt x="132" y="74"/>
                    </a:cubicBezTo>
                    <a:cubicBezTo>
                      <a:pt x="131" y="74"/>
                      <a:pt x="131" y="74"/>
                      <a:pt x="131" y="74"/>
                    </a:cubicBezTo>
                    <a:cubicBezTo>
                      <a:pt x="133" y="36"/>
                      <a:pt x="117" y="0"/>
                      <a:pt x="69" y="0"/>
                    </a:cubicBezTo>
                    <a:cubicBezTo>
                      <a:pt x="22" y="0"/>
                      <a:pt x="6" y="36"/>
                      <a:pt x="8" y="74"/>
                    </a:cubicBezTo>
                    <a:cubicBezTo>
                      <a:pt x="8" y="74"/>
                      <a:pt x="7" y="74"/>
                      <a:pt x="7" y="74"/>
                    </a:cubicBezTo>
                    <a:cubicBezTo>
                      <a:pt x="2" y="75"/>
                      <a:pt x="0" y="85"/>
                      <a:pt x="2" y="96"/>
                    </a:cubicBezTo>
                    <a:cubicBezTo>
                      <a:pt x="4" y="107"/>
                      <a:pt x="9" y="115"/>
                      <a:pt x="13" y="114"/>
                    </a:cubicBezTo>
                    <a:cubicBezTo>
                      <a:pt x="14" y="114"/>
                      <a:pt x="15" y="113"/>
                      <a:pt x="16" y="113"/>
                    </a:cubicBezTo>
                    <a:cubicBezTo>
                      <a:pt x="26" y="144"/>
                      <a:pt x="47" y="169"/>
                      <a:pt x="69" y="169"/>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70"/>
              <p:cNvSpPr/>
              <p:nvPr/>
            </p:nvSpPr>
            <p:spPr bwMode="auto">
              <a:xfrm>
                <a:off x="5892801" y="520700"/>
                <a:ext cx="79375" cy="120650"/>
              </a:xfrm>
              <a:custGeom>
                <a:avLst/>
                <a:gdLst>
                  <a:gd name="T0" fmla="*/ 18 w 21"/>
                  <a:gd name="T1" fmla="*/ 32 h 32"/>
                  <a:gd name="T2" fmla="*/ 21 w 21"/>
                  <a:gd name="T3" fmla="*/ 25 h 32"/>
                  <a:gd name="T4" fmla="*/ 10 w 21"/>
                  <a:gd name="T5" fmla="*/ 0 h 32"/>
                  <a:gd name="T6" fmla="*/ 0 w 21"/>
                  <a:gd name="T7" fmla="*/ 25 h 32"/>
                  <a:gd name="T8" fmla="*/ 3 w 21"/>
                  <a:gd name="T9" fmla="*/ 32 h 32"/>
                  <a:gd name="T10" fmla="*/ 18 w 21"/>
                  <a:gd name="T11" fmla="*/ 32 h 32"/>
                </a:gdLst>
                <a:ahLst/>
                <a:cxnLst>
                  <a:cxn ang="0">
                    <a:pos x="T0" y="T1"/>
                  </a:cxn>
                  <a:cxn ang="0">
                    <a:pos x="T2" y="T3"/>
                  </a:cxn>
                  <a:cxn ang="0">
                    <a:pos x="T4" y="T5"/>
                  </a:cxn>
                  <a:cxn ang="0">
                    <a:pos x="T6" y="T7"/>
                  </a:cxn>
                  <a:cxn ang="0">
                    <a:pos x="T8" y="T9"/>
                  </a:cxn>
                  <a:cxn ang="0">
                    <a:pos x="T10" y="T11"/>
                  </a:cxn>
                </a:cxnLst>
                <a:rect l="0" t="0" r="r" b="b"/>
                <a:pathLst>
                  <a:path w="21" h="32">
                    <a:moveTo>
                      <a:pt x="18" y="32"/>
                    </a:moveTo>
                    <a:cubicBezTo>
                      <a:pt x="21" y="25"/>
                      <a:pt x="21" y="25"/>
                      <a:pt x="21" y="25"/>
                    </a:cubicBezTo>
                    <a:cubicBezTo>
                      <a:pt x="10" y="0"/>
                      <a:pt x="10" y="0"/>
                      <a:pt x="10" y="0"/>
                    </a:cubicBezTo>
                    <a:cubicBezTo>
                      <a:pt x="0" y="25"/>
                      <a:pt x="0" y="25"/>
                      <a:pt x="0" y="25"/>
                    </a:cubicBezTo>
                    <a:cubicBezTo>
                      <a:pt x="3" y="32"/>
                      <a:pt x="3" y="32"/>
                      <a:pt x="3" y="32"/>
                    </a:cubicBezTo>
                    <a:cubicBezTo>
                      <a:pt x="8" y="32"/>
                      <a:pt x="13" y="32"/>
                      <a:pt x="18" y="32"/>
                    </a:cubicBez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71"/>
              <p:cNvSpPr/>
              <p:nvPr/>
            </p:nvSpPr>
            <p:spPr bwMode="auto">
              <a:xfrm>
                <a:off x="5799138" y="430212"/>
                <a:ext cx="130175" cy="252413"/>
              </a:xfrm>
              <a:custGeom>
                <a:avLst/>
                <a:gdLst>
                  <a:gd name="T0" fmla="*/ 30 w 82"/>
                  <a:gd name="T1" fmla="*/ 0 h 159"/>
                  <a:gd name="T2" fmla="*/ 82 w 82"/>
                  <a:gd name="T3" fmla="*/ 57 h 159"/>
                  <a:gd name="T4" fmla="*/ 45 w 82"/>
                  <a:gd name="T5" fmla="*/ 159 h 159"/>
                  <a:gd name="T6" fmla="*/ 0 w 82"/>
                  <a:gd name="T7" fmla="*/ 22 h 159"/>
                  <a:gd name="T8" fmla="*/ 30 w 82"/>
                  <a:gd name="T9" fmla="*/ 0 h 159"/>
                </a:gdLst>
                <a:ahLst/>
                <a:cxnLst>
                  <a:cxn ang="0">
                    <a:pos x="T0" y="T1"/>
                  </a:cxn>
                  <a:cxn ang="0">
                    <a:pos x="T2" y="T3"/>
                  </a:cxn>
                  <a:cxn ang="0">
                    <a:pos x="T4" y="T5"/>
                  </a:cxn>
                  <a:cxn ang="0">
                    <a:pos x="T6" y="T7"/>
                  </a:cxn>
                  <a:cxn ang="0">
                    <a:pos x="T8" y="T9"/>
                  </a:cxn>
                </a:cxnLst>
                <a:rect l="0" t="0" r="r" b="b"/>
                <a:pathLst>
                  <a:path w="82" h="159">
                    <a:moveTo>
                      <a:pt x="30" y="0"/>
                    </a:moveTo>
                    <a:lnTo>
                      <a:pt x="82" y="57"/>
                    </a:lnTo>
                    <a:lnTo>
                      <a:pt x="45" y="159"/>
                    </a:lnTo>
                    <a:lnTo>
                      <a:pt x="0" y="22"/>
                    </a:lnTo>
                    <a:lnTo>
                      <a:pt x="30"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2"/>
              <p:cNvSpPr/>
              <p:nvPr/>
            </p:nvSpPr>
            <p:spPr bwMode="auto">
              <a:xfrm>
                <a:off x="5678488" y="460375"/>
                <a:ext cx="250825" cy="639763"/>
              </a:xfrm>
              <a:custGeom>
                <a:avLst/>
                <a:gdLst>
                  <a:gd name="T0" fmla="*/ 76 w 158"/>
                  <a:gd name="T1" fmla="*/ 0 h 403"/>
                  <a:gd name="T2" fmla="*/ 158 w 158"/>
                  <a:gd name="T3" fmla="*/ 403 h 403"/>
                  <a:gd name="T4" fmla="*/ 21 w 158"/>
                  <a:gd name="T5" fmla="*/ 180 h 403"/>
                  <a:gd name="T6" fmla="*/ 40 w 158"/>
                  <a:gd name="T7" fmla="*/ 143 h 403"/>
                  <a:gd name="T8" fmla="*/ 0 w 158"/>
                  <a:gd name="T9" fmla="*/ 112 h 403"/>
                  <a:gd name="T10" fmla="*/ 54 w 158"/>
                  <a:gd name="T11" fmla="*/ 12 h 403"/>
                  <a:gd name="T12" fmla="*/ 76 w 158"/>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158" h="403">
                    <a:moveTo>
                      <a:pt x="76" y="0"/>
                    </a:moveTo>
                    <a:lnTo>
                      <a:pt x="158" y="403"/>
                    </a:lnTo>
                    <a:lnTo>
                      <a:pt x="21" y="180"/>
                    </a:lnTo>
                    <a:lnTo>
                      <a:pt x="40" y="143"/>
                    </a:lnTo>
                    <a:lnTo>
                      <a:pt x="0" y="112"/>
                    </a:lnTo>
                    <a:lnTo>
                      <a:pt x="54" y="12"/>
                    </a:lnTo>
                    <a:lnTo>
                      <a:pt x="76"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73"/>
              <p:cNvSpPr/>
              <p:nvPr/>
            </p:nvSpPr>
            <p:spPr bwMode="auto">
              <a:xfrm>
                <a:off x="5929313" y="430212"/>
                <a:ext cx="136525" cy="252413"/>
              </a:xfrm>
              <a:custGeom>
                <a:avLst/>
                <a:gdLst>
                  <a:gd name="T0" fmla="*/ 55 w 86"/>
                  <a:gd name="T1" fmla="*/ 0 h 159"/>
                  <a:gd name="T2" fmla="*/ 0 w 86"/>
                  <a:gd name="T3" fmla="*/ 57 h 159"/>
                  <a:gd name="T4" fmla="*/ 38 w 86"/>
                  <a:gd name="T5" fmla="*/ 159 h 159"/>
                  <a:gd name="T6" fmla="*/ 86 w 86"/>
                  <a:gd name="T7" fmla="*/ 19 h 159"/>
                  <a:gd name="T8" fmla="*/ 55 w 86"/>
                  <a:gd name="T9" fmla="*/ 0 h 159"/>
                </a:gdLst>
                <a:ahLst/>
                <a:cxnLst>
                  <a:cxn ang="0">
                    <a:pos x="T0" y="T1"/>
                  </a:cxn>
                  <a:cxn ang="0">
                    <a:pos x="T2" y="T3"/>
                  </a:cxn>
                  <a:cxn ang="0">
                    <a:pos x="T4" y="T5"/>
                  </a:cxn>
                  <a:cxn ang="0">
                    <a:pos x="T6" y="T7"/>
                  </a:cxn>
                  <a:cxn ang="0">
                    <a:pos x="T8" y="T9"/>
                  </a:cxn>
                </a:cxnLst>
                <a:rect l="0" t="0" r="r" b="b"/>
                <a:pathLst>
                  <a:path w="86" h="159">
                    <a:moveTo>
                      <a:pt x="55" y="0"/>
                    </a:moveTo>
                    <a:lnTo>
                      <a:pt x="0" y="57"/>
                    </a:lnTo>
                    <a:lnTo>
                      <a:pt x="38" y="159"/>
                    </a:lnTo>
                    <a:lnTo>
                      <a:pt x="86" y="19"/>
                    </a:lnTo>
                    <a:lnTo>
                      <a:pt x="5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4"/>
              <p:cNvSpPr/>
              <p:nvPr/>
            </p:nvSpPr>
            <p:spPr bwMode="auto">
              <a:xfrm>
                <a:off x="5876926" y="701675"/>
                <a:ext cx="109538" cy="398463"/>
              </a:xfrm>
              <a:custGeom>
                <a:avLst/>
                <a:gdLst>
                  <a:gd name="T0" fmla="*/ 17 w 69"/>
                  <a:gd name="T1" fmla="*/ 0 h 251"/>
                  <a:gd name="T2" fmla="*/ 52 w 69"/>
                  <a:gd name="T3" fmla="*/ 0 h 251"/>
                  <a:gd name="T4" fmla="*/ 69 w 69"/>
                  <a:gd name="T5" fmla="*/ 168 h 251"/>
                  <a:gd name="T6" fmla="*/ 33 w 69"/>
                  <a:gd name="T7" fmla="*/ 251 h 251"/>
                  <a:gd name="T8" fmla="*/ 0 w 69"/>
                  <a:gd name="T9" fmla="*/ 168 h 251"/>
                  <a:gd name="T10" fmla="*/ 17 w 69"/>
                  <a:gd name="T11" fmla="*/ 0 h 251"/>
                </a:gdLst>
                <a:ahLst/>
                <a:cxnLst>
                  <a:cxn ang="0">
                    <a:pos x="T0" y="T1"/>
                  </a:cxn>
                  <a:cxn ang="0">
                    <a:pos x="T2" y="T3"/>
                  </a:cxn>
                  <a:cxn ang="0">
                    <a:pos x="T4" y="T5"/>
                  </a:cxn>
                  <a:cxn ang="0">
                    <a:pos x="T6" y="T7"/>
                  </a:cxn>
                  <a:cxn ang="0">
                    <a:pos x="T8" y="T9"/>
                  </a:cxn>
                  <a:cxn ang="0">
                    <a:pos x="T10" y="T11"/>
                  </a:cxn>
                </a:cxnLst>
                <a:rect l="0" t="0" r="r" b="b"/>
                <a:pathLst>
                  <a:path w="69" h="251">
                    <a:moveTo>
                      <a:pt x="17" y="0"/>
                    </a:moveTo>
                    <a:lnTo>
                      <a:pt x="52" y="0"/>
                    </a:lnTo>
                    <a:lnTo>
                      <a:pt x="69" y="168"/>
                    </a:lnTo>
                    <a:lnTo>
                      <a:pt x="33" y="251"/>
                    </a:lnTo>
                    <a:lnTo>
                      <a:pt x="0" y="168"/>
                    </a:lnTo>
                    <a:lnTo>
                      <a:pt x="17" y="0"/>
                    </a:ln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5"/>
              <p:cNvSpPr/>
              <p:nvPr/>
            </p:nvSpPr>
            <p:spPr bwMode="auto">
              <a:xfrm>
                <a:off x="5799138" y="430212"/>
                <a:ext cx="130175" cy="211138"/>
              </a:xfrm>
              <a:custGeom>
                <a:avLst/>
                <a:gdLst>
                  <a:gd name="T0" fmla="*/ 30 w 82"/>
                  <a:gd name="T1" fmla="*/ 0 h 133"/>
                  <a:gd name="T2" fmla="*/ 82 w 82"/>
                  <a:gd name="T3" fmla="*/ 57 h 133"/>
                  <a:gd name="T4" fmla="*/ 45 w 82"/>
                  <a:gd name="T5" fmla="*/ 133 h 133"/>
                  <a:gd name="T6" fmla="*/ 0 w 82"/>
                  <a:gd name="T7" fmla="*/ 22 h 133"/>
                  <a:gd name="T8" fmla="*/ 30 w 82"/>
                  <a:gd name="T9" fmla="*/ 0 h 133"/>
                </a:gdLst>
                <a:ahLst/>
                <a:cxnLst>
                  <a:cxn ang="0">
                    <a:pos x="T0" y="T1"/>
                  </a:cxn>
                  <a:cxn ang="0">
                    <a:pos x="T2" y="T3"/>
                  </a:cxn>
                  <a:cxn ang="0">
                    <a:pos x="T4" y="T5"/>
                  </a:cxn>
                  <a:cxn ang="0">
                    <a:pos x="T6" y="T7"/>
                  </a:cxn>
                  <a:cxn ang="0">
                    <a:pos x="T8" y="T9"/>
                  </a:cxn>
                </a:cxnLst>
                <a:rect l="0" t="0" r="r" b="b"/>
                <a:pathLst>
                  <a:path w="82" h="133">
                    <a:moveTo>
                      <a:pt x="30" y="0"/>
                    </a:moveTo>
                    <a:lnTo>
                      <a:pt x="82" y="57"/>
                    </a:lnTo>
                    <a:lnTo>
                      <a:pt x="45" y="133"/>
                    </a:lnTo>
                    <a:lnTo>
                      <a:pt x="0" y="22"/>
                    </a:lnTo>
                    <a:lnTo>
                      <a:pt x="3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6"/>
              <p:cNvSpPr/>
              <p:nvPr/>
            </p:nvSpPr>
            <p:spPr bwMode="auto">
              <a:xfrm>
                <a:off x="5700713" y="460375"/>
                <a:ext cx="228600" cy="639763"/>
              </a:xfrm>
              <a:custGeom>
                <a:avLst/>
                <a:gdLst>
                  <a:gd name="T0" fmla="*/ 62 w 144"/>
                  <a:gd name="T1" fmla="*/ 0 h 403"/>
                  <a:gd name="T2" fmla="*/ 144 w 144"/>
                  <a:gd name="T3" fmla="*/ 403 h 403"/>
                  <a:gd name="T4" fmla="*/ 21 w 144"/>
                  <a:gd name="T5" fmla="*/ 164 h 403"/>
                  <a:gd name="T6" fmla="*/ 40 w 144"/>
                  <a:gd name="T7" fmla="*/ 133 h 403"/>
                  <a:gd name="T8" fmla="*/ 0 w 144"/>
                  <a:gd name="T9" fmla="*/ 102 h 403"/>
                  <a:gd name="T10" fmla="*/ 40 w 144"/>
                  <a:gd name="T11" fmla="*/ 12 h 403"/>
                  <a:gd name="T12" fmla="*/ 62 w 144"/>
                  <a:gd name="T13" fmla="*/ 0 h 403"/>
                </a:gdLst>
                <a:ahLst/>
                <a:cxnLst>
                  <a:cxn ang="0">
                    <a:pos x="T0" y="T1"/>
                  </a:cxn>
                  <a:cxn ang="0">
                    <a:pos x="T2" y="T3"/>
                  </a:cxn>
                  <a:cxn ang="0">
                    <a:pos x="T4" y="T5"/>
                  </a:cxn>
                  <a:cxn ang="0">
                    <a:pos x="T6" y="T7"/>
                  </a:cxn>
                  <a:cxn ang="0">
                    <a:pos x="T8" y="T9"/>
                  </a:cxn>
                  <a:cxn ang="0">
                    <a:pos x="T10" y="T11"/>
                  </a:cxn>
                  <a:cxn ang="0">
                    <a:pos x="T12" y="T13"/>
                  </a:cxn>
                </a:cxnLst>
                <a:rect l="0" t="0" r="r" b="b"/>
                <a:pathLst>
                  <a:path w="144" h="403">
                    <a:moveTo>
                      <a:pt x="62" y="0"/>
                    </a:moveTo>
                    <a:lnTo>
                      <a:pt x="144" y="403"/>
                    </a:lnTo>
                    <a:lnTo>
                      <a:pt x="21" y="164"/>
                    </a:lnTo>
                    <a:lnTo>
                      <a:pt x="40" y="133"/>
                    </a:lnTo>
                    <a:lnTo>
                      <a:pt x="0" y="102"/>
                    </a:lnTo>
                    <a:lnTo>
                      <a:pt x="40" y="12"/>
                    </a:lnTo>
                    <a:lnTo>
                      <a:pt x="62"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7"/>
              <p:cNvSpPr/>
              <p:nvPr/>
            </p:nvSpPr>
            <p:spPr bwMode="auto">
              <a:xfrm>
                <a:off x="5929313" y="457200"/>
                <a:ext cx="257175" cy="642938"/>
              </a:xfrm>
              <a:custGeom>
                <a:avLst/>
                <a:gdLst>
                  <a:gd name="T0" fmla="*/ 88 w 162"/>
                  <a:gd name="T1" fmla="*/ 0 h 405"/>
                  <a:gd name="T2" fmla="*/ 0 w 162"/>
                  <a:gd name="T3" fmla="*/ 405 h 405"/>
                  <a:gd name="T4" fmla="*/ 140 w 162"/>
                  <a:gd name="T5" fmla="*/ 182 h 405"/>
                  <a:gd name="T6" fmla="*/ 121 w 162"/>
                  <a:gd name="T7" fmla="*/ 145 h 405"/>
                  <a:gd name="T8" fmla="*/ 162 w 162"/>
                  <a:gd name="T9" fmla="*/ 114 h 405"/>
                  <a:gd name="T10" fmla="*/ 119 w 162"/>
                  <a:gd name="T11" fmla="*/ 14 h 405"/>
                  <a:gd name="T12" fmla="*/ 88 w 162"/>
                  <a:gd name="T13" fmla="*/ 0 h 405"/>
                </a:gdLst>
                <a:ahLst/>
                <a:cxnLst>
                  <a:cxn ang="0">
                    <a:pos x="T0" y="T1"/>
                  </a:cxn>
                  <a:cxn ang="0">
                    <a:pos x="T2" y="T3"/>
                  </a:cxn>
                  <a:cxn ang="0">
                    <a:pos x="T4" y="T5"/>
                  </a:cxn>
                  <a:cxn ang="0">
                    <a:pos x="T6" y="T7"/>
                  </a:cxn>
                  <a:cxn ang="0">
                    <a:pos x="T8" y="T9"/>
                  </a:cxn>
                  <a:cxn ang="0">
                    <a:pos x="T10" y="T11"/>
                  </a:cxn>
                  <a:cxn ang="0">
                    <a:pos x="T12" y="T13"/>
                  </a:cxn>
                </a:cxnLst>
                <a:rect l="0" t="0" r="r" b="b"/>
                <a:pathLst>
                  <a:path w="162" h="405">
                    <a:moveTo>
                      <a:pt x="88" y="0"/>
                    </a:moveTo>
                    <a:lnTo>
                      <a:pt x="0" y="405"/>
                    </a:lnTo>
                    <a:lnTo>
                      <a:pt x="140" y="182"/>
                    </a:lnTo>
                    <a:lnTo>
                      <a:pt x="121" y="145"/>
                    </a:lnTo>
                    <a:lnTo>
                      <a:pt x="162" y="114"/>
                    </a:lnTo>
                    <a:lnTo>
                      <a:pt x="119" y="14"/>
                    </a:lnTo>
                    <a:lnTo>
                      <a:pt x="88" y="0"/>
                    </a:ln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8"/>
              <p:cNvSpPr/>
              <p:nvPr/>
            </p:nvSpPr>
            <p:spPr bwMode="auto">
              <a:xfrm>
                <a:off x="5929313" y="457200"/>
                <a:ext cx="230188" cy="642938"/>
              </a:xfrm>
              <a:custGeom>
                <a:avLst/>
                <a:gdLst>
                  <a:gd name="T0" fmla="*/ 88 w 145"/>
                  <a:gd name="T1" fmla="*/ 0 h 405"/>
                  <a:gd name="T2" fmla="*/ 0 w 145"/>
                  <a:gd name="T3" fmla="*/ 405 h 405"/>
                  <a:gd name="T4" fmla="*/ 126 w 145"/>
                  <a:gd name="T5" fmla="*/ 166 h 405"/>
                  <a:gd name="T6" fmla="*/ 105 w 145"/>
                  <a:gd name="T7" fmla="*/ 135 h 405"/>
                  <a:gd name="T8" fmla="*/ 145 w 145"/>
                  <a:gd name="T9" fmla="*/ 104 h 405"/>
                  <a:gd name="T10" fmla="*/ 119 w 145"/>
                  <a:gd name="T11" fmla="*/ 14 h 405"/>
                  <a:gd name="T12" fmla="*/ 88 w 145"/>
                  <a:gd name="T13" fmla="*/ 0 h 405"/>
                </a:gdLst>
                <a:ahLst/>
                <a:cxnLst>
                  <a:cxn ang="0">
                    <a:pos x="T0" y="T1"/>
                  </a:cxn>
                  <a:cxn ang="0">
                    <a:pos x="T2" y="T3"/>
                  </a:cxn>
                  <a:cxn ang="0">
                    <a:pos x="T4" y="T5"/>
                  </a:cxn>
                  <a:cxn ang="0">
                    <a:pos x="T6" y="T7"/>
                  </a:cxn>
                  <a:cxn ang="0">
                    <a:pos x="T8" y="T9"/>
                  </a:cxn>
                  <a:cxn ang="0">
                    <a:pos x="T10" y="T11"/>
                  </a:cxn>
                  <a:cxn ang="0">
                    <a:pos x="T12" y="T13"/>
                  </a:cxn>
                </a:cxnLst>
                <a:rect l="0" t="0" r="r" b="b"/>
                <a:pathLst>
                  <a:path w="145" h="405">
                    <a:moveTo>
                      <a:pt x="88" y="0"/>
                    </a:moveTo>
                    <a:lnTo>
                      <a:pt x="0" y="405"/>
                    </a:lnTo>
                    <a:lnTo>
                      <a:pt x="126" y="166"/>
                    </a:lnTo>
                    <a:lnTo>
                      <a:pt x="105" y="135"/>
                    </a:lnTo>
                    <a:lnTo>
                      <a:pt x="145" y="104"/>
                    </a:lnTo>
                    <a:lnTo>
                      <a:pt x="119" y="14"/>
                    </a:lnTo>
                    <a:lnTo>
                      <a:pt x="88" y="0"/>
                    </a:lnTo>
                    <a:close/>
                  </a:path>
                </a:pathLst>
              </a:custGeom>
              <a:solidFill>
                <a:srgbClr val="3F7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9"/>
              <p:cNvSpPr/>
              <p:nvPr/>
            </p:nvSpPr>
            <p:spPr bwMode="auto">
              <a:xfrm>
                <a:off x="5929313" y="430212"/>
                <a:ext cx="136525" cy="211138"/>
              </a:xfrm>
              <a:custGeom>
                <a:avLst/>
                <a:gdLst>
                  <a:gd name="T0" fmla="*/ 55 w 86"/>
                  <a:gd name="T1" fmla="*/ 0 h 133"/>
                  <a:gd name="T2" fmla="*/ 0 w 86"/>
                  <a:gd name="T3" fmla="*/ 57 h 133"/>
                  <a:gd name="T4" fmla="*/ 41 w 86"/>
                  <a:gd name="T5" fmla="*/ 133 h 133"/>
                  <a:gd name="T6" fmla="*/ 86 w 86"/>
                  <a:gd name="T7" fmla="*/ 19 h 133"/>
                  <a:gd name="T8" fmla="*/ 55 w 86"/>
                  <a:gd name="T9" fmla="*/ 0 h 133"/>
                </a:gdLst>
                <a:ahLst/>
                <a:cxnLst>
                  <a:cxn ang="0">
                    <a:pos x="T0" y="T1"/>
                  </a:cxn>
                  <a:cxn ang="0">
                    <a:pos x="T2" y="T3"/>
                  </a:cxn>
                  <a:cxn ang="0">
                    <a:pos x="T4" y="T5"/>
                  </a:cxn>
                  <a:cxn ang="0">
                    <a:pos x="T6" y="T7"/>
                  </a:cxn>
                  <a:cxn ang="0">
                    <a:pos x="T8" y="T9"/>
                  </a:cxn>
                </a:cxnLst>
                <a:rect l="0" t="0" r="r" b="b"/>
                <a:pathLst>
                  <a:path w="86" h="133">
                    <a:moveTo>
                      <a:pt x="55" y="0"/>
                    </a:moveTo>
                    <a:lnTo>
                      <a:pt x="0" y="57"/>
                    </a:lnTo>
                    <a:lnTo>
                      <a:pt x="41" y="133"/>
                    </a:lnTo>
                    <a:lnTo>
                      <a:pt x="86" y="19"/>
                    </a:lnTo>
                    <a:lnTo>
                      <a:pt x="5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80"/>
              <p:cNvSpPr/>
              <p:nvPr/>
            </p:nvSpPr>
            <p:spPr bwMode="auto">
              <a:xfrm>
                <a:off x="5892801" y="633412"/>
                <a:ext cx="79375" cy="71438"/>
              </a:xfrm>
              <a:custGeom>
                <a:avLst/>
                <a:gdLst>
                  <a:gd name="T0" fmla="*/ 3 w 21"/>
                  <a:gd name="T1" fmla="*/ 0 h 19"/>
                  <a:gd name="T2" fmla="*/ 18 w 21"/>
                  <a:gd name="T3" fmla="*/ 0 h 19"/>
                  <a:gd name="T4" fmla="*/ 18 w 21"/>
                  <a:gd name="T5" fmla="*/ 19 h 19"/>
                  <a:gd name="T6" fmla="*/ 3 w 21"/>
                  <a:gd name="T7" fmla="*/ 19 h 19"/>
                  <a:gd name="T8" fmla="*/ 3 w 21"/>
                  <a:gd name="T9" fmla="*/ 0 h 19"/>
                </a:gdLst>
                <a:ahLst/>
                <a:cxnLst>
                  <a:cxn ang="0">
                    <a:pos x="T0" y="T1"/>
                  </a:cxn>
                  <a:cxn ang="0">
                    <a:pos x="T2" y="T3"/>
                  </a:cxn>
                  <a:cxn ang="0">
                    <a:pos x="T4" y="T5"/>
                  </a:cxn>
                  <a:cxn ang="0">
                    <a:pos x="T6" y="T7"/>
                  </a:cxn>
                  <a:cxn ang="0">
                    <a:pos x="T8" y="T9"/>
                  </a:cxn>
                </a:cxnLst>
                <a:rect l="0" t="0" r="r" b="b"/>
                <a:pathLst>
                  <a:path w="21" h="19">
                    <a:moveTo>
                      <a:pt x="3" y="0"/>
                    </a:moveTo>
                    <a:cubicBezTo>
                      <a:pt x="18" y="0"/>
                      <a:pt x="18" y="0"/>
                      <a:pt x="18" y="0"/>
                    </a:cubicBezTo>
                    <a:cubicBezTo>
                      <a:pt x="21" y="7"/>
                      <a:pt x="21" y="13"/>
                      <a:pt x="18" y="19"/>
                    </a:cubicBezTo>
                    <a:cubicBezTo>
                      <a:pt x="3" y="19"/>
                      <a:pt x="3" y="19"/>
                      <a:pt x="3" y="19"/>
                    </a:cubicBezTo>
                    <a:cubicBezTo>
                      <a:pt x="0" y="13"/>
                      <a:pt x="0" y="7"/>
                      <a:pt x="3" y="0"/>
                    </a:cubicBezTo>
                    <a:close/>
                  </a:path>
                </a:pathLst>
              </a:custGeom>
              <a:solidFill>
                <a:srgbClr val="FC8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1"/>
              <p:cNvSpPr/>
              <p:nvPr/>
            </p:nvSpPr>
            <p:spPr bwMode="auto">
              <a:xfrm>
                <a:off x="5918201" y="1092200"/>
                <a:ext cx="34925" cy="444500"/>
              </a:xfrm>
              <a:custGeom>
                <a:avLst/>
                <a:gdLst>
                  <a:gd name="T0" fmla="*/ 4 w 9"/>
                  <a:gd name="T1" fmla="*/ 118 h 118"/>
                  <a:gd name="T2" fmla="*/ 4 w 9"/>
                  <a:gd name="T3" fmla="*/ 0 h 118"/>
                  <a:gd name="T4" fmla="*/ 4 w 9"/>
                  <a:gd name="T5" fmla="*/ 118 h 118"/>
                </a:gdLst>
                <a:ahLst/>
                <a:cxnLst>
                  <a:cxn ang="0">
                    <a:pos x="T0" y="T1"/>
                  </a:cxn>
                  <a:cxn ang="0">
                    <a:pos x="T2" y="T3"/>
                  </a:cxn>
                  <a:cxn ang="0">
                    <a:pos x="T4" y="T5"/>
                  </a:cxn>
                </a:cxnLst>
                <a:rect l="0" t="0" r="r" b="b"/>
                <a:pathLst>
                  <a:path w="9" h="118">
                    <a:moveTo>
                      <a:pt x="4" y="118"/>
                    </a:moveTo>
                    <a:cubicBezTo>
                      <a:pt x="0" y="66"/>
                      <a:pt x="0" y="60"/>
                      <a:pt x="4" y="0"/>
                    </a:cubicBezTo>
                    <a:cubicBezTo>
                      <a:pt x="8" y="60"/>
                      <a:pt x="9" y="66"/>
                      <a:pt x="4" y="118"/>
                    </a:cubicBezTo>
                    <a:close/>
                  </a:path>
                </a:pathLst>
              </a:custGeom>
              <a:solidFill>
                <a:srgbClr val="2755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82"/>
              <p:cNvSpPr/>
              <p:nvPr/>
            </p:nvSpPr>
            <p:spPr bwMode="auto">
              <a:xfrm>
                <a:off x="6115051" y="127000"/>
                <a:ext cx="74613" cy="131763"/>
              </a:xfrm>
              <a:custGeom>
                <a:avLst/>
                <a:gdLst>
                  <a:gd name="T0" fmla="*/ 14 w 20"/>
                  <a:gd name="T1" fmla="*/ 1 h 35"/>
                  <a:gd name="T2" fmla="*/ 18 w 20"/>
                  <a:gd name="T3" fmla="*/ 19 h 35"/>
                  <a:gd name="T4" fmla="*/ 7 w 20"/>
                  <a:gd name="T5" fmla="*/ 34 h 35"/>
                  <a:gd name="T6" fmla="*/ 2 w 20"/>
                  <a:gd name="T7" fmla="*/ 16 h 35"/>
                  <a:gd name="T8" fmla="*/ 14 w 20"/>
                  <a:gd name="T9" fmla="*/ 1 h 35"/>
                </a:gdLst>
                <a:ahLst/>
                <a:cxnLst>
                  <a:cxn ang="0">
                    <a:pos x="T0" y="T1"/>
                  </a:cxn>
                  <a:cxn ang="0">
                    <a:pos x="T2" y="T3"/>
                  </a:cxn>
                  <a:cxn ang="0">
                    <a:pos x="T4" y="T5"/>
                  </a:cxn>
                  <a:cxn ang="0">
                    <a:pos x="T6" y="T7"/>
                  </a:cxn>
                  <a:cxn ang="0">
                    <a:pos x="T8" y="T9"/>
                  </a:cxn>
                </a:cxnLst>
                <a:rect l="0" t="0" r="r" b="b"/>
                <a:pathLst>
                  <a:path w="20" h="35">
                    <a:moveTo>
                      <a:pt x="14" y="1"/>
                    </a:moveTo>
                    <a:cubicBezTo>
                      <a:pt x="18" y="2"/>
                      <a:pt x="20" y="10"/>
                      <a:pt x="18" y="19"/>
                    </a:cubicBezTo>
                    <a:cubicBezTo>
                      <a:pt x="16" y="28"/>
                      <a:pt x="11" y="35"/>
                      <a:pt x="7" y="34"/>
                    </a:cubicBezTo>
                    <a:cubicBezTo>
                      <a:pt x="2" y="33"/>
                      <a:pt x="0" y="25"/>
                      <a:pt x="2" y="16"/>
                    </a:cubicBezTo>
                    <a:cubicBezTo>
                      <a:pt x="4" y="7"/>
                      <a:pt x="10" y="0"/>
                      <a:pt x="14" y="1"/>
                    </a:cubicBezTo>
                    <a:close/>
                  </a:path>
                </a:pathLst>
              </a:custGeom>
              <a:solidFill>
                <a:srgbClr val="F2CA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4"/>
              <p:cNvSpPr/>
              <p:nvPr/>
            </p:nvSpPr>
            <p:spPr bwMode="auto">
              <a:xfrm>
                <a:off x="5684838" y="-174625"/>
                <a:ext cx="490538" cy="354013"/>
              </a:xfrm>
              <a:custGeom>
                <a:avLst/>
                <a:gdLst>
                  <a:gd name="T0" fmla="*/ 128 w 130"/>
                  <a:gd name="T1" fmla="*/ 74 h 94"/>
                  <a:gd name="T2" fmla="*/ 65 w 130"/>
                  <a:gd name="T3" fmla="*/ 0 h 94"/>
                  <a:gd name="T4" fmla="*/ 3 w 130"/>
                  <a:gd name="T5" fmla="*/ 74 h 94"/>
                  <a:gd name="T6" fmla="*/ 12 w 130"/>
                  <a:gd name="T7" fmla="*/ 92 h 94"/>
                  <a:gd name="T8" fmla="*/ 18 w 130"/>
                  <a:gd name="T9" fmla="*/ 85 h 94"/>
                  <a:gd name="T10" fmla="*/ 36 w 130"/>
                  <a:gd name="T11" fmla="*/ 37 h 94"/>
                  <a:gd name="T12" fmla="*/ 65 w 130"/>
                  <a:gd name="T13" fmla="*/ 42 h 94"/>
                  <a:gd name="T14" fmla="*/ 94 w 130"/>
                  <a:gd name="T15" fmla="*/ 37 h 94"/>
                  <a:gd name="T16" fmla="*/ 112 w 130"/>
                  <a:gd name="T17" fmla="*/ 85 h 94"/>
                  <a:gd name="T18" fmla="*/ 117 w 130"/>
                  <a:gd name="T19" fmla="*/ 92 h 94"/>
                  <a:gd name="T20" fmla="*/ 128 w 130"/>
                  <a:gd name="T21"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94">
                    <a:moveTo>
                      <a:pt x="128" y="74"/>
                    </a:moveTo>
                    <a:cubicBezTo>
                      <a:pt x="130" y="36"/>
                      <a:pt x="114" y="0"/>
                      <a:pt x="65" y="0"/>
                    </a:cubicBezTo>
                    <a:cubicBezTo>
                      <a:pt x="17" y="0"/>
                      <a:pt x="0" y="36"/>
                      <a:pt x="3" y="74"/>
                    </a:cubicBezTo>
                    <a:cubicBezTo>
                      <a:pt x="7" y="75"/>
                      <a:pt x="11" y="83"/>
                      <a:pt x="12" y="92"/>
                    </a:cubicBezTo>
                    <a:cubicBezTo>
                      <a:pt x="16" y="94"/>
                      <a:pt x="18" y="93"/>
                      <a:pt x="18" y="85"/>
                    </a:cubicBezTo>
                    <a:cubicBezTo>
                      <a:pt x="18" y="62"/>
                      <a:pt x="21" y="42"/>
                      <a:pt x="36" y="37"/>
                    </a:cubicBezTo>
                    <a:cubicBezTo>
                      <a:pt x="51" y="32"/>
                      <a:pt x="54" y="42"/>
                      <a:pt x="65" y="42"/>
                    </a:cubicBezTo>
                    <a:cubicBezTo>
                      <a:pt x="76" y="42"/>
                      <a:pt x="80" y="33"/>
                      <a:pt x="94" y="37"/>
                    </a:cubicBezTo>
                    <a:cubicBezTo>
                      <a:pt x="109" y="41"/>
                      <a:pt x="112" y="62"/>
                      <a:pt x="112" y="85"/>
                    </a:cubicBezTo>
                    <a:cubicBezTo>
                      <a:pt x="112" y="92"/>
                      <a:pt x="114" y="94"/>
                      <a:pt x="117" y="92"/>
                    </a:cubicBezTo>
                    <a:cubicBezTo>
                      <a:pt x="119" y="82"/>
                      <a:pt x="124" y="75"/>
                      <a:pt x="128" y="74"/>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85"/>
              <p:cNvSpPr/>
              <p:nvPr/>
            </p:nvSpPr>
            <p:spPr bwMode="auto">
              <a:xfrm>
                <a:off x="5888038" y="-125413"/>
                <a:ext cx="219075" cy="300038"/>
              </a:xfrm>
              <a:custGeom>
                <a:avLst/>
                <a:gdLst>
                  <a:gd name="T0" fmla="*/ 55 w 58"/>
                  <a:gd name="T1" fmla="*/ 0 h 80"/>
                  <a:gd name="T2" fmla="*/ 0 w 58"/>
                  <a:gd name="T3" fmla="*/ 80 h 80"/>
                  <a:gd name="T4" fmla="*/ 22 w 58"/>
                  <a:gd name="T5" fmla="*/ 15 h 80"/>
                  <a:gd name="T6" fmla="*/ 55 w 58"/>
                  <a:gd name="T7" fmla="*/ 0 h 80"/>
                </a:gdLst>
                <a:ahLst/>
                <a:cxnLst>
                  <a:cxn ang="0">
                    <a:pos x="T0" y="T1"/>
                  </a:cxn>
                  <a:cxn ang="0">
                    <a:pos x="T2" y="T3"/>
                  </a:cxn>
                  <a:cxn ang="0">
                    <a:pos x="T4" y="T5"/>
                  </a:cxn>
                  <a:cxn ang="0">
                    <a:pos x="T6" y="T7"/>
                  </a:cxn>
                </a:cxnLst>
                <a:rect l="0" t="0" r="r" b="b"/>
                <a:pathLst>
                  <a:path w="58" h="80">
                    <a:moveTo>
                      <a:pt x="55" y="0"/>
                    </a:moveTo>
                    <a:cubicBezTo>
                      <a:pt x="58" y="22"/>
                      <a:pt x="24" y="69"/>
                      <a:pt x="0" y="80"/>
                    </a:cubicBezTo>
                    <a:cubicBezTo>
                      <a:pt x="16" y="71"/>
                      <a:pt x="26" y="39"/>
                      <a:pt x="22" y="15"/>
                    </a:cubicBezTo>
                    <a:cubicBezTo>
                      <a:pt x="21" y="9"/>
                      <a:pt x="58" y="4"/>
                      <a:pt x="55"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6"/>
              <p:cNvSpPr/>
              <p:nvPr/>
            </p:nvSpPr>
            <p:spPr bwMode="auto">
              <a:xfrm>
                <a:off x="5618163" y="-182563"/>
                <a:ext cx="420688" cy="417513"/>
              </a:xfrm>
              <a:custGeom>
                <a:avLst/>
                <a:gdLst>
                  <a:gd name="T0" fmla="*/ 111 w 112"/>
                  <a:gd name="T1" fmla="*/ 18 h 111"/>
                  <a:gd name="T2" fmla="*/ 8 w 112"/>
                  <a:gd name="T3" fmla="*/ 111 h 111"/>
                  <a:gd name="T4" fmla="*/ 75 w 112"/>
                  <a:gd name="T5" fmla="*/ 23 h 111"/>
                  <a:gd name="T6" fmla="*/ 111 w 112"/>
                  <a:gd name="T7" fmla="*/ 18 h 111"/>
                </a:gdLst>
                <a:ahLst/>
                <a:cxnLst>
                  <a:cxn ang="0">
                    <a:pos x="T0" y="T1"/>
                  </a:cxn>
                  <a:cxn ang="0">
                    <a:pos x="T2" y="T3"/>
                  </a:cxn>
                  <a:cxn ang="0">
                    <a:pos x="T4" y="T5"/>
                  </a:cxn>
                  <a:cxn ang="0">
                    <a:pos x="T6" y="T7"/>
                  </a:cxn>
                </a:cxnLst>
                <a:rect l="0" t="0" r="r" b="b"/>
                <a:pathLst>
                  <a:path w="112" h="111">
                    <a:moveTo>
                      <a:pt x="111" y="18"/>
                    </a:moveTo>
                    <a:cubicBezTo>
                      <a:pt x="108" y="40"/>
                      <a:pt x="35" y="107"/>
                      <a:pt x="8" y="111"/>
                    </a:cubicBezTo>
                    <a:cubicBezTo>
                      <a:pt x="0" y="0"/>
                      <a:pt x="68" y="46"/>
                      <a:pt x="75" y="23"/>
                    </a:cubicBezTo>
                    <a:cubicBezTo>
                      <a:pt x="76" y="18"/>
                      <a:pt x="112" y="23"/>
                      <a:pt x="111" y="18"/>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7"/>
              <p:cNvSpPr/>
              <p:nvPr/>
            </p:nvSpPr>
            <p:spPr bwMode="auto">
              <a:xfrm>
                <a:off x="5959476" y="-166688"/>
                <a:ext cx="268288" cy="409575"/>
              </a:xfrm>
              <a:custGeom>
                <a:avLst/>
                <a:gdLst>
                  <a:gd name="T0" fmla="*/ 2 w 71"/>
                  <a:gd name="T1" fmla="*/ 0 h 109"/>
                  <a:gd name="T2" fmla="*/ 62 w 71"/>
                  <a:gd name="T3" fmla="*/ 109 h 109"/>
                  <a:gd name="T4" fmla="*/ 36 w 71"/>
                  <a:gd name="T5" fmla="*/ 13 h 109"/>
                  <a:gd name="T6" fmla="*/ 2 w 71"/>
                  <a:gd name="T7" fmla="*/ 0 h 109"/>
                </a:gdLst>
                <a:ahLst/>
                <a:cxnLst>
                  <a:cxn ang="0">
                    <a:pos x="T0" y="T1"/>
                  </a:cxn>
                  <a:cxn ang="0">
                    <a:pos x="T2" y="T3"/>
                  </a:cxn>
                  <a:cxn ang="0">
                    <a:pos x="T4" y="T5"/>
                  </a:cxn>
                  <a:cxn ang="0">
                    <a:pos x="T6" y="T7"/>
                  </a:cxn>
                </a:cxnLst>
                <a:rect l="0" t="0" r="r" b="b"/>
                <a:pathLst>
                  <a:path w="71" h="109">
                    <a:moveTo>
                      <a:pt x="2" y="0"/>
                    </a:moveTo>
                    <a:cubicBezTo>
                      <a:pt x="1" y="22"/>
                      <a:pt x="36" y="100"/>
                      <a:pt x="62" y="109"/>
                    </a:cubicBezTo>
                    <a:cubicBezTo>
                      <a:pt x="71" y="30"/>
                      <a:pt x="51" y="19"/>
                      <a:pt x="36" y="13"/>
                    </a:cubicBezTo>
                    <a:cubicBezTo>
                      <a:pt x="31" y="11"/>
                      <a:pt x="0" y="5"/>
                      <a:pt x="2" y="0"/>
                    </a:cubicBezTo>
                    <a:close/>
                  </a:path>
                </a:pathLst>
              </a:custGeom>
              <a:solidFill>
                <a:srgbClr val="572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spd="slow" advTm="6237">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组合 10"/>
          <p:cNvGrpSpPr/>
          <p:nvPr/>
        </p:nvGrpSpPr>
        <p:grpSpPr>
          <a:xfrm>
            <a:off x="0" y="0"/>
            <a:ext cx="12196763" cy="3645024"/>
            <a:chOff x="0" y="0"/>
            <a:chExt cx="12196763" cy="3645024"/>
          </a:xfrm>
        </p:grpSpPr>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t="27813" b="27321"/>
            <a:stretch>
              <a:fillRect/>
            </a:stretch>
          </p:blipFill>
          <p:spPr>
            <a:xfrm>
              <a:off x="1" y="0"/>
              <a:ext cx="12196762" cy="3645024"/>
            </a:xfrm>
            <a:prstGeom prst="rect">
              <a:avLst/>
            </a:prstGeom>
          </p:spPr>
        </p:pic>
        <p:sp>
          <p:nvSpPr>
            <p:cNvPr id="13" name="矩形 12"/>
            <p:cNvSpPr/>
            <p:nvPr/>
          </p:nvSpPr>
          <p:spPr bwMode="auto">
            <a:xfrm>
              <a:off x="0" y="0"/>
              <a:ext cx="12196762" cy="3645024"/>
            </a:xfrm>
            <a:prstGeom prst="rect">
              <a:avLst/>
            </a:prstGeom>
            <a:solidFill>
              <a:schemeClr val="tx1">
                <a:lumMod val="50000"/>
                <a:alpha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14" name="矩形 13"/>
          <p:cNvSpPr/>
          <p:nvPr/>
        </p:nvSpPr>
        <p:spPr>
          <a:xfrm>
            <a:off x="2176675" y="3690628"/>
            <a:ext cx="7843412" cy="584775"/>
          </a:xfrm>
          <a:prstGeom prst="rect">
            <a:avLst/>
          </a:prstGeom>
        </p:spPr>
        <p:txBody>
          <a:bodyPr wrap="square">
            <a:spAutoFit/>
          </a:bodyPr>
          <a:lstStyle/>
          <a:p>
            <a:pPr algn="ctr"/>
            <a:r>
              <a:rPr lang="zh-CN" altLang="en-US" sz="3200">
                <a:latin typeface="微软雅黑 Light" panose="020B0502040204020203" pitchFamily="34" charset="-122"/>
                <a:ea typeface="微软雅黑 Light" panose="020B0502040204020203" pitchFamily="34" charset="-122"/>
              </a:rPr>
              <a:t>感  </a:t>
            </a:r>
            <a:r>
              <a:rPr lang="en-US" altLang="zh-CN" sz="3200">
                <a:latin typeface="微软雅黑 Light" panose="020B0502040204020203" pitchFamily="34" charset="-122"/>
                <a:ea typeface="微软雅黑 Light" panose="020B0502040204020203" pitchFamily="34" charset="-122"/>
              </a:rPr>
              <a:t>/  </a:t>
            </a:r>
            <a:r>
              <a:rPr lang="zh-CN" altLang="en-US" sz="3200">
                <a:latin typeface="微软雅黑 Light" panose="020B0502040204020203" pitchFamily="34" charset="-122"/>
                <a:ea typeface="微软雅黑 Light" panose="020B0502040204020203" pitchFamily="34" charset="-122"/>
              </a:rPr>
              <a:t>谢  </a:t>
            </a:r>
            <a:r>
              <a:rPr lang="en-US" altLang="zh-CN" sz="3200">
                <a:latin typeface="微软雅黑 Light" panose="020B0502040204020203" pitchFamily="34" charset="-122"/>
                <a:ea typeface="微软雅黑 Light" panose="020B0502040204020203" pitchFamily="34" charset="-122"/>
              </a:rPr>
              <a:t>/  </a:t>
            </a:r>
            <a:r>
              <a:rPr lang="zh-CN" altLang="en-US" sz="3200">
                <a:latin typeface="微软雅黑 Light" panose="020B0502040204020203" pitchFamily="34" charset="-122"/>
                <a:ea typeface="微软雅黑 Light" panose="020B0502040204020203" pitchFamily="34" charset="-122"/>
              </a:rPr>
              <a:t>您  </a:t>
            </a:r>
            <a:r>
              <a:rPr lang="en-US" altLang="zh-CN" sz="3200">
                <a:latin typeface="微软雅黑 Light" panose="020B0502040204020203" pitchFamily="34" charset="-122"/>
                <a:ea typeface="微软雅黑 Light" panose="020B0502040204020203" pitchFamily="34" charset="-122"/>
              </a:rPr>
              <a:t>/  </a:t>
            </a:r>
            <a:r>
              <a:rPr lang="zh-CN" altLang="en-US" sz="3200">
                <a:latin typeface="微软雅黑 Light" panose="020B0502040204020203" pitchFamily="34" charset="-122"/>
                <a:ea typeface="微软雅黑 Light" panose="020B0502040204020203" pitchFamily="34" charset="-122"/>
              </a:rPr>
              <a:t>的  </a:t>
            </a:r>
            <a:r>
              <a:rPr lang="en-US" altLang="zh-CN" sz="3200">
                <a:latin typeface="微软雅黑 Light" panose="020B0502040204020203" pitchFamily="34" charset="-122"/>
                <a:ea typeface="微软雅黑 Light" panose="020B0502040204020203" pitchFamily="34" charset="-122"/>
              </a:rPr>
              <a:t>/  </a:t>
            </a:r>
            <a:r>
              <a:rPr lang="zh-CN" altLang="en-US" sz="3200">
                <a:latin typeface="微软雅黑 Light" panose="020B0502040204020203" pitchFamily="34" charset="-122"/>
                <a:ea typeface="微软雅黑 Light" panose="020B0502040204020203" pitchFamily="34" charset="-122"/>
              </a:rPr>
              <a:t>关  </a:t>
            </a:r>
            <a:r>
              <a:rPr lang="en-US" altLang="zh-CN" sz="3200">
                <a:latin typeface="微软雅黑 Light" panose="020B0502040204020203" pitchFamily="34" charset="-122"/>
                <a:ea typeface="微软雅黑 Light" panose="020B0502040204020203" pitchFamily="34" charset="-122"/>
              </a:rPr>
              <a:t>/  </a:t>
            </a:r>
            <a:r>
              <a:rPr lang="zh-CN" altLang="en-US" sz="3200">
                <a:latin typeface="微软雅黑 Light" panose="020B0502040204020203" pitchFamily="34" charset="-122"/>
                <a:ea typeface="微软雅黑 Light" panose="020B0502040204020203" pitchFamily="34" charset="-122"/>
              </a:rPr>
              <a:t>注</a:t>
            </a:r>
            <a:endParaRPr lang="zh-CN" altLang="en-US" sz="3200">
              <a:latin typeface="微软雅黑 Light" panose="020B0502040204020203" pitchFamily="34" charset="-122"/>
              <a:ea typeface="微软雅黑 Light" panose="020B0502040204020203" pitchFamily="34" charset="-122"/>
            </a:endParaRPr>
          </a:p>
        </p:txBody>
      </p:sp>
      <p:sp>
        <p:nvSpPr>
          <p:cNvPr id="15" name="矩形 14"/>
          <p:cNvSpPr/>
          <p:nvPr/>
        </p:nvSpPr>
        <p:spPr>
          <a:xfrm>
            <a:off x="2055386" y="1988840"/>
            <a:ext cx="8085990" cy="1862048"/>
          </a:xfrm>
          <a:prstGeom prst="rect">
            <a:avLst/>
          </a:prstGeom>
          <a:noFill/>
        </p:spPr>
        <p:txBody>
          <a:bodyPr wrap="square" rtlCol="0">
            <a:spAutoFit/>
          </a:bodyPr>
          <a:lstStyle/>
          <a:p>
            <a:pPr algn="ctr"/>
            <a:r>
              <a:rPr lang="en-US" altLang="zh-CN" sz="11500" b="1">
                <a:solidFill>
                  <a:schemeClr val="bg1"/>
                </a:solidFill>
                <a:effectLst>
                  <a:outerShdw blurRad="63500" dist="25400" dir="2700000" algn="tl">
                    <a:srgbClr val="000000">
                      <a:alpha val="14000"/>
                    </a:srgbClr>
                  </a:outerShdw>
                </a:effectLst>
                <a:latin typeface="+mj-ea"/>
                <a:ea typeface="+mj-ea"/>
              </a:rPr>
              <a:t>THANKS</a:t>
            </a:r>
            <a:endParaRPr lang="zh-CN" altLang="en-US" sz="11500" b="1">
              <a:solidFill>
                <a:schemeClr val="bg1"/>
              </a:solidFill>
              <a:effectLst>
                <a:outerShdw blurRad="63500" dist="25400" dir="2700000" algn="tl">
                  <a:srgbClr val="000000">
                    <a:alpha val="14000"/>
                  </a:srgbClr>
                </a:outerShdw>
              </a:effectLst>
              <a:latin typeface="+mj-ea"/>
              <a:ea typeface="+mj-ea"/>
            </a:endParaRPr>
          </a:p>
        </p:txBody>
      </p:sp>
      <p:sp>
        <p:nvSpPr>
          <p:cNvPr id="27" name="文本框 26"/>
          <p:cNvSpPr txBox="1"/>
          <p:nvPr/>
        </p:nvSpPr>
        <p:spPr>
          <a:xfrm>
            <a:off x="6171692" y="5085184"/>
            <a:ext cx="1291466" cy="389010"/>
          </a:xfrm>
          <a:prstGeom prst="rect">
            <a:avLst/>
          </a:prstGeom>
          <a:solidFill>
            <a:schemeClr val="accent5"/>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en-US" altLang="zh-CN"/>
              <a:t>20XX-XX</a:t>
            </a:r>
            <a:endParaRPr lang="zh-CN" altLang="en-US" dirty="0"/>
          </a:p>
        </p:txBody>
      </p:sp>
      <p:sp>
        <p:nvSpPr>
          <p:cNvPr id="28" name="文本框 27"/>
          <p:cNvSpPr txBox="1"/>
          <p:nvPr/>
        </p:nvSpPr>
        <p:spPr>
          <a:xfrm>
            <a:off x="4863887" y="5085184"/>
            <a:ext cx="1190674" cy="389010"/>
          </a:xfrm>
          <a:prstGeom prst="rect">
            <a:avLst/>
          </a:prstGeom>
          <a:solidFill>
            <a:schemeClr val="accent1"/>
          </a:solidFill>
          <a:ln w="127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0" numCol="1" rtlCol="0" anchor="ctr"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bg1"/>
                </a:solidFill>
                <a:effectLst/>
                <a:latin typeface="+mj-ea"/>
                <a:ea typeface="+mj-ea"/>
              </a:defRPr>
            </a:lvl1pPr>
          </a:lstStyle>
          <a:p>
            <a:r>
              <a:rPr lang="zh-CN" altLang="en-US"/>
              <a:t>讲师名</a:t>
            </a:r>
            <a:endParaRPr lang="zh-CN" altLang="en-US" dirty="0"/>
          </a:p>
        </p:txBody>
      </p:sp>
      <p:sp>
        <p:nvSpPr>
          <p:cNvPr id="29" name="Rectangle 4"/>
          <p:cNvSpPr txBox="1">
            <a:spLocks noChangeArrowheads="1"/>
          </p:cNvSpPr>
          <p:nvPr/>
        </p:nvSpPr>
        <p:spPr bwMode="auto">
          <a:xfrm>
            <a:off x="3480441" y="5839728"/>
            <a:ext cx="523588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800" b="0" dirty="0">
                <a:solidFill>
                  <a:schemeClr val="tx1"/>
                </a:solidFill>
              </a:rPr>
              <a:t>这里可以</a:t>
            </a:r>
            <a:r>
              <a:rPr lang="zh-CN" altLang="en-US" sz="2800" b="0">
                <a:solidFill>
                  <a:schemeClr val="tx1"/>
                </a:solidFill>
              </a:rPr>
              <a:t>输入公司</a:t>
            </a:r>
            <a:r>
              <a:rPr lang="en-US" altLang="zh-CN" sz="2800" b="0">
                <a:solidFill>
                  <a:schemeClr val="tx1"/>
                </a:solidFill>
              </a:rPr>
              <a:t>/</a:t>
            </a:r>
            <a:r>
              <a:rPr lang="zh-CN" altLang="en-US" sz="2800" b="0">
                <a:solidFill>
                  <a:schemeClr val="tx1"/>
                </a:solidFill>
              </a:rPr>
              <a:t>机构名称</a:t>
            </a:r>
            <a:endParaRPr lang="zh-CN" sz="2800" b="0" dirty="0">
              <a:solidFill>
                <a:schemeClr val="tx1"/>
              </a:solidFill>
            </a:endParaRPr>
          </a:p>
        </p:txBody>
      </p:sp>
    </p:spTree>
  </p:cSld>
  <p:clrMapOvr>
    <a:masterClrMapping/>
  </p:clrMapOvr>
  <p:transition spd="slow" advTm="4083">
    <p:wipe/>
  </p:transition>
</p:sld>
</file>

<file path=ppt/tags/tag1.xml><?xml version="1.0" encoding="utf-8"?>
<p:tagLst xmlns:p="http://schemas.openxmlformats.org/presentationml/2006/main">
  <p:tag name="ISPRING_ULTRA_SCORM_COURSE_ID" val="9C5CD29A-3ACC-4FB8-9CFB-5F9A5988C3F9"/>
  <p:tag name="ISPRING_SCORM_RATE_SLIDES" val="1"/>
  <p:tag name="ISPRINGONLINEFOLDERID" val="0"/>
  <p:tag name="ISPRINGONLINEFOLDERPATH" val="Content List"/>
  <p:tag name="ISPRINGCLOUDFOLDERID" val="0"/>
  <p:tag name="ISPRINGCLOUDFOLDERPATH" val="Repository"/>
  <p:tag name="ISPRING_PLAYERS_CUSTOMIZATION" val="UEsDBBQAAgAIADZb6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2W+t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Zb60i+fNZIuQIAAFEKAAAhAAAAdW5pdmVyc2FsL2ZsYXNoX3NraW5fc2V0dGluZ3MueG1slVbbTuMwEH3nK6ruO2GvZSVTCUpXQmIXBIh3p5kmVh07sp2y/fv1ODax24ZmO0KqZ87xXDwzhegNE/OzyYSsJJfqGYxhotSoCboJK66meWuMFOcrKQwIcy6kqimfzj/9ch+SOeQpltyCGstZ0xX0bmbuM4bifXyfoQwRVrJuqNjdy1Ke53S1KZVsRXEytGrXgOJMbCzy4udssRx0wJk2dwbqJKblJco4SqNAa8CQfixRTrI4zYEHTxfuM5LTu/o4+z3almlmHO36M8oQraElpEW+vEYZxgt7e/oqM5SPCQb+Ggv9+gVlEMrpDlR6+e03lEGGbNrmf3qkUbLEgqacjx/xncMlLez4YVQXKCcJmBA6OvkKvjwu19sI5L/Gc09wXJXkj1jXvYWAj55zmBvVAsnCqbPpSr49tMbOB8zXlGsLiFU96NEG/UhbHa5JdT3uCd6YKCKQV/SIV8nbGhZdvBEw1ff4xeLGrYo4vnddFKCCrVdGEfbKHvnHlvUAGSl75DNnBTwIvjuA71s6TnjiG+ofM6q+jz4pvzWDoPYYChZOwYqu7nFydeTbKwKmlgXMNcbzwmrAZyOZ03UxZQdBEUG3rKSGSfEbcfnOZaNJtmfwrXa8sYhhhsOxfnMx2i0dP5g7n50sCOl+FfrkuvPE2CV+NaXG0FVV218lPZ14np0SW5hpdpyBa9LCQd2JtRzJqanagHqRko/1IqSBGOsyGwLLbrSG4CSLSkCy40Um/pJj1RdtnYNa2kdjELom1XW4ipUVt3/mlcEbFClhwNgxTWWvE5S9N2Wk8B0AVK2q0LLdobPULTeMwxbC5EcKl/BQZkTbFh3qtmtzD2sT95vXjGpIvyj6RolxqeEI4dXGJdOVExtG9LyhuXaZJWMfVnB/c7KUwy7D1ovXmDv7TkoutvbDClol/iv5D1BLAwQUAAIACAA2W+tIKpYPZ/4CAACXCwAAJgAAAHVuaXZlcnNhbC9odG1sX3B1Ymxpc2hpbmdfc2V0dGluZ3MueG1szZZvTxoxGMDf8ymaLr6UU+emI3cYIxiJToiwTV+Zci1cY6+9tT3wfLVPsw+2T7KnV0CIjp1GloUQ6NM+v+df+7Th0X0q0IRpw5WM8G59ByMmY0W5HEf4y+B0+xAjY4mkRCjJIiwVRkfNWpjlQ8FN0mfWwlKDACNNI7MRTqzNGkEwnU7r3GTazSqRW+CbeqzSINPMMGmZDjJBCvixRcYMnhEqAOCbKjlTa9ZqCIWe9FnRXDDEKXguuQuKiDObChz4VUMS3421yiU9UUJppMfDCL87PHaf+RpPavGUSZcS0wShE9sGoZQ7J4jo8weGEsbHCXh7sI/RlFObRHhv31FgdfCUUrJ95MRRThSkQNoZPmWWUGKJH3p7lt1bMxd4ES0kSXk8gBnkwo9wa3B7dtNrX110Ls9vB93uxaDT806UOsEqJwxWDYXgkMp1zBZ2QmItiRPwG3RGRBgWBsui+bKRkivOuTEaKgGpL7UwGoGnoojwseZEYMQtETxezFqix8yecgExON3d+kha/Aj08cYJ0YYtG5rPGJfFuPlN5YKiQuVI8DuGrEIQUZ7Cv4Sh5XSjkVZpKRXEWGQEpwxNOJsyelRmaQb8k6EbMJHmoAmbLxPMegvfc/6AhmykNHAZmcBWBTk3nl9/ETgjxjxCydzHrf5Fp9W+7Vy22tdbLkBCJ0TGL4RDCVma2Y3wSYGksnM9SEdMcsPKolBOy7kqsdVfXwbD01z4Mr91MZbQGyzJZqy8pDB/9aCy2YRMyoPoDleJhiPIoSSeCRMxHHcuc1YVGBOJlBQFIjE0KuOO9YSr3IDEH2CPNq/30OsjLsvRGG4OsKgp05WQO7t77/c/fDw4/NSoB79+/NxeqzRr4T1BnDnfw0/WNvFFI3/aDcPA9c7n27DV+b/qwr2r9tcqmbpsXw8qFandr4TrVlnVPa+y6spfG72lK6OSC9Bmxv7YQKMRPOWW0bfcNK8o/Pr712+LNyr8BqNYu33/3yD8aPHcWnlfhcGzD8AayFcf083ab1BLAwQUAAIACAA2W+tItIcUDKABAAAuBgAAHwAAAHVuaXZlcnNhbC9odG1sX3NraW5fc2V0dGluZ3MuanONlE1vwjAMhu/8CpRdJ8Q+YbuhwSQkDpPGbdohFFMq0jhKAoMh/vvq8NWk6SC+NK+evo4dOdtGs1gsYc3X5tZ9u/2Hv3cakGb1Em59XdToOenMiGwK4ywHkUlgAbIiZMaFgZO+OyMxZyad62TzSb6mZMjwZFYSVcRCRzQT0VYR7SeirWOJf49go1TVvqJSnydLa1G2EpQWpG1J1Dl3DLt5d6tcYADjCvQFdMYT8Ew7btWRZ8enDkWZSzBXXG5GmGJrwpNFqnEpp3X55xsFurjxxR5ov3TeBp6dyIwdWsjDxIMuRT2pNBgDh7zPA4ooLPgERMm37dY/qGdcLSigV5nJ7JHu3VGUacVTqHSp26PwMVl4VbrZoahyFtZ2TzzcU3iE4BvQFav+I4UHolqqKy5QaUypIxW02vMTKpBPM5keUrcpohwdlmzruncu1B2/z7wRwmCE5pGJzOsejium3kYH1wRZR7GZFzExlhcjmor9HDyQx9PY8Bmh/VeTcWt5Ms+L16F4GanjYIpv0EM5QxJyrhegx4iiqOf70snD5I3dH1BLAwQUAAIACAA2W+t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2W+tI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Nlvr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A3W+tIzZF56aEOAADyXgAAFwAAAHVuaXZlcnNhbC91bml2ZXJzYWwucG5n7dx5VNLbvgBwy6HJTnUalDJJTbunCdRKKZRs0DzZeE3rlIJD0mm4ZJSCMaTlTdPkqCl4NGny1r1mZB0PDihiKVEG1dXMVMggKRIRUQEZfpfee2sd1Hfe/2+tH2vxc/32z9+ePpu9v/ufnbl3d8jsmYtn2tjYzA7dsW2/jY1dmI2NbeJ0B0uKecvqEMufKfj9IVtsHghdvlhu7LBBu4JsbCpps4wx9pb7Gad3HMLb2Hz35Nt3Ch93L97GJvpy6LagcEK0sodLK2m/2ZIIdFy79ipXeGtL+I6f3ctu3tgRFHRxW5zg1o5jedW+S1F5N+q1y3YPvDiPHeWI+oU+LzSVl6pjOr6qEcwqFcnUOtbc09eVLCEna7VcwDSAoxq6RAAnZeQ5SnhhioMzZtyFQndIAJzXxK/LVbKdNFSjhgkYo8yy7dDXWZP+N8fZ+VQ8xYBgcMiGiNX7ZkEwE/K7IW48tlzalQWlGivN8JxwL9XtYJ9GG1tH+B+XVzGY3/KcpOc2ruVIm3oen0+YkAfm1LfnaKqpChN7pnn8u98uxthvz5+/qV2N8MA+nfB8M30Kz9KXcyfVDIPdDFeH9uanTWqUXf6DGbkChmFiPZb5YWJuuf8rY2L5cExMXqSnp7DIe2LDjjY2bdsePm9S2Y1Nd8ozfrgxUDyh7NTuC+mZV+65T+yhxgvpodEF1/yxLZNbN2v+wn3b4ycxzsp/4P6PC7W4iY07Y7vIa+WtK88mdeMiL+KB/R9LIBPToxxWh4VvW5g7qZtWh9VeYUxVNExs3bPZBxn3Mla6T3I6yJAdCM3EJ0xMPwt5CN8378C2iQU4P4R/WRk78x4IAUKAECAECAFCgBAgBAgBQoAQIAQIAUKAECAECAFCgBAgBAgBQoAQIAQIAUKAECAECAFCgBAgBAgBQoAQIAQIAUKAECAECAFCgBAgBAgBQoAQIAQIAUKAECAECAFCgBAgBAgBQoAQIAQIAUKAECAECAFCgBAgBAgBQoAQIAQIAUKAECDE/0+IRkrMkEkrkej5kImFWy4A9kP6k8EZvP/llL33FzCxMXExTyc92mSblrlnJnPBpMYsYzAOFR3ynlQD05+D/FmyT9m1ScnuttF5tmF2wanhNyd0y2LH6V5pmZimSVWlqdeHNZhGu+r2oEzDA59e0JNV9VpxzyYVB48HsvnrXSWEEql6QxsMFVJAH1dgtaRxVN+/JpAeMMZo0fSoRUzz8N3PCJVOT1P5coHXUNUiieq9SC9NFxT74QbEZG1P8azl2igxgSNNNKQ/wbmOH/asVFyDvi8BeAW4BcUi5UtR7AKlOlCk1Btz8ZCLmR4ooF3fL3Gdlr8nUC871JxHrJYmQhEl/GjRkdqzav8U6jzUxzbDoBXU5gSM0W2somHLxx0LDtaLQqDk30jCTWLsSGLp1y5+T+DoXvfvvERVwVf59WP2n95/Lbq904nmYUjHnWOJB5BWPfh5A9y8eezinEBdT0saBBEhZJ5wRIxV85ei+uiyjIuC19NSslTsJs2Cr0UelixuG5w0BX/FyS9aDb7WRt37QrbOZaQS+u/nzXEAga1Tt0SxhL2fu+zzX0byyFdGWnPLsvi5po/JC+q0+AdWnTMMcUZ3fVzEfIeWeleQ0FI+p4pGHP5ac194nBMF77TLv1v7ub2Z4ELmZrDCCJvmW70qc2h54UsRodnxQHfiUdk/S0+Y36KEhJ+FitU5lnfnhQm3bEw3DrSyUWY1zSmyy2Nv/R5z8UVf61+00sGSgWy4TVPVTgbeukl/oBrVkStYwriRJN5yRy+o5banPJI1YB7r4IqjFs+IoA+FZ6wlutxNEZTJTw/Pml/hepdtoNqNO2sS9yEL1lCtm3OOqUB0xgH+5aKLfLP6byYpeaQ9cs4VL+4heCdKLXYdJuPOP0tH2omg5sHLdVSjFMpNOcYkj3ZuZ16YQ3SRU8xy1xeERnmDyJMWR/Wjl/JGvStcL7MNL2nWo/V72w5zcQh0iDP8qyT5XHCHsRKnjoOaio+LrhdjzmBifL7TK7vYwCl7KRBYBdd/O+FTY7ja3ExGV494z6NBschCfIzsPU9Wp2qoW+L9xY3pUq4ZTOIirGeTzbEf3Kjpg7qtvSaUtMBBgxAZVFygnE2Tp0Ipul7gfPRZhTQb2FAKE9ISj1egAt8SuGrVMPGtIvsNzU9MRRaq8d0Uid6ZL4ozatUaf61mKQ4q9xM3BPDVEj5/KUBGsgK0JlhAlp4AHRoJs8u35cU7ZM6DDhwOz6YrTnLJ+k/0FXFNcW6uO0IeMiSjq66ruayFYS2iU5QltF436mORAsnpweVY//JOt1mG5kL6pVQ9WUjuaYHMbtE8xEta8E3tfIgIxje0ys8Y5Ps1BbN9g5ej6O0QT+gJQPPOoUTNIZCKgVOGEn3bquAW6CMarkue41GajdMgha6Kj0RdLvPfZWjRNvghu/x9z/vY82YM1GXjnTi01XOCSNBbd2d6PU77myiBtB+9eFeEvFdJwVuveKkeDtFciunGQR/gFTEwk7kqQznfAAn7XaQJ7mawfmTcjDOQdwfQSqjT66Nw2apNDVflkSFbGs3kCOxZAb9EFMQX4SgAnidroKG4Ih2RJs/xdVY+eYWUKJceGarWSrDvDl4XmZVpAndGa/uzxkT0XMa5k3W1zst2H+C1e0Z9f7QvT9bN3UNu3enKp/hs+LH3gvkXet/9/xpaueNPfCVkcxfKwz8zymlqjiIcDgFMGpFltlLELgzrU8QuCQlGQiRrTVnrLVULJbwz3zRlb6Pb5avjRPiSrGt/ZX2ojoBDNkTIPRgnpwrM8N29Rf4OZsPpU+hbj1amle+s/YQ5o6i8umf4MmlpfjuRUCdxsZ7cP2Sk7kxrNFuY8NJMgw7791/Ul592YXxKh0WsukoqsyYcMTIz9dRyRvk1Pem4Q/qJCi0MwYRQWuKWYOFc83Odqpwu64909/3+qqou6v5JaEdVmkDnneP8voGWLoiN8UllmTcw9PYnE34u3knj/5TUj0YlKebjKPtLx7RxqJz2FT8NpdQtqNBqiz2tF5cSn4cppWdkSnmDY5MxrUwzwzQKc4C4xXA2xhiQx0glaknIunfmx1G01lc+5gB0zuOx/XO1JpcIplMIxXx36huCUSMPoJTKF3kZmF8phIfkH4Q19O7pXlyS95s1T5Vl/anRZ/5JWzg9Z21YH82P5zctXz2DovDcKI/4S/me4zhtsZt1bVy8B8XnVVHDVahRUQj/19i1YaPUwy/Nnghf135po8ITIeV3U7zb9GdKTJLl+Uho9PV9Q5W/U4+hpC2ko82k0JeUmEdjui4Y0VuIBdiqfidkOY3OIVvGEI0uuwQTFM0VvkwfdVq3IlxLzi1t9+xJ/iI/Lg981c8tFMTZ31n4TBmZLQ7O11fttkyM5ZqhJC7ReuZohA/SucZP+9IEZPTp4bYOeJHIVkvdKcyFHamN+pcLWUwcIHYqNJgR0kBbF7sXWzcXMZJXYgg0G3dubSk6ufW1ec5bVtX/jKJLvHiDH+9+dOFjUxPr7o+dTx/X3rmdwYYBNQUYH1fDaGvwOghwnmIfz3uKi18FiIXT/6jHVkcOST8U9Dq+yhGhZctaUd2l5Vl4mKAz5FrNaoiKO/a+qFx+pRx/mAwcgENwkkBVDyxs1NL+xHhO9zHzUTfN0Z0aeT10yREPhuP88seIkST0k3hLjOGQcUq9yWmXw68Q+9+p7GHP1GVBSHiPk8eDkTc32uO6g/PxsPqNi39Zm6o06HYVWs0Du20lFIOynvrki6KmlZBHRVc7Z2WoAw1cQYLdBX06hk9LXOnaCvxOdvRY1gqUktY8O4HqKIECbcRsel+rs48YV9JRw1T5s9TIFA4ZtZoBxRp87hAb5lwN0ahpB1rhiQLWtDRBKsYHvduHqaNN3cBdPKTTkpa+JRkU67HlWT+Rp6okgTYlxSmmCF48ssU0ta877tD1y+xkc7DcEin90Xll/z1lFYSOlfRHiKnnotlD/syhRJJlRXNqzksstKxpxOe2G2vjq1XeV9/4oelJA18zssv45llTAw6M1MmQLL3gN1qYpnUtgtYuHU7i5o4bI+LGu0zKT067IpjT6EgcSSiRW0KhGv/C6V51LOyjNHihS9yW38iZwulTpFQR1+H4iHdLF85eXeXKrzkYG/PRr7IAgcNe+mPi8J5NGuRNO/A6/lxSSCnLHC3GGiv86Q0LsKW30wWpdBlyA+NwkPGIK1+RmFInCR836VxL9cOJkZ+/FiFH8bwTVE67nFdFNR4e00lImpdn7j/cCOPFzw9rSZO9d0JSstvLCC6USjREnRRsFQT4J2BIs7NOoER1BTSuT+IqmuY9TWqJCg4GqqKvtxPqMI9meElHdnU0VHuwbg7555iaku2qtYmF1ovX4AJR5QPTkaFnfPQh1JB3qcHgQhTWb7yrH/VnIJvHehc7nY3vTFTWvCU4SvkHo3L4vU7DBfOsu+FbaPaCDmOZp8k6CGvPD8flsDorfbzF8s/88zkqvwHCOQdBlxQzdORF9+vn66LlZ6/uuaP2zu/YS3TphFFmpKi+nrSOFH1PK1EMc4Xtk1w5RzRiiV0fB2zcuyNQa8nBJTdK+iFv62gDmetch08WWtEqIc5UuOkIen0iep3/WIkWEchELd6Zl9r0WvTSn5E9h1Qx8iT34g7JiqgklwB/VfJ5rq5mfvK4aH6VreiLvj9Xzv2CF48ygef8UaWTfb5s2mADhRc7cSuZKk/YDO80rkGIlEPIaO6HifuU00stOxjM0D309ncrFOcC910vxx8dl0fp2wsYd8Z0r0k7nIe+gx8vQymn/xLoPXHrZykW7ZgdMfQRDYzRbdWhvD87uNyyE8n/v54nA4aXz2U/c09nw9qknIkbwOpdtrdzs3Eoy4KglABmdt4dr0lbvs0Vqa+D+9iAQ74aarYEe90mnZRWNe32QE9CDx42kD6+3h9+dQieBdkVb1BSbd5hbP0kkeQMG8sndPvubQ+2YNL+A1BLAwQUAAIACAA3W+tIle6RfksAAABrAAAAGwAAAHVuaXZlcnNhbC91bml2ZXJzYWwucG5nLnhtbLOxr8jNUShLLSrOzM+zVTLUM1Cyt+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tIvnzWSLkCAABRCgAAIQAAAAAAAAABAAAAAAANCAAAdW5pdmVyc2FsL2ZsYXNoX3NraW5fc2V0dGluZ3MueG1sUEsBAgAAFAACAAgANlvrSCqWD2f+AgAAlwsAACYAAAAAAAAAAQAAAAAABQsAAHVuaXZlcnNhbC9odG1sX3B1Ymxpc2hpbmdfc2V0dGluZ3MueG1sUEsBAgAAFAACAAgANlvrSLSHFAygAQAALgYAAB8AAAAAAAAAAQAAAAAARw4AAHVuaXZlcnNhbC9odG1sX3NraW5fc2V0dGluZ3MuanNQSwECAAAUAAIACAA2W+tIPTwv0cEAAADlAQAAGgAAAAAAAAABAAAAAAAkEAAAdW5pdmVyc2FsL2kxOG5fcHJlc2V0cy54bWxQSwECAAAUAAIACAA2W+tIlBOzImkAAABuAAAAHAAAAAAAAAABAAAAAAAdEQAAdW5pdmVyc2FsL2xvY2FsX3NldHRpbmdzLnhtbFBLAQIAABQAAgAIAESUV0cjtE77+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SwAAAGsAAAAbAAAAAAAAAAEAAAAAAHIlAAB1bml2ZXJzYWwvdW5pdmVyc2FsLnBuZy54bWxQSwUGAAAAAAsACwBJAwAA9iUAAAAA"/>
  <p:tag name="ISPRING_PRESENTATION_TITLE" val="导出1"/>
  <p:tag name="ISLIDE.GUIDESSETTING" val="{&quot;Id&quot;:&quot;GuidesStyle_None&quot;,&quot;Name&quot;:&quot;无&quot;,&quot;HeaderHeight&quot;:0.0,&quot;FooterHeight&quot;:0.0,&quot;SideMargin&quot;:0.0,&quot;TopMargin&quot;:0.0,&quot;BottomMargin&quot;:0.0,&quot;IntervalMargin&quot;:0.0}"/>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D:\云盘\FangCloudSync\待传\客户服务培训"/>
  <p:tag name="ISPRING_FIRST_PUBLISH" val="1"/>
</p:tagLst>
</file>

<file path=ppt/theme/theme1.xml><?xml version="1.0" encoding="utf-8"?>
<a:theme xmlns:a="http://schemas.openxmlformats.org/drawingml/2006/main" name="1_默认设计模板">
  <a:themeElements>
    <a:clrScheme name="橙蓝色系">
      <a:dk1>
        <a:srgbClr val="3D3D3D"/>
      </a:dk1>
      <a:lt1>
        <a:srgbClr val="FFFFFF"/>
      </a:lt1>
      <a:dk2>
        <a:srgbClr val="7F7F7F"/>
      </a:dk2>
      <a:lt2>
        <a:srgbClr val="F6F6F6"/>
      </a:lt2>
      <a:accent1>
        <a:srgbClr val="DE3F19"/>
      </a:accent1>
      <a:accent2>
        <a:srgbClr val="F7931E"/>
      </a:accent2>
      <a:accent3>
        <a:srgbClr val="FEC112"/>
      </a:accent3>
      <a:accent4>
        <a:srgbClr val="66ACBC"/>
      </a:accent4>
      <a:accent5>
        <a:srgbClr val="323B4C"/>
      </a:accent5>
      <a:accent6>
        <a:srgbClr val="969696"/>
      </a:accent6>
      <a:hlink>
        <a:srgbClr val="DE3F19"/>
      </a:hlink>
      <a:folHlink>
        <a:srgbClr val="323B4C"/>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noFill/>
      </a:spPr>
      <a:bodyPr wrap="square" rtlCol="0">
        <a:spAutoFit/>
      </a:bodyPr>
      <a:lstStyle>
        <a:defPPr algn="l">
          <a:defRPr/>
        </a:defPPr>
      </a:lstStyle>
    </a:tx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标准五色模板文件</Template>
  <TotalTime>0</TotalTime>
  <Words>4142</Words>
  <Application>WPS 演示</Application>
  <PresentationFormat>自定义</PresentationFormat>
  <Paragraphs>599</Paragraphs>
  <Slides>29</Slides>
  <Notes>30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29</vt:i4>
      </vt:variant>
    </vt:vector>
  </HeadingPairs>
  <TitlesOfParts>
    <vt:vector size="44" baseType="lpstr">
      <vt:lpstr>Arial</vt:lpstr>
      <vt:lpstr>宋体</vt:lpstr>
      <vt:lpstr>Wingdings</vt:lpstr>
      <vt:lpstr>微软雅黑</vt:lpstr>
      <vt:lpstr>仿宋_GB2312</vt:lpstr>
      <vt:lpstr>仿宋</vt:lpstr>
      <vt:lpstr>Calibri</vt:lpstr>
      <vt:lpstr>Impact</vt:lpstr>
      <vt:lpstr>AXIS Std B</vt:lpstr>
      <vt:lpstr>Yu Gothic UI Semibold</vt:lpstr>
      <vt:lpstr>Times New Roman</vt:lpstr>
      <vt:lpstr>Arial Unicode MS</vt:lpstr>
      <vt:lpstr>微软雅黑 Light</vt:lpstr>
      <vt:lpstr>Helvetica</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导出1</dc:title>
  <dc:creator>精益办公</dc:creator>
  <cp:lastModifiedBy>陈Sir</cp:lastModifiedBy>
  <cp:revision>97</cp:revision>
  <dcterms:created xsi:type="dcterms:W3CDTF">2018-12-26T01:07:00Z</dcterms:created>
  <dcterms:modified xsi:type="dcterms:W3CDTF">2021-05-09T11:56:05Z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KSOTemplateUUID">
    <vt:lpwstr>v1.0_mb_GGr3r3rdp3rQWVsy/ylw0A==</vt:lpwstr>
  </property>
  <property fmtid="{D5CDD505-2E9C-101B-9397-08002B2CF9AE}" pid="4" name="ICV">
    <vt:lpwstr>FBE98305F75A48098223FF6EDE98030F</vt:lpwstr>
  </property>
</Properties>
</file>