
<file path=[Content_Types].xml><?xml version="1.0" encoding="utf-8"?>
<Types xmlns="http://schemas.openxmlformats.org/package/2006/content-types">
  <Default Extension="jpeg" ContentType="image/jpeg"/>
  <Default Extension="JPG" ContentType="image/.jp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1606" r:id="rId3"/>
    <p:sldId id="1605" r:id="rId4"/>
    <p:sldId id="1569" r:id="rId5"/>
    <p:sldId id="1567" r:id="rId6"/>
    <p:sldId id="1530" r:id="rId7"/>
    <p:sldId id="1607" r:id="rId8"/>
    <p:sldId id="1608" r:id="rId9"/>
    <p:sldId id="1572" r:id="rId10"/>
    <p:sldId id="1575" r:id="rId11"/>
    <p:sldId id="1580" r:id="rId12"/>
    <p:sldId id="1609" r:id="rId13"/>
    <p:sldId id="1601" r:id="rId14"/>
    <p:sldId id="1602" r:id="rId15"/>
    <p:sldId id="1603" r:id="rId16"/>
    <p:sldId id="1574" r:id="rId17"/>
    <p:sldId id="1576" r:id="rId18"/>
    <p:sldId id="1577" r:id="rId19"/>
    <p:sldId id="1581" r:id="rId20"/>
    <p:sldId id="1582" r:id="rId21"/>
    <p:sldId id="1583" r:id="rId22"/>
    <p:sldId id="1486" r:id="rId23"/>
    <p:sldId id="1584" r:id="rId24"/>
    <p:sldId id="1586" r:id="rId25"/>
    <p:sldId id="1587" r:id="rId26"/>
    <p:sldId id="1588" r:id="rId27"/>
    <p:sldId id="1590" r:id="rId28"/>
    <p:sldId id="1591" r:id="rId29"/>
    <p:sldId id="1610" r:id="rId30"/>
    <p:sldId id="1595" r:id="rId31"/>
    <p:sldId id="1596" r:id="rId32"/>
    <p:sldId id="1597" r:id="rId33"/>
    <p:sldId id="1598" r:id="rId34"/>
    <p:sldId id="1599" r:id="rId35"/>
    <p:sldId id="1612"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ED7D31"/>
    <a:srgbClr val="2D3C65"/>
    <a:srgbClr val="D9B7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981" autoAdjust="0"/>
    <p:restoredTop sz="94660"/>
  </p:normalViewPr>
  <p:slideViewPr>
    <p:cSldViewPr snapToGrid="0">
      <p:cViewPr varScale="1">
        <p:scale>
          <a:sx n="63" d="100"/>
          <a:sy n="63" d="100"/>
        </p:scale>
        <p:origin x="46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0" Type="http://schemas.openxmlformats.org/officeDocument/2006/relationships/tableStyles" Target="tableStyles.xml"/><Relationship Id="rId4" Type="http://schemas.openxmlformats.org/officeDocument/2006/relationships/slide" Target="slides/slide2.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notesMaster" Target="notesMasters/notesMaster1.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0C3516-B1BD-43AA-A544-8CABBFAA534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F59371-4C53-4BCB-B441-659733A9CD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38ED5F-91AB-4855-870E-119050206EA2}" type="slidenum">
              <a:rPr lang="zh-CN" altLang="en-US" smtClean="0"/>
            </a:fld>
            <a:endParaRPr lang="zh-CN" altLang="en-US"/>
          </a:p>
        </p:txBody>
      </p:sp>
      <p:grpSp>
        <p:nvGrpSpPr>
          <p:cNvPr id="7" name="组合 6"/>
          <p:cNvGrpSpPr/>
          <p:nvPr userDrawn="1"/>
        </p:nvGrpSpPr>
        <p:grpSpPr>
          <a:xfrm>
            <a:off x="-26131" y="0"/>
            <a:ext cx="12218131" cy="6858000"/>
            <a:chOff x="-26131" y="0"/>
            <a:chExt cx="12218131" cy="6858000"/>
          </a:xfrm>
        </p:grpSpPr>
        <p:pic>
          <p:nvPicPr>
            <p:cNvPr id="8" name="图片 7"/>
            <p:cNvPicPr>
              <a:picLocks noChangeAspect="1"/>
            </p:cNvPicPr>
            <p:nvPr/>
          </p:nvPicPr>
          <p:blipFill rotWithShape="1">
            <a:blip r:embed="rId2">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9" name="矩形 8"/>
            <p:cNvSpPr/>
            <p:nvPr/>
          </p:nvSpPr>
          <p:spPr>
            <a:xfrm>
              <a:off x="-26131" y="2643"/>
              <a:ext cx="12191999" cy="6855357"/>
            </a:xfrm>
            <a:prstGeom prst="rect">
              <a:avLst/>
            </a:prstGeom>
            <a:solidFill>
              <a:schemeClr val="bg1">
                <a:alpha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B640C1C1-F477-470A-BE9F-60867BACCA8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38ED5F-91AB-4855-870E-119050206EA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40C1C1-F477-470A-BE9F-60867BACCA8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38ED5F-91AB-4855-870E-119050206EA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112" t="212" r="325" b="-212"/>
          <a:stretch>
            <a:fillRect/>
          </a:stretch>
        </p:blipFill>
        <p:spPr>
          <a:xfrm>
            <a:off x="-26131" y="0"/>
            <a:ext cx="12218131" cy="6858000"/>
          </a:xfrm>
          <a:prstGeom prst="rect">
            <a:avLst/>
          </a:prstGeom>
        </p:spPr>
      </p:pic>
      <p:grpSp>
        <p:nvGrpSpPr>
          <p:cNvPr id="2" name="组合 1"/>
          <p:cNvGrpSpPr/>
          <p:nvPr/>
        </p:nvGrpSpPr>
        <p:grpSpPr>
          <a:xfrm>
            <a:off x="380435" y="1500719"/>
            <a:ext cx="11431563" cy="3516079"/>
            <a:chOff x="455637" y="1799062"/>
            <a:chExt cx="11431563" cy="3516079"/>
          </a:xfrm>
        </p:grpSpPr>
        <p:sp>
          <p:nvSpPr>
            <p:cNvPr id="83" name="任意多边形 15"/>
            <p:cNvSpPr/>
            <p:nvPr/>
          </p:nvSpPr>
          <p:spPr>
            <a:xfrm>
              <a:off x="455637" y="1799062"/>
              <a:ext cx="11431563" cy="3516079"/>
            </a:xfrm>
            <a:prstGeom prst="parallelogram">
              <a:avLst>
                <a:gd name="adj" fmla="val 50724"/>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panose="020B0500000000000000" pitchFamily="34" charset="-122"/>
                <a:ea typeface="思源黑体" panose="020B0500000000000000" pitchFamily="34" charset="-122"/>
              </a:endParaRPr>
            </a:p>
          </p:txBody>
        </p:sp>
        <p:sp>
          <p:nvSpPr>
            <p:cNvPr id="12" name="任意多边形 15"/>
            <p:cNvSpPr/>
            <p:nvPr/>
          </p:nvSpPr>
          <p:spPr>
            <a:xfrm>
              <a:off x="962819" y="2092284"/>
              <a:ext cx="10463472" cy="2880342"/>
            </a:xfrm>
            <a:prstGeom prst="parallelogram">
              <a:avLst>
                <a:gd name="adj" fmla="val 5072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17" name="文本框 16"/>
          <p:cNvSpPr txBox="1"/>
          <p:nvPr/>
        </p:nvSpPr>
        <p:spPr>
          <a:xfrm>
            <a:off x="2703480" y="2403157"/>
            <a:ext cx="4048606" cy="400110"/>
          </a:xfrm>
          <a:prstGeom prst="rect">
            <a:avLst/>
          </a:prstGeom>
          <a:noFill/>
        </p:spPr>
        <p:txBody>
          <a:bodyPr wrap="square" rtlCol="0">
            <a:spAutoFit/>
          </a:bodyPr>
          <a:lstStyle/>
          <a:p>
            <a:pPr algn="dist"/>
            <a:r>
              <a:rPr lang="en-US" altLang="zh-CN" sz="2000" dirty="0">
                <a:solidFill>
                  <a:schemeClr val="bg1"/>
                </a:solidFill>
                <a:latin typeface="思源黑体" panose="020B0500000000000000" pitchFamily="34" charset="-122"/>
                <a:ea typeface="思源黑体" panose="020B0500000000000000" pitchFamily="34" charset="-122"/>
              </a:rPr>
              <a:t>BUSINESS FINANCING PLAN</a:t>
            </a:r>
            <a:endParaRPr lang="zh-CN" altLang="en-US" sz="2000" dirty="0">
              <a:solidFill>
                <a:schemeClr val="bg1"/>
              </a:solidFill>
              <a:latin typeface="思源黑体" panose="020B0500000000000000" pitchFamily="34" charset="-122"/>
              <a:ea typeface="思源黑体" panose="020B0500000000000000" pitchFamily="34" charset="-122"/>
            </a:endParaRPr>
          </a:p>
        </p:txBody>
      </p:sp>
      <p:sp>
        <p:nvSpPr>
          <p:cNvPr id="18" name="文本框 17"/>
          <p:cNvSpPr txBox="1"/>
          <p:nvPr/>
        </p:nvSpPr>
        <p:spPr>
          <a:xfrm>
            <a:off x="4011094" y="5920313"/>
            <a:ext cx="3851347" cy="306705"/>
          </a:xfrm>
          <a:prstGeom prst="rect">
            <a:avLst/>
          </a:prstGeom>
          <a:noFill/>
        </p:spPr>
        <p:txBody>
          <a:bodyPr wrap="square" rtlCol="0">
            <a:spAutoFit/>
          </a:bodyPr>
          <a:lstStyle/>
          <a:p>
            <a:r>
              <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rPr>
              <a:t>培训人：</a:t>
            </a:r>
            <a:r>
              <a:rPr lang="en-US" altLang="zh-CN" sz="1400" spc="200" dirty="0">
                <a:solidFill>
                  <a:schemeClr val="tx1">
                    <a:lumMod val="95000"/>
                    <a:lumOff val="5000"/>
                  </a:schemeClr>
                </a:solidFill>
                <a:latin typeface="思源黑体" panose="020B0500000000000000" pitchFamily="34" charset="-122"/>
                <a:ea typeface="思源黑体" panose="020B0500000000000000" pitchFamily="34" charset="-122"/>
              </a:rPr>
              <a:t>LILI      </a:t>
            </a:r>
            <a:r>
              <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rPr>
              <a:t>时间：</a:t>
            </a:r>
            <a:r>
              <a:rPr lang="en-US" altLang="zh-CN" sz="1400" spc="200" dirty="0">
                <a:solidFill>
                  <a:schemeClr val="tx1">
                    <a:lumMod val="95000"/>
                    <a:lumOff val="5000"/>
                  </a:schemeClr>
                </a:solidFill>
                <a:latin typeface="思源黑体" panose="020B0500000000000000" pitchFamily="34" charset="-122"/>
                <a:ea typeface="思源黑体" panose="020B0500000000000000" pitchFamily="34" charset="-122"/>
              </a:rPr>
              <a:t>20XX.07.1</a:t>
            </a:r>
            <a:endPar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endParaRPr>
          </a:p>
        </p:txBody>
      </p:sp>
      <p:sp>
        <p:nvSpPr>
          <p:cNvPr id="28" name="斜纹 27"/>
          <p:cNvSpPr/>
          <p:nvPr/>
        </p:nvSpPr>
        <p:spPr>
          <a:xfrm rot="10800000">
            <a:off x="10659046" y="3932846"/>
            <a:ext cx="1533698" cy="2933696"/>
          </a:xfrm>
          <a:prstGeom prst="diagStripe">
            <a:avLst>
              <a:gd name="adj" fmla="val 56964"/>
            </a:avLst>
          </a:prstGeom>
          <a:gradFill>
            <a:gsLst>
              <a:gs pos="1000">
                <a:srgbClr val="D9B785">
                  <a:alpha val="24000"/>
                </a:srgbClr>
              </a:gs>
              <a:gs pos="100000">
                <a:srgbClr val="D9B785">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8925667" y="691785"/>
            <a:ext cx="1847826" cy="544477"/>
            <a:chOff x="7266320" y="1630967"/>
            <a:chExt cx="1847826" cy="461423"/>
          </a:xfrm>
        </p:grpSpPr>
        <p:cxnSp>
          <p:nvCxnSpPr>
            <p:cNvPr id="16" name="直接连接符 15"/>
            <p:cNvCxnSpPr/>
            <p:nvPr/>
          </p:nvCxnSpPr>
          <p:spPr>
            <a:xfrm>
              <a:off x="7266320" y="2092390"/>
              <a:ext cx="11692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PA_矩形 7"/>
            <p:cNvSpPr/>
            <p:nvPr>
              <p:custDataLst>
                <p:tags r:id="rId2"/>
              </p:custDataLst>
            </p:nvPr>
          </p:nvSpPr>
          <p:spPr>
            <a:xfrm>
              <a:off x="7508866" y="1630967"/>
              <a:ext cx="1605280" cy="442349"/>
            </a:xfrm>
            <a:prstGeom prst="rect">
              <a:avLst/>
            </a:prstGeom>
          </p:spPr>
          <p:txBody>
            <a:bodyPr wrap="none">
              <a:spAutoFit/>
            </a:bodyPr>
            <a:lstStyle/>
            <a:p>
              <a:pPr algn="ctr" defTabSz="685800"/>
              <a:r>
                <a:rPr lang="en-US" altLang="zh-CN" sz="2800" kern="0" dirty="0">
                  <a:solidFill>
                    <a:srgbClr val="C00000"/>
                  </a:solidFill>
                  <a:latin typeface="思源黑体" panose="020B0500000000000000" pitchFamily="34" charset="-122"/>
                  <a:ea typeface="思源黑体" panose="020B0500000000000000" pitchFamily="34" charset="-122"/>
                </a:rPr>
                <a:t>XXXX</a:t>
              </a:r>
              <a:r>
                <a:rPr lang="zh-CN" altLang="en-US" sz="2800" kern="0" dirty="0">
                  <a:solidFill>
                    <a:srgbClr val="C00000"/>
                  </a:solidFill>
                  <a:latin typeface="思源黑体" panose="020B0500000000000000" pitchFamily="34" charset="-122"/>
                  <a:ea typeface="思源黑体" panose="020B0500000000000000" pitchFamily="34" charset="-122"/>
                </a:rPr>
                <a:t>公司</a:t>
              </a:r>
              <a:endParaRPr lang="zh-CN" altLang="en-US" sz="2800" kern="0" dirty="0">
                <a:solidFill>
                  <a:srgbClr val="C00000"/>
                </a:solidFill>
                <a:latin typeface="思源黑体" panose="020B0500000000000000" pitchFamily="34" charset="-122"/>
                <a:ea typeface="思源黑体" panose="020B0500000000000000" pitchFamily="34" charset="-122"/>
              </a:endParaRPr>
            </a:p>
          </p:txBody>
        </p:sp>
      </p:grpSp>
      <p:sp>
        <p:nvSpPr>
          <p:cNvPr id="43" name="矩形 42"/>
          <p:cNvSpPr/>
          <p:nvPr/>
        </p:nvSpPr>
        <p:spPr>
          <a:xfrm>
            <a:off x="2528171" y="2910835"/>
            <a:ext cx="7566720" cy="1107996"/>
          </a:xfrm>
          <a:prstGeom prst="rect">
            <a:avLst/>
          </a:prstGeom>
        </p:spPr>
        <p:txBody>
          <a:bodyPr wrap="square">
            <a:spAutoFit/>
          </a:bodyPr>
          <a:lstStyle/>
          <a:p>
            <a:r>
              <a:rPr kumimoji="1" lang="zh-CN" altLang="en-US" sz="6000" b="1" dirty="0">
                <a:solidFill>
                  <a:schemeClr val="bg1"/>
                </a:solidFill>
                <a:latin typeface="思源黑体" panose="020B0500000000000000" pitchFamily="34" charset="-122"/>
                <a:ea typeface="思源黑体" panose="020B0500000000000000" pitchFamily="34" charset="-122"/>
              </a:rPr>
              <a:t>管理者如何</a:t>
            </a:r>
            <a:r>
              <a:rPr kumimoji="1" lang="zh-CN" altLang="en-US" sz="6600" b="1" dirty="0">
                <a:solidFill>
                  <a:schemeClr val="bg1"/>
                </a:solidFill>
                <a:latin typeface="思源黑体" panose="020B0500000000000000" pitchFamily="34" charset="-122"/>
                <a:ea typeface="思源黑体" panose="020B0500000000000000" pitchFamily="34" charset="-122"/>
              </a:rPr>
              <a:t>带好团队</a:t>
            </a:r>
            <a:endParaRPr lang="zh-CN" altLang="en-US" sz="6000" dirty="0">
              <a:latin typeface="思源黑体" panose="020B0500000000000000" pitchFamily="34" charset="-122"/>
              <a:ea typeface="思源黑体" panose="020B0500000000000000" pitchFamily="34" charset="-122"/>
            </a:endParaRPr>
          </a:p>
        </p:txBody>
      </p:sp>
      <p:grpSp>
        <p:nvGrpSpPr>
          <p:cNvPr id="32" name="组合 31"/>
          <p:cNvGrpSpPr/>
          <p:nvPr/>
        </p:nvGrpSpPr>
        <p:grpSpPr>
          <a:xfrm>
            <a:off x="6513495" y="5921436"/>
            <a:ext cx="3946526" cy="691257"/>
            <a:chOff x="869268" y="6105837"/>
            <a:chExt cx="3946526" cy="691257"/>
          </a:xfrm>
          <a:solidFill>
            <a:schemeClr val="accent1">
              <a:lumMod val="60000"/>
              <a:lumOff val="40000"/>
              <a:alpha val="20000"/>
            </a:schemeClr>
          </a:solidFill>
        </p:grpSpPr>
        <p:sp>
          <p:nvSpPr>
            <p:cNvPr id="33" name="椭圆 32"/>
            <p:cNvSpPr/>
            <p:nvPr/>
          </p:nvSpPr>
          <p:spPr>
            <a:xfrm>
              <a:off x="473083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4" name="椭圆 33"/>
            <p:cNvSpPr/>
            <p:nvPr/>
          </p:nvSpPr>
          <p:spPr>
            <a:xfrm>
              <a:off x="473083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5" name="椭圆 34"/>
            <p:cNvSpPr/>
            <p:nvPr/>
          </p:nvSpPr>
          <p:spPr>
            <a:xfrm>
              <a:off x="473083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6" name="椭圆 35"/>
            <p:cNvSpPr/>
            <p:nvPr/>
          </p:nvSpPr>
          <p:spPr>
            <a:xfrm>
              <a:off x="4407553"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7" name="椭圆 36"/>
            <p:cNvSpPr/>
            <p:nvPr/>
          </p:nvSpPr>
          <p:spPr>
            <a:xfrm>
              <a:off x="4407553"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8" name="椭圆 37"/>
            <p:cNvSpPr/>
            <p:nvPr/>
          </p:nvSpPr>
          <p:spPr>
            <a:xfrm>
              <a:off x="4407553"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9" name="椭圆 38"/>
            <p:cNvSpPr/>
            <p:nvPr/>
          </p:nvSpPr>
          <p:spPr>
            <a:xfrm>
              <a:off x="4084276"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0" name="椭圆 39"/>
            <p:cNvSpPr/>
            <p:nvPr/>
          </p:nvSpPr>
          <p:spPr>
            <a:xfrm>
              <a:off x="4084276"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1" name="椭圆 40"/>
            <p:cNvSpPr/>
            <p:nvPr/>
          </p:nvSpPr>
          <p:spPr>
            <a:xfrm>
              <a:off x="4084276"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2" name="椭圆 41"/>
            <p:cNvSpPr/>
            <p:nvPr/>
          </p:nvSpPr>
          <p:spPr>
            <a:xfrm>
              <a:off x="3760999"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7" name="椭圆 46"/>
            <p:cNvSpPr/>
            <p:nvPr/>
          </p:nvSpPr>
          <p:spPr>
            <a:xfrm>
              <a:off x="3760999"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8" name="椭圆 47"/>
            <p:cNvSpPr/>
            <p:nvPr/>
          </p:nvSpPr>
          <p:spPr>
            <a:xfrm>
              <a:off x="3760999"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9" name="椭圆 48"/>
            <p:cNvSpPr/>
            <p:nvPr/>
          </p:nvSpPr>
          <p:spPr>
            <a:xfrm>
              <a:off x="343787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0" name="椭圆 49"/>
            <p:cNvSpPr/>
            <p:nvPr/>
          </p:nvSpPr>
          <p:spPr>
            <a:xfrm>
              <a:off x="343787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1" name="椭圆 50"/>
            <p:cNvSpPr/>
            <p:nvPr/>
          </p:nvSpPr>
          <p:spPr>
            <a:xfrm>
              <a:off x="343787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2" name="椭圆 51"/>
            <p:cNvSpPr/>
            <p:nvPr/>
          </p:nvSpPr>
          <p:spPr>
            <a:xfrm>
              <a:off x="3114593"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3" name="椭圆 52"/>
            <p:cNvSpPr/>
            <p:nvPr/>
          </p:nvSpPr>
          <p:spPr>
            <a:xfrm>
              <a:off x="3114593"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4" name="椭圆 53"/>
            <p:cNvSpPr/>
            <p:nvPr/>
          </p:nvSpPr>
          <p:spPr>
            <a:xfrm>
              <a:off x="3114593"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5" name="椭圆 54"/>
            <p:cNvSpPr/>
            <p:nvPr/>
          </p:nvSpPr>
          <p:spPr>
            <a:xfrm>
              <a:off x="2791316"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6" name="椭圆 55"/>
            <p:cNvSpPr/>
            <p:nvPr/>
          </p:nvSpPr>
          <p:spPr>
            <a:xfrm>
              <a:off x="2791316"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7" name="椭圆 56"/>
            <p:cNvSpPr/>
            <p:nvPr/>
          </p:nvSpPr>
          <p:spPr>
            <a:xfrm>
              <a:off x="2791316"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8" name="椭圆 57"/>
            <p:cNvSpPr/>
            <p:nvPr/>
          </p:nvSpPr>
          <p:spPr>
            <a:xfrm>
              <a:off x="246804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9" name="椭圆 58"/>
            <p:cNvSpPr/>
            <p:nvPr/>
          </p:nvSpPr>
          <p:spPr>
            <a:xfrm>
              <a:off x="246804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0" name="椭圆 59"/>
            <p:cNvSpPr/>
            <p:nvPr/>
          </p:nvSpPr>
          <p:spPr>
            <a:xfrm>
              <a:off x="246804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1" name="椭圆 60"/>
            <p:cNvSpPr/>
            <p:nvPr/>
          </p:nvSpPr>
          <p:spPr>
            <a:xfrm>
              <a:off x="2167561"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2" name="椭圆 61"/>
            <p:cNvSpPr/>
            <p:nvPr/>
          </p:nvSpPr>
          <p:spPr>
            <a:xfrm>
              <a:off x="2167561"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3" name="椭圆 62"/>
            <p:cNvSpPr/>
            <p:nvPr/>
          </p:nvSpPr>
          <p:spPr>
            <a:xfrm>
              <a:off x="2167561"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4" name="椭圆 63"/>
            <p:cNvSpPr/>
            <p:nvPr/>
          </p:nvSpPr>
          <p:spPr>
            <a:xfrm>
              <a:off x="1844285"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5" name="椭圆 64"/>
            <p:cNvSpPr/>
            <p:nvPr/>
          </p:nvSpPr>
          <p:spPr>
            <a:xfrm>
              <a:off x="1844285"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6" name="椭圆 65"/>
            <p:cNvSpPr/>
            <p:nvPr/>
          </p:nvSpPr>
          <p:spPr>
            <a:xfrm>
              <a:off x="1844285"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7" name="椭圆 66"/>
            <p:cNvSpPr/>
            <p:nvPr/>
          </p:nvSpPr>
          <p:spPr>
            <a:xfrm>
              <a:off x="1521008"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8" name="椭圆 67"/>
            <p:cNvSpPr/>
            <p:nvPr/>
          </p:nvSpPr>
          <p:spPr>
            <a:xfrm>
              <a:off x="1521008"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9" name="椭圆 68"/>
            <p:cNvSpPr/>
            <p:nvPr/>
          </p:nvSpPr>
          <p:spPr>
            <a:xfrm>
              <a:off x="1521008"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0" name="椭圆 69"/>
            <p:cNvSpPr/>
            <p:nvPr/>
          </p:nvSpPr>
          <p:spPr>
            <a:xfrm>
              <a:off x="1197731"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1" name="椭圆 70"/>
            <p:cNvSpPr/>
            <p:nvPr/>
          </p:nvSpPr>
          <p:spPr>
            <a:xfrm>
              <a:off x="1197731"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2" name="椭圆 71"/>
            <p:cNvSpPr/>
            <p:nvPr/>
          </p:nvSpPr>
          <p:spPr>
            <a:xfrm>
              <a:off x="1197731"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3" name="椭圆 72"/>
            <p:cNvSpPr/>
            <p:nvPr/>
          </p:nvSpPr>
          <p:spPr>
            <a:xfrm>
              <a:off x="869268"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4" name="椭圆 73"/>
            <p:cNvSpPr/>
            <p:nvPr/>
          </p:nvSpPr>
          <p:spPr>
            <a:xfrm>
              <a:off x="869268"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5" name="椭圆 74"/>
            <p:cNvSpPr/>
            <p:nvPr/>
          </p:nvSpPr>
          <p:spPr>
            <a:xfrm>
              <a:off x="869268"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
        <p:nvSpPr>
          <p:cNvPr id="76" name="文本框 75"/>
          <p:cNvSpPr txBox="1"/>
          <p:nvPr/>
        </p:nvSpPr>
        <p:spPr>
          <a:xfrm>
            <a:off x="2831156" y="5236958"/>
            <a:ext cx="6240811" cy="461665"/>
          </a:xfrm>
          <a:prstGeom prst="rect">
            <a:avLst/>
          </a:prstGeom>
          <a:noFill/>
        </p:spPr>
        <p:txBody>
          <a:bodyPr wrap="none" rtlCol="0">
            <a:spAutoFit/>
          </a:bodyPr>
          <a:lstStyle/>
          <a:p>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企业培训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员工培训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团队培训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入职培训</a:t>
            </a:r>
            <a:endPar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endParaRPr>
          </a:p>
        </p:txBody>
      </p:sp>
      <p:grpSp>
        <p:nvGrpSpPr>
          <p:cNvPr id="79" name="组合 78"/>
          <p:cNvGrpSpPr/>
          <p:nvPr/>
        </p:nvGrpSpPr>
        <p:grpSpPr>
          <a:xfrm rot="10800000">
            <a:off x="-42273" y="-148338"/>
            <a:ext cx="2631517" cy="4201764"/>
            <a:chOff x="9583709" y="2790056"/>
            <a:chExt cx="2631517" cy="4201764"/>
          </a:xfrm>
        </p:grpSpPr>
        <p:sp>
          <p:nvSpPr>
            <p:cNvPr id="80" name="斜纹 79"/>
            <p:cNvSpPr/>
            <p:nvPr/>
          </p:nvSpPr>
          <p:spPr>
            <a:xfrm rot="10800000">
              <a:off x="10468451" y="4105997"/>
              <a:ext cx="1723549" cy="2752003"/>
            </a:xfrm>
            <a:prstGeom prst="diagStrip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1" name="斜纹 80"/>
            <p:cNvSpPr/>
            <p:nvPr/>
          </p:nvSpPr>
          <p:spPr>
            <a:xfrm rot="10800000">
              <a:off x="9583709" y="2790056"/>
              <a:ext cx="2631517" cy="4201764"/>
            </a:xfrm>
            <a:prstGeom prst="diagStripe">
              <a:avLst>
                <a:gd name="adj" fmla="val 55743"/>
              </a:avLst>
            </a:prstGeom>
            <a:solidFill>
              <a:schemeClr val="bg1">
                <a:lumMod val="8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思源黑体" panose="020B0500000000000000" pitchFamily="34" charset="-122"/>
                <a:ea typeface="思源黑体" panose="020B0500000000000000" pitchFamily="34" charset="-122"/>
              </a:endParaRPr>
            </a:p>
          </p:txBody>
        </p:sp>
      </p:grpSp>
      <p:grpSp>
        <p:nvGrpSpPr>
          <p:cNvPr id="77" name="组合 76"/>
          <p:cNvGrpSpPr/>
          <p:nvPr/>
        </p:nvGrpSpPr>
        <p:grpSpPr>
          <a:xfrm>
            <a:off x="11043649" y="4961059"/>
            <a:ext cx="1180827" cy="1885436"/>
            <a:chOff x="9583709" y="2790056"/>
            <a:chExt cx="2631517" cy="4201764"/>
          </a:xfrm>
        </p:grpSpPr>
        <p:sp>
          <p:nvSpPr>
            <p:cNvPr id="78" name="斜纹 77"/>
            <p:cNvSpPr/>
            <p:nvPr/>
          </p:nvSpPr>
          <p:spPr>
            <a:xfrm rot="10800000">
              <a:off x="10468451" y="4105997"/>
              <a:ext cx="1723549" cy="2752003"/>
            </a:xfrm>
            <a:prstGeom prst="diagStrip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2" name="斜纹 81"/>
            <p:cNvSpPr/>
            <p:nvPr/>
          </p:nvSpPr>
          <p:spPr>
            <a:xfrm rot="10800000">
              <a:off x="9583709" y="2790056"/>
              <a:ext cx="2631517" cy="4201764"/>
            </a:xfrm>
            <a:prstGeom prst="diagStripe">
              <a:avLst>
                <a:gd name="adj" fmla="val 55743"/>
              </a:avLst>
            </a:prstGeom>
            <a:solidFill>
              <a:schemeClr val="bg1">
                <a:lumMod val="8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思源黑体" panose="020B0500000000000000" pitchFamily="34" charset="-122"/>
                <a:ea typeface="思源黑体" panose="020B0500000000000000" pitchFamily="34" charset="-122"/>
              </a:endParaRPr>
            </a:p>
          </p:txBody>
        </p:sp>
      </p:grpSp>
      <p:pic>
        <p:nvPicPr>
          <p:cNvPr id="4" name="Uplifting &amp; Motivational">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88473" y="416475"/>
            <a:ext cx="487363" cy="4873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down)">
                                      <p:cBhvr>
                                        <p:cTn id="11" dur="500"/>
                                        <p:tgtEl>
                                          <p:spTgt spid="79"/>
                                        </p:tgtEl>
                                      </p:cBhvr>
                                    </p:animEffect>
                                  </p:childTnLst>
                                </p:cTn>
                              </p:par>
                              <p:par>
                                <p:cTn id="12" presetID="22" presetClass="entr" presetSubtype="4" fill="hold" nodeType="withEffect">
                                  <p:stCondLst>
                                    <p:cond delay="0"/>
                                  </p:stCondLst>
                                  <p:childTnLst>
                                    <p:set>
                                      <p:cBhvr>
                                        <p:cTn id="13" dur="1" fill="hold">
                                          <p:stCondLst>
                                            <p:cond delay="0"/>
                                          </p:stCondLst>
                                        </p:cTn>
                                        <p:tgtEl>
                                          <p:spTgt spid="77"/>
                                        </p:tgtEl>
                                        <p:attrNameLst>
                                          <p:attrName>style.visibility</p:attrName>
                                        </p:attrNameLst>
                                      </p:cBhvr>
                                      <p:to>
                                        <p:strVal val="visible"/>
                                      </p:to>
                                    </p:set>
                                    <p:animEffect transition="in" filter="wipe(down)">
                                      <p:cBhvr>
                                        <p:cTn id="14" dur="500"/>
                                        <p:tgtEl>
                                          <p:spTgt spid="7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iterate type="lt">
                                    <p:tmPct val="10000"/>
                                  </p:iterate>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ppt_x"/>
                                          </p:val>
                                        </p:tav>
                                        <p:tav tm="100000">
                                          <p:val>
                                            <p:strVal val="#ppt_x"/>
                                          </p:val>
                                        </p:tav>
                                      </p:tavLst>
                                    </p:anim>
                                    <p:anim calcmode="lin" valueType="num">
                                      <p:cBhvr additive="base">
                                        <p:cTn id="37"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fade">
                                      <p:cBhvr>
                                        <p:cTn id="42" dur="1000"/>
                                        <p:tgtEl>
                                          <p:spTgt spid="76"/>
                                        </p:tgtEl>
                                      </p:cBhvr>
                                    </p:animEffect>
                                    <p:anim calcmode="lin" valueType="num">
                                      <p:cBhvr>
                                        <p:cTn id="43" dur="1000" fill="hold"/>
                                        <p:tgtEl>
                                          <p:spTgt spid="76"/>
                                        </p:tgtEl>
                                        <p:attrNameLst>
                                          <p:attrName>ppt_x</p:attrName>
                                        </p:attrNameLst>
                                      </p:cBhvr>
                                      <p:tavLst>
                                        <p:tav tm="0">
                                          <p:val>
                                            <p:strVal val="#ppt_x"/>
                                          </p:val>
                                        </p:tav>
                                        <p:tav tm="100000">
                                          <p:val>
                                            <p:strVal val="#ppt_x"/>
                                          </p:val>
                                        </p:tav>
                                      </p:tavLst>
                                    </p:anim>
                                    <p:anim calcmode="lin" valueType="num">
                                      <p:cBhvr>
                                        <p:cTn id="44"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remove" display="0">
                  <p:stCondLst>
                    <p:cond delay="indefinite"/>
                  </p:stCondLst>
                  <p:endCondLst>
                    <p:cond evt="onStopAudio" delay="0">
                      <p:tgtEl>
                        <p:sldTgt/>
                      </p:tgtEl>
                    </p:cond>
                  </p:endCondLst>
                </p:cTn>
                <p:tgtEl>
                  <p:spTgt spid="4"/>
                </p:tgtEl>
              </p:cMediaNode>
            </p:audio>
          </p:childTnLst>
        </p:cTn>
      </p:par>
    </p:tnLst>
    <p:bldLst>
      <p:bldP spid="17" grpId="0"/>
      <p:bldP spid="18" grpId="0"/>
      <p:bldP spid="43" grpId="0"/>
      <p:bldP spid="7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31" y="0"/>
            <a:ext cx="12218131" cy="6858000"/>
            <a:chOff x="-26131" y="0"/>
            <a:chExt cx="12218131" cy="6858000"/>
          </a:xfrm>
        </p:grpSpPr>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2" name="矩形 1"/>
            <p:cNvSpPr/>
            <p:nvPr/>
          </p:nvSpPr>
          <p:spPr>
            <a:xfrm>
              <a:off x="-26131" y="2643"/>
              <a:ext cx="12191999" cy="6855357"/>
            </a:xfrm>
            <a:prstGeom prst="rect">
              <a:avLst/>
            </a:prstGeom>
            <a:solidFill>
              <a:schemeClr val="bg1">
                <a:alpha val="71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
        <p:nvSpPr>
          <p:cNvPr id="78" name="任意多边形 58"/>
          <p:cNvSpPr/>
          <p:nvPr/>
        </p:nvSpPr>
        <p:spPr>
          <a:xfrm>
            <a:off x="833220" y="2642"/>
            <a:ext cx="5643318" cy="6855358"/>
          </a:xfrm>
          <a:custGeom>
            <a:avLst/>
            <a:gdLst>
              <a:gd name="connsiteX0" fmla="*/ 2821659 w 5643318"/>
              <a:gd name="connsiteY0" fmla="*/ 0 h 6855358"/>
              <a:gd name="connsiteX1" fmla="*/ 5643318 w 5643318"/>
              <a:gd name="connsiteY1" fmla="*/ 0 h 6855358"/>
              <a:gd name="connsiteX2" fmla="*/ 1349885 w 5643318"/>
              <a:gd name="connsiteY2" fmla="*/ 6855358 h 6855358"/>
              <a:gd name="connsiteX3" fmla="*/ 0 w 5643318"/>
              <a:gd name="connsiteY3" fmla="*/ 6855358 h 6855358"/>
              <a:gd name="connsiteX4" fmla="*/ 0 w 5643318"/>
              <a:gd name="connsiteY4" fmla="*/ 4505365 h 6855358"/>
              <a:gd name="connsiteX5" fmla="*/ 2821659 w 5643318"/>
              <a:gd name="connsiteY5" fmla="*/ 0 h 685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318" h="6855358">
                <a:moveTo>
                  <a:pt x="2821659" y="0"/>
                </a:moveTo>
                <a:lnTo>
                  <a:pt x="5643318" y="0"/>
                </a:lnTo>
                <a:lnTo>
                  <a:pt x="1349885" y="6855358"/>
                </a:lnTo>
                <a:lnTo>
                  <a:pt x="0" y="6855358"/>
                </a:lnTo>
                <a:lnTo>
                  <a:pt x="0" y="4505365"/>
                </a:lnTo>
                <a:lnTo>
                  <a:pt x="2821659" y="0"/>
                </a:lnTo>
                <a:close/>
              </a:path>
            </a:pathLst>
          </a:custGeom>
          <a:solidFill>
            <a:schemeClr val="bg1">
              <a:lumMod val="9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79" name="任意多边形 66"/>
          <p:cNvSpPr/>
          <p:nvPr/>
        </p:nvSpPr>
        <p:spPr>
          <a:xfrm>
            <a:off x="0" y="2642"/>
            <a:ext cx="4896065" cy="6855358"/>
          </a:xfrm>
          <a:custGeom>
            <a:avLst/>
            <a:gdLst>
              <a:gd name="connsiteX0" fmla="*/ 2194074 w 4896065"/>
              <a:gd name="connsiteY0" fmla="*/ 0 h 6855358"/>
              <a:gd name="connsiteX1" fmla="*/ 4896065 w 4896065"/>
              <a:gd name="connsiteY1" fmla="*/ 0 h 6855358"/>
              <a:gd name="connsiteX2" fmla="*/ 602631 w 4896065"/>
              <a:gd name="connsiteY2" fmla="*/ 6855358 h 6855358"/>
              <a:gd name="connsiteX3" fmla="*/ 0 w 4896065"/>
              <a:gd name="connsiteY3" fmla="*/ 6855358 h 6855358"/>
              <a:gd name="connsiteX4" fmla="*/ 0 w 4896065"/>
              <a:gd name="connsiteY4" fmla="*/ 3503294 h 6855358"/>
              <a:gd name="connsiteX5" fmla="*/ 2194074 w 4896065"/>
              <a:gd name="connsiteY5" fmla="*/ 0 h 685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6065" h="6855358">
                <a:moveTo>
                  <a:pt x="2194074" y="0"/>
                </a:moveTo>
                <a:lnTo>
                  <a:pt x="4896065" y="0"/>
                </a:lnTo>
                <a:lnTo>
                  <a:pt x="602631" y="6855358"/>
                </a:lnTo>
                <a:lnTo>
                  <a:pt x="0" y="6855358"/>
                </a:lnTo>
                <a:lnTo>
                  <a:pt x="0" y="3503294"/>
                </a:lnTo>
                <a:lnTo>
                  <a:pt x="2194074"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80" name="斜纹 79"/>
          <p:cNvSpPr/>
          <p:nvPr/>
        </p:nvSpPr>
        <p:spPr>
          <a:xfrm>
            <a:off x="0" y="2643"/>
            <a:ext cx="2737227" cy="4370552"/>
          </a:xfrm>
          <a:prstGeom prst="diagStripe">
            <a:avLst>
              <a:gd name="adj" fmla="val 45552"/>
            </a:avLst>
          </a:prstGeom>
          <a:gradFill>
            <a:gsLst>
              <a:gs pos="2000">
                <a:srgbClr val="DDE7F3">
                  <a:alpha val="22000"/>
                </a:srgbClr>
              </a:gs>
              <a:gs pos="89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nvGrpSpPr>
          <p:cNvPr id="3" name="组合 2"/>
          <p:cNvGrpSpPr/>
          <p:nvPr/>
        </p:nvGrpSpPr>
        <p:grpSpPr>
          <a:xfrm>
            <a:off x="9560482" y="2656237"/>
            <a:ext cx="2631518" cy="4201764"/>
            <a:chOff x="9560482" y="2656237"/>
            <a:chExt cx="2631518" cy="4201764"/>
          </a:xfrm>
        </p:grpSpPr>
        <p:sp>
          <p:nvSpPr>
            <p:cNvPr id="77" name="斜纹 76"/>
            <p:cNvSpPr/>
            <p:nvPr/>
          </p:nvSpPr>
          <p:spPr>
            <a:xfrm rot="10800000">
              <a:off x="10468451" y="4105997"/>
              <a:ext cx="1723549" cy="2752003"/>
            </a:xfrm>
            <a:prstGeom prst="diagStrip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81" name="斜纹 80"/>
            <p:cNvSpPr/>
            <p:nvPr/>
          </p:nvSpPr>
          <p:spPr>
            <a:xfrm rot="10800000">
              <a:off x="9560482" y="2656237"/>
              <a:ext cx="2631517" cy="4201764"/>
            </a:xfrm>
            <a:prstGeom prst="diagStripe">
              <a:avLst>
                <a:gd name="adj" fmla="val 55743"/>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sp>
        <p:nvSpPr>
          <p:cNvPr id="90" name="文本框 89"/>
          <p:cNvSpPr txBox="1"/>
          <p:nvPr/>
        </p:nvSpPr>
        <p:spPr>
          <a:xfrm>
            <a:off x="1339075" y="1272306"/>
            <a:ext cx="1441420" cy="769441"/>
          </a:xfrm>
          <a:prstGeom prst="rect">
            <a:avLst/>
          </a:prstGeom>
          <a:noFill/>
        </p:spPr>
        <p:txBody>
          <a:bodyPr wrap="none" rtlCol="0">
            <a:spAutoFit/>
          </a:bodyPr>
          <a:lstStyle/>
          <a:p>
            <a:r>
              <a:rPr lang="zh-CN" altLang="en-US" sz="4400" b="1" dirty="0">
                <a:solidFill>
                  <a:schemeClr val="bg1"/>
                </a:solidFill>
                <a:latin typeface="思源黑体" panose="020B0500000000000000" pitchFamily="34" charset="-122"/>
                <a:ea typeface="思源黑体" panose="020B0500000000000000" pitchFamily="34" charset="-122"/>
              </a:rPr>
              <a:t>目 录</a:t>
            </a:r>
            <a:endParaRPr lang="zh-CN" altLang="en-US" sz="4400" b="1" dirty="0">
              <a:solidFill>
                <a:schemeClr val="bg1"/>
              </a:solidFill>
              <a:latin typeface="思源黑体" panose="020B0500000000000000" pitchFamily="34" charset="-122"/>
              <a:ea typeface="思源黑体" panose="020B0500000000000000" pitchFamily="34" charset="-122"/>
            </a:endParaRPr>
          </a:p>
        </p:txBody>
      </p:sp>
      <p:sp>
        <p:nvSpPr>
          <p:cNvPr id="91" name="文本框 90"/>
          <p:cNvSpPr txBox="1"/>
          <p:nvPr/>
        </p:nvSpPr>
        <p:spPr>
          <a:xfrm>
            <a:off x="1339075" y="1980192"/>
            <a:ext cx="1727781" cy="369332"/>
          </a:xfrm>
          <a:prstGeom prst="rect">
            <a:avLst/>
          </a:prstGeom>
          <a:noFill/>
        </p:spPr>
        <p:txBody>
          <a:bodyPr wrap="none" rtlCol="0">
            <a:spAutoFit/>
          </a:bodyPr>
          <a:lstStyle/>
          <a:p>
            <a:r>
              <a:rPr lang="en-US" altLang="zh-CN" b="1" spc="300" dirty="0">
                <a:solidFill>
                  <a:schemeClr val="bg1"/>
                </a:solidFill>
                <a:latin typeface="思源黑体" panose="020B0500000000000000" pitchFamily="34" charset="-122"/>
                <a:ea typeface="思源黑体" panose="020B0500000000000000" pitchFamily="34" charset="-122"/>
              </a:rPr>
              <a:t>CONTENTS</a:t>
            </a:r>
            <a:endParaRPr lang="zh-CN" altLang="en-US" b="1" spc="300" dirty="0">
              <a:solidFill>
                <a:schemeClr val="bg1"/>
              </a:solidFill>
              <a:latin typeface="思源黑体" panose="020B0500000000000000" pitchFamily="34" charset="-122"/>
              <a:ea typeface="思源黑体" panose="020B0500000000000000" pitchFamily="34" charset="-122"/>
            </a:endParaRPr>
          </a:p>
        </p:txBody>
      </p:sp>
      <p:grpSp>
        <p:nvGrpSpPr>
          <p:cNvPr id="92" name="组合 91"/>
          <p:cNvGrpSpPr/>
          <p:nvPr/>
        </p:nvGrpSpPr>
        <p:grpSpPr>
          <a:xfrm flipH="1">
            <a:off x="11440795" y="322897"/>
            <a:ext cx="292418" cy="191379"/>
            <a:chOff x="676275" y="504825"/>
            <a:chExt cx="468630" cy="306705"/>
          </a:xfrm>
          <a:solidFill>
            <a:srgbClr val="C00000"/>
          </a:solidFill>
        </p:grpSpPr>
        <p:sp>
          <p:nvSpPr>
            <p:cNvPr id="93" name="矩形 92"/>
            <p:cNvSpPr/>
            <p:nvPr/>
          </p:nvSpPr>
          <p:spPr>
            <a:xfrm>
              <a:off x="676275"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94" name="矩形 93"/>
            <p:cNvSpPr/>
            <p:nvPr/>
          </p:nvSpPr>
          <p:spPr>
            <a:xfrm>
              <a:off x="848677"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95" name="矩形 94"/>
            <p:cNvSpPr/>
            <p:nvPr/>
          </p:nvSpPr>
          <p:spPr>
            <a:xfrm>
              <a:off x="1021080"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96" name="矩形 95"/>
            <p:cNvSpPr/>
            <p:nvPr/>
          </p:nvSpPr>
          <p:spPr>
            <a:xfrm>
              <a:off x="676275"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97" name="矩形 96"/>
            <p:cNvSpPr/>
            <p:nvPr/>
          </p:nvSpPr>
          <p:spPr>
            <a:xfrm>
              <a:off x="848678"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grpSp>
        <p:nvGrpSpPr>
          <p:cNvPr id="6" name="组合 5"/>
          <p:cNvGrpSpPr/>
          <p:nvPr/>
        </p:nvGrpSpPr>
        <p:grpSpPr>
          <a:xfrm>
            <a:off x="4458061" y="2446517"/>
            <a:ext cx="4052900" cy="914926"/>
            <a:chOff x="4458061" y="2446517"/>
            <a:chExt cx="4052900" cy="914926"/>
          </a:xfrm>
        </p:grpSpPr>
        <p:sp>
          <p:nvSpPr>
            <p:cNvPr id="82" name="文本框 81"/>
            <p:cNvSpPr txBox="1"/>
            <p:nvPr/>
          </p:nvSpPr>
          <p:spPr>
            <a:xfrm>
              <a:off x="5334726" y="2452256"/>
              <a:ext cx="2762295" cy="646331"/>
            </a:xfrm>
            <a:prstGeom prst="rect">
              <a:avLst/>
            </a:prstGeom>
            <a:noFill/>
          </p:spPr>
          <p:txBody>
            <a:bodyPr wrap="none" rtlCol="0" anchor="ctr">
              <a:spAutoFit/>
            </a:bodyPr>
            <a:lstStyle>
              <a:defPPr>
                <a:defRPr lang="zh-CN"/>
              </a:defPPr>
              <a:lvl1pPr>
                <a:defRPr sz="3200" spc="300">
                  <a:solidFill>
                    <a:srgbClr val="245188"/>
                  </a:solidFill>
                  <a:effectLst>
                    <a:outerShdw blurRad="127000" dist="63500" dir="2700000" algn="tl" rotWithShape="0">
                      <a:schemeClr val="accent1">
                        <a:alpha val="20000"/>
                      </a:schemeClr>
                    </a:outerShdw>
                  </a:effectLst>
                  <a:latin typeface="+mj-ea"/>
                  <a:ea typeface="+mj-ea"/>
                </a:defRPr>
              </a:lvl1pPr>
            </a:lstStyle>
            <a:p>
              <a:pPr marL="571500" indent="-571500">
                <a:buFont typeface="Wingdings" panose="05000000000000000000" pitchFamily="2" charset="2"/>
                <a:buChar char="Ø"/>
              </a:pPr>
              <a:r>
                <a:rPr lang="zh-CN" altLang="en-US"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rPr>
                <a:t>中层管理</a:t>
              </a:r>
              <a:endParaRPr lang="en-US" altLang="zh-CN"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endParaRPr>
            </a:p>
          </p:txBody>
        </p:sp>
        <p:sp>
          <p:nvSpPr>
            <p:cNvPr id="86" name="椭圆 85"/>
            <p:cNvSpPr/>
            <p:nvPr/>
          </p:nvSpPr>
          <p:spPr>
            <a:xfrm>
              <a:off x="4458061" y="2446517"/>
              <a:ext cx="657810" cy="657810"/>
            </a:xfrm>
            <a:prstGeom prst="ellipse">
              <a:avLst/>
            </a:prstGeom>
            <a:solidFill>
              <a:srgbClr val="C00000"/>
            </a:solidFill>
            <a:ln>
              <a:noFill/>
            </a:ln>
            <a:effectLst>
              <a:outerShdw blurRad="254000" dist="88900" dir="2700000" algn="tl" rotWithShape="0">
                <a:schemeClr val="accent2">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i="1" dirty="0">
                  <a:ln w="12700">
                    <a:noFill/>
                  </a:ln>
                  <a:solidFill>
                    <a:schemeClr val="bg1"/>
                  </a:solidFill>
                  <a:latin typeface="思源黑体" panose="020B0500000000000000" pitchFamily="34" charset="-122"/>
                  <a:ea typeface="思源黑体" panose="020B0500000000000000" pitchFamily="34" charset="-122"/>
                </a:rPr>
                <a:t>02</a:t>
              </a:r>
              <a:endParaRPr lang="zh-CN" altLang="en-US" sz="2800" b="1" i="1" dirty="0">
                <a:ln w="12700">
                  <a:noFill/>
                </a:ln>
                <a:solidFill>
                  <a:schemeClr val="bg1"/>
                </a:solidFill>
                <a:latin typeface="思源黑体" panose="020B0500000000000000" pitchFamily="34" charset="-122"/>
                <a:ea typeface="思源黑体" panose="020B0500000000000000" pitchFamily="34" charset="-122"/>
              </a:endParaRPr>
            </a:p>
          </p:txBody>
        </p:sp>
        <p:sp>
          <p:nvSpPr>
            <p:cNvPr id="98" name="文本框 97"/>
            <p:cNvSpPr txBox="1"/>
            <p:nvPr/>
          </p:nvSpPr>
          <p:spPr>
            <a:xfrm>
              <a:off x="5632170" y="3022889"/>
              <a:ext cx="2878791" cy="338554"/>
            </a:xfrm>
            <a:prstGeom prst="rect">
              <a:avLst/>
            </a:prstGeom>
            <a:noFill/>
          </p:spPr>
          <p:txBody>
            <a:bodyPr wrap="square" rtlCol="0">
              <a:spAutoFit/>
            </a:bodyPr>
            <a:lstStyle>
              <a:defPPr>
                <a:defRPr lang="zh-CN"/>
              </a:defPPr>
            </a:lstStyle>
            <a:p>
              <a:r>
                <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rPr>
                <a:t>middle management</a:t>
              </a:r>
              <a:endPar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grpSp>
      <p:grpSp>
        <p:nvGrpSpPr>
          <p:cNvPr id="5" name="组合 4"/>
          <p:cNvGrpSpPr/>
          <p:nvPr/>
        </p:nvGrpSpPr>
        <p:grpSpPr>
          <a:xfrm>
            <a:off x="5214428" y="1272306"/>
            <a:ext cx="4613708" cy="915263"/>
            <a:chOff x="5214428" y="1272306"/>
            <a:chExt cx="4613708" cy="915263"/>
          </a:xfrm>
        </p:grpSpPr>
        <p:sp>
          <p:nvSpPr>
            <p:cNvPr id="85" name="椭圆 84"/>
            <p:cNvSpPr/>
            <p:nvPr/>
          </p:nvSpPr>
          <p:spPr>
            <a:xfrm>
              <a:off x="5214428" y="1272306"/>
              <a:ext cx="657810" cy="657810"/>
            </a:xfrm>
            <a:prstGeom prst="ellipse">
              <a:avLst/>
            </a:prstGeom>
            <a:solidFill>
              <a:srgbClr val="C00000"/>
            </a:solidFill>
            <a:ln>
              <a:noFill/>
            </a:ln>
            <a:effectLst>
              <a:outerShdw blurRad="254000" dist="88900" dir="2700000" algn="tl" rotWithShape="0">
                <a:schemeClr val="accent2">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i="1" dirty="0">
                  <a:ln w="12700">
                    <a:noFill/>
                  </a:ln>
                  <a:solidFill>
                    <a:schemeClr val="bg1"/>
                  </a:solidFill>
                  <a:latin typeface="思源黑体" panose="020B0500000000000000" pitchFamily="34" charset="-122"/>
                  <a:ea typeface="思源黑体" panose="020B0500000000000000" pitchFamily="34" charset="-122"/>
                </a:rPr>
                <a:t>01</a:t>
              </a:r>
              <a:endParaRPr lang="zh-CN" altLang="en-US" sz="2800" b="1" i="1" dirty="0">
                <a:ln w="12700">
                  <a:noFill/>
                </a:ln>
                <a:solidFill>
                  <a:schemeClr val="bg1"/>
                </a:solidFill>
                <a:latin typeface="思源黑体" panose="020B0500000000000000" pitchFamily="34" charset="-122"/>
                <a:ea typeface="思源黑体" panose="020B0500000000000000" pitchFamily="34" charset="-122"/>
              </a:endParaRPr>
            </a:p>
          </p:txBody>
        </p:sp>
        <p:sp>
          <p:nvSpPr>
            <p:cNvPr id="89" name="文本框 88"/>
            <p:cNvSpPr txBox="1"/>
            <p:nvPr/>
          </p:nvSpPr>
          <p:spPr>
            <a:xfrm>
              <a:off x="6085383" y="1278045"/>
              <a:ext cx="3454792" cy="646331"/>
            </a:xfrm>
            <a:prstGeom prst="rect">
              <a:avLst/>
            </a:prstGeom>
            <a:noFill/>
          </p:spPr>
          <p:txBody>
            <a:bodyPr wrap="none" rtlCol="0" anchor="ctr">
              <a:spAutoFit/>
            </a:bodyPr>
            <a:lstStyle>
              <a:defPPr>
                <a:defRPr lang="zh-CN"/>
              </a:defPPr>
              <a:lvl1pPr>
                <a:defRPr sz="4800" spc="600">
                  <a:solidFill>
                    <a:srgbClr val="245188"/>
                  </a:solidFill>
                  <a:effectLst>
                    <a:outerShdw blurRad="127000" dist="63500" dir="2700000" algn="tl" rotWithShape="0">
                      <a:schemeClr val="accent1">
                        <a:alpha val="40000"/>
                      </a:schemeClr>
                    </a:outerShdw>
                  </a:effectLst>
                  <a:latin typeface="+mj-ea"/>
                  <a:ea typeface="+mj-ea"/>
                </a:defRPr>
              </a:lvl1pPr>
            </a:lstStyle>
            <a:p>
              <a:pPr marL="571500" indent="-571500">
                <a:buFont typeface="Wingdings" panose="05000000000000000000" pitchFamily="2" charset="2"/>
                <a:buChar char="Ø"/>
              </a:pPr>
              <a:r>
                <a:rPr lang="zh-CN" altLang="en-US" sz="3600" b="1" dirty="0">
                  <a:solidFill>
                    <a:schemeClr val="tx1">
                      <a:lumMod val="85000"/>
                      <a:lumOff val="15000"/>
                    </a:schemeClr>
                  </a:solidFill>
                  <a:effectLst/>
                  <a:latin typeface="思源黑体" panose="020B0500000000000000" pitchFamily="34" charset="-122"/>
                  <a:ea typeface="思源黑体" panose="020B0500000000000000" pitchFamily="34" charset="-122"/>
                </a:rPr>
                <a:t>什么是团队</a:t>
              </a:r>
              <a:endParaRPr lang="en-US" altLang="zh-CN" sz="3600" b="1" dirty="0">
                <a:solidFill>
                  <a:schemeClr val="tx1">
                    <a:lumMod val="85000"/>
                    <a:lumOff val="15000"/>
                  </a:schemeClr>
                </a:solidFill>
                <a:effectLst/>
                <a:latin typeface="思源黑体" panose="020B0500000000000000" pitchFamily="34" charset="-122"/>
                <a:ea typeface="思源黑体" panose="020B0500000000000000" pitchFamily="34" charset="-122"/>
              </a:endParaRPr>
            </a:p>
          </p:txBody>
        </p:sp>
        <p:sp>
          <p:nvSpPr>
            <p:cNvPr id="99" name="文本框 98"/>
            <p:cNvSpPr txBox="1"/>
            <p:nvPr/>
          </p:nvSpPr>
          <p:spPr>
            <a:xfrm>
              <a:off x="6737281" y="1849015"/>
              <a:ext cx="3090855" cy="338554"/>
            </a:xfrm>
            <a:prstGeom prst="rect">
              <a:avLst/>
            </a:prstGeom>
            <a:noFill/>
          </p:spPr>
          <p:txBody>
            <a:bodyPr wrap="square" rtlCol="0">
              <a:spAutoFit/>
            </a:bodyPr>
            <a:lstStyle>
              <a:defPPr>
                <a:defRPr lang="zh-CN"/>
              </a:defPPr>
            </a:lstStyle>
            <a:p>
              <a:r>
                <a:rPr lang="en-US" altLang="zh-CN" sz="1600" spc="150" dirty="0">
                  <a:solidFill>
                    <a:schemeClr val="tx1">
                      <a:lumMod val="85000"/>
                      <a:lumOff val="15000"/>
                    </a:schemeClr>
                  </a:solidFill>
                  <a:latin typeface="思源黑体" panose="020B0500000000000000" pitchFamily="34" charset="-122"/>
                  <a:ea typeface="思源黑体" panose="020B0500000000000000" pitchFamily="34" charset="-122"/>
                </a:rPr>
                <a:t>What is a team</a:t>
              </a:r>
              <a:endParaRPr lang="en-US" altLang="zh-CN" sz="1600" spc="15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grpSp>
        <p:nvGrpSpPr>
          <p:cNvPr id="8" name="组合 7"/>
          <p:cNvGrpSpPr/>
          <p:nvPr/>
        </p:nvGrpSpPr>
        <p:grpSpPr>
          <a:xfrm>
            <a:off x="2945325" y="4794939"/>
            <a:ext cx="5150794" cy="915716"/>
            <a:chOff x="2945325" y="4794939"/>
            <a:chExt cx="5150794" cy="915716"/>
          </a:xfrm>
        </p:grpSpPr>
        <p:sp>
          <p:nvSpPr>
            <p:cNvPr id="84" name="文本框 83"/>
            <p:cNvSpPr txBox="1"/>
            <p:nvPr/>
          </p:nvSpPr>
          <p:spPr>
            <a:xfrm>
              <a:off x="3833414" y="4800679"/>
              <a:ext cx="4262705" cy="646331"/>
            </a:xfrm>
            <a:prstGeom prst="rect">
              <a:avLst/>
            </a:prstGeom>
            <a:noFill/>
          </p:spPr>
          <p:txBody>
            <a:bodyPr wrap="none" rtlCol="0" anchor="ctr">
              <a:spAutoFit/>
            </a:bodyPr>
            <a:lstStyle>
              <a:defPPr>
                <a:defRPr lang="zh-CN"/>
              </a:defPPr>
              <a:lvl1pPr>
                <a:defRPr sz="3200" spc="300">
                  <a:solidFill>
                    <a:srgbClr val="245188"/>
                  </a:solidFill>
                  <a:effectLst>
                    <a:outerShdw blurRad="127000" dist="63500" dir="2700000" algn="tl" rotWithShape="0">
                      <a:schemeClr val="accent1">
                        <a:alpha val="20000"/>
                      </a:schemeClr>
                    </a:outerShdw>
                  </a:effectLst>
                  <a:latin typeface="+mj-ea"/>
                  <a:ea typeface="+mj-ea"/>
                </a:defRPr>
              </a:lvl1pPr>
            </a:lstStyle>
            <a:p>
              <a:pPr marL="571500" indent="-571500">
                <a:buFont typeface="Wingdings" panose="05000000000000000000" pitchFamily="2" charset="2"/>
                <a:buChar char="Ø"/>
              </a:pPr>
              <a:r>
                <a:rPr lang="zh-CN" altLang="en-US"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rPr>
                <a:t>给管理者的建议</a:t>
              </a:r>
              <a:endParaRPr lang="zh-CN" altLang="en-US"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endParaRPr>
            </a:p>
          </p:txBody>
        </p:sp>
        <p:sp>
          <p:nvSpPr>
            <p:cNvPr id="88" name="椭圆 87"/>
            <p:cNvSpPr/>
            <p:nvPr/>
          </p:nvSpPr>
          <p:spPr>
            <a:xfrm>
              <a:off x="2945325" y="4794939"/>
              <a:ext cx="657810" cy="657810"/>
            </a:xfrm>
            <a:prstGeom prst="ellipse">
              <a:avLst/>
            </a:prstGeom>
            <a:solidFill>
              <a:srgbClr val="C00000"/>
            </a:solidFill>
            <a:ln>
              <a:noFill/>
            </a:ln>
            <a:effectLst>
              <a:outerShdw blurRad="254000" dist="88900" dir="2700000" algn="tl" rotWithShape="0">
                <a:schemeClr val="accent2">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i="1" dirty="0">
                  <a:ln w="12700">
                    <a:noFill/>
                  </a:ln>
                  <a:solidFill>
                    <a:schemeClr val="bg1"/>
                  </a:solidFill>
                  <a:latin typeface="思源黑体" panose="020B0500000000000000" pitchFamily="34" charset="-122"/>
                  <a:ea typeface="思源黑体" panose="020B0500000000000000" pitchFamily="34" charset="-122"/>
                </a:rPr>
                <a:t>04</a:t>
              </a:r>
              <a:endParaRPr lang="zh-CN" altLang="en-US" sz="2800" b="1" i="1" dirty="0">
                <a:ln w="12700">
                  <a:noFill/>
                </a:ln>
                <a:solidFill>
                  <a:schemeClr val="bg1"/>
                </a:solidFill>
                <a:latin typeface="思源黑体" panose="020B0500000000000000" pitchFamily="34" charset="-122"/>
                <a:ea typeface="思源黑体" panose="020B0500000000000000" pitchFamily="34" charset="-122"/>
              </a:endParaRPr>
            </a:p>
          </p:txBody>
        </p:sp>
        <p:sp>
          <p:nvSpPr>
            <p:cNvPr id="100" name="文本框 99"/>
            <p:cNvSpPr txBox="1"/>
            <p:nvPr/>
          </p:nvSpPr>
          <p:spPr>
            <a:xfrm>
              <a:off x="4485311" y="5372101"/>
              <a:ext cx="2914502" cy="338554"/>
            </a:xfrm>
            <a:prstGeom prst="rect">
              <a:avLst/>
            </a:prstGeom>
            <a:noFill/>
          </p:spPr>
          <p:txBody>
            <a:bodyPr wrap="square" rtlCol="0">
              <a:spAutoFit/>
            </a:bodyPr>
            <a:lstStyle>
              <a:defPPr>
                <a:defRPr lang="zh-CN"/>
              </a:defPPr>
            </a:lstStyle>
            <a:p>
              <a:r>
                <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rPr>
                <a:t>Advice to managers</a:t>
              </a:r>
              <a:endPar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grpSp>
      <p:grpSp>
        <p:nvGrpSpPr>
          <p:cNvPr id="7" name="组合 6"/>
          <p:cNvGrpSpPr/>
          <p:nvPr/>
        </p:nvGrpSpPr>
        <p:grpSpPr>
          <a:xfrm>
            <a:off x="3701693" y="3620728"/>
            <a:ext cx="4405783" cy="894240"/>
            <a:chOff x="3701693" y="3620728"/>
            <a:chExt cx="4405783" cy="894240"/>
          </a:xfrm>
        </p:grpSpPr>
        <p:sp>
          <p:nvSpPr>
            <p:cNvPr id="83" name="文本框 82"/>
            <p:cNvSpPr txBox="1"/>
            <p:nvPr/>
          </p:nvSpPr>
          <p:spPr>
            <a:xfrm>
              <a:off x="4584070" y="3626467"/>
              <a:ext cx="2762295" cy="646331"/>
            </a:xfrm>
            <a:prstGeom prst="rect">
              <a:avLst/>
            </a:prstGeom>
            <a:noFill/>
          </p:spPr>
          <p:txBody>
            <a:bodyPr wrap="none" rtlCol="0" anchor="ctr">
              <a:spAutoFit/>
            </a:bodyPr>
            <a:lstStyle>
              <a:defPPr>
                <a:defRPr lang="zh-CN"/>
              </a:defPPr>
              <a:lvl1pPr>
                <a:defRPr sz="3200" spc="300">
                  <a:solidFill>
                    <a:srgbClr val="245188"/>
                  </a:solidFill>
                  <a:effectLst>
                    <a:outerShdw blurRad="127000" dist="63500" dir="2700000" algn="tl" rotWithShape="0">
                      <a:schemeClr val="accent1">
                        <a:alpha val="20000"/>
                      </a:schemeClr>
                    </a:outerShdw>
                  </a:effectLst>
                  <a:latin typeface="+mj-ea"/>
                  <a:ea typeface="+mj-ea"/>
                </a:defRPr>
              </a:lvl1pPr>
            </a:lstStyle>
            <a:p>
              <a:pPr marL="571500" indent="-571500">
                <a:buFont typeface="Wingdings" panose="05000000000000000000" pitchFamily="2" charset="2"/>
                <a:buChar char="Ø"/>
              </a:pPr>
              <a:r>
                <a:rPr lang="zh-CN" altLang="en-US"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rPr>
                <a:t>如何管理</a:t>
              </a:r>
              <a:endParaRPr lang="en-US" altLang="zh-CN" sz="3600" b="1" dirty="0">
                <a:solidFill>
                  <a:schemeClr val="tx1">
                    <a:lumMod val="85000"/>
                    <a:lumOff val="15000"/>
                  </a:schemeClr>
                </a:solidFill>
                <a:effectLst/>
                <a:latin typeface="思源黑体" panose="020B0500000000000000" pitchFamily="34" charset="-122"/>
                <a:ea typeface="思源黑体" panose="020B0500000000000000" pitchFamily="34" charset="-122"/>
                <a:sym typeface="+mn-ea"/>
              </a:endParaRPr>
            </a:p>
          </p:txBody>
        </p:sp>
        <p:sp>
          <p:nvSpPr>
            <p:cNvPr id="87" name="椭圆 86"/>
            <p:cNvSpPr/>
            <p:nvPr/>
          </p:nvSpPr>
          <p:spPr>
            <a:xfrm>
              <a:off x="3701693" y="3620728"/>
              <a:ext cx="657810" cy="657810"/>
            </a:xfrm>
            <a:prstGeom prst="ellipse">
              <a:avLst/>
            </a:prstGeom>
            <a:solidFill>
              <a:srgbClr val="C00000"/>
            </a:solidFill>
            <a:ln>
              <a:noFill/>
            </a:ln>
            <a:effectLst>
              <a:outerShdw blurRad="254000" dist="88900" dir="2700000" algn="tl" rotWithShape="0">
                <a:schemeClr val="accent2">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b="1" i="1" dirty="0">
                  <a:ln w="12700">
                    <a:noFill/>
                  </a:ln>
                  <a:solidFill>
                    <a:schemeClr val="bg1"/>
                  </a:solidFill>
                  <a:latin typeface="思源黑体" panose="020B0500000000000000" pitchFamily="34" charset="-122"/>
                  <a:ea typeface="思源黑体" panose="020B0500000000000000" pitchFamily="34" charset="-122"/>
                </a:rPr>
                <a:t>03</a:t>
              </a:r>
              <a:endParaRPr lang="zh-CN" altLang="en-US" sz="2800" b="1" i="1" dirty="0">
                <a:ln w="12700">
                  <a:noFill/>
                </a:ln>
                <a:solidFill>
                  <a:schemeClr val="bg1"/>
                </a:solidFill>
                <a:latin typeface="思源黑体" panose="020B0500000000000000" pitchFamily="34" charset="-122"/>
                <a:ea typeface="思源黑体" panose="020B0500000000000000" pitchFamily="34" charset="-122"/>
              </a:endParaRPr>
            </a:p>
          </p:txBody>
        </p:sp>
        <p:sp>
          <p:nvSpPr>
            <p:cNvPr id="101" name="文本框 100"/>
            <p:cNvSpPr txBox="1"/>
            <p:nvPr/>
          </p:nvSpPr>
          <p:spPr>
            <a:xfrm>
              <a:off x="4932868" y="4176414"/>
              <a:ext cx="3174608" cy="338554"/>
            </a:xfrm>
            <a:prstGeom prst="rect">
              <a:avLst/>
            </a:prstGeom>
            <a:noFill/>
          </p:spPr>
          <p:txBody>
            <a:bodyPr wrap="square" rtlCol="0">
              <a:spAutoFit/>
            </a:bodyPr>
            <a:lstStyle>
              <a:defPPr>
                <a:defRPr lang="zh-CN"/>
              </a:defPPr>
            </a:lstStyle>
            <a:p>
              <a:r>
                <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rPr>
                <a:t>How to manage</a:t>
              </a:r>
              <a:endParaRPr lang="en-US" altLang="zh-CN" sz="16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down)">
                                      <p:cBhvr>
                                        <p:cTn id="7" dur="500"/>
                                        <p:tgtEl>
                                          <p:spTgt spid="79"/>
                                        </p:tgtEl>
                                      </p:cBhvr>
                                    </p:animEffect>
                                  </p:childTnLst>
                                </p:cTn>
                              </p:par>
                              <p:par>
                                <p:cTn id="8" presetID="22" presetClass="entr" presetSubtype="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fade">
                                      <p:cBhvr>
                                        <p:cTn id="15" dur="1000"/>
                                        <p:tgtEl>
                                          <p:spTgt spid="91"/>
                                        </p:tgtEl>
                                      </p:cBhvr>
                                    </p:animEffect>
                                    <p:anim calcmode="lin" valueType="num">
                                      <p:cBhvr>
                                        <p:cTn id="16" dur="1000" fill="hold"/>
                                        <p:tgtEl>
                                          <p:spTgt spid="91"/>
                                        </p:tgtEl>
                                        <p:attrNameLst>
                                          <p:attrName>ppt_x</p:attrName>
                                        </p:attrNameLst>
                                      </p:cBhvr>
                                      <p:tavLst>
                                        <p:tav tm="0">
                                          <p:val>
                                            <p:strVal val="#ppt_x"/>
                                          </p:val>
                                        </p:tav>
                                        <p:tav tm="100000">
                                          <p:val>
                                            <p:strVal val="#ppt_x"/>
                                          </p:val>
                                        </p:tav>
                                      </p:tavLst>
                                    </p:anim>
                                    <p:anim calcmode="lin" valueType="num">
                                      <p:cBhvr>
                                        <p:cTn id="17" dur="1000" fill="hold"/>
                                        <p:tgtEl>
                                          <p:spTgt spid="91"/>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90"/>
                                        </p:tgtEl>
                                        <p:attrNameLst>
                                          <p:attrName>style.visibility</p:attrName>
                                        </p:attrNameLst>
                                      </p:cBhvr>
                                      <p:to>
                                        <p:strVal val="visible"/>
                                      </p:to>
                                    </p:set>
                                    <p:animEffect transition="in" filter="fade">
                                      <p:cBhvr>
                                        <p:cTn id="20" dur="1000"/>
                                        <p:tgtEl>
                                          <p:spTgt spid="90"/>
                                        </p:tgtEl>
                                      </p:cBhvr>
                                    </p:animEffect>
                                    <p:anim calcmode="lin" valueType="num">
                                      <p:cBhvr>
                                        <p:cTn id="21" dur="1000" fill="hold"/>
                                        <p:tgtEl>
                                          <p:spTgt spid="90"/>
                                        </p:tgtEl>
                                        <p:attrNameLst>
                                          <p:attrName>ppt_x</p:attrName>
                                        </p:attrNameLst>
                                      </p:cBhvr>
                                      <p:tavLst>
                                        <p:tav tm="0">
                                          <p:val>
                                            <p:strVal val="#ppt_x"/>
                                          </p:val>
                                        </p:tav>
                                        <p:tav tm="100000">
                                          <p:val>
                                            <p:strVal val="#ppt_x"/>
                                          </p:val>
                                        </p:tav>
                                      </p:tavLst>
                                    </p:anim>
                                    <p:anim calcmode="lin" valueType="num">
                                      <p:cBhvr>
                                        <p:cTn id="22" dur="1000" fill="hold"/>
                                        <p:tgtEl>
                                          <p:spTgt spid="90"/>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2" presetClass="entr" presetSubtype="4"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2" presetClass="entr" presetSubtype="4"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fill="hold"/>
                                        <p:tgtEl>
                                          <p:spTgt spid="7"/>
                                        </p:tgtEl>
                                        <p:attrNameLst>
                                          <p:attrName>ppt_x</p:attrName>
                                        </p:attrNameLst>
                                      </p:cBhvr>
                                      <p:tavLst>
                                        <p:tav tm="0">
                                          <p:val>
                                            <p:strVal val="#ppt_x"/>
                                          </p:val>
                                        </p:tav>
                                        <p:tav tm="100000">
                                          <p:val>
                                            <p:strVal val="#ppt_x"/>
                                          </p:val>
                                        </p:tav>
                                      </p:tavLst>
                                    </p:anim>
                                    <p:anim calcmode="lin" valueType="num">
                                      <p:cBhvr additive="base">
                                        <p:cTn id="37" dur="500" fill="hold"/>
                                        <p:tgtEl>
                                          <p:spTgt spid="7"/>
                                        </p:tgtEl>
                                        <p:attrNameLst>
                                          <p:attrName>ppt_y</p:attrName>
                                        </p:attrNameLst>
                                      </p:cBhvr>
                                      <p:tavLst>
                                        <p:tav tm="0">
                                          <p:val>
                                            <p:strVal val="1+#ppt_h/2"/>
                                          </p:val>
                                        </p:tav>
                                        <p:tav tm="100000">
                                          <p:val>
                                            <p:strVal val="#ppt_y"/>
                                          </p:val>
                                        </p:tav>
                                      </p:tavLst>
                                    </p:anim>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90" grpId="0"/>
      <p:bldP spid="9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6131" y="0"/>
            <a:ext cx="12218131" cy="6858000"/>
            <a:chOff x="-26131" y="0"/>
            <a:chExt cx="12218131" cy="685800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69" name="矩形 68"/>
            <p:cNvSpPr/>
            <p:nvPr/>
          </p:nvSpPr>
          <p:spPr>
            <a:xfrm>
              <a:off x="-26131" y="2643"/>
              <a:ext cx="12191999" cy="6855357"/>
            </a:xfrm>
            <a:prstGeom prst="rect">
              <a:avLst/>
            </a:prstGeom>
            <a:solidFill>
              <a:schemeClr val="bg1">
                <a:alpha val="5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4" name="文本框 3"/>
          <p:cNvSpPr txBox="1"/>
          <p:nvPr/>
        </p:nvSpPr>
        <p:spPr>
          <a:xfrm>
            <a:off x="359884" y="332563"/>
            <a:ext cx="1067921" cy="307777"/>
          </a:xfrm>
          <a:prstGeom prst="rect">
            <a:avLst/>
          </a:prstGeom>
          <a:noFill/>
        </p:spPr>
        <p:txBody>
          <a:bodyPr wrap="none" rtlCol="0">
            <a:spAutoFit/>
          </a:bodyPr>
          <a:lstStyle/>
          <a:p>
            <a:r>
              <a:rPr lang="en-US" altLang="zh-CN" sz="1400" spc="100" dirty="0">
                <a:solidFill>
                  <a:schemeClr val="bg1"/>
                </a:solidFill>
                <a:latin typeface="思源黑体" panose="020B0500000000000000" pitchFamily="34" charset="-122"/>
                <a:ea typeface="思源黑体" panose="020B0500000000000000" pitchFamily="34" charset="-122"/>
              </a:rPr>
              <a:t>SHANQIU</a:t>
            </a:r>
            <a:endParaRPr lang="zh-CN" altLang="en-US" sz="1400" spc="100" dirty="0">
              <a:solidFill>
                <a:schemeClr val="bg1"/>
              </a:solidFill>
              <a:latin typeface="思源黑体" panose="020B0500000000000000" pitchFamily="34" charset="-122"/>
              <a:ea typeface="思源黑体" panose="020B0500000000000000" pitchFamily="34" charset="-122"/>
            </a:endParaRPr>
          </a:p>
        </p:txBody>
      </p:sp>
      <p:grpSp>
        <p:nvGrpSpPr>
          <p:cNvPr id="5" name="组合 4"/>
          <p:cNvGrpSpPr/>
          <p:nvPr/>
        </p:nvGrpSpPr>
        <p:grpSpPr>
          <a:xfrm>
            <a:off x="-107032" y="-33912"/>
            <a:ext cx="3411036" cy="5646561"/>
            <a:chOff x="-1" y="0"/>
            <a:chExt cx="4718252" cy="5607670"/>
          </a:xfrm>
        </p:grpSpPr>
        <p:sp>
          <p:nvSpPr>
            <p:cNvPr id="6" name="斜纹 5"/>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7" name="等腰三角形 6"/>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 name="斜纹 7"/>
            <p:cNvSpPr/>
            <p:nvPr/>
          </p:nvSpPr>
          <p:spPr>
            <a:xfrm>
              <a:off x="0" y="0"/>
              <a:ext cx="3473652" cy="4128456"/>
            </a:xfrm>
            <a:prstGeom prst="diagStripe">
              <a:avLst>
                <a:gd name="adj" fmla="val 74472"/>
              </a:avLst>
            </a:prstGeom>
            <a:gradFill>
              <a:gsLst>
                <a:gs pos="2000">
                  <a:schemeClr val="bg1">
                    <a:alpha val="0"/>
                  </a:schemeClr>
                </a:gs>
                <a:gs pos="100000">
                  <a:schemeClr val="bg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grpSp>
        <p:nvGrpSpPr>
          <p:cNvPr id="9" name="组合 8"/>
          <p:cNvGrpSpPr/>
          <p:nvPr/>
        </p:nvGrpSpPr>
        <p:grpSpPr>
          <a:xfrm rot="10800000">
            <a:off x="8710830" y="1092199"/>
            <a:ext cx="3483067" cy="5765799"/>
            <a:chOff x="-1" y="0"/>
            <a:chExt cx="4718252" cy="5607670"/>
          </a:xfrm>
        </p:grpSpPr>
        <p:sp>
          <p:nvSpPr>
            <p:cNvPr id="10" name="斜纹 9"/>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11" name="等腰三角形 10"/>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12" name="斜纹 11"/>
            <p:cNvSpPr/>
            <p:nvPr/>
          </p:nvSpPr>
          <p:spPr>
            <a:xfrm>
              <a:off x="0" y="0"/>
              <a:ext cx="3473652" cy="4128456"/>
            </a:xfrm>
            <a:prstGeom prst="diagStripe">
              <a:avLst>
                <a:gd name="adj" fmla="val 74472"/>
              </a:avLst>
            </a:prstGeom>
            <a:gradFill>
              <a:gsLst>
                <a:gs pos="0">
                  <a:schemeClr val="bg1">
                    <a:alpha val="41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sp>
        <p:nvSpPr>
          <p:cNvPr id="13" name="文本框 12"/>
          <p:cNvSpPr txBox="1"/>
          <p:nvPr/>
        </p:nvSpPr>
        <p:spPr>
          <a:xfrm>
            <a:off x="3044202" y="2920881"/>
            <a:ext cx="6211958" cy="1446550"/>
          </a:xfrm>
          <a:prstGeom prst="rect">
            <a:avLst/>
          </a:prstGeom>
          <a:noFill/>
        </p:spPr>
        <p:txBody>
          <a:bodyPr wrap="none" rtlCol="0" anchor="ctr">
            <a:spAutoFit/>
          </a:bodyPr>
          <a:lstStyle>
            <a:defPPr>
              <a:defRPr lang="zh-CN"/>
            </a:defPPr>
            <a:lvl1pPr>
              <a:defRPr sz="4800" spc="600">
                <a:solidFill>
                  <a:srgbClr val="245188"/>
                </a:solidFill>
                <a:effectLst>
                  <a:outerShdw blurRad="127000" dist="63500" dir="2700000" algn="tl" rotWithShape="0">
                    <a:schemeClr val="accent1">
                      <a:alpha val="40000"/>
                    </a:schemeClr>
                  </a:outerShdw>
                </a:effectLst>
                <a:latin typeface="+mj-ea"/>
                <a:ea typeface="+mj-ea"/>
              </a:defRPr>
            </a:lvl1pPr>
          </a:lstStyle>
          <a:p>
            <a:pPr algn="ctr"/>
            <a:r>
              <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rPr>
              <a:t>什么是团队</a:t>
            </a:r>
            <a:endPar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endParaRPr>
          </a:p>
        </p:txBody>
      </p:sp>
      <p:sp>
        <p:nvSpPr>
          <p:cNvPr id="14" name="文本框 13"/>
          <p:cNvSpPr txBox="1"/>
          <p:nvPr/>
        </p:nvSpPr>
        <p:spPr>
          <a:xfrm>
            <a:off x="3498305" y="4317323"/>
            <a:ext cx="5023337" cy="461665"/>
          </a:xfrm>
          <a:prstGeom prst="rect">
            <a:avLst/>
          </a:prstGeom>
          <a:noFill/>
        </p:spPr>
        <p:txBody>
          <a:bodyPr wrap="square" rtlCol="0">
            <a:spAutoFit/>
          </a:bodyPr>
          <a:lstStyle>
            <a:defPPr>
              <a:defRPr lang="zh-CN"/>
            </a:defPPr>
          </a:lstStyle>
          <a:p>
            <a:pPr algn="dist"/>
            <a:r>
              <a:rPr lang="en-US" altLang="zh-CN" sz="2400" spc="150" dirty="0">
                <a:solidFill>
                  <a:schemeClr val="tx1">
                    <a:lumMod val="85000"/>
                    <a:lumOff val="15000"/>
                  </a:schemeClr>
                </a:solidFill>
                <a:latin typeface="思源黑体" panose="020B0500000000000000" pitchFamily="34" charset="-122"/>
                <a:ea typeface="思源黑体" panose="020B0500000000000000" pitchFamily="34" charset="-122"/>
              </a:rPr>
              <a:t>What is a team</a:t>
            </a:r>
            <a:endParaRPr lang="en-US" altLang="zh-CN" sz="2400" spc="15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5" name="文本框 14"/>
          <p:cNvSpPr txBox="1"/>
          <p:nvPr/>
        </p:nvSpPr>
        <p:spPr>
          <a:xfrm>
            <a:off x="5399334" y="1586760"/>
            <a:ext cx="1393331" cy="1323439"/>
          </a:xfrm>
          <a:prstGeom prst="rect">
            <a:avLst/>
          </a:prstGeom>
          <a:noFill/>
        </p:spPr>
        <p:txBody>
          <a:bodyPr wrap="none" rtlCol="0" anchor="ctr">
            <a:spAutoFit/>
          </a:bodyPr>
          <a:lstStyle>
            <a:defPPr>
              <a:defRPr lang="zh-CN"/>
            </a:defPPr>
            <a:lvl1pPr algn="ctr">
              <a:defRPr sz="8000" b="1" i="1">
                <a:ln w="19050">
                  <a:solidFill>
                    <a:schemeClr val="accent2"/>
                  </a:solidFill>
                </a:ln>
                <a:noFill/>
              </a:defRPr>
            </a:lvl1pPr>
          </a:lstStyle>
          <a:p>
            <a:r>
              <a:rPr lang="en-US" altLang="zh-CN" dirty="0">
                <a:ln w="19050">
                  <a:noFill/>
                </a:ln>
                <a:solidFill>
                  <a:srgbClr val="C00000"/>
                </a:solidFill>
                <a:latin typeface="思源黑体" panose="020B0500000000000000" pitchFamily="34" charset="-122"/>
                <a:ea typeface="思源黑体" panose="020B0500000000000000" pitchFamily="34" charset="-122"/>
              </a:rPr>
              <a:t>01</a:t>
            </a:r>
            <a:endParaRPr lang="zh-CN" altLang="en-US" dirty="0">
              <a:ln w="19050">
                <a:noFill/>
              </a:ln>
              <a:solidFill>
                <a:srgbClr val="C00000"/>
              </a:solidFill>
              <a:latin typeface="思源黑体" panose="020B0500000000000000" pitchFamily="34" charset="-122"/>
              <a:ea typeface="思源黑体" panose="020B0500000000000000" pitchFamily="34" charset="-122"/>
            </a:endParaRPr>
          </a:p>
        </p:txBody>
      </p:sp>
      <p:grpSp>
        <p:nvGrpSpPr>
          <p:cNvPr id="16" name="组合 15"/>
          <p:cNvGrpSpPr/>
          <p:nvPr/>
        </p:nvGrpSpPr>
        <p:grpSpPr>
          <a:xfrm>
            <a:off x="3716464" y="2349809"/>
            <a:ext cx="4759070" cy="0"/>
            <a:chOff x="3697817" y="2924928"/>
            <a:chExt cx="4759070" cy="0"/>
          </a:xfrm>
        </p:grpSpPr>
        <p:cxnSp>
          <p:nvCxnSpPr>
            <p:cNvPr id="17" name="直接连接符 16"/>
            <p:cNvCxnSpPr/>
            <p:nvPr/>
          </p:nvCxnSpPr>
          <p:spPr>
            <a:xfrm flipH="1">
              <a:off x="369781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6515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flipH="1">
            <a:off x="11440795" y="322897"/>
            <a:ext cx="292418" cy="191379"/>
            <a:chOff x="676275" y="504825"/>
            <a:chExt cx="468630" cy="306705"/>
          </a:xfrm>
          <a:solidFill>
            <a:schemeClr val="accent2"/>
          </a:solidFill>
        </p:grpSpPr>
        <p:sp>
          <p:nvSpPr>
            <p:cNvPr id="20" name="矩形 19"/>
            <p:cNvSpPr/>
            <p:nvPr/>
          </p:nvSpPr>
          <p:spPr>
            <a:xfrm>
              <a:off x="676275"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1" name="矩形 20"/>
            <p:cNvSpPr/>
            <p:nvPr/>
          </p:nvSpPr>
          <p:spPr>
            <a:xfrm>
              <a:off x="848677"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2" name="矩形 21"/>
            <p:cNvSpPr/>
            <p:nvPr/>
          </p:nvSpPr>
          <p:spPr>
            <a:xfrm>
              <a:off x="1021080"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3" name="矩形 22"/>
            <p:cNvSpPr/>
            <p:nvPr/>
          </p:nvSpPr>
          <p:spPr>
            <a:xfrm>
              <a:off x="676275"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4" name="矩形 23"/>
            <p:cNvSpPr/>
            <p:nvPr/>
          </p:nvSpPr>
          <p:spPr>
            <a:xfrm>
              <a:off x="848678"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30621" y="2531432"/>
            <a:ext cx="5344510" cy="32394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 name="文本框 4"/>
          <p:cNvSpPr txBox="1"/>
          <p:nvPr/>
        </p:nvSpPr>
        <p:spPr>
          <a:xfrm>
            <a:off x="1046793" y="3046970"/>
            <a:ext cx="4512165" cy="2069477"/>
          </a:xfrm>
          <a:prstGeom prst="rect">
            <a:avLst/>
          </a:prstGeom>
          <a:noFill/>
        </p:spPr>
        <p:txBody>
          <a:bodyPr wrap="square">
            <a:spAutoFit/>
          </a:bodyPr>
          <a:lstStyle/>
          <a:p>
            <a:pPr>
              <a:lnSpc>
                <a:spcPct val="150000"/>
              </a:lnSpc>
            </a:pPr>
            <a:r>
              <a:rPr lang="zh-CN" altLang="en-US" sz="2800" b="1" dirty="0">
                <a:solidFill>
                  <a:schemeClr val="bg1"/>
                </a:solidFill>
                <a:latin typeface="思源黑体" panose="020B0500000000000000" pitchFamily="34" charset="-122"/>
                <a:ea typeface="思源黑体" panose="020B0500000000000000" pitchFamily="34" charset="-122"/>
              </a:rPr>
              <a:t>定义</a:t>
            </a:r>
            <a:r>
              <a:rPr lang="zh-CN" altLang="en-US" sz="2800" dirty="0">
                <a:solidFill>
                  <a:schemeClr val="bg1"/>
                </a:solidFill>
                <a:latin typeface="思源黑体" panose="020B0500000000000000" pitchFamily="34" charset="-122"/>
                <a:ea typeface="思源黑体" panose="020B0500000000000000" pitchFamily="34" charset="-122"/>
              </a:rPr>
              <a:t>： </a:t>
            </a:r>
            <a:endParaRPr lang="en-US" altLang="zh-CN" sz="2800" dirty="0">
              <a:solidFill>
                <a:schemeClr val="bg1"/>
              </a:solidFill>
              <a:latin typeface="思源黑体" panose="020B0500000000000000" pitchFamily="34" charset="-122"/>
              <a:ea typeface="思源黑体" panose="020B0500000000000000" pitchFamily="34" charset="-122"/>
            </a:endParaRPr>
          </a:p>
          <a:p>
            <a:pPr>
              <a:lnSpc>
                <a:spcPct val="150000"/>
              </a:lnSpc>
            </a:pPr>
            <a:r>
              <a:rPr lang="zh-CN" altLang="en-US" sz="2000" dirty="0">
                <a:solidFill>
                  <a:schemeClr val="bg1"/>
                </a:solidFill>
                <a:latin typeface="思源黑体" panose="020B0500000000000000" pitchFamily="34" charset="-122"/>
                <a:ea typeface="思源黑体" panose="020B0500000000000000" pitchFamily="34" charset="-122"/>
              </a:rPr>
              <a:t>团队就是由两个或者两个以上的，相互作用，相互依赖的个体，为了特定目标而按照一定规则结合在一起的组织。</a:t>
            </a:r>
            <a:endParaRPr lang="zh-CN" altLang="en-US" sz="2000" dirty="0">
              <a:solidFill>
                <a:schemeClr val="bg1"/>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第一部分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3" name="矩形 2"/>
          <p:cNvSpPr/>
          <p:nvPr/>
        </p:nvSpPr>
        <p:spPr>
          <a:xfrm>
            <a:off x="2172314" y="362927"/>
            <a:ext cx="2646878"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什么是团队？</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12" name="组合 11"/>
          <p:cNvGrpSpPr/>
          <p:nvPr/>
        </p:nvGrpSpPr>
        <p:grpSpPr>
          <a:xfrm>
            <a:off x="6096000" y="2256550"/>
            <a:ext cx="5112892" cy="3514286"/>
            <a:chOff x="6096000" y="2256550"/>
            <a:chExt cx="5112892" cy="3514286"/>
          </a:xfrm>
        </p:grpSpPr>
        <p:sp>
          <p:nvSpPr>
            <p:cNvPr id="10" name="îŝḷîḓé-Rectangle 2"/>
            <p:cNvSpPr/>
            <p:nvPr/>
          </p:nvSpPr>
          <p:spPr>
            <a:xfrm>
              <a:off x="9228583" y="2256550"/>
              <a:ext cx="1980309" cy="198030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思源黑体" panose="020B0500000000000000" pitchFamily="34" charset="-122"/>
                <a:ea typeface="思源黑体" panose="020B0500000000000000" pitchFamily="34" charset="-122"/>
              </a:endParaRPr>
            </a:p>
          </p:txBody>
        </p:sp>
        <p:pic>
          <p:nvPicPr>
            <p:cNvPr id="9" name="图片 8"/>
            <p:cNvPicPr>
              <a:picLocks noChangeAspect="1"/>
            </p:cNvPicPr>
            <p:nvPr/>
          </p:nvPicPr>
          <p:blipFill>
            <a:blip r:embed="rId1"/>
            <a:stretch>
              <a:fillRect/>
            </a:stretch>
          </p:blipFill>
          <p:spPr>
            <a:xfrm>
              <a:off x="6096000" y="2531433"/>
              <a:ext cx="4859104" cy="3239403"/>
            </a:xfrm>
            <a:prstGeom prst="rect">
              <a:avLst/>
            </a:prstGeom>
          </p:spPr>
        </p:pic>
        <p:sp>
          <p:nvSpPr>
            <p:cNvPr id="11" name="îŝḷîḓé-Rectangle 5"/>
            <p:cNvSpPr/>
            <p:nvPr/>
          </p:nvSpPr>
          <p:spPr>
            <a:xfrm>
              <a:off x="6393019" y="5116447"/>
              <a:ext cx="468555" cy="468555"/>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barn(inVertical)">
                                      <p:cBhvr>
                                        <p:cTn id="18" dur="500"/>
                                        <p:tgtEl>
                                          <p:spTgt spid="13"/>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ïṧḷïḓê-Rectangle 26"/>
          <p:cNvSpPr/>
          <p:nvPr/>
        </p:nvSpPr>
        <p:spPr>
          <a:xfrm>
            <a:off x="1383197" y="1907628"/>
            <a:ext cx="9425606" cy="3358055"/>
          </a:xfrm>
          <a:prstGeom prst="rect">
            <a:avLst/>
          </a:prstGeom>
          <a:solidFill>
            <a:schemeClr val="bg1">
              <a:lumMod val="85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latin typeface="思源黑体" panose="020B0500000000000000" pitchFamily="34" charset="-122"/>
              <a:ea typeface="思源黑体" panose="020B0500000000000000" pitchFamily="34" charset="-122"/>
            </a:endParaRPr>
          </a:p>
        </p:txBody>
      </p:sp>
      <p:sp>
        <p:nvSpPr>
          <p:cNvPr id="2" name="矩形 1"/>
          <p:cNvSpPr/>
          <p:nvPr/>
        </p:nvSpPr>
        <p:spPr>
          <a:xfrm>
            <a:off x="2094186" y="3070188"/>
            <a:ext cx="8003628" cy="954107"/>
          </a:xfrm>
          <a:prstGeom prst="rect">
            <a:avLst/>
          </a:prstGeom>
        </p:spPr>
        <p:txBody>
          <a:bodyPr wrap="square">
            <a:spAutoFit/>
          </a:bodyPr>
          <a:lstStyle/>
          <a:p>
            <a:pPr algn="ctr">
              <a:lnSpc>
                <a:spcPct val="80000"/>
              </a:lnSpc>
            </a:pPr>
            <a:r>
              <a:rPr lang="zh-CN" altLang="en-US" sz="2800" b="1" dirty="0">
                <a:solidFill>
                  <a:schemeClr val="tx1">
                    <a:lumMod val="85000"/>
                    <a:lumOff val="15000"/>
                  </a:schemeClr>
                </a:solidFill>
                <a:latin typeface="思源黑体" panose="020B0500000000000000" pitchFamily="34" charset="-122"/>
                <a:ea typeface="思源黑体" panose="020B0500000000000000" pitchFamily="34" charset="-122"/>
              </a:rPr>
              <a:t>如何判断一名管理者是否称职？</a:t>
            </a:r>
            <a:endParaRPr lang="zh-CN" altLang="en-US" sz="2800" b="1" dirty="0">
              <a:solidFill>
                <a:schemeClr val="tx1">
                  <a:lumMod val="85000"/>
                  <a:lumOff val="15000"/>
                </a:schemeClr>
              </a:solidFill>
              <a:latin typeface="思源黑体" panose="020B0500000000000000" pitchFamily="34" charset="-122"/>
              <a:ea typeface="思源黑体" panose="020B0500000000000000" pitchFamily="34" charset="-122"/>
            </a:endParaRPr>
          </a:p>
          <a:p>
            <a:pPr algn="ctr">
              <a:lnSpc>
                <a:spcPct val="80000"/>
              </a:lnSpc>
            </a:pP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 </a:t>
            </a:r>
            <a:endParaRPr lang="en-US" altLang="zh-CN" b="1" dirty="0">
              <a:solidFill>
                <a:schemeClr val="tx1">
                  <a:lumMod val="85000"/>
                  <a:lumOff val="15000"/>
                </a:schemeClr>
              </a:solidFill>
              <a:latin typeface="思源黑体" panose="020B0500000000000000" pitchFamily="34" charset="-122"/>
              <a:ea typeface="思源黑体" panose="020B0500000000000000" pitchFamily="34" charset="-122"/>
            </a:endParaRPr>
          </a:p>
          <a:p>
            <a:pPr algn="ctr">
              <a:lnSpc>
                <a:spcPct val="80000"/>
              </a:lnSpc>
            </a:pPr>
            <a:r>
              <a:rPr lang="zh-CN" altLang="en-US" sz="2400" dirty="0">
                <a:solidFill>
                  <a:schemeClr val="tx1">
                    <a:lumMod val="85000"/>
                    <a:lumOff val="15000"/>
                  </a:schemeClr>
                </a:solidFill>
                <a:latin typeface="思源黑体" panose="020B0500000000000000" pitchFamily="34" charset="-122"/>
                <a:ea typeface="思源黑体" panose="020B0500000000000000" pitchFamily="34" charset="-122"/>
              </a:rPr>
              <a:t>是否具备组织团队成员完成任务或实现目标的能力</a:t>
            </a:r>
            <a:endParaRPr lang="zh-CN" altLang="en-US" sz="24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6131" y="0"/>
            <a:ext cx="12218131" cy="6858000"/>
            <a:chOff x="-26131" y="0"/>
            <a:chExt cx="12218131" cy="685800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69" name="矩形 68"/>
            <p:cNvSpPr/>
            <p:nvPr/>
          </p:nvSpPr>
          <p:spPr>
            <a:xfrm>
              <a:off x="-26131" y="2643"/>
              <a:ext cx="12191999" cy="6855357"/>
            </a:xfrm>
            <a:prstGeom prst="rect">
              <a:avLst/>
            </a:prstGeom>
            <a:solidFill>
              <a:schemeClr val="bg1">
                <a:alpha val="5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4" name="文本框 3"/>
          <p:cNvSpPr txBox="1"/>
          <p:nvPr/>
        </p:nvSpPr>
        <p:spPr>
          <a:xfrm>
            <a:off x="359884" y="332563"/>
            <a:ext cx="1067921" cy="307777"/>
          </a:xfrm>
          <a:prstGeom prst="rect">
            <a:avLst/>
          </a:prstGeom>
          <a:noFill/>
        </p:spPr>
        <p:txBody>
          <a:bodyPr wrap="none" rtlCol="0">
            <a:spAutoFit/>
          </a:bodyPr>
          <a:lstStyle/>
          <a:p>
            <a:r>
              <a:rPr lang="en-US" altLang="zh-CN" sz="1400" spc="100" dirty="0">
                <a:solidFill>
                  <a:schemeClr val="bg1"/>
                </a:solidFill>
                <a:latin typeface="思源黑体" panose="020B0500000000000000" pitchFamily="34" charset="-122"/>
                <a:ea typeface="思源黑体" panose="020B0500000000000000" pitchFamily="34" charset="-122"/>
              </a:rPr>
              <a:t>SHANQIU</a:t>
            </a:r>
            <a:endParaRPr lang="zh-CN" altLang="en-US" sz="1400" spc="100" dirty="0">
              <a:solidFill>
                <a:schemeClr val="bg1"/>
              </a:solidFill>
              <a:latin typeface="思源黑体" panose="020B0500000000000000" pitchFamily="34" charset="-122"/>
              <a:ea typeface="思源黑体" panose="020B0500000000000000" pitchFamily="34" charset="-122"/>
            </a:endParaRPr>
          </a:p>
        </p:txBody>
      </p:sp>
      <p:grpSp>
        <p:nvGrpSpPr>
          <p:cNvPr id="5" name="组合 4"/>
          <p:cNvGrpSpPr/>
          <p:nvPr/>
        </p:nvGrpSpPr>
        <p:grpSpPr>
          <a:xfrm>
            <a:off x="-107032" y="-33912"/>
            <a:ext cx="3411036" cy="5646561"/>
            <a:chOff x="-1" y="0"/>
            <a:chExt cx="4718252" cy="5607670"/>
          </a:xfrm>
        </p:grpSpPr>
        <p:sp>
          <p:nvSpPr>
            <p:cNvPr id="6" name="斜纹 5"/>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7" name="等腰三角形 6"/>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 name="斜纹 7"/>
            <p:cNvSpPr/>
            <p:nvPr/>
          </p:nvSpPr>
          <p:spPr>
            <a:xfrm>
              <a:off x="0" y="0"/>
              <a:ext cx="3473652" cy="4128456"/>
            </a:xfrm>
            <a:prstGeom prst="diagStripe">
              <a:avLst>
                <a:gd name="adj" fmla="val 74472"/>
              </a:avLst>
            </a:prstGeom>
            <a:gradFill>
              <a:gsLst>
                <a:gs pos="2000">
                  <a:schemeClr val="bg1">
                    <a:alpha val="0"/>
                  </a:schemeClr>
                </a:gs>
                <a:gs pos="100000">
                  <a:schemeClr val="bg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grpSp>
        <p:nvGrpSpPr>
          <p:cNvPr id="9" name="组合 8"/>
          <p:cNvGrpSpPr/>
          <p:nvPr/>
        </p:nvGrpSpPr>
        <p:grpSpPr>
          <a:xfrm rot="10800000">
            <a:off x="8710830" y="1092199"/>
            <a:ext cx="3483067" cy="5765799"/>
            <a:chOff x="-1" y="0"/>
            <a:chExt cx="4718252" cy="5607670"/>
          </a:xfrm>
        </p:grpSpPr>
        <p:sp>
          <p:nvSpPr>
            <p:cNvPr id="10" name="斜纹 9"/>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11" name="等腰三角形 10"/>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12" name="斜纹 11"/>
            <p:cNvSpPr/>
            <p:nvPr/>
          </p:nvSpPr>
          <p:spPr>
            <a:xfrm>
              <a:off x="0" y="0"/>
              <a:ext cx="3473652" cy="4128456"/>
            </a:xfrm>
            <a:prstGeom prst="diagStripe">
              <a:avLst>
                <a:gd name="adj" fmla="val 74472"/>
              </a:avLst>
            </a:prstGeom>
            <a:gradFill>
              <a:gsLst>
                <a:gs pos="0">
                  <a:schemeClr val="bg1">
                    <a:alpha val="41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sp>
        <p:nvSpPr>
          <p:cNvPr id="13" name="文本框 12"/>
          <p:cNvSpPr txBox="1"/>
          <p:nvPr/>
        </p:nvSpPr>
        <p:spPr>
          <a:xfrm>
            <a:off x="3646931" y="2920881"/>
            <a:ext cx="5006499" cy="1446550"/>
          </a:xfrm>
          <a:prstGeom prst="rect">
            <a:avLst/>
          </a:prstGeom>
          <a:noFill/>
        </p:spPr>
        <p:txBody>
          <a:bodyPr wrap="none" rtlCol="0" anchor="ctr">
            <a:spAutoFit/>
          </a:bodyPr>
          <a:lstStyle>
            <a:defPPr>
              <a:defRPr lang="zh-CN"/>
            </a:defPPr>
            <a:lvl1pPr>
              <a:defRPr sz="4800" spc="600">
                <a:solidFill>
                  <a:srgbClr val="245188"/>
                </a:solidFill>
                <a:effectLst>
                  <a:outerShdw blurRad="127000" dist="63500" dir="2700000" algn="tl" rotWithShape="0">
                    <a:schemeClr val="accent1">
                      <a:alpha val="40000"/>
                    </a:schemeClr>
                  </a:outerShdw>
                </a:effectLst>
                <a:latin typeface="+mj-ea"/>
                <a:ea typeface="+mj-ea"/>
              </a:defRPr>
            </a:lvl1pPr>
          </a:lstStyle>
          <a:p>
            <a:pPr algn="ctr"/>
            <a:r>
              <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rPr>
              <a:t>中层管理</a:t>
            </a:r>
            <a:endPar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endParaRPr>
          </a:p>
        </p:txBody>
      </p:sp>
      <p:sp>
        <p:nvSpPr>
          <p:cNvPr id="14" name="文本框 13"/>
          <p:cNvSpPr txBox="1"/>
          <p:nvPr/>
        </p:nvSpPr>
        <p:spPr>
          <a:xfrm>
            <a:off x="3498305" y="4317323"/>
            <a:ext cx="5023337" cy="461665"/>
          </a:xfrm>
          <a:prstGeom prst="rect">
            <a:avLst/>
          </a:prstGeom>
          <a:noFill/>
        </p:spPr>
        <p:txBody>
          <a:bodyPr wrap="square" rtlCol="0">
            <a:spAutoFit/>
          </a:bodyPr>
          <a:lstStyle>
            <a:defPPr>
              <a:defRPr lang="zh-CN"/>
            </a:defPPr>
          </a:lstStyle>
          <a:p>
            <a:pPr algn="dist"/>
            <a:r>
              <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rPr>
              <a:t>middle management</a:t>
            </a:r>
            <a:endPar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sp>
        <p:nvSpPr>
          <p:cNvPr id="15" name="文本框 14"/>
          <p:cNvSpPr txBox="1"/>
          <p:nvPr/>
        </p:nvSpPr>
        <p:spPr>
          <a:xfrm>
            <a:off x="5399334" y="1586760"/>
            <a:ext cx="1393331" cy="1323439"/>
          </a:xfrm>
          <a:prstGeom prst="rect">
            <a:avLst/>
          </a:prstGeom>
          <a:noFill/>
        </p:spPr>
        <p:txBody>
          <a:bodyPr wrap="none" rtlCol="0" anchor="ctr">
            <a:spAutoFit/>
          </a:bodyPr>
          <a:lstStyle>
            <a:defPPr>
              <a:defRPr lang="zh-CN"/>
            </a:defPPr>
            <a:lvl1pPr algn="ctr">
              <a:defRPr sz="8000" b="1" i="1">
                <a:ln w="19050">
                  <a:solidFill>
                    <a:schemeClr val="accent2"/>
                  </a:solidFill>
                </a:ln>
                <a:noFill/>
              </a:defRPr>
            </a:lvl1pPr>
          </a:lstStyle>
          <a:p>
            <a:r>
              <a:rPr lang="en-US" altLang="zh-CN" dirty="0">
                <a:ln w="19050">
                  <a:noFill/>
                </a:ln>
                <a:solidFill>
                  <a:srgbClr val="C00000"/>
                </a:solidFill>
                <a:latin typeface="思源黑体" panose="020B0500000000000000" pitchFamily="34" charset="-122"/>
                <a:ea typeface="思源黑体" panose="020B0500000000000000" pitchFamily="34" charset="-122"/>
              </a:rPr>
              <a:t>02</a:t>
            </a:r>
            <a:endParaRPr lang="zh-CN" altLang="en-US" dirty="0">
              <a:ln w="19050">
                <a:noFill/>
              </a:ln>
              <a:solidFill>
                <a:srgbClr val="C00000"/>
              </a:solidFill>
              <a:latin typeface="思源黑体" panose="020B0500000000000000" pitchFamily="34" charset="-122"/>
              <a:ea typeface="思源黑体" panose="020B0500000000000000" pitchFamily="34" charset="-122"/>
            </a:endParaRPr>
          </a:p>
        </p:txBody>
      </p:sp>
      <p:grpSp>
        <p:nvGrpSpPr>
          <p:cNvPr id="16" name="组合 15"/>
          <p:cNvGrpSpPr/>
          <p:nvPr/>
        </p:nvGrpSpPr>
        <p:grpSpPr>
          <a:xfrm>
            <a:off x="3716464" y="2349809"/>
            <a:ext cx="4759070" cy="0"/>
            <a:chOff x="3697817" y="2924928"/>
            <a:chExt cx="4759070" cy="0"/>
          </a:xfrm>
        </p:grpSpPr>
        <p:cxnSp>
          <p:nvCxnSpPr>
            <p:cNvPr id="17" name="直接连接符 16"/>
            <p:cNvCxnSpPr/>
            <p:nvPr/>
          </p:nvCxnSpPr>
          <p:spPr>
            <a:xfrm flipH="1">
              <a:off x="369781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6515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flipH="1">
            <a:off x="11440795" y="322897"/>
            <a:ext cx="292418" cy="191379"/>
            <a:chOff x="676275" y="504825"/>
            <a:chExt cx="468630" cy="306705"/>
          </a:xfrm>
          <a:solidFill>
            <a:schemeClr val="accent2"/>
          </a:solidFill>
        </p:grpSpPr>
        <p:sp>
          <p:nvSpPr>
            <p:cNvPr id="20" name="矩形 19"/>
            <p:cNvSpPr/>
            <p:nvPr/>
          </p:nvSpPr>
          <p:spPr>
            <a:xfrm>
              <a:off x="676275"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1" name="矩形 20"/>
            <p:cNvSpPr/>
            <p:nvPr/>
          </p:nvSpPr>
          <p:spPr>
            <a:xfrm>
              <a:off x="848677"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2" name="矩形 21"/>
            <p:cNvSpPr/>
            <p:nvPr/>
          </p:nvSpPr>
          <p:spPr>
            <a:xfrm>
              <a:off x="1021080"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3" name="矩形 22"/>
            <p:cNvSpPr/>
            <p:nvPr/>
          </p:nvSpPr>
          <p:spPr>
            <a:xfrm>
              <a:off x="676275"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4" name="矩形 23"/>
            <p:cNvSpPr/>
            <p:nvPr/>
          </p:nvSpPr>
          <p:spPr>
            <a:xfrm>
              <a:off x="848678"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第二部分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3" name="矩形 2"/>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中层管理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文本框 13"/>
          <p:cNvSpPr txBox="1"/>
          <p:nvPr/>
        </p:nvSpPr>
        <p:spPr>
          <a:xfrm>
            <a:off x="1532117" y="2099977"/>
            <a:ext cx="3280065" cy="461665"/>
          </a:xfrm>
          <a:prstGeom prst="rect">
            <a:avLst/>
          </a:prstGeom>
          <a:noFill/>
        </p:spPr>
        <p:txBody>
          <a:bodyPr wrap="none" rtlCol="0">
            <a:spAutoFit/>
          </a:bodyPr>
          <a:lstStyle/>
          <a:p>
            <a:r>
              <a:rPr lang="en-US" altLang="zh-CN" sz="2400" b="1" dirty="0">
                <a:solidFill>
                  <a:srgbClr val="C00000"/>
                </a:solidFill>
                <a:latin typeface="思源黑体" panose="020B0500000000000000" pitchFamily="34" charset="-122"/>
                <a:ea typeface="思源黑体" panose="020B0500000000000000" pitchFamily="34" charset="-122"/>
              </a:rPr>
              <a:t>1.</a:t>
            </a:r>
            <a:r>
              <a:rPr lang="zh-CN" altLang="en-US" sz="2400" b="1" dirty="0">
                <a:solidFill>
                  <a:srgbClr val="C00000"/>
                </a:solidFill>
                <a:latin typeface="思源黑体" panose="020B0500000000000000" pitchFamily="34" charset="-122"/>
                <a:ea typeface="思源黑体" panose="020B0500000000000000" pitchFamily="34" charset="-122"/>
              </a:rPr>
              <a:t>公司把我们放在中层</a:t>
            </a:r>
            <a:endParaRPr lang="zh-CN" altLang="en-US" sz="2400" dirty="0">
              <a:solidFill>
                <a:srgbClr val="C00000"/>
              </a:solidFill>
              <a:latin typeface="思源黑体" panose="020B0500000000000000" pitchFamily="34" charset="-122"/>
              <a:ea typeface="思源黑体" panose="020B0500000000000000" pitchFamily="34" charset="-122"/>
            </a:endParaRPr>
          </a:p>
        </p:txBody>
      </p:sp>
      <p:pic>
        <p:nvPicPr>
          <p:cNvPr id="2" name="图片 1"/>
          <p:cNvPicPr>
            <a:picLocks noChangeAspect="1"/>
          </p:cNvPicPr>
          <p:nvPr/>
        </p:nvPicPr>
        <p:blipFill>
          <a:blip r:embed="rId1"/>
          <a:stretch>
            <a:fillRect/>
          </a:stretch>
        </p:blipFill>
        <p:spPr>
          <a:xfrm>
            <a:off x="5721540" y="2075140"/>
            <a:ext cx="5429811" cy="3619874"/>
          </a:xfrm>
          <a:prstGeom prst="rect">
            <a:avLst/>
          </a:prstGeom>
        </p:spPr>
      </p:pic>
      <p:sp>
        <p:nvSpPr>
          <p:cNvPr id="11" name="文本框 10"/>
          <p:cNvSpPr txBox="1"/>
          <p:nvPr/>
        </p:nvSpPr>
        <p:spPr>
          <a:xfrm>
            <a:off x="1532117" y="2803707"/>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schemeClr val="tx1">
                    <a:lumMod val="85000"/>
                    <a:lumOff val="15000"/>
                  </a:schemeClr>
                </a:solidFill>
                <a:latin typeface="思源黑体" panose="020B0500000000000000" pitchFamily="34" charset="-122"/>
                <a:ea typeface="思源黑体" panose="020B0500000000000000" pitchFamily="34" charset="-122"/>
              </a:rPr>
              <a:t>就是让我们全身心地投入</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2" name="文本框 11"/>
          <p:cNvSpPr txBox="1"/>
          <p:nvPr/>
        </p:nvSpPr>
        <p:spPr>
          <a:xfrm>
            <a:off x="1532117" y="3293342"/>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schemeClr val="tx1">
                    <a:lumMod val="85000"/>
                    <a:lumOff val="15000"/>
                  </a:schemeClr>
                </a:solidFill>
                <a:latin typeface="思源黑体" panose="020B0500000000000000" pitchFamily="34" charset="-122"/>
                <a:ea typeface="思源黑体" panose="020B0500000000000000" pitchFamily="34" charset="-122"/>
              </a:rPr>
              <a:t>就是让我们提交结果 </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3" name="文本框 12"/>
          <p:cNvSpPr txBox="1"/>
          <p:nvPr/>
        </p:nvSpPr>
        <p:spPr>
          <a:xfrm>
            <a:off x="1532117" y="3782977"/>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schemeClr val="tx1">
                    <a:lumMod val="85000"/>
                    <a:lumOff val="15000"/>
                  </a:schemeClr>
                </a:solidFill>
                <a:latin typeface="思源黑体" panose="020B0500000000000000" pitchFamily="34" charset="-122"/>
                <a:ea typeface="思源黑体" panose="020B0500000000000000" pitchFamily="34" charset="-122"/>
              </a:rPr>
              <a:t>就是让我们带好团队</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6" name="文本框 15"/>
          <p:cNvSpPr txBox="1"/>
          <p:nvPr/>
        </p:nvSpPr>
        <p:spPr>
          <a:xfrm>
            <a:off x="1532117" y="4272612"/>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schemeClr val="tx1">
                    <a:lumMod val="85000"/>
                    <a:lumOff val="15000"/>
                  </a:schemeClr>
                </a:solidFill>
                <a:latin typeface="思源黑体" panose="020B0500000000000000" pitchFamily="34" charset="-122"/>
                <a:ea typeface="思源黑体" panose="020B0500000000000000" pitchFamily="34" charset="-122"/>
              </a:rPr>
              <a:t>就是让我们处理问题</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7" name="文本框 16"/>
          <p:cNvSpPr txBox="1"/>
          <p:nvPr/>
        </p:nvSpPr>
        <p:spPr>
          <a:xfrm>
            <a:off x="1532117" y="4762247"/>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schemeClr val="tx1">
                    <a:lumMod val="85000"/>
                    <a:lumOff val="15000"/>
                  </a:schemeClr>
                </a:solidFill>
                <a:latin typeface="思源黑体" panose="020B0500000000000000" pitchFamily="34" charset="-122"/>
                <a:ea typeface="思源黑体" panose="020B0500000000000000" pitchFamily="34" charset="-122"/>
              </a:rPr>
              <a:t>就是让我们承担责任</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8" name="文本框 17"/>
          <p:cNvSpPr txBox="1"/>
          <p:nvPr/>
        </p:nvSpPr>
        <p:spPr>
          <a:xfrm>
            <a:off x="1532117" y="5251881"/>
            <a:ext cx="3467616" cy="369332"/>
          </a:xfrm>
          <a:prstGeom prst="rect">
            <a:avLst/>
          </a:prstGeom>
          <a:solidFill>
            <a:schemeClr val="bg1">
              <a:lumMod val="75000"/>
            </a:schemeClr>
          </a:solidFill>
        </p:spPr>
        <p:txBody>
          <a:bodyPr wrap="square">
            <a:spAutoFit/>
          </a:bodyPr>
          <a:lstStyle/>
          <a:p>
            <a:pPr marL="457200" indent="-457200">
              <a:buFont typeface="Wingdings" panose="05000000000000000000" pitchFamily="2" charset="2"/>
              <a:buChar char="Ø"/>
            </a:pPr>
            <a:r>
              <a:rPr lang="zh-CN" altLang="en-US">
                <a:solidFill>
                  <a:prstClr val="black">
                    <a:lumMod val="85000"/>
                    <a:lumOff val="15000"/>
                  </a:prstClr>
                </a:solidFill>
                <a:latin typeface="思源黑体" panose="020B0500000000000000" pitchFamily="34" charset="-122"/>
                <a:ea typeface="思源黑体" panose="020B0500000000000000" pitchFamily="34" charset="-122"/>
              </a:rPr>
              <a:t>就是让我们上传下达</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par>
                          <p:cTn id="19" fill="hold">
                            <p:stCondLst>
                              <p:cond delay="500"/>
                            </p:stCondLst>
                            <p:childTnLst>
                              <p:par>
                                <p:cTn id="20" presetID="31" presetClass="entr" presetSubtype="0"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250" fill="hold"/>
                                        <p:tgtEl>
                                          <p:spTgt spid="11"/>
                                        </p:tgtEl>
                                        <p:attrNameLst>
                                          <p:attrName>ppt_w</p:attrName>
                                        </p:attrNameLst>
                                      </p:cBhvr>
                                      <p:tavLst>
                                        <p:tav tm="0">
                                          <p:val>
                                            <p:fltVal val="0"/>
                                          </p:val>
                                        </p:tav>
                                        <p:tav tm="100000">
                                          <p:val>
                                            <p:strVal val="#ppt_w"/>
                                          </p:val>
                                        </p:tav>
                                      </p:tavLst>
                                    </p:anim>
                                    <p:anim calcmode="lin" valueType="num">
                                      <p:cBhvr>
                                        <p:cTn id="23" dur="1250" fill="hold"/>
                                        <p:tgtEl>
                                          <p:spTgt spid="11"/>
                                        </p:tgtEl>
                                        <p:attrNameLst>
                                          <p:attrName>ppt_h</p:attrName>
                                        </p:attrNameLst>
                                      </p:cBhvr>
                                      <p:tavLst>
                                        <p:tav tm="0">
                                          <p:val>
                                            <p:fltVal val="0"/>
                                          </p:val>
                                        </p:tav>
                                        <p:tav tm="100000">
                                          <p:val>
                                            <p:strVal val="#ppt_h"/>
                                          </p:val>
                                        </p:tav>
                                      </p:tavLst>
                                    </p:anim>
                                    <p:anim calcmode="lin" valueType="num">
                                      <p:cBhvr>
                                        <p:cTn id="24" dur="1250" fill="hold"/>
                                        <p:tgtEl>
                                          <p:spTgt spid="11"/>
                                        </p:tgtEl>
                                        <p:attrNameLst>
                                          <p:attrName>style.rotation</p:attrName>
                                        </p:attrNameLst>
                                      </p:cBhvr>
                                      <p:tavLst>
                                        <p:tav tm="0">
                                          <p:val>
                                            <p:fltVal val="90"/>
                                          </p:val>
                                        </p:tav>
                                        <p:tav tm="100000">
                                          <p:val>
                                            <p:fltVal val="0"/>
                                          </p:val>
                                        </p:tav>
                                      </p:tavLst>
                                    </p:anim>
                                    <p:animEffect transition="in" filter="fade">
                                      <p:cBhvr>
                                        <p:cTn id="25" dur="1250"/>
                                        <p:tgtEl>
                                          <p:spTgt spid="11"/>
                                        </p:tgtEl>
                                      </p:cBhvr>
                                    </p:animEffect>
                                  </p:childTnLst>
                                </p:cTn>
                              </p:par>
                            </p:childTnLst>
                          </p:cTn>
                        </p:par>
                        <p:par>
                          <p:cTn id="26" fill="hold">
                            <p:stCondLst>
                              <p:cond delay="2000"/>
                            </p:stCondLst>
                            <p:childTnLst>
                              <p:par>
                                <p:cTn id="27" presetID="31"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250" fill="hold"/>
                                        <p:tgtEl>
                                          <p:spTgt spid="12"/>
                                        </p:tgtEl>
                                        <p:attrNameLst>
                                          <p:attrName>ppt_w</p:attrName>
                                        </p:attrNameLst>
                                      </p:cBhvr>
                                      <p:tavLst>
                                        <p:tav tm="0">
                                          <p:val>
                                            <p:fltVal val="0"/>
                                          </p:val>
                                        </p:tav>
                                        <p:tav tm="100000">
                                          <p:val>
                                            <p:strVal val="#ppt_w"/>
                                          </p:val>
                                        </p:tav>
                                      </p:tavLst>
                                    </p:anim>
                                    <p:anim calcmode="lin" valueType="num">
                                      <p:cBhvr>
                                        <p:cTn id="30" dur="1250" fill="hold"/>
                                        <p:tgtEl>
                                          <p:spTgt spid="12"/>
                                        </p:tgtEl>
                                        <p:attrNameLst>
                                          <p:attrName>ppt_h</p:attrName>
                                        </p:attrNameLst>
                                      </p:cBhvr>
                                      <p:tavLst>
                                        <p:tav tm="0">
                                          <p:val>
                                            <p:fltVal val="0"/>
                                          </p:val>
                                        </p:tav>
                                        <p:tav tm="100000">
                                          <p:val>
                                            <p:strVal val="#ppt_h"/>
                                          </p:val>
                                        </p:tav>
                                      </p:tavLst>
                                    </p:anim>
                                    <p:anim calcmode="lin" valueType="num">
                                      <p:cBhvr>
                                        <p:cTn id="31" dur="1250" fill="hold"/>
                                        <p:tgtEl>
                                          <p:spTgt spid="12"/>
                                        </p:tgtEl>
                                        <p:attrNameLst>
                                          <p:attrName>style.rotation</p:attrName>
                                        </p:attrNameLst>
                                      </p:cBhvr>
                                      <p:tavLst>
                                        <p:tav tm="0">
                                          <p:val>
                                            <p:fltVal val="90"/>
                                          </p:val>
                                        </p:tav>
                                        <p:tav tm="100000">
                                          <p:val>
                                            <p:fltVal val="0"/>
                                          </p:val>
                                        </p:tav>
                                      </p:tavLst>
                                    </p:anim>
                                    <p:animEffect transition="in" filter="fade">
                                      <p:cBhvr>
                                        <p:cTn id="32" dur="1250"/>
                                        <p:tgtEl>
                                          <p:spTgt spid="12"/>
                                        </p:tgtEl>
                                      </p:cBhvr>
                                    </p:animEffect>
                                  </p:childTnLst>
                                </p:cTn>
                              </p:par>
                            </p:childTnLst>
                          </p:cTn>
                        </p:par>
                        <p:par>
                          <p:cTn id="33" fill="hold">
                            <p:stCondLst>
                              <p:cond delay="3500"/>
                            </p:stCondLst>
                            <p:childTnLst>
                              <p:par>
                                <p:cTn id="34" presetID="31"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1250" fill="hold"/>
                                        <p:tgtEl>
                                          <p:spTgt spid="13"/>
                                        </p:tgtEl>
                                        <p:attrNameLst>
                                          <p:attrName>ppt_w</p:attrName>
                                        </p:attrNameLst>
                                      </p:cBhvr>
                                      <p:tavLst>
                                        <p:tav tm="0">
                                          <p:val>
                                            <p:fltVal val="0"/>
                                          </p:val>
                                        </p:tav>
                                        <p:tav tm="100000">
                                          <p:val>
                                            <p:strVal val="#ppt_w"/>
                                          </p:val>
                                        </p:tav>
                                      </p:tavLst>
                                    </p:anim>
                                    <p:anim calcmode="lin" valueType="num">
                                      <p:cBhvr>
                                        <p:cTn id="37" dur="1250" fill="hold"/>
                                        <p:tgtEl>
                                          <p:spTgt spid="13"/>
                                        </p:tgtEl>
                                        <p:attrNameLst>
                                          <p:attrName>ppt_h</p:attrName>
                                        </p:attrNameLst>
                                      </p:cBhvr>
                                      <p:tavLst>
                                        <p:tav tm="0">
                                          <p:val>
                                            <p:fltVal val="0"/>
                                          </p:val>
                                        </p:tav>
                                        <p:tav tm="100000">
                                          <p:val>
                                            <p:strVal val="#ppt_h"/>
                                          </p:val>
                                        </p:tav>
                                      </p:tavLst>
                                    </p:anim>
                                    <p:anim calcmode="lin" valueType="num">
                                      <p:cBhvr>
                                        <p:cTn id="38" dur="1250" fill="hold"/>
                                        <p:tgtEl>
                                          <p:spTgt spid="13"/>
                                        </p:tgtEl>
                                        <p:attrNameLst>
                                          <p:attrName>style.rotation</p:attrName>
                                        </p:attrNameLst>
                                      </p:cBhvr>
                                      <p:tavLst>
                                        <p:tav tm="0">
                                          <p:val>
                                            <p:fltVal val="90"/>
                                          </p:val>
                                        </p:tav>
                                        <p:tav tm="100000">
                                          <p:val>
                                            <p:fltVal val="0"/>
                                          </p:val>
                                        </p:tav>
                                      </p:tavLst>
                                    </p:anim>
                                    <p:animEffect transition="in" filter="fade">
                                      <p:cBhvr>
                                        <p:cTn id="39" dur="1250"/>
                                        <p:tgtEl>
                                          <p:spTgt spid="13"/>
                                        </p:tgtEl>
                                      </p:cBhvr>
                                    </p:animEffect>
                                  </p:childTnLst>
                                </p:cTn>
                              </p:par>
                            </p:childTnLst>
                          </p:cTn>
                        </p:par>
                        <p:par>
                          <p:cTn id="40" fill="hold">
                            <p:stCondLst>
                              <p:cond delay="5000"/>
                            </p:stCondLst>
                            <p:childTnLst>
                              <p:par>
                                <p:cTn id="41" presetID="31"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250" fill="hold"/>
                                        <p:tgtEl>
                                          <p:spTgt spid="16"/>
                                        </p:tgtEl>
                                        <p:attrNameLst>
                                          <p:attrName>ppt_w</p:attrName>
                                        </p:attrNameLst>
                                      </p:cBhvr>
                                      <p:tavLst>
                                        <p:tav tm="0">
                                          <p:val>
                                            <p:fltVal val="0"/>
                                          </p:val>
                                        </p:tav>
                                        <p:tav tm="100000">
                                          <p:val>
                                            <p:strVal val="#ppt_w"/>
                                          </p:val>
                                        </p:tav>
                                      </p:tavLst>
                                    </p:anim>
                                    <p:anim calcmode="lin" valueType="num">
                                      <p:cBhvr>
                                        <p:cTn id="44" dur="1250" fill="hold"/>
                                        <p:tgtEl>
                                          <p:spTgt spid="16"/>
                                        </p:tgtEl>
                                        <p:attrNameLst>
                                          <p:attrName>ppt_h</p:attrName>
                                        </p:attrNameLst>
                                      </p:cBhvr>
                                      <p:tavLst>
                                        <p:tav tm="0">
                                          <p:val>
                                            <p:fltVal val="0"/>
                                          </p:val>
                                        </p:tav>
                                        <p:tav tm="100000">
                                          <p:val>
                                            <p:strVal val="#ppt_h"/>
                                          </p:val>
                                        </p:tav>
                                      </p:tavLst>
                                    </p:anim>
                                    <p:anim calcmode="lin" valueType="num">
                                      <p:cBhvr>
                                        <p:cTn id="45" dur="1250" fill="hold"/>
                                        <p:tgtEl>
                                          <p:spTgt spid="16"/>
                                        </p:tgtEl>
                                        <p:attrNameLst>
                                          <p:attrName>style.rotation</p:attrName>
                                        </p:attrNameLst>
                                      </p:cBhvr>
                                      <p:tavLst>
                                        <p:tav tm="0">
                                          <p:val>
                                            <p:fltVal val="90"/>
                                          </p:val>
                                        </p:tav>
                                        <p:tav tm="100000">
                                          <p:val>
                                            <p:fltVal val="0"/>
                                          </p:val>
                                        </p:tav>
                                      </p:tavLst>
                                    </p:anim>
                                    <p:animEffect transition="in" filter="fade">
                                      <p:cBhvr>
                                        <p:cTn id="46" dur="1250"/>
                                        <p:tgtEl>
                                          <p:spTgt spid="16"/>
                                        </p:tgtEl>
                                      </p:cBhvr>
                                    </p:animEffect>
                                  </p:childTnLst>
                                </p:cTn>
                              </p:par>
                            </p:childTnLst>
                          </p:cTn>
                        </p:par>
                        <p:par>
                          <p:cTn id="47" fill="hold">
                            <p:stCondLst>
                              <p:cond delay="6500"/>
                            </p:stCondLst>
                            <p:childTnLst>
                              <p:par>
                                <p:cTn id="48" presetID="31" presetClass="entr" presetSubtype="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1250" fill="hold"/>
                                        <p:tgtEl>
                                          <p:spTgt spid="17"/>
                                        </p:tgtEl>
                                        <p:attrNameLst>
                                          <p:attrName>ppt_w</p:attrName>
                                        </p:attrNameLst>
                                      </p:cBhvr>
                                      <p:tavLst>
                                        <p:tav tm="0">
                                          <p:val>
                                            <p:fltVal val="0"/>
                                          </p:val>
                                        </p:tav>
                                        <p:tav tm="100000">
                                          <p:val>
                                            <p:strVal val="#ppt_w"/>
                                          </p:val>
                                        </p:tav>
                                      </p:tavLst>
                                    </p:anim>
                                    <p:anim calcmode="lin" valueType="num">
                                      <p:cBhvr>
                                        <p:cTn id="51" dur="1250" fill="hold"/>
                                        <p:tgtEl>
                                          <p:spTgt spid="17"/>
                                        </p:tgtEl>
                                        <p:attrNameLst>
                                          <p:attrName>ppt_h</p:attrName>
                                        </p:attrNameLst>
                                      </p:cBhvr>
                                      <p:tavLst>
                                        <p:tav tm="0">
                                          <p:val>
                                            <p:fltVal val="0"/>
                                          </p:val>
                                        </p:tav>
                                        <p:tav tm="100000">
                                          <p:val>
                                            <p:strVal val="#ppt_h"/>
                                          </p:val>
                                        </p:tav>
                                      </p:tavLst>
                                    </p:anim>
                                    <p:anim calcmode="lin" valueType="num">
                                      <p:cBhvr>
                                        <p:cTn id="52" dur="1250" fill="hold"/>
                                        <p:tgtEl>
                                          <p:spTgt spid="17"/>
                                        </p:tgtEl>
                                        <p:attrNameLst>
                                          <p:attrName>style.rotation</p:attrName>
                                        </p:attrNameLst>
                                      </p:cBhvr>
                                      <p:tavLst>
                                        <p:tav tm="0">
                                          <p:val>
                                            <p:fltVal val="90"/>
                                          </p:val>
                                        </p:tav>
                                        <p:tav tm="100000">
                                          <p:val>
                                            <p:fltVal val="0"/>
                                          </p:val>
                                        </p:tav>
                                      </p:tavLst>
                                    </p:anim>
                                    <p:animEffect transition="in" filter="fade">
                                      <p:cBhvr>
                                        <p:cTn id="53" dur="1250"/>
                                        <p:tgtEl>
                                          <p:spTgt spid="17"/>
                                        </p:tgtEl>
                                      </p:cBhvr>
                                    </p:animEffect>
                                  </p:childTnLst>
                                </p:cTn>
                              </p:par>
                            </p:childTnLst>
                          </p:cTn>
                        </p:par>
                        <p:par>
                          <p:cTn id="54" fill="hold">
                            <p:stCondLst>
                              <p:cond delay="8000"/>
                            </p:stCondLst>
                            <p:childTnLst>
                              <p:par>
                                <p:cTn id="55" presetID="31" presetClass="entr" presetSubtype="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1250" fill="hold"/>
                                        <p:tgtEl>
                                          <p:spTgt spid="18"/>
                                        </p:tgtEl>
                                        <p:attrNameLst>
                                          <p:attrName>ppt_w</p:attrName>
                                        </p:attrNameLst>
                                      </p:cBhvr>
                                      <p:tavLst>
                                        <p:tav tm="0">
                                          <p:val>
                                            <p:fltVal val="0"/>
                                          </p:val>
                                        </p:tav>
                                        <p:tav tm="100000">
                                          <p:val>
                                            <p:strVal val="#ppt_w"/>
                                          </p:val>
                                        </p:tav>
                                      </p:tavLst>
                                    </p:anim>
                                    <p:anim calcmode="lin" valueType="num">
                                      <p:cBhvr>
                                        <p:cTn id="58" dur="1250" fill="hold"/>
                                        <p:tgtEl>
                                          <p:spTgt spid="18"/>
                                        </p:tgtEl>
                                        <p:attrNameLst>
                                          <p:attrName>ppt_h</p:attrName>
                                        </p:attrNameLst>
                                      </p:cBhvr>
                                      <p:tavLst>
                                        <p:tav tm="0">
                                          <p:val>
                                            <p:fltVal val="0"/>
                                          </p:val>
                                        </p:tav>
                                        <p:tav tm="100000">
                                          <p:val>
                                            <p:strVal val="#ppt_h"/>
                                          </p:val>
                                        </p:tav>
                                      </p:tavLst>
                                    </p:anim>
                                    <p:anim calcmode="lin" valueType="num">
                                      <p:cBhvr>
                                        <p:cTn id="59" dur="1250" fill="hold"/>
                                        <p:tgtEl>
                                          <p:spTgt spid="18"/>
                                        </p:tgtEl>
                                        <p:attrNameLst>
                                          <p:attrName>style.rotation</p:attrName>
                                        </p:attrNameLst>
                                      </p:cBhvr>
                                      <p:tavLst>
                                        <p:tav tm="0">
                                          <p:val>
                                            <p:fltVal val="90"/>
                                          </p:val>
                                        </p:tav>
                                        <p:tav tm="100000">
                                          <p:val>
                                            <p:fltVal val="0"/>
                                          </p:val>
                                        </p:tav>
                                      </p:tavLst>
                                    </p:anim>
                                    <p:animEffect transition="in" filter="fade">
                                      <p:cBhvr>
                                        <p:cTn id="60" dur="125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nodeType="click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down)">
                                      <p:cBhvr>
                                        <p:cTn id="6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P spid="11" grpId="0" animBg="1"/>
      <p:bldP spid="12" grpId="0" animBg="1"/>
      <p:bldP spid="13" grpId="0" animBg="1"/>
      <p:bldP spid="16" grpId="0" animBg="1"/>
      <p:bldP spid="17"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18267" y="1619181"/>
            <a:ext cx="3433953" cy="461665"/>
          </a:xfrm>
          <a:prstGeom prst="rect">
            <a:avLst/>
          </a:prstGeom>
          <a:solidFill>
            <a:schemeClr val="bg1"/>
          </a:solidFill>
        </p:spPr>
        <p:txBody>
          <a:bodyPr wrap="none" rtlCol="0">
            <a:spAutoFit/>
          </a:bodyPr>
          <a:lstStyle/>
          <a:p>
            <a:pPr algn="l"/>
            <a:r>
              <a:rPr lang="en-US" altLang="zh-CN" sz="2400" b="1" dirty="0">
                <a:solidFill>
                  <a:srgbClr val="C00000"/>
                </a:solidFill>
                <a:latin typeface="思源黑体" panose="020B0500000000000000" pitchFamily="34" charset="-122"/>
                <a:ea typeface="思源黑体" panose="020B0500000000000000" pitchFamily="34" charset="-122"/>
                <a:sym typeface="+mn-ea"/>
              </a:rPr>
              <a:t>2</a:t>
            </a:r>
            <a:r>
              <a:rPr lang="zh-CN" altLang="en-US" sz="2400" b="1" dirty="0">
                <a:solidFill>
                  <a:srgbClr val="C00000"/>
                </a:solidFill>
                <a:latin typeface="思源黑体" panose="020B0500000000000000" pitchFamily="34" charset="-122"/>
                <a:ea typeface="思源黑体" panose="020B0500000000000000" pitchFamily="34" charset="-122"/>
                <a:sym typeface="+mn-ea"/>
              </a:rPr>
              <a:t>、中层管理者角色定位</a:t>
            </a:r>
            <a:endParaRPr lang="zh-CN" altLang="en-US" sz="2400" b="1" dirty="0">
              <a:solidFill>
                <a:srgbClr val="C00000"/>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474562" y="283279"/>
            <a:ext cx="2646878" cy="595364"/>
            <a:chOff x="-474562" y="283279"/>
            <a:chExt cx="3581852" cy="595364"/>
          </a:xfrm>
        </p:grpSpPr>
        <p:sp>
          <p:nvSpPr>
            <p:cNvPr id="5" name="平行四边形 4"/>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第二部分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中层管理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0" name="文本框 9"/>
          <p:cNvSpPr txBox="1"/>
          <p:nvPr/>
        </p:nvSpPr>
        <p:spPr>
          <a:xfrm>
            <a:off x="2002587" y="2702012"/>
            <a:ext cx="2500807" cy="646331"/>
          </a:xfrm>
          <a:prstGeom prst="rect">
            <a:avLst/>
          </a:prstGeom>
          <a:noFill/>
        </p:spPr>
        <p:txBody>
          <a:bodyPr wrap="square">
            <a:spAutoFit/>
          </a:bodyPr>
          <a:lstStyle/>
          <a:p>
            <a:pPr>
              <a:buFontTx/>
              <a:buChar char="•"/>
            </a:pPr>
            <a:r>
              <a:rPr kumimoji="1" lang="zh-CN" altLang="en-US" dirty="0">
                <a:solidFill>
                  <a:prstClr val="black">
                    <a:lumMod val="85000"/>
                    <a:lumOff val="15000"/>
                  </a:prstClr>
                </a:solidFill>
                <a:latin typeface="思源黑体" panose="020B0500000000000000" pitchFamily="34" charset="-122"/>
                <a:ea typeface="思源黑体" panose="020B0500000000000000" pitchFamily="34" charset="-122"/>
              </a:rPr>
              <a:t>在领导面前</a:t>
            </a:r>
            <a:r>
              <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rPr>
              <a:t>，我是下级，是命令的执行者</a:t>
            </a:r>
            <a:endPar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1" name="文本框 10"/>
          <p:cNvSpPr txBox="1"/>
          <p:nvPr/>
        </p:nvSpPr>
        <p:spPr>
          <a:xfrm>
            <a:off x="7854342" y="4906336"/>
            <a:ext cx="2839433" cy="646331"/>
          </a:xfrm>
          <a:prstGeom prst="rect">
            <a:avLst/>
          </a:prstGeom>
          <a:noFill/>
        </p:spPr>
        <p:txBody>
          <a:bodyPr wrap="square">
            <a:spAutoFit/>
          </a:bodyPr>
          <a:lstStyle/>
          <a:p>
            <a:pPr>
              <a:buFontTx/>
              <a:buChar char="•"/>
            </a:pPr>
            <a:r>
              <a:rPr kumimoji="1" lang="zh-CN" altLang="en-US" dirty="0">
                <a:solidFill>
                  <a:prstClr val="black">
                    <a:lumMod val="85000"/>
                    <a:lumOff val="15000"/>
                  </a:prstClr>
                </a:solidFill>
                <a:latin typeface="思源黑体" panose="020B0500000000000000" pitchFamily="34" charset="-122"/>
                <a:ea typeface="思源黑体" panose="020B0500000000000000" pitchFamily="34" charset="-122"/>
                <a:sym typeface="+mn-ea"/>
              </a:rPr>
              <a:t>在下属面前</a:t>
            </a:r>
            <a:r>
              <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rPr>
              <a:t>，我是领导，是公司的形象和代表</a:t>
            </a:r>
            <a:endPar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2" name="文本框 11"/>
          <p:cNvSpPr txBox="1"/>
          <p:nvPr/>
        </p:nvSpPr>
        <p:spPr>
          <a:xfrm>
            <a:off x="7214526" y="1746090"/>
            <a:ext cx="2546427" cy="646331"/>
          </a:xfrm>
          <a:prstGeom prst="rect">
            <a:avLst/>
          </a:prstGeom>
          <a:noFill/>
        </p:spPr>
        <p:txBody>
          <a:bodyPr wrap="square">
            <a:spAutoFit/>
          </a:bodyPr>
          <a:lstStyle/>
          <a:p>
            <a:pPr>
              <a:buFontTx/>
              <a:buChar char="•"/>
            </a:pPr>
            <a:r>
              <a:rPr kumimoji="1" lang="zh-CN" altLang="en-US" dirty="0">
                <a:solidFill>
                  <a:prstClr val="black">
                    <a:lumMod val="85000"/>
                    <a:lumOff val="15000"/>
                  </a:prstClr>
                </a:solidFill>
                <a:latin typeface="思源黑体" panose="020B0500000000000000" pitchFamily="34" charset="-122"/>
                <a:ea typeface="思源黑体" panose="020B0500000000000000" pitchFamily="34" charset="-122"/>
                <a:sym typeface="+mn-ea"/>
              </a:rPr>
              <a:t>在其他部门面前，我是服务者和配合者</a:t>
            </a:r>
            <a:endParaRPr kumimoji="1"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3" name="文本框 12"/>
          <p:cNvSpPr txBox="1"/>
          <p:nvPr/>
        </p:nvSpPr>
        <p:spPr>
          <a:xfrm>
            <a:off x="8536100" y="3237308"/>
            <a:ext cx="2070940" cy="646331"/>
          </a:xfrm>
          <a:prstGeom prst="rect">
            <a:avLst/>
          </a:prstGeom>
          <a:noFill/>
        </p:spPr>
        <p:txBody>
          <a:bodyPr wrap="square">
            <a:spAutoFit/>
          </a:bodyPr>
          <a:lstStyle/>
          <a:p>
            <a:pPr>
              <a:buFontTx/>
              <a:buChar char="•"/>
            </a:pPr>
            <a:r>
              <a:rPr kumimoji="1" lang="zh-CN" altLang="en-US" dirty="0">
                <a:solidFill>
                  <a:prstClr val="black">
                    <a:lumMod val="85000"/>
                    <a:lumOff val="15000"/>
                  </a:prstClr>
                </a:solidFill>
                <a:latin typeface="思源黑体" panose="020B0500000000000000" pitchFamily="34" charset="-122"/>
                <a:ea typeface="思源黑体" panose="020B0500000000000000" pitchFamily="34" charset="-122"/>
                <a:sym typeface="+mn-ea"/>
              </a:rPr>
              <a:t>受公司委托</a:t>
            </a:r>
            <a:r>
              <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rPr>
              <a:t>，我是本部门的管理者</a:t>
            </a:r>
            <a:endParaRPr kumimoji="1" lang="zh-CN" altLang="en-US" sz="18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文本框 13"/>
          <p:cNvSpPr txBox="1"/>
          <p:nvPr/>
        </p:nvSpPr>
        <p:spPr>
          <a:xfrm>
            <a:off x="2002587" y="4438770"/>
            <a:ext cx="2804835" cy="646331"/>
          </a:xfrm>
          <a:prstGeom prst="rect">
            <a:avLst/>
          </a:prstGeom>
          <a:noFill/>
        </p:spPr>
        <p:txBody>
          <a:bodyPr wrap="square">
            <a:spAutoFit/>
          </a:bodyPr>
          <a:lstStyle/>
          <a:p>
            <a:pPr>
              <a:buFontTx/>
              <a:buChar char="•"/>
            </a:pPr>
            <a:r>
              <a:rPr kumimoji="1" lang="zh-CN" altLang="en-US" dirty="0">
                <a:solidFill>
                  <a:prstClr val="black">
                    <a:lumMod val="85000"/>
                    <a:lumOff val="15000"/>
                  </a:prstClr>
                </a:solidFill>
                <a:latin typeface="思源黑体" panose="020B0500000000000000" pitchFamily="34" charset="-122"/>
                <a:ea typeface="思源黑体" panose="020B0500000000000000" pitchFamily="34" charset="-122"/>
                <a:sym typeface="+mn-ea"/>
              </a:rPr>
              <a:t>在公司决策方面，我是信息提供者、建议者</a:t>
            </a:r>
            <a:endParaRPr kumimoji="1"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31" name="组合 30"/>
          <p:cNvGrpSpPr/>
          <p:nvPr/>
        </p:nvGrpSpPr>
        <p:grpSpPr>
          <a:xfrm>
            <a:off x="4540086" y="2009360"/>
            <a:ext cx="3511375" cy="3428042"/>
            <a:chOff x="4540086" y="2009360"/>
            <a:chExt cx="3511375" cy="3428042"/>
          </a:xfrm>
        </p:grpSpPr>
        <p:grpSp>
          <p:nvGrpSpPr>
            <p:cNvPr id="15" name="Группа 1"/>
            <p:cNvGrpSpPr/>
            <p:nvPr/>
          </p:nvGrpSpPr>
          <p:grpSpPr>
            <a:xfrm>
              <a:off x="4540086" y="2009360"/>
              <a:ext cx="3511375" cy="3428042"/>
              <a:chOff x="13664438" y="3028833"/>
              <a:chExt cx="8019957" cy="7829625"/>
            </a:xfrm>
            <a:solidFill>
              <a:schemeClr val="tx1">
                <a:lumMod val="65000"/>
                <a:lumOff val="35000"/>
              </a:schemeClr>
            </a:solidFill>
          </p:grpSpPr>
          <p:sp>
            <p:nvSpPr>
              <p:cNvPr id="16" name="Shape 6529"/>
              <p:cNvSpPr/>
              <p:nvPr/>
            </p:nvSpPr>
            <p:spPr>
              <a:xfrm>
                <a:off x="16182227" y="3028833"/>
                <a:ext cx="2968855" cy="3758165"/>
              </a:xfrm>
              <a:custGeom>
                <a:avLst/>
                <a:gdLst/>
                <a:ahLst/>
                <a:cxnLst>
                  <a:cxn ang="0">
                    <a:pos x="wd2" y="hd2"/>
                  </a:cxn>
                  <a:cxn ang="5400000">
                    <a:pos x="wd2" y="hd2"/>
                  </a:cxn>
                  <a:cxn ang="10800000">
                    <a:pos x="wd2" y="hd2"/>
                  </a:cxn>
                  <a:cxn ang="16200000">
                    <a:pos x="wd2" y="hd2"/>
                  </a:cxn>
                </a:cxnLst>
                <a:rect l="0" t="0" r="r" b="b"/>
                <a:pathLst>
                  <a:path w="21477" h="21497" extrusionOk="0">
                    <a:moveTo>
                      <a:pt x="12453" y="20759"/>
                    </a:moveTo>
                    <a:cubicBezTo>
                      <a:pt x="12069" y="21216"/>
                      <a:pt x="11422" y="21493"/>
                      <a:pt x="10727" y="21496"/>
                    </a:cubicBezTo>
                    <a:cubicBezTo>
                      <a:pt x="10023" y="21500"/>
                      <a:pt x="9364" y="21223"/>
                      <a:pt x="8974" y="20759"/>
                    </a:cubicBezTo>
                    <a:lnTo>
                      <a:pt x="1556" y="12688"/>
                    </a:lnTo>
                    <a:cubicBezTo>
                      <a:pt x="526" y="11355"/>
                      <a:pt x="7" y="9851"/>
                      <a:pt x="0" y="8346"/>
                    </a:cubicBezTo>
                    <a:cubicBezTo>
                      <a:pt x="-6" y="6870"/>
                      <a:pt x="479" y="5390"/>
                      <a:pt x="1494" y="4084"/>
                    </a:cubicBezTo>
                    <a:cubicBezTo>
                      <a:pt x="3649" y="1309"/>
                      <a:pt x="7300" y="-100"/>
                      <a:pt x="10953" y="5"/>
                    </a:cubicBezTo>
                    <a:cubicBezTo>
                      <a:pt x="14588" y="110"/>
                      <a:pt x="18074" y="1711"/>
                      <a:pt x="20117" y="4533"/>
                    </a:cubicBezTo>
                    <a:cubicBezTo>
                      <a:pt x="21123" y="5921"/>
                      <a:pt x="21594" y="7481"/>
                      <a:pt x="21453" y="9022"/>
                    </a:cubicBezTo>
                    <a:cubicBezTo>
                      <a:pt x="21332" y="10339"/>
                      <a:pt x="20765" y="11628"/>
                      <a:pt x="19767" y="12744"/>
                    </a:cubicBezTo>
                    <a:lnTo>
                      <a:pt x="12453" y="20759"/>
                    </a:lnTo>
                    <a:close/>
                  </a:path>
                </a:pathLst>
              </a:custGeom>
              <a:solidFill>
                <a:srgbClr val="C00000"/>
              </a:solidFill>
              <a:ln w="25400">
                <a:noFill/>
                <a:miter lim="400000"/>
              </a:ln>
            </p:spPr>
            <p:txBody>
              <a:bodyPr lIns="71437" tIns="71437" rIns="71437" bIns="71437" anchor="ctr"/>
              <a:lstStyle/>
              <a:p>
                <a:pPr marL="0" marR="0" lvl="0" indent="0" algn="ctr" defTabSz="821690" eaLnBrk="1" fontAlgn="auto" latinLnBrk="0" hangingPunct="0">
                  <a:lnSpc>
                    <a:spcPct val="100000"/>
                  </a:lnSpc>
                  <a:spcBef>
                    <a:spcPts val="0"/>
                  </a:spcBef>
                  <a:spcAft>
                    <a:spcPts val="0"/>
                  </a:spcAft>
                  <a:buClrTx/>
                  <a:buSzTx/>
                  <a:buFontTx/>
                  <a:buNone/>
                  <a:defRPr sz="3200">
                    <a:solidFill>
                      <a:srgbClr val="000000"/>
                    </a:solidFill>
                    <a:latin typeface="Helvetica Light"/>
                    <a:ea typeface="Helvetica Light"/>
                    <a:cs typeface="Helvetica Light"/>
                    <a:sym typeface="Helvetica Light"/>
                  </a:defRPr>
                </a:pPr>
                <a:endParaRPr kumimoji="0" sz="3200" b="0" i="0" u="none" strike="noStrike" kern="0" cap="none" spc="0" normalizeH="0" baseline="0" noProof="0" dirty="0">
                  <a:ln>
                    <a:noFill/>
                  </a:ln>
                  <a:solidFill>
                    <a:srgbClr val="000000"/>
                  </a:solidFill>
                  <a:effectLst/>
                  <a:uLnTx/>
                  <a:uFillTx/>
                  <a:latin typeface="思源黑体" panose="020B0500000000000000" pitchFamily="34" charset="-122"/>
                  <a:ea typeface="思源黑体" panose="020B0500000000000000" pitchFamily="34" charset="-122"/>
                  <a:cs typeface="+mn-ea"/>
                  <a:sym typeface="+mn-lt"/>
                </a:endParaRPr>
              </a:p>
            </p:txBody>
          </p:sp>
          <p:sp>
            <p:nvSpPr>
              <p:cNvPr id="17" name="Shape 6530"/>
              <p:cNvSpPr/>
              <p:nvPr/>
            </p:nvSpPr>
            <p:spPr>
              <a:xfrm rot="4347003">
                <a:off x="18320886" y="4592870"/>
                <a:ext cx="2968854" cy="3758164"/>
              </a:xfrm>
              <a:custGeom>
                <a:avLst/>
                <a:gdLst/>
                <a:ahLst/>
                <a:cxnLst>
                  <a:cxn ang="0">
                    <a:pos x="wd2" y="hd2"/>
                  </a:cxn>
                  <a:cxn ang="5400000">
                    <a:pos x="wd2" y="hd2"/>
                  </a:cxn>
                  <a:cxn ang="10800000">
                    <a:pos x="wd2" y="hd2"/>
                  </a:cxn>
                  <a:cxn ang="16200000">
                    <a:pos x="wd2" y="hd2"/>
                  </a:cxn>
                </a:cxnLst>
                <a:rect l="0" t="0" r="r" b="b"/>
                <a:pathLst>
                  <a:path w="21477" h="21497" extrusionOk="0">
                    <a:moveTo>
                      <a:pt x="12453" y="20759"/>
                    </a:moveTo>
                    <a:cubicBezTo>
                      <a:pt x="12069" y="21216"/>
                      <a:pt x="11422" y="21493"/>
                      <a:pt x="10727" y="21496"/>
                    </a:cubicBezTo>
                    <a:cubicBezTo>
                      <a:pt x="10023" y="21500"/>
                      <a:pt x="9364" y="21223"/>
                      <a:pt x="8974" y="20759"/>
                    </a:cubicBezTo>
                    <a:lnTo>
                      <a:pt x="1556" y="12688"/>
                    </a:lnTo>
                    <a:cubicBezTo>
                      <a:pt x="526" y="11355"/>
                      <a:pt x="7" y="9851"/>
                      <a:pt x="0" y="8346"/>
                    </a:cubicBezTo>
                    <a:cubicBezTo>
                      <a:pt x="-6" y="6870"/>
                      <a:pt x="479" y="5390"/>
                      <a:pt x="1494" y="4084"/>
                    </a:cubicBezTo>
                    <a:cubicBezTo>
                      <a:pt x="3649" y="1309"/>
                      <a:pt x="7300" y="-100"/>
                      <a:pt x="10953" y="5"/>
                    </a:cubicBezTo>
                    <a:cubicBezTo>
                      <a:pt x="14588" y="110"/>
                      <a:pt x="18074" y="1711"/>
                      <a:pt x="20117" y="4533"/>
                    </a:cubicBezTo>
                    <a:cubicBezTo>
                      <a:pt x="21123" y="5921"/>
                      <a:pt x="21594" y="7481"/>
                      <a:pt x="21453" y="9022"/>
                    </a:cubicBezTo>
                    <a:cubicBezTo>
                      <a:pt x="21332" y="10339"/>
                      <a:pt x="20765" y="11628"/>
                      <a:pt x="19767" y="12744"/>
                    </a:cubicBezTo>
                    <a:lnTo>
                      <a:pt x="12453" y="20759"/>
                    </a:lnTo>
                    <a:close/>
                  </a:path>
                </a:pathLst>
              </a:custGeom>
              <a:solidFill>
                <a:srgbClr val="C00000"/>
              </a:solidFill>
              <a:ln w="25400">
                <a:noFill/>
                <a:miter lim="400000"/>
              </a:ln>
            </p:spPr>
            <p:txBody>
              <a:bodyPr lIns="71437" tIns="71437" rIns="71437" bIns="71437" anchor="ctr"/>
              <a:lstStyle/>
              <a:p>
                <a:pPr marL="0" marR="0" lvl="0" indent="0" algn="ctr" defTabSz="821690" eaLnBrk="1" fontAlgn="auto" latinLnBrk="0" hangingPunct="0">
                  <a:lnSpc>
                    <a:spcPct val="100000"/>
                  </a:lnSpc>
                  <a:spcBef>
                    <a:spcPts val="0"/>
                  </a:spcBef>
                  <a:spcAft>
                    <a:spcPts val="0"/>
                  </a:spcAft>
                  <a:buClrTx/>
                  <a:buSzTx/>
                  <a:buFontTx/>
                  <a:buNone/>
                  <a:defRPr sz="3200">
                    <a:solidFill>
                      <a:srgbClr val="000000"/>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cs typeface="+mn-ea"/>
                  <a:sym typeface="+mn-lt"/>
                </a:endParaRPr>
              </a:p>
            </p:txBody>
          </p:sp>
          <p:sp>
            <p:nvSpPr>
              <p:cNvPr id="18" name="Shape 6531"/>
              <p:cNvSpPr/>
              <p:nvPr/>
            </p:nvSpPr>
            <p:spPr>
              <a:xfrm rot="17322982">
                <a:off x="14059094" y="4577386"/>
                <a:ext cx="2968854" cy="3758165"/>
              </a:xfrm>
              <a:custGeom>
                <a:avLst/>
                <a:gdLst/>
                <a:ahLst/>
                <a:cxnLst>
                  <a:cxn ang="0">
                    <a:pos x="wd2" y="hd2"/>
                  </a:cxn>
                  <a:cxn ang="5400000">
                    <a:pos x="wd2" y="hd2"/>
                  </a:cxn>
                  <a:cxn ang="10800000">
                    <a:pos x="wd2" y="hd2"/>
                  </a:cxn>
                  <a:cxn ang="16200000">
                    <a:pos x="wd2" y="hd2"/>
                  </a:cxn>
                </a:cxnLst>
                <a:rect l="0" t="0" r="r" b="b"/>
                <a:pathLst>
                  <a:path w="21477" h="21497" extrusionOk="0">
                    <a:moveTo>
                      <a:pt x="12453" y="20759"/>
                    </a:moveTo>
                    <a:cubicBezTo>
                      <a:pt x="12069" y="21216"/>
                      <a:pt x="11422" y="21493"/>
                      <a:pt x="10727" y="21496"/>
                    </a:cubicBezTo>
                    <a:cubicBezTo>
                      <a:pt x="10023" y="21500"/>
                      <a:pt x="9364" y="21223"/>
                      <a:pt x="8974" y="20759"/>
                    </a:cubicBezTo>
                    <a:lnTo>
                      <a:pt x="1556" y="12688"/>
                    </a:lnTo>
                    <a:cubicBezTo>
                      <a:pt x="526" y="11355"/>
                      <a:pt x="7" y="9851"/>
                      <a:pt x="0" y="8346"/>
                    </a:cubicBezTo>
                    <a:cubicBezTo>
                      <a:pt x="-6" y="6870"/>
                      <a:pt x="479" y="5390"/>
                      <a:pt x="1494" y="4084"/>
                    </a:cubicBezTo>
                    <a:cubicBezTo>
                      <a:pt x="3649" y="1309"/>
                      <a:pt x="7300" y="-100"/>
                      <a:pt x="10953" y="5"/>
                    </a:cubicBezTo>
                    <a:cubicBezTo>
                      <a:pt x="14588" y="110"/>
                      <a:pt x="18074" y="1711"/>
                      <a:pt x="20117" y="4533"/>
                    </a:cubicBezTo>
                    <a:cubicBezTo>
                      <a:pt x="21123" y="5921"/>
                      <a:pt x="21594" y="7481"/>
                      <a:pt x="21453" y="9022"/>
                    </a:cubicBezTo>
                    <a:cubicBezTo>
                      <a:pt x="21332" y="10339"/>
                      <a:pt x="20765" y="11628"/>
                      <a:pt x="19767" y="12744"/>
                    </a:cubicBezTo>
                    <a:lnTo>
                      <a:pt x="12453" y="20759"/>
                    </a:lnTo>
                    <a:close/>
                  </a:path>
                </a:pathLst>
              </a:custGeom>
              <a:solidFill>
                <a:srgbClr val="C00000"/>
              </a:solidFill>
              <a:ln w="25400">
                <a:noFill/>
                <a:miter lim="400000"/>
              </a:ln>
            </p:spPr>
            <p:txBody>
              <a:bodyPr lIns="71437" tIns="71437" rIns="71437" bIns="71437" anchor="ctr"/>
              <a:lstStyle/>
              <a:p>
                <a:pPr marL="0" marR="0" lvl="0" indent="0" algn="ctr" defTabSz="821690" eaLnBrk="1" fontAlgn="auto" latinLnBrk="0" hangingPunct="0">
                  <a:lnSpc>
                    <a:spcPct val="100000"/>
                  </a:lnSpc>
                  <a:spcBef>
                    <a:spcPts val="0"/>
                  </a:spcBef>
                  <a:spcAft>
                    <a:spcPts val="0"/>
                  </a:spcAft>
                  <a:buClrTx/>
                  <a:buSzTx/>
                  <a:buFontTx/>
                  <a:buNone/>
                  <a:defRPr sz="3200">
                    <a:solidFill>
                      <a:srgbClr val="000000"/>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cs typeface="+mn-ea"/>
                  <a:sym typeface="+mn-lt"/>
                </a:endParaRPr>
              </a:p>
            </p:txBody>
          </p:sp>
          <p:sp>
            <p:nvSpPr>
              <p:cNvPr id="19" name="Shape 6532"/>
              <p:cNvSpPr/>
              <p:nvPr/>
            </p:nvSpPr>
            <p:spPr>
              <a:xfrm rot="8690986">
                <a:off x="17481453" y="7100294"/>
                <a:ext cx="2968855" cy="3758164"/>
              </a:xfrm>
              <a:custGeom>
                <a:avLst/>
                <a:gdLst/>
                <a:ahLst/>
                <a:cxnLst>
                  <a:cxn ang="0">
                    <a:pos x="wd2" y="hd2"/>
                  </a:cxn>
                  <a:cxn ang="5400000">
                    <a:pos x="wd2" y="hd2"/>
                  </a:cxn>
                  <a:cxn ang="10800000">
                    <a:pos x="wd2" y="hd2"/>
                  </a:cxn>
                  <a:cxn ang="16200000">
                    <a:pos x="wd2" y="hd2"/>
                  </a:cxn>
                </a:cxnLst>
                <a:rect l="0" t="0" r="r" b="b"/>
                <a:pathLst>
                  <a:path w="21477" h="21497" extrusionOk="0">
                    <a:moveTo>
                      <a:pt x="12453" y="20759"/>
                    </a:moveTo>
                    <a:cubicBezTo>
                      <a:pt x="12069" y="21216"/>
                      <a:pt x="11422" y="21493"/>
                      <a:pt x="10727" y="21496"/>
                    </a:cubicBezTo>
                    <a:cubicBezTo>
                      <a:pt x="10023" y="21500"/>
                      <a:pt x="9364" y="21223"/>
                      <a:pt x="8974" y="20759"/>
                    </a:cubicBezTo>
                    <a:lnTo>
                      <a:pt x="1556" y="12688"/>
                    </a:lnTo>
                    <a:cubicBezTo>
                      <a:pt x="526" y="11355"/>
                      <a:pt x="7" y="9851"/>
                      <a:pt x="0" y="8346"/>
                    </a:cubicBezTo>
                    <a:cubicBezTo>
                      <a:pt x="-6" y="6870"/>
                      <a:pt x="479" y="5390"/>
                      <a:pt x="1494" y="4084"/>
                    </a:cubicBezTo>
                    <a:cubicBezTo>
                      <a:pt x="3649" y="1309"/>
                      <a:pt x="7300" y="-100"/>
                      <a:pt x="10953" y="5"/>
                    </a:cubicBezTo>
                    <a:cubicBezTo>
                      <a:pt x="14588" y="110"/>
                      <a:pt x="18074" y="1711"/>
                      <a:pt x="20117" y="4533"/>
                    </a:cubicBezTo>
                    <a:cubicBezTo>
                      <a:pt x="21123" y="5921"/>
                      <a:pt x="21594" y="7481"/>
                      <a:pt x="21453" y="9022"/>
                    </a:cubicBezTo>
                    <a:cubicBezTo>
                      <a:pt x="21332" y="10339"/>
                      <a:pt x="20765" y="11628"/>
                      <a:pt x="19767" y="12744"/>
                    </a:cubicBezTo>
                    <a:lnTo>
                      <a:pt x="12453" y="20759"/>
                    </a:lnTo>
                    <a:close/>
                  </a:path>
                </a:pathLst>
              </a:custGeom>
              <a:solidFill>
                <a:srgbClr val="C00000"/>
              </a:solidFill>
              <a:ln w="25400">
                <a:noFill/>
                <a:miter lim="400000"/>
              </a:ln>
            </p:spPr>
            <p:txBody>
              <a:bodyPr lIns="71437" tIns="71437" rIns="71437" bIns="71437" anchor="ctr"/>
              <a:lstStyle/>
              <a:p>
                <a:pPr marL="0" marR="0" lvl="0" indent="0" algn="ctr" defTabSz="821690" eaLnBrk="1" fontAlgn="auto" latinLnBrk="0" hangingPunct="0">
                  <a:lnSpc>
                    <a:spcPct val="100000"/>
                  </a:lnSpc>
                  <a:spcBef>
                    <a:spcPts val="0"/>
                  </a:spcBef>
                  <a:spcAft>
                    <a:spcPts val="0"/>
                  </a:spcAft>
                  <a:buClrTx/>
                  <a:buSzTx/>
                  <a:buFontTx/>
                  <a:buNone/>
                  <a:defRPr sz="3200">
                    <a:solidFill>
                      <a:srgbClr val="000000"/>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cs typeface="+mn-ea"/>
                  <a:sym typeface="+mn-lt"/>
                </a:endParaRPr>
              </a:p>
            </p:txBody>
          </p:sp>
          <p:sp>
            <p:nvSpPr>
              <p:cNvPr id="20" name="Shape 6533"/>
              <p:cNvSpPr/>
              <p:nvPr/>
            </p:nvSpPr>
            <p:spPr>
              <a:xfrm rot="13020188">
                <a:off x="14866452" y="7065856"/>
                <a:ext cx="2968855" cy="3758165"/>
              </a:xfrm>
              <a:custGeom>
                <a:avLst/>
                <a:gdLst/>
                <a:ahLst/>
                <a:cxnLst>
                  <a:cxn ang="0">
                    <a:pos x="wd2" y="hd2"/>
                  </a:cxn>
                  <a:cxn ang="5400000">
                    <a:pos x="wd2" y="hd2"/>
                  </a:cxn>
                  <a:cxn ang="10800000">
                    <a:pos x="wd2" y="hd2"/>
                  </a:cxn>
                  <a:cxn ang="16200000">
                    <a:pos x="wd2" y="hd2"/>
                  </a:cxn>
                </a:cxnLst>
                <a:rect l="0" t="0" r="r" b="b"/>
                <a:pathLst>
                  <a:path w="21477" h="21497" extrusionOk="0">
                    <a:moveTo>
                      <a:pt x="12453" y="20759"/>
                    </a:moveTo>
                    <a:cubicBezTo>
                      <a:pt x="12069" y="21216"/>
                      <a:pt x="11422" y="21493"/>
                      <a:pt x="10727" y="21496"/>
                    </a:cubicBezTo>
                    <a:cubicBezTo>
                      <a:pt x="10023" y="21500"/>
                      <a:pt x="9364" y="21223"/>
                      <a:pt x="8974" y="20759"/>
                    </a:cubicBezTo>
                    <a:lnTo>
                      <a:pt x="1556" y="12688"/>
                    </a:lnTo>
                    <a:cubicBezTo>
                      <a:pt x="526" y="11355"/>
                      <a:pt x="7" y="9851"/>
                      <a:pt x="0" y="8346"/>
                    </a:cubicBezTo>
                    <a:cubicBezTo>
                      <a:pt x="-6" y="6870"/>
                      <a:pt x="479" y="5390"/>
                      <a:pt x="1494" y="4084"/>
                    </a:cubicBezTo>
                    <a:cubicBezTo>
                      <a:pt x="3649" y="1309"/>
                      <a:pt x="7300" y="-100"/>
                      <a:pt x="10953" y="5"/>
                    </a:cubicBezTo>
                    <a:cubicBezTo>
                      <a:pt x="14588" y="110"/>
                      <a:pt x="18074" y="1711"/>
                      <a:pt x="20117" y="4533"/>
                    </a:cubicBezTo>
                    <a:cubicBezTo>
                      <a:pt x="21123" y="5921"/>
                      <a:pt x="21594" y="7481"/>
                      <a:pt x="21453" y="9022"/>
                    </a:cubicBezTo>
                    <a:cubicBezTo>
                      <a:pt x="21332" y="10339"/>
                      <a:pt x="20765" y="11628"/>
                      <a:pt x="19767" y="12744"/>
                    </a:cubicBezTo>
                    <a:lnTo>
                      <a:pt x="12453" y="20759"/>
                    </a:lnTo>
                    <a:close/>
                  </a:path>
                </a:pathLst>
              </a:custGeom>
              <a:solidFill>
                <a:srgbClr val="C00000"/>
              </a:solidFill>
              <a:ln w="25400">
                <a:noFill/>
                <a:miter lim="400000"/>
              </a:ln>
            </p:spPr>
            <p:txBody>
              <a:bodyPr lIns="71437" tIns="71437" rIns="71437" bIns="71437" anchor="ctr"/>
              <a:lstStyle/>
              <a:p>
                <a:pPr marL="0" marR="0" lvl="0" indent="0" algn="ctr" defTabSz="821690" eaLnBrk="1" fontAlgn="auto" latinLnBrk="0" hangingPunct="0">
                  <a:lnSpc>
                    <a:spcPct val="100000"/>
                  </a:lnSpc>
                  <a:spcBef>
                    <a:spcPts val="0"/>
                  </a:spcBef>
                  <a:spcAft>
                    <a:spcPts val="0"/>
                  </a:spcAft>
                  <a:buClrTx/>
                  <a:buSzTx/>
                  <a:buFontTx/>
                  <a:buNone/>
                  <a:defRPr sz="3200">
                    <a:solidFill>
                      <a:srgbClr val="000000"/>
                    </a:solidFill>
                    <a:latin typeface="Helvetica Light"/>
                    <a:ea typeface="Helvetica Light"/>
                    <a:cs typeface="Helvetica Light"/>
                    <a:sym typeface="Helvetica Light"/>
                  </a:defRPr>
                </a:pPr>
                <a:endParaRPr kumimoji="0" sz="3200" b="0" i="0" u="none" strike="noStrike" kern="0" cap="none" spc="0" normalizeH="0" baseline="0" noProof="0">
                  <a:ln>
                    <a:noFill/>
                  </a:ln>
                  <a:solidFill>
                    <a:srgbClr val="000000"/>
                  </a:solidFill>
                  <a:effectLst/>
                  <a:uLnTx/>
                  <a:uFillTx/>
                  <a:latin typeface="思源黑体" panose="020B0500000000000000" pitchFamily="34" charset="-122"/>
                  <a:ea typeface="思源黑体" panose="020B0500000000000000" pitchFamily="34" charset="-122"/>
                  <a:cs typeface="+mn-ea"/>
                  <a:sym typeface="+mn-lt"/>
                </a:endParaRPr>
              </a:p>
            </p:txBody>
          </p:sp>
        </p:grpSp>
        <p:sp>
          <p:nvSpPr>
            <p:cNvPr id="2" name="矩形 1"/>
            <p:cNvSpPr/>
            <p:nvPr/>
          </p:nvSpPr>
          <p:spPr>
            <a:xfrm>
              <a:off x="6079015" y="2409624"/>
              <a:ext cx="426720" cy="584775"/>
            </a:xfrm>
            <a:prstGeom prst="rect">
              <a:avLst/>
            </a:prstGeom>
          </p:spPr>
          <p:txBody>
            <a:bodyPr wrap="none">
              <a:spAutoFit/>
            </a:bodyPr>
            <a:lstStyle/>
            <a:p>
              <a:r>
                <a:rPr lang="en-US" altLang="zh-CN" sz="3200" b="1" dirty="0">
                  <a:solidFill>
                    <a:schemeClr val="bg1"/>
                  </a:solidFill>
                  <a:latin typeface="思源黑体" panose="020B0500000000000000" pitchFamily="34" charset="-122"/>
                  <a:ea typeface="思源黑体" panose="020B0500000000000000" pitchFamily="34" charset="-122"/>
                  <a:sym typeface="+mn-ea"/>
                </a:rPr>
                <a:t>1</a:t>
              </a:r>
              <a:endParaRPr lang="zh-CN" altLang="en-US" sz="3200" dirty="0">
                <a:solidFill>
                  <a:schemeClr val="bg1"/>
                </a:solidFill>
                <a:latin typeface="思源黑体" panose="020B0500000000000000" pitchFamily="34" charset="-122"/>
                <a:ea typeface="思源黑体" panose="020B0500000000000000" pitchFamily="34" charset="-122"/>
              </a:endParaRPr>
            </a:p>
          </p:txBody>
        </p:sp>
        <p:sp>
          <p:nvSpPr>
            <p:cNvPr id="21" name="矩形 20"/>
            <p:cNvSpPr/>
            <p:nvPr/>
          </p:nvSpPr>
          <p:spPr>
            <a:xfrm>
              <a:off x="5362804" y="4500326"/>
              <a:ext cx="426720" cy="584775"/>
            </a:xfrm>
            <a:prstGeom prst="rect">
              <a:avLst/>
            </a:prstGeom>
          </p:spPr>
          <p:txBody>
            <a:bodyPr wrap="none">
              <a:spAutoFit/>
            </a:bodyPr>
            <a:lstStyle/>
            <a:p>
              <a:r>
                <a:rPr lang="en-US" altLang="zh-CN" sz="3200" b="1" dirty="0">
                  <a:solidFill>
                    <a:schemeClr val="bg1"/>
                  </a:solidFill>
                  <a:latin typeface="思源黑体" panose="020B0500000000000000" pitchFamily="34" charset="-122"/>
                  <a:ea typeface="思源黑体" panose="020B0500000000000000" pitchFamily="34" charset="-122"/>
                  <a:sym typeface="+mn-ea"/>
                </a:rPr>
                <a:t>3</a:t>
              </a:r>
              <a:endParaRPr lang="zh-CN" altLang="en-US" sz="3200" dirty="0">
                <a:solidFill>
                  <a:schemeClr val="bg1"/>
                </a:solidFill>
                <a:latin typeface="思源黑体" panose="020B0500000000000000" pitchFamily="34" charset="-122"/>
                <a:ea typeface="思源黑体" panose="020B0500000000000000" pitchFamily="34" charset="-122"/>
              </a:endParaRPr>
            </a:p>
          </p:txBody>
        </p:sp>
        <p:sp>
          <p:nvSpPr>
            <p:cNvPr id="28" name="矩形 27"/>
            <p:cNvSpPr/>
            <p:nvPr/>
          </p:nvSpPr>
          <p:spPr>
            <a:xfrm>
              <a:off x="5042290" y="3162718"/>
              <a:ext cx="426720" cy="584775"/>
            </a:xfrm>
            <a:prstGeom prst="rect">
              <a:avLst/>
            </a:prstGeom>
          </p:spPr>
          <p:txBody>
            <a:bodyPr wrap="none">
              <a:spAutoFit/>
            </a:bodyPr>
            <a:lstStyle/>
            <a:p>
              <a:r>
                <a:rPr lang="en-US" altLang="zh-CN" sz="3200" b="1" dirty="0">
                  <a:solidFill>
                    <a:schemeClr val="bg1"/>
                  </a:solidFill>
                  <a:latin typeface="思源黑体" panose="020B0500000000000000" pitchFamily="34" charset="-122"/>
                  <a:ea typeface="思源黑体" panose="020B0500000000000000" pitchFamily="34" charset="-122"/>
                  <a:sym typeface="+mn-ea"/>
                </a:rPr>
                <a:t>2</a:t>
              </a:r>
              <a:endParaRPr lang="zh-CN" altLang="en-US" sz="3200" dirty="0">
                <a:solidFill>
                  <a:schemeClr val="bg1"/>
                </a:solidFill>
                <a:latin typeface="思源黑体" panose="020B0500000000000000" pitchFamily="34" charset="-122"/>
                <a:ea typeface="思源黑体" panose="020B0500000000000000" pitchFamily="34" charset="-122"/>
              </a:endParaRPr>
            </a:p>
          </p:txBody>
        </p:sp>
        <p:sp>
          <p:nvSpPr>
            <p:cNvPr id="29" name="矩形 28"/>
            <p:cNvSpPr/>
            <p:nvPr/>
          </p:nvSpPr>
          <p:spPr>
            <a:xfrm>
              <a:off x="7212850" y="3162718"/>
              <a:ext cx="426720" cy="584775"/>
            </a:xfrm>
            <a:prstGeom prst="rect">
              <a:avLst/>
            </a:prstGeom>
          </p:spPr>
          <p:txBody>
            <a:bodyPr wrap="none">
              <a:spAutoFit/>
            </a:bodyPr>
            <a:lstStyle/>
            <a:p>
              <a:r>
                <a:rPr lang="en-US" altLang="zh-CN" sz="3200" b="1" dirty="0">
                  <a:solidFill>
                    <a:schemeClr val="bg1"/>
                  </a:solidFill>
                  <a:latin typeface="思源黑体" panose="020B0500000000000000" pitchFamily="34" charset="-122"/>
                  <a:ea typeface="思源黑体" panose="020B0500000000000000" pitchFamily="34" charset="-122"/>
                  <a:sym typeface="+mn-ea"/>
                </a:rPr>
                <a:t>5</a:t>
              </a:r>
              <a:endParaRPr lang="zh-CN" altLang="en-US" sz="3200" dirty="0">
                <a:solidFill>
                  <a:schemeClr val="bg1"/>
                </a:solidFill>
                <a:latin typeface="思源黑体" panose="020B0500000000000000" pitchFamily="34" charset="-122"/>
                <a:ea typeface="思源黑体" panose="020B0500000000000000" pitchFamily="34" charset="-122"/>
              </a:endParaRPr>
            </a:p>
          </p:txBody>
        </p:sp>
        <p:sp>
          <p:nvSpPr>
            <p:cNvPr id="30" name="矩形 29"/>
            <p:cNvSpPr/>
            <p:nvPr/>
          </p:nvSpPr>
          <p:spPr>
            <a:xfrm>
              <a:off x="6728942" y="4435080"/>
              <a:ext cx="426720" cy="584775"/>
            </a:xfrm>
            <a:prstGeom prst="rect">
              <a:avLst/>
            </a:prstGeom>
          </p:spPr>
          <p:txBody>
            <a:bodyPr wrap="none">
              <a:spAutoFit/>
            </a:bodyPr>
            <a:lstStyle/>
            <a:p>
              <a:r>
                <a:rPr lang="en-US" altLang="zh-CN" sz="3200" b="1" dirty="0">
                  <a:solidFill>
                    <a:schemeClr val="bg1"/>
                  </a:solidFill>
                  <a:latin typeface="思源黑体" panose="020B0500000000000000" pitchFamily="34" charset="-122"/>
                  <a:ea typeface="思源黑体" panose="020B0500000000000000" pitchFamily="34" charset="-122"/>
                  <a:sym typeface="+mn-ea"/>
                </a:rPr>
                <a:t>4</a:t>
              </a:r>
              <a:endParaRPr lang="zh-CN" altLang="en-US" sz="3200" dirty="0">
                <a:solidFill>
                  <a:schemeClr val="bg1"/>
                </a:solidFill>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par>
                          <p:cTn id="40" fill="hold">
                            <p:stCondLst>
                              <p:cond delay="2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629050" y="1590486"/>
            <a:ext cx="3872404" cy="461665"/>
          </a:xfrm>
          <a:prstGeom prst="rect">
            <a:avLst/>
          </a:prstGeom>
          <a:noFill/>
        </p:spPr>
        <p:txBody>
          <a:bodyPr wrap="square">
            <a:spAutoFit/>
          </a:bodyPr>
          <a:lstStyle/>
          <a:p>
            <a:r>
              <a:rPr lang="zh-CN" altLang="en-US" sz="2400" b="1" dirty="0">
                <a:solidFill>
                  <a:srgbClr val="C00000"/>
                </a:solidFill>
                <a:latin typeface="思源黑体" panose="020B0500000000000000" pitchFamily="34" charset="-122"/>
                <a:ea typeface="思源黑体" panose="020B0500000000000000" pitchFamily="34" charset="-122"/>
              </a:rPr>
              <a:t>中层管理者需要五多</a:t>
            </a:r>
            <a:endParaRPr lang="zh-CN" altLang="en-US" sz="2400" b="1" dirty="0">
              <a:solidFill>
                <a:srgbClr val="C00000"/>
              </a:solidFill>
              <a:latin typeface="思源黑体" panose="020B0500000000000000" pitchFamily="34" charset="-122"/>
              <a:ea typeface="思源黑体" panose="020B0500000000000000" pitchFamily="34" charset="-122"/>
            </a:endParaRPr>
          </a:p>
        </p:txBody>
      </p:sp>
      <p:sp>
        <p:nvSpPr>
          <p:cNvPr id="5" name="文本框 4"/>
          <p:cNvSpPr txBox="1"/>
          <p:nvPr/>
        </p:nvSpPr>
        <p:spPr>
          <a:xfrm>
            <a:off x="4592199" y="2652783"/>
            <a:ext cx="6097604" cy="369332"/>
          </a:xfrm>
          <a:prstGeom prst="rect">
            <a:avLst/>
          </a:prstGeom>
          <a:noFill/>
        </p:spPr>
        <p:txBody>
          <a:bodyPr wrap="square">
            <a:spAutoFit/>
          </a:bodyPr>
          <a:lstStyle/>
          <a:p>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他们也要“</a:t>
            </a: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看、想、听、问、做</a:t>
            </a: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”高层没有指明的事。</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7" name="文本框 6"/>
          <p:cNvSpPr txBox="1"/>
          <p:nvPr/>
        </p:nvSpPr>
        <p:spPr>
          <a:xfrm>
            <a:off x="4592199" y="2240222"/>
            <a:ext cx="6097604" cy="369332"/>
          </a:xfrm>
          <a:prstGeom prst="rect">
            <a:avLst/>
          </a:prstGeom>
          <a:noFill/>
        </p:spPr>
        <p:txBody>
          <a:bodyPr wrap="square">
            <a:spAutoFit/>
          </a:bodyPr>
          <a:lstStyle/>
          <a:p>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中层不只是执行高层所交办的事，更重要的是：</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9" name="平行四边形 8"/>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文本框 9"/>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第二部分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中层管理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4" name="组合 23"/>
          <p:cNvGrpSpPr/>
          <p:nvPr/>
        </p:nvGrpSpPr>
        <p:grpSpPr>
          <a:xfrm>
            <a:off x="4740045" y="3729616"/>
            <a:ext cx="894535" cy="1037661"/>
            <a:chOff x="2247310" y="3887491"/>
            <a:chExt cx="1292772" cy="1499616"/>
          </a:xfrm>
        </p:grpSpPr>
        <p:sp>
          <p:nvSpPr>
            <p:cNvPr id="2" name="六边形 1"/>
            <p:cNvSpPr/>
            <p:nvPr/>
          </p:nvSpPr>
          <p:spPr>
            <a:xfrm rot="5400000">
              <a:off x="2143888" y="3990913"/>
              <a:ext cx="1499616" cy="1292772"/>
            </a:xfrm>
            <a:prstGeom prst="hexagon">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C00000"/>
                </a:solidFill>
                <a:latin typeface="思源黑体" panose="020B0500000000000000" pitchFamily="34" charset="-122"/>
                <a:ea typeface="思源黑体" panose="020B0500000000000000" pitchFamily="34" charset="-122"/>
              </a:endParaRPr>
            </a:p>
          </p:txBody>
        </p:sp>
        <p:sp>
          <p:nvSpPr>
            <p:cNvPr id="4" name="矩形 3"/>
            <p:cNvSpPr/>
            <p:nvPr/>
          </p:nvSpPr>
          <p:spPr>
            <a:xfrm>
              <a:off x="2478810" y="4219863"/>
              <a:ext cx="646330" cy="646330"/>
            </a:xfrm>
            <a:prstGeom prst="rect">
              <a:avLst/>
            </a:prstGeom>
          </p:spPr>
          <p:txBody>
            <a:bodyPr wrap="none">
              <a:spAutoFit/>
            </a:bodyPr>
            <a:lstStyle/>
            <a:p>
              <a:r>
                <a:rPr lang="zh-CN" altLang="en-US" sz="3600" b="1" dirty="0">
                  <a:solidFill>
                    <a:srgbClr val="C00000"/>
                  </a:solidFill>
                  <a:latin typeface="思源黑体" panose="020B0500000000000000" pitchFamily="34" charset="-122"/>
                  <a:ea typeface="思源黑体" panose="020B0500000000000000" pitchFamily="34" charset="-122"/>
                </a:rPr>
                <a:t>看</a:t>
              </a:r>
              <a:endParaRPr lang="zh-CN" altLang="en-US" sz="3600" dirty="0"/>
            </a:p>
          </p:txBody>
        </p:sp>
      </p:grpSp>
      <p:grpSp>
        <p:nvGrpSpPr>
          <p:cNvPr id="23" name="组合 22"/>
          <p:cNvGrpSpPr/>
          <p:nvPr/>
        </p:nvGrpSpPr>
        <p:grpSpPr>
          <a:xfrm>
            <a:off x="5966889" y="3729616"/>
            <a:ext cx="894535" cy="1037661"/>
            <a:chOff x="4039384" y="3887491"/>
            <a:chExt cx="1292772" cy="1499616"/>
          </a:xfrm>
        </p:grpSpPr>
        <p:sp>
          <p:nvSpPr>
            <p:cNvPr id="12" name="六边形 11"/>
            <p:cNvSpPr/>
            <p:nvPr/>
          </p:nvSpPr>
          <p:spPr>
            <a:xfrm rot="5400000">
              <a:off x="3935962" y="3990913"/>
              <a:ext cx="1499616" cy="1292772"/>
            </a:xfrm>
            <a:prstGeom prst="hexagon">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C00000"/>
                </a:solidFill>
                <a:latin typeface="思源黑体" panose="020B0500000000000000" pitchFamily="34" charset="-122"/>
                <a:ea typeface="思源黑体" panose="020B0500000000000000" pitchFamily="34" charset="-122"/>
              </a:endParaRPr>
            </a:p>
          </p:txBody>
        </p:sp>
        <p:sp>
          <p:nvSpPr>
            <p:cNvPr id="16" name="矩形 15"/>
            <p:cNvSpPr/>
            <p:nvPr/>
          </p:nvSpPr>
          <p:spPr>
            <a:xfrm>
              <a:off x="4309744" y="4235923"/>
              <a:ext cx="646330" cy="646330"/>
            </a:xfrm>
            <a:prstGeom prst="rect">
              <a:avLst/>
            </a:prstGeom>
          </p:spPr>
          <p:txBody>
            <a:bodyPr wrap="none">
              <a:spAutoFit/>
            </a:bodyPr>
            <a:lstStyle/>
            <a:p>
              <a:r>
                <a:rPr lang="zh-CN" altLang="en-US" sz="3600" b="1" dirty="0">
                  <a:solidFill>
                    <a:srgbClr val="C00000"/>
                  </a:solidFill>
                  <a:latin typeface="思源黑体" panose="020B0500000000000000" pitchFamily="34" charset="-122"/>
                  <a:ea typeface="思源黑体" panose="020B0500000000000000" pitchFamily="34" charset="-122"/>
                </a:rPr>
                <a:t>想</a:t>
              </a:r>
              <a:endParaRPr lang="zh-CN" altLang="en-US" sz="3600" b="1" dirty="0">
                <a:solidFill>
                  <a:srgbClr val="C00000"/>
                </a:solidFill>
                <a:latin typeface="思源黑体" panose="020B0500000000000000" pitchFamily="34" charset="-122"/>
                <a:ea typeface="思源黑体" panose="020B0500000000000000" pitchFamily="34" charset="-122"/>
              </a:endParaRPr>
            </a:p>
          </p:txBody>
        </p:sp>
      </p:grpSp>
      <p:grpSp>
        <p:nvGrpSpPr>
          <p:cNvPr id="22" name="组合 21"/>
          <p:cNvGrpSpPr/>
          <p:nvPr/>
        </p:nvGrpSpPr>
        <p:grpSpPr>
          <a:xfrm>
            <a:off x="7193733" y="3729616"/>
            <a:ext cx="894535" cy="1037661"/>
            <a:chOff x="5831458" y="3887491"/>
            <a:chExt cx="1292772" cy="1499616"/>
          </a:xfrm>
        </p:grpSpPr>
        <p:sp>
          <p:nvSpPr>
            <p:cNvPr id="13" name="六边形 12"/>
            <p:cNvSpPr/>
            <p:nvPr/>
          </p:nvSpPr>
          <p:spPr>
            <a:xfrm rot="5400000">
              <a:off x="5728036" y="3990913"/>
              <a:ext cx="1499616" cy="1292772"/>
            </a:xfrm>
            <a:prstGeom prst="hexagon">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C00000"/>
                </a:solidFill>
                <a:latin typeface="思源黑体" panose="020B0500000000000000" pitchFamily="34" charset="-122"/>
                <a:ea typeface="思源黑体" panose="020B0500000000000000" pitchFamily="34" charset="-122"/>
              </a:endParaRPr>
            </a:p>
          </p:txBody>
        </p:sp>
        <p:sp>
          <p:nvSpPr>
            <p:cNvPr id="17" name="矩形 16"/>
            <p:cNvSpPr/>
            <p:nvPr/>
          </p:nvSpPr>
          <p:spPr>
            <a:xfrm>
              <a:off x="6084198" y="4215897"/>
              <a:ext cx="646330" cy="646330"/>
            </a:xfrm>
            <a:prstGeom prst="rect">
              <a:avLst/>
            </a:prstGeom>
          </p:spPr>
          <p:txBody>
            <a:bodyPr wrap="none">
              <a:spAutoFit/>
            </a:bodyPr>
            <a:lstStyle/>
            <a:p>
              <a:r>
                <a:rPr lang="zh-CN" altLang="en-US" sz="3600" b="1" dirty="0">
                  <a:solidFill>
                    <a:srgbClr val="C00000"/>
                  </a:solidFill>
                  <a:latin typeface="思源黑体" panose="020B0500000000000000" pitchFamily="34" charset="-122"/>
                  <a:ea typeface="思源黑体" panose="020B0500000000000000" pitchFamily="34" charset="-122"/>
                </a:rPr>
                <a:t>听</a:t>
              </a:r>
              <a:endParaRPr lang="zh-CN" altLang="en-US" sz="3600" b="1" dirty="0">
                <a:solidFill>
                  <a:srgbClr val="C00000"/>
                </a:solidFill>
                <a:latin typeface="思源黑体" panose="020B0500000000000000" pitchFamily="34" charset="-122"/>
                <a:ea typeface="思源黑体" panose="020B0500000000000000" pitchFamily="34" charset="-122"/>
              </a:endParaRPr>
            </a:p>
          </p:txBody>
        </p:sp>
      </p:grpSp>
      <p:grpSp>
        <p:nvGrpSpPr>
          <p:cNvPr id="21" name="组合 20"/>
          <p:cNvGrpSpPr/>
          <p:nvPr/>
        </p:nvGrpSpPr>
        <p:grpSpPr>
          <a:xfrm>
            <a:off x="8420577" y="3729616"/>
            <a:ext cx="894535" cy="1037661"/>
            <a:chOff x="7623532" y="3887491"/>
            <a:chExt cx="1292772" cy="1499616"/>
          </a:xfrm>
        </p:grpSpPr>
        <p:sp>
          <p:nvSpPr>
            <p:cNvPr id="14" name="六边形 13"/>
            <p:cNvSpPr/>
            <p:nvPr/>
          </p:nvSpPr>
          <p:spPr>
            <a:xfrm rot="5400000">
              <a:off x="7520110" y="3990913"/>
              <a:ext cx="1499616" cy="1292772"/>
            </a:xfrm>
            <a:prstGeom prst="hexagon">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C00000"/>
                </a:solidFill>
                <a:latin typeface="思源黑体" panose="020B0500000000000000" pitchFamily="34" charset="-122"/>
                <a:ea typeface="思源黑体" panose="020B0500000000000000" pitchFamily="34" charset="-122"/>
              </a:endParaRPr>
            </a:p>
          </p:txBody>
        </p:sp>
        <p:sp>
          <p:nvSpPr>
            <p:cNvPr id="18" name="矩形 17"/>
            <p:cNvSpPr/>
            <p:nvPr/>
          </p:nvSpPr>
          <p:spPr>
            <a:xfrm>
              <a:off x="7805793" y="4215899"/>
              <a:ext cx="646330" cy="646330"/>
            </a:xfrm>
            <a:prstGeom prst="rect">
              <a:avLst/>
            </a:prstGeom>
          </p:spPr>
          <p:txBody>
            <a:bodyPr wrap="none">
              <a:spAutoFit/>
            </a:bodyPr>
            <a:lstStyle/>
            <a:p>
              <a:r>
                <a:rPr lang="zh-CN" altLang="en-US" sz="3600" b="1" dirty="0">
                  <a:solidFill>
                    <a:srgbClr val="C00000"/>
                  </a:solidFill>
                  <a:latin typeface="思源黑体" panose="020B0500000000000000" pitchFamily="34" charset="-122"/>
                  <a:ea typeface="思源黑体" panose="020B0500000000000000" pitchFamily="34" charset="-122"/>
                </a:rPr>
                <a:t>问</a:t>
              </a:r>
              <a:endParaRPr lang="zh-CN" altLang="en-US" sz="3600" b="1" dirty="0">
                <a:solidFill>
                  <a:srgbClr val="C00000"/>
                </a:solidFill>
                <a:latin typeface="思源黑体" panose="020B0500000000000000" pitchFamily="34" charset="-122"/>
                <a:ea typeface="思源黑体" panose="020B0500000000000000" pitchFamily="34" charset="-122"/>
              </a:endParaRPr>
            </a:p>
          </p:txBody>
        </p:sp>
      </p:grpSp>
      <p:grpSp>
        <p:nvGrpSpPr>
          <p:cNvPr id="20" name="组合 19"/>
          <p:cNvGrpSpPr/>
          <p:nvPr/>
        </p:nvGrpSpPr>
        <p:grpSpPr>
          <a:xfrm>
            <a:off x="9647422" y="3729616"/>
            <a:ext cx="894535" cy="1037661"/>
            <a:chOff x="9415608" y="3887491"/>
            <a:chExt cx="1292772" cy="1499616"/>
          </a:xfrm>
        </p:grpSpPr>
        <p:sp>
          <p:nvSpPr>
            <p:cNvPr id="15" name="六边形 14"/>
            <p:cNvSpPr/>
            <p:nvPr/>
          </p:nvSpPr>
          <p:spPr>
            <a:xfrm rot="5400000">
              <a:off x="9312186" y="3990913"/>
              <a:ext cx="1499616" cy="1292772"/>
            </a:xfrm>
            <a:prstGeom prst="hexagon">
              <a:avLst/>
            </a:prstGeom>
            <a:solidFill>
              <a:schemeClr val="bg1"/>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C00000"/>
                </a:solidFill>
                <a:latin typeface="思源黑体" panose="020B0500000000000000" pitchFamily="34" charset="-122"/>
                <a:ea typeface="思源黑体" panose="020B0500000000000000" pitchFamily="34" charset="-122"/>
              </a:endParaRPr>
            </a:p>
          </p:txBody>
        </p:sp>
        <p:sp>
          <p:nvSpPr>
            <p:cNvPr id="19" name="矩形 18"/>
            <p:cNvSpPr/>
            <p:nvPr/>
          </p:nvSpPr>
          <p:spPr>
            <a:xfrm>
              <a:off x="9597869" y="4233520"/>
              <a:ext cx="646330" cy="646330"/>
            </a:xfrm>
            <a:prstGeom prst="rect">
              <a:avLst/>
            </a:prstGeom>
          </p:spPr>
          <p:txBody>
            <a:bodyPr wrap="none">
              <a:spAutoFit/>
            </a:bodyPr>
            <a:lstStyle/>
            <a:p>
              <a:r>
                <a:rPr lang="zh-CN" altLang="en-US" sz="3600" b="1" dirty="0">
                  <a:solidFill>
                    <a:srgbClr val="C00000"/>
                  </a:solidFill>
                  <a:latin typeface="思源黑体" panose="020B0500000000000000" pitchFamily="34" charset="-122"/>
                  <a:ea typeface="思源黑体" panose="020B0500000000000000" pitchFamily="34" charset="-122"/>
                </a:rPr>
                <a:t>做</a:t>
              </a:r>
              <a:endParaRPr lang="zh-CN" altLang="en-US" sz="3600" b="1" dirty="0">
                <a:solidFill>
                  <a:srgbClr val="C00000"/>
                </a:solidFill>
                <a:latin typeface="思源黑体" panose="020B0500000000000000" pitchFamily="34" charset="-122"/>
                <a:ea typeface="思源黑体" panose="020B0500000000000000" pitchFamily="34" charset="-122"/>
              </a:endParaRPr>
            </a:p>
          </p:txBody>
        </p:sp>
      </p:grpSp>
      <p:pic>
        <p:nvPicPr>
          <p:cNvPr id="29" name="图片 28"/>
          <p:cNvPicPr>
            <a:picLocks noChangeAspect="1"/>
          </p:cNvPicPr>
          <p:nvPr/>
        </p:nvPicPr>
        <p:blipFill>
          <a:blip r:embed="rId1"/>
          <a:srcRect l="22156" r="20974" b="1087"/>
          <a:stretch>
            <a:fillRect/>
          </a:stretch>
        </p:blipFill>
        <p:spPr>
          <a:xfrm>
            <a:off x="1104492" y="2144757"/>
            <a:ext cx="3203954" cy="3715061"/>
          </a:xfrm>
          <a:custGeom>
            <a:avLst/>
            <a:gdLst>
              <a:gd name="connsiteX0" fmla="*/ 1054277 w 2112579"/>
              <a:gd name="connsiteY0" fmla="*/ 0 h 2449586"/>
              <a:gd name="connsiteX1" fmla="*/ 1058301 w 2112579"/>
              <a:gd name="connsiteY1" fmla="*/ 0 h 2449586"/>
              <a:gd name="connsiteX2" fmla="*/ 2112579 w 2112579"/>
              <a:gd name="connsiteY2" fmla="*/ 527139 h 2449586"/>
              <a:gd name="connsiteX3" fmla="*/ 2112579 w 2112579"/>
              <a:gd name="connsiteY3" fmla="*/ 1921441 h 2449586"/>
              <a:gd name="connsiteX4" fmla="*/ 1056289 w 2112579"/>
              <a:gd name="connsiteY4" fmla="*/ 2449586 h 2449586"/>
              <a:gd name="connsiteX5" fmla="*/ 0 w 2112579"/>
              <a:gd name="connsiteY5" fmla="*/ 1921441 h 2449586"/>
              <a:gd name="connsiteX6" fmla="*/ 0 w 2112579"/>
              <a:gd name="connsiteY6" fmla="*/ 527139 h 2449586"/>
              <a:gd name="connsiteX7" fmla="*/ 1054277 w 2112579"/>
              <a:gd name="connsiteY7" fmla="*/ 0 h 2449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2579" h="2449586">
                <a:moveTo>
                  <a:pt x="1054277" y="0"/>
                </a:moveTo>
                <a:lnTo>
                  <a:pt x="1058301" y="0"/>
                </a:lnTo>
                <a:lnTo>
                  <a:pt x="2112579" y="527139"/>
                </a:lnTo>
                <a:lnTo>
                  <a:pt x="2112579" y="1921441"/>
                </a:lnTo>
                <a:lnTo>
                  <a:pt x="1056289" y="2449586"/>
                </a:lnTo>
                <a:lnTo>
                  <a:pt x="0" y="1921441"/>
                </a:lnTo>
                <a:lnTo>
                  <a:pt x="0" y="527139"/>
                </a:lnTo>
                <a:lnTo>
                  <a:pt x="1054277" y="0"/>
                </a:lnTo>
                <a:close/>
              </a:path>
            </a:pathLst>
          </a:custGeom>
        </p:spPr>
      </p:pic>
      <p:pic>
        <p:nvPicPr>
          <p:cNvPr id="28" name="图片 27"/>
          <p:cNvPicPr>
            <a:picLocks noChangeAspect="1"/>
          </p:cNvPicPr>
          <p:nvPr/>
        </p:nvPicPr>
        <p:blipFill>
          <a:blip r:embed="rId1"/>
          <a:srcRect l="50537" t="-41" r="49354" b="100000"/>
          <a:stretch>
            <a:fillRect/>
          </a:stretch>
        </p:blipFill>
        <p:spPr>
          <a:xfrm>
            <a:off x="5015323" y="2833505"/>
            <a:ext cx="4024" cy="1006"/>
          </a:xfrm>
          <a:custGeom>
            <a:avLst/>
            <a:gdLst>
              <a:gd name="connsiteX0" fmla="*/ 2012 w 4024"/>
              <a:gd name="connsiteY0" fmla="*/ 0 h 1006"/>
              <a:gd name="connsiteX1" fmla="*/ 4024 w 4024"/>
              <a:gd name="connsiteY1" fmla="*/ 1006 h 1006"/>
              <a:gd name="connsiteX2" fmla="*/ 0 w 4024"/>
              <a:gd name="connsiteY2" fmla="*/ 1006 h 1006"/>
              <a:gd name="connsiteX3" fmla="*/ 2012 w 4024"/>
              <a:gd name="connsiteY3" fmla="*/ 0 h 1006"/>
            </a:gdLst>
            <a:ahLst/>
            <a:cxnLst>
              <a:cxn ang="0">
                <a:pos x="connsiteX0" y="connsiteY0"/>
              </a:cxn>
              <a:cxn ang="0">
                <a:pos x="connsiteX1" y="connsiteY1"/>
              </a:cxn>
              <a:cxn ang="0">
                <a:pos x="connsiteX2" y="connsiteY2"/>
              </a:cxn>
              <a:cxn ang="0">
                <a:pos x="connsiteX3" y="connsiteY3"/>
              </a:cxn>
            </a:cxnLst>
            <a:rect l="l" t="t" r="r" b="b"/>
            <a:pathLst>
              <a:path w="4024" h="1006">
                <a:moveTo>
                  <a:pt x="2012" y="0"/>
                </a:moveTo>
                <a:lnTo>
                  <a:pt x="4024" y="1006"/>
                </a:lnTo>
                <a:lnTo>
                  <a:pt x="0" y="1006"/>
                </a:lnTo>
                <a:lnTo>
                  <a:pt x="2012" y="0"/>
                </a:lnTo>
                <a:close/>
              </a:path>
            </a:pathLst>
          </a:cu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wipe(down)">
                                      <p:cBhvr>
                                        <p:cTn id="18" dur="500"/>
                                        <p:tgtEl>
                                          <p:spTgt spid="2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1500"/>
                            </p:stCondLst>
                            <p:childTnLst>
                              <p:par>
                                <p:cTn id="43" presetID="53" presetClass="entr" presetSubtype="16"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2000"/>
                            </p:stCondLst>
                            <p:childTnLst>
                              <p:par>
                                <p:cTn id="49" presetID="53" presetClass="entr" presetSubtype="16"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2500"/>
                            </p:stCondLst>
                            <p:childTnLst>
                              <p:par>
                                <p:cTn id="55" presetID="53" presetClass="entr" presetSubtype="16"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childTnLst>
                          </p:cTn>
                        </p:par>
                        <p:par>
                          <p:cTn id="60" fill="hold">
                            <p:stCondLst>
                              <p:cond delay="3000"/>
                            </p:stCondLst>
                            <p:childTnLst>
                              <p:par>
                                <p:cTn id="61" presetID="53" presetClass="entr" presetSubtype="16"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72314" y="1620412"/>
            <a:ext cx="6097604" cy="461665"/>
          </a:xfrm>
          <a:prstGeom prst="rect">
            <a:avLst/>
          </a:prstGeom>
          <a:noFill/>
        </p:spPr>
        <p:txBody>
          <a:bodyPr wrap="square">
            <a:spAutoFit/>
          </a:bodyPr>
          <a:lstStyle/>
          <a:p>
            <a:r>
              <a:rPr lang="zh-CN" altLang="en-US" sz="2400" b="1" dirty="0">
                <a:solidFill>
                  <a:srgbClr val="C00000"/>
                </a:solidFill>
                <a:latin typeface="思源黑体" panose="020B0500000000000000" pitchFamily="34" charset="-122"/>
                <a:ea typeface="思源黑体" panose="020B0500000000000000" pitchFamily="34" charset="-122"/>
                <a:sym typeface="+mn-ea"/>
              </a:rPr>
              <a:t>企业中层应做好的四项重点工作</a:t>
            </a:r>
            <a:endParaRPr lang="zh-CN" altLang="en-US" sz="2400" dirty="0">
              <a:solidFill>
                <a:srgbClr val="C00000"/>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第二部分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中层管理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37" name="组合 36"/>
          <p:cNvGrpSpPr/>
          <p:nvPr/>
        </p:nvGrpSpPr>
        <p:grpSpPr>
          <a:xfrm>
            <a:off x="2099307" y="2584416"/>
            <a:ext cx="3371883" cy="967458"/>
            <a:chOff x="2099307" y="2584416"/>
            <a:chExt cx="3371883" cy="967458"/>
          </a:xfrm>
        </p:grpSpPr>
        <p:sp>
          <p:nvSpPr>
            <p:cNvPr id="10" name="文本框 9"/>
            <p:cNvSpPr txBox="1"/>
            <p:nvPr/>
          </p:nvSpPr>
          <p:spPr>
            <a:xfrm>
              <a:off x="3209032" y="2863163"/>
              <a:ext cx="2262158" cy="369332"/>
            </a:xfrm>
            <a:prstGeom prst="rect">
              <a:avLst/>
            </a:prstGeom>
            <a:noFill/>
          </p:spPr>
          <p:txBody>
            <a:bodyPr wrap="none">
              <a:spAutoFit/>
            </a:bodyPr>
            <a:lstStyle/>
            <a:p>
              <a:pPr>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选好人，并放好位。</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19" name="组合 18"/>
            <p:cNvGrpSpPr/>
            <p:nvPr/>
          </p:nvGrpSpPr>
          <p:grpSpPr>
            <a:xfrm>
              <a:off x="2099307" y="2584416"/>
              <a:ext cx="857511" cy="967458"/>
              <a:chOff x="1233627" y="3047385"/>
              <a:chExt cx="986077" cy="1112508"/>
            </a:xfrm>
          </p:grpSpPr>
          <p:grpSp>
            <p:nvGrpSpPr>
              <p:cNvPr id="14" name="组合 13"/>
              <p:cNvGrpSpPr/>
              <p:nvPr/>
            </p:nvGrpSpPr>
            <p:grpSpPr>
              <a:xfrm>
                <a:off x="1233627" y="3047385"/>
                <a:ext cx="986077" cy="1112508"/>
                <a:chOff x="1730714" y="3469465"/>
                <a:chExt cx="2003273" cy="2260126"/>
              </a:xfrm>
              <a:effectLst>
                <a:outerShdw blurRad="50800" dist="12700" dir="5400000" algn="ctr" rotWithShape="0">
                  <a:srgbClr val="000000">
                    <a:alpha val="43137"/>
                  </a:srgbClr>
                </a:outerShdw>
              </a:effectLst>
            </p:grpSpPr>
            <p:sp>
              <p:nvSpPr>
                <p:cNvPr id="15" name="Freeform 5"/>
                <p:cNvSpPr/>
                <p:nvPr/>
              </p:nvSpPr>
              <p:spPr bwMode="auto">
                <a:xfrm>
                  <a:off x="1730714" y="3469465"/>
                  <a:ext cx="2003273" cy="2260126"/>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gradFill>
                  <a:gsLst>
                    <a:gs pos="0">
                      <a:schemeClr val="bg1"/>
                    </a:gs>
                    <a:gs pos="100000">
                      <a:schemeClr val="bg1">
                        <a:lumMod val="95000"/>
                      </a:schemeClr>
                    </a:gs>
                  </a:gsLst>
                  <a:lin ang="5400000" scaled="1"/>
                </a:gradFill>
                <a:ln w="22225" cap="flat">
                  <a:gradFill>
                    <a:gsLst>
                      <a:gs pos="0">
                        <a:schemeClr val="bg1">
                          <a:lumMod val="95000"/>
                        </a:schemeClr>
                      </a:gs>
                      <a:gs pos="100000">
                        <a:schemeClr val="bg1"/>
                      </a:gs>
                    </a:gsLst>
                    <a:lin ang="5400000" scaled="1"/>
                  </a:gradFill>
                  <a:prstDash val="solid"/>
                  <a:miter lim="800000"/>
                </a:ln>
                <a:effectLst>
                  <a:outerShdw blurRad="406400" sx="102000" sy="102000" algn="ctr" rotWithShape="0">
                    <a:prstClr val="black">
                      <a:alpha val="15000"/>
                    </a:prstClr>
                  </a:outerShdw>
                </a:effectLst>
              </p:spPr>
              <p:txBody>
                <a:bodyPr vert="horz" wrap="square" lIns="91440" tIns="45720" rIns="91440" bIns="45720" numCol="1" anchor="t" anchorCtr="0" compatLnSpc="1"/>
                <a:lstStyle/>
                <a:p>
                  <a:endParaRPr lang="zh-CN" altLang="en-US" sz="2800">
                    <a:latin typeface="思源黑体" panose="020B0500000000000000" pitchFamily="34" charset="-122"/>
                    <a:ea typeface="思源黑体" panose="020B0500000000000000" pitchFamily="34" charset="-122"/>
                  </a:endParaRPr>
                </a:p>
              </p:txBody>
            </p:sp>
            <p:sp>
              <p:nvSpPr>
                <p:cNvPr id="17" name="Freeform 5"/>
                <p:cNvSpPr/>
                <p:nvPr/>
              </p:nvSpPr>
              <p:spPr bwMode="auto">
                <a:xfrm>
                  <a:off x="1973037" y="3755136"/>
                  <a:ext cx="1500959" cy="1693408"/>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solidFill>
                  <a:srgbClr val="C00000"/>
                </a:solidFill>
                <a:ln w="9525" cap="flat">
                  <a:noFill/>
                  <a:prstDash val="solid"/>
                  <a:miter lim="800000"/>
                </a:ln>
              </p:spPr>
              <p:txBody>
                <a:bodyPr vert="horz" wrap="square" lIns="91440" tIns="45720" rIns="91440" bIns="45720" numCol="1" anchor="t" anchorCtr="0" compatLnSpc="1"/>
                <a:lstStyle/>
                <a:p>
                  <a:endParaRPr lang="zh-CN" altLang="en-US" dirty="0">
                    <a:latin typeface="思源黑体" panose="020B0500000000000000" pitchFamily="34" charset="-122"/>
                    <a:ea typeface="思源黑体" panose="020B0500000000000000" pitchFamily="34" charset="-122"/>
                  </a:endParaRPr>
                </a:p>
              </p:txBody>
            </p:sp>
          </p:grpSp>
          <p:sp>
            <p:nvSpPr>
              <p:cNvPr id="2" name="矩形 1"/>
              <p:cNvSpPr/>
              <p:nvPr/>
            </p:nvSpPr>
            <p:spPr>
              <a:xfrm>
                <a:off x="1508899" y="3342029"/>
                <a:ext cx="455673" cy="601666"/>
              </a:xfrm>
              <a:prstGeom prst="rect">
                <a:avLst/>
              </a:prstGeom>
            </p:spPr>
            <p:txBody>
              <a:bodyPr wrap="none">
                <a:spAutoFit/>
              </a:bodyPr>
              <a:lstStyle/>
              <a:p>
                <a:r>
                  <a:rPr lang="en-US" altLang="zh-CN" sz="2800" b="1" dirty="0">
                    <a:solidFill>
                      <a:schemeClr val="bg1"/>
                    </a:solidFill>
                    <a:latin typeface="思源黑体" panose="020B0500000000000000" pitchFamily="34" charset="-122"/>
                    <a:ea typeface="思源黑体" panose="020B0500000000000000" pitchFamily="34" charset="-122"/>
                    <a:sym typeface="+mn-ea"/>
                  </a:rPr>
                  <a:t>1</a:t>
                </a:r>
                <a:endParaRPr lang="zh-CN" altLang="en-US" sz="2800" dirty="0">
                  <a:solidFill>
                    <a:schemeClr val="bg1"/>
                  </a:solidFill>
                  <a:latin typeface="思源黑体" panose="020B0500000000000000" pitchFamily="34" charset="-122"/>
                  <a:ea typeface="思源黑体" panose="020B0500000000000000" pitchFamily="34" charset="-122"/>
                </a:endParaRPr>
              </a:p>
            </p:txBody>
          </p:sp>
        </p:grpSp>
      </p:grpSp>
      <p:grpSp>
        <p:nvGrpSpPr>
          <p:cNvPr id="38" name="组合 37"/>
          <p:cNvGrpSpPr/>
          <p:nvPr/>
        </p:nvGrpSpPr>
        <p:grpSpPr>
          <a:xfrm>
            <a:off x="2099307" y="3955666"/>
            <a:ext cx="4227620" cy="967458"/>
            <a:chOff x="2099307" y="3955666"/>
            <a:chExt cx="4227620" cy="967458"/>
          </a:xfrm>
        </p:grpSpPr>
        <p:sp>
          <p:nvSpPr>
            <p:cNvPr id="12" name="文本框 11"/>
            <p:cNvSpPr txBox="1"/>
            <p:nvPr/>
          </p:nvSpPr>
          <p:spPr>
            <a:xfrm>
              <a:off x="3141440" y="4182204"/>
              <a:ext cx="3185487" cy="369332"/>
            </a:xfrm>
            <a:prstGeom prst="rect">
              <a:avLst/>
            </a:prstGeom>
            <a:noFill/>
          </p:spPr>
          <p:txBody>
            <a:bodyPr wrap="none">
              <a:spAutoFit/>
            </a:bodyPr>
            <a:lstStyle/>
            <a:p>
              <a:pPr>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做好规划，并使之便于操作。</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0" name="组合 19"/>
            <p:cNvGrpSpPr/>
            <p:nvPr/>
          </p:nvGrpSpPr>
          <p:grpSpPr>
            <a:xfrm>
              <a:off x="2099307" y="3955666"/>
              <a:ext cx="857511" cy="967458"/>
              <a:chOff x="1233627" y="3047385"/>
              <a:chExt cx="986077" cy="1112508"/>
            </a:xfrm>
          </p:grpSpPr>
          <p:grpSp>
            <p:nvGrpSpPr>
              <p:cNvPr id="21" name="组合 20"/>
              <p:cNvGrpSpPr/>
              <p:nvPr/>
            </p:nvGrpSpPr>
            <p:grpSpPr>
              <a:xfrm>
                <a:off x="1233627" y="3047385"/>
                <a:ext cx="986077" cy="1112508"/>
                <a:chOff x="1730714" y="3469465"/>
                <a:chExt cx="2003273" cy="2260126"/>
              </a:xfrm>
              <a:effectLst>
                <a:outerShdw blurRad="50800" dist="12700" dir="5400000" algn="ctr" rotWithShape="0">
                  <a:srgbClr val="000000">
                    <a:alpha val="43137"/>
                  </a:srgbClr>
                </a:outerShdw>
              </a:effectLst>
            </p:grpSpPr>
            <p:sp>
              <p:nvSpPr>
                <p:cNvPr id="23" name="Freeform 5"/>
                <p:cNvSpPr/>
                <p:nvPr/>
              </p:nvSpPr>
              <p:spPr bwMode="auto">
                <a:xfrm>
                  <a:off x="1730714" y="3469465"/>
                  <a:ext cx="2003273" cy="2260126"/>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gradFill>
                  <a:gsLst>
                    <a:gs pos="0">
                      <a:schemeClr val="bg1"/>
                    </a:gs>
                    <a:gs pos="100000">
                      <a:schemeClr val="bg1">
                        <a:lumMod val="95000"/>
                      </a:schemeClr>
                    </a:gs>
                  </a:gsLst>
                  <a:lin ang="5400000" scaled="1"/>
                </a:gradFill>
                <a:ln w="22225" cap="flat">
                  <a:gradFill>
                    <a:gsLst>
                      <a:gs pos="0">
                        <a:schemeClr val="bg1">
                          <a:lumMod val="95000"/>
                        </a:schemeClr>
                      </a:gs>
                      <a:gs pos="100000">
                        <a:schemeClr val="bg1"/>
                      </a:gs>
                    </a:gsLst>
                    <a:lin ang="5400000" scaled="1"/>
                  </a:gradFill>
                  <a:prstDash val="solid"/>
                  <a:miter lim="800000"/>
                </a:ln>
                <a:effectLst>
                  <a:outerShdw blurRad="406400" sx="102000" sy="102000" algn="ctr" rotWithShape="0">
                    <a:prstClr val="black">
                      <a:alpha val="15000"/>
                    </a:prstClr>
                  </a:outerShdw>
                </a:effectLst>
              </p:spPr>
              <p:txBody>
                <a:bodyPr vert="horz" wrap="square" lIns="91440" tIns="45720" rIns="91440" bIns="45720" numCol="1" anchor="t" anchorCtr="0" compatLnSpc="1"/>
                <a:lstStyle/>
                <a:p>
                  <a:endParaRPr lang="zh-CN" altLang="en-US" sz="2800">
                    <a:latin typeface="思源黑体" panose="020B0500000000000000" pitchFamily="34" charset="-122"/>
                    <a:ea typeface="思源黑体" panose="020B0500000000000000" pitchFamily="34" charset="-122"/>
                  </a:endParaRPr>
                </a:p>
              </p:txBody>
            </p:sp>
            <p:sp>
              <p:nvSpPr>
                <p:cNvPr id="24" name="Freeform 5"/>
                <p:cNvSpPr/>
                <p:nvPr/>
              </p:nvSpPr>
              <p:spPr bwMode="auto">
                <a:xfrm>
                  <a:off x="1973037" y="3755136"/>
                  <a:ext cx="1500959" cy="1693408"/>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solidFill>
                  <a:srgbClr val="C00000"/>
                </a:solidFill>
                <a:ln w="9525" cap="flat">
                  <a:noFill/>
                  <a:prstDash val="solid"/>
                  <a:miter lim="800000"/>
                </a:ln>
              </p:spPr>
              <p:txBody>
                <a:bodyPr vert="horz" wrap="square" lIns="91440" tIns="45720" rIns="91440" bIns="45720" numCol="1" anchor="t" anchorCtr="0" compatLnSpc="1"/>
                <a:lstStyle/>
                <a:p>
                  <a:endParaRPr lang="zh-CN" altLang="en-US" dirty="0">
                    <a:latin typeface="思源黑体" panose="020B0500000000000000" pitchFamily="34" charset="-122"/>
                    <a:ea typeface="思源黑体" panose="020B0500000000000000" pitchFamily="34" charset="-122"/>
                  </a:endParaRPr>
                </a:p>
              </p:txBody>
            </p:sp>
          </p:grpSp>
          <p:sp>
            <p:nvSpPr>
              <p:cNvPr id="22" name="矩形 21"/>
              <p:cNvSpPr/>
              <p:nvPr/>
            </p:nvSpPr>
            <p:spPr>
              <a:xfrm>
                <a:off x="1508899" y="3342029"/>
                <a:ext cx="455673" cy="601666"/>
              </a:xfrm>
              <a:prstGeom prst="rect">
                <a:avLst/>
              </a:prstGeom>
            </p:spPr>
            <p:txBody>
              <a:bodyPr wrap="none">
                <a:spAutoFit/>
              </a:bodyPr>
              <a:lstStyle/>
              <a:p>
                <a:r>
                  <a:rPr lang="en-US" altLang="zh-CN" sz="2800" b="1" dirty="0">
                    <a:solidFill>
                      <a:schemeClr val="bg1"/>
                    </a:solidFill>
                    <a:latin typeface="思源黑体" panose="020B0500000000000000" pitchFamily="34" charset="-122"/>
                    <a:ea typeface="思源黑体" panose="020B0500000000000000" pitchFamily="34" charset="-122"/>
                    <a:sym typeface="+mn-ea"/>
                  </a:rPr>
                  <a:t>2</a:t>
                </a:r>
                <a:endParaRPr lang="zh-CN" altLang="en-US" sz="2800" dirty="0">
                  <a:solidFill>
                    <a:schemeClr val="bg1"/>
                  </a:solidFill>
                  <a:latin typeface="思源黑体" panose="020B0500000000000000" pitchFamily="34" charset="-122"/>
                  <a:ea typeface="思源黑体" panose="020B0500000000000000" pitchFamily="34" charset="-122"/>
                </a:endParaRPr>
              </a:p>
            </p:txBody>
          </p:sp>
        </p:grpSp>
      </p:grpSp>
      <p:grpSp>
        <p:nvGrpSpPr>
          <p:cNvPr id="35" name="组合 34"/>
          <p:cNvGrpSpPr/>
          <p:nvPr/>
        </p:nvGrpSpPr>
        <p:grpSpPr>
          <a:xfrm>
            <a:off x="6660953" y="2487541"/>
            <a:ext cx="4295212" cy="967458"/>
            <a:chOff x="6969753" y="2584416"/>
            <a:chExt cx="4295212" cy="967458"/>
          </a:xfrm>
        </p:grpSpPr>
        <p:sp>
          <p:nvSpPr>
            <p:cNvPr id="11" name="文本框 10"/>
            <p:cNvSpPr txBox="1"/>
            <p:nvPr/>
          </p:nvSpPr>
          <p:spPr>
            <a:xfrm>
              <a:off x="8079478" y="2810954"/>
              <a:ext cx="3185487" cy="369332"/>
            </a:xfrm>
            <a:prstGeom prst="rect">
              <a:avLst/>
            </a:prstGeom>
            <a:noFill/>
          </p:spPr>
          <p:txBody>
            <a:bodyPr wrap="none">
              <a:spAutoFit/>
            </a:bodyPr>
            <a:lstStyle/>
            <a:p>
              <a:pPr>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开好会，调整好方向和状态。</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5" name="组合 24"/>
            <p:cNvGrpSpPr/>
            <p:nvPr/>
          </p:nvGrpSpPr>
          <p:grpSpPr>
            <a:xfrm>
              <a:off x="6969753" y="2584416"/>
              <a:ext cx="857511" cy="967458"/>
              <a:chOff x="1233627" y="3047385"/>
              <a:chExt cx="986077" cy="1112508"/>
            </a:xfrm>
          </p:grpSpPr>
          <p:grpSp>
            <p:nvGrpSpPr>
              <p:cNvPr id="26" name="组合 25"/>
              <p:cNvGrpSpPr/>
              <p:nvPr/>
            </p:nvGrpSpPr>
            <p:grpSpPr>
              <a:xfrm>
                <a:off x="1233627" y="3047385"/>
                <a:ext cx="986077" cy="1112508"/>
                <a:chOff x="1730714" y="3469465"/>
                <a:chExt cx="2003273" cy="2260126"/>
              </a:xfrm>
              <a:effectLst>
                <a:outerShdw blurRad="50800" dist="12700" dir="5400000" algn="ctr" rotWithShape="0">
                  <a:srgbClr val="000000">
                    <a:alpha val="43137"/>
                  </a:srgbClr>
                </a:outerShdw>
              </a:effectLst>
            </p:grpSpPr>
            <p:sp>
              <p:nvSpPr>
                <p:cNvPr id="28" name="Freeform 5"/>
                <p:cNvSpPr/>
                <p:nvPr/>
              </p:nvSpPr>
              <p:spPr bwMode="auto">
                <a:xfrm>
                  <a:off x="1730714" y="3469465"/>
                  <a:ext cx="2003273" cy="2260126"/>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gradFill>
                  <a:gsLst>
                    <a:gs pos="0">
                      <a:schemeClr val="bg1"/>
                    </a:gs>
                    <a:gs pos="100000">
                      <a:schemeClr val="bg1">
                        <a:lumMod val="95000"/>
                      </a:schemeClr>
                    </a:gs>
                  </a:gsLst>
                  <a:lin ang="5400000" scaled="1"/>
                </a:gradFill>
                <a:ln w="22225" cap="flat">
                  <a:gradFill>
                    <a:gsLst>
                      <a:gs pos="0">
                        <a:schemeClr val="bg1">
                          <a:lumMod val="95000"/>
                        </a:schemeClr>
                      </a:gs>
                      <a:gs pos="100000">
                        <a:schemeClr val="bg1"/>
                      </a:gs>
                    </a:gsLst>
                    <a:lin ang="5400000" scaled="1"/>
                  </a:gradFill>
                  <a:prstDash val="solid"/>
                  <a:miter lim="800000"/>
                </a:ln>
                <a:effectLst>
                  <a:outerShdw blurRad="406400" sx="102000" sy="102000" algn="ctr" rotWithShape="0">
                    <a:prstClr val="black">
                      <a:alpha val="15000"/>
                    </a:prstClr>
                  </a:outerShdw>
                </a:effectLst>
              </p:spPr>
              <p:txBody>
                <a:bodyPr vert="horz" wrap="square" lIns="91440" tIns="45720" rIns="91440" bIns="45720" numCol="1" anchor="t" anchorCtr="0" compatLnSpc="1"/>
                <a:lstStyle/>
                <a:p>
                  <a:endParaRPr lang="zh-CN" altLang="en-US" sz="2800">
                    <a:latin typeface="思源黑体" panose="020B0500000000000000" pitchFamily="34" charset="-122"/>
                    <a:ea typeface="思源黑体" panose="020B0500000000000000" pitchFamily="34" charset="-122"/>
                  </a:endParaRPr>
                </a:p>
              </p:txBody>
            </p:sp>
            <p:sp>
              <p:nvSpPr>
                <p:cNvPr id="29" name="Freeform 5"/>
                <p:cNvSpPr/>
                <p:nvPr/>
              </p:nvSpPr>
              <p:spPr bwMode="auto">
                <a:xfrm>
                  <a:off x="1973037" y="3755136"/>
                  <a:ext cx="1500959" cy="1693408"/>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solidFill>
                  <a:srgbClr val="C00000"/>
                </a:solidFill>
                <a:ln w="9525" cap="flat">
                  <a:noFill/>
                  <a:prstDash val="solid"/>
                  <a:miter lim="800000"/>
                </a:ln>
              </p:spPr>
              <p:txBody>
                <a:bodyPr vert="horz" wrap="square" lIns="91440" tIns="45720" rIns="91440" bIns="45720" numCol="1" anchor="t" anchorCtr="0" compatLnSpc="1"/>
                <a:lstStyle/>
                <a:p>
                  <a:endParaRPr lang="zh-CN" altLang="en-US" dirty="0">
                    <a:latin typeface="思源黑体" panose="020B0500000000000000" pitchFamily="34" charset="-122"/>
                    <a:ea typeface="思源黑体" panose="020B0500000000000000" pitchFamily="34" charset="-122"/>
                  </a:endParaRPr>
                </a:p>
              </p:txBody>
            </p:sp>
          </p:grpSp>
          <p:sp>
            <p:nvSpPr>
              <p:cNvPr id="27" name="矩形 26"/>
              <p:cNvSpPr/>
              <p:nvPr/>
            </p:nvSpPr>
            <p:spPr>
              <a:xfrm>
                <a:off x="1508899" y="3328009"/>
                <a:ext cx="455673" cy="601666"/>
              </a:xfrm>
              <a:prstGeom prst="rect">
                <a:avLst/>
              </a:prstGeom>
            </p:spPr>
            <p:txBody>
              <a:bodyPr wrap="none">
                <a:spAutoFit/>
              </a:bodyPr>
              <a:lstStyle/>
              <a:p>
                <a:r>
                  <a:rPr lang="en-US" altLang="zh-CN" sz="2800" b="1" dirty="0">
                    <a:solidFill>
                      <a:schemeClr val="bg1"/>
                    </a:solidFill>
                    <a:latin typeface="思源黑体" panose="020B0500000000000000" pitchFamily="34" charset="-122"/>
                    <a:ea typeface="思源黑体" panose="020B0500000000000000" pitchFamily="34" charset="-122"/>
                    <a:sym typeface="+mn-ea"/>
                  </a:rPr>
                  <a:t>3</a:t>
                </a:r>
                <a:endParaRPr lang="zh-CN" altLang="en-US" sz="2800" dirty="0">
                  <a:solidFill>
                    <a:schemeClr val="bg1"/>
                  </a:solidFill>
                  <a:latin typeface="思源黑体" panose="020B0500000000000000" pitchFamily="34" charset="-122"/>
                  <a:ea typeface="思源黑体" panose="020B0500000000000000" pitchFamily="34" charset="-122"/>
                </a:endParaRPr>
              </a:p>
            </p:txBody>
          </p:sp>
        </p:grpSp>
      </p:grpSp>
      <p:grpSp>
        <p:nvGrpSpPr>
          <p:cNvPr id="36" name="组合 35"/>
          <p:cNvGrpSpPr/>
          <p:nvPr/>
        </p:nvGrpSpPr>
        <p:grpSpPr>
          <a:xfrm>
            <a:off x="6660953" y="3955666"/>
            <a:ext cx="3192358" cy="967458"/>
            <a:chOff x="6969753" y="3955666"/>
            <a:chExt cx="3192358" cy="967458"/>
          </a:xfrm>
        </p:grpSpPr>
        <p:sp>
          <p:nvSpPr>
            <p:cNvPr id="13" name="文本框 12"/>
            <p:cNvSpPr txBox="1"/>
            <p:nvPr/>
          </p:nvSpPr>
          <p:spPr>
            <a:xfrm>
              <a:off x="8139863" y="4105260"/>
              <a:ext cx="2022248" cy="646331"/>
            </a:xfrm>
            <a:prstGeom prst="rect">
              <a:avLst/>
            </a:prstGeom>
            <a:noFill/>
          </p:spPr>
          <p:txBody>
            <a:bodyPr wrap="square">
              <a:spAutoFit/>
            </a:bodyPr>
            <a:lstStyle/>
            <a:p>
              <a:pPr>
                <a:spcBef>
                  <a:spcPts val="0"/>
                </a:spcBef>
              </a:pPr>
              <a:r>
                <a:rPr lang="zh-CN" altLang="en-US" dirty="0">
                  <a:solidFill>
                    <a:prstClr val="black">
                      <a:lumMod val="85000"/>
                      <a:lumOff val="15000"/>
                    </a:prstClr>
                  </a:solidFill>
                  <a:latin typeface="思源黑体" panose="020B0500000000000000" pitchFamily="34" charset="-122"/>
                  <a:ea typeface="思源黑体" panose="020B0500000000000000" pitchFamily="34" charset="-122"/>
                </a:rPr>
                <a:t>训练好员工，迫使员工成长和进步</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30" name="组合 29"/>
            <p:cNvGrpSpPr/>
            <p:nvPr/>
          </p:nvGrpSpPr>
          <p:grpSpPr>
            <a:xfrm>
              <a:off x="6969753" y="3955666"/>
              <a:ext cx="857511" cy="967458"/>
              <a:chOff x="1233627" y="3047385"/>
              <a:chExt cx="986077" cy="1112508"/>
            </a:xfrm>
          </p:grpSpPr>
          <p:grpSp>
            <p:nvGrpSpPr>
              <p:cNvPr id="31" name="组合 30"/>
              <p:cNvGrpSpPr/>
              <p:nvPr/>
            </p:nvGrpSpPr>
            <p:grpSpPr>
              <a:xfrm>
                <a:off x="1233627" y="3047385"/>
                <a:ext cx="986077" cy="1112508"/>
                <a:chOff x="1730714" y="3469465"/>
                <a:chExt cx="2003273" cy="2260126"/>
              </a:xfrm>
              <a:effectLst>
                <a:outerShdw blurRad="50800" dist="12700" dir="5400000" algn="ctr" rotWithShape="0">
                  <a:srgbClr val="000000">
                    <a:alpha val="43137"/>
                  </a:srgbClr>
                </a:outerShdw>
              </a:effectLst>
            </p:grpSpPr>
            <p:sp>
              <p:nvSpPr>
                <p:cNvPr id="33" name="Freeform 5"/>
                <p:cNvSpPr/>
                <p:nvPr/>
              </p:nvSpPr>
              <p:spPr bwMode="auto">
                <a:xfrm>
                  <a:off x="1730714" y="3469465"/>
                  <a:ext cx="2003273" cy="2260126"/>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gradFill>
                  <a:gsLst>
                    <a:gs pos="0">
                      <a:schemeClr val="bg1"/>
                    </a:gs>
                    <a:gs pos="100000">
                      <a:schemeClr val="bg1">
                        <a:lumMod val="95000"/>
                      </a:schemeClr>
                    </a:gs>
                  </a:gsLst>
                  <a:lin ang="5400000" scaled="1"/>
                </a:gradFill>
                <a:ln w="22225" cap="flat">
                  <a:gradFill>
                    <a:gsLst>
                      <a:gs pos="0">
                        <a:schemeClr val="bg1">
                          <a:lumMod val="95000"/>
                        </a:schemeClr>
                      </a:gs>
                      <a:gs pos="100000">
                        <a:schemeClr val="bg1"/>
                      </a:gs>
                    </a:gsLst>
                    <a:lin ang="5400000" scaled="1"/>
                  </a:gradFill>
                  <a:prstDash val="solid"/>
                  <a:miter lim="800000"/>
                </a:ln>
                <a:effectLst>
                  <a:outerShdw blurRad="406400" sx="102000" sy="102000" algn="ctr" rotWithShape="0">
                    <a:prstClr val="black">
                      <a:alpha val="15000"/>
                    </a:prstClr>
                  </a:outerShdw>
                </a:effectLst>
              </p:spPr>
              <p:txBody>
                <a:bodyPr vert="horz" wrap="square" lIns="91440" tIns="45720" rIns="91440" bIns="45720" numCol="1" anchor="t" anchorCtr="0" compatLnSpc="1"/>
                <a:lstStyle/>
                <a:p>
                  <a:endParaRPr lang="zh-CN" altLang="en-US" sz="2800">
                    <a:latin typeface="思源黑体" panose="020B0500000000000000" pitchFamily="34" charset="-122"/>
                    <a:ea typeface="思源黑体" panose="020B0500000000000000" pitchFamily="34" charset="-122"/>
                  </a:endParaRPr>
                </a:p>
              </p:txBody>
            </p:sp>
            <p:sp>
              <p:nvSpPr>
                <p:cNvPr id="34" name="Freeform 5"/>
                <p:cNvSpPr/>
                <p:nvPr/>
              </p:nvSpPr>
              <p:spPr bwMode="auto">
                <a:xfrm>
                  <a:off x="1973037" y="3755136"/>
                  <a:ext cx="1500959" cy="1693408"/>
                </a:xfrm>
                <a:custGeom>
                  <a:avLst/>
                  <a:gdLst>
                    <a:gd name="T0" fmla="*/ 368 w 654"/>
                    <a:gd name="T1" fmla="*/ 15 h 739"/>
                    <a:gd name="T2" fmla="*/ 491 w 654"/>
                    <a:gd name="T3" fmla="*/ 86 h 739"/>
                    <a:gd name="T4" fmla="*/ 614 w 654"/>
                    <a:gd name="T5" fmla="*/ 157 h 739"/>
                    <a:gd name="T6" fmla="*/ 654 w 654"/>
                    <a:gd name="T7" fmla="*/ 228 h 739"/>
                    <a:gd name="T8" fmla="*/ 654 w 654"/>
                    <a:gd name="T9" fmla="*/ 370 h 739"/>
                    <a:gd name="T10" fmla="*/ 654 w 654"/>
                    <a:gd name="T11" fmla="*/ 512 h 739"/>
                    <a:gd name="T12" fmla="*/ 614 w 654"/>
                    <a:gd name="T13" fmla="*/ 582 h 739"/>
                    <a:gd name="T14" fmla="*/ 491 w 654"/>
                    <a:gd name="T15" fmla="*/ 653 h 739"/>
                    <a:gd name="T16" fmla="*/ 368 w 654"/>
                    <a:gd name="T17" fmla="*/ 724 h 739"/>
                    <a:gd name="T18" fmla="*/ 286 w 654"/>
                    <a:gd name="T19" fmla="*/ 724 h 739"/>
                    <a:gd name="T20" fmla="*/ 163 w 654"/>
                    <a:gd name="T21" fmla="*/ 653 h 739"/>
                    <a:gd name="T22" fmla="*/ 41 w 654"/>
                    <a:gd name="T23" fmla="*/ 582 h 739"/>
                    <a:gd name="T24" fmla="*/ 0 w 654"/>
                    <a:gd name="T25" fmla="*/ 512 h 739"/>
                    <a:gd name="T26" fmla="*/ 0 w 654"/>
                    <a:gd name="T27" fmla="*/ 370 h 739"/>
                    <a:gd name="T28" fmla="*/ 0 w 654"/>
                    <a:gd name="T29" fmla="*/ 228 h 739"/>
                    <a:gd name="T30" fmla="*/ 41 w 654"/>
                    <a:gd name="T31" fmla="*/ 157 h 739"/>
                    <a:gd name="T32" fmla="*/ 163 w 654"/>
                    <a:gd name="T33" fmla="*/ 86 h 739"/>
                    <a:gd name="T34" fmla="*/ 286 w 654"/>
                    <a:gd name="T35" fmla="*/ 15 h 739"/>
                    <a:gd name="T36" fmla="*/ 368 w 654"/>
                    <a:gd name="T37" fmla="*/ 15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4" h="739">
                      <a:moveTo>
                        <a:pt x="368" y="15"/>
                      </a:moveTo>
                      <a:cubicBezTo>
                        <a:pt x="491" y="86"/>
                        <a:pt x="491" y="86"/>
                        <a:pt x="491" y="86"/>
                      </a:cubicBezTo>
                      <a:cubicBezTo>
                        <a:pt x="614" y="157"/>
                        <a:pt x="614" y="157"/>
                        <a:pt x="614" y="157"/>
                      </a:cubicBezTo>
                      <a:cubicBezTo>
                        <a:pt x="640" y="172"/>
                        <a:pt x="654" y="198"/>
                        <a:pt x="654" y="228"/>
                      </a:cubicBezTo>
                      <a:cubicBezTo>
                        <a:pt x="654" y="370"/>
                        <a:pt x="654" y="370"/>
                        <a:pt x="654" y="370"/>
                      </a:cubicBezTo>
                      <a:cubicBezTo>
                        <a:pt x="654" y="512"/>
                        <a:pt x="654" y="512"/>
                        <a:pt x="654" y="512"/>
                      </a:cubicBezTo>
                      <a:cubicBezTo>
                        <a:pt x="654" y="542"/>
                        <a:pt x="640" y="567"/>
                        <a:pt x="614" y="582"/>
                      </a:cubicBezTo>
                      <a:cubicBezTo>
                        <a:pt x="491" y="653"/>
                        <a:pt x="491" y="653"/>
                        <a:pt x="491" y="653"/>
                      </a:cubicBezTo>
                      <a:cubicBezTo>
                        <a:pt x="368" y="724"/>
                        <a:pt x="368" y="724"/>
                        <a:pt x="368" y="724"/>
                      </a:cubicBezTo>
                      <a:cubicBezTo>
                        <a:pt x="342" y="739"/>
                        <a:pt x="312" y="739"/>
                        <a:pt x="286" y="724"/>
                      </a:cubicBezTo>
                      <a:cubicBezTo>
                        <a:pt x="163" y="653"/>
                        <a:pt x="163" y="653"/>
                        <a:pt x="163" y="653"/>
                      </a:cubicBezTo>
                      <a:cubicBezTo>
                        <a:pt x="41" y="582"/>
                        <a:pt x="41" y="582"/>
                        <a:pt x="41" y="582"/>
                      </a:cubicBezTo>
                      <a:cubicBezTo>
                        <a:pt x="15" y="567"/>
                        <a:pt x="0" y="542"/>
                        <a:pt x="0" y="512"/>
                      </a:cubicBezTo>
                      <a:cubicBezTo>
                        <a:pt x="0" y="370"/>
                        <a:pt x="0" y="370"/>
                        <a:pt x="0" y="370"/>
                      </a:cubicBezTo>
                      <a:cubicBezTo>
                        <a:pt x="0" y="228"/>
                        <a:pt x="0" y="228"/>
                        <a:pt x="0" y="228"/>
                      </a:cubicBezTo>
                      <a:cubicBezTo>
                        <a:pt x="0" y="198"/>
                        <a:pt x="15" y="172"/>
                        <a:pt x="41" y="157"/>
                      </a:cubicBezTo>
                      <a:cubicBezTo>
                        <a:pt x="163" y="86"/>
                        <a:pt x="163" y="86"/>
                        <a:pt x="163" y="86"/>
                      </a:cubicBezTo>
                      <a:cubicBezTo>
                        <a:pt x="286" y="15"/>
                        <a:pt x="286" y="15"/>
                        <a:pt x="286" y="15"/>
                      </a:cubicBezTo>
                      <a:cubicBezTo>
                        <a:pt x="312" y="0"/>
                        <a:pt x="342" y="0"/>
                        <a:pt x="368" y="15"/>
                      </a:cubicBezTo>
                      <a:close/>
                    </a:path>
                  </a:pathLst>
                </a:custGeom>
                <a:solidFill>
                  <a:srgbClr val="C00000"/>
                </a:solidFill>
                <a:ln w="9525" cap="flat">
                  <a:noFill/>
                  <a:prstDash val="solid"/>
                  <a:miter lim="800000"/>
                </a:ln>
              </p:spPr>
              <p:txBody>
                <a:bodyPr vert="horz" wrap="square" lIns="91440" tIns="45720" rIns="91440" bIns="45720" numCol="1" anchor="t" anchorCtr="0" compatLnSpc="1"/>
                <a:lstStyle/>
                <a:p>
                  <a:endParaRPr lang="zh-CN" altLang="en-US" dirty="0">
                    <a:latin typeface="思源黑体" panose="020B0500000000000000" pitchFamily="34" charset="-122"/>
                    <a:ea typeface="思源黑体" panose="020B0500000000000000" pitchFamily="34" charset="-122"/>
                  </a:endParaRPr>
                </a:p>
              </p:txBody>
            </p:sp>
          </p:grpSp>
          <p:sp>
            <p:nvSpPr>
              <p:cNvPr id="32" name="矩形 31"/>
              <p:cNvSpPr/>
              <p:nvPr/>
            </p:nvSpPr>
            <p:spPr>
              <a:xfrm>
                <a:off x="1494879" y="3342029"/>
                <a:ext cx="455673" cy="601666"/>
              </a:xfrm>
              <a:prstGeom prst="rect">
                <a:avLst/>
              </a:prstGeom>
            </p:spPr>
            <p:txBody>
              <a:bodyPr wrap="none">
                <a:spAutoFit/>
              </a:bodyPr>
              <a:lstStyle/>
              <a:p>
                <a:r>
                  <a:rPr lang="en-US" altLang="zh-CN" sz="2800" b="1" dirty="0">
                    <a:solidFill>
                      <a:schemeClr val="bg1"/>
                    </a:solidFill>
                    <a:latin typeface="思源黑体" panose="020B0500000000000000" pitchFamily="34" charset="-122"/>
                    <a:ea typeface="思源黑体" panose="020B0500000000000000" pitchFamily="34" charset="-122"/>
                    <a:sym typeface="+mn-ea"/>
                  </a:rPr>
                  <a:t>4</a:t>
                </a:r>
                <a:endParaRPr lang="zh-CN" altLang="en-US" sz="2800" dirty="0">
                  <a:solidFill>
                    <a:schemeClr val="bg1"/>
                  </a:solidFill>
                  <a:latin typeface="思源黑体" panose="020B0500000000000000" pitchFamily="34" charset="-122"/>
                  <a:ea typeface="思源黑体" panose="020B0500000000000000" pitchFamily="34" charset="-122"/>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1000"/>
                            </p:stCondLst>
                            <p:childTnLst>
                              <p:par>
                                <p:cTn id="26" presetID="53" presetClass="entr" presetSubtype="16"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26131" y="0"/>
            <a:ext cx="12218131" cy="6858000"/>
            <a:chOff x="-26131" y="0"/>
            <a:chExt cx="12218131" cy="6858000"/>
          </a:xfrm>
        </p:grpSpPr>
        <p:pic>
          <p:nvPicPr>
            <p:cNvPr id="68" name="图片 67"/>
            <p:cNvPicPr>
              <a:picLocks noChangeAspect="1"/>
            </p:cNvPicPr>
            <p:nvPr/>
          </p:nvPicPr>
          <p:blipFill rotWithShape="1">
            <a:blip r:embed="rId1">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69" name="矩形 68"/>
            <p:cNvSpPr/>
            <p:nvPr/>
          </p:nvSpPr>
          <p:spPr>
            <a:xfrm>
              <a:off x="-26131" y="2643"/>
              <a:ext cx="12191999" cy="6855357"/>
            </a:xfrm>
            <a:prstGeom prst="rect">
              <a:avLst/>
            </a:prstGeom>
            <a:solidFill>
              <a:schemeClr val="bg1">
                <a:alpha val="5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4" name="文本框 3"/>
          <p:cNvSpPr txBox="1"/>
          <p:nvPr/>
        </p:nvSpPr>
        <p:spPr>
          <a:xfrm>
            <a:off x="359884" y="332563"/>
            <a:ext cx="1067921" cy="307777"/>
          </a:xfrm>
          <a:prstGeom prst="rect">
            <a:avLst/>
          </a:prstGeom>
          <a:noFill/>
        </p:spPr>
        <p:txBody>
          <a:bodyPr wrap="none" rtlCol="0">
            <a:spAutoFit/>
          </a:bodyPr>
          <a:lstStyle/>
          <a:p>
            <a:r>
              <a:rPr lang="en-US" altLang="zh-CN" sz="1400" spc="100" dirty="0">
                <a:solidFill>
                  <a:schemeClr val="bg1"/>
                </a:solidFill>
                <a:latin typeface="思源黑体" panose="020B0500000000000000" pitchFamily="34" charset="-122"/>
                <a:ea typeface="思源黑体" panose="020B0500000000000000" pitchFamily="34" charset="-122"/>
              </a:rPr>
              <a:t>SHANQIU</a:t>
            </a:r>
            <a:endParaRPr lang="zh-CN" altLang="en-US" sz="1400" spc="100" dirty="0">
              <a:solidFill>
                <a:schemeClr val="bg1"/>
              </a:solidFill>
              <a:latin typeface="思源黑体" panose="020B0500000000000000" pitchFamily="34" charset="-122"/>
              <a:ea typeface="思源黑体" panose="020B0500000000000000" pitchFamily="34" charset="-122"/>
            </a:endParaRPr>
          </a:p>
        </p:txBody>
      </p:sp>
      <p:grpSp>
        <p:nvGrpSpPr>
          <p:cNvPr id="5" name="组合 4"/>
          <p:cNvGrpSpPr/>
          <p:nvPr/>
        </p:nvGrpSpPr>
        <p:grpSpPr>
          <a:xfrm>
            <a:off x="-107032" y="-33912"/>
            <a:ext cx="3411036" cy="5646561"/>
            <a:chOff x="-1" y="0"/>
            <a:chExt cx="4718252" cy="5607670"/>
          </a:xfrm>
        </p:grpSpPr>
        <p:sp>
          <p:nvSpPr>
            <p:cNvPr id="6" name="斜纹 5"/>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7" name="等腰三角形 6"/>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 name="斜纹 7"/>
            <p:cNvSpPr/>
            <p:nvPr/>
          </p:nvSpPr>
          <p:spPr>
            <a:xfrm>
              <a:off x="0" y="0"/>
              <a:ext cx="3473652" cy="4128456"/>
            </a:xfrm>
            <a:prstGeom prst="diagStripe">
              <a:avLst>
                <a:gd name="adj" fmla="val 74472"/>
              </a:avLst>
            </a:prstGeom>
            <a:gradFill>
              <a:gsLst>
                <a:gs pos="2000">
                  <a:schemeClr val="bg1">
                    <a:alpha val="0"/>
                  </a:schemeClr>
                </a:gs>
                <a:gs pos="100000">
                  <a:schemeClr val="bg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grpSp>
        <p:nvGrpSpPr>
          <p:cNvPr id="9" name="组合 8"/>
          <p:cNvGrpSpPr/>
          <p:nvPr/>
        </p:nvGrpSpPr>
        <p:grpSpPr>
          <a:xfrm rot="10800000">
            <a:off x="8710830" y="1092199"/>
            <a:ext cx="3483067" cy="5765799"/>
            <a:chOff x="-1" y="0"/>
            <a:chExt cx="4718252" cy="5607670"/>
          </a:xfrm>
        </p:grpSpPr>
        <p:sp>
          <p:nvSpPr>
            <p:cNvPr id="10" name="斜纹 9"/>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11" name="等腰三角形 10"/>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12" name="斜纹 11"/>
            <p:cNvSpPr/>
            <p:nvPr/>
          </p:nvSpPr>
          <p:spPr>
            <a:xfrm>
              <a:off x="0" y="0"/>
              <a:ext cx="3473652" cy="4128456"/>
            </a:xfrm>
            <a:prstGeom prst="diagStripe">
              <a:avLst>
                <a:gd name="adj" fmla="val 74472"/>
              </a:avLst>
            </a:prstGeom>
            <a:gradFill>
              <a:gsLst>
                <a:gs pos="0">
                  <a:schemeClr val="bg1">
                    <a:alpha val="41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sp>
        <p:nvSpPr>
          <p:cNvPr id="13" name="文本框 12"/>
          <p:cNvSpPr txBox="1"/>
          <p:nvPr/>
        </p:nvSpPr>
        <p:spPr>
          <a:xfrm>
            <a:off x="3646931" y="2920881"/>
            <a:ext cx="5006499" cy="1446550"/>
          </a:xfrm>
          <a:prstGeom prst="rect">
            <a:avLst/>
          </a:prstGeom>
          <a:noFill/>
        </p:spPr>
        <p:txBody>
          <a:bodyPr wrap="none" rtlCol="0" anchor="ctr">
            <a:spAutoFit/>
          </a:bodyPr>
          <a:lstStyle>
            <a:defPPr>
              <a:defRPr lang="zh-CN"/>
            </a:defPPr>
            <a:lvl1pPr>
              <a:defRPr sz="4800" spc="600">
                <a:solidFill>
                  <a:srgbClr val="245188"/>
                </a:solidFill>
                <a:effectLst>
                  <a:outerShdw blurRad="127000" dist="63500" dir="2700000" algn="tl" rotWithShape="0">
                    <a:schemeClr val="accent1">
                      <a:alpha val="40000"/>
                    </a:schemeClr>
                  </a:outerShdw>
                </a:effectLst>
                <a:latin typeface="+mj-ea"/>
                <a:ea typeface="+mj-ea"/>
              </a:defRPr>
            </a:lvl1pPr>
          </a:lstStyle>
          <a:p>
            <a:pPr algn="ctr"/>
            <a:r>
              <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rPr>
              <a:t>如何管理</a:t>
            </a:r>
            <a:endParaRPr lang="zh-CN" altLang="en-US" sz="8800" b="1" dirty="0">
              <a:solidFill>
                <a:schemeClr val="tx1">
                  <a:lumMod val="85000"/>
                  <a:lumOff val="15000"/>
                </a:schemeClr>
              </a:solidFill>
              <a:effectLst>
                <a:outerShdw blurRad="127000" dist="63500" dir="2700000" algn="tl" rotWithShape="0">
                  <a:schemeClr val="accent1">
                    <a:alpha val="20000"/>
                  </a:schemeClr>
                </a:outerShdw>
              </a:effectLst>
              <a:latin typeface="思源黑体" panose="020B0500000000000000" pitchFamily="34" charset="-122"/>
              <a:ea typeface="思源黑体" panose="020B0500000000000000" pitchFamily="34" charset="-122"/>
            </a:endParaRPr>
          </a:p>
        </p:txBody>
      </p:sp>
      <p:sp>
        <p:nvSpPr>
          <p:cNvPr id="14" name="文本框 13"/>
          <p:cNvSpPr txBox="1"/>
          <p:nvPr/>
        </p:nvSpPr>
        <p:spPr>
          <a:xfrm>
            <a:off x="3498305" y="4317323"/>
            <a:ext cx="5023337" cy="461665"/>
          </a:xfrm>
          <a:prstGeom prst="rect">
            <a:avLst/>
          </a:prstGeom>
          <a:noFill/>
        </p:spPr>
        <p:txBody>
          <a:bodyPr wrap="square" rtlCol="0">
            <a:spAutoFit/>
          </a:bodyPr>
          <a:lstStyle>
            <a:defPPr>
              <a:defRPr lang="zh-CN"/>
            </a:defPPr>
          </a:lstStyle>
          <a:p>
            <a:pPr algn="dist"/>
            <a:r>
              <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rPr>
              <a:t>How to manage</a:t>
            </a:r>
            <a:endPar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sp>
        <p:nvSpPr>
          <p:cNvPr id="15" name="文本框 14"/>
          <p:cNvSpPr txBox="1"/>
          <p:nvPr/>
        </p:nvSpPr>
        <p:spPr>
          <a:xfrm>
            <a:off x="5399334" y="1586760"/>
            <a:ext cx="1393331" cy="1323439"/>
          </a:xfrm>
          <a:prstGeom prst="rect">
            <a:avLst/>
          </a:prstGeom>
          <a:noFill/>
        </p:spPr>
        <p:txBody>
          <a:bodyPr wrap="none" rtlCol="0" anchor="ctr">
            <a:spAutoFit/>
          </a:bodyPr>
          <a:lstStyle>
            <a:defPPr>
              <a:defRPr lang="zh-CN"/>
            </a:defPPr>
            <a:lvl1pPr algn="ctr">
              <a:defRPr sz="8000" b="1" i="1">
                <a:ln w="19050">
                  <a:solidFill>
                    <a:schemeClr val="accent2"/>
                  </a:solidFill>
                </a:ln>
                <a:noFill/>
              </a:defRPr>
            </a:lvl1pPr>
          </a:lstStyle>
          <a:p>
            <a:r>
              <a:rPr lang="en-US" altLang="zh-CN" dirty="0">
                <a:ln w="19050">
                  <a:noFill/>
                </a:ln>
                <a:solidFill>
                  <a:srgbClr val="C00000"/>
                </a:solidFill>
                <a:latin typeface="思源黑体" panose="020B0500000000000000" pitchFamily="34" charset="-122"/>
                <a:ea typeface="思源黑体" panose="020B0500000000000000" pitchFamily="34" charset="-122"/>
              </a:rPr>
              <a:t>03</a:t>
            </a:r>
            <a:endParaRPr lang="zh-CN" altLang="en-US" dirty="0">
              <a:ln w="19050">
                <a:noFill/>
              </a:ln>
              <a:solidFill>
                <a:srgbClr val="C00000"/>
              </a:solidFill>
              <a:latin typeface="思源黑体" panose="020B0500000000000000" pitchFamily="34" charset="-122"/>
              <a:ea typeface="思源黑体" panose="020B0500000000000000" pitchFamily="34" charset="-122"/>
            </a:endParaRPr>
          </a:p>
        </p:txBody>
      </p:sp>
      <p:grpSp>
        <p:nvGrpSpPr>
          <p:cNvPr id="16" name="组合 15"/>
          <p:cNvGrpSpPr/>
          <p:nvPr/>
        </p:nvGrpSpPr>
        <p:grpSpPr>
          <a:xfrm>
            <a:off x="3716464" y="2349809"/>
            <a:ext cx="4759070" cy="0"/>
            <a:chOff x="3697817" y="2924928"/>
            <a:chExt cx="4759070" cy="0"/>
          </a:xfrm>
        </p:grpSpPr>
        <p:cxnSp>
          <p:nvCxnSpPr>
            <p:cNvPr id="17" name="直接连接符 16"/>
            <p:cNvCxnSpPr/>
            <p:nvPr/>
          </p:nvCxnSpPr>
          <p:spPr>
            <a:xfrm flipH="1">
              <a:off x="369781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86515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flipH="1">
            <a:off x="11440795" y="322897"/>
            <a:ext cx="292418" cy="191379"/>
            <a:chOff x="676275" y="504825"/>
            <a:chExt cx="468630" cy="306705"/>
          </a:xfrm>
          <a:solidFill>
            <a:schemeClr val="accent2"/>
          </a:solidFill>
        </p:grpSpPr>
        <p:sp>
          <p:nvSpPr>
            <p:cNvPr id="20" name="矩形 19"/>
            <p:cNvSpPr/>
            <p:nvPr/>
          </p:nvSpPr>
          <p:spPr>
            <a:xfrm>
              <a:off x="676275"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1" name="矩形 20"/>
            <p:cNvSpPr/>
            <p:nvPr/>
          </p:nvSpPr>
          <p:spPr>
            <a:xfrm>
              <a:off x="848677"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2" name="矩形 21"/>
            <p:cNvSpPr/>
            <p:nvPr/>
          </p:nvSpPr>
          <p:spPr>
            <a:xfrm>
              <a:off x="1021080"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3" name="矩形 22"/>
            <p:cNvSpPr/>
            <p:nvPr/>
          </p:nvSpPr>
          <p:spPr>
            <a:xfrm>
              <a:off x="676275"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24" name="矩形 23"/>
            <p:cNvSpPr/>
            <p:nvPr/>
          </p:nvSpPr>
          <p:spPr>
            <a:xfrm>
              <a:off x="848678"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98351" y="1324562"/>
            <a:ext cx="2251731" cy="461665"/>
          </a:xfrm>
          <a:prstGeom prst="rect">
            <a:avLst/>
          </a:prstGeom>
          <a:noFill/>
        </p:spPr>
        <p:txBody>
          <a:bodyPr wrap="square">
            <a:spAutoFit/>
          </a:bodyPr>
          <a:lstStyle/>
          <a:p>
            <a:r>
              <a:rPr lang="zh-CN" altLang="en-US" sz="2400" b="1" dirty="0">
                <a:solidFill>
                  <a:srgbClr val="C00000"/>
                </a:solidFill>
                <a:latin typeface="思源黑体" panose="020B0500000000000000" pitchFamily="34" charset="-122"/>
                <a:ea typeface="思源黑体" panose="020B0500000000000000" pitchFamily="34" charset="-122"/>
              </a:rPr>
              <a:t>管理诠释</a:t>
            </a:r>
            <a:endParaRPr lang="zh-CN" altLang="en-US" sz="2400" dirty="0">
              <a:solidFill>
                <a:srgbClr val="C00000"/>
              </a:solidFill>
              <a:latin typeface="思源黑体" panose="020B0500000000000000" pitchFamily="34" charset="-122"/>
              <a:ea typeface="思源黑体" panose="020B0500000000000000" pitchFamily="34" charset="-122"/>
            </a:endParaRPr>
          </a:p>
        </p:txBody>
      </p:sp>
      <p:sp>
        <p:nvSpPr>
          <p:cNvPr id="9" name="文本框 8"/>
          <p:cNvSpPr txBox="1"/>
          <p:nvPr/>
        </p:nvSpPr>
        <p:spPr>
          <a:xfrm>
            <a:off x="2045708" y="3184690"/>
            <a:ext cx="2251731" cy="400110"/>
          </a:xfrm>
          <a:prstGeom prst="rect">
            <a:avLst/>
          </a:prstGeom>
          <a:noFill/>
        </p:spPr>
        <p:txBody>
          <a:bodyPr wrap="square">
            <a:spAutoFit/>
          </a:bodyPr>
          <a:lstStyle/>
          <a:p>
            <a:r>
              <a:rPr lang="zh-TW" altLang="en-US" sz="2000" b="1" dirty="0">
                <a:solidFill>
                  <a:schemeClr val="tx1">
                    <a:lumMod val="85000"/>
                    <a:lumOff val="15000"/>
                  </a:schemeClr>
                </a:solidFill>
                <a:latin typeface="思源黑体" panose="020B0500000000000000" pitchFamily="34" charset="-122"/>
                <a:ea typeface="思源黑体" panose="020B0500000000000000" pitchFamily="34" charset="-122"/>
              </a:rPr>
              <a:t>管理</a:t>
            </a: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的</a:t>
            </a:r>
            <a:r>
              <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4 R</a:t>
            </a: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原则</a:t>
            </a:r>
            <a:r>
              <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a:t>
            </a:r>
            <a:endPar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13" name="组合 12"/>
          <p:cNvGrpSpPr/>
          <p:nvPr/>
        </p:nvGrpSpPr>
        <p:grpSpPr>
          <a:xfrm>
            <a:off x="-474562" y="283279"/>
            <a:ext cx="2646878" cy="595364"/>
            <a:chOff x="-474562" y="283279"/>
            <a:chExt cx="3581852" cy="595364"/>
          </a:xfrm>
        </p:grpSpPr>
        <p:sp>
          <p:nvSpPr>
            <p:cNvPr id="14" name="平行四边形 13"/>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5" name="平行四边形 14"/>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6" name="文本框 15"/>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7" name="矩形 16"/>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 name="矩形 1"/>
          <p:cNvSpPr/>
          <p:nvPr/>
        </p:nvSpPr>
        <p:spPr>
          <a:xfrm>
            <a:off x="2072523" y="3951897"/>
            <a:ext cx="3851864" cy="4764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anose="05000000000000000000" pitchFamily="2" charset="2"/>
              <a:buNone/>
            </a:pPr>
            <a:r>
              <a:rPr lang="zh-CN" altLang="en-US">
                <a:solidFill>
                  <a:schemeClr val="bg1"/>
                </a:solidFill>
                <a:latin typeface="思源黑体" panose="020B0500000000000000" pitchFamily="34" charset="-122"/>
                <a:ea typeface="思源黑体" panose="020B0500000000000000" pitchFamily="34" charset="-122"/>
              </a:rPr>
              <a:t>找对的人</a:t>
            </a:r>
            <a:r>
              <a:rPr lang="zh-TW" altLang="en-US">
                <a:solidFill>
                  <a:schemeClr val="bg1"/>
                </a:solidFill>
                <a:latin typeface="思源黑体" panose="020B0500000000000000" pitchFamily="34" charset="-122"/>
                <a:ea typeface="思源黑体" panose="020B0500000000000000" pitchFamily="34" charset="-122"/>
              </a:rPr>
              <a:t>找</a:t>
            </a:r>
            <a:r>
              <a:rPr lang="en-US" altLang="zh-CN">
                <a:solidFill>
                  <a:schemeClr val="bg1"/>
                </a:solidFill>
                <a:latin typeface="思源黑体" panose="020B0500000000000000" pitchFamily="34" charset="-122"/>
                <a:ea typeface="思源黑体" panose="020B0500000000000000" pitchFamily="34" charset="-122"/>
              </a:rPr>
              <a:t>Right People</a:t>
            </a:r>
            <a:endParaRPr lang="en-US" altLang="zh-CN" dirty="0">
              <a:solidFill>
                <a:schemeClr val="bg1"/>
              </a:solidFill>
              <a:latin typeface="思源黑体" panose="020B0500000000000000" pitchFamily="34" charset="-122"/>
              <a:ea typeface="思源黑体" panose="020B0500000000000000" pitchFamily="34" charset="-122"/>
            </a:endParaRPr>
          </a:p>
        </p:txBody>
      </p:sp>
      <p:sp>
        <p:nvSpPr>
          <p:cNvPr id="22" name="矩形 21"/>
          <p:cNvSpPr/>
          <p:nvPr/>
        </p:nvSpPr>
        <p:spPr>
          <a:xfrm>
            <a:off x="6805350" y="4803956"/>
            <a:ext cx="3754328" cy="4764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Font typeface="Wingdings" panose="05000000000000000000" pitchFamily="2" charset="2"/>
              <a:buNone/>
            </a:pPr>
            <a:r>
              <a:rPr lang="zh-TW" altLang="en-US" dirty="0">
                <a:solidFill>
                  <a:schemeClr val="bg1"/>
                </a:solidFill>
                <a:latin typeface="思源黑体" panose="020B0500000000000000" pitchFamily="34" charset="-122"/>
                <a:ea typeface="思源黑体" panose="020B0500000000000000" pitchFamily="34" charset="-122"/>
              </a:rPr>
              <a:t>放在</a:t>
            </a:r>
            <a:r>
              <a:rPr lang="en-US" altLang="zh-CN" dirty="0" err="1">
                <a:solidFill>
                  <a:schemeClr val="bg1"/>
                </a:solidFill>
                <a:latin typeface="思源黑体" panose="020B0500000000000000" pitchFamily="34" charset="-122"/>
                <a:ea typeface="思源黑体" panose="020B0500000000000000" pitchFamily="34" charset="-122"/>
              </a:rPr>
              <a:t>ght</a:t>
            </a:r>
            <a:r>
              <a:rPr lang="en-US" altLang="zh-CN" dirty="0">
                <a:solidFill>
                  <a:schemeClr val="bg1"/>
                </a:solidFill>
                <a:latin typeface="思源黑体" panose="020B0500000000000000" pitchFamily="34" charset="-122"/>
                <a:ea typeface="思源黑体" panose="020B0500000000000000" pitchFamily="34" charset="-122"/>
              </a:rPr>
              <a:t> Position</a:t>
            </a:r>
            <a:endParaRPr lang="en-US" altLang="zh-CN" dirty="0">
              <a:solidFill>
                <a:schemeClr val="bg1"/>
              </a:solidFill>
              <a:latin typeface="思源黑体" panose="020B0500000000000000" pitchFamily="34" charset="-122"/>
              <a:ea typeface="思源黑体" panose="020B0500000000000000" pitchFamily="34" charset="-122"/>
            </a:endParaRPr>
          </a:p>
        </p:txBody>
      </p:sp>
      <p:sp>
        <p:nvSpPr>
          <p:cNvPr id="23" name="矩形 22"/>
          <p:cNvSpPr/>
          <p:nvPr/>
        </p:nvSpPr>
        <p:spPr>
          <a:xfrm>
            <a:off x="6805350" y="3951897"/>
            <a:ext cx="3754328" cy="4764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bg1"/>
                </a:solidFill>
                <a:latin typeface="思源黑体" panose="020B0500000000000000" pitchFamily="34" charset="-122"/>
                <a:ea typeface="思源黑体" panose="020B0500000000000000" pitchFamily="34" charset="-122"/>
              </a:rPr>
              <a:t>放用</a:t>
            </a:r>
            <a:r>
              <a:rPr lang="en-US" altLang="zh-CN" dirty="0">
                <a:solidFill>
                  <a:schemeClr val="bg1"/>
                </a:solidFill>
                <a:latin typeface="思源黑体" panose="020B0500000000000000" pitchFamily="34" charset="-122"/>
                <a:ea typeface="思源黑体" panose="020B0500000000000000" pitchFamily="34" charset="-122"/>
              </a:rPr>
              <a:t>Right Ways</a:t>
            </a:r>
            <a:endParaRPr lang="en-US" altLang="zh-CN" dirty="0">
              <a:solidFill>
                <a:schemeClr val="bg1"/>
              </a:solidFill>
              <a:latin typeface="思源黑体" panose="020B0500000000000000" pitchFamily="34" charset="-122"/>
              <a:ea typeface="思源黑体" panose="020B0500000000000000" pitchFamily="34" charset="-122"/>
            </a:endParaRPr>
          </a:p>
        </p:txBody>
      </p:sp>
      <p:sp>
        <p:nvSpPr>
          <p:cNvPr id="24" name="矩形 23"/>
          <p:cNvSpPr/>
          <p:nvPr/>
        </p:nvSpPr>
        <p:spPr>
          <a:xfrm>
            <a:off x="2072523" y="4803956"/>
            <a:ext cx="3851864" cy="47645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a:solidFill>
                  <a:schemeClr val="bg1"/>
                </a:solidFill>
                <a:latin typeface="思源黑体" panose="020B0500000000000000" pitchFamily="34" charset="-122"/>
                <a:ea typeface="思源黑体" panose="020B0500000000000000" pitchFamily="34" charset="-122"/>
              </a:rPr>
              <a:t>放去做</a:t>
            </a:r>
            <a:r>
              <a:rPr lang="en-US" altLang="zh-CN" dirty="0" err="1">
                <a:solidFill>
                  <a:schemeClr val="bg1"/>
                </a:solidFill>
                <a:latin typeface="思源黑体" panose="020B0500000000000000" pitchFamily="34" charset="-122"/>
                <a:ea typeface="思源黑体" panose="020B0500000000000000" pitchFamily="34" charset="-122"/>
              </a:rPr>
              <a:t>ight</a:t>
            </a:r>
            <a:r>
              <a:rPr lang="en-US" altLang="zh-CN" dirty="0">
                <a:solidFill>
                  <a:schemeClr val="bg1"/>
                </a:solidFill>
                <a:latin typeface="思源黑体" panose="020B0500000000000000" pitchFamily="34" charset="-122"/>
                <a:ea typeface="思源黑体" panose="020B0500000000000000" pitchFamily="34" charset="-122"/>
              </a:rPr>
              <a:t> Things</a:t>
            </a:r>
            <a:endParaRPr lang="en-US" altLang="zh-CN" dirty="0">
              <a:solidFill>
                <a:schemeClr val="bg1"/>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2124801" y="2009147"/>
            <a:ext cx="3747307" cy="729704"/>
            <a:chOff x="1055854" y="2229412"/>
            <a:chExt cx="3747307" cy="729704"/>
          </a:xfrm>
        </p:grpSpPr>
        <p:sp>
          <p:nvSpPr>
            <p:cNvPr id="5" name="文本框 4"/>
            <p:cNvSpPr txBox="1"/>
            <p:nvPr/>
          </p:nvSpPr>
          <p:spPr>
            <a:xfrm>
              <a:off x="1902311" y="2394209"/>
              <a:ext cx="2900850" cy="400110"/>
            </a:xfrm>
            <a:prstGeom prst="rect">
              <a:avLst/>
            </a:prstGeom>
            <a:noFill/>
          </p:spPr>
          <p:txBody>
            <a:bodyPr wrap="square">
              <a:spAutoFit/>
            </a:bodyPr>
            <a:lstStyle/>
            <a:p>
              <a:r>
                <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a:t>
              </a: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管（事）</a:t>
              </a:r>
              <a:r>
                <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 </a:t>
              </a: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理（人）</a:t>
              </a:r>
              <a:endPar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5" name="六边形 24"/>
            <p:cNvSpPr/>
            <p:nvPr/>
          </p:nvSpPr>
          <p:spPr>
            <a:xfrm>
              <a:off x="1055854" y="2229412"/>
              <a:ext cx="846457" cy="729704"/>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chemeClr val="bg1"/>
                  </a:solidFill>
                  <a:latin typeface="思源黑体" panose="020B0500000000000000" pitchFamily="34" charset="-122"/>
                  <a:ea typeface="思源黑体" panose="020B0500000000000000" pitchFamily="34" charset="-122"/>
                </a:rPr>
                <a:t>管理</a:t>
              </a:r>
              <a:endParaRPr lang="zh-CN" altLang="en-US">
                <a:solidFill>
                  <a:schemeClr val="bg1"/>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0-#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7" grpId="0"/>
      <p:bldP spid="2" grpId="0" animBg="1"/>
      <p:bldP spid="22" grpId="0" animBg="1"/>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3760980" y="2606890"/>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a:t>
            </a:r>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1</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）“管”蕴含着权力，体现的是指挥与服从；</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3" name="文本框 2"/>
          <p:cNvSpPr txBox="1"/>
          <p:nvPr/>
        </p:nvSpPr>
        <p:spPr>
          <a:xfrm>
            <a:off x="2026245" y="1409333"/>
            <a:ext cx="1826141"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管字诠释</a:t>
            </a:r>
            <a:endParaRPr lang="zh-CN" altLang="en-US" dirty="0"/>
          </a:p>
        </p:txBody>
      </p:sp>
      <p:sp>
        <p:nvSpPr>
          <p:cNvPr id="8" name="文本框 7"/>
          <p:cNvSpPr txBox="1"/>
          <p:nvPr/>
        </p:nvSpPr>
        <p:spPr>
          <a:xfrm>
            <a:off x="1877065" y="2053644"/>
            <a:ext cx="3767831" cy="400110"/>
          </a:xfrm>
          <a:prstGeom prst="rect">
            <a:avLst/>
          </a:prstGeom>
          <a:noFill/>
        </p:spPr>
        <p:txBody>
          <a:bodyPr wrap="square">
            <a:spAutoFit/>
          </a:bodyPr>
          <a:lstStyle/>
          <a:p>
            <a:r>
              <a:rPr kumimoji="0" lang="en-US" altLang="zh-CN" sz="2000" b="1" dirty="0">
                <a:solidFill>
                  <a:schemeClr val="tx1">
                    <a:lumMod val="75000"/>
                    <a:lumOff val="25000"/>
                  </a:schemeClr>
                </a:solidFill>
                <a:latin typeface="思源黑体" panose="020B0500000000000000" pitchFamily="34" charset="-122"/>
                <a:ea typeface="思源黑体" panose="020B0500000000000000" pitchFamily="34" charset="-122"/>
              </a:rPr>
              <a:t>“</a:t>
            </a:r>
            <a:r>
              <a:rPr kumimoji="0" lang="zh-CN" altLang="en-US" sz="2000" b="1" dirty="0">
                <a:solidFill>
                  <a:schemeClr val="tx1">
                    <a:lumMod val="75000"/>
                    <a:lumOff val="25000"/>
                  </a:schemeClr>
                </a:solidFill>
                <a:latin typeface="思源黑体" panose="020B0500000000000000" pitchFamily="34" charset="-122"/>
                <a:ea typeface="思源黑体" panose="020B0500000000000000" pitchFamily="34" charset="-122"/>
              </a:rPr>
              <a:t>管</a:t>
            </a:r>
            <a:r>
              <a:rPr kumimoji="0" lang="en-US" altLang="zh-CN" sz="2000" b="1" dirty="0">
                <a:solidFill>
                  <a:schemeClr val="tx1">
                    <a:lumMod val="75000"/>
                    <a:lumOff val="25000"/>
                  </a:schemeClr>
                </a:solidFill>
                <a:latin typeface="思源黑体" panose="020B0500000000000000" pitchFamily="34" charset="-122"/>
                <a:ea typeface="思源黑体" panose="020B0500000000000000" pitchFamily="34" charset="-122"/>
              </a:rPr>
              <a:t>”</a:t>
            </a:r>
            <a:r>
              <a:rPr kumimoji="0" lang="zh-CN" altLang="en-US" sz="2000" b="1" dirty="0">
                <a:solidFill>
                  <a:schemeClr val="tx1">
                    <a:lumMod val="75000"/>
                    <a:lumOff val="25000"/>
                  </a:schemeClr>
                </a:solidFill>
                <a:latin typeface="思源黑体" panose="020B0500000000000000" pitchFamily="34" charset="-122"/>
                <a:ea typeface="思源黑体" panose="020B0500000000000000" pitchFamily="34" charset="-122"/>
              </a:rPr>
              <a:t>就是要：管住管好；</a:t>
            </a:r>
            <a:endParaRPr kumimoji="0" lang="zh-CN" altLang="en-US" dirty="0">
              <a:solidFill>
                <a:schemeClr val="tx1">
                  <a:lumMod val="75000"/>
                  <a:lumOff val="25000"/>
                </a:schemeClr>
              </a:solidFill>
              <a:latin typeface="思源黑体" panose="020B0500000000000000" pitchFamily="34" charset="-122"/>
              <a:ea typeface="思源黑体" panose="020B0500000000000000" pitchFamily="34" charset="-122"/>
            </a:endParaRPr>
          </a:p>
        </p:txBody>
      </p:sp>
      <p:sp>
        <p:nvSpPr>
          <p:cNvPr id="10" name="文本框 9"/>
          <p:cNvSpPr txBox="1"/>
          <p:nvPr/>
        </p:nvSpPr>
        <p:spPr>
          <a:xfrm>
            <a:off x="2026245" y="5217834"/>
            <a:ext cx="8838309" cy="461665"/>
          </a:xfrm>
          <a:prstGeom prst="rect">
            <a:avLst/>
          </a:prstGeom>
          <a:noFill/>
        </p:spPr>
        <p:txBody>
          <a:bodyPr wrap="square">
            <a:spAutoFit/>
          </a:bodyPr>
          <a:lstStyle/>
          <a:p>
            <a:r>
              <a:rPr kumimoji="0" lang="zh-CN" altLang="en-US" sz="2400" b="1" dirty="0">
                <a:solidFill>
                  <a:srgbClr val="C00000"/>
                </a:solidFill>
                <a:latin typeface="思源黑体" panose="020B0500000000000000" pitchFamily="34" charset="-122"/>
                <a:ea typeface="思源黑体" panose="020B0500000000000000" pitchFamily="34" charset="-122"/>
              </a:rPr>
              <a:t>“管”之道在于</a:t>
            </a:r>
            <a:r>
              <a:rPr lang="zh-CN" altLang="en-US" sz="2400" b="1" dirty="0">
                <a:solidFill>
                  <a:srgbClr val="C00000"/>
                </a:solidFill>
                <a:latin typeface="思源黑体" panose="020B0500000000000000" pitchFamily="34" charset="-122"/>
                <a:ea typeface="思源黑体" panose="020B0500000000000000" pitchFamily="34" charset="-122"/>
              </a:rPr>
              <a:t>对事不对人，就要求对事要按制度来办。</a:t>
            </a:r>
            <a:endParaRPr kumimoji="0" lang="zh-CN" altLang="en-US" sz="2400" b="1" dirty="0">
              <a:solidFill>
                <a:srgbClr val="C00000"/>
              </a:solidFill>
              <a:latin typeface="思源黑体" panose="020B0500000000000000" pitchFamily="34" charset="-122"/>
              <a:ea typeface="思源黑体" panose="020B0500000000000000" pitchFamily="34" charset="-122"/>
            </a:endParaRPr>
          </a:p>
        </p:txBody>
      </p:sp>
      <p:grpSp>
        <p:nvGrpSpPr>
          <p:cNvPr id="5" name="组合 4"/>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9" name="文本框 8"/>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2" name="六边形 11"/>
          <p:cNvSpPr/>
          <p:nvPr/>
        </p:nvSpPr>
        <p:spPr>
          <a:xfrm>
            <a:off x="1717549" y="2837723"/>
            <a:ext cx="1569375" cy="135290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a:solidFill>
                  <a:schemeClr val="bg1"/>
                </a:solidFill>
                <a:latin typeface="思源黑体" panose="020B0500000000000000" pitchFamily="34" charset="-122"/>
                <a:ea typeface="思源黑体" panose="020B0500000000000000" pitchFamily="34" charset="-122"/>
              </a:rPr>
              <a:t>管</a:t>
            </a:r>
            <a:endParaRPr lang="zh-CN" altLang="en-US" sz="5400" dirty="0">
              <a:solidFill>
                <a:schemeClr val="bg1"/>
              </a:solidFill>
            </a:endParaRPr>
          </a:p>
        </p:txBody>
      </p:sp>
      <p:sp>
        <p:nvSpPr>
          <p:cNvPr id="17" name="矩形 16"/>
          <p:cNvSpPr/>
          <p:nvPr/>
        </p:nvSpPr>
        <p:spPr>
          <a:xfrm>
            <a:off x="3760980" y="3259157"/>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a:t>
            </a:r>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2</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）要把“管”的工作做好，需要的是权责界定的清晰和指令流程的通畅。</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8" name="矩形 17"/>
          <p:cNvSpPr/>
          <p:nvPr/>
        </p:nvSpPr>
        <p:spPr>
          <a:xfrm>
            <a:off x="3760980" y="3899042"/>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a:t>
            </a:r>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3</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）支持“管”的是一套制度。</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p:bldP spid="8" grpId="0"/>
      <p:bldP spid="10" grpId="0"/>
      <p:bldP spid="11" grpId="0"/>
      <p:bldP spid="12" grpId="0" animBg="1"/>
      <p:bldP spid="17" grpId="0" animBg="1"/>
      <p:bldP spid="1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26245" y="1608114"/>
            <a:ext cx="1826141"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理字诠释</a:t>
            </a:r>
            <a:endParaRPr lang="zh-CN" altLang="en-US" dirty="0"/>
          </a:p>
        </p:txBody>
      </p:sp>
      <p:sp>
        <p:nvSpPr>
          <p:cNvPr id="9" name="文本框 8"/>
          <p:cNvSpPr txBox="1"/>
          <p:nvPr/>
        </p:nvSpPr>
        <p:spPr>
          <a:xfrm>
            <a:off x="1400797" y="2232273"/>
            <a:ext cx="5195315" cy="400110"/>
          </a:xfrm>
          <a:prstGeom prst="rect">
            <a:avLst/>
          </a:prstGeom>
          <a:noFill/>
        </p:spPr>
        <p:txBody>
          <a:bodyPr wrap="square">
            <a:spAutoFit/>
          </a:bodyPr>
          <a:lstStyle/>
          <a:p>
            <a:pPr marL="457200" lvl="1" indent="0"/>
            <a:r>
              <a:rPr kumimoji="0"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a:t>
            </a:r>
            <a:r>
              <a:rPr kumimoji="0"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理”之要在于理清理顺</a:t>
            </a:r>
            <a:r>
              <a:rPr kumimoji="0" lang="zh-CN" altLang="en-US" sz="1800" b="1" dirty="0">
                <a:solidFill>
                  <a:schemeClr val="tx1">
                    <a:lumMod val="85000"/>
                    <a:lumOff val="15000"/>
                  </a:schemeClr>
                </a:solidFill>
                <a:latin typeface="思源黑体" panose="020B0500000000000000" pitchFamily="34" charset="-122"/>
                <a:ea typeface="思源黑体" panose="020B0500000000000000" pitchFamily="34" charset="-122"/>
              </a:rPr>
              <a:t>；</a:t>
            </a:r>
            <a:endParaRPr kumimoji="0" lang="zh-CN" altLang="en-US" sz="18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1" name="文本框 10"/>
          <p:cNvSpPr txBox="1"/>
          <p:nvPr/>
        </p:nvSpPr>
        <p:spPr>
          <a:xfrm>
            <a:off x="2661801" y="6978924"/>
            <a:ext cx="6097604" cy="830997"/>
          </a:xfrm>
          <a:prstGeom prst="rect">
            <a:avLst/>
          </a:prstGeom>
          <a:noFill/>
        </p:spPr>
        <p:txBody>
          <a:bodyPr wrap="square">
            <a:spAutoFit/>
          </a:bodyPr>
          <a:lstStyle/>
          <a:p>
            <a:pPr marL="457200" lvl="1" indent="0"/>
            <a:r>
              <a:rPr kumimoji="0" lang="zh-CN" altLang="en-US" sz="2400" dirty="0">
                <a:solidFill>
                  <a:srgbClr val="FFC000"/>
                </a:solidFill>
                <a:latin typeface="思源黑体" panose="020B0500000000000000" pitchFamily="34" charset="-122"/>
                <a:ea typeface="思源黑体" panose="020B0500000000000000" pitchFamily="34" charset="-122"/>
              </a:rPr>
              <a:t>“理”之道在于对人要讲情面，即对事无情，对人有情。</a:t>
            </a:r>
            <a:endParaRPr kumimoji="0" lang="zh-CN" altLang="en-US" sz="2400" dirty="0">
              <a:solidFill>
                <a:srgbClr val="FFC000"/>
              </a:solidFill>
              <a:latin typeface="思源黑体" panose="020B0500000000000000" pitchFamily="34" charset="-122"/>
              <a:ea typeface="思源黑体" panose="020B0500000000000000" pitchFamily="34" charset="-122"/>
            </a:endParaRPr>
          </a:p>
        </p:txBody>
      </p:sp>
      <p:grpSp>
        <p:nvGrpSpPr>
          <p:cNvPr id="7" name="组合 6"/>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平行四边形 9"/>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2" name="文本框 11"/>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3" name="矩形 12"/>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六边形 13"/>
          <p:cNvSpPr/>
          <p:nvPr/>
        </p:nvSpPr>
        <p:spPr>
          <a:xfrm>
            <a:off x="1877113" y="3256542"/>
            <a:ext cx="1569375" cy="135290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a:solidFill>
                  <a:schemeClr val="bg1"/>
                </a:solidFill>
                <a:latin typeface="思源黑体" panose="020B0500000000000000" pitchFamily="34" charset="-122"/>
                <a:ea typeface="思源黑体" panose="020B0500000000000000" pitchFamily="34" charset="-122"/>
              </a:rPr>
              <a:t>理</a:t>
            </a:r>
            <a:endParaRPr lang="zh-CN" altLang="en-US" sz="5400" dirty="0">
              <a:solidFill>
                <a:schemeClr val="bg1"/>
              </a:solidFill>
              <a:latin typeface="思源黑体" panose="020B0500000000000000" pitchFamily="34" charset="-122"/>
              <a:ea typeface="思源黑体" panose="020B0500000000000000" pitchFamily="34" charset="-122"/>
            </a:endParaRPr>
          </a:p>
        </p:txBody>
      </p:sp>
      <p:sp>
        <p:nvSpPr>
          <p:cNvPr id="15" name="矩形 14"/>
          <p:cNvSpPr/>
          <p:nvPr/>
        </p:nvSpPr>
        <p:spPr>
          <a:xfrm>
            <a:off x="3852386" y="2944549"/>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 lvl="1"/>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（1</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）“理”蕴含着智慧，体现的是沟通与协作。</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6" name="矩形 15"/>
          <p:cNvSpPr/>
          <p:nvPr/>
        </p:nvSpPr>
        <p:spPr>
          <a:xfrm>
            <a:off x="3852386" y="3661584"/>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 （</a:t>
            </a:r>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2</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）要把“理”的工作做好，需要的是组织系统的凝聚力和认同感。</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7" name="矩形 16"/>
          <p:cNvSpPr/>
          <p:nvPr/>
        </p:nvSpPr>
        <p:spPr>
          <a:xfrm>
            <a:off x="3852386" y="4378619"/>
            <a:ext cx="7018607" cy="461665"/>
          </a:xfrm>
          <a:prstGeom prst="rect">
            <a:avLst/>
          </a:prstGeom>
          <a:solidFill>
            <a:schemeClr val="bg1">
              <a:lumMod val="95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195"/>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a:t>
            </a:r>
            <a:r>
              <a:rPr lang="en-US" altLang="zh-CN" sz="1600" dirty="0">
                <a:solidFill>
                  <a:schemeClr val="tx1">
                    <a:lumMod val="85000"/>
                    <a:lumOff val="15000"/>
                  </a:schemeClr>
                </a:solidFill>
                <a:latin typeface="思源黑体" panose="020B0500000000000000" pitchFamily="34" charset="-122"/>
                <a:ea typeface="思源黑体" panose="020B0500000000000000" pitchFamily="34" charset="-122"/>
              </a:rPr>
              <a:t> 3</a:t>
            </a:r>
            <a:r>
              <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rPr>
              <a:t>）支持“理”的是企业文化。</a:t>
            </a:r>
            <a:endParaRPr lang="zh-CN" altLang="en-US" sz="16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par>
                          <p:cTn id="31" fill="hold">
                            <p:stCondLst>
                              <p:cond delay="500"/>
                            </p:stCondLst>
                            <p:childTnLst>
                              <p:par>
                                <p:cTn id="32" presetID="2" presetClass="entr" presetSubtype="4"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 presetClass="entr" presetSubtype="4"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par>
                          <p:cTn id="41" fill="hold">
                            <p:stCondLst>
                              <p:cond delay="1500"/>
                            </p:stCondLst>
                            <p:childTnLst>
                              <p:par>
                                <p:cTn id="42" presetID="2" presetClass="entr" presetSubtype="4"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ppt_x"/>
                                          </p:val>
                                        </p:tav>
                                        <p:tav tm="100000">
                                          <p:val>
                                            <p:strVal val="#ppt_x"/>
                                          </p:val>
                                        </p:tav>
                                      </p:tavLst>
                                    </p:anim>
                                    <p:anim calcmode="lin" valueType="num">
                                      <p:cBhvr additive="base">
                                        <p:cTn id="4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3" grpId="0"/>
      <p:bldP spid="14" grpId="0" animBg="1"/>
      <p:bldP spid="15" grpId="0" animBg="1"/>
      <p:bldP spid="16"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858362" y="1903305"/>
            <a:ext cx="6096000"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领导者必须具备的三个条件</a:t>
            </a:r>
            <a:endParaRPr lang="zh-CN" altLang="en-US" dirty="0"/>
          </a:p>
        </p:txBody>
      </p:sp>
      <p:sp>
        <p:nvSpPr>
          <p:cNvPr id="11" name="文本框 10"/>
          <p:cNvSpPr txBox="1"/>
          <p:nvPr/>
        </p:nvSpPr>
        <p:spPr>
          <a:xfrm>
            <a:off x="5633895" y="7625605"/>
            <a:ext cx="6096000" cy="369332"/>
          </a:xfrm>
          <a:prstGeom prst="rect">
            <a:avLst/>
          </a:prstGeom>
          <a:noFill/>
        </p:spPr>
        <p:txBody>
          <a:bodyPr wrap="square">
            <a:spAutoFit/>
          </a:bodyPr>
          <a:lstStyle/>
          <a:p>
            <a:r>
              <a:rPr lang="zh-CN" altLang="en-US" b="1" dirty="0">
                <a:latin typeface="思源黑体" panose="020B0500000000000000" pitchFamily="34" charset="-122"/>
                <a:ea typeface="思源黑体" panose="020B0500000000000000" pitchFamily="34" charset="-122"/>
              </a:rPr>
              <a:t>成功管理他人的能力</a:t>
            </a:r>
            <a:endParaRPr lang="zh-CN" altLang="en-US" b="1" dirty="0">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平行四边形 9"/>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2" name="文本框 11"/>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3" name="矩形 12"/>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7" name="矩形 16"/>
          <p:cNvSpPr/>
          <p:nvPr/>
        </p:nvSpPr>
        <p:spPr>
          <a:xfrm>
            <a:off x="2306373" y="2803459"/>
            <a:ext cx="3155643" cy="5741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思源黑体" panose="020B0500000000000000" pitchFamily="34" charset="-122"/>
                <a:ea typeface="思源黑体" panose="020B0500000000000000" pitchFamily="34" charset="-122"/>
              </a:rPr>
              <a:t>德行</a:t>
            </a:r>
            <a:r>
              <a:rPr lang="en-US" altLang="zh-CN" sz="2000" b="1" dirty="0">
                <a:latin typeface="思源黑体" panose="020B0500000000000000" pitchFamily="34" charset="-122"/>
                <a:ea typeface="思源黑体" panose="020B0500000000000000" pitchFamily="34" charset="-122"/>
              </a:rPr>
              <a:t>(</a:t>
            </a:r>
            <a:r>
              <a:rPr lang="zh-CN" altLang="en-US" sz="2000" b="1" dirty="0">
                <a:latin typeface="思源黑体" panose="020B0500000000000000" pitchFamily="34" charset="-122"/>
                <a:ea typeface="思源黑体" panose="020B0500000000000000" pitchFamily="34" charset="-122"/>
              </a:rPr>
              <a:t>人品好）</a:t>
            </a:r>
            <a:endParaRPr lang="zh-CN" altLang="en-US" sz="2000" b="1" dirty="0">
              <a:latin typeface="思源黑体" panose="020B0500000000000000" pitchFamily="34" charset="-122"/>
              <a:ea typeface="思源黑体" panose="020B0500000000000000" pitchFamily="34" charset="-122"/>
            </a:endParaRPr>
          </a:p>
        </p:txBody>
      </p:sp>
      <p:sp>
        <p:nvSpPr>
          <p:cNvPr id="18" name="矩形 17"/>
          <p:cNvSpPr/>
          <p:nvPr/>
        </p:nvSpPr>
        <p:spPr>
          <a:xfrm>
            <a:off x="2306373" y="4583273"/>
            <a:ext cx="3155643" cy="5741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思源黑体" panose="020B0500000000000000" pitchFamily="34" charset="-122"/>
                <a:ea typeface="思源黑体" panose="020B0500000000000000" pitchFamily="34" charset="-122"/>
              </a:rPr>
              <a:t>智慧（有预见）</a:t>
            </a:r>
            <a:endParaRPr lang="zh-CN" altLang="en-US" sz="2000" b="1" dirty="0">
              <a:latin typeface="思源黑体" panose="020B0500000000000000" pitchFamily="34" charset="-122"/>
              <a:ea typeface="思源黑体" panose="020B0500000000000000" pitchFamily="34" charset="-122"/>
            </a:endParaRPr>
          </a:p>
        </p:txBody>
      </p:sp>
      <p:pic>
        <p:nvPicPr>
          <p:cNvPr id="19" name="图片 1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96000" y="2458359"/>
            <a:ext cx="2817942" cy="2817942"/>
          </a:xfrm>
          <a:prstGeom prst="rect">
            <a:avLst/>
          </a:prstGeom>
        </p:spPr>
      </p:pic>
      <p:sp>
        <p:nvSpPr>
          <p:cNvPr id="20" name="矩形 19"/>
          <p:cNvSpPr/>
          <p:nvPr/>
        </p:nvSpPr>
        <p:spPr>
          <a:xfrm>
            <a:off x="2306373" y="3693366"/>
            <a:ext cx="3155643" cy="57410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思源黑体" panose="020B0500000000000000" pitchFamily="34" charset="-122"/>
                <a:ea typeface="思源黑体" panose="020B0500000000000000" pitchFamily="34" charset="-122"/>
              </a:rPr>
              <a:t>能力（做事强）</a:t>
            </a:r>
            <a:endParaRPr lang="zh-CN" altLang="en-US" sz="2000" b="1" dirty="0">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500" fill="hold"/>
                                        <p:tgtEl>
                                          <p:spTgt spid="18"/>
                                        </p:tgtEl>
                                        <p:attrNameLst>
                                          <p:attrName>ppt_w</p:attrName>
                                        </p:attrNameLst>
                                      </p:cBhvr>
                                      <p:tavLst>
                                        <p:tav tm="0">
                                          <p:val>
                                            <p:fltVal val="0"/>
                                          </p:val>
                                        </p:tav>
                                        <p:tav tm="100000">
                                          <p:val>
                                            <p:strVal val="#ppt_w"/>
                                          </p:val>
                                        </p:tav>
                                      </p:tavLst>
                                    </p:anim>
                                    <p:anim calcmode="lin" valueType="num">
                                      <p:cBhvr>
                                        <p:cTn id="29" dur="500" fill="hold"/>
                                        <p:tgtEl>
                                          <p:spTgt spid="18"/>
                                        </p:tgtEl>
                                        <p:attrNameLst>
                                          <p:attrName>ppt_h</p:attrName>
                                        </p:attrNameLst>
                                      </p:cBhvr>
                                      <p:tavLst>
                                        <p:tav tm="0">
                                          <p:val>
                                            <p:fltVal val="0"/>
                                          </p:val>
                                        </p:tav>
                                        <p:tav tm="100000">
                                          <p:val>
                                            <p:strVal val="#ppt_h"/>
                                          </p:val>
                                        </p:tav>
                                      </p:tavLst>
                                    </p:anim>
                                    <p:animEffect transition="in" filter="fade">
                                      <p:cBhvr>
                                        <p:cTn id="30" dur="500"/>
                                        <p:tgtEl>
                                          <p:spTgt spid="18"/>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par>
                                <p:cTn id="37" presetID="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7" grpId="0" animBg="1"/>
      <p:bldP spid="18"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17549" y="1334202"/>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钟声管理的启示</a:t>
            </a:r>
            <a:endParaRPr lang="zh-CN" altLang="en-US" dirty="0"/>
          </a:p>
        </p:txBody>
      </p:sp>
      <p:sp>
        <p:nvSpPr>
          <p:cNvPr id="5" name="文本框 4"/>
          <p:cNvSpPr txBox="1"/>
          <p:nvPr/>
        </p:nvSpPr>
        <p:spPr>
          <a:xfrm>
            <a:off x="1833130" y="2066696"/>
            <a:ext cx="9066518" cy="3332900"/>
          </a:xfrm>
          <a:prstGeom prst="rect">
            <a:avLst/>
          </a:prstGeom>
          <a:noFill/>
        </p:spPr>
        <p:txBody>
          <a:bodyPr wrap="square">
            <a:spAutoFit/>
          </a:bodyPr>
          <a:lstStyle/>
          <a:p>
            <a:pPr>
              <a:lnSpc>
                <a:spcPct val="200000"/>
              </a:lnSpc>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一个小和尚在庙里担任撞钟一职，三个月之后，住持宣布调他到后院劈柴挑水，原因是他不能胜任撞钟一职。</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200000"/>
              </a:lnSpc>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小和尚很不服气地问：“我撞的钟难道不准时、不响亮？”</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200000"/>
              </a:lnSpc>
              <a:spcBef>
                <a:spcPts val="0"/>
              </a:spcBef>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老住持耐心地告诉他：“你撞的钟虽然很准时、也很响亮，但钟声空泛、疲软，没有感召力。钟声是要唤醒沉迷的众生，因此，撞出的钟声不仅要洪亮，而且要圆润、浑厚、深沉、悠远。”      </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856279" y="1432185"/>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钟声管理的启示分析</a:t>
            </a:r>
            <a:endParaRPr lang="zh-CN" altLang="en-US" dirty="0"/>
          </a:p>
        </p:txBody>
      </p:sp>
      <p:grpSp>
        <p:nvGrpSpPr>
          <p:cNvPr id="5" name="组合 4"/>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0" name="圆角矩形 10"/>
          <p:cNvSpPr/>
          <p:nvPr/>
        </p:nvSpPr>
        <p:spPr>
          <a:xfrm>
            <a:off x="7205418" y="2469899"/>
            <a:ext cx="3815941" cy="2725008"/>
          </a:xfrm>
          <a:prstGeom prst="roundRect">
            <a:avLst>
              <a:gd name="adj" fmla="val 9196"/>
            </a:avLst>
          </a:prstGeom>
          <a:blipFill>
            <a:blip r:embed="rId1"/>
            <a:stretch>
              <a:fillRect r="-261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11" name="文本框 10"/>
          <p:cNvSpPr txBox="1"/>
          <p:nvPr/>
        </p:nvSpPr>
        <p:spPr>
          <a:xfrm>
            <a:off x="2026245" y="2008248"/>
            <a:ext cx="4288353" cy="400110"/>
          </a:xfrm>
          <a:prstGeom prst="rect">
            <a:avLst/>
          </a:prstGeom>
          <a:noFill/>
        </p:spPr>
        <p:txBody>
          <a:bodyPr wrap="none">
            <a:spAutoFit/>
          </a:bodyPr>
          <a:lstStyle/>
          <a:p>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从管理的角度讲，住持犯了三个错误</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3" name="组合 2"/>
          <p:cNvGrpSpPr/>
          <p:nvPr/>
        </p:nvGrpSpPr>
        <p:grpSpPr>
          <a:xfrm>
            <a:off x="1854278" y="2954684"/>
            <a:ext cx="4912801" cy="678149"/>
            <a:chOff x="1878141" y="3069634"/>
            <a:chExt cx="4912801" cy="678149"/>
          </a:xfrm>
        </p:grpSpPr>
        <p:sp>
          <p:nvSpPr>
            <p:cNvPr id="12" name="文本框 11"/>
            <p:cNvSpPr txBox="1"/>
            <p:nvPr/>
          </p:nvSpPr>
          <p:spPr>
            <a:xfrm>
              <a:off x="2340863" y="3101452"/>
              <a:ext cx="4450079" cy="646331"/>
            </a:xfrm>
            <a:prstGeom prst="rect">
              <a:avLst/>
            </a:prstGeom>
            <a:noFill/>
          </p:spPr>
          <p:txBody>
            <a:bodyPr wrap="square">
              <a:spAutoFit/>
            </a:bodyPr>
            <a:lstStyle/>
            <a:p>
              <a:pPr marL="285750" indent="-285750">
                <a:buFont typeface="Wingdings" panose="05000000000000000000" pitchFamily="2" charset="2"/>
                <a:buChar char="u"/>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一是没有提前公布工作标准，钟要撞到什么程度；</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5" name="矩形 14"/>
            <p:cNvSpPr/>
            <p:nvPr/>
          </p:nvSpPr>
          <p:spPr>
            <a:xfrm>
              <a:off x="1878141" y="3069634"/>
              <a:ext cx="462723" cy="462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1</a:t>
              </a:r>
              <a:endParaRPr lang="zh-CN" altLang="en-US" sz="2400" b="1" dirty="0">
                <a:latin typeface="思源黑体" panose="020B0500000000000000" pitchFamily="34" charset="-122"/>
                <a:ea typeface="思源黑体" panose="020B0500000000000000" pitchFamily="34" charset="-122"/>
              </a:endParaRPr>
            </a:p>
          </p:txBody>
        </p:sp>
      </p:grpSp>
      <p:grpSp>
        <p:nvGrpSpPr>
          <p:cNvPr id="18" name="组合 17"/>
          <p:cNvGrpSpPr/>
          <p:nvPr/>
        </p:nvGrpSpPr>
        <p:grpSpPr>
          <a:xfrm>
            <a:off x="1854278" y="3818921"/>
            <a:ext cx="4912803" cy="748511"/>
            <a:chOff x="1878141" y="3775866"/>
            <a:chExt cx="4912803" cy="748511"/>
          </a:xfrm>
        </p:grpSpPr>
        <p:sp>
          <p:nvSpPr>
            <p:cNvPr id="13" name="文本框 12"/>
            <p:cNvSpPr txBox="1"/>
            <p:nvPr/>
          </p:nvSpPr>
          <p:spPr>
            <a:xfrm>
              <a:off x="2340864" y="3861976"/>
              <a:ext cx="4450080" cy="662401"/>
            </a:xfrm>
            <a:prstGeom prst="rect">
              <a:avLst/>
            </a:prstGeom>
            <a:noFill/>
          </p:spPr>
          <p:txBody>
            <a:bodyPr wrap="square">
              <a:spAutoFit/>
            </a:bodyPr>
            <a:lstStyle/>
            <a:p>
              <a:pPr marL="285750" indent="-285750">
                <a:buFont typeface="Wingdings" panose="05000000000000000000" pitchFamily="2" charset="2"/>
                <a:buChar char="u"/>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二是没有说明撞钟的重要性，而不明白工作的意义，容易使他产生懈怠心理；</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6" name="矩形 15"/>
            <p:cNvSpPr/>
            <p:nvPr/>
          </p:nvSpPr>
          <p:spPr>
            <a:xfrm>
              <a:off x="1878141" y="3775866"/>
              <a:ext cx="462723" cy="462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2</a:t>
              </a:r>
              <a:endParaRPr lang="zh-CN" altLang="en-US" sz="2400" b="1" dirty="0">
                <a:latin typeface="思源黑体" panose="020B0500000000000000" pitchFamily="34" charset="-122"/>
                <a:ea typeface="思源黑体" panose="020B0500000000000000" pitchFamily="34" charset="-122"/>
              </a:endParaRPr>
            </a:p>
          </p:txBody>
        </p:sp>
      </p:grpSp>
      <p:grpSp>
        <p:nvGrpSpPr>
          <p:cNvPr id="19" name="组合 18"/>
          <p:cNvGrpSpPr/>
          <p:nvPr/>
        </p:nvGrpSpPr>
        <p:grpSpPr>
          <a:xfrm>
            <a:off x="1854278" y="4753520"/>
            <a:ext cx="4766499" cy="691866"/>
            <a:chOff x="1878141" y="4609104"/>
            <a:chExt cx="4766499" cy="691866"/>
          </a:xfrm>
        </p:grpSpPr>
        <p:sp>
          <p:nvSpPr>
            <p:cNvPr id="14" name="文本框 13"/>
            <p:cNvSpPr txBox="1"/>
            <p:nvPr/>
          </p:nvSpPr>
          <p:spPr>
            <a:xfrm>
              <a:off x="2340864" y="4638570"/>
              <a:ext cx="4303776" cy="662400"/>
            </a:xfrm>
            <a:prstGeom prst="rect">
              <a:avLst/>
            </a:prstGeom>
            <a:noFill/>
          </p:spPr>
          <p:txBody>
            <a:bodyPr wrap="square">
              <a:spAutoFit/>
            </a:bodyPr>
            <a:lstStyle/>
            <a:p>
              <a:pPr marL="285750" indent="-285750">
                <a:buFont typeface="Wingdings" panose="05000000000000000000" pitchFamily="2" charset="2"/>
                <a:buChar char="u"/>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三是没有进行相应的训练，使小和尚具备相应的工作技能。</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7" name="矩形 16"/>
            <p:cNvSpPr/>
            <p:nvPr/>
          </p:nvSpPr>
          <p:spPr>
            <a:xfrm>
              <a:off x="1878141" y="4609104"/>
              <a:ext cx="462723" cy="46272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3</a:t>
              </a:r>
              <a:endParaRPr lang="zh-CN" altLang="en-US" sz="2400" b="1" dirty="0">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53" presetClass="entr" presetSubtype="16"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500" fill="hold"/>
                                        <p:tgtEl>
                                          <p:spTgt spid="3"/>
                                        </p:tgtEl>
                                        <p:attrNameLst>
                                          <p:attrName>ppt_w</p:attrName>
                                        </p:attrNameLst>
                                      </p:cBhvr>
                                      <p:tavLst>
                                        <p:tav tm="0">
                                          <p:val>
                                            <p:fltVal val="0"/>
                                          </p:val>
                                        </p:tav>
                                        <p:tav tm="100000">
                                          <p:val>
                                            <p:strVal val="#ppt_w"/>
                                          </p:val>
                                        </p:tav>
                                      </p:tavLst>
                                    </p:anim>
                                    <p:anim calcmode="lin" valueType="num">
                                      <p:cBhvr>
                                        <p:cTn id="30" dur="500" fill="hold"/>
                                        <p:tgtEl>
                                          <p:spTgt spid="3"/>
                                        </p:tgtEl>
                                        <p:attrNameLst>
                                          <p:attrName>ppt_h</p:attrName>
                                        </p:attrNameLst>
                                      </p:cBhvr>
                                      <p:tavLst>
                                        <p:tav tm="0">
                                          <p:val>
                                            <p:fltVal val="0"/>
                                          </p:val>
                                        </p:tav>
                                        <p:tav tm="100000">
                                          <p:val>
                                            <p:strVal val="#ppt_h"/>
                                          </p:val>
                                        </p:tav>
                                      </p:tavLst>
                                    </p:anim>
                                    <p:animEffect transition="in" filter="fade">
                                      <p:cBhvr>
                                        <p:cTn id="31" dur="500"/>
                                        <p:tgtEl>
                                          <p:spTgt spid="3"/>
                                        </p:tgtEl>
                                      </p:cBhvr>
                                    </p:animEffect>
                                  </p:childTnLst>
                                </p:cTn>
                              </p:par>
                            </p:childTnLst>
                          </p:cTn>
                        </p:par>
                        <p:par>
                          <p:cTn id="32" fill="hold">
                            <p:stCondLst>
                              <p:cond delay="1500"/>
                            </p:stCondLst>
                            <p:childTnLst>
                              <p:par>
                                <p:cTn id="33" presetID="53" presetClass="entr" presetSubtype="16"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barn(inVertical)">
                                      <p:cBhvr>
                                        <p:cTn id="4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506734" y="2053964"/>
            <a:ext cx="6103162" cy="574102"/>
            <a:chOff x="1458222" y="2401301"/>
            <a:chExt cx="6103162" cy="574102"/>
          </a:xfrm>
          <a:solidFill>
            <a:srgbClr val="C00000"/>
          </a:solidFill>
        </p:grpSpPr>
        <p:sp>
          <p:nvSpPr>
            <p:cNvPr id="13" name="矩形 12"/>
            <p:cNvSpPr/>
            <p:nvPr/>
          </p:nvSpPr>
          <p:spPr>
            <a:xfrm>
              <a:off x="1458222" y="2401301"/>
              <a:ext cx="1437301"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思源黑体" panose="020B0500000000000000" pitchFamily="34" charset="-122"/>
                  <a:ea typeface="思源黑体" panose="020B0500000000000000" pitchFamily="34" charset="-122"/>
                </a:rPr>
                <a:t>一</a:t>
              </a:r>
              <a:endParaRPr lang="zh-CN" altLang="en-US" b="1" dirty="0">
                <a:solidFill>
                  <a:schemeClr val="bg1"/>
                </a:solidFill>
                <a:latin typeface="思源黑体" panose="020B0500000000000000" pitchFamily="34" charset="-122"/>
                <a:ea typeface="思源黑体" panose="020B0500000000000000" pitchFamily="34" charset="-122"/>
              </a:endParaRPr>
            </a:p>
          </p:txBody>
        </p:sp>
        <p:sp>
          <p:nvSpPr>
            <p:cNvPr id="14" name="矩形 13"/>
            <p:cNvSpPr/>
            <p:nvPr/>
          </p:nvSpPr>
          <p:spPr>
            <a:xfrm>
              <a:off x="3013509" y="2401301"/>
              <a:ext cx="4547875"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zh-CN" altLang="en-US" b="1" dirty="0">
                  <a:latin typeface="思源黑体" panose="020B0500000000000000" pitchFamily="34" charset="-122"/>
                  <a:ea typeface="思源黑体" panose="020B0500000000000000" pitchFamily="34" charset="-122"/>
                </a:rPr>
                <a:t>明确工作职责（让执行者知道做什么）</a:t>
              </a:r>
              <a:endParaRPr lang="zh-CN" altLang="en-US" b="1" dirty="0">
                <a:latin typeface="思源黑体" panose="020B0500000000000000" pitchFamily="34" charset="-122"/>
                <a:ea typeface="思源黑体" panose="020B0500000000000000" pitchFamily="34" charset="-122"/>
              </a:endParaRPr>
            </a:p>
          </p:txBody>
        </p:sp>
      </p:grpSp>
      <p:grpSp>
        <p:nvGrpSpPr>
          <p:cNvPr id="15" name="组合 14"/>
          <p:cNvGrpSpPr/>
          <p:nvPr/>
        </p:nvGrpSpPr>
        <p:grpSpPr>
          <a:xfrm>
            <a:off x="2506734" y="2852721"/>
            <a:ext cx="6103162" cy="574102"/>
            <a:chOff x="1458222" y="2401301"/>
            <a:chExt cx="6103162" cy="574102"/>
          </a:xfrm>
          <a:solidFill>
            <a:srgbClr val="C00000"/>
          </a:solidFill>
        </p:grpSpPr>
        <p:sp>
          <p:nvSpPr>
            <p:cNvPr id="16" name="矩形 15"/>
            <p:cNvSpPr/>
            <p:nvPr/>
          </p:nvSpPr>
          <p:spPr>
            <a:xfrm>
              <a:off x="1458222" y="2401301"/>
              <a:ext cx="1437301"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思源黑体" panose="020B0500000000000000" pitchFamily="34" charset="-122"/>
                  <a:ea typeface="思源黑体" panose="020B0500000000000000" pitchFamily="34" charset="-122"/>
                </a:rPr>
                <a:t>二</a:t>
              </a:r>
              <a:endParaRPr lang="zh-CN" altLang="en-US" b="1" dirty="0">
                <a:solidFill>
                  <a:schemeClr val="bg1"/>
                </a:solidFill>
                <a:latin typeface="思源黑体" panose="020B0500000000000000" pitchFamily="34" charset="-122"/>
                <a:ea typeface="思源黑体" panose="020B0500000000000000" pitchFamily="34" charset="-122"/>
              </a:endParaRPr>
            </a:p>
          </p:txBody>
        </p:sp>
        <p:sp>
          <p:nvSpPr>
            <p:cNvPr id="17" name="矩形 16"/>
            <p:cNvSpPr/>
            <p:nvPr/>
          </p:nvSpPr>
          <p:spPr>
            <a:xfrm>
              <a:off x="3013509" y="2401301"/>
              <a:ext cx="4547875"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zh-CN" altLang="en-US" b="1" dirty="0">
                  <a:latin typeface="思源黑体" panose="020B0500000000000000" pitchFamily="34" charset="-122"/>
                  <a:ea typeface="思源黑体" panose="020B0500000000000000" pitchFamily="34" charset="-122"/>
                </a:rPr>
                <a:t>明白工作的意义（为什么做）</a:t>
              </a:r>
              <a:endParaRPr lang="zh-CN" altLang="en-US" b="1" dirty="0">
                <a:latin typeface="思源黑体" panose="020B0500000000000000" pitchFamily="34" charset="-122"/>
                <a:ea typeface="思源黑体" panose="020B0500000000000000" pitchFamily="34" charset="-122"/>
              </a:endParaRPr>
            </a:p>
          </p:txBody>
        </p:sp>
      </p:grpSp>
      <p:grpSp>
        <p:nvGrpSpPr>
          <p:cNvPr id="18" name="组合 17"/>
          <p:cNvGrpSpPr/>
          <p:nvPr/>
        </p:nvGrpSpPr>
        <p:grpSpPr>
          <a:xfrm>
            <a:off x="2506734" y="3651478"/>
            <a:ext cx="6103162" cy="574102"/>
            <a:chOff x="1458222" y="2401301"/>
            <a:chExt cx="6103162" cy="574102"/>
          </a:xfrm>
          <a:solidFill>
            <a:srgbClr val="C00000"/>
          </a:solidFill>
        </p:grpSpPr>
        <p:sp>
          <p:nvSpPr>
            <p:cNvPr id="19" name="矩形 18"/>
            <p:cNvSpPr/>
            <p:nvPr/>
          </p:nvSpPr>
          <p:spPr>
            <a:xfrm>
              <a:off x="1458222" y="2401301"/>
              <a:ext cx="1437301"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思源黑体" panose="020B0500000000000000" pitchFamily="34" charset="-122"/>
                  <a:ea typeface="思源黑体" panose="020B0500000000000000" pitchFamily="34" charset="-122"/>
                </a:rPr>
                <a:t>三</a:t>
              </a:r>
              <a:endParaRPr lang="zh-CN" altLang="en-US" b="1" dirty="0">
                <a:solidFill>
                  <a:schemeClr val="bg1"/>
                </a:solidFill>
                <a:latin typeface="思源黑体" panose="020B0500000000000000" pitchFamily="34" charset="-122"/>
                <a:ea typeface="思源黑体" panose="020B0500000000000000" pitchFamily="34" charset="-122"/>
              </a:endParaRPr>
            </a:p>
          </p:txBody>
        </p:sp>
        <p:sp>
          <p:nvSpPr>
            <p:cNvPr id="20" name="矩形 19"/>
            <p:cNvSpPr/>
            <p:nvPr/>
          </p:nvSpPr>
          <p:spPr>
            <a:xfrm>
              <a:off x="3013509" y="2401301"/>
              <a:ext cx="4547875"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zh-CN" altLang="en-US" b="1" dirty="0">
                  <a:latin typeface="思源黑体" panose="020B0500000000000000" pitchFamily="34" charset="-122"/>
                  <a:ea typeface="思源黑体" panose="020B0500000000000000" pitchFamily="34" charset="-122"/>
                </a:rPr>
                <a:t>统一做事的方法 （怎样做）</a:t>
              </a:r>
              <a:endParaRPr lang="zh-CN" altLang="en-US" b="1" dirty="0">
                <a:latin typeface="思源黑体" panose="020B0500000000000000" pitchFamily="34" charset="-122"/>
                <a:ea typeface="思源黑体" panose="020B0500000000000000" pitchFamily="34" charset="-122"/>
              </a:endParaRPr>
            </a:p>
          </p:txBody>
        </p:sp>
      </p:grpSp>
      <p:grpSp>
        <p:nvGrpSpPr>
          <p:cNvPr id="22" name="组合 21"/>
          <p:cNvGrpSpPr/>
          <p:nvPr/>
        </p:nvGrpSpPr>
        <p:grpSpPr>
          <a:xfrm>
            <a:off x="2506734" y="4450235"/>
            <a:ext cx="6103162" cy="574102"/>
            <a:chOff x="1458222" y="2401301"/>
            <a:chExt cx="6103162" cy="574102"/>
          </a:xfrm>
          <a:solidFill>
            <a:srgbClr val="C00000"/>
          </a:solidFill>
        </p:grpSpPr>
        <p:sp>
          <p:nvSpPr>
            <p:cNvPr id="23" name="矩形 22"/>
            <p:cNvSpPr/>
            <p:nvPr/>
          </p:nvSpPr>
          <p:spPr>
            <a:xfrm>
              <a:off x="1458222" y="2401301"/>
              <a:ext cx="1437301"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思源黑体" panose="020B0500000000000000" pitchFamily="34" charset="-122"/>
                  <a:ea typeface="思源黑体" panose="020B0500000000000000" pitchFamily="34" charset="-122"/>
                </a:rPr>
                <a:t>四</a:t>
              </a:r>
              <a:endParaRPr lang="zh-CN" altLang="en-US" b="1" dirty="0">
                <a:solidFill>
                  <a:schemeClr val="bg1"/>
                </a:solidFill>
                <a:latin typeface="思源黑体" panose="020B0500000000000000" pitchFamily="34" charset="-122"/>
                <a:ea typeface="思源黑体" panose="020B0500000000000000" pitchFamily="34" charset="-122"/>
              </a:endParaRPr>
            </a:p>
          </p:txBody>
        </p:sp>
        <p:sp>
          <p:nvSpPr>
            <p:cNvPr id="24" name="矩形 23"/>
            <p:cNvSpPr/>
            <p:nvPr/>
          </p:nvSpPr>
          <p:spPr>
            <a:xfrm>
              <a:off x="3013509" y="2401301"/>
              <a:ext cx="4547875" cy="5741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0000"/>
                </a:lnSpc>
              </a:pPr>
              <a:r>
                <a:rPr lang="zh-CN" altLang="en-US" b="1" dirty="0">
                  <a:latin typeface="思源黑体" panose="020B0500000000000000" pitchFamily="34" charset="-122"/>
                  <a:ea typeface="思源黑体" panose="020B0500000000000000" pitchFamily="34" charset="-122"/>
                </a:rPr>
                <a:t>制定工作标准 （做到什么程度）</a:t>
              </a:r>
              <a:endParaRPr lang="zh-CN" altLang="en-US" b="1" dirty="0">
                <a:latin typeface="思源黑体" panose="020B0500000000000000" pitchFamily="34" charset="-122"/>
                <a:ea typeface="思源黑体" panose="020B0500000000000000" pitchFamily="34" charset="-122"/>
              </a:endParaRPr>
            </a:p>
          </p:txBody>
        </p:sp>
      </p:grpSp>
      <p:sp>
        <p:nvSpPr>
          <p:cNvPr id="5" name="文本框 4"/>
          <p:cNvSpPr txBox="1"/>
          <p:nvPr/>
        </p:nvSpPr>
        <p:spPr>
          <a:xfrm>
            <a:off x="2294234" y="1381316"/>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sym typeface="+mn-ea"/>
              </a:rPr>
              <a:t>好的管理者应该会：</a:t>
            </a:r>
            <a:endParaRPr lang="zh-CN" altLang="en-US" dirty="0">
              <a:sym typeface="+mn-ea"/>
            </a:endParaRPr>
          </a:p>
        </p:txBody>
      </p:sp>
      <p:sp>
        <p:nvSpPr>
          <p:cNvPr id="9" name="文本框 8"/>
          <p:cNvSpPr txBox="1"/>
          <p:nvPr/>
        </p:nvSpPr>
        <p:spPr>
          <a:xfrm>
            <a:off x="2670894" y="5476317"/>
            <a:ext cx="6097604" cy="461665"/>
          </a:xfrm>
          <a:prstGeom prst="rect">
            <a:avLst/>
          </a:prstGeom>
          <a:noFill/>
        </p:spPr>
        <p:txBody>
          <a:bodyPr wrap="square">
            <a:spAutoFit/>
          </a:bodyPr>
          <a:lstStyle/>
          <a:p>
            <a:r>
              <a:rPr lang="zh-CN" altLang="en-US" sz="2400" b="1" dirty="0">
                <a:solidFill>
                  <a:schemeClr val="tx1">
                    <a:lumMod val="85000"/>
                    <a:lumOff val="15000"/>
                  </a:schemeClr>
                </a:solidFill>
                <a:latin typeface="思源黑体" panose="020B0500000000000000" pitchFamily="34" charset="-122"/>
                <a:ea typeface="思源黑体" panose="020B0500000000000000" pitchFamily="34" charset="-122"/>
              </a:rPr>
              <a:t>没有不合格的员工，只有不合格的管理者。</a:t>
            </a:r>
            <a:endParaRPr lang="zh-CN" altLang="en-US" sz="24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平行四边形 9"/>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文本框 10"/>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2" name="矩形 11"/>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44"/>
          <p:cNvSpPr/>
          <p:nvPr/>
        </p:nvSpPr>
        <p:spPr>
          <a:xfrm>
            <a:off x="1269595" y="2574436"/>
            <a:ext cx="3221377" cy="3057570"/>
          </a:xfrm>
          <a:prstGeom prst="roundRect">
            <a:avLst/>
          </a:prstGeom>
          <a:blipFill>
            <a:blip r:embed="rId1"/>
            <a:stretch>
              <a:fillRect r="-283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 name="文本框 2"/>
          <p:cNvSpPr txBox="1"/>
          <p:nvPr/>
        </p:nvSpPr>
        <p:spPr>
          <a:xfrm>
            <a:off x="1442170" y="1506236"/>
            <a:ext cx="4275878"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修路原则（如何对事不对人）</a:t>
            </a:r>
            <a:endParaRPr lang="zh-CN" altLang="en-US" dirty="0"/>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 name="组合 1"/>
          <p:cNvGrpSpPr/>
          <p:nvPr/>
        </p:nvGrpSpPr>
        <p:grpSpPr>
          <a:xfrm>
            <a:off x="4974177" y="2243300"/>
            <a:ext cx="5499028" cy="923330"/>
            <a:chOff x="4974177" y="2243300"/>
            <a:chExt cx="5499028" cy="923330"/>
          </a:xfrm>
        </p:grpSpPr>
        <p:sp>
          <p:nvSpPr>
            <p:cNvPr id="11" name="圆角矩形 2"/>
            <p:cNvSpPr/>
            <p:nvPr/>
          </p:nvSpPr>
          <p:spPr>
            <a:xfrm>
              <a:off x="4974177" y="2409997"/>
              <a:ext cx="1121823" cy="58993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思源黑体" panose="020B0500000000000000" pitchFamily="34" charset="-122"/>
                  <a:ea typeface="思源黑体" panose="020B0500000000000000" pitchFamily="34" charset="-122"/>
                  <a:cs typeface="+mn-ea"/>
                  <a:sym typeface="+mn-lt"/>
                </a:rPr>
                <a:t>第一</a:t>
              </a:r>
              <a:endParaRPr lang="zh-CN" altLang="en-US" b="1" dirty="0">
                <a:latin typeface="思源黑体" panose="020B0500000000000000" pitchFamily="34" charset="-122"/>
                <a:ea typeface="思源黑体" panose="020B0500000000000000" pitchFamily="34" charset="-122"/>
              </a:endParaRPr>
            </a:p>
          </p:txBody>
        </p:sp>
        <p:sp>
          <p:nvSpPr>
            <p:cNvPr id="15" name="文本框 14"/>
            <p:cNvSpPr txBox="1"/>
            <p:nvPr/>
          </p:nvSpPr>
          <p:spPr>
            <a:xfrm>
              <a:off x="6247939" y="2243300"/>
              <a:ext cx="4225266" cy="923330"/>
            </a:xfrm>
            <a:prstGeom prst="rect">
              <a:avLst/>
            </a:prstGeom>
            <a:noFill/>
          </p:spPr>
          <p:txBody>
            <a:bodyPr wrap="squar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如果有人出了差错，千万别急着抱怨这个人有问题，建议应该检查“路”，是不是路有问题；</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grpSp>
        <p:nvGrpSpPr>
          <p:cNvPr id="19" name="组合 18"/>
          <p:cNvGrpSpPr/>
          <p:nvPr/>
        </p:nvGrpSpPr>
        <p:grpSpPr>
          <a:xfrm>
            <a:off x="4974177" y="3265918"/>
            <a:ext cx="5151747" cy="589936"/>
            <a:chOff x="4974177" y="3265918"/>
            <a:chExt cx="5151747" cy="589936"/>
          </a:xfrm>
        </p:grpSpPr>
        <p:sp>
          <p:nvSpPr>
            <p:cNvPr id="12" name="圆角矩形 45"/>
            <p:cNvSpPr/>
            <p:nvPr/>
          </p:nvSpPr>
          <p:spPr>
            <a:xfrm>
              <a:off x="4974177" y="3265918"/>
              <a:ext cx="1121823" cy="58993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思源黑体" panose="020B0500000000000000" pitchFamily="34" charset="-122"/>
                  <a:ea typeface="思源黑体" panose="020B0500000000000000" pitchFamily="34" charset="-122"/>
                  <a:cs typeface="+mn-ea"/>
                  <a:sym typeface="+mn-lt"/>
                </a:rPr>
                <a:t>第二</a:t>
              </a:r>
              <a:endParaRPr lang="zh-CN" altLang="en-US" b="1" dirty="0">
                <a:latin typeface="思源黑体" panose="020B0500000000000000" pitchFamily="34" charset="-122"/>
                <a:ea typeface="思源黑体" panose="020B0500000000000000" pitchFamily="34" charset="-122"/>
              </a:endParaRPr>
            </a:p>
          </p:txBody>
        </p:sp>
        <p:sp>
          <p:nvSpPr>
            <p:cNvPr id="16" name="文本框 15"/>
            <p:cNvSpPr txBox="1"/>
            <p:nvPr/>
          </p:nvSpPr>
          <p:spPr>
            <a:xfrm>
              <a:off x="6247939" y="3397947"/>
              <a:ext cx="3877985" cy="369332"/>
            </a:xfrm>
            <a:prstGeom prst="rect">
              <a:avLst/>
            </a:prstGeom>
            <a:noFill/>
          </p:spPr>
          <p:txBody>
            <a:bodyPr wrap="non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管理者的核心是修路，而不是管人；</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grpSp>
        <p:nvGrpSpPr>
          <p:cNvPr id="20" name="组合 19"/>
          <p:cNvGrpSpPr/>
          <p:nvPr/>
        </p:nvGrpSpPr>
        <p:grpSpPr>
          <a:xfrm>
            <a:off x="4974177" y="4065338"/>
            <a:ext cx="5080838" cy="589936"/>
            <a:chOff x="4974177" y="4065338"/>
            <a:chExt cx="5080838" cy="589936"/>
          </a:xfrm>
        </p:grpSpPr>
        <p:sp>
          <p:nvSpPr>
            <p:cNvPr id="13" name="圆角矩形 46"/>
            <p:cNvSpPr/>
            <p:nvPr/>
          </p:nvSpPr>
          <p:spPr>
            <a:xfrm>
              <a:off x="4974177" y="4065338"/>
              <a:ext cx="1121823" cy="58993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思源黑体" panose="020B0500000000000000" pitchFamily="34" charset="-122"/>
                  <a:ea typeface="思源黑体" panose="020B0500000000000000" pitchFamily="34" charset="-122"/>
                  <a:cs typeface="+mn-ea"/>
                  <a:sym typeface="+mn-lt"/>
                </a:rPr>
                <a:t>第三 </a:t>
              </a:r>
              <a:endParaRPr lang="zh-CN" altLang="en-US" b="1" dirty="0">
                <a:latin typeface="思源黑体" panose="020B0500000000000000" pitchFamily="34" charset="-122"/>
                <a:ea typeface="思源黑体" panose="020B0500000000000000" pitchFamily="34" charset="-122"/>
              </a:endParaRPr>
            </a:p>
          </p:txBody>
        </p:sp>
        <p:sp>
          <p:nvSpPr>
            <p:cNvPr id="17" name="文本框 16"/>
            <p:cNvSpPr txBox="1"/>
            <p:nvPr/>
          </p:nvSpPr>
          <p:spPr>
            <a:xfrm>
              <a:off x="6177030" y="4103221"/>
              <a:ext cx="3877985" cy="369332"/>
            </a:xfrm>
            <a:prstGeom prst="rect">
              <a:avLst/>
            </a:prstGeom>
            <a:noFill/>
          </p:spPr>
          <p:txBody>
            <a:bodyPr wrap="non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只要发现问题，就要立即“修路”；</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grpSp>
        <p:nvGrpSpPr>
          <p:cNvPr id="21" name="组合 20"/>
          <p:cNvGrpSpPr/>
          <p:nvPr/>
        </p:nvGrpSpPr>
        <p:grpSpPr>
          <a:xfrm>
            <a:off x="4974177" y="4868380"/>
            <a:ext cx="4690082" cy="589936"/>
            <a:chOff x="4974177" y="4868380"/>
            <a:chExt cx="4690082" cy="589936"/>
          </a:xfrm>
        </p:grpSpPr>
        <p:sp>
          <p:nvSpPr>
            <p:cNvPr id="14" name="圆角矩形 47"/>
            <p:cNvSpPr/>
            <p:nvPr/>
          </p:nvSpPr>
          <p:spPr>
            <a:xfrm>
              <a:off x="4974177" y="4868380"/>
              <a:ext cx="1121823" cy="589936"/>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latin typeface="思源黑体" panose="020B0500000000000000" pitchFamily="34" charset="-122"/>
                  <a:ea typeface="思源黑体" panose="020B0500000000000000" pitchFamily="34" charset="-122"/>
                  <a:cs typeface="+mn-ea"/>
                  <a:sym typeface="+mn-lt"/>
                </a:rPr>
                <a:t>第四</a:t>
              </a:r>
              <a:endParaRPr lang="zh-CN" altLang="en-US" b="1" dirty="0">
                <a:latin typeface="思源黑体" panose="020B0500000000000000" pitchFamily="34" charset="-122"/>
                <a:ea typeface="思源黑体" panose="020B0500000000000000" pitchFamily="34" charset="-122"/>
              </a:endParaRPr>
            </a:p>
          </p:txBody>
        </p:sp>
        <p:sp>
          <p:nvSpPr>
            <p:cNvPr id="18" name="文本框 17"/>
            <p:cNvSpPr txBox="1"/>
            <p:nvPr/>
          </p:nvSpPr>
          <p:spPr>
            <a:xfrm>
              <a:off x="6247939" y="4963293"/>
              <a:ext cx="3416320" cy="369332"/>
            </a:xfrm>
            <a:prstGeom prst="rect">
              <a:avLst/>
            </a:prstGeom>
            <a:noFill/>
          </p:spPr>
          <p:txBody>
            <a:bodyPr wrap="none">
              <a:spAutoFit/>
            </a:bodyPr>
            <a:lstStyle/>
            <a:p>
              <a:pPr marL="0" lvl="1"/>
              <a:r>
                <a:rPr lang="zh-CN" altLang="en-US" dirty="0">
                  <a:solidFill>
                    <a:prstClr val="black">
                      <a:lumMod val="85000"/>
                      <a:lumOff val="15000"/>
                    </a:prstClr>
                  </a:solidFill>
                  <a:latin typeface="思源黑体" panose="020B0500000000000000" pitchFamily="34" charset="-122"/>
                  <a:ea typeface="思源黑体" panose="020B0500000000000000" pitchFamily="34" charset="-122"/>
                </a:rPr>
                <a:t>路指的是制度，规则，政策等。</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par>
                          <p:cTn id="24" fill="hold">
                            <p:stCondLst>
                              <p:cond delay="500"/>
                            </p:stCondLst>
                            <p:childTnLst>
                              <p:par>
                                <p:cTn id="25" presetID="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717549" y="1470902"/>
            <a:ext cx="4326022"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制度就是路</a:t>
            </a:r>
            <a:endParaRPr lang="zh-CN" altLang="en-US" dirty="0"/>
          </a:p>
        </p:txBody>
      </p:sp>
      <p:grpSp>
        <p:nvGrpSpPr>
          <p:cNvPr id="7" name="组合 6"/>
          <p:cNvGrpSpPr/>
          <p:nvPr/>
        </p:nvGrpSpPr>
        <p:grpSpPr>
          <a:xfrm>
            <a:off x="-474562" y="283279"/>
            <a:ext cx="2646878" cy="595364"/>
            <a:chOff x="-474562" y="283279"/>
            <a:chExt cx="3581852" cy="595364"/>
          </a:xfrm>
        </p:grpSpPr>
        <p:sp>
          <p:nvSpPr>
            <p:cNvPr id="9" name="平行四边形 8"/>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平行四边形 10"/>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3" name="文本框 12"/>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4" name="矩形 13"/>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1413725" y="2340590"/>
            <a:ext cx="10169222" cy="697136"/>
            <a:chOff x="1102280" y="2227725"/>
            <a:chExt cx="10169222" cy="697136"/>
          </a:xfrm>
        </p:grpSpPr>
        <p:sp>
          <p:nvSpPr>
            <p:cNvPr id="12" name="文本框 11"/>
            <p:cNvSpPr txBox="1"/>
            <p:nvPr/>
          </p:nvSpPr>
          <p:spPr>
            <a:xfrm>
              <a:off x="1845563" y="2354452"/>
              <a:ext cx="9425939" cy="369332"/>
            </a:xfrm>
            <a:prstGeom prst="rect">
              <a:avLst/>
            </a:prstGeom>
            <a:noFill/>
          </p:spPr>
          <p:txBody>
            <a:bodyPr wrap="square">
              <a:spAutoFit/>
            </a:bodyPr>
            <a:lstStyle/>
            <a:p>
              <a:pPr marL="36195" lvl="1" indent="0">
                <a:buNone/>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如果有人干活偷懒，一定是因为现行的规则即“路”能给他人偷懒的机会。</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 name="泪滴形 1"/>
            <p:cNvSpPr/>
            <p:nvPr/>
          </p:nvSpPr>
          <p:spPr>
            <a:xfrm>
              <a:off x="1102280" y="2227725"/>
              <a:ext cx="697136" cy="697136"/>
            </a:xfrm>
            <a:prstGeom prst="teardrop">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思源黑体" panose="020B0500000000000000" pitchFamily="34" charset="-122"/>
                  <a:ea typeface="思源黑体" panose="020B0500000000000000" pitchFamily="34" charset="-122"/>
                </a:rPr>
                <a:t>1</a:t>
              </a:r>
              <a:endParaRPr lang="zh-CN" altLang="en-US" sz="2400" b="1" dirty="0">
                <a:solidFill>
                  <a:schemeClr val="bg1"/>
                </a:solidFill>
                <a:latin typeface="思源黑体" panose="020B0500000000000000" pitchFamily="34" charset="-122"/>
                <a:ea typeface="思源黑体" panose="020B0500000000000000" pitchFamily="34" charset="-122"/>
              </a:endParaRPr>
            </a:p>
          </p:txBody>
        </p:sp>
      </p:grpSp>
      <p:grpSp>
        <p:nvGrpSpPr>
          <p:cNvPr id="5" name="组合 4"/>
          <p:cNvGrpSpPr/>
          <p:nvPr/>
        </p:nvGrpSpPr>
        <p:grpSpPr>
          <a:xfrm>
            <a:off x="1413725" y="3324043"/>
            <a:ext cx="7905416" cy="707306"/>
            <a:chOff x="1102280" y="3262340"/>
            <a:chExt cx="7905416" cy="707306"/>
          </a:xfrm>
        </p:grpSpPr>
        <p:sp>
          <p:nvSpPr>
            <p:cNvPr id="6" name="文本框 5"/>
            <p:cNvSpPr txBox="1"/>
            <p:nvPr/>
          </p:nvSpPr>
          <p:spPr>
            <a:xfrm>
              <a:off x="1855563" y="3262340"/>
              <a:ext cx="7152133" cy="646331"/>
            </a:xfrm>
            <a:prstGeom prst="rect">
              <a:avLst/>
            </a:prstGeom>
            <a:noFill/>
          </p:spPr>
          <p:txBody>
            <a:bodyPr wrap="square">
              <a:spAutoFit/>
            </a:bodyPr>
            <a:lstStyle/>
            <a:p>
              <a:pPr marL="36195" lvl="1" indent="0">
                <a:buNone/>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如果有人不求上进，那一定是因为激励措施还不够有力，或至少是你还没有找到激励他的办法。</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5" name="泪滴形 14"/>
            <p:cNvSpPr/>
            <p:nvPr/>
          </p:nvSpPr>
          <p:spPr>
            <a:xfrm>
              <a:off x="1102280" y="3272510"/>
              <a:ext cx="697136" cy="697136"/>
            </a:xfrm>
            <a:prstGeom prst="teardrop">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思源黑体" panose="020B0500000000000000" pitchFamily="34" charset="-122"/>
                  <a:ea typeface="思源黑体" panose="020B0500000000000000" pitchFamily="34" charset="-122"/>
                </a:rPr>
                <a:t>2</a:t>
              </a:r>
              <a:endParaRPr lang="zh-CN" altLang="en-US" sz="2400" b="1" dirty="0">
                <a:solidFill>
                  <a:schemeClr val="bg1"/>
                </a:solidFill>
                <a:latin typeface="思源黑体" panose="020B0500000000000000" pitchFamily="34" charset="-122"/>
                <a:ea typeface="思源黑体" panose="020B0500000000000000" pitchFamily="34" charset="-122"/>
              </a:endParaRPr>
            </a:p>
          </p:txBody>
        </p:sp>
      </p:grpSp>
      <p:grpSp>
        <p:nvGrpSpPr>
          <p:cNvPr id="21" name="组合 20"/>
          <p:cNvGrpSpPr/>
          <p:nvPr/>
        </p:nvGrpSpPr>
        <p:grpSpPr>
          <a:xfrm>
            <a:off x="1413725" y="4317666"/>
            <a:ext cx="8502824" cy="697136"/>
            <a:chOff x="1102280" y="4317295"/>
            <a:chExt cx="8502824" cy="697136"/>
          </a:xfrm>
        </p:grpSpPr>
        <p:sp>
          <p:nvSpPr>
            <p:cNvPr id="10" name="文本框 9"/>
            <p:cNvSpPr txBox="1"/>
            <p:nvPr/>
          </p:nvSpPr>
          <p:spPr>
            <a:xfrm>
              <a:off x="1855563" y="4367443"/>
              <a:ext cx="7749541" cy="646331"/>
            </a:xfrm>
            <a:prstGeom prst="rect">
              <a:avLst/>
            </a:prstGeom>
            <a:noFill/>
          </p:spPr>
          <p:txBody>
            <a:bodyPr wrap="square">
              <a:spAutoFit/>
            </a:bodyPr>
            <a:lstStyle/>
            <a:p>
              <a:pPr marL="36195"/>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如果有人需要别人监督才能做好工作，那一定是因为你还没有设计出一套足以让人自律的游戏规则。</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6" name="泪滴形 15"/>
            <p:cNvSpPr/>
            <p:nvPr/>
          </p:nvSpPr>
          <p:spPr>
            <a:xfrm>
              <a:off x="1102280" y="4317295"/>
              <a:ext cx="697136" cy="697136"/>
            </a:xfrm>
            <a:prstGeom prst="teardrop">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思源黑体" panose="020B0500000000000000" pitchFamily="34" charset="-122"/>
                  <a:ea typeface="思源黑体" panose="020B0500000000000000" pitchFamily="34" charset="-122"/>
                </a:rPr>
                <a:t>3</a:t>
              </a:r>
              <a:endParaRPr lang="zh-CN" altLang="en-US" sz="2400" b="1" dirty="0">
                <a:solidFill>
                  <a:schemeClr val="bg1"/>
                </a:solidFill>
                <a:latin typeface="思源黑体" panose="020B0500000000000000" pitchFamily="34" charset="-122"/>
                <a:ea typeface="思源黑体" panose="020B0500000000000000" pitchFamily="34" charset="-122"/>
              </a:endParaRPr>
            </a:p>
          </p:txBody>
        </p:sp>
      </p:grpSp>
      <p:grpSp>
        <p:nvGrpSpPr>
          <p:cNvPr id="22" name="组合 21"/>
          <p:cNvGrpSpPr/>
          <p:nvPr/>
        </p:nvGrpSpPr>
        <p:grpSpPr>
          <a:xfrm>
            <a:off x="1413725" y="5301119"/>
            <a:ext cx="11227734" cy="697136"/>
            <a:chOff x="1102280" y="5362079"/>
            <a:chExt cx="11227734" cy="697136"/>
          </a:xfrm>
        </p:grpSpPr>
        <p:sp>
          <p:nvSpPr>
            <p:cNvPr id="8" name="文本框 7"/>
            <p:cNvSpPr txBox="1"/>
            <p:nvPr/>
          </p:nvSpPr>
          <p:spPr>
            <a:xfrm>
              <a:off x="1855563" y="5570016"/>
              <a:ext cx="10474451" cy="369332"/>
            </a:xfrm>
            <a:prstGeom prst="rect">
              <a:avLst/>
            </a:prstGeom>
            <a:noFill/>
          </p:spPr>
          <p:txBody>
            <a:bodyPr wrap="square">
              <a:spAutoFit/>
            </a:bodyPr>
            <a:lstStyle/>
            <a:p>
              <a:pPr marL="36195"/>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如果某一环节经常出现扯皮现象，那一定是因为这段“路”上职责划分的不够细致明确。</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7" name="泪滴形 16"/>
            <p:cNvSpPr/>
            <p:nvPr/>
          </p:nvSpPr>
          <p:spPr>
            <a:xfrm>
              <a:off x="1102280" y="5362079"/>
              <a:ext cx="697136" cy="697136"/>
            </a:xfrm>
            <a:prstGeom prst="teardrop">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latin typeface="思源黑体" panose="020B0500000000000000" pitchFamily="34" charset="-122"/>
                  <a:ea typeface="思源黑体" panose="020B0500000000000000" pitchFamily="34" charset="-122"/>
                </a:rPr>
                <a:t>4</a:t>
              </a:r>
              <a:endParaRPr lang="zh-CN" altLang="en-US" sz="2400" b="1" dirty="0">
                <a:solidFill>
                  <a:schemeClr val="bg1"/>
                </a:solidFill>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0-#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883984" y="1537138"/>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二、人才是放对地方的人才是人才</a:t>
            </a:r>
            <a:endParaRPr lang="zh-CN" altLang="en-US" dirty="0"/>
          </a:p>
        </p:txBody>
      </p:sp>
      <p:grpSp>
        <p:nvGrpSpPr>
          <p:cNvPr id="3" name="组合 2"/>
          <p:cNvGrpSpPr/>
          <p:nvPr/>
        </p:nvGrpSpPr>
        <p:grpSpPr>
          <a:xfrm>
            <a:off x="1717549" y="2996436"/>
            <a:ext cx="8385958" cy="1438656"/>
            <a:chOff x="2172314" y="3621024"/>
            <a:chExt cx="9580774" cy="1438656"/>
          </a:xfrm>
        </p:grpSpPr>
        <p:sp>
          <p:nvSpPr>
            <p:cNvPr id="2" name="矩形: 对角圆角 1"/>
            <p:cNvSpPr/>
            <p:nvPr/>
          </p:nvSpPr>
          <p:spPr>
            <a:xfrm>
              <a:off x="2172314" y="3621024"/>
              <a:ext cx="9580774" cy="1438656"/>
            </a:xfrm>
            <a:prstGeom prst="round2Diag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sp>
          <p:nvSpPr>
            <p:cNvPr id="9" name="文本框 8"/>
            <p:cNvSpPr txBox="1"/>
            <p:nvPr/>
          </p:nvSpPr>
          <p:spPr>
            <a:xfrm>
              <a:off x="3156409" y="4033298"/>
              <a:ext cx="7945654" cy="707886"/>
            </a:xfrm>
            <a:prstGeom prst="rect">
              <a:avLst/>
            </a:prstGeom>
            <a:noFill/>
          </p:spPr>
          <p:txBody>
            <a:bodyPr wrap="square">
              <a:spAutoFit/>
            </a:bodyPr>
            <a:lstStyle/>
            <a:p>
              <a:r>
                <a:rPr lang="zh-CN" altLang="en-US" sz="2000" dirty="0">
                  <a:solidFill>
                    <a:schemeClr val="bg1"/>
                  </a:solidFill>
                  <a:latin typeface="思源黑体" panose="020B0500000000000000" pitchFamily="34" charset="-122"/>
                  <a:ea typeface="思源黑体" panose="020B0500000000000000" pitchFamily="34" charset="-122"/>
                </a:rPr>
                <a:t>管理者最首要的工作，就是帮助员工找到适合他的工作位置。</a:t>
              </a:r>
              <a:endParaRPr lang="zh-CN" altLang="en-US" sz="2000" dirty="0">
                <a:solidFill>
                  <a:schemeClr val="bg1"/>
                </a:solidFill>
                <a:latin typeface="思源黑体" panose="020B0500000000000000" pitchFamily="34" charset="-122"/>
                <a:ea typeface="思源黑体" panose="020B0500000000000000" pitchFamily="34" charset="-122"/>
              </a:endParaRPr>
            </a:p>
            <a:p>
              <a:pPr>
                <a:buFont typeface="Wingdings" panose="05000000000000000000" pitchFamily="2" charset="2"/>
                <a:buNone/>
              </a:pPr>
              <a:r>
                <a:rPr lang="zh-CN" altLang="en-US" sz="2000" dirty="0">
                  <a:solidFill>
                    <a:schemeClr val="bg1"/>
                  </a:solidFill>
                  <a:latin typeface="思源黑体" panose="020B0500000000000000" pitchFamily="34" charset="-122"/>
                  <a:ea typeface="思源黑体" panose="020B0500000000000000" pitchFamily="34" charset="-122"/>
                </a:rPr>
                <a:t>　　　　　　</a:t>
              </a:r>
              <a:endParaRPr lang="zh-CN" altLang="en-US" sz="2000" b="1" dirty="0">
                <a:solidFill>
                  <a:schemeClr val="bg1"/>
                </a:solidFill>
                <a:latin typeface="思源黑体" panose="020B0500000000000000" pitchFamily="34" charset="-122"/>
                <a:ea typeface="思源黑体" panose="020B0500000000000000" pitchFamily="34" charset="-122"/>
              </a:endParaRPr>
            </a:p>
          </p:txBody>
        </p:sp>
      </p:grpSp>
      <p:sp>
        <p:nvSpPr>
          <p:cNvPr id="13" name="文本框 12"/>
          <p:cNvSpPr txBox="1"/>
          <p:nvPr/>
        </p:nvSpPr>
        <p:spPr>
          <a:xfrm>
            <a:off x="8447452" y="4985191"/>
            <a:ext cx="3073988" cy="369332"/>
          </a:xfrm>
          <a:prstGeom prst="rect">
            <a:avLst/>
          </a:prstGeom>
          <a:noFill/>
        </p:spPr>
        <p:txBody>
          <a:bodyPr wrap="square">
            <a:spAutoFit/>
          </a:bodyPr>
          <a:lstStyle/>
          <a:p>
            <a:r>
              <a:rPr lang="en-US" altLang="zh-CN" sz="1800" dirty="0">
                <a:solidFill>
                  <a:schemeClr val="tx1">
                    <a:lumMod val="85000"/>
                    <a:lumOff val="15000"/>
                  </a:schemeClr>
                </a:solidFill>
                <a:latin typeface="思源黑体" panose="020B0500000000000000" pitchFamily="34" charset="-122"/>
                <a:ea typeface="思源黑体" panose="020B0500000000000000" pitchFamily="34" charset="-122"/>
              </a:rPr>
              <a:t>——</a:t>
            </a:r>
            <a:r>
              <a:rPr lang="zh-CN" altLang="en-US" sz="1800" b="1" dirty="0">
                <a:solidFill>
                  <a:schemeClr val="tx1">
                    <a:lumMod val="85000"/>
                    <a:lumOff val="15000"/>
                  </a:schemeClr>
                </a:solidFill>
                <a:latin typeface="思源黑体" panose="020B0500000000000000" pitchFamily="34" charset="-122"/>
                <a:ea typeface="思源黑体" panose="020B0500000000000000" pitchFamily="34" charset="-122"/>
              </a:rPr>
              <a:t>人要和岗位匹配</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7" name="平行四边形 6"/>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平行四边形 7"/>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文本框 9"/>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864497" y="1112025"/>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案例</a:t>
            </a:r>
            <a:r>
              <a:rPr lang="en-US" altLang="zh-CN" dirty="0"/>
              <a:t>--</a:t>
            </a:r>
            <a:r>
              <a:rPr lang="zh-CN" altLang="en-US" dirty="0"/>
              <a:t>两个老板的对话</a:t>
            </a:r>
            <a:endParaRPr lang="zh-CN" altLang="en-US" dirty="0"/>
          </a:p>
        </p:txBody>
      </p:sp>
      <p:sp>
        <p:nvSpPr>
          <p:cNvPr id="5" name="文本框 4"/>
          <p:cNvSpPr txBox="1"/>
          <p:nvPr/>
        </p:nvSpPr>
        <p:spPr>
          <a:xfrm>
            <a:off x="1401201" y="1738014"/>
            <a:ext cx="9791055" cy="4614020"/>
          </a:xfrm>
          <a:prstGeom prst="rect">
            <a:avLst/>
          </a:prstGeom>
          <a:noFill/>
        </p:spPr>
        <p:txBody>
          <a:bodyPr wrap="square">
            <a:spAutoFit/>
          </a:bodyPr>
          <a:lstStyle/>
          <a:p>
            <a:pPr>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        一次工商界的聚会中，几个老板谈自己的经营心得。</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        其中一个说：“我手上有三个不成长的员工，现在正准备找机会把他们炒掉。”</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        另一个老板问：“为什么要这样做呢？他们为何不成才？”</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“一个就知道吹毛求疵，整天嫌这嫌那；一个杞人忧天，老是害怕工厂      有事，还有一个混水摸鱼，整天在外面闲逛。”</a:t>
            </a:r>
            <a:endParaRPr lang="en-US" altLang="zh-CN" dirty="0">
              <a:solidFill>
                <a:schemeClr val="tx1">
                  <a:lumMod val="85000"/>
                  <a:lumOff val="15000"/>
                </a:schemeClr>
              </a:solidFill>
              <a:latin typeface="思源黑体" panose="020B0500000000000000" pitchFamily="34" charset="-122"/>
              <a:ea typeface="思源黑体" panose="020B0500000000000000" pitchFamily="34" charset="-122"/>
            </a:endParaRPr>
          </a:p>
          <a:p>
            <a:pPr lvl="0">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        第二个老板听后想了想，说：“既然这样，你就把这三个人让给我吧！”</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lvl="0">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这个老板有问题吗？他想做什么呢？</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lvl="0">
              <a:lnSpc>
                <a:spcPct val="150000"/>
              </a:lnSpc>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       第二天，三个人到新公司报到，新的老板开始分配工作：喜欢吹毛求疵的人，负责管理品质；害怕出事的人，让他负责保安系统的管理；喜欢混水摸鱼的人，让他负责商品宣传，整天在外面跑来跑去。！</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a:lnSpc>
                <a:spcPct val="150000"/>
              </a:lnSpc>
            </a:pP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188848" y="1810758"/>
            <a:ext cx="6097604" cy="400110"/>
          </a:xfrm>
          <a:prstGeom prst="rect">
            <a:avLst/>
          </a:prstGeom>
          <a:noFill/>
        </p:spPr>
        <p:txBody>
          <a:bodyPr wrap="square">
            <a:spAutoFit/>
          </a:bodyPr>
          <a:lstStyle/>
          <a:p>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（１）帮助员工找对位置</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7" name="文本框 6"/>
          <p:cNvSpPr txBox="1"/>
          <p:nvPr/>
        </p:nvSpPr>
        <p:spPr>
          <a:xfrm>
            <a:off x="2623653" y="2587944"/>
            <a:ext cx="5227995" cy="341632"/>
          </a:xfrm>
          <a:prstGeom prst="rect">
            <a:avLst/>
          </a:prstGeom>
          <a:noFill/>
        </p:spPr>
        <p:txBody>
          <a:bodyPr wrap="square">
            <a:spAutoFit/>
          </a:bodyPr>
          <a:lstStyle/>
          <a:p>
            <a:pPr marL="342900" indent="-342900">
              <a:lnSpc>
                <a:spcPct val="90000"/>
              </a:lnSpc>
              <a:buFont typeface="Wingdings" panose="05000000000000000000" pitchFamily="2" charset="2"/>
              <a:buChar char="Ø"/>
            </a:pP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管理者最重要工作就是帮助员工找对位置．</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6" name="文本框 5"/>
          <p:cNvSpPr txBox="1"/>
          <p:nvPr/>
        </p:nvSpPr>
        <p:spPr>
          <a:xfrm>
            <a:off x="2026245" y="1228175"/>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案例</a:t>
            </a:r>
            <a:r>
              <a:rPr lang="en-US" altLang="zh-CN" dirty="0"/>
              <a:t>--</a:t>
            </a:r>
            <a:r>
              <a:rPr lang="zh-CN" altLang="en-US" dirty="0"/>
              <a:t>两个老板的对话启示</a:t>
            </a:r>
            <a:endParaRPr lang="zh-CN" altLang="en-US" dirty="0"/>
          </a:p>
        </p:txBody>
      </p:sp>
      <p:grpSp>
        <p:nvGrpSpPr>
          <p:cNvPr id="8" name="组合 7"/>
          <p:cNvGrpSpPr/>
          <p:nvPr/>
        </p:nvGrpSpPr>
        <p:grpSpPr>
          <a:xfrm>
            <a:off x="-474562" y="283279"/>
            <a:ext cx="2646878" cy="595364"/>
            <a:chOff x="-474562" y="283279"/>
            <a:chExt cx="3581852" cy="595364"/>
          </a:xfrm>
        </p:grpSpPr>
        <p:sp>
          <p:nvSpPr>
            <p:cNvPr id="10" name="平行四边形 9"/>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平行四边形 10"/>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2" name="文本框 11"/>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3" name="矩形 12"/>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3" name="组合 2"/>
          <p:cNvGrpSpPr/>
          <p:nvPr/>
        </p:nvGrpSpPr>
        <p:grpSpPr>
          <a:xfrm>
            <a:off x="2172314" y="3170741"/>
            <a:ext cx="6548943" cy="2495555"/>
            <a:chOff x="2172314" y="3187025"/>
            <a:chExt cx="6548943" cy="2495555"/>
          </a:xfrm>
        </p:grpSpPr>
        <p:sp>
          <p:nvSpPr>
            <p:cNvPr id="9" name="文本框 8"/>
            <p:cNvSpPr txBox="1"/>
            <p:nvPr/>
          </p:nvSpPr>
          <p:spPr>
            <a:xfrm>
              <a:off x="2623653" y="3187025"/>
              <a:ext cx="6097604" cy="369332"/>
            </a:xfrm>
            <a:prstGeom prst="rect">
              <a:avLst/>
            </a:prstGeom>
            <a:noFill/>
          </p:spPr>
          <p:txBody>
            <a:bodyPr wrap="square">
              <a:spAutoFit/>
            </a:bodyPr>
            <a:lstStyle/>
            <a:p>
              <a:pPr marL="457200" indent="-457200">
                <a:lnSpc>
                  <a:spcPct val="90000"/>
                </a:lnSpc>
                <a:buFont typeface="Wingdings" panose="05000000000000000000" pitchFamily="2" charset="2"/>
                <a:buChar char="Ø"/>
              </a:pP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要让员工清楚地知道</a:t>
              </a:r>
              <a:r>
                <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rPr>
                <a:t>：</a:t>
              </a:r>
              <a:endParaRPr lang="zh-CN" altLang="en-US" sz="1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 name="矩形 1"/>
            <p:cNvSpPr/>
            <p:nvPr/>
          </p:nvSpPr>
          <p:spPr>
            <a:xfrm>
              <a:off x="2172314" y="3556357"/>
              <a:ext cx="3202519" cy="2126223"/>
            </a:xfrm>
            <a:prstGeom prst="rect">
              <a:avLst/>
            </a:prstGeom>
          </p:spPr>
          <p:txBody>
            <a:bodyPr wrap="square">
              <a:spAutoFit/>
            </a:bodyPr>
            <a:lstStyle/>
            <a:p>
              <a:pPr marL="800100" lvl="1" indent="-342900">
                <a:lnSpc>
                  <a:spcPct val="150000"/>
                </a:lnSpc>
                <a:buFont typeface="Arial" panose="020B0604020202020204" pitchFamily="34" charset="0"/>
                <a:buChar char="•"/>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喜欢做什么？</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marL="800100" lvl="1" indent="-342900">
                <a:lnSpc>
                  <a:spcPct val="150000"/>
                </a:lnSpc>
                <a:buFont typeface="Arial" panose="020B0604020202020204" pitchFamily="34" charset="0"/>
                <a:buChar char="•"/>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适合做什么？</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marL="800100" lvl="1" indent="-342900">
                <a:lnSpc>
                  <a:spcPct val="150000"/>
                </a:lnSpc>
                <a:buFont typeface="Arial" panose="020B0604020202020204" pitchFamily="34" charset="0"/>
                <a:buChar char="•"/>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能做什么？</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marL="800100" lvl="1" indent="-342900">
                <a:lnSpc>
                  <a:spcPct val="150000"/>
                </a:lnSpc>
                <a:buFont typeface="Arial" panose="020B0604020202020204" pitchFamily="34" charset="0"/>
                <a:buChar char="•"/>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最擅长做什么？</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a:p>
              <a:pPr marL="800100" lvl="1" indent="-342900">
                <a:lnSpc>
                  <a:spcPct val="150000"/>
                </a:lnSpc>
                <a:buFont typeface="Arial" panose="020B0604020202020204" pitchFamily="34" charset="0"/>
                <a:buChar char="•"/>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做的怎么样？</a:t>
              </a:r>
              <a:endParaRPr lang="zh-CN" altLang="en-US" sz="1600" dirty="0">
                <a:solidFill>
                  <a:schemeClr val="tx1">
                    <a:lumMod val="85000"/>
                    <a:lumOff val="15000"/>
                  </a:schemeClr>
                </a:solidFill>
              </a:endParaRPr>
            </a:p>
          </p:txBody>
        </p:sp>
      </p:gr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91562" y="2385714"/>
            <a:ext cx="3280582" cy="328058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6"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43317" y="2751436"/>
            <a:ext cx="4043987" cy="2566984"/>
          </a:xfrm>
          <a:prstGeom prst="rect">
            <a:avLst/>
          </a:prstGeom>
        </p:spPr>
      </p:pic>
      <p:sp>
        <p:nvSpPr>
          <p:cNvPr id="5" name="文本框 4"/>
          <p:cNvSpPr txBox="1"/>
          <p:nvPr/>
        </p:nvSpPr>
        <p:spPr>
          <a:xfrm>
            <a:off x="1717549" y="1964815"/>
            <a:ext cx="6097604" cy="400110"/>
          </a:xfrm>
          <a:prstGeom prst="rect">
            <a:avLst/>
          </a:prstGeom>
          <a:noFill/>
        </p:spPr>
        <p:txBody>
          <a:bodyPr wrap="square">
            <a:spAutoFit/>
          </a:bodyPr>
          <a:lstStyle/>
          <a:p>
            <a:r>
              <a:rPr lang="en-US" altLang="zh-CN" sz="2000" b="1" dirty="0">
                <a:solidFill>
                  <a:schemeClr val="tx1">
                    <a:lumMod val="85000"/>
                    <a:lumOff val="15000"/>
                  </a:schemeClr>
                </a:solidFill>
                <a:latin typeface="思源黑体" panose="020B0500000000000000" pitchFamily="34" charset="-122"/>
                <a:ea typeface="思源黑体" panose="020B0500000000000000" pitchFamily="34" charset="-122"/>
              </a:rPr>
              <a:t> </a:t>
            </a:r>
            <a:r>
              <a:rPr lang="zh-CN" altLang="en-US" sz="2000" b="1" dirty="0">
                <a:solidFill>
                  <a:schemeClr val="tx1">
                    <a:lumMod val="85000"/>
                    <a:lumOff val="15000"/>
                  </a:schemeClr>
                </a:solidFill>
                <a:latin typeface="思源黑体" panose="020B0500000000000000" pitchFamily="34" charset="-122"/>
                <a:ea typeface="思源黑体" panose="020B0500000000000000" pitchFamily="34" charset="-122"/>
              </a:rPr>
              <a:t>（２）让合适的人做合适的事</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6" name="文本框 5"/>
          <p:cNvSpPr txBox="1"/>
          <p:nvPr/>
        </p:nvSpPr>
        <p:spPr>
          <a:xfrm>
            <a:off x="2026245" y="1225426"/>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案例</a:t>
            </a:r>
            <a:r>
              <a:rPr lang="en-US" altLang="zh-CN" dirty="0"/>
              <a:t>--</a:t>
            </a:r>
            <a:r>
              <a:rPr lang="zh-CN" altLang="en-US" dirty="0"/>
              <a:t>两个老板的对话启示</a:t>
            </a:r>
            <a:endParaRPr lang="zh-CN" altLang="en-US" dirty="0"/>
          </a:p>
        </p:txBody>
      </p:sp>
      <p:grpSp>
        <p:nvGrpSpPr>
          <p:cNvPr id="7" name="组合 6"/>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平行四边形 9"/>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文本框 10"/>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2" name="矩形 11"/>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 name="组合 1"/>
          <p:cNvGrpSpPr/>
          <p:nvPr/>
        </p:nvGrpSpPr>
        <p:grpSpPr>
          <a:xfrm>
            <a:off x="6299134" y="4610058"/>
            <a:ext cx="4722041" cy="708362"/>
            <a:chOff x="6607830" y="4539961"/>
            <a:chExt cx="4722041" cy="708362"/>
          </a:xfrm>
        </p:grpSpPr>
        <p:sp>
          <p:nvSpPr>
            <p:cNvPr id="15" name="文本框 14"/>
            <p:cNvSpPr txBox="1"/>
            <p:nvPr/>
          </p:nvSpPr>
          <p:spPr>
            <a:xfrm>
              <a:off x="7451886" y="4725374"/>
              <a:ext cx="3877985" cy="369332"/>
            </a:xfrm>
            <a:prstGeom prst="rect">
              <a:avLst/>
            </a:prstGeom>
            <a:noFill/>
          </p:spPr>
          <p:txBody>
            <a:bodyPr wrap="none">
              <a:spAutoFit/>
            </a:bodyPr>
            <a:lstStyle/>
            <a:p>
              <a:pPr algn="just"/>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公司只给那些追求卓越的员工留位置</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16" name="组合 15"/>
            <p:cNvGrpSpPr/>
            <p:nvPr/>
          </p:nvGrpSpPr>
          <p:grpSpPr>
            <a:xfrm>
              <a:off x="6607830" y="4539961"/>
              <a:ext cx="708362" cy="708362"/>
              <a:chOff x="641132" y="4608587"/>
              <a:chExt cx="708547" cy="708547"/>
            </a:xfrm>
          </p:grpSpPr>
          <p:sp>
            <p:nvSpPr>
              <p:cNvPr id="17" name="椭圆 16"/>
              <p:cNvSpPr/>
              <p:nvPr/>
            </p:nvSpPr>
            <p:spPr>
              <a:xfrm>
                <a:off x="641132" y="4608587"/>
                <a:ext cx="708547" cy="70854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solidFill>
                  <a:latin typeface="思源黑体" panose="020B0500000000000000" pitchFamily="34" charset="-122"/>
                  <a:ea typeface="思源黑体" panose="020B0500000000000000" pitchFamily="34" charset="-122"/>
                  <a:cs typeface="+mn-ea"/>
                  <a:sym typeface="+mn-lt"/>
                </a:endParaRPr>
              </a:p>
            </p:txBody>
          </p:sp>
          <p:sp>
            <p:nvSpPr>
              <p:cNvPr id="18" name="Freeform 23"/>
              <p:cNvSpPr>
                <a:spLocks noEditPoints="1"/>
              </p:cNvSpPr>
              <p:nvPr/>
            </p:nvSpPr>
            <p:spPr bwMode="auto">
              <a:xfrm>
                <a:off x="750136"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16" tIns="45708" rIns="91416" bIns="45708" numCol="1" anchor="t" anchorCtr="0" compatLnSpc="1"/>
              <a:lstStyle/>
              <a:p>
                <a:endParaRPr lang="id-ID" sz="1425">
                  <a:latin typeface="思源黑体" panose="020B0500000000000000" pitchFamily="34" charset="-122"/>
                  <a:ea typeface="思源黑体" panose="020B0500000000000000" pitchFamily="34" charset="-122"/>
                  <a:cs typeface="+mn-ea"/>
                  <a:sym typeface="+mn-lt"/>
                </a:endParaRPr>
              </a:p>
            </p:txBody>
          </p:sp>
        </p:grpSp>
      </p:grpSp>
      <p:grpSp>
        <p:nvGrpSpPr>
          <p:cNvPr id="3" name="组合 2"/>
          <p:cNvGrpSpPr/>
          <p:nvPr/>
        </p:nvGrpSpPr>
        <p:grpSpPr>
          <a:xfrm>
            <a:off x="6299134" y="3478541"/>
            <a:ext cx="3619175" cy="708362"/>
            <a:chOff x="6607830" y="3408445"/>
            <a:chExt cx="3619175" cy="708362"/>
          </a:xfrm>
        </p:grpSpPr>
        <p:sp>
          <p:nvSpPr>
            <p:cNvPr id="14" name="文本框 13"/>
            <p:cNvSpPr txBox="1"/>
            <p:nvPr/>
          </p:nvSpPr>
          <p:spPr>
            <a:xfrm>
              <a:off x="7451886" y="3577960"/>
              <a:ext cx="2775119" cy="369332"/>
            </a:xfrm>
            <a:prstGeom prst="rect">
              <a:avLst/>
            </a:prstGeom>
            <a:noFill/>
          </p:spPr>
          <p:txBody>
            <a:bodyPr wrap="none">
              <a:spAutoFit/>
            </a:bodyPr>
            <a:lstStyle/>
            <a:p>
              <a:pPr algn="just"/>
              <a:r>
                <a:rPr lang="en-US" altLang="zh-CN" dirty="0">
                  <a:solidFill>
                    <a:schemeClr val="tx1">
                      <a:lumMod val="85000"/>
                      <a:lumOff val="15000"/>
                    </a:schemeClr>
                  </a:solidFill>
                  <a:latin typeface="思源黑体" panose="020B0500000000000000" pitchFamily="34" charset="-122"/>
                  <a:ea typeface="思源黑体" panose="020B0500000000000000" pitchFamily="34" charset="-122"/>
                </a:rPr>
                <a:t> </a:t>
              </a: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人才错位，事情肯定失位</a:t>
              </a:r>
              <a:endParaRPr lang="zh-CN" altLang="en-US" sz="8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19" name="组合 18"/>
            <p:cNvGrpSpPr/>
            <p:nvPr/>
          </p:nvGrpSpPr>
          <p:grpSpPr>
            <a:xfrm>
              <a:off x="6607830" y="3408445"/>
              <a:ext cx="708362" cy="708362"/>
              <a:chOff x="641132" y="3404521"/>
              <a:chExt cx="708547" cy="708547"/>
            </a:xfrm>
          </p:grpSpPr>
          <p:sp>
            <p:nvSpPr>
              <p:cNvPr id="20" name="椭圆 19"/>
              <p:cNvSpPr/>
              <p:nvPr/>
            </p:nvSpPr>
            <p:spPr>
              <a:xfrm>
                <a:off x="641132" y="3404521"/>
                <a:ext cx="708547" cy="70854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solidFill>
                  <a:latin typeface="思源黑体" panose="020B0500000000000000" pitchFamily="34" charset="-122"/>
                  <a:ea typeface="思源黑体" panose="020B0500000000000000" pitchFamily="34" charset="-122"/>
                  <a:cs typeface="+mn-ea"/>
                  <a:sym typeface="+mn-lt"/>
                </a:endParaRPr>
              </a:p>
            </p:txBody>
          </p:sp>
          <p:sp>
            <p:nvSpPr>
              <p:cNvPr id="21" name="Freeform 17"/>
              <p:cNvSpPr>
                <a:spLocks noEditPoints="1"/>
              </p:cNvSpPr>
              <p:nvPr/>
            </p:nvSpPr>
            <p:spPr bwMode="auto">
              <a:xfrm>
                <a:off x="810080" y="3543012"/>
                <a:ext cx="370650" cy="431565"/>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bg1"/>
              </a:solidFill>
              <a:ln w="9525">
                <a:noFill/>
                <a:round/>
              </a:ln>
            </p:spPr>
            <p:txBody>
              <a:bodyPr/>
              <a:lstStyle/>
              <a:p>
                <a:pPr>
                  <a:defRPr/>
                </a:pPr>
                <a:endParaRPr lang="en-US" sz="1425" kern="0" dirty="0">
                  <a:latin typeface="思源黑体" panose="020B0500000000000000" pitchFamily="34" charset="-122"/>
                  <a:ea typeface="思源黑体" panose="020B0500000000000000" pitchFamily="34" charset="-122"/>
                  <a:cs typeface="+mn-ea"/>
                  <a:sym typeface="+mn-lt"/>
                </a:endParaRPr>
              </a:p>
            </p:txBody>
          </p:sp>
        </p:grpSp>
      </p:grpSp>
      <p:grpSp>
        <p:nvGrpSpPr>
          <p:cNvPr id="4" name="组合 3"/>
          <p:cNvGrpSpPr/>
          <p:nvPr/>
        </p:nvGrpSpPr>
        <p:grpSpPr>
          <a:xfrm>
            <a:off x="6299134" y="2347025"/>
            <a:ext cx="3798711" cy="708362"/>
            <a:chOff x="6607830" y="2276928"/>
            <a:chExt cx="3798711" cy="708362"/>
          </a:xfrm>
        </p:grpSpPr>
        <p:sp>
          <p:nvSpPr>
            <p:cNvPr id="13" name="文本框 12"/>
            <p:cNvSpPr txBox="1"/>
            <p:nvPr/>
          </p:nvSpPr>
          <p:spPr>
            <a:xfrm>
              <a:off x="7451886" y="2428710"/>
              <a:ext cx="2954655" cy="369332"/>
            </a:xfrm>
            <a:prstGeom prst="rect">
              <a:avLst/>
            </a:prstGeom>
            <a:noFill/>
          </p:spPr>
          <p:txBody>
            <a:bodyPr wrap="none">
              <a:spAutoFit/>
            </a:bodyPr>
            <a:lstStyle/>
            <a:p>
              <a:pPr algn="just"/>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寻找最合适岗位要求的人才</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2" name="组合 21"/>
            <p:cNvGrpSpPr/>
            <p:nvPr/>
          </p:nvGrpSpPr>
          <p:grpSpPr>
            <a:xfrm>
              <a:off x="6607830" y="2276928"/>
              <a:ext cx="708362" cy="708362"/>
              <a:chOff x="641132" y="1897168"/>
              <a:chExt cx="708547" cy="708547"/>
            </a:xfrm>
          </p:grpSpPr>
          <p:sp>
            <p:nvSpPr>
              <p:cNvPr id="23" name="椭圆 22"/>
              <p:cNvSpPr/>
              <p:nvPr/>
            </p:nvSpPr>
            <p:spPr>
              <a:xfrm>
                <a:off x="641132" y="1897168"/>
                <a:ext cx="708547" cy="70854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5">
                  <a:solidFill>
                    <a:schemeClr val="tx1"/>
                  </a:solidFill>
                  <a:latin typeface="思源黑体" panose="020B0500000000000000" pitchFamily="34" charset="-122"/>
                  <a:ea typeface="思源黑体" panose="020B0500000000000000" pitchFamily="34" charset="-122"/>
                  <a:cs typeface="+mn-ea"/>
                  <a:sym typeface="+mn-lt"/>
                </a:endParaRPr>
              </a:p>
            </p:txBody>
          </p:sp>
          <p:sp>
            <p:nvSpPr>
              <p:cNvPr id="24" name="Freeform 102"/>
              <p:cNvSpPr/>
              <p:nvPr/>
            </p:nvSpPr>
            <p:spPr bwMode="auto">
              <a:xfrm>
                <a:off x="776861" y="2048990"/>
                <a:ext cx="437089"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chemeClr val="bg1"/>
              </a:solidFill>
              <a:ln>
                <a:noFill/>
              </a:ln>
            </p:spPr>
            <p:txBody>
              <a:bodyPr vert="horz" wrap="square" lIns="91416" tIns="45708" rIns="91416" bIns="45708" numCol="1" anchor="t" anchorCtr="0" compatLnSpc="1"/>
              <a:lstStyle/>
              <a:p>
                <a:endParaRPr lang="id-ID" sz="1425">
                  <a:latin typeface="思源黑体" panose="020B0500000000000000" pitchFamily="34" charset="-122"/>
                  <a:ea typeface="思源黑体" panose="020B0500000000000000" pitchFamily="34" charset="-122"/>
                  <a:cs typeface="+mn-ea"/>
                  <a:sym typeface="+mn-lt"/>
                </a:endParaRPr>
              </a:p>
            </p:txBody>
          </p:sp>
        </p:gr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childTnLst>
                          </p:cTn>
                        </p:par>
                        <p:par>
                          <p:cTn id="29" fill="hold">
                            <p:stCondLst>
                              <p:cond delay="500"/>
                            </p:stCondLst>
                            <p:childTnLst>
                              <p:par>
                                <p:cTn id="30" presetID="2" presetClass="entr" presetSubtype="4"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childTnLst>
                          </p:cTn>
                        </p:par>
                        <p:par>
                          <p:cTn id="34" fill="hold">
                            <p:stCondLst>
                              <p:cond delay="1000"/>
                            </p:stCondLst>
                            <p:childTnLst>
                              <p:par>
                                <p:cTn id="35" presetID="2" presetClass="entr" presetSubtype="4"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2" presetClass="entr" presetSubtype="4"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72314" y="1769153"/>
            <a:ext cx="4923430"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案例：西游记中的角色分析</a:t>
            </a:r>
            <a:endParaRPr lang="zh-CN" altLang="en-US" dirty="0"/>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1" name="文本框 10"/>
          <p:cNvSpPr txBox="1"/>
          <p:nvPr/>
        </p:nvSpPr>
        <p:spPr>
          <a:xfrm>
            <a:off x="2710553" y="2849667"/>
            <a:ext cx="5860422" cy="365760"/>
          </a:xfrm>
          <a:prstGeom prst="rect">
            <a:avLst/>
          </a:prstGeom>
          <a:solidFill>
            <a:srgbClr val="C00000"/>
          </a:solidFill>
        </p:spPr>
        <p:txBody>
          <a:bodyPr wrap="square">
            <a:spAutoFit/>
          </a:bodyPr>
          <a:lstStyle/>
          <a:p>
            <a:pPr marL="800100" lvl="1" indent="-342900" algn="ctr">
              <a:buFont typeface="Wingdings" panose="05000000000000000000" pitchFamily="2" charset="2"/>
              <a:buChar char="l"/>
            </a:pPr>
            <a:r>
              <a:rPr lang="zh-CN" altLang="en-US" dirty="0">
                <a:solidFill>
                  <a:schemeClr val="bg1"/>
                </a:solidFill>
                <a:latin typeface="思源黑体" panose="020B0500000000000000" pitchFamily="34" charset="-122"/>
                <a:ea typeface="思源黑体" panose="020B0500000000000000" pitchFamily="34" charset="-122"/>
              </a:rPr>
              <a:t>唐僧起着凝聚和完善的作用</a:t>
            </a: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12" name="文本框 11"/>
          <p:cNvSpPr txBox="1"/>
          <p:nvPr/>
        </p:nvSpPr>
        <p:spPr>
          <a:xfrm>
            <a:off x="2710553" y="3481692"/>
            <a:ext cx="5860422" cy="365760"/>
          </a:xfrm>
          <a:prstGeom prst="rect">
            <a:avLst/>
          </a:prstGeom>
          <a:solidFill>
            <a:srgbClr val="C00000"/>
          </a:solidFill>
        </p:spPr>
        <p:txBody>
          <a:bodyPr wrap="square">
            <a:spAutoFit/>
          </a:bodyPr>
          <a:lstStyle/>
          <a:p>
            <a:pPr marL="800100" lvl="1" indent="-342900" algn="ctr">
              <a:buFont typeface="Wingdings" panose="05000000000000000000" pitchFamily="2" charset="2"/>
              <a:buChar char="l"/>
            </a:pPr>
            <a:r>
              <a:rPr lang="zh-CN" altLang="en-US" dirty="0">
                <a:solidFill>
                  <a:schemeClr val="bg1"/>
                </a:solidFill>
                <a:latin typeface="思源黑体" panose="020B0500000000000000" pitchFamily="34" charset="-122"/>
                <a:ea typeface="思源黑体" panose="020B0500000000000000" pitchFamily="34" charset="-122"/>
              </a:rPr>
              <a:t>孙悟空起着创新和推进的作用</a:t>
            </a: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13" name="文本框 12"/>
          <p:cNvSpPr txBox="1"/>
          <p:nvPr/>
        </p:nvSpPr>
        <p:spPr>
          <a:xfrm>
            <a:off x="2710553" y="4113717"/>
            <a:ext cx="5860422" cy="365760"/>
          </a:xfrm>
          <a:prstGeom prst="rect">
            <a:avLst/>
          </a:prstGeom>
          <a:solidFill>
            <a:srgbClr val="C00000"/>
          </a:solidFill>
        </p:spPr>
        <p:txBody>
          <a:bodyPr wrap="square">
            <a:spAutoFit/>
          </a:bodyPr>
          <a:lstStyle/>
          <a:p>
            <a:pPr marL="800100" lvl="1" indent="-342900" algn="ctr">
              <a:buFont typeface="Wingdings" panose="05000000000000000000" pitchFamily="2" charset="2"/>
              <a:buChar char="l"/>
            </a:pPr>
            <a:r>
              <a:rPr lang="zh-CN" altLang="en-US" dirty="0">
                <a:solidFill>
                  <a:schemeClr val="bg1"/>
                </a:solidFill>
                <a:latin typeface="思源黑体" panose="020B0500000000000000" pitchFamily="34" charset="-122"/>
                <a:ea typeface="思源黑体" panose="020B0500000000000000" pitchFamily="34" charset="-122"/>
              </a:rPr>
              <a:t>猪八戒起着信息和监督的作用</a:t>
            </a: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14" name="文本框 13"/>
          <p:cNvSpPr txBox="1"/>
          <p:nvPr/>
        </p:nvSpPr>
        <p:spPr>
          <a:xfrm>
            <a:off x="2710553" y="4745743"/>
            <a:ext cx="5860422" cy="369332"/>
          </a:xfrm>
          <a:prstGeom prst="rect">
            <a:avLst/>
          </a:prstGeom>
          <a:solidFill>
            <a:srgbClr val="C00000"/>
          </a:solidFill>
        </p:spPr>
        <p:txBody>
          <a:bodyPr wrap="square">
            <a:spAutoFit/>
          </a:bodyPr>
          <a:lstStyle/>
          <a:p>
            <a:pPr marL="800100" lvl="1" indent="-342900" algn="ctr">
              <a:buFont typeface="Wingdings" panose="05000000000000000000" pitchFamily="2" charset="2"/>
              <a:buChar char="l"/>
            </a:pPr>
            <a:r>
              <a:rPr lang="zh-CN" altLang="en-US" dirty="0">
                <a:solidFill>
                  <a:schemeClr val="bg1"/>
                </a:solidFill>
                <a:latin typeface="思源黑体" panose="020B0500000000000000" pitchFamily="34" charset="-122"/>
                <a:ea typeface="思源黑体" panose="020B0500000000000000" pitchFamily="34" charset="-122"/>
              </a:rPr>
              <a:t>沙和尚起者协调和实干的作用</a:t>
            </a:r>
            <a:endParaRPr lang="zh-CN" altLang="en-US" dirty="0">
              <a:solidFill>
                <a:schemeClr val="bg1"/>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500"/>
                            </p:stCondLst>
                            <p:childTnLst>
                              <p:par>
                                <p:cTn id="20" presetID="2" presetClass="entr" presetSubtype="4"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1" grpId="0" animBg="1"/>
      <p:bldP spid="12" grpId="0" animBg="1"/>
      <p:bldP spid="13"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72314" y="1510512"/>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人才都是培训出来的</a:t>
            </a:r>
            <a:endParaRPr lang="zh-CN" altLang="en-US" dirty="0"/>
          </a:p>
        </p:txBody>
      </p:sp>
      <p:grpSp>
        <p:nvGrpSpPr>
          <p:cNvPr id="4" name="组合 3"/>
          <p:cNvGrpSpPr/>
          <p:nvPr/>
        </p:nvGrpSpPr>
        <p:grpSpPr>
          <a:xfrm>
            <a:off x="5869163" y="2741176"/>
            <a:ext cx="4801510" cy="731125"/>
            <a:chOff x="2328672" y="2682240"/>
            <a:chExt cx="3499104" cy="3035808"/>
          </a:xfrm>
        </p:grpSpPr>
        <p:sp>
          <p:nvSpPr>
            <p:cNvPr id="2" name="矩形 1"/>
            <p:cNvSpPr/>
            <p:nvPr/>
          </p:nvSpPr>
          <p:spPr>
            <a:xfrm>
              <a:off x="2328672" y="2682240"/>
              <a:ext cx="3499104" cy="303580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 name="文本框 4"/>
            <p:cNvSpPr txBox="1"/>
            <p:nvPr/>
          </p:nvSpPr>
          <p:spPr>
            <a:xfrm>
              <a:off x="2907029" y="3724155"/>
              <a:ext cx="2342389" cy="1042980"/>
            </a:xfrm>
            <a:prstGeom prst="rect">
              <a:avLst/>
            </a:prstGeom>
            <a:noFill/>
          </p:spPr>
          <p:txBody>
            <a:bodyPr wrap="square">
              <a:spAutoFit/>
            </a:bodyPr>
            <a:lstStyle/>
            <a:p>
              <a:pPr marL="457200" indent="-457200">
                <a:buFont typeface="Wingdings" panose="05000000000000000000" pitchFamily="2" charset="2"/>
                <a:buChar char="u"/>
              </a:pPr>
              <a:r>
                <a:rPr lang="zh-CN" altLang="en-US" sz="2000" dirty="0">
                  <a:solidFill>
                    <a:schemeClr val="bg1"/>
                  </a:solidFill>
                  <a:latin typeface="思源黑体" panose="020B0500000000000000" pitchFamily="34" charset="-122"/>
                  <a:ea typeface="思源黑体" panose="020B0500000000000000" pitchFamily="34" charset="-122"/>
                </a:rPr>
                <a:t>把服从训练当成习惯</a:t>
              </a:r>
              <a:endParaRPr lang="zh-CN" altLang="en-US" sz="2000" dirty="0">
                <a:solidFill>
                  <a:schemeClr val="bg1"/>
                </a:solidFill>
                <a:latin typeface="思源黑体" panose="020B0500000000000000" pitchFamily="34" charset="-122"/>
                <a:ea typeface="思源黑体" panose="020B0500000000000000" pitchFamily="34" charset="-122"/>
              </a:endParaRPr>
            </a:p>
          </p:txBody>
        </p:sp>
      </p:grpSp>
      <p:grpSp>
        <p:nvGrpSpPr>
          <p:cNvPr id="13" name="组合 12"/>
          <p:cNvGrpSpPr/>
          <p:nvPr/>
        </p:nvGrpSpPr>
        <p:grpSpPr>
          <a:xfrm>
            <a:off x="5869163" y="3936572"/>
            <a:ext cx="4801510" cy="1155671"/>
            <a:chOff x="6364224" y="2682240"/>
            <a:chExt cx="3499104" cy="3035808"/>
          </a:xfrm>
        </p:grpSpPr>
        <p:sp>
          <p:nvSpPr>
            <p:cNvPr id="12" name="矩形 11"/>
            <p:cNvSpPr/>
            <p:nvPr/>
          </p:nvSpPr>
          <p:spPr>
            <a:xfrm>
              <a:off x="6364224" y="2682240"/>
              <a:ext cx="3499104" cy="3035808"/>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 name="文本框 6"/>
            <p:cNvSpPr txBox="1"/>
            <p:nvPr/>
          </p:nvSpPr>
          <p:spPr>
            <a:xfrm>
              <a:off x="6958671" y="3133230"/>
              <a:ext cx="2326299" cy="1496449"/>
            </a:xfrm>
            <a:prstGeom prst="rect">
              <a:avLst/>
            </a:prstGeom>
            <a:noFill/>
          </p:spPr>
          <p:txBody>
            <a:bodyPr wrap="square">
              <a:spAutoFit/>
            </a:bodyPr>
            <a:lstStyle/>
            <a:p>
              <a:pPr marL="457200" indent="-457200">
                <a:buFont typeface="Wingdings" panose="05000000000000000000" pitchFamily="2" charset="2"/>
                <a:buChar char="u"/>
              </a:pPr>
              <a:r>
                <a:rPr lang="zh-CN" altLang="en-US" sz="2000" dirty="0">
                  <a:solidFill>
                    <a:schemeClr val="bg1"/>
                  </a:solidFill>
                  <a:latin typeface="思源黑体" panose="020B0500000000000000" pitchFamily="34" charset="-122"/>
                  <a:ea typeface="思源黑体" panose="020B0500000000000000" pitchFamily="34" charset="-122"/>
                </a:rPr>
                <a:t>控制员工的行为不如控制他的思维</a:t>
              </a:r>
              <a:endParaRPr lang="zh-CN" altLang="en-US" sz="2000" dirty="0">
                <a:solidFill>
                  <a:schemeClr val="bg1"/>
                </a:solidFill>
                <a:latin typeface="思源黑体" panose="020B0500000000000000" pitchFamily="34" charset="-122"/>
                <a:ea typeface="思源黑体" panose="020B0500000000000000" pitchFamily="34" charset="-122"/>
              </a:endParaRPr>
            </a:p>
          </p:txBody>
        </p:sp>
      </p:gr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9" name="平行四边形 8"/>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文本框 9"/>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pic>
        <p:nvPicPr>
          <p:cNvPr id="14" name="图片 13"/>
          <p:cNvPicPr>
            <a:picLocks noChangeAspect="1"/>
          </p:cNvPicPr>
          <p:nvPr/>
        </p:nvPicPr>
        <p:blipFill>
          <a:blip r:embed="rId1"/>
          <a:stretch>
            <a:fillRect/>
          </a:stretch>
        </p:blipFill>
        <p:spPr>
          <a:xfrm>
            <a:off x="1717549" y="2628884"/>
            <a:ext cx="3733800" cy="24765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childTnLst>
                          </p:cTn>
                        </p:par>
                        <p:par>
                          <p:cTn id="24" fill="hold">
                            <p:stCondLst>
                              <p:cond delay="5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42" presetClass="entr" presetSubtype="0"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587227" y="2299485"/>
            <a:ext cx="4746751" cy="1104900"/>
            <a:chOff x="1445769" y="1724660"/>
            <a:chExt cx="4746751" cy="1104900"/>
          </a:xfrm>
        </p:grpSpPr>
        <p:grpSp>
          <p:nvGrpSpPr>
            <p:cNvPr id="15" name="组合 14"/>
            <p:cNvGrpSpPr/>
            <p:nvPr/>
          </p:nvGrpSpPr>
          <p:grpSpPr>
            <a:xfrm>
              <a:off x="1445769" y="1724660"/>
              <a:ext cx="1104900" cy="1104900"/>
              <a:chOff x="1554480" y="1935480"/>
              <a:chExt cx="1104900" cy="1104900"/>
            </a:xfrm>
            <a:solidFill>
              <a:srgbClr val="C00000"/>
            </a:solidFill>
          </p:grpSpPr>
          <p:sp>
            <p:nvSpPr>
              <p:cNvPr id="19" name="菱形 18"/>
              <p:cNvSpPr/>
              <p:nvPr/>
            </p:nvSpPr>
            <p:spPr>
              <a:xfrm>
                <a:off x="1554480" y="1935480"/>
                <a:ext cx="1104900" cy="1104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mn-lt"/>
                </a:endParaRPr>
              </a:p>
            </p:txBody>
          </p:sp>
          <p:sp>
            <p:nvSpPr>
              <p:cNvPr id="20" name="文本框 19"/>
              <p:cNvSpPr txBox="1"/>
              <p:nvPr/>
            </p:nvSpPr>
            <p:spPr>
              <a:xfrm>
                <a:off x="1833457" y="2254847"/>
                <a:ext cx="546945" cy="461665"/>
              </a:xfrm>
              <a:prstGeom prst="rect">
                <a:avLst/>
              </a:prstGeom>
              <a:grpFill/>
            </p:spPr>
            <p:txBody>
              <a:bodyPr wrap="none" rtlCol="0">
                <a:spAutoFit/>
              </a:bodyPr>
              <a:lstStyle/>
              <a:p>
                <a:pPr algn="ctr"/>
                <a:r>
                  <a:rPr lang="en-US" altLang="zh-CN" sz="2400" b="1" dirty="0">
                    <a:solidFill>
                      <a:schemeClr val="bg1"/>
                    </a:solidFill>
                    <a:latin typeface="思源黑体" panose="020B0500000000000000" pitchFamily="34" charset="-122"/>
                    <a:ea typeface="思源黑体" panose="020B0500000000000000" pitchFamily="34" charset="-122"/>
                    <a:cs typeface="+mn-ea"/>
                    <a:sym typeface="+mn-lt"/>
                  </a:rPr>
                  <a:t>01</a:t>
                </a:r>
                <a:endParaRPr lang="zh-CN" altLang="en-US" sz="2400" b="1" dirty="0">
                  <a:solidFill>
                    <a:schemeClr val="bg1"/>
                  </a:solidFill>
                  <a:latin typeface="思源黑体" panose="020B0500000000000000" pitchFamily="34" charset="-122"/>
                  <a:ea typeface="思源黑体" panose="020B0500000000000000" pitchFamily="34" charset="-122"/>
                  <a:cs typeface="+mn-ea"/>
                  <a:sym typeface="+mn-lt"/>
                </a:endParaRPr>
              </a:p>
            </p:txBody>
          </p:sp>
        </p:grpSp>
        <p:grpSp>
          <p:nvGrpSpPr>
            <p:cNvPr id="16" name="组合 15"/>
            <p:cNvGrpSpPr/>
            <p:nvPr/>
          </p:nvGrpSpPr>
          <p:grpSpPr>
            <a:xfrm>
              <a:off x="2653596" y="1806621"/>
              <a:ext cx="3538924" cy="1008926"/>
              <a:chOff x="1607227" y="4406651"/>
              <a:chExt cx="3538924" cy="1008926"/>
            </a:xfrm>
          </p:grpSpPr>
          <p:sp>
            <p:nvSpPr>
              <p:cNvPr id="17" name="文本框 16"/>
              <p:cNvSpPr txBox="1"/>
              <p:nvPr/>
            </p:nvSpPr>
            <p:spPr>
              <a:xfrm>
                <a:off x="1607227" y="4406651"/>
                <a:ext cx="3198311" cy="369332"/>
              </a:xfrm>
              <a:prstGeom prst="rect">
                <a:avLst/>
              </a:prstGeom>
              <a:noFill/>
            </p:spPr>
            <p:txBody>
              <a:bodyPr wrap="none" rtlCol="0">
                <a:spAutoFit/>
              </a:bodyPr>
              <a:lstStyle/>
              <a:p>
                <a:pPr marL="342900" indent="-342900">
                  <a:buFont typeface="Wingdings" panose="05000000000000000000" pitchFamily="2" charset="2"/>
                  <a:buChar char="Ø"/>
                </a:pPr>
                <a:r>
                  <a:rPr lang="en-US" altLang="zh-CN" b="1" dirty="0">
                    <a:solidFill>
                      <a:prstClr val="black">
                        <a:lumMod val="85000"/>
                        <a:lumOff val="15000"/>
                      </a:prstClr>
                    </a:solidFill>
                    <a:latin typeface="思源黑体" panose="020B0500000000000000" pitchFamily="34" charset="-122"/>
                    <a:ea typeface="思源黑体" panose="020B0500000000000000" pitchFamily="34" charset="-122"/>
                  </a:rPr>
                  <a:t>1</a:t>
                </a: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、与下属保持适当的距离</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8" name="文本框 17"/>
              <p:cNvSpPr txBox="1"/>
              <p:nvPr/>
            </p:nvSpPr>
            <p:spPr>
              <a:xfrm>
                <a:off x="1607227" y="4822851"/>
                <a:ext cx="3538924" cy="592726"/>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rPr>
                  <a:t>这里输入简洁提炼的文字描述您的文字这里输入简洁提炼的文字描述您的文字，</a:t>
                </a:r>
                <a:endPar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endParaRPr>
              </a:p>
            </p:txBody>
          </p:sp>
        </p:grpSp>
      </p:grpSp>
      <p:grpSp>
        <p:nvGrpSpPr>
          <p:cNvPr id="21" name="组合 20"/>
          <p:cNvGrpSpPr/>
          <p:nvPr/>
        </p:nvGrpSpPr>
        <p:grpSpPr>
          <a:xfrm>
            <a:off x="1587227" y="4079763"/>
            <a:ext cx="4746751" cy="1104900"/>
            <a:chOff x="1445769" y="1724660"/>
            <a:chExt cx="4746751" cy="1104900"/>
          </a:xfrm>
        </p:grpSpPr>
        <p:grpSp>
          <p:nvGrpSpPr>
            <p:cNvPr id="22" name="组合 21"/>
            <p:cNvGrpSpPr/>
            <p:nvPr/>
          </p:nvGrpSpPr>
          <p:grpSpPr>
            <a:xfrm>
              <a:off x="1445769" y="1724660"/>
              <a:ext cx="1104900" cy="1104900"/>
              <a:chOff x="1554480" y="1935480"/>
              <a:chExt cx="1104900" cy="1104900"/>
            </a:xfrm>
            <a:solidFill>
              <a:srgbClr val="C00000"/>
            </a:solidFill>
          </p:grpSpPr>
          <p:sp>
            <p:nvSpPr>
              <p:cNvPr id="26" name="菱形 25"/>
              <p:cNvSpPr/>
              <p:nvPr/>
            </p:nvSpPr>
            <p:spPr>
              <a:xfrm>
                <a:off x="1554480" y="1935480"/>
                <a:ext cx="1104900" cy="1104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mn-lt"/>
                </a:endParaRPr>
              </a:p>
            </p:txBody>
          </p:sp>
          <p:sp>
            <p:nvSpPr>
              <p:cNvPr id="27" name="文本框 26"/>
              <p:cNvSpPr txBox="1"/>
              <p:nvPr/>
            </p:nvSpPr>
            <p:spPr>
              <a:xfrm>
                <a:off x="1833456" y="2254847"/>
                <a:ext cx="546946" cy="461665"/>
              </a:xfrm>
              <a:prstGeom prst="rect">
                <a:avLst/>
              </a:prstGeom>
              <a:grpFill/>
            </p:spPr>
            <p:txBody>
              <a:bodyPr wrap="none" rtlCol="0">
                <a:spAutoFit/>
              </a:bodyPr>
              <a:lstStyle/>
              <a:p>
                <a:pPr algn="ctr"/>
                <a:r>
                  <a:rPr lang="en-US" altLang="zh-CN" sz="2400" b="1" dirty="0">
                    <a:solidFill>
                      <a:schemeClr val="bg1"/>
                    </a:solidFill>
                    <a:latin typeface="思源黑体" panose="020B0500000000000000" pitchFamily="34" charset="-122"/>
                    <a:ea typeface="思源黑体" panose="020B0500000000000000" pitchFamily="34" charset="-122"/>
                    <a:cs typeface="+mn-ea"/>
                    <a:sym typeface="+mn-lt"/>
                  </a:rPr>
                  <a:t>03</a:t>
                </a:r>
                <a:endParaRPr lang="zh-CN" altLang="en-US" sz="2400" b="1" dirty="0">
                  <a:solidFill>
                    <a:schemeClr val="bg1"/>
                  </a:solidFill>
                  <a:latin typeface="思源黑体" panose="020B0500000000000000" pitchFamily="34" charset="-122"/>
                  <a:ea typeface="思源黑体" panose="020B0500000000000000" pitchFamily="34" charset="-122"/>
                  <a:cs typeface="+mn-ea"/>
                  <a:sym typeface="+mn-lt"/>
                </a:endParaRPr>
              </a:p>
            </p:txBody>
          </p:sp>
        </p:grpSp>
        <p:grpSp>
          <p:nvGrpSpPr>
            <p:cNvPr id="23" name="组合 22"/>
            <p:cNvGrpSpPr/>
            <p:nvPr/>
          </p:nvGrpSpPr>
          <p:grpSpPr>
            <a:xfrm>
              <a:off x="2653596" y="1806621"/>
              <a:ext cx="3538924" cy="1008926"/>
              <a:chOff x="1607227" y="4406651"/>
              <a:chExt cx="3538924" cy="1008926"/>
            </a:xfrm>
          </p:grpSpPr>
          <p:sp>
            <p:nvSpPr>
              <p:cNvPr id="24" name="文本框 23"/>
              <p:cNvSpPr txBox="1"/>
              <p:nvPr/>
            </p:nvSpPr>
            <p:spPr>
              <a:xfrm>
                <a:off x="1607227" y="4406651"/>
                <a:ext cx="3429144" cy="369332"/>
              </a:xfrm>
              <a:prstGeom prst="rect">
                <a:avLst/>
              </a:prstGeom>
              <a:noFill/>
            </p:spPr>
            <p:txBody>
              <a:bodyPr wrap="none" rtlCol="0">
                <a:spAutoFit/>
              </a:bodyPr>
              <a:lstStyle/>
              <a:p>
                <a:pPr marL="342900" indent="-342900">
                  <a:buFont typeface="Wingdings" panose="05000000000000000000" pitchFamily="2" charset="2"/>
                  <a:buChar char="Ø"/>
                </a:pPr>
                <a:r>
                  <a:rPr lang="en-US" altLang="zh-CN" b="1" dirty="0">
                    <a:solidFill>
                      <a:prstClr val="black">
                        <a:lumMod val="85000"/>
                        <a:lumOff val="15000"/>
                      </a:prstClr>
                    </a:solidFill>
                    <a:latin typeface="思源黑体" panose="020B0500000000000000" pitchFamily="34" charset="-122"/>
                    <a:ea typeface="思源黑体" panose="020B0500000000000000" pitchFamily="34" charset="-122"/>
                  </a:rPr>
                  <a:t>3</a:t>
                </a: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、莫因自己的喜好影响制度</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5" name="文本框 24"/>
              <p:cNvSpPr txBox="1"/>
              <p:nvPr/>
            </p:nvSpPr>
            <p:spPr>
              <a:xfrm>
                <a:off x="1607227" y="4822851"/>
                <a:ext cx="3538924" cy="592726"/>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rPr>
                  <a:t>这里输入简洁提炼的文字描述您的文字这里输入简洁提炼的文字描述您的文字，</a:t>
                </a:r>
                <a:endPar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endParaRPr>
              </a:p>
            </p:txBody>
          </p:sp>
        </p:grpSp>
      </p:grpSp>
      <p:grpSp>
        <p:nvGrpSpPr>
          <p:cNvPr id="28" name="组合 27"/>
          <p:cNvGrpSpPr/>
          <p:nvPr/>
        </p:nvGrpSpPr>
        <p:grpSpPr>
          <a:xfrm>
            <a:off x="6329915" y="2299485"/>
            <a:ext cx="4746751" cy="1104900"/>
            <a:chOff x="1445769" y="1724660"/>
            <a:chExt cx="4746751" cy="1104900"/>
          </a:xfrm>
        </p:grpSpPr>
        <p:grpSp>
          <p:nvGrpSpPr>
            <p:cNvPr id="29" name="组合 28"/>
            <p:cNvGrpSpPr/>
            <p:nvPr/>
          </p:nvGrpSpPr>
          <p:grpSpPr>
            <a:xfrm>
              <a:off x="1445769" y="1724660"/>
              <a:ext cx="1104900" cy="1104900"/>
              <a:chOff x="1554480" y="1935480"/>
              <a:chExt cx="1104900" cy="1104900"/>
            </a:xfrm>
            <a:solidFill>
              <a:srgbClr val="C00000"/>
            </a:solidFill>
          </p:grpSpPr>
          <p:sp>
            <p:nvSpPr>
              <p:cNvPr id="33" name="菱形 32"/>
              <p:cNvSpPr/>
              <p:nvPr/>
            </p:nvSpPr>
            <p:spPr>
              <a:xfrm>
                <a:off x="1554480" y="1935480"/>
                <a:ext cx="1104900" cy="1104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mn-lt"/>
                </a:endParaRPr>
              </a:p>
            </p:txBody>
          </p:sp>
          <p:sp>
            <p:nvSpPr>
              <p:cNvPr id="34" name="文本框 33"/>
              <p:cNvSpPr txBox="1"/>
              <p:nvPr/>
            </p:nvSpPr>
            <p:spPr>
              <a:xfrm>
                <a:off x="1833456" y="2254847"/>
                <a:ext cx="546946" cy="461665"/>
              </a:xfrm>
              <a:prstGeom prst="rect">
                <a:avLst/>
              </a:prstGeom>
              <a:grpFill/>
            </p:spPr>
            <p:txBody>
              <a:bodyPr wrap="none" rtlCol="0">
                <a:spAutoFit/>
              </a:bodyPr>
              <a:lstStyle/>
              <a:p>
                <a:pPr algn="ctr"/>
                <a:r>
                  <a:rPr lang="en-US" altLang="zh-CN" sz="2400" b="1" dirty="0">
                    <a:solidFill>
                      <a:schemeClr val="bg1"/>
                    </a:solidFill>
                    <a:latin typeface="思源黑体" panose="020B0500000000000000" pitchFamily="34" charset="-122"/>
                    <a:ea typeface="思源黑体" panose="020B0500000000000000" pitchFamily="34" charset="-122"/>
                    <a:cs typeface="+mn-ea"/>
                    <a:sym typeface="+mn-lt"/>
                  </a:rPr>
                  <a:t>02</a:t>
                </a:r>
                <a:endParaRPr lang="zh-CN" altLang="en-US" sz="2400" b="1" dirty="0">
                  <a:solidFill>
                    <a:schemeClr val="bg1"/>
                  </a:solidFill>
                  <a:latin typeface="思源黑体" panose="020B0500000000000000" pitchFamily="34" charset="-122"/>
                  <a:ea typeface="思源黑体" panose="020B0500000000000000" pitchFamily="34" charset="-122"/>
                  <a:cs typeface="+mn-ea"/>
                  <a:sym typeface="+mn-lt"/>
                </a:endParaRPr>
              </a:p>
            </p:txBody>
          </p:sp>
        </p:grpSp>
        <p:grpSp>
          <p:nvGrpSpPr>
            <p:cNvPr id="30" name="组合 29"/>
            <p:cNvGrpSpPr/>
            <p:nvPr/>
          </p:nvGrpSpPr>
          <p:grpSpPr>
            <a:xfrm>
              <a:off x="2653596" y="1806621"/>
              <a:ext cx="3538924" cy="1008926"/>
              <a:chOff x="1607227" y="4406651"/>
              <a:chExt cx="3538924" cy="1008926"/>
            </a:xfrm>
          </p:grpSpPr>
          <p:sp>
            <p:nvSpPr>
              <p:cNvPr id="31" name="文本框 30"/>
              <p:cNvSpPr txBox="1"/>
              <p:nvPr/>
            </p:nvSpPr>
            <p:spPr>
              <a:xfrm>
                <a:off x="1607227" y="4406651"/>
                <a:ext cx="2967479" cy="369332"/>
              </a:xfrm>
              <a:prstGeom prst="rect">
                <a:avLst/>
              </a:prstGeom>
              <a:noFill/>
            </p:spPr>
            <p:txBody>
              <a:bodyPr wrap="none" rtlCol="0">
                <a:spAutoFit/>
              </a:bodyPr>
              <a:lstStyle/>
              <a:p>
                <a:pPr marL="342900" indent="-342900">
                  <a:buFont typeface="Wingdings" panose="05000000000000000000" pitchFamily="2" charset="2"/>
                  <a:buChar char="Ø"/>
                </a:pPr>
                <a:r>
                  <a:rPr lang="en-US" altLang="zh-CN" b="1" dirty="0">
                    <a:solidFill>
                      <a:prstClr val="black">
                        <a:lumMod val="85000"/>
                        <a:lumOff val="15000"/>
                      </a:prstClr>
                    </a:solidFill>
                    <a:latin typeface="思源黑体" panose="020B0500000000000000" pitchFamily="34" charset="-122"/>
                    <a:ea typeface="思源黑体" panose="020B0500000000000000" pitchFamily="34" charset="-122"/>
                  </a:rPr>
                  <a:t>2</a:t>
                </a:r>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、不要与下属争名夺利</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32" name="文本框 31"/>
              <p:cNvSpPr txBox="1"/>
              <p:nvPr/>
            </p:nvSpPr>
            <p:spPr>
              <a:xfrm>
                <a:off x="1607227" y="4822851"/>
                <a:ext cx="3538924" cy="592726"/>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rPr>
                  <a:t>这里输入简洁提炼的文字描述您的文字这里输入简洁提炼的文字描述您的文字，</a:t>
                </a:r>
                <a:endPar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endParaRPr>
              </a:p>
            </p:txBody>
          </p:sp>
        </p:grpSp>
      </p:grpSp>
      <p:grpSp>
        <p:nvGrpSpPr>
          <p:cNvPr id="35" name="组合 34"/>
          <p:cNvGrpSpPr/>
          <p:nvPr/>
        </p:nvGrpSpPr>
        <p:grpSpPr>
          <a:xfrm>
            <a:off x="6329915" y="4079763"/>
            <a:ext cx="4746751" cy="1104900"/>
            <a:chOff x="1445769" y="1724660"/>
            <a:chExt cx="4746751" cy="1104900"/>
          </a:xfrm>
        </p:grpSpPr>
        <p:grpSp>
          <p:nvGrpSpPr>
            <p:cNvPr id="36" name="组合 35"/>
            <p:cNvGrpSpPr/>
            <p:nvPr/>
          </p:nvGrpSpPr>
          <p:grpSpPr>
            <a:xfrm>
              <a:off x="1445769" y="1724660"/>
              <a:ext cx="1104900" cy="1104900"/>
              <a:chOff x="1554480" y="1935480"/>
              <a:chExt cx="1104900" cy="1104900"/>
            </a:xfrm>
            <a:solidFill>
              <a:srgbClr val="C00000"/>
            </a:solidFill>
          </p:grpSpPr>
          <p:sp>
            <p:nvSpPr>
              <p:cNvPr id="40" name="菱形 39"/>
              <p:cNvSpPr/>
              <p:nvPr/>
            </p:nvSpPr>
            <p:spPr>
              <a:xfrm>
                <a:off x="1554480" y="1935480"/>
                <a:ext cx="1104900" cy="1104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mn-lt"/>
                </a:endParaRPr>
              </a:p>
            </p:txBody>
          </p:sp>
          <p:sp>
            <p:nvSpPr>
              <p:cNvPr id="41" name="文本框 40"/>
              <p:cNvSpPr txBox="1"/>
              <p:nvPr/>
            </p:nvSpPr>
            <p:spPr>
              <a:xfrm>
                <a:off x="1833456" y="2254847"/>
                <a:ext cx="546946" cy="461665"/>
              </a:xfrm>
              <a:prstGeom prst="rect">
                <a:avLst/>
              </a:prstGeom>
              <a:grpFill/>
            </p:spPr>
            <p:txBody>
              <a:bodyPr wrap="none" rtlCol="0">
                <a:spAutoFit/>
              </a:bodyPr>
              <a:lstStyle/>
              <a:p>
                <a:pPr algn="ctr"/>
                <a:r>
                  <a:rPr lang="en-US" altLang="zh-CN" sz="2400" b="1" dirty="0">
                    <a:solidFill>
                      <a:schemeClr val="bg1"/>
                    </a:solidFill>
                    <a:latin typeface="思源黑体" panose="020B0500000000000000" pitchFamily="34" charset="-122"/>
                    <a:ea typeface="思源黑体" panose="020B0500000000000000" pitchFamily="34" charset="-122"/>
                    <a:cs typeface="+mn-ea"/>
                    <a:sym typeface="+mn-lt"/>
                  </a:rPr>
                  <a:t>04</a:t>
                </a:r>
                <a:endParaRPr lang="zh-CN" altLang="en-US" sz="2400" b="1" dirty="0">
                  <a:solidFill>
                    <a:schemeClr val="bg1"/>
                  </a:solidFill>
                  <a:latin typeface="思源黑体" panose="020B0500000000000000" pitchFamily="34" charset="-122"/>
                  <a:ea typeface="思源黑体" panose="020B0500000000000000" pitchFamily="34" charset="-122"/>
                  <a:cs typeface="+mn-ea"/>
                  <a:sym typeface="+mn-lt"/>
                </a:endParaRPr>
              </a:p>
            </p:txBody>
          </p:sp>
        </p:grpSp>
        <p:grpSp>
          <p:nvGrpSpPr>
            <p:cNvPr id="37" name="组合 36"/>
            <p:cNvGrpSpPr/>
            <p:nvPr/>
          </p:nvGrpSpPr>
          <p:grpSpPr>
            <a:xfrm>
              <a:off x="2653596" y="1806621"/>
              <a:ext cx="3538924" cy="1008926"/>
              <a:chOff x="1607227" y="4406651"/>
              <a:chExt cx="3538924" cy="1008926"/>
            </a:xfrm>
          </p:grpSpPr>
          <p:sp>
            <p:nvSpPr>
              <p:cNvPr id="38" name="文本框 37"/>
              <p:cNvSpPr txBox="1"/>
              <p:nvPr/>
            </p:nvSpPr>
            <p:spPr>
              <a:xfrm>
                <a:off x="1607227" y="4406651"/>
                <a:ext cx="2736647" cy="369332"/>
              </a:xfrm>
              <a:prstGeom prst="rect">
                <a:avLst/>
              </a:prstGeom>
              <a:noFill/>
            </p:spPr>
            <p:txBody>
              <a:bodyPr wrap="none" rtlCol="0">
                <a:spAutoFit/>
              </a:bodyPr>
              <a:lstStyle/>
              <a:p>
                <a:pPr marL="342900" indent="-342900">
                  <a:buFont typeface="Wingdings" panose="05000000000000000000" pitchFamily="2" charset="2"/>
                  <a:buChar char="Ø"/>
                </a:pPr>
                <a:r>
                  <a:rPr lang="en-US" altLang="zh-CN" b="1" dirty="0">
                    <a:solidFill>
                      <a:prstClr val="black">
                        <a:lumMod val="85000"/>
                        <a:lumOff val="15000"/>
                      </a:prstClr>
                    </a:solidFill>
                    <a:latin typeface="思源黑体" panose="020B0500000000000000" pitchFamily="34" charset="-122"/>
                    <a:ea typeface="思源黑体" panose="020B0500000000000000" pitchFamily="34" charset="-122"/>
                  </a:rPr>
                  <a:t>4</a:t>
                </a:r>
                <a:r>
                  <a:rPr lang="zh-CN" altLang="en-US" b="1" dirty="0">
                    <a:solidFill>
                      <a:prstClr val="black">
                        <a:lumMod val="85000"/>
                        <a:lumOff val="15000"/>
                      </a:prstClr>
                    </a:solidFill>
                    <a:latin typeface="思源黑体" panose="020B0500000000000000" pitchFamily="34" charset="-122"/>
                    <a:ea typeface="思源黑体" panose="020B0500000000000000" pitchFamily="34" charset="-122"/>
                  </a:rPr>
                  <a:t>、别因小利益损公益</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39" name="文本框 38"/>
              <p:cNvSpPr txBox="1"/>
              <p:nvPr/>
            </p:nvSpPr>
            <p:spPr>
              <a:xfrm>
                <a:off x="1607227" y="4822851"/>
                <a:ext cx="3538924" cy="592726"/>
              </a:xfrm>
              <a:prstGeom prst="rect">
                <a:avLst/>
              </a:prstGeom>
              <a:noFill/>
            </p:spPr>
            <p:txBody>
              <a:bodyPr wrap="square" rtlCol="0">
                <a:spAutoFit/>
              </a:bodyPr>
              <a:lstStyle/>
              <a:p>
                <a:pPr>
                  <a:lnSpc>
                    <a:spcPct val="120000"/>
                  </a:lnSpc>
                </a:pPr>
                <a:r>
                  <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rPr>
                  <a:t>这里输入简洁提炼的文字描述您的文字这里输入简洁提炼的文字描述您的文字，</a:t>
                </a:r>
                <a:endParaRPr lang="zh-CN" altLang="en-US" sz="1400" dirty="0">
                  <a:solidFill>
                    <a:schemeClr val="tx1">
                      <a:lumMod val="85000"/>
                      <a:lumOff val="15000"/>
                    </a:schemeClr>
                  </a:solidFill>
                  <a:latin typeface="思源黑体" panose="020B0500000000000000" pitchFamily="34" charset="-122"/>
                  <a:ea typeface="思源黑体" panose="020B0500000000000000" pitchFamily="34" charset="-122"/>
                  <a:cs typeface="+mn-ea"/>
                  <a:sym typeface="+mn-lt"/>
                </a:endParaRPr>
              </a:p>
            </p:txBody>
          </p:sp>
        </p:grpSp>
      </p:grpSp>
      <p:sp>
        <p:nvSpPr>
          <p:cNvPr id="3" name="文本框 2"/>
          <p:cNvSpPr txBox="1"/>
          <p:nvPr/>
        </p:nvSpPr>
        <p:spPr>
          <a:xfrm>
            <a:off x="1518385" y="1369813"/>
            <a:ext cx="4345967"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管理者自身的伦理规则</a:t>
            </a:r>
            <a:endParaRPr lang="zh-CN" altLang="en-US" dirty="0"/>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第三部分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1826141"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如何管理</a:t>
            </a:r>
            <a:endParaRPr lang="zh-CN" altLang="en-US" sz="32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1000"/>
                            </p:stCondLst>
                            <p:childTnLst>
                              <p:par>
                                <p:cTn id="26" presetID="2" presetClass="entr" presetSubtype="4"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ppt_x"/>
                                          </p:val>
                                        </p:tav>
                                        <p:tav tm="100000">
                                          <p:val>
                                            <p:strVal val="#ppt_x"/>
                                          </p:val>
                                        </p:tav>
                                      </p:tavLst>
                                    </p:anim>
                                    <p:anim calcmode="lin" valueType="num">
                                      <p:cBhvr additive="base">
                                        <p:cTn id="29" dur="500" fill="hold"/>
                                        <p:tgtEl>
                                          <p:spTgt spid="21"/>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ppt_x"/>
                                          </p:val>
                                        </p:tav>
                                        <p:tav tm="100000">
                                          <p:val>
                                            <p:strVal val="#ppt_x"/>
                                          </p:val>
                                        </p:tav>
                                      </p:tavLst>
                                    </p:anim>
                                    <p:anim calcmode="lin" valueType="num">
                                      <p:cBhvr additive="base">
                                        <p:cTn id="34" dur="500" fill="hold"/>
                                        <p:tgtEl>
                                          <p:spTgt spid="28"/>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additive="base">
                                        <p:cTn id="38" dur="500" fill="hold"/>
                                        <p:tgtEl>
                                          <p:spTgt spid="35"/>
                                        </p:tgtEl>
                                        <p:attrNameLst>
                                          <p:attrName>ppt_x</p:attrName>
                                        </p:attrNameLst>
                                      </p:cBhvr>
                                      <p:tavLst>
                                        <p:tav tm="0">
                                          <p:val>
                                            <p:strVal val="#ppt_x"/>
                                          </p:val>
                                        </p:tav>
                                        <p:tav tm="100000">
                                          <p:val>
                                            <p:strVal val="#ppt_x"/>
                                          </p:val>
                                        </p:tav>
                                      </p:tavLst>
                                    </p:anim>
                                    <p:anim calcmode="lin" valueType="num">
                                      <p:cBhvr additive="base">
                                        <p:cTn id="39"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6131" y="0"/>
            <a:ext cx="12218131" cy="6858000"/>
            <a:chOff x="-26131" y="0"/>
            <a:chExt cx="12218131" cy="6858000"/>
          </a:xfrm>
        </p:grpSpPr>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214" r="650"/>
            <a:stretch>
              <a:fillRect/>
            </a:stretch>
          </p:blipFill>
          <p:spPr>
            <a:xfrm>
              <a:off x="-26131" y="0"/>
              <a:ext cx="12218131" cy="6858000"/>
            </a:xfrm>
            <a:prstGeom prst="rect">
              <a:avLst/>
            </a:prstGeom>
          </p:spPr>
        </p:pic>
        <p:sp>
          <p:nvSpPr>
            <p:cNvPr id="28" name="矩形 27"/>
            <p:cNvSpPr/>
            <p:nvPr/>
          </p:nvSpPr>
          <p:spPr>
            <a:xfrm>
              <a:off x="-26131" y="2643"/>
              <a:ext cx="12191999" cy="6855357"/>
            </a:xfrm>
            <a:prstGeom prst="rect">
              <a:avLst/>
            </a:prstGeom>
            <a:solidFill>
              <a:schemeClr val="bg1">
                <a:alpha val="5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29" name="文本框 28"/>
          <p:cNvSpPr txBox="1"/>
          <p:nvPr/>
        </p:nvSpPr>
        <p:spPr>
          <a:xfrm>
            <a:off x="359884" y="332563"/>
            <a:ext cx="1067921" cy="307777"/>
          </a:xfrm>
          <a:prstGeom prst="rect">
            <a:avLst/>
          </a:prstGeom>
          <a:noFill/>
        </p:spPr>
        <p:txBody>
          <a:bodyPr wrap="none" rtlCol="0">
            <a:spAutoFit/>
          </a:bodyPr>
          <a:lstStyle/>
          <a:p>
            <a:r>
              <a:rPr lang="en-US" altLang="zh-CN" sz="1400" spc="100" dirty="0">
                <a:solidFill>
                  <a:schemeClr val="bg1"/>
                </a:solidFill>
                <a:latin typeface="思源黑体" panose="020B0500000000000000" pitchFamily="34" charset="-122"/>
                <a:ea typeface="思源黑体" panose="020B0500000000000000" pitchFamily="34" charset="-122"/>
              </a:rPr>
              <a:t>SHANQIU</a:t>
            </a:r>
            <a:endParaRPr lang="zh-CN" altLang="en-US" sz="1400" spc="100" dirty="0">
              <a:solidFill>
                <a:schemeClr val="bg1"/>
              </a:solidFill>
              <a:latin typeface="思源黑体" panose="020B0500000000000000" pitchFamily="34" charset="-122"/>
              <a:ea typeface="思源黑体" panose="020B0500000000000000" pitchFamily="34" charset="-122"/>
            </a:endParaRPr>
          </a:p>
        </p:txBody>
      </p:sp>
      <p:grpSp>
        <p:nvGrpSpPr>
          <p:cNvPr id="30" name="组合 29"/>
          <p:cNvGrpSpPr/>
          <p:nvPr/>
        </p:nvGrpSpPr>
        <p:grpSpPr>
          <a:xfrm>
            <a:off x="-107032" y="-33912"/>
            <a:ext cx="3411036" cy="5646561"/>
            <a:chOff x="-1" y="0"/>
            <a:chExt cx="4718252" cy="5607670"/>
          </a:xfrm>
        </p:grpSpPr>
        <p:sp>
          <p:nvSpPr>
            <p:cNvPr id="31" name="斜纹 30"/>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32" name="等腰三角形 31"/>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3" name="斜纹 32"/>
            <p:cNvSpPr/>
            <p:nvPr/>
          </p:nvSpPr>
          <p:spPr>
            <a:xfrm>
              <a:off x="0" y="0"/>
              <a:ext cx="3473652" cy="4128456"/>
            </a:xfrm>
            <a:prstGeom prst="diagStripe">
              <a:avLst>
                <a:gd name="adj" fmla="val 74472"/>
              </a:avLst>
            </a:prstGeom>
            <a:gradFill>
              <a:gsLst>
                <a:gs pos="2000">
                  <a:schemeClr val="bg1">
                    <a:alpha val="0"/>
                  </a:schemeClr>
                </a:gs>
                <a:gs pos="100000">
                  <a:schemeClr val="bg1">
                    <a:alpha val="61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grpSp>
        <p:nvGrpSpPr>
          <p:cNvPr id="34" name="组合 33"/>
          <p:cNvGrpSpPr/>
          <p:nvPr/>
        </p:nvGrpSpPr>
        <p:grpSpPr>
          <a:xfrm rot="10800000">
            <a:off x="8710830" y="1092199"/>
            <a:ext cx="3483067" cy="5765799"/>
            <a:chOff x="-1" y="0"/>
            <a:chExt cx="4718252" cy="5607670"/>
          </a:xfrm>
        </p:grpSpPr>
        <p:sp>
          <p:nvSpPr>
            <p:cNvPr id="35" name="斜纹 34"/>
            <p:cNvSpPr/>
            <p:nvPr/>
          </p:nvSpPr>
          <p:spPr>
            <a:xfrm>
              <a:off x="-1" y="0"/>
              <a:ext cx="4718252" cy="5607670"/>
            </a:xfrm>
            <a:prstGeom prst="diagStripe">
              <a:avLst>
                <a:gd name="adj" fmla="val 74472"/>
              </a:avLst>
            </a:prstGeom>
            <a:gradFill>
              <a:gsLst>
                <a:gs pos="2000">
                  <a:schemeClr val="bg1">
                    <a:lumMod val="75000"/>
                  </a:schemeClr>
                </a:gs>
                <a:gs pos="100000">
                  <a:srgbClr val="FEFEFE">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sp>
          <p:nvSpPr>
            <p:cNvPr id="36" name="等腰三角形 35"/>
            <p:cNvSpPr/>
            <p:nvPr/>
          </p:nvSpPr>
          <p:spPr>
            <a:xfrm rot="5400000">
              <a:off x="-309180" y="309180"/>
              <a:ext cx="4483099" cy="3864740"/>
            </a:xfrm>
            <a:prstGeom prst="triangle">
              <a:avLst>
                <a:gd name="adj" fmla="val 0"/>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7" name="斜纹 36"/>
            <p:cNvSpPr/>
            <p:nvPr/>
          </p:nvSpPr>
          <p:spPr>
            <a:xfrm>
              <a:off x="0" y="0"/>
              <a:ext cx="3473652" cy="4128456"/>
            </a:xfrm>
            <a:prstGeom prst="diagStripe">
              <a:avLst>
                <a:gd name="adj" fmla="val 74472"/>
              </a:avLst>
            </a:prstGeom>
            <a:gradFill>
              <a:gsLst>
                <a:gs pos="0">
                  <a:schemeClr val="bg1">
                    <a:alpha val="41000"/>
                  </a:schemeClr>
                </a:gs>
                <a:gs pos="100000">
                  <a:schemeClr val="bg1">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sp>
        <p:nvSpPr>
          <p:cNvPr id="38" name="文本框 37"/>
          <p:cNvSpPr txBox="1"/>
          <p:nvPr/>
        </p:nvSpPr>
        <p:spPr>
          <a:xfrm>
            <a:off x="1838744" y="2920881"/>
            <a:ext cx="8622874" cy="1446550"/>
          </a:xfrm>
          <a:prstGeom prst="rect">
            <a:avLst/>
          </a:prstGeom>
          <a:noFill/>
        </p:spPr>
        <p:txBody>
          <a:bodyPr wrap="none" rtlCol="0" anchor="ctr">
            <a:spAutoFit/>
          </a:bodyPr>
          <a:lstStyle>
            <a:defPPr>
              <a:defRPr lang="zh-CN"/>
            </a:defPPr>
            <a:lvl1pPr>
              <a:defRPr sz="4800" spc="600">
                <a:solidFill>
                  <a:srgbClr val="245188"/>
                </a:solidFill>
                <a:effectLst>
                  <a:outerShdw blurRad="127000" dist="63500" dir="2700000" algn="tl" rotWithShape="0">
                    <a:schemeClr val="accent1">
                      <a:alpha val="40000"/>
                    </a:schemeClr>
                  </a:outerShdw>
                </a:effectLst>
                <a:latin typeface="+mj-ea"/>
                <a:ea typeface="+mj-ea"/>
              </a:defRPr>
            </a:lvl1pPr>
          </a:lstStyle>
          <a:p>
            <a:pPr algn="ctr"/>
            <a:r>
              <a:rPr lang="zh-CN" altLang="en-US" sz="8800" b="1" dirty="0">
                <a:solidFill>
                  <a:schemeClr val="tx1">
                    <a:lumMod val="85000"/>
                    <a:lumOff val="15000"/>
                  </a:schemeClr>
                </a:solidFill>
                <a:effectLst/>
                <a:latin typeface="思源黑体" panose="020B0500000000000000" pitchFamily="34" charset="-122"/>
                <a:ea typeface="思源黑体" panose="020B0500000000000000" pitchFamily="34" charset="-122"/>
              </a:rPr>
              <a:t>给管理者的建议</a:t>
            </a:r>
            <a:endParaRPr lang="zh-CN" altLang="en-US" sz="8800" b="1" dirty="0">
              <a:solidFill>
                <a:schemeClr val="tx1">
                  <a:lumMod val="85000"/>
                  <a:lumOff val="15000"/>
                </a:schemeClr>
              </a:solidFill>
              <a:effectLst/>
              <a:latin typeface="思源黑体" panose="020B0500000000000000" pitchFamily="34" charset="-122"/>
              <a:ea typeface="思源黑体" panose="020B0500000000000000" pitchFamily="34" charset="-122"/>
            </a:endParaRPr>
          </a:p>
        </p:txBody>
      </p:sp>
      <p:sp>
        <p:nvSpPr>
          <p:cNvPr id="39" name="文本框 38"/>
          <p:cNvSpPr txBox="1"/>
          <p:nvPr/>
        </p:nvSpPr>
        <p:spPr>
          <a:xfrm>
            <a:off x="3498305" y="4317323"/>
            <a:ext cx="5023337" cy="461665"/>
          </a:xfrm>
          <a:prstGeom prst="rect">
            <a:avLst/>
          </a:prstGeom>
          <a:noFill/>
        </p:spPr>
        <p:txBody>
          <a:bodyPr wrap="square" rtlCol="0">
            <a:spAutoFit/>
          </a:bodyPr>
          <a:lstStyle>
            <a:defPPr>
              <a:defRPr lang="zh-CN"/>
            </a:defPPr>
          </a:lstStyle>
          <a:p>
            <a:pPr algn="dist"/>
            <a:r>
              <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rPr>
              <a:t>Advice to managers</a:t>
            </a:r>
            <a:endParaRPr lang="en-US" altLang="zh-CN" sz="2400" spc="150" dirty="0">
              <a:solidFill>
                <a:schemeClr val="tx1">
                  <a:lumMod val="75000"/>
                  <a:lumOff val="25000"/>
                </a:schemeClr>
              </a:solidFill>
              <a:latin typeface="思源黑体" panose="020B0500000000000000" pitchFamily="34" charset="-122"/>
              <a:ea typeface="思源黑体" panose="020B0500000000000000" pitchFamily="34" charset="-122"/>
            </a:endParaRPr>
          </a:p>
        </p:txBody>
      </p:sp>
      <p:sp>
        <p:nvSpPr>
          <p:cNvPr id="40" name="文本框 39"/>
          <p:cNvSpPr txBox="1"/>
          <p:nvPr/>
        </p:nvSpPr>
        <p:spPr>
          <a:xfrm>
            <a:off x="5399334" y="1586760"/>
            <a:ext cx="1393331" cy="1323439"/>
          </a:xfrm>
          <a:prstGeom prst="rect">
            <a:avLst/>
          </a:prstGeom>
          <a:noFill/>
        </p:spPr>
        <p:txBody>
          <a:bodyPr wrap="none" rtlCol="0" anchor="ctr">
            <a:spAutoFit/>
          </a:bodyPr>
          <a:lstStyle>
            <a:defPPr>
              <a:defRPr lang="zh-CN"/>
            </a:defPPr>
            <a:lvl1pPr algn="ctr">
              <a:defRPr sz="8000" b="1" i="1">
                <a:ln w="19050">
                  <a:solidFill>
                    <a:schemeClr val="accent2"/>
                  </a:solidFill>
                </a:ln>
                <a:noFill/>
              </a:defRPr>
            </a:lvl1pPr>
          </a:lstStyle>
          <a:p>
            <a:r>
              <a:rPr lang="en-US" altLang="zh-CN" dirty="0">
                <a:ln w="19050">
                  <a:noFill/>
                </a:ln>
                <a:solidFill>
                  <a:srgbClr val="C00000"/>
                </a:solidFill>
                <a:latin typeface="思源黑体" panose="020B0500000000000000" pitchFamily="34" charset="-122"/>
                <a:ea typeface="思源黑体" panose="020B0500000000000000" pitchFamily="34" charset="-122"/>
              </a:rPr>
              <a:t>04</a:t>
            </a:r>
            <a:endParaRPr lang="zh-CN" altLang="en-US" dirty="0">
              <a:ln w="19050">
                <a:noFill/>
              </a:ln>
              <a:solidFill>
                <a:srgbClr val="C00000"/>
              </a:solidFill>
              <a:latin typeface="思源黑体" panose="020B0500000000000000" pitchFamily="34" charset="-122"/>
              <a:ea typeface="思源黑体" panose="020B0500000000000000" pitchFamily="34" charset="-122"/>
            </a:endParaRPr>
          </a:p>
        </p:txBody>
      </p:sp>
      <p:grpSp>
        <p:nvGrpSpPr>
          <p:cNvPr id="41" name="组合 40"/>
          <p:cNvGrpSpPr/>
          <p:nvPr/>
        </p:nvGrpSpPr>
        <p:grpSpPr>
          <a:xfrm>
            <a:off x="3716464" y="2349809"/>
            <a:ext cx="4759070" cy="0"/>
            <a:chOff x="3697817" y="2924928"/>
            <a:chExt cx="4759070" cy="0"/>
          </a:xfrm>
        </p:grpSpPr>
        <p:cxnSp>
          <p:nvCxnSpPr>
            <p:cNvPr id="42" name="直接连接符 41"/>
            <p:cNvCxnSpPr/>
            <p:nvPr/>
          </p:nvCxnSpPr>
          <p:spPr>
            <a:xfrm flipH="1">
              <a:off x="369781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865157" y="2924928"/>
              <a:ext cx="1591730" cy="0"/>
            </a:xfrm>
            <a:prstGeom prst="line">
              <a:avLst/>
            </a:prstGeom>
            <a:ln w="50800">
              <a:gradFill>
                <a:gsLst>
                  <a:gs pos="0">
                    <a:srgbClr val="C00000"/>
                  </a:gs>
                  <a:gs pos="80000">
                    <a:srgbClr val="FBFBFB">
                      <a:alpha val="0"/>
                    </a:srgb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flipH="1">
            <a:off x="11440795" y="322897"/>
            <a:ext cx="292418" cy="191379"/>
            <a:chOff x="676275" y="504825"/>
            <a:chExt cx="468630" cy="306705"/>
          </a:xfrm>
          <a:solidFill>
            <a:schemeClr val="accent2"/>
          </a:solidFill>
        </p:grpSpPr>
        <p:sp>
          <p:nvSpPr>
            <p:cNvPr id="45" name="矩形 44"/>
            <p:cNvSpPr/>
            <p:nvPr/>
          </p:nvSpPr>
          <p:spPr>
            <a:xfrm>
              <a:off x="676275"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6" name="矩形 45"/>
            <p:cNvSpPr/>
            <p:nvPr/>
          </p:nvSpPr>
          <p:spPr>
            <a:xfrm>
              <a:off x="848677"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7" name="矩形 46"/>
            <p:cNvSpPr/>
            <p:nvPr/>
          </p:nvSpPr>
          <p:spPr>
            <a:xfrm>
              <a:off x="1021080" y="50482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8" name="矩形 47"/>
            <p:cNvSpPr/>
            <p:nvPr/>
          </p:nvSpPr>
          <p:spPr>
            <a:xfrm>
              <a:off x="676275"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9" name="矩形 48"/>
            <p:cNvSpPr/>
            <p:nvPr/>
          </p:nvSpPr>
          <p:spPr>
            <a:xfrm>
              <a:off x="848678" y="687705"/>
              <a:ext cx="123825" cy="123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par>
                                <p:cTn id="8" presetID="22" presetClass="entr" presetSubtype="4"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down)">
                                      <p:cBhvr>
                                        <p:cTn id="10" dur="500"/>
                                        <p:tgtEl>
                                          <p:spTgt spid="3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barn(inVertical)">
                                      <p:cBhvr>
                                        <p:cTn id="15" dur="500"/>
                                        <p:tgtEl>
                                          <p:spTgt spid="4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1000"/>
                                        <p:tgtEl>
                                          <p:spTgt spid="39"/>
                                        </p:tgtEl>
                                      </p:cBhvr>
                                    </p:animEffect>
                                    <p:anim calcmode="lin" valueType="num">
                                      <p:cBhvr>
                                        <p:cTn id="32" dur="1000" fill="hold"/>
                                        <p:tgtEl>
                                          <p:spTgt spid="39"/>
                                        </p:tgtEl>
                                        <p:attrNameLst>
                                          <p:attrName>ppt_x</p:attrName>
                                        </p:attrNameLst>
                                      </p:cBhvr>
                                      <p:tavLst>
                                        <p:tav tm="0">
                                          <p:val>
                                            <p:strVal val="#ppt_x"/>
                                          </p:val>
                                        </p:tav>
                                        <p:tav tm="100000">
                                          <p:val>
                                            <p:strVal val="#ppt_x"/>
                                          </p:val>
                                        </p:tav>
                                      </p:tavLst>
                                    </p:anim>
                                    <p:anim calcmode="lin" valueType="num">
                                      <p:cBhvr>
                                        <p:cTn id="3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486299" y="1728423"/>
            <a:ext cx="3913307"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en-US" altLang="zh-CN" dirty="0"/>
              <a:t>1).</a:t>
            </a:r>
            <a:r>
              <a:rPr lang="zh-CN" altLang="en-US" dirty="0"/>
              <a:t>你检查什么就得到什么</a:t>
            </a:r>
            <a:endParaRPr lang="zh-CN" altLang="en-US" dirty="0"/>
          </a:p>
        </p:txBody>
      </p:sp>
      <p:sp>
        <p:nvSpPr>
          <p:cNvPr id="5" name="文本框 4"/>
          <p:cNvSpPr txBox="1"/>
          <p:nvPr/>
        </p:nvSpPr>
        <p:spPr>
          <a:xfrm>
            <a:off x="2363252" y="2225075"/>
            <a:ext cx="6097604" cy="369332"/>
          </a:xfrm>
          <a:prstGeom prst="rect">
            <a:avLst/>
          </a:prstGeom>
          <a:noFill/>
        </p:spPr>
        <p:txBody>
          <a:bodyPr wrap="square">
            <a:spAutoFit/>
          </a:bodyPr>
          <a:lstStyle/>
          <a:p>
            <a:pPr marL="457200" lvl="1" indent="0">
              <a:buNone/>
            </a:pPr>
            <a:r>
              <a:rPr lang="zh-CN" altLang="en-US" sz="1800" b="1" dirty="0">
                <a:solidFill>
                  <a:schemeClr val="tx1">
                    <a:lumMod val="85000"/>
                    <a:lumOff val="15000"/>
                  </a:schemeClr>
                </a:solidFill>
                <a:latin typeface="思源黑体" panose="020B0500000000000000" pitchFamily="34" charset="-122"/>
                <a:ea typeface="思源黑体" panose="020B0500000000000000" pitchFamily="34" charset="-122"/>
              </a:rPr>
              <a:t>员工只做你所检查的，不做你所期望的</a:t>
            </a:r>
            <a:endParaRPr lang="zh-CN" altLang="en-US" sz="18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9" name="平行四边形 8"/>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文本框 9"/>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第四部分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3057247"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给管理者的建议</a:t>
            </a:r>
            <a:endPar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2" name="文本框 11"/>
          <p:cNvSpPr txBox="1"/>
          <p:nvPr/>
        </p:nvSpPr>
        <p:spPr>
          <a:xfrm>
            <a:off x="2886117" y="3343790"/>
            <a:ext cx="1614545" cy="400110"/>
          </a:xfrm>
          <a:prstGeom prst="rect">
            <a:avLst/>
          </a:prstGeom>
          <a:noFill/>
        </p:spPr>
        <p:txBody>
          <a:bodyPr wrap="none">
            <a:spAutoFit/>
          </a:bodyPr>
          <a:lstStyle/>
          <a:p>
            <a:pPr marL="342900" lvl="1" indent="-342900">
              <a:buFont typeface="Wingdings" panose="05000000000000000000" pitchFamily="2" charset="2"/>
              <a:buChar char="u"/>
            </a:pPr>
            <a:r>
              <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rPr>
              <a:t> 盯是跟进</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3" name="文本框 12"/>
          <p:cNvSpPr txBox="1"/>
          <p:nvPr/>
        </p:nvSpPr>
        <p:spPr>
          <a:xfrm>
            <a:off x="2886117" y="4402648"/>
            <a:ext cx="1556836" cy="400110"/>
          </a:xfrm>
          <a:prstGeom prst="rect">
            <a:avLst/>
          </a:prstGeom>
          <a:noFill/>
        </p:spPr>
        <p:txBody>
          <a:bodyPr wrap="none">
            <a:spAutoFit/>
          </a:bodyPr>
          <a:lstStyle/>
          <a:p>
            <a:pPr marL="342900" lvl="1" indent="-342900">
              <a:buFont typeface="Wingdings" panose="05000000000000000000" pitchFamily="2" charset="2"/>
              <a:buChar char="u"/>
            </a:pPr>
            <a:r>
              <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rPr>
              <a:t>盯是确认</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文本框 13"/>
          <p:cNvSpPr txBox="1"/>
          <p:nvPr/>
        </p:nvSpPr>
        <p:spPr>
          <a:xfrm>
            <a:off x="7203370" y="3170299"/>
            <a:ext cx="1556836" cy="400110"/>
          </a:xfrm>
          <a:prstGeom prst="rect">
            <a:avLst/>
          </a:prstGeom>
          <a:noFill/>
        </p:spPr>
        <p:txBody>
          <a:bodyPr wrap="none">
            <a:spAutoFit/>
          </a:bodyPr>
          <a:lstStyle/>
          <a:p>
            <a:pPr marL="342900" lvl="1" indent="-342900">
              <a:buFont typeface="Wingdings" panose="05000000000000000000" pitchFamily="2" charset="2"/>
              <a:buChar char="u"/>
            </a:pPr>
            <a:r>
              <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rPr>
              <a:t>盯是职责</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5" name="文本框 14"/>
          <p:cNvSpPr txBox="1"/>
          <p:nvPr/>
        </p:nvSpPr>
        <p:spPr>
          <a:xfrm>
            <a:off x="7203370" y="4266664"/>
            <a:ext cx="2069797" cy="400110"/>
          </a:xfrm>
          <a:prstGeom prst="rect">
            <a:avLst/>
          </a:prstGeom>
          <a:noFill/>
        </p:spPr>
        <p:txBody>
          <a:bodyPr wrap="none">
            <a:spAutoFit/>
          </a:bodyPr>
          <a:lstStyle/>
          <a:p>
            <a:pPr marL="342900" lvl="1" indent="-342900">
              <a:buFont typeface="Wingdings" panose="05000000000000000000" pitchFamily="2" charset="2"/>
              <a:buChar char="u"/>
            </a:pPr>
            <a:r>
              <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rPr>
              <a:t>盯是职业精神</a:t>
            </a:r>
            <a:endParaRPr lang="zh-CN" altLang="en-US" sz="2000"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28" name="六边形 27"/>
          <p:cNvSpPr/>
          <p:nvPr/>
        </p:nvSpPr>
        <p:spPr>
          <a:xfrm>
            <a:off x="4917959" y="3187229"/>
            <a:ext cx="1874014" cy="1615529"/>
          </a:xfrm>
          <a:prstGeom prst="hexag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a:solidFill>
                  <a:schemeClr val="bg1"/>
                </a:solidFill>
                <a:latin typeface="思源黑体" panose="020B0500000000000000" pitchFamily="34" charset="-122"/>
                <a:ea typeface="思源黑体" panose="020B0500000000000000" pitchFamily="34" charset="-122"/>
              </a:rPr>
              <a:t>盯</a:t>
            </a:r>
            <a:endParaRPr lang="zh-CN" altLang="en-US" sz="5400" dirty="0">
              <a:solidFill>
                <a:schemeClr val="bg1"/>
              </a:solidFill>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500" fill="hold"/>
                                        <p:tgtEl>
                                          <p:spTgt spid="28"/>
                                        </p:tgtEl>
                                        <p:attrNameLst>
                                          <p:attrName>ppt_w</p:attrName>
                                        </p:attrNameLst>
                                      </p:cBhvr>
                                      <p:tavLst>
                                        <p:tav tm="0">
                                          <p:val>
                                            <p:fltVal val="0"/>
                                          </p:val>
                                        </p:tav>
                                        <p:tav tm="100000">
                                          <p:val>
                                            <p:strVal val="#ppt_w"/>
                                          </p:val>
                                        </p:tav>
                                      </p:tavLst>
                                    </p:anim>
                                    <p:anim calcmode="lin" valueType="num">
                                      <p:cBhvr>
                                        <p:cTn id="29" dur="500" fill="hold"/>
                                        <p:tgtEl>
                                          <p:spTgt spid="28"/>
                                        </p:tgtEl>
                                        <p:attrNameLst>
                                          <p:attrName>ppt_h</p:attrName>
                                        </p:attrNameLst>
                                      </p:cBhvr>
                                      <p:tavLst>
                                        <p:tav tm="0">
                                          <p:val>
                                            <p:fltVal val="0"/>
                                          </p:val>
                                        </p:tav>
                                        <p:tav tm="100000">
                                          <p:val>
                                            <p:strVal val="#ppt_h"/>
                                          </p:val>
                                        </p:tav>
                                      </p:tavLst>
                                    </p:anim>
                                    <p:animEffect transition="in" filter="fade">
                                      <p:cBhvr>
                                        <p:cTn id="30" dur="500"/>
                                        <p:tgtEl>
                                          <p:spTgt spid="28"/>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200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1" grpId="0"/>
      <p:bldP spid="12" grpId="0"/>
      <p:bldP spid="13" grpId="0"/>
      <p:bldP spid="14" grpId="0"/>
      <p:bldP spid="15" grpId="0"/>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21745" y="1596522"/>
            <a:ext cx="3667419"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en-US" altLang="zh-CN" dirty="0"/>
              <a:t>2).</a:t>
            </a:r>
            <a:r>
              <a:rPr lang="zh-CN" altLang="en-US" dirty="0"/>
              <a:t>把检查成为制度</a:t>
            </a:r>
            <a:endParaRPr lang="zh-CN" altLang="en-US" dirty="0"/>
          </a:p>
        </p:txBody>
      </p:sp>
      <p:sp>
        <p:nvSpPr>
          <p:cNvPr id="5" name="文本框 4"/>
          <p:cNvSpPr txBox="1"/>
          <p:nvPr/>
        </p:nvSpPr>
        <p:spPr>
          <a:xfrm>
            <a:off x="2407907" y="2138799"/>
            <a:ext cx="6097604" cy="369332"/>
          </a:xfrm>
          <a:prstGeom prst="rect">
            <a:avLst/>
          </a:prstGeom>
          <a:noFill/>
        </p:spPr>
        <p:txBody>
          <a:bodyPr wrap="square">
            <a:spAutoFit/>
          </a:bodyPr>
          <a:lstStyle/>
          <a:p>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每天要专门拿出一点时间检查工作</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9" name="平行四边形 8"/>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文本框 9"/>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第四部分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1" name="矩形 10"/>
          <p:cNvSpPr/>
          <p:nvPr/>
        </p:nvSpPr>
        <p:spPr>
          <a:xfrm>
            <a:off x="2172314" y="362927"/>
            <a:ext cx="3057247"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给管理者的建议</a:t>
            </a:r>
            <a:endPar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2" name="文本框 11"/>
          <p:cNvSpPr txBox="1"/>
          <p:nvPr/>
        </p:nvSpPr>
        <p:spPr>
          <a:xfrm>
            <a:off x="3700937" y="2827496"/>
            <a:ext cx="4108817" cy="369332"/>
          </a:xfrm>
          <a:prstGeom prst="rect">
            <a:avLst/>
          </a:prstGeom>
          <a:noFill/>
        </p:spPr>
        <p:txBody>
          <a:bodyPr wrap="non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每天都要检查你所管辖的工作的一部分</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3" name="文本框 12"/>
          <p:cNvSpPr txBox="1"/>
          <p:nvPr/>
        </p:nvSpPr>
        <p:spPr>
          <a:xfrm>
            <a:off x="3700937" y="4009388"/>
            <a:ext cx="3877985" cy="369332"/>
          </a:xfrm>
          <a:prstGeom prst="rect">
            <a:avLst/>
          </a:prstGeom>
          <a:noFill/>
        </p:spPr>
        <p:txBody>
          <a:bodyPr wrap="non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不要每天都在同一时间检查同一内容</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文本框 13"/>
          <p:cNvSpPr txBox="1"/>
          <p:nvPr/>
        </p:nvSpPr>
        <p:spPr>
          <a:xfrm>
            <a:off x="3700937" y="5076244"/>
            <a:ext cx="6865644" cy="646331"/>
          </a:xfrm>
          <a:prstGeom prst="rect">
            <a:avLst/>
          </a:prstGeom>
          <a:noFill/>
        </p:spPr>
        <p:txBody>
          <a:bodyPr wrap="square">
            <a:spAutoFit/>
          </a:bodyPr>
          <a:lstStyle/>
          <a:p>
            <a:pPr marL="0" lvl="1"/>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要交换时间，也要交换检查的内容，如有时上午检查，有时在下午检查，如果有倒班，夜班也要检查。</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5" name="矩形 14"/>
          <p:cNvSpPr/>
          <p:nvPr/>
        </p:nvSpPr>
        <p:spPr>
          <a:xfrm>
            <a:off x="2021745" y="2873163"/>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1</a:t>
            </a:r>
            <a:endParaRPr lang="zh-CN" altLang="en-US" sz="2400" b="1" dirty="0">
              <a:latin typeface="思源黑体" panose="020B0500000000000000" pitchFamily="34" charset="-122"/>
              <a:ea typeface="思源黑体" panose="020B0500000000000000" pitchFamily="34" charset="-122"/>
            </a:endParaRPr>
          </a:p>
        </p:txBody>
      </p:sp>
      <p:sp>
        <p:nvSpPr>
          <p:cNvPr id="16" name="矩形 15"/>
          <p:cNvSpPr/>
          <p:nvPr/>
        </p:nvSpPr>
        <p:spPr>
          <a:xfrm>
            <a:off x="2021745" y="3997455"/>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2</a:t>
            </a:r>
            <a:endParaRPr lang="zh-CN" altLang="en-US" sz="2400" b="1" dirty="0">
              <a:latin typeface="思源黑体" panose="020B0500000000000000" pitchFamily="34" charset="-122"/>
              <a:ea typeface="思源黑体" panose="020B0500000000000000" pitchFamily="34" charset="-122"/>
            </a:endParaRPr>
          </a:p>
        </p:txBody>
      </p:sp>
      <p:sp>
        <p:nvSpPr>
          <p:cNvPr id="17" name="矩形 16"/>
          <p:cNvSpPr/>
          <p:nvPr/>
        </p:nvSpPr>
        <p:spPr>
          <a:xfrm>
            <a:off x="2021745" y="5076244"/>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3</a:t>
            </a:r>
            <a:endParaRPr lang="zh-CN" altLang="en-US" sz="2400" b="1" dirty="0">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1000"/>
                            </p:stCondLst>
                            <p:childTnLst>
                              <p:par>
                                <p:cTn id="31" presetID="53"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2000"/>
                            </p:stCondLst>
                            <p:childTnLst>
                              <p:par>
                                <p:cTn id="43" presetID="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childTnLst>
                          </p:cTn>
                        </p:par>
                        <p:par>
                          <p:cTn id="47" fill="hold">
                            <p:stCondLst>
                              <p:cond delay="2500"/>
                            </p:stCondLst>
                            <p:childTnLst>
                              <p:par>
                                <p:cTn id="48" presetID="2" presetClass="entr" presetSubtype="4"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ppt_x"/>
                                          </p:val>
                                        </p:tav>
                                        <p:tav tm="100000">
                                          <p:val>
                                            <p:strVal val="#ppt_x"/>
                                          </p:val>
                                        </p:tav>
                                      </p:tavLst>
                                    </p:anim>
                                    <p:anim calcmode="lin" valueType="num">
                                      <p:cBhvr additive="base">
                                        <p:cTn id="51" dur="50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 presetClass="entr" presetSubtype="4"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1" grpId="0"/>
      <p:bldP spid="12" grpId="0"/>
      <p:bldP spid="13" grpId="0"/>
      <p:bldP spid="14" grpId="0"/>
      <p:bldP spid="15" grpId="0" animBg="1"/>
      <p:bldP spid="16" grpId="0" animBg="1"/>
      <p:bldP spid="1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021744" y="1671942"/>
            <a:ext cx="6097604"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en-US" altLang="zh-CN" dirty="0"/>
              <a:t>3).</a:t>
            </a:r>
            <a:r>
              <a:rPr lang="zh-CN" altLang="en-US" dirty="0"/>
              <a:t>如何有效检查？</a:t>
            </a:r>
            <a:endParaRPr lang="zh-CN" altLang="en-US" dirty="0"/>
          </a:p>
        </p:txBody>
      </p:sp>
      <p:sp>
        <p:nvSpPr>
          <p:cNvPr id="5" name="文本框 4"/>
          <p:cNvSpPr txBox="1"/>
          <p:nvPr/>
        </p:nvSpPr>
        <p:spPr>
          <a:xfrm>
            <a:off x="2397129" y="2180642"/>
            <a:ext cx="4145761" cy="369332"/>
          </a:xfrm>
          <a:prstGeom prst="rect">
            <a:avLst/>
          </a:prstGeom>
          <a:noFill/>
        </p:spPr>
        <p:txBody>
          <a:bodyPr wrap="square">
            <a:spAutoFit/>
          </a:bodyPr>
          <a:lstStyle/>
          <a:p>
            <a:pPr marL="457200" indent="-457200"/>
            <a:r>
              <a:rPr lang="zh-CN" altLang="en-US" b="1" dirty="0">
                <a:solidFill>
                  <a:schemeClr val="tx1">
                    <a:lumMod val="85000"/>
                    <a:lumOff val="15000"/>
                  </a:schemeClr>
                </a:solidFill>
                <a:latin typeface="思源黑体" panose="020B0500000000000000" pitchFamily="34" charset="-122"/>
                <a:ea typeface="思源黑体" panose="020B0500000000000000" pitchFamily="34" charset="-122"/>
              </a:rPr>
              <a:t>先思考你要检查的重点，再去检查</a:t>
            </a:r>
            <a:endParaRPr lang="zh-CN" altLang="en-US"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6" name="文本框 5"/>
          <p:cNvSpPr txBox="1"/>
          <p:nvPr/>
        </p:nvSpPr>
        <p:spPr>
          <a:xfrm>
            <a:off x="3281734" y="3083368"/>
            <a:ext cx="6097604" cy="369332"/>
          </a:xfrm>
          <a:prstGeom prst="rect">
            <a:avLst/>
          </a:prstGeom>
          <a:noFill/>
        </p:spPr>
        <p:txBody>
          <a:bodyPr wrap="square">
            <a:spAutoFit/>
          </a:bodyPr>
          <a:lstStyle/>
          <a:p>
            <a:pPr marL="990600" lvl="1" indent="-533400">
              <a:buNone/>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每次检查的内容不要少于三点，但也不要多于八点；</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8" name="文本框 7"/>
          <p:cNvSpPr txBox="1"/>
          <p:nvPr/>
        </p:nvSpPr>
        <p:spPr>
          <a:xfrm>
            <a:off x="3281734" y="5193418"/>
            <a:ext cx="6097604" cy="369332"/>
          </a:xfrm>
          <a:prstGeom prst="rect">
            <a:avLst/>
          </a:prstGeom>
          <a:noFill/>
        </p:spPr>
        <p:txBody>
          <a:bodyPr wrap="square">
            <a:spAutoFit/>
          </a:bodyPr>
          <a:lstStyle/>
          <a:p>
            <a:pPr marL="990600" lvl="1" indent="-533400">
              <a:buNone/>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把全部工作程序和工作任务都要作为检查内容。</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0" name="文本框 9"/>
          <p:cNvSpPr txBox="1"/>
          <p:nvPr/>
        </p:nvSpPr>
        <p:spPr>
          <a:xfrm>
            <a:off x="3281734" y="4223007"/>
            <a:ext cx="6097604" cy="369332"/>
          </a:xfrm>
          <a:prstGeom prst="rect">
            <a:avLst/>
          </a:prstGeom>
          <a:noFill/>
        </p:spPr>
        <p:txBody>
          <a:bodyPr wrap="square">
            <a:spAutoFit/>
          </a:bodyPr>
          <a:lstStyle/>
          <a:p>
            <a:pPr marL="990600" lvl="1" indent="-533400">
              <a:buNone/>
            </a:pPr>
            <a:r>
              <a:rPr lang="zh-CN" altLang="en-US" dirty="0">
                <a:solidFill>
                  <a:schemeClr val="tx1">
                    <a:lumMod val="85000"/>
                    <a:lumOff val="15000"/>
                  </a:schemeClr>
                </a:solidFill>
                <a:latin typeface="思源黑体" panose="020B0500000000000000" pitchFamily="34" charset="-122"/>
                <a:ea typeface="思源黑体" panose="020B0500000000000000" pitchFamily="34" charset="-122"/>
              </a:rPr>
              <a:t>每天检查的内容要有变化；</a:t>
            </a:r>
            <a:endParaRPr lang="zh-CN" altLang="en-US"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7" name="组合 6"/>
          <p:cNvGrpSpPr/>
          <p:nvPr/>
        </p:nvGrpSpPr>
        <p:grpSpPr>
          <a:xfrm>
            <a:off x="-474562" y="283279"/>
            <a:ext cx="2646878" cy="595364"/>
            <a:chOff x="-474562" y="283279"/>
            <a:chExt cx="3581852" cy="595364"/>
          </a:xfrm>
        </p:grpSpPr>
        <p:sp>
          <p:nvSpPr>
            <p:cNvPr id="9" name="平行四边形 8"/>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平行四边形 10"/>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2" name="文本框 11"/>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第四部分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3" name="矩形 12"/>
          <p:cNvSpPr/>
          <p:nvPr/>
        </p:nvSpPr>
        <p:spPr>
          <a:xfrm>
            <a:off x="2172314" y="362927"/>
            <a:ext cx="3057247"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给管理者的建议</a:t>
            </a:r>
            <a:endPar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sp>
        <p:nvSpPr>
          <p:cNvPr id="14" name="矩形 13"/>
          <p:cNvSpPr/>
          <p:nvPr/>
        </p:nvSpPr>
        <p:spPr>
          <a:xfrm>
            <a:off x="2021745" y="2873163"/>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1</a:t>
            </a:r>
            <a:endParaRPr lang="zh-CN" altLang="en-US" sz="2400" b="1" dirty="0">
              <a:latin typeface="思源黑体" panose="020B0500000000000000" pitchFamily="34" charset="-122"/>
              <a:ea typeface="思源黑体" panose="020B0500000000000000" pitchFamily="34" charset="-122"/>
            </a:endParaRPr>
          </a:p>
        </p:txBody>
      </p:sp>
      <p:sp>
        <p:nvSpPr>
          <p:cNvPr id="15" name="矩形 14"/>
          <p:cNvSpPr/>
          <p:nvPr/>
        </p:nvSpPr>
        <p:spPr>
          <a:xfrm>
            <a:off x="2021745" y="3997455"/>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2</a:t>
            </a:r>
            <a:endParaRPr lang="zh-CN" altLang="en-US" sz="2400" b="1" dirty="0">
              <a:latin typeface="思源黑体" panose="020B0500000000000000" pitchFamily="34" charset="-122"/>
              <a:ea typeface="思源黑体" panose="020B0500000000000000" pitchFamily="34" charset="-122"/>
            </a:endParaRPr>
          </a:p>
        </p:txBody>
      </p:sp>
      <p:sp>
        <p:nvSpPr>
          <p:cNvPr id="16" name="矩形 15"/>
          <p:cNvSpPr/>
          <p:nvPr/>
        </p:nvSpPr>
        <p:spPr>
          <a:xfrm>
            <a:off x="2021745" y="5076244"/>
            <a:ext cx="1501744" cy="74876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latin typeface="思源黑体" panose="020B0500000000000000" pitchFamily="34" charset="-122"/>
                <a:ea typeface="思源黑体" panose="020B0500000000000000" pitchFamily="34" charset="-122"/>
              </a:rPr>
              <a:t>3</a:t>
            </a:r>
            <a:endParaRPr lang="zh-CN" altLang="en-US" sz="2400" b="1" dirty="0">
              <a:latin typeface="思源黑体" panose="020B0500000000000000" pitchFamily="34" charset="-122"/>
              <a:ea typeface="思源黑体" panose="020B0500000000000000"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8" grpId="0"/>
      <p:bldP spid="10" grpId="0"/>
      <p:bldP spid="13" grpId="0"/>
      <p:bldP spid="14" grpId="0" animBg="1"/>
      <p:bldP spid="15"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180758" y="1183175"/>
            <a:ext cx="3481006" cy="461665"/>
          </a:xfrm>
          <a:prstGeom prst="rect">
            <a:avLst/>
          </a:prstGeom>
          <a:noFill/>
        </p:spPr>
        <p:txBody>
          <a:bodyPr wrap="square">
            <a:spAutoFit/>
          </a:bodyPr>
          <a:lstStyle>
            <a:defPPr>
              <a:defRPr lang="zh-CN"/>
            </a:defPPr>
            <a:lvl1pPr>
              <a:defRPr sz="2400" b="1">
                <a:solidFill>
                  <a:srgbClr val="C00000"/>
                </a:solidFill>
                <a:latin typeface="思源黑体" panose="020B0500000000000000" pitchFamily="34" charset="-122"/>
                <a:ea typeface="思源黑体" panose="020B0500000000000000" pitchFamily="34" charset="-122"/>
              </a:defRPr>
            </a:lvl1pPr>
          </a:lstStyle>
          <a:p>
            <a:r>
              <a:rPr lang="zh-CN" altLang="en-US" dirty="0"/>
              <a:t>如何让员工自觉工作</a:t>
            </a:r>
            <a:endParaRPr lang="zh-CN" altLang="en-US" dirty="0"/>
          </a:p>
        </p:txBody>
      </p:sp>
      <p:grpSp>
        <p:nvGrpSpPr>
          <p:cNvPr id="4" name="组合 3"/>
          <p:cNvGrpSpPr/>
          <p:nvPr/>
        </p:nvGrpSpPr>
        <p:grpSpPr>
          <a:xfrm>
            <a:off x="-474562" y="283279"/>
            <a:ext cx="2646878" cy="595364"/>
            <a:chOff x="-474562" y="283279"/>
            <a:chExt cx="3581852" cy="595364"/>
          </a:xfrm>
        </p:grpSpPr>
        <p:sp>
          <p:nvSpPr>
            <p:cNvPr id="6" name="平行四边形 5"/>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7" name="平行四边形 6"/>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8" name="文本框 7"/>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第四部分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9" name="矩形 8"/>
          <p:cNvSpPr/>
          <p:nvPr/>
        </p:nvSpPr>
        <p:spPr>
          <a:xfrm>
            <a:off x="2172314" y="362927"/>
            <a:ext cx="3057247"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给管理者的建议</a:t>
            </a:r>
            <a:endPar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grpSp>
        <p:nvGrpSpPr>
          <p:cNvPr id="21" name="组合 20"/>
          <p:cNvGrpSpPr/>
          <p:nvPr/>
        </p:nvGrpSpPr>
        <p:grpSpPr>
          <a:xfrm>
            <a:off x="1934063" y="2074627"/>
            <a:ext cx="2614714" cy="4075758"/>
            <a:chOff x="2021745" y="2312622"/>
            <a:chExt cx="2614714" cy="4075758"/>
          </a:xfrm>
        </p:grpSpPr>
        <p:grpSp>
          <p:nvGrpSpPr>
            <p:cNvPr id="20" name="组合 19"/>
            <p:cNvGrpSpPr/>
            <p:nvPr/>
          </p:nvGrpSpPr>
          <p:grpSpPr>
            <a:xfrm>
              <a:off x="2021745" y="2312622"/>
              <a:ext cx="2614714" cy="4075758"/>
              <a:chOff x="2021745" y="2248842"/>
              <a:chExt cx="2614714" cy="4075758"/>
            </a:xfrm>
          </p:grpSpPr>
          <p:sp>
            <p:nvSpPr>
              <p:cNvPr id="13" name="Rectangle 18"/>
              <p:cNvSpPr/>
              <p:nvPr/>
            </p:nvSpPr>
            <p:spPr>
              <a:xfrm>
                <a:off x="2021745" y="3986912"/>
                <a:ext cx="2614714" cy="23376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en-US" sz="3600" dirty="0">
                  <a:latin typeface="思源黑体" panose="020B0500000000000000" pitchFamily="34" charset="-122"/>
                  <a:ea typeface="思源黑体" panose="020B0500000000000000" pitchFamily="34" charset="-122"/>
                </a:endParaRPr>
              </a:p>
            </p:txBody>
          </p:sp>
          <p:sp>
            <p:nvSpPr>
              <p:cNvPr id="14" name="1"/>
              <p:cNvSpPr/>
              <p:nvPr/>
            </p:nvSpPr>
            <p:spPr>
              <a:xfrm>
                <a:off x="2021746" y="2248842"/>
                <a:ext cx="2614713" cy="1988500"/>
              </a:xfrm>
              <a:prstGeom prst="downArrowCallout">
                <a:avLst>
                  <a:gd name="adj1" fmla="val 23554"/>
                  <a:gd name="adj2" fmla="val 10346"/>
                  <a:gd name="adj3" fmla="val 10003"/>
                  <a:gd name="adj4" fmla="val 94434"/>
                </a:avLst>
              </a:prstGeom>
              <a:blipFill dpi="0" rotWithShape="1">
                <a:blip r:embed="rId1"/>
                <a:srcRect/>
                <a:stretch>
                  <a:fillRect l="-1" r="-34200"/>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spcBef>
                    <a:spcPct val="20000"/>
                  </a:spcBef>
                  <a:defRPr/>
                </a:pPr>
                <a:r>
                  <a:rPr lang="en-US" sz="1335" dirty="0">
                    <a:latin typeface="思源黑体" panose="020B0500000000000000" pitchFamily="34" charset="-122"/>
                    <a:ea typeface="思源黑体" panose="020B0500000000000000" pitchFamily="34" charset="-122"/>
                  </a:rPr>
                  <a:t> </a:t>
                </a:r>
                <a:endParaRPr lang="en-US" sz="1335" dirty="0">
                  <a:solidFill>
                    <a:schemeClr val="bg1">
                      <a:lumMod val="95000"/>
                    </a:schemeClr>
                  </a:solidFill>
                  <a:latin typeface="思源黑体" panose="020B0500000000000000" pitchFamily="34" charset="-122"/>
                  <a:ea typeface="思源黑体" panose="020B0500000000000000" pitchFamily="34" charset="-122"/>
                </a:endParaRPr>
              </a:p>
            </p:txBody>
          </p:sp>
        </p:grpSp>
        <p:sp>
          <p:nvSpPr>
            <p:cNvPr id="10" name="文本框 9"/>
            <p:cNvSpPr txBox="1"/>
            <p:nvPr/>
          </p:nvSpPr>
          <p:spPr>
            <a:xfrm>
              <a:off x="2265131" y="4712562"/>
              <a:ext cx="2127941" cy="1200329"/>
            </a:xfrm>
            <a:prstGeom prst="rect">
              <a:avLst/>
            </a:prstGeom>
            <a:noFill/>
          </p:spPr>
          <p:txBody>
            <a:bodyPr wrap="square">
              <a:spAutoFit/>
            </a:bodyPr>
            <a:lstStyle/>
            <a:p>
              <a:pPr marL="285750" lvl="1" indent="-285750">
                <a:spcBef>
                  <a:spcPts val="0"/>
                </a:spcBef>
                <a:buFont typeface="Wingdings" panose="05000000000000000000" pitchFamily="2" charset="2"/>
                <a:buChar char="u"/>
              </a:pPr>
              <a:r>
                <a:rPr lang="zh-CN" altLang="en-US" dirty="0">
                  <a:solidFill>
                    <a:schemeClr val="bg1"/>
                  </a:solidFill>
                  <a:latin typeface="思源黑体" panose="020B0500000000000000" pitchFamily="34" charset="-122"/>
                  <a:ea typeface="思源黑体" panose="020B0500000000000000" pitchFamily="34" charset="-122"/>
                </a:rPr>
                <a:t>想要员工不找借口，关键看主管不在和在时情况有何不同</a:t>
              </a:r>
              <a:r>
                <a:rPr lang="en-US" altLang="zh-CN" dirty="0">
                  <a:solidFill>
                    <a:schemeClr val="bg1"/>
                  </a:solidFill>
                  <a:latin typeface="思源黑体" panose="020B0500000000000000" pitchFamily="34" charset="-122"/>
                  <a:ea typeface="思源黑体" panose="020B0500000000000000" pitchFamily="34" charset="-122"/>
                </a:rPr>
                <a:t>?</a:t>
              </a:r>
              <a:endParaRPr lang="en-US" altLang="zh-CN" dirty="0">
                <a:solidFill>
                  <a:schemeClr val="bg1"/>
                </a:solidFill>
                <a:latin typeface="思源黑体" panose="020B0500000000000000" pitchFamily="34" charset="-122"/>
                <a:ea typeface="思源黑体" panose="020B0500000000000000" pitchFamily="34" charset="-122"/>
              </a:endParaRPr>
            </a:p>
          </p:txBody>
        </p:sp>
      </p:grpSp>
      <p:grpSp>
        <p:nvGrpSpPr>
          <p:cNvPr id="22" name="组合 21"/>
          <p:cNvGrpSpPr/>
          <p:nvPr/>
        </p:nvGrpSpPr>
        <p:grpSpPr>
          <a:xfrm>
            <a:off x="4996978" y="2065537"/>
            <a:ext cx="2650653" cy="4084848"/>
            <a:chOff x="5084660" y="2303532"/>
            <a:chExt cx="2650653" cy="4084848"/>
          </a:xfrm>
        </p:grpSpPr>
        <p:grpSp>
          <p:nvGrpSpPr>
            <p:cNvPr id="2" name="组合 1"/>
            <p:cNvGrpSpPr/>
            <p:nvPr/>
          </p:nvGrpSpPr>
          <p:grpSpPr>
            <a:xfrm>
              <a:off x="5084660" y="2303532"/>
              <a:ext cx="2632684" cy="4084848"/>
              <a:chOff x="4968881" y="2303532"/>
              <a:chExt cx="2632684" cy="4084848"/>
            </a:xfrm>
          </p:grpSpPr>
          <p:sp>
            <p:nvSpPr>
              <p:cNvPr id="17" name="Rectangle 18"/>
              <p:cNvSpPr/>
              <p:nvPr/>
            </p:nvSpPr>
            <p:spPr>
              <a:xfrm>
                <a:off x="4986851" y="4050692"/>
                <a:ext cx="2614714" cy="23376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en-US" sz="3600" dirty="0">
                  <a:latin typeface="思源黑体" panose="020B0500000000000000" pitchFamily="34" charset="-122"/>
                  <a:ea typeface="思源黑体" panose="020B0500000000000000" pitchFamily="34" charset="-122"/>
                </a:endParaRPr>
              </a:p>
            </p:txBody>
          </p:sp>
          <p:sp>
            <p:nvSpPr>
              <p:cNvPr id="15" name="1"/>
              <p:cNvSpPr/>
              <p:nvPr/>
            </p:nvSpPr>
            <p:spPr>
              <a:xfrm>
                <a:off x="4968881" y="2303532"/>
                <a:ext cx="2614713" cy="1988500"/>
              </a:xfrm>
              <a:prstGeom prst="downArrowCallout">
                <a:avLst>
                  <a:gd name="adj1" fmla="val 23554"/>
                  <a:gd name="adj2" fmla="val 10346"/>
                  <a:gd name="adj3" fmla="val 10003"/>
                  <a:gd name="adj4" fmla="val 94434"/>
                </a:avLst>
              </a:prstGeom>
              <a:blipFill>
                <a:blip r:embed="rId2"/>
                <a:srcRect/>
                <a:stretch>
                  <a:fillRect l="-4" r="-44568"/>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spcBef>
                    <a:spcPct val="20000"/>
                  </a:spcBef>
                  <a:defRPr/>
                </a:pPr>
                <a:r>
                  <a:rPr lang="en-US" sz="1335" dirty="0">
                    <a:latin typeface="思源黑体" panose="020B0500000000000000" pitchFamily="34" charset="-122"/>
                    <a:ea typeface="思源黑体" panose="020B0500000000000000" pitchFamily="34" charset="-122"/>
                  </a:rPr>
                  <a:t> </a:t>
                </a:r>
                <a:endParaRPr lang="en-US" sz="1335" dirty="0">
                  <a:solidFill>
                    <a:schemeClr val="bg1">
                      <a:lumMod val="95000"/>
                    </a:schemeClr>
                  </a:solidFill>
                  <a:latin typeface="思源黑体" panose="020B0500000000000000" pitchFamily="34" charset="-122"/>
                  <a:ea typeface="思源黑体" panose="020B0500000000000000" pitchFamily="34" charset="-122"/>
                </a:endParaRPr>
              </a:p>
            </p:txBody>
          </p:sp>
        </p:grpSp>
        <p:sp>
          <p:nvSpPr>
            <p:cNvPr id="11" name="文本框 10"/>
            <p:cNvSpPr txBox="1"/>
            <p:nvPr/>
          </p:nvSpPr>
          <p:spPr>
            <a:xfrm>
              <a:off x="5229560" y="4435564"/>
              <a:ext cx="2505753" cy="1754326"/>
            </a:xfrm>
            <a:prstGeom prst="rect">
              <a:avLst/>
            </a:prstGeom>
            <a:noFill/>
          </p:spPr>
          <p:txBody>
            <a:bodyPr wrap="square">
              <a:spAutoFit/>
            </a:bodyPr>
            <a:lstStyle/>
            <a:p>
              <a:pPr marL="285750" lvl="1" indent="-285750">
                <a:spcBef>
                  <a:spcPts val="0"/>
                </a:spcBef>
                <a:buFont typeface="Wingdings" panose="05000000000000000000" pitchFamily="2" charset="2"/>
                <a:buChar char="u"/>
              </a:pPr>
              <a:r>
                <a:rPr lang="zh-CN" altLang="en-US" dirty="0">
                  <a:solidFill>
                    <a:schemeClr val="bg1"/>
                  </a:solidFill>
                  <a:latin typeface="思源黑体" panose="020B0500000000000000" pitchFamily="34" charset="-122"/>
                  <a:ea typeface="思源黑体" panose="020B0500000000000000" pitchFamily="34" charset="-122"/>
                </a:rPr>
                <a:t>合格的主管是当他不在场时，下属做事和他在时一个样。当他不在场时他们就做不好，表明主管是不称职的。</a:t>
              </a:r>
              <a:endParaRPr lang="en-US" altLang="zh-CN" dirty="0">
                <a:solidFill>
                  <a:schemeClr val="bg1"/>
                </a:solidFill>
                <a:latin typeface="思源黑体" panose="020B0500000000000000" pitchFamily="34" charset="-122"/>
                <a:ea typeface="思源黑体" panose="020B0500000000000000" pitchFamily="34" charset="-122"/>
              </a:endParaRPr>
            </a:p>
          </p:txBody>
        </p:sp>
      </p:grpSp>
      <p:grpSp>
        <p:nvGrpSpPr>
          <p:cNvPr id="23" name="组合 22"/>
          <p:cNvGrpSpPr/>
          <p:nvPr/>
        </p:nvGrpSpPr>
        <p:grpSpPr>
          <a:xfrm>
            <a:off x="8077863" y="2032443"/>
            <a:ext cx="2680762" cy="4117942"/>
            <a:chOff x="8165545" y="2270438"/>
            <a:chExt cx="2680762" cy="4117942"/>
          </a:xfrm>
        </p:grpSpPr>
        <p:grpSp>
          <p:nvGrpSpPr>
            <p:cNvPr id="19" name="组合 18"/>
            <p:cNvGrpSpPr/>
            <p:nvPr/>
          </p:nvGrpSpPr>
          <p:grpSpPr>
            <a:xfrm>
              <a:off x="8165545" y="2270438"/>
              <a:ext cx="2680762" cy="4117942"/>
              <a:chOff x="8165545" y="2270438"/>
              <a:chExt cx="2680762" cy="4117942"/>
            </a:xfrm>
          </p:grpSpPr>
          <p:sp>
            <p:nvSpPr>
              <p:cNvPr id="18" name="Rectangle 18"/>
              <p:cNvSpPr/>
              <p:nvPr/>
            </p:nvSpPr>
            <p:spPr>
              <a:xfrm>
                <a:off x="8213779" y="4050692"/>
                <a:ext cx="2614714" cy="233768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en-US" sz="3600" dirty="0">
                  <a:latin typeface="思源黑体" panose="020B0500000000000000" pitchFamily="34" charset="-122"/>
                  <a:ea typeface="思源黑体" panose="020B0500000000000000" pitchFamily="34" charset="-122"/>
                </a:endParaRPr>
              </a:p>
            </p:txBody>
          </p:sp>
          <p:sp>
            <p:nvSpPr>
              <p:cNvPr id="16" name="1"/>
              <p:cNvSpPr/>
              <p:nvPr/>
            </p:nvSpPr>
            <p:spPr>
              <a:xfrm>
                <a:off x="8165545" y="2270438"/>
                <a:ext cx="2680762" cy="1988500"/>
              </a:xfrm>
              <a:prstGeom prst="downArrowCallout">
                <a:avLst>
                  <a:gd name="adj1" fmla="val 23554"/>
                  <a:gd name="adj2" fmla="val 10346"/>
                  <a:gd name="adj3" fmla="val 10003"/>
                  <a:gd name="adj4" fmla="val 94434"/>
                </a:avLst>
              </a:prstGeom>
              <a:blipFill>
                <a:blip r:embed="rId3"/>
                <a:srcRect/>
                <a:stretch>
                  <a:fillRect t="-15" r="-30894" b="-15"/>
                </a:stretch>
              </a:blipFill>
              <a:ln w="190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defTabSz="1218565">
                  <a:spcBef>
                    <a:spcPct val="20000"/>
                  </a:spcBef>
                  <a:defRPr/>
                </a:pPr>
                <a:r>
                  <a:rPr lang="en-US" sz="1335" dirty="0">
                    <a:latin typeface="思源黑体" panose="020B0500000000000000" pitchFamily="34" charset="-122"/>
                    <a:ea typeface="思源黑体" panose="020B0500000000000000" pitchFamily="34" charset="-122"/>
                  </a:rPr>
                  <a:t> </a:t>
                </a:r>
                <a:endParaRPr lang="en-US" sz="1335" dirty="0">
                  <a:solidFill>
                    <a:schemeClr val="bg1">
                      <a:lumMod val="95000"/>
                    </a:schemeClr>
                  </a:solidFill>
                  <a:latin typeface="思源黑体" panose="020B0500000000000000" pitchFamily="34" charset="-122"/>
                  <a:ea typeface="思源黑体" panose="020B0500000000000000" pitchFamily="34" charset="-122"/>
                </a:endParaRPr>
              </a:p>
            </p:txBody>
          </p:sp>
        </p:grpSp>
        <p:sp>
          <p:nvSpPr>
            <p:cNvPr id="12" name="文本框 11"/>
            <p:cNvSpPr txBox="1"/>
            <p:nvPr/>
          </p:nvSpPr>
          <p:spPr>
            <a:xfrm>
              <a:off x="8431500" y="4526029"/>
              <a:ext cx="2115415" cy="1477328"/>
            </a:xfrm>
            <a:prstGeom prst="rect">
              <a:avLst/>
            </a:prstGeom>
            <a:noFill/>
          </p:spPr>
          <p:txBody>
            <a:bodyPr wrap="square">
              <a:spAutoFit/>
            </a:bodyPr>
            <a:lstStyle/>
            <a:p>
              <a:pPr marL="285750" lvl="1" indent="-285750">
                <a:spcBef>
                  <a:spcPts val="0"/>
                </a:spcBef>
                <a:buFont typeface="Wingdings" panose="05000000000000000000" pitchFamily="2" charset="2"/>
                <a:buChar char="u"/>
              </a:pPr>
              <a:r>
                <a:rPr lang="zh-CN" altLang="en-US" dirty="0">
                  <a:solidFill>
                    <a:schemeClr val="bg1"/>
                  </a:solidFill>
                  <a:latin typeface="思源黑体" panose="020B0500000000000000" pitchFamily="34" charset="-122"/>
                  <a:ea typeface="思源黑体" panose="020B0500000000000000" pitchFamily="34" charset="-122"/>
                </a:rPr>
                <a:t>合格的主管是严格按照公司要求训练员工，在他不在时要他们做的和在时一样好。</a:t>
              </a:r>
              <a:endParaRPr lang="en-US" altLang="zh-CN" dirty="0">
                <a:solidFill>
                  <a:schemeClr val="bg1"/>
                </a:solidFill>
                <a:latin typeface="思源黑体" panose="020B0500000000000000" pitchFamily="34" charset="-122"/>
                <a:ea typeface="思源黑体" panose="020B0500000000000000"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830149" y="2205551"/>
            <a:ext cx="3292322" cy="461665"/>
          </a:xfrm>
          <a:prstGeom prst="rect">
            <a:avLst/>
          </a:prstGeom>
          <a:noFill/>
        </p:spPr>
        <p:txBody>
          <a:bodyPr wrap="square">
            <a:spAutoFit/>
          </a:bodyPr>
          <a:lstStyle/>
          <a:p>
            <a:r>
              <a:rPr lang="zh-CN" altLang="en-US" sz="2400" b="1" dirty="0">
                <a:solidFill>
                  <a:srgbClr val="C00000"/>
                </a:solidFill>
                <a:latin typeface="思源黑体" panose="020B0500000000000000" pitchFamily="34" charset="-122"/>
                <a:ea typeface="思源黑体" panose="020B0500000000000000" pitchFamily="34" charset="-122"/>
              </a:rPr>
              <a:t>三、人才是激励出来</a:t>
            </a:r>
            <a:endParaRPr lang="zh-CN" altLang="en-US" sz="2400" dirty="0">
              <a:solidFill>
                <a:srgbClr val="C00000"/>
              </a:solidFill>
              <a:latin typeface="思源黑体" panose="020B0500000000000000" pitchFamily="34" charset="-122"/>
              <a:ea typeface="思源黑体" panose="020B0500000000000000" pitchFamily="34" charset="-122"/>
            </a:endParaRPr>
          </a:p>
        </p:txBody>
      </p:sp>
      <p:sp>
        <p:nvSpPr>
          <p:cNvPr id="5" name="文本框 4"/>
          <p:cNvSpPr txBox="1"/>
          <p:nvPr/>
        </p:nvSpPr>
        <p:spPr>
          <a:xfrm>
            <a:off x="6096000" y="3055514"/>
            <a:ext cx="4141269" cy="381212"/>
          </a:xfrm>
          <a:prstGeom prst="rect">
            <a:avLst/>
          </a:prstGeom>
          <a:solidFill>
            <a:srgbClr val="C00000"/>
          </a:solidFill>
        </p:spPr>
        <p:txBody>
          <a:bodyPr wrap="square">
            <a:spAutoFit/>
          </a:bodyPr>
          <a:lstStyle/>
          <a:p>
            <a:pPr marL="342900" indent="-342900">
              <a:buFont typeface="Wingdings" panose="05000000000000000000" pitchFamily="2" charset="2"/>
              <a:buChar char="Ø"/>
            </a:pPr>
            <a:r>
              <a:rPr lang="zh-CN" altLang="en-US" dirty="0">
                <a:solidFill>
                  <a:schemeClr val="bg1"/>
                </a:solidFill>
                <a:latin typeface="思源黑体" panose="020B0500000000000000" pitchFamily="34" charset="-122"/>
                <a:ea typeface="思源黑体" panose="020B0500000000000000" pitchFamily="34" charset="-122"/>
              </a:rPr>
              <a:t>激励是人才的加油站</a:t>
            </a: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7" name="文本框 6"/>
          <p:cNvSpPr txBox="1"/>
          <p:nvPr/>
        </p:nvSpPr>
        <p:spPr>
          <a:xfrm>
            <a:off x="6096000" y="4593422"/>
            <a:ext cx="4141269" cy="381212"/>
          </a:xfrm>
          <a:prstGeom prst="rect">
            <a:avLst/>
          </a:prstGeom>
          <a:solidFill>
            <a:srgbClr val="C00000"/>
          </a:solidFill>
        </p:spPr>
        <p:txBody>
          <a:bodyPr wrap="square">
            <a:spAutoFit/>
          </a:bodyPr>
          <a:lstStyle/>
          <a:p>
            <a:pPr marL="285750" indent="-285750">
              <a:buFont typeface="Wingdings" panose="05000000000000000000" pitchFamily="2" charset="2"/>
              <a:buChar char="Ø"/>
            </a:pPr>
            <a:r>
              <a:rPr lang="zh-CN" altLang="en-US" dirty="0">
                <a:solidFill>
                  <a:schemeClr val="bg1"/>
                </a:solidFill>
                <a:latin typeface="思源黑体" panose="020B0500000000000000" pitchFamily="34" charset="-122"/>
                <a:ea typeface="思源黑体" panose="020B0500000000000000" pitchFamily="34" charset="-122"/>
              </a:rPr>
              <a:t>高效率靠激励</a:t>
            </a:r>
            <a:endParaRPr lang="zh-CN" altLang="en-US" dirty="0">
              <a:solidFill>
                <a:schemeClr val="bg1"/>
              </a:solidFill>
              <a:latin typeface="思源黑体" panose="020B0500000000000000" pitchFamily="34" charset="-122"/>
              <a:ea typeface="思源黑体" panose="020B0500000000000000" pitchFamily="34" charset="-122"/>
            </a:endParaRPr>
          </a:p>
        </p:txBody>
      </p:sp>
      <p:sp>
        <p:nvSpPr>
          <p:cNvPr id="9" name="文本框 8"/>
          <p:cNvSpPr txBox="1"/>
          <p:nvPr/>
        </p:nvSpPr>
        <p:spPr>
          <a:xfrm>
            <a:off x="6096000" y="3839857"/>
            <a:ext cx="4141269" cy="381212"/>
          </a:xfrm>
          <a:prstGeom prst="rect">
            <a:avLst/>
          </a:prstGeom>
          <a:solidFill>
            <a:srgbClr val="C00000"/>
          </a:solidFill>
        </p:spPr>
        <p:txBody>
          <a:bodyPr wrap="square">
            <a:spAutoFit/>
          </a:bodyPr>
          <a:lstStyle/>
          <a:p>
            <a:pPr marL="285750" indent="-285750">
              <a:buFont typeface="Wingdings" panose="05000000000000000000" pitchFamily="2" charset="2"/>
              <a:buChar char="Ø"/>
            </a:pPr>
            <a:r>
              <a:rPr lang="zh-CN" altLang="en-US" dirty="0">
                <a:solidFill>
                  <a:schemeClr val="bg1"/>
                </a:solidFill>
                <a:latin typeface="思源黑体" panose="020B0500000000000000" pitchFamily="34" charset="-122"/>
                <a:ea typeface="思源黑体" panose="020B0500000000000000" pitchFamily="34" charset="-122"/>
              </a:rPr>
              <a:t>你想得到什么就激励什么</a:t>
            </a:r>
            <a:endParaRPr lang="zh-CN" altLang="en-US" dirty="0">
              <a:solidFill>
                <a:schemeClr val="bg1"/>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474562" y="283279"/>
            <a:ext cx="2646878" cy="595364"/>
            <a:chOff x="-474562" y="283279"/>
            <a:chExt cx="3581852" cy="595364"/>
          </a:xfrm>
        </p:grpSpPr>
        <p:sp>
          <p:nvSpPr>
            <p:cNvPr id="8" name="平行四边形 7"/>
            <p:cNvSpPr/>
            <p:nvPr/>
          </p:nvSpPr>
          <p:spPr>
            <a:xfrm>
              <a:off x="-276894" y="283279"/>
              <a:ext cx="3384184" cy="595364"/>
            </a:xfrm>
            <a:prstGeom prst="parallelogram">
              <a:avLst>
                <a:gd name="adj" fmla="val 48666"/>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0" name="平行四边形 9"/>
            <p:cNvSpPr/>
            <p:nvPr/>
          </p:nvSpPr>
          <p:spPr>
            <a:xfrm>
              <a:off x="-474562" y="283279"/>
              <a:ext cx="3384184" cy="595364"/>
            </a:xfrm>
            <a:prstGeom prst="parallelogram">
              <a:avLst>
                <a:gd name="adj" fmla="val 486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思源黑体" panose="020B0500000000000000" pitchFamily="34" charset="-122"/>
                <a:ea typeface="思源黑体" panose="020B0500000000000000" pitchFamily="34" charset="-122"/>
              </a:endParaRPr>
            </a:p>
          </p:txBody>
        </p:sp>
        <p:sp>
          <p:nvSpPr>
            <p:cNvPr id="11" name="文本框 10"/>
            <p:cNvSpPr txBox="1"/>
            <p:nvPr/>
          </p:nvSpPr>
          <p:spPr>
            <a:xfrm>
              <a:off x="784255" y="362927"/>
              <a:ext cx="1707628" cy="400110"/>
            </a:xfrm>
            <a:prstGeom prst="rect">
              <a:avLst/>
            </a:prstGeom>
            <a:noFill/>
          </p:spPr>
          <p:txBody>
            <a:bodyPr wrap="none" rtlCol="0" anchor="ctr">
              <a:spAutoFit/>
            </a:bodyPr>
            <a:lstStyle>
              <a:defPPr>
                <a:defRPr lang="zh-CN"/>
              </a:defPPr>
              <a:lvl1pPr>
                <a:defRPr sz="3200" spc="200">
                  <a:solidFill>
                    <a:srgbClr val="245188"/>
                  </a:solidFill>
                  <a:effectLst>
                    <a:outerShdw blurRad="127000" dist="63500" dir="2700000" algn="tl" rotWithShape="0">
                      <a:schemeClr val="accent1">
                        <a:alpha val="20000"/>
                      </a:schemeClr>
                    </a:outerShdw>
                  </a:effectLst>
                  <a:latin typeface="+mj-ea"/>
                  <a:ea typeface="+mj-ea"/>
                </a:defRPr>
              </a:lvl1pPr>
            </a:lstStyle>
            <a:p>
              <a:r>
                <a:rPr lang="zh-CN" altLang="en-US" sz="2000" b="1" spc="100" dirty="0">
                  <a:solidFill>
                    <a:srgbClr val="FBFBFB"/>
                  </a:solidFill>
                  <a:effectLst/>
                  <a:latin typeface="思源黑体" panose="020B0500000000000000" pitchFamily="34" charset="-122"/>
                  <a:ea typeface="思源黑体" panose="020B0500000000000000" pitchFamily="34" charset="-122"/>
                </a:rPr>
                <a:t>第四部分</a:t>
              </a:r>
              <a:endParaRPr lang="zh-CN" altLang="en-US" sz="2000" b="1" spc="100" dirty="0">
                <a:solidFill>
                  <a:srgbClr val="FBFBFB"/>
                </a:solidFill>
                <a:effectLst/>
                <a:latin typeface="思源黑体" panose="020B0500000000000000" pitchFamily="34" charset="-122"/>
                <a:ea typeface="思源黑体" panose="020B0500000000000000" pitchFamily="34" charset="-122"/>
              </a:endParaRPr>
            </a:p>
          </p:txBody>
        </p:sp>
      </p:grpSp>
      <p:sp>
        <p:nvSpPr>
          <p:cNvPr id="12" name="矩形 11"/>
          <p:cNvSpPr/>
          <p:nvPr/>
        </p:nvSpPr>
        <p:spPr>
          <a:xfrm>
            <a:off x="2172314" y="362927"/>
            <a:ext cx="3057247" cy="584775"/>
          </a:xfrm>
          <a:prstGeom prst="rect">
            <a:avLst/>
          </a:prstGeom>
        </p:spPr>
        <p:txBody>
          <a:bodyPr wrap="none">
            <a:spAutoFit/>
          </a:bodyPr>
          <a:lstStyle/>
          <a:p>
            <a:r>
              <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rPr>
              <a:t>给管理者的建议</a:t>
            </a:r>
            <a:endParaRPr lang="zh-CN" altLang="en-US" sz="3200" b="1" dirty="0">
              <a:solidFill>
                <a:schemeClr val="tx1">
                  <a:lumMod val="85000"/>
                  <a:lumOff val="15000"/>
                </a:schemeClr>
              </a:solidFill>
              <a:latin typeface="思源黑体" panose="020B0500000000000000" pitchFamily="34" charset="-122"/>
              <a:ea typeface="思源黑体" panose="020B0500000000000000" pitchFamily="34" charset="-122"/>
            </a:endParaRPr>
          </a:p>
        </p:txBody>
      </p:sp>
      <p:pic>
        <p:nvPicPr>
          <p:cNvPr id="14" name="图片 13"/>
          <p:cNvPicPr>
            <a:picLocks noChangeAspect="1"/>
          </p:cNvPicPr>
          <p:nvPr/>
        </p:nvPicPr>
        <p:blipFill>
          <a:blip r:embed="rId1"/>
          <a:stretch>
            <a:fillRect/>
          </a:stretch>
        </p:blipFill>
        <p:spPr>
          <a:xfrm>
            <a:off x="1383792" y="2792213"/>
            <a:ext cx="3962400" cy="24765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5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7" grpId="0" animBg="1"/>
      <p:bldP spid="9" grpId="0" animBg="1"/>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rotWithShape="1">
          <a:blip r:embed="rId1">
            <a:extLst>
              <a:ext uri="{28A0092B-C50C-407E-A947-70E740481C1C}">
                <a14:useLocalDpi xmlns:a14="http://schemas.microsoft.com/office/drawing/2010/main" val="0"/>
              </a:ext>
            </a:extLst>
          </a:blip>
          <a:srcRect l="112" t="212" r="325" b="-212"/>
          <a:stretch>
            <a:fillRect/>
          </a:stretch>
        </p:blipFill>
        <p:spPr>
          <a:xfrm>
            <a:off x="-26131" y="0"/>
            <a:ext cx="12218131" cy="6858000"/>
          </a:xfrm>
          <a:prstGeom prst="rect">
            <a:avLst/>
          </a:prstGeom>
        </p:spPr>
      </p:pic>
      <p:grpSp>
        <p:nvGrpSpPr>
          <p:cNvPr id="2" name="组合 1"/>
          <p:cNvGrpSpPr/>
          <p:nvPr/>
        </p:nvGrpSpPr>
        <p:grpSpPr>
          <a:xfrm>
            <a:off x="380435" y="1500719"/>
            <a:ext cx="11431563" cy="3516079"/>
            <a:chOff x="455637" y="1799062"/>
            <a:chExt cx="11431563" cy="3516079"/>
          </a:xfrm>
        </p:grpSpPr>
        <p:sp>
          <p:nvSpPr>
            <p:cNvPr id="83" name="任意多边形 15"/>
            <p:cNvSpPr/>
            <p:nvPr/>
          </p:nvSpPr>
          <p:spPr>
            <a:xfrm>
              <a:off x="455637" y="1799062"/>
              <a:ext cx="11431563" cy="3516079"/>
            </a:xfrm>
            <a:prstGeom prst="parallelogram">
              <a:avLst>
                <a:gd name="adj" fmla="val 50724"/>
              </a:avLst>
            </a:prstGeom>
            <a:solidFill>
              <a:schemeClr val="bg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panose="020B0500000000000000" pitchFamily="34" charset="-122"/>
                <a:ea typeface="思源黑体" panose="020B0500000000000000" pitchFamily="34" charset="-122"/>
              </a:endParaRPr>
            </a:p>
          </p:txBody>
        </p:sp>
        <p:sp>
          <p:nvSpPr>
            <p:cNvPr id="12" name="任意多边形 15"/>
            <p:cNvSpPr/>
            <p:nvPr/>
          </p:nvSpPr>
          <p:spPr>
            <a:xfrm>
              <a:off x="962819" y="2092284"/>
              <a:ext cx="10463472" cy="2880342"/>
            </a:xfrm>
            <a:prstGeom prst="parallelogram">
              <a:avLst>
                <a:gd name="adj" fmla="val 5072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panose="020B0500000000000000" pitchFamily="34" charset="-122"/>
                <a:ea typeface="思源黑体" panose="020B0500000000000000" pitchFamily="34" charset="-122"/>
              </a:endParaRPr>
            </a:p>
          </p:txBody>
        </p:sp>
      </p:grpSp>
      <p:sp>
        <p:nvSpPr>
          <p:cNvPr id="17" name="文本框 16"/>
          <p:cNvSpPr txBox="1"/>
          <p:nvPr/>
        </p:nvSpPr>
        <p:spPr>
          <a:xfrm>
            <a:off x="2703480" y="2403157"/>
            <a:ext cx="4048606" cy="400110"/>
          </a:xfrm>
          <a:prstGeom prst="rect">
            <a:avLst/>
          </a:prstGeom>
          <a:noFill/>
        </p:spPr>
        <p:txBody>
          <a:bodyPr wrap="square" rtlCol="0">
            <a:spAutoFit/>
          </a:bodyPr>
          <a:lstStyle/>
          <a:p>
            <a:pPr algn="dist"/>
            <a:r>
              <a:rPr lang="en-US" altLang="zh-CN" sz="2000" dirty="0">
                <a:solidFill>
                  <a:schemeClr val="bg1"/>
                </a:solidFill>
                <a:latin typeface="思源黑体" panose="020B0500000000000000" pitchFamily="34" charset="-122"/>
                <a:ea typeface="思源黑体" panose="020B0500000000000000" pitchFamily="34" charset="-122"/>
              </a:rPr>
              <a:t>BUSINESS FINANCING PLAN</a:t>
            </a:r>
            <a:endParaRPr lang="zh-CN" altLang="en-US" sz="2000" dirty="0">
              <a:solidFill>
                <a:schemeClr val="bg1"/>
              </a:solidFill>
              <a:latin typeface="思源黑体" panose="020B0500000000000000" pitchFamily="34" charset="-122"/>
              <a:ea typeface="思源黑体" panose="020B0500000000000000" pitchFamily="34" charset="-122"/>
            </a:endParaRPr>
          </a:p>
        </p:txBody>
      </p:sp>
      <p:sp>
        <p:nvSpPr>
          <p:cNvPr id="18" name="文本框 17"/>
          <p:cNvSpPr txBox="1"/>
          <p:nvPr/>
        </p:nvSpPr>
        <p:spPr>
          <a:xfrm>
            <a:off x="4011094" y="5920313"/>
            <a:ext cx="3851347" cy="306705"/>
          </a:xfrm>
          <a:prstGeom prst="rect">
            <a:avLst/>
          </a:prstGeom>
          <a:noFill/>
        </p:spPr>
        <p:txBody>
          <a:bodyPr wrap="square" rtlCol="0">
            <a:spAutoFit/>
          </a:bodyPr>
          <a:lstStyle/>
          <a:p>
            <a:r>
              <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rPr>
              <a:t>培训人：</a:t>
            </a:r>
            <a:r>
              <a:rPr lang="en-US" altLang="zh-CN" sz="1400" spc="200" dirty="0">
                <a:solidFill>
                  <a:schemeClr val="tx1">
                    <a:lumMod val="95000"/>
                    <a:lumOff val="5000"/>
                  </a:schemeClr>
                </a:solidFill>
                <a:latin typeface="思源黑体" panose="020B0500000000000000" pitchFamily="34" charset="-122"/>
                <a:ea typeface="思源黑体" panose="020B0500000000000000" pitchFamily="34" charset="-122"/>
              </a:rPr>
              <a:t>LILI      </a:t>
            </a:r>
            <a:r>
              <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rPr>
              <a:t>时间：</a:t>
            </a:r>
            <a:r>
              <a:rPr lang="en-US" altLang="zh-CN" sz="1400" spc="200" dirty="0">
                <a:solidFill>
                  <a:schemeClr val="tx1">
                    <a:lumMod val="95000"/>
                    <a:lumOff val="5000"/>
                  </a:schemeClr>
                </a:solidFill>
                <a:latin typeface="思源黑体" panose="020B0500000000000000" pitchFamily="34" charset="-122"/>
                <a:ea typeface="思源黑体" panose="020B0500000000000000" pitchFamily="34" charset="-122"/>
              </a:rPr>
              <a:t>20XX.07.1</a:t>
            </a:r>
            <a:endParaRPr lang="zh-CN" altLang="en-US" sz="1400" spc="200" dirty="0">
              <a:solidFill>
                <a:schemeClr val="tx1">
                  <a:lumMod val="95000"/>
                  <a:lumOff val="5000"/>
                </a:schemeClr>
              </a:solidFill>
              <a:latin typeface="思源黑体" panose="020B0500000000000000" pitchFamily="34" charset="-122"/>
              <a:ea typeface="思源黑体" panose="020B0500000000000000" pitchFamily="34" charset="-122"/>
            </a:endParaRPr>
          </a:p>
        </p:txBody>
      </p:sp>
      <p:sp>
        <p:nvSpPr>
          <p:cNvPr id="28" name="斜纹 27"/>
          <p:cNvSpPr/>
          <p:nvPr/>
        </p:nvSpPr>
        <p:spPr>
          <a:xfrm rot="10800000">
            <a:off x="10659046" y="3932846"/>
            <a:ext cx="1533698" cy="2933696"/>
          </a:xfrm>
          <a:prstGeom prst="diagStripe">
            <a:avLst>
              <a:gd name="adj" fmla="val 56964"/>
            </a:avLst>
          </a:prstGeom>
          <a:gradFill>
            <a:gsLst>
              <a:gs pos="1000">
                <a:srgbClr val="D9B785">
                  <a:alpha val="24000"/>
                </a:srgbClr>
              </a:gs>
              <a:gs pos="100000">
                <a:srgbClr val="D9B785">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思源黑体" panose="020B0500000000000000" pitchFamily="34" charset="-122"/>
              <a:ea typeface="思源黑体" panose="020B0500000000000000" pitchFamily="34" charset="-122"/>
            </a:endParaRPr>
          </a:p>
        </p:txBody>
      </p:sp>
      <p:grpSp>
        <p:nvGrpSpPr>
          <p:cNvPr id="6" name="组合 5"/>
          <p:cNvGrpSpPr/>
          <p:nvPr/>
        </p:nvGrpSpPr>
        <p:grpSpPr>
          <a:xfrm>
            <a:off x="8925667" y="691785"/>
            <a:ext cx="1847826" cy="544477"/>
            <a:chOff x="7266320" y="1630967"/>
            <a:chExt cx="1847826" cy="461423"/>
          </a:xfrm>
        </p:grpSpPr>
        <p:cxnSp>
          <p:nvCxnSpPr>
            <p:cNvPr id="16" name="直接连接符 15"/>
            <p:cNvCxnSpPr/>
            <p:nvPr/>
          </p:nvCxnSpPr>
          <p:spPr>
            <a:xfrm>
              <a:off x="7266320" y="2092390"/>
              <a:ext cx="116922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PA_矩形 7"/>
            <p:cNvSpPr/>
            <p:nvPr>
              <p:custDataLst>
                <p:tags r:id="rId2"/>
              </p:custDataLst>
            </p:nvPr>
          </p:nvSpPr>
          <p:spPr>
            <a:xfrm>
              <a:off x="7508866" y="1630967"/>
              <a:ext cx="1605280" cy="442349"/>
            </a:xfrm>
            <a:prstGeom prst="rect">
              <a:avLst/>
            </a:prstGeom>
          </p:spPr>
          <p:txBody>
            <a:bodyPr wrap="none">
              <a:spAutoFit/>
            </a:bodyPr>
            <a:lstStyle/>
            <a:p>
              <a:pPr algn="ctr" defTabSz="685800"/>
              <a:r>
                <a:rPr lang="en-US" altLang="zh-CN" sz="2800" kern="0" dirty="0">
                  <a:solidFill>
                    <a:srgbClr val="C00000"/>
                  </a:solidFill>
                  <a:latin typeface="思源黑体" panose="020B0500000000000000" pitchFamily="34" charset="-122"/>
                  <a:ea typeface="思源黑体" panose="020B0500000000000000" pitchFamily="34" charset="-122"/>
                </a:rPr>
                <a:t>XXXX</a:t>
              </a:r>
              <a:r>
                <a:rPr lang="zh-CN" altLang="en-US" sz="2800" kern="0" dirty="0">
                  <a:solidFill>
                    <a:srgbClr val="C00000"/>
                  </a:solidFill>
                  <a:latin typeface="思源黑体" panose="020B0500000000000000" pitchFamily="34" charset="-122"/>
                  <a:ea typeface="思源黑体" panose="020B0500000000000000" pitchFamily="34" charset="-122"/>
                </a:rPr>
                <a:t>公司</a:t>
              </a:r>
              <a:endParaRPr lang="zh-CN" altLang="en-US" sz="2800" kern="0" dirty="0">
                <a:solidFill>
                  <a:srgbClr val="C00000"/>
                </a:solidFill>
                <a:latin typeface="思源黑体" panose="020B0500000000000000" pitchFamily="34" charset="-122"/>
                <a:ea typeface="思源黑体" panose="020B0500000000000000" pitchFamily="34" charset="-122"/>
              </a:endParaRPr>
            </a:p>
          </p:txBody>
        </p:sp>
      </p:grpSp>
      <p:sp>
        <p:nvSpPr>
          <p:cNvPr id="43" name="矩形 42"/>
          <p:cNvSpPr/>
          <p:nvPr/>
        </p:nvSpPr>
        <p:spPr>
          <a:xfrm>
            <a:off x="3939675" y="2838944"/>
            <a:ext cx="5317568" cy="1323439"/>
          </a:xfrm>
          <a:prstGeom prst="rect">
            <a:avLst/>
          </a:prstGeom>
        </p:spPr>
        <p:txBody>
          <a:bodyPr wrap="square">
            <a:spAutoFit/>
          </a:bodyPr>
          <a:lstStyle/>
          <a:p>
            <a:r>
              <a:rPr kumimoji="1" lang="en-US" altLang="zh-CN" sz="8000" b="1" dirty="0">
                <a:solidFill>
                  <a:schemeClr val="bg1"/>
                </a:solidFill>
                <a:latin typeface="思源黑体" panose="020B0500000000000000" pitchFamily="34" charset="-122"/>
                <a:ea typeface="思源黑体" panose="020B0500000000000000" pitchFamily="34" charset="-122"/>
              </a:rPr>
              <a:t>THANKS!</a:t>
            </a:r>
            <a:endParaRPr lang="zh-CN" altLang="en-US" sz="8000" dirty="0">
              <a:latin typeface="思源黑体" panose="020B0500000000000000" pitchFamily="34" charset="-122"/>
              <a:ea typeface="思源黑体" panose="020B0500000000000000" pitchFamily="34" charset="-122"/>
            </a:endParaRPr>
          </a:p>
        </p:txBody>
      </p:sp>
      <p:grpSp>
        <p:nvGrpSpPr>
          <p:cNvPr id="32" name="组合 31"/>
          <p:cNvGrpSpPr/>
          <p:nvPr/>
        </p:nvGrpSpPr>
        <p:grpSpPr>
          <a:xfrm>
            <a:off x="6513495" y="5921436"/>
            <a:ext cx="3946526" cy="691257"/>
            <a:chOff x="869268" y="6105837"/>
            <a:chExt cx="3946526" cy="691257"/>
          </a:xfrm>
          <a:solidFill>
            <a:schemeClr val="accent1">
              <a:lumMod val="60000"/>
              <a:lumOff val="40000"/>
              <a:alpha val="20000"/>
            </a:schemeClr>
          </a:solidFill>
        </p:grpSpPr>
        <p:sp>
          <p:nvSpPr>
            <p:cNvPr id="33" name="椭圆 32"/>
            <p:cNvSpPr/>
            <p:nvPr/>
          </p:nvSpPr>
          <p:spPr>
            <a:xfrm>
              <a:off x="473083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4" name="椭圆 33"/>
            <p:cNvSpPr/>
            <p:nvPr/>
          </p:nvSpPr>
          <p:spPr>
            <a:xfrm>
              <a:off x="473083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5" name="椭圆 34"/>
            <p:cNvSpPr/>
            <p:nvPr/>
          </p:nvSpPr>
          <p:spPr>
            <a:xfrm>
              <a:off x="473083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6" name="椭圆 35"/>
            <p:cNvSpPr/>
            <p:nvPr/>
          </p:nvSpPr>
          <p:spPr>
            <a:xfrm>
              <a:off x="4407553"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7" name="椭圆 36"/>
            <p:cNvSpPr/>
            <p:nvPr/>
          </p:nvSpPr>
          <p:spPr>
            <a:xfrm>
              <a:off x="4407553"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8" name="椭圆 37"/>
            <p:cNvSpPr/>
            <p:nvPr/>
          </p:nvSpPr>
          <p:spPr>
            <a:xfrm>
              <a:off x="4407553"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39" name="椭圆 38"/>
            <p:cNvSpPr/>
            <p:nvPr/>
          </p:nvSpPr>
          <p:spPr>
            <a:xfrm>
              <a:off x="4084276"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0" name="椭圆 39"/>
            <p:cNvSpPr/>
            <p:nvPr/>
          </p:nvSpPr>
          <p:spPr>
            <a:xfrm>
              <a:off x="4084276"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1" name="椭圆 40"/>
            <p:cNvSpPr/>
            <p:nvPr/>
          </p:nvSpPr>
          <p:spPr>
            <a:xfrm>
              <a:off x="4084276"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2" name="椭圆 41"/>
            <p:cNvSpPr/>
            <p:nvPr/>
          </p:nvSpPr>
          <p:spPr>
            <a:xfrm>
              <a:off x="3760999"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7" name="椭圆 46"/>
            <p:cNvSpPr/>
            <p:nvPr/>
          </p:nvSpPr>
          <p:spPr>
            <a:xfrm>
              <a:off x="3760999"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8" name="椭圆 47"/>
            <p:cNvSpPr/>
            <p:nvPr/>
          </p:nvSpPr>
          <p:spPr>
            <a:xfrm>
              <a:off x="3760999"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49" name="椭圆 48"/>
            <p:cNvSpPr/>
            <p:nvPr/>
          </p:nvSpPr>
          <p:spPr>
            <a:xfrm>
              <a:off x="343787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0" name="椭圆 49"/>
            <p:cNvSpPr/>
            <p:nvPr/>
          </p:nvSpPr>
          <p:spPr>
            <a:xfrm>
              <a:off x="343787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1" name="椭圆 50"/>
            <p:cNvSpPr/>
            <p:nvPr/>
          </p:nvSpPr>
          <p:spPr>
            <a:xfrm>
              <a:off x="343787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2" name="椭圆 51"/>
            <p:cNvSpPr/>
            <p:nvPr/>
          </p:nvSpPr>
          <p:spPr>
            <a:xfrm>
              <a:off x="3114593"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3" name="椭圆 52"/>
            <p:cNvSpPr/>
            <p:nvPr/>
          </p:nvSpPr>
          <p:spPr>
            <a:xfrm>
              <a:off x="3114593"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4" name="椭圆 53"/>
            <p:cNvSpPr/>
            <p:nvPr/>
          </p:nvSpPr>
          <p:spPr>
            <a:xfrm>
              <a:off x="3114593"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5" name="椭圆 54"/>
            <p:cNvSpPr/>
            <p:nvPr/>
          </p:nvSpPr>
          <p:spPr>
            <a:xfrm>
              <a:off x="2791316"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6" name="椭圆 55"/>
            <p:cNvSpPr/>
            <p:nvPr/>
          </p:nvSpPr>
          <p:spPr>
            <a:xfrm>
              <a:off x="2791316"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7" name="椭圆 56"/>
            <p:cNvSpPr/>
            <p:nvPr/>
          </p:nvSpPr>
          <p:spPr>
            <a:xfrm>
              <a:off x="2791316"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8" name="椭圆 57"/>
            <p:cNvSpPr/>
            <p:nvPr/>
          </p:nvSpPr>
          <p:spPr>
            <a:xfrm>
              <a:off x="2468040"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59" name="椭圆 58"/>
            <p:cNvSpPr/>
            <p:nvPr/>
          </p:nvSpPr>
          <p:spPr>
            <a:xfrm>
              <a:off x="2468040"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0" name="椭圆 59"/>
            <p:cNvSpPr/>
            <p:nvPr/>
          </p:nvSpPr>
          <p:spPr>
            <a:xfrm>
              <a:off x="2468040"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1" name="椭圆 60"/>
            <p:cNvSpPr/>
            <p:nvPr/>
          </p:nvSpPr>
          <p:spPr>
            <a:xfrm>
              <a:off x="2167561"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2" name="椭圆 61"/>
            <p:cNvSpPr/>
            <p:nvPr/>
          </p:nvSpPr>
          <p:spPr>
            <a:xfrm>
              <a:off x="2167561"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3" name="椭圆 62"/>
            <p:cNvSpPr/>
            <p:nvPr/>
          </p:nvSpPr>
          <p:spPr>
            <a:xfrm>
              <a:off x="2167561"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4" name="椭圆 63"/>
            <p:cNvSpPr/>
            <p:nvPr/>
          </p:nvSpPr>
          <p:spPr>
            <a:xfrm>
              <a:off x="1844285"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5" name="椭圆 64"/>
            <p:cNvSpPr/>
            <p:nvPr/>
          </p:nvSpPr>
          <p:spPr>
            <a:xfrm>
              <a:off x="1844285"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6" name="椭圆 65"/>
            <p:cNvSpPr/>
            <p:nvPr/>
          </p:nvSpPr>
          <p:spPr>
            <a:xfrm>
              <a:off x="1844285"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7" name="椭圆 66"/>
            <p:cNvSpPr/>
            <p:nvPr/>
          </p:nvSpPr>
          <p:spPr>
            <a:xfrm>
              <a:off x="1521008"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8" name="椭圆 67"/>
            <p:cNvSpPr/>
            <p:nvPr/>
          </p:nvSpPr>
          <p:spPr>
            <a:xfrm>
              <a:off x="1521008"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69" name="椭圆 68"/>
            <p:cNvSpPr/>
            <p:nvPr/>
          </p:nvSpPr>
          <p:spPr>
            <a:xfrm>
              <a:off x="1521008"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0" name="椭圆 69"/>
            <p:cNvSpPr/>
            <p:nvPr/>
          </p:nvSpPr>
          <p:spPr>
            <a:xfrm>
              <a:off x="1197731"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1" name="椭圆 70"/>
            <p:cNvSpPr/>
            <p:nvPr/>
          </p:nvSpPr>
          <p:spPr>
            <a:xfrm>
              <a:off x="1197731"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2" name="椭圆 71"/>
            <p:cNvSpPr/>
            <p:nvPr/>
          </p:nvSpPr>
          <p:spPr>
            <a:xfrm>
              <a:off x="1197731"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3" name="椭圆 72"/>
            <p:cNvSpPr/>
            <p:nvPr/>
          </p:nvSpPr>
          <p:spPr>
            <a:xfrm>
              <a:off x="869268" y="6105837"/>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4" name="椭圆 73"/>
            <p:cNvSpPr/>
            <p:nvPr/>
          </p:nvSpPr>
          <p:spPr>
            <a:xfrm>
              <a:off x="869268" y="6408984"/>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75" name="椭圆 74"/>
            <p:cNvSpPr/>
            <p:nvPr/>
          </p:nvSpPr>
          <p:spPr>
            <a:xfrm>
              <a:off x="869268" y="6712130"/>
              <a:ext cx="84964" cy="8496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grpSp>
      <p:sp>
        <p:nvSpPr>
          <p:cNvPr id="76" name="文本框 75"/>
          <p:cNvSpPr txBox="1"/>
          <p:nvPr/>
        </p:nvSpPr>
        <p:spPr>
          <a:xfrm>
            <a:off x="2831156" y="5236958"/>
            <a:ext cx="6240811" cy="461665"/>
          </a:xfrm>
          <a:prstGeom prst="rect">
            <a:avLst/>
          </a:prstGeom>
          <a:noFill/>
        </p:spPr>
        <p:txBody>
          <a:bodyPr wrap="none" rtlCol="0">
            <a:spAutoFit/>
          </a:bodyPr>
          <a:lstStyle/>
          <a:p>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企业培训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员工培训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团队培训 </a:t>
            </a:r>
            <a:r>
              <a:rPr lang="en-US" altLang="zh-CN" sz="2400" spc="200" dirty="0">
                <a:solidFill>
                  <a:schemeClr val="tx1">
                    <a:lumMod val="95000"/>
                    <a:lumOff val="5000"/>
                  </a:schemeClr>
                </a:solidFill>
                <a:latin typeface="思源黑体" panose="020B0500000000000000" pitchFamily="34" charset="-122"/>
                <a:ea typeface="思源黑体" panose="020B0500000000000000" pitchFamily="34" charset="-122"/>
              </a:rPr>
              <a:t>/</a:t>
            </a:r>
            <a:r>
              <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rPr>
              <a:t>入职培训</a:t>
            </a:r>
            <a:endParaRPr lang="zh-CN" altLang="en-US" sz="2400" spc="200" dirty="0">
              <a:solidFill>
                <a:schemeClr val="tx1">
                  <a:lumMod val="95000"/>
                  <a:lumOff val="5000"/>
                </a:schemeClr>
              </a:solidFill>
              <a:latin typeface="思源黑体" panose="020B0500000000000000" pitchFamily="34" charset="-122"/>
              <a:ea typeface="思源黑体" panose="020B0500000000000000" pitchFamily="34" charset="-122"/>
            </a:endParaRPr>
          </a:p>
        </p:txBody>
      </p:sp>
      <p:grpSp>
        <p:nvGrpSpPr>
          <p:cNvPr id="79" name="组合 78"/>
          <p:cNvGrpSpPr/>
          <p:nvPr/>
        </p:nvGrpSpPr>
        <p:grpSpPr>
          <a:xfrm rot="10800000">
            <a:off x="-42273" y="-148338"/>
            <a:ext cx="2631517" cy="4201764"/>
            <a:chOff x="9583709" y="2790056"/>
            <a:chExt cx="2631517" cy="4201764"/>
          </a:xfrm>
        </p:grpSpPr>
        <p:sp>
          <p:nvSpPr>
            <p:cNvPr id="80" name="斜纹 79"/>
            <p:cNvSpPr/>
            <p:nvPr/>
          </p:nvSpPr>
          <p:spPr>
            <a:xfrm rot="10800000">
              <a:off x="10468451" y="4105997"/>
              <a:ext cx="1723549" cy="2752003"/>
            </a:xfrm>
            <a:prstGeom prst="diagStrip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1" name="斜纹 80"/>
            <p:cNvSpPr/>
            <p:nvPr/>
          </p:nvSpPr>
          <p:spPr>
            <a:xfrm rot="10800000">
              <a:off x="9583709" y="2790056"/>
              <a:ext cx="2631517" cy="4201764"/>
            </a:xfrm>
            <a:prstGeom prst="diagStripe">
              <a:avLst>
                <a:gd name="adj" fmla="val 55743"/>
              </a:avLst>
            </a:prstGeom>
            <a:solidFill>
              <a:schemeClr val="bg1">
                <a:lumMod val="8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思源黑体" panose="020B0500000000000000" pitchFamily="34" charset="-122"/>
                <a:ea typeface="思源黑体" panose="020B0500000000000000" pitchFamily="34" charset="-122"/>
              </a:endParaRPr>
            </a:p>
          </p:txBody>
        </p:sp>
      </p:grpSp>
      <p:grpSp>
        <p:nvGrpSpPr>
          <p:cNvPr id="77" name="组合 76"/>
          <p:cNvGrpSpPr/>
          <p:nvPr/>
        </p:nvGrpSpPr>
        <p:grpSpPr>
          <a:xfrm>
            <a:off x="11043649" y="4961059"/>
            <a:ext cx="1180827" cy="1885436"/>
            <a:chOff x="9583709" y="2790056"/>
            <a:chExt cx="2631517" cy="4201764"/>
          </a:xfrm>
        </p:grpSpPr>
        <p:sp>
          <p:nvSpPr>
            <p:cNvPr id="78" name="斜纹 77"/>
            <p:cNvSpPr/>
            <p:nvPr/>
          </p:nvSpPr>
          <p:spPr>
            <a:xfrm rot="10800000">
              <a:off x="10468451" y="4105997"/>
              <a:ext cx="1723549" cy="2752003"/>
            </a:xfrm>
            <a:prstGeom prst="diagStrip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endParaRPr>
            </a:p>
          </p:txBody>
        </p:sp>
        <p:sp>
          <p:nvSpPr>
            <p:cNvPr id="82" name="斜纹 81"/>
            <p:cNvSpPr/>
            <p:nvPr/>
          </p:nvSpPr>
          <p:spPr>
            <a:xfrm rot="10800000">
              <a:off x="9583709" y="2790056"/>
              <a:ext cx="2631517" cy="4201764"/>
            </a:xfrm>
            <a:prstGeom prst="diagStripe">
              <a:avLst>
                <a:gd name="adj" fmla="val 55743"/>
              </a:avLst>
            </a:prstGeom>
            <a:solidFill>
              <a:schemeClr val="bg1">
                <a:lumMod val="8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思源黑体" panose="020B0500000000000000" pitchFamily="34" charset="-122"/>
                <a:ea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down)">
                                      <p:cBhvr>
                                        <p:cTn id="7" dur="500"/>
                                        <p:tgtEl>
                                          <p:spTgt spid="79"/>
                                        </p:tgtEl>
                                      </p:cBhvr>
                                    </p:animEffect>
                                  </p:childTnLst>
                                </p:cTn>
                              </p:par>
                              <p:par>
                                <p:cTn id="8" presetID="22" presetClass="entr" presetSubtype="4" fill="hold"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wipe(down)">
                                      <p:cBhvr>
                                        <p:cTn id="10" dur="500"/>
                                        <p:tgtEl>
                                          <p:spTgt spid="7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iterate type="lt">
                                    <p:tmPct val="10000"/>
                                  </p:iterate>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ppt_x"/>
                                          </p:val>
                                        </p:tav>
                                        <p:tav tm="100000">
                                          <p:val>
                                            <p:strVal val="#ppt_x"/>
                                          </p:val>
                                        </p:tav>
                                      </p:tavLst>
                                    </p:anim>
                                    <p:anim calcmode="lin" valueType="num">
                                      <p:cBhvr additive="base">
                                        <p:cTn id="3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76"/>
                                        </p:tgtEl>
                                        <p:attrNameLst>
                                          <p:attrName>style.visibility</p:attrName>
                                        </p:attrNameLst>
                                      </p:cBhvr>
                                      <p:to>
                                        <p:strVal val="visible"/>
                                      </p:to>
                                    </p:set>
                                    <p:animEffect transition="in" filter="fade">
                                      <p:cBhvr>
                                        <p:cTn id="38" dur="1000"/>
                                        <p:tgtEl>
                                          <p:spTgt spid="76"/>
                                        </p:tgtEl>
                                      </p:cBhvr>
                                    </p:animEffect>
                                    <p:anim calcmode="lin" valueType="num">
                                      <p:cBhvr>
                                        <p:cTn id="39" dur="1000" fill="hold"/>
                                        <p:tgtEl>
                                          <p:spTgt spid="76"/>
                                        </p:tgtEl>
                                        <p:attrNameLst>
                                          <p:attrName>ppt_x</p:attrName>
                                        </p:attrNameLst>
                                      </p:cBhvr>
                                      <p:tavLst>
                                        <p:tav tm="0">
                                          <p:val>
                                            <p:strVal val="#ppt_x"/>
                                          </p:val>
                                        </p:tav>
                                        <p:tav tm="100000">
                                          <p:val>
                                            <p:strVal val="#ppt_x"/>
                                          </p:val>
                                        </p:tav>
                                      </p:tavLst>
                                    </p:anim>
                                    <p:anim calcmode="lin" valueType="num">
                                      <p:cBhvr>
                                        <p:cTn id="40"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43" grpId="0"/>
      <p:bldP spid="76" grpId="0"/>
    </p:bld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3234</Words>
  <Application>WPS 演示</Application>
  <PresentationFormat>宽屏</PresentationFormat>
  <Paragraphs>545</Paragraphs>
  <Slides>34</Slides>
  <Notes>0</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34</vt:i4>
      </vt:variant>
    </vt:vector>
  </HeadingPairs>
  <TitlesOfParts>
    <vt:vector size="46" baseType="lpstr">
      <vt:lpstr>Arial</vt:lpstr>
      <vt:lpstr>宋体</vt:lpstr>
      <vt:lpstr>Wingdings</vt:lpstr>
      <vt:lpstr>思源黑体</vt:lpstr>
      <vt:lpstr>黑体</vt:lpstr>
      <vt:lpstr>Helvetica Light</vt:lpstr>
      <vt:lpstr>微软雅黑</vt:lpstr>
      <vt:lpstr>等线 Light</vt:lpstr>
      <vt:lpstr>等线</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管理者如何带好团队 </dc:title>
  <dc:creator>meiling yong</dc:creator>
  <cp:lastModifiedBy>陈Sir</cp:lastModifiedBy>
  <cp:revision>134</cp:revision>
  <dcterms:created xsi:type="dcterms:W3CDTF">2021-03-30T02:42:00Z</dcterms:created>
  <dcterms:modified xsi:type="dcterms:W3CDTF">2021-07-19T13:29:30Z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905E28C6890D479B8B11367A66752F06</vt:lpwstr>
  </property>
  <property fmtid="{D5CDD505-2E9C-101B-9397-08002B2CF9AE}" pid="3" name="KSOProductBuildVer">
    <vt:lpwstr>2052-11.1.0.10667</vt:lpwstr>
  </property>
</Properties>
</file>