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2" r:id="rId4"/>
    <p:sldId id="270" r:id="rId5"/>
    <p:sldId id="265" r:id="rId6"/>
    <p:sldId id="264" r:id="rId7"/>
    <p:sldId id="266" r:id="rId8"/>
    <p:sldId id="267" r:id="rId9"/>
    <p:sldId id="268" r:id="rId10"/>
    <p:sldId id="269" r:id="rId11"/>
    <p:sldId id="271" r:id="rId12"/>
    <p:sldId id="277" r:id="rId13"/>
    <p:sldId id="276" r:id="rId14"/>
    <p:sldId id="278" r:id="rId15"/>
    <p:sldId id="279" r:id="rId16"/>
    <p:sldId id="272" r:id="rId17"/>
    <p:sldId id="273" r:id="rId18"/>
    <p:sldId id="274" r:id="rId19"/>
    <p:sldId id="280" r:id="rId20"/>
    <p:sldId id="281" r:id="rId21"/>
    <p:sldId id="282" r:id="rId22"/>
    <p:sldId id="283" r:id="rId23"/>
    <p:sldId id="284" r:id="rId24"/>
    <p:sldId id="286" r:id="rId25"/>
    <p:sldId id="287" r:id="rId26"/>
    <p:sldId id="288" r:id="rId27"/>
    <p:sldId id="291"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66FFCC"/>
    <a:srgbClr val="00CC99"/>
    <a:srgbClr val="003366"/>
    <a:srgbClr val="00A29E"/>
    <a:srgbClr val="33CCCC"/>
    <a:srgbClr val="005D96"/>
    <a:srgbClr val="00A898"/>
    <a:srgbClr val="00817E"/>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9" d="100"/>
          <a:sy n="109" d="100"/>
        </p:scale>
        <p:origin x="53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advTm="4000"/>
    </mc:Choice>
    <mc:Fallback>
      <p:transition advClick="0" advTm="4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advTm="4000"/>
    </mc:Choice>
    <mc:Fallback>
      <p:transition advClick="0" advTm="4000"/>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3" cstate="email"/>
          <a:stretch>
            <a:fillRect/>
          </a:stretch>
        </p:blipFill>
        <p:spPr>
          <a:xfrm>
            <a:off x="1524" y="0"/>
            <a:ext cx="12190476" cy="6858000"/>
          </a:xfrm>
          <a:prstGeom prst="rect">
            <a:avLst/>
          </a:prstGeom>
        </p:spPr>
      </p:pic>
      <p:sp>
        <p:nvSpPr>
          <p:cNvPr id="9" name="Rectangle 4"/>
          <p:cNvSpPr/>
          <p:nvPr userDrawn="1"/>
        </p:nvSpPr>
        <p:spPr>
          <a:xfrm>
            <a:off x="0" y="0"/>
            <a:ext cx="12191999" cy="6858000"/>
          </a:xfrm>
          <a:prstGeom prst="rect">
            <a:avLst/>
          </a:prstGeom>
          <a:gradFill flip="none" rotWithShape="1">
            <a:gsLst>
              <a:gs pos="100000">
                <a:srgbClr val="00D5C1">
                  <a:lumMod val="76000"/>
                  <a:alpha val="78000"/>
                </a:srgbClr>
              </a:gs>
              <a:gs pos="25000">
                <a:srgbClr val="006FC0">
                  <a:lumMod val="76000"/>
                </a:srgbClr>
              </a:gs>
            </a:gsLst>
            <a:lin ang="16200000" scaled="1"/>
            <a:tileRect/>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sz="2000" spc="300" dirty="0">
              <a:solidFill>
                <a:schemeClr val="bg1"/>
              </a:solidFill>
              <a:latin typeface="Noto Sans S Chinese Black" panose="020B0A00000000000000" pitchFamily="34" charset="-122"/>
              <a:ea typeface="Noto Sans S Chinese Black" panose="020B0A00000000000000"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p14:dur="0" advClick="0" advTm="4000"/>
    </mc:Choice>
    <mc:Fallback>
      <p:transition advClick="0" advTm="4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jpeg"/><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jpeg"/><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jpeg"/><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5.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30.png"/><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3.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4.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5.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6.png"/><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email"/>
          <a:stretch>
            <a:fillRect/>
          </a:stretch>
        </p:blipFill>
        <p:spPr>
          <a:xfrm>
            <a:off x="1524" y="0"/>
            <a:ext cx="12190476" cy="6858000"/>
          </a:xfrm>
          <a:prstGeom prst="rect">
            <a:avLst/>
          </a:prstGeom>
        </p:spPr>
      </p:pic>
      <p:grpSp>
        <p:nvGrpSpPr>
          <p:cNvPr id="4" name="组合 3"/>
          <p:cNvGrpSpPr/>
          <p:nvPr/>
        </p:nvGrpSpPr>
        <p:grpSpPr>
          <a:xfrm>
            <a:off x="4804586" y="4317782"/>
            <a:ext cx="2570568" cy="373863"/>
            <a:chOff x="1152501" y="867930"/>
            <a:chExt cx="668327" cy="295590"/>
          </a:xfrm>
        </p:grpSpPr>
        <p:sp>
          <p:nvSpPr>
            <p:cNvPr id="5" name="矩形: 圆角 52"/>
            <p:cNvSpPr/>
            <p:nvPr/>
          </p:nvSpPr>
          <p:spPr>
            <a:xfrm>
              <a:off x="1152501" y="867930"/>
              <a:ext cx="668327" cy="295590"/>
            </a:xfrm>
            <a:prstGeom prst="roundRect">
              <a:avLst/>
            </a:prstGeom>
            <a:solidFill>
              <a:srgbClr val="66FFCC"/>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 name="文本框 77"/>
            <p:cNvSpPr txBox="1">
              <a:spLocks noChangeArrowheads="1"/>
            </p:cNvSpPr>
            <p:nvPr/>
          </p:nvSpPr>
          <p:spPr bwMode="auto">
            <a:xfrm>
              <a:off x="1195736" y="870811"/>
              <a:ext cx="581857" cy="2920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dist" eaLnBrk="1" hangingPunct="1"/>
              <a:r>
                <a:rPr lang="zh-CN" altLang="en-US" b="1" dirty="0" smtClean="0">
                  <a:solidFill>
                    <a:schemeClr val="tx2"/>
                  </a:solidFill>
                  <a:latin typeface="微软雅黑" panose="020B0503020204020204" pitchFamily="34" charset="-122"/>
                  <a:ea typeface="微软雅黑" panose="020B0503020204020204" pitchFamily="34" charset="-122"/>
                </a:rPr>
                <a:t>全球实力担当企业</a:t>
              </a:r>
              <a:endParaRPr lang="en-US" altLang="zh-CN" b="1" dirty="0">
                <a:solidFill>
                  <a:schemeClr val="tx2"/>
                </a:solidFill>
                <a:effectLst/>
                <a:latin typeface="微软雅黑" panose="020B0503020204020204" pitchFamily="34" charset="-122"/>
                <a:ea typeface="微软雅黑" panose="020B0503020204020204" pitchFamily="34" charset="-122"/>
              </a:endParaRPr>
            </a:p>
          </p:txBody>
        </p:sp>
      </p:grpSp>
      <p:sp>
        <p:nvSpPr>
          <p:cNvPr id="7" name="文本框 6"/>
          <p:cNvSpPr txBox="1"/>
          <p:nvPr/>
        </p:nvSpPr>
        <p:spPr>
          <a:xfrm>
            <a:off x="1120004" y="1715559"/>
            <a:ext cx="1210588" cy="1721497"/>
          </a:xfrm>
          <a:prstGeom prst="rect">
            <a:avLst/>
          </a:prstGeom>
          <a:noFill/>
        </p:spPr>
        <p:txBody>
          <a:bodyPr wrap="none" rtlCol="0">
            <a:spAutoFit/>
          </a:bodyPr>
          <a:lstStyle/>
          <a:p>
            <a:pPr>
              <a:lnSpc>
                <a:spcPct val="150000"/>
              </a:lnSpc>
              <a:defRPr/>
            </a:pPr>
            <a:r>
              <a:rPr kumimoji="1" lang="zh-CN" altLang="en-US" sz="8000" b="1"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公</a:t>
            </a:r>
            <a:endParaRPr kumimoji="1" lang="zh-CN" altLang="en-US" sz="8000" b="1"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8"/>
          <p:cNvSpPr txBox="1"/>
          <p:nvPr/>
        </p:nvSpPr>
        <p:spPr>
          <a:xfrm>
            <a:off x="2371034" y="1715559"/>
            <a:ext cx="1210588" cy="1938992"/>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noProof="0"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司</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p:nvSpPr>
        <p:spPr>
          <a:xfrm>
            <a:off x="3622064" y="1715559"/>
            <a:ext cx="1210588" cy="1938992"/>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noProof="0"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发</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文本框 10"/>
          <p:cNvSpPr txBox="1"/>
          <p:nvPr/>
        </p:nvSpPr>
        <p:spPr>
          <a:xfrm>
            <a:off x="4873094" y="1715559"/>
            <a:ext cx="1210588" cy="1938992"/>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u="none" strike="noStrike" kern="1200" cap="none" spc="0" normalizeH="0" baseline="0" noProof="0" dirty="0" smtClean="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rPr>
              <a:t>展</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6124124" y="1715559"/>
            <a:ext cx="1210588" cy="1938992"/>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文本框 12"/>
          <p:cNvSpPr txBox="1"/>
          <p:nvPr/>
        </p:nvSpPr>
        <p:spPr>
          <a:xfrm>
            <a:off x="7375154" y="1715559"/>
            <a:ext cx="1210588" cy="1938992"/>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略</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13"/>
          <p:cNvSpPr txBox="1"/>
          <p:nvPr/>
        </p:nvSpPr>
        <p:spPr>
          <a:xfrm>
            <a:off x="8626184" y="1715559"/>
            <a:ext cx="1210588" cy="1938992"/>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规</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文本框 14"/>
          <p:cNvSpPr txBox="1"/>
          <p:nvPr/>
        </p:nvSpPr>
        <p:spPr>
          <a:xfrm>
            <a:off x="9877212" y="1715559"/>
            <a:ext cx="1210588" cy="1938992"/>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u="none" strike="noStrike" kern="1200" cap="none" spc="0" normalizeH="0" baseline="0" noProof="0" dirty="0" smtClean="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rPr>
              <a:t>划</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1297536" y="3432168"/>
            <a:ext cx="9596927" cy="369332"/>
          </a:xfrm>
          <a:prstGeom prst="rect">
            <a:avLst/>
          </a:prstGeom>
        </p:spPr>
        <p:txBody>
          <a:bodyPr wrap="square">
            <a:spAutoFit/>
          </a:bodyPr>
          <a:lstStyle/>
          <a:p>
            <a:pPr algn="dist"/>
            <a:r>
              <a:rPr lang="en-US" altLang="zh-CN"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rPr>
              <a:t>Strategic Planning for company development</a:t>
            </a:r>
            <a:endParaRPr lang="zh-CN" altLang="en-US"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endParaRPr>
          </a:p>
        </p:txBody>
      </p:sp>
      <p:sp>
        <p:nvSpPr>
          <p:cNvPr id="16" name="椭圆 15"/>
          <p:cNvSpPr/>
          <p:nvPr/>
        </p:nvSpPr>
        <p:spPr>
          <a:xfrm>
            <a:off x="5572010" y="867159"/>
            <a:ext cx="1023343" cy="1023343"/>
          </a:xfrm>
          <a:prstGeom prst="ellipse">
            <a:avLst/>
          </a:prstGeom>
          <a:noFill/>
          <a:ln>
            <a:solidFill>
              <a:srgbClr val="66FFCC"/>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文本框 16"/>
          <p:cNvSpPr txBox="1"/>
          <p:nvPr/>
        </p:nvSpPr>
        <p:spPr>
          <a:xfrm>
            <a:off x="5681534" y="1000831"/>
            <a:ext cx="885179" cy="58105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en-US" altLang="zh-CN"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logo</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4000"/>
    </mc:Choice>
    <mc:Fallback>
      <p:transition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ppt_w</p:attrName>
                                        </p:attrNameLst>
                                      </p:cBhvr>
                                      <p:tavLst>
                                        <p:tav tm="0">
                                          <p:val>
                                            <p:fltVal val="0"/>
                                          </p:val>
                                        </p:tav>
                                        <p:tav tm="100000">
                                          <p:val>
                                            <p:strVal val="#ppt_w"/>
                                          </p:val>
                                        </p:tav>
                                      </p:tavLst>
                                    </p:anim>
                                    <p:anim calcmode="lin" valueType="num">
                                      <p:cBhvr>
                                        <p:cTn id="51" dur="500" fill="hold"/>
                                        <p:tgtEl>
                                          <p:spTgt spid="2"/>
                                        </p:tgtEl>
                                        <p:attrNameLst>
                                          <p:attrName>ppt_h</p:attrName>
                                        </p:attrNameLst>
                                      </p:cBhvr>
                                      <p:tavLst>
                                        <p:tav tm="0">
                                          <p:val>
                                            <p:fltVal val="0"/>
                                          </p:val>
                                        </p:tav>
                                        <p:tav tm="100000">
                                          <p:val>
                                            <p:strVal val="#ppt_h"/>
                                          </p:val>
                                        </p:tav>
                                      </p:tavLst>
                                    </p:anim>
                                    <p:animEffect transition="in" filter="fade">
                                      <p:cBhvr>
                                        <p:cTn id="52" dur="500"/>
                                        <p:tgtEl>
                                          <p:spTgt spid="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500" fill="hold"/>
                                        <p:tgtEl>
                                          <p:spTgt spid="4"/>
                                        </p:tgtEl>
                                        <p:attrNameLst>
                                          <p:attrName>ppt_w</p:attrName>
                                        </p:attrNameLst>
                                      </p:cBhvr>
                                      <p:tavLst>
                                        <p:tav tm="0">
                                          <p:val>
                                            <p:fltVal val="0"/>
                                          </p:val>
                                        </p:tav>
                                        <p:tav tm="100000">
                                          <p:val>
                                            <p:strVal val="#ppt_w"/>
                                          </p:val>
                                        </p:tav>
                                      </p:tavLst>
                                    </p:anim>
                                    <p:anim calcmode="lin" valueType="num">
                                      <p:cBhvr>
                                        <p:cTn id="59" dur="500" fill="hold"/>
                                        <p:tgtEl>
                                          <p:spTgt spid="4"/>
                                        </p:tgtEl>
                                        <p:attrNameLst>
                                          <p:attrName>ppt_h</p:attrName>
                                        </p:attrNameLst>
                                      </p:cBhvr>
                                      <p:tavLst>
                                        <p:tav tm="0">
                                          <p:val>
                                            <p:fltVal val="0"/>
                                          </p:val>
                                        </p:tav>
                                        <p:tav tm="100000">
                                          <p:val>
                                            <p:strVal val="#ppt_h"/>
                                          </p:val>
                                        </p:tav>
                                      </p:tavLst>
                                    </p:anim>
                                    <p:animEffect transition="in" filter="fade">
                                      <p:cBhvr>
                                        <p:cTn id="6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5" grpId="0"/>
      <p:bldP spid="2" grpId="0"/>
      <p:bldP spid="16" grpId="0" animBg="1"/>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cstate="screen"/>
          <a:srcRect/>
          <a:stretch>
            <a:fillRect/>
          </a:stretch>
        </p:blipFill>
        <p:spPr>
          <a:xfrm>
            <a:off x="-23340" y="-17302"/>
            <a:ext cx="4449285" cy="6875302"/>
          </a:xfrm>
          <a:prstGeom prst="rect">
            <a:avLst/>
          </a:prstGeom>
        </p:spPr>
      </p:pic>
      <p:pic>
        <p:nvPicPr>
          <p:cNvPr id="4" name="图片 3"/>
          <p:cNvPicPr>
            <a:picLocks noChangeAspect="1"/>
          </p:cNvPicPr>
          <p:nvPr/>
        </p:nvPicPr>
        <p:blipFill rotWithShape="1">
          <a:blip r:embed="rId2" cstate="email"/>
          <a:srcRect l="-631"/>
          <a:stretch>
            <a:fillRect/>
          </a:stretch>
        </p:blipFill>
        <p:spPr>
          <a:xfrm>
            <a:off x="3529413" y="0"/>
            <a:ext cx="8662587" cy="6863434"/>
          </a:xfrm>
          <a:prstGeom prst="rect">
            <a:avLst/>
          </a:prstGeom>
        </p:spPr>
      </p:pic>
      <p:sp>
        <p:nvSpPr>
          <p:cNvPr id="5" name="Rectangle 4"/>
          <p:cNvSpPr/>
          <p:nvPr/>
        </p:nvSpPr>
        <p:spPr>
          <a:xfrm>
            <a:off x="2718618" y="-14585"/>
            <a:ext cx="9473382" cy="6887170"/>
          </a:xfrm>
          <a:prstGeom prst="rect">
            <a:avLst/>
          </a:prstGeom>
          <a:gradFill flip="none" rotWithShape="1">
            <a:gsLst>
              <a:gs pos="29000">
                <a:srgbClr val="0070C0"/>
              </a:gs>
              <a:gs pos="80000">
                <a:srgbClr val="00D5C1">
                  <a:alpha val="36000"/>
                </a:srgbClr>
              </a:gs>
              <a:gs pos="100000">
                <a:schemeClr val="bg1">
                  <a:alpha val="0"/>
                </a:schemeClr>
              </a:gs>
              <a:gs pos="7000">
                <a:srgbClr val="002060"/>
              </a:gs>
              <a:gs pos="0">
                <a:srgbClr val="002060">
                  <a:alpha val="0"/>
                </a:srgbClr>
              </a:gs>
            </a:gsLst>
            <a:lin ang="0" scaled="1"/>
            <a:tileRect/>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sz="1800" b="1" dirty="0">
              <a:gradFill>
                <a:gsLst>
                  <a:gs pos="21000">
                    <a:srgbClr val="4AFCB9">
                      <a:shade val="67500"/>
                      <a:satMod val="115000"/>
                    </a:srgbClr>
                  </a:gs>
                  <a:gs pos="100000">
                    <a:srgbClr val="4AFCB9">
                      <a:shade val="100000"/>
                      <a:satMod val="115000"/>
                    </a:srgbClr>
                  </a:gs>
                </a:gsLst>
                <a:lin ang="10800000" scaled="1"/>
              </a:gradFill>
              <a:latin typeface="+mj-ea"/>
              <a:ea typeface="+mj-ea"/>
            </a:endParaRPr>
          </a:p>
        </p:txBody>
      </p:sp>
      <p:grpSp>
        <p:nvGrpSpPr>
          <p:cNvPr id="14" name="组合 13"/>
          <p:cNvGrpSpPr/>
          <p:nvPr/>
        </p:nvGrpSpPr>
        <p:grpSpPr>
          <a:xfrm>
            <a:off x="1110345" y="1710477"/>
            <a:ext cx="3700163" cy="879368"/>
            <a:chOff x="737452" y="1866504"/>
            <a:chExt cx="3700163" cy="879368"/>
          </a:xfrm>
        </p:grpSpPr>
        <p:sp>
          <p:nvSpPr>
            <p:cNvPr id="7" name="TextBox 20"/>
            <p:cNvSpPr txBox="1"/>
            <p:nvPr/>
          </p:nvSpPr>
          <p:spPr>
            <a:xfrm>
              <a:off x="1140996" y="1866504"/>
              <a:ext cx="1749905" cy="560326"/>
            </a:xfrm>
            <a:prstGeom prst="rect">
              <a:avLst/>
            </a:prstGeom>
            <a:noFill/>
          </p:spPr>
          <p:txBody>
            <a:bodyPr wrap="square" lIns="70907" tIns="35455" rIns="70907" bIns="35455" rtlCol="0">
              <a:spAutoFit/>
            </a:bodyPr>
            <a:lstStyle/>
            <a:p>
              <a:pPr>
                <a:lnSpc>
                  <a:spcPct val="150000"/>
                </a:lnSpc>
                <a:defRPr/>
              </a:pPr>
              <a:r>
                <a:rPr lang="zh-CN" altLang="en-US" sz="24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规划总则</a:t>
              </a:r>
              <a:endParaRPr lang="zh-CN" altLang="en-US" sz="24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8" name="文本框 1"/>
            <p:cNvSpPr txBox="1"/>
            <p:nvPr/>
          </p:nvSpPr>
          <p:spPr>
            <a:xfrm>
              <a:off x="1048784" y="2366268"/>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600"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600"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13" name="组合 12"/>
            <p:cNvGrpSpPr/>
            <p:nvPr/>
          </p:nvGrpSpPr>
          <p:grpSpPr>
            <a:xfrm>
              <a:off x="737452" y="2010377"/>
              <a:ext cx="376950" cy="376950"/>
              <a:chOff x="304238" y="1853502"/>
              <a:chExt cx="376950" cy="376950"/>
            </a:xfrm>
          </p:grpSpPr>
          <p:sp>
            <p:nvSpPr>
              <p:cNvPr id="12" name="椭圆 11"/>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11" name="图片 10"/>
              <p:cNvPicPr>
                <a:picLocks noChangeAspect="1"/>
              </p:cNvPicPr>
              <p:nvPr/>
            </p:nvPicPr>
            <p:blipFill rotWithShape="1">
              <a:blip r:embed="rId4"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grpSp>
        <p:nvGrpSpPr>
          <p:cNvPr id="15" name="组合 14"/>
          <p:cNvGrpSpPr/>
          <p:nvPr/>
        </p:nvGrpSpPr>
        <p:grpSpPr>
          <a:xfrm>
            <a:off x="1110345" y="2643987"/>
            <a:ext cx="3700163" cy="879368"/>
            <a:chOff x="737452" y="1866504"/>
            <a:chExt cx="3700163" cy="879368"/>
          </a:xfrm>
        </p:grpSpPr>
        <p:sp>
          <p:nvSpPr>
            <p:cNvPr id="16" name="TextBox 20"/>
            <p:cNvSpPr txBox="1"/>
            <p:nvPr/>
          </p:nvSpPr>
          <p:spPr>
            <a:xfrm>
              <a:off x="1140996" y="1866504"/>
              <a:ext cx="1749905" cy="560326"/>
            </a:xfrm>
            <a:prstGeom prst="rect">
              <a:avLst/>
            </a:prstGeom>
            <a:noFill/>
          </p:spPr>
          <p:txBody>
            <a:bodyPr wrap="square" lIns="70907" tIns="35455" rIns="70907" bIns="35455" rtlCol="0">
              <a:spAutoFit/>
            </a:bodyPr>
            <a:lstStyle/>
            <a:p>
              <a:pPr>
                <a:lnSpc>
                  <a:spcPct val="150000"/>
                </a:lnSpc>
                <a:defRPr/>
              </a:pPr>
              <a:r>
                <a:rPr lang="zh-CN" altLang="en-US" sz="24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公司概况</a:t>
              </a:r>
              <a:endParaRPr lang="zh-CN" altLang="en-US" sz="24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17" name="文本框 1"/>
            <p:cNvSpPr txBox="1"/>
            <p:nvPr/>
          </p:nvSpPr>
          <p:spPr>
            <a:xfrm>
              <a:off x="1048784" y="2366268"/>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600"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sym typeface="Times New Roman" panose="02020603050405020304"/>
                </a:rPr>
                <a:t>Company profile</a:t>
              </a:r>
              <a:endParaRPr lang="en-US" altLang="zh-CN" sz="1600"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18" name="组合 17"/>
            <p:cNvGrpSpPr/>
            <p:nvPr/>
          </p:nvGrpSpPr>
          <p:grpSpPr>
            <a:xfrm>
              <a:off x="737452" y="2010377"/>
              <a:ext cx="376950" cy="376950"/>
              <a:chOff x="304238" y="1853502"/>
              <a:chExt cx="376950" cy="376950"/>
            </a:xfrm>
          </p:grpSpPr>
          <p:sp>
            <p:nvSpPr>
              <p:cNvPr id="19" name="椭圆 18"/>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20" name="图片 19"/>
              <p:cNvPicPr>
                <a:picLocks noChangeAspect="1"/>
              </p:cNvPicPr>
              <p:nvPr/>
            </p:nvPicPr>
            <p:blipFill rotWithShape="1">
              <a:blip r:embed="rId5" cstate="email">
                <a:duotone>
                  <a:prstClr val="black"/>
                  <a:schemeClr val="accent1">
                    <a:tint val="45000"/>
                    <a:satMod val="400000"/>
                  </a:schemeClr>
                </a:duotone>
              </a:blip>
              <a:srcRect r="-29867"/>
              <a:stretch>
                <a:fillRect/>
              </a:stretch>
            </p:blipFill>
            <p:spPr>
              <a:xfrm>
                <a:off x="330166" y="1891277"/>
                <a:ext cx="325094" cy="306248"/>
              </a:xfrm>
              <a:prstGeom prst="rect">
                <a:avLst/>
              </a:prstGeom>
            </p:spPr>
          </p:pic>
        </p:grpSp>
      </p:grpSp>
      <p:grpSp>
        <p:nvGrpSpPr>
          <p:cNvPr id="21" name="组合 20"/>
          <p:cNvGrpSpPr/>
          <p:nvPr/>
        </p:nvGrpSpPr>
        <p:grpSpPr>
          <a:xfrm>
            <a:off x="1110345" y="3577497"/>
            <a:ext cx="3700163" cy="879368"/>
            <a:chOff x="737452" y="1866504"/>
            <a:chExt cx="3700163" cy="879368"/>
          </a:xfrm>
        </p:grpSpPr>
        <p:sp>
          <p:nvSpPr>
            <p:cNvPr id="22" name="TextBox 20"/>
            <p:cNvSpPr txBox="1"/>
            <p:nvPr/>
          </p:nvSpPr>
          <p:spPr>
            <a:xfrm>
              <a:off x="1140996" y="1866504"/>
              <a:ext cx="1749905" cy="560326"/>
            </a:xfrm>
            <a:prstGeom prst="rect">
              <a:avLst/>
            </a:prstGeom>
            <a:noFill/>
          </p:spPr>
          <p:txBody>
            <a:bodyPr wrap="square" lIns="70907" tIns="35455" rIns="70907" bIns="35455" rtlCol="0">
              <a:spAutoFit/>
            </a:bodyPr>
            <a:lstStyle/>
            <a:p>
              <a:pPr>
                <a:lnSpc>
                  <a:spcPct val="150000"/>
                </a:lnSpc>
                <a:defRPr/>
              </a:pPr>
              <a:r>
                <a:rPr lang="zh-CN" altLang="en-US" sz="24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战略规划</a:t>
              </a:r>
              <a:endParaRPr lang="zh-CN" altLang="en-US" sz="24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23" name="文本框 1"/>
            <p:cNvSpPr txBox="1"/>
            <p:nvPr/>
          </p:nvSpPr>
          <p:spPr>
            <a:xfrm>
              <a:off x="1048784" y="2366268"/>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600" kern="100" dirty="0" smtClean="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600"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24" name="组合 23"/>
            <p:cNvGrpSpPr/>
            <p:nvPr/>
          </p:nvGrpSpPr>
          <p:grpSpPr>
            <a:xfrm>
              <a:off x="737452" y="2010377"/>
              <a:ext cx="376950" cy="376950"/>
              <a:chOff x="304238" y="1853502"/>
              <a:chExt cx="376950" cy="376950"/>
            </a:xfrm>
          </p:grpSpPr>
          <p:sp>
            <p:nvSpPr>
              <p:cNvPr id="25" name="椭圆 24"/>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26" name="图片 25"/>
              <p:cNvPicPr>
                <a:picLocks noChangeAspect="1"/>
              </p:cNvPicPr>
              <p:nvPr/>
            </p:nvPicPr>
            <p:blipFill rotWithShape="1">
              <a:blip r:embed="rId6"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grpSp>
        <p:nvGrpSpPr>
          <p:cNvPr id="27" name="组合 26"/>
          <p:cNvGrpSpPr/>
          <p:nvPr/>
        </p:nvGrpSpPr>
        <p:grpSpPr>
          <a:xfrm>
            <a:off x="1110345" y="4511008"/>
            <a:ext cx="3700163" cy="879368"/>
            <a:chOff x="737452" y="1866504"/>
            <a:chExt cx="3700163" cy="879368"/>
          </a:xfrm>
        </p:grpSpPr>
        <p:sp>
          <p:nvSpPr>
            <p:cNvPr id="28" name="TextBox 20"/>
            <p:cNvSpPr txBox="1"/>
            <p:nvPr/>
          </p:nvSpPr>
          <p:spPr>
            <a:xfrm>
              <a:off x="1140996" y="1866504"/>
              <a:ext cx="1749905" cy="560326"/>
            </a:xfrm>
            <a:prstGeom prst="rect">
              <a:avLst/>
            </a:prstGeom>
            <a:noFill/>
          </p:spPr>
          <p:txBody>
            <a:bodyPr wrap="square" lIns="70907" tIns="35455" rIns="70907" bIns="35455" rtlCol="0">
              <a:spAutoFit/>
            </a:bodyPr>
            <a:lstStyle/>
            <a:p>
              <a:pPr>
                <a:lnSpc>
                  <a:spcPct val="150000"/>
                </a:lnSpc>
                <a:defRPr/>
              </a:pPr>
              <a:r>
                <a:rPr lang="zh-CN" altLang="en-US" sz="24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战略实施</a:t>
              </a:r>
              <a:endParaRPr lang="zh-CN" altLang="en-US" sz="24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29" name="文本框 1"/>
            <p:cNvSpPr txBox="1"/>
            <p:nvPr/>
          </p:nvSpPr>
          <p:spPr>
            <a:xfrm>
              <a:off x="1048784" y="2366268"/>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600"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sym typeface="Times New Roman" panose="02020603050405020304"/>
                </a:rPr>
                <a:t>Strategy Implementation</a:t>
              </a:r>
              <a:endParaRPr lang="en-US" altLang="zh-CN" sz="1600" kern="100" dirty="0">
                <a:solidFill>
                  <a:schemeClr val="accent3">
                    <a:lumMod val="60000"/>
                    <a:lumOff val="40000"/>
                  </a:schemeClr>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30" name="组合 29"/>
            <p:cNvGrpSpPr/>
            <p:nvPr/>
          </p:nvGrpSpPr>
          <p:grpSpPr>
            <a:xfrm>
              <a:off x="737452" y="2010377"/>
              <a:ext cx="376950" cy="376950"/>
              <a:chOff x="304238" y="1853502"/>
              <a:chExt cx="376950" cy="376950"/>
            </a:xfrm>
          </p:grpSpPr>
          <p:sp>
            <p:nvSpPr>
              <p:cNvPr id="31" name="椭圆 30"/>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32" name="图片 31"/>
              <p:cNvPicPr>
                <a:picLocks noChangeAspect="1"/>
              </p:cNvPicPr>
              <p:nvPr/>
            </p:nvPicPr>
            <p:blipFill rotWithShape="1">
              <a:blip r:embed="rId7" cstate="email">
                <a:duotone>
                  <a:prstClr val="black"/>
                  <a:schemeClr val="accent1">
                    <a:tint val="45000"/>
                    <a:satMod val="400000"/>
                  </a:schemeClr>
                </a:duotone>
              </a:blip>
              <a:srcRect l="-31038" t="-22194"/>
              <a:stretch>
                <a:fillRect/>
              </a:stretch>
            </p:blipFill>
            <p:spPr>
              <a:xfrm>
                <a:off x="330166" y="1891277"/>
                <a:ext cx="325094" cy="306248"/>
              </a:xfrm>
              <a:prstGeom prst="rect">
                <a:avLst/>
              </a:prstGeom>
            </p:spPr>
          </p:pic>
        </p:grpSp>
      </p:grpSp>
      <p:sp>
        <p:nvSpPr>
          <p:cNvPr id="33" name="等腰三角形 32"/>
          <p:cNvSpPr/>
          <p:nvPr/>
        </p:nvSpPr>
        <p:spPr>
          <a:xfrm rot="10800000">
            <a:off x="-23341" y="-22738"/>
            <a:ext cx="2649747" cy="1332616"/>
          </a:xfrm>
          <a:prstGeom prst="triangl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rot="10800000">
            <a:off x="-1" y="-48700"/>
            <a:ext cx="2830713" cy="1423628"/>
          </a:xfrm>
          <a:prstGeom prst="triangle">
            <a:avLst/>
          </a:prstGeom>
          <a:solidFill>
            <a:srgbClr val="0070C0">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78386" y="93792"/>
            <a:ext cx="1639117" cy="830997"/>
          </a:xfrm>
          <a:prstGeom prst="rect">
            <a:avLst/>
          </a:prstGeom>
        </p:spPr>
        <p:txBody>
          <a:bodyPr wrap="square">
            <a:spAutoFit/>
          </a:bodyPr>
          <a:lstStyle/>
          <a:p>
            <a:pPr algn="ctr">
              <a:lnSpc>
                <a:spcPct val="150000"/>
              </a:lnSpc>
              <a:spcAft>
                <a:spcPts val="0"/>
              </a:spcAft>
            </a:pPr>
            <a:r>
              <a:rPr kumimoji="1" lang="zh-CN" altLang="zh-CN" sz="32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目</a:t>
            </a:r>
            <a:r>
              <a:rPr kumimoji="1" lang="en-US" altLang="zh-CN" sz="32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  </a:t>
            </a:r>
            <a:r>
              <a:rPr kumimoji="1" lang="zh-CN" altLang="zh-CN" sz="3200" b="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录</a:t>
            </a:r>
            <a:endParaRPr kumimoji="1" lang="zh-CN" altLang="zh-CN" sz="32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email"/>
          <a:stretch>
            <a:fillRect/>
          </a:stretch>
        </p:blipFill>
        <p:spPr>
          <a:xfrm>
            <a:off x="-1" y="914401"/>
            <a:ext cx="12192000" cy="4572000"/>
          </a:xfrm>
          <a:prstGeom prst="rect">
            <a:avLst/>
          </a:prstGeom>
        </p:spPr>
      </p:pic>
      <p:sp>
        <p:nvSpPr>
          <p:cNvPr id="5" name="Rectangle 4"/>
          <p:cNvSpPr/>
          <p:nvPr/>
        </p:nvSpPr>
        <p:spPr>
          <a:xfrm>
            <a:off x="0" y="914399"/>
            <a:ext cx="9826869" cy="4572001"/>
          </a:xfrm>
          <a:custGeom>
            <a:avLst/>
            <a:gdLst>
              <a:gd name="connsiteX0" fmla="*/ 0 w 12192000"/>
              <a:gd name="connsiteY0" fmla="*/ 0 h 4572000"/>
              <a:gd name="connsiteX1" fmla="*/ 12192000 w 12192000"/>
              <a:gd name="connsiteY1" fmla="*/ 0 h 4572000"/>
              <a:gd name="connsiteX2" fmla="*/ 12192000 w 12192000"/>
              <a:gd name="connsiteY2" fmla="*/ 4572000 h 4572000"/>
              <a:gd name="connsiteX3" fmla="*/ 0 w 12192000"/>
              <a:gd name="connsiteY3" fmla="*/ 4572000 h 4572000"/>
              <a:gd name="connsiteX4" fmla="*/ 0 w 12192000"/>
              <a:gd name="connsiteY4" fmla="*/ 0 h 4572000"/>
              <a:gd name="connsiteX0-1" fmla="*/ 0 w 12192000"/>
              <a:gd name="connsiteY0-2" fmla="*/ 0 h 4572000"/>
              <a:gd name="connsiteX1-3" fmla="*/ 12192000 w 12192000"/>
              <a:gd name="connsiteY1-4" fmla="*/ 0 h 4572000"/>
              <a:gd name="connsiteX2-5" fmla="*/ 8710246 w 12192000"/>
              <a:gd name="connsiteY2-6" fmla="*/ 4563208 h 4572000"/>
              <a:gd name="connsiteX3-7" fmla="*/ 0 w 12192000"/>
              <a:gd name="connsiteY3-8" fmla="*/ 4572000 h 4572000"/>
              <a:gd name="connsiteX4-9" fmla="*/ 0 w 12192000"/>
              <a:gd name="connsiteY4-10" fmla="*/ 0 h 4572000"/>
              <a:gd name="connsiteX0-11" fmla="*/ 0 w 8710246"/>
              <a:gd name="connsiteY0-12" fmla="*/ 0 h 4572000"/>
              <a:gd name="connsiteX1-13" fmla="*/ 8657492 w 8710246"/>
              <a:gd name="connsiteY1-14" fmla="*/ 8792 h 4572000"/>
              <a:gd name="connsiteX2-15" fmla="*/ 8710246 w 8710246"/>
              <a:gd name="connsiteY2-16" fmla="*/ 4563208 h 4572000"/>
              <a:gd name="connsiteX3-17" fmla="*/ 0 w 8710246"/>
              <a:gd name="connsiteY3-18" fmla="*/ 4572000 h 4572000"/>
              <a:gd name="connsiteX4-19" fmla="*/ 0 w 8710246"/>
              <a:gd name="connsiteY4-20" fmla="*/ 0 h 4572000"/>
              <a:gd name="connsiteX0-21" fmla="*/ 0 w 9826869"/>
              <a:gd name="connsiteY0-22" fmla="*/ 1 h 4572001"/>
              <a:gd name="connsiteX1-23" fmla="*/ 9826869 w 9826869"/>
              <a:gd name="connsiteY1-24" fmla="*/ 0 h 4572001"/>
              <a:gd name="connsiteX2-25" fmla="*/ 8710246 w 9826869"/>
              <a:gd name="connsiteY2-26" fmla="*/ 4563209 h 4572001"/>
              <a:gd name="connsiteX3-27" fmla="*/ 0 w 9826869"/>
              <a:gd name="connsiteY3-28" fmla="*/ 4572001 h 4572001"/>
              <a:gd name="connsiteX4-29" fmla="*/ 0 w 9826869"/>
              <a:gd name="connsiteY4-30" fmla="*/ 1 h 45720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826869" h="4572001">
                <a:moveTo>
                  <a:pt x="0" y="1"/>
                </a:moveTo>
                <a:lnTo>
                  <a:pt x="9826869" y="0"/>
                </a:lnTo>
                <a:lnTo>
                  <a:pt x="8710246" y="4563209"/>
                </a:lnTo>
                <a:lnTo>
                  <a:pt x="0" y="4572001"/>
                </a:lnTo>
                <a:lnTo>
                  <a:pt x="0" y="1"/>
                </a:lnTo>
                <a:close/>
              </a:path>
            </a:pathLst>
          </a:custGeom>
          <a:gradFill flip="none" rotWithShape="1">
            <a:gsLst>
              <a:gs pos="0">
                <a:srgbClr val="005D96"/>
              </a:gs>
              <a:gs pos="43000">
                <a:srgbClr val="00A29E"/>
              </a:gs>
              <a:gs pos="67000">
                <a:srgbClr val="00A898"/>
              </a:gs>
              <a:gs pos="100000">
                <a:schemeClr val="bg1">
                  <a:alpha val="0"/>
                </a:schemeClr>
              </a:gs>
            </a:gsLst>
            <a:lin ang="0" scaled="1"/>
            <a:tileRect/>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en-US" sz="1800" b="1" dirty="0">
              <a:gradFill>
                <a:gsLst>
                  <a:gs pos="21000">
                    <a:srgbClr val="4AFCB9">
                      <a:shade val="67500"/>
                      <a:satMod val="115000"/>
                    </a:srgbClr>
                  </a:gs>
                  <a:gs pos="100000">
                    <a:srgbClr val="4AFCB9">
                      <a:shade val="100000"/>
                      <a:satMod val="115000"/>
                    </a:srgbClr>
                  </a:gs>
                </a:gsLst>
                <a:lin ang="10800000" scaled="1"/>
              </a:gradFill>
              <a:latin typeface="+mj-ea"/>
              <a:ea typeface="+mj-ea"/>
            </a:endParaRPr>
          </a:p>
        </p:txBody>
      </p:sp>
      <p:sp>
        <p:nvSpPr>
          <p:cNvPr id="2" name="矩形 1"/>
          <p:cNvSpPr/>
          <p:nvPr/>
        </p:nvSpPr>
        <p:spPr>
          <a:xfrm>
            <a:off x="1211873" y="1663602"/>
            <a:ext cx="9768254" cy="315856"/>
          </a:xfrm>
          <a:prstGeom prst="rect">
            <a:avLst/>
          </a:prstGeom>
        </p:spPr>
        <p:txBody>
          <a:bodyPr wrap="square">
            <a:spAutoFit/>
          </a:bodyPr>
          <a:lstStyle/>
          <a:p>
            <a:pPr algn="just">
              <a:lnSpc>
                <a:spcPct val="150000"/>
              </a:lnSpc>
              <a:spcAft>
                <a:spcPts val="0"/>
              </a:spcAft>
            </a:pPr>
            <a:r>
              <a:rPr lang="en-US" altLang="zh-CN" sz="1100" kern="100" dirty="0">
                <a:solidFill>
                  <a:srgbClr val="000000"/>
                </a:solidFill>
                <a:latin typeface="Times New Roman" panose="02020603050405020304" pitchFamily="18" charset="0"/>
                <a:ea typeface="宋体" panose="02010600030101010101" pitchFamily="2" charset="-122"/>
              </a:rPr>
              <a:t> </a:t>
            </a:r>
            <a:endParaRPr lang="zh-CN" altLang="zh-CN" sz="1100" kern="100" dirty="0">
              <a:latin typeface="Times New Roman" panose="02020603050405020304" pitchFamily="18" charset="0"/>
              <a:ea typeface="宋体" panose="02010600030101010101" pitchFamily="2" charset="-122"/>
            </a:endParaRPr>
          </a:p>
        </p:txBody>
      </p:sp>
      <p:sp>
        <p:nvSpPr>
          <p:cNvPr id="3" name="文本框 2"/>
          <p:cNvSpPr txBox="1"/>
          <p:nvPr/>
        </p:nvSpPr>
        <p:spPr>
          <a:xfrm>
            <a:off x="864576" y="1301961"/>
            <a:ext cx="5164748" cy="3587329"/>
          </a:xfrm>
          <a:prstGeom prst="rect">
            <a:avLst/>
          </a:prstGeom>
          <a:noFill/>
        </p:spPr>
        <p:txBody>
          <a:bodyPr wrap="square" rtlCol="0">
            <a:spAutoFit/>
          </a:bodyPr>
          <a:lstStyle/>
          <a:p>
            <a:pPr indent="720090" algn="just">
              <a:lnSpc>
                <a:spcPct val="150000"/>
              </a:lnSpc>
            </a:pPr>
            <a:r>
              <a:rPr lang="zh-CN" altLang="en-US" sz="2200" b="1" dirty="0">
                <a:ln w="11430"/>
                <a:blipFill dpi="0" rotWithShape="1">
                  <a:blip r:embed="rId2">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企业发展规划是企业发展的灵魂与纲领，指引企业发展方向，明确企业的业务领域，指导企业资源配置，指明企业的发展策略以及发展措施。制订企业发展规划有利于建立企业和员工的共同愿景，使员工对组织产生归属感和奉献精神，从而更加全身心的投入工作。</a:t>
            </a:r>
            <a:endParaRPr lang="zh-CN" altLang="en-US" sz="2200" b="1" dirty="0">
              <a:ln w="11430"/>
              <a:blipFill dpi="0" rotWithShape="1">
                <a:blip r:embed="rId2">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endParaRPr>
          </a:p>
        </p:txBody>
      </p:sp>
      <p:cxnSp>
        <p:nvCxnSpPr>
          <p:cNvPr id="7" name="直接连接符 6"/>
          <p:cNvCxnSpPr/>
          <p:nvPr/>
        </p:nvCxnSpPr>
        <p:spPr>
          <a:xfrm flipV="1">
            <a:off x="4489938" y="5574323"/>
            <a:ext cx="7702061" cy="17584"/>
          </a:xfrm>
          <a:prstGeom prst="line">
            <a:avLst/>
          </a:prstGeom>
          <a:ln>
            <a:solidFill>
              <a:srgbClr val="66FFCC"/>
            </a:solidFill>
            <a:head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 y="818842"/>
            <a:ext cx="7702062" cy="0"/>
          </a:xfrm>
          <a:prstGeom prst="line">
            <a:avLst/>
          </a:prstGeom>
          <a:ln>
            <a:solidFill>
              <a:srgbClr val="66FFCC"/>
            </a:solidFill>
            <a:head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4000">
        <p14:reveal/>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等腰三角形 51"/>
          <p:cNvSpPr/>
          <p:nvPr/>
        </p:nvSpPr>
        <p:spPr>
          <a:xfrm rot="5400000">
            <a:off x="-1489129" y="1452177"/>
            <a:ext cx="6894950" cy="3916697"/>
          </a:xfrm>
          <a:prstGeom prst="triangle">
            <a:avLst/>
          </a:prstGeom>
          <a:solidFill>
            <a:srgbClr val="00CC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肘形连接符 2"/>
          <p:cNvCxnSpPr/>
          <p:nvPr/>
        </p:nvCxnSpPr>
        <p:spPr>
          <a:xfrm rot="10800000" flipH="1" flipV="1">
            <a:off x="5605415" y="2751985"/>
            <a:ext cx="2351620" cy="1354031"/>
          </a:xfrm>
          <a:prstGeom prst="bentConnector3">
            <a:avLst>
              <a:gd name="adj1" fmla="val -60569"/>
            </a:avLst>
          </a:prstGeom>
          <a:ln>
            <a:solidFill>
              <a:srgbClr val="66FFCC"/>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349255" y="2382545"/>
            <a:ext cx="3493490" cy="2092909"/>
            <a:chOff x="23731" y="2010377"/>
            <a:chExt cx="1804390" cy="1080989"/>
          </a:xfrm>
        </p:grpSpPr>
        <p:sp>
          <p:nvSpPr>
            <p:cNvPr id="10" name="TextBox 20"/>
            <p:cNvSpPr txBox="1"/>
            <p:nvPr/>
          </p:nvSpPr>
          <p:spPr>
            <a:xfrm>
              <a:off x="50974" y="2323977"/>
              <a:ext cx="1749905" cy="373562"/>
            </a:xfrm>
            <a:prstGeom prst="rect">
              <a:avLst/>
            </a:prstGeom>
            <a:noFill/>
          </p:spPr>
          <p:txBody>
            <a:bodyPr wrap="square" lIns="70907" tIns="35455" rIns="70907" bIns="35455" rtlCol="0">
              <a:spAutoFit/>
            </a:bodyPr>
            <a:lstStyle/>
            <a:p>
              <a:pPr algn="ctr">
                <a:lnSpc>
                  <a:spcPct val="150000"/>
                </a:lnSpc>
                <a:defRPr/>
              </a:pPr>
              <a:r>
                <a:rPr lang="zh-CN" altLang="en-US" sz="3200" b="1" dirty="0">
                  <a:ln w="11430"/>
                  <a:blipFill dpi="0" rotWithShape="1">
                    <a:blip r:embed="rId1">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规划总则</a:t>
              </a:r>
              <a:endParaRPr lang="zh-CN" altLang="en-US" sz="3200" b="1" dirty="0">
                <a:ln w="11430"/>
                <a:blipFill dpi="0" rotWithShape="1">
                  <a:blip r:embed="rId1">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11" name="文本框 1"/>
            <p:cNvSpPr txBox="1"/>
            <p:nvPr/>
          </p:nvSpPr>
          <p:spPr>
            <a:xfrm>
              <a:off x="23731" y="2711762"/>
              <a:ext cx="1804390"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6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12" name="组合 11"/>
            <p:cNvGrpSpPr/>
            <p:nvPr/>
          </p:nvGrpSpPr>
          <p:grpSpPr>
            <a:xfrm>
              <a:off x="737452" y="2010377"/>
              <a:ext cx="376950" cy="376950"/>
              <a:chOff x="304238" y="1853502"/>
              <a:chExt cx="376950" cy="376950"/>
            </a:xfrm>
          </p:grpSpPr>
          <p:sp>
            <p:nvSpPr>
              <p:cNvPr id="13" name="椭圆 12"/>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14" name="图片 13"/>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cxnSp>
        <p:nvCxnSpPr>
          <p:cNvPr id="28" name="肘形连接符 27"/>
          <p:cNvCxnSpPr/>
          <p:nvPr/>
        </p:nvCxnSpPr>
        <p:spPr>
          <a:xfrm rot="16200000" flipH="1">
            <a:off x="6481071" y="2822328"/>
            <a:ext cx="1354033" cy="1213346"/>
          </a:xfrm>
          <a:prstGeom prst="bentConnector4">
            <a:avLst>
              <a:gd name="adj1" fmla="val 67"/>
              <a:gd name="adj2" fmla="val 118840"/>
            </a:avLst>
          </a:prstGeom>
          <a:ln>
            <a:solidFill>
              <a:srgbClr val="66FFCC"/>
            </a:solidFill>
          </a:ln>
        </p:spPr>
        <p:style>
          <a:lnRef idx="1">
            <a:schemeClr val="accent1"/>
          </a:lnRef>
          <a:fillRef idx="0">
            <a:schemeClr val="accent1"/>
          </a:fillRef>
          <a:effectRef idx="0">
            <a:schemeClr val="accent1"/>
          </a:effectRef>
          <a:fontRef idx="minor">
            <a:schemeClr val="tx1"/>
          </a:fontRef>
        </p:style>
      </p:cxnSp>
      <p:sp>
        <p:nvSpPr>
          <p:cNvPr id="51" name="等腰三角形 50"/>
          <p:cNvSpPr/>
          <p:nvPr/>
        </p:nvSpPr>
        <p:spPr>
          <a:xfrm rot="5400000">
            <a:off x="-1608993" y="1608994"/>
            <a:ext cx="6893170" cy="367518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5400000" flipV="1">
            <a:off x="6784886" y="1450886"/>
            <a:ext cx="6771857" cy="4042372"/>
          </a:xfrm>
          <a:prstGeom prst="triangle">
            <a:avLst/>
          </a:prstGeom>
          <a:solidFill>
            <a:srgbClr val="00CC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5400000" flipV="1">
            <a:off x="6952252" y="1512746"/>
            <a:ext cx="6629400" cy="3850100"/>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airplane"/>
      </p:transition>
    </mc:Choice>
    <mc:Fallback>
      <p:transition spd="slow" advTm="4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rot="10800000">
            <a:off x="453398" y="957298"/>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grpSp>
        <p:nvGrpSpPr>
          <p:cNvPr id="5" name="组合 4"/>
          <p:cNvGrpSpPr/>
          <p:nvPr/>
        </p:nvGrpSpPr>
        <p:grpSpPr>
          <a:xfrm>
            <a:off x="753069" y="122778"/>
            <a:ext cx="4973649" cy="639545"/>
            <a:chOff x="737452" y="1875768"/>
            <a:chExt cx="4973649" cy="639545"/>
          </a:xfrm>
        </p:grpSpPr>
        <p:sp>
          <p:nvSpPr>
            <p:cNvPr id="6"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规划总则</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8" name="组合 7"/>
            <p:cNvGrpSpPr/>
            <p:nvPr/>
          </p:nvGrpSpPr>
          <p:grpSpPr>
            <a:xfrm>
              <a:off x="737452" y="2010377"/>
              <a:ext cx="376950" cy="376950"/>
              <a:chOff x="304238" y="1853502"/>
              <a:chExt cx="376950" cy="376950"/>
            </a:xfrm>
          </p:grpSpPr>
          <p:sp>
            <p:nvSpPr>
              <p:cNvPr id="9" name="椭圆 8"/>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10" name="图片 9"/>
              <p:cNvPicPr>
                <a:picLocks noChangeAspect="1"/>
              </p:cNvPicPr>
              <p:nvPr/>
            </p:nvPicPr>
            <p:blipFill rotWithShape="1">
              <a:blip r:embed="rId1"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11" name="等腰三角形 10"/>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62650" y="1006065"/>
            <a:ext cx="1313180" cy="428772"/>
          </a:xfrm>
          <a:prstGeom prst="rect">
            <a:avLst/>
          </a:prstGeom>
        </p:spPr>
        <p:txBody>
          <a:bodyPr wrap="none">
            <a:spAutoFit/>
          </a:bodyPr>
          <a:lstStyle/>
          <a:p>
            <a:pPr algn="just">
              <a:lnSpc>
                <a:spcPts val="2800"/>
              </a:lnSpc>
              <a:spcAft>
                <a:spcPts val="0"/>
              </a:spcAft>
            </a:pPr>
            <a:r>
              <a:rPr lang="zh-CN" altLang="zh-CN" sz="2200" b="1" dirty="0">
                <a:ln w="11430"/>
                <a:blipFill dpi="0" rotWithShape="1">
                  <a:blip r:embed="rId2">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制定依据</a:t>
            </a:r>
            <a:endParaRPr lang="zh-CN" altLang="zh-CN" sz="2200" b="1" dirty="0">
              <a:ln w="11430"/>
              <a:blipFill dpi="0" rotWithShape="1">
                <a:blip r:embed="rId2">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cstate="email"/>
          <a:stretch>
            <a:fillRect/>
          </a:stretch>
        </p:blipFill>
        <p:spPr>
          <a:xfrm>
            <a:off x="-1725699" y="451652"/>
            <a:ext cx="9159390" cy="506650"/>
          </a:xfrm>
          <a:prstGeom prst="rect">
            <a:avLst/>
          </a:prstGeom>
          <a:effectLst>
            <a:softEdge rad="63500"/>
          </a:effectLst>
        </p:spPr>
      </p:pic>
      <p:sp>
        <p:nvSpPr>
          <p:cNvPr id="17" name="矩形 16"/>
          <p:cNvSpPr/>
          <p:nvPr/>
        </p:nvSpPr>
        <p:spPr>
          <a:xfrm>
            <a:off x="753069" y="1653131"/>
            <a:ext cx="10697526" cy="2862322"/>
          </a:xfrm>
          <a:prstGeom prst="rect">
            <a:avLst/>
          </a:prstGeom>
        </p:spPr>
        <p:txBody>
          <a:bodyPr wrap="square">
            <a:spAutoFit/>
          </a:bodyPr>
          <a:lstStyle/>
          <a:p>
            <a:pPr indent="720090" algn="just">
              <a:lnSpc>
                <a:spcPct val="150000"/>
              </a:lnSpc>
              <a:spcAft>
                <a:spcPts val="0"/>
              </a:spcAft>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企业战略是指企业根据环境的变化，本身的资源和实力选择适合的经营领域和产品，形成自己的核心竞争力，并通过差异化在竞争中取胜，随着世界经济全球化和一体化进程的加快和随之而来的国际竞争的加剧，对企业战略的要求愈来愈高</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。每</a:t>
            </a: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一种经营都是根据某种战略来进行的。战略是公司前进的方向，是公司经营的蓝图，公司依此建立其对客户的忠诚度，赢得一个相对其竞争对手持续的竞争优势。战略的目的在于建立公司在市场中的地位，成功地同竞争对手进行竞争，满足客户的需求，获得卓越的公司业绩。 </a:t>
            </a:r>
            <a:endParaRPr lang="zh-CN" altLang="zh-CN"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4" cstate="email"/>
          <a:stretch>
            <a:fillRect/>
          </a:stretch>
        </p:blipFill>
        <p:spPr>
          <a:xfrm>
            <a:off x="9649961" y="4431323"/>
            <a:ext cx="2470043" cy="2497015"/>
          </a:xfrm>
          <a:prstGeom prst="rect">
            <a:avLst/>
          </a:prstGeom>
        </p:spPr>
      </p:pic>
      <p:cxnSp>
        <p:nvCxnSpPr>
          <p:cNvPr id="19" name="直接连接符 18"/>
          <p:cNvCxnSpPr/>
          <p:nvPr/>
        </p:nvCxnSpPr>
        <p:spPr>
          <a:xfrm flipH="1">
            <a:off x="753069" y="4515453"/>
            <a:ext cx="7702062" cy="0"/>
          </a:xfrm>
          <a:prstGeom prst="line">
            <a:avLst/>
          </a:prstGeom>
          <a:ln>
            <a:solidFill>
              <a:srgbClr val="66FFCC"/>
            </a:solidFill>
            <a:headEnd type="oval"/>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rot="10800000" flipH="1" flipV="1">
            <a:off x="627194" y="3275966"/>
            <a:ext cx="2351620" cy="1354031"/>
          </a:xfrm>
          <a:prstGeom prst="bentConnector3">
            <a:avLst>
              <a:gd name="adj1" fmla="val 0"/>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0489483" y="1657198"/>
            <a:ext cx="1128271" cy="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455068" y="1458156"/>
            <a:ext cx="0" cy="57542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cstate="email"/>
          <a:stretch>
            <a:fillRect/>
          </a:stretch>
        </p:blipFill>
        <p:spPr>
          <a:xfrm>
            <a:off x="453398" y="2106952"/>
            <a:ext cx="2609394" cy="2878009"/>
          </a:xfrm>
          <a:prstGeom prst="rect">
            <a:avLst/>
          </a:prstGeom>
        </p:spPr>
      </p:pic>
      <p:sp>
        <p:nvSpPr>
          <p:cNvPr id="2" name="圆角矩形 1"/>
          <p:cNvSpPr/>
          <p:nvPr/>
        </p:nvSpPr>
        <p:spPr>
          <a:xfrm rot="10800000">
            <a:off x="453398" y="957298"/>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规划总则</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20972" y="1006065"/>
            <a:ext cx="1396536" cy="428772"/>
          </a:xfrm>
          <a:prstGeom prst="rect">
            <a:avLst/>
          </a:prstGeom>
        </p:spPr>
        <p:txBody>
          <a:bodyPr wrap="none">
            <a:spAutoFit/>
          </a:bodyPr>
          <a:lstStyle/>
          <a:p>
            <a:pPr algn="just">
              <a:lnSpc>
                <a:spcPts val="2800"/>
              </a:lnSpc>
              <a:spcAft>
                <a:spcPts val="0"/>
              </a:spcAft>
            </a:pPr>
            <a:r>
              <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指导思想 </a:t>
            </a:r>
            <a:endParaRPr lang="zh-CN" altLang="zh-CN"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4" cstate="email"/>
          <a:stretch>
            <a:fillRect/>
          </a:stretch>
        </p:blipFill>
        <p:spPr>
          <a:xfrm>
            <a:off x="-1725699" y="451652"/>
            <a:ext cx="9159390" cy="506650"/>
          </a:xfrm>
          <a:prstGeom prst="rect">
            <a:avLst/>
          </a:prstGeom>
          <a:effectLst>
            <a:softEdge rad="63500"/>
          </a:effectLst>
        </p:spPr>
      </p:pic>
      <p:sp>
        <p:nvSpPr>
          <p:cNvPr id="14" name="矩形 13"/>
          <p:cNvSpPr/>
          <p:nvPr/>
        </p:nvSpPr>
        <p:spPr>
          <a:xfrm>
            <a:off x="3408346" y="1745866"/>
            <a:ext cx="7884037" cy="3323987"/>
          </a:xfrm>
          <a:prstGeom prst="rect">
            <a:avLst/>
          </a:prstGeom>
        </p:spPr>
        <p:txBody>
          <a:bodyPr wrap="square">
            <a:spAutoFit/>
          </a:bodyPr>
          <a:lstStyle/>
          <a:p>
            <a:pPr indent="720090" algn="just">
              <a:lnSpc>
                <a:spcPct val="150000"/>
              </a:lnSpc>
              <a:spcAft>
                <a:spcPts val="0"/>
              </a:spcAft>
            </a:pP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紧紧</a:t>
            </a: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围绕“以质量求生存，以诚信赢市场，以品牌求效益，以科技促发展”的经营理念，充分发扬“自我加压的负责精神，精诚团结的团队精神，顽强拼搏的奉献精神，追求卓越的创新精神”，坚持以市场为导向，积极拓展目标区域市场，稳定和扩大市场占有率，通过不断创新和完善，提升员工素质，增强员工和客户的满意度，在业内树立良好的口碑和品牌价值，促进企业持续、稳定、快速、健康发展，争做优质产品，争创国际品牌。</a:t>
            </a:r>
            <a:endParaRPr lang="zh-CN" altLang="zh-CN"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cxnSp>
        <p:nvCxnSpPr>
          <p:cNvPr id="16" name="直接连接符 15"/>
          <p:cNvCxnSpPr/>
          <p:nvPr/>
        </p:nvCxnSpPr>
        <p:spPr>
          <a:xfrm flipH="1">
            <a:off x="3408347" y="5158100"/>
            <a:ext cx="7702062" cy="0"/>
          </a:xfrm>
          <a:prstGeom prst="line">
            <a:avLst/>
          </a:prstGeom>
          <a:ln>
            <a:solidFill>
              <a:srgbClr val="66FFCC"/>
            </a:solidFill>
            <a:headEnd type="oval"/>
          </a:ln>
        </p:spPr>
        <p:style>
          <a:lnRef idx="1">
            <a:schemeClr val="accent1"/>
          </a:lnRef>
          <a:fillRef idx="0">
            <a:schemeClr val="accent1"/>
          </a:fillRef>
          <a:effectRef idx="0">
            <a:schemeClr val="accent1"/>
          </a:effectRef>
          <a:fontRef idx="minor">
            <a:schemeClr val="tx1"/>
          </a:fontRef>
        </p:style>
      </p:cxnSp>
      <p:cxnSp>
        <p:nvCxnSpPr>
          <p:cNvPr id="17" name="肘形连接符 16"/>
          <p:cNvCxnSpPr/>
          <p:nvPr/>
        </p:nvCxnSpPr>
        <p:spPr>
          <a:xfrm rot="10800000" flipH="1" flipV="1">
            <a:off x="3282472" y="3918613"/>
            <a:ext cx="2351620" cy="1354031"/>
          </a:xfrm>
          <a:prstGeom prst="bentConnector3">
            <a:avLst>
              <a:gd name="adj1" fmla="val 0"/>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0489483" y="1657198"/>
            <a:ext cx="1128271" cy="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455068" y="1458156"/>
            <a:ext cx="0" cy="57542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10800000">
            <a:off x="453398" y="957298"/>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规划总则</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1"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20972" y="1006065"/>
            <a:ext cx="1396536" cy="428772"/>
          </a:xfrm>
          <a:prstGeom prst="rect">
            <a:avLst/>
          </a:prstGeom>
        </p:spPr>
        <p:txBody>
          <a:bodyPr wrap="none">
            <a:spAutoFit/>
          </a:bodyPr>
          <a:lstStyle/>
          <a:p>
            <a:pPr algn="just">
              <a:lnSpc>
                <a:spcPts val="2800"/>
              </a:lnSpc>
              <a:spcAft>
                <a:spcPts val="0"/>
              </a:spcAft>
            </a:pPr>
            <a:r>
              <a:rPr lang="zh-CN" altLang="en-US" sz="2200" b="1" dirty="0">
                <a:ln w="11430"/>
                <a:blipFill dpi="0" rotWithShape="1">
                  <a:blip r:embed="rId2">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制定原则 </a:t>
            </a:r>
            <a:endParaRPr lang="zh-CN" altLang="en-US" sz="2200" b="1" dirty="0">
              <a:ln w="11430"/>
              <a:blipFill dpi="0" rotWithShape="1">
                <a:blip r:embed="rId2">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3" cstate="email"/>
          <a:stretch>
            <a:fillRect/>
          </a:stretch>
        </p:blipFill>
        <p:spPr>
          <a:xfrm>
            <a:off x="-1725699" y="451652"/>
            <a:ext cx="9159390" cy="506650"/>
          </a:xfrm>
          <a:prstGeom prst="rect">
            <a:avLst/>
          </a:prstGeom>
          <a:effectLst>
            <a:softEdge rad="63500"/>
          </a:effectLst>
        </p:spPr>
      </p:pic>
      <p:sp>
        <p:nvSpPr>
          <p:cNvPr id="14" name="矩形 13"/>
          <p:cNvSpPr/>
          <p:nvPr/>
        </p:nvSpPr>
        <p:spPr>
          <a:xfrm>
            <a:off x="1576435" y="2262795"/>
            <a:ext cx="5199323" cy="499624"/>
          </a:xfrm>
          <a:prstGeom prst="rect">
            <a:avLst/>
          </a:prstGeom>
        </p:spPr>
        <p:txBody>
          <a:bodyPr wrap="square">
            <a:spAutoFit/>
          </a:bodyPr>
          <a:lstStyle/>
          <a:p>
            <a:pPr algn="just">
              <a:lnSpc>
                <a:spcPct val="150000"/>
              </a:lnSpc>
              <a:spcAft>
                <a:spcPts val="0"/>
              </a:spcAft>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符合公司长远发展规划，具有</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可行性</a:t>
            </a:r>
            <a:endPar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25" name="圆角矩形 24"/>
          <p:cNvSpPr/>
          <p:nvPr/>
        </p:nvSpPr>
        <p:spPr>
          <a:xfrm rot="10800000">
            <a:off x="1272664" y="2765663"/>
            <a:ext cx="5261989" cy="45719"/>
          </a:xfrm>
          <a:prstGeom prst="roundRect">
            <a:avLst>
              <a:gd name="adj" fmla="val 0"/>
            </a:avLst>
          </a:prstGeom>
          <a:gradFill flip="none" rotWithShape="1">
            <a:gsLst>
              <a:gs pos="0">
                <a:srgbClr val="00D5C1">
                  <a:alpha val="3600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grpSp>
        <p:nvGrpSpPr>
          <p:cNvPr id="28" name="组合 27"/>
          <p:cNvGrpSpPr/>
          <p:nvPr/>
        </p:nvGrpSpPr>
        <p:grpSpPr>
          <a:xfrm>
            <a:off x="1272664" y="2403824"/>
            <a:ext cx="303772" cy="303772"/>
            <a:chOff x="2785082" y="3221822"/>
            <a:chExt cx="914400" cy="914400"/>
          </a:xfrm>
        </p:grpSpPr>
        <p:sp>
          <p:nvSpPr>
            <p:cNvPr id="27" name="菱形 26"/>
            <p:cNvSpPr/>
            <p:nvPr/>
          </p:nvSpPr>
          <p:spPr>
            <a:xfrm>
              <a:off x="2785082" y="3221822"/>
              <a:ext cx="914400" cy="914400"/>
            </a:xfrm>
            <a:prstGeom prst="diamond">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p:cNvPicPr>
              <a:picLocks noChangeAspect="1"/>
            </p:cNvPicPr>
            <p:nvPr/>
          </p:nvPicPr>
          <p:blipFill rotWithShape="1">
            <a:blip r:embed="rId4" cstate="email">
              <a:biLevel thresh="25000"/>
            </a:blip>
            <a:srcRect/>
            <a:stretch>
              <a:fillRect/>
            </a:stretch>
          </p:blipFill>
          <p:spPr>
            <a:xfrm>
              <a:off x="2882383" y="3300400"/>
              <a:ext cx="719797" cy="678070"/>
            </a:xfrm>
            <a:prstGeom prst="rect">
              <a:avLst/>
            </a:prstGeom>
          </p:spPr>
        </p:pic>
      </p:grpSp>
      <p:sp>
        <p:nvSpPr>
          <p:cNvPr id="31" name="矩形 30"/>
          <p:cNvSpPr/>
          <p:nvPr/>
        </p:nvSpPr>
        <p:spPr>
          <a:xfrm>
            <a:off x="1576435" y="3077598"/>
            <a:ext cx="5662249" cy="553998"/>
          </a:xfrm>
          <a:prstGeom prst="rect">
            <a:avLst/>
          </a:prstGeom>
        </p:spPr>
        <p:txBody>
          <a:bodyPr wrap="square">
            <a:spAutoFit/>
          </a:bodyPr>
          <a:lstStyle/>
          <a:p>
            <a:pPr algn="just">
              <a:lnSpc>
                <a:spcPct val="150000"/>
              </a:lnSpc>
              <a:spcAft>
                <a:spcPts val="0"/>
              </a:spcAft>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指导公司创新企业文化的实施，具有</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可操作性</a:t>
            </a:r>
            <a:endPar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32" name="圆角矩形 31"/>
          <p:cNvSpPr/>
          <p:nvPr/>
        </p:nvSpPr>
        <p:spPr>
          <a:xfrm rot="10800000">
            <a:off x="1272664" y="3580466"/>
            <a:ext cx="5261989" cy="45719"/>
          </a:xfrm>
          <a:prstGeom prst="roundRect">
            <a:avLst>
              <a:gd name="adj" fmla="val 0"/>
            </a:avLst>
          </a:prstGeom>
          <a:gradFill flip="none" rotWithShape="1">
            <a:gsLst>
              <a:gs pos="0">
                <a:srgbClr val="00D5C1">
                  <a:alpha val="3600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grpSp>
        <p:nvGrpSpPr>
          <p:cNvPr id="33" name="组合 32"/>
          <p:cNvGrpSpPr/>
          <p:nvPr/>
        </p:nvGrpSpPr>
        <p:grpSpPr>
          <a:xfrm>
            <a:off x="1272664" y="3218627"/>
            <a:ext cx="303772" cy="303772"/>
            <a:chOff x="2785082" y="3221822"/>
            <a:chExt cx="914400" cy="914400"/>
          </a:xfrm>
        </p:grpSpPr>
        <p:sp>
          <p:nvSpPr>
            <p:cNvPr id="34" name="菱形 33"/>
            <p:cNvSpPr/>
            <p:nvPr/>
          </p:nvSpPr>
          <p:spPr>
            <a:xfrm>
              <a:off x="2785082" y="3221822"/>
              <a:ext cx="914400" cy="914400"/>
            </a:xfrm>
            <a:prstGeom prst="diamond">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图片 34"/>
            <p:cNvPicPr>
              <a:picLocks noChangeAspect="1"/>
            </p:cNvPicPr>
            <p:nvPr/>
          </p:nvPicPr>
          <p:blipFill rotWithShape="1">
            <a:blip r:embed="rId4" cstate="email">
              <a:biLevel thresh="25000"/>
            </a:blip>
            <a:srcRect/>
            <a:stretch>
              <a:fillRect/>
            </a:stretch>
          </p:blipFill>
          <p:spPr>
            <a:xfrm>
              <a:off x="2882383" y="3300400"/>
              <a:ext cx="719797" cy="678070"/>
            </a:xfrm>
            <a:prstGeom prst="rect">
              <a:avLst/>
            </a:prstGeom>
          </p:spPr>
        </p:pic>
      </p:grpSp>
      <p:sp>
        <p:nvSpPr>
          <p:cNvPr id="37" name="矩形 36"/>
          <p:cNvSpPr/>
          <p:nvPr/>
        </p:nvSpPr>
        <p:spPr>
          <a:xfrm>
            <a:off x="1576435" y="3941250"/>
            <a:ext cx="5583118" cy="553998"/>
          </a:xfrm>
          <a:prstGeom prst="rect">
            <a:avLst/>
          </a:prstGeom>
        </p:spPr>
        <p:txBody>
          <a:bodyPr wrap="square">
            <a:spAutoFit/>
          </a:bodyPr>
          <a:lstStyle/>
          <a:p>
            <a:pPr algn="just">
              <a:lnSpc>
                <a:spcPct val="150000"/>
              </a:lnSpc>
              <a:spcAft>
                <a:spcPts val="0"/>
              </a:spcAft>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引导公司经营管理工作，具有先进性和</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前瞻性</a:t>
            </a:r>
            <a:endPar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38" name="圆角矩形 37"/>
          <p:cNvSpPr/>
          <p:nvPr/>
        </p:nvSpPr>
        <p:spPr>
          <a:xfrm rot="10800000">
            <a:off x="1272664" y="4444118"/>
            <a:ext cx="5261989" cy="45719"/>
          </a:xfrm>
          <a:prstGeom prst="roundRect">
            <a:avLst>
              <a:gd name="adj" fmla="val 0"/>
            </a:avLst>
          </a:prstGeom>
          <a:gradFill flip="none" rotWithShape="1">
            <a:gsLst>
              <a:gs pos="0">
                <a:srgbClr val="00D5C1">
                  <a:alpha val="3600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grpSp>
        <p:nvGrpSpPr>
          <p:cNvPr id="39" name="组合 38"/>
          <p:cNvGrpSpPr/>
          <p:nvPr/>
        </p:nvGrpSpPr>
        <p:grpSpPr>
          <a:xfrm>
            <a:off x="1272664" y="4082279"/>
            <a:ext cx="303772" cy="303772"/>
            <a:chOff x="2785082" y="3221822"/>
            <a:chExt cx="914400" cy="914400"/>
          </a:xfrm>
        </p:grpSpPr>
        <p:sp>
          <p:nvSpPr>
            <p:cNvPr id="40" name="菱形 39"/>
            <p:cNvSpPr/>
            <p:nvPr/>
          </p:nvSpPr>
          <p:spPr>
            <a:xfrm>
              <a:off x="2785082" y="3221822"/>
              <a:ext cx="914400" cy="914400"/>
            </a:xfrm>
            <a:prstGeom prst="diamond">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图片 40"/>
            <p:cNvPicPr>
              <a:picLocks noChangeAspect="1"/>
            </p:cNvPicPr>
            <p:nvPr/>
          </p:nvPicPr>
          <p:blipFill rotWithShape="1">
            <a:blip r:embed="rId4" cstate="email">
              <a:biLevel thresh="25000"/>
            </a:blip>
            <a:srcRect/>
            <a:stretch>
              <a:fillRect/>
            </a:stretch>
          </p:blipFill>
          <p:spPr>
            <a:xfrm>
              <a:off x="2882383" y="3300400"/>
              <a:ext cx="719797" cy="678070"/>
            </a:xfrm>
            <a:prstGeom prst="rect">
              <a:avLst/>
            </a:prstGeom>
          </p:spPr>
        </p:pic>
      </p:grpSp>
      <p:pic>
        <p:nvPicPr>
          <p:cNvPr id="43" name="图片 42"/>
          <p:cNvPicPr>
            <a:picLocks noChangeAspect="1"/>
          </p:cNvPicPr>
          <p:nvPr/>
        </p:nvPicPr>
        <p:blipFill>
          <a:blip r:embed="rId5" cstate="email"/>
          <a:stretch>
            <a:fillRect/>
          </a:stretch>
        </p:blipFill>
        <p:spPr>
          <a:xfrm>
            <a:off x="6989573" y="1041850"/>
            <a:ext cx="4289482" cy="452540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4000">
        <p15:prstTrans prst="fallOve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rot="5400000">
            <a:off x="-1489129" y="1452177"/>
            <a:ext cx="6894950" cy="3916697"/>
          </a:xfrm>
          <a:prstGeom prst="triangle">
            <a:avLst/>
          </a:prstGeom>
          <a:solidFill>
            <a:srgbClr val="00CC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肘形连接符 2"/>
          <p:cNvCxnSpPr/>
          <p:nvPr/>
        </p:nvCxnSpPr>
        <p:spPr>
          <a:xfrm rot="10800000" flipH="1" flipV="1">
            <a:off x="5605415" y="2751985"/>
            <a:ext cx="2351620" cy="1354031"/>
          </a:xfrm>
          <a:prstGeom prst="bentConnector3">
            <a:avLst>
              <a:gd name="adj1" fmla="val -60569"/>
            </a:avLst>
          </a:prstGeom>
          <a:ln>
            <a:solidFill>
              <a:srgbClr val="66FFCC"/>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349255" y="2382545"/>
            <a:ext cx="3493490" cy="2092909"/>
            <a:chOff x="23731" y="2010377"/>
            <a:chExt cx="1804390" cy="1080989"/>
          </a:xfrm>
        </p:grpSpPr>
        <p:sp>
          <p:nvSpPr>
            <p:cNvPr id="5" name="TextBox 20"/>
            <p:cNvSpPr txBox="1"/>
            <p:nvPr/>
          </p:nvSpPr>
          <p:spPr>
            <a:xfrm>
              <a:off x="50974" y="2323977"/>
              <a:ext cx="1749905" cy="373562"/>
            </a:xfrm>
            <a:prstGeom prst="rect">
              <a:avLst/>
            </a:prstGeom>
            <a:noFill/>
          </p:spPr>
          <p:txBody>
            <a:bodyPr wrap="square" lIns="70907" tIns="35455" rIns="70907" bIns="35455" rtlCol="0">
              <a:spAutoFit/>
            </a:bodyPr>
            <a:lstStyle/>
            <a:p>
              <a:pPr algn="ctr">
                <a:lnSpc>
                  <a:spcPct val="150000"/>
                </a:lnSpc>
                <a:defRPr/>
              </a:pPr>
              <a:r>
                <a:rPr lang="zh-CN" altLang="en-US" sz="3200" b="1" dirty="0">
                  <a:ln w="11430"/>
                  <a:blipFill dpi="0" rotWithShape="1">
                    <a:blip r:embed="rId1">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公司概况</a:t>
              </a:r>
              <a:endParaRPr lang="zh-CN" altLang="en-US" sz="3200" b="1" dirty="0">
                <a:ln w="11430"/>
                <a:blipFill dpi="0" rotWithShape="1">
                  <a:blip r:embed="rId1">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6" name="文本框 1"/>
            <p:cNvSpPr txBox="1"/>
            <p:nvPr/>
          </p:nvSpPr>
          <p:spPr>
            <a:xfrm>
              <a:off x="23731" y="2711762"/>
              <a:ext cx="1804390"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Company profile</a:t>
              </a:r>
              <a:endParaRPr lang="en-US" altLang="zh-CN" sz="16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7" name="组合 6"/>
            <p:cNvGrpSpPr/>
            <p:nvPr/>
          </p:nvGrpSpPr>
          <p:grpSpPr>
            <a:xfrm>
              <a:off x="737452" y="2010377"/>
              <a:ext cx="376950" cy="376950"/>
              <a:chOff x="304238" y="1853502"/>
              <a:chExt cx="376950" cy="376950"/>
            </a:xfrm>
          </p:grpSpPr>
          <p:sp>
            <p:nvSpPr>
              <p:cNvPr id="8" name="椭圆 7"/>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9" name="图片 8"/>
              <p:cNvPicPr>
                <a:picLocks noChangeAspect="1"/>
              </p:cNvPicPr>
              <p:nvPr/>
            </p:nvPicPr>
            <p:blipFill rotWithShape="1">
              <a:blip r:embed="rId2" cstate="email">
                <a:duotone>
                  <a:prstClr val="black"/>
                  <a:schemeClr val="accent1">
                    <a:tint val="45000"/>
                    <a:satMod val="400000"/>
                  </a:schemeClr>
                </a:duotone>
              </a:blip>
              <a:srcRect r="-25245"/>
              <a:stretch>
                <a:fillRect/>
              </a:stretch>
            </p:blipFill>
            <p:spPr>
              <a:xfrm>
                <a:off x="330166" y="1891277"/>
                <a:ext cx="325094" cy="306248"/>
              </a:xfrm>
              <a:prstGeom prst="rect">
                <a:avLst/>
              </a:prstGeom>
            </p:spPr>
          </p:pic>
        </p:grpSp>
      </p:grpSp>
      <p:cxnSp>
        <p:nvCxnSpPr>
          <p:cNvPr id="10" name="肘形连接符 9"/>
          <p:cNvCxnSpPr/>
          <p:nvPr/>
        </p:nvCxnSpPr>
        <p:spPr>
          <a:xfrm rot="16200000" flipH="1">
            <a:off x="6481071" y="2822328"/>
            <a:ext cx="1354033" cy="1213346"/>
          </a:xfrm>
          <a:prstGeom prst="bentConnector4">
            <a:avLst>
              <a:gd name="adj1" fmla="val 67"/>
              <a:gd name="adj2" fmla="val 118840"/>
            </a:avLst>
          </a:prstGeom>
          <a:ln>
            <a:solidFill>
              <a:srgbClr val="66FFCC"/>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1608993" y="1608994"/>
            <a:ext cx="6893170" cy="367518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V="1">
            <a:off x="6784886" y="1450886"/>
            <a:ext cx="6771857" cy="4042372"/>
          </a:xfrm>
          <a:prstGeom prst="triangle">
            <a:avLst/>
          </a:prstGeom>
          <a:solidFill>
            <a:srgbClr val="00CC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flipV="1">
            <a:off x="6952252" y="1512746"/>
            <a:ext cx="6629400" cy="3850100"/>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airplane"/>
      </p:transition>
    </mc:Choice>
    <mc:Fallback>
      <p:transition spd="slow" advTm="4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a:xfrm rot="5400000">
            <a:off x="979349" y="1584804"/>
            <a:ext cx="3955242" cy="4030853"/>
          </a:xfrm>
          <a:prstGeom prst="ellipse">
            <a:avLst/>
          </a:prstGeom>
          <a:gradFill>
            <a:gsLst>
              <a:gs pos="40000">
                <a:srgbClr val="00D5C1">
                  <a:alpha val="36000"/>
                </a:srgbClr>
              </a:gs>
              <a:gs pos="78000">
                <a:schemeClr val="bg1">
                  <a:alpha val="0"/>
                </a:schemeClr>
              </a:gs>
              <a:gs pos="0">
                <a:srgbClr val="006FC0"/>
              </a:gs>
            </a:gsLst>
            <a:lin ang="0" scaled="0"/>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2000" spc="300">
              <a:solidFill>
                <a:schemeClr val="bg1"/>
              </a:solidFill>
              <a:latin typeface="Noto Sans S Chinese Black" panose="020B0A00000000000000" pitchFamily="34" charset="-122"/>
              <a:ea typeface="Noto Sans S Chinese Black" panose="020B0A00000000000000" pitchFamily="34" charset="-122"/>
            </a:endParaRPr>
          </a:p>
        </p:txBody>
      </p:sp>
      <p:pic>
        <p:nvPicPr>
          <p:cNvPr id="30" name="图片 29"/>
          <p:cNvPicPr>
            <a:picLocks noChangeAspect="1"/>
          </p:cNvPicPr>
          <p:nvPr/>
        </p:nvPicPr>
        <p:blipFill rotWithShape="1">
          <a:blip r:embed="rId1" cstate="email"/>
          <a:srcRect/>
          <a:stretch>
            <a:fillRect/>
          </a:stretch>
        </p:blipFill>
        <p:spPr>
          <a:xfrm>
            <a:off x="487404" y="1619050"/>
            <a:ext cx="5164887" cy="2450190"/>
          </a:xfrm>
          <a:prstGeom prst="rect">
            <a:avLst/>
          </a:prstGeom>
          <a:effectLst>
            <a:reflection blurRad="6350" stA="52000" endA="300" endPos="35000" dir="5400000" sy="-100000" algn="bl" rotWithShape="0"/>
          </a:effectLst>
        </p:spPr>
      </p:pic>
      <p:pic>
        <p:nvPicPr>
          <p:cNvPr id="13" name="图片 12"/>
          <p:cNvPicPr>
            <a:picLocks noChangeAspect="1"/>
          </p:cNvPicPr>
          <p:nvPr/>
        </p:nvPicPr>
        <p:blipFill rotWithShape="1">
          <a:blip r:embed="rId2"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公司概况</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Company profile</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3"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6317380" y="1135041"/>
            <a:ext cx="4819219" cy="666209"/>
            <a:chOff x="6150326" y="952840"/>
            <a:chExt cx="4819219" cy="666209"/>
          </a:xfrm>
        </p:grpSpPr>
        <p:sp>
          <p:nvSpPr>
            <p:cNvPr id="33" name="圆角矩形 32"/>
            <p:cNvSpPr/>
            <p:nvPr/>
          </p:nvSpPr>
          <p:spPr>
            <a:xfrm rot="10800000">
              <a:off x="7355369" y="1001058"/>
              <a:ext cx="3614176" cy="617991"/>
            </a:xfrm>
            <a:custGeom>
              <a:avLst/>
              <a:gdLst>
                <a:gd name="connsiteX0" fmla="*/ 0 w 3614176"/>
                <a:gd name="connsiteY0" fmla="*/ 0 h 617991"/>
                <a:gd name="connsiteX1" fmla="*/ 0 w 3614176"/>
                <a:gd name="connsiteY1" fmla="*/ 0 h 617991"/>
                <a:gd name="connsiteX2" fmla="*/ 3614176 w 3614176"/>
                <a:gd name="connsiteY2" fmla="*/ 0 h 617991"/>
                <a:gd name="connsiteX3" fmla="*/ 3614176 w 3614176"/>
                <a:gd name="connsiteY3" fmla="*/ 0 h 617991"/>
                <a:gd name="connsiteX4" fmla="*/ 3614176 w 3614176"/>
                <a:gd name="connsiteY4" fmla="*/ 617991 h 617991"/>
                <a:gd name="connsiteX5" fmla="*/ 3614176 w 3614176"/>
                <a:gd name="connsiteY5" fmla="*/ 617991 h 617991"/>
                <a:gd name="connsiteX6" fmla="*/ 0 w 3614176"/>
                <a:gd name="connsiteY6" fmla="*/ 617991 h 617991"/>
                <a:gd name="connsiteX7" fmla="*/ 0 w 3614176"/>
                <a:gd name="connsiteY7" fmla="*/ 617991 h 617991"/>
                <a:gd name="connsiteX8" fmla="*/ 0 w 3614176"/>
                <a:gd name="connsiteY8" fmla="*/ 0 h 617991"/>
                <a:gd name="connsiteX0-1" fmla="*/ 0 w 3614176"/>
                <a:gd name="connsiteY0-2" fmla="*/ 0 h 617991"/>
                <a:gd name="connsiteX1-3" fmla="*/ 0 w 3614176"/>
                <a:gd name="connsiteY1-4" fmla="*/ 0 h 617991"/>
                <a:gd name="connsiteX2-5" fmla="*/ 3614176 w 3614176"/>
                <a:gd name="connsiteY2-6" fmla="*/ 0 h 617991"/>
                <a:gd name="connsiteX3-7" fmla="*/ 3438329 w 3614176"/>
                <a:gd name="connsiteY3-8" fmla="*/ 8793 h 617991"/>
                <a:gd name="connsiteX4-9" fmla="*/ 3614176 w 3614176"/>
                <a:gd name="connsiteY4-10" fmla="*/ 617991 h 617991"/>
                <a:gd name="connsiteX5-11" fmla="*/ 3614176 w 3614176"/>
                <a:gd name="connsiteY5-12" fmla="*/ 617991 h 617991"/>
                <a:gd name="connsiteX6-13" fmla="*/ 0 w 3614176"/>
                <a:gd name="connsiteY6-14" fmla="*/ 617991 h 617991"/>
                <a:gd name="connsiteX7-15" fmla="*/ 0 w 3614176"/>
                <a:gd name="connsiteY7-16" fmla="*/ 617991 h 617991"/>
                <a:gd name="connsiteX8-17" fmla="*/ 0 w 3614176"/>
                <a:gd name="connsiteY8-18" fmla="*/ 0 h 6179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614176" h="617991">
                  <a:moveTo>
                    <a:pt x="0" y="0"/>
                  </a:moveTo>
                  <a:lnTo>
                    <a:pt x="0" y="0"/>
                  </a:lnTo>
                  <a:lnTo>
                    <a:pt x="3614176" y="0"/>
                  </a:lnTo>
                  <a:lnTo>
                    <a:pt x="3438329" y="8793"/>
                  </a:lnTo>
                  <a:lnTo>
                    <a:pt x="3614176" y="617991"/>
                  </a:lnTo>
                  <a:lnTo>
                    <a:pt x="3614176" y="617991"/>
                  </a:lnTo>
                  <a:lnTo>
                    <a:pt x="0" y="617991"/>
                  </a:lnTo>
                  <a:lnTo>
                    <a:pt x="0" y="617991"/>
                  </a:lnTo>
                  <a:lnTo>
                    <a:pt x="0" y="0"/>
                  </a:lnTo>
                  <a:close/>
                </a:path>
              </a:pathLst>
            </a:custGeom>
            <a:gradFill flip="none" rotWithShape="1">
              <a:gsLst>
                <a:gs pos="0">
                  <a:srgbClr val="00D5C1">
                    <a:alpha val="3600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34" name="矩形 33"/>
            <p:cNvSpPr/>
            <p:nvPr/>
          </p:nvSpPr>
          <p:spPr>
            <a:xfrm>
              <a:off x="6150326" y="1102597"/>
              <a:ext cx="1481611" cy="428772"/>
            </a:xfrm>
            <a:custGeom>
              <a:avLst/>
              <a:gdLst>
                <a:gd name="connsiteX0" fmla="*/ 0 w 1481611"/>
                <a:gd name="connsiteY0" fmla="*/ 0 h 428772"/>
                <a:gd name="connsiteX1" fmla="*/ 1481611 w 1481611"/>
                <a:gd name="connsiteY1" fmla="*/ 0 h 428772"/>
                <a:gd name="connsiteX2" fmla="*/ 1481611 w 1481611"/>
                <a:gd name="connsiteY2" fmla="*/ 428772 h 428772"/>
                <a:gd name="connsiteX3" fmla="*/ 0 w 1481611"/>
                <a:gd name="connsiteY3" fmla="*/ 428772 h 428772"/>
                <a:gd name="connsiteX4" fmla="*/ 0 w 1481611"/>
                <a:gd name="connsiteY4" fmla="*/ 0 h 428772"/>
                <a:gd name="connsiteX0-1" fmla="*/ 0 w 1481611"/>
                <a:gd name="connsiteY0-2" fmla="*/ 0 h 428772"/>
                <a:gd name="connsiteX1-3" fmla="*/ 1367311 w 1481611"/>
                <a:gd name="connsiteY1-4" fmla="*/ 0 h 428772"/>
                <a:gd name="connsiteX2-5" fmla="*/ 1481611 w 1481611"/>
                <a:gd name="connsiteY2-6" fmla="*/ 428772 h 428772"/>
                <a:gd name="connsiteX3-7" fmla="*/ 0 w 1481611"/>
                <a:gd name="connsiteY3-8" fmla="*/ 428772 h 428772"/>
                <a:gd name="connsiteX4-9" fmla="*/ 0 w 1481611"/>
                <a:gd name="connsiteY4-10" fmla="*/ 0 h 4287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81611" h="428772">
                  <a:moveTo>
                    <a:pt x="0" y="0"/>
                  </a:moveTo>
                  <a:lnTo>
                    <a:pt x="1367311" y="0"/>
                  </a:lnTo>
                  <a:lnTo>
                    <a:pt x="1481611" y="428772"/>
                  </a:lnTo>
                  <a:lnTo>
                    <a:pt x="0" y="428772"/>
                  </a:lnTo>
                  <a:lnTo>
                    <a:pt x="0" y="0"/>
                  </a:lnTo>
                  <a:close/>
                </a:path>
              </a:pathLst>
            </a:custGeom>
            <a:solidFill>
              <a:srgbClr val="33CCCC"/>
            </a:solidFill>
          </p:spPr>
          <p:txBody>
            <a:bodyPr wrap="square">
              <a:spAutoFit/>
            </a:bodyPr>
            <a:lstStyle/>
            <a:p>
              <a:pPr algn="ctr">
                <a:lnSpc>
                  <a:spcPts val="2800"/>
                </a:lnSpc>
                <a:spcAft>
                  <a:spcPts val="0"/>
                </a:spcAft>
              </a:pPr>
              <a:r>
                <a:rPr lang="zh-CN" altLang="en-US" sz="2200" b="1"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成立时间</a:t>
              </a:r>
              <a:endParaRPr lang="zh-CN" altLang="en-US" sz="2200" b="1"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35" name="文本框 1"/>
            <p:cNvSpPr txBox="1"/>
            <p:nvPr/>
          </p:nvSpPr>
          <p:spPr>
            <a:xfrm>
              <a:off x="7580714" y="952840"/>
              <a:ext cx="3388831" cy="414913"/>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kumimoji="1" lang="en-US" altLang="zh-CN"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20XX</a:t>
              </a:r>
              <a:r>
                <a:rPr kumimoji="1" lang="zh-CN" altLang="en-US"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年</a:t>
              </a:r>
              <a:r>
                <a:rPr kumimoji="1" lang="en-US" altLang="zh-CN" sz="4000" b="1" i="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1</a:t>
              </a:r>
              <a:r>
                <a:rPr kumimoji="1" lang="zh-CN" altLang="en-US" sz="4000" b="1" i="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月</a:t>
              </a:r>
              <a:endParaRPr kumimoji="1" lang="en-US" altLang="zh-CN" sz="4000" b="1" i="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grpSp>
      <p:grpSp>
        <p:nvGrpSpPr>
          <p:cNvPr id="37" name="组合 36"/>
          <p:cNvGrpSpPr/>
          <p:nvPr/>
        </p:nvGrpSpPr>
        <p:grpSpPr>
          <a:xfrm>
            <a:off x="6316383" y="2014272"/>
            <a:ext cx="4819219" cy="666209"/>
            <a:chOff x="6150326" y="952840"/>
            <a:chExt cx="4819219" cy="666209"/>
          </a:xfrm>
        </p:grpSpPr>
        <p:sp>
          <p:nvSpPr>
            <p:cNvPr id="38" name="圆角矩形 32"/>
            <p:cNvSpPr/>
            <p:nvPr/>
          </p:nvSpPr>
          <p:spPr>
            <a:xfrm rot="10800000">
              <a:off x="7355369" y="1001058"/>
              <a:ext cx="3614176" cy="617991"/>
            </a:xfrm>
            <a:custGeom>
              <a:avLst/>
              <a:gdLst>
                <a:gd name="connsiteX0" fmla="*/ 0 w 3614176"/>
                <a:gd name="connsiteY0" fmla="*/ 0 h 617991"/>
                <a:gd name="connsiteX1" fmla="*/ 0 w 3614176"/>
                <a:gd name="connsiteY1" fmla="*/ 0 h 617991"/>
                <a:gd name="connsiteX2" fmla="*/ 3614176 w 3614176"/>
                <a:gd name="connsiteY2" fmla="*/ 0 h 617991"/>
                <a:gd name="connsiteX3" fmla="*/ 3614176 w 3614176"/>
                <a:gd name="connsiteY3" fmla="*/ 0 h 617991"/>
                <a:gd name="connsiteX4" fmla="*/ 3614176 w 3614176"/>
                <a:gd name="connsiteY4" fmla="*/ 617991 h 617991"/>
                <a:gd name="connsiteX5" fmla="*/ 3614176 w 3614176"/>
                <a:gd name="connsiteY5" fmla="*/ 617991 h 617991"/>
                <a:gd name="connsiteX6" fmla="*/ 0 w 3614176"/>
                <a:gd name="connsiteY6" fmla="*/ 617991 h 617991"/>
                <a:gd name="connsiteX7" fmla="*/ 0 w 3614176"/>
                <a:gd name="connsiteY7" fmla="*/ 617991 h 617991"/>
                <a:gd name="connsiteX8" fmla="*/ 0 w 3614176"/>
                <a:gd name="connsiteY8" fmla="*/ 0 h 617991"/>
                <a:gd name="connsiteX0-1" fmla="*/ 0 w 3614176"/>
                <a:gd name="connsiteY0-2" fmla="*/ 0 h 617991"/>
                <a:gd name="connsiteX1-3" fmla="*/ 0 w 3614176"/>
                <a:gd name="connsiteY1-4" fmla="*/ 0 h 617991"/>
                <a:gd name="connsiteX2-5" fmla="*/ 3614176 w 3614176"/>
                <a:gd name="connsiteY2-6" fmla="*/ 0 h 617991"/>
                <a:gd name="connsiteX3-7" fmla="*/ 3438329 w 3614176"/>
                <a:gd name="connsiteY3-8" fmla="*/ 8793 h 617991"/>
                <a:gd name="connsiteX4-9" fmla="*/ 3614176 w 3614176"/>
                <a:gd name="connsiteY4-10" fmla="*/ 617991 h 617991"/>
                <a:gd name="connsiteX5-11" fmla="*/ 3614176 w 3614176"/>
                <a:gd name="connsiteY5-12" fmla="*/ 617991 h 617991"/>
                <a:gd name="connsiteX6-13" fmla="*/ 0 w 3614176"/>
                <a:gd name="connsiteY6-14" fmla="*/ 617991 h 617991"/>
                <a:gd name="connsiteX7-15" fmla="*/ 0 w 3614176"/>
                <a:gd name="connsiteY7-16" fmla="*/ 617991 h 617991"/>
                <a:gd name="connsiteX8-17" fmla="*/ 0 w 3614176"/>
                <a:gd name="connsiteY8-18" fmla="*/ 0 h 6179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614176" h="617991">
                  <a:moveTo>
                    <a:pt x="0" y="0"/>
                  </a:moveTo>
                  <a:lnTo>
                    <a:pt x="0" y="0"/>
                  </a:lnTo>
                  <a:lnTo>
                    <a:pt x="3614176" y="0"/>
                  </a:lnTo>
                  <a:lnTo>
                    <a:pt x="3438329" y="8793"/>
                  </a:lnTo>
                  <a:lnTo>
                    <a:pt x="3614176" y="617991"/>
                  </a:lnTo>
                  <a:lnTo>
                    <a:pt x="3614176" y="617991"/>
                  </a:lnTo>
                  <a:lnTo>
                    <a:pt x="0" y="617991"/>
                  </a:lnTo>
                  <a:lnTo>
                    <a:pt x="0" y="617991"/>
                  </a:lnTo>
                  <a:lnTo>
                    <a:pt x="0" y="0"/>
                  </a:lnTo>
                  <a:close/>
                </a:path>
              </a:pathLst>
            </a:custGeom>
            <a:gradFill flip="none" rotWithShape="1">
              <a:gsLst>
                <a:gs pos="0">
                  <a:srgbClr val="00D5C1">
                    <a:alpha val="3600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39" name="矩形 33"/>
            <p:cNvSpPr/>
            <p:nvPr/>
          </p:nvSpPr>
          <p:spPr>
            <a:xfrm>
              <a:off x="6150326" y="1102597"/>
              <a:ext cx="1481611" cy="428772"/>
            </a:xfrm>
            <a:custGeom>
              <a:avLst/>
              <a:gdLst>
                <a:gd name="connsiteX0" fmla="*/ 0 w 1481611"/>
                <a:gd name="connsiteY0" fmla="*/ 0 h 428772"/>
                <a:gd name="connsiteX1" fmla="*/ 1481611 w 1481611"/>
                <a:gd name="connsiteY1" fmla="*/ 0 h 428772"/>
                <a:gd name="connsiteX2" fmla="*/ 1481611 w 1481611"/>
                <a:gd name="connsiteY2" fmla="*/ 428772 h 428772"/>
                <a:gd name="connsiteX3" fmla="*/ 0 w 1481611"/>
                <a:gd name="connsiteY3" fmla="*/ 428772 h 428772"/>
                <a:gd name="connsiteX4" fmla="*/ 0 w 1481611"/>
                <a:gd name="connsiteY4" fmla="*/ 0 h 428772"/>
                <a:gd name="connsiteX0-1" fmla="*/ 0 w 1481611"/>
                <a:gd name="connsiteY0-2" fmla="*/ 0 h 428772"/>
                <a:gd name="connsiteX1-3" fmla="*/ 1367311 w 1481611"/>
                <a:gd name="connsiteY1-4" fmla="*/ 0 h 428772"/>
                <a:gd name="connsiteX2-5" fmla="*/ 1481611 w 1481611"/>
                <a:gd name="connsiteY2-6" fmla="*/ 428772 h 428772"/>
                <a:gd name="connsiteX3-7" fmla="*/ 0 w 1481611"/>
                <a:gd name="connsiteY3-8" fmla="*/ 428772 h 428772"/>
                <a:gd name="connsiteX4-9" fmla="*/ 0 w 1481611"/>
                <a:gd name="connsiteY4-10" fmla="*/ 0 h 4287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81611" h="428772">
                  <a:moveTo>
                    <a:pt x="0" y="0"/>
                  </a:moveTo>
                  <a:lnTo>
                    <a:pt x="1367311" y="0"/>
                  </a:lnTo>
                  <a:lnTo>
                    <a:pt x="1481611" y="428772"/>
                  </a:lnTo>
                  <a:lnTo>
                    <a:pt x="0" y="428772"/>
                  </a:lnTo>
                  <a:lnTo>
                    <a:pt x="0" y="0"/>
                  </a:lnTo>
                  <a:close/>
                </a:path>
              </a:pathLst>
            </a:custGeom>
            <a:solidFill>
              <a:srgbClr val="33CCCC"/>
            </a:solidFill>
          </p:spPr>
          <p:txBody>
            <a:bodyPr wrap="square">
              <a:spAutoFit/>
            </a:bodyPr>
            <a:lstStyle/>
            <a:p>
              <a:pPr algn="ctr">
                <a:lnSpc>
                  <a:spcPts val="2800"/>
                </a:lnSpc>
                <a:spcAft>
                  <a:spcPts val="0"/>
                </a:spcAft>
              </a:pPr>
              <a:r>
                <a:rPr lang="zh-CN" altLang="en-US" sz="2200" b="1"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占地面积</a:t>
              </a:r>
              <a:endParaRPr lang="zh-CN" altLang="en-US" sz="2200" b="1"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40" name="文本框 1"/>
            <p:cNvSpPr txBox="1"/>
            <p:nvPr/>
          </p:nvSpPr>
          <p:spPr>
            <a:xfrm>
              <a:off x="7580714" y="952840"/>
              <a:ext cx="3388831" cy="414913"/>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kumimoji="1" lang="en-US" altLang="zh-CN"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99999</a:t>
              </a:r>
              <a:r>
                <a:rPr kumimoji="1" lang="zh-CN" altLang="en-US"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万平米</a:t>
              </a:r>
              <a:endParaRPr kumimoji="1" lang="en-US" altLang="zh-CN" sz="4000" b="1" i="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grpSp>
      <p:grpSp>
        <p:nvGrpSpPr>
          <p:cNvPr id="41" name="组合 40"/>
          <p:cNvGrpSpPr/>
          <p:nvPr/>
        </p:nvGrpSpPr>
        <p:grpSpPr>
          <a:xfrm>
            <a:off x="6307591" y="2917893"/>
            <a:ext cx="4819219" cy="666209"/>
            <a:chOff x="6150326" y="952840"/>
            <a:chExt cx="4819219" cy="666209"/>
          </a:xfrm>
        </p:grpSpPr>
        <p:sp>
          <p:nvSpPr>
            <p:cNvPr id="42" name="圆角矩形 32"/>
            <p:cNvSpPr/>
            <p:nvPr/>
          </p:nvSpPr>
          <p:spPr>
            <a:xfrm rot="10800000">
              <a:off x="7355369" y="1001058"/>
              <a:ext cx="3614176" cy="617991"/>
            </a:xfrm>
            <a:custGeom>
              <a:avLst/>
              <a:gdLst>
                <a:gd name="connsiteX0" fmla="*/ 0 w 3614176"/>
                <a:gd name="connsiteY0" fmla="*/ 0 h 617991"/>
                <a:gd name="connsiteX1" fmla="*/ 0 w 3614176"/>
                <a:gd name="connsiteY1" fmla="*/ 0 h 617991"/>
                <a:gd name="connsiteX2" fmla="*/ 3614176 w 3614176"/>
                <a:gd name="connsiteY2" fmla="*/ 0 h 617991"/>
                <a:gd name="connsiteX3" fmla="*/ 3614176 w 3614176"/>
                <a:gd name="connsiteY3" fmla="*/ 0 h 617991"/>
                <a:gd name="connsiteX4" fmla="*/ 3614176 w 3614176"/>
                <a:gd name="connsiteY4" fmla="*/ 617991 h 617991"/>
                <a:gd name="connsiteX5" fmla="*/ 3614176 w 3614176"/>
                <a:gd name="connsiteY5" fmla="*/ 617991 h 617991"/>
                <a:gd name="connsiteX6" fmla="*/ 0 w 3614176"/>
                <a:gd name="connsiteY6" fmla="*/ 617991 h 617991"/>
                <a:gd name="connsiteX7" fmla="*/ 0 w 3614176"/>
                <a:gd name="connsiteY7" fmla="*/ 617991 h 617991"/>
                <a:gd name="connsiteX8" fmla="*/ 0 w 3614176"/>
                <a:gd name="connsiteY8" fmla="*/ 0 h 617991"/>
                <a:gd name="connsiteX0-1" fmla="*/ 0 w 3614176"/>
                <a:gd name="connsiteY0-2" fmla="*/ 0 h 617991"/>
                <a:gd name="connsiteX1-3" fmla="*/ 0 w 3614176"/>
                <a:gd name="connsiteY1-4" fmla="*/ 0 h 617991"/>
                <a:gd name="connsiteX2-5" fmla="*/ 3614176 w 3614176"/>
                <a:gd name="connsiteY2-6" fmla="*/ 0 h 617991"/>
                <a:gd name="connsiteX3-7" fmla="*/ 3438329 w 3614176"/>
                <a:gd name="connsiteY3-8" fmla="*/ 8793 h 617991"/>
                <a:gd name="connsiteX4-9" fmla="*/ 3614176 w 3614176"/>
                <a:gd name="connsiteY4-10" fmla="*/ 617991 h 617991"/>
                <a:gd name="connsiteX5-11" fmla="*/ 3614176 w 3614176"/>
                <a:gd name="connsiteY5-12" fmla="*/ 617991 h 617991"/>
                <a:gd name="connsiteX6-13" fmla="*/ 0 w 3614176"/>
                <a:gd name="connsiteY6-14" fmla="*/ 617991 h 617991"/>
                <a:gd name="connsiteX7-15" fmla="*/ 0 w 3614176"/>
                <a:gd name="connsiteY7-16" fmla="*/ 617991 h 617991"/>
                <a:gd name="connsiteX8-17" fmla="*/ 0 w 3614176"/>
                <a:gd name="connsiteY8-18" fmla="*/ 0 h 6179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614176" h="617991">
                  <a:moveTo>
                    <a:pt x="0" y="0"/>
                  </a:moveTo>
                  <a:lnTo>
                    <a:pt x="0" y="0"/>
                  </a:lnTo>
                  <a:lnTo>
                    <a:pt x="3614176" y="0"/>
                  </a:lnTo>
                  <a:lnTo>
                    <a:pt x="3438329" y="8793"/>
                  </a:lnTo>
                  <a:lnTo>
                    <a:pt x="3614176" y="617991"/>
                  </a:lnTo>
                  <a:lnTo>
                    <a:pt x="3614176" y="617991"/>
                  </a:lnTo>
                  <a:lnTo>
                    <a:pt x="0" y="617991"/>
                  </a:lnTo>
                  <a:lnTo>
                    <a:pt x="0" y="617991"/>
                  </a:lnTo>
                  <a:lnTo>
                    <a:pt x="0" y="0"/>
                  </a:lnTo>
                  <a:close/>
                </a:path>
              </a:pathLst>
            </a:custGeom>
            <a:gradFill flip="none" rotWithShape="1">
              <a:gsLst>
                <a:gs pos="0">
                  <a:srgbClr val="00D5C1">
                    <a:alpha val="3600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43" name="矩形 33"/>
            <p:cNvSpPr/>
            <p:nvPr/>
          </p:nvSpPr>
          <p:spPr>
            <a:xfrm>
              <a:off x="6150326" y="1102597"/>
              <a:ext cx="1481611" cy="428772"/>
            </a:xfrm>
            <a:custGeom>
              <a:avLst/>
              <a:gdLst>
                <a:gd name="connsiteX0" fmla="*/ 0 w 1481611"/>
                <a:gd name="connsiteY0" fmla="*/ 0 h 428772"/>
                <a:gd name="connsiteX1" fmla="*/ 1481611 w 1481611"/>
                <a:gd name="connsiteY1" fmla="*/ 0 h 428772"/>
                <a:gd name="connsiteX2" fmla="*/ 1481611 w 1481611"/>
                <a:gd name="connsiteY2" fmla="*/ 428772 h 428772"/>
                <a:gd name="connsiteX3" fmla="*/ 0 w 1481611"/>
                <a:gd name="connsiteY3" fmla="*/ 428772 h 428772"/>
                <a:gd name="connsiteX4" fmla="*/ 0 w 1481611"/>
                <a:gd name="connsiteY4" fmla="*/ 0 h 428772"/>
                <a:gd name="connsiteX0-1" fmla="*/ 0 w 1481611"/>
                <a:gd name="connsiteY0-2" fmla="*/ 0 h 428772"/>
                <a:gd name="connsiteX1-3" fmla="*/ 1367311 w 1481611"/>
                <a:gd name="connsiteY1-4" fmla="*/ 0 h 428772"/>
                <a:gd name="connsiteX2-5" fmla="*/ 1481611 w 1481611"/>
                <a:gd name="connsiteY2-6" fmla="*/ 428772 h 428772"/>
                <a:gd name="connsiteX3-7" fmla="*/ 0 w 1481611"/>
                <a:gd name="connsiteY3-8" fmla="*/ 428772 h 428772"/>
                <a:gd name="connsiteX4-9" fmla="*/ 0 w 1481611"/>
                <a:gd name="connsiteY4-10" fmla="*/ 0 h 4287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81611" h="428772">
                  <a:moveTo>
                    <a:pt x="0" y="0"/>
                  </a:moveTo>
                  <a:lnTo>
                    <a:pt x="1367311" y="0"/>
                  </a:lnTo>
                  <a:lnTo>
                    <a:pt x="1481611" y="428772"/>
                  </a:lnTo>
                  <a:lnTo>
                    <a:pt x="0" y="428772"/>
                  </a:lnTo>
                  <a:lnTo>
                    <a:pt x="0" y="0"/>
                  </a:lnTo>
                  <a:close/>
                </a:path>
              </a:pathLst>
            </a:custGeom>
            <a:solidFill>
              <a:srgbClr val="33CCCC"/>
            </a:solidFill>
          </p:spPr>
          <p:txBody>
            <a:bodyPr wrap="square">
              <a:spAutoFit/>
            </a:bodyPr>
            <a:lstStyle/>
            <a:p>
              <a:pPr algn="ctr">
                <a:lnSpc>
                  <a:spcPts val="2800"/>
                </a:lnSpc>
                <a:spcAft>
                  <a:spcPts val="0"/>
                </a:spcAft>
              </a:pPr>
              <a:r>
                <a:rPr lang="zh-CN" altLang="en-US" sz="2200" b="1"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固定资产</a:t>
              </a:r>
              <a:endParaRPr lang="zh-CN" altLang="en-US" sz="2200" b="1"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44" name="文本框 1"/>
            <p:cNvSpPr txBox="1"/>
            <p:nvPr/>
          </p:nvSpPr>
          <p:spPr>
            <a:xfrm>
              <a:off x="7580714" y="952840"/>
              <a:ext cx="3388831" cy="414913"/>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kumimoji="1" lang="en-US" altLang="zh-CN"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100000</a:t>
              </a:r>
              <a:r>
                <a:rPr kumimoji="1" lang="zh-CN" altLang="en-US"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亿元</a:t>
              </a:r>
              <a:endParaRPr kumimoji="1" lang="en-US" altLang="zh-CN" sz="4000" b="1" i="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grpSp>
      <p:grpSp>
        <p:nvGrpSpPr>
          <p:cNvPr id="45" name="组合 44"/>
          <p:cNvGrpSpPr/>
          <p:nvPr/>
        </p:nvGrpSpPr>
        <p:grpSpPr>
          <a:xfrm>
            <a:off x="6316383" y="3761976"/>
            <a:ext cx="4819219" cy="666209"/>
            <a:chOff x="6150326" y="952840"/>
            <a:chExt cx="4819219" cy="666209"/>
          </a:xfrm>
        </p:grpSpPr>
        <p:sp>
          <p:nvSpPr>
            <p:cNvPr id="46" name="圆角矩形 32"/>
            <p:cNvSpPr/>
            <p:nvPr/>
          </p:nvSpPr>
          <p:spPr>
            <a:xfrm rot="10800000">
              <a:off x="7355369" y="1001058"/>
              <a:ext cx="3614176" cy="617991"/>
            </a:xfrm>
            <a:custGeom>
              <a:avLst/>
              <a:gdLst>
                <a:gd name="connsiteX0" fmla="*/ 0 w 3614176"/>
                <a:gd name="connsiteY0" fmla="*/ 0 h 617991"/>
                <a:gd name="connsiteX1" fmla="*/ 0 w 3614176"/>
                <a:gd name="connsiteY1" fmla="*/ 0 h 617991"/>
                <a:gd name="connsiteX2" fmla="*/ 3614176 w 3614176"/>
                <a:gd name="connsiteY2" fmla="*/ 0 h 617991"/>
                <a:gd name="connsiteX3" fmla="*/ 3614176 w 3614176"/>
                <a:gd name="connsiteY3" fmla="*/ 0 h 617991"/>
                <a:gd name="connsiteX4" fmla="*/ 3614176 w 3614176"/>
                <a:gd name="connsiteY4" fmla="*/ 617991 h 617991"/>
                <a:gd name="connsiteX5" fmla="*/ 3614176 w 3614176"/>
                <a:gd name="connsiteY5" fmla="*/ 617991 h 617991"/>
                <a:gd name="connsiteX6" fmla="*/ 0 w 3614176"/>
                <a:gd name="connsiteY6" fmla="*/ 617991 h 617991"/>
                <a:gd name="connsiteX7" fmla="*/ 0 w 3614176"/>
                <a:gd name="connsiteY7" fmla="*/ 617991 h 617991"/>
                <a:gd name="connsiteX8" fmla="*/ 0 w 3614176"/>
                <a:gd name="connsiteY8" fmla="*/ 0 h 617991"/>
                <a:gd name="connsiteX0-1" fmla="*/ 0 w 3614176"/>
                <a:gd name="connsiteY0-2" fmla="*/ 0 h 617991"/>
                <a:gd name="connsiteX1-3" fmla="*/ 0 w 3614176"/>
                <a:gd name="connsiteY1-4" fmla="*/ 0 h 617991"/>
                <a:gd name="connsiteX2-5" fmla="*/ 3614176 w 3614176"/>
                <a:gd name="connsiteY2-6" fmla="*/ 0 h 617991"/>
                <a:gd name="connsiteX3-7" fmla="*/ 3438329 w 3614176"/>
                <a:gd name="connsiteY3-8" fmla="*/ 8793 h 617991"/>
                <a:gd name="connsiteX4-9" fmla="*/ 3614176 w 3614176"/>
                <a:gd name="connsiteY4-10" fmla="*/ 617991 h 617991"/>
                <a:gd name="connsiteX5-11" fmla="*/ 3614176 w 3614176"/>
                <a:gd name="connsiteY5-12" fmla="*/ 617991 h 617991"/>
                <a:gd name="connsiteX6-13" fmla="*/ 0 w 3614176"/>
                <a:gd name="connsiteY6-14" fmla="*/ 617991 h 617991"/>
                <a:gd name="connsiteX7-15" fmla="*/ 0 w 3614176"/>
                <a:gd name="connsiteY7-16" fmla="*/ 617991 h 617991"/>
                <a:gd name="connsiteX8-17" fmla="*/ 0 w 3614176"/>
                <a:gd name="connsiteY8-18" fmla="*/ 0 h 6179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614176" h="617991">
                  <a:moveTo>
                    <a:pt x="0" y="0"/>
                  </a:moveTo>
                  <a:lnTo>
                    <a:pt x="0" y="0"/>
                  </a:lnTo>
                  <a:lnTo>
                    <a:pt x="3614176" y="0"/>
                  </a:lnTo>
                  <a:lnTo>
                    <a:pt x="3438329" y="8793"/>
                  </a:lnTo>
                  <a:lnTo>
                    <a:pt x="3614176" y="617991"/>
                  </a:lnTo>
                  <a:lnTo>
                    <a:pt x="3614176" y="617991"/>
                  </a:lnTo>
                  <a:lnTo>
                    <a:pt x="0" y="617991"/>
                  </a:lnTo>
                  <a:lnTo>
                    <a:pt x="0" y="617991"/>
                  </a:lnTo>
                  <a:lnTo>
                    <a:pt x="0" y="0"/>
                  </a:lnTo>
                  <a:close/>
                </a:path>
              </a:pathLst>
            </a:custGeom>
            <a:gradFill flip="none" rotWithShape="1">
              <a:gsLst>
                <a:gs pos="0">
                  <a:srgbClr val="00D5C1">
                    <a:alpha val="3600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47" name="矩形 33"/>
            <p:cNvSpPr/>
            <p:nvPr/>
          </p:nvSpPr>
          <p:spPr>
            <a:xfrm>
              <a:off x="6150326" y="1102597"/>
              <a:ext cx="1481611" cy="428772"/>
            </a:xfrm>
            <a:custGeom>
              <a:avLst/>
              <a:gdLst>
                <a:gd name="connsiteX0" fmla="*/ 0 w 1481611"/>
                <a:gd name="connsiteY0" fmla="*/ 0 h 428772"/>
                <a:gd name="connsiteX1" fmla="*/ 1481611 w 1481611"/>
                <a:gd name="connsiteY1" fmla="*/ 0 h 428772"/>
                <a:gd name="connsiteX2" fmla="*/ 1481611 w 1481611"/>
                <a:gd name="connsiteY2" fmla="*/ 428772 h 428772"/>
                <a:gd name="connsiteX3" fmla="*/ 0 w 1481611"/>
                <a:gd name="connsiteY3" fmla="*/ 428772 h 428772"/>
                <a:gd name="connsiteX4" fmla="*/ 0 w 1481611"/>
                <a:gd name="connsiteY4" fmla="*/ 0 h 428772"/>
                <a:gd name="connsiteX0-1" fmla="*/ 0 w 1481611"/>
                <a:gd name="connsiteY0-2" fmla="*/ 0 h 428772"/>
                <a:gd name="connsiteX1-3" fmla="*/ 1367311 w 1481611"/>
                <a:gd name="connsiteY1-4" fmla="*/ 0 h 428772"/>
                <a:gd name="connsiteX2-5" fmla="*/ 1481611 w 1481611"/>
                <a:gd name="connsiteY2-6" fmla="*/ 428772 h 428772"/>
                <a:gd name="connsiteX3-7" fmla="*/ 0 w 1481611"/>
                <a:gd name="connsiteY3-8" fmla="*/ 428772 h 428772"/>
                <a:gd name="connsiteX4-9" fmla="*/ 0 w 1481611"/>
                <a:gd name="connsiteY4-10" fmla="*/ 0 h 4287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81611" h="428772">
                  <a:moveTo>
                    <a:pt x="0" y="0"/>
                  </a:moveTo>
                  <a:lnTo>
                    <a:pt x="1367311" y="0"/>
                  </a:lnTo>
                  <a:lnTo>
                    <a:pt x="1481611" y="428772"/>
                  </a:lnTo>
                  <a:lnTo>
                    <a:pt x="0" y="428772"/>
                  </a:lnTo>
                  <a:lnTo>
                    <a:pt x="0" y="0"/>
                  </a:lnTo>
                  <a:close/>
                </a:path>
              </a:pathLst>
            </a:custGeom>
            <a:solidFill>
              <a:srgbClr val="33CCCC"/>
            </a:solidFill>
          </p:spPr>
          <p:txBody>
            <a:bodyPr wrap="square">
              <a:spAutoFit/>
            </a:bodyPr>
            <a:lstStyle/>
            <a:p>
              <a:pPr algn="ctr">
                <a:lnSpc>
                  <a:spcPts val="2800"/>
                </a:lnSpc>
                <a:spcAft>
                  <a:spcPts val="0"/>
                </a:spcAft>
              </a:pPr>
              <a:r>
                <a:rPr lang="zh-CN" altLang="en-US" sz="2200" b="1"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拥有职工</a:t>
              </a:r>
              <a:endParaRPr lang="zh-CN" altLang="en-US" sz="2200" b="1"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48" name="文本框 1"/>
            <p:cNvSpPr txBox="1"/>
            <p:nvPr/>
          </p:nvSpPr>
          <p:spPr>
            <a:xfrm>
              <a:off x="7580714" y="952840"/>
              <a:ext cx="3388831" cy="414913"/>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kumimoji="1" lang="en-US" altLang="zh-CN"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666666</a:t>
              </a:r>
              <a:r>
                <a:rPr kumimoji="1" lang="zh-CN" altLang="en-US"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人</a:t>
              </a:r>
              <a:endParaRPr kumimoji="1" lang="en-US" altLang="zh-CN" sz="4000" b="1" i="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grpSp>
      <p:grpSp>
        <p:nvGrpSpPr>
          <p:cNvPr id="49" name="组合 48"/>
          <p:cNvGrpSpPr/>
          <p:nvPr/>
        </p:nvGrpSpPr>
        <p:grpSpPr>
          <a:xfrm>
            <a:off x="6316383" y="4581435"/>
            <a:ext cx="4819219" cy="666209"/>
            <a:chOff x="6150326" y="952840"/>
            <a:chExt cx="4819219" cy="666209"/>
          </a:xfrm>
        </p:grpSpPr>
        <p:sp>
          <p:nvSpPr>
            <p:cNvPr id="50" name="圆角矩形 32"/>
            <p:cNvSpPr/>
            <p:nvPr/>
          </p:nvSpPr>
          <p:spPr>
            <a:xfrm rot="10800000">
              <a:off x="7355369" y="1001058"/>
              <a:ext cx="3614176" cy="617991"/>
            </a:xfrm>
            <a:custGeom>
              <a:avLst/>
              <a:gdLst>
                <a:gd name="connsiteX0" fmla="*/ 0 w 3614176"/>
                <a:gd name="connsiteY0" fmla="*/ 0 h 617991"/>
                <a:gd name="connsiteX1" fmla="*/ 0 w 3614176"/>
                <a:gd name="connsiteY1" fmla="*/ 0 h 617991"/>
                <a:gd name="connsiteX2" fmla="*/ 3614176 w 3614176"/>
                <a:gd name="connsiteY2" fmla="*/ 0 h 617991"/>
                <a:gd name="connsiteX3" fmla="*/ 3614176 w 3614176"/>
                <a:gd name="connsiteY3" fmla="*/ 0 h 617991"/>
                <a:gd name="connsiteX4" fmla="*/ 3614176 w 3614176"/>
                <a:gd name="connsiteY4" fmla="*/ 617991 h 617991"/>
                <a:gd name="connsiteX5" fmla="*/ 3614176 w 3614176"/>
                <a:gd name="connsiteY5" fmla="*/ 617991 h 617991"/>
                <a:gd name="connsiteX6" fmla="*/ 0 w 3614176"/>
                <a:gd name="connsiteY6" fmla="*/ 617991 h 617991"/>
                <a:gd name="connsiteX7" fmla="*/ 0 w 3614176"/>
                <a:gd name="connsiteY7" fmla="*/ 617991 h 617991"/>
                <a:gd name="connsiteX8" fmla="*/ 0 w 3614176"/>
                <a:gd name="connsiteY8" fmla="*/ 0 h 617991"/>
                <a:gd name="connsiteX0-1" fmla="*/ 0 w 3614176"/>
                <a:gd name="connsiteY0-2" fmla="*/ 0 h 617991"/>
                <a:gd name="connsiteX1-3" fmla="*/ 0 w 3614176"/>
                <a:gd name="connsiteY1-4" fmla="*/ 0 h 617991"/>
                <a:gd name="connsiteX2-5" fmla="*/ 3614176 w 3614176"/>
                <a:gd name="connsiteY2-6" fmla="*/ 0 h 617991"/>
                <a:gd name="connsiteX3-7" fmla="*/ 3438329 w 3614176"/>
                <a:gd name="connsiteY3-8" fmla="*/ 8793 h 617991"/>
                <a:gd name="connsiteX4-9" fmla="*/ 3614176 w 3614176"/>
                <a:gd name="connsiteY4-10" fmla="*/ 617991 h 617991"/>
                <a:gd name="connsiteX5-11" fmla="*/ 3614176 w 3614176"/>
                <a:gd name="connsiteY5-12" fmla="*/ 617991 h 617991"/>
                <a:gd name="connsiteX6-13" fmla="*/ 0 w 3614176"/>
                <a:gd name="connsiteY6-14" fmla="*/ 617991 h 617991"/>
                <a:gd name="connsiteX7-15" fmla="*/ 0 w 3614176"/>
                <a:gd name="connsiteY7-16" fmla="*/ 617991 h 617991"/>
                <a:gd name="connsiteX8-17" fmla="*/ 0 w 3614176"/>
                <a:gd name="connsiteY8-18" fmla="*/ 0 h 61799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3614176" h="617991">
                  <a:moveTo>
                    <a:pt x="0" y="0"/>
                  </a:moveTo>
                  <a:lnTo>
                    <a:pt x="0" y="0"/>
                  </a:lnTo>
                  <a:lnTo>
                    <a:pt x="3614176" y="0"/>
                  </a:lnTo>
                  <a:lnTo>
                    <a:pt x="3438329" y="8793"/>
                  </a:lnTo>
                  <a:lnTo>
                    <a:pt x="3614176" y="617991"/>
                  </a:lnTo>
                  <a:lnTo>
                    <a:pt x="3614176" y="617991"/>
                  </a:lnTo>
                  <a:lnTo>
                    <a:pt x="0" y="617991"/>
                  </a:lnTo>
                  <a:lnTo>
                    <a:pt x="0" y="617991"/>
                  </a:lnTo>
                  <a:lnTo>
                    <a:pt x="0" y="0"/>
                  </a:lnTo>
                  <a:close/>
                </a:path>
              </a:pathLst>
            </a:custGeom>
            <a:gradFill flip="none" rotWithShape="1">
              <a:gsLst>
                <a:gs pos="0">
                  <a:srgbClr val="00D5C1">
                    <a:alpha val="3600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1" name="矩形 33"/>
            <p:cNvSpPr/>
            <p:nvPr/>
          </p:nvSpPr>
          <p:spPr>
            <a:xfrm>
              <a:off x="6150326" y="1102597"/>
              <a:ext cx="1481611" cy="428772"/>
            </a:xfrm>
            <a:custGeom>
              <a:avLst/>
              <a:gdLst>
                <a:gd name="connsiteX0" fmla="*/ 0 w 1481611"/>
                <a:gd name="connsiteY0" fmla="*/ 0 h 428772"/>
                <a:gd name="connsiteX1" fmla="*/ 1481611 w 1481611"/>
                <a:gd name="connsiteY1" fmla="*/ 0 h 428772"/>
                <a:gd name="connsiteX2" fmla="*/ 1481611 w 1481611"/>
                <a:gd name="connsiteY2" fmla="*/ 428772 h 428772"/>
                <a:gd name="connsiteX3" fmla="*/ 0 w 1481611"/>
                <a:gd name="connsiteY3" fmla="*/ 428772 h 428772"/>
                <a:gd name="connsiteX4" fmla="*/ 0 w 1481611"/>
                <a:gd name="connsiteY4" fmla="*/ 0 h 428772"/>
                <a:gd name="connsiteX0-1" fmla="*/ 0 w 1481611"/>
                <a:gd name="connsiteY0-2" fmla="*/ 0 h 428772"/>
                <a:gd name="connsiteX1-3" fmla="*/ 1367311 w 1481611"/>
                <a:gd name="connsiteY1-4" fmla="*/ 0 h 428772"/>
                <a:gd name="connsiteX2-5" fmla="*/ 1481611 w 1481611"/>
                <a:gd name="connsiteY2-6" fmla="*/ 428772 h 428772"/>
                <a:gd name="connsiteX3-7" fmla="*/ 0 w 1481611"/>
                <a:gd name="connsiteY3-8" fmla="*/ 428772 h 428772"/>
                <a:gd name="connsiteX4-9" fmla="*/ 0 w 1481611"/>
                <a:gd name="connsiteY4-10" fmla="*/ 0 h 4287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81611" h="428772">
                  <a:moveTo>
                    <a:pt x="0" y="0"/>
                  </a:moveTo>
                  <a:lnTo>
                    <a:pt x="1367311" y="0"/>
                  </a:lnTo>
                  <a:lnTo>
                    <a:pt x="1481611" y="428772"/>
                  </a:lnTo>
                  <a:lnTo>
                    <a:pt x="0" y="428772"/>
                  </a:lnTo>
                  <a:lnTo>
                    <a:pt x="0" y="0"/>
                  </a:lnTo>
                  <a:close/>
                </a:path>
              </a:pathLst>
            </a:custGeom>
            <a:solidFill>
              <a:srgbClr val="33CCCC"/>
            </a:solidFill>
          </p:spPr>
          <p:txBody>
            <a:bodyPr wrap="square">
              <a:spAutoFit/>
            </a:bodyPr>
            <a:lstStyle/>
            <a:p>
              <a:pPr algn="ctr">
                <a:lnSpc>
                  <a:spcPts val="2800"/>
                </a:lnSpc>
                <a:spcAft>
                  <a:spcPts val="0"/>
                </a:spcAft>
              </a:pPr>
              <a:r>
                <a:rPr lang="zh-CN" altLang="en-US" sz="2200" b="1"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年总利润</a:t>
              </a:r>
              <a:endParaRPr lang="zh-CN" altLang="en-US" sz="2200" b="1"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52" name="文本框 1"/>
            <p:cNvSpPr txBox="1"/>
            <p:nvPr/>
          </p:nvSpPr>
          <p:spPr>
            <a:xfrm>
              <a:off x="7580714" y="952840"/>
              <a:ext cx="3388831" cy="414913"/>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kumimoji="1" lang="en-US" altLang="zh-CN"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666666</a:t>
              </a:r>
              <a:r>
                <a:rPr kumimoji="1" lang="zh-CN" altLang="en-US" sz="4000" b="1" i="1" dirty="0" smtClean="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亿元</a:t>
              </a:r>
              <a:endParaRPr kumimoji="1" lang="en-US" altLang="zh-CN" sz="4000" b="1" i="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grpSp>
    </p:spTree>
  </p:cSld>
  <p:clrMapOvr>
    <a:masterClrMapping/>
  </p:clrMapOvr>
  <p:transition spd="slow" advTm="4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4" name="组合 3"/>
          <p:cNvGrpSpPr/>
          <p:nvPr/>
        </p:nvGrpSpPr>
        <p:grpSpPr>
          <a:xfrm>
            <a:off x="753069" y="122778"/>
            <a:ext cx="4973649" cy="639545"/>
            <a:chOff x="737452" y="1875768"/>
            <a:chExt cx="4973649" cy="639545"/>
          </a:xfrm>
        </p:grpSpPr>
        <p:sp>
          <p:nvSpPr>
            <p:cNvPr id="5"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公司概况</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Company profile</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7" name="组合 6"/>
            <p:cNvGrpSpPr/>
            <p:nvPr/>
          </p:nvGrpSpPr>
          <p:grpSpPr>
            <a:xfrm>
              <a:off x="737452" y="2010377"/>
              <a:ext cx="376950" cy="376950"/>
              <a:chOff x="304238" y="1853502"/>
              <a:chExt cx="376950" cy="376950"/>
            </a:xfrm>
          </p:grpSpPr>
          <p:sp>
            <p:nvSpPr>
              <p:cNvPr id="8" name="椭圆 7"/>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9" name="图片 8"/>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10" name="等腰三角形 9"/>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rot="10800000">
            <a:off x="4930158" y="900369"/>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35" name="矩形 34"/>
          <p:cNvSpPr/>
          <p:nvPr/>
        </p:nvSpPr>
        <p:spPr>
          <a:xfrm>
            <a:off x="5439410" y="949136"/>
            <a:ext cx="1313180" cy="428772"/>
          </a:xfrm>
          <a:prstGeom prst="rect">
            <a:avLst/>
          </a:prstGeom>
        </p:spPr>
        <p:txBody>
          <a:bodyPr wrap="none">
            <a:spAutoFit/>
          </a:bodyPr>
          <a:lstStyle/>
          <a:p>
            <a:pPr algn="just">
              <a:lnSpc>
                <a:spcPts val="2800"/>
              </a:lnSpc>
              <a:spcAft>
                <a:spcPts val="0"/>
              </a:spcAft>
            </a:pPr>
            <a:r>
              <a:rPr lang="zh-CN" altLang="en-US" sz="2200"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公司结构</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nvGrpSpPr>
          <p:cNvPr id="120" name="组合 119"/>
          <p:cNvGrpSpPr/>
          <p:nvPr/>
        </p:nvGrpSpPr>
        <p:grpSpPr>
          <a:xfrm>
            <a:off x="2174883" y="1668342"/>
            <a:ext cx="8718077" cy="4252724"/>
            <a:chOff x="2157298" y="1694719"/>
            <a:chExt cx="8718077" cy="4252724"/>
          </a:xfrm>
        </p:grpSpPr>
        <p:grpSp>
          <p:nvGrpSpPr>
            <p:cNvPr id="37" name="组合 36"/>
            <p:cNvGrpSpPr/>
            <p:nvPr/>
          </p:nvGrpSpPr>
          <p:grpSpPr>
            <a:xfrm>
              <a:off x="2413068" y="1720996"/>
              <a:ext cx="8407400" cy="2922905"/>
              <a:chOff x="1400" y="261"/>
              <a:chExt cx="13240" cy="4603"/>
            </a:xfrm>
          </p:grpSpPr>
          <p:cxnSp>
            <p:nvCxnSpPr>
              <p:cNvPr id="38" name="直接连接符 37"/>
              <p:cNvCxnSpPr/>
              <p:nvPr/>
            </p:nvCxnSpPr>
            <p:spPr>
              <a:xfrm>
                <a:off x="7198" y="1008"/>
                <a:ext cx="2835" cy="0"/>
              </a:xfrm>
              <a:prstGeom prst="line">
                <a:avLst/>
              </a:prstGeom>
              <a:ln w="12700">
                <a:solidFill>
                  <a:srgbClr val="66FFCC"/>
                </a:solidFil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2227" y="261"/>
                <a:ext cx="10015" cy="4034"/>
                <a:chOff x="2227" y="261"/>
                <a:chExt cx="10015" cy="4034"/>
              </a:xfrm>
            </p:grpSpPr>
            <p:sp>
              <p:nvSpPr>
                <p:cNvPr id="53" name="任意多边形 52"/>
                <p:cNvSpPr/>
                <p:nvPr/>
              </p:nvSpPr>
              <p:spPr>
                <a:xfrm>
                  <a:off x="2240" y="1501"/>
                  <a:ext cx="10002" cy="1450"/>
                </a:xfrm>
                <a:custGeom>
                  <a:avLst/>
                  <a:gdLst>
                    <a:gd name="connsiteX0" fmla="*/ 0 w 9921"/>
                    <a:gd name="connsiteY0" fmla="*/ 340 h 340"/>
                    <a:gd name="connsiteX1" fmla="*/ 0 w 9921"/>
                    <a:gd name="connsiteY1" fmla="*/ 0 h 340"/>
                    <a:gd name="connsiteX2" fmla="*/ 9921 w 9921"/>
                    <a:gd name="connsiteY2" fmla="*/ 0 h 340"/>
                    <a:gd name="connsiteX3" fmla="*/ 9921 w 9921"/>
                    <a:gd name="connsiteY3" fmla="*/ 340 h 340"/>
                  </a:gdLst>
                  <a:ahLst/>
                  <a:cxnLst>
                    <a:cxn ang="0">
                      <a:pos x="connsiteX0" y="connsiteY0"/>
                    </a:cxn>
                    <a:cxn ang="0">
                      <a:pos x="connsiteX1" y="connsiteY1"/>
                    </a:cxn>
                    <a:cxn ang="0">
                      <a:pos x="connsiteX2" y="connsiteY2"/>
                    </a:cxn>
                    <a:cxn ang="0">
                      <a:pos x="connsiteX3" y="connsiteY3"/>
                    </a:cxn>
                  </a:cxnLst>
                  <a:rect l="l" t="t" r="r" b="b"/>
                  <a:pathLst>
                    <a:path w="9921" h="340">
                      <a:moveTo>
                        <a:pt x="0" y="340"/>
                      </a:moveTo>
                      <a:lnTo>
                        <a:pt x="0" y="0"/>
                      </a:lnTo>
                      <a:lnTo>
                        <a:pt x="9921" y="0"/>
                      </a:lnTo>
                      <a:lnTo>
                        <a:pt x="9921" y="340"/>
                      </a:lnTo>
                    </a:path>
                  </a:pathLst>
                </a:custGeom>
                <a:noFill/>
                <a:ln>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p:nvPr/>
              </p:nvCxnSpPr>
              <p:spPr>
                <a:xfrm>
                  <a:off x="7190" y="261"/>
                  <a:ext cx="0" cy="4034"/>
                </a:xfrm>
                <a:prstGeom prst="line">
                  <a:avLst/>
                </a:prstGeom>
                <a:ln w="12700">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53" idx="1"/>
                </p:cNvCxnSpPr>
                <p:nvPr/>
              </p:nvCxnSpPr>
              <p:spPr>
                <a:xfrm flipH="1">
                  <a:off x="2227" y="1501"/>
                  <a:ext cx="13" cy="2794"/>
                </a:xfrm>
                <a:prstGeom prst="line">
                  <a:avLst/>
                </a:prstGeom>
                <a:ln w="12700">
                  <a:solidFill>
                    <a:srgbClr val="66FFCC"/>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1400" y="2936"/>
                <a:ext cx="13240" cy="1928"/>
                <a:chOff x="1400" y="2936"/>
                <a:chExt cx="13240" cy="1928"/>
              </a:xfrm>
            </p:grpSpPr>
            <p:sp>
              <p:nvSpPr>
                <p:cNvPr id="51" name="任意多边形 50"/>
                <p:cNvSpPr/>
                <p:nvPr/>
              </p:nvSpPr>
              <p:spPr>
                <a:xfrm>
                  <a:off x="1400" y="4281"/>
                  <a:ext cx="1797" cy="583"/>
                </a:xfrm>
                <a:custGeom>
                  <a:avLst/>
                  <a:gdLst>
                    <a:gd name="connsiteX0" fmla="*/ 0 w 9921"/>
                    <a:gd name="connsiteY0" fmla="*/ 340 h 340"/>
                    <a:gd name="connsiteX1" fmla="*/ 0 w 9921"/>
                    <a:gd name="connsiteY1" fmla="*/ 0 h 340"/>
                    <a:gd name="connsiteX2" fmla="*/ 9921 w 9921"/>
                    <a:gd name="connsiteY2" fmla="*/ 0 h 340"/>
                    <a:gd name="connsiteX3" fmla="*/ 9921 w 9921"/>
                    <a:gd name="connsiteY3" fmla="*/ 340 h 340"/>
                  </a:gdLst>
                  <a:ahLst/>
                  <a:cxnLst>
                    <a:cxn ang="0">
                      <a:pos x="connsiteX0" y="connsiteY0"/>
                    </a:cxn>
                    <a:cxn ang="0">
                      <a:pos x="connsiteX1" y="connsiteY1"/>
                    </a:cxn>
                    <a:cxn ang="0">
                      <a:pos x="connsiteX2" y="connsiteY2"/>
                    </a:cxn>
                    <a:cxn ang="0">
                      <a:pos x="connsiteX3" y="connsiteY3"/>
                    </a:cxn>
                  </a:cxnLst>
                  <a:rect l="l" t="t" r="r" b="b"/>
                  <a:pathLst>
                    <a:path w="9921" h="340">
                      <a:moveTo>
                        <a:pt x="0" y="340"/>
                      </a:moveTo>
                      <a:lnTo>
                        <a:pt x="0" y="0"/>
                      </a:lnTo>
                      <a:lnTo>
                        <a:pt x="9921" y="0"/>
                      </a:lnTo>
                      <a:lnTo>
                        <a:pt x="9921" y="340"/>
                      </a:lnTo>
                    </a:path>
                  </a:pathLst>
                </a:custGeom>
                <a:noFill/>
                <a:ln>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5506" y="4281"/>
                  <a:ext cx="3351" cy="583"/>
                </a:xfrm>
                <a:custGeom>
                  <a:avLst/>
                  <a:gdLst>
                    <a:gd name="connsiteX0" fmla="*/ 0 w 9921"/>
                    <a:gd name="connsiteY0" fmla="*/ 340 h 340"/>
                    <a:gd name="connsiteX1" fmla="*/ 0 w 9921"/>
                    <a:gd name="connsiteY1" fmla="*/ 0 h 340"/>
                    <a:gd name="connsiteX2" fmla="*/ 9921 w 9921"/>
                    <a:gd name="connsiteY2" fmla="*/ 0 h 340"/>
                    <a:gd name="connsiteX3" fmla="*/ 9921 w 9921"/>
                    <a:gd name="connsiteY3" fmla="*/ 340 h 340"/>
                  </a:gdLst>
                  <a:ahLst/>
                  <a:cxnLst>
                    <a:cxn ang="0">
                      <a:pos x="connsiteX0" y="connsiteY0"/>
                    </a:cxn>
                    <a:cxn ang="0">
                      <a:pos x="connsiteX1" y="connsiteY1"/>
                    </a:cxn>
                    <a:cxn ang="0">
                      <a:pos x="connsiteX2" y="connsiteY2"/>
                    </a:cxn>
                    <a:cxn ang="0">
                      <a:pos x="connsiteX3" y="connsiteY3"/>
                    </a:cxn>
                  </a:cxnLst>
                  <a:rect l="l" t="t" r="r" b="b"/>
                  <a:pathLst>
                    <a:path w="9921" h="340">
                      <a:moveTo>
                        <a:pt x="0" y="340"/>
                      </a:moveTo>
                      <a:lnTo>
                        <a:pt x="0" y="0"/>
                      </a:lnTo>
                      <a:lnTo>
                        <a:pt x="9921" y="0"/>
                      </a:lnTo>
                      <a:lnTo>
                        <a:pt x="9921" y="340"/>
                      </a:lnTo>
                    </a:path>
                  </a:pathLst>
                </a:custGeom>
                <a:noFill/>
                <a:ln>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10919" y="2936"/>
                  <a:ext cx="2552" cy="1928"/>
                </a:xfrm>
                <a:custGeom>
                  <a:avLst/>
                  <a:gdLst>
                    <a:gd name="connsiteX0" fmla="*/ 0 w 9921"/>
                    <a:gd name="connsiteY0" fmla="*/ 340 h 340"/>
                    <a:gd name="connsiteX1" fmla="*/ 0 w 9921"/>
                    <a:gd name="connsiteY1" fmla="*/ 0 h 340"/>
                    <a:gd name="connsiteX2" fmla="*/ 9921 w 9921"/>
                    <a:gd name="connsiteY2" fmla="*/ 0 h 340"/>
                    <a:gd name="connsiteX3" fmla="*/ 9921 w 9921"/>
                    <a:gd name="connsiteY3" fmla="*/ 340 h 340"/>
                  </a:gdLst>
                  <a:ahLst/>
                  <a:cxnLst>
                    <a:cxn ang="0">
                      <a:pos x="connsiteX0" y="connsiteY0"/>
                    </a:cxn>
                    <a:cxn ang="0">
                      <a:pos x="connsiteX1" y="connsiteY1"/>
                    </a:cxn>
                    <a:cxn ang="0">
                      <a:pos x="connsiteX2" y="connsiteY2"/>
                    </a:cxn>
                    <a:cxn ang="0">
                      <a:pos x="connsiteX3" y="connsiteY3"/>
                    </a:cxn>
                  </a:cxnLst>
                  <a:rect l="l" t="t" r="r" b="b"/>
                  <a:pathLst>
                    <a:path w="9921" h="340">
                      <a:moveTo>
                        <a:pt x="0" y="340"/>
                      </a:moveTo>
                      <a:lnTo>
                        <a:pt x="0" y="0"/>
                      </a:lnTo>
                      <a:lnTo>
                        <a:pt x="9921" y="0"/>
                      </a:lnTo>
                      <a:lnTo>
                        <a:pt x="9921" y="340"/>
                      </a:lnTo>
                    </a:path>
                  </a:pathLst>
                </a:custGeom>
                <a:noFill/>
                <a:ln>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a:off x="9799" y="4281"/>
                  <a:ext cx="2258" cy="583"/>
                </a:xfrm>
                <a:custGeom>
                  <a:avLst/>
                  <a:gdLst>
                    <a:gd name="connsiteX0" fmla="*/ 0 w 9921"/>
                    <a:gd name="connsiteY0" fmla="*/ 340 h 340"/>
                    <a:gd name="connsiteX1" fmla="*/ 0 w 9921"/>
                    <a:gd name="connsiteY1" fmla="*/ 0 h 340"/>
                    <a:gd name="connsiteX2" fmla="*/ 9921 w 9921"/>
                    <a:gd name="connsiteY2" fmla="*/ 0 h 340"/>
                    <a:gd name="connsiteX3" fmla="*/ 9921 w 9921"/>
                    <a:gd name="connsiteY3" fmla="*/ 340 h 340"/>
                  </a:gdLst>
                  <a:ahLst/>
                  <a:cxnLst>
                    <a:cxn ang="0">
                      <a:pos x="connsiteX0" y="connsiteY0"/>
                    </a:cxn>
                    <a:cxn ang="0">
                      <a:pos x="connsiteX1" y="connsiteY1"/>
                    </a:cxn>
                    <a:cxn ang="0">
                      <a:pos x="connsiteX2" y="connsiteY2"/>
                    </a:cxn>
                    <a:cxn ang="0">
                      <a:pos x="connsiteX3" y="connsiteY3"/>
                    </a:cxn>
                  </a:cxnLst>
                  <a:rect l="l" t="t" r="r" b="b"/>
                  <a:pathLst>
                    <a:path w="9921" h="340">
                      <a:moveTo>
                        <a:pt x="0" y="340"/>
                      </a:moveTo>
                      <a:lnTo>
                        <a:pt x="0" y="0"/>
                      </a:lnTo>
                      <a:lnTo>
                        <a:pt x="9921" y="0"/>
                      </a:lnTo>
                      <a:lnTo>
                        <a:pt x="9921" y="340"/>
                      </a:lnTo>
                    </a:path>
                  </a:pathLst>
                </a:custGeom>
                <a:noFill/>
                <a:ln>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104"/>
                <p:cNvSpPr/>
                <p:nvPr/>
              </p:nvSpPr>
              <p:spPr>
                <a:xfrm>
                  <a:off x="12382" y="4281"/>
                  <a:ext cx="2258" cy="583"/>
                </a:xfrm>
                <a:custGeom>
                  <a:avLst/>
                  <a:gdLst>
                    <a:gd name="connsiteX0" fmla="*/ 0 w 9921"/>
                    <a:gd name="connsiteY0" fmla="*/ 340 h 340"/>
                    <a:gd name="connsiteX1" fmla="*/ 0 w 9921"/>
                    <a:gd name="connsiteY1" fmla="*/ 0 h 340"/>
                    <a:gd name="connsiteX2" fmla="*/ 9921 w 9921"/>
                    <a:gd name="connsiteY2" fmla="*/ 0 h 340"/>
                    <a:gd name="connsiteX3" fmla="*/ 9921 w 9921"/>
                    <a:gd name="connsiteY3" fmla="*/ 340 h 340"/>
                  </a:gdLst>
                  <a:ahLst/>
                  <a:cxnLst>
                    <a:cxn ang="0">
                      <a:pos x="connsiteX0" y="connsiteY0"/>
                    </a:cxn>
                    <a:cxn ang="0">
                      <a:pos x="connsiteX1" y="connsiteY1"/>
                    </a:cxn>
                    <a:cxn ang="0">
                      <a:pos x="connsiteX2" y="connsiteY2"/>
                    </a:cxn>
                    <a:cxn ang="0">
                      <a:pos x="connsiteX3" y="connsiteY3"/>
                    </a:cxn>
                  </a:cxnLst>
                  <a:rect l="l" t="t" r="r" b="b"/>
                  <a:pathLst>
                    <a:path w="9921" h="340">
                      <a:moveTo>
                        <a:pt x="0" y="340"/>
                      </a:moveTo>
                      <a:lnTo>
                        <a:pt x="0" y="0"/>
                      </a:lnTo>
                      <a:lnTo>
                        <a:pt x="9921" y="0"/>
                      </a:lnTo>
                      <a:lnTo>
                        <a:pt x="9921" y="340"/>
                      </a:lnTo>
                    </a:path>
                  </a:pathLst>
                </a:custGeom>
                <a:noFill/>
                <a:ln>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圆角矩形 68"/>
            <p:cNvSpPr/>
            <p:nvPr/>
          </p:nvSpPr>
          <p:spPr>
            <a:xfrm>
              <a:off x="7816876" y="2013731"/>
              <a:ext cx="1440011" cy="360003"/>
            </a:xfrm>
            <a:prstGeom prst="roundRect">
              <a:avLst/>
            </a:prstGeom>
            <a:solidFill>
              <a:srgbClr val="00A29E"/>
            </a:solidFill>
            <a:ln>
              <a:noFill/>
            </a:ln>
            <a:effectLst>
              <a:reflection blurRad="6350" stA="52000" endA="300" endPos="35000" dir="5400000" sy="-100000" algn="bl" rotWithShape="0"/>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总经理助理</a:t>
              </a:r>
              <a:endParaRPr lang="en-US" altLang="zh-CN" sz="1600" b="1" dirty="0">
                <a:latin typeface="微软雅黑" panose="020B0503020204020204" pitchFamily="34" charset="-122"/>
                <a:ea typeface="微软雅黑" panose="020B0503020204020204" pitchFamily="34" charset="-122"/>
              </a:endParaRPr>
            </a:p>
          </p:txBody>
        </p:sp>
        <p:sp>
          <p:nvSpPr>
            <p:cNvPr id="70" name="圆角矩形 69"/>
            <p:cNvSpPr/>
            <p:nvPr/>
          </p:nvSpPr>
          <p:spPr>
            <a:xfrm>
              <a:off x="2218379" y="2696398"/>
              <a:ext cx="1440011" cy="360003"/>
            </a:xfrm>
            <a:prstGeom prst="roundRect">
              <a:avLst/>
            </a:prstGeom>
            <a:solidFill>
              <a:srgbClr val="009999"/>
            </a:solidFill>
            <a:ln>
              <a:noFill/>
            </a:ln>
            <a:effectLst>
              <a:reflection blurRad="6350" stA="52000" endA="300" endPos="35000" dir="5400000" sy="-100000" algn="bl" rotWithShape="0"/>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latin typeface="微软雅黑" panose="020B0503020204020204" pitchFamily="34" charset="-122"/>
                  <a:ea typeface="微软雅黑" panose="020B0503020204020204" pitchFamily="34" charset="-122"/>
                </a:rPr>
                <a:t>副总经理</a:t>
              </a:r>
              <a:endParaRPr lang="zh-CN" altLang="en-US" sz="1600" b="1">
                <a:latin typeface="微软雅黑" panose="020B0503020204020204" pitchFamily="34" charset="-122"/>
                <a:ea typeface="微软雅黑" panose="020B0503020204020204" pitchFamily="34" charset="-122"/>
              </a:endParaRPr>
            </a:p>
          </p:txBody>
        </p:sp>
        <p:sp>
          <p:nvSpPr>
            <p:cNvPr id="71" name="圆角矩形 70"/>
            <p:cNvSpPr/>
            <p:nvPr/>
          </p:nvSpPr>
          <p:spPr>
            <a:xfrm>
              <a:off x="5369309" y="2679646"/>
              <a:ext cx="1439545" cy="360003"/>
            </a:xfrm>
            <a:prstGeom prst="roundRect">
              <a:avLst/>
            </a:prstGeom>
            <a:solidFill>
              <a:srgbClr val="009999"/>
            </a:solidFill>
            <a:ln>
              <a:noFill/>
            </a:ln>
            <a:effectLst>
              <a:reflection blurRad="6350" stA="52000" endA="300" endPos="35000" dir="5400000" sy="-100000" algn="bl" rotWithShape="0"/>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副总经理</a:t>
              </a:r>
              <a:endParaRPr lang="zh-CN" altLang="en-US" sz="1600" b="1" dirty="0">
                <a:latin typeface="微软雅黑" panose="020B0503020204020204" pitchFamily="34" charset="-122"/>
                <a:ea typeface="微软雅黑" panose="020B0503020204020204" pitchFamily="34" charset="-122"/>
              </a:endParaRPr>
            </a:p>
          </p:txBody>
        </p:sp>
        <p:sp>
          <p:nvSpPr>
            <p:cNvPr id="72" name="圆角矩形 71"/>
            <p:cNvSpPr/>
            <p:nvPr/>
          </p:nvSpPr>
          <p:spPr>
            <a:xfrm>
              <a:off x="8536881" y="2706023"/>
              <a:ext cx="1439545" cy="360003"/>
            </a:xfrm>
            <a:prstGeom prst="roundRect">
              <a:avLst/>
            </a:prstGeom>
            <a:solidFill>
              <a:srgbClr val="009999"/>
            </a:solidFill>
            <a:ln>
              <a:noFill/>
            </a:ln>
            <a:effectLst>
              <a:reflection blurRad="6350" stA="52000" endA="300" endPos="35000" dir="5400000" sy="-100000" algn="bl" rotWithShape="0"/>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微软雅黑" panose="020B0503020204020204" pitchFamily="34" charset="-122"/>
                  <a:ea typeface="微软雅黑" panose="020B0503020204020204" pitchFamily="34" charset="-122"/>
                </a:rPr>
                <a:t>副总经理</a:t>
              </a:r>
              <a:endParaRPr lang="zh-CN" altLang="en-US" sz="1600" b="1" dirty="0">
                <a:latin typeface="微软雅黑" panose="020B0503020204020204" pitchFamily="34" charset="-122"/>
                <a:ea typeface="微软雅黑" panose="020B0503020204020204" pitchFamily="34" charset="-122"/>
              </a:endParaRPr>
            </a:p>
          </p:txBody>
        </p:sp>
        <p:grpSp>
          <p:nvGrpSpPr>
            <p:cNvPr id="78" name="组合 77"/>
            <p:cNvGrpSpPr/>
            <p:nvPr/>
          </p:nvGrpSpPr>
          <p:grpSpPr>
            <a:xfrm>
              <a:off x="5324241" y="1694719"/>
              <a:ext cx="1529683" cy="400110"/>
              <a:chOff x="1152501" y="866926"/>
              <a:chExt cx="606006" cy="316342"/>
            </a:xfrm>
            <a:solidFill>
              <a:srgbClr val="00A29E"/>
            </a:solidFill>
          </p:grpSpPr>
          <p:sp>
            <p:nvSpPr>
              <p:cNvPr id="79" name="矩形: 圆角 52"/>
              <p:cNvSpPr/>
              <p:nvPr/>
            </p:nvSpPr>
            <p:spPr>
              <a:xfrm>
                <a:off x="1152501" y="867930"/>
                <a:ext cx="606006" cy="295590"/>
              </a:xfrm>
              <a:prstGeom prst="roundRect">
                <a:avLst/>
              </a:prstGeom>
              <a:solidFill>
                <a:schemeClr val="accent6"/>
              </a:solidFill>
              <a:ln>
                <a:noFill/>
              </a:ln>
              <a:effectLst>
                <a:outerShdw blurRad="63500" sx="102000" sy="102000" algn="ctr"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0" name="文本框 77"/>
              <p:cNvSpPr txBox="1">
                <a:spLocks noChangeArrowheads="1"/>
              </p:cNvSpPr>
              <p:nvPr/>
            </p:nvSpPr>
            <p:spPr bwMode="auto">
              <a:xfrm>
                <a:off x="1229634" y="866926"/>
                <a:ext cx="480698" cy="31634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zh-CN" altLang="en-US" sz="2000" b="1" dirty="0">
                    <a:solidFill>
                      <a:schemeClr val="lt1"/>
                    </a:solidFill>
                    <a:latin typeface="微软雅黑" panose="020B0503020204020204" pitchFamily="34" charset="-122"/>
                    <a:ea typeface="微软雅黑" panose="020B0503020204020204" pitchFamily="34" charset="-122"/>
                  </a:rPr>
                  <a:t>总经理</a:t>
                </a:r>
                <a:endParaRPr lang="en-US" altLang="zh-CN" sz="2000" b="1" dirty="0">
                  <a:solidFill>
                    <a:schemeClr val="lt1"/>
                  </a:solidFill>
                  <a:latin typeface="微软雅黑" panose="020B0503020204020204" pitchFamily="34" charset="-122"/>
                  <a:ea typeface="微软雅黑" panose="020B0503020204020204" pitchFamily="34" charset="-122"/>
                </a:endParaRPr>
              </a:p>
            </p:txBody>
          </p:sp>
        </p:grpSp>
        <p:sp>
          <p:nvSpPr>
            <p:cNvPr id="81" name="Скругленный прямоугольник 7"/>
            <p:cNvSpPr>
              <a:spLocks noChangeArrowheads="1"/>
            </p:cNvSpPr>
            <p:nvPr/>
          </p:nvSpPr>
          <p:spPr bwMode="auto">
            <a:xfrm>
              <a:off x="2338550" y="3430437"/>
              <a:ext cx="1215672" cy="323165"/>
            </a:xfrm>
            <a:prstGeom prst="roundRect">
              <a:avLst>
                <a:gd name="adj" fmla="val 5329"/>
              </a:avLst>
            </a:prstGeom>
            <a:solidFill>
              <a:srgbClr val="00CC99"/>
            </a:solidFill>
            <a:ln>
              <a:noFill/>
            </a:ln>
            <a:effectLst>
              <a:outerShdw blurRad="50800" dist="38100" dir="5400000" algn="t" rotWithShape="0">
                <a:prstClr val="black">
                  <a:alpha val="40000"/>
                </a:prstClr>
              </a:outerShdw>
            </a:effectLst>
          </p:spPr>
          <p:txBody>
            <a:bodyPr wrap="square" lIns="38100" tIns="38100" rIns="38100" bIns="38100" anchor="ctr">
              <a:spAutoFit/>
            </a:bodyPr>
            <a:lstStyle>
              <a:lvl1pPr defTabSz="825500">
                <a:defRPr>
                  <a:solidFill>
                    <a:schemeClr val="tx1"/>
                  </a:solidFill>
                  <a:latin typeface="Arial" panose="020B0604020202020204" pitchFamily="34" charset="0"/>
                  <a:ea typeface="微软雅黑" panose="020B0503020204020204" pitchFamily="34" charset="-122"/>
                </a:defRPr>
              </a:lvl1pPr>
              <a:lvl2pPr marL="742950" indent="-285750" defTabSz="825500">
                <a:defRPr>
                  <a:solidFill>
                    <a:schemeClr val="tx1"/>
                  </a:solidFill>
                  <a:latin typeface="Arial" panose="020B0604020202020204" pitchFamily="34" charset="0"/>
                  <a:ea typeface="微软雅黑" panose="020B0503020204020204" pitchFamily="34" charset="-122"/>
                </a:defRPr>
              </a:lvl2pPr>
              <a:lvl3pPr marL="1143000" indent="-228600" defTabSz="825500">
                <a:defRPr>
                  <a:solidFill>
                    <a:schemeClr val="tx1"/>
                  </a:solidFill>
                  <a:latin typeface="Arial" panose="020B0604020202020204" pitchFamily="34" charset="0"/>
                  <a:ea typeface="微软雅黑" panose="020B0503020204020204" pitchFamily="34" charset="-122"/>
                </a:defRPr>
              </a:lvl3pPr>
              <a:lvl4pPr marL="1600200" indent="-228600" defTabSz="825500">
                <a:defRPr>
                  <a:solidFill>
                    <a:schemeClr val="tx1"/>
                  </a:solidFill>
                  <a:latin typeface="Arial" panose="020B0604020202020204" pitchFamily="34" charset="0"/>
                  <a:ea typeface="微软雅黑" panose="020B0503020204020204" pitchFamily="34" charset="-122"/>
                </a:defRPr>
              </a:lvl4pPr>
              <a:lvl5pPr marL="2057400" indent="-228600" defTabSz="825500">
                <a:defRPr>
                  <a:solidFill>
                    <a:schemeClr val="tx1"/>
                  </a:solidFill>
                  <a:latin typeface="Arial" panose="020B0604020202020204" pitchFamily="34" charset="0"/>
                  <a:ea typeface="微软雅黑" panose="020B0503020204020204" pitchFamily="34" charset="-122"/>
                </a:defRPr>
              </a:lvl5pPr>
              <a:lvl6pPr marL="25146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a:endParaRPr lang="ru-RU" altLang="zh-CN" sz="2000">
                <a:solidFill>
                  <a:srgbClr val="74808C"/>
                </a:solidFill>
                <a:latin typeface="Poppins"/>
                <a:ea typeface="Poppins"/>
                <a:cs typeface="Poppins"/>
                <a:sym typeface="Poppins"/>
              </a:endParaRPr>
            </a:p>
          </p:txBody>
        </p:sp>
        <p:sp>
          <p:nvSpPr>
            <p:cNvPr id="82" name="Скругленный прямоугольник 28"/>
            <p:cNvSpPr>
              <a:spLocks noChangeArrowheads="1"/>
            </p:cNvSpPr>
            <p:nvPr/>
          </p:nvSpPr>
          <p:spPr bwMode="auto">
            <a:xfrm>
              <a:off x="5491288" y="3595997"/>
              <a:ext cx="1215671" cy="323165"/>
            </a:xfrm>
            <a:prstGeom prst="roundRect">
              <a:avLst>
                <a:gd name="adj" fmla="val 5329"/>
              </a:avLst>
            </a:prstGeom>
            <a:solidFill>
              <a:srgbClr val="00CC99"/>
            </a:solidFill>
            <a:ln>
              <a:noFill/>
            </a:ln>
            <a:effectLst>
              <a:outerShdw blurRad="50800" dist="38100" dir="5400000" algn="t" rotWithShape="0">
                <a:prstClr val="black">
                  <a:alpha val="40000"/>
                </a:prstClr>
              </a:outerShdw>
            </a:effectLst>
          </p:spPr>
          <p:txBody>
            <a:bodyPr wrap="square" lIns="38100" tIns="38100" rIns="38100" bIns="38100" anchor="ctr">
              <a:spAutoFit/>
            </a:bodyPr>
            <a:lstStyle>
              <a:lvl1pPr defTabSz="825500">
                <a:defRPr>
                  <a:solidFill>
                    <a:schemeClr val="tx1"/>
                  </a:solidFill>
                  <a:latin typeface="Arial" panose="020B0604020202020204" pitchFamily="34" charset="0"/>
                  <a:ea typeface="微软雅黑" panose="020B0503020204020204" pitchFamily="34" charset="-122"/>
                </a:defRPr>
              </a:lvl1pPr>
              <a:lvl2pPr marL="742950" indent="-285750" defTabSz="825500">
                <a:defRPr>
                  <a:solidFill>
                    <a:schemeClr val="tx1"/>
                  </a:solidFill>
                  <a:latin typeface="Arial" panose="020B0604020202020204" pitchFamily="34" charset="0"/>
                  <a:ea typeface="微软雅黑" panose="020B0503020204020204" pitchFamily="34" charset="-122"/>
                </a:defRPr>
              </a:lvl2pPr>
              <a:lvl3pPr marL="1143000" indent="-228600" defTabSz="825500">
                <a:defRPr>
                  <a:solidFill>
                    <a:schemeClr val="tx1"/>
                  </a:solidFill>
                  <a:latin typeface="Arial" panose="020B0604020202020204" pitchFamily="34" charset="0"/>
                  <a:ea typeface="微软雅黑" panose="020B0503020204020204" pitchFamily="34" charset="-122"/>
                </a:defRPr>
              </a:lvl3pPr>
              <a:lvl4pPr marL="1600200" indent="-228600" defTabSz="825500">
                <a:defRPr>
                  <a:solidFill>
                    <a:schemeClr val="tx1"/>
                  </a:solidFill>
                  <a:latin typeface="Arial" panose="020B0604020202020204" pitchFamily="34" charset="0"/>
                  <a:ea typeface="微软雅黑" panose="020B0503020204020204" pitchFamily="34" charset="-122"/>
                </a:defRPr>
              </a:lvl4pPr>
              <a:lvl5pPr marL="2057400" indent="-228600" defTabSz="825500">
                <a:defRPr>
                  <a:solidFill>
                    <a:schemeClr val="tx1"/>
                  </a:solidFill>
                  <a:latin typeface="Arial" panose="020B0604020202020204" pitchFamily="34" charset="0"/>
                  <a:ea typeface="微软雅黑" panose="020B0503020204020204" pitchFamily="34" charset="-122"/>
                </a:defRPr>
              </a:lvl5pPr>
              <a:lvl6pPr marL="25146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a:endParaRPr lang="ru-RU" altLang="zh-CN" sz="2000">
                <a:solidFill>
                  <a:srgbClr val="74808C"/>
                </a:solidFill>
                <a:latin typeface="Poppins"/>
                <a:ea typeface="Poppins"/>
                <a:cs typeface="Poppins"/>
                <a:sym typeface="Poppins"/>
              </a:endParaRPr>
            </a:p>
          </p:txBody>
        </p:sp>
        <p:sp>
          <p:nvSpPr>
            <p:cNvPr id="83" name="Скругленный прямоугольник 36"/>
            <p:cNvSpPr>
              <a:spLocks noChangeArrowheads="1"/>
            </p:cNvSpPr>
            <p:nvPr/>
          </p:nvSpPr>
          <p:spPr bwMode="auto">
            <a:xfrm>
              <a:off x="7941830" y="3673436"/>
              <a:ext cx="1215671" cy="323165"/>
            </a:xfrm>
            <a:prstGeom prst="roundRect">
              <a:avLst>
                <a:gd name="adj" fmla="val 5329"/>
              </a:avLst>
            </a:prstGeom>
            <a:solidFill>
              <a:srgbClr val="00CC99"/>
            </a:solidFill>
            <a:ln>
              <a:noFill/>
            </a:ln>
            <a:effectLst>
              <a:outerShdw blurRad="50800" dist="38100" dir="5400000" algn="t" rotWithShape="0">
                <a:prstClr val="black">
                  <a:alpha val="40000"/>
                </a:prstClr>
              </a:outerShdw>
            </a:effectLst>
          </p:spPr>
          <p:txBody>
            <a:bodyPr wrap="square" lIns="38100" tIns="38100" rIns="38100" bIns="38100" anchor="ctr">
              <a:spAutoFit/>
            </a:bodyPr>
            <a:lstStyle>
              <a:lvl1pPr defTabSz="825500">
                <a:defRPr>
                  <a:solidFill>
                    <a:schemeClr val="tx1"/>
                  </a:solidFill>
                  <a:latin typeface="Arial" panose="020B0604020202020204" pitchFamily="34" charset="0"/>
                  <a:ea typeface="微软雅黑" panose="020B0503020204020204" pitchFamily="34" charset="-122"/>
                </a:defRPr>
              </a:lvl1pPr>
              <a:lvl2pPr marL="742950" indent="-285750" defTabSz="825500">
                <a:defRPr>
                  <a:solidFill>
                    <a:schemeClr val="tx1"/>
                  </a:solidFill>
                  <a:latin typeface="Arial" panose="020B0604020202020204" pitchFamily="34" charset="0"/>
                  <a:ea typeface="微软雅黑" panose="020B0503020204020204" pitchFamily="34" charset="-122"/>
                </a:defRPr>
              </a:lvl2pPr>
              <a:lvl3pPr marL="1143000" indent="-228600" defTabSz="825500">
                <a:defRPr>
                  <a:solidFill>
                    <a:schemeClr val="tx1"/>
                  </a:solidFill>
                  <a:latin typeface="Arial" panose="020B0604020202020204" pitchFamily="34" charset="0"/>
                  <a:ea typeface="微软雅黑" panose="020B0503020204020204" pitchFamily="34" charset="-122"/>
                </a:defRPr>
              </a:lvl3pPr>
              <a:lvl4pPr marL="1600200" indent="-228600" defTabSz="825500">
                <a:defRPr>
                  <a:solidFill>
                    <a:schemeClr val="tx1"/>
                  </a:solidFill>
                  <a:latin typeface="Arial" panose="020B0604020202020204" pitchFamily="34" charset="0"/>
                  <a:ea typeface="微软雅黑" panose="020B0503020204020204" pitchFamily="34" charset="-122"/>
                </a:defRPr>
              </a:lvl4pPr>
              <a:lvl5pPr marL="2057400" indent="-228600" defTabSz="825500">
                <a:defRPr>
                  <a:solidFill>
                    <a:schemeClr val="tx1"/>
                  </a:solidFill>
                  <a:latin typeface="Arial" panose="020B0604020202020204" pitchFamily="34" charset="0"/>
                  <a:ea typeface="微软雅黑" panose="020B0503020204020204" pitchFamily="34" charset="-122"/>
                </a:defRPr>
              </a:lvl5pPr>
              <a:lvl6pPr marL="25146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a:endParaRPr lang="ru-RU" altLang="zh-CN" sz="2000">
                <a:solidFill>
                  <a:srgbClr val="74808C"/>
                </a:solidFill>
                <a:latin typeface="Poppins"/>
                <a:ea typeface="Poppins"/>
                <a:cs typeface="Poppins"/>
                <a:sym typeface="Poppins"/>
              </a:endParaRPr>
            </a:p>
          </p:txBody>
        </p:sp>
        <p:sp>
          <p:nvSpPr>
            <p:cNvPr id="84" name="Скругленный прямоугольник 40"/>
            <p:cNvSpPr>
              <a:spLocks noChangeArrowheads="1"/>
            </p:cNvSpPr>
            <p:nvPr/>
          </p:nvSpPr>
          <p:spPr bwMode="auto">
            <a:xfrm>
              <a:off x="9386474" y="3652180"/>
              <a:ext cx="1215672" cy="323165"/>
            </a:xfrm>
            <a:prstGeom prst="roundRect">
              <a:avLst>
                <a:gd name="adj" fmla="val 5329"/>
              </a:avLst>
            </a:prstGeom>
            <a:solidFill>
              <a:srgbClr val="00CC99"/>
            </a:solidFill>
            <a:ln>
              <a:noFill/>
            </a:ln>
            <a:effectLst>
              <a:outerShdw blurRad="50800" dist="38100" dir="5400000" algn="t" rotWithShape="0">
                <a:prstClr val="black">
                  <a:alpha val="40000"/>
                </a:prstClr>
              </a:outerShdw>
            </a:effectLst>
          </p:spPr>
          <p:txBody>
            <a:bodyPr wrap="square" lIns="38100" tIns="38100" rIns="38100" bIns="38100" anchor="ctr">
              <a:spAutoFit/>
            </a:bodyPr>
            <a:lstStyle>
              <a:lvl1pPr defTabSz="825500">
                <a:defRPr>
                  <a:solidFill>
                    <a:schemeClr val="tx1"/>
                  </a:solidFill>
                  <a:latin typeface="Arial" panose="020B0604020202020204" pitchFamily="34" charset="0"/>
                  <a:ea typeface="微软雅黑" panose="020B0503020204020204" pitchFamily="34" charset="-122"/>
                </a:defRPr>
              </a:lvl1pPr>
              <a:lvl2pPr marL="742950" indent="-285750" defTabSz="825500">
                <a:defRPr>
                  <a:solidFill>
                    <a:schemeClr val="tx1"/>
                  </a:solidFill>
                  <a:latin typeface="Arial" panose="020B0604020202020204" pitchFamily="34" charset="0"/>
                  <a:ea typeface="微软雅黑" panose="020B0503020204020204" pitchFamily="34" charset="-122"/>
                </a:defRPr>
              </a:lvl2pPr>
              <a:lvl3pPr marL="1143000" indent="-228600" defTabSz="825500">
                <a:defRPr>
                  <a:solidFill>
                    <a:schemeClr val="tx1"/>
                  </a:solidFill>
                  <a:latin typeface="Arial" panose="020B0604020202020204" pitchFamily="34" charset="0"/>
                  <a:ea typeface="微软雅黑" panose="020B0503020204020204" pitchFamily="34" charset="-122"/>
                </a:defRPr>
              </a:lvl3pPr>
              <a:lvl4pPr marL="1600200" indent="-228600" defTabSz="825500">
                <a:defRPr>
                  <a:solidFill>
                    <a:schemeClr val="tx1"/>
                  </a:solidFill>
                  <a:latin typeface="Arial" panose="020B0604020202020204" pitchFamily="34" charset="0"/>
                  <a:ea typeface="微软雅黑" panose="020B0503020204020204" pitchFamily="34" charset="-122"/>
                </a:defRPr>
              </a:lvl4pPr>
              <a:lvl5pPr marL="2057400" indent="-228600" defTabSz="825500">
                <a:defRPr>
                  <a:solidFill>
                    <a:schemeClr val="tx1"/>
                  </a:solidFill>
                  <a:latin typeface="Arial" panose="020B0604020202020204" pitchFamily="34" charset="0"/>
                  <a:ea typeface="微软雅黑" panose="020B0503020204020204" pitchFamily="34" charset="-122"/>
                </a:defRPr>
              </a:lvl5pPr>
              <a:lvl6pPr marL="25146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defTabSz="8255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eaLnBrk="1"/>
              <a:endParaRPr lang="ru-RU" altLang="zh-CN" sz="2000">
                <a:solidFill>
                  <a:srgbClr val="74808C"/>
                </a:solidFill>
                <a:latin typeface="Poppins"/>
                <a:ea typeface="Poppins"/>
                <a:cs typeface="Poppins"/>
                <a:sym typeface="Poppins"/>
              </a:endParaRPr>
            </a:p>
          </p:txBody>
        </p:sp>
        <p:sp>
          <p:nvSpPr>
            <p:cNvPr id="93" name="文本框 92"/>
            <p:cNvSpPr txBox="1"/>
            <p:nvPr/>
          </p:nvSpPr>
          <p:spPr>
            <a:xfrm>
              <a:off x="2248380" y="3445825"/>
              <a:ext cx="1396175" cy="307777"/>
            </a:xfrm>
            <a:prstGeom prst="rect">
              <a:avLst/>
            </a:prstGeom>
            <a:noFill/>
          </p:spPr>
          <p:txBody>
            <a:bodyPr wrap="squar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r>
                <a:rPr lang="zh-CN" altLang="en-US" sz="1400" b="1" dirty="0">
                  <a:solidFill>
                    <a:schemeClr val="bg1"/>
                  </a:solidFill>
                  <a:effectLst>
                    <a:outerShdw blurRad="50800" dist="38100" dir="5400000" algn="t" rotWithShape="0">
                      <a:prstClr val="black">
                        <a:alpha val="40000"/>
                      </a:prstClr>
                    </a:outerShdw>
                  </a:effectLst>
                  <a:latin typeface="微软雅黑" panose="020B0503020204020204" pitchFamily="34" charset="-122"/>
                </a:rPr>
                <a:t>业务部</a:t>
              </a:r>
              <a:endParaRPr lang="zh-CN" altLang="en-US" sz="1400" b="1" dirty="0">
                <a:solidFill>
                  <a:schemeClr val="bg1"/>
                </a:solidFill>
                <a:effectLst>
                  <a:outerShdw blurRad="50800" dist="38100" dir="5400000" algn="t" rotWithShape="0">
                    <a:prstClr val="black">
                      <a:alpha val="40000"/>
                    </a:prstClr>
                  </a:outerShdw>
                </a:effectLst>
                <a:latin typeface="微软雅黑" panose="020B0503020204020204" pitchFamily="34" charset="-122"/>
              </a:endParaRPr>
            </a:p>
          </p:txBody>
        </p:sp>
        <p:sp>
          <p:nvSpPr>
            <p:cNvPr id="94" name="文本框 93"/>
            <p:cNvSpPr txBox="1"/>
            <p:nvPr/>
          </p:nvSpPr>
          <p:spPr>
            <a:xfrm>
              <a:off x="5399531" y="3611385"/>
              <a:ext cx="1396175" cy="307777"/>
            </a:xfrm>
            <a:prstGeom prst="rect">
              <a:avLst/>
            </a:prstGeom>
            <a:noFill/>
          </p:spPr>
          <p:txBody>
            <a:bodyPr wrap="square">
              <a:spAutoFit/>
            </a:bodyPr>
            <a:lstStyle/>
            <a:p>
              <a:pPr algn="ctr" fontAlgn="auto">
                <a:spcBef>
                  <a:spcPts val="0"/>
                </a:spcBef>
                <a:spcAft>
                  <a:spcPts val="0"/>
                </a:spcAft>
                <a:defRPr/>
              </a:pPr>
              <a:r>
                <a:rPr lang="zh-CN" altLang="en-US" sz="1400" b="1" dirty="0">
                  <a:solidFill>
                    <a:schemeClr val="bg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行政部</a:t>
              </a:r>
              <a:endParaRPr lang="zh-CN" altLang="en-US" sz="1400" b="1" dirty="0">
                <a:solidFill>
                  <a:schemeClr val="bg1"/>
                </a:soli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95" name="文本框 94"/>
            <p:cNvSpPr txBox="1"/>
            <p:nvPr/>
          </p:nvSpPr>
          <p:spPr>
            <a:xfrm>
              <a:off x="7852594" y="3688824"/>
              <a:ext cx="1396175" cy="307777"/>
            </a:xfrm>
            <a:prstGeom prst="rect">
              <a:avLst/>
            </a:prstGeom>
            <a:noFill/>
          </p:spPr>
          <p:txBody>
            <a:bodyPr wrap="squar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r>
                <a:rPr lang="zh-CN" altLang="en-US" sz="1400" b="1" dirty="0">
                  <a:solidFill>
                    <a:schemeClr val="bg1"/>
                  </a:solidFill>
                  <a:effectLst>
                    <a:outerShdw blurRad="50800" dist="38100" dir="5400000" algn="t" rotWithShape="0">
                      <a:prstClr val="black">
                        <a:alpha val="40000"/>
                      </a:prstClr>
                    </a:outerShdw>
                  </a:effectLst>
                  <a:latin typeface="微软雅黑" panose="020B0503020204020204" pitchFamily="34" charset="-122"/>
                </a:rPr>
                <a:t>技术服务部</a:t>
              </a:r>
              <a:endParaRPr lang="zh-CN" altLang="en-US" sz="1400" b="1" dirty="0">
                <a:solidFill>
                  <a:schemeClr val="bg1"/>
                </a:solidFill>
                <a:effectLst>
                  <a:outerShdw blurRad="50800" dist="38100" dir="5400000" algn="t" rotWithShape="0">
                    <a:prstClr val="black">
                      <a:alpha val="40000"/>
                    </a:prstClr>
                  </a:outerShdw>
                </a:effectLst>
                <a:latin typeface="微软雅黑" panose="020B0503020204020204" pitchFamily="34" charset="-122"/>
              </a:endParaRPr>
            </a:p>
          </p:txBody>
        </p:sp>
        <p:sp>
          <p:nvSpPr>
            <p:cNvPr id="96" name="文本框 95"/>
            <p:cNvSpPr txBox="1"/>
            <p:nvPr/>
          </p:nvSpPr>
          <p:spPr>
            <a:xfrm>
              <a:off x="9285082" y="3676992"/>
              <a:ext cx="1396175" cy="307777"/>
            </a:xfrm>
            <a:prstGeom prst="rect">
              <a:avLst/>
            </a:prstGeom>
            <a:noFill/>
          </p:spPr>
          <p:txBody>
            <a:bodyPr wrap="squar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a:r>
                <a:rPr lang="zh-CN" altLang="en-US" sz="1400" b="1" dirty="0">
                  <a:solidFill>
                    <a:schemeClr val="bg1"/>
                  </a:solidFill>
                  <a:effectLst>
                    <a:outerShdw blurRad="50800" dist="38100" dir="5400000" algn="t" rotWithShape="0">
                      <a:prstClr val="black">
                        <a:alpha val="40000"/>
                      </a:prstClr>
                    </a:outerShdw>
                  </a:effectLst>
                  <a:latin typeface="微软雅黑" panose="020B0503020204020204" pitchFamily="34" charset="-122"/>
                </a:rPr>
                <a:t>营销部</a:t>
              </a:r>
              <a:endParaRPr lang="zh-CN" altLang="en-US" sz="1400" b="1" dirty="0">
                <a:solidFill>
                  <a:schemeClr val="bg1"/>
                </a:solidFill>
                <a:effectLst>
                  <a:outerShdw blurRad="50800" dist="38100" dir="5400000" algn="t" rotWithShape="0">
                    <a:prstClr val="black">
                      <a:alpha val="40000"/>
                    </a:prstClr>
                  </a:outerShdw>
                </a:effectLst>
                <a:latin typeface="微软雅黑" panose="020B0503020204020204" pitchFamily="34" charset="-122"/>
              </a:endParaRPr>
            </a:p>
          </p:txBody>
        </p:sp>
        <p:sp>
          <p:nvSpPr>
            <p:cNvPr id="106" name="圆角矩形 105"/>
            <p:cNvSpPr/>
            <p:nvPr/>
          </p:nvSpPr>
          <p:spPr>
            <a:xfrm>
              <a:off x="2157298"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07" name="圆角矩形 106"/>
            <p:cNvSpPr/>
            <p:nvPr/>
          </p:nvSpPr>
          <p:spPr>
            <a:xfrm>
              <a:off x="2742359"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08" name="圆角矩形 107"/>
            <p:cNvSpPr/>
            <p:nvPr/>
          </p:nvSpPr>
          <p:spPr>
            <a:xfrm>
              <a:off x="3296306"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09" name="圆角矩形 108"/>
            <p:cNvSpPr/>
            <p:nvPr/>
          </p:nvSpPr>
          <p:spPr>
            <a:xfrm>
              <a:off x="4844920"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0" name="圆角矩形 109"/>
            <p:cNvSpPr/>
            <p:nvPr/>
          </p:nvSpPr>
          <p:spPr>
            <a:xfrm>
              <a:off x="5380164"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1" name="圆角矩形 110"/>
            <p:cNvSpPr/>
            <p:nvPr/>
          </p:nvSpPr>
          <p:spPr>
            <a:xfrm>
              <a:off x="5915408"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2" name="圆角矩形 111"/>
            <p:cNvSpPr/>
            <p:nvPr/>
          </p:nvSpPr>
          <p:spPr>
            <a:xfrm>
              <a:off x="6450653"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3" name="圆角矩形 112"/>
            <p:cNvSpPr/>
            <p:nvPr/>
          </p:nvSpPr>
          <p:spPr>
            <a:xfrm>
              <a:off x="6985898"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4" name="圆角矩形 113"/>
            <p:cNvSpPr/>
            <p:nvPr/>
          </p:nvSpPr>
          <p:spPr>
            <a:xfrm>
              <a:off x="7723637"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5" name="圆角矩形 114"/>
            <p:cNvSpPr/>
            <p:nvPr/>
          </p:nvSpPr>
          <p:spPr>
            <a:xfrm>
              <a:off x="8308698"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6" name="圆角矩形 115"/>
            <p:cNvSpPr/>
            <p:nvPr/>
          </p:nvSpPr>
          <p:spPr>
            <a:xfrm>
              <a:off x="8862645"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7" name="圆角矩形 116"/>
            <p:cNvSpPr/>
            <p:nvPr/>
          </p:nvSpPr>
          <p:spPr>
            <a:xfrm>
              <a:off x="9374283"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8" name="圆角矩形 117"/>
            <p:cNvSpPr/>
            <p:nvPr/>
          </p:nvSpPr>
          <p:spPr>
            <a:xfrm>
              <a:off x="9959344"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sp>
          <p:nvSpPr>
            <p:cNvPr id="119" name="圆角矩形 118"/>
            <p:cNvSpPr/>
            <p:nvPr/>
          </p:nvSpPr>
          <p:spPr>
            <a:xfrm>
              <a:off x="10513291" y="4643901"/>
              <a:ext cx="362084" cy="1303542"/>
            </a:xfrm>
            <a:prstGeom prst="roundRect">
              <a:avLst/>
            </a:prstGeom>
            <a:solidFill>
              <a:srgbClr val="009999"/>
            </a:solidFill>
            <a:ln>
              <a:noFill/>
            </a:ln>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1600" b="1" dirty="0" smtClean="0">
                  <a:latin typeface="微软雅黑" panose="020B0503020204020204" pitchFamily="34" charset="-122"/>
                  <a:ea typeface="微软雅黑" panose="020B0503020204020204" pitchFamily="34" charset="-122"/>
                </a:rPr>
                <a:t>部门一</a:t>
              </a:r>
              <a:endParaRPr lang="zh-CN" altLang="en-US" sz="16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4000">
        <p15:prstTrans prst="wind"/>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4" name="组合 3"/>
          <p:cNvGrpSpPr/>
          <p:nvPr/>
        </p:nvGrpSpPr>
        <p:grpSpPr>
          <a:xfrm>
            <a:off x="753069" y="122778"/>
            <a:ext cx="4973649" cy="639545"/>
            <a:chOff x="737452" y="1875768"/>
            <a:chExt cx="4973649" cy="639545"/>
          </a:xfrm>
        </p:grpSpPr>
        <p:sp>
          <p:nvSpPr>
            <p:cNvPr id="5"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公司概况</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Company profile</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7" name="组合 6"/>
            <p:cNvGrpSpPr/>
            <p:nvPr/>
          </p:nvGrpSpPr>
          <p:grpSpPr>
            <a:xfrm>
              <a:off x="737452" y="2010377"/>
              <a:ext cx="376950" cy="376950"/>
              <a:chOff x="304238" y="1853502"/>
              <a:chExt cx="376950" cy="376950"/>
            </a:xfrm>
          </p:grpSpPr>
          <p:sp>
            <p:nvSpPr>
              <p:cNvPr id="8" name="椭圆 7"/>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9" name="图片 8"/>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10" name="等腰三角形 9"/>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rot="10800000">
            <a:off x="3739652" y="1140823"/>
            <a:ext cx="4712694" cy="877618"/>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4" name="矩形 13"/>
          <p:cNvSpPr/>
          <p:nvPr/>
        </p:nvSpPr>
        <p:spPr>
          <a:xfrm>
            <a:off x="3783839" y="1225689"/>
            <a:ext cx="4624321" cy="707886"/>
          </a:xfrm>
          <a:prstGeom prst="rect">
            <a:avLst/>
          </a:prstGeom>
        </p:spPr>
        <p:txBody>
          <a:bodyPr wrap="square">
            <a:spAutoFit/>
          </a:bodyPr>
          <a:lstStyle/>
          <a:p>
            <a:pPr algn="ctr">
              <a:spcAft>
                <a:spcPts val="0"/>
              </a:spcAft>
            </a:pPr>
            <a:r>
              <a:rPr lang="zh-CN" altLang="en-US" sz="4000"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一条龙产业链</a:t>
            </a:r>
            <a:endParaRPr lang="zh-CN" altLang="en-US" sz="40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nvGrpSpPr>
          <p:cNvPr id="20" name="组合 19"/>
          <p:cNvGrpSpPr/>
          <p:nvPr/>
        </p:nvGrpSpPr>
        <p:grpSpPr>
          <a:xfrm>
            <a:off x="3868666" y="2657340"/>
            <a:ext cx="1513768" cy="1421066"/>
            <a:chOff x="1176192" y="1822849"/>
            <a:chExt cx="2474954" cy="2323390"/>
          </a:xfrm>
        </p:grpSpPr>
        <p:sp>
          <p:nvSpPr>
            <p:cNvPr id="16" name="菱形 15"/>
            <p:cNvSpPr/>
            <p:nvPr/>
          </p:nvSpPr>
          <p:spPr>
            <a:xfrm>
              <a:off x="1176192" y="1822849"/>
              <a:ext cx="2323390" cy="2323390"/>
            </a:xfrm>
            <a:prstGeom prst="diamond">
              <a:avLst/>
            </a:prstGeom>
            <a:solidFill>
              <a:srgbClr val="009999"/>
            </a:solid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菱形 17"/>
            <p:cNvSpPr/>
            <p:nvPr/>
          </p:nvSpPr>
          <p:spPr>
            <a:xfrm>
              <a:off x="1327756" y="1822849"/>
              <a:ext cx="2323390" cy="2323390"/>
            </a:xfrm>
            <a:prstGeom prst="diamond">
              <a:avLst/>
            </a:prstGeom>
            <a:solidFill>
              <a:srgbClr val="00A29E">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rotWithShape="1">
            <a:blip r:embed="rId4" cstate="email">
              <a:biLevel thresh="25000"/>
            </a:blip>
            <a:srcRect/>
            <a:stretch>
              <a:fillRect/>
            </a:stretch>
          </p:blipFill>
          <p:spPr>
            <a:xfrm>
              <a:off x="1722808" y="2383681"/>
              <a:ext cx="1230158" cy="1034870"/>
            </a:xfrm>
            <a:prstGeom prst="rect">
              <a:avLst/>
            </a:prstGeom>
          </p:spPr>
        </p:pic>
      </p:grpSp>
      <p:grpSp>
        <p:nvGrpSpPr>
          <p:cNvPr id="21" name="组合 20"/>
          <p:cNvGrpSpPr/>
          <p:nvPr/>
        </p:nvGrpSpPr>
        <p:grpSpPr>
          <a:xfrm>
            <a:off x="1202382" y="2657340"/>
            <a:ext cx="1499798" cy="1407951"/>
            <a:chOff x="1176192" y="1822849"/>
            <a:chExt cx="2474954" cy="2323390"/>
          </a:xfrm>
        </p:grpSpPr>
        <p:sp>
          <p:nvSpPr>
            <p:cNvPr id="22" name="菱形 21"/>
            <p:cNvSpPr/>
            <p:nvPr/>
          </p:nvSpPr>
          <p:spPr>
            <a:xfrm>
              <a:off x="1176192" y="1822849"/>
              <a:ext cx="2323390" cy="2323390"/>
            </a:xfrm>
            <a:prstGeom prst="diamond">
              <a:avLst/>
            </a:prstGeom>
            <a:solidFill>
              <a:srgbClr val="33CCCC"/>
            </a:solid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p:cNvSpPr/>
            <p:nvPr/>
          </p:nvSpPr>
          <p:spPr>
            <a:xfrm>
              <a:off x="1327756" y="1822849"/>
              <a:ext cx="2323390" cy="2323390"/>
            </a:xfrm>
            <a:prstGeom prst="diamond">
              <a:avLst/>
            </a:prstGeom>
            <a:solidFill>
              <a:srgbClr val="00206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rotWithShape="1">
            <a:blip r:embed="rId5" cstate="email">
              <a:biLevel thresh="25000"/>
            </a:blip>
            <a:srcRect/>
            <a:stretch>
              <a:fillRect/>
            </a:stretch>
          </p:blipFill>
          <p:spPr>
            <a:xfrm>
              <a:off x="1733153" y="2354174"/>
              <a:ext cx="1272083" cy="1070140"/>
            </a:xfrm>
            <a:prstGeom prst="rect">
              <a:avLst/>
            </a:prstGeom>
          </p:spPr>
        </p:pic>
      </p:grpSp>
      <p:grpSp>
        <p:nvGrpSpPr>
          <p:cNvPr id="33" name="组合 32"/>
          <p:cNvGrpSpPr/>
          <p:nvPr/>
        </p:nvGrpSpPr>
        <p:grpSpPr>
          <a:xfrm>
            <a:off x="6548920" y="2657340"/>
            <a:ext cx="1513768" cy="1421066"/>
            <a:chOff x="1176192" y="1822849"/>
            <a:chExt cx="2474954" cy="2323390"/>
          </a:xfrm>
        </p:grpSpPr>
        <p:sp>
          <p:nvSpPr>
            <p:cNvPr id="34" name="菱形 33"/>
            <p:cNvSpPr/>
            <p:nvPr/>
          </p:nvSpPr>
          <p:spPr>
            <a:xfrm>
              <a:off x="1176192" y="1822849"/>
              <a:ext cx="2323390" cy="2323390"/>
            </a:xfrm>
            <a:prstGeom prst="diamond">
              <a:avLst/>
            </a:prstGeom>
            <a:solidFill>
              <a:srgbClr val="92D050"/>
            </a:solid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菱形 34"/>
            <p:cNvSpPr/>
            <p:nvPr/>
          </p:nvSpPr>
          <p:spPr>
            <a:xfrm>
              <a:off x="1327756" y="1822849"/>
              <a:ext cx="2323390" cy="2323390"/>
            </a:xfrm>
            <a:prstGeom prst="diamond">
              <a:avLst/>
            </a:prstGeom>
            <a:solidFill>
              <a:srgbClr val="92D05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rotWithShape="1">
            <a:blip r:embed="rId6" cstate="email">
              <a:biLevel thresh="25000"/>
            </a:blip>
            <a:srcRect/>
            <a:stretch>
              <a:fillRect/>
            </a:stretch>
          </p:blipFill>
          <p:spPr>
            <a:xfrm>
              <a:off x="1722808" y="2383681"/>
              <a:ext cx="1230158" cy="1034870"/>
            </a:xfrm>
            <a:prstGeom prst="rect">
              <a:avLst/>
            </a:prstGeom>
          </p:spPr>
        </p:pic>
      </p:grpSp>
      <p:grpSp>
        <p:nvGrpSpPr>
          <p:cNvPr id="37" name="组合 36"/>
          <p:cNvGrpSpPr/>
          <p:nvPr/>
        </p:nvGrpSpPr>
        <p:grpSpPr>
          <a:xfrm>
            <a:off x="9224762" y="2657340"/>
            <a:ext cx="1499798" cy="1407951"/>
            <a:chOff x="1176192" y="1822849"/>
            <a:chExt cx="2474954" cy="2323390"/>
          </a:xfrm>
        </p:grpSpPr>
        <p:sp>
          <p:nvSpPr>
            <p:cNvPr id="38" name="菱形 37"/>
            <p:cNvSpPr/>
            <p:nvPr/>
          </p:nvSpPr>
          <p:spPr>
            <a:xfrm>
              <a:off x="1176192" y="1822849"/>
              <a:ext cx="2323390" cy="2323390"/>
            </a:xfrm>
            <a:prstGeom prst="diamond">
              <a:avLst/>
            </a:prstGeom>
            <a:solidFill>
              <a:schemeClr val="accent2">
                <a:lumMod val="75000"/>
              </a:schemeClr>
            </a:solid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菱形 38"/>
            <p:cNvSpPr/>
            <p:nvPr/>
          </p:nvSpPr>
          <p:spPr>
            <a:xfrm>
              <a:off x="1327756" y="1822849"/>
              <a:ext cx="2323390" cy="2323390"/>
            </a:xfrm>
            <a:prstGeom prst="diamond">
              <a:avLst/>
            </a:prstGeom>
            <a:solidFill>
              <a:schemeClr val="accent2">
                <a:lumMod val="7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图片 39"/>
            <p:cNvPicPr>
              <a:picLocks noChangeAspect="1"/>
            </p:cNvPicPr>
            <p:nvPr/>
          </p:nvPicPr>
          <p:blipFill rotWithShape="1">
            <a:blip r:embed="rId7" cstate="email">
              <a:biLevel thresh="25000"/>
            </a:blip>
            <a:srcRect t="-2722"/>
            <a:stretch>
              <a:fillRect/>
            </a:stretch>
          </p:blipFill>
          <p:spPr>
            <a:xfrm>
              <a:off x="1733153" y="2354174"/>
              <a:ext cx="1272083" cy="1070140"/>
            </a:xfrm>
            <a:prstGeom prst="rect">
              <a:avLst/>
            </a:prstGeom>
          </p:spPr>
        </p:pic>
      </p:grpSp>
      <p:sp>
        <p:nvSpPr>
          <p:cNvPr id="42" name="等腰三角形 41"/>
          <p:cNvSpPr/>
          <p:nvPr/>
        </p:nvSpPr>
        <p:spPr>
          <a:xfrm rot="5400000">
            <a:off x="8059279" y="3251523"/>
            <a:ext cx="481514" cy="291004"/>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5400000">
            <a:off x="5379025" y="3251522"/>
            <a:ext cx="481515" cy="29100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5400000">
            <a:off x="2698771" y="3251522"/>
            <a:ext cx="481515" cy="29100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5400000">
            <a:off x="8164249" y="3251523"/>
            <a:ext cx="481514" cy="291004"/>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5400000">
            <a:off x="5483995" y="3251522"/>
            <a:ext cx="481515" cy="29100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5400000">
            <a:off x="2803741" y="3251522"/>
            <a:ext cx="481515" cy="29100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5400000">
            <a:off x="8309751" y="3251523"/>
            <a:ext cx="481514" cy="291004"/>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5400000">
            <a:off x="5629497" y="3251522"/>
            <a:ext cx="481515" cy="29100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5400000">
            <a:off x="2949243" y="3251522"/>
            <a:ext cx="481515" cy="29100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434391" y="4189258"/>
            <a:ext cx="800219" cy="830997"/>
          </a:xfrm>
          <a:prstGeom prst="rect">
            <a:avLst/>
          </a:prstGeom>
        </p:spPr>
        <p:txBody>
          <a:bodyPr wrap="none">
            <a:spAutoFit/>
          </a:bodyPr>
          <a:lstStyle/>
          <a:p>
            <a:r>
              <a:rPr lang="zh-CN" altLang="en-US" sz="4800"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销</a:t>
            </a:r>
            <a:endParaRPr lang="zh-CN" altLang="en-US" sz="4800" dirty="0">
              <a:effectLst>
                <a:outerShdw blurRad="330200" dist="12700" dir="5400000" sx="101000" sy="101000" algn="t" rotWithShape="0">
                  <a:srgbClr val="005426"/>
                </a:outerShdw>
                <a:reflection blurRad="6350" stA="55000" endA="300" endPos="45500" dir="5400000" sy="-100000" algn="bl" rotWithShape="0"/>
              </a:effectLst>
            </a:endParaRPr>
          </a:p>
        </p:txBody>
      </p:sp>
      <p:sp>
        <p:nvSpPr>
          <p:cNvPr id="53" name="矩形 52"/>
          <p:cNvSpPr/>
          <p:nvPr/>
        </p:nvSpPr>
        <p:spPr>
          <a:xfrm>
            <a:off x="4194897" y="4189258"/>
            <a:ext cx="800219" cy="830997"/>
          </a:xfrm>
          <a:prstGeom prst="rect">
            <a:avLst/>
          </a:prstGeom>
        </p:spPr>
        <p:txBody>
          <a:bodyPr wrap="none">
            <a:spAutoFit/>
          </a:bodyPr>
          <a:lstStyle/>
          <a:p>
            <a:r>
              <a:rPr lang="zh-CN" altLang="en-US" sz="48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供</a:t>
            </a:r>
            <a:endParaRPr lang="zh-CN" altLang="en-US" sz="4800" dirty="0">
              <a:effectLst>
                <a:outerShdw blurRad="330200" dist="12700" dir="5400000" sx="101000" sy="101000" algn="t" rotWithShape="0">
                  <a:srgbClr val="005426"/>
                </a:outerShdw>
                <a:reflection blurRad="6350" stA="55000" endA="300" endPos="45500" dir="5400000" sy="-100000" algn="bl" rotWithShape="0"/>
              </a:effectLst>
            </a:endParaRPr>
          </a:p>
        </p:txBody>
      </p:sp>
      <p:sp>
        <p:nvSpPr>
          <p:cNvPr id="54" name="矩形 53"/>
          <p:cNvSpPr/>
          <p:nvPr/>
        </p:nvSpPr>
        <p:spPr>
          <a:xfrm>
            <a:off x="6923485" y="4189258"/>
            <a:ext cx="800219" cy="830997"/>
          </a:xfrm>
          <a:prstGeom prst="rect">
            <a:avLst/>
          </a:prstGeom>
        </p:spPr>
        <p:txBody>
          <a:bodyPr wrap="none">
            <a:spAutoFit/>
          </a:bodyPr>
          <a:lstStyle/>
          <a:p>
            <a:r>
              <a:rPr lang="zh-CN" altLang="en-US" sz="48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产</a:t>
            </a:r>
            <a:endParaRPr lang="zh-CN" altLang="en-US" sz="4800" dirty="0">
              <a:effectLst>
                <a:outerShdw blurRad="330200" dist="12700" dir="5400000" sx="101000" sy="101000" algn="t" rotWithShape="0">
                  <a:srgbClr val="005426"/>
                </a:outerShdw>
                <a:reflection blurRad="6350" stA="55000" endA="300" endPos="45500" dir="5400000" sy="-100000" algn="bl" rotWithShape="0"/>
              </a:effectLst>
            </a:endParaRPr>
          </a:p>
        </p:txBody>
      </p:sp>
      <p:sp>
        <p:nvSpPr>
          <p:cNvPr id="55" name="矩形 54"/>
          <p:cNvSpPr/>
          <p:nvPr/>
        </p:nvSpPr>
        <p:spPr>
          <a:xfrm>
            <a:off x="9581310" y="4189257"/>
            <a:ext cx="800219" cy="830997"/>
          </a:xfrm>
          <a:prstGeom prst="rect">
            <a:avLst/>
          </a:prstGeom>
        </p:spPr>
        <p:txBody>
          <a:bodyPr wrap="none">
            <a:spAutoFit/>
          </a:bodyPr>
          <a:lstStyle/>
          <a:p>
            <a:r>
              <a:rPr lang="zh-CN" altLang="en-US" sz="48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reflection blurRad="6350" stA="55000" endA="300" endPos="45500" dir="5400000" sy="-100000" algn="bl" rotWithShape="0"/>
                </a:effectLst>
                <a:latin typeface="微软雅黑" panose="020B0503020204020204" pitchFamily="34" charset="-122"/>
                <a:ea typeface="微软雅黑" panose="020B0503020204020204" pitchFamily="34" charset="-122"/>
              </a:rPr>
              <a:t>保</a:t>
            </a:r>
            <a:endParaRPr lang="zh-CN" altLang="en-US" sz="48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rotWithShape="1">
          <a:blip r:embed="rId1" cstate="screen"/>
          <a:srcRect/>
          <a:stretch>
            <a:fillRect/>
          </a:stretch>
        </p:blipFill>
        <p:spPr>
          <a:xfrm>
            <a:off x="-8792" y="3664113"/>
            <a:ext cx="12192000" cy="3193887"/>
          </a:xfrm>
          <a:prstGeom prst="rect">
            <a:avLst/>
          </a:prstGeom>
        </p:spPr>
      </p:pic>
      <p:pic>
        <p:nvPicPr>
          <p:cNvPr id="2" name="图片 1"/>
          <p:cNvPicPr>
            <a:picLocks noChangeAspect="1"/>
          </p:cNvPicPr>
          <p:nvPr/>
        </p:nvPicPr>
        <p:blipFill rotWithShape="1">
          <a:blip r:embed="rId2"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公司概况</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Company profile</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3"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10800000">
            <a:off x="3739652" y="1070203"/>
            <a:ext cx="4712694" cy="717179"/>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3" name="矩形 12"/>
          <p:cNvSpPr/>
          <p:nvPr/>
        </p:nvSpPr>
        <p:spPr>
          <a:xfrm>
            <a:off x="3775047" y="1063470"/>
            <a:ext cx="4624321" cy="707886"/>
          </a:xfrm>
          <a:prstGeom prst="rect">
            <a:avLst/>
          </a:prstGeom>
        </p:spPr>
        <p:txBody>
          <a:bodyPr wrap="square">
            <a:spAutoFit/>
          </a:bodyPr>
          <a:lstStyle/>
          <a:p>
            <a:pPr algn="ctr">
              <a:spcAft>
                <a:spcPts val="0"/>
              </a:spcAft>
            </a:pPr>
            <a:r>
              <a:rPr lang="zh-CN" altLang="en-US" sz="4000" b="1" dirty="0">
                <a:ln w="11430"/>
                <a:blipFill dpi="0" rotWithShape="1">
                  <a:blip r:embed="rId4">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质量方针</a:t>
            </a:r>
            <a:endParaRPr lang="zh-CN" altLang="en-US" sz="4000" b="1" dirty="0">
              <a:ln w="11430"/>
              <a:blipFill dpi="0" rotWithShape="1">
                <a:blip r:embed="rId4">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1480822" y="1878141"/>
            <a:ext cx="9212778" cy="2800767"/>
          </a:xfrm>
          <a:prstGeom prst="rect">
            <a:avLst/>
          </a:prstGeom>
        </p:spPr>
        <p:txBody>
          <a:bodyPr wrap="none">
            <a:spAutoFit/>
            <a:scene3d>
              <a:camera prst="perspectiveFront"/>
              <a:lightRig rig="threePt" dir="t"/>
            </a:scene3d>
            <a:sp3d extrusionH="762000">
              <a:contourClr>
                <a:srgbClr val="009999"/>
              </a:contourClr>
            </a:sp3d>
          </a:bodyPr>
          <a:lstStyle/>
          <a:p>
            <a:pPr algn="ctr" fontAlgn="base">
              <a:spcBef>
                <a:spcPct val="0"/>
              </a:spcBef>
            </a:pPr>
            <a:r>
              <a:rPr lang="zh-CN" altLang="zh-CN" sz="8800"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rPr>
              <a:t>精心制造卓越产品</a:t>
            </a:r>
            <a:endParaRPr lang="en-US" altLang="zh-CN" sz="8800"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endParaRPr>
          </a:p>
          <a:p>
            <a:pPr algn="ctr" fontAlgn="base">
              <a:spcBef>
                <a:spcPct val="0"/>
              </a:spcBef>
            </a:pPr>
            <a:r>
              <a:rPr lang="zh-CN" altLang="zh-CN" sz="8800"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rPr>
              <a:t>诚挚提供优良服务</a:t>
            </a:r>
            <a:endParaRPr lang="zh-CN" altLang="en-US" sz="8800"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4000">
        <p15:prstTrans prst="drap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8792" y="3664113"/>
            <a:ext cx="12192000" cy="3193887"/>
          </a:xfrm>
          <a:prstGeom prst="rect">
            <a:avLst/>
          </a:prstGeom>
        </p:spPr>
      </p:pic>
      <p:pic>
        <p:nvPicPr>
          <p:cNvPr id="3" name="图片 2"/>
          <p:cNvPicPr>
            <a:picLocks noChangeAspect="1"/>
          </p:cNvPicPr>
          <p:nvPr/>
        </p:nvPicPr>
        <p:blipFill rotWithShape="1">
          <a:blip r:embed="rId2" cstate="email"/>
          <a:srcRect/>
          <a:stretch>
            <a:fillRect/>
          </a:stretch>
        </p:blipFill>
        <p:spPr>
          <a:xfrm>
            <a:off x="-8792" y="451652"/>
            <a:ext cx="7442482" cy="445163"/>
          </a:xfrm>
          <a:prstGeom prst="rect">
            <a:avLst/>
          </a:prstGeom>
          <a:effectLst>
            <a:softEdge rad="63500"/>
          </a:effectLst>
        </p:spPr>
      </p:pic>
      <p:grpSp>
        <p:nvGrpSpPr>
          <p:cNvPr id="4" name="组合 3"/>
          <p:cNvGrpSpPr/>
          <p:nvPr/>
        </p:nvGrpSpPr>
        <p:grpSpPr>
          <a:xfrm>
            <a:off x="753069" y="122778"/>
            <a:ext cx="4973649" cy="639545"/>
            <a:chOff x="737452" y="1875768"/>
            <a:chExt cx="4973649" cy="639545"/>
          </a:xfrm>
        </p:grpSpPr>
        <p:sp>
          <p:nvSpPr>
            <p:cNvPr id="5"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公司概况</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Company profile</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7" name="组合 6"/>
            <p:cNvGrpSpPr/>
            <p:nvPr/>
          </p:nvGrpSpPr>
          <p:grpSpPr>
            <a:xfrm>
              <a:off x="737452" y="2010377"/>
              <a:ext cx="376950" cy="376950"/>
              <a:chOff x="304238" y="1853502"/>
              <a:chExt cx="376950" cy="376950"/>
            </a:xfrm>
          </p:grpSpPr>
          <p:sp>
            <p:nvSpPr>
              <p:cNvPr id="8" name="椭圆 7"/>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9" name="图片 8"/>
              <p:cNvPicPr>
                <a:picLocks noChangeAspect="1"/>
              </p:cNvPicPr>
              <p:nvPr/>
            </p:nvPicPr>
            <p:blipFill rotWithShape="1">
              <a:blip r:embed="rId3"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10" name="等腰三角形 9"/>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rot="10800000">
            <a:off x="3739652" y="1070203"/>
            <a:ext cx="4712694" cy="717179"/>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4" name="矩形 13"/>
          <p:cNvSpPr/>
          <p:nvPr/>
        </p:nvSpPr>
        <p:spPr>
          <a:xfrm>
            <a:off x="3775047" y="1063470"/>
            <a:ext cx="4624321" cy="707886"/>
          </a:xfrm>
          <a:prstGeom prst="rect">
            <a:avLst/>
          </a:prstGeom>
        </p:spPr>
        <p:txBody>
          <a:bodyPr wrap="square">
            <a:spAutoFit/>
          </a:bodyPr>
          <a:lstStyle/>
          <a:p>
            <a:pPr algn="ctr">
              <a:spcAft>
                <a:spcPts val="0"/>
              </a:spcAft>
            </a:pPr>
            <a:r>
              <a:rPr lang="zh-CN" altLang="en-US" sz="4000" b="1" dirty="0">
                <a:ln w="11430"/>
                <a:blipFill dpi="0" rotWithShape="1">
                  <a:blip r:embed="rId4">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经营方针</a:t>
            </a:r>
            <a:endParaRPr lang="zh-CN" altLang="en-US" sz="4000" b="1" dirty="0">
              <a:ln w="11430"/>
              <a:blipFill dpi="0" rotWithShape="1">
                <a:blip r:embed="rId4">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15" name="矩形 14"/>
          <p:cNvSpPr/>
          <p:nvPr/>
        </p:nvSpPr>
        <p:spPr>
          <a:xfrm>
            <a:off x="-8792" y="2217140"/>
            <a:ext cx="12200792" cy="2123658"/>
          </a:xfrm>
          <a:prstGeom prst="rect">
            <a:avLst/>
          </a:prstGeom>
        </p:spPr>
        <p:txBody>
          <a:bodyPr wrap="square">
            <a:spAutoFit/>
            <a:scene3d>
              <a:camera prst="perspectiveFront"/>
              <a:lightRig rig="threePt" dir="t"/>
            </a:scene3d>
            <a:sp3d extrusionH="762000">
              <a:contourClr>
                <a:srgbClr val="009999"/>
              </a:contourClr>
            </a:sp3d>
          </a:bodyPr>
          <a:lstStyle/>
          <a:p>
            <a:pPr algn="ctr" fontAlgn="base">
              <a:spcBef>
                <a:spcPct val="0"/>
              </a:spcBef>
            </a:pPr>
            <a:r>
              <a:rPr lang="zh-CN" altLang="en-US" sz="6600"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rPr>
              <a:t>以客户为中心  以市场为龙头</a:t>
            </a:r>
            <a:endParaRPr lang="en-US" altLang="zh-CN" sz="6600"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endParaRPr>
          </a:p>
          <a:p>
            <a:pPr algn="ctr" fontAlgn="base">
              <a:spcBef>
                <a:spcPct val="0"/>
              </a:spcBef>
            </a:pPr>
            <a:r>
              <a:rPr lang="zh-CN" altLang="en-US" sz="6600"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rPr>
              <a:t>以科技为先导  以管理为保障</a:t>
            </a:r>
            <a:endParaRPr lang="zh-CN" altLang="en-US" sz="6600"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500" advTm="4000">
        <p15:prstTrans prst="curtains"/>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cstate="screen"/>
          <a:srcRect/>
          <a:stretch>
            <a:fillRect/>
          </a:stretch>
        </p:blipFill>
        <p:spPr>
          <a:xfrm>
            <a:off x="-8792" y="3664113"/>
            <a:ext cx="12192000" cy="3193887"/>
          </a:xfrm>
          <a:prstGeom prst="rect">
            <a:avLst/>
          </a:prstGeom>
        </p:spPr>
      </p:pic>
      <p:sp>
        <p:nvSpPr>
          <p:cNvPr id="17" name="矩形 16"/>
          <p:cNvSpPr/>
          <p:nvPr/>
        </p:nvSpPr>
        <p:spPr>
          <a:xfrm>
            <a:off x="627194" y="2277924"/>
            <a:ext cx="11026410" cy="1446550"/>
          </a:xfrm>
          <a:prstGeom prst="rect">
            <a:avLst/>
          </a:prstGeom>
        </p:spPr>
        <p:txBody>
          <a:bodyPr wrap="square">
            <a:spAutoFit/>
            <a:scene3d>
              <a:camera prst="perspectiveFront"/>
              <a:lightRig rig="threePt" dir="t"/>
            </a:scene3d>
            <a:sp3d extrusionH="762000">
              <a:contourClr>
                <a:srgbClr val="009999"/>
              </a:contourClr>
            </a:sp3d>
          </a:bodyPr>
          <a:lstStyle/>
          <a:p>
            <a:pPr algn="ctr" fontAlgn="base">
              <a:spcBef>
                <a:spcPct val="0"/>
              </a:spcBef>
            </a:pPr>
            <a:r>
              <a:rPr lang="zh-CN" altLang="en-US" sz="8800" b="1" dirty="0" smtClean="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rPr>
              <a:t>务实 高效 开拓 创新</a:t>
            </a:r>
            <a:endParaRPr lang="zh-CN" altLang="en-US" sz="8800" b="1" dirty="0">
              <a:gradFill>
                <a:gsLst>
                  <a:gs pos="0">
                    <a:srgbClr val="FFFFFF"/>
                  </a:gs>
                  <a:gs pos="82000">
                    <a:srgbClr val="0BF1F5"/>
                  </a:gs>
                </a:gsLst>
                <a:lin ang="5400000" scaled="1"/>
              </a:gradFill>
              <a:latin typeface="经典繁毛楷" panose="02010609000101010101" pitchFamily="49" charset="-122"/>
              <a:ea typeface="经典繁毛楷" panose="02010609000101010101" pitchFamily="49" charset="-122"/>
              <a:cs typeface="经典繁毛楷" panose="02010609000101010101" pitchFamily="49" charset="-122"/>
            </a:endParaRPr>
          </a:p>
        </p:txBody>
      </p:sp>
      <p:pic>
        <p:nvPicPr>
          <p:cNvPr id="5" name="图片 4"/>
          <p:cNvPicPr>
            <a:picLocks noChangeAspect="1"/>
          </p:cNvPicPr>
          <p:nvPr/>
        </p:nvPicPr>
        <p:blipFill rotWithShape="1">
          <a:blip r:embed="rId2" cstate="email"/>
          <a:srcRect/>
          <a:stretch>
            <a:fillRect/>
          </a:stretch>
        </p:blipFill>
        <p:spPr>
          <a:xfrm>
            <a:off x="-8792" y="451652"/>
            <a:ext cx="7442482" cy="445163"/>
          </a:xfrm>
          <a:prstGeom prst="rect">
            <a:avLst/>
          </a:prstGeom>
          <a:effectLst>
            <a:softEdge rad="63500"/>
          </a:effectLst>
        </p:spPr>
      </p:pic>
      <p:grpSp>
        <p:nvGrpSpPr>
          <p:cNvPr id="6" name="组合 5"/>
          <p:cNvGrpSpPr/>
          <p:nvPr/>
        </p:nvGrpSpPr>
        <p:grpSpPr>
          <a:xfrm>
            <a:off x="753069" y="122778"/>
            <a:ext cx="4973649" cy="639545"/>
            <a:chOff x="737452" y="1875768"/>
            <a:chExt cx="4973649" cy="639545"/>
          </a:xfrm>
        </p:grpSpPr>
        <p:sp>
          <p:nvSpPr>
            <p:cNvPr id="7"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公司概况</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Company profile</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9" name="组合 8"/>
            <p:cNvGrpSpPr/>
            <p:nvPr/>
          </p:nvGrpSpPr>
          <p:grpSpPr>
            <a:xfrm>
              <a:off x="737452" y="2010377"/>
              <a:ext cx="376950" cy="376950"/>
              <a:chOff x="304238" y="1853502"/>
              <a:chExt cx="376950" cy="376950"/>
            </a:xfrm>
          </p:grpSpPr>
          <p:sp>
            <p:nvSpPr>
              <p:cNvPr id="10" name="椭圆 9"/>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11" name="图片 10"/>
              <p:cNvPicPr>
                <a:picLocks noChangeAspect="1"/>
              </p:cNvPicPr>
              <p:nvPr/>
            </p:nvPicPr>
            <p:blipFill rotWithShape="1">
              <a:blip r:embed="rId3"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12" name="等腰三角形 11"/>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10800000">
            <a:off x="3739652" y="1070203"/>
            <a:ext cx="4712694" cy="717179"/>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6" name="矩形 15"/>
          <p:cNvSpPr/>
          <p:nvPr/>
        </p:nvSpPr>
        <p:spPr>
          <a:xfrm>
            <a:off x="3775047" y="1063470"/>
            <a:ext cx="4624321" cy="707886"/>
          </a:xfrm>
          <a:prstGeom prst="rect">
            <a:avLst/>
          </a:prstGeom>
        </p:spPr>
        <p:txBody>
          <a:bodyPr wrap="square">
            <a:spAutoFit/>
          </a:bodyPr>
          <a:lstStyle/>
          <a:p>
            <a:pPr algn="ctr">
              <a:spcAft>
                <a:spcPts val="0"/>
              </a:spcAft>
            </a:pPr>
            <a:r>
              <a:rPr lang="zh-CN" altLang="en-US" sz="4000" b="1" dirty="0">
                <a:ln w="11430"/>
                <a:blipFill dpi="0" rotWithShape="1">
                  <a:blip r:embed="rId4">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企业精神</a:t>
            </a:r>
            <a:endParaRPr lang="zh-CN" altLang="en-US" sz="4000" b="1" dirty="0">
              <a:ln w="11430"/>
              <a:blipFill dpi="0" rotWithShape="1">
                <a:blip r:embed="rId4">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5400000">
            <a:off x="-1489129" y="1452177"/>
            <a:ext cx="6894950" cy="3916697"/>
          </a:xfrm>
          <a:prstGeom prst="triangle">
            <a:avLst/>
          </a:prstGeom>
          <a:solidFill>
            <a:srgbClr val="00CC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肘形连接符 4"/>
          <p:cNvCxnSpPr/>
          <p:nvPr/>
        </p:nvCxnSpPr>
        <p:spPr>
          <a:xfrm rot="10800000" flipH="1" flipV="1">
            <a:off x="5605415" y="2751985"/>
            <a:ext cx="2351620" cy="1354031"/>
          </a:xfrm>
          <a:prstGeom prst="bentConnector3">
            <a:avLst>
              <a:gd name="adj1" fmla="val -60569"/>
            </a:avLst>
          </a:prstGeom>
          <a:ln>
            <a:solidFill>
              <a:srgbClr val="66FFCC"/>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4349255" y="2382545"/>
            <a:ext cx="3493490" cy="2092909"/>
            <a:chOff x="23731" y="2010377"/>
            <a:chExt cx="1804390" cy="1080989"/>
          </a:xfrm>
        </p:grpSpPr>
        <p:sp>
          <p:nvSpPr>
            <p:cNvPr id="7" name="TextBox 20"/>
            <p:cNvSpPr txBox="1"/>
            <p:nvPr/>
          </p:nvSpPr>
          <p:spPr>
            <a:xfrm>
              <a:off x="50974" y="2323977"/>
              <a:ext cx="1749905" cy="373562"/>
            </a:xfrm>
            <a:prstGeom prst="rect">
              <a:avLst/>
            </a:prstGeom>
            <a:noFill/>
          </p:spPr>
          <p:txBody>
            <a:bodyPr wrap="square" lIns="70907" tIns="35455" rIns="70907" bIns="35455" rtlCol="0">
              <a:spAutoFit/>
            </a:bodyPr>
            <a:lstStyle/>
            <a:p>
              <a:pPr algn="ctr">
                <a:lnSpc>
                  <a:spcPct val="150000"/>
                </a:lnSpc>
                <a:defRPr/>
              </a:pPr>
              <a:r>
                <a:rPr lang="zh-CN" altLang="en-US" sz="3200" b="1" dirty="0">
                  <a:ln w="11430"/>
                  <a:blipFill dpi="0" rotWithShape="1">
                    <a:blip r:embed="rId1">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战略规划</a:t>
              </a:r>
              <a:endParaRPr lang="zh-CN" altLang="en-US" sz="3200" b="1" dirty="0">
                <a:ln w="11430"/>
                <a:blipFill dpi="0" rotWithShape="1">
                  <a:blip r:embed="rId1">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8" name="文本框 1"/>
            <p:cNvSpPr txBox="1"/>
            <p:nvPr/>
          </p:nvSpPr>
          <p:spPr>
            <a:xfrm>
              <a:off x="23731" y="2711762"/>
              <a:ext cx="1804390"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6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9" name="组合 8"/>
            <p:cNvGrpSpPr/>
            <p:nvPr/>
          </p:nvGrpSpPr>
          <p:grpSpPr>
            <a:xfrm>
              <a:off x="737452" y="2010377"/>
              <a:ext cx="376950" cy="376950"/>
              <a:chOff x="304238" y="1853502"/>
              <a:chExt cx="376950" cy="376950"/>
            </a:xfrm>
          </p:grpSpPr>
          <p:sp>
            <p:nvSpPr>
              <p:cNvPr id="10" name="椭圆 9"/>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11" name="图片 10"/>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cxnSp>
        <p:nvCxnSpPr>
          <p:cNvPr id="12" name="肘形连接符 11"/>
          <p:cNvCxnSpPr/>
          <p:nvPr/>
        </p:nvCxnSpPr>
        <p:spPr>
          <a:xfrm rot="16200000" flipH="1">
            <a:off x="6481071" y="2822328"/>
            <a:ext cx="1354033" cy="1213346"/>
          </a:xfrm>
          <a:prstGeom prst="bentConnector4">
            <a:avLst>
              <a:gd name="adj1" fmla="val 67"/>
              <a:gd name="adj2" fmla="val 118840"/>
            </a:avLst>
          </a:prstGeom>
          <a:ln>
            <a:solidFill>
              <a:srgbClr val="66FFCC"/>
            </a:solidFill>
          </a:ln>
        </p:spPr>
        <p:style>
          <a:lnRef idx="1">
            <a:schemeClr val="accent1"/>
          </a:lnRef>
          <a:fillRef idx="0">
            <a:schemeClr val="accent1"/>
          </a:fillRef>
          <a:effectRef idx="0">
            <a:schemeClr val="accent1"/>
          </a:effectRef>
          <a:fontRef idx="minor">
            <a:schemeClr val="tx1"/>
          </a:fontRef>
        </p:style>
      </p:cxnSp>
      <p:sp>
        <p:nvSpPr>
          <p:cNvPr id="13" name="等腰三角形 12"/>
          <p:cNvSpPr/>
          <p:nvPr/>
        </p:nvSpPr>
        <p:spPr>
          <a:xfrm rot="5400000">
            <a:off x="-1608993" y="1608994"/>
            <a:ext cx="6893170" cy="367518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flipV="1">
            <a:off x="6784886" y="1450886"/>
            <a:ext cx="6771857" cy="4042372"/>
          </a:xfrm>
          <a:prstGeom prst="triangle">
            <a:avLst/>
          </a:prstGeom>
          <a:solidFill>
            <a:srgbClr val="00CC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flipV="1">
            <a:off x="6952252" y="1512746"/>
            <a:ext cx="6629400" cy="3850100"/>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airplane"/>
      </p:transition>
    </mc:Choice>
    <mc:Fallback>
      <p:transition spd="slow" advTm="4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战略规划</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10800000">
            <a:off x="4932469" y="1127782"/>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6" name="矩形 15"/>
          <p:cNvSpPr/>
          <p:nvPr/>
        </p:nvSpPr>
        <p:spPr>
          <a:xfrm>
            <a:off x="5562410" y="1162661"/>
            <a:ext cx="1313180" cy="428772"/>
          </a:xfrm>
          <a:prstGeom prst="rect">
            <a:avLst/>
          </a:prstGeom>
        </p:spPr>
        <p:txBody>
          <a:bodyPr wrap="none">
            <a:spAutoFit/>
          </a:bodyPr>
          <a:lstStyle/>
          <a:p>
            <a:pPr algn="just">
              <a:lnSpc>
                <a:spcPts val="2800"/>
              </a:lnSpc>
              <a:spcAft>
                <a:spcPts val="0"/>
              </a:spcAft>
            </a:pPr>
            <a:r>
              <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定性目标</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4" cstate="email"/>
          <a:stretch>
            <a:fillRect/>
          </a:stretch>
        </p:blipFill>
        <p:spPr>
          <a:xfrm>
            <a:off x="5270800" y="1229953"/>
            <a:ext cx="299629" cy="299629"/>
          </a:xfrm>
          <a:prstGeom prst="rect">
            <a:avLst/>
          </a:prstGeom>
        </p:spPr>
      </p:pic>
      <p:grpSp>
        <p:nvGrpSpPr>
          <p:cNvPr id="34" name="组合 33"/>
          <p:cNvGrpSpPr/>
          <p:nvPr/>
        </p:nvGrpSpPr>
        <p:grpSpPr>
          <a:xfrm>
            <a:off x="1032794" y="2249748"/>
            <a:ext cx="2825382" cy="3253433"/>
            <a:chOff x="1049753" y="1985979"/>
            <a:chExt cx="2825382" cy="3253433"/>
          </a:xfrm>
        </p:grpSpPr>
        <p:sp>
          <p:nvSpPr>
            <p:cNvPr id="31" name="矩形 30"/>
            <p:cNvSpPr/>
            <p:nvPr/>
          </p:nvSpPr>
          <p:spPr>
            <a:xfrm>
              <a:off x="1437374" y="2084702"/>
              <a:ext cx="1123369" cy="3154710"/>
            </a:xfrm>
            <a:prstGeom prst="rect">
              <a:avLst/>
            </a:prstGeom>
            <a:noFill/>
          </p:spPr>
          <p:txBody>
            <a:bodyPr wrap="square" lIns="91440" tIns="45720" rIns="91440" bIns="45720">
              <a:spAutoFit/>
            </a:bodyPr>
            <a:lstStyle/>
            <a:p>
              <a:pPr algn="just"/>
              <a:r>
                <a:rPr lang="en-US" altLang="zh-CN" sz="19900" b="1" dirty="0">
                  <a:ln w="11430"/>
                  <a:blipFill dpi="0" rotWithShape="1">
                    <a:blip r:embed="rId3">
                      <a:alphaModFix amt="23000"/>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1</a:t>
              </a:r>
              <a:endParaRPr lang="zh-CN" altLang="en-US" sz="19900" b="1" dirty="0">
                <a:ln w="11430"/>
                <a:blipFill dpi="0" rotWithShape="1">
                  <a:blip r:embed="rId3">
                    <a:alphaModFix amt="23000"/>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1086505" y="5020408"/>
              <a:ext cx="1538917" cy="0"/>
            </a:xfrm>
            <a:prstGeom prst="line">
              <a:avLst/>
            </a:prstGeom>
            <a:ln>
              <a:solidFill>
                <a:srgbClr val="66FFCC"/>
              </a:solidFill>
              <a:headEnd type="oval"/>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rot="16200000" flipH="1">
              <a:off x="628866" y="4217437"/>
              <a:ext cx="1299871" cy="458097"/>
            </a:xfrm>
            <a:prstGeom prst="bentConnector3">
              <a:avLst>
                <a:gd name="adj1" fmla="val 100054"/>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746864" y="2185021"/>
              <a:ext cx="1128271" cy="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712449" y="1985979"/>
              <a:ext cx="0" cy="57542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sp>
          <p:nvSpPr>
            <p:cNvPr id="29" name="圆角矩形 28"/>
            <p:cNvSpPr/>
            <p:nvPr/>
          </p:nvSpPr>
          <p:spPr>
            <a:xfrm rot="10800000">
              <a:off x="1104090" y="2273689"/>
              <a:ext cx="2509548" cy="2674963"/>
            </a:xfrm>
            <a:prstGeom prst="roundRect">
              <a:avLst>
                <a:gd name="adj" fmla="val 0"/>
              </a:avLst>
            </a:prstGeom>
            <a:gradFill flip="none" rotWithShape="1">
              <a:gsLst>
                <a:gs pos="55000">
                  <a:srgbClr val="00CC99">
                    <a:alpha val="23000"/>
                  </a:srgbClr>
                </a:gs>
                <a:gs pos="0">
                  <a:srgbClr val="009999">
                    <a:alpha val="41000"/>
                  </a:srgbClr>
                </a:gs>
                <a:gs pos="100000">
                  <a:srgbClr val="009999">
                    <a:alpha val="27000"/>
                  </a:srgb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9" name="矩形 18"/>
            <p:cNvSpPr/>
            <p:nvPr/>
          </p:nvSpPr>
          <p:spPr>
            <a:xfrm>
              <a:off x="1180427" y="2461729"/>
              <a:ext cx="2314920" cy="2400657"/>
            </a:xfrm>
            <a:prstGeom prst="rect">
              <a:avLst/>
            </a:prstGeom>
          </p:spPr>
          <p:txBody>
            <a:bodyPr wrap="square">
              <a:spAutoFit/>
            </a:bodyPr>
            <a:lstStyle/>
            <a:p>
              <a:pPr algn="just">
                <a:lnSpc>
                  <a:spcPct val="150000"/>
                </a:lnSpc>
                <a:spcAft>
                  <a:spcPts val="0"/>
                </a:spcAft>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以经济效益最大化和可持续发展为总目标，加快转型升级，加快企业技术</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更新。</a:t>
              </a:r>
              <a:endParaRPr lang="zh-CN" altLang="zh-CN"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683309" y="2248222"/>
            <a:ext cx="2825382" cy="3253433"/>
            <a:chOff x="1049753" y="1985979"/>
            <a:chExt cx="2825382" cy="3253433"/>
          </a:xfrm>
        </p:grpSpPr>
        <p:sp>
          <p:nvSpPr>
            <p:cNvPr id="41" name="圆角矩形 40"/>
            <p:cNvSpPr/>
            <p:nvPr/>
          </p:nvSpPr>
          <p:spPr>
            <a:xfrm rot="10800000">
              <a:off x="1104090" y="2273689"/>
              <a:ext cx="2509548" cy="2674963"/>
            </a:xfrm>
            <a:prstGeom prst="roundRect">
              <a:avLst>
                <a:gd name="adj" fmla="val 0"/>
              </a:avLst>
            </a:prstGeom>
            <a:gradFill flip="none" rotWithShape="1">
              <a:gsLst>
                <a:gs pos="55000">
                  <a:srgbClr val="00CC99">
                    <a:alpha val="23000"/>
                  </a:srgbClr>
                </a:gs>
                <a:gs pos="0">
                  <a:srgbClr val="009999">
                    <a:alpha val="41000"/>
                  </a:srgbClr>
                </a:gs>
                <a:gs pos="100000">
                  <a:srgbClr val="009999">
                    <a:alpha val="27000"/>
                  </a:srgb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36" name="矩形 35"/>
            <p:cNvSpPr/>
            <p:nvPr/>
          </p:nvSpPr>
          <p:spPr>
            <a:xfrm>
              <a:off x="1437374" y="2084702"/>
              <a:ext cx="1123369" cy="3154710"/>
            </a:xfrm>
            <a:prstGeom prst="rect">
              <a:avLst/>
            </a:prstGeom>
            <a:noFill/>
          </p:spPr>
          <p:txBody>
            <a:bodyPr wrap="square" lIns="91440" tIns="45720" rIns="91440" bIns="45720">
              <a:spAutoFit/>
            </a:bodyPr>
            <a:lstStyle/>
            <a:p>
              <a:pPr algn="just"/>
              <a:r>
                <a:rPr lang="en-US" altLang="zh-CN" sz="19900" b="1" dirty="0" smtClean="0">
                  <a:ln w="11430"/>
                  <a:blipFill dpi="0" rotWithShape="1">
                    <a:blip r:embed="rId3">
                      <a:alphaModFix amt="23000"/>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2</a:t>
              </a:r>
              <a:endParaRPr lang="zh-CN" altLang="en-US" sz="19900" b="1" dirty="0">
                <a:ln w="11430"/>
                <a:blipFill dpi="0" rotWithShape="1">
                  <a:blip r:embed="rId3">
                    <a:alphaModFix amt="23000"/>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cxnSp>
          <p:nvCxnSpPr>
            <p:cNvPr id="37" name="直接连接符 36"/>
            <p:cNvCxnSpPr/>
            <p:nvPr/>
          </p:nvCxnSpPr>
          <p:spPr>
            <a:xfrm flipH="1">
              <a:off x="1086505" y="5020408"/>
              <a:ext cx="1538917" cy="0"/>
            </a:xfrm>
            <a:prstGeom prst="line">
              <a:avLst/>
            </a:prstGeom>
            <a:ln>
              <a:solidFill>
                <a:srgbClr val="66FFCC"/>
              </a:solidFill>
              <a:headEnd type="oval"/>
            </a:ln>
          </p:spPr>
          <p:style>
            <a:lnRef idx="1">
              <a:schemeClr val="accent1"/>
            </a:lnRef>
            <a:fillRef idx="0">
              <a:schemeClr val="accent1"/>
            </a:fillRef>
            <a:effectRef idx="0">
              <a:schemeClr val="accent1"/>
            </a:effectRef>
            <a:fontRef idx="minor">
              <a:schemeClr val="tx1"/>
            </a:fontRef>
          </p:style>
        </p:cxnSp>
        <p:cxnSp>
          <p:nvCxnSpPr>
            <p:cNvPr id="38" name="肘形连接符 37"/>
            <p:cNvCxnSpPr/>
            <p:nvPr/>
          </p:nvCxnSpPr>
          <p:spPr>
            <a:xfrm rot="16200000" flipH="1">
              <a:off x="628866" y="4217437"/>
              <a:ext cx="1299871" cy="458097"/>
            </a:xfrm>
            <a:prstGeom prst="bentConnector3">
              <a:avLst>
                <a:gd name="adj1" fmla="val 100054"/>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746864" y="2185021"/>
              <a:ext cx="1128271" cy="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712449" y="1985979"/>
              <a:ext cx="0" cy="57542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1180427" y="2461729"/>
              <a:ext cx="2314920" cy="2400657"/>
            </a:xfrm>
            <a:prstGeom prst="rect">
              <a:avLst/>
            </a:prstGeom>
          </p:spPr>
          <p:txBody>
            <a:bodyPr wrap="square">
              <a:spAutoFit/>
            </a:bodyPr>
            <a:lstStyle/>
            <a:p>
              <a:pPr algn="just">
                <a:lnSpc>
                  <a:spcPct val="150000"/>
                </a:lnSpc>
                <a:spcAft>
                  <a:spcPts val="0"/>
                </a:spcAft>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以经济效益最大化和可持续发展为总目标，加快转型升级，加快企业技术</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更新。</a:t>
              </a:r>
              <a:endParaRPr lang="zh-CN" altLang="zh-CN"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8404549" y="2106757"/>
            <a:ext cx="2825382" cy="3253433"/>
            <a:chOff x="1049753" y="1985979"/>
            <a:chExt cx="2825382" cy="3253433"/>
          </a:xfrm>
        </p:grpSpPr>
        <p:sp>
          <p:nvSpPr>
            <p:cNvPr id="44" name="矩形 43"/>
            <p:cNvSpPr/>
            <p:nvPr/>
          </p:nvSpPr>
          <p:spPr>
            <a:xfrm>
              <a:off x="1437374" y="2084702"/>
              <a:ext cx="1123369" cy="3154710"/>
            </a:xfrm>
            <a:prstGeom prst="rect">
              <a:avLst/>
            </a:prstGeom>
            <a:noFill/>
          </p:spPr>
          <p:txBody>
            <a:bodyPr wrap="square" lIns="91440" tIns="45720" rIns="91440" bIns="45720">
              <a:spAutoFit/>
            </a:bodyPr>
            <a:lstStyle/>
            <a:p>
              <a:pPr algn="just"/>
              <a:r>
                <a:rPr lang="en-US" altLang="zh-CN" sz="19900" b="1" dirty="0" smtClean="0">
                  <a:ln w="11430"/>
                  <a:blipFill dpi="0" rotWithShape="1">
                    <a:blip r:embed="rId3">
                      <a:alphaModFix amt="23000"/>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3</a:t>
              </a:r>
              <a:endParaRPr lang="zh-CN" altLang="en-US" sz="19900" b="1" dirty="0">
                <a:ln w="11430"/>
                <a:blipFill dpi="0" rotWithShape="1">
                  <a:blip r:embed="rId3">
                    <a:alphaModFix amt="23000"/>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cxnSp>
          <p:nvCxnSpPr>
            <p:cNvPr id="45" name="直接连接符 44"/>
            <p:cNvCxnSpPr/>
            <p:nvPr/>
          </p:nvCxnSpPr>
          <p:spPr>
            <a:xfrm flipH="1">
              <a:off x="1086505" y="5020408"/>
              <a:ext cx="1538917" cy="0"/>
            </a:xfrm>
            <a:prstGeom prst="line">
              <a:avLst/>
            </a:prstGeom>
            <a:ln>
              <a:solidFill>
                <a:srgbClr val="66FFCC"/>
              </a:solidFill>
              <a:headEnd type="oval"/>
            </a:ln>
          </p:spPr>
          <p:style>
            <a:lnRef idx="1">
              <a:schemeClr val="accent1"/>
            </a:lnRef>
            <a:fillRef idx="0">
              <a:schemeClr val="accent1"/>
            </a:fillRef>
            <a:effectRef idx="0">
              <a:schemeClr val="accent1"/>
            </a:effectRef>
            <a:fontRef idx="minor">
              <a:schemeClr val="tx1"/>
            </a:fontRef>
          </p:style>
        </p:cxnSp>
        <p:cxnSp>
          <p:nvCxnSpPr>
            <p:cNvPr id="46" name="肘形连接符 45"/>
            <p:cNvCxnSpPr/>
            <p:nvPr/>
          </p:nvCxnSpPr>
          <p:spPr>
            <a:xfrm rot="16200000" flipH="1">
              <a:off x="628866" y="4217437"/>
              <a:ext cx="1299871" cy="458097"/>
            </a:xfrm>
            <a:prstGeom prst="bentConnector3">
              <a:avLst>
                <a:gd name="adj1" fmla="val 100054"/>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746864" y="2185021"/>
              <a:ext cx="1128271" cy="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712449" y="1985979"/>
              <a:ext cx="0" cy="575420"/>
            </a:xfrm>
            <a:prstGeom prst="line">
              <a:avLst/>
            </a:prstGeom>
            <a:ln>
              <a:solidFill>
                <a:srgbClr val="66FFCC"/>
              </a:solidFill>
            </a:ln>
          </p:spPr>
          <p:style>
            <a:lnRef idx="1">
              <a:schemeClr val="accent1"/>
            </a:lnRef>
            <a:fillRef idx="0">
              <a:schemeClr val="accent1"/>
            </a:fillRef>
            <a:effectRef idx="0">
              <a:schemeClr val="accent1"/>
            </a:effectRef>
            <a:fontRef idx="minor">
              <a:schemeClr val="tx1"/>
            </a:fontRef>
          </p:style>
        </p:cxnSp>
        <p:sp>
          <p:nvSpPr>
            <p:cNvPr id="49" name="圆角矩形 48"/>
            <p:cNvSpPr/>
            <p:nvPr/>
          </p:nvSpPr>
          <p:spPr>
            <a:xfrm rot="10800000">
              <a:off x="1104090" y="2273689"/>
              <a:ext cx="2509548" cy="2674963"/>
            </a:xfrm>
            <a:prstGeom prst="roundRect">
              <a:avLst>
                <a:gd name="adj" fmla="val 0"/>
              </a:avLst>
            </a:prstGeom>
            <a:gradFill flip="none" rotWithShape="1">
              <a:gsLst>
                <a:gs pos="55000">
                  <a:srgbClr val="00CC99">
                    <a:alpha val="23000"/>
                  </a:srgbClr>
                </a:gs>
                <a:gs pos="0">
                  <a:srgbClr val="009999">
                    <a:alpha val="41000"/>
                  </a:srgbClr>
                </a:gs>
                <a:gs pos="100000">
                  <a:srgbClr val="009999">
                    <a:alpha val="27000"/>
                  </a:srgb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0" name="矩形 49"/>
            <p:cNvSpPr/>
            <p:nvPr/>
          </p:nvSpPr>
          <p:spPr>
            <a:xfrm>
              <a:off x="1180427" y="2461729"/>
              <a:ext cx="2314920" cy="2400657"/>
            </a:xfrm>
            <a:prstGeom prst="rect">
              <a:avLst/>
            </a:prstGeom>
          </p:spPr>
          <p:txBody>
            <a:bodyPr wrap="square">
              <a:spAutoFit/>
            </a:bodyPr>
            <a:lstStyle/>
            <a:p>
              <a:pPr algn="just">
                <a:lnSpc>
                  <a:spcPct val="150000"/>
                </a:lnSpc>
                <a:spcAft>
                  <a:spcPts val="0"/>
                </a:spcAft>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以经济效益最大化和可持续发展为总目标，加快转型升级，加快企业技术</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更新。</a:t>
              </a:r>
              <a:endParaRPr lang="zh-CN" altLang="zh-CN"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4000">
        <p14:prism/>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721213" y="3307748"/>
            <a:ext cx="2185233" cy="2139929"/>
            <a:chOff x="3926638" y="2176295"/>
            <a:chExt cx="1381517" cy="1352875"/>
          </a:xfrm>
          <a:effectLst/>
        </p:grpSpPr>
        <p:sp>
          <p:nvSpPr>
            <p:cNvPr id="41" name="椭圆 40"/>
            <p:cNvSpPr/>
            <p:nvPr/>
          </p:nvSpPr>
          <p:spPr>
            <a:xfrm>
              <a:off x="3926638" y="2176296"/>
              <a:ext cx="1352874" cy="1352874"/>
            </a:xfrm>
            <a:prstGeom prst="ellipse">
              <a:avLst/>
            </a:prstGeom>
            <a:gradFill flip="none" rotWithShape="1">
              <a:gsLst>
                <a:gs pos="61000">
                  <a:srgbClr val="94FAF5">
                    <a:alpha val="0"/>
                  </a:srgbClr>
                </a:gs>
                <a:gs pos="100000">
                  <a:srgbClr val="94FAF5">
                    <a:alpha val="69000"/>
                  </a:srgbClr>
                </a:gs>
              </a:gsLst>
              <a:path path="circle">
                <a:fillToRect l="50000" t="50000" r="50000" b="50000"/>
              </a:path>
              <a:tileRect/>
            </a:gradFill>
            <a:ln>
              <a:solidFill>
                <a:srgbClr val="94FA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42" name="矩形 41"/>
            <p:cNvSpPr/>
            <p:nvPr/>
          </p:nvSpPr>
          <p:spPr>
            <a:xfrm>
              <a:off x="3955281" y="2176295"/>
              <a:ext cx="1352874" cy="106182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7400"/>
                </a:lnSpc>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名列</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行业</a:t>
              </a:r>
              <a:endParaRPr lang="en-US" altLang="zh-CN"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endParaRPr>
            </a:p>
            <a:p>
              <a:pPr algn="ctr">
                <a:lnSpc>
                  <a:spcPts val="7400"/>
                </a:lnSpc>
              </a:pPr>
              <a:r>
                <a:rPr lang="en-US" altLang="zh-CN"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3</a:t>
              </a:r>
              <a:r>
                <a:rPr lang="zh-CN" altLang="en-US"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强</a:t>
              </a:r>
              <a:endParaRPr lang="zh-CN" altLang="en-US" sz="72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战略规划</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10800000">
            <a:off x="4932469" y="1127782"/>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3" name="矩形 12"/>
          <p:cNvSpPr/>
          <p:nvPr/>
        </p:nvSpPr>
        <p:spPr>
          <a:xfrm>
            <a:off x="5562410" y="1162661"/>
            <a:ext cx="1313180" cy="428772"/>
          </a:xfrm>
          <a:prstGeom prst="rect">
            <a:avLst/>
          </a:prstGeom>
        </p:spPr>
        <p:txBody>
          <a:bodyPr wrap="none">
            <a:spAutoFit/>
          </a:bodyPr>
          <a:lstStyle/>
          <a:p>
            <a:pPr algn="just">
              <a:lnSpc>
                <a:spcPts val="2800"/>
              </a:lnSpc>
              <a:spcAft>
                <a:spcPts val="0"/>
              </a:spcAft>
            </a:pPr>
            <a:r>
              <a:rPr lang="zh-CN" altLang="en-US" sz="2200"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定量目标</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4" cstate="email"/>
          <a:stretch>
            <a:fillRect/>
          </a:stretch>
        </p:blipFill>
        <p:spPr>
          <a:xfrm>
            <a:off x="5173847" y="1181013"/>
            <a:ext cx="429023" cy="429023"/>
          </a:xfrm>
          <a:prstGeom prst="rect">
            <a:avLst/>
          </a:prstGeom>
        </p:spPr>
      </p:pic>
      <p:grpSp>
        <p:nvGrpSpPr>
          <p:cNvPr id="43" name="组合 42"/>
          <p:cNvGrpSpPr/>
          <p:nvPr/>
        </p:nvGrpSpPr>
        <p:grpSpPr>
          <a:xfrm>
            <a:off x="5045969" y="3307748"/>
            <a:ext cx="2185233" cy="2139929"/>
            <a:chOff x="3926638" y="2176295"/>
            <a:chExt cx="1381517" cy="1352875"/>
          </a:xfrm>
          <a:effectLst/>
        </p:grpSpPr>
        <p:sp>
          <p:nvSpPr>
            <p:cNvPr id="44" name="椭圆 43"/>
            <p:cNvSpPr/>
            <p:nvPr/>
          </p:nvSpPr>
          <p:spPr>
            <a:xfrm>
              <a:off x="3926638" y="2176296"/>
              <a:ext cx="1352874" cy="1352874"/>
            </a:xfrm>
            <a:prstGeom prst="ellipse">
              <a:avLst/>
            </a:prstGeom>
            <a:gradFill flip="none" rotWithShape="1">
              <a:gsLst>
                <a:gs pos="61000">
                  <a:srgbClr val="94FAF5">
                    <a:alpha val="0"/>
                  </a:srgbClr>
                </a:gs>
                <a:gs pos="100000">
                  <a:srgbClr val="94FAF5">
                    <a:alpha val="69000"/>
                  </a:srgbClr>
                </a:gs>
              </a:gsLst>
              <a:path path="circle">
                <a:fillToRect l="50000" t="50000" r="50000" b="50000"/>
              </a:path>
              <a:tileRect/>
            </a:gradFill>
            <a:ln>
              <a:solidFill>
                <a:srgbClr val="94FA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45" name="矩形 44"/>
            <p:cNvSpPr/>
            <p:nvPr/>
          </p:nvSpPr>
          <p:spPr>
            <a:xfrm>
              <a:off x="3955281" y="2176295"/>
              <a:ext cx="1352874" cy="106182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7400"/>
                </a:lnSpc>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年</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利润</a:t>
              </a:r>
              <a:endParaRPr lang="en-US" altLang="zh-CN"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endParaRPr>
            </a:p>
            <a:p>
              <a:pPr algn="ctr">
                <a:lnSpc>
                  <a:spcPts val="7400"/>
                </a:lnSpc>
              </a:pPr>
              <a:r>
                <a:rPr lang="en-US" altLang="zh-CN"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3</a:t>
              </a:r>
              <a:r>
                <a:rPr lang="zh-CN" altLang="en-US"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亿</a:t>
              </a:r>
              <a:endParaRPr lang="zh-CN" altLang="en-US" sz="72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8370725" y="3307748"/>
            <a:ext cx="2185233" cy="2139929"/>
            <a:chOff x="3926638" y="2176295"/>
            <a:chExt cx="1381517" cy="1352875"/>
          </a:xfrm>
          <a:effectLst/>
        </p:grpSpPr>
        <p:sp>
          <p:nvSpPr>
            <p:cNvPr id="47" name="椭圆 46"/>
            <p:cNvSpPr/>
            <p:nvPr/>
          </p:nvSpPr>
          <p:spPr>
            <a:xfrm>
              <a:off x="3926638" y="2176296"/>
              <a:ext cx="1352874" cy="1352874"/>
            </a:xfrm>
            <a:prstGeom prst="ellipse">
              <a:avLst/>
            </a:prstGeom>
            <a:gradFill flip="none" rotWithShape="1">
              <a:gsLst>
                <a:gs pos="61000">
                  <a:srgbClr val="94FAF5">
                    <a:alpha val="0"/>
                  </a:srgbClr>
                </a:gs>
                <a:gs pos="100000">
                  <a:srgbClr val="94FAF5">
                    <a:alpha val="69000"/>
                  </a:srgbClr>
                </a:gs>
              </a:gsLst>
              <a:path path="circle">
                <a:fillToRect l="50000" t="50000" r="50000" b="50000"/>
              </a:path>
              <a:tileRect/>
            </a:gradFill>
            <a:ln>
              <a:solidFill>
                <a:srgbClr val="94FA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48" name="矩形 47"/>
            <p:cNvSpPr/>
            <p:nvPr/>
          </p:nvSpPr>
          <p:spPr>
            <a:xfrm>
              <a:off x="3955281" y="2176295"/>
              <a:ext cx="1352874" cy="106182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7400"/>
                </a:lnSpc>
              </a:pP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总收入</a:t>
              </a:r>
              <a:endParaRPr lang="en-US" altLang="zh-CN"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endParaRPr>
            </a:p>
            <a:p>
              <a:pPr algn="ctr">
                <a:lnSpc>
                  <a:spcPts val="7400"/>
                </a:lnSpc>
              </a:pPr>
              <a:r>
                <a:rPr lang="en-US" altLang="zh-CN"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9</a:t>
              </a:r>
              <a:r>
                <a:rPr lang="zh-CN" altLang="en-US"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亿</a:t>
              </a:r>
              <a:endParaRPr lang="zh-CN" altLang="en-US" sz="72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sp>
        <p:nvSpPr>
          <p:cNvPr id="49" name="下箭头 48"/>
          <p:cNvSpPr/>
          <p:nvPr/>
        </p:nvSpPr>
        <p:spPr>
          <a:xfrm flipV="1">
            <a:off x="1566995" y="2165028"/>
            <a:ext cx="2491727" cy="1799963"/>
          </a:xfrm>
          <a:prstGeom prst="downArrow">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0" name="下箭头 49"/>
          <p:cNvSpPr/>
          <p:nvPr/>
        </p:nvSpPr>
        <p:spPr>
          <a:xfrm flipV="1">
            <a:off x="4850136" y="2165028"/>
            <a:ext cx="2491727" cy="1799963"/>
          </a:xfrm>
          <a:prstGeom prst="downArrow">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1" name="下箭头 50"/>
          <p:cNvSpPr/>
          <p:nvPr/>
        </p:nvSpPr>
        <p:spPr>
          <a:xfrm flipV="1">
            <a:off x="8133278" y="2165028"/>
            <a:ext cx="2491727" cy="1799963"/>
          </a:xfrm>
          <a:prstGeom prst="downArrow">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4000">
        <p14:prism isContent="1"/>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250" fill="hold"/>
                                        <p:tgtEl>
                                          <p:spTgt spid="40"/>
                                        </p:tgtEl>
                                        <p:attrNameLst>
                                          <p:attrName>ppt_w</p:attrName>
                                        </p:attrNameLst>
                                      </p:cBhvr>
                                      <p:tavLst>
                                        <p:tav tm="0">
                                          <p:val>
                                            <p:fltVal val="0"/>
                                          </p:val>
                                        </p:tav>
                                        <p:tav tm="100000">
                                          <p:val>
                                            <p:strVal val="#ppt_w"/>
                                          </p:val>
                                        </p:tav>
                                      </p:tavLst>
                                    </p:anim>
                                    <p:anim calcmode="lin" valueType="num">
                                      <p:cBhvr>
                                        <p:cTn id="12" dur="250" fill="hold"/>
                                        <p:tgtEl>
                                          <p:spTgt spid="40"/>
                                        </p:tgtEl>
                                        <p:attrNameLst>
                                          <p:attrName>ppt_h</p:attrName>
                                        </p:attrNameLst>
                                      </p:cBhvr>
                                      <p:tavLst>
                                        <p:tav tm="0">
                                          <p:val>
                                            <p:fltVal val="0"/>
                                          </p:val>
                                        </p:tav>
                                        <p:tav tm="100000">
                                          <p:val>
                                            <p:strVal val="#ppt_h"/>
                                          </p:val>
                                        </p:tav>
                                      </p:tavLst>
                                    </p:anim>
                                    <p:animEffect transition="in" filter="fade">
                                      <p:cBhvr>
                                        <p:cTn id="13" dur="250"/>
                                        <p:tgtEl>
                                          <p:spTgt spid="40"/>
                                        </p:tgtEl>
                                      </p:cBhvr>
                                    </p:animEffect>
                                  </p:childTnLst>
                                </p:cTn>
                              </p:par>
                            </p:childTnLst>
                          </p:cTn>
                        </p:par>
                        <p:par>
                          <p:cTn id="14" fill="hold">
                            <p:stCondLst>
                              <p:cond delay="1000"/>
                            </p:stCondLst>
                            <p:childTnLst>
                              <p:par>
                                <p:cTn id="15" presetID="26" presetClass="emph" presetSubtype="0" fill="hold" nodeType="afterEffect">
                                  <p:stCondLst>
                                    <p:cond delay="0"/>
                                  </p:stCondLst>
                                  <p:childTnLst>
                                    <p:animEffect transition="out" filter="fade">
                                      <p:cBhvr>
                                        <p:cTn id="16" dur="200" tmFilter="0, 0; .2, .5; .8, .5; 1, 0"/>
                                        <p:tgtEl>
                                          <p:spTgt spid="40"/>
                                        </p:tgtEl>
                                      </p:cBhvr>
                                    </p:animEffect>
                                    <p:animScale>
                                      <p:cBhvr>
                                        <p:cTn id="17" dur="100" autoRev="1" fill="hold"/>
                                        <p:tgtEl>
                                          <p:spTgt spid="40"/>
                                        </p:tgtEl>
                                      </p:cBhvr>
                                      <p:by x="105000" y="105000"/>
                                    </p:animScale>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250" fill="hold"/>
                                        <p:tgtEl>
                                          <p:spTgt spid="43"/>
                                        </p:tgtEl>
                                        <p:attrNameLst>
                                          <p:attrName>ppt_w</p:attrName>
                                        </p:attrNameLst>
                                      </p:cBhvr>
                                      <p:tavLst>
                                        <p:tav tm="0">
                                          <p:val>
                                            <p:fltVal val="0"/>
                                          </p:val>
                                        </p:tav>
                                        <p:tav tm="100000">
                                          <p:val>
                                            <p:strVal val="#ppt_w"/>
                                          </p:val>
                                        </p:tav>
                                      </p:tavLst>
                                    </p:anim>
                                    <p:anim calcmode="lin" valueType="num">
                                      <p:cBhvr>
                                        <p:cTn id="22" dur="250" fill="hold"/>
                                        <p:tgtEl>
                                          <p:spTgt spid="43"/>
                                        </p:tgtEl>
                                        <p:attrNameLst>
                                          <p:attrName>ppt_h</p:attrName>
                                        </p:attrNameLst>
                                      </p:cBhvr>
                                      <p:tavLst>
                                        <p:tav tm="0">
                                          <p:val>
                                            <p:fltVal val="0"/>
                                          </p:val>
                                        </p:tav>
                                        <p:tav tm="100000">
                                          <p:val>
                                            <p:strVal val="#ppt_h"/>
                                          </p:val>
                                        </p:tav>
                                      </p:tavLst>
                                    </p:anim>
                                    <p:animEffect transition="in" filter="fade">
                                      <p:cBhvr>
                                        <p:cTn id="23" dur="250"/>
                                        <p:tgtEl>
                                          <p:spTgt spid="43"/>
                                        </p:tgtEl>
                                      </p:cBhvr>
                                    </p:animEffect>
                                  </p:childTnLst>
                                </p:cTn>
                              </p:par>
                            </p:childTnLst>
                          </p:cTn>
                        </p:par>
                        <p:par>
                          <p:cTn id="24" fill="hold">
                            <p:stCondLst>
                              <p:cond delay="2000"/>
                            </p:stCondLst>
                            <p:childTnLst>
                              <p:par>
                                <p:cTn id="25" presetID="26" presetClass="emph" presetSubtype="0" fill="hold" nodeType="afterEffect">
                                  <p:stCondLst>
                                    <p:cond delay="0"/>
                                  </p:stCondLst>
                                  <p:childTnLst>
                                    <p:animEffect transition="out" filter="fade">
                                      <p:cBhvr>
                                        <p:cTn id="26" dur="200" tmFilter="0, 0; .2, .5; .8, .5; 1, 0"/>
                                        <p:tgtEl>
                                          <p:spTgt spid="43"/>
                                        </p:tgtEl>
                                      </p:cBhvr>
                                    </p:animEffect>
                                    <p:animScale>
                                      <p:cBhvr>
                                        <p:cTn id="27" dur="100" autoRev="1" fill="hold"/>
                                        <p:tgtEl>
                                          <p:spTgt spid="43"/>
                                        </p:tgtEl>
                                      </p:cBhvr>
                                      <p:by x="105000" y="105000"/>
                                    </p:animScale>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250" fill="hold"/>
                                        <p:tgtEl>
                                          <p:spTgt spid="46"/>
                                        </p:tgtEl>
                                        <p:attrNameLst>
                                          <p:attrName>ppt_w</p:attrName>
                                        </p:attrNameLst>
                                      </p:cBhvr>
                                      <p:tavLst>
                                        <p:tav tm="0">
                                          <p:val>
                                            <p:fltVal val="0"/>
                                          </p:val>
                                        </p:tav>
                                        <p:tav tm="100000">
                                          <p:val>
                                            <p:strVal val="#ppt_w"/>
                                          </p:val>
                                        </p:tav>
                                      </p:tavLst>
                                    </p:anim>
                                    <p:anim calcmode="lin" valueType="num">
                                      <p:cBhvr>
                                        <p:cTn id="32" dur="250" fill="hold"/>
                                        <p:tgtEl>
                                          <p:spTgt spid="46"/>
                                        </p:tgtEl>
                                        <p:attrNameLst>
                                          <p:attrName>ppt_h</p:attrName>
                                        </p:attrNameLst>
                                      </p:cBhvr>
                                      <p:tavLst>
                                        <p:tav tm="0">
                                          <p:val>
                                            <p:fltVal val="0"/>
                                          </p:val>
                                        </p:tav>
                                        <p:tav tm="100000">
                                          <p:val>
                                            <p:strVal val="#ppt_h"/>
                                          </p:val>
                                        </p:tav>
                                      </p:tavLst>
                                    </p:anim>
                                    <p:animEffect transition="in" filter="fade">
                                      <p:cBhvr>
                                        <p:cTn id="33" dur="250"/>
                                        <p:tgtEl>
                                          <p:spTgt spid="46"/>
                                        </p:tgtEl>
                                      </p:cBhvr>
                                    </p:animEffect>
                                  </p:childTnLst>
                                </p:cTn>
                              </p:par>
                            </p:childTnLst>
                          </p:cTn>
                        </p:par>
                        <p:par>
                          <p:cTn id="34" fill="hold">
                            <p:stCondLst>
                              <p:cond delay="3000"/>
                            </p:stCondLst>
                            <p:childTnLst>
                              <p:par>
                                <p:cTn id="35" presetID="26" presetClass="emph" presetSubtype="0" fill="hold" nodeType="afterEffect">
                                  <p:stCondLst>
                                    <p:cond delay="0"/>
                                  </p:stCondLst>
                                  <p:childTnLst>
                                    <p:animEffect transition="out" filter="fade">
                                      <p:cBhvr>
                                        <p:cTn id="36" dur="200" tmFilter="0, 0; .2, .5; .8, .5; 1, 0"/>
                                        <p:tgtEl>
                                          <p:spTgt spid="46"/>
                                        </p:tgtEl>
                                      </p:cBhvr>
                                    </p:animEffect>
                                    <p:animScale>
                                      <p:cBhvr>
                                        <p:cTn id="37" dur="100" autoRev="1" fill="hold"/>
                                        <p:tgtEl>
                                          <p:spTgt spid="4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1213" y="3307748"/>
            <a:ext cx="2185233" cy="2139929"/>
            <a:chOff x="3926638" y="2176295"/>
            <a:chExt cx="1381517" cy="1352875"/>
          </a:xfrm>
          <a:effectLst/>
        </p:grpSpPr>
        <p:sp>
          <p:nvSpPr>
            <p:cNvPr id="3" name="椭圆 2"/>
            <p:cNvSpPr/>
            <p:nvPr/>
          </p:nvSpPr>
          <p:spPr>
            <a:xfrm>
              <a:off x="3926638" y="2176296"/>
              <a:ext cx="1352874" cy="1352874"/>
            </a:xfrm>
            <a:prstGeom prst="ellipse">
              <a:avLst/>
            </a:prstGeom>
            <a:gradFill flip="none" rotWithShape="1">
              <a:gsLst>
                <a:gs pos="61000">
                  <a:srgbClr val="94FAF5">
                    <a:alpha val="0"/>
                  </a:srgbClr>
                </a:gs>
                <a:gs pos="100000">
                  <a:srgbClr val="94FAF5">
                    <a:alpha val="69000"/>
                  </a:srgbClr>
                </a:gs>
              </a:gsLst>
              <a:path path="circle">
                <a:fillToRect l="50000" t="50000" r="50000" b="50000"/>
              </a:path>
              <a:tileRect/>
            </a:gradFill>
            <a:ln>
              <a:solidFill>
                <a:srgbClr val="94FA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4" name="矩形 3"/>
            <p:cNvSpPr/>
            <p:nvPr/>
          </p:nvSpPr>
          <p:spPr>
            <a:xfrm>
              <a:off x="3955281" y="2176295"/>
              <a:ext cx="1352874" cy="106182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7400"/>
                </a:lnSpc>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名列</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行业</a:t>
              </a:r>
              <a:endParaRPr lang="en-US" altLang="zh-CN"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endParaRPr>
            </a:p>
            <a:p>
              <a:pPr algn="ctr">
                <a:lnSpc>
                  <a:spcPts val="7400"/>
                </a:lnSpc>
              </a:pPr>
              <a:r>
                <a:rPr lang="en-US" altLang="zh-CN"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3</a:t>
              </a:r>
              <a:r>
                <a:rPr lang="zh-CN" altLang="en-US"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强</a:t>
              </a:r>
              <a:endParaRPr lang="zh-CN" altLang="en-US" sz="72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pic>
        <p:nvPicPr>
          <p:cNvPr id="5" name="图片 4"/>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6" name="组合 5"/>
          <p:cNvGrpSpPr/>
          <p:nvPr/>
        </p:nvGrpSpPr>
        <p:grpSpPr>
          <a:xfrm>
            <a:off x="753069" y="122778"/>
            <a:ext cx="4973649" cy="639545"/>
            <a:chOff x="737452" y="1875768"/>
            <a:chExt cx="4973649" cy="639545"/>
          </a:xfrm>
        </p:grpSpPr>
        <p:sp>
          <p:nvSpPr>
            <p:cNvPr id="7"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战略规划</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9" name="组合 8"/>
            <p:cNvGrpSpPr/>
            <p:nvPr/>
          </p:nvGrpSpPr>
          <p:grpSpPr>
            <a:xfrm>
              <a:off x="737452" y="2010377"/>
              <a:ext cx="376950" cy="376950"/>
              <a:chOff x="304238" y="1853502"/>
              <a:chExt cx="376950" cy="376950"/>
            </a:xfrm>
          </p:grpSpPr>
          <p:sp>
            <p:nvSpPr>
              <p:cNvPr id="10" name="椭圆 9"/>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11" name="图片 10"/>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12" name="等腰三角形 11"/>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10800000">
            <a:off x="4932469" y="1127782"/>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6" name="矩形 15"/>
          <p:cNvSpPr/>
          <p:nvPr/>
        </p:nvSpPr>
        <p:spPr>
          <a:xfrm>
            <a:off x="5562410" y="1162661"/>
            <a:ext cx="1313180" cy="428772"/>
          </a:xfrm>
          <a:prstGeom prst="rect">
            <a:avLst/>
          </a:prstGeom>
        </p:spPr>
        <p:txBody>
          <a:bodyPr wrap="none">
            <a:spAutoFit/>
          </a:bodyPr>
          <a:lstStyle/>
          <a:p>
            <a:pPr algn="just">
              <a:lnSpc>
                <a:spcPts val="2800"/>
              </a:lnSpc>
              <a:spcAft>
                <a:spcPts val="0"/>
              </a:spcAft>
            </a:pPr>
            <a:r>
              <a:rPr lang="zh-CN" altLang="en-US" sz="2200"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定量目标</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4" cstate="email"/>
          <a:stretch>
            <a:fillRect/>
          </a:stretch>
        </p:blipFill>
        <p:spPr>
          <a:xfrm>
            <a:off x="5173847" y="1181013"/>
            <a:ext cx="429023" cy="429023"/>
          </a:xfrm>
          <a:prstGeom prst="rect">
            <a:avLst/>
          </a:prstGeom>
        </p:spPr>
      </p:pic>
      <p:grpSp>
        <p:nvGrpSpPr>
          <p:cNvPr id="18" name="组合 17"/>
          <p:cNvGrpSpPr/>
          <p:nvPr/>
        </p:nvGrpSpPr>
        <p:grpSpPr>
          <a:xfrm>
            <a:off x="5045969" y="3307748"/>
            <a:ext cx="2185233" cy="2139929"/>
            <a:chOff x="3926638" y="2176295"/>
            <a:chExt cx="1381517" cy="1352875"/>
          </a:xfrm>
          <a:effectLst/>
        </p:grpSpPr>
        <p:sp>
          <p:nvSpPr>
            <p:cNvPr id="19" name="椭圆 18"/>
            <p:cNvSpPr/>
            <p:nvPr/>
          </p:nvSpPr>
          <p:spPr>
            <a:xfrm>
              <a:off x="3926638" y="2176296"/>
              <a:ext cx="1352874" cy="1352874"/>
            </a:xfrm>
            <a:prstGeom prst="ellipse">
              <a:avLst/>
            </a:prstGeom>
            <a:gradFill flip="none" rotWithShape="1">
              <a:gsLst>
                <a:gs pos="61000">
                  <a:srgbClr val="94FAF5">
                    <a:alpha val="0"/>
                  </a:srgbClr>
                </a:gs>
                <a:gs pos="100000">
                  <a:srgbClr val="94FAF5">
                    <a:alpha val="69000"/>
                  </a:srgbClr>
                </a:gs>
              </a:gsLst>
              <a:path path="circle">
                <a:fillToRect l="50000" t="50000" r="50000" b="50000"/>
              </a:path>
              <a:tileRect/>
            </a:gradFill>
            <a:ln>
              <a:solidFill>
                <a:srgbClr val="94FA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20" name="矩形 19"/>
            <p:cNvSpPr/>
            <p:nvPr/>
          </p:nvSpPr>
          <p:spPr>
            <a:xfrm>
              <a:off x="3955281" y="2176295"/>
              <a:ext cx="1352874" cy="106182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7400"/>
                </a:lnSpc>
              </a:pPr>
              <a:r>
                <a:rPr lang="zh-CN" altLang="en-US" sz="20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年</a:t>
              </a: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利润</a:t>
              </a:r>
              <a:endParaRPr lang="en-US" altLang="zh-CN"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endParaRPr>
            </a:p>
            <a:p>
              <a:pPr algn="ctr">
                <a:lnSpc>
                  <a:spcPts val="7400"/>
                </a:lnSpc>
              </a:pPr>
              <a:r>
                <a:rPr lang="en-US" altLang="zh-CN"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3</a:t>
              </a:r>
              <a:r>
                <a:rPr lang="zh-CN" altLang="en-US"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亿</a:t>
              </a:r>
              <a:endParaRPr lang="zh-CN" altLang="en-US" sz="72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8370725" y="3307748"/>
            <a:ext cx="2185233" cy="2139929"/>
            <a:chOff x="3926638" y="2176295"/>
            <a:chExt cx="1381517" cy="1352875"/>
          </a:xfrm>
          <a:effectLst/>
        </p:grpSpPr>
        <p:sp>
          <p:nvSpPr>
            <p:cNvPr id="22" name="椭圆 21"/>
            <p:cNvSpPr/>
            <p:nvPr/>
          </p:nvSpPr>
          <p:spPr>
            <a:xfrm>
              <a:off x="3926638" y="2176296"/>
              <a:ext cx="1352874" cy="1352874"/>
            </a:xfrm>
            <a:prstGeom prst="ellipse">
              <a:avLst/>
            </a:prstGeom>
            <a:gradFill flip="none" rotWithShape="1">
              <a:gsLst>
                <a:gs pos="61000">
                  <a:srgbClr val="94FAF5">
                    <a:alpha val="0"/>
                  </a:srgbClr>
                </a:gs>
                <a:gs pos="100000">
                  <a:srgbClr val="94FAF5">
                    <a:alpha val="69000"/>
                  </a:srgbClr>
                </a:gs>
              </a:gsLst>
              <a:path path="circle">
                <a:fillToRect l="50000" t="50000" r="50000" b="50000"/>
              </a:path>
              <a:tileRect/>
            </a:gradFill>
            <a:ln>
              <a:solidFill>
                <a:srgbClr val="94FA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3955281" y="2176295"/>
              <a:ext cx="1352874" cy="106182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ts val="7400"/>
                </a:lnSpc>
              </a:pPr>
              <a:r>
                <a:rPr lang="zh-CN" altLang="en-US"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总收入</a:t>
              </a:r>
              <a:endParaRPr lang="en-US" altLang="zh-CN" sz="20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endParaRPr>
            </a:p>
            <a:p>
              <a:pPr algn="ctr">
                <a:lnSpc>
                  <a:spcPts val="7400"/>
                </a:lnSpc>
              </a:pPr>
              <a:r>
                <a:rPr lang="en-US" altLang="zh-CN"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9</a:t>
              </a:r>
              <a:r>
                <a:rPr lang="zh-CN" altLang="en-US" sz="72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sym typeface="+mn-lt"/>
                </a:rPr>
                <a:t>亿</a:t>
              </a:r>
              <a:endParaRPr lang="zh-CN" altLang="en-US" sz="72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sp>
        <p:nvSpPr>
          <p:cNvPr id="24" name="下箭头 23"/>
          <p:cNvSpPr/>
          <p:nvPr/>
        </p:nvSpPr>
        <p:spPr>
          <a:xfrm flipV="1">
            <a:off x="1566995" y="2165028"/>
            <a:ext cx="2491727" cy="1799963"/>
          </a:xfrm>
          <a:prstGeom prst="downArrow">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25" name="下箭头 24"/>
          <p:cNvSpPr/>
          <p:nvPr/>
        </p:nvSpPr>
        <p:spPr>
          <a:xfrm flipV="1">
            <a:off x="4850136" y="2165028"/>
            <a:ext cx="2491727" cy="1799963"/>
          </a:xfrm>
          <a:prstGeom prst="downArrow">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26" name="下箭头 25"/>
          <p:cNvSpPr/>
          <p:nvPr/>
        </p:nvSpPr>
        <p:spPr>
          <a:xfrm flipV="1">
            <a:off x="8133278" y="2165028"/>
            <a:ext cx="2491727" cy="1799963"/>
          </a:xfrm>
          <a:prstGeom prst="downArrow">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4000">
        <p14:ferris dir="l"/>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50" fill="hold"/>
                                        <p:tgtEl>
                                          <p:spTgt spid="2"/>
                                        </p:tgtEl>
                                        <p:attrNameLst>
                                          <p:attrName>ppt_w</p:attrName>
                                        </p:attrNameLst>
                                      </p:cBhvr>
                                      <p:tavLst>
                                        <p:tav tm="0">
                                          <p:val>
                                            <p:fltVal val="0"/>
                                          </p:val>
                                        </p:tav>
                                        <p:tav tm="100000">
                                          <p:val>
                                            <p:strVal val="#ppt_w"/>
                                          </p:val>
                                        </p:tav>
                                      </p:tavLst>
                                    </p:anim>
                                    <p:anim calcmode="lin" valueType="num">
                                      <p:cBhvr>
                                        <p:cTn id="12" dur="250" fill="hold"/>
                                        <p:tgtEl>
                                          <p:spTgt spid="2"/>
                                        </p:tgtEl>
                                        <p:attrNameLst>
                                          <p:attrName>ppt_h</p:attrName>
                                        </p:attrNameLst>
                                      </p:cBhvr>
                                      <p:tavLst>
                                        <p:tav tm="0">
                                          <p:val>
                                            <p:fltVal val="0"/>
                                          </p:val>
                                        </p:tav>
                                        <p:tav tm="100000">
                                          <p:val>
                                            <p:strVal val="#ppt_h"/>
                                          </p:val>
                                        </p:tav>
                                      </p:tavLst>
                                    </p:anim>
                                    <p:animEffect transition="in" filter="fade">
                                      <p:cBhvr>
                                        <p:cTn id="13" dur="250"/>
                                        <p:tgtEl>
                                          <p:spTgt spid="2"/>
                                        </p:tgtEl>
                                      </p:cBhvr>
                                    </p:animEffect>
                                  </p:childTnLst>
                                </p:cTn>
                              </p:par>
                            </p:childTnLst>
                          </p:cTn>
                        </p:par>
                        <p:par>
                          <p:cTn id="14" fill="hold">
                            <p:stCondLst>
                              <p:cond delay="1000"/>
                            </p:stCondLst>
                            <p:childTnLst>
                              <p:par>
                                <p:cTn id="15" presetID="26" presetClass="emph" presetSubtype="0" fill="hold" nodeType="afterEffect">
                                  <p:stCondLst>
                                    <p:cond delay="0"/>
                                  </p:stCondLst>
                                  <p:childTnLst>
                                    <p:animEffect transition="out" filter="fade">
                                      <p:cBhvr>
                                        <p:cTn id="16" dur="200" tmFilter="0, 0; .2, .5; .8, .5; 1, 0"/>
                                        <p:tgtEl>
                                          <p:spTgt spid="2"/>
                                        </p:tgtEl>
                                      </p:cBhvr>
                                    </p:animEffect>
                                    <p:animScale>
                                      <p:cBhvr>
                                        <p:cTn id="17" dur="100" autoRev="1" fill="hold"/>
                                        <p:tgtEl>
                                          <p:spTgt spid="2"/>
                                        </p:tgtEl>
                                      </p:cBhvr>
                                      <p:by x="105000" y="105000"/>
                                    </p:animScale>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250" fill="hold"/>
                                        <p:tgtEl>
                                          <p:spTgt spid="18"/>
                                        </p:tgtEl>
                                        <p:attrNameLst>
                                          <p:attrName>ppt_w</p:attrName>
                                        </p:attrNameLst>
                                      </p:cBhvr>
                                      <p:tavLst>
                                        <p:tav tm="0">
                                          <p:val>
                                            <p:fltVal val="0"/>
                                          </p:val>
                                        </p:tav>
                                        <p:tav tm="100000">
                                          <p:val>
                                            <p:strVal val="#ppt_w"/>
                                          </p:val>
                                        </p:tav>
                                      </p:tavLst>
                                    </p:anim>
                                    <p:anim calcmode="lin" valueType="num">
                                      <p:cBhvr>
                                        <p:cTn id="22" dur="250" fill="hold"/>
                                        <p:tgtEl>
                                          <p:spTgt spid="18"/>
                                        </p:tgtEl>
                                        <p:attrNameLst>
                                          <p:attrName>ppt_h</p:attrName>
                                        </p:attrNameLst>
                                      </p:cBhvr>
                                      <p:tavLst>
                                        <p:tav tm="0">
                                          <p:val>
                                            <p:fltVal val="0"/>
                                          </p:val>
                                        </p:tav>
                                        <p:tav tm="100000">
                                          <p:val>
                                            <p:strVal val="#ppt_h"/>
                                          </p:val>
                                        </p:tav>
                                      </p:tavLst>
                                    </p:anim>
                                    <p:animEffect transition="in" filter="fade">
                                      <p:cBhvr>
                                        <p:cTn id="23" dur="250"/>
                                        <p:tgtEl>
                                          <p:spTgt spid="18"/>
                                        </p:tgtEl>
                                      </p:cBhvr>
                                    </p:animEffect>
                                  </p:childTnLst>
                                </p:cTn>
                              </p:par>
                            </p:childTnLst>
                          </p:cTn>
                        </p:par>
                        <p:par>
                          <p:cTn id="24" fill="hold">
                            <p:stCondLst>
                              <p:cond delay="2000"/>
                            </p:stCondLst>
                            <p:childTnLst>
                              <p:par>
                                <p:cTn id="25" presetID="26" presetClass="emph" presetSubtype="0" fill="hold" nodeType="afterEffect">
                                  <p:stCondLst>
                                    <p:cond delay="0"/>
                                  </p:stCondLst>
                                  <p:childTnLst>
                                    <p:animEffect transition="out" filter="fade">
                                      <p:cBhvr>
                                        <p:cTn id="26" dur="200" tmFilter="0, 0; .2, .5; .8, .5; 1, 0"/>
                                        <p:tgtEl>
                                          <p:spTgt spid="18"/>
                                        </p:tgtEl>
                                      </p:cBhvr>
                                    </p:animEffect>
                                    <p:animScale>
                                      <p:cBhvr>
                                        <p:cTn id="27" dur="100" autoRev="1" fill="hold"/>
                                        <p:tgtEl>
                                          <p:spTgt spid="18"/>
                                        </p:tgtEl>
                                      </p:cBhvr>
                                      <p:by x="105000" y="105000"/>
                                    </p:animScale>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250" fill="hold"/>
                                        <p:tgtEl>
                                          <p:spTgt spid="21"/>
                                        </p:tgtEl>
                                        <p:attrNameLst>
                                          <p:attrName>ppt_w</p:attrName>
                                        </p:attrNameLst>
                                      </p:cBhvr>
                                      <p:tavLst>
                                        <p:tav tm="0">
                                          <p:val>
                                            <p:fltVal val="0"/>
                                          </p:val>
                                        </p:tav>
                                        <p:tav tm="100000">
                                          <p:val>
                                            <p:strVal val="#ppt_w"/>
                                          </p:val>
                                        </p:tav>
                                      </p:tavLst>
                                    </p:anim>
                                    <p:anim calcmode="lin" valueType="num">
                                      <p:cBhvr>
                                        <p:cTn id="32" dur="250" fill="hold"/>
                                        <p:tgtEl>
                                          <p:spTgt spid="21"/>
                                        </p:tgtEl>
                                        <p:attrNameLst>
                                          <p:attrName>ppt_h</p:attrName>
                                        </p:attrNameLst>
                                      </p:cBhvr>
                                      <p:tavLst>
                                        <p:tav tm="0">
                                          <p:val>
                                            <p:fltVal val="0"/>
                                          </p:val>
                                        </p:tav>
                                        <p:tav tm="100000">
                                          <p:val>
                                            <p:strVal val="#ppt_h"/>
                                          </p:val>
                                        </p:tav>
                                      </p:tavLst>
                                    </p:anim>
                                    <p:animEffect transition="in" filter="fade">
                                      <p:cBhvr>
                                        <p:cTn id="33" dur="250"/>
                                        <p:tgtEl>
                                          <p:spTgt spid="21"/>
                                        </p:tgtEl>
                                      </p:cBhvr>
                                    </p:animEffect>
                                  </p:childTnLst>
                                </p:cTn>
                              </p:par>
                            </p:childTnLst>
                          </p:cTn>
                        </p:par>
                        <p:par>
                          <p:cTn id="34" fill="hold">
                            <p:stCondLst>
                              <p:cond delay="3000"/>
                            </p:stCondLst>
                            <p:childTnLst>
                              <p:par>
                                <p:cTn id="35" presetID="26" presetClass="emph" presetSubtype="0" fill="hold" nodeType="afterEffect">
                                  <p:stCondLst>
                                    <p:cond delay="0"/>
                                  </p:stCondLst>
                                  <p:childTnLst>
                                    <p:animEffect transition="out" filter="fade">
                                      <p:cBhvr>
                                        <p:cTn id="36" dur="200" tmFilter="0, 0; .2, .5; .8, .5; 1, 0"/>
                                        <p:tgtEl>
                                          <p:spTgt spid="21"/>
                                        </p:tgtEl>
                                      </p:cBhvr>
                                    </p:animEffect>
                                    <p:animScale>
                                      <p:cBhvr>
                                        <p:cTn id="37" dur="10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战略规划</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General Planning Principles</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10800000">
            <a:off x="4932469" y="1127782"/>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3" name="矩形 12"/>
          <p:cNvSpPr/>
          <p:nvPr/>
        </p:nvSpPr>
        <p:spPr>
          <a:xfrm>
            <a:off x="5562410" y="1162661"/>
            <a:ext cx="1313180" cy="428772"/>
          </a:xfrm>
          <a:prstGeom prst="rect">
            <a:avLst/>
          </a:prstGeom>
        </p:spPr>
        <p:txBody>
          <a:bodyPr wrap="none">
            <a:spAutoFit/>
          </a:bodyPr>
          <a:lstStyle/>
          <a:p>
            <a:pPr algn="just">
              <a:lnSpc>
                <a:spcPts val="2800"/>
              </a:lnSpc>
              <a:spcAft>
                <a:spcPts val="0"/>
              </a:spcAft>
            </a:pPr>
            <a:r>
              <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发展目标</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4" cstate="email"/>
          <a:stretch>
            <a:fillRect/>
          </a:stretch>
        </p:blipFill>
        <p:spPr>
          <a:xfrm>
            <a:off x="5205895" y="1150798"/>
            <a:ext cx="455918" cy="455918"/>
          </a:xfrm>
          <a:prstGeom prst="rect">
            <a:avLst/>
          </a:prstGeom>
        </p:spPr>
      </p:pic>
      <p:grpSp>
        <p:nvGrpSpPr>
          <p:cNvPr id="42" name="组合 41"/>
          <p:cNvGrpSpPr/>
          <p:nvPr/>
        </p:nvGrpSpPr>
        <p:grpSpPr>
          <a:xfrm>
            <a:off x="1612485" y="3666392"/>
            <a:ext cx="9153701" cy="3253154"/>
            <a:chOff x="1586108" y="3604846"/>
            <a:chExt cx="9153701" cy="3253154"/>
          </a:xfrm>
        </p:grpSpPr>
        <p:pic>
          <p:nvPicPr>
            <p:cNvPr id="39" name="图片 38"/>
            <p:cNvPicPr>
              <a:picLocks noChangeAspect="1"/>
            </p:cNvPicPr>
            <p:nvPr/>
          </p:nvPicPr>
          <p:blipFill rotWithShape="1">
            <a:blip r:embed="rId5" cstate="email"/>
            <a:srcRect/>
            <a:stretch>
              <a:fillRect/>
            </a:stretch>
          </p:blipFill>
          <p:spPr>
            <a:xfrm>
              <a:off x="3011371" y="3604846"/>
              <a:ext cx="7728438" cy="3253154"/>
            </a:xfrm>
            <a:prstGeom prst="rect">
              <a:avLst/>
            </a:prstGeom>
          </p:spPr>
        </p:pic>
        <p:pic>
          <p:nvPicPr>
            <p:cNvPr id="40" name="图片 39"/>
            <p:cNvPicPr>
              <a:picLocks noChangeAspect="1"/>
            </p:cNvPicPr>
            <p:nvPr/>
          </p:nvPicPr>
          <p:blipFill rotWithShape="1">
            <a:blip r:embed="rId6" cstate="email"/>
            <a:srcRect/>
            <a:stretch>
              <a:fillRect/>
            </a:stretch>
          </p:blipFill>
          <p:spPr>
            <a:xfrm>
              <a:off x="2598980" y="5468814"/>
              <a:ext cx="1397129" cy="1389186"/>
            </a:xfrm>
            <a:prstGeom prst="rect">
              <a:avLst/>
            </a:prstGeom>
          </p:spPr>
        </p:pic>
        <p:pic>
          <p:nvPicPr>
            <p:cNvPr id="41" name="图片 40"/>
            <p:cNvPicPr>
              <a:picLocks noChangeAspect="1"/>
            </p:cNvPicPr>
            <p:nvPr/>
          </p:nvPicPr>
          <p:blipFill rotWithShape="1">
            <a:blip r:embed="rId7" cstate="email"/>
            <a:srcRect/>
            <a:stretch>
              <a:fillRect/>
            </a:stretch>
          </p:blipFill>
          <p:spPr>
            <a:xfrm>
              <a:off x="1586108" y="5750169"/>
              <a:ext cx="1114165" cy="1107831"/>
            </a:xfrm>
            <a:prstGeom prst="rect">
              <a:avLst/>
            </a:prstGeom>
          </p:spPr>
        </p:pic>
      </p:grpSp>
      <p:sp>
        <p:nvSpPr>
          <p:cNvPr id="44" name="任意多边形 43"/>
          <p:cNvSpPr/>
          <p:nvPr/>
        </p:nvSpPr>
        <p:spPr>
          <a:xfrm>
            <a:off x="1923957" y="2641729"/>
            <a:ext cx="8590085" cy="3174023"/>
          </a:xfrm>
          <a:custGeom>
            <a:avLst/>
            <a:gdLst>
              <a:gd name="connsiteX0" fmla="*/ 0 w 8590085"/>
              <a:gd name="connsiteY0" fmla="*/ 3174023 h 3174023"/>
              <a:gd name="connsiteX1" fmla="*/ 2453054 w 8590085"/>
              <a:gd name="connsiteY1" fmla="*/ 2751992 h 3174023"/>
              <a:gd name="connsiteX2" fmla="*/ 4413739 w 8590085"/>
              <a:gd name="connsiteY2" fmla="*/ 2294792 h 3174023"/>
              <a:gd name="connsiteX3" fmla="*/ 6075485 w 8590085"/>
              <a:gd name="connsiteY3" fmla="*/ 1714500 h 3174023"/>
              <a:gd name="connsiteX4" fmla="*/ 8590085 w 8590085"/>
              <a:gd name="connsiteY4" fmla="*/ 0 h 3174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0085" h="3174023">
                <a:moveTo>
                  <a:pt x="0" y="3174023"/>
                </a:moveTo>
                <a:cubicBezTo>
                  <a:pt x="858715" y="3036276"/>
                  <a:pt x="1717431" y="2898530"/>
                  <a:pt x="2453054" y="2751992"/>
                </a:cubicBezTo>
                <a:cubicBezTo>
                  <a:pt x="3188677" y="2605454"/>
                  <a:pt x="3810001" y="2467707"/>
                  <a:pt x="4413739" y="2294792"/>
                </a:cubicBezTo>
                <a:cubicBezTo>
                  <a:pt x="5017477" y="2121877"/>
                  <a:pt x="5379427" y="2096965"/>
                  <a:pt x="6075485" y="1714500"/>
                </a:cubicBezTo>
                <a:cubicBezTo>
                  <a:pt x="6771543" y="1332035"/>
                  <a:pt x="7680814" y="666017"/>
                  <a:pt x="8590085" y="0"/>
                </a:cubicBezTo>
              </a:path>
            </a:pathLst>
          </a:custGeom>
          <a:noFill/>
          <a:ln w="34925" cmpd="sng">
            <a:solidFill>
              <a:srgbClr val="66FFCC"/>
            </a:solidFill>
            <a:headEnd type="none"/>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6"/>
          <p:cNvGrpSpPr/>
          <p:nvPr/>
        </p:nvGrpSpPr>
        <p:grpSpPr>
          <a:xfrm>
            <a:off x="918035" y="4597985"/>
            <a:ext cx="1371692" cy="752949"/>
            <a:chOff x="918035" y="4650737"/>
            <a:chExt cx="1371692" cy="752949"/>
          </a:xfrm>
        </p:grpSpPr>
        <p:sp>
          <p:nvSpPr>
            <p:cNvPr id="50" name="矩形标注 49"/>
            <p:cNvSpPr/>
            <p:nvPr/>
          </p:nvSpPr>
          <p:spPr>
            <a:xfrm>
              <a:off x="918035" y="4692499"/>
              <a:ext cx="1371692" cy="711187"/>
            </a:xfrm>
            <a:prstGeom prst="wedgeRectCallout">
              <a:avLst>
                <a:gd name="adj1" fmla="val 29122"/>
                <a:gd name="adj2" fmla="val 99037"/>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200"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1" name="矩形 50"/>
            <p:cNvSpPr/>
            <p:nvPr/>
          </p:nvSpPr>
          <p:spPr>
            <a:xfrm>
              <a:off x="918035" y="4650737"/>
              <a:ext cx="1371692" cy="707886"/>
            </a:xfrm>
            <a:prstGeom prst="rect">
              <a:avLst/>
            </a:prstGeom>
          </p:spPr>
          <p:txBody>
            <a:bodyPr wrap="square">
              <a:spAutoFit/>
            </a:bodyPr>
            <a:lstStyle/>
            <a:p>
              <a:pPr algn="ctr">
                <a:lnSpc>
                  <a:spcPts val="2400"/>
                </a:lnSpc>
                <a:spcAft>
                  <a:spcPts val="0"/>
                </a:spcAft>
              </a:pPr>
              <a:r>
                <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20xx</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年</a:t>
              </a:r>
              <a:endPar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ctr">
                <a:lnSpc>
                  <a:spcPts val="2400"/>
                </a:lnSpc>
                <a:spcAft>
                  <a:spcPts val="0"/>
                </a:spcAft>
              </a:pP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加快</a:t>
              </a:r>
              <a:r>
                <a:rPr lang="zh-CN" altLang="en-US"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转型</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升级</a:t>
              </a:r>
              <a:endParaRPr lang="zh-CN" altLang="zh-CN"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1730309" y="3428499"/>
            <a:ext cx="1501088" cy="885934"/>
            <a:chOff x="1730309" y="3542795"/>
            <a:chExt cx="1501088" cy="885934"/>
          </a:xfrm>
        </p:grpSpPr>
        <p:sp>
          <p:nvSpPr>
            <p:cNvPr id="52" name="矩形标注 51"/>
            <p:cNvSpPr/>
            <p:nvPr/>
          </p:nvSpPr>
          <p:spPr>
            <a:xfrm>
              <a:off x="1811215" y="3542795"/>
              <a:ext cx="1414587" cy="885934"/>
            </a:xfrm>
            <a:prstGeom prst="wedgeRectCallout">
              <a:avLst>
                <a:gd name="adj1" fmla="val 36133"/>
                <a:gd name="adj2" fmla="val 187778"/>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200"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3" name="矩形 52"/>
            <p:cNvSpPr/>
            <p:nvPr/>
          </p:nvSpPr>
          <p:spPr>
            <a:xfrm>
              <a:off x="1730309" y="3666392"/>
              <a:ext cx="1501088" cy="707886"/>
            </a:xfrm>
            <a:prstGeom prst="rect">
              <a:avLst/>
            </a:prstGeom>
          </p:spPr>
          <p:txBody>
            <a:bodyPr wrap="square">
              <a:spAutoFit/>
            </a:bodyPr>
            <a:lstStyle/>
            <a:p>
              <a:pPr algn="ctr">
                <a:lnSpc>
                  <a:spcPts val="2400"/>
                </a:lnSpc>
                <a:spcAft>
                  <a:spcPts val="0"/>
                </a:spcAft>
              </a:pPr>
              <a:r>
                <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20xx</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年</a:t>
              </a:r>
              <a:endPar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ctr">
                <a:lnSpc>
                  <a:spcPts val="2400"/>
                </a:lnSpc>
                <a:spcAft>
                  <a:spcPts val="0"/>
                </a:spcAft>
              </a:pP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加快</a:t>
              </a:r>
              <a:r>
                <a:rPr lang="zh-CN" altLang="en-US"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转型</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升级</a:t>
              </a:r>
              <a:endParaRPr lang="zh-CN" altLang="zh-CN"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3477946" y="4298365"/>
            <a:ext cx="1501088" cy="707886"/>
            <a:chOff x="3477946" y="4263197"/>
            <a:chExt cx="1501088" cy="707886"/>
          </a:xfrm>
        </p:grpSpPr>
        <p:sp>
          <p:nvSpPr>
            <p:cNvPr id="54" name="矩形标注 53"/>
            <p:cNvSpPr/>
            <p:nvPr/>
          </p:nvSpPr>
          <p:spPr>
            <a:xfrm>
              <a:off x="3536900" y="4277751"/>
              <a:ext cx="1395570" cy="683326"/>
            </a:xfrm>
            <a:prstGeom prst="wedgeRectCallout">
              <a:avLst>
                <a:gd name="adj1" fmla="val 4234"/>
                <a:gd name="adj2" fmla="val 103283"/>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200"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5" name="矩形 54"/>
            <p:cNvSpPr/>
            <p:nvPr/>
          </p:nvSpPr>
          <p:spPr>
            <a:xfrm>
              <a:off x="3477946" y="4263197"/>
              <a:ext cx="1501088" cy="707886"/>
            </a:xfrm>
            <a:prstGeom prst="rect">
              <a:avLst/>
            </a:prstGeom>
          </p:spPr>
          <p:txBody>
            <a:bodyPr wrap="square">
              <a:spAutoFit/>
            </a:bodyPr>
            <a:lstStyle/>
            <a:p>
              <a:pPr algn="ctr">
                <a:lnSpc>
                  <a:spcPts val="2400"/>
                </a:lnSpc>
                <a:spcAft>
                  <a:spcPts val="0"/>
                </a:spcAft>
              </a:pPr>
              <a:r>
                <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20xx</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年</a:t>
              </a:r>
              <a:endPar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ctr">
                <a:lnSpc>
                  <a:spcPts val="2400"/>
                </a:lnSpc>
                <a:spcAft>
                  <a:spcPts val="0"/>
                </a:spcAft>
              </a:pP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加快</a:t>
              </a:r>
              <a:r>
                <a:rPr lang="zh-CN" altLang="en-US"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转型</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升级</a:t>
              </a:r>
              <a:endParaRPr lang="zh-CN" altLang="zh-CN"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6419961" y="2615350"/>
            <a:ext cx="1658734" cy="885934"/>
            <a:chOff x="6419961" y="2641726"/>
            <a:chExt cx="1658734" cy="885934"/>
          </a:xfrm>
        </p:grpSpPr>
        <p:sp>
          <p:nvSpPr>
            <p:cNvPr id="56" name="矩形标注 55"/>
            <p:cNvSpPr/>
            <p:nvPr/>
          </p:nvSpPr>
          <p:spPr>
            <a:xfrm>
              <a:off x="6419961" y="2641726"/>
              <a:ext cx="1658734" cy="885934"/>
            </a:xfrm>
            <a:prstGeom prst="wedgeRectCallout">
              <a:avLst>
                <a:gd name="adj1" fmla="val 13563"/>
                <a:gd name="adj2" fmla="val 164959"/>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200"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7" name="矩形 56"/>
            <p:cNvSpPr/>
            <p:nvPr/>
          </p:nvSpPr>
          <p:spPr>
            <a:xfrm>
              <a:off x="6562483" y="2784109"/>
              <a:ext cx="1501088" cy="707886"/>
            </a:xfrm>
            <a:prstGeom prst="rect">
              <a:avLst/>
            </a:prstGeom>
          </p:spPr>
          <p:txBody>
            <a:bodyPr wrap="square">
              <a:spAutoFit/>
            </a:bodyPr>
            <a:lstStyle/>
            <a:p>
              <a:pPr algn="ctr">
                <a:lnSpc>
                  <a:spcPts val="2400"/>
                </a:lnSpc>
                <a:spcAft>
                  <a:spcPts val="0"/>
                </a:spcAft>
              </a:pPr>
              <a:r>
                <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20xx</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年</a:t>
              </a:r>
              <a:endPar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ctr">
                <a:lnSpc>
                  <a:spcPts val="2400"/>
                </a:lnSpc>
                <a:spcAft>
                  <a:spcPts val="0"/>
                </a:spcAft>
              </a:pP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加快</a:t>
              </a:r>
              <a:r>
                <a:rPr lang="zh-CN" altLang="en-US"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转型</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升级</a:t>
              </a:r>
              <a:endParaRPr lang="zh-CN" altLang="zh-CN"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4742318" y="3291283"/>
            <a:ext cx="1501088" cy="885934"/>
            <a:chOff x="4742318" y="3335243"/>
            <a:chExt cx="1501088" cy="885934"/>
          </a:xfrm>
        </p:grpSpPr>
        <p:sp>
          <p:nvSpPr>
            <p:cNvPr id="58" name="矩形标注 57"/>
            <p:cNvSpPr/>
            <p:nvPr/>
          </p:nvSpPr>
          <p:spPr>
            <a:xfrm>
              <a:off x="4835769" y="3335243"/>
              <a:ext cx="1332048" cy="885934"/>
            </a:xfrm>
            <a:prstGeom prst="wedgeRectCallout">
              <a:avLst>
                <a:gd name="adj1" fmla="val 10998"/>
                <a:gd name="adj2" fmla="val 149708"/>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200" spc="300">
                <a:solidFill>
                  <a:schemeClr val="bg1"/>
                </a:solidFill>
                <a:latin typeface="Noto Sans S Chinese Black" panose="020B0A00000000000000" pitchFamily="34" charset="-122"/>
                <a:ea typeface="Noto Sans S Chinese Black" panose="020B0A00000000000000" pitchFamily="34" charset="-122"/>
              </a:endParaRPr>
            </a:p>
          </p:txBody>
        </p:sp>
        <p:sp>
          <p:nvSpPr>
            <p:cNvPr id="59" name="矩形 58"/>
            <p:cNvSpPr/>
            <p:nvPr/>
          </p:nvSpPr>
          <p:spPr>
            <a:xfrm>
              <a:off x="4742318" y="3491995"/>
              <a:ext cx="1501088" cy="707886"/>
            </a:xfrm>
            <a:prstGeom prst="rect">
              <a:avLst/>
            </a:prstGeom>
          </p:spPr>
          <p:txBody>
            <a:bodyPr wrap="square">
              <a:spAutoFit/>
            </a:bodyPr>
            <a:lstStyle/>
            <a:p>
              <a:pPr algn="ctr">
                <a:lnSpc>
                  <a:spcPts val="2400"/>
                </a:lnSpc>
                <a:spcAft>
                  <a:spcPts val="0"/>
                </a:spcAft>
              </a:pPr>
              <a:r>
                <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20xx</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年</a:t>
              </a:r>
              <a:endPar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ctr">
                <a:lnSpc>
                  <a:spcPts val="2400"/>
                </a:lnSpc>
                <a:spcAft>
                  <a:spcPts val="0"/>
                </a:spcAft>
              </a:pP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加快</a:t>
              </a:r>
              <a:r>
                <a:rPr lang="zh-CN" altLang="en-US"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转型</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升级</a:t>
              </a:r>
              <a:endParaRPr lang="zh-CN" altLang="zh-CN"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624390" y="1836631"/>
            <a:ext cx="1658734" cy="885934"/>
            <a:chOff x="8624390" y="1898175"/>
            <a:chExt cx="1658734" cy="885934"/>
          </a:xfrm>
        </p:grpSpPr>
        <p:sp>
          <p:nvSpPr>
            <p:cNvPr id="60" name="矩形标注 59"/>
            <p:cNvSpPr/>
            <p:nvPr/>
          </p:nvSpPr>
          <p:spPr>
            <a:xfrm>
              <a:off x="8624390" y="1898175"/>
              <a:ext cx="1658734" cy="885934"/>
            </a:xfrm>
            <a:prstGeom prst="wedgeRectCallout">
              <a:avLst>
                <a:gd name="adj1" fmla="val -19390"/>
                <a:gd name="adj2" fmla="val 143498"/>
              </a:avLst>
            </a:prstGeom>
            <a:gradFill flip="none" rotWithShape="1">
              <a:gsLst>
                <a:gs pos="100000">
                  <a:srgbClr val="00CC99">
                    <a:alpha val="0"/>
                  </a:srgbClr>
                </a:gs>
                <a:gs pos="55000">
                  <a:srgbClr val="00CC99">
                    <a:alpha val="9000"/>
                  </a:srgbClr>
                </a:gs>
                <a:gs pos="10000">
                  <a:srgbClr val="009999">
                    <a:alpha val="58000"/>
                  </a:srgbClr>
                </a:gs>
              </a:gsLst>
              <a:lin ang="162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200" spc="300">
                <a:solidFill>
                  <a:schemeClr val="bg1"/>
                </a:solidFill>
                <a:latin typeface="Noto Sans S Chinese Black" panose="020B0A00000000000000" pitchFamily="34" charset="-122"/>
                <a:ea typeface="Noto Sans S Chinese Black" panose="020B0A00000000000000" pitchFamily="34" charset="-122"/>
              </a:endParaRPr>
            </a:p>
          </p:txBody>
        </p:sp>
        <p:sp>
          <p:nvSpPr>
            <p:cNvPr id="61" name="矩形 60"/>
            <p:cNvSpPr/>
            <p:nvPr/>
          </p:nvSpPr>
          <p:spPr>
            <a:xfrm>
              <a:off x="8703213" y="2046485"/>
              <a:ext cx="1501088" cy="707886"/>
            </a:xfrm>
            <a:prstGeom prst="rect">
              <a:avLst/>
            </a:prstGeom>
          </p:spPr>
          <p:txBody>
            <a:bodyPr wrap="square">
              <a:spAutoFit/>
            </a:bodyPr>
            <a:lstStyle/>
            <a:p>
              <a:pPr algn="ctr">
                <a:lnSpc>
                  <a:spcPts val="2400"/>
                </a:lnSpc>
                <a:spcAft>
                  <a:spcPts val="0"/>
                </a:spcAft>
              </a:pPr>
              <a:r>
                <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20xx</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年</a:t>
              </a:r>
              <a:endParaRPr lang="en-US" altLang="zh-CN"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ctr">
                <a:lnSpc>
                  <a:spcPts val="2400"/>
                </a:lnSpc>
                <a:spcAft>
                  <a:spcPts val="0"/>
                </a:spcAft>
              </a:pP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加快</a:t>
              </a:r>
              <a:r>
                <a:rPr lang="zh-CN" altLang="en-US"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转型</a:t>
              </a:r>
              <a:r>
                <a:rPr lang="zh-CN" altLang="en-US" sz="1400" dirty="0" smtClean="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升级</a:t>
              </a:r>
              <a:endParaRPr lang="zh-CN" altLang="zh-CN" sz="1400" dirty="0">
                <a:ln w="11430"/>
                <a:solidFill>
                  <a:schemeClr val="bg1"/>
                </a:solid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grpSp>
      <p:sp>
        <p:nvSpPr>
          <p:cNvPr id="68" name="椭圆 67"/>
          <p:cNvSpPr/>
          <p:nvPr/>
        </p:nvSpPr>
        <p:spPr>
          <a:xfrm>
            <a:off x="1929647" y="5717488"/>
            <a:ext cx="126183" cy="126183"/>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9" name="椭圆 68"/>
          <p:cNvSpPr/>
          <p:nvPr/>
        </p:nvSpPr>
        <p:spPr>
          <a:xfrm>
            <a:off x="2974656" y="5549643"/>
            <a:ext cx="126183" cy="126183"/>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0" name="椭圆 69"/>
          <p:cNvSpPr/>
          <p:nvPr/>
        </p:nvSpPr>
        <p:spPr>
          <a:xfrm>
            <a:off x="4228490" y="5346893"/>
            <a:ext cx="126183" cy="126183"/>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1" name="椭圆 70"/>
          <p:cNvSpPr/>
          <p:nvPr/>
        </p:nvSpPr>
        <p:spPr>
          <a:xfrm>
            <a:off x="5562410" y="5063469"/>
            <a:ext cx="126183" cy="126183"/>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2" name="椭圆 71"/>
          <p:cNvSpPr/>
          <p:nvPr/>
        </p:nvSpPr>
        <p:spPr>
          <a:xfrm>
            <a:off x="7433690" y="4537584"/>
            <a:ext cx="126183" cy="126183"/>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3" name="椭圆 72"/>
          <p:cNvSpPr/>
          <p:nvPr/>
        </p:nvSpPr>
        <p:spPr>
          <a:xfrm>
            <a:off x="9085086" y="3573919"/>
            <a:ext cx="126183" cy="126183"/>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Tree>
  </p:cSld>
  <p:clrMapOvr>
    <a:masterClrMapping/>
  </p:clrMapOvr>
  <p:transition spd="slow" advTm="4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rot="5400000">
            <a:off x="-1489129" y="1452177"/>
            <a:ext cx="6894950" cy="3916697"/>
          </a:xfrm>
          <a:prstGeom prst="triangle">
            <a:avLst/>
          </a:prstGeom>
          <a:solidFill>
            <a:srgbClr val="00CC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肘形连接符 2"/>
          <p:cNvCxnSpPr/>
          <p:nvPr/>
        </p:nvCxnSpPr>
        <p:spPr>
          <a:xfrm rot="10800000" flipH="1" flipV="1">
            <a:off x="5605415" y="2751985"/>
            <a:ext cx="2351620" cy="1354031"/>
          </a:xfrm>
          <a:prstGeom prst="bentConnector3">
            <a:avLst>
              <a:gd name="adj1" fmla="val -60569"/>
            </a:avLst>
          </a:prstGeom>
          <a:ln>
            <a:solidFill>
              <a:srgbClr val="66FFCC"/>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349255" y="2382545"/>
            <a:ext cx="3493490" cy="2092909"/>
            <a:chOff x="23731" y="2010377"/>
            <a:chExt cx="1804390" cy="1080989"/>
          </a:xfrm>
        </p:grpSpPr>
        <p:sp>
          <p:nvSpPr>
            <p:cNvPr id="5" name="TextBox 20"/>
            <p:cNvSpPr txBox="1"/>
            <p:nvPr/>
          </p:nvSpPr>
          <p:spPr>
            <a:xfrm>
              <a:off x="50974" y="2323977"/>
              <a:ext cx="1749905" cy="373562"/>
            </a:xfrm>
            <a:prstGeom prst="rect">
              <a:avLst/>
            </a:prstGeom>
            <a:noFill/>
          </p:spPr>
          <p:txBody>
            <a:bodyPr wrap="square" lIns="70907" tIns="35455" rIns="70907" bIns="35455" rtlCol="0">
              <a:spAutoFit/>
            </a:bodyPr>
            <a:lstStyle/>
            <a:p>
              <a:pPr algn="ctr">
                <a:lnSpc>
                  <a:spcPct val="150000"/>
                </a:lnSpc>
                <a:defRPr/>
              </a:pPr>
              <a:r>
                <a:rPr lang="zh-CN" altLang="en-US" sz="3200" b="1" dirty="0">
                  <a:ln w="11430"/>
                  <a:blipFill dpi="0" rotWithShape="1">
                    <a:blip r:embed="rId1">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战略实施</a:t>
              </a:r>
              <a:endParaRPr lang="zh-CN" altLang="en-US" sz="3200" b="1" dirty="0">
                <a:ln w="11430"/>
                <a:blipFill dpi="0" rotWithShape="1">
                  <a:blip r:embed="rId1">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6" name="文本框 1"/>
            <p:cNvSpPr txBox="1"/>
            <p:nvPr/>
          </p:nvSpPr>
          <p:spPr>
            <a:xfrm>
              <a:off x="23731" y="2711762"/>
              <a:ext cx="1804390"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Strategy Implementation</a:t>
              </a:r>
              <a:endParaRPr lang="en-US" altLang="zh-CN" sz="16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7" name="组合 6"/>
            <p:cNvGrpSpPr/>
            <p:nvPr/>
          </p:nvGrpSpPr>
          <p:grpSpPr>
            <a:xfrm>
              <a:off x="737452" y="2010377"/>
              <a:ext cx="376950" cy="376950"/>
              <a:chOff x="304238" y="1853502"/>
              <a:chExt cx="376950" cy="376950"/>
            </a:xfrm>
          </p:grpSpPr>
          <p:sp>
            <p:nvSpPr>
              <p:cNvPr id="8" name="椭圆 7"/>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9" name="图片 8"/>
              <p:cNvPicPr>
                <a:picLocks noChangeAspect="1"/>
              </p:cNvPicPr>
              <p:nvPr/>
            </p:nvPicPr>
            <p:blipFill rotWithShape="1">
              <a:blip r:embed="rId2" cstate="email">
                <a:duotone>
                  <a:prstClr val="black"/>
                  <a:schemeClr val="accent1">
                    <a:tint val="45000"/>
                    <a:satMod val="400000"/>
                  </a:schemeClr>
                </a:duotone>
              </a:blip>
              <a:srcRect l="-22166" t="-24485"/>
              <a:stretch>
                <a:fillRect/>
              </a:stretch>
            </p:blipFill>
            <p:spPr>
              <a:xfrm>
                <a:off x="330166" y="1891277"/>
                <a:ext cx="325094" cy="306248"/>
              </a:xfrm>
              <a:prstGeom prst="rect">
                <a:avLst/>
              </a:prstGeom>
            </p:spPr>
          </p:pic>
        </p:grpSp>
      </p:grpSp>
      <p:cxnSp>
        <p:nvCxnSpPr>
          <p:cNvPr id="10" name="肘形连接符 9"/>
          <p:cNvCxnSpPr/>
          <p:nvPr/>
        </p:nvCxnSpPr>
        <p:spPr>
          <a:xfrm rot="16200000" flipH="1">
            <a:off x="6481071" y="2822328"/>
            <a:ext cx="1354033" cy="1213346"/>
          </a:xfrm>
          <a:prstGeom prst="bentConnector4">
            <a:avLst>
              <a:gd name="adj1" fmla="val 67"/>
              <a:gd name="adj2" fmla="val 118840"/>
            </a:avLst>
          </a:prstGeom>
          <a:ln>
            <a:solidFill>
              <a:srgbClr val="66FFCC"/>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1608993" y="1608994"/>
            <a:ext cx="6893170" cy="3675185"/>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V="1">
            <a:off x="6784886" y="1450886"/>
            <a:ext cx="6771857" cy="4042372"/>
          </a:xfrm>
          <a:prstGeom prst="triangle">
            <a:avLst/>
          </a:prstGeom>
          <a:solidFill>
            <a:srgbClr val="00CC99">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flipV="1">
            <a:off x="6952252" y="1512746"/>
            <a:ext cx="6629400" cy="3850100"/>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airplane"/>
      </p:transition>
    </mc:Choice>
    <mc:Fallback>
      <p:transition spd="slow" advTm="4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战略实施</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Strategy Implementation</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10800000">
            <a:off x="737698" y="1091080"/>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3" name="矩形 12"/>
          <p:cNvSpPr/>
          <p:nvPr/>
        </p:nvSpPr>
        <p:spPr>
          <a:xfrm>
            <a:off x="1085511" y="1125959"/>
            <a:ext cx="1877437" cy="428772"/>
          </a:xfrm>
          <a:prstGeom prst="rect">
            <a:avLst/>
          </a:prstGeom>
        </p:spPr>
        <p:txBody>
          <a:bodyPr wrap="none">
            <a:spAutoFit/>
          </a:bodyPr>
          <a:lstStyle/>
          <a:p>
            <a:pPr algn="just">
              <a:lnSpc>
                <a:spcPts val="2800"/>
              </a:lnSpc>
              <a:spcAft>
                <a:spcPts val="0"/>
              </a:spcAft>
            </a:pPr>
            <a:r>
              <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打造营销团队</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23" name="圆角矩形 22"/>
          <p:cNvSpPr/>
          <p:nvPr/>
        </p:nvSpPr>
        <p:spPr>
          <a:xfrm rot="10800000">
            <a:off x="778997" y="2154115"/>
            <a:ext cx="10080666" cy="3279531"/>
          </a:xfrm>
          <a:prstGeom prst="roundRect">
            <a:avLst>
              <a:gd name="adj" fmla="val 0"/>
            </a:avLst>
          </a:prstGeom>
          <a:gradFill flip="none" rotWithShape="1">
            <a:gsLst>
              <a:gs pos="0">
                <a:srgbClr val="009999"/>
              </a:gs>
              <a:gs pos="27000">
                <a:srgbClr val="00A898"/>
              </a:gs>
              <a:gs pos="72000">
                <a:schemeClr val="bg1">
                  <a:alpha val="0"/>
                </a:schemeClr>
              </a:gs>
            </a:gsLst>
            <a:lin ang="10800000" scaled="1"/>
            <a:tileRect/>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b="1">
              <a:gradFill>
                <a:gsLst>
                  <a:gs pos="21000">
                    <a:srgbClr val="4AFCB9">
                      <a:shade val="67500"/>
                      <a:satMod val="115000"/>
                    </a:srgbClr>
                  </a:gs>
                  <a:gs pos="100000">
                    <a:srgbClr val="4AFCB9">
                      <a:shade val="100000"/>
                      <a:satMod val="115000"/>
                    </a:srgbClr>
                  </a:gs>
                </a:gsLst>
                <a:lin ang="10800000" scaled="1"/>
              </a:gradFill>
              <a:latin typeface="+mj-ea"/>
              <a:ea typeface="+mj-ea"/>
            </a:endParaRPr>
          </a:p>
        </p:txBody>
      </p:sp>
      <p:sp>
        <p:nvSpPr>
          <p:cNvPr id="16" name="矩形 15"/>
          <p:cNvSpPr/>
          <p:nvPr/>
        </p:nvSpPr>
        <p:spPr>
          <a:xfrm>
            <a:off x="1580575" y="2231166"/>
            <a:ext cx="5591053" cy="2959977"/>
          </a:xfrm>
          <a:prstGeom prst="rect">
            <a:avLst/>
          </a:prstGeom>
        </p:spPr>
        <p:txBody>
          <a:bodyPr wrap="square">
            <a:spAutoFit/>
          </a:bodyPr>
          <a:lstStyle/>
          <a:p>
            <a:pPr algn="just">
              <a:lnSpc>
                <a:spcPct val="150000"/>
              </a:lnSpc>
              <a:spcAft>
                <a:spcPts val="0"/>
              </a:spcAft>
            </a:pPr>
            <a:r>
              <a:rPr lang="zh-CN" altLang="en-US" sz="3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创新精神    诚实守信</a:t>
            </a:r>
            <a:endParaRPr lang="zh-CN" altLang="en-US" sz="3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just">
              <a:lnSpc>
                <a:spcPct val="150000"/>
              </a:lnSpc>
              <a:spcAft>
                <a:spcPts val="0"/>
              </a:spcAft>
            </a:pPr>
            <a:r>
              <a:rPr lang="zh-CN" altLang="en-US" sz="3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果敢有力    敢于冒险</a:t>
            </a:r>
            <a:endParaRPr lang="zh-CN" altLang="en-US" sz="3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just">
              <a:lnSpc>
                <a:spcPct val="150000"/>
              </a:lnSpc>
              <a:spcAft>
                <a:spcPts val="0"/>
              </a:spcAft>
            </a:pPr>
            <a:r>
              <a:rPr lang="zh-CN" altLang="en-US" sz="3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积极乐观    以身作则</a:t>
            </a:r>
            <a:endParaRPr lang="zh-CN" altLang="en-US" sz="3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algn="just">
              <a:lnSpc>
                <a:spcPct val="150000"/>
              </a:lnSpc>
              <a:spcAft>
                <a:spcPts val="0"/>
              </a:spcAft>
            </a:pPr>
            <a:r>
              <a:rPr lang="zh-CN" altLang="en-US" sz="3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培训下属    体恤员工</a:t>
            </a:r>
            <a:endParaRPr lang="zh-CN" altLang="en-US" sz="3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rotWithShape="1">
          <a:blip r:embed="rId4" cstate="email"/>
          <a:srcRect/>
          <a:stretch>
            <a:fillRect/>
          </a:stretch>
        </p:blipFill>
        <p:spPr>
          <a:xfrm>
            <a:off x="5418993" y="1477679"/>
            <a:ext cx="7702439" cy="51693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4000">
        <p14:doors dir="vert"/>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战略实施</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Strategy Implementation</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10800000">
            <a:off x="737698" y="1091080"/>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3" name="矩形 12"/>
          <p:cNvSpPr/>
          <p:nvPr/>
        </p:nvSpPr>
        <p:spPr>
          <a:xfrm>
            <a:off x="1085511" y="1125959"/>
            <a:ext cx="1877437" cy="428772"/>
          </a:xfrm>
          <a:prstGeom prst="rect">
            <a:avLst/>
          </a:prstGeom>
        </p:spPr>
        <p:txBody>
          <a:bodyPr wrap="none">
            <a:spAutoFit/>
          </a:bodyPr>
          <a:lstStyle/>
          <a:p>
            <a:pPr algn="just">
              <a:lnSpc>
                <a:spcPts val="2800"/>
              </a:lnSpc>
              <a:spcAft>
                <a:spcPts val="0"/>
              </a:spcAft>
            </a:pPr>
            <a:r>
              <a:rPr lang="zh-CN" altLang="en-US" sz="2200"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培养管理</a:t>
            </a:r>
            <a:r>
              <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人员</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14" name="圆角矩形 13"/>
          <p:cNvSpPr/>
          <p:nvPr/>
        </p:nvSpPr>
        <p:spPr>
          <a:xfrm rot="10800000" flipH="1">
            <a:off x="0" y="1682464"/>
            <a:ext cx="12200792" cy="3279531"/>
          </a:xfrm>
          <a:prstGeom prst="roundRect">
            <a:avLst>
              <a:gd name="adj" fmla="val 0"/>
            </a:avLst>
          </a:prstGeom>
          <a:gradFill flip="none" rotWithShape="1">
            <a:gsLst>
              <a:gs pos="0">
                <a:srgbClr val="009999">
                  <a:alpha val="76000"/>
                </a:srgbClr>
              </a:gs>
              <a:gs pos="27000">
                <a:srgbClr val="00A898">
                  <a:alpha val="27000"/>
                </a:srgbClr>
              </a:gs>
              <a:gs pos="72000">
                <a:schemeClr val="bg1">
                  <a:alpha val="0"/>
                </a:schemeClr>
              </a:gs>
            </a:gsLst>
            <a:lin ang="10800000" scaled="1"/>
            <a:tileRect/>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b="1">
              <a:gradFill>
                <a:gsLst>
                  <a:gs pos="21000">
                    <a:srgbClr val="4AFCB9">
                      <a:shade val="67500"/>
                      <a:satMod val="115000"/>
                    </a:srgbClr>
                  </a:gs>
                  <a:gs pos="100000">
                    <a:srgbClr val="4AFCB9">
                      <a:shade val="100000"/>
                      <a:satMod val="115000"/>
                    </a:srgbClr>
                  </a:gs>
                </a:gsLst>
                <a:lin ang="10800000" scaled="1"/>
              </a:gradFill>
              <a:latin typeface="+mj-ea"/>
              <a:ea typeface="+mj-ea"/>
            </a:endParaRPr>
          </a:p>
        </p:txBody>
      </p:sp>
      <p:pic>
        <p:nvPicPr>
          <p:cNvPr id="17" name="图片 16"/>
          <p:cNvPicPr>
            <a:picLocks noChangeAspect="1"/>
          </p:cNvPicPr>
          <p:nvPr/>
        </p:nvPicPr>
        <p:blipFill rotWithShape="1">
          <a:blip r:embed="rId4" cstate="email"/>
          <a:srcRect/>
          <a:stretch>
            <a:fillRect/>
          </a:stretch>
        </p:blipFill>
        <p:spPr>
          <a:xfrm>
            <a:off x="941544" y="2236139"/>
            <a:ext cx="3115205" cy="4621861"/>
          </a:xfrm>
          <a:prstGeom prst="rect">
            <a:avLst/>
          </a:prstGeom>
        </p:spPr>
      </p:pic>
      <p:sp>
        <p:nvSpPr>
          <p:cNvPr id="15" name="矩形 14"/>
          <p:cNvSpPr/>
          <p:nvPr/>
        </p:nvSpPr>
        <p:spPr>
          <a:xfrm>
            <a:off x="4435382" y="2146412"/>
            <a:ext cx="6748434" cy="2400657"/>
          </a:xfrm>
          <a:prstGeom prst="rect">
            <a:avLst/>
          </a:prstGeom>
        </p:spPr>
        <p:txBody>
          <a:bodyPr wrap="square">
            <a:spAutoFit/>
          </a:bodyPr>
          <a:lstStyle/>
          <a:p>
            <a:pPr indent="360045" algn="just">
              <a:lnSpc>
                <a:spcPct val="150000"/>
              </a:lnSpc>
              <a:spcAft>
                <a:spcPts val="0"/>
              </a:spcAft>
            </a:pPr>
            <a:r>
              <a:rPr lang="zh-CN" altLang="en-US"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 </a:t>
            </a:r>
            <a:r>
              <a:rPr lang="zh-CN" altLang="en-US" sz="2000"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作为</a:t>
            </a:r>
            <a:r>
              <a:rPr lang="zh-CN" altLang="en-US" sz="20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管理层要不断给自己充电，拓宽知识面，才能更好的指导下属的工作开展，适应企业和市场需求；作为企业要积极鼓动管理层多参加培训班、研讨会、进修等，为员工成长创造良好的企业环境，从而不断提升管理层的综合素质，造就复合型人才。</a:t>
            </a:r>
            <a:endParaRPr lang="zh-CN" altLang="en-US" sz="20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900" advTm="4000">
        <p14:glitter pattern="hexagon"/>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战略实施</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Strategy Implementation</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10800000">
            <a:off x="737698" y="1091080"/>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3" name="矩形 12"/>
          <p:cNvSpPr/>
          <p:nvPr/>
        </p:nvSpPr>
        <p:spPr>
          <a:xfrm>
            <a:off x="1085511" y="1125959"/>
            <a:ext cx="1877437" cy="428772"/>
          </a:xfrm>
          <a:prstGeom prst="rect">
            <a:avLst/>
          </a:prstGeom>
        </p:spPr>
        <p:txBody>
          <a:bodyPr wrap="none">
            <a:spAutoFit/>
          </a:bodyPr>
          <a:lstStyle/>
          <a:p>
            <a:pPr algn="just">
              <a:lnSpc>
                <a:spcPts val="2800"/>
              </a:lnSpc>
              <a:spcAft>
                <a:spcPts val="0"/>
              </a:spcAft>
            </a:pPr>
            <a:r>
              <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做好人才储备</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14" name="圆角矩形 13"/>
          <p:cNvSpPr/>
          <p:nvPr/>
        </p:nvSpPr>
        <p:spPr>
          <a:xfrm rot="5400000" flipH="1">
            <a:off x="1763923" y="963823"/>
            <a:ext cx="3594689" cy="5239447"/>
          </a:xfrm>
          <a:prstGeom prst="roundRect">
            <a:avLst>
              <a:gd name="adj" fmla="val 0"/>
            </a:avLst>
          </a:prstGeom>
          <a:gradFill flip="none" rotWithShape="1">
            <a:gsLst>
              <a:gs pos="0">
                <a:srgbClr val="009999">
                  <a:alpha val="76000"/>
                </a:srgbClr>
              </a:gs>
              <a:gs pos="27000">
                <a:srgbClr val="00A898">
                  <a:alpha val="27000"/>
                </a:srgbClr>
              </a:gs>
              <a:gs pos="72000">
                <a:schemeClr val="bg1">
                  <a:alpha val="0"/>
                </a:schemeClr>
              </a:gs>
            </a:gsLst>
            <a:lin ang="10800000" scaled="1"/>
            <a:tileRect/>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b="1">
              <a:gradFill>
                <a:gsLst>
                  <a:gs pos="21000">
                    <a:srgbClr val="4AFCB9">
                      <a:shade val="67500"/>
                      <a:satMod val="115000"/>
                    </a:srgbClr>
                  </a:gs>
                  <a:gs pos="100000">
                    <a:srgbClr val="4AFCB9">
                      <a:shade val="100000"/>
                      <a:satMod val="115000"/>
                    </a:srgbClr>
                  </a:gs>
                </a:gsLst>
                <a:lin ang="10800000" scaled="1"/>
              </a:gradFill>
              <a:latin typeface="+mj-ea"/>
              <a:ea typeface="+mj-ea"/>
            </a:endParaRPr>
          </a:p>
        </p:txBody>
      </p:sp>
      <p:sp>
        <p:nvSpPr>
          <p:cNvPr id="16" name="矩形 15"/>
          <p:cNvSpPr/>
          <p:nvPr/>
        </p:nvSpPr>
        <p:spPr>
          <a:xfrm>
            <a:off x="1104091" y="1871061"/>
            <a:ext cx="4991909" cy="2585323"/>
          </a:xfrm>
          <a:prstGeom prst="rect">
            <a:avLst/>
          </a:prstGeom>
        </p:spPr>
        <p:txBody>
          <a:bodyPr wrap="square">
            <a:spAutoFit/>
          </a:bodyPr>
          <a:lstStyle/>
          <a:p>
            <a:pPr indent="360045" algn="just">
              <a:lnSpc>
                <a:spcPct val="150000"/>
              </a:lnSpc>
              <a:spcAft>
                <a:spcPts val="0"/>
              </a:spcAft>
            </a:pPr>
            <a:r>
              <a:rPr lang="zh-CN" altLang="en-US"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根据岗位设立</a:t>
            </a:r>
            <a:r>
              <a:rPr lang="en-US" altLang="zh-CN"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AB</a:t>
            </a:r>
            <a:r>
              <a:rPr lang="zh-CN" altLang="en-US"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岗，当公司内部某个岗位由于业务变动、前任提升、退休或辞退等原因出现岗位空缺时，保证有二到三名的合适人选可以接替此岗位。通过人才梯队的建设，扩大员工的知识面，有利于让员工明确自己的发展方向，激发员工的潜力，实现人才的在职开发。</a:t>
            </a:r>
            <a:endParaRPr lang="zh-CN" altLang="en-US" sz="20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4" cstate="email"/>
          <a:stretch>
            <a:fillRect/>
          </a:stretch>
        </p:blipFill>
        <p:spPr>
          <a:xfrm>
            <a:off x="6937130" y="1554729"/>
            <a:ext cx="4529183" cy="3217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4000">
        <p14:prism isInverted="1"/>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战略实施</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Strategy Implementation</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10800000">
            <a:off x="737698" y="1091080"/>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3" name="矩形 12"/>
          <p:cNvSpPr/>
          <p:nvPr/>
        </p:nvSpPr>
        <p:spPr>
          <a:xfrm>
            <a:off x="1085511" y="1125959"/>
            <a:ext cx="1877437" cy="428772"/>
          </a:xfrm>
          <a:prstGeom prst="rect">
            <a:avLst/>
          </a:prstGeom>
        </p:spPr>
        <p:txBody>
          <a:bodyPr wrap="none">
            <a:spAutoFit/>
          </a:bodyPr>
          <a:lstStyle/>
          <a:p>
            <a:pPr algn="just">
              <a:lnSpc>
                <a:spcPts val="2800"/>
              </a:lnSpc>
              <a:spcAft>
                <a:spcPts val="0"/>
              </a:spcAft>
            </a:pPr>
            <a:r>
              <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注重市场导向</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14" name="圆角矩形 13"/>
          <p:cNvSpPr/>
          <p:nvPr/>
        </p:nvSpPr>
        <p:spPr>
          <a:xfrm rot="5400000" flipH="1">
            <a:off x="647299" y="2080446"/>
            <a:ext cx="5071800" cy="4483310"/>
          </a:xfrm>
          <a:prstGeom prst="roundRect">
            <a:avLst>
              <a:gd name="adj" fmla="val 0"/>
            </a:avLst>
          </a:prstGeom>
          <a:gradFill flip="none" rotWithShape="1">
            <a:gsLst>
              <a:gs pos="0">
                <a:srgbClr val="009999">
                  <a:alpha val="76000"/>
                </a:srgbClr>
              </a:gs>
              <a:gs pos="27000">
                <a:srgbClr val="00A898">
                  <a:alpha val="27000"/>
                </a:srgbClr>
              </a:gs>
              <a:gs pos="72000">
                <a:schemeClr val="bg1">
                  <a:alpha val="0"/>
                </a:schemeClr>
              </a:gs>
            </a:gsLst>
            <a:lin ang="10800000" scaled="1"/>
            <a:tileRect/>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b="1">
              <a:gradFill>
                <a:gsLst>
                  <a:gs pos="21000">
                    <a:srgbClr val="4AFCB9">
                      <a:shade val="67500"/>
                      <a:satMod val="115000"/>
                    </a:srgbClr>
                  </a:gs>
                  <a:gs pos="100000">
                    <a:srgbClr val="4AFCB9">
                      <a:shade val="100000"/>
                      <a:satMod val="115000"/>
                    </a:srgbClr>
                  </a:gs>
                </a:gsLst>
                <a:lin ang="10800000" scaled="1"/>
              </a:gradFill>
              <a:latin typeface="+mj-ea"/>
              <a:ea typeface="+mj-ea"/>
            </a:endParaRPr>
          </a:p>
        </p:txBody>
      </p:sp>
      <p:sp>
        <p:nvSpPr>
          <p:cNvPr id="15" name="矩形 14"/>
          <p:cNvSpPr/>
          <p:nvPr/>
        </p:nvSpPr>
        <p:spPr>
          <a:xfrm>
            <a:off x="5788417" y="2124438"/>
            <a:ext cx="5483321" cy="2169825"/>
          </a:xfrm>
          <a:prstGeom prst="rect">
            <a:avLst/>
          </a:prstGeom>
        </p:spPr>
        <p:txBody>
          <a:bodyPr wrap="square">
            <a:spAutoFit/>
          </a:bodyPr>
          <a:lstStyle/>
          <a:p>
            <a:pPr indent="360045" algn="just">
              <a:lnSpc>
                <a:spcPct val="150000"/>
              </a:lnSpc>
              <a:spcAft>
                <a:spcPts val="0"/>
              </a:spcAft>
            </a:pPr>
            <a:r>
              <a:rPr lang="zh-CN" altLang="en-US"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让所有人员更加接近顾客、贴近市场，为客户提供优于竞争对手的服务，打造企业的核心竞争力。如公司提供的产品或服务不能满足其需要，客户就会转向别处，这就要求我们要聚焦顾客户的需求、关注顾客需求，提出有创新的解决办法来满足客户需求。</a:t>
            </a:r>
            <a:endParaRPr lang="zh-CN" altLang="en-US" sz="20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rotWithShape="1">
          <a:blip r:embed="rId4" cstate="email"/>
          <a:srcRect/>
          <a:stretch>
            <a:fillRect/>
          </a:stretch>
        </p:blipFill>
        <p:spPr>
          <a:xfrm>
            <a:off x="1019100" y="2124438"/>
            <a:ext cx="4304900" cy="270253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4000"/>
    </mc:Choice>
    <mc:Fallback>
      <p:transition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rot="10800000" flipH="1">
            <a:off x="0" y="1682464"/>
            <a:ext cx="12200792" cy="3279531"/>
          </a:xfrm>
          <a:prstGeom prst="roundRect">
            <a:avLst>
              <a:gd name="adj" fmla="val 0"/>
            </a:avLst>
          </a:prstGeom>
          <a:gradFill flip="none" rotWithShape="1">
            <a:gsLst>
              <a:gs pos="0">
                <a:srgbClr val="009999">
                  <a:alpha val="76000"/>
                </a:srgbClr>
              </a:gs>
              <a:gs pos="27000">
                <a:srgbClr val="00A898">
                  <a:alpha val="27000"/>
                </a:srgbClr>
              </a:gs>
              <a:gs pos="72000">
                <a:schemeClr val="bg1">
                  <a:alpha val="0"/>
                </a:schemeClr>
              </a:gs>
            </a:gsLst>
            <a:lin ang="10800000" scaled="1"/>
            <a:tileRect/>
          </a:gradFill>
          <a:ln w="19050">
            <a:noFill/>
          </a:ln>
          <a:effectLst>
            <a:outerShdw blurRad="444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b="1">
              <a:gradFill>
                <a:gsLst>
                  <a:gs pos="21000">
                    <a:srgbClr val="4AFCB9">
                      <a:shade val="67500"/>
                      <a:satMod val="115000"/>
                    </a:srgbClr>
                  </a:gs>
                  <a:gs pos="100000">
                    <a:srgbClr val="4AFCB9">
                      <a:shade val="100000"/>
                      <a:satMod val="115000"/>
                    </a:srgbClr>
                  </a:gs>
                </a:gsLst>
                <a:lin ang="10800000" scaled="1"/>
              </a:gradFill>
              <a:latin typeface="+mj-ea"/>
              <a:ea typeface="+mj-ea"/>
            </a:endParaRPr>
          </a:p>
        </p:txBody>
      </p:sp>
      <p:pic>
        <p:nvPicPr>
          <p:cNvPr id="2" name="图片 1"/>
          <p:cNvPicPr>
            <a:picLocks noChangeAspect="1"/>
          </p:cNvPicPr>
          <p:nvPr/>
        </p:nvPicPr>
        <p:blipFill rotWithShape="1">
          <a:blip r:embed="rId1" cstate="email"/>
          <a:srcRect/>
          <a:stretch>
            <a:fillRect/>
          </a:stretch>
        </p:blipFill>
        <p:spPr>
          <a:xfrm>
            <a:off x="-8792" y="451652"/>
            <a:ext cx="7442482" cy="445163"/>
          </a:xfrm>
          <a:prstGeom prst="rect">
            <a:avLst/>
          </a:prstGeom>
          <a:effectLst>
            <a:softEdge rad="63500"/>
          </a:effectLst>
        </p:spPr>
      </p:pic>
      <p:grpSp>
        <p:nvGrpSpPr>
          <p:cNvPr id="3" name="组合 2"/>
          <p:cNvGrpSpPr/>
          <p:nvPr/>
        </p:nvGrpSpPr>
        <p:grpSpPr>
          <a:xfrm>
            <a:off x="753069" y="122778"/>
            <a:ext cx="4973649" cy="639545"/>
            <a:chOff x="737452" y="1875768"/>
            <a:chExt cx="4973649" cy="639545"/>
          </a:xfrm>
        </p:grpSpPr>
        <p:sp>
          <p:nvSpPr>
            <p:cNvPr id="4" name="TextBox 20"/>
            <p:cNvSpPr txBox="1"/>
            <p:nvPr/>
          </p:nvSpPr>
          <p:spPr>
            <a:xfrm>
              <a:off x="1088474" y="1875768"/>
              <a:ext cx="1749905" cy="560326"/>
            </a:xfrm>
            <a:prstGeom prst="rect">
              <a:avLst/>
            </a:prstGeom>
            <a:noFill/>
          </p:spPr>
          <p:txBody>
            <a:bodyPr wrap="square" lIns="70907" tIns="35455" rIns="70907" bIns="35455" rtlCol="0">
              <a:spAutoFit/>
            </a:bodyPr>
            <a:lstStyle/>
            <a:p>
              <a:pPr>
                <a:lnSpc>
                  <a:spcPct val="150000"/>
                </a:lnSpc>
                <a:defRPr/>
              </a:pPr>
              <a:r>
                <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战略实施</a:t>
              </a:r>
              <a:endParaRPr kumimoji="1" lang="zh-CN" altLang="en-US" sz="2400" b="1" dirty="0">
                <a:gradFill flip="none" rotWithShape="1">
                  <a:gsLst>
                    <a:gs pos="0">
                      <a:srgbClr val="4AFCB9">
                        <a:shade val="67500"/>
                        <a:satMod val="115000"/>
                      </a:srgbClr>
                    </a:gs>
                    <a:gs pos="100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1"/>
            <p:cNvSpPr txBox="1"/>
            <p:nvPr/>
          </p:nvSpPr>
          <p:spPr>
            <a:xfrm>
              <a:off x="2322270" y="2135709"/>
              <a:ext cx="3388831" cy="379604"/>
            </a:xfrm>
            <a:prstGeom prst="rect">
              <a:avLst/>
            </a:prstGeom>
            <a:noFill/>
            <a:ln w="6350">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rPr>
                <a:t>Strategy Implementation</a:t>
              </a:r>
              <a:endParaRPr lang="en-US" altLang="zh-CN" sz="1400" kern="100" dirty="0">
                <a:solidFill>
                  <a:schemeClr val="bg1"/>
                </a:solidFill>
                <a:latin typeface="微软雅黑" panose="020B0503020204020204" pitchFamily="34" charset="-122"/>
                <a:ea typeface="微软雅黑" panose="020B0503020204020204" pitchFamily="34" charset="-122"/>
                <a:cs typeface="方正粗倩简体"/>
                <a:sym typeface="Times New Roman" panose="02020603050405020304"/>
              </a:endParaRPr>
            </a:p>
          </p:txBody>
        </p:sp>
        <p:grpSp>
          <p:nvGrpSpPr>
            <p:cNvPr id="6" name="组合 5"/>
            <p:cNvGrpSpPr/>
            <p:nvPr/>
          </p:nvGrpSpPr>
          <p:grpSpPr>
            <a:xfrm>
              <a:off x="737452" y="2010377"/>
              <a:ext cx="376950" cy="376950"/>
              <a:chOff x="304238" y="1853502"/>
              <a:chExt cx="376950" cy="376950"/>
            </a:xfrm>
          </p:grpSpPr>
          <p:sp>
            <p:nvSpPr>
              <p:cNvPr id="7" name="椭圆 6"/>
              <p:cNvSpPr/>
              <p:nvPr/>
            </p:nvSpPr>
            <p:spPr>
              <a:xfrm>
                <a:off x="304238" y="1853502"/>
                <a:ext cx="376950" cy="376950"/>
              </a:xfrm>
              <a:prstGeom prst="ellipse">
                <a:avLst/>
              </a:prstGeom>
              <a:solidFill>
                <a:srgbClr val="66FFCC"/>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pic>
            <p:nvPicPr>
              <p:cNvPr id="8" name="图片 7"/>
              <p:cNvPicPr>
                <a:picLocks noChangeAspect="1"/>
              </p:cNvPicPr>
              <p:nvPr/>
            </p:nvPicPr>
            <p:blipFill rotWithShape="1">
              <a:blip r:embed="rId2" cstate="email">
                <a:duotone>
                  <a:prstClr val="black"/>
                  <a:schemeClr val="accent1">
                    <a:tint val="45000"/>
                    <a:satMod val="400000"/>
                  </a:schemeClr>
                </a:duotone>
              </a:blip>
              <a:srcRect/>
              <a:stretch>
                <a:fillRect/>
              </a:stretch>
            </p:blipFill>
            <p:spPr>
              <a:xfrm>
                <a:off x="330166" y="1891277"/>
                <a:ext cx="325094" cy="306248"/>
              </a:xfrm>
              <a:prstGeom prst="rect">
                <a:avLst/>
              </a:prstGeom>
            </p:spPr>
          </p:pic>
        </p:grpSp>
      </p:grpSp>
      <p:sp>
        <p:nvSpPr>
          <p:cNvPr id="9" name="等腰三角形 8"/>
          <p:cNvSpPr/>
          <p:nvPr/>
        </p:nvSpPr>
        <p:spPr>
          <a:xfrm rot="5400000">
            <a:off x="119556"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198752" y="278520"/>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09256" y="277859"/>
            <a:ext cx="509293" cy="347591"/>
          </a:xfrm>
          <a:prstGeom prst="triangle">
            <a:avLst/>
          </a:prstGeom>
          <a:solidFill>
            <a:srgbClr val="33CCCC">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rot="10800000">
            <a:off x="737698" y="1091080"/>
            <a:ext cx="2331684" cy="500857"/>
          </a:xfrm>
          <a:prstGeom prst="roundRect">
            <a:avLst>
              <a:gd name="adj" fmla="val 0"/>
            </a:avLst>
          </a:prstGeom>
          <a:gradFill flip="none" rotWithShape="1">
            <a:gsLst>
              <a:gs pos="55000">
                <a:srgbClr val="00D5C1">
                  <a:alpha val="36000"/>
                </a:srgbClr>
              </a:gs>
              <a:gs pos="3000">
                <a:srgbClr val="B3F2ED">
                  <a:alpha val="0"/>
                </a:srgbClr>
              </a:gs>
              <a:gs pos="100000">
                <a:schemeClr val="bg1">
                  <a:alpha val="0"/>
                </a:schemeClr>
              </a:gs>
            </a:gsLst>
            <a:lin ang="108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pc="300">
              <a:solidFill>
                <a:schemeClr val="bg1"/>
              </a:solidFill>
              <a:latin typeface="Noto Sans S Chinese Black" panose="020B0A00000000000000" pitchFamily="34" charset="-122"/>
              <a:ea typeface="Noto Sans S Chinese Black" panose="020B0A00000000000000" pitchFamily="34" charset="-122"/>
            </a:endParaRPr>
          </a:p>
        </p:txBody>
      </p:sp>
      <p:sp>
        <p:nvSpPr>
          <p:cNvPr id="13" name="矩形 12"/>
          <p:cNvSpPr/>
          <p:nvPr/>
        </p:nvSpPr>
        <p:spPr>
          <a:xfrm>
            <a:off x="1085511" y="1125959"/>
            <a:ext cx="1877437" cy="451406"/>
          </a:xfrm>
          <a:prstGeom prst="rect">
            <a:avLst/>
          </a:prstGeom>
        </p:spPr>
        <p:txBody>
          <a:bodyPr wrap="none">
            <a:spAutoFit/>
          </a:bodyPr>
          <a:lstStyle/>
          <a:p>
            <a:pPr algn="just">
              <a:lnSpc>
                <a:spcPts val="2800"/>
              </a:lnSpc>
              <a:spcAft>
                <a:spcPts val="0"/>
              </a:spcAft>
            </a:pPr>
            <a:r>
              <a:rPr lang="zh-CN" altLang="en-US" sz="2200"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运用媒体</a:t>
            </a:r>
            <a:r>
              <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传播</a:t>
            </a:r>
            <a:endParaRPr lang="zh-CN" altLang="en-US" sz="2200"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sp>
        <p:nvSpPr>
          <p:cNvPr id="15" name="矩形 14"/>
          <p:cNvSpPr/>
          <p:nvPr/>
        </p:nvSpPr>
        <p:spPr>
          <a:xfrm>
            <a:off x="778997" y="2025706"/>
            <a:ext cx="6421903" cy="3416320"/>
          </a:xfrm>
          <a:prstGeom prst="rect">
            <a:avLst/>
          </a:prstGeom>
        </p:spPr>
        <p:txBody>
          <a:bodyPr wrap="square">
            <a:spAutoFit/>
          </a:bodyPr>
          <a:lstStyle/>
          <a:p>
            <a:pPr indent="360045" algn="just">
              <a:lnSpc>
                <a:spcPct val="150000"/>
              </a:lnSpc>
              <a:spcAft>
                <a:spcPts val="0"/>
              </a:spcAft>
            </a:pPr>
            <a:r>
              <a:rPr lang="zh-CN" altLang="en-US"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各种目标</a:t>
            </a:r>
            <a:r>
              <a:rPr lang="zh-CN" altLang="en-US"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客户群主要集中在通信行业，数量少而集中。选择媒体时要考虑媒体受众与目标客户的吻合程度，考察有效的信息到达率。各种目标客户群主要集中在通信行业</a:t>
            </a:r>
            <a:r>
              <a:rPr lang="zh-CN" altLang="en-US"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，选择</a:t>
            </a:r>
            <a:r>
              <a:rPr lang="zh-CN" altLang="en-US"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媒体时要考虑媒体受众与目标客户的吻合程度，考察有效的信息到达率。选择媒体时要考虑媒体受众与目标客户的吻合程度，考察有效的信息到达率。 </a:t>
            </a:r>
            <a:endParaRPr lang="zh-CN" altLang="en-US"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indent="360045" algn="just">
              <a:lnSpc>
                <a:spcPct val="150000"/>
              </a:lnSpc>
              <a:spcAft>
                <a:spcPts val="0"/>
              </a:spcAft>
            </a:pPr>
            <a:endParaRPr lang="zh-CN" altLang="en-US"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a:p>
            <a:pPr indent="360045" algn="just">
              <a:lnSpc>
                <a:spcPct val="150000"/>
              </a:lnSpc>
              <a:spcAft>
                <a:spcPts val="0"/>
              </a:spcAft>
            </a:pPr>
            <a:r>
              <a:rPr lang="zh-CN" altLang="en-US" b="1" dirty="0" smtClean="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rPr>
              <a:t> </a:t>
            </a:r>
            <a:endParaRPr lang="zh-CN" altLang="en-US" b="1" dirty="0">
              <a:ln w="11430"/>
              <a:blipFill dpi="0" rotWithShape="1">
                <a:blip r:embed="rId3">
                  <a:extLst>
                    <a:ext uri="{28A0092B-C50C-407E-A947-70E740481C1C}">
                      <a14:useLocalDpi xmlns:a14="http://schemas.microsoft.com/office/drawing/2010/main" val="0"/>
                    </a:ext>
                  </a:extLst>
                </a:blip>
                <a:srcRect/>
                <a:stretch>
                  <a:fillRect/>
                </a:stretch>
              </a:blipFill>
              <a:effectLst>
                <a:outerShdw blurRad="330200" dist="12700" dir="5400000" sx="101000" sy="101000" algn="t" rotWithShape="0">
                  <a:srgbClr val="005426"/>
                </a:outerShdw>
              </a:effectLst>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4" cstate="email"/>
          <a:stretch>
            <a:fillRect/>
          </a:stretch>
        </p:blipFill>
        <p:spPr>
          <a:xfrm>
            <a:off x="7548713" y="1125959"/>
            <a:ext cx="4100517" cy="410051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split orient="vert"/>
      </p:transition>
    </mc:Choice>
    <mc:Fallback>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email"/>
          <a:stretch>
            <a:fillRect/>
          </a:stretch>
        </p:blipFill>
        <p:spPr>
          <a:xfrm>
            <a:off x="1524" y="0"/>
            <a:ext cx="12190476" cy="6858000"/>
          </a:xfrm>
          <a:prstGeom prst="rect">
            <a:avLst/>
          </a:prstGeom>
        </p:spPr>
      </p:pic>
      <p:sp>
        <p:nvSpPr>
          <p:cNvPr id="6" name="文本框 5"/>
          <p:cNvSpPr txBox="1"/>
          <p:nvPr/>
        </p:nvSpPr>
        <p:spPr>
          <a:xfrm>
            <a:off x="1480489" y="1514072"/>
            <a:ext cx="1210588" cy="1721497"/>
          </a:xfrm>
          <a:prstGeom prst="rect">
            <a:avLst/>
          </a:prstGeom>
          <a:noFill/>
        </p:spPr>
        <p:txBody>
          <a:bodyPr wrap="none" rtlCol="0">
            <a:spAutoFit/>
          </a:bodyPr>
          <a:lstStyle/>
          <a:p>
            <a:pPr>
              <a:lnSpc>
                <a:spcPct val="150000"/>
              </a:lnSpc>
              <a:defRPr/>
            </a:pPr>
            <a:r>
              <a:rPr kumimoji="1" lang="zh-CN" altLang="en-US" sz="8000" b="1" dirty="0" smtClean="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时</a:t>
            </a:r>
            <a:endParaRPr kumimoji="1" lang="zh-CN" altLang="en-US" sz="8000" b="1"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2500204" y="1514072"/>
            <a:ext cx="1210588" cy="172149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u="none" strike="noStrike" kern="1200" cap="none" spc="0" normalizeH="0" baseline="0" noProof="0" dirty="0" smtClean="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rPr>
              <a:t>不</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3519919" y="1514072"/>
            <a:ext cx="1210588" cy="172149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u="none" strike="noStrike" kern="1200" cap="none" spc="0" normalizeH="0" baseline="0" noProof="0" dirty="0" smtClean="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rPr>
              <a:t>我</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8"/>
          <p:cNvSpPr txBox="1"/>
          <p:nvPr/>
        </p:nvSpPr>
        <p:spPr>
          <a:xfrm>
            <a:off x="4539634" y="1514072"/>
            <a:ext cx="1210588" cy="172149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待</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p:nvSpPr>
        <p:spPr>
          <a:xfrm>
            <a:off x="6365279" y="1514072"/>
            <a:ext cx="1210588" cy="172149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u="none" strike="noStrike" kern="1200" cap="none" spc="0" normalizeH="0" baseline="0" noProof="0" dirty="0" smtClean="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rPr>
              <a:t>不</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文本框 10"/>
          <p:cNvSpPr txBox="1"/>
          <p:nvPr/>
        </p:nvSpPr>
        <p:spPr>
          <a:xfrm>
            <a:off x="7295442" y="1514072"/>
            <a:ext cx="1210588" cy="172149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noProof="0"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负</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8225605" y="1514072"/>
            <a:ext cx="1210588" cy="172149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dirty="0">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latin typeface="微软雅黑" panose="020B0503020204020204" pitchFamily="34" charset="-122"/>
                <a:ea typeface="微软雅黑" panose="020B0503020204020204" pitchFamily="34" charset="-122"/>
                <a:cs typeface="微软雅黑" panose="020B0503020204020204" pitchFamily="34" charset="-122"/>
              </a:rPr>
              <a:t>韶</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文本框 12"/>
          <p:cNvSpPr txBox="1"/>
          <p:nvPr/>
        </p:nvSpPr>
        <p:spPr>
          <a:xfrm>
            <a:off x="9155767" y="1514072"/>
            <a:ext cx="1210588" cy="172149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1" lang="zh-CN" altLang="en-US" sz="8000" b="1" u="none" strike="noStrike" kern="1200" cap="none" spc="0" normalizeH="0" baseline="0" noProof="0" dirty="0" smtClean="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rPr>
              <a:t>华</a:t>
            </a:r>
            <a:endParaRPr kumimoji="1" lang="zh-CN" altLang="en-US" sz="8000" b="1" u="none" strike="noStrike" kern="1200" cap="none" spc="0" normalizeH="0" baseline="0" noProof="0" dirty="0">
              <a:ln>
                <a:noFill/>
              </a:ln>
              <a:gradFill flip="none" rotWithShape="1">
                <a:gsLst>
                  <a:gs pos="3000">
                    <a:srgbClr val="002060"/>
                  </a:gs>
                  <a:gs pos="43000">
                    <a:srgbClr val="4AFCB9">
                      <a:shade val="67500"/>
                      <a:satMod val="115000"/>
                    </a:srgbClr>
                  </a:gs>
                  <a:gs pos="73000">
                    <a:srgbClr val="4AFCB9">
                      <a:shade val="100000"/>
                      <a:satMod val="115000"/>
                    </a:srgbClr>
                  </a:gs>
                </a:gsLst>
                <a:lin ang="10800000" scaled="1"/>
                <a:tileRect/>
              </a:gra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7" name="组合 16"/>
          <p:cNvGrpSpPr/>
          <p:nvPr/>
        </p:nvGrpSpPr>
        <p:grpSpPr>
          <a:xfrm>
            <a:off x="4811478" y="3658359"/>
            <a:ext cx="2570568" cy="373863"/>
            <a:chOff x="1152501" y="867930"/>
            <a:chExt cx="668327" cy="295590"/>
          </a:xfrm>
        </p:grpSpPr>
        <p:sp>
          <p:nvSpPr>
            <p:cNvPr id="18" name="矩形: 圆角 52"/>
            <p:cNvSpPr/>
            <p:nvPr/>
          </p:nvSpPr>
          <p:spPr>
            <a:xfrm>
              <a:off x="1152501" y="867930"/>
              <a:ext cx="668327" cy="295590"/>
            </a:xfrm>
            <a:prstGeom prst="roundRect">
              <a:avLst/>
            </a:prstGeom>
            <a:solidFill>
              <a:srgbClr val="66FFCC"/>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 name="文本框 77"/>
            <p:cNvSpPr txBox="1">
              <a:spLocks noChangeArrowheads="1"/>
            </p:cNvSpPr>
            <p:nvPr/>
          </p:nvSpPr>
          <p:spPr bwMode="auto">
            <a:xfrm>
              <a:off x="1195736" y="870811"/>
              <a:ext cx="581857" cy="2920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dist" eaLnBrk="1" hangingPunct="1"/>
              <a:r>
                <a:rPr lang="zh-CN" altLang="en-US" b="1" dirty="0" smtClean="0">
                  <a:solidFill>
                    <a:schemeClr val="tx2"/>
                  </a:solidFill>
                  <a:latin typeface="微软雅黑" panose="020B0503020204020204" pitchFamily="34" charset="-122"/>
                  <a:ea typeface="微软雅黑" panose="020B0503020204020204" pitchFamily="34" charset="-122"/>
                </a:rPr>
                <a:t>全球实力担当企业</a:t>
              </a:r>
              <a:endParaRPr lang="en-US" altLang="zh-CN" b="1" dirty="0">
                <a:solidFill>
                  <a:schemeClr val="tx2"/>
                </a:solidFill>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000" advTm="4000">
        <p15:prstTrans prst="curtains"/>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2376</Words>
  <Application>WPS 演示</Application>
  <PresentationFormat>宽屏</PresentationFormat>
  <Paragraphs>339</Paragraphs>
  <Slides>26</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Arial</vt:lpstr>
      <vt:lpstr>宋体</vt:lpstr>
      <vt:lpstr>Wingdings</vt:lpstr>
      <vt:lpstr>Noto Sans S Chinese Black</vt:lpstr>
      <vt:lpstr>等线</vt:lpstr>
      <vt:lpstr>微软雅黑</vt:lpstr>
      <vt:lpstr>方正粗倩简体</vt:lpstr>
      <vt:lpstr>Segoe Print</vt:lpstr>
      <vt:lpstr>Times New Roman</vt:lpstr>
      <vt:lpstr>Times New Roman</vt:lpstr>
      <vt:lpstr>Poppins</vt:lpstr>
      <vt:lpstr>Calibri</vt:lpstr>
      <vt:lpstr>Arial Unicode MS</vt:lpstr>
      <vt:lpstr>经典繁毛楷</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陈Sir</cp:lastModifiedBy>
  <cp:revision>66</cp:revision>
  <dcterms:created xsi:type="dcterms:W3CDTF">2020-03-31T05:51:00Z</dcterms:created>
  <dcterms:modified xsi:type="dcterms:W3CDTF">2021-10-18T03:49:02Z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KSOTemplateUUID">
    <vt:lpwstr>v1.0_mb_zUnSfDnCwBCYWVh1qkCg7Q==</vt:lpwstr>
  </property>
  <property fmtid="{D5CDD505-2E9C-101B-9397-08002B2CF9AE}" pid="4" name="ICV">
    <vt:lpwstr>E38341F1C4FD4276BB081D67BF0CE79D</vt:lpwstr>
  </property>
</Properties>
</file>