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1407" r:id="rId3"/>
    <p:sldId id="1234" r:id="rId5"/>
    <p:sldId id="1408" r:id="rId6"/>
    <p:sldId id="1222" r:id="rId7"/>
    <p:sldId id="1351" r:id="rId8"/>
    <p:sldId id="1352" r:id="rId9"/>
    <p:sldId id="1353" r:id="rId10"/>
    <p:sldId id="1355" r:id="rId11"/>
    <p:sldId id="1409" r:id="rId12"/>
    <p:sldId id="1362" r:id="rId13"/>
    <p:sldId id="1364" r:id="rId14"/>
    <p:sldId id="1365" r:id="rId15"/>
    <p:sldId id="1367" r:id="rId16"/>
    <p:sldId id="1366" r:id="rId17"/>
    <p:sldId id="1369" r:id="rId18"/>
    <p:sldId id="1410" r:id="rId19"/>
    <p:sldId id="1371" r:id="rId20"/>
    <p:sldId id="1372" r:id="rId21"/>
    <p:sldId id="1373" r:id="rId22"/>
    <p:sldId id="1374" r:id="rId23"/>
    <p:sldId id="1376" r:id="rId24"/>
    <p:sldId id="1377" r:id="rId25"/>
    <p:sldId id="1380" r:id="rId26"/>
    <p:sldId id="1381" r:id="rId27"/>
    <p:sldId id="1382" r:id="rId28"/>
    <p:sldId id="1383" r:id="rId29"/>
    <p:sldId id="1411" r:id="rId30"/>
    <p:sldId id="1384" r:id="rId31"/>
    <p:sldId id="1386" r:id="rId32"/>
    <p:sldId id="1387" r:id="rId33"/>
    <p:sldId id="1388" r:id="rId34"/>
    <p:sldId id="1389" r:id="rId35"/>
    <p:sldId id="1390" r:id="rId36"/>
    <p:sldId id="1391" r:id="rId37"/>
    <p:sldId id="1392" r:id="rId38"/>
    <p:sldId id="1412" r:id="rId39"/>
  </p:sldIdLst>
  <p:sldSz cx="12196445" cy="6858000"/>
  <p:notesSz cx="6858000" cy="9144000"/>
  <p:custDataLst>
    <p:tags r:id="rId44"/>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BF3"/>
    <a:srgbClr val="F6F6F6"/>
    <a:srgbClr val="FDF0F0"/>
    <a:srgbClr val="FDE5DF"/>
    <a:srgbClr val="E8380E"/>
    <a:srgbClr val="B92C0B"/>
    <a:srgbClr val="323232"/>
    <a:srgbClr val="5E5E5E"/>
    <a:srgbClr val="565656"/>
    <a:srgbClr val="A41C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66" autoAdjust="0"/>
    <p:restoredTop sz="96210" autoAdjust="0"/>
  </p:normalViewPr>
  <p:slideViewPr>
    <p:cSldViewPr snapToObjects="1">
      <p:cViewPr>
        <p:scale>
          <a:sx n="80" d="100"/>
          <a:sy n="80" d="100"/>
        </p:scale>
        <p:origin x="1326" y="8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5.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6F6F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6F6F6"/>
        </a:solidFill>
        <a:effectLst/>
      </p:bgPr>
    </p:bg>
    <p:spTree>
      <p:nvGrpSpPr>
        <p:cNvPr id="1" name=""/>
        <p:cNvGrpSpPr/>
        <p:nvPr/>
      </p:nvGrpSpPr>
      <p:grpSpPr>
        <a:xfrm>
          <a:off x="0" y="0"/>
          <a:ext cx="0" cy="0"/>
          <a:chOff x="0" y="0"/>
          <a:chExt cx="0" cy="0"/>
        </a:xfrm>
      </p:grpSpPr>
      <p:sp>
        <p:nvSpPr>
          <p:cNvPr id="6" name="TextBox 11"/>
          <p:cNvSpPr txBox="1"/>
          <p:nvPr userDrawn="1"/>
        </p:nvSpPr>
        <p:spPr>
          <a:xfrm>
            <a:off x="11318615" y="229877"/>
            <a:ext cx="523120" cy="369332"/>
          </a:xfrm>
          <a:prstGeom prst="rect">
            <a:avLst/>
          </a:prstGeom>
          <a:noFill/>
        </p:spPr>
        <p:txBody>
          <a:bodyPr wrap="square" rtlCol="0">
            <a:spAutoFit/>
          </a:bodyPr>
          <a:lstStyle/>
          <a:p>
            <a:pPr algn="ctr"/>
            <a:fld id="{A8D629F8-11E1-4F49-82F6-0EEED36D1DAD}" type="slidenum">
              <a:rPr lang="zh-CN" altLang="en-US" sz="1800" smtClean="0">
                <a:solidFill>
                  <a:schemeClr val="accent1"/>
                </a:solidFill>
                <a:latin typeface="+mn-ea"/>
                <a:ea typeface="+mn-ea"/>
              </a:rPr>
            </a:fld>
            <a:endParaRPr lang="zh-CN" altLang="en-US" sz="2000" dirty="0">
              <a:solidFill>
                <a:schemeClr val="accent1"/>
              </a:solidFill>
              <a:latin typeface="+mn-ea"/>
              <a:ea typeface="+mn-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accent2">
            <a:lumMod val="95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rgbClr val="F6F6F6"/>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zh-CN" altLang="en-US"/>
          </a:p>
        </p:txBody>
      </p:sp>
      <p:sp>
        <p:nvSpPr>
          <p:cNvPr id="4" name="文本占位符 3"/>
          <p:cNvSpPr>
            <a:spLocks noGrp="1"/>
          </p:cNvSpPr>
          <p:nvPr>
            <p:ph type="body" sz="half" idx="2" hasCustomPrompt="1"/>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09600" y="908050"/>
            <a:ext cx="8081963" cy="5218113"/>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cxnSp>
        <p:nvCxnSpPr>
          <p:cNvPr id="4" name="直接连接符 3"/>
          <p:cNvCxnSpPr/>
          <p:nvPr userDrawn="1"/>
        </p:nvCxnSpPr>
        <p:spPr bwMode="auto">
          <a:xfrm>
            <a:off x="794759" y="627765"/>
            <a:ext cx="8732013" cy="0"/>
          </a:xfrm>
          <a:prstGeom prst="line">
            <a:avLst/>
          </a:prstGeom>
          <a:solidFill>
            <a:schemeClr val="accent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Freeform 5"/>
          <p:cNvSpPr/>
          <p:nvPr userDrawn="1"/>
        </p:nvSpPr>
        <p:spPr bwMode="auto">
          <a:xfrm>
            <a:off x="10631119" y="195484"/>
            <a:ext cx="1235075" cy="442913"/>
          </a:xfrm>
          <a:custGeom>
            <a:avLst/>
            <a:gdLst>
              <a:gd name="T0" fmla="*/ 201 w 1654"/>
              <a:gd name="T1" fmla="*/ 0 h 554"/>
              <a:gd name="T2" fmla="*/ 1654 w 1654"/>
              <a:gd name="T3" fmla="*/ 0 h 554"/>
              <a:gd name="T4" fmla="*/ 1453 w 1654"/>
              <a:gd name="T5" fmla="*/ 554 h 554"/>
              <a:gd name="T6" fmla="*/ 0 w 1654"/>
              <a:gd name="T7" fmla="*/ 554 h 554"/>
              <a:gd name="T8" fmla="*/ 201 w 1654"/>
              <a:gd name="T9" fmla="*/ 0 h 554"/>
            </a:gdLst>
            <a:ahLst/>
            <a:cxnLst>
              <a:cxn ang="0">
                <a:pos x="T0" y="T1"/>
              </a:cxn>
              <a:cxn ang="0">
                <a:pos x="T2" y="T3"/>
              </a:cxn>
              <a:cxn ang="0">
                <a:pos x="T4" y="T5"/>
              </a:cxn>
              <a:cxn ang="0">
                <a:pos x="T6" y="T7"/>
              </a:cxn>
              <a:cxn ang="0">
                <a:pos x="T8" y="T9"/>
              </a:cxn>
            </a:cxnLst>
            <a:rect l="0" t="0" r="r" b="b"/>
            <a:pathLst>
              <a:path w="1654" h="554">
                <a:moveTo>
                  <a:pt x="201" y="0"/>
                </a:moveTo>
                <a:lnTo>
                  <a:pt x="1654" y="0"/>
                </a:lnTo>
                <a:lnTo>
                  <a:pt x="1453" y="554"/>
                </a:lnTo>
                <a:lnTo>
                  <a:pt x="0" y="554"/>
                </a:lnTo>
                <a:lnTo>
                  <a:pt x="201"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16"/>
          <p:cNvSpPr/>
          <p:nvPr userDrawn="1"/>
        </p:nvSpPr>
        <p:spPr bwMode="auto">
          <a:xfrm>
            <a:off x="10292982"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7" name="Freeform 17"/>
          <p:cNvSpPr/>
          <p:nvPr userDrawn="1"/>
        </p:nvSpPr>
        <p:spPr bwMode="auto">
          <a:xfrm>
            <a:off x="9958019"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18"/>
          <p:cNvSpPr/>
          <p:nvPr userDrawn="1"/>
        </p:nvSpPr>
        <p:spPr bwMode="auto">
          <a:xfrm>
            <a:off x="9619882" y="195484"/>
            <a:ext cx="427038" cy="442913"/>
          </a:xfrm>
          <a:custGeom>
            <a:avLst/>
            <a:gdLst>
              <a:gd name="T0" fmla="*/ 202 w 571"/>
              <a:gd name="T1" fmla="*/ 0 h 554"/>
              <a:gd name="T2" fmla="*/ 571 w 571"/>
              <a:gd name="T3" fmla="*/ 0 h 554"/>
              <a:gd name="T4" fmla="*/ 369 w 571"/>
              <a:gd name="T5" fmla="*/ 554 h 554"/>
              <a:gd name="T6" fmla="*/ 0 w 571"/>
              <a:gd name="T7" fmla="*/ 554 h 554"/>
              <a:gd name="T8" fmla="*/ 202 w 571"/>
              <a:gd name="T9" fmla="*/ 0 h 554"/>
            </a:gdLst>
            <a:ahLst/>
            <a:cxnLst>
              <a:cxn ang="0">
                <a:pos x="T0" y="T1"/>
              </a:cxn>
              <a:cxn ang="0">
                <a:pos x="T2" y="T3"/>
              </a:cxn>
              <a:cxn ang="0">
                <a:pos x="T4" y="T5"/>
              </a:cxn>
              <a:cxn ang="0">
                <a:pos x="T6" y="T7"/>
              </a:cxn>
              <a:cxn ang="0">
                <a:pos x="T8" y="T9"/>
              </a:cxn>
            </a:cxnLst>
            <a:rect l="0" t="0" r="r" b="b"/>
            <a:pathLst>
              <a:path w="571" h="554">
                <a:moveTo>
                  <a:pt x="202" y="0"/>
                </a:moveTo>
                <a:lnTo>
                  <a:pt x="571" y="0"/>
                </a:lnTo>
                <a:lnTo>
                  <a:pt x="369" y="554"/>
                </a:lnTo>
                <a:lnTo>
                  <a:pt x="0" y="554"/>
                </a:lnTo>
                <a:lnTo>
                  <a:pt x="202" y="0"/>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文本框 8"/>
          <p:cNvSpPr txBox="1"/>
          <p:nvPr userDrawn="1"/>
        </p:nvSpPr>
        <p:spPr>
          <a:xfrm>
            <a:off x="11002434" y="218008"/>
            <a:ext cx="492444" cy="369332"/>
          </a:xfrm>
          <a:prstGeom prst="rect">
            <a:avLst/>
          </a:prstGeom>
          <a:noFill/>
        </p:spPr>
        <p:txBody>
          <a:bodyPr wrap="none" rtlCol="0">
            <a:spAutoFit/>
          </a:bodyPr>
          <a:lstStyle/>
          <a:p>
            <a:pPr algn="ctr"/>
            <a:fld id="{D8D532AE-1218-4540-83FB-2A8BCE0E4579}" type="slidenum">
              <a:rPr lang="zh-CN" altLang="en-US" smtClean="0">
                <a:solidFill>
                  <a:schemeClr val="accent2"/>
                </a:solidFill>
                <a:latin typeface="+mj-ea"/>
                <a:ea typeface="+mj-ea"/>
              </a:rPr>
            </a:fld>
            <a:endParaRPr lang="zh-CN" altLang="en-US" dirty="0">
              <a:solidFill>
                <a:schemeClr val="accent2"/>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表格占位符 2"/>
          <p:cNvSpPr>
            <a:spLocks noGrp="1"/>
          </p:cNvSpPr>
          <p:nvPr>
            <p:ph type="tbl" idx="1"/>
          </p:nvPr>
        </p:nvSpPr>
        <p:spPr/>
        <p:txBody>
          <a:bodyPr/>
          <a:lstStyle/>
          <a:p>
            <a:pPr lvl="0"/>
            <a:endParaRPr lang="zh-CN" altLang="en-US" noProof="1"/>
          </a:p>
        </p:txBody>
      </p:sp>
    </p:spTree>
  </p:cSld>
  <p:clrMapOvr>
    <a:masterClrMapping/>
  </p:clrMapOvr>
  <p:transition spd="med">
    <p:cover dir="r"/>
    <p:sndAc>
      <p:stSnd>
        <p:snd r:embed="rId2" name="camera.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endParaRPr lang="zh-CN" altLang="en-US" noProof="1"/>
          </a:p>
        </p:txBody>
      </p:sp>
      <p:sp>
        <p:nvSpPr>
          <p:cNvPr id="3" name="SmartArt 占位符 2"/>
          <p:cNvSpPr>
            <a:spLocks noGrp="1"/>
          </p:cNvSpPr>
          <p:nvPr>
            <p:ph type="pic" idx="1"/>
          </p:nvPr>
        </p:nvSpPr>
        <p:spPr/>
        <p:txBody>
          <a:bodyPr/>
          <a:lstStyle/>
          <a:p>
            <a:pPr lvl="0"/>
            <a:endParaRPr lang="zh-CN" altLang="en-US" noProof="1"/>
          </a:p>
        </p:txBody>
      </p:sp>
    </p:spTree>
  </p:cSld>
  <p:clrMapOvr>
    <a:masterClrMapping/>
  </p:clrMapOvr>
  <p:transition spd="med">
    <p:cover dir="r"/>
    <p:sndAc>
      <p:stSnd>
        <p:snd r:embed="rId2" name="camera.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rgbClr val="F6F6F6"/>
        </a:solidFill>
        <a:effectLst/>
      </p:bgPr>
    </p:bg>
    <p:spTree>
      <p:nvGrpSpPr>
        <p:cNvPr id="1" name=""/>
        <p:cNvGrpSpPr/>
        <p:nvPr/>
      </p:nvGrpSpPr>
      <p:grpSpPr>
        <a:xfrm>
          <a:off x="0" y="0"/>
          <a:ext cx="0" cy="0"/>
          <a:chOff x="0" y="0"/>
          <a:chExt cx="0" cy="0"/>
        </a:xfrm>
      </p:grpSpPr>
      <p:sp>
        <p:nvSpPr>
          <p:cNvPr id="6" name="Rectangle 5"/>
          <p:cNvSpPr>
            <a:spLocks noChangeArrowheads="1"/>
          </p:cNvSpPr>
          <p:nvPr userDrawn="1"/>
        </p:nvSpPr>
        <p:spPr bwMode="auto">
          <a:xfrm>
            <a:off x="4197350" y="-17463"/>
            <a:ext cx="3802063" cy="6875463"/>
          </a:xfrm>
          <a:prstGeom prst="rect">
            <a:avLst/>
          </a:prstGeom>
          <a:solidFill>
            <a:srgbClr val="D634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Rectangle 6"/>
          <p:cNvSpPr>
            <a:spLocks noChangeArrowheads="1"/>
          </p:cNvSpPr>
          <p:nvPr userDrawn="1"/>
        </p:nvSpPr>
        <p:spPr bwMode="auto">
          <a:xfrm>
            <a:off x="300037" y="287337"/>
            <a:ext cx="11596688" cy="6264275"/>
          </a:xfrm>
          <a:prstGeom prst="rect">
            <a:avLst/>
          </a:prstGeom>
          <a:blipFill>
            <a:blip r:embed="rId2"/>
            <a:stretch>
              <a:fillRect/>
            </a:stretch>
          </a:blipFill>
          <a:ln>
            <a:noFill/>
          </a:ln>
        </p:spPr>
        <p:txBody>
          <a:bodyPr vert="horz" wrap="square" lIns="91440" tIns="45720" rIns="91440" bIns="45720" numCol="1" anchor="t" anchorCtr="0" compatLnSpc="1"/>
          <a:lstStyle/>
          <a:p>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rgbClr val="F6F6F6"/>
        </a:solidFill>
        <a:effectLst/>
      </p:bgPr>
    </p:bg>
    <p:spTree>
      <p:nvGrpSpPr>
        <p:cNvPr id="1" name=""/>
        <p:cNvGrpSpPr/>
        <p:nvPr/>
      </p:nvGrpSpPr>
      <p:grpSpPr>
        <a:xfrm>
          <a:off x="0" y="0"/>
          <a:ext cx="0" cy="0"/>
          <a:chOff x="0" y="0"/>
          <a:chExt cx="0" cy="0"/>
        </a:xfrm>
      </p:grpSpPr>
      <p:sp>
        <p:nvSpPr>
          <p:cNvPr id="11" name="Rectangle 7"/>
          <p:cNvSpPr>
            <a:spLocks noChangeArrowheads="1"/>
          </p:cNvSpPr>
          <p:nvPr userDrawn="1"/>
        </p:nvSpPr>
        <p:spPr bwMode="auto">
          <a:xfrm>
            <a:off x="168442" y="168442"/>
            <a:ext cx="11839074" cy="6509084"/>
          </a:xfrm>
          <a:prstGeom prst="rect">
            <a:avLst/>
          </a:prstGeom>
          <a:solidFill>
            <a:srgbClr val="FFFFFF"/>
          </a:solidFill>
          <a:ln w="9525">
            <a:solidFill>
              <a:schemeClr val="accent2">
                <a:lumMod val="75000"/>
              </a:schemeClr>
            </a:solidFill>
            <a:miter lim="800000"/>
          </a:ln>
          <a:effectLst>
            <a:outerShdw blurRad="127000" algn="ctr" rotWithShape="0">
              <a:prstClr val="black">
                <a:alpha val="30000"/>
              </a:prstClr>
            </a:outerShdw>
          </a:effectLst>
        </p:spPr>
        <p:txBody>
          <a:bodyPr vert="horz" wrap="square" lIns="91440" tIns="45720" rIns="91440" bIns="45720" numCol="1" anchor="t" anchorCtr="0" compatLnSpc="1"/>
          <a:lstStyle/>
          <a:p>
            <a:endParaRPr lang="zh-CN" altLang="en-US"/>
          </a:p>
        </p:txBody>
      </p:sp>
      <p:sp>
        <p:nvSpPr>
          <p:cNvPr id="12" name="Rectangle 5"/>
          <p:cNvSpPr>
            <a:spLocks noChangeArrowheads="1"/>
          </p:cNvSpPr>
          <p:nvPr userDrawn="1"/>
        </p:nvSpPr>
        <p:spPr bwMode="auto">
          <a:xfrm>
            <a:off x="4197350" y="-17463"/>
            <a:ext cx="3802063" cy="300789"/>
          </a:xfrm>
          <a:prstGeom prst="rect">
            <a:avLst/>
          </a:prstGeom>
          <a:solidFill>
            <a:srgbClr val="D634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5"/>
          <p:cNvSpPr>
            <a:spLocks noChangeArrowheads="1"/>
          </p:cNvSpPr>
          <p:nvPr userDrawn="1"/>
        </p:nvSpPr>
        <p:spPr bwMode="auto">
          <a:xfrm>
            <a:off x="4197350" y="6557211"/>
            <a:ext cx="3802063" cy="300789"/>
          </a:xfrm>
          <a:prstGeom prst="rect">
            <a:avLst/>
          </a:prstGeom>
          <a:solidFill>
            <a:srgbClr val="D6340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TextBox 11"/>
          <p:cNvSpPr txBox="1"/>
          <p:nvPr userDrawn="1"/>
        </p:nvSpPr>
        <p:spPr>
          <a:xfrm>
            <a:off x="5863490" y="6559178"/>
            <a:ext cx="523120" cy="307777"/>
          </a:xfrm>
          <a:prstGeom prst="rect">
            <a:avLst/>
          </a:prstGeom>
          <a:noFill/>
        </p:spPr>
        <p:txBody>
          <a:bodyPr wrap="square" rtlCol="0">
            <a:spAutoFit/>
          </a:bodyPr>
          <a:lstStyle/>
          <a:p>
            <a:pPr algn="ctr"/>
            <a:fld id="{A8D629F8-11E1-4F49-82F6-0EEED36D1DAD}" type="slidenum">
              <a:rPr lang="zh-CN" altLang="en-US" sz="1400" smtClean="0">
                <a:solidFill>
                  <a:srgbClr val="F8F8F8"/>
                </a:solidFill>
                <a:latin typeface="+mn-ea"/>
                <a:ea typeface="+mn-ea"/>
              </a:rPr>
            </a:fld>
            <a:endParaRPr lang="zh-CN" altLang="en-US" sz="1600" dirty="0">
              <a:solidFill>
                <a:srgbClr val="F8F8F8"/>
              </a:solidFill>
              <a:latin typeface="+mn-ea"/>
              <a:ea typeface="+mn-ea"/>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accent2">
            <a:lumMod val="95000"/>
          </a:schemeClr>
        </a:solidFill>
        <a:effectLst/>
      </p:bgPr>
    </p:bg>
    <p:spTree>
      <p:nvGrpSpPr>
        <p:cNvPr id="1" name=""/>
        <p:cNvGrpSpPr/>
        <p:nvPr/>
      </p:nvGrpSpPr>
      <p:grpSpPr>
        <a:xfrm>
          <a:off x="0" y="0"/>
          <a:ext cx="0" cy="0"/>
          <a:chOff x="0" y="0"/>
          <a:chExt cx="0" cy="0"/>
        </a:xfrm>
      </p:grpSpPr>
      <p:sp>
        <p:nvSpPr>
          <p:cNvPr id="6" name="Rectangle 7"/>
          <p:cNvSpPr>
            <a:spLocks noChangeArrowheads="1"/>
          </p:cNvSpPr>
          <p:nvPr userDrawn="1"/>
        </p:nvSpPr>
        <p:spPr bwMode="auto">
          <a:xfrm>
            <a:off x="300037" y="287337"/>
            <a:ext cx="11596688" cy="6264276"/>
          </a:xfrm>
          <a:prstGeom prst="rect">
            <a:avLst/>
          </a:prstGeom>
          <a:solidFill>
            <a:srgbClr val="FFFFFF"/>
          </a:solidFill>
          <a:ln w="9525">
            <a:solidFill>
              <a:schemeClr val="accent2">
                <a:lumMod val="75000"/>
              </a:schemeClr>
            </a:solidFill>
            <a:miter lim="800000"/>
          </a:ln>
          <a:effectLst>
            <a:outerShdw blurRad="127000" algn="ctr" rotWithShape="0">
              <a:prstClr val="black">
                <a:alpha val="30000"/>
              </a:prstClr>
            </a:outerShdw>
          </a:effectLst>
        </p:spPr>
        <p:txBody>
          <a:bodyPr vert="horz" wrap="square" lIns="91440" tIns="45720" rIns="91440" bIns="45720" numCol="1" anchor="t" anchorCtr="0" compatLnSpc="1"/>
          <a:lstStyle/>
          <a:p>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1" fontAlgn="base" hangingPunct="1">
        <a:spcBef>
          <a:spcPct val="20000"/>
        </a:spcBef>
        <a:spcAft>
          <a:spcPct val="0"/>
        </a:spcAft>
        <a:buChar char="•"/>
        <a:defRPr sz="20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image" Target="../media/image16.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tags" Target="../tags/tag1.xml"/><Relationship Id="rId1"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microsoft.com/office/2007/relationships/hdphoto" Target="../media/image19.wdp"/><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microsoft.com/office/2007/relationships/hdphoto" Target="../media/image22.wdp"/><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4.xml"/><Relationship Id="rId2" Type="http://schemas.openxmlformats.org/officeDocument/2006/relationships/tags" Target="../tags/tag4.xml"/><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microsoft.com/office/2007/relationships/hdphoto" Target="../media/image28.wdp"/><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microsoft.com/office/2007/relationships/hdphoto" Target="../media/image30.wdp"/><Relationship Id="rId1"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3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986205"/>
            <a:ext cx="12196763" cy="4826364"/>
          </a:xfrm>
          <a:prstGeom prst="rect">
            <a:avLst/>
          </a:prstGeom>
        </p:spPr>
      </p:pic>
      <p:sp>
        <p:nvSpPr>
          <p:cNvPr id="18" name="Oval 8"/>
          <p:cNvSpPr>
            <a:spLocks noChangeArrowheads="1"/>
          </p:cNvSpPr>
          <p:nvPr/>
        </p:nvSpPr>
        <p:spPr bwMode="auto">
          <a:xfrm>
            <a:off x="8994775" y="6051550"/>
            <a:ext cx="450850" cy="45085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19" name="Oval 9"/>
          <p:cNvSpPr>
            <a:spLocks noChangeArrowheads="1"/>
          </p:cNvSpPr>
          <p:nvPr/>
        </p:nvSpPr>
        <p:spPr bwMode="auto">
          <a:xfrm>
            <a:off x="9698038" y="6051550"/>
            <a:ext cx="450850" cy="450850"/>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0" name="Oval 10"/>
          <p:cNvSpPr>
            <a:spLocks noChangeArrowheads="1"/>
          </p:cNvSpPr>
          <p:nvPr/>
        </p:nvSpPr>
        <p:spPr bwMode="auto">
          <a:xfrm>
            <a:off x="10401300" y="6051550"/>
            <a:ext cx="450850" cy="450850"/>
          </a:xfrm>
          <a:prstGeom prst="ellipse">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1" name="Oval 11"/>
          <p:cNvSpPr>
            <a:spLocks noChangeArrowheads="1"/>
          </p:cNvSpPr>
          <p:nvPr/>
        </p:nvSpPr>
        <p:spPr bwMode="auto">
          <a:xfrm>
            <a:off x="11102975" y="6051550"/>
            <a:ext cx="450850" cy="45085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2" name="Rectangle 12"/>
          <p:cNvSpPr>
            <a:spLocks noChangeArrowheads="1"/>
          </p:cNvSpPr>
          <p:nvPr/>
        </p:nvSpPr>
        <p:spPr bwMode="auto">
          <a:xfrm>
            <a:off x="0" y="5790832"/>
            <a:ext cx="12196763" cy="80963"/>
          </a:xfrm>
          <a:prstGeom prst="rect">
            <a:avLst/>
          </a:prstGeom>
          <a:gradFill>
            <a:gsLst>
              <a:gs pos="60000">
                <a:schemeClr val="bg1"/>
              </a:gs>
              <a:gs pos="0">
                <a:srgbClr val="57D2E7"/>
              </a:gs>
              <a:gs pos="100000">
                <a:srgbClr val="1BA8BF"/>
              </a:gs>
            </a:gsLst>
            <a:lin ang="0" scaled="0"/>
          </a:gradFill>
          <a:ln w="28575" cap="flat" cmpd="sng" algn="ctr">
            <a:noFill/>
            <a:prstDash val="solid"/>
            <a:round/>
            <a:headEnd type="none" w="med" len="med"/>
            <a:tailEnd type="none" w="med" len="med"/>
          </a:ln>
          <a:effectLst/>
          <a:extLst>
            <a:ext uri="{91240B29-F687-4F45-9708-019B960494DF}">
              <a14:hiddenLine xmlns:a14="http://schemas.microsoft.com/office/drawing/2010/main" w="9525">
                <a:solidFill>
                  <a:srgbClr val="000000"/>
                </a:solidFill>
                <a:rou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8" name="Rectangle 4"/>
          <p:cNvSpPr txBox="1">
            <a:spLocks noChangeArrowheads="1"/>
          </p:cNvSpPr>
          <p:nvPr/>
        </p:nvSpPr>
        <p:spPr bwMode="auto">
          <a:xfrm>
            <a:off x="886578" y="609084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1"/>
                </a:solidFill>
              </a:rPr>
              <a:t>这里可以输入公司</a:t>
            </a:r>
            <a:r>
              <a:rPr lang="en-US" altLang="zh-CN" sz="2400" b="0" dirty="0">
                <a:solidFill>
                  <a:schemeClr val="accent1"/>
                </a:solidFill>
              </a:rPr>
              <a:t>/</a:t>
            </a:r>
            <a:r>
              <a:rPr lang="zh-CN" altLang="en-US" sz="2400" b="0" dirty="0">
                <a:solidFill>
                  <a:schemeClr val="accent1"/>
                </a:solidFill>
              </a:rPr>
              <a:t>团队名称</a:t>
            </a:r>
            <a:endParaRPr lang="zh-CN" sz="2400" b="0" dirty="0">
              <a:solidFill>
                <a:schemeClr val="accent1"/>
              </a:solidFill>
            </a:endParaRPr>
          </a:p>
        </p:txBody>
      </p:sp>
      <p:sp>
        <p:nvSpPr>
          <p:cNvPr id="17" name="Freeform 7"/>
          <p:cNvSpPr/>
          <p:nvPr/>
        </p:nvSpPr>
        <p:spPr bwMode="auto">
          <a:xfrm>
            <a:off x="866775" y="0"/>
            <a:ext cx="2581275" cy="2195513"/>
          </a:xfrm>
          <a:custGeom>
            <a:avLst/>
            <a:gdLst>
              <a:gd name="T0" fmla="*/ 3387 w 3387"/>
              <a:gd name="T1" fmla="*/ 0 h 2877"/>
              <a:gd name="T2" fmla="*/ 3387 w 3387"/>
              <a:gd name="T3" fmla="*/ 2630 h 2877"/>
              <a:gd name="T4" fmla="*/ 3140 w 3387"/>
              <a:gd name="T5" fmla="*/ 2877 h 2877"/>
              <a:gd name="T6" fmla="*/ 247 w 3387"/>
              <a:gd name="T7" fmla="*/ 2877 h 2877"/>
              <a:gd name="T8" fmla="*/ 0 w 3387"/>
              <a:gd name="T9" fmla="*/ 2630 h 2877"/>
              <a:gd name="T10" fmla="*/ 0 w 3387"/>
              <a:gd name="T11" fmla="*/ 0 h 2877"/>
              <a:gd name="T12" fmla="*/ 3387 w 3387"/>
              <a:gd name="T13" fmla="*/ 0 h 2877"/>
            </a:gdLst>
            <a:ahLst/>
            <a:cxnLst>
              <a:cxn ang="0">
                <a:pos x="T0" y="T1"/>
              </a:cxn>
              <a:cxn ang="0">
                <a:pos x="T2" y="T3"/>
              </a:cxn>
              <a:cxn ang="0">
                <a:pos x="T4" y="T5"/>
              </a:cxn>
              <a:cxn ang="0">
                <a:pos x="T6" y="T7"/>
              </a:cxn>
              <a:cxn ang="0">
                <a:pos x="T8" y="T9"/>
              </a:cxn>
              <a:cxn ang="0">
                <a:pos x="T10" y="T11"/>
              </a:cxn>
              <a:cxn ang="0">
                <a:pos x="T12" y="T13"/>
              </a:cxn>
            </a:cxnLst>
            <a:rect l="0" t="0" r="r" b="b"/>
            <a:pathLst>
              <a:path w="3387" h="2877">
                <a:moveTo>
                  <a:pt x="3387" y="0"/>
                </a:moveTo>
                <a:lnTo>
                  <a:pt x="3387" y="2630"/>
                </a:lnTo>
                <a:cubicBezTo>
                  <a:pt x="3387" y="2765"/>
                  <a:pt x="3276" y="2877"/>
                  <a:pt x="3140" y="2877"/>
                </a:cubicBezTo>
                <a:lnTo>
                  <a:pt x="247" y="2877"/>
                </a:lnTo>
                <a:cubicBezTo>
                  <a:pt x="112" y="2877"/>
                  <a:pt x="0" y="2765"/>
                  <a:pt x="0" y="2630"/>
                </a:cubicBezTo>
                <a:lnTo>
                  <a:pt x="0" y="0"/>
                </a:lnTo>
                <a:lnTo>
                  <a:pt x="3387" y="0"/>
                </a:lnTo>
                <a:close/>
              </a:path>
            </a:pathLst>
          </a:custGeom>
          <a:gradFill>
            <a:gsLst>
              <a:gs pos="60000">
                <a:schemeClr val="bg1"/>
              </a:gs>
              <a:gs pos="0">
                <a:srgbClr val="57D2E7"/>
              </a:gs>
              <a:gs pos="100000">
                <a:srgbClr val="1BA8BF"/>
              </a:gs>
            </a:gsLst>
            <a:lin ang="0" scaled="0"/>
          </a:gradFill>
          <a:ln w="28575" cap="flat" cmpd="sng" algn="ctr">
            <a:noFill/>
            <a:prstDash val="solid"/>
            <a:round/>
            <a:headEnd type="none" w="med" len="med"/>
            <a:tailEnd type="none" w="med" len="med"/>
          </a:ln>
          <a:effectLst/>
          <a:extLst>
            <a:ext uri="{91240B29-F687-4F45-9708-019B960494DF}">
              <a14:hiddenLine xmlns:a14="http://schemas.microsoft.com/office/drawing/2010/main" w="9525">
                <a:solidFill>
                  <a:srgbClr val="000000"/>
                </a:solidFill>
                <a:rou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4" name="文本框 23"/>
          <p:cNvSpPr txBox="1"/>
          <p:nvPr/>
        </p:nvSpPr>
        <p:spPr>
          <a:xfrm>
            <a:off x="866776" y="2759349"/>
            <a:ext cx="6887790" cy="1754326"/>
          </a:xfrm>
          <a:prstGeom prst="rect">
            <a:avLst/>
          </a:prstGeom>
          <a:noFill/>
        </p:spPr>
        <p:txBody>
          <a:bodyPr wrap="square" rtlCol="0">
            <a:spAutoFit/>
          </a:bodyPr>
          <a:lstStyle/>
          <a:p>
            <a:r>
              <a:rPr lang="zh-CN" altLang="en-US" sz="5400" b="1">
                <a:solidFill>
                  <a:schemeClr val="tx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工作效率</a:t>
            </a:r>
            <a:r>
              <a:rPr lang="zh-CN" altLang="en-US" sz="5400" b="1">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和</a:t>
            </a:r>
            <a:r>
              <a:rPr lang="zh-CN" altLang="en-US" sz="5400" b="1">
                <a:solidFill>
                  <a:schemeClr val="tx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管理能力</a:t>
            </a:r>
            <a:r>
              <a:rPr lang="zh-CN" altLang="en-US" sz="5400" b="1">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提升课程</a:t>
            </a:r>
            <a:endParaRPr lang="zh-CN" altLang="en-US" sz="5400" b="1">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3433518" y="548904"/>
            <a:ext cx="8236139" cy="369332"/>
          </a:xfrm>
          <a:prstGeom prst="rect">
            <a:avLst/>
          </a:prstGeom>
          <a:noFill/>
        </p:spPr>
        <p:txBody>
          <a:bodyPr wrap="square" rtlCol="0">
            <a:spAutoFit/>
          </a:bodyPr>
          <a:lstStyle/>
          <a:p>
            <a:r>
              <a:rPr lang="zh-CN" altLang="en-US">
                <a:solidFill>
                  <a:schemeClr val="accent1"/>
                </a:solidFill>
                <a:latin typeface="+mj-ea"/>
                <a:ea typeface="+mj-ea"/>
              </a:rPr>
              <a:t>｜ 管理概论 ｜ 领导力提升 ｜ 执行力提升 ｜ 沟通技巧 ｜ 工作效率提升 ｜</a:t>
            </a:r>
            <a:endParaRPr lang="zh-CN" altLang="en-US" dirty="0">
              <a:solidFill>
                <a:schemeClr val="accent1"/>
              </a:solidFill>
              <a:latin typeface="+mj-ea"/>
              <a:ea typeface="+mj-ea"/>
            </a:endParaRPr>
          </a:p>
        </p:txBody>
      </p:sp>
      <p:sp>
        <p:nvSpPr>
          <p:cNvPr id="26" name="文本框 25"/>
          <p:cNvSpPr txBox="1"/>
          <p:nvPr/>
        </p:nvSpPr>
        <p:spPr>
          <a:xfrm>
            <a:off x="2309214" y="4964521"/>
            <a:ext cx="1291466" cy="389010"/>
          </a:xfrm>
          <a:prstGeom prst="rect">
            <a:avLst/>
          </a:prstGeom>
          <a:solidFill>
            <a:srgbClr val="FF931A"/>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r>
              <a:rPr lang="en-US" altLang="zh-CN" sz="2000">
                <a:solidFill>
                  <a:schemeClr val="accent2"/>
                </a:solidFill>
              </a:rPr>
              <a:t>202X-06</a:t>
            </a:r>
            <a:endParaRPr lang="zh-CN" altLang="en-US" sz="2000" dirty="0">
              <a:solidFill>
                <a:schemeClr val="accent2"/>
              </a:solidFill>
            </a:endParaRPr>
          </a:p>
        </p:txBody>
      </p:sp>
      <p:sp>
        <p:nvSpPr>
          <p:cNvPr id="27" name="文本框 26"/>
          <p:cNvSpPr txBox="1"/>
          <p:nvPr/>
        </p:nvSpPr>
        <p:spPr>
          <a:xfrm>
            <a:off x="1001409" y="4964521"/>
            <a:ext cx="1190674" cy="389010"/>
          </a:xfrm>
          <a:prstGeom prst="rect">
            <a:avLst/>
          </a:prstGeom>
          <a:solidFill>
            <a:schemeClr val="tx1"/>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pPr algn="r"/>
            <a:r>
              <a:rPr lang="zh-CN" altLang="en-US" sz="2000" dirty="0">
                <a:solidFill>
                  <a:schemeClr val="accent2"/>
                </a:solidFill>
              </a:rPr>
              <a:t>行政部</a:t>
            </a:r>
            <a:endParaRPr lang="zh-CN" altLang="en-US" sz="2000" dirty="0">
              <a:solidFill>
                <a:schemeClr val="accent2"/>
              </a:solidFill>
            </a:endParaRPr>
          </a:p>
        </p:txBody>
      </p:sp>
      <p:sp>
        <p:nvSpPr>
          <p:cNvPr id="29" name="Freeform 13"/>
          <p:cNvSpPr>
            <a:spLocks noEditPoints="1"/>
          </p:cNvSpPr>
          <p:nvPr/>
        </p:nvSpPr>
        <p:spPr bwMode="auto">
          <a:xfrm>
            <a:off x="1480089" y="925921"/>
            <a:ext cx="1263112" cy="99216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6089"/>
    </mc:Choice>
    <mc:Fallback>
      <p:transition spd="slow" advTm="608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0"/>
            <a:ext cx="3794125" cy="6858000"/>
            <a:chOff x="0" y="0"/>
            <a:chExt cx="3794125" cy="685800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8564" r="44507"/>
            <a:stretch>
              <a:fillRect/>
            </a:stretch>
          </p:blipFill>
          <p:spPr>
            <a:xfrm>
              <a:off x="0" y="0"/>
              <a:ext cx="3794125" cy="6858000"/>
            </a:xfrm>
            <a:prstGeom prst="rect">
              <a:avLst/>
            </a:prstGeom>
          </p:spPr>
        </p:pic>
        <p:sp>
          <p:nvSpPr>
            <p:cNvPr id="19" name="矩形 18"/>
            <p:cNvSpPr/>
            <p:nvPr/>
          </p:nvSpPr>
          <p:spPr bwMode="auto">
            <a:xfrm>
              <a:off x="0" y="0"/>
              <a:ext cx="3794125" cy="6858000"/>
            </a:xfrm>
            <a:prstGeom prst="rect">
              <a:avLst/>
            </a:prstGeom>
            <a:solidFill>
              <a:schemeClr val="accent1">
                <a:alpha val="70000"/>
              </a:schemeClr>
            </a:solidFill>
            <a:ln>
              <a:noFill/>
            </a:ln>
          </p:spPr>
          <p:txBody>
            <a:bodyPr vert="horz" wrap="square" lIns="91440" tIns="45720" rIns="91440" bIns="45720" numCol="1" anchor="t" anchorCtr="0" compatLnSpc="1"/>
            <a:lstStyle/>
            <a:p>
              <a:endParaRPr lang="zh-CN" altLang="en-US"/>
            </a:p>
          </p:txBody>
        </p:sp>
      </p:grpSp>
      <p:sp>
        <p:nvSpPr>
          <p:cNvPr id="20" name="矩形 19"/>
          <p:cNvSpPr/>
          <p:nvPr/>
        </p:nvSpPr>
        <p:spPr bwMode="auto">
          <a:xfrm>
            <a:off x="2286792" y="1031896"/>
            <a:ext cx="8208912" cy="4968552"/>
          </a:xfrm>
          <a:prstGeom prst="rect">
            <a:avLst/>
          </a:prstGeom>
          <a:solidFill>
            <a:schemeClr val="accent2"/>
          </a:solidFill>
          <a:ln w="6350" cap="flat" cmpd="sng" algn="ctr">
            <a:solidFill>
              <a:schemeClr val="accent1">
                <a:lumMod val="20000"/>
                <a:lumOff val="80000"/>
              </a:schemeClr>
            </a:solidFill>
            <a:prstDash val="solid"/>
            <a:round/>
            <a:headEnd type="none" w="med" len="med"/>
            <a:tailEnd type="none" w="med" len="med"/>
          </a:ln>
          <a:effectLst>
            <a:outerShdw blurRad="38100" sx="101000" sy="101000" algn="ctr" rotWithShape="0">
              <a:prstClr val="black">
                <a:alpha val="2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1" name="TextBox 58"/>
          <p:cNvSpPr txBox="1"/>
          <p:nvPr/>
        </p:nvSpPr>
        <p:spPr>
          <a:xfrm>
            <a:off x="2428665" y="2750561"/>
            <a:ext cx="1210588" cy="707886"/>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000" i="0" u="none" strike="noStrike" kern="1200" cap="none" spc="0" normalizeH="0" baseline="0" noProof="0" dirty="0">
                <a:ln>
                  <a:noFill/>
                </a:ln>
                <a:solidFill>
                  <a:schemeClr val="accent1"/>
                </a:solidFill>
                <a:uLnTx/>
                <a:uFillTx/>
                <a:latin typeface="Lifeline JL" panose="00000400000000000000" pitchFamily="2" charset="0"/>
                <a:ea typeface="微软雅黑" panose="020B0503020204020204" pitchFamily="34" charset="-122"/>
                <a:cs typeface="+mn-cs"/>
              </a:rPr>
              <a:t>目录</a:t>
            </a:r>
            <a:endParaRPr kumimoji="0" lang="zh-CN" altLang="en-US" sz="4000" i="0" u="none" strike="noStrike" kern="1200" cap="none" spc="0" normalizeH="0" baseline="0" noProof="0" dirty="0">
              <a:ln>
                <a:noFill/>
              </a:ln>
              <a:solidFill>
                <a:schemeClr val="accent1"/>
              </a:solidFill>
              <a:uLnTx/>
              <a:uFillTx/>
              <a:latin typeface="Lifeline JL" panose="00000400000000000000" pitchFamily="2" charset="0"/>
              <a:ea typeface="微软雅黑" panose="020B0503020204020204" pitchFamily="34" charset="-122"/>
              <a:cs typeface="+mn-cs"/>
            </a:endParaRPr>
          </a:p>
        </p:txBody>
      </p:sp>
      <p:sp>
        <p:nvSpPr>
          <p:cNvPr id="22" name="TextBox 58"/>
          <p:cNvSpPr txBox="1"/>
          <p:nvPr/>
        </p:nvSpPr>
        <p:spPr>
          <a:xfrm>
            <a:off x="2480516" y="3432891"/>
            <a:ext cx="1148712" cy="307777"/>
          </a:xfrm>
          <a:prstGeom prst="rect">
            <a:avLst/>
          </a:prstGeom>
          <a:noFill/>
        </p:spPr>
        <p:txBody>
          <a:bodyPr wrap="none" rtlCol="0">
            <a:spAutoFit/>
          </a:bodyPr>
          <a:lstStyle/>
          <a:p>
            <a:pPr marL="0" marR="0" lvl="0" indent="0"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400" b="0" i="0" u="none" strike="noStrike" kern="1200" cap="none" spc="0" normalizeH="0" baseline="0" noProof="0" dirty="0">
                <a:ln>
                  <a:noFill/>
                </a:ln>
                <a:solidFill>
                  <a:schemeClr val="accent1"/>
                </a:solidFill>
                <a:uLnTx/>
                <a:uFillTx/>
                <a:latin typeface="+mj-ea"/>
                <a:ea typeface="+mj-ea"/>
                <a:cs typeface="+mn-cs"/>
              </a:rPr>
              <a:t>CONTENTS</a:t>
            </a:r>
            <a:endParaRPr kumimoji="0" lang="zh-CN" altLang="en-US" sz="1400" b="0" i="0" u="none" strike="noStrike" kern="1200" cap="none" spc="0" normalizeH="0" baseline="0" noProof="0" dirty="0">
              <a:ln>
                <a:noFill/>
              </a:ln>
              <a:solidFill>
                <a:schemeClr val="accent1"/>
              </a:solidFill>
              <a:uLnTx/>
              <a:uFillTx/>
              <a:latin typeface="+mj-ea"/>
              <a:ea typeface="+mj-ea"/>
              <a:cs typeface="+mn-cs"/>
            </a:endParaRPr>
          </a:p>
        </p:txBody>
      </p:sp>
      <p:sp>
        <p:nvSpPr>
          <p:cNvPr id="23" name="矩形 22"/>
          <p:cNvSpPr/>
          <p:nvPr/>
        </p:nvSpPr>
        <p:spPr bwMode="auto">
          <a:xfrm>
            <a:off x="2606019" y="3766683"/>
            <a:ext cx="680534" cy="45719"/>
          </a:xfrm>
          <a:prstGeom prst="rect">
            <a:avLst/>
          </a:prstGeom>
          <a:solidFill>
            <a:srgbClr val="FF8E1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矩形: 圆角 23"/>
          <p:cNvSpPr/>
          <p:nvPr/>
        </p:nvSpPr>
        <p:spPr bwMode="auto">
          <a:xfrm>
            <a:off x="4162927" y="1697746"/>
            <a:ext cx="674994" cy="674996"/>
          </a:xfrm>
          <a:prstGeom prst="roundRect">
            <a:avLst>
              <a:gd name="adj" fmla="val 7236"/>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5" name="矩形: 圆角 24"/>
          <p:cNvSpPr/>
          <p:nvPr/>
        </p:nvSpPr>
        <p:spPr bwMode="auto">
          <a:xfrm>
            <a:off x="4910142" y="1697746"/>
            <a:ext cx="4679026" cy="674996"/>
          </a:xfrm>
          <a:prstGeom prst="roundRect">
            <a:avLst>
              <a:gd name="adj" fmla="val 10380"/>
            </a:avLst>
          </a:prstGeom>
          <a:solidFill>
            <a:schemeClr val="accent2"/>
          </a:solidFill>
          <a:ln w="9525" cap="flat" cmpd="sng" algn="ctr">
            <a:solidFill>
              <a:schemeClr val="accent1">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6" name="矩形: 圆角 25"/>
          <p:cNvSpPr/>
          <p:nvPr/>
        </p:nvSpPr>
        <p:spPr bwMode="auto">
          <a:xfrm>
            <a:off x="4162927" y="2675675"/>
            <a:ext cx="674994" cy="674996"/>
          </a:xfrm>
          <a:prstGeom prst="roundRect">
            <a:avLst>
              <a:gd name="adj" fmla="val 7236"/>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7" name="矩形: 圆角 26"/>
          <p:cNvSpPr/>
          <p:nvPr/>
        </p:nvSpPr>
        <p:spPr bwMode="auto">
          <a:xfrm>
            <a:off x="4910142" y="2675675"/>
            <a:ext cx="4679026" cy="674996"/>
          </a:xfrm>
          <a:prstGeom prst="roundRect">
            <a:avLst>
              <a:gd name="adj" fmla="val 10380"/>
            </a:avLst>
          </a:prstGeom>
          <a:solidFill>
            <a:schemeClr val="accent2"/>
          </a:solidFill>
          <a:ln w="9525" cap="flat" cmpd="sng" algn="ctr">
            <a:solidFill>
              <a:schemeClr val="accent1">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8" name="矩形: 圆角 27"/>
          <p:cNvSpPr/>
          <p:nvPr/>
        </p:nvSpPr>
        <p:spPr bwMode="auto">
          <a:xfrm>
            <a:off x="4162927" y="3686714"/>
            <a:ext cx="674994" cy="674996"/>
          </a:xfrm>
          <a:prstGeom prst="roundRect">
            <a:avLst>
              <a:gd name="adj" fmla="val 7236"/>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9" name="矩形: 圆角 28"/>
          <p:cNvSpPr/>
          <p:nvPr/>
        </p:nvSpPr>
        <p:spPr bwMode="auto">
          <a:xfrm>
            <a:off x="4910142" y="3686714"/>
            <a:ext cx="4679026" cy="674996"/>
          </a:xfrm>
          <a:prstGeom prst="roundRect">
            <a:avLst>
              <a:gd name="adj" fmla="val 10380"/>
            </a:avLst>
          </a:prstGeom>
          <a:solidFill>
            <a:schemeClr val="accent2"/>
          </a:solidFill>
          <a:ln w="9525" cap="flat" cmpd="sng" algn="ctr">
            <a:solidFill>
              <a:schemeClr val="accent1">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0" name="矩形: 圆角 29"/>
          <p:cNvSpPr/>
          <p:nvPr/>
        </p:nvSpPr>
        <p:spPr bwMode="auto">
          <a:xfrm>
            <a:off x="4162927" y="4624686"/>
            <a:ext cx="674994" cy="674996"/>
          </a:xfrm>
          <a:prstGeom prst="roundRect">
            <a:avLst>
              <a:gd name="adj" fmla="val 7236"/>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1" name="矩形: 圆角 30"/>
          <p:cNvSpPr/>
          <p:nvPr/>
        </p:nvSpPr>
        <p:spPr bwMode="auto">
          <a:xfrm>
            <a:off x="4910142" y="4624686"/>
            <a:ext cx="4679026" cy="674996"/>
          </a:xfrm>
          <a:prstGeom prst="roundRect">
            <a:avLst>
              <a:gd name="adj" fmla="val 10380"/>
            </a:avLst>
          </a:prstGeom>
          <a:solidFill>
            <a:schemeClr val="accent2"/>
          </a:solidFill>
          <a:ln w="9525" cap="flat" cmpd="sng" algn="ctr">
            <a:solidFill>
              <a:schemeClr val="accent1">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4" name="TextBox 47"/>
          <p:cNvSpPr txBox="1"/>
          <p:nvPr/>
        </p:nvSpPr>
        <p:spPr>
          <a:xfrm>
            <a:off x="5006625" y="1733926"/>
            <a:ext cx="4518284" cy="5909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b="0"/>
              <a:t>管理的基本知识</a:t>
            </a:r>
            <a:endParaRPr lang="zh-CN" altLang="en-US" sz="3600" b="0" dirty="0"/>
          </a:p>
        </p:txBody>
      </p:sp>
      <p:sp>
        <p:nvSpPr>
          <p:cNvPr id="35" name="TextBox 58"/>
          <p:cNvSpPr txBox="1"/>
          <p:nvPr/>
        </p:nvSpPr>
        <p:spPr>
          <a:xfrm>
            <a:off x="4242073" y="1740213"/>
            <a:ext cx="507446" cy="707886"/>
          </a:xfrm>
          <a:prstGeom prst="rect">
            <a:avLst/>
          </a:prstGeom>
          <a:noFill/>
        </p:spPr>
        <p:txBody>
          <a:bodyPr wrap="square" rtlCol="0">
            <a:spAutoFit/>
          </a:bodyPr>
          <a:lstStyle/>
          <a:p>
            <a:pPr algn="ctr"/>
            <a:r>
              <a:rPr lang="en-US" altLang="zh-CN" sz="4000" dirty="0">
                <a:solidFill>
                  <a:schemeClr val="accent2"/>
                </a:solidFill>
                <a:latin typeface="+mj-ea"/>
                <a:ea typeface="+mj-ea"/>
              </a:rPr>
              <a:t>1</a:t>
            </a:r>
            <a:endParaRPr lang="zh-CN" altLang="en-US" sz="4000" dirty="0">
              <a:solidFill>
                <a:schemeClr val="accent2"/>
              </a:solidFill>
              <a:latin typeface="+mj-ea"/>
              <a:ea typeface="+mj-ea"/>
            </a:endParaRPr>
          </a:p>
        </p:txBody>
      </p:sp>
      <p:sp>
        <p:nvSpPr>
          <p:cNvPr id="36" name="TextBox 47"/>
          <p:cNvSpPr txBox="1"/>
          <p:nvPr/>
        </p:nvSpPr>
        <p:spPr>
          <a:xfrm>
            <a:off x="5006625" y="2730158"/>
            <a:ext cx="4518284" cy="5909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b="0"/>
              <a:t>提升执行力</a:t>
            </a:r>
            <a:endParaRPr lang="zh-CN" altLang="en-US" sz="3600" b="0" dirty="0"/>
          </a:p>
        </p:txBody>
      </p:sp>
      <p:sp>
        <p:nvSpPr>
          <p:cNvPr id="37" name="TextBox 58"/>
          <p:cNvSpPr txBox="1"/>
          <p:nvPr/>
        </p:nvSpPr>
        <p:spPr>
          <a:xfrm>
            <a:off x="4242073" y="2700094"/>
            <a:ext cx="507446" cy="707886"/>
          </a:xfrm>
          <a:prstGeom prst="rect">
            <a:avLst/>
          </a:prstGeom>
          <a:noFill/>
        </p:spPr>
        <p:txBody>
          <a:bodyPr wrap="square" rtlCol="0">
            <a:spAutoFit/>
          </a:bodyPr>
          <a:lstStyle/>
          <a:p>
            <a:pPr algn="ctr"/>
            <a:r>
              <a:rPr lang="en-US" altLang="zh-CN" sz="4000" dirty="0">
                <a:solidFill>
                  <a:schemeClr val="accent2"/>
                </a:solidFill>
                <a:latin typeface="+mj-ea"/>
                <a:ea typeface="+mj-ea"/>
              </a:rPr>
              <a:t>2</a:t>
            </a:r>
            <a:endParaRPr lang="zh-CN" altLang="en-US" sz="4000" dirty="0">
              <a:solidFill>
                <a:schemeClr val="accent2"/>
              </a:solidFill>
              <a:latin typeface="+mj-ea"/>
              <a:ea typeface="+mj-ea"/>
            </a:endParaRPr>
          </a:p>
        </p:txBody>
      </p:sp>
      <p:sp>
        <p:nvSpPr>
          <p:cNvPr id="38" name="TextBox 47"/>
          <p:cNvSpPr txBox="1"/>
          <p:nvPr/>
        </p:nvSpPr>
        <p:spPr>
          <a:xfrm>
            <a:off x="5006625" y="3741570"/>
            <a:ext cx="4518284" cy="5909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b="0"/>
              <a:t>高级沟通技巧</a:t>
            </a:r>
            <a:endParaRPr lang="zh-CN" altLang="en-US" sz="3600" b="0" dirty="0"/>
          </a:p>
        </p:txBody>
      </p:sp>
      <p:sp>
        <p:nvSpPr>
          <p:cNvPr id="39" name="TextBox 58"/>
          <p:cNvSpPr txBox="1"/>
          <p:nvPr/>
        </p:nvSpPr>
        <p:spPr>
          <a:xfrm>
            <a:off x="4242073" y="3717149"/>
            <a:ext cx="507446" cy="707886"/>
          </a:xfrm>
          <a:prstGeom prst="rect">
            <a:avLst/>
          </a:prstGeom>
          <a:noFill/>
        </p:spPr>
        <p:txBody>
          <a:bodyPr wrap="square" rtlCol="0">
            <a:spAutoFit/>
          </a:bodyPr>
          <a:lstStyle/>
          <a:p>
            <a:pPr algn="ctr"/>
            <a:r>
              <a:rPr lang="en-US" altLang="zh-CN" sz="4000" dirty="0">
                <a:solidFill>
                  <a:schemeClr val="accent2"/>
                </a:solidFill>
                <a:latin typeface="+mj-ea"/>
                <a:ea typeface="+mj-ea"/>
              </a:rPr>
              <a:t>3</a:t>
            </a:r>
            <a:endParaRPr lang="zh-CN" altLang="en-US" sz="4000" dirty="0">
              <a:solidFill>
                <a:schemeClr val="accent2"/>
              </a:solidFill>
              <a:latin typeface="+mj-ea"/>
              <a:ea typeface="+mj-ea"/>
            </a:endParaRPr>
          </a:p>
        </p:txBody>
      </p:sp>
      <p:sp>
        <p:nvSpPr>
          <p:cNvPr id="40" name="TextBox 47"/>
          <p:cNvSpPr txBox="1"/>
          <p:nvPr/>
        </p:nvSpPr>
        <p:spPr>
          <a:xfrm>
            <a:off x="5006625" y="4692149"/>
            <a:ext cx="4518284" cy="590931"/>
          </a:xfrm>
          <a:prstGeom prst="rect">
            <a:avLst/>
          </a:prstGeom>
          <a:noFill/>
        </p:spPr>
        <p:txBody>
          <a:bodyPr wrap="square" rtlCol="0">
            <a:spAutoFit/>
          </a:bodyPr>
          <a:lstStyle>
            <a:defPPr>
              <a:defRPr lang="zh-CN"/>
            </a:defPPr>
            <a:lvl1pPr>
              <a:lnSpc>
                <a:spcPct val="90000"/>
              </a:lnSpc>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600" b="0"/>
              <a:t>提升工作效率</a:t>
            </a:r>
            <a:endParaRPr lang="zh-CN" altLang="en-US" sz="3600" b="0" dirty="0"/>
          </a:p>
        </p:txBody>
      </p:sp>
      <p:sp>
        <p:nvSpPr>
          <p:cNvPr id="41" name="TextBox 58"/>
          <p:cNvSpPr txBox="1"/>
          <p:nvPr/>
        </p:nvSpPr>
        <p:spPr>
          <a:xfrm>
            <a:off x="4242073" y="4673169"/>
            <a:ext cx="507446" cy="707886"/>
          </a:xfrm>
          <a:prstGeom prst="rect">
            <a:avLst/>
          </a:prstGeom>
          <a:noFill/>
        </p:spPr>
        <p:txBody>
          <a:bodyPr wrap="square" rtlCol="0">
            <a:spAutoFit/>
          </a:bodyPr>
          <a:lstStyle/>
          <a:p>
            <a:pPr algn="ctr"/>
            <a:r>
              <a:rPr lang="en-US" altLang="zh-CN" sz="4000" dirty="0">
                <a:solidFill>
                  <a:schemeClr val="accent2"/>
                </a:solidFill>
                <a:latin typeface="+mj-ea"/>
                <a:ea typeface="+mj-ea"/>
              </a:rPr>
              <a:t>4</a:t>
            </a:r>
            <a:endParaRPr lang="zh-CN" altLang="en-US" sz="4000" dirty="0">
              <a:solidFill>
                <a:schemeClr val="accent2"/>
              </a:solidFill>
              <a:latin typeface="+mj-ea"/>
              <a:ea typeface="+mj-ea"/>
            </a:endParaRPr>
          </a:p>
        </p:txBody>
      </p:sp>
    </p:spTree>
  </p:cSld>
  <p:clrMapOvr>
    <a:masterClrMapping/>
  </p:clrMapOvr>
  <p:transition spd="slow" advTm="6803">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06" y="4943"/>
            <a:ext cx="12193057" cy="3596952"/>
          </a:xfrm>
          <a:prstGeom prst="rect">
            <a:avLst/>
          </a:prstGeom>
        </p:spPr>
      </p:pic>
      <p:sp>
        <p:nvSpPr>
          <p:cNvPr id="20" name="矩形 19"/>
          <p:cNvSpPr/>
          <p:nvPr/>
        </p:nvSpPr>
        <p:spPr bwMode="auto">
          <a:xfrm>
            <a:off x="1674677" y="1916832"/>
            <a:ext cx="8925144" cy="3672408"/>
          </a:xfrm>
          <a:prstGeom prst="rect">
            <a:avLst/>
          </a:prstGeom>
          <a:solidFill>
            <a:schemeClr val="bg1"/>
          </a:solidFill>
          <a:ln w="7938" cap="flat">
            <a:noFill/>
            <a:prstDash val="solid"/>
            <a:miter lim="800000"/>
          </a:ln>
        </p:spPr>
        <p:txBody>
          <a:bodyPr vert="horz" wrap="square" lIns="91440" tIns="45720" rIns="91440" bIns="45720" numCol="1" anchor="t" anchorCtr="0" compatLnSpc="1"/>
          <a:lstStyle/>
          <a:p>
            <a:endParaRPr lang="zh-CN" altLang="en-US"/>
          </a:p>
        </p:txBody>
      </p:sp>
      <p:sp>
        <p:nvSpPr>
          <p:cNvPr id="21" name="文本框 19"/>
          <p:cNvSpPr txBox="1">
            <a:spLocks noChangeArrowheads="1"/>
          </p:cNvSpPr>
          <p:nvPr>
            <p:custDataLst>
              <p:tags r:id="rId2"/>
            </p:custDataLst>
          </p:nvPr>
        </p:nvSpPr>
        <p:spPr bwMode="auto">
          <a:xfrm>
            <a:off x="4460103" y="2607605"/>
            <a:ext cx="5525040"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4800">
                <a:solidFill>
                  <a:schemeClr val="accent2"/>
                </a:solidFill>
                <a:latin typeface="微软雅黑" panose="020B0503020204020204" pitchFamily="34" charset="-122"/>
                <a:ea typeface="微软雅黑" panose="020B0503020204020204" pitchFamily="34" charset="-122"/>
              </a:rPr>
              <a:t>管理的基本知识</a:t>
            </a:r>
            <a:endParaRPr lang="zh-CN" altLang="en-US" sz="4800">
              <a:solidFill>
                <a:schemeClr val="accent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036888" y="2748143"/>
            <a:ext cx="747320" cy="1862048"/>
          </a:xfrm>
          <a:prstGeom prst="rect">
            <a:avLst/>
          </a:prstGeom>
          <a:noFill/>
        </p:spPr>
        <p:txBody>
          <a:bodyPr wrap="none" rtlCol="0">
            <a:spAutoFit/>
          </a:bodyPr>
          <a:lstStyle/>
          <a:p>
            <a:pPr algn="ctr"/>
            <a:r>
              <a:rPr lang="en-US" altLang="zh-CN" sz="11500" b="1">
                <a:solidFill>
                  <a:schemeClr val="accent2"/>
                </a:solidFill>
                <a:latin typeface="Impact" panose="020B0806030902050204" pitchFamily="34" charset="0"/>
                <a:ea typeface="+mj-ea"/>
              </a:rPr>
              <a:t>1</a:t>
            </a:r>
            <a:endParaRPr lang="zh-CN" altLang="en-US" sz="11500" b="1" dirty="0">
              <a:solidFill>
                <a:schemeClr val="accent2"/>
              </a:solidFill>
              <a:latin typeface="Impact" panose="020B0806030902050204" pitchFamily="34" charset="0"/>
              <a:ea typeface="+mj-ea"/>
            </a:endParaRPr>
          </a:p>
        </p:txBody>
      </p:sp>
      <p:sp>
        <p:nvSpPr>
          <p:cNvPr id="23" name="Freeform 21"/>
          <p:cNvSpPr>
            <a:spLocks noEditPoints="1"/>
          </p:cNvSpPr>
          <p:nvPr/>
        </p:nvSpPr>
        <p:spPr bwMode="auto">
          <a:xfrm>
            <a:off x="4524499" y="349055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4" name="Freeform 21"/>
          <p:cNvSpPr>
            <a:spLocks noEditPoints="1"/>
          </p:cNvSpPr>
          <p:nvPr/>
        </p:nvSpPr>
        <p:spPr bwMode="auto">
          <a:xfrm>
            <a:off x="7087622" y="349055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5" name="Freeform 21"/>
          <p:cNvSpPr>
            <a:spLocks noEditPoints="1"/>
          </p:cNvSpPr>
          <p:nvPr/>
        </p:nvSpPr>
        <p:spPr bwMode="auto">
          <a:xfrm>
            <a:off x="4524499" y="389023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6" name="Freeform 21"/>
          <p:cNvSpPr>
            <a:spLocks noEditPoints="1"/>
          </p:cNvSpPr>
          <p:nvPr/>
        </p:nvSpPr>
        <p:spPr bwMode="auto">
          <a:xfrm>
            <a:off x="7087577" y="389023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27" name="TextBox 9"/>
          <p:cNvSpPr txBox="1"/>
          <p:nvPr/>
        </p:nvSpPr>
        <p:spPr>
          <a:xfrm>
            <a:off x="4744017" y="3416304"/>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管理的五大职能</a:t>
            </a:r>
            <a:endParaRPr lang="zh-CN" altLang="en-US" sz="1600" dirty="0"/>
          </a:p>
        </p:txBody>
      </p:sp>
      <p:sp>
        <p:nvSpPr>
          <p:cNvPr id="28" name="TextBox 10"/>
          <p:cNvSpPr txBox="1"/>
          <p:nvPr/>
        </p:nvSpPr>
        <p:spPr>
          <a:xfrm>
            <a:off x="4744017" y="3825870"/>
            <a:ext cx="2224086"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管理者需要具备的技能</a:t>
            </a:r>
            <a:endParaRPr lang="zh-CN" altLang="en-US" sz="1600" dirty="0"/>
          </a:p>
        </p:txBody>
      </p:sp>
      <p:sp>
        <p:nvSpPr>
          <p:cNvPr id="29" name="TextBox 13"/>
          <p:cNvSpPr txBox="1"/>
          <p:nvPr/>
        </p:nvSpPr>
        <p:spPr>
          <a:xfrm>
            <a:off x="7282895" y="3416304"/>
            <a:ext cx="20054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管理的五大任务</a:t>
            </a:r>
            <a:endParaRPr lang="zh-CN" altLang="en-US" sz="1600" dirty="0"/>
          </a:p>
        </p:txBody>
      </p:sp>
      <p:sp>
        <p:nvSpPr>
          <p:cNvPr id="30" name="TextBox 14"/>
          <p:cNvSpPr txBox="1"/>
          <p:nvPr/>
        </p:nvSpPr>
        <p:spPr>
          <a:xfrm>
            <a:off x="7282895" y="3825870"/>
            <a:ext cx="185564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有效管理的标准</a:t>
            </a:r>
            <a:endParaRPr lang="zh-CN" altLang="en-US" sz="1600" dirty="0"/>
          </a:p>
        </p:txBody>
      </p:sp>
      <p:sp>
        <p:nvSpPr>
          <p:cNvPr id="31" name="TextBox 10"/>
          <p:cNvSpPr txBox="1"/>
          <p:nvPr/>
        </p:nvSpPr>
        <p:spPr>
          <a:xfrm>
            <a:off x="4680894" y="4228790"/>
            <a:ext cx="2225232"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为人处世的</a:t>
            </a:r>
            <a:r>
              <a:rPr lang="en-US" altLang="zh-CN" sz="1600"/>
              <a:t>7</a:t>
            </a:r>
            <a:r>
              <a:rPr lang="zh-CN" altLang="en-US" sz="1600"/>
              <a:t>个原则 </a:t>
            </a:r>
            <a:endParaRPr lang="zh-CN" altLang="en-US" sz="1600" dirty="0"/>
          </a:p>
        </p:txBody>
      </p:sp>
      <p:sp>
        <p:nvSpPr>
          <p:cNvPr id="32" name="Freeform 21"/>
          <p:cNvSpPr>
            <a:spLocks noEditPoints="1"/>
          </p:cNvSpPr>
          <p:nvPr/>
        </p:nvSpPr>
        <p:spPr bwMode="auto">
          <a:xfrm>
            <a:off x="4523431" y="4303043"/>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33" name="Freeform 21"/>
          <p:cNvSpPr>
            <a:spLocks noEditPoints="1"/>
          </p:cNvSpPr>
          <p:nvPr/>
        </p:nvSpPr>
        <p:spPr bwMode="auto">
          <a:xfrm>
            <a:off x="7101270" y="42931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endParaRPr lang="zh-CN" altLang="en-US" sz="1400">
              <a:solidFill>
                <a:schemeClr val="accent2"/>
              </a:solidFill>
            </a:endParaRPr>
          </a:p>
        </p:txBody>
      </p:sp>
      <p:sp>
        <p:nvSpPr>
          <p:cNvPr id="34" name="TextBox 14"/>
          <p:cNvSpPr txBox="1"/>
          <p:nvPr/>
        </p:nvSpPr>
        <p:spPr>
          <a:xfrm>
            <a:off x="7282895" y="4228790"/>
            <a:ext cx="194487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t>有效的管理工具</a:t>
            </a:r>
            <a:endParaRPr lang="zh-CN" altLang="en-US" sz="1600" dirty="0"/>
          </a:p>
        </p:txBody>
      </p:sp>
      <p:cxnSp>
        <p:nvCxnSpPr>
          <p:cNvPr id="35" name="直接连接符 34"/>
          <p:cNvCxnSpPr/>
          <p:nvPr/>
        </p:nvCxnSpPr>
        <p:spPr bwMode="auto">
          <a:xfrm>
            <a:off x="4098994" y="2591732"/>
            <a:ext cx="0" cy="2112616"/>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9"/>
          <p:cNvSpPr txBox="1"/>
          <p:nvPr/>
        </p:nvSpPr>
        <p:spPr>
          <a:xfrm>
            <a:off x="1861029" y="3764314"/>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algn="r"/>
            <a:r>
              <a:rPr lang="en-US" altLang="zh-CN" sz="2400"/>
              <a:t>PART</a:t>
            </a:r>
            <a:endParaRPr lang="zh-CN" altLang="en-US" sz="2400" dirty="0"/>
          </a:p>
        </p:txBody>
      </p:sp>
    </p:spTree>
  </p:cSld>
  <p:clrMapOvr>
    <a:masterClrMapping/>
  </p:clrMapOvr>
  <p:transition spd="slow" advTm="6803">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1.1</a:t>
            </a:r>
            <a:r>
              <a:rPr lang="zh-CN" altLang="en-US" sz="2200">
                <a:solidFill>
                  <a:schemeClr val="accent1"/>
                </a:solidFill>
                <a:ea typeface="微软雅黑" panose="020B0503020204020204" pitchFamily="34" charset="-122"/>
                <a:cs typeface="+mn-ea"/>
                <a:sym typeface="Arial" panose="020B0604020202020204" pitchFamily="34" charset="0"/>
              </a:rPr>
              <a:t>管理的五大职能</a:t>
            </a:r>
            <a:endParaRPr lang="zh-CN" altLang="en-US" sz="2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第一</a:t>
            </a: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章：管理概论</a:t>
            </a:r>
            <a:endParaRPr lang="en-US" altLang="zh-CN"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53" name="Freeform 7"/>
          <p:cNvSpPr/>
          <p:nvPr/>
        </p:nvSpPr>
        <p:spPr bwMode="auto">
          <a:xfrm>
            <a:off x="8273581" y="3385544"/>
            <a:ext cx="455191" cy="459933"/>
          </a:xfrm>
          <a:custGeom>
            <a:avLst/>
            <a:gdLst>
              <a:gd name="T0" fmla="*/ 0 w 676"/>
              <a:gd name="T1" fmla="*/ 0 h 681"/>
              <a:gd name="T2" fmla="*/ 676 w 676"/>
              <a:gd name="T3" fmla="*/ 681 h 681"/>
            </a:gdLst>
            <a:ahLst/>
            <a:cxnLst>
              <a:cxn ang="0">
                <a:pos x="T0" y="T1"/>
              </a:cxn>
              <a:cxn ang="0">
                <a:pos x="T2" y="T3"/>
              </a:cxn>
            </a:cxnLst>
            <a:rect l="0" t="0" r="r" b="b"/>
            <a:pathLst>
              <a:path w="676" h="681">
                <a:moveTo>
                  <a:pt x="0" y="0"/>
                </a:moveTo>
                <a:cubicBezTo>
                  <a:pt x="245" y="207"/>
                  <a:pt x="471" y="435"/>
                  <a:pt x="676" y="681"/>
                </a:cubicBezTo>
              </a:path>
            </a:pathLst>
          </a:custGeom>
          <a:noFill/>
          <a:ln w="12700" cap="flat">
            <a:solidFill>
              <a:srgbClr val="231915"/>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4" name="Freeform 8"/>
          <p:cNvSpPr/>
          <p:nvPr/>
        </p:nvSpPr>
        <p:spPr bwMode="auto">
          <a:xfrm>
            <a:off x="6554759" y="2569993"/>
            <a:ext cx="580843" cy="156472"/>
          </a:xfrm>
          <a:custGeom>
            <a:avLst/>
            <a:gdLst>
              <a:gd name="T0" fmla="*/ 0 w 864"/>
              <a:gd name="T1" fmla="*/ 0 h 232"/>
              <a:gd name="T2" fmla="*/ 864 w 864"/>
              <a:gd name="T3" fmla="*/ 232 h 232"/>
            </a:gdLst>
            <a:ahLst/>
            <a:cxnLst>
              <a:cxn ang="0">
                <a:pos x="T0" y="T1"/>
              </a:cxn>
              <a:cxn ang="0">
                <a:pos x="T2" y="T3"/>
              </a:cxn>
            </a:cxnLst>
            <a:rect l="0" t="0" r="r" b="b"/>
            <a:pathLst>
              <a:path w="864" h="232">
                <a:moveTo>
                  <a:pt x="0" y="0"/>
                </a:moveTo>
                <a:cubicBezTo>
                  <a:pt x="297" y="54"/>
                  <a:pt x="586" y="132"/>
                  <a:pt x="864" y="232"/>
                </a:cubicBezTo>
              </a:path>
            </a:pathLst>
          </a:custGeom>
          <a:noFill/>
          <a:ln w="12700" cap="flat">
            <a:solidFill>
              <a:srgbClr val="231915"/>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5" name="Freeform 9"/>
          <p:cNvSpPr/>
          <p:nvPr/>
        </p:nvSpPr>
        <p:spPr bwMode="auto">
          <a:xfrm>
            <a:off x="4632049" y="2565252"/>
            <a:ext cx="628259" cy="163584"/>
          </a:xfrm>
          <a:custGeom>
            <a:avLst/>
            <a:gdLst>
              <a:gd name="T0" fmla="*/ 0 w 929"/>
              <a:gd name="T1" fmla="*/ 245 h 245"/>
              <a:gd name="T2" fmla="*/ 929 w 929"/>
              <a:gd name="T3" fmla="*/ 0 h 245"/>
            </a:gdLst>
            <a:ahLst/>
            <a:cxnLst>
              <a:cxn ang="0">
                <a:pos x="T0" y="T1"/>
              </a:cxn>
              <a:cxn ang="0">
                <a:pos x="T2" y="T3"/>
              </a:cxn>
            </a:cxnLst>
            <a:rect l="0" t="0" r="r" b="b"/>
            <a:pathLst>
              <a:path w="929" h="245">
                <a:moveTo>
                  <a:pt x="0" y="245"/>
                </a:moveTo>
                <a:cubicBezTo>
                  <a:pt x="299" y="137"/>
                  <a:pt x="609" y="55"/>
                  <a:pt x="929" y="0"/>
                </a:cubicBezTo>
              </a:path>
            </a:pathLst>
          </a:custGeom>
          <a:noFill/>
          <a:ln w="12700" cap="flat">
            <a:solidFill>
              <a:srgbClr val="231915"/>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6" name="Freeform 10"/>
          <p:cNvSpPr/>
          <p:nvPr/>
        </p:nvSpPr>
        <p:spPr bwMode="auto">
          <a:xfrm>
            <a:off x="3041249" y="3361836"/>
            <a:ext cx="488383" cy="490753"/>
          </a:xfrm>
          <a:custGeom>
            <a:avLst/>
            <a:gdLst>
              <a:gd name="T0" fmla="*/ 0 w 726"/>
              <a:gd name="T1" fmla="*/ 726 h 726"/>
              <a:gd name="T2" fmla="*/ 726 w 726"/>
              <a:gd name="T3" fmla="*/ 0 h 726"/>
            </a:gdLst>
            <a:ahLst/>
            <a:cxnLst>
              <a:cxn ang="0">
                <a:pos x="T0" y="T1"/>
              </a:cxn>
              <a:cxn ang="0">
                <a:pos x="T2" y="T3"/>
              </a:cxn>
            </a:cxnLst>
            <a:rect l="0" t="0" r="r" b="b"/>
            <a:pathLst>
              <a:path w="726" h="726">
                <a:moveTo>
                  <a:pt x="0" y="726"/>
                </a:moveTo>
                <a:cubicBezTo>
                  <a:pt x="219" y="462"/>
                  <a:pt x="462" y="219"/>
                  <a:pt x="726" y="0"/>
                </a:cubicBezTo>
              </a:path>
            </a:pathLst>
          </a:custGeom>
          <a:noFill/>
          <a:ln w="12700" cap="flat">
            <a:solidFill>
              <a:srgbClr val="231915"/>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 name="Line 19"/>
          <p:cNvSpPr>
            <a:spLocks noChangeShapeType="1"/>
          </p:cNvSpPr>
          <p:nvPr/>
        </p:nvSpPr>
        <p:spPr bwMode="auto">
          <a:xfrm flipH="1" flipV="1">
            <a:off x="3344710" y="4744005"/>
            <a:ext cx="1558808" cy="599809"/>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3" name="Line 20"/>
          <p:cNvSpPr>
            <a:spLocks noChangeShapeType="1"/>
          </p:cNvSpPr>
          <p:nvPr/>
        </p:nvSpPr>
        <p:spPr bwMode="auto">
          <a:xfrm flipH="1" flipV="1">
            <a:off x="4421048" y="3667667"/>
            <a:ext cx="854683" cy="1076337"/>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4" name="Line 21"/>
          <p:cNvSpPr>
            <a:spLocks noChangeShapeType="1"/>
          </p:cNvSpPr>
          <p:nvPr/>
        </p:nvSpPr>
        <p:spPr bwMode="auto">
          <a:xfrm flipV="1">
            <a:off x="5888567" y="3274117"/>
            <a:ext cx="0" cy="1201990"/>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 name="Line 22"/>
          <p:cNvSpPr>
            <a:spLocks noChangeShapeType="1"/>
          </p:cNvSpPr>
          <p:nvPr/>
        </p:nvSpPr>
        <p:spPr bwMode="auto">
          <a:xfrm flipV="1">
            <a:off x="6554759" y="3667668"/>
            <a:ext cx="801327" cy="1022512"/>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 name="Line 23"/>
          <p:cNvSpPr>
            <a:spLocks noChangeShapeType="1"/>
          </p:cNvSpPr>
          <p:nvPr/>
        </p:nvSpPr>
        <p:spPr bwMode="auto">
          <a:xfrm flipV="1">
            <a:off x="6973202" y="4744006"/>
            <a:ext cx="1456851" cy="471786"/>
          </a:xfrm>
          <a:prstGeom prst="line">
            <a:avLst/>
          </a:prstGeom>
          <a:noFill/>
          <a:ln w="12700" cap="flat">
            <a:solidFill>
              <a:schemeClr val="accent1"/>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nvGrpSpPr>
          <p:cNvPr id="6" name="组合 5"/>
          <p:cNvGrpSpPr/>
          <p:nvPr/>
        </p:nvGrpSpPr>
        <p:grpSpPr>
          <a:xfrm>
            <a:off x="5098593" y="4532340"/>
            <a:ext cx="1709986" cy="1709984"/>
            <a:chOff x="5098593" y="4532340"/>
            <a:chExt cx="1709986" cy="1709984"/>
          </a:xfrm>
        </p:grpSpPr>
        <p:sp>
          <p:nvSpPr>
            <p:cNvPr id="52" name="椭圆 51"/>
            <p:cNvSpPr/>
            <p:nvPr/>
          </p:nvSpPr>
          <p:spPr bwMode="auto">
            <a:xfrm>
              <a:off x="5098593" y="4532340"/>
              <a:ext cx="1709986" cy="1709984"/>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67" name="文本框 66"/>
            <p:cNvSpPr txBox="1"/>
            <p:nvPr/>
          </p:nvSpPr>
          <p:spPr>
            <a:xfrm>
              <a:off x="5220160" y="4915474"/>
              <a:ext cx="1424322" cy="1077218"/>
            </a:xfrm>
            <a:prstGeom prst="rect">
              <a:avLst/>
            </a:prstGeom>
            <a:noFill/>
          </p:spPr>
          <p:txBody>
            <a:bodyPr wrap="square" rtlCol="0">
              <a:spAutoFit/>
            </a:bodyPr>
            <a:lstStyle/>
            <a:p>
              <a:pPr algn="ctr"/>
              <a:r>
                <a:rPr lang="zh-CN" altLang="en-US" sz="3200" b="1" dirty="0">
                  <a:solidFill>
                    <a:schemeClr val="accent2"/>
                  </a:solidFill>
                  <a:latin typeface="+mj-ea"/>
                  <a:ea typeface="+mj-ea"/>
                </a:rPr>
                <a:t>管理的职能</a:t>
              </a:r>
              <a:endParaRPr lang="zh-CN" altLang="en-US" sz="3200" b="1" dirty="0">
                <a:solidFill>
                  <a:schemeClr val="accent2"/>
                </a:solidFill>
                <a:latin typeface="+mj-ea"/>
                <a:ea typeface="+mj-ea"/>
              </a:endParaRPr>
            </a:p>
          </p:txBody>
        </p:sp>
      </p:grpSp>
      <p:grpSp>
        <p:nvGrpSpPr>
          <p:cNvPr id="8" name="组合 7"/>
          <p:cNvGrpSpPr/>
          <p:nvPr/>
        </p:nvGrpSpPr>
        <p:grpSpPr>
          <a:xfrm>
            <a:off x="2121383" y="3798061"/>
            <a:ext cx="1130866" cy="1130866"/>
            <a:chOff x="2121383" y="3798061"/>
            <a:chExt cx="1130866" cy="1130866"/>
          </a:xfrm>
        </p:grpSpPr>
        <p:sp>
          <p:nvSpPr>
            <p:cNvPr id="57" name="Oval 13"/>
            <p:cNvSpPr>
              <a:spLocks noChangeArrowheads="1"/>
            </p:cNvSpPr>
            <p:nvPr/>
          </p:nvSpPr>
          <p:spPr bwMode="auto">
            <a:xfrm>
              <a:off x="2121383" y="3798061"/>
              <a:ext cx="1130866" cy="113086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72" name="文本框 71"/>
            <p:cNvSpPr txBox="1"/>
            <p:nvPr/>
          </p:nvSpPr>
          <p:spPr>
            <a:xfrm>
              <a:off x="2228029" y="4112743"/>
              <a:ext cx="902811" cy="523220"/>
            </a:xfrm>
            <a:prstGeom prst="rect">
              <a:avLst/>
            </a:prstGeom>
            <a:noFill/>
          </p:spPr>
          <p:txBody>
            <a:bodyPr wrap="none" rtlCol="0">
              <a:spAutoFit/>
            </a:bodyPr>
            <a:lstStyle/>
            <a:p>
              <a:r>
                <a:rPr lang="zh-CN" altLang="en-US" sz="2800" b="1" dirty="0">
                  <a:solidFill>
                    <a:schemeClr val="accent2"/>
                  </a:solidFill>
                  <a:latin typeface="+mj-ea"/>
                  <a:ea typeface="+mj-ea"/>
                </a:rPr>
                <a:t>计划</a:t>
              </a:r>
              <a:endParaRPr lang="zh-CN" altLang="en-US" sz="2800" b="1" dirty="0">
                <a:solidFill>
                  <a:schemeClr val="accent2"/>
                </a:solidFill>
                <a:latin typeface="+mj-ea"/>
                <a:ea typeface="+mj-ea"/>
              </a:endParaRPr>
            </a:p>
          </p:txBody>
        </p:sp>
      </p:grpSp>
      <p:grpSp>
        <p:nvGrpSpPr>
          <p:cNvPr id="9" name="组合 8"/>
          <p:cNvGrpSpPr/>
          <p:nvPr/>
        </p:nvGrpSpPr>
        <p:grpSpPr>
          <a:xfrm>
            <a:off x="3475104" y="2441971"/>
            <a:ext cx="1130866" cy="1130866"/>
            <a:chOff x="3475104" y="2441971"/>
            <a:chExt cx="1130866" cy="1130866"/>
          </a:xfrm>
        </p:grpSpPr>
        <p:sp>
          <p:nvSpPr>
            <p:cNvPr id="58" name="Oval 14"/>
            <p:cNvSpPr>
              <a:spLocks noChangeArrowheads="1"/>
            </p:cNvSpPr>
            <p:nvPr/>
          </p:nvSpPr>
          <p:spPr bwMode="auto">
            <a:xfrm>
              <a:off x="3475104" y="2441971"/>
              <a:ext cx="1130866" cy="113086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85" name="文本框 84"/>
            <p:cNvSpPr txBox="1"/>
            <p:nvPr/>
          </p:nvSpPr>
          <p:spPr>
            <a:xfrm>
              <a:off x="3597240" y="2730860"/>
              <a:ext cx="902811" cy="523220"/>
            </a:xfrm>
            <a:prstGeom prst="rect">
              <a:avLst/>
            </a:prstGeom>
            <a:noFill/>
          </p:spPr>
          <p:txBody>
            <a:bodyPr wrap="none" rtlCol="0">
              <a:spAutoFit/>
            </a:bodyPr>
            <a:lstStyle/>
            <a:p>
              <a:r>
                <a:rPr lang="zh-CN" altLang="en-US" sz="2800" b="1" dirty="0">
                  <a:solidFill>
                    <a:schemeClr val="accent2"/>
                  </a:solidFill>
                  <a:latin typeface="+mj-ea"/>
                  <a:ea typeface="+mj-ea"/>
                </a:rPr>
                <a:t>组织</a:t>
              </a:r>
              <a:endParaRPr lang="zh-CN" altLang="en-US" sz="2800" b="1" dirty="0">
                <a:solidFill>
                  <a:schemeClr val="accent2"/>
                </a:solidFill>
                <a:latin typeface="+mj-ea"/>
                <a:ea typeface="+mj-ea"/>
              </a:endParaRPr>
            </a:p>
          </p:txBody>
        </p:sp>
      </p:grpSp>
      <p:grpSp>
        <p:nvGrpSpPr>
          <p:cNvPr id="10" name="组合 9"/>
          <p:cNvGrpSpPr/>
          <p:nvPr/>
        </p:nvGrpSpPr>
        <p:grpSpPr>
          <a:xfrm>
            <a:off x="5324319" y="1946476"/>
            <a:ext cx="1128496" cy="1130866"/>
            <a:chOff x="5324319" y="1946476"/>
            <a:chExt cx="1128496" cy="1130866"/>
          </a:xfrm>
        </p:grpSpPr>
        <p:sp>
          <p:nvSpPr>
            <p:cNvPr id="59" name="Oval 15"/>
            <p:cNvSpPr>
              <a:spLocks noChangeArrowheads="1"/>
            </p:cNvSpPr>
            <p:nvPr/>
          </p:nvSpPr>
          <p:spPr bwMode="auto">
            <a:xfrm>
              <a:off x="5324319" y="1946476"/>
              <a:ext cx="1128496" cy="113086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87" name="文本框 86"/>
            <p:cNvSpPr txBox="1"/>
            <p:nvPr/>
          </p:nvSpPr>
          <p:spPr>
            <a:xfrm>
              <a:off x="5438072" y="2241948"/>
              <a:ext cx="902811" cy="523220"/>
            </a:xfrm>
            <a:prstGeom prst="rect">
              <a:avLst/>
            </a:prstGeom>
            <a:noFill/>
          </p:spPr>
          <p:txBody>
            <a:bodyPr wrap="none" rtlCol="0">
              <a:spAutoFit/>
            </a:bodyPr>
            <a:lstStyle/>
            <a:p>
              <a:r>
                <a:rPr lang="zh-CN" altLang="en-US" sz="2800" b="1" dirty="0">
                  <a:solidFill>
                    <a:schemeClr val="accent2"/>
                  </a:solidFill>
                  <a:latin typeface="+mj-ea"/>
                  <a:ea typeface="+mj-ea"/>
                </a:rPr>
                <a:t>指挥</a:t>
              </a:r>
              <a:endParaRPr lang="zh-CN" altLang="en-US" sz="2800" b="1" dirty="0">
                <a:solidFill>
                  <a:schemeClr val="accent2"/>
                </a:solidFill>
                <a:latin typeface="+mj-ea"/>
                <a:ea typeface="+mj-ea"/>
              </a:endParaRPr>
            </a:p>
          </p:txBody>
        </p:sp>
      </p:grpSp>
      <p:grpSp>
        <p:nvGrpSpPr>
          <p:cNvPr id="17" name="组合 16"/>
          <p:cNvGrpSpPr/>
          <p:nvPr/>
        </p:nvGrpSpPr>
        <p:grpSpPr>
          <a:xfrm>
            <a:off x="7171164" y="2441971"/>
            <a:ext cx="1130866" cy="1130866"/>
            <a:chOff x="7171164" y="2441971"/>
            <a:chExt cx="1130866" cy="1130866"/>
          </a:xfrm>
        </p:grpSpPr>
        <p:sp>
          <p:nvSpPr>
            <p:cNvPr id="60" name="Oval 16"/>
            <p:cNvSpPr>
              <a:spLocks noChangeArrowheads="1"/>
            </p:cNvSpPr>
            <p:nvPr/>
          </p:nvSpPr>
          <p:spPr bwMode="auto">
            <a:xfrm>
              <a:off x="7171164" y="2441971"/>
              <a:ext cx="1130866" cy="113086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89" name="文本框 88"/>
            <p:cNvSpPr txBox="1"/>
            <p:nvPr/>
          </p:nvSpPr>
          <p:spPr>
            <a:xfrm>
              <a:off x="7301667" y="2693006"/>
              <a:ext cx="902811" cy="523220"/>
            </a:xfrm>
            <a:prstGeom prst="rect">
              <a:avLst/>
            </a:prstGeom>
            <a:noFill/>
          </p:spPr>
          <p:txBody>
            <a:bodyPr wrap="none" rtlCol="0">
              <a:spAutoFit/>
            </a:bodyPr>
            <a:lstStyle/>
            <a:p>
              <a:r>
                <a:rPr lang="zh-CN" altLang="en-US" sz="2800" b="1" dirty="0">
                  <a:solidFill>
                    <a:schemeClr val="accent2"/>
                  </a:solidFill>
                  <a:latin typeface="+mj-ea"/>
                  <a:ea typeface="+mj-ea"/>
                </a:rPr>
                <a:t>协调</a:t>
              </a:r>
              <a:endParaRPr lang="zh-CN" altLang="en-US" sz="2800" b="1" dirty="0">
                <a:solidFill>
                  <a:schemeClr val="accent2"/>
                </a:solidFill>
                <a:latin typeface="+mj-ea"/>
                <a:ea typeface="+mj-ea"/>
              </a:endParaRPr>
            </a:p>
          </p:txBody>
        </p:sp>
      </p:grpSp>
      <p:grpSp>
        <p:nvGrpSpPr>
          <p:cNvPr id="18" name="组合 17"/>
          <p:cNvGrpSpPr/>
          <p:nvPr/>
        </p:nvGrpSpPr>
        <p:grpSpPr>
          <a:xfrm>
            <a:off x="8524884" y="3798061"/>
            <a:ext cx="1128496" cy="1130866"/>
            <a:chOff x="8524884" y="3798061"/>
            <a:chExt cx="1128496" cy="1130866"/>
          </a:xfrm>
        </p:grpSpPr>
        <p:sp>
          <p:nvSpPr>
            <p:cNvPr id="61" name="Oval 17"/>
            <p:cNvSpPr>
              <a:spLocks noChangeArrowheads="1"/>
            </p:cNvSpPr>
            <p:nvPr/>
          </p:nvSpPr>
          <p:spPr bwMode="auto">
            <a:xfrm>
              <a:off x="8524884" y="3798061"/>
              <a:ext cx="1128496" cy="113086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91" name="文本框 90"/>
            <p:cNvSpPr txBox="1"/>
            <p:nvPr/>
          </p:nvSpPr>
          <p:spPr>
            <a:xfrm>
              <a:off x="8673267" y="4097768"/>
              <a:ext cx="902811" cy="523220"/>
            </a:xfrm>
            <a:prstGeom prst="rect">
              <a:avLst/>
            </a:prstGeom>
            <a:noFill/>
          </p:spPr>
          <p:txBody>
            <a:bodyPr wrap="none" rtlCol="0">
              <a:spAutoFit/>
            </a:bodyPr>
            <a:lstStyle/>
            <a:p>
              <a:r>
                <a:rPr lang="zh-CN" altLang="en-US" sz="2800" b="1" dirty="0">
                  <a:solidFill>
                    <a:schemeClr val="accent2"/>
                  </a:solidFill>
                  <a:latin typeface="+mj-ea"/>
                  <a:ea typeface="+mj-ea"/>
                </a:rPr>
                <a:t>控制</a:t>
              </a:r>
              <a:endParaRPr lang="zh-CN" altLang="en-US" sz="2800" b="1" dirty="0">
                <a:solidFill>
                  <a:schemeClr val="accent2"/>
                </a:solidFill>
                <a:latin typeface="+mj-ea"/>
                <a:ea typeface="+mj-ea"/>
              </a:endParaRPr>
            </a:p>
          </p:txBody>
        </p:sp>
      </p:grpSp>
      <p:sp>
        <p:nvSpPr>
          <p:cNvPr id="5" name="矩形 4"/>
          <p:cNvSpPr/>
          <p:nvPr/>
        </p:nvSpPr>
        <p:spPr>
          <a:xfrm>
            <a:off x="519230" y="3053117"/>
            <a:ext cx="2343037" cy="830997"/>
          </a:xfrm>
          <a:prstGeom prst="rect">
            <a:avLst/>
          </a:prstGeom>
          <a:noFill/>
        </p:spPr>
        <p:txBody>
          <a:bodyPr wrap="square" rtlCol="0">
            <a:spAutoFit/>
          </a:bodyPr>
          <a:lstStyle/>
          <a:p>
            <a:pPr algn="just"/>
            <a:r>
              <a:rPr lang="zh-CN" altLang="en-US" sz="1600">
                <a:solidFill>
                  <a:schemeClr val="accent1"/>
                </a:solidFill>
                <a:latin typeface="+mn-ea"/>
                <a:ea typeface="+mn-ea"/>
              </a:rPr>
              <a:t>预见是管理的一个基本要素，预见的目的就是制定行动计划。</a:t>
            </a:r>
            <a:endParaRPr lang="zh-CN" altLang="en-US" sz="1600">
              <a:solidFill>
                <a:schemeClr val="accent1"/>
              </a:solidFill>
              <a:latin typeface="+mn-ea"/>
              <a:ea typeface="+mn-ea"/>
            </a:endParaRPr>
          </a:p>
        </p:txBody>
      </p:sp>
      <p:sp>
        <p:nvSpPr>
          <p:cNvPr id="93" name="矩形 92"/>
          <p:cNvSpPr/>
          <p:nvPr/>
        </p:nvSpPr>
        <p:spPr>
          <a:xfrm>
            <a:off x="1201837" y="1726510"/>
            <a:ext cx="2614068" cy="830997"/>
          </a:xfrm>
          <a:prstGeom prst="rect">
            <a:avLst/>
          </a:prstGeom>
          <a:noFill/>
        </p:spPr>
        <p:txBody>
          <a:bodyPr wrap="square" rtlCol="0">
            <a:spAutoFit/>
          </a:bodyPr>
          <a:lstStyle/>
          <a:p>
            <a:pPr algn="just"/>
            <a:r>
              <a:rPr lang="zh-CN" altLang="en-US" sz="1600">
                <a:solidFill>
                  <a:schemeClr val="accent1"/>
                </a:solidFill>
                <a:latin typeface="+mn-ea"/>
                <a:ea typeface="+mn-ea"/>
              </a:rPr>
              <a:t>组织就是为企业的经营提供所必要的原料、设备、资本和人员。</a:t>
            </a:r>
            <a:endParaRPr lang="zh-CN" altLang="en-US" sz="1600">
              <a:solidFill>
                <a:schemeClr val="accent1"/>
              </a:solidFill>
              <a:latin typeface="+mn-ea"/>
              <a:ea typeface="+mn-ea"/>
            </a:endParaRPr>
          </a:p>
        </p:txBody>
      </p:sp>
      <p:sp>
        <p:nvSpPr>
          <p:cNvPr id="94" name="矩形 93"/>
          <p:cNvSpPr/>
          <p:nvPr/>
        </p:nvSpPr>
        <p:spPr>
          <a:xfrm>
            <a:off x="4504606" y="1085065"/>
            <a:ext cx="2897960" cy="830997"/>
          </a:xfrm>
          <a:prstGeom prst="rect">
            <a:avLst/>
          </a:prstGeom>
          <a:noFill/>
        </p:spPr>
        <p:txBody>
          <a:bodyPr wrap="square" rtlCol="0">
            <a:spAutoFit/>
          </a:bodyPr>
          <a:lstStyle/>
          <a:p>
            <a:pPr algn="just"/>
            <a:r>
              <a:rPr lang="zh-CN" altLang="en-US" sz="1600">
                <a:solidFill>
                  <a:schemeClr val="accent1"/>
                </a:solidFill>
                <a:latin typeface="+mn-ea"/>
                <a:ea typeface="+mn-ea"/>
              </a:rPr>
              <a:t>通过指挥的协调，能使本单位的所有人做出最好的贡献，实现本企业的利益。</a:t>
            </a:r>
            <a:endParaRPr lang="zh-CN" altLang="en-US" sz="1600">
              <a:solidFill>
                <a:schemeClr val="accent1"/>
              </a:solidFill>
              <a:latin typeface="+mn-ea"/>
              <a:ea typeface="+mn-ea"/>
            </a:endParaRPr>
          </a:p>
        </p:txBody>
      </p:sp>
      <p:sp>
        <p:nvSpPr>
          <p:cNvPr id="95" name="矩形 94"/>
          <p:cNvSpPr/>
          <p:nvPr/>
        </p:nvSpPr>
        <p:spPr>
          <a:xfrm>
            <a:off x="8025718" y="1726510"/>
            <a:ext cx="2614068" cy="830997"/>
          </a:xfrm>
          <a:prstGeom prst="rect">
            <a:avLst/>
          </a:prstGeom>
          <a:noFill/>
        </p:spPr>
        <p:txBody>
          <a:bodyPr wrap="square" rtlCol="0">
            <a:spAutoFit/>
          </a:bodyPr>
          <a:lstStyle/>
          <a:p>
            <a:pPr algn="just"/>
            <a:r>
              <a:rPr lang="zh-CN" altLang="en-US" sz="1600">
                <a:solidFill>
                  <a:schemeClr val="accent1"/>
                </a:solidFill>
                <a:latin typeface="+mn-ea"/>
                <a:ea typeface="+mn-ea"/>
              </a:rPr>
              <a:t>协调就是指企业的一切工作者要和谐地配合，以便于企业经营的顺利进行。</a:t>
            </a:r>
            <a:endParaRPr lang="zh-CN" altLang="en-US" sz="1600">
              <a:solidFill>
                <a:schemeClr val="accent1"/>
              </a:solidFill>
              <a:latin typeface="+mn-ea"/>
              <a:ea typeface="+mn-ea"/>
            </a:endParaRPr>
          </a:p>
        </p:txBody>
      </p:sp>
      <p:sp>
        <p:nvSpPr>
          <p:cNvPr id="96" name="矩形 95"/>
          <p:cNvSpPr/>
          <p:nvPr/>
        </p:nvSpPr>
        <p:spPr>
          <a:xfrm>
            <a:off x="9076376" y="3176227"/>
            <a:ext cx="2422605" cy="584775"/>
          </a:xfrm>
          <a:prstGeom prst="rect">
            <a:avLst/>
          </a:prstGeom>
          <a:noFill/>
        </p:spPr>
        <p:txBody>
          <a:bodyPr wrap="square" rtlCol="0">
            <a:spAutoFit/>
          </a:bodyPr>
          <a:lstStyle/>
          <a:p>
            <a:pPr algn="just"/>
            <a:r>
              <a:rPr lang="zh-CN" altLang="en-US" sz="1600">
                <a:solidFill>
                  <a:schemeClr val="accent1"/>
                </a:solidFill>
                <a:latin typeface="+mn-ea"/>
                <a:ea typeface="+mn-ea"/>
              </a:rPr>
              <a:t>指出工作中的缺点和错误，以便纠正并避免重犯。</a:t>
            </a:r>
            <a:endParaRPr lang="zh-CN" altLang="en-US" sz="1600">
              <a:solidFill>
                <a:schemeClr val="accent1"/>
              </a:solidFill>
              <a:latin typeface="+mn-ea"/>
              <a:ea typeface="+mn-ea"/>
            </a:endParaRPr>
          </a:p>
        </p:txBody>
      </p:sp>
    </p:spTree>
  </p:cSld>
  <p:clrMapOvr>
    <a:masterClrMapping/>
  </p:clrMapOvr>
  <p:transition spd="slow" advTm="5749">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1.2 </a:t>
            </a:r>
            <a:r>
              <a:rPr lang="zh-CN" altLang="en-US" sz="2200">
                <a:solidFill>
                  <a:schemeClr val="accent1"/>
                </a:solidFill>
                <a:ea typeface="微软雅黑" panose="020B0503020204020204" pitchFamily="34" charset="-122"/>
                <a:cs typeface="+mn-ea"/>
                <a:sym typeface="Arial" panose="020B0604020202020204" pitchFamily="34" charset="0"/>
              </a:rPr>
              <a:t>管理的五大任务</a:t>
            </a:r>
            <a:endParaRPr lang="zh-CN" altLang="en-US" sz="2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第一</a:t>
            </a: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章：管理概论</a:t>
            </a:r>
            <a:endParaRPr lang="en-US" altLang="zh-CN"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圆角 21"/>
          <p:cNvSpPr/>
          <p:nvPr/>
        </p:nvSpPr>
        <p:spPr bwMode="auto">
          <a:xfrm>
            <a:off x="7838908" y="2239016"/>
            <a:ext cx="2754211" cy="3222414"/>
          </a:xfrm>
          <a:prstGeom prst="roundRect">
            <a:avLst>
              <a:gd name="adj" fmla="val 4279"/>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3" name="箭头: 右 22"/>
          <p:cNvSpPr/>
          <p:nvPr/>
        </p:nvSpPr>
        <p:spPr bwMode="auto">
          <a:xfrm>
            <a:off x="1620252" y="1490456"/>
            <a:ext cx="5879397" cy="4746831"/>
          </a:xfrm>
          <a:prstGeom prst="rightArrow">
            <a:avLst>
              <a:gd name="adj1" fmla="val 78452"/>
              <a:gd name="adj2" fmla="val 36113"/>
            </a:avLst>
          </a:prstGeom>
          <a:solidFill>
            <a:schemeClr val="accent2"/>
          </a:solidFill>
          <a:ln w="6350" cap="flat" cmpd="sng" algn="ctr">
            <a:solidFill>
              <a:schemeClr val="accent1">
                <a:lumMod val="40000"/>
                <a:lumOff val="60000"/>
              </a:schemeClr>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微软雅黑 Light" panose="020B0502040204020203" pitchFamily="34" charset="-122"/>
              <a:ea typeface="微软雅黑 Light" panose="020B0502040204020203" pitchFamily="34" charset="-122"/>
            </a:endParaRPr>
          </a:p>
        </p:txBody>
      </p:sp>
      <p:sp>
        <p:nvSpPr>
          <p:cNvPr id="24" name="矩形: 圆角 23"/>
          <p:cNvSpPr/>
          <p:nvPr/>
        </p:nvSpPr>
        <p:spPr bwMode="auto">
          <a:xfrm>
            <a:off x="2425973" y="2297232"/>
            <a:ext cx="3235729" cy="502787"/>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dirty="0">
                <a:solidFill>
                  <a:schemeClr val="accent2"/>
                </a:solidFill>
                <a:latin typeface="+mj-ea"/>
                <a:ea typeface="+mj-ea"/>
              </a:rPr>
              <a:t>制定目标</a:t>
            </a:r>
            <a:endParaRPr lang="zh-CN" altLang="en-US" sz="2000" dirty="0">
              <a:solidFill>
                <a:schemeClr val="accent2"/>
              </a:solidFill>
              <a:latin typeface="+mj-ea"/>
              <a:ea typeface="+mj-ea"/>
            </a:endParaRPr>
          </a:p>
        </p:txBody>
      </p:sp>
      <p:sp>
        <p:nvSpPr>
          <p:cNvPr id="25" name="矩形: 圆角 24"/>
          <p:cNvSpPr/>
          <p:nvPr/>
        </p:nvSpPr>
        <p:spPr bwMode="auto">
          <a:xfrm>
            <a:off x="2425973" y="2938916"/>
            <a:ext cx="3235729" cy="502787"/>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dirty="0">
                <a:solidFill>
                  <a:schemeClr val="accent2"/>
                </a:solidFill>
                <a:latin typeface="+mj-ea"/>
                <a:ea typeface="+mj-ea"/>
              </a:rPr>
              <a:t>组织实施</a:t>
            </a:r>
            <a:endParaRPr lang="zh-CN" altLang="en-US" sz="2000" dirty="0">
              <a:solidFill>
                <a:schemeClr val="accent2"/>
              </a:solidFill>
              <a:latin typeface="+mj-ea"/>
              <a:ea typeface="+mj-ea"/>
            </a:endParaRPr>
          </a:p>
        </p:txBody>
      </p:sp>
      <p:sp>
        <p:nvSpPr>
          <p:cNvPr id="26" name="矩形: 圆角 25"/>
          <p:cNvSpPr/>
          <p:nvPr/>
        </p:nvSpPr>
        <p:spPr bwMode="auto">
          <a:xfrm>
            <a:off x="2425973" y="3596642"/>
            <a:ext cx="3235729" cy="502787"/>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dirty="0">
                <a:solidFill>
                  <a:schemeClr val="accent2"/>
                </a:solidFill>
                <a:latin typeface="+mj-ea"/>
                <a:ea typeface="+mj-ea"/>
              </a:rPr>
              <a:t>正确决策</a:t>
            </a:r>
            <a:endParaRPr lang="zh-CN" altLang="en-US" sz="2000" dirty="0">
              <a:solidFill>
                <a:schemeClr val="accent2"/>
              </a:solidFill>
              <a:latin typeface="+mj-ea"/>
              <a:ea typeface="+mj-ea"/>
            </a:endParaRPr>
          </a:p>
        </p:txBody>
      </p:sp>
      <p:sp>
        <p:nvSpPr>
          <p:cNvPr id="27" name="矩形: 圆角 26"/>
          <p:cNvSpPr/>
          <p:nvPr/>
        </p:nvSpPr>
        <p:spPr bwMode="auto">
          <a:xfrm>
            <a:off x="2425973" y="4227444"/>
            <a:ext cx="3235729" cy="502787"/>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dirty="0">
                <a:solidFill>
                  <a:schemeClr val="accent2"/>
                </a:solidFill>
                <a:latin typeface="+mj-ea"/>
                <a:ea typeface="+mj-ea"/>
              </a:rPr>
              <a:t>有效监控</a:t>
            </a:r>
            <a:endParaRPr lang="zh-CN" altLang="en-US" sz="2000" dirty="0">
              <a:solidFill>
                <a:schemeClr val="accent2"/>
              </a:solidFill>
              <a:latin typeface="+mj-ea"/>
              <a:ea typeface="+mj-ea"/>
            </a:endParaRPr>
          </a:p>
        </p:txBody>
      </p:sp>
      <p:sp>
        <p:nvSpPr>
          <p:cNvPr id="28" name="矩形: 圆角 27"/>
          <p:cNvSpPr/>
          <p:nvPr/>
        </p:nvSpPr>
        <p:spPr bwMode="auto">
          <a:xfrm>
            <a:off x="2425973" y="4853086"/>
            <a:ext cx="3235729" cy="502787"/>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dirty="0">
                <a:solidFill>
                  <a:schemeClr val="accent2"/>
                </a:solidFill>
                <a:latin typeface="+mj-ea"/>
                <a:ea typeface="+mj-ea"/>
              </a:rPr>
              <a:t>培育人才</a:t>
            </a:r>
            <a:endParaRPr lang="zh-CN" altLang="en-US" sz="2000" dirty="0">
              <a:solidFill>
                <a:schemeClr val="accent2"/>
              </a:solidFill>
              <a:latin typeface="+mj-ea"/>
              <a:ea typeface="+mj-ea"/>
            </a:endParaRPr>
          </a:p>
        </p:txBody>
      </p:sp>
      <p:sp>
        <p:nvSpPr>
          <p:cNvPr id="29" name="矩形 28"/>
          <p:cNvSpPr/>
          <p:nvPr/>
        </p:nvSpPr>
        <p:spPr>
          <a:xfrm>
            <a:off x="7838908" y="3935886"/>
            <a:ext cx="2643094" cy="1171026"/>
          </a:xfrm>
          <a:prstGeom prst="rect">
            <a:avLst/>
          </a:prstGeom>
        </p:spPr>
        <p:txBody>
          <a:bodyPr wrap="square">
            <a:spAutoFit/>
          </a:bodyPr>
          <a:lstStyle/>
          <a:p>
            <a:pPr algn="ctr">
              <a:lnSpc>
                <a:spcPct val="120000"/>
              </a:lnSpc>
            </a:pPr>
            <a:r>
              <a:rPr lang="zh-CN" altLang="en-US" sz="2000" b="1" dirty="0">
                <a:solidFill>
                  <a:schemeClr val="accent2"/>
                </a:solidFill>
                <a:latin typeface="+mn-ea"/>
                <a:ea typeface="+mn-ea"/>
              </a:rPr>
              <a:t>设计和维护使组织成员愿意为实现组织目标而贡献力量的环境</a:t>
            </a:r>
            <a:endParaRPr lang="zh-CN" altLang="en-US" sz="2000" dirty="0">
              <a:solidFill>
                <a:schemeClr val="accent2"/>
              </a:solidFill>
              <a:latin typeface="+mn-ea"/>
              <a:ea typeface="+mn-ea"/>
            </a:endParaRPr>
          </a:p>
        </p:txBody>
      </p:sp>
      <p:grpSp>
        <p:nvGrpSpPr>
          <p:cNvPr id="50" name="组合 49"/>
          <p:cNvGrpSpPr/>
          <p:nvPr/>
        </p:nvGrpSpPr>
        <p:grpSpPr>
          <a:xfrm>
            <a:off x="8934601" y="2631846"/>
            <a:ext cx="720457" cy="1125972"/>
            <a:chOff x="10107613" y="1958975"/>
            <a:chExt cx="555625" cy="868363"/>
          </a:xfrm>
          <a:solidFill>
            <a:schemeClr val="accent2"/>
          </a:solidFill>
        </p:grpSpPr>
        <p:sp>
          <p:nvSpPr>
            <p:cNvPr id="51" name="Freeform 6"/>
            <p:cNvSpPr/>
            <p:nvPr/>
          </p:nvSpPr>
          <p:spPr bwMode="auto">
            <a:xfrm>
              <a:off x="10107613" y="1993900"/>
              <a:ext cx="44450" cy="833438"/>
            </a:xfrm>
            <a:custGeom>
              <a:avLst/>
              <a:gdLst>
                <a:gd name="T0" fmla="*/ 30 w 60"/>
                <a:gd name="T1" fmla="*/ 0 h 1132"/>
                <a:gd name="T2" fmla="*/ 30 w 60"/>
                <a:gd name="T3" fmla="*/ 0 h 1132"/>
                <a:gd name="T4" fmla="*/ 0 w 60"/>
                <a:gd name="T5" fmla="*/ 30 h 1132"/>
                <a:gd name="T6" fmla="*/ 0 w 60"/>
                <a:gd name="T7" fmla="*/ 1103 h 1132"/>
                <a:gd name="T8" fmla="*/ 30 w 60"/>
                <a:gd name="T9" fmla="*/ 1132 h 1132"/>
                <a:gd name="T10" fmla="*/ 30 w 60"/>
                <a:gd name="T11" fmla="*/ 1132 h 1132"/>
                <a:gd name="T12" fmla="*/ 60 w 60"/>
                <a:gd name="T13" fmla="*/ 1103 h 1132"/>
                <a:gd name="T14" fmla="*/ 60 w 60"/>
                <a:gd name="T15" fmla="*/ 30 h 1132"/>
                <a:gd name="T16" fmla="*/ 30 w 60"/>
                <a:gd name="T17" fmla="*/ 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132">
                  <a:moveTo>
                    <a:pt x="30" y="0"/>
                  </a:moveTo>
                  <a:lnTo>
                    <a:pt x="30" y="0"/>
                  </a:lnTo>
                  <a:cubicBezTo>
                    <a:pt x="14" y="0"/>
                    <a:pt x="0" y="13"/>
                    <a:pt x="0" y="30"/>
                  </a:cubicBezTo>
                  <a:lnTo>
                    <a:pt x="0" y="1103"/>
                  </a:lnTo>
                  <a:cubicBezTo>
                    <a:pt x="0" y="1119"/>
                    <a:pt x="14" y="1132"/>
                    <a:pt x="30" y="1132"/>
                  </a:cubicBezTo>
                  <a:lnTo>
                    <a:pt x="30" y="1132"/>
                  </a:lnTo>
                  <a:cubicBezTo>
                    <a:pt x="47" y="1132"/>
                    <a:pt x="60" y="1119"/>
                    <a:pt x="60" y="1103"/>
                  </a:cubicBezTo>
                  <a:lnTo>
                    <a:pt x="60" y="30"/>
                  </a:lnTo>
                  <a:cubicBezTo>
                    <a:pt x="60" y="13"/>
                    <a:pt x="47"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7"/>
            <p:cNvSpPr/>
            <p:nvPr/>
          </p:nvSpPr>
          <p:spPr bwMode="auto">
            <a:xfrm>
              <a:off x="10107613" y="1958975"/>
              <a:ext cx="555625" cy="450850"/>
            </a:xfrm>
            <a:custGeom>
              <a:avLst/>
              <a:gdLst>
                <a:gd name="T0" fmla="*/ 0 w 757"/>
                <a:gd name="T1" fmla="*/ 49 h 613"/>
                <a:gd name="T2" fmla="*/ 397 w 757"/>
                <a:gd name="T3" fmla="*/ 59 h 613"/>
                <a:gd name="T4" fmla="*/ 757 w 757"/>
                <a:gd name="T5" fmla="*/ 48 h 613"/>
                <a:gd name="T6" fmla="*/ 596 w 757"/>
                <a:gd name="T7" fmla="*/ 343 h 613"/>
                <a:gd name="T8" fmla="*/ 757 w 757"/>
                <a:gd name="T9" fmla="*/ 573 h 613"/>
                <a:gd name="T10" fmla="*/ 389 w 757"/>
                <a:gd name="T11" fmla="*/ 573 h 613"/>
                <a:gd name="T12" fmla="*/ 0 w 757"/>
                <a:gd name="T13" fmla="*/ 573 h 613"/>
                <a:gd name="T14" fmla="*/ 0 w 757"/>
                <a:gd name="T15" fmla="*/ 49 h 6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7" h="613">
                  <a:moveTo>
                    <a:pt x="0" y="49"/>
                  </a:moveTo>
                  <a:cubicBezTo>
                    <a:pt x="130" y="0"/>
                    <a:pt x="262" y="10"/>
                    <a:pt x="397" y="59"/>
                  </a:cubicBezTo>
                  <a:cubicBezTo>
                    <a:pt x="510" y="101"/>
                    <a:pt x="701" y="85"/>
                    <a:pt x="757" y="48"/>
                  </a:cubicBezTo>
                  <a:cubicBezTo>
                    <a:pt x="726" y="130"/>
                    <a:pt x="629" y="272"/>
                    <a:pt x="596" y="343"/>
                  </a:cubicBezTo>
                  <a:cubicBezTo>
                    <a:pt x="627" y="408"/>
                    <a:pt x="709" y="500"/>
                    <a:pt x="757" y="573"/>
                  </a:cubicBezTo>
                  <a:cubicBezTo>
                    <a:pt x="638" y="612"/>
                    <a:pt x="505" y="613"/>
                    <a:pt x="389" y="573"/>
                  </a:cubicBezTo>
                  <a:cubicBezTo>
                    <a:pt x="259" y="529"/>
                    <a:pt x="130" y="523"/>
                    <a:pt x="0" y="573"/>
                  </a:cubicBezTo>
                  <a:cubicBezTo>
                    <a:pt x="0" y="402"/>
                    <a:pt x="0" y="221"/>
                    <a:pt x="0"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advTm="5301">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1.3 </a:t>
            </a:r>
            <a:r>
              <a:rPr lang="zh-CN" altLang="en-US" sz="2200">
                <a:solidFill>
                  <a:schemeClr val="accent1"/>
                </a:solidFill>
                <a:ea typeface="微软雅黑" panose="020B0503020204020204" pitchFamily="34" charset="-122"/>
                <a:cs typeface="+mn-ea"/>
                <a:sym typeface="Arial" panose="020B0604020202020204" pitchFamily="34" charset="0"/>
              </a:rPr>
              <a:t>管理者需要具备的技能</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第一</a:t>
            </a: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章：管理概论</a:t>
            </a:r>
            <a:endParaRPr lang="en-US" altLang="zh-CN"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21"/>
          <p:cNvSpPr/>
          <p:nvPr/>
        </p:nvSpPr>
        <p:spPr bwMode="auto">
          <a:xfrm>
            <a:off x="913805" y="2815561"/>
            <a:ext cx="3024336" cy="3230397"/>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矩形 24"/>
          <p:cNvSpPr/>
          <p:nvPr/>
        </p:nvSpPr>
        <p:spPr bwMode="auto">
          <a:xfrm>
            <a:off x="4369386" y="2815561"/>
            <a:ext cx="3024336" cy="3230397"/>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7" name="矩形 26"/>
          <p:cNvSpPr/>
          <p:nvPr/>
        </p:nvSpPr>
        <p:spPr bwMode="auto">
          <a:xfrm>
            <a:off x="7824968" y="2815561"/>
            <a:ext cx="3024336" cy="3230397"/>
          </a:xfrm>
          <a:prstGeom prst="rect">
            <a:avLst/>
          </a:prstGeom>
          <a:solidFill>
            <a:schemeClr val="accent2"/>
          </a:solid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a:xfrm>
            <a:off x="3240755" y="1432109"/>
            <a:ext cx="5929828" cy="369332"/>
          </a:xfrm>
          <a:prstGeom prst="rect">
            <a:avLst/>
          </a:prstGeom>
          <a:noFill/>
        </p:spPr>
        <p:txBody>
          <a:bodyPr wrap="square" rtlCol="0">
            <a:spAutoFit/>
          </a:bodyPr>
          <a:lstStyle/>
          <a:p>
            <a:pPr algn="ctr">
              <a:lnSpc>
                <a:spcPct val="90000"/>
              </a:lnSpc>
            </a:pPr>
            <a:r>
              <a:rPr lang="zh-CN" altLang="en-US" sz="2000" dirty="0">
                <a:solidFill>
                  <a:schemeClr val="accent1"/>
                </a:solidFill>
                <a:latin typeface="+mj-ea"/>
                <a:ea typeface="+mj-ea"/>
              </a:rPr>
              <a:t>作为管理者，需要具备以下三个技能：</a:t>
            </a:r>
            <a:endParaRPr lang="zh-CN" altLang="en-US" sz="2000" dirty="0">
              <a:solidFill>
                <a:schemeClr val="accent1"/>
              </a:solidFill>
              <a:latin typeface="+mj-ea"/>
              <a:ea typeface="+mj-ea"/>
            </a:endParaRPr>
          </a:p>
        </p:txBody>
      </p:sp>
      <p:grpSp>
        <p:nvGrpSpPr>
          <p:cNvPr id="2" name="组合 1"/>
          <p:cNvGrpSpPr/>
          <p:nvPr/>
        </p:nvGrpSpPr>
        <p:grpSpPr>
          <a:xfrm>
            <a:off x="1612648" y="2002236"/>
            <a:ext cx="1626650" cy="1626650"/>
            <a:chOff x="1612648" y="2002236"/>
            <a:chExt cx="1626650" cy="1626650"/>
          </a:xfrm>
        </p:grpSpPr>
        <p:sp>
          <p:nvSpPr>
            <p:cNvPr id="24" name="椭圆 23"/>
            <p:cNvSpPr/>
            <p:nvPr/>
          </p:nvSpPr>
          <p:spPr bwMode="auto">
            <a:xfrm>
              <a:off x="1612648" y="2002236"/>
              <a:ext cx="1626650" cy="162665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1" name="Freeform 20"/>
            <p:cNvSpPr>
              <a:spLocks noEditPoints="1"/>
            </p:cNvSpPr>
            <p:nvPr/>
          </p:nvSpPr>
          <p:spPr bwMode="auto">
            <a:xfrm>
              <a:off x="2076235" y="2252821"/>
              <a:ext cx="556135" cy="557981"/>
            </a:xfrm>
            <a:custGeom>
              <a:avLst/>
              <a:gdLst>
                <a:gd name="T0" fmla="*/ 554 w 781"/>
                <a:gd name="T1" fmla="*/ 391 h 782"/>
                <a:gd name="T2" fmla="*/ 416 w 781"/>
                <a:gd name="T3" fmla="*/ 303 h 782"/>
                <a:gd name="T4" fmla="*/ 233 w 781"/>
                <a:gd name="T5" fmla="*/ 347 h 782"/>
                <a:gd name="T6" fmla="*/ 460 w 781"/>
                <a:gd name="T7" fmla="*/ 538 h 782"/>
                <a:gd name="T8" fmla="*/ 695 w 781"/>
                <a:gd name="T9" fmla="*/ 616 h 782"/>
                <a:gd name="T10" fmla="*/ 679 w 781"/>
                <a:gd name="T11" fmla="*/ 318 h 782"/>
                <a:gd name="T12" fmla="*/ 636 w 781"/>
                <a:gd name="T13" fmla="*/ 270 h 782"/>
                <a:gd name="T14" fmla="*/ 655 w 781"/>
                <a:gd name="T15" fmla="*/ 231 h 782"/>
                <a:gd name="T16" fmla="*/ 684 w 781"/>
                <a:gd name="T17" fmla="*/ 131 h 782"/>
                <a:gd name="T18" fmla="*/ 570 w 781"/>
                <a:gd name="T19" fmla="*/ 109 h 782"/>
                <a:gd name="T20" fmla="*/ 493 w 781"/>
                <a:gd name="T21" fmla="*/ 142 h 782"/>
                <a:gd name="T22" fmla="*/ 465 w 781"/>
                <a:gd name="T23" fmla="*/ 91 h 782"/>
                <a:gd name="T24" fmla="*/ 414 w 781"/>
                <a:gd name="T25" fmla="*/ 0 h 782"/>
                <a:gd name="T26" fmla="*/ 318 w 781"/>
                <a:gd name="T27" fmla="*/ 65 h 782"/>
                <a:gd name="T28" fmla="*/ 318 w 781"/>
                <a:gd name="T29" fmla="*/ 102 h 782"/>
                <a:gd name="T30" fmla="*/ 317 w 781"/>
                <a:gd name="T31" fmla="*/ 107 h 782"/>
                <a:gd name="T32" fmla="*/ 315 w 781"/>
                <a:gd name="T33" fmla="*/ 115 h 782"/>
                <a:gd name="T34" fmla="*/ 313 w 781"/>
                <a:gd name="T35" fmla="*/ 119 h 782"/>
                <a:gd name="T36" fmla="*/ 239 w 781"/>
                <a:gd name="T37" fmla="*/ 135 h 782"/>
                <a:gd name="T38" fmla="*/ 202 w 781"/>
                <a:gd name="T39" fmla="*/ 97 h 782"/>
                <a:gd name="T40" fmla="*/ 98 w 781"/>
                <a:gd name="T41" fmla="*/ 200 h 782"/>
                <a:gd name="T42" fmla="*/ 136 w 781"/>
                <a:gd name="T43" fmla="*/ 240 h 782"/>
                <a:gd name="T44" fmla="*/ 140 w 781"/>
                <a:gd name="T45" fmla="*/ 245 h 782"/>
                <a:gd name="T46" fmla="*/ 143 w 781"/>
                <a:gd name="T47" fmla="*/ 252 h 782"/>
                <a:gd name="T48" fmla="*/ 144 w 781"/>
                <a:gd name="T49" fmla="*/ 258 h 782"/>
                <a:gd name="T50" fmla="*/ 131 w 781"/>
                <a:gd name="T51" fmla="*/ 303 h 782"/>
                <a:gd name="T52" fmla="*/ 65 w 781"/>
                <a:gd name="T53" fmla="*/ 317 h 782"/>
                <a:gd name="T54" fmla="*/ 0 w 781"/>
                <a:gd name="T55" fmla="*/ 413 h 782"/>
                <a:gd name="T56" fmla="*/ 102 w 781"/>
                <a:gd name="T57" fmla="*/ 463 h 782"/>
                <a:gd name="T58" fmla="*/ 110 w 781"/>
                <a:gd name="T59" fmla="*/ 465 h 782"/>
                <a:gd name="T60" fmla="*/ 134 w 781"/>
                <a:gd name="T61" fmla="*/ 542 h 782"/>
                <a:gd name="T62" fmla="*/ 108 w 781"/>
                <a:gd name="T63" fmla="*/ 569 h 782"/>
                <a:gd name="T64" fmla="*/ 130 w 781"/>
                <a:gd name="T65" fmla="*/ 683 h 782"/>
                <a:gd name="T66" fmla="*/ 237 w 781"/>
                <a:gd name="T67" fmla="*/ 646 h 782"/>
                <a:gd name="T68" fmla="*/ 241 w 781"/>
                <a:gd name="T69" fmla="*/ 644 h 782"/>
                <a:gd name="T70" fmla="*/ 248 w 781"/>
                <a:gd name="T71" fmla="*/ 640 h 782"/>
                <a:gd name="T72" fmla="*/ 253 w 781"/>
                <a:gd name="T73" fmla="*/ 638 h 782"/>
                <a:gd name="T74" fmla="*/ 258 w 781"/>
                <a:gd name="T75" fmla="*/ 637 h 782"/>
                <a:gd name="T76" fmla="*/ 265 w 781"/>
                <a:gd name="T77" fmla="*/ 636 h 782"/>
                <a:gd name="T78" fmla="*/ 316 w 781"/>
                <a:gd name="T79" fmla="*/ 691 h 782"/>
                <a:gd name="T80" fmla="*/ 367 w 781"/>
                <a:gd name="T81" fmla="*/ 782 h 782"/>
                <a:gd name="T82" fmla="*/ 463 w 781"/>
                <a:gd name="T83" fmla="*/ 717 h 782"/>
                <a:gd name="T84" fmla="*/ 463 w 781"/>
                <a:gd name="T85" fmla="*/ 680 h 782"/>
                <a:gd name="T86" fmla="*/ 476 w 781"/>
                <a:gd name="T87" fmla="*/ 652 h 782"/>
                <a:gd name="T88" fmla="*/ 489 w 781"/>
                <a:gd name="T89" fmla="*/ 642 h 782"/>
                <a:gd name="T90" fmla="*/ 493 w 781"/>
                <a:gd name="T91" fmla="*/ 640 h 782"/>
                <a:gd name="T92" fmla="*/ 176 w 781"/>
                <a:gd name="T93" fmla="*/ 390 h 782"/>
                <a:gd name="T94" fmla="*/ 596 w 781"/>
                <a:gd name="T95" fmla="*/ 450 h 782"/>
                <a:gd name="T96" fmla="*/ 666 w 781"/>
                <a:gd name="T97" fmla="*/ 468 h 782"/>
                <a:gd name="T98" fmla="*/ 716 w 781"/>
                <a:gd name="T99" fmla="*/ 465 h 782"/>
                <a:gd name="T100" fmla="*/ 781 w 781"/>
                <a:gd name="T101" fmla="*/ 369 h 782"/>
                <a:gd name="T102" fmla="*/ 653 w 781"/>
                <a:gd name="T103" fmla="*/ 679 h 782"/>
                <a:gd name="T104" fmla="*/ 680 w 781"/>
                <a:gd name="T105" fmla="*/ 65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1" h="782">
                  <a:moveTo>
                    <a:pt x="695" y="616"/>
                  </a:moveTo>
                  <a:lnTo>
                    <a:pt x="538" y="461"/>
                  </a:lnTo>
                  <a:cubicBezTo>
                    <a:pt x="548" y="440"/>
                    <a:pt x="554" y="416"/>
                    <a:pt x="554" y="391"/>
                  </a:cubicBezTo>
                  <a:cubicBezTo>
                    <a:pt x="554" y="301"/>
                    <a:pt x="481" y="228"/>
                    <a:pt x="391" y="228"/>
                  </a:cubicBezTo>
                  <a:cubicBezTo>
                    <a:pt x="376" y="228"/>
                    <a:pt x="361" y="230"/>
                    <a:pt x="347" y="234"/>
                  </a:cubicBezTo>
                  <a:lnTo>
                    <a:pt x="416" y="303"/>
                  </a:lnTo>
                  <a:cubicBezTo>
                    <a:pt x="445" y="332"/>
                    <a:pt x="443" y="381"/>
                    <a:pt x="412" y="412"/>
                  </a:cubicBezTo>
                  <a:cubicBezTo>
                    <a:pt x="381" y="444"/>
                    <a:pt x="332" y="446"/>
                    <a:pt x="303" y="417"/>
                  </a:cubicBezTo>
                  <a:lnTo>
                    <a:pt x="233" y="347"/>
                  </a:lnTo>
                  <a:cubicBezTo>
                    <a:pt x="230" y="361"/>
                    <a:pt x="228" y="376"/>
                    <a:pt x="228" y="391"/>
                  </a:cubicBezTo>
                  <a:cubicBezTo>
                    <a:pt x="228" y="481"/>
                    <a:pt x="301" y="554"/>
                    <a:pt x="391" y="554"/>
                  </a:cubicBezTo>
                  <a:cubicBezTo>
                    <a:pt x="416" y="554"/>
                    <a:pt x="439" y="548"/>
                    <a:pt x="460" y="538"/>
                  </a:cubicBezTo>
                  <a:lnTo>
                    <a:pt x="617" y="694"/>
                  </a:lnTo>
                  <a:cubicBezTo>
                    <a:pt x="637" y="714"/>
                    <a:pt x="670" y="712"/>
                    <a:pt x="692" y="691"/>
                  </a:cubicBezTo>
                  <a:cubicBezTo>
                    <a:pt x="713" y="669"/>
                    <a:pt x="715" y="636"/>
                    <a:pt x="695" y="616"/>
                  </a:cubicBezTo>
                  <a:close/>
                  <a:moveTo>
                    <a:pt x="732" y="319"/>
                  </a:moveTo>
                  <a:lnTo>
                    <a:pt x="716" y="319"/>
                  </a:lnTo>
                  <a:lnTo>
                    <a:pt x="679" y="318"/>
                  </a:lnTo>
                  <a:cubicBezTo>
                    <a:pt x="672" y="318"/>
                    <a:pt x="665" y="315"/>
                    <a:pt x="659" y="311"/>
                  </a:cubicBezTo>
                  <a:cubicBezTo>
                    <a:pt x="658" y="311"/>
                    <a:pt x="658" y="311"/>
                    <a:pt x="658" y="310"/>
                  </a:cubicBezTo>
                  <a:cubicBezTo>
                    <a:pt x="645" y="302"/>
                    <a:pt x="636" y="287"/>
                    <a:pt x="636" y="270"/>
                  </a:cubicBezTo>
                  <a:cubicBezTo>
                    <a:pt x="636" y="264"/>
                    <a:pt x="637" y="259"/>
                    <a:pt x="639" y="254"/>
                  </a:cubicBezTo>
                  <a:cubicBezTo>
                    <a:pt x="640" y="249"/>
                    <a:pt x="643" y="244"/>
                    <a:pt x="647" y="240"/>
                  </a:cubicBezTo>
                  <a:lnTo>
                    <a:pt x="655" y="231"/>
                  </a:lnTo>
                  <a:lnTo>
                    <a:pt x="673" y="213"/>
                  </a:lnTo>
                  <a:lnTo>
                    <a:pt x="684" y="202"/>
                  </a:lnTo>
                  <a:cubicBezTo>
                    <a:pt x="700" y="181"/>
                    <a:pt x="700" y="152"/>
                    <a:pt x="684" y="131"/>
                  </a:cubicBezTo>
                  <a:lnTo>
                    <a:pt x="651" y="99"/>
                  </a:lnTo>
                  <a:cubicBezTo>
                    <a:pt x="631" y="83"/>
                    <a:pt x="602" y="82"/>
                    <a:pt x="581" y="98"/>
                  </a:cubicBezTo>
                  <a:lnTo>
                    <a:pt x="570" y="109"/>
                  </a:lnTo>
                  <a:lnTo>
                    <a:pt x="544" y="135"/>
                  </a:lnTo>
                  <a:lnTo>
                    <a:pt x="544" y="135"/>
                  </a:lnTo>
                  <a:cubicBezTo>
                    <a:pt x="529" y="147"/>
                    <a:pt x="510" y="149"/>
                    <a:pt x="493" y="142"/>
                  </a:cubicBezTo>
                  <a:cubicBezTo>
                    <a:pt x="488" y="139"/>
                    <a:pt x="483" y="136"/>
                    <a:pt x="479" y="132"/>
                  </a:cubicBezTo>
                  <a:cubicBezTo>
                    <a:pt x="470" y="123"/>
                    <a:pt x="466" y="113"/>
                    <a:pt x="465" y="103"/>
                  </a:cubicBezTo>
                  <a:lnTo>
                    <a:pt x="465" y="91"/>
                  </a:lnTo>
                  <a:lnTo>
                    <a:pt x="465" y="65"/>
                  </a:lnTo>
                  <a:lnTo>
                    <a:pt x="465" y="49"/>
                  </a:lnTo>
                  <a:cubicBezTo>
                    <a:pt x="461" y="23"/>
                    <a:pt x="440" y="3"/>
                    <a:pt x="414" y="0"/>
                  </a:cubicBezTo>
                  <a:lnTo>
                    <a:pt x="369" y="0"/>
                  </a:lnTo>
                  <a:cubicBezTo>
                    <a:pt x="343" y="3"/>
                    <a:pt x="322" y="23"/>
                    <a:pt x="318" y="49"/>
                  </a:cubicBezTo>
                  <a:lnTo>
                    <a:pt x="318" y="65"/>
                  </a:lnTo>
                  <a:lnTo>
                    <a:pt x="318" y="91"/>
                  </a:lnTo>
                  <a:lnTo>
                    <a:pt x="318" y="102"/>
                  </a:lnTo>
                  <a:lnTo>
                    <a:pt x="318" y="102"/>
                  </a:lnTo>
                  <a:lnTo>
                    <a:pt x="318" y="102"/>
                  </a:lnTo>
                  <a:cubicBezTo>
                    <a:pt x="318" y="103"/>
                    <a:pt x="318" y="105"/>
                    <a:pt x="317" y="106"/>
                  </a:cubicBezTo>
                  <a:cubicBezTo>
                    <a:pt x="317" y="106"/>
                    <a:pt x="317" y="106"/>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6"/>
                    <a:pt x="313" y="118"/>
                    <a:pt x="313" y="119"/>
                  </a:cubicBezTo>
                  <a:cubicBezTo>
                    <a:pt x="313" y="119"/>
                    <a:pt x="313" y="119"/>
                    <a:pt x="313" y="119"/>
                  </a:cubicBezTo>
                  <a:cubicBezTo>
                    <a:pt x="310" y="125"/>
                    <a:pt x="306" y="130"/>
                    <a:pt x="301" y="134"/>
                  </a:cubicBezTo>
                  <a:cubicBezTo>
                    <a:pt x="292" y="141"/>
                    <a:pt x="281" y="145"/>
                    <a:pt x="269" y="145"/>
                  </a:cubicBezTo>
                  <a:cubicBezTo>
                    <a:pt x="258" y="145"/>
                    <a:pt x="247" y="141"/>
                    <a:pt x="239" y="135"/>
                  </a:cubicBezTo>
                  <a:lnTo>
                    <a:pt x="231" y="127"/>
                  </a:lnTo>
                  <a:lnTo>
                    <a:pt x="213" y="108"/>
                  </a:lnTo>
                  <a:lnTo>
                    <a:pt x="202" y="97"/>
                  </a:lnTo>
                  <a:cubicBezTo>
                    <a:pt x="181" y="81"/>
                    <a:pt x="152" y="81"/>
                    <a:pt x="131" y="98"/>
                  </a:cubicBezTo>
                  <a:lnTo>
                    <a:pt x="99" y="130"/>
                  </a:lnTo>
                  <a:cubicBezTo>
                    <a:pt x="82" y="150"/>
                    <a:pt x="82" y="179"/>
                    <a:pt x="98" y="200"/>
                  </a:cubicBezTo>
                  <a:lnTo>
                    <a:pt x="109" y="212"/>
                  </a:lnTo>
                  <a:lnTo>
                    <a:pt x="135" y="238"/>
                  </a:lnTo>
                  <a:cubicBezTo>
                    <a:pt x="136" y="239"/>
                    <a:pt x="136" y="239"/>
                    <a:pt x="136" y="240"/>
                  </a:cubicBezTo>
                  <a:cubicBezTo>
                    <a:pt x="137" y="240"/>
                    <a:pt x="137" y="241"/>
                    <a:pt x="138" y="242"/>
                  </a:cubicBezTo>
                  <a:cubicBezTo>
                    <a:pt x="138" y="242"/>
                    <a:pt x="138" y="243"/>
                    <a:pt x="139" y="244"/>
                  </a:cubicBezTo>
                  <a:cubicBezTo>
                    <a:pt x="139" y="244"/>
                    <a:pt x="140" y="245"/>
                    <a:pt x="140" y="245"/>
                  </a:cubicBezTo>
                  <a:cubicBezTo>
                    <a:pt x="140" y="246"/>
                    <a:pt x="141" y="247"/>
                    <a:pt x="141" y="248"/>
                  </a:cubicBezTo>
                  <a:cubicBezTo>
                    <a:pt x="141" y="249"/>
                    <a:pt x="142" y="249"/>
                    <a:pt x="142" y="250"/>
                  </a:cubicBezTo>
                  <a:cubicBezTo>
                    <a:pt x="142" y="251"/>
                    <a:pt x="142" y="252"/>
                    <a:pt x="143" y="252"/>
                  </a:cubicBezTo>
                  <a:cubicBezTo>
                    <a:pt x="143" y="253"/>
                    <a:pt x="143" y="253"/>
                    <a:pt x="143" y="254"/>
                  </a:cubicBezTo>
                  <a:cubicBezTo>
                    <a:pt x="144" y="255"/>
                    <a:pt x="144" y="256"/>
                    <a:pt x="144" y="258"/>
                  </a:cubicBezTo>
                  <a:cubicBezTo>
                    <a:pt x="144" y="258"/>
                    <a:pt x="144" y="258"/>
                    <a:pt x="144" y="258"/>
                  </a:cubicBezTo>
                  <a:cubicBezTo>
                    <a:pt x="145" y="259"/>
                    <a:pt x="145" y="261"/>
                    <a:pt x="145" y="262"/>
                  </a:cubicBezTo>
                  <a:cubicBezTo>
                    <a:pt x="145" y="262"/>
                    <a:pt x="145" y="262"/>
                    <a:pt x="145" y="262"/>
                  </a:cubicBezTo>
                  <a:cubicBezTo>
                    <a:pt x="147" y="277"/>
                    <a:pt x="142" y="292"/>
                    <a:pt x="131" y="303"/>
                  </a:cubicBezTo>
                  <a:cubicBezTo>
                    <a:pt x="123" y="311"/>
                    <a:pt x="113" y="316"/>
                    <a:pt x="102" y="317"/>
                  </a:cubicBezTo>
                  <a:lnTo>
                    <a:pt x="91" y="317"/>
                  </a:lnTo>
                  <a:lnTo>
                    <a:pt x="65" y="317"/>
                  </a:lnTo>
                  <a:lnTo>
                    <a:pt x="49" y="317"/>
                  </a:lnTo>
                  <a:cubicBezTo>
                    <a:pt x="23" y="320"/>
                    <a:pt x="3" y="341"/>
                    <a:pt x="0" y="367"/>
                  </a:cubicBezTo>
                  <a:lnTo>
                    <a:pt x="0" y="413"/>
                  </a:lnTo>
                  <a:cubicBezTo>
                    <a:pt x="2" y="439"/>
                    <a:pt x="23" y="460"/>
                    <a:pt x="49" y="463"/>
                  </a:cubicBezTo>
                  <a:lnTo>
                    <a:pt x="64" y="463"/>
                  </a:lnTo>
                  <a:lnTo>
                    <a:pt x="102" y="463"/>
                  </a:lnTo>
                  <a:cubicBezTo>
                    <a:pt x="103" y="464"/>
                    <a:pt x="105" y="464"/>
                    <a:pt x="106" y="464"/>
                  </a:cubicBezTo>
                  <a:cubicBezTo>
                    <a:pt x="107" y="464"/>
                    <a:pt x="107" y="464"/>
                    <a:pt x="107" y="464"/>
                  </a:cubicBezTo>
                  <a:cubicBezTo>
                    <a:pt x="108" y="465"/>
                    <a:pt x="109" y="465"/>
                    <a:pt x="110" y="465"/>
                  </a:cubicBezTo>
                  <a:cubicBezTo>
                    <a:pt x="131" y="471"/>
                    <a:pt x="145" y="490"/>
                    <a:pt x="145" y="512"/>
                  </a:cubicBezTo>
                  <a:lnTo>
                    <a:pt x="145" y="512"/>
                  </a:lnTo>
                  <a:cubicBezTo>
                    <a:pt x="145" y="523"/>
                    <a:pt x="141" y="534"/>
                    <a:pt x="134" y="542"/>
                  </a:cubicBezTo>
                  <a:lnTo>
                    <a:pt x="126" y="550"/>
                  </a:lnTo>
                  <a:lnTo>
                    <a:pt x="126" y="550"/>
                  </a:lnTo>
                  <a:lnTo>
                    <a:pt x="108" y="569"/>
                  </a:lnTo>
                  <a:lnTo>
                    <a:pt x="97" y="580"/>
                  </a:lnTo>
                  <a:cubicBezTo>
                    <a:pt x="81" y="601"/>
                    <a:pt x="81" y="630"/>
                    <a:pt x="97" y="650"/>
                  </a:cubicBezTo>
                  <a:lnTo>
                    <a:pt x="130" y="683"/>
                  </a:lnTo>
                  <a:cubicBezTo>
                    <a:pt x="150" y="699"/>
                    <a:pt x="179" y="700"/>
                    <a:pt x="200" y="684"/>
                  </a:cubicBezTo>
                  <a:lnTo>
                    <a:pt x="211" y="673"/>
                  </a:lnTo>
                  <a:lnTo>
                    <a:pt x="237" y="646"/>
                  </a:lnTo>
                  <a:lnTo>
                    <a:pt x="238" y="646"/>
                  </a:lnTo>
                  <a:cubicBezTo>
                    <a:pt x="238" y="646"/>
                    <a:pt x="238" y="646"/>
                    <a:pt x="238" y="646"/>
                  </a:cubicBezTo>
                  <a:cubicBezTo>
                    <a:pt x="239" y="645"/>
                    <a:pt x="240" y="644"/>
                    <a:pt x="241" y="644"/>
                  </a:cubicBezTo>
                  <a:cubicBezTo>
                    <a:pt x="242" y="643"/>
                    <a:pt x="242" y="643"/>
                    <a:pt x="243" y="643"/>
                  </a:cubicBezTo>
                  <a:cubicBezTo>
                    <a:pt x="243" y="642"/>
                    <a:pt x="244" y="642"/>
                    <a:pt x="245" y="642"/>
                  </a:cubicBezTo>
                  <a:cubicBezTo>
                    <a:pt x="246" y="641"/>
                    <a:pt x="247" y="641"/>
                    <a:pt x="248" y="640"/>
                  </a:cubicBezTo>
                  <a:cubicBezTo>
                    <a:pt x="248" y="640"/>
                    <a:pt x="249" y="640"/>
                    <a:pt x="249" y="640"/>
                  </a:cubicBezTo>
                  <a:cubicBezTo>
                    <a:pt x="250" y="639"/>
                    <a:pt x="252" y="639"/>
                    <a:pt x="253" y="638"/>
                  </a:cubicBezTo>
                  <a:cubicBezTo>
                    <a:pt x="253" y="638"/>
                    <a:pt x="253" y="638"/>
                    <a:pt x="253" y="638"/>
                  </a:cubicBezTo>
                  <a:cubicBezTo>
                    <a:pt x="253" y="638"/>
                    <a:pt x="253" y="638"/>
                    <a:pt x="253" y="638"/>
                  </a:cubicBezTo>
                  <a:cubicBezTo>
                    <a:pt x="255" y="638"/>
                    <a:pt x="256" y="637"/>
                    <a:pt x="257" y="637"/>
                  </a:cubicBezTo>
                  <a:cubicBezTo>
                    <a:pt x="257" y="637"/>
                    <a:pt x="257" y="637"/>
                    <a:pt x="258" y="637"/>
                  </a:cubicBezTo>
                  <a:cubicBezTo>
                    <a:pt x="259" y="637"/>
                    <a:pt x="260" y="637"/>
                    <a:pt x="261" y="636"/>
                  </a:cubicBezTo>
                  <a:cubicBezTo>
                    <a:pt x="261" y="636"/>
                    <a:pt x="262" y="636"/>
                    <a:pt x="262" y="636"/>
                  </a:cubicBezTo>
                  <a:cubicBezTo>
                    <a:pt x="263" y="636"/>
                    <a:pt x="264" y="636"/>
                    <a:pt x="265" y="636"/>
                  </a:cubicBezTo>
                  <a:cubicBezTo>
                    <a:pt x="279" y="635"/>
                    <a:pt x="292" y="640"/>
                    <a:pt x="303" y="650"/>
                  </a:cubicBezTo>
                  <a:cubicBezTo>
                    <a:pt x="311" y="658"/>
                    <a:pt x="315" y="668"/>
                    <a:pt x="316" y="679"/>
                  </a:cubicBezTo>
                  <a:lnTo>
                    <a:pt x="316" y="691"/>
                  </a:lnTo>
                  <a:lnTo>
                    <a:pt x="316" y="717"/>
                  </a:lnTo>
                  <a:lnTo>
                    <a:pt x="316" y="732"/>
                  </a:lnTo>
                  <a:cubicBezTo>
                    <a:pt x="320" y="758"/>
                    <a:pt x="340" y="779"/>
                    <a:pt x="367" y="782"/>
                  </a:cubicBezTo>
                  <a:lnTo>
                    <a:pt x="412" y="782"/>
                  </a:lnTo>
                  <a:cubicBezTo>
                    <a:pt x="438" y="779"/>
                    <a:pt x="459" y="759"/>
                    <a:pt x="463" y="733"/>
                  </a:cubicBezTo>
                  <a:lnTo>
                    <a:pt x="463" y="717"/>
                  </a:lnTo>
                  <a:lnTo>
                    <a:pt x="463" y="691"/>
                  </a:lnTo>
                  <a:lnTo>
                    <a:pt x="463" y="680"/>
                  </a:lnTo>
                  <a:lnTo>
                    <a:pt x="463" y="680"/>
                  </a:lnTo>
                  <a:cubicBezTo>
                    <a:pt x="464" y="671"/>
                    <a:pt x="468" y="662"/>
                    <a:pt x="473" y="655"/>
                  </a:cubicBezTo>
                  <a:cubicBezTo>
                    <a:pt x="473" y="655"/>
                    <a:pt x="474" y="654"/>
                    <a:pt x="474" y="654"/>
                  </a:cubicBezTo>
                  <a:cubicBezTo>
                    <a:pt x="475" y="653"/>
                    <a:pt x="475" y="653"/>
                    <a:pt x="476" y="652"/>
                  </a:cubicBezTo>
                  <a:cubicBezTo>
                    <a:pt x="479" y="649"/>
                    <a:pt x="482" y="646"/>
                    <a:pt x="486" y="644"/>
                  </a:cubicBezTo>
                  <a:lnTo>
                    <a:pt x="486" y="644"/>
                  </a:lnTo>
                  <a:cubicBezTo>
                    <a:pt x="487" y="643"/>
                    <a:pt x="488" y="643"/>
                    <a:pt x="489" y="642"/>
                  </a:cubicBezTo>
                  <a:cubicBezTo>
                    <a:pt x="489" y="642"/>
                    <a:pt x="489" y="642"/>
                    <a:pt x="490" y="642"/>
                  </a:cubicBezTo>
                  <a:cubicBezTo>
                    <a:pt x="490" y="641"/>
                    <a:pt x="490" y="641"/>
                    <a:pt x="491" y="641"/>
                  </a:cubicBezTo>
                  <a:cubicBezTo>
                    <a:pt x="492" y="641"/>
                    <a:pt x="493" y="641"/>
                    <a:pt x="493" y="640"/>
                  </a:cubicBezTo>
                  <a:lnTo>
                    <a:pt x="450" y="597"/>
                  </a:lnTo>
                  <a:cubicBezTo>
                    <a:pt x="431" y="602"/>
                    <a:pt x="411" y="605"/>
                    <a:pt x="390" y="605"/>
                  </a:cubicBezTo>
                  <a:cubicBezTo>
                    <a:pt x="272" y="605"/>
                    <a:pt x="176" y="509"/>
                    <a:pt x="176" y="390"/>
                  </a:cubicBezTo>
                  <a:cubicBezTo>
                    <a:pt x="177" y="272"/>
                    <a:pt x="273" y="176"/>
                    <a:pt x="391" y="177"/>
                  </a:cubicBezTo>
                  <a:cubicBezTo>
                    <a:pt x="509" y="177"/>
                    <a:pt x="605" y="273"/>
                    <a:pt x="605" y="391"/>
                  </a:cubicBezTo>
                  <a:cubicBezTo>
                    <a:pt x="605" y="412"/>
                    <a:pt x="602" y="431"/>
                    <a:pt x="596" y="450"/>
                  </a:cubicBezTo>
                  <a:lnTo>
                    <a:pt x="640" y="493"/>
                  </a:lnTo>
                  <a:cubicBezTo>
                    <a:pt x="642" y="488"/>
                    <a:pt x="646" y="483"/>
                    <a:pt x="650" y="479"/>
                  </a:cubicBezTo>
                  <a:cubicBezTo>
                    <a:pt x="655" y="474"/>
                    <a:pt x="660" y="471"/>
                    <a:pt x="666" y="468"/>
                  </a:cubicBezTo>
                  <a:cubicBezTo>
                    <a:pt x="670" y="467"/>
                    <a:pt x="674" y="465"/>
                    <a:pt x="679" y="465"/>
                  </a:cubicBezTo>
                  <a:lnTo>
                    <a:pt x="690" y="465"/>
                  </a:lnTo>
                  <a:lnTo>
                    <a:pt x="716" y="465"/>
                  </a:lnTo>
                  <a:lnTo>
                    <a:pt x="732" y="465"/>
                  </a:lnTo>
                  <a:cubicBezTo>
                    <a:pt x="758" y="462"/>
                    <a:pt x="778" y="441"/>
                    <a:pt x="781" y="415"/>
                  </a:cubicBezTo>
                  <a:lnTo>
                    <a:pt x="781" y="369"/>
                  </a:lnTo>
                  <a:cubicBezTo>
                    <a:pt x="779" y="343"/>
                    <a:pt x="758" y="322"/>
                    <a:pt x="732" y="319"/>
                  </a:cubicBezTo>
                  <a:close/>
                  <a:moveTo>
                    <a:pt x="653" y="679"/>
                  </a:moveTo>
                  <a:lnTo>
                    <a:pt x="653" y="679"/>
                  </a:lnTo>
                  <a:cubicBezTo>
                    <a:pt x="638" y="679"/>
                    <a:pt x="625" y="667"/>
                    <a:pt x="625" y="652"/>
                  </a:cubicBezTo>
                  <a:cubicBezTo>
                    <a:pt x="625" y="637"/>
                    <a:pt x="638" y="624"/>
                    <a:pt x="653" y="624"/>
                  </a:cubicBezTo>
                  <a:cubicBezTo>
                    <a:pt x="668" y="624"/>
                    <a:pt x="680" y="637"/>
                    <a:pt x="680" y="652"/>
                  </a:cubicBezTo>
                  <a:cubicBezTo>
                    <a:pt x="680" y="667"/>
                    <a:pt x="668" y="679"/>
                    <a:pt x="653" y="679"/>
                  </a:cubicBez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3" name="矩形 52"/>
            <p:cNvSpPr/>
            <p:nvPr/>
          </p:nvSpPr>
          <p:spPr>
            <a:xfrm>
              <a:off x="1820679" y="2946597"/>
              <a:ext cx="1210589" cy="400110"/>
            </a:xfrm>
            <a:prstGeom prst="rect">
              <a:avLst/>
            </a:prstGeom>
          </p:spPr>
          <p:txBody>
            <a:bodyPr wrap="none">
              <a:spAutoFit/>
            </a:bodyPr>
            <a:lstStyle/>
            <a:p>
              <a:pPr algn="ctr" eaLnBrk="1" hangingPunct="1">
                <a:spcBef>
                  <a:spcPct val="50000"/>
                </a:spcBef>
              </a:pPr>
              <a:r>
                <a:rPr lang="zh-CN" altLang="en-US" sz="2000" b="1" dirty="0">
                  <a:solidFill>
                    <a:schemeClr val="accent2"/>
                  </a:solidFill>
                  <a:latin typeface="+mn-ea"/>
                  <a:ea typeface="+mn-ea"/>
                </a:rPr>
                <a:t>技术技能</a:t>
              </a:r>
              <a:endParaRPr lang="zh-CN" altLang="en-US" sz="2000" b="1" dirty="0">
                <a:solidFill>
                  <a:schemeClr val="accent2"/>
                </a:solidFill>
                <a:latin typeface="+mn-ea"/>
                <a:ea typeface="+mn-ea"/>
              </a:endParaRPr>
            </a:p>
          </p:txBody>
        </p:sp>
      </p:grpSp>
      <p:grpSp>
        <p:nvGrpSpPr>
          <p:cNvPr id="3" name="组合 2"/>
          <p:cNvGrpSpPr/>
          <p:nvPr/>
        </p:nvGrpSpPr>
        <p:grpSpPr>
          <a:xfrm>
            <a:off x="5068229" y="2002236"/>
            <a:ext cx="1626650" cy="1626650"/>
            <a:chOff x="5068229" y="2002236"/>
            <a:chExt cx="1626650" cy="1626650"/>
          </a:xfrm>
        </p:grpSpPr>
        <p:sp>
          <p:nvSpPr>
            <p:cNvPr id="26" name="椭圆 25"/>
            <p:cNvSpPr/>
            <p:nvPr/>
          </p:nvSpPr>
          <p:spPr bwMode="auto">
            <a:xfrm>
              <a:off x="5068229" y="2002236"/>
              <a:ext cx="1626650" cy="1626650"/>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2" name="Freeform 7"/>
            <p:cNvSpPr>
              <a:spLocks noEditPoints="1"/>
            </p:cNvSpPr>
            <p:nvPr/>
          </p:nvSpPr>
          <p:spPr bwMode="auto">
            <a:xfrm>
              <a:off x="5567711" y="2238234"/>
              <a:ext cx="652494" cy="652492"/>
            </a:xfrm>
            <a:custGeom>
              <a:avLst/>
              <a:gdLst>
                <a:gd name="T0" fmla="*/ 948 w 948"/>
                <a:gd name="T1" fmla="*/ 787 h 933"/>
                <a:gd name="T2" fmla="*/ 0 w 948"/>
                <a:gd name="T3" fmla="*/ 787 h 933"/>
                <a:gd name="T4" fmla="*/ 77 w 948"/>
                <a:gd name="T5" fmla="*/ 730 h 933"/>
                <a:gd name="T6" fmla="*/ 871 w 948"/>
                <a:gd name="T7" fmla="*/ 730 h 933"/>
                <a:gd name="T8" fmla="*/ 241 w 948"/>
                <a:gd name="T9" fmla="*/ 32 h 933"/>
                <a:gd name="T10" fmla="*/ 328 w 948"/>
                <a:gd name="T11" fmla="*/ 118 h 933"/>
                <a:gd name="T12" fmla="*/ 155 w 948"/>
                <a:gd name="T13" fmla="*/ 118 h 933"/>
                <a:gd name="T14" fmla="*/ 706 w 948"/>
                <a:gd name="T15" fmla="*/ 32 h 933"/>
                <a:gd name="T16" fmla="*/ 620 w 948"/>
                <a:gd name="T17" fmla="*/ 118 h 933"/>
                <a:gd name="T18" fmla="*/ 792 w 948"/>
                <a:gd name="T19" fmla="*/ 118 h 933"/>
                <a:gd name="T20" fmla="*/ 621 w 948"/>
                <a:gd name="T21" fmla="*/ 528 h 933"/>
                <a:gd name="T22" fmla="*/ 621 w 948"/>
                <a:gd name="T23" fmla="*/ 755 h 933"/>
                <a:gd name="T24" fmla="*/ 706 w 948"/>
                <a:gd name="T25" fmla="*/ 596 h 933"/>
                <a:gd name="T26" fmla="*/ 796 w 948"/>
                <a:gd name="T27" fmla="*/ 755 h 933"/>
                <a:gd name="T28" fmla="*/ 840 w 948"/>
                <a:gd name="T29" fmla="*/ 431 h 933"/>
                <a:gd name="T30" fmla="*/ 759 w 948"/>
                <a:gd name="T31" fmla="*/ 220 h 933"/>
                <a:gd name="T32" fmla="*/ 639 w 948"/>
                <a:gd name="T33" fmla="*/ 222 h 933"/>
                <a:gd name="T34" fmla="*/ 660 w 948"/>
                <a:gd name="T35" fmla="*/ 434 h 933"/>
                <a:gd name="T36" fmla="*/ 476 w 948"/>
                <a:gd name="T37" fmla="*/ 0 h 933"/>
                <a:gd name="T38" fmla="*/ 569 w 948"/>
                <a:gd name="T39" fmla="*/ 94 h 933"/>
                <a:gd name="T40" fmla="*/ 382 w 948"/>
                <a:gd name="T41" fmla="*/ 94 h 933"/>
                <a:gd name="T42" fmla="*/ 568 w 948"/>
                <a:gd name="T43" fmla="*/ 513 h 933"/>
                <a:gd name="T44" fmla="*/ 617 w 948"/>
                <a:gd name="T45" fmla="*/ 434 h 933"/>
                <a:gd name="T46" fmla="*/ 528 w 948"/>
                <a:gd name="T47" fmla="*/ 205 h 933"/>
                <a:gd name="T48" fmla="*/ 329 w 948"/>
                <a:gd name="T49" fmla="*/ 294 h 933"/>
                <a:gd name="T50" fmla="*/ 377 w 948"/>
                <a:gd name="T51" fmla="*/ 513 h 933"/>
                <a:gd name="T52" fmla="*/ 449 w 948"/>
                <a:gd name="T53" fmla="*/ 787 h 933"/>
                <a:gd name="T54" fmla="*/ 502 w 948"/>
                <a:gd name="T55" fmla="*/ 787 h 933"/>
                <a:gd name="T56" fmla="*/ 568 w 948"/>
                <a:gd name="T57" fmla="*/ 513 h 933"/>
                <a:gd name="T58" fmla="*/ 327 w 948"/>
                <a:gd name="T59" fmla="*/ 528 h 933"/>
                <a:gd name="T60" fmla="*/ 287 w 948"/>
                <a:gd name="T61" fmla="*/ 294 h 933"/>
                <a:gd name="T62" fmla="*/ 289 w 948"/>
                <a:gd name="T63" fmla="*/ 220 h 933"/>
                <a:gd name="T64" fmla="*/ 107 w 948"/>
                <a:gd name="T65" fmla="*/ 302 h 933"/>
                <a:gd name="T66" fmla="*/ 151 w 948"/>
                <a:gd name="T67" fmla="*/ 503 h 933"/>
                <a:gd name="T68" fmla="*/ 217 w 948"/>
                <a:gd name="T69" fmla="*/ 755 h 933"/>
                <a:gd name="T70" fmla="*/ 266 w 948"/>
                <a:gd name="T71" fmla="*/ 755 h 933"/>
                <a:gd name="T72" fmla="*/ 327 w 948"/>
                <a:gd name="T73" fmla="*/ 528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48" h="933">
                  <a:moveTo>
                    <a:pt x="848" y="697"/>
                  </a:moveTo>
                  <a:cubicBezTo>
                    <a:pt x="911" y="721"/>
                    <a:pt x="948" y="753"/>
                    <a:pt x="948" y="787"/>
                  </a:cubicBezTo>
                  <a:cubicBezTo>
                    <a:pt x="948" y="867"/>
                    <a:pt x="736" y="933"/>
                    <a:pt x="474" y="933"/>
                  </a:cubicBezTo>
                  <a:cubicBezTo>
                    <a:pt x="212" y="933"/>
                    <a:pt x="0" y="867"/>
                    <a:pt x="0" y="787"/>
                  </a:cubicBezTo>
                  <a:cubicBezTo>
                    <a:pt x="0" y="753"/>
                    <a:pt x="38" y="721"/>
                    <a:pt x="101" y="697"/>
                  </a:cubicBezTo>
                  <a:cubicBezTo>
                    <a:pt x="86" y="707"/>
                    <a:pt x="77" y="718"/>
                    <a:pt x="77" y="730"/>
                  </a:cubicBezTo>
                  <a:cubicBezTo>
                    <a:pt x="77" y="785"/>
                    <a:pt x="255" y="829"/>
                    <a:pt x="474" y="829"/>
                  </a:cubicBezTo>
                  <a:cubicBezTo>
                    <a:pt x="694" y="829"/>
                    <a:pt x="871" y="785"/>
                    <a:pt x="871" y="730"/>
                  </a:cubicBezTo>
                  <a:cubicBezTo>
                    <a:pt x="871" y="718"/>
                    <a:pt x="863" y="707"/>
                    <a:pt x="848" y="697"/>
                  </a:cubicBezTo>
                  <a:close/>
                  <a:moveTo>
                    <a:pt x="241" y="32"/>
                  </a:moveTo>
                  <a:lnTo>
                    <a:pt x="241" y="32"/>
                  </a:lnTo>
                  <a:cubicBezTo>
                    <a:pt x="289" y="32"/>
                    <a:pt x="328" y="71"/>
                    <a:pt x="328" y="118"/>
                  </a:cubicBezTo>
                  <a:cubicBezTo>
                    <a:pt x="328" y="166"/>
                    <a:pt x="289" y="204"/>
                    <a:pt x="241" y="204"/>
                  </a:cubicBezTo>
                  <a:cubicBezTo>
                    <a:pt x="194" y="204"/>
                    <a:pt x="155" y="166"/>
                    <a:pt x="155" y="118"/>
                  </a:cubicBezTo>
                  <a:cubicBezTo>
                    <a:pt x="155" y="71"/>
                    <a:pt x="194" y="32"/>
                    <a:pt x="241" y="32"/>
                  </a:cubicBezTo>
                  <a:close/>
                  <a:moveTo>
                    <a:pt x="706" y="32"/>
                  </a:moveTo>
                  <a:lnTo>
                    <a:pt x="706" y="32"/>
                  </a:lnTo>
                  <a:cubicBezTo>
                    <a:pt x="658" y="32"/>
                    <a:pt x="620" y="71"/>
                    <a:pt x="620" y="118"/>
                  </a:cubicBezTo>
                  <a:cubicBezTo>
                    <a:pt x="620" y="166"/>
                    <a:pt x="658" y="204"/>
                    <a:pt x="706" y="204"/>
                  </a:cubicBezTo>
                  <a:cubicBezTo>
                    <a:pt x="753" y="204"/>
                    <a:pt x="792" y="166"/>
                    <a:pt x="792" y="118"/>
                  </a:cubicBezTo>
                  <a:cubicBezTo>
                    <a:pt x="792" y="71"/>
                    <a:pt x="753" y="32"/>
                    <a:pt x="706" y="32"/>
                  </a:cubicBezTo>
                  <a:close/>
                  <a:moveTo>
                    <a:pt x="621" y="528"/>
                  </a:moveTo>
                  <a:lnTo>
                    <a:pt x="621" y="528"/>
                  </a:lnTo>
                  <a:lnTo>
                    <a:pt x="621" y="755"/>
                  </a:lnTo>
                  <a:lnTo>
                    <a:pt x="681" y="755"/>
                  </a:lnTo>
                  <a:lnTo>
                    <a:pt x="706" y="596"/>
                  </a:lnTo>
                  <a:lnTo>
                    <a:pt x="730" y="755"/>
                  </a:lnTo>
                  <a:lnTo>
                    <a:pt x="796" y="755"/>
                  </a:lnTo>
                  <a:lnTo>
                    <a:pt x="796" y="503"/>
                  </a:lnTo>
                  <a:cubicBezTo>
                    <a:pt x="822" y="490"/>
                    <a:pt x="840" y="462"/>
                    <a:pt x="840" y="431"/>
                  </a:cubicBezTo>
                  <a:lnTo>
                    <a:pt x="840" y="302"/>
                  </a:lnTo>
                  <a:cubicBezTo>
                    <a:pt x="840" y="257"/>
                    <a:pt x="804" y="220"/>
                    <a:pt x="759" y="220"/>
                  </a:cubicBezTo>
                  <a:lnTo>
                    <a:pt x="658" y="220"/>
                  </a:lnTo>
                  <a:cubicBezTo>
                    <a:pt x="651" y="220"/>
                    <a:pt x="645" y="221"/>
                    <a:pt x="639" y="222"/>
                  </a:cubicBezTo>
                  <a:cubicBezTo>
                    <a:pt x="652" y="243"/>
                    <a:pt x="660" y="268"/>
                    <a:pt x="660" y="294"/>
                  </a:cubicBezTo>
                  <a:lnTo>
                    <a:pt x="660" y="434"/>
                  </a:lnTo>
                  <a:cubicBezTo>
                    <a:pt x="660" y="470"/>
                    <a:pt x="645" y="504"/>
                    <a:pt x="621" y="528"/>
                  </a:cubicBezTo>
                  <a:close/>
                  <a:moveTo>
                    <a:pt x="476" y="0"/>
                  </a:moveTo>
                  <a:lnTo>
                    <a:pt x="476" y="0"/>
                  </a:lnTo>
                  <a:cubicBezTo>
                    <a:pt x="528" y="0"/>
                    <a:pt x="569" y="42"/>
                    <a:pt x="569" y="94"/>
                  </a:cubicBezTo>
                  <a:cubicBezTo>
                    <a:pt x="569" y="146"/>
                    <a:pt x="528" y="188"/>
                    <a:pt x="476" y="188"/>
                  </a:cubicBezTo>
                  <a:cubicBezTo>
                    <a:pt x="424" y="188"/>
                    <a:pt x="382" y="146"/>
                    <a:pt x="382" y="94"/>
                  </a:cubicBezTo>
                  <a:cubicBezTo>
                    <a:pt x="382" y="42"/>
                    <a:pt x="424" y="0"/>
                    <a:pt x="476" y="0"/>
                  </a:cubicBezTo>
                  <a:close/>
                  <a:moveTo>
                    <a:pt x="568" y="513"/>
                  </a:moveTo>
                  <a:lnTo>
                    <a:pt x="568" y="513"/>
                  </a:lnTo>
                  <a:cubicBezTo>
                    <a:pt x="597" y="498"/>
                    <a:pt x="617" y="468"/>
                    <a:pt x="617" y="434"/>
                  </a:cubicBezTo>
                  <a:lnTo>
                    <a:pt x="617" y="294"/>
                  </a:lnTo>
                  <a:cubicBezTo>
                    <a:pt x="617" y="245"/>
                    <a:pt x="577" y="205"/>
                    <a:pt x="528" y="205"/>
                  </a:cubicBezTo>
                  <a:lnTo>
                    <a:pt x="418" y="205"/>
                  </a:lnTo>
                  <a:cubicBezTo>
                    <a:pt x="369" y="205"/>
                    <a:pt x="329" y="245"/>
                    <a:pt x="329" y="294"/>
                  </a:cubicBezTo>
                  <a:lnTo>
                    <a:pt x="329" y="434"/>
                  </a:lnTo>
                  <a:cubicBezTo>
                    <a:pt x="329" y="468"/>
                    <a:pt x="349" y="498"/>
                    <a:pt x="377" y="513"/>
                  </a:cubicBezTo>
                  <a:lnTo>
                    <a:pt x="377" y="787"/>
                  </a:lnTo>
                  <a:lnTo>
                    <a:pt x="449" y="787"/>
                  </a:lnTo>
                  <a:lnTo>
                    <a:pt x="476" y="614"/>
                  </a:lnTo>
                  <a:lnTo>
                    <a:pt x="502" y="787"/>
                  </a:lnTo>
                  <a:lnTo>
                    <a:pt x="568" y="787"/>
                  </a:lnTo>
                  <a:lnTo>
                    <a:pt x="568" y="513"/>
                  </a:lnTo>
                  <a:close/>
                  <a:moveTo>
                    <a:pt x="327" y="528"/>
                  </a:moveTo>
                  <a:lnTo>
                    <a:pt x="327" y="528"/>
                  </a:lnTo>
                  <a:cubicBezTo>
                    <a:pt x="302" y="504"/>
                    <a:pt x="287" y="470"/>
                    <a:pt x="287" y="434"/>
                  </a:cubicBezTo>
                  <a:lnTo>
                    <a:pt x="287" y="294"/>
                  </a:lnTo>
                  <a:cubicBezTo>
                    <a:pt x="287" y="268"/>
                    <a:pt x="295" y="243"/>
                    <a:pt x="308" y="222"/>
                  </a:cubicBezTo>
                  <a:cubicBezTo>
                    <a:pt x="302" y="221"/>
                    <a:pt x="296" y="220"/>
                    <a:pt x="289" y="220"/>
                  </a:cubicBezTo>
                  <a:lnTo>
                    <a:pt x="189" y="220"/>
                  </a:lnTo>
                  <a:cubicBezTo>
                    <a:pt x="144" y="220"/>
                    <a:pt x="107" y="257"/>
                    <a:pt x="107" y="302"/>
                  </a:cubicBezTo>
                  <a:lnTo>
                    <a:pt x="107" y="431"/>
                  </a:lnTo>
                  <a:cubicBezTo>
                    <a:pt x="107" y="462"/>
                    <a:pt x="125" y="490"/>
                    <a:pt x="151" y="503"/>
                  </a:cubicBezTo>
                  <a:lnTo>
                    <a:pt x="151" y="755"/>
                  </a:lnTo>
                  <a:lnTo>
                    <a:pt x="217" y="755"/>
                  </a:lnTo>
                  <a:lnTo>
                    <a:pt x="242" y="596"/>
                  </a:lnTo>
                  <a:lnTo>
                    <a:pt x="266" y="755"/>
                  </a:lnTo>
                  <a:lnTo>
                    <a:pt x="327" y="755"/>
                  </a:lnTo>
                  <a:lnTo>
                    <a:pt x="327" y="528"/>
                  </a:ln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4" name="矩形 53"/>
            <p:cNvSpPr/>
            <p:nvPr/>
          </p:nvSpPr>
          <p:spPr>
            <a:xfrm>
              <a:off x="5273563" y="2946597"/>
              <a:ext cx="1210589" cy="400110"/>
            </a:xfrm>
            <a:prstGeom prst="rect">
              <a:avLst/>
            </a:prstGeom>
          </p:spPr>
          <p:txBody>
            <a:bodyPr wrap="none">
              <a:spAutoFit/>
            </a:bodyPr>
            <a:lstStyle/>
            <a:p>
              <a:pPr algn="ctr" eaLnBrk="1" hangingPunct="1">
                <a:spcBef>
                  <a:spcPct val="50000"/>
                </a:spcBef>
              </a:pPr>
              <a:r>
                <a:rPr lang="zh-CN" altLang="en-US" sz="2000" b="1" dirty="0">
                  <a:solidFill>
                    <a:schemeClr val="accent2"/>
                  </a:solidFill>
                  <a:latin typeface="+mn-ea"/>
                  <a:ea typeface="+mn-ea"/>
                </a:rPr>
                <a:t>人际技能</a:t>
              </a:r>
              <a:endParaRPr lang="zh-CN" altLang="en-US" sz="2000" b="1" dirty="0">
                <a:solidFill>
                  <a:schemeClr val="accent2"/>
                </a:solidFill>
                <a:latin typeface="+mn-ea"/>
                <a:ea typeface="+mn-ea"/>
              </a:endParaRPr>
            </a:p>
          </p:txBody>
        </p:sp>
      </p:grpSp>
      <p:grpSp>
        <p:nvGrpSpPr>
          <p:cNvPr id="4" name="组合 3"/>
          <p:cNvGrpSpPr/>
          <p:nvPr/>
        </p:nvGrpSpPr>
        <p:grpSpPr>
          <a:xfrm>
            <a:off x="8523811" y="2002236"/>
            <a:ext cx="1626650" cy="1626650"/>
            <a:chOff x="8523811" y="2002236"/>
            <a:chExt cx="1626650" cy="1626650"/>
          </a:xfrm>
        </p:grpSpPr>
        <p:sp>
          <p:nvSpPr>
            <p:cNvPr id="28" name="椭圆 27"/>
            <p:cNvSpPr/>
            <p:nvPr/>
          </p:nvSpPr>
          <p:spPr bwMode="auto">
            <a:xfrm>
              <a:off x="8523811" y="2002236"/>
              <a:ext cx="1626650" cy="162665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0" name="Freeform 16"/>
            <p:cNvSpPr>
              <a:spLocks noEditPoints="1"/>
            </p:cNvSpPr>
            <p:nvPr/>
          </p:nvSpPr>
          <p:spPr bwMode="auto">
            <a:xfrm>
              <a:off x="9067525" y="2156347"/>
              <a:ext cx="539222" cy="734304"/>
            </a:xfrm>
            <a:custGeom>
              <a:avLst/>
              <a:gdLst>
                <a:gd name="T0" fmla="*/ 129 w 637"/>
                <a:gd name="T1" fmla="*/ 322 h 867"/>
                <a:gd name="T2" fmla="*/ 196 w 637"/>
                <a:gd name="T3" fmla="*/ 480 h 867"/>
                <a:gd name="T4" fmla="*/ 250 w 637"/>
                <a:gd name="T5" fmla="*/ 607 h 867"/>
                <a:gd name="T6" fmla="*/ 373 w 637"/>
                <a:gd name="T7" fmla="*/ 610 h 867"/>
                <a:gd name="T8" fmla="*/ 400 w 637"/>
                <a:gd name="T9" fmla="*/ 560 h 867"/>
                <a:gd name="T10" fmla="*/ 469 w 637"/>
                <a:gd name="T11" fmla="*/ 433 h 867"/>
                <a:gd name="T12" fmla="*/ 319 w 637"/>
                <a:gd name="T13" fmla="*/ 132 h 867"/>
                <a:gd name="T14" fmla="*/ 264 w 637"/>
                <a:gd name="T15" fmla="*/ 650 h 867"/>
                <a:gd name="T16" fmla="*/ 201 w 637"/>
                <a:gd name="T17" fmla="*/ 578 h 867"/>
                <a:gd name="T18" fmla="*/ 135 w 637"/>
                <a:gd name="T19" fmla="*/ 455 h 867"/>
                <a:gd name="T20" fmla="*/ 319 w 637"/>
                <a:gd name="T21" fmla="*/ 92 h 867"/>
                <a:gd name="T22" fmla="*/ 502 w 637"/>
                <a:gd name="T23" fmla="*/ 455 h 867"/>
                <a:gd name="T24" fmla="*/ 436 w 637"/>
                <a:gd name="T25" fmla="*/ 578 h 867"/>
                <a:gd name="T26" fmla="*/ 373 w 637"/>
                <a:gd name="T27" fmla="*/ 650 h 867"/>
                <a:gd name="T28" fmla="*/ 228 w 637"/>
                <a:gd name="T29" fmla="*/ 777 h 867"/>
                <a:gd name="T30" fmla="*/ 382 w 637"/>
                <a:gd name="T31" fmla="*/ 807 h 867"/>
                <a:gd name="T32" fmla="*/ 382 w 637"/>
                <a:gd name="T33" fmla="*/ 748 h 867"/>
                <a:gd name="T34" fmla="*/ 246 w 637"/>
                <a:gd name="T35" fmla="*/ 796 h 867"/>
                <a:gd name="T36" fmla="*/ 394 w 637"/>
                <a:gd name="T37" fmla="*/ 796 h 867"/>
                <a:gd name="T38" fmla="*/ 413 w 637"/>
                <a:gd name="T39" fmla="*/ 777 h 867"/>
                <a:gd name="T40" fmla="*/ 228 w 637"/>
                <a:gd name="T41" fmla="*/ 685 h 867"/>
                <a:gd name="T42" fmla="*/ 413 w 637"/>
                <a:gd name="T43" fmla="*/ 777 h 867"/>
                <a:gd name="T44" fmla="*/ 411 w 637"/>
                <a:gd name="T45" fmla="*/ 362 h 867"/>
                <a:gd name="T46" fmla="*/ 349 w 637"/>
                <a:gd name="T47" fmla="*/ 424 h 867"/>
                <a:gd name="T48" fmla="*/ 288 w 637"/>
                <a:gd name="T49" fmla="*/ 424 h 867"/>
                <a:gd name="T50" fmla="*/ 226 w 637"/>
                <a:gd name="T51" fmla="*/ 362 h 867"/>
                <a:gd name="T52" fmla="*/ 226 w 637"/>
                <a:gd name="T53" fmla="*/ 302 h 867"/>
                <a:gd name="T54" fmla="*/ 288 w 637"/>
                <a:gd name="T55" fmla="*/ 239 h 867"/>
                <a:gd name="T56" fmla="*/ 349 w 637"/>
                <a:gd name="T57" fmla="*/ 239 h 867"/>
                <a:gd name="T58" fmla="*/ 411 w 637"/>
                <a:gd name="T59" fmla="*/ 302 h 867"/>
                <a:gd name="T60" fmla="*/ 612 w 637"/>
                <a:gd name="T61" fmla="*/ 293 h 867"/>
                <a:gd name="T62" fmla="*/ 579 w 637"/>
                <a:gd name="T63" fmla="*/ 322 h 867"/>
                <a:gd name="T64" fmla="*/ 612 w 637"/>
                <a:gd name="T65" fmla="*/ 341 h 867"/>
                <a:gd name="T66" fmla="*/ 612 w 637"/>
                <a:gd name="T67" fmla="*/ 293 h 867"/>
                <a:gd name="T68" fmla="*/ 542 w 637"/>
                <a:gd name="T69" fmla="*/ 128 h 867"/>
                <a:gd name="T70" fmla="*/ 508 w 637"/>
                <a:gd name="T71" fmla="*/ 94 h 867"/>
                <a:gd name="T72" fmla="*/ 518 w 637"/>
                <a:gd name="T73" fmla="*/ 152 h 867"/>
                <a:gd name="T74" fmla="*/ 342 w 637"/>
                <a:gd name="T75" fmla="*/ 61 h 867"/>
                <a:gd name="T76" fmla="*/ 318 w 637"/>
                <a:gd name="T77" fmla="*/ 0 h 867"/>
                <a:gd name="T78" fmla="*/ 294 w 637"/>
                <a:gd name="T79" fmla="*/ 61 h 867"/>
                <a:gd name="T80" fmla="*/ 117 w 637"/>
                <a:gd name="T81" fmla="*/ 155 h 867"/>
                <a:gd name="T82" fmla="*/ 127 w 637"/>
                <a:gd name="T83" fmla="*/ 98 h 867"/>
                <a:gd name="T84" fmla="*/ 94 w 637"/>
                <a:gd name="T85" fmla="*/ 132 h 867"/>
                <a:gd name="T86" fmla="*/ 57 w 637"/>
                <a:gd name="T87" fmla="*/ 322 h 867"/>
                <a:gd name="T88" fmla="*/ 25 w 637"/>
                <a:gd name="T89" fmla="*/ 293 h 867"/>
                <a:gd name="T90" fmla="*/ 25 w 637"/>
                <a:gd name="T91" fmla="*/ 341 h 867"/>
                <a:gd name="T92" fmla="*/ 57 w 637"/>
                <a:gd name="T93" fmla="*/ 322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7" h="867">
                  <a:moveTo>
                    <a:pt x="319" y="132"/>
                  </a:moveTo>
                  <a:cubicBezTo>
                    <a:pt x="214" y="132"/>
                    <a:pt x="129" y="217"/>
                    <a:pt x="129" y="322"/>
                  </a:cubicBezTo>
                  <a:cubicBezTo>
                    <a:pt x="129" y="372"/>
                    <a:pt x="168" y="432"/>
                    <a:pt x="168" y="433"/>
                  </a:cubicBezTo>
                  <a:cubicBezTo>
                    <a:pt x="177" y="446"/>
                    <a:pt x="189" y="466"/>
                    <a:pt x="196" y="480"/>
                  </a:cubicBezTo>
                  <a:lnTo>
                    <a:pt x="237" y="560"/>
                  </a:lnTo>
                  <a:cubicBezTo>
                    <a:pt x="244" y="575"/>
                    <a:pt x="250" y="595"/>
                    <a:pt x="250" y="607"/>
                  </a:cubicBezTo>
                  <a:cubicBezTo>
                    <a:pt x="251" y="607"/>
                    <a:pt x="255" y="610"/>
                    <a:pt x="264" y="610"/>
                  </a:cubicBezTo>
                  <a:lnTo>
                    <a:pt x="373" y="610"/>
                  </a:lnTo>
                  <a:cubicBezTo>
                    <a:pt x="382" y="610"/>
                    <a:pt x="386" y="607"/>
                    <a:pt x="387" y="606"/>
                  </a:cubicBezTo>
                  <a:cubicBezTo>
                    <a:pt x="387" y="595"/>
                    <a:pt x="393" y="575"/>
                    <a:pt x="400" y="560"/>
                  </a:cubicBezTo>
                  <a:lnTo>
                    <a:pt x="441" y="480"/>
                  </a:lnTo>
                  <a:cubicBezTo>
                    <a:pt x="448" y="467"/>
                    <a:pt x="461" y="445"/>
                    <a:pt x="469" y="433"/>
                  </a:cubicBezTo>
                  <a:cubicBezTo>
                    <a:pt x="483" y="412"/>
                    <a:pt x="508" y="362"/>
                    <a:pt x="508" y="322"/>
                  </a:cubicBezTo>
                  <a:cubicBezTo>
                    <a:pt x="508" y="217"/>
                    <a:pt x="423" y="132"/>
                    <a:pt x="319" y="132"/>
                  </a:cubicBezTo>
                  <a:close/>
                  <a:moveTo>
                    <a:pt x="373" y="650"/>
                  </a:moveTo>
                  <a:lnTo>
                    <a:pt x="264" y="650"/>
                  </a:lnTo>
                  <a:cubicBezTo>
                    <a:pt x="234" y="650"/>
                    <a:pt x="211" y="631"/>
                    <a:pt x="211" y="607"/>
                  </a:cubicBezTo>
                  <a:cubicBezTo>
                    <a:pt x="211" y="603"/>
                    <a:pt x="207" y="590"/>
                    <a:pt x="201" y="578"/>
                  </a:cubicBezTo>
                  <a:lnTo>
                    <a:pt x="160" y="498"/>
                  </a:lnTo>
                  <a:cubicBezTo>
                    <a:pt x="154" y="486"/>
                    <a:pt x="143" y="466"/>
                    <a:pt x="135" y="455"/>
                  </a:cubicBezTo>
                  <a:cubicBezTo>
                    <a:pt x="130" y="448"/>
                    <a:pt x="89" y="383"/>
                    <a:pt x="89" y="322"/>
                  </a:cubicBezTo>
                  <a:cubicBezTo>
                    <a:pt x="89" y="195"/>
                    <a:pt x="192" y="92"/>
                    <a:pt x="319" y="92"/>
                  </a:cubicBezTo>
                  <a:cubicBezTo>
                    <a:pt x="445" y="92"/>
                    <a:pt x="548" y="195"/>
                    <a:pt x="548" y="322"/>
                  </a:cubicBezTo>
                  <a:cubicBezTo>
                    <a:pt x="548" y="382"/>
                    <a:pt x="507" y="447"/>
                    <a:pt x="502" y="455"/>
                  </a:cubicBezTo>
                  <a:cubicBezTo>
                    <a:pt x="495" y="466"/>
                    <a:pt x="483" y="486"/>
                    <a:pt x="477" y="498"/>
                  </a:cubicBezTo>
                  <a:lnTo>
                    <a:pt x="436" y="578"/>
                  </a:lnTo>
                  <a:cubicBezTo>
                    <a:pt x="430" y="590"/>
                    <a:pt x="427" y="603"/>
                    <a:pt x="426" y="607"/>
                  </a:cubicBezTo>
                  <a:cubicBezTo>
                    <a:pt x="426" y="631"/>
                    <a:pt x="403" y="650"/>
                    <a:pt x="373" y="650"/>
                  </a:cubicBezTo>
                  <a:close/>
                  <a:moveTo>
                    <a:pt x="258" y="748"/>
                  </a:moveTo>
                  <a:cubicBezTo>
                    <a:pt x="241" y="748"/>
                    <a:pt x="228" y="761"/>
                    <a:pt x="228" y="777"/>
                  </a:cubicBezTo>
                  <a:cubicBezTo>
                    <a:pt x="228" y="794"/>
                    <a:pt x="241" y="807"/>
                    <a:pt x="258" y="807"/>
                  </a:cubicBezTo>
                  <a:lnTo>
                    <a:pt x="382" y="807"/>
                  </a:lnTo>
                  <a:cubicBezTo>
                    <a:pt x="399" y="807"/>
                    <a:pt x="413" y="794"/>
                    <a:pt x="413" y="777"/>
                  </a:cubicBezTo>
                  <a:cubicBezTo>
                    <a:pt x="413" y="761"/>
                    <a:pt x="399" y="748"/>
                    <a:pt x="382" y="748"/>
                  </a:cubicBezTo>
                  <a:lnTo>
                    <a:pt x="258" y="748"/>
                  </a:lnTo>
                  <a:close/>
                  <a:moveTo>
                    <a:pt x="246" y="796"/>
                  </a:moveTo>
                  <a:cubicBezTo>
                    <a:pt x="248" y="835"/>
                    <a:pt x="280" y="867"/>
                    <a:pt x="320" y="867"/>
                  </a:cubicBezTo>
                  <a:cubicBezTo>
                    <a:pt x="360" y="867"/>
                    <a:pt x="393" y="835"/>
                    <a:pt x="394" y="796"/>
                  </a:cubicBezTo>
                  <a:lnTo>
                    <a:pt x="246" y="796"/>
                  </a:lnTo>
                  <a:close/>
                  <a:moveTo>
                    <a:pt x="413" y="777"/>
                  </a:moveTo>
                  <a:lnTo>
                    <a:pt x="228" y="777"/>
                  </a:lnTo>
                  <a:lnTo>
                    <a:pt x="228" y="685"/>
                  </a:lnTo>
                  <a:lnTo>
                    <a:pt x="413" y="685"/>
                  </a:lnTo>
                  <a:lnTo>
                    <a:pt x="413" y="777"/>
                  </a:lnTo>
                  <a:close/>
                  <a:moveTo>
                    <a:pt x="441" y="332"/>
                  </a:moveTo>
                  <a:cubicBezTo>
                    <a:pt x="441" y="348"/>
                    <a:pt x="428" y="362"/>
                    <a:pt x="411" y="362"/>
                  </a:cubicBezTo>
                  <a:lnTo>
                    <a:pt x="349" y="362"/>
                  </a:lnTo>
                  <a:lnTo>
                    <a:pt x="349" y="424"/>
                  </a:lnTo>
                  <a:cubicBezTo>
                    <a:pt x="349" y="441"/>
                    <a:pt x="335" y="455"/>
                    <a:pt x="319" y="455"/>
                  </a:cubicBezTo>
                  <a:cubicBezTo>
                    <a:pt x="302" y="455"/>
                    <a:pt x="288" y="441"/>
                    <a:pt x="288" y="424"/>
                  </a:cubicBezTo>
                  <a:lnTo>
                    <a:pt x="288" y="362"/>
                  </a:lnTo>
                  <a:lnTo>
                    <a:pt x="226" y="362"/>
                  </a:lnTo>
                  <a:cubicBezTo>
                    <a:pt x="209" y="362"/>
                    <a:pt x="196" y="348"/>
                    <a:pt x="196" y="332"/>
                  </a:cubicBezTo>
                  <a:cubicBezTo>
                    <a:pt x="196" y="315"/>
                    <a:pt x="209" y="302"/>
                    <a:pt x="226" y="302"/>
                  </a:cubicBezTo>
                  <a:lnTo>
                    <a:pt x="288" y="302"/>
                  </a:lnTo>
                  <a:lnTo>
                    <a:pt x="288" y="239"/>
                  </a:lnTo>
                  <a:cubicBezTo>
                    <a:pt x="288" y="223"/>
                    <a:pt x="302" y="209"/>
                    <a:pt x="319" y="209"/>
                  </a:cubicBezTo>
                  <a:cubicBezTo>
                    <a:pt x="335" y="209"/>
                    <a:pt x="349" y="223"/>
                    <a:pt x="349" y="239"/>
                  </a:cubicBezTo>
                  <a:lnTo>
                    <a:pt x="349" y="302"/>
                  </a:lnTo>
                  <a:lnTo>
                    <a:pt x="411" y="302"/>
                  </a:lnTo>
                  <a:cubicBezTo>
                    <a:pt x="428" y="302"/>
                    <a:pt x="441" y="315"/>
                    <a:pt x="441" y="332"/>
                  </a:cubicBezTo>
                  <a:close/>
                  <a:moveTo>
                    <a:pt x="612" y="293"/>
                  </a:moveTo>
                  <a:lnTo>
                    <a:pt x="578" y="293"/>
                  </a:lnTo>
                  <a:cubicBezTo>
                    <a:pt x="579" y="302"/>
                    <a:pt x="579" y="312"/>
                    <a:pt x="579" y="322"/>
                  </a:cubicBezTo>
                  <a:cubicBezTo>
                    <a:pt x="579" y="328"/>
                    <a:pt x="579" y="334"/>
                    <a:pt x="578" y="341"/>
                  </a:cubicBezTo>
                  <a:lnTo>
                    <a:pt x="612" y="341"/>
                  </a:lnTo>
                  <a:cubicBezTo>
                    <a:pt x="626" y="341"/>
                    <a:pt x="637" y="330"/>
                    <a:pt x="637" y="317"/>
                  </a:cubicBezTo>
                  <a:cubicBezTo>
                    <a:pt x="637" y="304"/>
                    <a:pt x="626" y="293"/>
                    <a:pt x="612" y="293"/>
                  </a:cubicBezTo>
                  <a:close/>
                  <a:moveTo>
                    <a:pt x="518" y="152"/>
                  </a:moveTo>
                  <a:lnTo>
                    <a:pt x="542" y="128"/>
                  </a:lnTo>
                  <a:cubicBezTo>
                    <a:pt x="552" y="118"/>
                    <a:pt x="552" y="103"/>
                    <a:pt x="543" y="93"/>
                  </a:cubicBezTo>
                  <a:cubicBezTo>
                    <a:pt x="534" y="84"/>
                    <a:pt x="518" y="84"/>
                    <a:pt x="508" y="94"/>
                  </a:cubicBezTo>
                  <a:lnTo>
                    <a:pt x="484" y="119"/>
                  </a:lnTo>
                  <a:cubicBezTo>
                    <a:pt x="496" y="129"/>
                    <a:pt x="507" y="140"/>
                    <a:pt x="518" y="152"/>
                  </a:cubicBezTo>
                  <a:close/>
                  <a:moveTo>
                    <a:pt x="318" y="60"/>
                  </a:moveTo>
                  <a:cubicBezTo>
                    <a:pt x="326" y="60"/>
                    <a:pt x="334" y="61"/>
                    <a:pt x="342" y="61"/>
                  </a:cubicBezTo>
                  <a:lnTo>
                    <a:pt x="342" y="25"/>
                  </a:lnTo>
                  <a:cubicBezTo>
                    <a:pt x="342" y="11"/>
                    <a:pt x="331" y="0"/>
                    <a:pt x="318" y="0"/>
                  </a:cubicBezTo>
                  <a:cubicBezTo>
                    <a:pt x="305" y="0"/>
                    <a:pt x="294" y="11"/>
                    <a:pt x="294" y="25"/>
                  </a:cubicBezTo>
                  <a:lnTo>
                    <a:pt x="294" y="61"/>
                  </a:lnTo>
                  <a:cubicBezTo>
                    <a:pt x="302" y="61"/>
                    <a:pt x="310" y="60"/>
                    <a:pt x="318" y="60"/>
                  </a:cubicBezTo>
                  <a:close/>
                  <a:moveTo>
                    <a:pt x="117" y="155"/>
                  </a:moveTo>
                  <a:cubicBezTo>
                    <a:pt x="127" y="143"/>
                    <a:pt x="138" y="132"/>
                    <a:pt x="151" y="122"/>
                  </a:cubicBezTo>
                  <a:lnTo>
                    <a:pt x="127" y="98"/>
                  </a:lnTo>
                  <a:cubicBezTo>
                    <a:pt x="118" y="89"/>
                    <a:pt x="102" y="88"/>
                    <a:pt x="93" y="98"/>
                  </a:cubicBezTo>
                  <a:cubicBezTo>
                    <a:pt x="84" y="107"/>
                    <a:pt x="84" y="122"/>
                    <a:pt x="94" y="132"/>
                  </a:cubicBezTo>
                  <a:lnTo>
                    <a:pt x="117" y="155"/>
                  </a:lnTo>
                  <a:close/>
                  <a:moveTo>
                    <a:pt x="57" y="322"/>
                  </a:moveTo>
                  <a:cubicBezTo>
                    <a:pt x="57" y="312"/>
                    <a:pt x="58" y="302"/>
                    <a:pt x="59" y="293"/>
                  </a:cubicBezTo>
                  <a:lnTo>
                    <a:pt x="25" y="293"/>
                  </a:lnTo>
                  <a:cubicBezTo>
                    <a:pt x="11" y="293"/>
                    <a:pt x="0" y="304"/>
                    <a:pt x="0" y="317"/>
                  </a:cubicBezTo>
                  <a:cubicBezTo>
                    <a:pt x="0" y="330"/>
                    <a:pt x="11" y="341"/>
                    <a:pt x="25" y="341"/>
                  </a:cubicBezTo>
                  <a:lnTo>
                    <a:pt x="58" y="341"/>
                  </a:lnTo>
                  <a:cubicBezTo>
                    <a:pt x="57" y="334"/>
                    <a:pt x="57" y="328"/>
                    <a:pt x="57" y="322"/>
                  </a:cubicBez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55" name="矩形 54"/>
            <p:cNvSpPr/>
            <p:nvPr/>
          </p:nvSpPr>
          <p:spPr>
            <a:xfrm>
              <a:off x="8753742" y="2946597"/>
              <a:ext cx="1210589" cy="400110"/>
            </a:xfrm>
            <a:prstGeom prst="rect">
              <a:avLst/>
            </a:prstGeom>
          </p:spPr>
          <p:txBody>
            <a:bodyPr wrap="none">
              <a:spAutoFit/>
            </a:bodyPr>
            <a:lstStyle/>
            <a:p>
              <a:pPr algn="ctr" eaLnBrk="1" hangingPunct="1">
                <a:spcBef>
                  <a:spcPct val="50000"/>
                </a:spcBef>
              </a:pPr>
              <a:r>
                <a:rPr lang="zh-CN" altLang="en-US" sz="2000" b="1" dirty="0">
                  <a:solidFill>
                    <a:schemeClr val="accent2"/>
                  </a:solidFill>
                  <a:latin typeface="+mn-ea"/>
                  <a:ea typeface="+mn-ea"/>
                </a:rPr>
                <a:t>概念技能</a:t>
              </a:r>
              <a:endParaRPr lang="zh-CN" altLang="en-US" sz="2000" b="1" dirty="0">
                <a:solidFill>
                  <a:schemeClr val="accent2"/>
                </a:solidFill>
                <a:latin typeface="+mn-ea"/>
                <a:ea typeface="+mn-ea"/>
              </a:endParaRPr>
            </a:p>
          </p:txBody>
        </p:sp>
      </p:grpSp>
      <p:sp>
        <p:nvSpPr>
          <p:cNvPr id="56" name="矩形 55"/>
          <p:cNvSpPr/>
          <p:nvPr/>
        </p:nvSpPr>
        <p:spPr>
          <a:xfrm>
            <a:off x="1129016" y="3847912"/>
            <a:ext cx="2678709" cy="1909690"/>
          </a:xfrm>
          <a:prstGeom prst="rect">
            <a:avLst/>
          </a:prstGeom>
        </p:spPr>
        <p:txBody>
          <a:bodyPr wrap="square">
            <a:spAutoFit/>
          </a:bodyPr>
          <a:lstStyle/>
          <a:p>
            <a:pPr algn="just">
              <a:lnSpc>
                <a:spcPct val="120000"/>
              </a:lnSpc>
              <a:buFont typeface="Wingdings" panose="05000000000000000000" pitchFamily="2" charset="2"/>
              <a:buChar char="l"/>
            </a:pPr>
            <a:r>
              <a:rPr lang="zh-CN" altLang="en-US" sz="2000" dirty="0">
                <a:solidFill>
                  <a:schemeClr val="accent1"/>
                </a:solidFill>
                <a:latin typeface="+mn-ea"/>
                <a:ea typeface="+mn-ea"/>
              </a:rPr>
              <a:t>运用专业工具与专业技术的能力；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掌握专业知识的能力；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分析解决专业问题的能力 </a:t>
            </a:r>
            <a:endParaRPr lang="zh-CN" altLang="en-US" sz="2000" dirty="0">
              <a:solidFill>
                <a:schemeClr val="accent1"/>
              </a:solidFill>
              <a:latin typeface="+mn-ea"/>
              <a:ea typeface="+mn-ea"/>
            </a:endParaRPr>
          </a:p>
        </p:txBody>
      </p:sp>
      <p:sp>
        <p:nvSpPr>
          <p:cNvPr id="57" name="矩形 56"/>
          <p:cNvSpPr/>
          <p:nvPr/>
        </p:nvSpPr>
        <p:spPr>
          <a:xfrm>
            <a:off x="4554604" y="3847912"/>
            <a:ext cx="2678709" cy="1909690"/>
          </a:xfrm>
          <a:prstGeom prst="rect">
            <a:avLst/>
          </a:prstGeom>
        </p:spPr>
        <p:txBody>
          <a:bodyPr wrap="square">
            <a:spAutoFit/>
          </a:bodyPr>
          <a:lstStyle/>
          <a:p>
            <a:pPr algn="just">
              <a:lnSpc>
                <a:spcPct val="120000"/>
              </a:lnSpc>
              <a:buFont typeface="Wingdings" panose="05000000000000000000" pitchFamily="2" charset="2"/>
              <a:buChar char="l"/>
            </a:pPr>
            <a:r>
              <a:rPr lang="zh-CN" altLang="en-US" sz="2000" dirty="0">
                <a:solidFill>
                  <a:schemeClr val="accent1"/>
                </a:solidFill>
                <a:latin typeface="+mn-ea"/>
                <a:ea typeface="+mn-ea"/>
              </a:rPr>
              <a:t>取得他人支持的能力；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激励他人努力工作的努力；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妥善处理人际关系的能力 </a:t>
            </a:r>
            <a:endParaRPr lang="zh-CN" altLang="en-US" sz="2000" dirty="0">
              <a:solidFill>
                <a:schemeClr val="accent1"/>
              </a:solidFill>
              <a:latin typeface="+mn-ea"/>
              <a:ea typeface="+mn-ea"/>
            </a:endParaRPr>
          </a:p>
        </p:txBody>
      </p:sp>
      <p:sp>
        <p:nvSpPr>
          <p:cNvPr id="58" name="矩形 57"/>
          <p:cNvSpPr/>
          <p:nvPr/>
        </p:nvSpPr>
        <p:spPr>
          <a:xfrm>
            <a:off x="8021135" y="3847912"/>
            <a:ext cx="2678709" cy="1540358"/>
          </a:xfrm>
          <a:prstGeom prst="rect">
            <a:avLst/>
          </a:prstGeom>
        </p:spPr>
        <p:txBody>
          <a:bodyPr wrap="square">
            <a:spAutoFit/>
          </a:bodyPr>
          <a:lstStyle/>
          <a:p>
            <a:pPr algn="just">
              <a:lnSpc>
                <a:spcPct val="120000"/>
              </a:lnSpc>
              <a:buFont typeface="Wingdings" panose="05000000000000000000" pitchFamily="2" charset="2"/>
              <a:buChar char="l"/>
            </a:pPr>
            <a:r>
              <a:rPr lang="zh-CN" altLang="en-US" sz="2000" dirty="0">
                <a:solidFill>
                  <a:schemeClr val="accent1"/>
                </a:solidFill>
                <a:latin typeface="+mn-ea"/>
                <a:ea typeface="+mn-ea"/>
              </a:rPr>
              <a:t>总揽全局的能力；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识别关键因素的能力；</a:t>
            </a:r>
            <a:endParaRPr lang="zh-CN" altLang="en-US" sz="2000" dirty="0">
              <a:solidFill>
                <a:schemeClr val="accent1"/>
              </a:solidFill>
              <a:latin typeface="+mn-ea"/>
              <a:ea typeface="+mn-ea"/>
            </a:endParaRPr>
          </a:p>
          <a:p>
            <a:pPr algn="just">
              <a:lnSpc>
                <a:spcPct val="120000"/>
              </a:lnSpc>
              <a:buFont typeface="Wingdings" panose="05000000000000000000" pitchFamily="2" charset="2"/>
              <a:buChar char="l"/>
            </a:pPr>
            <a:r>
              <a:rPr lang="zh-CN" altLang="en-US" sz="2000" dirty="0">
                <a:solidFill>
                  <a:schemeClr val="accent1"/>
                </a:solidFill>
                <a:latin typeface="+mn-ea"/>
                <a:ea typeface="+mn-ea"/>
              </a:rPr>
              <a:t>理解事物之间相互关系的能力 </a:t>
            </a:r>
            <a:endParaRPr lang="zh-CN" altLang="en-US" sz="2000" dirty="0">
              <a:solidFill>
                <a:schemeClr val="accent1"/>
              </a:solidFill>
              <a:latin typeface="+mn-ea"/>
              <a:ea typeface="+mn-ea"/>
            </a:endParaRPr>
          </a:p>
        </p:txBody>
      </p:sp>
    </p:spTree>
  </p:cSld>
  <p:clrMapOvr>
    <a:masterClrMapping/>
  </p:clrMapOvr>
  <p:transition spd="slow" advTm="612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1.4 </a:t>
            </a:r>
            <a:r>
              <a:rPr lang="zh-CN" altLang="en-US" sz="2200">
                <a:solidFill>
                  <a:schemeClr val="accent1"/>
                </a:solidFill>
                <a:ea typeface="微软雅黑" panose="020B0503020204020204" pitchFamily="34" charset="-122"/>
                <a:cs typeface="+mn-ea"/>
                <a:sym typeface="Arial" panose="020B0604020202020204" pitchFamily="34" charset="0"/>
              </a:rPr>
              <a:t>有效管理的标准</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第一</a:t>
            </a: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章：管理概论</a:t>
            </a:r>
            <a:endParaRPr lang="en-US" altLang="zh-CN"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矩形 22"/>
          <p:cNvSpPr>
            <a:spLocks noChangeArrowheads="1"/>
          </p:cNvSpPr>
          <p:nvPr/>
        </p:nvSpPr>
        <p:spPr bwMode="auto">
          <a:xfrm>
            <a:off x="3485576" y="1150062"/>
            <a:ext cx="4935094" cy="39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lvl1pPr>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gn="ctr">
              <a:lnSpc>
                <a:spcPct val="120000"/>
              </a:lnSpc>
            </a:pPr>
            <a:r>
              <a:rPr lang="zh-CN" altLang="en-US" sz="1800" b="1" dirty="0">
                <a:solidFill>
                  <a:schemeClr val="bg2"/>
                </a:solidFill>
                <a:latin typeface="+mn-ea"/>
                <a:ea typeface="+mn-ea"/>
              </a:rPr>
              <a:t>有效的管理</a:t>
            </a:r>
            <a:r>
              <a:rPr lang="en-US" altLang="zh-CN" sz="1800" b="1" dirty="0">
                <a:solidFill>
                  <a:schemeClr val="bg2"/>
                </a:solidFill>
                <a:latin typeface="+mn-ea"/>
                <a:ea typeface="+mn-ea"/>
              </a:rPr>
              <a:t>=</a:t>
            </a:r>
            <a:r>
              <a:rPr lang="zh-CN" altLang="en-US" sz="1800" b="1" dirty="0">
                <a:solidFill>
                  <a:schemeClr val="bg2"/>
                </a:solidFill>
                <a:latin typeface="+mn-ea"/>
                <a:ea typeface="+mn-ea"/>
              </a:rPr>
              <a:t>效率</a:t>
            </a:r>
            <a:r>
              <a:rPr lang="en-US" altLang="zh-CN" sz="1800" b="1" dirty="0">
                <a:solidFill>
                  <a:schemeClr val="bg2"/>
                </a:solidFill>
                <a:latin typeface="+mn-ea"/>
                <a:ea typeface="+mn-ea"/>
              </a:rPr>
              <a:t>+</a:t>
            </a:r>
            <a:r>
              <a:rPr lang="zh-CN" altLang="en-US" sz="1800" b="1" dirty="0">
                <a:solidFill>
                  <a:schemeClr val="bg2"/>
                </a:solidFill>
                <a:latin typeface="+mn-ea"/>
                <a:ea typeface="+mn-ea"/>
              </a:rPr>
              <a:t>效能</a:t>
            </a:r>
            <a:r>
              <a:rPr lang="en-US" altLang="zh-CN" sz="1800" b="1" dirty="0">
                <a:solidFill>
                  <a:schemeClr val="bg2"/>
                </a:solidFill>
                <a:latin typeface="+mn-ea"/>
                <a:ea typeface="+mn-ea"/>
              </a:rPr>
              <a:t>=</a:t>
            </a:r>
            <a:r>
              <a:rPr lang="zh-CN" altLang="en-US" sz="1800" b="1" dirty="0">
                <a:solidFill>
                  <a:schemeClr val="bg2"/>
                </a:solidFill>
                <a:latin typeface="+mn-ea"/>
                <a:ea typeface="+mn-ea"/>
              </a:rPr>
              <a:t>业绩水平的提高</a:t>
            </a:r>
            <a:endParaRPr lang="zh-CN" altLang="en-US" sz="1800" b="1" dirty="0">
              <a:solidFill>
                <a:schemeClr val="bg2"/>
              </a:solidFill>
              <a:latin typeface="+mn-ea"/>
              <a:ea typeface="+mn-ea"/>
            </a:endParaRPr>
          </a:p>
        </p:txBody>
      </p:sp>
      <p:cxnSp>
        <p:nvCxnSpPr>
          <p:cNvPr id="24" name="直接连接符 23"/>
          <p:cNvCxnSpPr/>
          <p:nvPr/>
        </p:nvCxnSpPr>
        <p:spPr bwMode="auto">
          <a:xfrm flipV="1">
            <a:off x="1929226" y="2925625"/>
            <a:ext cx="0" cy="334790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flipH="1">
            <a:off x="1497179" y="5913485"/>
            <a:ext cx="8457685" cy="0"/>
          </a:xfrm>
          <a:prstGeom prst="line">
            <a:avLst/>
          </a:prstGeom>
          <a:solidFill>
            <a:schemeClr val="accent1"/>
          </a:solidFill>
          <a:ln w="9525"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矩形 25"/>
          <p:cNvSpPr/>
          <p:nvPr/>
        </p:nvSpPr>
        <p:spPr>
          <a:xfrm>
            <a:off x="1274642" y="1632297"/>
            <a:ext cx="9356963" cy="730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en-US" b="1" dirty="0">
                <a:solidFill>
                  <a:schemeClr val="bg2"/>
                </a:solidFill>
                <a:latin typeface="+mn-ea"/>
                <a:ea typeface="+mn-ea"/>
              </a:rPr>
              <a:t>效能</a:t>
            </a:r>
            <a:r>
              <a:rPr lang="zh-CN" altLang="en-US" dirty="0">
                <a:solidFill>
                  <a:schemeClr val="accent1"/>
                </a:solidFill>
                <a:latin typeface="+mn-ea"/>
                <a:ea typeface="+mn-ea"/>
              </a:rPr>
              <a:t>是人们在有目的、有组织的活动中所表现出来的效率和效果，反映了所开展活动</a:t>
            </a:r>
            <a:r>
              <a:rPr lang="zh-CN" altLang="en-US" b="1" dirty="0">
                <a:solidFill>
                  <a:schemeClr val="accent1"/>
                </a:solidFill>
                <a:latin typeface="+mn-ea"/>
                <a:ea typeface="+mn-ea"/>
              </a:rPr>
              <a:t>目标选择的正确性</a:t>
            </a:r>
            <a:r>
              <a:rPr lang="zh-CN" altLang="en-US" dirty="0">
                <a:solidFill>
                  <a:schemeClr val="accent1"/>
                </a:solidFill>
                <a:latin typeface="+mn-ea"/>
                <a:ea typeface="+mn-ea"/>
              </a:rPr>
              <a:t>及其</a:t>
            </a:r>
            <a:r>
              <a:rPr lang="zh-CN" altLang="en-US" b="1" dirty="0">
                <a:solidFill>
                  <a:schemeClr val="accent1"/>
                </a:solidFill>
                <a:latin typeface="+mn-ea"/>
                <a:ea typeface="+mn-ea"/>
              </a:rPr>
              <a:t>实现的程度</a:t>
            </a:r>
            <a:r>
              <a:rPr lang="zh-CN" altLang="en-US" dirty="0">
                <a:solidFill>
                  <a:schemeClr val="accent1"/>
                </a:solidFill>
                <a:latin typeface="+mn-ea"/>
                <a:ea typeface="+mn-ea"/>
              </a:rPr>
              <a:t>。效率、效果、效益是衡量效能的依据。</a:t>
            </a:r>
            <a:endParaRPr lang="zh-CN" altLang="en-US" dirty="0">
              <a:solidFill>
                <a:schemeClr val="accent1"/>
              </a:solidFill>
              <a:latin typeface="+mn-ea"/>
              <a:ea typeface="+mn-ea"/>
            </a:endParaRPr>
          </a:p>
        </p:txBody>
      </p:sp>
      <p:sp>
        <p:nvSpPr>
          <p:cNvPr id="27" name="文本框 26"/>
          <p:cNvSpPr txBox="1"/>
          <p:nvPr/>
        </p:nvSpPr>
        <p:spPr>
          <a:xfrm>
            <a:off x="1529717" y="3120659"/>
            <a:ext cx="389850" cy="338554"/>
          </a:xfrm>
          <a:prstGeom prst="rect">
            <a:avLst/>
          </a:prstGeom>
          <a:noFill/>
        </p:spPr>
        <p:txBody>
          <a:bodyPr wrap="none" rtlCol="0">
            <a:spAutoFit/>
          </a:bodyPr>
          <a:lstStyle/>
          <a:p>
            <a:r>
              <a:rPr lang="zh-CN" altLang="en-US" sz="1600">
                <a:solidFill>
                  <a:schemeClr val="accent1">
                    <a:lumMod val="60000"/>
                    <a:lumOff val="40000"/>
                  </a:schemeClr>
                </a:solidFill>
                <a:latin typeface="+mj-ea"/>
                <a:ea typeface="+mj-ea"/>
              </a:rPr>
              <a:t>高</a:t>
            </a:r>
            <a:endParaRPr lang="zh-CN" altLang="en-US" sz="1600">
              <a:solidFill>
                <a:schemeClr val="accent1">
                  <a:lumMod val="60000"/>
                  <a:lumOff val="40000"/>
                </a:schemeClr>
              </a:solidFill>
              <a:latin typeface="+mj-ea"/>
              <a:ea typeface="+mj-ea"/>
            </a:endParaRPr>
          </a:p>
        </p:txBody>
      </p:sp>
      <p:sp>
        <p:nvSpPr>
          <p:cNvPr id="28" name="文本框 27"/>
          <p:cNvSpPr txBox="1"/>
          <p:nvPr/>
        </p:nvSpPr>
        <p:spPr>
          <a:xfrm>
            <a:off x="9554600" y="5995099"/>
            <a:ext cx="389850" cy="338554"/>
          </a:xfrm>
          <a:prstGeom prst="rect">
            <a:avLst/>
          </a:prstGeom>
          <a:noFill/>
        </p:spPr>
        <p:txBody>
          <a:bodyPr wrap="none" rtlCol="0">
            <a:spAutoFit/>
          </a:bodyPr>
          <a:lstStyle/>
          <a:p>
            <a:r>
              <a:rPr lang="zh-CN" altLang="en-US" sz="1600">
                <a:solidFill>
                  <a:schemeClr val="accent1">
                    <a:lumMod val="60000"/>
                    <a:lumOff val="40000"/>
                  </a:schemeClr>
                </a:solidFill>
                <a:latin typeface="+mj-ea"/>
                <a:ea typeface="+mj-ea"/>
              </a:rPr>
              <a:t>高</a:t>
            </a:r>
            <a:endParaRPr lang="zh-CN" altLang="en-US" sz="1600">
              <a:solidFill>
                <a:schemeClr val="accent1">
                  <a:lumMod val="60000"/>
                  <a:lumOff val="40000"/>
                </a:schemeClr>
              </a:solidFill>
              <a:latin typeface="+mj-ea"/>
              <a:ea typeface="+mj-ea"/>
            </a:endParaRPr>
          </a:p>
        </p:txBody>
      </p:sp>
      <p:sp>
        <p:nvSpPr>
          <p:cNvPr id="29" name="文本框 28"/>
          <p:cNvSpPr txBox="1"/>
          <p:nvPr/>
        </p:nvSpPr>
        <p:spPr>
          <a:xfrm>
            <a:off x="1516068" y="5940507"/>
            <a:ext cx="389850" cy="338554"/>
          </a:xfrm>
          <a:prstGeom prst="rect">
            <a:avLst/>
          </a:prstGeom>
          <a:noFill/>
        </p:spPr>
        <p:txBody>
          <a:bodyPr wrap="none" rtlCol="0">
            <a:spAutoFit/>
          </a:bodyPr>
          <a:lstStyle/>
          <a:p>
            <a:r>
              <a:rPr lang="zh-CN" altLang="en-US" sz="1600">
                <a:solidFill>
                  <a:schemeClr val="accent1">
                    <a:lumMod val="60000"/>
                    <a:lumOff val="40000"/>
                  </a:schemeClr>
                </a:solidFill>
                <a:latin typeface="+mj-ea"/>
                <a:ea typeface="+mj-ea"/>
              </a:rPr>
              <a:t>低</a:t>
            </a:r>
            <a:endParaRPr lang="zh-CN" altLang="en-US" sz="1600">
              <a:solidFill>
                <a:schemeClr val="accent1">
                  <a:lumMod val="60000"/>
                  <a:lumOff val="40000"/>
                </a:schemeClr>
              </a:solidFill>
              <a:latin typeface="+mj-ea"/>
              <a:ea typeface="+mj-ea"/>
            </a:endParaRPr>
          </a:p>
        </p:txBody>
      </p:sp>
      <p:sp>
        <p:nvSpPr>
          <p:cNvPr id="50" name="文本框 49"/>
          <p:cNvSpPr txBox="1"/>
          <p:nvPr/>
        </p:nvSpPr>
        <p:spPr>
          <a:xfrm>
            <a:off x="1444253" y="3759877"/>
            <a:ext cx="461665" cy="1015663"/>
          </a:xfrm>
          <a:prstGeom prst="rect">
            <a:avLst/>
          </a:prstGeom>
          <a:noFill/>
        </p:spPr>
        <p:txBody>
          <a:bodyPr vert="eaVert" wrap="none" rtlCol="0">
            <a:spAutoFit/>
          </a:bodyPr>
          <a:lstStyle/>
          <a:p>
            <a:r>
              <a:rPr lang="zh-CN" altLang="en-US">
                <a:solidFill>
                  <a:schemeClr val="accent1"/>
                </a:solidFill>
                <a:latin typeface="+mn-ea"/>
                <a:ea typeface="+mn-ea"/>
              </a:rPr>
              <a:t>效率组织</a:t>
            </a:r>
            <a:endParaRPr lang="zh-CN" altLang="en-US">
              <a:solidFill>
                <a:schemeClr val="accent1"/>
              </a:solidFill>
              <a:latin typeface="+mn-ea"/>
              <a:ea typeface="+mn-ea"/>
            </a:endParaRPr>
          </a:p>
        </p:txBody>
      </p:sp>
      <p:sp>
        <p:nvSpPr>
          <p:cNvPr id="51" name="文本框 50"/>
          <p:cNvSpPr txBox="1"/>
          <p:nvPr/>
        </p:nvSpPr>
        <p:spPr>
          <a:xfrm>
            <a:off x="5473382" y="6052701"/>
            <a:ext cx="1107996" cy="369332"/>
          </a:xfrm>
          <a:prstGeom prst="rect">
            <a:avLst/>
          </a:prstGeom>
          <a:noFill/>
        </p:spPr>
        <p:txBody>
          <a:bodyPr vert="horz" wrap="none" rtlCol="0">
            <a:spAutoFit/>
          </a:bodyPr>
          <a:lstStyle/>
          <a:p>
            <a:r>
              <a:rPr lang="zh-CN" altLang="en-US">
                <a:solidFill>
                  <a:schemeClr val="accent1"/>
                </a:solidFill>
                <a:latin typeface="+mn-ea"/>
                <a:ea typeface="+mn-ea"/>
              </a:rPr>
              <a:t>组织效能</a:t>
            </a:r>
            <a:endParaRPr lang="zh-CN" altLang="en-US">
              <a:solidFill>
                <a:schemeClr val="accent1"/>
              </a:solidFill>
              <a:latin typeface="+mn-ea"/>
              <a:ea typeface="+mn-ea"/>
            </a:endParaRPr>
          </a:p>
        </p:txBody>
      </p:sp>
      <p:sp>
        <p:nvSpPr>
          <p:cNvPr id="52" name="矩形: 圆角 51"/>
          <p:cNvSpPr/>
          <p:nvPr/>
        </p:nvSpPr>
        <p:spPr bwMode="auto">
          <a:xfrm>
            <a:off x="6141493" y="2925625"/>
            <a:ext cx="3272863" cy="1308046"/>
          </a:xfrm>
          <a:prstGeom prst="roundRect">
            <a:avLst>
              <a:gd name="adj" fmla="val 2769"/>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3" name="矩形 52"/>
          <p:cNvSpPr/>
          <p:nvPr/>
        </p:nvSpPr>
        <p:spPr>
          <a:xfrm>
            <a:off x="6799271" y="3026701"/>
            <a:ext cx="1994073" cy="39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zh-CN" b="1">
                <a:solidFill>
                  <a:schemeClr val="accent2"/>
                </a:solidFill>
                <a:latin typeface="+mn-ea"/>
                <a:ea typeface="+mn-ea"/>
              </a:rPr>
              <a:t>高效能、高效率</a:t>
            </a:r>
            <a:endParaRPr lang="zh-CN" altLang="zh-CN" b="1">
              <a:solidFill>
                <a:schemeClr val="accent2"/>
              </a:solidFill>
              <a:latin typeface="+mn-ea"/>
              <a:ea typeface="+mn-ea"/>
            </a:endParaRPr>
          </a:p>
        </p:txBody>
      </p:sp>
      <p:sp>
        <p:nvSpPr>
          <p:cNvPr id="54" name="矩形 53"/>
          <p:cNvSpPr/>
          <p:nvPr/>
        </p:nvSpPr>
        <p:spPr>
          <a:xfrm>
            <a:off x="6268681" y="3519771"/>
            <a:ext cx="30409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zh-CN" sz="1600">
                <a:solidFill>
                  <a:schemeClr val="accent2"/>
                </a:solidFill>
                <a:latin typeface="+mn-ea"/>
                <a:ea typeface="+mn-ea"/>
              </a:rPr>
              <a:t>组织管理永续追求的目标。</a:t>
            </a:r>
            <a:endParaRPr lang="zh-CN" altLang="zh-CN" sz="1600">
              <a:solidFill>
                <a:schemeClr val="accent2"/>
              </a:solidFill>
              <a:latin typeface="+mn-ea"/>
              <a:ea typeface="+mn-ea"/>
            </a:endParaRPr>
          </a:p>
        </p:txBody>
      </p:sp>
      <p:sp>
        <p:nvSpPr>
          <p:cNvPr id="55" name="矩形: 圆角 54"/>
          <p:cNvSpPr/>
          <p:nvPr/>
        </p:nvSpPr>
        <p:spPr bwMode="auto">
          <a:xfrm>
            <a:off x="6141493" y="4453923"/>
            <a:ext cx="3272863" cy="1308046"/>
          </a:xfrm>
          <a:prstGeom prst="roundRect">
            <a:avLst>
              <a:gd name="adj" fmla="val 2769"/>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6" name="矩形 55"/>
          <p:cNvSpPr/>
          <p:nvPr/>
        </p:nvSpPr>
        <p:spPr>
          <a:xfrm>
            <a:off x="6799271" y="4554999"/>
            <a:ext cx="1994073" cy="39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zh-CN" b="1">
                <a:solidFill>
                  <a:schemeClr val="accent2"/>
                </a:solidFill>
                <a:latin typeface="+mn-ea"/>
                <a:ea typeface="+mn-ea"/>
              </a:rPr>
              <a:t>高效能、</a:t>
            </a:r>
            <a:r>
              <a:rPr lang="zh-CN" altLang="en-US" b="1">
                <a:solidFill>
                  <a:schemeClr val="accent2"/>
                </a:solidFill>
                <a:latin typeface="+mn-ea"/>
                <a:ea typeface="+mn-ea"/>
              </a:rPr>
              <a:t>低</a:t>
            </a:r>
            <a:r>
              <a:rPr lang="zh-CN" altLang="zh-CN" b="1">
                <a:solidFill>
                  <a:schemeClr val="accent2"/>
                </a:solidFill>
                <a:latin typeface="+mn-ea"/>
                <a:ea typeface="+mn-ea"/>
              </a:rPr>
              <a:t>效率</a:t>
            </a:r>
            <a:endParaRPr lang="zh-CN" altLang="zh-CN" b="1">
              <a:solidFill>
                <a:schemeClr val="accent2"/>
              </a:solidFill>
              <a:latin typeface="+mn-ea"/>
              <a:ea typeface="+mn-ea"/>
            </a:endParaRPr>
          </a:p>
        </p:txBody>
      </p:sp>
      <p:sp>
        <p:nvSpPr>
          <p:cNvPr id="57" name="矩形 56"/>
          <p:cNvSpPr/>
          <p:nvPr/>
        </p:nvSpPr>
        <p:spPr>
          <a:xfrm>
            <a:off x="6268681" y="5048069"/>
            <a:ext cx="30409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600" dirty="0">
                <a:solidFill>
                  <a:schemeClr val="accent2"/>
                </a:solidFill>
                <a:latin typeface="+mn-ea"/>
                <a:ea typeface="+mn-ea"/>
              </a:rPr>
              <a:t>必须提升组织营运效率，否则会被市场竞争所淘汰。</a:t>
            </a:r>
            <a:endParaRPr lang="zh-CN" altLang="en-US" sz="1600" dirty="0">
              <a:solidFill>
                <a:schemeClr val="accent2"/>
              </a:solidFill>
              <a:latin typeface="+mn-ea"/>
              <a:ea typeface="+mn-ea"/>
            </a:endParaRPr>
          </a:p>
        </p:txBody>
      </p:sp>
      <p:sp>
        <p:nvSpPr>
          <p:cNvPr id="58" name="矩形: 圆角 57"/>
          <p:cNvSpPr/>
          <p:nvPr/>
        </p:nvSpPr>
        <p:spPr bwMode="auto">
          <a:xfrm>
            <a:off x="2497541" y="2925625"/>
            <a:ext cx="3272863" cy="1308046"/>
          </a:xfrm>
          <a:prstGeom prst="roundRect">
            <a:avLst>
              <a:gd name="adj" fmla="val 2769"/>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9" name="矩形 58"/>
          <p:cNvSpPr/>
          <p:nvPr/>
        </p:nvSpPr>
        <p:spPr>
          <a:xfrm>
            <a:off x="3155319" y="3026701"/>
            <a:ext cx="1994073" cy="39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en-US" b="1">
                <a:solidFill>
                  <a:schemeClr val="accent2"/>
                </a:solidFill>
                <a:latin typeface="+mn-ea"/>
                <a:ea typeface="+mn-ea"/>
              </a:rPr>
              <a:t>低效能、高效率</a:t>
            </a:r>
            <a:endParaRPr lang="zh-CN" altLang="en-US" b="1">
              <a:solidFill>
                <a:schemeClr val="accent2"/>
              </a:solidFill>
              <a:latin typeface="+mn-ea"/>
              <a:ea typeface="+mn-ea"/>
            </a:endParaRPr>
          </a:p>
        </p:txBody>
      </p:sp>
      <p:sp>
        <p:nvSpPr>
          <p:cNvPr id="60" name="矩形 59"/>
          <p:cNvSpPr/>
          <p:nvPr/>
        </p:nvSpPr>
        <p:spPr>
          <a:xfrm>
            <a:off x="2624729" y="3519771"/>
            <a:ext cx="30409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600">
                <a:solidFill>
                  <a:schemeClr val="accent2"/>
                </a:solidFill>
                <a:latin typeface="+mn-ea"/>
                <a:ea typeface="+mn-ea"/>
              </a:rPr>
              <a:t>必须将组织资源重新放在利益关系者所关注的目标上。</a:t>
            </a:r>
            <a:endParaRPr lang="zh-CN" altLang="en-US" sz="1600">
              <a:solidFill>
                <a:schemeClr val="accent2"/>
              </a:solidFill>
              <a:latin typeface="+mn-ea"/>
              <a:ea typeface="+mn-ea"/>
            </a:endParaRPr>
          </a:p>
        </p:txBody>
      </p:sp>
      <p:sp>
        <p:nvSpPr>
          <p:cNvPr id="61" name="矩形: 圆角 60"/>
          <p:cNvSpPr/>
          <p:nvPr/>
        </p:nvSpPr>
        <p:spPr bwMode="auto">
          <a:xfrm>
            <a:off x="2497541" y="4453923"/>
            <a:ext cx="3272863" cy="1308046"/>
          </a:xfrm>
          <a:prstGeom prst="roundRect">
            <a:avLst>
              <a:gd name="adj" fmla="val 2769"/>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62" name="矩形 61"/>
          <p:cNvSpPr/>
          <p:nvPr/>
        </p:nvSpPr>
        <p:spPr>
          <a:xfrm>
            <a:off x="3155319" y="4554999"/>
            <a:ext cx="1994073" cy="39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en-US" b="1">
                <a:solidFill>
                  <a:schemeClr val="accent2"/>
                </a:solidFill>
                <a:latin typeface="+mn-ea"/>
                <a:ea typeface="+mn-ea"/>
              </a:rPr>
              <a:t>低效能、低效率</a:t>
            </a:r>
            <a:endParaRPr lang="zh-CN" altLang="en-US" b="1">
              <a:solidFill>
                <a:schemeClr val="accent2"/>
              </a:solidFill>
              <a:latin typeface="+mn-ea"/>
              <a:ea typeface="+mn-ea"/>
            </a:endParaRPr>
          </a:p>
        </p:txBody>
      </p:sp>
      <p:sp>
        <p:nvSpPr>
          <p:cNvPr id="63" name="矩形 62"/>
          <p:cNvSpPr/>
          <p:nvPr/>
        </p:nvSpPr>
        <p:spPr>
          <a:xfrm>
            <a:off x="2624729" y="4895659"/>
            <a:ext cx="30409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600">
                <a:solidFill>
                  <a:schemeClr val="accent2"/>
                </a:solidFill>
                <a:latin typeface="+mn-ea"/>
                <a:ea typeface="+mn-ea"/>
              </a:rPr>
              <a:t>必须重新拟定组织目标，提升组织营运效率，否则将退出市场。</a:t>
            </a:r>
            <a:endParaRPr lang="zh-CN" altLang="en-US" sz="1600">
              <a:solidFill>
                <a:schemeClr val="accent2"/>
              </a:solidFill>
              <a:latin typeface="+mn-ea"/>
              <a:ea typeface="+mn-ea"/>
            </a:endParaRPr>
          </a:p>
        </p:txBody>
      </p:sp>
    </p:spTree>
  </p:cSld>
  <p:clrMapOvr>
    <a:masterClrMapping/>
  </p:clrMapOvr>
  <p:transition spd="slow" advTm="6138">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1.6 </a:t>
            </a:r>
            <a:r>
              <a:rPr lang="zh-CN" altLang="en-US" sz="2200">
                <a:solidFill>
                  <a:schemeClr val="accent1"/>
                </a:solidFill>
                <a:ea typeface="微软雅黑" panose="020B0503020204020204" pitchFamily="34" charset="-122"/>
                <a:cs typeface="+mn-ea"/>
                <a:sym typeface="Arial" panose="020B0604020202020204" pitchFamily="34" charset="0"/>
              </a:rPr>
              <a:t>有效的管理工具</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第一</a:t>
            </a: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章：管理概论</a:t>
            </a:r>
            <a:endParaRPr lang="en-US" altLang="zh-CN" sz="2400" dirty="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7"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bwMode="auto">
          <a:xfrm>
            <a:off x="3497157" y="2040665"/>
            <a:ext cx="4894771" cy="4315017"/>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rgbClr val="5B545C"/>
            </a:solidFill>
            <a:prstDash val="solid"/>
            <a:miter lim="800000"/>
          </a:ln>
          <a:extLst>
            <a:ext uri="{909E8E84-426E-40DD-AFC4-6F175D3DCCD1}">
              <a14:hiddenFill xmlns:a14="http://schemas.microsoft.com/office/drawing/2010/main">
                <a:solidFill>
                  <a:srgbClr val="FFFFFF"/>
                </a:solidFill>
              </a14:hiddenFill>
            </a:ext>
          </a:extLst>
        </p:spPr>
        <p:txBody>
          <a:bodyPr/>
          <a:lstStyle/>
          <a:p>
            <a:pPr algn="ctr">
              <a:defRPr/>
            </a:pPr>
            <a:endParaRPr lang="zh-CN" altLang="en-US" sz="2400">
              <a:solidFill>
                <a:schemeClr val="accent1"/>
              </a:solidFill>
              <a:latin typeface="Helvetica" panose="020B0604020202020204" pitchFamily="34" charset="0"/>
              <a:cs typeface="Helvetica" panose="020B0604020202020204" pitchFamily="34" charset="0"/>
            </a:endParaRPr>
          </a:p>
        </p:txBody>
      </p:sp>
      <p:sp>
        <p:nvSpPr>
          <p:cNvPr id="24" name="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820164" y="1858456"/>
            <a:ext cx="753678" cy="753679"/>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3200">
                <a:solidFill>
                  <a:schemeClr val="accent2"/>
                </a:solidFill>
                <a:latin typeface="+mj-ea"/>
                <a:ea typeface="+mj-ea"/>
              </a:rPr>
              <a:t>1</a:t>
            </a:r>
            <a:endParaRPr lang="zh-CN" altLang="en-US" sz="3200" dirty="0">
              <a:solidFill>
                <a:schemeClr val="accent2"/>
              </a:solidFill>
              <a:latin typeface="+mj-ea"/>
              <a:ea typeface="+mj-ea"/>
            </a:endParaRPr>
          </a:p>
        </p:txBody>
      </p:sp>
      <p:sp>
        <p:nvSpPr>
          <p:cNvPr id="25" name="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118939" y="3371335"/>
            <a:ext cx="753678" cy="756439"/>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3200">
                <a:solidFill>
                  <a:schemeClr val="accent2"/>
                </a:solidFill>
                <a:latin typeface="+mj-ea"/>
                <a:ea typeface="+mj-ea"/>
              </a:rPr>
              <a:t>2</a:t>
            </a:r>
            <a:endParaRPr lang="zh-CN" altLang="en-US" sz="3200" dirty="0">
              <a:solidFill>
                <a:schemeClr val="accent2"/>
              </a:solidFill>
              <a:latin typeface="+mj-ea"/>
              <a:ea typeface="+mj-ea"/>
            </a:endParaRPr>
          </a:p>
        </p:txBody>
      </p:sp>
      <p:sp>
        <p:nvSpPr>
          <p:cNvPr id="26" name="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629672" y="4914582"/>
            <a:ext cx="756439" cy="753678"/>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3200">
                <a:solidFill>
                  <a:schemeClr val="accent2"/>
                </a:solidFill>
                <a:latin typeface="+mj-ea"/>
                <a:ea typeface="+mj-ea"/>
              </a:rPr>
              <a:t>3</a:t>
            </a:r>
            <a:endParaRPr lang="zh-CN" altLang="en-US" sz="3200" dirty="0">
              <a:solidFill>
                <a:schemeClr val="accent2"/>
              </a:solidFill>
              <a:latin typeface="+mj-ea"/>
              <a:ea typeface="+mj-ea"/>
            </a:endParaRPr>
          </a:p>
        </p:txBody>
      </p:sp>
      <p:sp>
        <p:nvSpPr>
          <p:cNvPr id="27" name="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268311" y="1858456"/>
            <a:ext cx="759201" cy="753679"/>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3200">
                <a:solidFill>
                  <a:schemeClr val="accent2"/>
                </a:solidFill>
                <a:latin typeface="+mj-ea"/>
                <a:ea typeface="+mj-ea"/>
              </a:rPr>
              <a:t>4</a:t>
            </a:r>
            <a:endParaRPr lang="zh-CN" altLang="en-US" sz="3200" dirty="0">
              <a:solidFill>
                <a:schemeClr val="accent2"/>
              </a:solidFill>
              <a:latin typeface="+mj-ea"/>
              <a:ea typeface="+mj-ea"/>
            </a:endParaRPr>
          </a:p>
        </p:txBody>
      </p:sp>
      <p:sp>
        <p:nvSpPr>
          <p:cNvPr id="28" name="2"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8013707" y="3371335"/>
            <a:ext cx="759201" cy="756439"/>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3200">
                <a:solidFill>
                  <a:schemeClr val="accent2"/>
                </a:solidFill>
                <a:latin typeface="+mj-ea"/>
                <a:ea typeface="+mj-ea"/>
              </a:rPr>
              <a:t>5</a:t>
            </a:r>
            <a:endParaRPr lang="zh-CN" altLang="en-US" sz="3200" dirty="0">
              <a:solidFill>
                <a:schemeClr val="accent2"/>
              </a:solidFill>
              <a:latin typeface="+mj-ea"/>
              <a:ea typeface="+mj-ea"/>
            </a:endParaRPr>
          </a:p>
        </p:txBody>
      </p:sp>
      <p:sp>
        <p:nvSpPr>
          <p:cNvPr id="29" name="1"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505734" y="4914582"/>
            <a:ext cx="756439" cy="753678"/>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3200">
                <a:solidFill>
                  <a:schemeClr val="accent2"/>
                </a:solidFill>
                <a:latin typeface="+mj-ea"/>
                <a:ea typeface="+mj-ea"/>
              </a:rPr>
              <a:t>6</a:t>
            </a:r>
            <a:endParaRPr lang="zh-CN" altLang="en-US" sz="3200" dirty="0">
              <a:solidFill>
                <a:schemeClr val="accent2"/>
              </a:solidFill>
              <a:latin typeface="+mj-ea"/>
              <a:ea typeface="+mj-ea"/>
            </a:endParaRPr>
          </a:p>
        </p:txBody>
      </p:sp>
      <p:sp>
        <p:nvSpPr>
          <p:cNvPr id="50" name="椭圆 49"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4225531" y="2159674"/>
            <a:ext cx="3467933" cy="3467933"/>
          </a:xfrm>
          <a:prstGeom prst="ellipse">
            <a:avLst/>
          </a:prstGeom>
          <a:blipFill dpi="0" rotWithShape="1">
            <a:blip r:embed="rId1">
              <a:extLst>
                <a:ext uri="{BEBA8EAE-BF5A-486C-A8C5-ECC9F3942E4B}">
                  <a14:imgProps xmlns:a14="http://schemas.microsoft.com/office/drawing/2010/main">
                    <a14:imgLayer r:embed="rId2">
                      <a14:imgEffect>
                        <a14:brightnessContrast bright="-40000" contrast="-20000"/>
                      </a14:imgEffect>
                    </a14:imgLayer>
                  </a14:imgProps>
                </a:ext>
              </a:extLst>
            </a:blip>
            <a:stretch>
              <a:fillRect/>
            </a:stretch>
          </a:blipFill>
          <a:ln>
            <a:no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Helvetica" panose="020B0604020202020204" pitchFamily="34" charset="0"/>
              <a:cs typeface="Helvetica" panose="020B0604020202020204" pitchFamily="34" charset="0"/>
            </a:endParaRPr>
          </a:p>
        </p:txBody>
      </p:sp>
      <p:sp>
        <p:nvSpPr>
          <p:cNvPr id="51" name="TextBox 19"/>
          <p:cNvSpPr txBox="1"/>
          <p:nvPr/>
        </p:nvSpPr>
        <p:spPr>
          <a:xfrm>
            <a:off x="1408275" y="2034803"/>
            <a:ext cx="2395545" cy="830997"/>
          </a:xfrm>
          <a:prstGeom prst="rect">
            <a:avLst/>
          </a:prstGeom>
          <a:noFill/>
        </p:spPr>
        <p:txBody>
          <a:bodyPr wrap="square" rtlCol="0">
            <a:spAutoFit/>
          </a:bodyPr>
          <a:lstStyle/>
          <a:p>
            <a:pPr algn="r"/>
            <a:r>
              <a:rPr lang="zh-CN" altLang="en-US" sz="2400" dirty="0">
                <a:solidFill>
                  <a:schemeClr val="accent1"/>
                </a:solidFill>
                <a:latin typeface="+mj-ea"/>
                <a:ea typeface="+mj-ea"/>
              </a:rPr>
              <a:t>系统的舍弃（</a:t>
            </a:r>
            <a:r>
              <a:rPr lang="en-US" altLang="zh-CN" sz="2400" dirty="0">
                <a:solidFill>
                  <a:schemeClr val="accent1"/>
                </a:solidFill>
                <a:latin typeface="+mj-ea"/>
                <a:ea typeface="+mj-ea"/>
              </a:rPr>
              <a:t>ABC</a:t>
            </a:r>
            <a:r>
              <a:rPr lang="zh-CN" altLang="en-US" sz="2400" dirty="0">
                <a:solidFill>
                  <a:schemeClr val="accent1"/>
                </a:solidFill>
                <a:latin typeface="+mj-ea"/>
                <a:ea typeface="+mj-ea"/>
              </a:rPr>
              <a:t>分析） </a:t>
            </a:r>
            <a:endParaRPr lang="zh-CN" altLang="en-US" sz="2400" dirty="0">
              <a:solidFill>
                <a:schemeClr val="accent1"/>
              </a:solidFill>
              <a:latin typeface="+mj-ea"/>
              <a:ea typeface="+mj-ea"/>
            </a:endParaRPr>
          </a:p>
        </p:txBody>
      </p:sp>
      <p:sp>
        <p:nvSpPr>
          <p:cNvPr id="52" name="TextBox 21"/>
          <p:cNvSpPr txBox="1"/>
          <p:nvPr/>
        </p:nvSpPr>
        <p:spPr>
          <a:xfrm>
            <a:off x="8185895" y="2028795"/>
            <a:ext cx="2395545" cy="461665"/>
          </a:xfrm>
          <a:prstGeom prst="rect">
            <a:avLst/>
          </a:prstGeom>
          <a:noFill/>
        </p:spPr>
        <p:txBody>
          <a:bodyPr wrap="square" rtlCol="0">
            <a:spAutoFit/>
          </a:bodyPr>
          <a:lstStyle/>
          <a:p>
            <a:r>
              <a:rPr lang="zh-CN" altLang="en-US" sz="2400" dirty="0">
                <a:solidFill>
                  <a:schemeClr val="accent1"/>
                </a:solidFill>
                <a:latin typeface="+mj-ea"/>
                <a:ea typeface="+mj-ea"/>
              </a:rPr>
              <a:t>报告系统 </a:t>
            </a:r>
            <a:endParaRPr lang="zh-CN" altLang="en-US" sz="2400" dirty="0">
              <a:solidFill>
                <a:schemeClr val="accent1"/>
              </a:solidFill>
              <a:latin typeface="+mj-ea"/>
              <a:ea typeface="+mj-ea"/>
            </a:endParaRPr>
          </a:p>
        </p:txBody>
      </p:sp>
      <p:sp>
        <p:nvSpPr>
          <p:cNvPr id="53" name="TextBox 23"/>
          <p:cNvSpPr txBox="1"/>
          <p:nvPr/>
        </p:nvSpPr>
        <p:spPr>
          <a:xfrm>
            <a:off x="8712172" y="3512465"/>
            <a:ext cx="2395545" cy="461665"/>
          </a:xfrm>
          <a:prstGeom prst="rect">
            <a:avLst/>
          </a:prstGeom>
          <a:noFill/>
        </p:spPr>
        <p:txBody>
          <a:bodyPr wrap="square" rtlCol="0">
            <a:spAutoFit/>
          </a:bodyPr>
          <a:lstStyle/>
          <a:p>
            <a:r>
              <a:rPr lang="zh-CN" altLang="en-US" sz="2400" dirty="0">
                <a:solidFill>
                  <a:schemeClr val="accent1"/>
                </a:solidFill>
                <a:latin typeface="+mj-ea"/>
                <a:ea typeface="+mj-ea"/>
              </a:rPr>
              <a:t>人岗匹配</a:t>
            </a:r>
            <a:endParaRPr lang="zh-CN" altLang="en-US" sz="2400" dirty="0">
              <a:solidFill>
                <a:schemeClr val="accent1"/>
              </a:solidFill>
              <a:latin typeface="+mj-ea"/>
              <a:ea typeface="+mj-ea"/>
            </a:endParaRPr>
          </a:p>
        </p:txBody>
      </p:sp>
      <p:sp>
        <p:nvSpPr>
          <p:cNvPr id="54" name="TextBox 25"/>
          <p:cNvSpPr txBox="1"/>
          <p:nvPr/>
        </p:nvSpPr>
        <p:spPr>
          <a:xfrm>
            <a:off x="8417541" y="5055171"/>
            <a:ext cx="2395545" cy="461665"/>
          </a:xfrm>
          <a:prstGeom prst="rect">
            <a:avLst/>
          </a:prstGeom>
          <a:noFill/>
        </p:spPr>
        <p:txBody>
          <a:bodyPr wrap="square" rtlCol="0">
            <a:spAutoFit/>
          </a:bodyPr>
          <a:lstStyle/>
          <a:p>
            <a:r>
              <a:rPr lang="zh-CN" altLang="en-US" sz="2400" dirty="0">
                <a:solidFill>
                  <a:schemeClr val="accent1"/>
                </a:solidFill>
                <a:latin typeface="+mj-ea"/>
                <a:ea typeface="+mj-ea"/>
              </a:rPr>
              <a:t>业绩评估</a:t>
            </a:r>
            <a:endParaRPr lang="zh-CN" altLang="en-US" sz="2400" dirty="0">
              <a:solidFill>
                <a:schemeClr val="accent1"/>
              </a:solidFill>
              <a:latin typeface="+mj-ea"/>
              <a:ea typeface="+mj-ea"/>
            </a:endParaRPr>
          </a:p>
        </p:txBody>
      </p:sp>
      <p:sp>
        <p:nvSpPr>
          <p:cNvPr id="55" name="TextBox 27"/>
          <p:cNvSpPr txBox="1"/>
          <p:nvPr/>
        </p:nvSpPr>
        <p:spPr>
          <a:xfrm>
            <a:off x="1142094" y="5061212"/>
            <a:ext cx="2395545" cy="461665"/>
          </a:xfrm>
          <a:prstGeom prst="rect">
            <a:avLst/>
          </a:prstGeom>
          <a:noFill/>
        </p:spPr>
        <p:txBody>
          <a:bodyPr wrap="square" rtlCol="0">
            <a:spAutoFit/>
          </a:bodyPr>
          <a:lstStyle/>
          <a:p>
            <a:pPr algn="r"/>
            <a:r>
              <a:rPr lang="zh-CN" altLang="en-US" sz="2400" dirty="0">
                <a:solidFill>
                  <a:schemeClr val="accent1"/>
                </a:solidFill>
                <a:latin typeface="+mj-ea"/>
                <a:ea typeface="+mj-ea"/>
              </a:rPr>
              <a:t>有效会议</a:t>
            </a:r>
            <a:endParaRPr lang="zh-CN" altLang="en-US" sz="2400" dirty="0">
              <a:solidFill>
                <a:schemeClr val="accent1"/>
              </a:solidFill>
              <a:latin typeface="+mj-ea"/>
              <a:ea typeface="+mj-ea"/>
            </a:endParaRPr>
          </a:p>
        </p:txBody>
      </p:sp>
      <p:sp>
        <p:nvSpPr>
          <p:cNvPr id="56" name="TextBox 29"/>
          <p:cNvSpPr txBox="1"/>
          <p:nvPr/>
        </p:nvSpPr>
        <p:spPr>
          <a:xfrm>
            <a:off x="697781" y="3512465"/>
            <a:ext cx="2395545" cy="461665"/>
          </a:xfrm>
          <a:prstGeom prst="rect">
            <a:avLst/>
          </a:prstGeom>
          <a:noFill/>
        </p:spPr>
        <p:txBody>
          <a:bodyPr wrap="square" rtlCol="0">
            <a:spAutoFit/>
          </a:bodyPr>
          <a:lstStyle/>
          <a:p>
            <a:pPr algn="r"/>
            <a:r>
              <a:rPr lang="zh-CN" altLang="en-US" sz="2400" dirty="0">
                <a:solidFill>
                  <a:schemeClr val="accent1"/>
                </a:solidFill>
                <a:latin typeface="+mj-ea"/>
                <a:ea typeface="+mj-ea"/>
              </a:rPr>
              <a:t>目标管理 </a:t>
            </a:r>
            <a:endParaRPr lang="zh-CN" altLang="en-US" sz="2400" dirty="0">
              <a:solidFill>
                <a:schemeClr val="accent1"/>
              </a:solidFill>
              <a:latin typeface="+mj-ea"/>
              <a:ea typeface="+mj-ea"/>
            </a:endParaRPr>
          </a:p>
        </p:txBody>
      </p:sp>
      <p:sp>
        <p:nvSpPr>
          <p:cNvPr id="57" name="矩形 56"/>
          <p:cNvSpPr/>
          <p:nvPr/>
        </p:nvSpPr>
        <p:spPr>
          <a:xfrm>
            <a:off x="4748500" y="3167890"/>
            <a:ext cx="2357993" cy="1569660"/>
          </a:xfrm>
          <a:prstGeom prst="rect">
            <a:avLst/>
          </a:prstGeom>
          <a:noFill/>
        </p:spPr>
        <p:txBody>
          <a:bodyPr wrap="square" rtlCol="0">
            <a:spAutoFit/>
          </a:bodyPr>
          <a:lstStyle/>
          <a:p>
            <a:pPr algn="ctr"/>
            <a:r>
              <a:rPr lang="en-US" altLang="zh-CN" sz="3200" b="1" dirty="0">
                <a:solidFill>
                  <a:schemeClr val="accent2"/>
                </a:solidFill>
                <a:latin typeface="微软雅黑 Light" panose="020B0502040204020203" pitchFamily="34" charset="-122"/>
                <a:ea typeface="微软雅黑 Light" panose="020B0502040204020203" pitchFamily="34" charset="-122"/>
                <a:cs typeface="+mn-ea"/>
              </a:rPr>
              <a:t>6</a:t>
            </a:r>
            <a:r>
              <a:rPr lang="zh-CN" altLang="en-US" sz="3200" b="1" dirty="0">
                <a:solidFill>
                  <a:schemeClr val="accent2"/>
                </a:solidFill>
                <a:latin typeface="微软雅黑 Light" panose="020B0502040204020203" pitchFamily="34" charset="-122"/>
                <a:ea typeface="微软雅黑 Light" panose="020B0502040204020203" pitchFamily="34" charset="-122"/>
                <a:cs typeface="+mn-ea"/>
              </a:rPr>
              <a:t>种</a:t>
            </a:r>
            <a:endParaRPr lang="en-US" altLang="zh-CN" sz="3200" b="1" dirty="0">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sz="3200" b="1" dirty="0">
                <a:solidFill>
                  <a:schemeClr val="accent2"/>
                </a:solidFill>
                <a:latin typeface="微软雅黑 Light" panose="020B0502040204020203" pitchFamily="34" charset="-122"/>
                <a:ea typeface="微软雅黑 Light" panose="020B0502040204020203" pitchFamily="34" charset="-122"/>
                <a:cs typeface="+mn-ea"/>
              </a:rPr>
              <a:t>有效的管理工具</a:t>
            </a:r>
            <a:endParaRPr lang="zh-CN" altLang="en-US" sz="3200" b="1" dirty="0">
              <a:solidFill>
                <a:schemeClr val="accent2"/>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5011">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06" y="4943"/>
            <a:ext cx="12193057" cy="3596952"/>
          </a:xfrm>
          <a:prstGeom prst="rect">
            <a:avLst/>
          </a:prstGeom>
        </p:spPr>
      </p:pic>
      <p:sp>
        <p:nvSpPr>
          <p:cNvPr id="20" name="矩形 19"/>
          <p:cNvSpPr/>
          <p:nvPr/>
        </p:nvSpPr>
        <p:spPr bwMode="auto">
          <a:xfrm>
            <a:off x="1674677" y="1916832"/>
            <a:ext cx="8925144" cy="3672408"/>
          </a:xfrm>
          <a:prstGeom prst="rect">
            <a:avLst/>
          </a:prstGeom>
          <a:solidFill>
            <a:schemeClr val="bg1"/>
          </a:solidFill>
          <a:ln w="7938"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5D7F"/>
              </a:solidFill>
              <a:effectLst/>
              <a:uLnTx/>
              <a:uFillTx/>
              <a:latin typeface="Arial" panose="020B0604020202020204" pitchFamily="34" charset="0"/>
              <a:ea typeface="宋体" panose="02010600030101010101" pitchFamily="2" charset="-122"/>
              <a:cs typeface="+mn-cs"/>
            </a:endParaRPr>
          </a:p>
        </p:txBody>
      </p:sp>
      <p:sp>
        <p:nvSpPr>
          <p:cNvPr id="21" name="文本框 19"/>
          <p:cNvSpPr txBox="1">
            <a:spLocks noChangeArrowheads="1"/>
          </p:cNvSpPr>
          <p:nvPr>
            <p:custDataLst>
              <p:tags r:id="rId2"/>
            </p:custDataLst>
          </p:nvPr>
        </p:nvSpPr>
        <p:spPr bwMode="auto">
          <a:xfrm>
            <a:off x="4460103" y="2607605"/>
            <a:ext cx="5525040"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4800">
                <a:solidFill>
                  <a:srgbClr val="FFFFFF"/>
                </a:solidFill>
                <a:latin typeface="微软雅黑" panose="020B0503020204020204" pitchFamily="34" charset="-122"/>
                <a:ea typeface="微软雅黑" panose="020B0503020204020204" pitchFamily="34" charset="-122"/>
              </a:rPr>
              <a:t>提升执行力</a:t>
            </a:r>
            <a:endParaRPr lang="zh-CN" altLang="en-US" sz="480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947921" y="2748143"/>
            <a:ext cx="925254"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1"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2</a:t>
            </a:r>
            <a:endParaRPr kumimoji="0" lang="zh-CN" altLang="en-US" sz="11500" b="1"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sp>
        <p:nvSpPr>
          <p:cNvPr id="23" name="Freeform 21"/>
          <p:cNvSpPr>
            <a:spLocks noEditPoints="1"/>
          </p:cNvSpPr>
          <p:nvPr/>
        </p:nvSpPr>
        <p:spPr bwMode="auto">
          <a:xfrm>
            <a:off x="4524499" y="349055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4" name="Freeform 21"/>
          <p:cNvSpPr>
            <a:spLocks noEditPoints="1"/>
          </p:cNvSpPr>
          <p:nvPr/>
        </p:nvSpPr>
        <p:spPr bwMode="auto">
          <a:xfrm>
            <a:off x="7243519" y="349055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5" name="Freeform 21"/>
          <p:cNvSpPr>
            <a:spLocks noEditPoints="1"/>
          </p:cNvSpPr>
          <p:nvPr/>
        </p:nvSpPr>
        <p:spPr bwMode="auto">
          <a:xfrm>
            <a:off x="4524499" y="389023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6" name="Freeform 21"/>
          <p:cNvSpPr>
            <a:spLocks noEditPoints="1"/>
          </p:cNvSpPr>
          <p:nvPr/>
        </p:nvSpPr>
        <p:spPr bwMode="auto">
          <a:xfrm>
            <a:off x="7243474" y="389023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7" name="TextBox 9"/>
          <p:cNvSpPr txBox="1"/>
          <p:nvPr/>
        </p:nvSpPr>
        <p:spPr>
          <a:xfrm>
            <a:off x="4744017" y="3416304"/>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什么是执行力</a:t>
            </a:r>
            <a:r>
              <a:rPr lang="en-US" altLang="zh-CN" sz="1600">
                <a:solidFill>
                  <a:srgbClr val="FFFFFF"/>
                </a:solidFill>
              </a:rPr>
              <a:t>?</a:t>
            </a:r>
            <a:endParaRPr lang="en-US" altLang="zh-CN" sz="1600">
              <a:solidFill>
                <a:srgbClr val="FFFFFF"/>
              </a:solidFill>
            </a:endParaRPr>
          </a:p>
        </p:txBody>
      </p:sp>
      <p:sp>
        <p:nvSpPr>
          <p:cNvPr id="28" name="TextBox 10"/>
          <p:cNvSpPr txBox="1"/>
          <p:nvPr/>
        </p:nvSpPr>
        <p:spPr>
          <a:xfrm>
            <a:off x="4744016" y="3825870"/>
            <a:ext cx="2434477"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执行力不强的表现和原因</a:t>
            </a:r>
            <a:endParaRPr lang="zh-CN" altLang="en-US" sz="1600">
              <a:solidFill>
                <a:srgbClr val="FFFFFF"/>
              </a:solidFill>
            </a:endParaRPr>
          </a:p>
        </p:txBody>
      </p:sp>
      <p:sp>
        <p:nvSpPr>
          <p:cNvPr id="29" name="TextBox 13"/>
          <p:cNvSpPr txBox="1"/>
          <p:nvPr/>
        </p:nvSpPr>
        <p:spPr>
          <a:xfrm>
            <a:off x="7438792" y="3416304"/>
            <a:ext cx="20054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执行力的三个层次</a:t>
            </a:r>
            <a:endParaRPr lang="zh-CN" altLang="en-US" sz="1600">
              <a:solidFill>
                <a:srgbClr val="FFFFFF"/>
              </a:solidFill>
            </a:endParaRPr>
          </a:p>
        </p:txBody>
      </p:sp>
      <p:sp>
        <p:nvSpPr>
          <p:cNvPr id="30" name="TextBox 14"/>
          <p:cNvSpPr txBox="1"/>
          <p:nvPr/>
        </p:nvSpPr>
        <p:spPr>
          <a:xfrm>
            <a:off x="7438792" y="3825870"/>
            <a:ext cx="185564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执行力提升的措施</a:t>
            </a:r>
            <a:endParaRPr lang="zh-CN" altLang="en-US" sz="1600">
              <a:solidFill>
                <a:srgbClr val="FFFFFF"/>
              </a:solidFill>
            </a:endParaRPr>
          </a:p>
        </p:txBody>
      </p:sp>
      <p:sp>
        <p:nvSpPr>
          <p:cNvPr id="31" name="TextBox 10"/>
          <p:cNvSpPr txBox="1"/>
          <p:nvPr/>
        </p:nvSpPr>
        <p:spPr>
          <a:xfrm>
            <a:off x="4680894" y="4228790"/>
            <a:ext cx="2225232"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执行力文化</a:t>
            </a:r>
            <a:endParaRPr lang="zh-CN" altLang="en-US" sz="1600">
              <a:solidFill>
                <a:srgbClr val="FFFFFF"/>
              </a:solidFill>
            </a:endParaRPr>
          </a:p>
        </p:txBody>
      </p:sp>
      <p:sp>
        <p:nvSpPr>
          <p:cNvPr id="32" name="Freeform 21"/>
          <p:cNvSpPr>
            <a:spLocks noEditPoints="1"/>
          </p:cNvSpPr>
          <p:nvPr/>
        </p:nvSpPr>
        <p:spPr bwMode="auto">
          <a:xfrm>
            <a:off x="4523431" y="4303043"/>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cxnSp>
        <p:nvCxnSpPr>
          <p:cNvPr id="35" name="直接连接符 34"/>
          <p:cNvCxnSpPr/>
          <p:nvPr/>
        </p:nvCxnSpPr>
        <p:spPr bwMode="auto">
          <a:xfrm>
            <a:off x="4098994" y="2591732"/>
            <a:ext cx="0" cy="2112616"/>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9"/>
          <p:cNvSpPr txBox="1"/>
          <p:nvPr/>
        </p:nvSpPr>
        <p:spPr>
          <a:xfrm>
            <a:off x="1861029" y="3764314"/>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p:transition spd="slow" advTm="6803">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50846" y="4215521"/>
            <a:ext cx="2035858" cy="2035856"/>
            <a:chOff x="3850846" y="4215521"/>
            <a:chExt cx="2035858" cy="2035856"/>
          </a:xfrm>
        </p:grpSpPr>
        <p:sp>
          <p:nvSpPr>
            <p:cNvPr id="28" name="椭圆 27"/>
            <p:cNvSpPr/>
            <p:nvPr/>
          </p:nvSpPr>
          <p:spPr bwMode="auto">
            <a:xfrm>
              <a:off x="3850846" y="4215521"/>
              <a:ext cx="2035858" cy="2035856"/>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4" name="矩形 53"/>
            <p:cNvSpPr/>
            <p:nvPr/>
          </p:nvSpPr>
          <p:spPr>
            <a:xfrm>
              <a:off x="3905625" y="5059531"/>
              <a:ext cx="1415772" cy="461665"/>
            </a:xfrm>
            <a:prstGeom prst="rect">
              <a:avLst/>
            </a:prstGeom>
          </p:spPr>
          <p:txBody>
            <a:bodyPr wrap="none">
              <a:spAutoFit/>
            </a:bodyPr>
            <a:lstStyle/>
            <a:p>
              <a:r>
                <a:rPr lang="zh-CN" altLang="en-US" sz="2400" b="1">
                  <a:solidFill>
                    <a:schemeClr val="accent2"/>
                  </a:solidFill>
                  <a:latin typeface="+mn-ea"/>
                  <a:ea typeface="+mn-ea"/>
                </a:rPr>
                <a:t>战略流程</a:t>
              </a:r>
              <a:endParaRPr lang="zh-CN" altLang="en-US" sz="2400" b="1">
                <a:solidFill>
                  <a:schemeClr val="accent2"/>
                </a:solidFill>
                <a:latin typeface="+mn-ea"/>
                <a:ea typeface="+mn-ea"/>
              </a:endParaRPr>
            </a:p>
          </p:txBody>
        </p:sp>
      </p:grpSp>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3.1 </a:t>
            </a:r>
            <a:r>
              <a:rPr lang="zh-CN" altLang="en-US" sz="2200">
                <a:solidFill>
                  <a:schemeClr val="accent1"/>
                </a:solidFill>
                <a:ea typeface="微软雅黑" panose="020B0503020204020204" pitchFamily="34" charset="-122"/>
                <a:cs typeface="+mn-ea"/>
                <a:sym typeface="Arial" panose="020B0604020202020204" pitchFamily="34" charset="0"/>
              </a:rPr>
              <a:t>什么是执行力</a:t>
            </a:r>
            <a:r>
              <a:rPr lang="en-US" altLang="zh-CN" sz="2200">
                <a:solidFill>
                  <a:schemeClr val="accent1"/>
                </a:solidFill>
                <a:ea typeface="微软雅黑" panose="020B0503020204020204" pitchFamily="34" charset="-122"/>
                <a:cs typeface="+mn-ea"/>
                <a:sym typeface="Arial" panose="020B0604020202020204" pitchFamily="34" charset="0"/>
              </a:rPr>
              <a:t>?</a:t>
            </a:r>
            <a:endParaRPr lang="en-US" altLang="zh-CN"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21"/>
          <p:cNvSpPr/>
          <p:nvPr/>
        </p:nvSpPr>
        <p:spPr bwMode="auto">
          <a:xfrm>
            <a:off x="1489869" y="1590112"/>
            <a:ext cx="9831399" cy="846452"/>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文本框 24"/>
          <p:cNvSpPr txBox="1">
            <a:spLocks noChangeArrowheads="1"/>
          </p:cNvSpPr>
          <p:nvPr/>
        </p:nvSpPr>
        <p:spPr bwMode="auto">
          <a:xfrm>
            <a:off x="1975600" y="1719407"/>
            <a:ext cx="9202783" cy="646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lnSpc>
                <a:spcPct val="150000"/>
              </a:lnSpc>
              <a:defRPr>
                <a:solidFill>
                  <a:schemeClr val="accent1"/>
                </a:solidFill>
                <a:latin typeface="+mj-ea"/>
                <a:ea typeface="+mj-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nSpc>
                <a:spcPct val="100000"/>
              </a:lnSpc>
            </a:pPr>
            <a:r>
              <a:rPr lang="zh-CN" altLang="en-US"/>
              <a:t>执行力是指每一单个的人把上级的命令和想法变成行动，把行动变成结果，从而保质保量完成任务的能力。</a:t>
            </a:r>
            <a:endParaRPr lang="zh-CN" altLang="en-US"/>
          </a:p>
        </p:txBody>
      </p:sp>
      <p:sp>
        <p:nvSpPr>
          <p:cNvPr id="26" name="文本框 25616"/>
          <p:cNvSpPr txBox="1">
            <a:spLocks noChangeArrowheads="1"/>
          </p:cNvSpPr>
          <p:nvPr/>
        </p:nvSpPr>
        <p:spPr bwMode="auto">
          <a:xfrm>
            <a:off x="827685" y="2974544"/>
            <a:ext cx="2857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1800" b="1">
                <a:solidFill>
                  <a:schemeClr val="accent1"/>
                </a:solidFill>
                <a:latin typeface="微软雅黑" panose="020B0503020204020204" pitchFamily="34" charset="-122"/>
                <a:ea typeface="微软雅黑" panose="020B0503020204020204" pitchFamily="34" charset="-122"/>
              </a:rPr>
              <a:t>执行力的三个核心</a:t>
            </a:r>
            <a:endParaRPr lang="zh-CN" altLang="en-US" sz="1800" b="1">
              <a:solidFill>
                <a:schemeClr val="accent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765545" y="1590112"/>
            <a:ext cx="1210056" cy="846452"/>
            <a:chOff x="765545" y="1590112"/>
            <a:chExt cx="1210056" cy="846452"/>
          </a:xfrm>
        </p:grpSpPr>
        <p:sp>
          <p:nvSpPr>
            <p:cNvPr id="23" name="箭头: 五边形 22"/>
            <p:cNvSpPr/>
            <p:nvPr/>
          </p:nvSpPr>
          <p:spPr bwMode="auto">
            <a:xfrm>
              <a:off x="765545" y="1590112"/>
              <a:ext cx="1210056" cy="846452"/>
            </a:xfrm>
            <a:prstGeom prst="homePlate">
              <a:avLst>
                <a:gd name="adj" fmla="val 22689"/>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7" name="矩形 26"/>
            <p:cNvSpPr/>
            <p:nvPr/>
          </p:nvSpPr>
          <p:spPr>
            <a:xfrm>
              <a:off x="827685" y="1836641"/>
              <a:ext cx="1022379" cy="4001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b="1">
                  <a:solidFill>
                    <a:schemeClr val="accent2"/>
                  </a:solidFill>
                  <a:latin typeface="+mj-ea"/>
                  <a:ea typeface="+mj-ea"/>
                </a:rPr>
                <a:t>执行力</a:t>
              </a:r>
              <a:endParaRPr lang="zh-CN" altLang="en-US" sz="2000" b="1">
                <a:solidFill>
                  <a:schemeClr val="accent2"/>
                </a:solidFill>
                <a:latin typeface="+mj-ea"/>
                <a:ea typeface="+mj-ea"/>
              </a:endParaRPr>
            </a:p>
          </p:txBody>
        </p:sp>
      </p:grpSp>
      <p:grpSp>
        <p:nvGrpSpPr>
          <p:cNvPr id="4" name="组合 3"/>
          <p:cNvGrpSpPr/>
          <p:nvPr/>
        </p:nvGrpSpPr>
        <p:grpSpPr>
          <a:xfrm>
            <a:off x="4845998" y="3247344"/>
            <a:ext cx="2035858" cy="2035856"/>
            <a:chOff x="4845998" y="3247344"/>
            <a:chExt cx="2035858" cy="2035856"/>
          </a:xfrm>
        </p:grpSpPr>
        <p:sp>
          <p:nvSpPr>
            <p:cNvPr id="29" name="椭圆 28"/>
            <p:cNvSpPr/>
            <p:nvPr/>
          </p:nvSpPr>
          <p:spPr bwMode="auto">
            <a:xfrm>
              <a:off x="4845998" y="3247344"/>
              <a:ext cx="2035858" cy="203585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1" name="矩形 50"/>
            <p:cNvSpPr/>
            <p:nvPr/>
          </p:nvSpPr>
          <p:spPr>
            <a:xfrm>
              <a:off x="5161219" y="3776641"/>
              <a:ext cx="1415772" cy="461665"/>
            </a:xfrm>
            <a:prstGeom prst="rect">
              <a:avLst/>
            </a:prstGeom>
          </p:spPr>
          <p:txBody>
            <a:bodyPr wrap="none">
              <a:spAutoFit/>
            </a:bodyPr>
            <a:lstStyle/>
            <a:p>
              <a:r>
                <a:rPr lang="zh-CN" altLang="en-US" sz="2400" b="1">
                  <a:solidFill>
                    <a:schemeClr val="accent2"/>
                  </a:solidFill>
                  <a:latin typeface="+mn-ea"/>
                  <a:ea typeface="+mn-ea"/>
                </a:rPr>
                <a:t>人员流程</a:t>
              </a:r>
              <a:endParaRPr lang="zh-CN" altLang="en-US" sz="2400" b="1">
                <a:solidFill>
                  <a:schemeClr val="accent2"/>
                </a:solidFill>
                <a:latin typeface="+mn-ea"/>
                <a:ea typeface="+mn-ea"/>
              </a:endParaRPr>
            </a:p>
          </p:txBody>
        </p:sp>
      </p:grpSp>
      <p:sp>
        <p:nvSpPr>
          <p:cNvPr id="52" name="矩形 51"/>
          <p:cNvSpPr/>
          <p:nvPr/>
        </p:nvSpPr>
        <p:spPr>
          <a:xfrm>
            <a:off x="1342386" y="4762409"/>
            <a:ext cx="2586761" cy="646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a:solidFill>
                  <a:schemeClr val="accent1"/>
                </a:solidFill>
                <a:latin typeface="+mj-ea"/>
                <a:ea typeface="+mj-ea"/>
              </a:rPr>
              <a:t>做正确的事。根据市场变化制定战略。</a:t>
            </a:r>
            <a:endParaRPr lang="zh-CN" altLang="en-US">
              <a:solidFill>
                <a:schemeClr val="accent1"/>
              </a:solidFill>
              <a:latin typeface="+mj-ea"/>
              <a:ea typeface="+mj-ea"/>
            </a:endParaRPr>
          </a:p>
        </p:txBody>
      </p:sp>
      <p:grpSp>
        <p:nvGrpSpPr>
          <p:cNvPr id="5" name="组合 4"/>
          <p:cNvGrpSpPr/>
          <p:nvPr/>
        </p:nvGrpSpPr>
        <p:grpSpPr>
          <a:xfrm>
            <a:off x="5306293" y="4528998"/>
            <a:ext cx="2159032" cy="2159030"/>
            <a:chOff x="5306293" y="4528998"/>
            <a:chExt cx="2159032" cy="2159030"/>
          </a:xfrm>
        </p:grpSpPr>
        <p:sp>
          <p:nvSpPr>
            <p:cNvPr id="50" name="椭圆 49"/>
            <p:cNvSpPr/>
            <p:nvPr/>
          </p:nvSpPr>
          <p:spPr bwMode="auto">
            <a:xfrm>
              <a:off x="5306293" y="4528998"/>
              <a:ext cx="2159032" cy="215903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3" name="矩形 52"/>
            <p:cNvSpPr/>
            <p:nvPr/>
          </p:nvSpPr>
          <p:spPr>
            <a:xfrm>
              <a:off x="5720778" y="5455315"/>
              <a:ext cx="1415772" cy="461665"/>
            </a:xfrm>
            <a:prstGeom prst="rect">
              <a:avLst/>
            </a:prstGeom>
          </p:spPr>
          <p:txBody>
            <a:bodyPr wrap="none">
              <a:spAutoFit/>
            </a:bodyPr>
            <a:lstStyle/>
            <a:p>
              <a:r>
                <a:rPr lang="zh-CN" altLang="en-US" sz="2400" b="1">
                  <a:solidFill>
                    <a:schemeClr val="accent2"/>
                  </a:solidFill>
                  <a:latin typeface="+mn-ea"/>
                  <a:ea typeface="+mn-ea"/>
                </a:rPr>
                <a:t>运营流程</a:t>
              </a:r>
              <a:endParaRPr lang="zh-CN" altLang="en-US" sz="2400" b="1">
                <a:solidFill>
                  <a:schemeClr val="accent2"/>
                </a:solidFill>
                <a:latin typeface="+mn-ea"/>
                <a:ea typeface="+mn-ea"/>
              </a:endParaRPr>
            </a:p>
          </p:txBody>
        </p:sp>
      </p:grpSp>
      <p:sp>
        <p:nvSpPr>
          <p:cNvPr id="55" name="矩形 54"/>
          <p:cNvSpPr/>
          <p:nvPr/>
        </p:nvSpPr>
        <p:spPr>
          <a:xfrm>
            <a:off x="6886333" y="3561406"/>
            <a:ext cx="3416320"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a:solidFill>
                  <a:schemeClr val="accent1"/>
                </a:solidFill>
                <a:latin typeface="+mj-ea"/>
                <a:ea typeface="+mj-ea"/>
              </a:rPr>
              <a:t>用正确的人，来实现战略目标。</a:t>
            </a:r>
            <a:endParaRPr lang="zh-CN" altLang="en-US">
              <a:solidFill>
                <a:schemeClr val="accent1"/>
              </a:solidFill>
              <a:latin typeface="+mj-ea"/>
              <a:ea typeface="+mj-ea"/>
            </a:endParaRPr>
          </a:p>
        </p:txBody>
      </p:sp>
      <p:sp>
        <p:nvSpPr>
          <p:cNvPr id="56" name="矩形 55"/>
          <p:cNvSpPr/>
          <p:nvPr/>
        </p:nvSpPr>
        <p:spPr>
          <a:xfrm>
            <a:off x="7636960" y="5567627"/>
            <a:ext cx="3416320" cy="64633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a:solidFill>
                  <a:schemeClr val="accent1"/>
                </a:solidFill>
                <a:latin typeface="+mj-ea"/>
                <a:ea typeface="+mj-ea"/>
              </a:rPr>
              <a:t>把事做正确；将长期目标切割成阶段性目标。</a:t>
            </a:r>
            <a:endParaRPr lang="zh-CN" altLang="en-US">
              <a:solidFill>
                <a:schemeClr val="accent1"/>
              </a:solidFill>
              <a:latin typeface="+mj-ea"/>
              <a:ea typeface="+mj-ea"/>
            </a:endParaRPr>
          </a:p>
        </p:txBody>
      </p:sp>
    </p:spTree>
  </p:cSld>
  <p:clrMapOvr>
    <a:masterClrMapping/>
  </p:clrMapOvr>
  <p:transition spd="slow" advTm="7074">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3.2 </a:t>
            </a:r>
            <a:r>
              <a:rPr lang="zh-CN" altLang="en-US" sz="2200">
                <a:solidFill>
                  <a:schemeClr val="accent1"/>
                </a:solidFill>
                <a:ea typeface="微软雅黑" panose="020B0503020204020204" pitchFamily="34" charset="-122"/>
                <a:cs typeface="+mn-ea"/>
                <a:sym typeface="Arial" panose="020B0604020202020204" pitchFamily="34" charset="0"/>
              </a:rPr>
              <a:t>执行力的三个层次</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cxnSp>
        <p:nvCxnSpPr>
          <p:cNvPr id="23" name="直接连接符 22"/>
          <p:cNvCxnSpPr/>
          <p:nvPr/>
        </p:nvCxnSpPr>
        <p:spPr bwMode="auto">
          <a:xfrm>
            <a:off x="4733520" y="5587998"/>
            <a:ext cx="957411"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文本框 25"/>
          <p:cNvSpPr txBox="1"/>
          <p:nvPr/>
        </p:nvSpPr>
        <p:spPr>
          <a:xfrm>
            <a:off x="6264131" y="5228067"/>
            <a:ext cx="5004453" cy="923330"/>
          </a:xfrm>
          <a:prstGeom prst="rect">
            <a:avLst/>
          </a:prstGeom>
          <a:noFill/>
        </p:spPr>
        <p:txBody>
          <a:bodyPr wrap="square">
            <a:spAutoFit/>
          </a:bodyPr>
          <a:lstStyle>
            <a:defPPr>
              <a:defRPr lang="zh-CN"/>
            </a:defPPr>
            <a:lvl1pPr algn="just">
              <a:defRPr>
                <a:latin typeface="+mj-ea"/>
                <a:ea typeface="+mj-ea"/>
              </a:defRPr>
            </a:lvl1pPr>
          </a:lstStyle>
          <a:p>
            <a:r>
              <a:rPr lang="zh-CN" altLang="en-US">
                <a:solidFill>
                  <a:schemeClr val="accent1"/>
                </a:solidFill>
              </a:rPr>
              <a:t>基层懂得执行之术。熟练的业务知识，强烈的责任感，良好的协作意识，科学的时间管理方法是基层下属的执行之术。</a:t>
            </a:r>
            <a:endParaRPr lang="zh-CN" altLang="zh-CN" dirty="0">
              <a:solidFill>
                <a:schemeClr val="accent1"/>
              </a:solidFill>
            </a:endParaRPr>
          </a:p>
        </p:txBody>
      </p:sp>
      <p:sp>
        <p:nvSpPr>
          <p:cNvPr id="27" name="文本框 26"/>
          <p:cNvSpPr txBox="1"/>
          <p:nvPr/>
        </p:nvSpPr>
        <p:spPr>
          <a:xfrm>
            <a:off x="6310342" y="3188051"/>
            <a:ext cx="4976358" cy="1200329"/>
          </a:xfrm>
          <a:prstGeom prst="rect">
            <a:avLst/>
          </a:prstGeom>
          <a:noFill/>
        </p:spPr>
        <p:txBody>
          <a:bodyPr wrap="square">
            <a:spAutoFit/>
          </a:bodyPr>
          <a:lstStyle>
            <a:defPPr>
              <a:defRPr lang="zh-CN"/>
            </a:defPPr>
            <a:lvl1pPr algn="just">
              <a:defRPr>
                <a:latin typeface="+mj-ea"/>
                <a:ea typeface="+mj-ea"/>
              </a:defRPr>
            </a:lvl1pPr>
          </a:lstStyle>
          <a:p>
            <a:r>
              <a:rPr lang="zh-CN" altLang="en-US">
                <a:solidFill>
                  <a:schemeClr val="accent1"/>
                </a:solidFill>
              </a:rPr>
              <a:t>中层具备执行之法。要具备一定的组织、沟通、协调能力，又要具备快速、务实的工作作风。既要将高层的意图贯彻落实下去，又要带领自己的下属完成组织目标。</a:t>
            </a:r>
            <a:endParaRPr lang="zh-CN" altLang="en-US" dirty="0">
              <a:solidFill>
                <a:schemeClr val="accent1"/>
              </a:solidFill>
            </a:endParaRPr>
          </a:p>
        </p:txBody>
      </p:sp>
      <p:sp>
        <p:nvSpPr>
          <p:cNvPr id="28" name="文本框 27"/>
          <p:cNvSpPr txBox="1"/>
          <p:nvPr/>
        </p:nvSpPr>
        <p:spPr>
          <a:xfrm>
            <a:off x="6264131" y="1651987"/>
            <a:ext cx="5004454" cy="923330"/>
          </a:xfrm>
          <a:prstGeom prst="rect">
            <a:avLst/>
          </a:prstGeom>
          <a:noFill/>
        </p:spPr>
        <p:txBody>
          <a:bodyPr wrap="square">
            <a:spAutoFit/>
          </a:bodyPr>
          <a:lstStyle>
            <a:defPPr>
              <a:defRPr lang="zh-CN"/>
            </a:defPPr>
            <a:lvl1pPr algn="just">
              <a:defRPr>
                <a:latin typeface="+mj-ea"/>
                <a:ea typeface="+mj-ea"/>
              </a:defRPr>
            </a:lvl1pPr>
          </a:lstStyle>
          <a:p>
            <a:r>
              <a:rPr lang="zh-CN" altLang="en-US">
                <a:solidFill>
                  <a:schemeClr val="accent1"/>
                </a:solidFill>
              </a:rPr>
              <a:t>高层注重执行之道。挑选执行力强的中层干部，发现管理链中所出现的问题，推行执行力的不断提升。</a:t>
            </a:r>
            <a:endParaRPr lang="zh-CN" altLang="en-US">
              <a:solidFill>
                <a:schemeClr val="accent1"/>
              </a:solidFill>
            </a:endParaRPr>
          </a:p>
        </p:txBody>
      </p:sp>
      <p:sp>
        <p:nvSpPr>
          <p:cNvPr id="29" name="Oval 13"/>
          <p:cNvSpPr>
            <a:spLocks noChangeArrowheads="1"/>
          </p:cNvSpPr>
          <p:nvPr/>
        </p:nvSpPr>
        <p:spPr bwMode="auto">
          <a:xfrm>
            <a:off x="5810349" y="1728647"/>
            <a:ext cx="464656" cy="463398"/>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1</a:t>
            </a:r>
            <a:endParaRPr lang="zh-CN" altLang="en-US" sz="2000" dirty="0">
              <a:solidFill>
                <a:schemeClr val="accent2"/>
              </a:solidFill>
              <a:latin typeface="+mj-ea"/>
              <a:ea typeface="+mj-ea"/>
            </a:endParaRPr>
          </a:p>
        </p:txBody>
      </p:sp>
      <p:sp>
        <p:nvSpPr>
          <p:cNvPr id="50" name="Oval 13"/>
          <p:cNvSpPr>
            <a:spLocks noChangeArrowheads="1"/>
          </p:cNvSpPr>
          <p:nvPr/>
        </p:nvSpPr>
        <p:spPr bwMode="auto">
          <a:xfrm>
            <a:off x="5827973" y="3353306"/>
            <a:ext cx="464656" cy="463398"/>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dirty="0">
                <a:solidFill>
                  <a:schemeClr val="accent2"/>
                </a:solidFill>
                <a:latin typeface="+mj-ea"/>
                <a:ea typeface="+mj-ea"/>
              </a:rPr>
              <a:t>2</a:t>
            </a:r>
            <a:endParaRPr lang="zh-CN" altLang="en-US" sz="2000" dirty="0">
              <a:solidFill>
                <a:schemeClr val="accent2"/>
              </a:solidFill>
              <a:latin typeface="+mj-ea"/>
              <a:ea typeface="+mj-ea"/>
            </a:endParaRPr>
          </a:p>
        </p:txBody>
      </p:sp>
      <p:sp>
        <p:nvSpPr>
          <p:cNvPr id="51" name="Oval 13"/>
          <p:cNvSpPr>
            <a:spLocks noChangeArrowheads="1"/>
          </p:cNvSpPr>
          <p:nvPr/>
        </p:nvSpPr>
        <p:spPr bwMode="auto">
          <a:xfrm>
            <a:off x="5810349" y="5358055"/>
            <a:ext cx="464656" cy="463398"/>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3</a:t>
            </a:r>
            <a:endParaRPr lang="zh-CN" altLang="en-US" sz="2000" dirty="0">
              <a:solidFill>
                <a:schemeClr val="accent2"/>
              </a:solidFill>
              <a:latin typeface="+mj-ea"/>
              <a:ea typeface="+mj-ea"/>
            </a:endParaRPr>
          </a:p>
        </p:txBody>
      </p:sp>
      <p:sp>
        <p:nvSpPr>
          <p:cNvPr id="52" name="矩形 51"/>
          <p:cNvSpPr/>
          <p:nvPr/>
        </p:nvSpPr>
        <p:spPr>
          <a:xfrm>
            <a:off x="496590" y="5177516"/>
            <a:ext cx="4304034" cy="797633"/>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latin typeface="+mj-ea"/>
              <a:ea typeface="+mj-ea"/>
            </a:endParaRPr>
          </a:p>
        </p:txBody>
      </p:sp>
      <p:sp>
        <p:nvSpPr>
          <p:cNvPr id="53" name="矩形 52"/>
          <p:cNvSpPr/>
          <p:nvPr/>
        </p:nvSpPr>
        <p:spPr>
          <a:xfrm>
            <a:off x="1049067" y="4162795"/>
            <a:ext cx="3240310" cy="745807"/>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latin typeface="+mj-ea"/>
              <a:ea typeface="+mj-ea"/>
            </a:endParaRPr>
          </a:p>
        </p:txBody>
      </p:sp>
      <p:sp>
        <p:nvSpPr>
          <p:cNvPr id="54" name="矩形 53"/>
          <p:cNvSpPr/>
          <p:nvPr/>
        </p:nvSpPr>
        <p:spPr>
          <a:xfrm>
            <a:off x="1547943" y="3157727"/>
            <a:ext cx="2218046" cy="79658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latin typeface="+mj-ea"/>
              <a:ea typeface="+mj-ea"/>
            </a:endParaRPr>
          </a:p>
        </p:txBody>
      </p:sp>
      <p:sp>
        <p:nvSpPr>
          <p:cNvPr id="55" name="任意多边形 5"/>
          <p:cNvSpPr/>
          <p:nvPr/>
        </p:nvSpPr>
        <p:spPr>
          <a:xfrm>
            <a:off x="504950" y="4908601"/>
            <a:ext cx="4304034" cy="272276"/>
          </a:xfrm>
          <a:custGeom>
            <a:avLst/>
            <a:gdLst>
              <a:gd name="connsiteX0" fmla="*/ 1138 w 8800"/>
              <a:gd name="connsiteY0" fmla="*/ 0 h 405"/>
              <a:gd name="connsiteX1" fmla="*/ 7738 w 8800"/>
              <a:gd name="connsiteY1" fmla="*/ 0 h 405"/>
              <a:gd name="connsiteX2" fmla="*/ 8800 w 8800"/>
              <a:gd name="connsiteY2" fmla="*/ 405 h 405"/>
              <a:gd name="connsiteX3" fmla="*/ 0 w 8800"/>
              <a:gd name="connsiteY3" fmla="*/ 405 h 405"/>
              <a:gd name="connsiteX4" fmla="*/ 1138 w 8800"/>
              <a:gd name="connsiteY4" fmla="*/ 0 h 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0" h="405">
                <a:moveTo>
                  <a:pt x="1138" y="0"/>
                </a:moveTo>
                <a:lnTo>
                  <a:pt x="7738" y="0"/>
                </a:lnTo>
                <a:lnTo>
                  <a:pt x="8800" y="405"/>
                </a:lnTo>
                <a:lnTo>
                  <a:pt x="0" y="405"/>
                </a:lnTo>
                <a:lnTo>
                  <a:pt x="1138" y="0"/>
                </a:lnTo>
                <a:close/>
              </a:path>
            </a:pathLst>
          </a:cu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noProof="1">
              <a:solidFill>
                <a:srgbClr val="FFFFFF"/>
              </a:solidFill>
              <a:latin typeface="微软雅黑 Light" panose="020B0502040204020203" pitchFamily="34" charset="-122"/>
              <a:ea typeface="微软雅黑 Light" panose="020B0502040204020203" pitchFamily="34" charset="-122"/>
            </a:endParaRPr>
          </a:p>
        </p:txBody>
      </p:sp>
      <p:sp>
        <p:nvSpPr>
          <p:cNvPr id="56" name="任意多边形 6"/>
          <p:cNvSpPr/>
          <p:nvPr/>
        </p:nvSpPr>
        <p:spPr>
          <a:xfrm>
            <a:off x="1037094" y="3893880"/>
            <a:ext cx="3243922" cy="268915"/>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noProof="1">
              <a:solidFill>
                <a:srgbClr val="FFFFFF"/>
              </a:solidFill>
              <a:latin typeface="微软雅黑 Light" panose="020B0502040204020203" pitchFamily="34" charset="-122"/>
              <a:ea typeface="微软雅黑 Light" panose="020B0502040204020203" pitchFamily="34" charset="-122"/>
            </a:endParaRPr>
          </a:p>
        </p:txBody>
      </p:sp>
      <p:sp>
        <p:nvSpPr>
          <p:cNvPr id="57" name="右箭头 8"/>
          <p:cNvSpPr/>
          <p:nvPr/>
        </p:nvSpPr>
        <p:spPr>
          <a:xfrm rot="16200000">
            <a:off x="1946413" y="1116699"/>
            <a:ext cx="1437595" cy="2163026"/>
          </a:xfrm>
          <a:prstGeom prst="rightArrow">
            <a:avLst>
              <a:gd name="adj1" fmla="val 71174"/>
              <a:gd name="adj2" fmla="val 66350"/>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latin typeface="+mj-ea"/>
              <a:ea typeface="+mj-ea"/>
            </a:endParaRPr>
          </a:p>
        </p:txBody>
      </p:sp>
      <p:sp>
        <p:nvSpPr>
          <p:cNvPr id="58" name="任意多边形 9"/>
          <p:cNvSpPr/>
          <p:nvPr/>
        </p:nvSpPr>
        <p:spPr>
          <a:xfrm>
            <a:off x="1545984" y="2891954"/>
            <a:ext cx="2221937" cy="276647"/>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chemeClr val="accent1"/>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noProof="1">
              <a:solidFill>
                <a:schemeClr val="accent2"/>
              </a:solidFill>
              <a:latin typeface="+mj-ea"/>
              <a:ea typeface="+mj-ea"/>
            </a:endParaRPr>
          </a:p>
        </p:txBody>
      </p:sp>
      <p:sp>
        <p:nvSpPr>
          <p:cNvPr id="59" name="文本框 20"/>
          <p:cNvSpPr txBox="1">
            <a:spLocks noChangeArrowheads="1"/>
          </p:cNvSpPr>
          <p:nvPr/>
        </p:nvSpPr>
        <p:spPr bwMode="auto">
          <a:xfrm flipH="1">
            <a:off x="1689185" y="3409319"/>
            <a:ext cx="2014972" cy="3321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a:solidFill>
                  <a:schemeClr val="accent2"/>
                </a:solidFill>
              </a:rPr>
              <a:t>高层：执行之道</a:t>
            </a:r>
            <a:endParaRPr lang="zh-CN" altLang="zh-CN" dirty="0">
              <a:solidFill>
                <a:schemeClr val="accent2"/>
              </a:solidFill>
            </a:endParaRPr>
          </a:p>
        </p:txBody>
      </p:sp>
      <p:sp>
        <p:nvSpPr>
          <p:cNvPr id="60" name="文本框 20"/>
          <p:cNvSpPr txBox="1">
            <a:spLocks noChangeArrowheads="1"/>
          </p:cNvSpPr>
          <p:nvPr/>
        </p:nvSpPr>
        <p:spPr bwMode="auto">
          <a:xfrm flipH="1">
            <a:off x="1573944" y="4352240"/>
            <a:ext cx="2225952" cy="332104"/>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a:solidFill>
                  <a:schemeClr val="accent2"/>
                </a:solidFill>
              </a:rPr>
              <a:t>中层：执行之法</a:t>
            </a:r>
            <a:endParaRPr lang="zh-CN" altLang="zh-CN" dirty="0">
              <a:solidFill>
                <a:schemeClr val="accent2"/>
              </a:solidFill>
            </a:endParaRPr>
          </a:p>
        </p:txBody>
      </p:sp>
      <p:sp>
        <p:nvSpPr>
          <p:cNvPr id="61" name="文本框 20"/>
          <p:cNvSpPr txBox="1">
            <a:spLocks noChangeArrowheads="1"/>
          </p:cNvSpPr>
          <p:nvPr/>
        </p:nvSpPr>
        <p:spPr bwMode="auto">
          <a:xfrm flipH="1">
            <a:off x="1340415" y="5447294"/>
            <a:ext cx="2667932" cy="332104"/>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a:solidFill>
                  <a:schemeClr val="accent2"/>
                </a:solidFill>
              </a:rPr>
              <a:t>基层：执行之术</a:t>
            </a:r>
            <a:endParaRPr lang="zh-CN" altLang="en-US" dirty="0">
              <a:solidFill>
                <a:schemeClr val="accent2"/>
              </a:solidFill>
            </a:endParaRPr>
          </a:p>
        </p:txBody>
      </p:sp>
      <p:grpSp>
        <p:nvGrpSpPr>
          <p:cNvPr id="4" name="组合 3"/>
          <p:cNvGrpSpPr/>
          <p:nvPr/>
        </p:nvGrpSpPr>
        <p:grpSpPr>
          <a:xfrm>
            <a:off x="3799896" y="1978925"/>
            <a:ext cx="1891035" cy="1557382"/>
            <a:chOff x="4351362" y="2690069"/>
            <a:chExt cx="2622122" cy="1207160"/>
          </a:xfrm>
        </p:grpSpPr>
        <p:cxnSp>
          <p:nvCxnSpPr>
            <p:cNvPr id="25" name="直接连接符 24"/>
            <p:cNvCxnSpPr/>
            <p:nvPr/>
          </p:nvCxnSpPr>
          <p:spPr bwMode="auto">
            <a:xfrm>
              <a:off x="4351362" y="3888455"/>
              <a:ext cx="1584839"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bwMode="auto">
            <a:xfrm flipV="1">
              <a:off x="5957527" y="2717694"/>
              <a:ext cx="0" cy="1179535"/>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a:off x="5978893" y="2690069"/>
              <a:ext cx="994591"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4" name="组合 63"/>
          <p:cNvGrpSpPr/>
          <p:nvPr/>
        </p:nvGrpSpPr>
        <p:grpSpPr>
          <a:xfrm>
            <a:off x="4304863" y="3616657"/>
            <a:ext cx="1433477" cy="943231"/>
            <a:chOff x="4351362" y="2690069"/>
            <a:chExt cx="2622122" cy="1207160"/>
          </a:xfrm>
        </p:grpSpPr>
        <p:cxnSp>
          <p:nvCxnSpPr>
            <p:cNvPr id="65" name="直接连接符 64"/>
            <p:cNvCxnSpPr/>
            <p:nvPr/>
          </p:nvCxnSpPr>
          <p:spPr bwMode="auto">
            <a:xfrm>
              <a:off x="4351362" y="3888455"/>
              <a:ext cx="1584839" cy="0"/>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连接符 65"/>
            <p:cNvCxnSpPr/>
            <p:nvPr/>
          </p:nvCxnSpPr>
          <p:spPr bwMode="auto">
            <a:xfrm flipV="1">
              <a:off x="5957527" y="2717694"/>
              <a:ext cx="0" cy="1179535"/>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直接连接符 66"/>
            <p:cNvCxnSpPr/>
            <p:nvPr/>
          </p:nvCxnSpPr>
          <p:spPr bwMode="auto">
            <a:xfrm>
              <a:off x="5978893" y="2690069"/>
              <a:ext cx="994591" cy="0"/>
            </a:xfrm>
            <a:prstGeom prst="line">
              <a:avLst/>
            </a:prstGeom>
            <a:solidFill>
              <a:schemeClr val="accent1"/>
            </a:solidFill>
            <a:ln w="9525" cap="flat" cmpd="sng" algn="ctr">
              <a:solidFill>
                <a:schemeClr val="accent1"/>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advTm="9527">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3.3 </a:t>
            </a:r>
            <a:r>
              <a:rPr lang="zh-CN" altLang="en-US" sz="2200">
                <a:solidFill>
                  <a:schemeClr val="accent1"/>
                </a:solidFill>
                <a:ea typeface="微软雅黑" panose="020B0503020204020204" pitchFamily="34" charset="-122"/>
                <a:cs typeface="+mn-ea"/>
                <a:sym typeface="Arial" panose="020B0604020202020204" pitchFamily="34" charset="0"/>
              </a:rPr>
              <a:t>执行力不强的表现和原因</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Oval 8"/>
          <p:cNvSpPr>
            <a:spLocks noChangeArrowheads="1"/>
          </p:cNvSpPr>
          <p:nvPr/>
        </p:nvSpPr>
        <p:spPr bwMode="auto">
          <a:xfrm>
            <a:off x="4644378" y="2170548"/>
            <a:ext cx="2969222" cy="3010564"/>
          </a:xfrm>
          <a:prstGeom prst="ellipse">
            <a:avLst/>
          </a:prstGeom>
          <a:solidFill>
            <a:schemeClr val="bg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4" name="Oval 9"/>
          <p:cNvSpPr>
            <a:spLocks noChangeArrowheads="1"/>
          </p:cNvSpPr>
          <p:nvPr/>
        </p:nvSpPr>
        <p:spPr bwMode="auto">
          <a:xfrm>
            <a:off x="4941051" y="2471353"/>
            <a:ext cx="2375876" cy="2408956"/>
          </a:xfrm>
          <a:prstGeom prst="ellipse">
            <a:avLst/>
          </a:prstGeom>
          <a:blipFill>
            <a:blip r:embed="rId1"/>
            <a:stretch>
              <a:fillRect/>
            </a:stretch>
          </a:blipFill>
          <a:ln w="9525" cmpd="sng">
            <a:solidFill>
              <a:schemeClr val="accent1">
                <a:lumMod val="40000"/>
                <a:lumOff val="60000"/>
              </a:schemeClr>
            </a:solidFill>
            <a:miter lim="800000"/>
          </a:ln>
        </p:spPr>
        <p:txBody>
          <a:bodyPr/>
          <a:lstStyle/>
          <a:p>
            <a:endParaRPr lang="zh-CN" altLang="en-US"/>
          </a:p>
        </p:txBody>
      </p:sp>
      <p:sp>
        <p:nvSpPr>
          <p:cNvPr id="25" name="Freeform 21"/>
          <p:cNvSpPr>
            <a:spLocks noEditPoints="1"/>
          </p:cNvSpPr>
          <p:nvPr/>
        </p:nvSpPr>
        <p:spPr bwMode="auto">
          <a:xfrm>
            <a:off x="7710230" y="3319045"/>
            <a:ext cx="666750" cy="920750"/>
          </a:xfrm>
          <a:custGeom>
            <a:avLst/>
            <a:gdLst>
              <a:gd name="T0" fmla="*/ 489 w 871"/>
              <a:gd name="T1" fmla="*/ 0 h 1201"/>
              <a:gd name="T2" fmla="*/ 255 w 871"/>
              <a:gd name="T3" fmla="*/ 0 h 1201"/>
              <a:gd name="T4" fmla="*/ 0 w 871"/>
              <a:gd name="T5" fmla="*/ 601 h 1201"/>
              <a:gd name="T6" fmla="*/ 255 w 871"/>
              <a:gd name="T7" fmla="*/ 1201 h 1201"/>
              <a:gd name="T8" fmla="*/ 489 w 871"/>
              <a:gd name="T9" fmla="*/ 1201 h 1201"/>
              <a:gd name="T10" fmla="*/ 234 w 871"/>
              <a:gd name="T11" fmla="*/ 601 h 1201"/>
              <a:gd name="T12" fmla="*/ 489 w 871"/>
              <a:gd name="T13" fmla="*/ 0 h 1201"/>
              <a:gd name="T14" fmla="*/ 682 w 871"/>
              <a:gd name="T15" fmla="*/ 0 h 1201"/>
              <a:gd name="T16" fmla="*/ 575 w 871"/>
              <a:gd name="T17" fmla="*/ 0 h 1201"/>
              <a:gd name="T18" fmla="*/ 321 w 871"/>
              <a:gd name="T19" fmla="*/ 601 h 1201"/>
              <a:gd name="T20" fmla="*/ 575 w 871"/>
              <a:gd name="T21" fmla="*/ 1201 h 1201"/>
              <a:gd name="T22" fmla="*/ 682 w 871"/>
              <a:gd name="T23" fmla="*/ 1201 h 1201"/>
              <a:gd name="T24" fmla="*/ 428 w 871"/>
              <a:gd name="T25" fmla="*/ 601 h 1201"/>
              <a:gd name="T26" fmla="*/ 682 w 871"/>
              <a:gd name="T27" fmla="*/ 0 h 1201"/>
              <a:gd name="T28" fmla="*/ 871 w 871"/>
              <a:gd name="T29" fmla="*/ 0 h 1201"/>
              <a:gd name="T30" fmla="*/ 764 w 871"/>
              <a:gd name="T31" fmla="*/ 0 h 1201"/>
              <a:gd name="T32" fmla="*/ 509 w 871"/>
              <a:gd name="T33" fmla="*/ 601 h 1201"/>
              <a:gd name="T34" fmla="*/ 764 w 871"/>
              <a:gd name="T35" fmla="*/ 1201 h 1201"/>
              <a:gd name="T36" fmla="*/ 871 w 871"/>
              <a:gd name="T37" fmla="*/ 1201 h 1201"/>
              <a:gd name="T38" fmla="*/ 616 w 871"/>
              <a:gd name="T39" fmla="*/ 601 h 1201"/>
              <a:gd name="T40" fmla="*/ 871 w 871"/>
              <a:gd name="T41"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1" h="1201">
                <a:moveTo>
                  <a:pt x="489" y="0"/>
                </a:moveTo>
                <a:lnTo>
                  <a:pt x="255" y="0"/>
                </a:lnTo>
                <a:lnTo>
                  <a:pt x="0" y="601"/>
                </a:lnTo>
                <a:lnTo>
                  <a:pt x="255" y="1201"/>
                </a:lnTo>
                <a:lnTo>
                  <a:pt x="489" y="1201"/>
                </a:lnTo>
                <a:lnTo>
                  <a:pt x="234" y="601"/>
                </a:lnTo>
                <a:lnTo>
                  <a:pt x="489" y="0"/>
                </a:lnTo>
                <a:close/>
                <a:moveTo>
                  <a:pt x="682" y="0"/>
                </a:moveTo>
                <a:lnTo>
                  <a:pt x="575" y="0"/>
                </a:lnTo>
                <a:lnTo>
                  <a:pt x="321" y="601"/>
                </a:lnTo>
                <a:lnTo>
                  <a:pt x="575" y="1201"/>
                </a:lnTo>
                <a:lnTo>
                  <a:pt x="682" y="1201"/>
                </a:lnTo>
                <a:lnTo>
                  <a:pt x="428" y="601"/>
                </a:lnTo>
                <a:lnTo>
                  <a:pt x="682" y="0"/>
                </a:lnTo>
                <a:close/>
                <a:moveTo>
                  <a:pt x="871" y="0"/>
                </a:moveTo>
                <a:lnTo>
                  <a:pt x="764" y="0"/>
                </a:lnTo>
                <a:lnTo>
                  <a:pt x="509" y="601"/>
                </a:lnTo>
                <a:lnTo>
                  <a:pt x="764" y="1201"/>
                </a:lnTo>
                <a:lnTo>
                  <a:pt x="871" y="1201"/>
                </a:lnTo>
                <a:lnTo>
                  <a:pt x="616" y="601"/>
                </a:lnTo>
                <a:lnTo>
                  <a:pt x="871" y="0"/>
                </a:lnTo>
                <a:close/>
              </a:path>
            </a:pathLst>
          </a:custGeom>
          <a:solidFill>
            <a:schemeClr val="bg2"/>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6" name="Freeform 21"/>
          <p:cNvSpPr>
            <a:spLocks noEditPoints="1"/>
          </p:cNvSpPr>
          <p:nvPr/>
        </p:nvSpPr>
        <p:spPr bwMode="auto">
          <a:xfrm flipH="1">
            <a:off x="3877241" y="3319045"/>
            <a:ext cx="666750" cy="920750"/>
          </a:xfrm>
          <a:custGeom>
            <a:avLst/>
            <a:gdLst>
              <a:gd name="T0" fmla="*/ 489 w 871"/>
              <a:gd name="T1" fmla="*/ 0 h 1201"/>
              <a:gd name="T2" fmla="*/ 255 w 871"/>
              <a:gd name="T3" fmla="*/ 0 h 1201"/>
              <a:gd name="T4" fmla="*/ 0 w 871"/>
              <a:gd name="T5" fmla="*/ 601 h 1201"/>
              <a:gd name="T6" fmla="*/ 255 w 871"/>
              <a:gd name="T7" fmla="*/ 1201 h 1201"/>
              <a:gd name="T8" fmla="*/ 489 w 871"/>
              <a:gd name="T9" fmla="*/ 1201 h 1201"/>
              <a:gd name="T10" fmla="*/ 234 w 871"/>
              <a:gd name="T11" fmla="*/ 601 h 1201"/>
              <a:gd name="T12" fmla="*/ 489 w 871"/>
              <a:gd name="T13" fmla="*/ 0 h 1201"/>
              <a:gd name="T14" fmla="*/ 682 w 871"/>
              <a:gd name="T15" fmla="*/ 0 h 1201"/>
              <a:gd name="T16" fmla="*/ 575 w 871"/>
              <a:gd name="T17" fmla="*/ 0 h 1201"/>
              <a:gd name="T18" fmla="*/ 321 w 871"/>
              <a:gd name="T19" fmla="*/ 601 h 1201"/>
              <a:gd name="T20" fmla="*/ 575 w 871"/>
              <a:gd name="T21" fmla="*/ 1201 h 1201"/>
              <a:gd name="T22" fmla="*/ 682 w 871"/>
              <a:gd name="T23" fmla="*/ 1201 h 1201"/>
              <a:gd name="T24" fmla="*/ 428 w 871"/>
              <a:gd name="T25" fmla="*/ 601 h 1201"/>
              <a:gd name="T26" fmla="*/ 682 w 871"/>
              <a:gd name="T27" fmla="*/ 0 h 1201"/>
              <a:gd name="T28" fmla="*/ 871 w 871"/>
              <a:gd name="T29" fmla="*/ 0 h 1201"/>
              <a:gd name="T30" fmla="*/ 764 w 871"/>
              <a:gd name="T31" fmla="*/ 0 h 1201"/>
              <a:gd name="T32" fmla="*/ 509 w 871"/>
              <a:gd name="T33" fmla="*/ 601 h 1201"/>
              <a:gd name="T34" fmla="*/ 764 w 871"/>
              <a:gd name="T35" fmla="*/ 1201 h 1201"/>
              <a:gd name="T36" fmla="*/ 871 w 871"/>
              <a:gd name="T37" fmla="*/ 1201 h 1201"/>
              <a:gd name="T38" fmla="*/ 616 w 871"/>
              <a:gd name="T39" fmla="*/ 601 h 1201"/>
              <a:gd name="T40" fmla="*/ 871 w 871"/>
              <a:gd name="T41" fmla="*/ 0 h 1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1" h="1201">
                <a:moveTo>
                  <a:pt x="489" y="0"/>
                </a:moveTo>
                <a:lnTo>
                  <a:pt x="255" y="0"/>
                </a:lnTo>
                <a:lnTo>
                  <a:pt x="0" y="601"/>
                </a:lnTo>
                <a:lnTo>
                  <a:pt x="255" y="1201"/>
                </a:lnTo>
                <a:lnTo>
                  <a:pt x="489" y="1201"/>
                </a:lnTo>
                <a:lnTo>
                  <a:pt x="234" y="601"/>
                </a:lnTo>
                <a:lnTo>
                  <a:pt x="489" y="0"/>
                </a:lnTo>
                <a:close/>
                <a:moveTo>
                  <a:pt x="682" y="0"/>
                </a:moveTo>
                <a:lnTo>
                  <a:pt x="575" y="0"/>
                </a:lnTo>
                <a:lnTo>
                  <a:pt x="321" y="601"/>
                </a:lnTo>
                <a:lnTo>
                  <a:pt x="575" y="1201"/>
                </a:lnTo>
                <a:lnTo>
                  <a:pt x="682" y="1201"/>
                </a:lnTo>
                <a:lnTo>
                  <a:pt x="428" y="601"/>
                </a:lnTo>
                <a:lnTo>
                  <a:pt x="682" y="0"/>
                </a:lnTo>
                <a:close/>
                <a:moveTo>
                  <a:pt x="871" y="0"/>
                </a:moveTo>
                <a:lnTo>
                  <a:pt x="764" y="0"/>
                </a:lnTo>
                <a:lnTo>
                  <a:pt x="509" y="601"/>
                </a:lnTo>
                <a:lnTo>
                  <a:pt x="764" y="1201"/>
                </a:lnTo>
                <a:lnTo>
                  <a:pt x="871" y="1201"/>
                </a:lnTo>
                <a:lnTo>
                  <a:pt x="616" y="601"/>
                </a:lnTo>
                <a:lnTo>
                  <a:pt x="871" y="0"/>
                </a:lnTo>
                <a:close/>
              </a:path>
            </a:pathLst>
          </a:custGeom>
          <a:solidFill>
            <a:schemeClr val="bg2"/>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7" name="TextBox 23"/>
          <p:cNvSpPr txBox="1"/>
          <p:nvPr/>
        </p:nvSpPr>
        <p:spPr>
          <a:xfrm>
            <a:off x="5236075" y="3252751"/>
            <a:ext cx="1869874" cy="954107"/>
          </a:xfrm>
          <a:prstGeom prst="rect">
            <a:avLst/>
          </a:prstGeom>
          <a:noFill/>
        </p:spPr>
        <p:txBody>
          <a:bodyPr wrap="square" rtlCol="0">
            <a:spAutoFit/>
          </a:bodyPr>
          <a:lstStyle/>
          <a:p>
            <a:pPr algn="ctr"/>
            <a:r>
              <a:rPr lang="zh-CN" altLang="en-US" sz="2800" b="1">
                <a:solidFill>
                  <a:schemeClr val="accent2"/>
                </a:solidFill>
                <a:effectLst>
                  <a:outerShdw blurRad="38100" dist="38100" dir="2700000" algn="tl">
                    <a:srgbClr val="000000">
                      <a:alpha val="43137"/>
                    </a:srgbClr>
                  </a:outerShdw>
                </a:effectLst>
                <a:latin typeface="+mn-ea"/>
                <a:ea typeface="+mn-ea"/>
              </a:rPr>
              <a:t>执行力不强的表现</a:t>
            </a:r>
            <a:endParaRPr lang="zh-CN" altLang="en-US" sz="2800" b="1" dirty="0">
              <a:solidFill>
                <a:schemeClr val="accent2"/>
              </a:solidFill>
              <a:effectLst>
                <a:outerShdw blurRad="38100" dist="38100" dir="2700000" algn="tl">
                  <a:srgbClr val="000000">
                    <a:alpha val="43137"/>
                  </a:srgbClr>
                </a:outerShdw>
              </a:effectLst>
              <a:latin typeface="+mn-ea"/>
              <a:ea typeface="+mn-ea"/>
            </a:endParaRPr>
          </a:p>
        </p:txBody>
      </p:sp>
      <p:sp>
        <p:nvSpPr>
          <p:cNvPr id="28" name="TextBox 26"/>
          <p:cNvSpPr txBox="1"/>
          <p:nvPr/>
        </p:nvSpPr>
        <p:spPr>
          <a:xfrm>
            <a:off x="605475" y="1880743"/>
            <a:ext cx="3276451" cy="400110"/>
          </a:xfrm>
          <a:prstGeom prst="rect">
            <a:avLst/>
          </a:prstGeom>
          <a:noFill/>
        </p:spPr>
        <p:txBody>
          <a:bodyPr wrap="square" rtlCol="0">
            <a:spAutoFit/>
          </a:bodyPr>
          <a:lstStyle/>
          <a:p>
            <a:r>
              <a:rPr lang="zh-CN" altLang="en-US" sz="2000" b="1">
                <a:solidFill>
                  <a:schemeClr val="accent1"/>
                </a:solidFill>
                <a:latin typeface="+mn-ea"/>
                <a:ea typeface="+mn-ea"/>
              </a:rPr>
              <a:t>管理人员执行力不强的表现</a:t>
            </a:r>
            <a:endParaRPr lang="zh-CN" altLang="en-US" sz="2000" b="1" dirty="0">
              <a:solidFill>
                <a:schemeClr val="accent1"/>
              </a:solidFill>
              <a:latin typeface="+mn-ea"/>
              <a:ea typeface="+mn-ea"/>
            </a:endParaRPr>
          </a:p>
        </p:txBody>
      </p:sp>
      <p:sp>
        <p:nvSpPr>
          <p:cNvPr id="29" name="TextBox 27"/>
          <p:cNvSpPr txBox="1"/>
          <p:nvPr/>
        </p:nvSpPr>
        <p:spPr>
          <a:xfrm>
            <a:off x="602646" y="2562412"/>
            <a:ext cx="3215792" cy="2585323"/>
          </a:xfrm>
          <a:prstGeom prst="rect">
            <a:avLst/>
          </a:prstGeom>
          <a:noFill/>
        </p:spPr>
        <p:txBody>
          <a:bodyPr wrap="square" rtlCol="0">
            <a:spAutoFit/>
          </a:bodyPr>
          <a:lstStyle/>
          <a:p>
            <a:pPr marL="285750" indent="-285750">
              <a:buFont typeface="Wingdings" panose="05000000000000000000" pitchFamily="2" charset="2"/>
              <a:buChar char="n"/>
            </a:pPr>
            <a:r>
              <a:rPr lang="zh-CN" altLang="en-US">
                <a:solidFill>
                  <a:schemeClr val="accent1"/>
                </a:solidFill>
                <a:latin typeface="+mn-ea"/>
                <a:ea typeface="+mn-ea"/>
              </a:rPr>
              <a:t>不追求完美</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注重说而不注重做</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个人是大业务员</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不愿意承担责任</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没有办法启发下属</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一视同仁的管理方式</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只做哥们，不做主管</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缺乏处罚绩差下属的决心 </a:t>
            </a:r>
            <a:endParaRPr lang="zh-CN" altLang="en-US">
              <a:solidFill>
                <a:schemeClr val="accent1"/>
              </a:solidFill>
              <a:latin typeface="+mn-ea"/>
              <a:ea typeface="+mn-ea"/>
            </a:endParaRPr>
          </a:p>
          <a:p>
            <a:pPr marL="285750" indent="-285750">
              <a:buFont typeface="Wingdings" panose="05000000000000000000" pitchFamily="2" charset="2"/>
              <a:buChar char="n"/>
            </a:pPr>
            <a:r>
              <a:rPr lang="zh-CN" altLang="en-US">
                <a:solidFill>
                  <a:schemeClr val="accent1"/>
                </a:solidFill>
                <a:latin typeface="+mn-ea"/>
                <a:ea typeface="+mn-ea"/>
              </a:rPr>
              <a:t>不能合理调配人员</a:t>
            </a:r>
            <a:endParaRPr lang="zh-CN" altLang="en-US" dirty="0">
              <a:solidFill>
                <a:schemeClr val="accent1"/>
              </a:solidFill>
              <a:latin typeface="+mn-ea"/>
              <a:ea typeface="+mn-ea"/>
            </a:endParaRPr>
          </a:p>
        </p:txBody>
      </p:sp>
      <p:sp>
        <p:nvSpPr>
          <p:cNvPr id="50" name="TextBox 28"/>
          <p:cNvSpPr txBox="1"/>
          <p:nvPr/>
        </p:nvSpPr>
        <p:spPr>
          <a:xfrm>
            <a:off x="8473610" y="1880743"/>
            <a:ext cx="2913770" cy="400110"/>
          </a:xfrm>
          <a:prstGeom prst="rect">
            <a:avLst/>
          </a:prstGeom>
          <a:noFill/>
        </p:spPr>
        <p:txBody>
          <a:bodyPr wrap="square" rtlCol="0">
            <a:spAutoFit/>
          </a:bodyPr>
          <a:lstStyle/>
          <a:p>
            <a:r>
              <a:rPr lang="zh-CN" altLang="en-US" sz="2000" b="1">
                <a:solidFill>
                  <a:schemeClr val="accent1"/>
                </a:solidFill>
                <a:latin typeface="+mn-ea"/>
                <a:ea typeface="+mn-ea"/>
              </a:rPr>
              <a:t>下属执行力不强的表现</a:t>
            </a:r>
            <a:endParaRPr lang="zh-CN" altLang="en-US" sz="2000" b="1" dirty="0">
              <a:solidFill>
                <a:schemeClr val="accent1"/>
              </a:solidFill>
              <a:latin typeface="+mn-ea"/>
              <a:ea typeface="+mn-ea"/>
            </a:endParaRPr>
          </a:p>
        </p:txBody>
      </p:sp>
      <p:sp>
        <p:nvSpPr>
          <p:cNvPr id="51" name="TextBox 29"/>
          <p:cNvSpPr txBox="1"/>
          <p:nvPr/>
        </p:nvSpPr>
        <p:spPr>
          <a:xfrm>
            <a:off x="8470780" y="2811351"/>
            <a:ext cx="3572470" cy="2862322"/>
          </a:xfrm>
          <a:prstGeom prst="rect">
            <a:avLst/>
          </a:prstGeom>
          <a:noFill/>
        </p:spPr>
        <p:txBody>
          <a:bodyPr wrap="square" rtlCol="0">
            <a:spAutoFit/>
          </a:bodyPr>
          <a:lstStyle/>
          <a:p>
            <a:pPr marL="285750" indent="-285750">
              <a:buFont typeface="Wingdings" panose="05000000000000000000" pitchFamily="2" charset="2"/>
              <a:buChar char="l"/>
            </a:pPr>
            <a:r>
              <a:rPr lang="zh-CN" altLang="en-US">
                <a:solidFill>
                  <a:schemeClr val="accent1"/>
                </a:solidFill>
                <a:latin typeface="+mn-ea"/>
                <a:ea typeface="+mn-ea"/>
              </a:rPr>
              <a:t>个人有情绪</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对组织缺乏信心</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没有认同组织文化</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团队成员之间缺乏配合、团结</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部门间缺乏协调、协作和沟通</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团队成员之间缺乏信任</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下属满意度低</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不坚持标准，马马虎虎</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层层怪罪</a:t>
            </a:r>
            <a:endParaRPr lang="zh-CN" altLang="en-US">
              <a:solidFill>
                <a:schemeClr val="accent1"/>
              </a:solidFill>
              <a:latin typeface="+mn-ea"/>
              <a:ea typeface="+mn-ea"/>
            </a:endParaRPr>
          </a:p>
          <a:p>
            <a:pPr marL="285750" indent="-285750">
              <a:buFont typeface="Wingdings" panose="05000000000000000000" pitchFamily="2" charset="2"/>
              <a:buChar char="l"/>
            </a:pPr>
            <a:r>
              <a:rPr lang="zh-CN" altLang="en-US">
                <a:solidFill>
                  <a:schemeClr val="accent1"/>
                </a:solidFill>
                <a:latin typeface="+mn-ea"/>
                <a:ea typeface="+mn-ea"/>
              </a:rPr>
              <a:t>没有回音</a:t>
            </a:r>
            <a:endParaRPr lang="zh-CN" altLang="en-US" dirty="0">
              <a:solidFill>
                <a:schemeClr val="accent1"/>
              </a:solidFill>
              <a:latin typeface="+mn-ea"/>
              <a:ea typeface="+mn-ea"/>
            </a:endParaRPr>
          </a:p>
        </p:txBody>
      </p:sp>
    </p:spTree>
  </p:cSld>
  <p:clrMapOvr>
    <a:masterClrMapping/>
  </p:clrMapOvr>
  <p:transition spd="slow" advTm="4809">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3.3 </a:t>
            </a:r>
            <a:r>
              <a:rPr lang="zh-CN" altLang="en-US" sz="2200">
                <a:solidFill>
                  <a:schemeClr val="accent1"/>
                </a:solidFill>
                <a:ea typeface="微软雅黑" panose="020B0503020204020204" pitchFamily="34" charset="-122"/>
                <a:cs typeface="+mn-ea"/>
                <a:sym typeface="Arial" panose="020B0604020202020204" pitchFamily="34" charset="0"/>
              </a:rPr>
              <a:t>执行力不强的表现和原因</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52" name="文本框 51"/>
          <p:cNvSpPr txBox="1"/>
          <p:nvPr/>
        </p:nvSpPr>
        <p:spPr>
          <a:xfrm>
            <a:off x="3426731" y="1215105"/>
            <a:ext cx="5112276" cy="461665"/>
          </a:xfrm>
          <a:prstGeom prst="rect">
            <a:avLst/>
          </a:prstGeom>
          <a:noFill/>
        </p:spPr>
        <p:txBody>
          <a:bodyPr wrap="square" rtlCol="0">
            <a:spAutoFit/>
          </a:bodyPr>
          <a:lstStyle>
            <a:defPPr>
              <a:defRPr lang="zh-CN"/>
            </a:defPPr>
            <a:lvl1pPr algn="ctr">
              <a:defRPr sz="2800" b="1">
                <a:latin typeface="+mj-ea"/>
                <a:ea typeface="+mj-ea"/>
              </a:defRPr>
            </a:lvl1pPr>
          </a:lstStyle>
          <a:p>
            <a:pPr lvl="0">
              <a:defRPr/>
            </a:pPr>
            <a:r>
              <a:rPr lang="zh-CN" altLang="en-US" sz="2400" b="0">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执行力不强，一般来说有四个原因：</a:t>
            </a:r>
            <a:endParaRPr kumimoji="0" lang="zh-CN" altLang="en-US" sz="2400" b="0" i="0" u="none" strike="noStrike" kern="1200" cap="none" spc="0" normalizeH="0" baseline="0" noProof="0">
              <a:ln>
                <a:noFill/>
              </a:ln>
              <a:solidFill>
                <a:srgbClr val="494848"/>
              </a:solidFill>
              <a:effectLst/>
              <a:uLnTx/>
              <a:uFillTx/>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sp>
        <p:nvSpPr>
          <p:cNvPr id="53" name="矩形 52"/>
          <p:cNvSpPr/>
          <p:nvPr/>
        </p:nvSpPr>
        <p:spPr bwMode="auto">
          <a:xfrm>
            <a:off x="750788" y="3687615"/>
            <a:ext cx="2515540" cy="2733068"/>
          </a:xfrm>
          <a:prstGeom prst="rect">
            <a:avLst/>
          </a:prstGeom>
          <a:solidFill>
            <a:schemeClr val="accent2"/>
          </a:solidFill>
          <a:ln w="9525" cmpd="sng">
            <a:solidFill>
              <a:schemeClr val="accent1">
                <a:lumMod val="40000"/>
                <a:lumOff val="60000"/>
              </a:schemeClr>
            </a:solidFill>
            <a:miter lim="800000"/>
          </a:ln>
        </p:spPr>
        <p:txBody>
          <a:bodyPr/>
          <a:lstStyle/>
          <a:p>
            <a:pPr algn="ctr"/>
            <a:endParaRPr lang="zh-CN" altLang="en-US">
              <a:solidFill>
                <a:schemeClr val="accent1"/>
              </a:solidFill>
              <a:latin typeface="+mj-ea"/>
              <a:ea typeface="+mj-ea"/>
            </a:endParaRPr>
          </a:p>
        </p:txBody>
      </p:sp>
      <p:sp>
        <p:nvSpPr>
          <p:cNvPr id="54" name="Oval 6"/>
          <p:cNvSpPr>
            <a:spLocks noChangeArrowheads="1"/>
          </p:cNvSpPr>
          <p:nvPr/>
        </p:nvSpPr>
        <p:spPr bwMode="auto">
          <a:xfrm>
            <a:off x="1301845" y="1783265"/>
            <a:ext cx="1352660" cy="135266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5" name="Oval 8"/>
          <p:cNvSpPr>
            <a:spLocks noChangeArrowheads="1"/>
          </p:cNvSpPr>
          <p:nvPr/>
        </p:nvSpPr>
        <p:spPr bwMode="auto">
          <a:xfrm>
            <a:off x="3995211" y="1783265"/>
            <a:ext cx="1352660" cy="1352660"/>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6" name="Oval 10"/>
          <p:cNvSpPr>
            <a:spLocks noChangeArrowheads="1"/>
          </p:cNvSpPr>
          <p:nvPr/>
        </p:nvSpPr>
        <p:spPr bwMode="auto">
          <a:xfrm>
            <a:off x="6720414" y="1783265"/>
            <a:ext cx="1352660" cy="1352660"/>
          </a:xfrm>
          <a:prstGeom prst="ellipse">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7" name="Oval 12"/>
          <p:cNvSpPr>
            <a:spLocks noChangeArrowheads="1"/>
          </p:cNvSpPr>
          <p:nvPr/>
        </p:nvSpPr>
        <p:spPr bwMode="auto">
          <a:xfrm>
            <a:off x="9496627" y="1783265"/>
            <a:ext cx="1351444" cy="135266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8" name="TextBox 23"/>
          <p:cNvSpPr txBox="1"/>
          <p:nvPr/>
        </p:nvSpPr>
        <p:spPr>
          <a:xfrm>
            <a:off x="750787" y="3196751"/>
            <a:ext cx="2515540" cy="400110"/>
          </a:xfrm>
          <a:prstGeom prst="rect">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zh-CN" altLang="en-US"/>
              <a:t>制度、流程、方法</a:t>
            </a:r>
            <a:endParaRPr lang="zh-CN" altLang="en-US" dirty="0"/>
          </a:p>
        </p:txBody>
      </p:sp>
      <p:sp>
        <p:nvSpPr>
          <p:cNvPr id="59" name="TextBox 24"/>
          <p:cNvSpPr txBox="1"/>
          <p:nvPr/>
        </p:nvSpPr>
        <p:spPr>
          <a:xfrm>
            <a:off x="802861" y="3839844"/>
            <a:ext cx="2365261" cy="1569660"/>
          </a:xfrm>
          <a:prstGeom prst="rect">
            <a:avLst/>
          </a:prstGeom>
          <a:noFill/>
        </p:spPr>
        <p:txBody>
          <a:bodyPr wrap="square" rtlCol="0">
            <a:spAutoFit/>
          </a:bodyPr>
          <a:lstStyle/>
          <a:p>
            <a:pPr marL="285750" indent="-285750">
              <a:buFont typeface="Wingdings" panose="05000000000000000000" pitchFamily="2" charset="2"/>
              <a:buChar char="l"/>
            </a:pPr>
            <a:r>
              <a:rPr lang="zh-CN" altLang="en-US" sz="1600">
                <a:solidFill>
                  <a:schemeClr val="accent1"/>
                </a:solidFill>
                <a:latin typeface="+mn-ea"/>
                <a:ea typeface="+mn-ea"/>
              </a:rPr>
              <a:t>出台制度够不够严谨 </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管理者有没有持续地跟进、跟进、再跟进 ？</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流程是否有利于执行？ </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在执行过程中是否缺少行之有效的方法？</a:t>
            </a:r>
            <a:endParaRPr lang="zh-CN" altLang="en-US" sz="1600" dirty="0">
              <a:solidFill>
                <a:schemeClr val="accent1"/>
              </a:solidFill>
              <a:latin typeface="+mn-ea"/>
              <a:ea typeface="+mn-ea"/>
            </a:endParaRPr>
          </a:p>
        </p:txBody>
      </p:sp>
      <p:sp>
        <p:nvSpPr>
          <p:cNvPr id="60" name="矩形 59"/>
          <p:cNvSpPr/>
          <p:nvPr/>
        </p:nvSpPr>
        <p:spPr bwMode="auto">
          <a:xfrm>
            <a:off x="3440431" y="3687615"/>
            <a:ext cx="2515540" cy="2733068"/>
          </a:xfrm>
          <a:prstGeom prst="rect">
            <a:avLst/>
          </a:prstGeom>
          <a:solidFill>
            <a:schemeClr val="accent2"/>
          </a:solidFill>
          <a:ln w="9525" cmpd="sng">
            <a:solidFill>
              <a:schemeClr val="accent1">
                <a:lumMod val="40000"/>
                <a:lumOff val="60000"/>
              </a:schemeClr>
            </a:solidFill>
            <a:miter lim="800000"/>
          </a:ln>
        </p:spPr>
        <p:txBody>
          <a:bodyPr/>
          <a:lstStyle/>
          <a:p>
            <a:pPr algn="ctr"/>
            <a:endParaRPr lang="zh-CN" altLang="en-US">
              <a:solidFill>
                <a:schemeClr val="accent1"/>
              </a:solidFill>
              <a:latin typeface="+mj-ea"/>
              <a:ea typeface="+mj-ea"/>
            </a:endParaRPr>
          </a:p>
        </p:txBody>
      </p:sp>
      <p:sp>
        <p:nvSpPr>
          <p:cNvPr id="61" name="TextBox 33"/>
          <p:cNvSpPr txBox="1"/>
          <p:nvPr/>
        </p:nvSpPr>
        <p:spPr>
          <a:xfrm>
            <a:off x="3440430" y="3196751"/>
            <a:ext cx="2515540" cy="400110"/>
          </a:xfrm>
          <a:prstGeom prst="rect">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zh-CN" altLang="en-US"/>
              <a:t>主管素质</a:t>
            </a:r>
            <a:endParaRPr lang="zh-CN" altLang="en-US" dirty="0"/>
          </a:p>
        </p:txBody>
      </p:sp>
      <p:sp>
        <p:nvSpPr>
          <p:cNvPr id="62" name="TextBox 34"/>
          <p:cNvSpPr txBox="1"/>
          <p:nvPr/>
        </p:nvSpPr>
        <p:spPr>
          <a:xfrm>
            <a:off x="3480179" y="3839844"/>
            <a:ext cx="2453545" cy="2308324"/>
          </a:xfrm>
          <a:prstGeom prst="rect">
            <a:avLst/>
          </a:prstGeom>
          <a:noFill/>
        </p:spPr>
        <p:txBody>
          <a:bodyPr wrap="square" rtlCol="0">
            <a:spAutoFit/>
          </a:bodyPr>
          <a:lstStyle/>
          <a:p>
            <a:pPr marL="285750" indent="-285750">
              <a:buFont typeface="Wingdings" panose="05000000000000000000" pitchFamily="2" charset="2"/>
              <a:buChar char="l"/>
            </a:pPr>
            <a:r>
              <a:rPr lang="zh-CN" altLang="en-US" sz="1600">
                <a:solidFill>
                  <a:schemeClr val="accent1"/>
                </a:solidFill>
                <a:latin typeface="+mn-ea"/>
                <a:ea typeface="+mn-ea"/>
              </a:rPr>
              <a:t>管理者不能率先垂范</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管理者未控制好情绪</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管理者缺乏情感强度，不能选择适当的惩罚的手段和方法</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管理者缺乏对下属的信任</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管理者缺乏对团队的控制力</a:t>
            </a:r>
            <a:endParaRPr lang="zh-CN" altLang="en-US" sz="1600" dirty="0">
              <a:solidFill>
                <a:schemeClr val="accent1"/>
              </a:solidFill>
              <a:latin typeface="+mn-ea"/>
              <a:ea typeface="+mn-ea"/>
            </a:endParaRPr>
          </a:p>
        </p:txBody>
      </p:sp>
      <p:sp>
        <p:nvSpPr>
          <p:cNvPr id="63" name="矩形 62"/>
          <p:cNvSpPr/>
          <p:nvPr/>
        </p:nvSpPr>
        <p:spPr bwMode="auto">
          <a:xfrm>
            <a:off x="6119755" y="3687615"/>
            <a:ext cx="2515540" cy="2733068"/>
          </a:xfrm>
          <a:prstGeom prst="rect">
            <a:avLst/>
          </a:prstGeom>
          <a:solidFill>
            <a:schemeClr val="accent2"/>
          </a:solidFill>
          <a:ln w="9525" cmpd="sng">
            <a:solidFill>
              <a:schemeClr val="accent1">
                <a:lumMod val="40000"/>
                <a:lumOff val="60000"/>
              </a:schemeClr>
            </a:solidFill>
            <a:miter lim="800000"/>
          </a:ln>
        </p:spPr>
        <p:txBody>
          <a:bodyPr/>
          <a:lstStyle/>
          <a:p>
            <a:pPr algn="ctr"/>
            <a:endParaRPr lang="zh-CN" altLang="en-US">
              <a:solidFill>
                <a:schemeClr val="accent1"/>
              </a:solidFill>
              <a:latin typeface="+mj-ea"/>
              <a:ea typeface="+mj-ea"/>
            </a:endParaRPr>
          </a:p>
        </p:txBody>
      </p:sp>
      <p:sp>
        <p:nvSpPr>
          <p:cNvPr id="64" name="TextBox 36"/>
          <p:cNvSpPr txBox="1"/>
          <p:nvPr/>
        </p:nvSpPr>
        <p:spPr>
          <a:xfrm>
            <a:off x="6119754" y="3196751"/>
            <a:ext cx="2515540" cy="400110"/>
          </a:xfrm>
          <a:prstGeom prst="rect">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zh-CN" altLang="en-US"/>
              <a:t>人员管理</a:t>
            </a:r>
            <a:endParaRPr lang="zh-CN" altLang="en-US" dirty="0"/>
          </a:p>
        </p:txBody>
      </p:sp>
      <p:sp>
        <p:nvSpPr>
          <p:cNvPr id="65" name="TextBox 37"/>
          <p:cNvSpPr txBox="1"/>
          <p:nvPr/>
        </p:nvSpPr>
        <p:spPr>
          <a:xfrm>
            <a:off x="6155139" y="3839844"/>
            <a:ext cx="2470245" cy="2554545"/>
          </a:xfrm>
          <a:prstGeom prst="rect">
            <a:avLst/>
          </a:prstGeom>
          <a:noFill/>
        </p:spPr>
        <p:txBody>
          <a:bodyPr wrap="square" rtlCol="0">
            <a:spAutoFit/>
          </a:bodyPr>
          <a:lstStyle/>
          <a:p>
            <a:pPr marL="285750" indent="-285750">
              <a:buFont typeface="Wingdings" panose="05000000000000000000" pitchFamily="2" charset="2"/>
              <a:buChar char="l"/>
            </a:pPr>
            <a:r>
              <a:rPr lang="zh-CN" altLang="en-US" sz="1600">
                <a:solidFill>
                  <a:schemeClr val="accent1"/>
                </a:solidFill>
                <a:latin typeface="+mn-ea"/>
                <a:ea typeface="+mn-ea"/>
              </a:rPr>
              <a:t>下属业务不熟，工作能力不强，缺乏培训</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人岗不匹配</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缺乏奖励，做好做坏一样</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缺乏对下属心态的引导</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内部分配不公平</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薪酬缺乏竞争性</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下属满意度低</a:t>
            </a:r>
            <a:endParaRPr lang="zh-CN" altLang="en-US" sz="1600" dirty="0">
              <a:solidFill>
                <a:schemeClr val="accent1"/>
              </a:solidFill>
              <a:latin typeface="+mn-ea"/>
              <a:ea typeface="+mn-ea"/>
            </a:endParaRPr>
          </a:p>
        </p:txBody>
      </p:sp>
      <p:sp>
        <p:nvSpPr>
          <p:cNvPr id="66" name="矩形 65"/>
          <p:cNvSpPr/>
          <p:nvPr/>
        </p:nvSpPr>
        <p:spPr bwMode="auto">
          <a:xfrm>
            <a:off x="8860682" y="3687615"/>
            <a:ext cx="2515540" cy="2733068"/>
          </a:xfrm>
          <a:prstGeom prst="rect">
            <a:avLst/>
          </a:prstGeom>
          <a:solidFill>
            <a:schemeClr val="accent2"/>
          </a:solidFill>
          <a:ln w="9525" cmpd="sng">
            <a:solidFill>
              <a:schemeClr val="accent1">
                <a:lumMod val="40000"/>
                <a:lumOff val="60000"/>
              </a:schemeClr>
            </a:solidFill>
            <a:miter lim="800000"/>
          </a:ln>
        </p:spPr>
        <p:txBody>
          <a:bodyPr/>
          <a:lstStyle/>
          <a:p>
            <a:pPr algn="ctr"/>
            <a:endParaRPr lang="zh-CN" altLang="en-US">
              <a:solidFill>
                <a:schemeClr val="accent1"/>
              </a:solidFill>
              <a:latin typeface="+mj-ea"/>
              <a:ea typeface="+mj-ea"/>
            </a:endParaRPr>
          </a:p>
        </p:txBody>
      </p:sp>
      <p:sp>
        <p:nvSpPr>
          <p:cNvPr id="67" name="TextBox 39"/>
          <p:cNvSpPr txBox="1"/>
          <p:nvPr/>
        </p:nvSpPr>
        <p:spPr>
          <a:xfrm>
            <a:off x="8860681" y="3196751"/>
            <a:ext cx="2515540" cy="400110"/>
          </a:xfrm>
          <a:prstGeom prst="rect">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zh-CN" altLang="en-US"/>
              <a:t>文化因素</a:t>
            </a:r>
            <a:endParaRPr lang="zh-CN" altLang="en-US" dirty="0"/>
          </a:p>
        </p:txBody>
      </p:sp>
      <p:sp>
        <p:nvSpPr>
          <p:cNvPr id="68" name="TextBox 40"/>
          <p:cNvSpPr txBox="1"/>
          <p:nvPr/>
        </p:nvSpPr>
        <p:spPr>
          <a:xfrm>
            <a:off x="8959677" y="3839844"/>
            <a:ext cx="2343490" cy="2308324"/>
          </a:xfrm>
          <a:prstGeom prst="rect">
            <a:avLst/>
          </a:prstGeom>
          <a:noFill/>
        </p:spPr>
        <p:txBody>
          <a:bodyPr wrap="square" rtlCol="0">
            <a:spAutoFit/>
          </a:bodyPr>
          <a:lstStyle/>
          <a:p>
            <a:pPr marL="285750" indent="-285750">
              <a:buFont typeface="Wingdings" panose="05000000000000000000" pitchFamily="2" charset="2"/>
              <a:buChar char="l"/>
            </a:pPr>
            <a:r>
              <a:rPr lang="zh-CN" altLang="en-US" sz="1600">
                <a:solidFill>
                  <a:schemeClr val="accent1"/>
                </a:solidFill>
                <a:latin typeface="+mn-ea"/>
                <a:ea typeface="+mn-ea"/>
              </a:rPr>
              <a:t>下属对组织的发展缺乏信心</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对组织的忠诚度不高</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没有认同组织文化</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团队成员之间缺乏配合、团结</a:t>
            </a:r>
            <a:endParaRPr lang="zh-CN" altLang="en-US" sz="1600">
              <a:solidFill>
                <a:schemeClr val="accent1"/>
              </a:solidFill>
              <a:latin typeface="+mn-ea"/>
              <a:ea typeface="+mn-ea"/>
            </a:endParaRPr>
          </a:p>
          <a:p>
            <a:pPr marL="285750" indent="-285750">
              <a:buFont typeface="Wingdings" panose="05000000000000000000" pitchFamily="2" charset="2"/>
              <a:buChar char="l"/>
            </a:pPr>
            <a:r>
              <a:rPr lang="zh-CN" altLang="en-US" sz="1600">
                <a:solidFill>
                  <a:schemeClr val="accent1"/>
                </a:solidFill>
                <a:latin typeface="+mn-ea"/>
                <a:ea typeface="+mn-ea"/>
              </a:rPr>
              <a:t>部门之间缺乏协调、协作和沟通的机制和文化</a:t>
            </a:r>
            <a:endParaRPr lang="zh-CN" altLang="en-US" sz="1600">
              <a:solidFill>
                <a:schemeClr val="accent1"/>
              </a:solidFill>
              <a:latin typeface="+mn-ea"/>
              <a:ea typeface="+mn-ea"/>
            </a:endParaRPr>
          </a:p>
        </p:txBody>
      </p:sp>
      <p:sp>
        <p:nvSpPr>
          <p:cNvPr id="69" name="Freeform 13"/>
          <p:cNvSpPr>
            <a:spLocks noEditPoints="1"/>
          </p:cNvSpPr>
          <p:nvPr/>
        </p:nvSpPr>
        <p:spPr bwMode="auto">
          <a:xfrm>
            <a:off x="7065305" y="2148934"/>
            <a:ext cx="680004" cy="582224"/>
          </a:xfrm>
          <a:custGeom>
            <a:avLst/>
            <a:gdLst>
              <a:gd name="T0" fmla="*/ 507 w 792"/>
              <a:gd name="T1" fmla="*/ 294 h 677"/>
              <a:gd name="T2" fmla="*/ 441 w 792"/>
              <a:gd name="T3" fmla="*/ 294 h 677"/>
              <a:gd name="T4" fmla="*/ 424 w 792"/>
              <a:gd name="T5" fmla="*/ 346 h 677"/>
              <a:gd name="T6" fmla="*/ 441 w 792"/>
              <a:gd name="T7" fmla="*/ 558 h 677"/>
              <a:gd name="T8" fmla="*/ 396 w 792"/>
              <a:gd name="T9" fmla="*/ 634 h 677"/>
              <a:gd name="T10" fmla="*/ 354 w 792"/>
              <a:gd name="T11" fmla="*/ 558 h 677"/>
              <a:gd name="T12" fmla="*/ 378 w 792"/>
              <a:gd name="T13" fmla="*/ 346 h 677"/>
              <a:gd name="T14" fmla="*/ 361 w 792"/>
              <a:gd name="T15" fmla="*/ 294 h 677"/>
              <a:gd name="T16" fmla="*/ 288 w 792"/>
              <a:gd name="T17" fmla="*/ 294 h 677"/>
              <a:gd name="T18" fmla="*/ 288 w 792"/>
              <a:gd name="T19" fmla="*/ 294 h 677"/>
              <a:gd name="T20" fmla="*/ 166 w 792"/>
              <a:gd name="T21" fmla="*/ 421 h 677"/>
              <a:gd name="T22" fmla="*/ 184 w 792"/>
              <a:gd name="T23" fmla="*/ 552 h 677"/>
              <a:gd name="T24" fmla="*/ 305 w 792"/>
              <a:gd name="T25" fmla="*/ 677 h 677"/>
              <a:gd name="T26" fmla="*/ 490 w 792"/>
              <a:gd name="T27" fmla="*/ 677 h 677"/>
              <a:gd name="T28" fmla="*/ 611 w 792"/>
              <a:gd name="T29" fmla="*/ 550 h 677"/>
              <a:gd name="T30" fmla="*/ 629 w 792"/>
              <a:gd name="T31" fmla="*/ 419 h 677"/>
              <a:gd name="T32" fmla="*/ 507 w 792"/>
              <a:gd name="T33" fmla="*/ 294 h 677"/>
              <a:gd name="T34" fmla="*/ 150 w 792"/>
              <a:gd name="T35" fmla="*/ 212 h 677"/>
              <a:gd name="T36" fmla="*/ 228 w 792"/>
              <a:gd name="T37" fmla="*/ 135 h 677"/>
              <a:gd name="T38" fmla="*/ 150 w 792"/>
              <a:gd name="T39" fmla="*/ 58 h 677"/>
              <a:gd name="T40" fmla="*/ 73 w 792"/>
              <a:gd name="T41" fmla="*/ 135 h 677"/>
              <a:gd name="T42" fmla="*/ 150 w 792"/>
              <a:gd name="T43" fmla="*/ 212 h 677"/>
              <a:gd name="T44" fmla="*/ 219 w 792"/>
              <a:gd name="T45" fmla="*/ 237 h 677"/>
              <a:gd name="T46" fmla="*/ 81 w 792"/>
              <a:gd name="T47" fmla="*/ 237 h 677"/>
              <a:gd name="T48" fmla="*/ 81 w 792"/>
              <a:gd name="T49" fmla="*/ 237 h 677"/>
              <a:gd name="T50" fmla="*/ 5 w 792"/>
              <a:gd name="T51" fmla="*/ 316 h 677"/>
              <a:gd name="T52" fmla="*/ 16 w 792"/>
              <a:gd name="T53" fmla="*/ 397 h 677"/>
              <a:gd name="T54" fmla="*/ 92 w 792"/>
              <a:gd name="T55" fmla="*/ 475 h 677"/>
              <a:gd name="T56" fmla="*/ 132 w 792"/>
              <a:gd name="T57" fmla="*/ 475 h 677"/>
              <a:gd name="T58" fmla="*/ 124 w 792"/>
              <a:gd name="T59" fmla="*/ 418 h 677"/>
              <a:gd name="T60" fmla="*/ 124 w 792"/>
              <a:gd name="T61" fmla="*/ 417 h 677"/>
              <a:gd name="T62" fmla="*/ 124 w 792"/>
              <a:gd name="T63" fmla="*/ 417 h 677"/>
              <a:gd name="T64" fmla="*/ 159 w 792"/>
              <a:gd name="T65" fmla="*/ 309 h 677"/>
              <a:gd name="T66" fmla="*/ 212 w 792"/>
              <a:gd name="T67" fmla="*/ 271 h 677"/>
              <a:gd name="T68" fmla="*/ 267 w 792"/>
              <a:gd name="T69" fmla="*/ 253 h 677"/>
              <a:gd name="T70" fmla="*/ 219 w 792"/>
              <a:gd name="T71" fmla="*/ 237 h 677"/>
              <a:gd name="T72" fmla="*/ 641 w 792"/>
              <a:gd name="T73" fmla="*/ 212 h 677"/>
              <a:gd name="T74" fmla="*/ 719 w 792"/>
              <a:gd name="T75" fmla="*/ 135 h 677"/>
              <a:gd name="T76" fmla="*/ 641 w 792"/>
              <a:gd name="T77" fmla="*/ 58 h 677"/>
              <a:gd name="T78" fmla="*/ 564 w 792"/>
              <a:gd name="T79" fmla="*/ 135 h 677"/>
              <a:gd name="T80" fmla="*/ 641 w 792"/>
              <a:gd name="T81" fmla="*/ 212 h 677"/>
              <a:gd name="T82" fmla="*/ 710 w 792"/>
              <a:gd name="T83" fmla="*/ 237 h 677"/>
              <a:gd name="T84" fmla="*/ 572 w 792"/>
              <a:gd name="T85" fmla="*/ 237 h 677"/>
              <a:gd name="T86" fmla="*/ 572 w 792"/>
              <a:gd name="T87" fmla="*/ 237 h 677"/>
              <a:gd name="T88" fmla="*/ 526 w 792"/>
              <a:gd name="T89" fmla="*/ 252 h 677"/>
              <a:gd name="T90" fmla="*/ 583 w 792"/>
              <a:gd name="T91" fmla="*/ 271 h 677"/>
              <a:gd name="T92" fmla="*/ 637 w 792"/>
              <a:gd name="T93" fmla="*/ 310 h 677"/>
              <a:gd name="T94" fmla="*/ 671 w 792"/>
              <a:gd name="T95" fmla="*/ 415 h 677"/>
              <a:gd name="T96" fmla="*/ 671 w 792"/>
              <a:gd name="T97" fmla="*/ 416 h 677"/>
              <a:gd name="T98" fmla="*/ 671 w 792"/>
              <a:gd name="T99" fmla="*/ 416 h 677"/>
              <a:gd name="T100" fmla="*/ 663 w 792"/>
              <a:gd name="T101" fmla="*/ 475 h 677"/>
              <a:gd name="T102" fmla="*/ 699 w 792"/>
              <a:gd name="T103" fmla="*/ 475 h 677"/>
              <a:gd name="T104" fmla="*/ 775 w 792"/>
              <a:gd name="T105" fmla="*/ 396 h 677"/>
              <a:gd name="T106" fmla="*/ 786 w 792"/>
              <a:gd name="T107" fmla="*/ 314 h 677"/>
              <a:gd name="T108" fmla="*/ 710 w 792"/>
              <a:gd name="T109" fmla="*/ 237 h 677"/>
              <a:gd name="T110" fmla="*/ 521 w 792"/>
              <a:gd name="T111" fmla="*/ 127 h 677"/>
              <a:gd name="T112" fmla="*/ 397 w 792"/>
              <a:gd name="T113" fmla="*/ 254 h 677"/>
              <a:gd name="T114" fmla="*/ 274 w 792"/>
              <a:gd name="T115" fmla="*/ 127 h 677"/>
              <a:gd name="T116" fmla="*/ 397 w 792"/>
              <a:gd name="T117" fmla="*/ 0 h 677"/>
              <a:gd name="T118" fmla="*/ 521 w 792"/>
              <a:gd name="T119" fmla="*/ 127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2" h="677">
                <a:moveTo>
                  <a:pt x="507" y="294"/>
                </a:moveTo>
                <a:lnTo>
                  <a:pt x="441" y="294"/>
                </a:lnTo>
                <a:cubicBezTo>
                  <a:pt x="441" y="301"/>
                  <a:pt x="442" y="333"/>
                  <a:pt x="424" y="346"/>
                </a:cubicBezTo>
                <a:cubicBezTo>
                  <a:pt x="424" y="346"/>
                  <a:pt x="453" y="506"/>
                  <a:pt x="441" y="558"/>
                </a:cubicBezTo>
                <a:cubicBezTo>
                  <a:pt x="436" y="580"/>
                  <a:pt x="418" y="634"/>
                  <a:pt x="396" y="634"/>
                </a:cubicBezTo>
                <a:cubicBezTo>
                  <a:pt x="375" y="634"/>
                  <a:pt x="358" y="579"/>
                  <a:pt x="354" y="558"/>
                </a:cubicBezTo>
                <a:cubicBezTo>
                  <a:pt x="344" y="506"/>
                  <a:pt x="378" y="346"/>
                  <a:pt x="378" y="346"/>
                </a:cubicBezTo>
                <a:cubicBezTo>
                  <a:pt x="373" y="344"/>
                  <a:pt x="363" y="335"/>
                  <a:pt x="361" y="294"/>
                </a:cubicBezTo>
                <a:lnTo>
                  <a:pt x="288" y="294"/>
                </a:lnTo>
                <a:lnTo>
                  <a:pt x="288" y="294"/>
                </a:lnTo>
                <a:cubicBezTo>
                  <a:pt x="221" y="294"/>
                  <a:pt x="158" y="352"/>
                  <a:pt x="166" y="421"/>
                </a:cubicBezTo>
                <a:lnTo>
                  <a:pt x="184" y="552"/>
                </a:lnTo>
                <a:cubicBezTo>
                  <a:pt x="197" y="621"/>
                  <a:pt x="238" y="677"/>
                  <a:pt x="305" y="677"/>
                </a:cubicBezTo>
                <a:lnTo>
                  <a:pt x="490" y="677"/>
                </a:lnTo>
                <a:cubicBezTo>
                  <a:pt x="557" y="677"/>
                  <a:pt x="598" y="619"/>
                  <a:pt x="611" y="550"/>
                </a:cubicBezTo>
                <a:lnTo>
                  <a:pt x="629" y="419"/>
                </a:lnTo>
                <a:cubicBezTo>
                  <a:pt x="637" y="351"/>
                  <a:pt x="574" y="294"/>
                  <a:pt x="507" y="294"/>
                </a:cubicBezTo>
                <a:close/>
                <a:moveTo>
                  <a:pt x="150" y="212"/>
                </a:moveTo>
                <a:cubicBezTo>
                  <a:pt x="193" y="212"/>
                  <a:pt x="228" y="178"/>
                  <a:pt x="228" y="135"/>
                </a:cubicBezTo>
                <a:cubicBezTo>
                  <a:pt x="228" y="92"/>
                  <a:pt x="193" y="58"/>
                  <a:pt x="150" y="58"/>
                </a:cubicBezTo>
                <a:cubicBezTo>
                  <a:pt x="108" y="58"/>
                  <a:pt x="73" y="92"/>
                  <a:pt x="73" y="135"/>
                </a:cubicBezTo>
                <a:cubicBezTo>
                  <a:pt x="73" y="178"/>
                  <a:pt x="108" y="212"/>
                  <a:pt x="150" y="212"/>
                </a:cubicBezTo>
                <a:close/>
                <a:moveTo>
                  <a:pt x="219" y="237"/>
                </a:moveTo>
                <a:lnTo>
                  <a:pt x="81" y="237"/>
                </a:lnTo>
                <a:lnTo>
                  <a:pt x="81" y="237"/>
                </a:lnTo>
                <a:cubicBezTo>
                  <a:pt x="39" y="237"/>
                  <a:pt x="0" y="272"/>
                  <a:pt x="5" y="316"/>
                </a:cubicBezTo>
                <a:lnTo>
                  <a:pt x="16" y="397"/>
                </a:lnTo>
                <a:cubicBezTo>
                  <a:pt x="25" y="440"/>
                  <a:pt x="50" y="475"/>
                  <a:pt x="92" y="475"/>
                </a:cubicBezTo>
                <a:lnTo>
                  <a:pt x="132" y="475"/>
                </a:lnTo>
                <a:lnTo>
                  <a:pt x="124" y="418"/>
                </a:lnTo>
                <a:lnTo>
                  <a:pt x="124" y="417"/>
                </a:lnTo>
                <a:lnTo>
                  <a:pt x="124" y="417"/>
                </a:lnTo>
                <a:cubicBezTo>
                  <a:pt x="120" y="378"/>
                  <a:pt x="132" y="340"/>
                  <a:pt x="159" y="309"/>
                </a:cubicBezTo>
                <a:cubicBezTo>
                  <a:pt x="174" y="293"/>
                  <a:pt x="192" y="280"/>
                  <a:pt x="212" y="271"/>
                </a:cubicBezTo>
                <a:cubicBezTo>
                  <a:pt x="229" y="261"/>
                  <a:pt x="248" y="255"/>
                  <a:pt x="267" y="253"/>
                </a:cubicBezTo>
                <a:cubicBezTo>
                  <a:pt x="253" y="243"/>
                  <a:pt x="236" y="237"/>
                  <a:pt x="219" y="237"/>
                </a:cubicBezTo>
                <a:close/>
                <a:moveTo>
                  <a:pt x="641" y="212"/>
                </a:moveTo>
                <a:cubicBezTo>
                  <a:pt x="684" y="212"/>
                  <a:pt x="719" y="178"/>
                  <a:pt x="719" y="135"/>
                </a:cubicBezTo>
                <a:cubicBezTo>
                  <a:pt x="719" y="92"/>
                  <a:pt x="684" y="58"/>
                  <a:pt x="641" y="58"/>
                </a:cubicBezTo>
                <a:cubicBezTo>
                  <a:pt x="599" y="58"/>
                  <a:pt x="564" y="92"/>
                  <a:pt x="564" y="135"/>
                </a:cubicBezTo>
                <a:cubicBezTo>
                  <a:pt x="564" y="178"/>
                  <a:pt x="599" y="212"/>
                  <a:pt x="641" y="212"/>
                </a:cubicBezTo>
                <a:close/>
                <a:moveTo>
                  <a:pt x="710" y="237"/>
                </a:moveTo>
                <a:lnTo>
                  <a:pt x="572" y="237"/>
                </a:lnTo>
                <a:lnTo>
                  <a:pt x="572" y="237"/>
                </a:lnTo>
                <a:cubicBezTo>
                  <a:pt x="555" y="237"/>
                  <a:pt x="539" y="242"/>
                  <a:pt x="526" y="252"/>
                </a:cubicBezTo>
                <a:cubicBezTo>
                  <a:pt x="546" y="255"/>
                  <a:pt x="566" y="261"/>
                  <a:pt x="583" y="271"/>
                </a:cubicBezTo>
                <a:cubicBezTo>
                  <a:pt x="604" y="280"/>
                  <a:pt x="622" y="293"/>
                  <a:pt x="637" y="310"/>
                </a:cubicBezTo>
                <a:cubicBezTo>
                  <a:pt x="663" y="340"/>
                  <a:pt x="675" y="377"/>
                  <a:pt x="671" y="415"/>
                </a:cubicBezTo>
                <a:lnTo>
                  <a:pt x="671" y="416"/>
                </a:lnTo>
                <a:lnTo>
                  <a:pt x="671" y="416"/>
                </a:lnTo>
                <a:lnTo>
                  <a:pt x="663" y="475"/>
                </a:lnTo>
                <a:lnTo>
                  <a:pt x="699" y="475"/>
                </a:lnTo>
                <a:cubicBezTo>
                  <a:pt x="741" y="475"/>
                  <a:pt x="767" y="439"/>
                  <a:pt x="775" y="396"/>
                </a:cubicBezTo>
                <a:lnTo>
                  <a:pt x="786" y="314"/>
                </a:lnTo>
                <a:cubicBezTo>
                  <a:pt x="792" y="272"/>
                  <a:pt x="752" y="237"/>
                  <a:pt x="710" y="237"/>
                </a:cubicBezTo>
                <a:close/>
                <a:moveTo>
                  <a:pt x="521" y="127"/>
                </a:moveTo>
                <a:cubicBezTo>
                  <a:pt x="521" y="197"/>
                  <a:pt x="466" y="254"/>
                  <a:pt x="397" y="254"/>
                </a:cubicBezTo>
                <a:cubicBezTo>
                  <a:pt x="329" y="254"/>
                  <a:pt x="274" y="197"/>
                  <a:pt x="274" y="127"/>
                </a:cubicBezTo>
                <a:cubicBezTo>
                  <a:pt x="274" y="57"/>
                  <a:pt x="329" y="0"/>
                  <a:pt x="397" y="0"/>
                </a:cubicBezTo>
                <a:cubicBezTo>
                  <a:pt x="466" y="0"/>
                  <a:pt x="521" y="57"/>
                  <a:pt x="521" y="127"/>
                </a:cubicBez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0" name="Freeform 26"/>
          <p:cNvSpPr>
            <a:spLocks noEditPoints="1"/>
          </p:cNvSpPr>
          <p:nvPr/>
        </p:nvSpPr>
        <p:spPr bwMode="auto">
          <a:xfrm>
            <a:off x="9825634" y="2135286"/>
            <a:ext cx="699072" cy="594696"/>
          </a:xfrm>
          <a:custGeom>
            <a:avLst/>
            <a:gdLst>
              <a:gd name="T0" fmla="*/ 353 w 746"/>
              <a:gd name="T1" fmla="*/ 124 h 633"/>
              <a:gd name="T2" fmla="*/ 65 w 746"/>
              <a:gd name="T3" fmla="*/ 0 h 633"/>
              <a:gd name="T4" fmla="*/ 65 w 746"/>
              <a:gd name="T5" fmla="*/ 64 h 633"/>
              <a:gd name="T6" fmla="*/ 353 w 746"/>
              <a:gd name="T7" fmla="*/ 124 h 633"/>
              <a:gd name="T8" fmla="*/ 677 w 746"/>
              <a:gd name="T9" fmla="*/ 0 h 633"/>
              <a:gd name="T10" fmla="*/ 388 w 746"/>
              <a:gd name="T11" fmla="*/ 124 h 633"/>
              <a:gd name="T12" fmla="*/ 388 w 746"/>
              <a:gd name="T13" fmla="*/ 124 h 633"/>
              <a:gd name="T14" fmla="*/ 677 w 746"/>
              <a:gd name="T15" fmla="*/ 64 h 633"/>
              <a:gd name="T16" fmla="*/ 677 w 746"/>
              <a:gd name="T17" fmla="*/ 0 h 633"/>
              <a:gd name="T18" fmla="*/ 0 w 746"/>
              <a:gd name="T19" fmla="*/ 559 h 633"/>
              <a:gd name="T20" fmla="*/ 358 w 746"/>
              <a:gd name="T21" fmla="*/ 633 h 633"/>
              <a:gd name="T22" fmla="*/ 358 w 746"/>
              <a:gd name="T23" fmla="*/ 143 h 633"/>
              <a:gd name="T24" fmla="*/ 0 w 746"/>
              <a:gd name="T25" fmla="*/ 68 h 633"/>
              <a:gd name="T26" fmla="*/ 0 w 746"/>
              <a:gd name="T27" fmla="*/ 559 h 633"/>
              <a:gd name="T28" fmla="*/ 388 w 746"/>
              <a:gd name="T29" fmla="*/ 143 h 633"/>
              <a:gd name="T30" fmla="*/ 388 w 746"/>
              <a:gd name="T31" fmla="*/ 633 h 633"/>
              <a:gd name="T32" fmla="*/ 746 w 746"/>
              <a:gd name="T33" fmla="*/ 559 h 633"/>
              <a:gd name="T34" fmla="*/ 746 w 746"/>
              <a:gd name="T35" fmla="*/ 68 h 633"/>
              <a:gd name="T36" fmla="*/ 388 w 746"/>
              <a:gd name="T37" fmla="*/ 14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6" h="633">
                <a:moveTo>
                  <a:pt x="353" y="124"/>
                </a:moveTo>
                <a:lnTo>
                  <a:pt x="65" y="0"/>
                </a:lnTo>
                <a:lnTo>
                  <a:pt x="65" y="64"/>
                </a:lnTo>
                <a:lnTo>
                  <a:pt x="353" y="124"/>
                </a:lnTo>
                <a:close/>
                <a:moveTo>
                  <a:pt x="677" y="0"/>
                </a:moveTo>
                <a:lnTo>
                  <a:pt x="388" y="124"/>
                </a:lnTo>
                <a:lnTo>
                  <a:pt x="388" y="124"/>
                </a:lnTo>
                <a:lnTo>
                  <a:pt x="677" y="64"/>
                </a:lnTo>
                <a:lnTo>
                  <a:pt x="677" y="0"/>
                </a:lnTo>
                <a:close/>
                <a:moveTo>
                  <a:pt x="0" y="559"/>
                </a:moveTo>
                <a:lnTo>
                  <a:pt x="358" y="633"/>
                </a:lnTo>
                <a:lnTo>
                  <a:pt x="358" y="143"/>
                </a:lnTo>
                <a:lnTo>
                  <a:pt x="0" y="68"/>
                </a:lnTo>
                <a:lnTo>
                  <a:pt x="0" y="559"/>
                </a:lnTo>
                <a:close/>
                <a:moveTo>
                  <a:pt x="388" y="143"/>
                </a:moveTo>
                <a:lnTo>
                  <a:pt x="388" y="633"/>
                </a:lnTo>
                <a:lnTo>
                  <a:pt x="746" y="559"/>
                </a:lnTo>
                <a:lnTo>
                  <a:pt x="746" y="68"/>
                </a:lnTo>
                <a:lnTo>
                  <a:pt x="388" y="143"/>
                </a:ln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1" name="Freeform 38"/>
          <p:cNvSpPr>
            <a:spLocks noEditPoints="1"/>
          </p:cNvSpPr>
          <p:nvPr/>
        </p:nvSpPr>
        <p:spPr bwMode="auto">
          <a:xfrm>
            <a:off x="1725230" y="2080696"/>
            <a:ext cx="505890" cy="692710"/>
          </a:xfrm>
          <a:custGeom>
            <a:avLst/>
            <a:gdLst>
              <a:gd name="T0" fmla="*/ 82 w 625"/>
              <a:gd name="T1" fmla="*/ 138 h 853"/>
              <a:gd name="T2" fmla="*/ 69 w 625"/>
              <a:gd name="T3" fmla="*/ 853 h 853"/>
              <a:gd name="T4" fmla="*/ 625 w 625"/>
              <a:gd name="T5" fmla="*/ 210 h 853"/>
              <a:gd name="T6" fmla="*/ 577 w 625"/>
              <a:gd name="T7" fmla="*/ 225 h 853"/>
              <a:gd name="T8" fmla="*/ 71 w 625"/>
              <a:gd name="T9" fmla="*/ 803 h 853"/>
              <a:gd name="T10" fmla="*/ 270 w 625"/>
              <a:gd name="T11" fmla="*/ 91 h 853"/>
              <a:gd name="T12" fmla="*/ 354 w 625"/>
              <a:gd name="T13" fmla="*/ 91 h 853"/>
              <a:gd name="T14" fmla="*/ 311 w 625"/>
              <a:gd name="T15" fmla="*/ 136 h 853"/>
              <a:gd name="T16" fmla="*/ 218 w 625"/>
              <a:gd name="T17" fmla="*/ 93 h 853"/>
              <a:gd name="T18" fmla="*/ 114 w 625"/>
              <a:gd name="T19" fmla="*/ 216 h 853"/>
              <a:gd name="T20" fmla="*/ 510 w 625"/>
              <a:gd name="T21" fmla="*/ 216 h 853"/>
              <a:gd name="T22" fmla="*/ 406 w 625"/>
              <a:gd name="T23" fmla="*/ 93 h 853"/>
              <a:gd name="T24" fmla="*/ 218 w 625"/>
              <a:gd name="T25" fmla="*/ 93 h 853"/>
              <a:gd name="T26" fmla="*/ 220 w 625"/>
              <a:gd name="T27" fmla="*/ 648 h 853"/>
              <a:gd name="T28" fmla="*/ 151 w 625"/>
              <a:gd name="T29" fmla="*/ 667 h 853"/>
              <a:gd name="T30" fmla="*/ 136 w 625"/>
              <a:gd name="T31" fmla="*/ 682 h 853"/>
              <a:gd name="T32" fmla="*/ 220 w 625"/>
              <a:gd name="T33" fmla="*/ 689 h 853"/>
              <a:gd name="T34" fmla="*/ 132 w 625"/>
              <a:gd name="T35" fmla="*/ 732 h 853"/>
              <a:gd name="T36" fmla="*/ 242 w 625"/>
              <a:gd name="T37" fmla="*/ 678 h 853"/>
              <a:gd name="T38" fmla="*/ 242 w 625"/>
              <a:gd name="T39" fmla="*/ 643 h 853"/>
              <a:gd name="T40" fmla="*/ 110 w 625"/>
              <a:gd name="T41" fmla="*/ 650 h 853"/>
              <a:gd name="T42" fmla="*/ 214 w 625"/>
              <a:gd name="T43" fmla="*/ 760 h 853"/>
              <a:gd name="T44" fmla="*/ 214 w 625"/>
              <a:gd name="T45" fmla="*/ 335 h 853"/>
              <a:gd name="T46" fmla="*/ 151 w 625"/>
              <a:gd name="T47" fmla="*/ 354 h 853"/>
              <a:gd name="T48" fmla="*/ 173 w 625"/>
              <a:gd name="T49" fmla="*/ 410 h 853"/>
              <a:gd name="T50" fmla="*/ 132 w 625"/>
              <a:gd name="T51" fmla="*/ 425 h 853"/>
              <a:gd name="T52" fmla="*/ 214 w 625"/>
              <a:gd name="T53" fmla="*/ 313 h 853"/>
              <a:gd name="T54" fmla="*/ 110 w 625"/>
              <a:gd name="T55" fmla="*/ 423 h 853"/>
              <a:gd name="T56" fmla="*/ 241 w 625"/>
              <a:gd name="T57" fmla="*/ 360 h 853"/>
              <a:gd name="T58" fmla="*/ 240 w 625"/>
              <a:gd name="T59" fmla="*/ 330 h 853"/>
              <a:gd name="T60" fmla="*/ 220 w 625"/>
              <a:gd name="T61" fmla="*/ 503 h 853"/>
              <a:gd name="T62" fmla="*/ 136 w 625"/>
              <a:gd name="T63" fmla="*/ 525 h 853"/>
              <a:gd name="T64" fmla="*/ 220 w 625"/>
              <a:gd name="T65" fmla="*/ 581 h 853"/>
              <a:gd name="T66" fmla="*/ 241 w 625"/>
              <a:gd name="T67" fmla="*/ 487 h 853"/>
              <a:gd name="T68" fmla="*/ 110 w 625"/>
              <a:gd name="T69" fmla="*/ 492 h 853"/>
              <a:gd name="T70" fmla="*/ 220 w 625"/>
              <a:gd name="T71" fmla="*/ 602 h 853"/>
              <a:gd name="T72" fmla="*/ 289 w 625"/>
              <a:gd name="T73" fmla="*/ 465 h 853"/>
              <a:gd name="T74" fmla="*/ 326 w 625"/>
              <a:gd name="T75" fmla="*/ 723 h 853"/>
              <a:gd name="T76" fmla="*/ 501 w 625"/>
              <a:gd name="T77" fmla="*/ 669 h 853"/>
              <a:gd name="T78" fmla="*/ 320 w 625"/>
              <a:gd name="T79" fmla="*/ 717 h 853"/>
              <a:gd name="T80" fmla="*/ 501 w 625"/>
              <a:gd name="T81" fmla="*/ 507 h 853"/>
              <a:gd name="T82" fmla="*/ 320 w 625"/>
              <a:gd name="T83" fmla="*/ 410 h 853"/>
              <a:gd name="T84" fmla="*/ 320 w 625"/>
              <a:gd name="T85" fmla="*/ 35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3">
                <a:moveTo>
                  <a:pt x="47" y="225"/>
                </a:moveTo>
                <a:cubicBezTo>
                  <a:pt x="47" y="201"/>
                  <a:pt x="58" y="189"/>
                  <a:pt x="82" y="188"/>
                </a:cubicBezTo>
                <a:lnTo>
                  <a:pt x="82" y="138"/>
                </a:lnTo>
                <a:cubicBezTo>
                  <a:pt x="39" y="139"/>
                  <a:pt x="0" y="167"/>
                  <a:pt x="0" y="210"/>
                </a:cubicBezTo>
                <a:lnTo>
                  <a:pt x="0" y="784"/>
                </a:lnTo>
                <a:cubicBezTo>
                  <a:pt x="0" y="819"/>
                  <a:pt x="34" y="853"/>
                  <a:pt x="69" y="853"/>
                </a:cubicBezTo>
                <a:lnTo>
                  <a:pt x="555" y="853"/>
                </a:lnTo>
                <a:cubicBezTo>
                  <a:pt x="590" y="853"/>
                  <a:pt x="625" y="819"/>
                  <a:pt x="625" y="784"/>
                </a:cubicBezTo>
                <a:lnTo>
                  <a:pt x="625" y="210"/>
                </a:lnTo>
                <a:cubicBezTo>
                  <a:pt x="625" y="167"/>
                  <a:pt x="586" y="139"/>
                  <a:pt x="542" y="138"/>
                </a:cubicBezTo>
                <a:lnTo>
                  <a:pt x="542" y="188"/>
                </a:lnTo>
                <a:cubicBezTo>
                  <a:pt x="566" y="189"/>
                  <a:pt x="577" y="201"/>
                  <a:pt x="577" y="225"/>
                </a:cubicBezTo>
                <a:lnTo>
                  <a:pt x="577" y="768"/>
                </a:lnTo>
                <a:cubicBezTo>
                  <a:pt x="577" y="786"/>
                  <a:pt x="570" y="803"/>
                  <a:pt x="553" y="803"/>
                </a:cubicBezTo>
                <a:lnTo>
                  <a:pt x="71" y="803"/>
                </a:lnTo>
                <a:cubicBezTo>
                  <a:pt x="53" y="803"/>
                  <a:pt x="47" y="783"/>
                  <a:pt x="47" y="764"/>
                </a:cubicBezTo>
                <a:lnTo>
                  <a:pt x="47" y="225"/>
                </a:lnTo>
                <a:close/>
                <a:moveTo>
                  <a:pt x="270" y="91"/>
                </a:moveTo>
                <a:cubicBezTo>
                  <a:pt x="270" y="71"/>
                  <a:pt x="289" y="52"/>
                  <a:pt x="309" y="52"/>
                </a:cubicBezTo>
                <a:lnTo>
                  <a:pt x="315" y="52"/>
                </a:lnTo>
                <a:cubicBezTo>
                  <a:pt x="335" y="52"/>
                  <a:pt x="354" y="71"/>
                  <a:pt x="354" y="91"/>
                </a:cubicBezTo>
                <a:lnTo>
                  <a:pt x="354" y="95"/>
                </a:lnTo>
                <a:cubicBezTo>
                  <a:pt x="354" y="117"/>
                  <a:pt x="335" y="136"/>
                  <a:pt x="313" y="136"/>
                </a:cubicBezTo>
                <a:lnTo>
                  <a:pt x="311" y="136"/>
                </a:lnTo>
                <a:cubicBezTo>
                  <a:pt x="289" y="136"/>
                  <a:pt x="270" y="117"/>
                  <a:pt x="270" y="95"/>
                </a:cubicBezTo>
                <a:lnTo>
                  <a:pt x="270" y="91"/>
                </a:lnTo>
                <a:close/>
                <a:moveTo>
                  <a:pt x="218" y="93"/>
                </a:moveTo>
                <a:lnTo>
                  <a:pt x="149" y="93"/>
                </a:lnTo>
                <a:cubicBezTo>
                  <a:pt x="125" y="93"/>
                  <a:pt x="114" y="104"/>
                  <a:pt x="114" y="128"/>
                </a:cubicBezTo>
                <a:lnTo>
                  <a:pt x="114" y="216"/>
                </a:lnTo>
                <a:cubicBezTo>
                  <a:pt x="114" y="231"/>
                  <a:pt x="124" y="246"/>
                  <a:pt x="138" y="246"/>
                </a:cubicBezTo>
                <a:lnTo>
                  <a:pt x="486" y="246"/>
                </a:lnTo>
                <a:cubicBezTo>
                  <a:pt x="500" y="246"/>
                  <a:pt x="510" y="231"/>
                  <a:pt x="510" y="216"/>
                </a:cubicBezTo>
                <a:lnTo>
                  <a:pt x="510" y="128"/>
                </a:lnTo>
                <a:cubicBezTo>
                  <a:pt x="510" y="104"/>
                  <a:pt x="499" y="93"/>
                  <a:pt x="475" y="93"/>
                </a:cubicBezTo>
                <a:lnTo>
                  <a:pt x="406" y="93"/>
                </a:lnTo>
                <a:cubicBezTo>
                  <a:pt x="406" y="45"/>
                  <a:pt x="366" y="0"/>
                  <a:pt x="320" y="0"/>
                </a:cubicBezTo>
                <a:lnTo>
                  <a:pt x="305" y="0"/>
                </a:lnTo>
                <a:cubicBezTo>
                  <a:pt x="259" y="0"/>
                  <a:pt x="218" y="45"/>
                  <a:pt x="218" y="93"/>
                </a:cubicBezTo>
                <a:close/>
                <a:moveTo>
                  <a:pt x="132" y="654"/>
                </a:moveTo>
                <a:cubicBezTo>
                  <a:pt x="132" y="649"/>
                  <a:pt x="133" y="648"/>
                  <a:pt x="138" y="648"/>
                </a:cubicBezTo>
                <a:lnTo>
                  <a:pt x="220" y="648"/>
                </a:lnTo>
                <a:lnTo>
                  <a:pt x="220" y="654"/>
                </a:lnTo>
                <a:cubicBezTo>
                  <a:pt x="220" y="661"/>
                  <a:pt x="186" y="681"/>
                  <a:pt x="179" y="684"/>
                </a:cubicBezTo>
                <a:cubicBezTo>
                  <a:pt x="174" y="679"/>
                  <a:pt x="160" y="667"/>
                  <a:pt x="151" y="667"/>
                </a:cubicBezTo>
                <a:lnTo>
                  <a:pt x="149" y="667"/>
                </a:lnTo>
                <a:cubicBezTo>
                  <a:pt x="144" y="667"/>
                  <a:pt x="136" y="675"/>
                  <a:pt x="136" y="680"/>
                </a:cubicBezTo>
                <a:lnTo>
                  <a:pt x="136" y="682"/>
                </a:lnTo>
                <a:cubicBezTo>
                  <a:pt x="136" y="688"/>
                  <a:pt x="167" y="721"/>
                  <a:pt x="173" y="721"/>
                </a:cubicBezTo>
                <a:lnTo>
                  <a:pt x="175" y="721"/>
                </a:lnTo>
                <a:cubicBezTo>
                  <a:pt x="180" y="721"/>
                  <a:pt x="213" y="693"/>
                  <a:pt x="220" y="689"/>
                </a:cubicBezTo>
                <a:cubicBezTo>
                  <a:pt x="220" y="700"/>
                  <a:pt x="225" y="738"/>
                  <a:pt x="214" y="738"/>
                </a:cubicBezTo>
                <a:lnTo>
                  <a:pt x="138" y="738"/>
                </a:lnTo>
                <a:cubicBezTo>
                  <a:pt x="133" y="738"/>
                  <a:pt x="132" y="737"/>
                  <a:pt x="132" y="732"/>
                </a:cubicBezTo>
                <a:lnTo>
                  <a:pt x="132" y="654"/>
                </a:lnTo>
                <a:close/>
                <a:moveTo>
                  <a:pt x="214" y="760"/>
                </a:moveTo>
                <a:cubicBezTo>
                  <a:pt x="255" y="760"/>
                  <a:pt x="239" y="715"/>
                  <a:pt x="242" y="678"/>
                </a:cubicBezTo>
                <a:cubicBezTo>
                  <a:pt x="243" y="659"/>
                  <a:pt x="291" y="642"/>
                  <a:pt x="296" y="624"/>
                </a:cubicBezTo>
                <a:lnTo>
                  <a:pt x="289" y="624"/>
                </a:lnTo>
                <a:cubicBezTo>
                  <a:pt x="275" y="624"/>
                  <a:pt x="253" y="638"/>
                  <a:pt x="242" y="643"/>
                </a:cubicBezTo>
                <a:cubicBezTo>
                  <a:pt x="236" y="635"/>
                  <a:pt x="232" y="626"/>
                  <a:pt x="218" y="626"/>
                </a:cubicBezTo>
                <a:lnTo>
                  <a:pt x="134" y="626"/>
                </a:lnTo>
                <a:cubicBezTo>
                  <a:pt x="121" y="626"/>
                  <a:pt x="110" y="637"/>
                  <a:pt x="110" y="650"/>
                </a:cubicBezTo>
                <a:lnTo>
                  <a:pt x="110" y="736"/>
                </a:lnTo>
                <a:cubicBezTo>
                  <a:pt x="110" y="751"/>
                  <a:pt x="123" y="760"/>
                  <a:pt x="138" y="760"/>
                </a:cubicBezTo>
                <a:lnTo>
                  <a:pt x="214" y="760"/>
                </a:lnTo>
                <a:close/>
                <a:moveTo>
                  <a:pt x="132" y="341"/>
                </a:moveTo>
                <a:cubicBezTo>
                  <a:pt x="132" y="336"/>
                  <a:pt x="133" y="335"/>
                  <a:pt x="138" y="335"/>
                </a:cubicBezTo>
                <a:lnTo>
                  <a:pt x="214" y="335"/>
                </a:lnTo>
                <a:cubicBezTo>
                  <a:pt x="219" y="335"/>
                  <a:pt x="220" y="336"/>
                  <a:pt x="220" y="341"/>
                </a:cubicBezTo>
                <a:cubicBezTo>
                  <a:pt x="220" y="347"/>
                  <a:pt x="184" y="371"/>
                  <a:pt x="179" y="371"/>
                </a:cubicBezTo>
                <a:cubicBezTo>
                  <a:pt x="175" y="371"/>
                  <a:pt x="164" y="354"/>
                  <a:pt x="151" y="354"/>
                </a:cubicBezTo>
                <a:cubicBezTo>
                  <a:pt x="145" y="354"/>
                  <a:pt x="136" y="361"/>
                  <a:pt x="136" y="367"/>
                </a:cubicBezTo>
                <a:lnTo>
                  <a:pt x="136" y="369"/>
                </a:lnTo>
                <a:cubicBezTo>
                  <a:pt x="136" y="378"/>
                  <a:pt x="166" y="407"/>
                  <a:pt x="173" y="410"/>
                </a:cubicBezTo>
                <a:lnTo>
                  <a:pt x="220" y="376"/>
                </a:lnTo>
                <a:lnTo>
                  <a:pt x="220"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1" y="447"/>
                  <a:pt x="134" y="447"/>
                </a:cubicBezTo>
                <a:lnTo>
                  <a:pt x="218" y="447"/>
                </a:lnTo>
                <a:cubicBezTo>
                  <a:pt x="252" y="447"/>
                  <a:pt x="242" y="394"/>
                  <a:pt x="241" y="360"/>
                </a:cubicBezTo>
                <a:lnTo>
                  <a:pt x="296" y="313"/>
                </a:lnTo>
                <a:cubicBezTo>
                  <a:pt x="296" y="313"/>
                  <a:pt x="292" y="311"/>
                  <a:pt x="292" y="311"/>
                </a:cubicBezTo>
                <a:cubicBezTo>
                  <a:pt x="270" y="311"/>
                  <a:pt x="253" y="329"/>
                  <a:pt x="240" y="330"/>
                </a:cubicBezTo>
                <a:close/>
                <a:moveTo>
                  <a:pt x="132" y="492"/>
                </a:moveTo>
                <a:lnTo>
                  <a:pt x="220" y="492"/>
                </a:lnTo>
                <a:lnTo>
                  <a:pt x="220" y="503"/>
                </a:lnTo>
                <a:lnTo>
                  <a:pt x="179" y="529"/>
                </a:lnTo>
                <a:lnTo>
                  <a:pt x="152" y="508"/>
                </a:lnTo>
                <a:cubicBezTo>
                  <a:pt x="145" y="513"/>
                  <a:pt x="136" y="515"/>
                  <a:pt x="136" y="525"/>
                </a:cubicBezTo>
                <a:cubicBezTo>
                  <a:pt x="136" y="531"/>
                  <a:pt x="167" y="566"/>
                  <a:pt x="173" y="566"/>
                </a:cubicBezTo>
                <a:cubicBezTo>
                  <a:pt x="183" y="566"/>
                  <a:pt x="209" y="536"/>
                  <a:pt x="220" y="533"/>
                </a:cubicBezTo>
                <a:lnTo>
                  <a:pt x="220" y="581"/>
                </a:lnTo>
                <a:lnTo>
                  <a:pt x="132" y="581"/>
                </a:lnTo>
                <a:lnTo>
                  <a:pt x="132" y="492"/>
                </a:lnTo>
                <a:close/>
                <a:moveTo>
                  <a:pt x="241" y="487"/>
                </a:moveTo>
                <a:cubicBezTo>
                  <a:pt x="238" y="480"/>
                  <a:pt x="233" y="471"/>
                  <a:pt x="220" y="471"/>
                </a:cubicBezTo>
                <a:lnTo>
                  <a:pt x="132" y="471"/>
                </a:lnTo>
                <a:cubicBezTo>
                  <a:pt x="121" y="471"/>
                  <a:pt x="110" y="481"/>
                  <a:pt x="110" y="492"/>
                </a:cubicBezTo>
                <a:lnTo>
                  <a:pt x="110" y="581"/>
                </a:lnTo>
                <a:cubicBezTo>
                  <a:pt x="110" y="592"/>
                  <a:pt x="121" y="602"/>
                  <a:pt x="132" y="602"/>
                </a:cubicBezTo>
                <a:lnTo>
                  <a:pt x="220" y="602"/>
                </a:lnTo>
                <a:cubicBezTo>
                  <a:pt x="252" y="602"/>
                  <a:pt x="242" y="547"/>
                  <a:pt x="241" y="515"/>
                </a:cubicBezTo>
                <a:lnTo>
                  <a:pt x="296" y="469"/>
                </a:lnTo>
                <a:lnTo>
                  <a:pt x="289" y="465"/>
                </a:lnTo>
                <a:lnTo>
                  <a:pt x="241" y="487"/>
                </a:lnTo>
                <a:close/>
                <a:moveTo>
                  <a:pt x="320" y="717"/>
                </a:moveTo>
                <a:cubicBezTo>
                  <a:pt x="320" y="722"/>
                  <a:pt x="321" y="723"/>
                  <a:pt x="326" y="723"/>
                </a:cubicBezTo>
                <a:lnTo>
                  <a:pt x="495" y="723"/>
                </a:lnTo>
                <a:cubicBezTo>
                  <a:pt x="500" y="723"/>
                  <a:pt x="501" y="722"/>
                  <a:pt x="501" y="717"/>
                </a:cubicBezTo>
                <a:lnTo>
                  <a:pt x="501" y="669"/>
                </a:lnTo>
                <a:cubicBezTo>
                  <a:pt x="501" y="664"/>
                  <a:pt x="500" y="663"/>
                  <a:pt x="495" y="663"/>
                </a:cubicBezTo>
                <a:lnTo>
                  <a:pt x="320" y="663"/>
                </a:lnTo>
                <a:lnTo>
                  <a:pt x="320" y="717"/>
                </a:lnTo>
                <a:close/>
                <a:moveTo>
                  <a:pt x="320" y="566"/>
                </a:moveTo>
                <a:lnTo>
                  <a:pt x="501" y="566"/>
                </a:lnTo>
                <a:lnTo>
                  <a:pt x="501" y="507"/>
                </a:lnTo>
                <a:lnTo>
                  <a:pt x="320" y="507"/>
                </a:lnTo>
                <a:lnTo>
                  <a:pt x="320" y="566"/>
                </a:lnTo>
                <a:close/>
                <a:moveTo>
                  <a:pt x="320" y="410"/>
                </a:moveTo>
                <a:lnTo>
                  <a:pt x="452" y="410"/>
                </a:lnTo>
                <a:lnTo>
                  <a:pt x="452" y="352"/>
                </a:lnTo>
                <a:lnTo>
                  <a:pt x="320" y="352"/>
                </a:lnTo>
                <a:lnTo>
                  <a:pt x="320" y="410"/>
                </a:ln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
        <p:nvSpPr>
          <p:cNvPr id="72" name="Freeform 8"/>
          <p:cNvSpPr>
            <a:spLocks noEditPoints="1"/>
          </p:cNvSpPr>
          <p:nvPr/>
        </p:nvSpPr>
        <p:spPr bwMode="auto">
          <a:xfrm>
            <a:off x="4367694" y="2026104"/>
            <a:ext cx="610016" cy="721488"/>
          </a:xfrm>
          <a:custGeom>
            <a:avLst/>
            <a:gdLst>
              <a:gd name="T0" fmla="*/ 121 w 865"/>
              <a:gd name="T1" fmla="*/ 572 h 1009"/>
              <a:gd name="T2" fmla="*/ 213 w 865"/>
              <a:gd name="T3" fmla="*/ 571 h 1009"/>
              <a:gd name="T4" fmla="*/ 277 w 865"/>
              <a:gd name="T5" fmla="*/ 550 h 1009"/>
              <a:gd name="T6" fmla="*/ 393 w 865"/>
              <a:gd name="T7" fmla="*/ 793 h 1009"/>
              <a:gd name="T8" fmla="*/ 420 w 865"/>
              <a:gd name="T9" fmla="*/ 640 h 1009"/>
              <a:gd name="T10" fmla="*/ 401 w 865"/>
              <a:gd name="T11" fmla="*/ 631 h 1009"/>
              <a:gd name="T12" fmla="*/ 401 w 865"/>
              <a:gd name="T13" fmla="*/ 610 h 1009"/>
              <a:gd name="T14" fmla="*/ 485 w 865"/>
              <a:gd name="T15" fmla="*/ 610 h 1009"/>
              <a:gd name="T16" fmla="*/ 486 w 865"/>
              <a:gd name="T17" fmla="*/ 631 h 1009"/>
              <a:gd name="T18" fmla="*/ 466 w 865"/>
              <a:gd name="T19" fmla="*/ 640 h 1009"/>
              <a:gd name="T20" fmla="*/ 493 w 865"/>
              <a:gd name="T21" fmla="*/ 787 h 1009"/>
              <a:gd name="T22" fmla="*/ 592 w 865"/>
              <a:gd name="T23" fmla="*/ 559 h 1009"/>
              <a:gd name="T24" fmla="*/ 650 w 865"/>
              <a:gd name="T25" fmla="*/ 567 h 1009"/>
              <a:gd name="T26" fmla="*/ 736 w 865"/>
              <a:gd name="T27" fmla="*/ 567 h 1009"/>
              <a:gd name="T28" fmla="*/ 853 w 865"/>
              <a:gd name="T29" fmla="*/ 932 h 1009"/>
              <a:gd name="T30" fmla="*/ 734 w 865"/>
              <a:gd name="T31" fmla="*/ 974 h 1009"/>
              <a:gd name="T32" fmla="*/ 717 w 865"/>
              <a:gd name="T33" fmla="*/ 919 h 1009"/>
              <a:gd name="T34" fmla="*/ 680 w 865"/>
              <a:gd name="T35" fmla="*/ 984 h 1009"/>
              <a:gd name="T36" fmla="*/ 165 w 865"/>
              <a:gd name="T37" fmla="*/ 987 h 1009"/>
              <a:gd name="T38" fmla="*/ 127 w 865"/>
              <a:gd name="T39" fmla="*/ 919 h 1009"/>
              <a:gd name="T40" fmla="*/ 109 w 865"/>
              <a:gd name="T41" fmla="*/ 977 h 1009"/>
              <a:gd name="T42" fmla="*/ 0 w 865"/>
              <a:gd name="T43" fmla="*/ 932 h 1009"/>
              <a:gd name="T44" fmla="*/ 121 w 865"/>
              <a:gd name="T45" fmla="*/ 572 h 1009"/>
              <a:gd name="T46" fmla="*/ 249 w 865"/>
              <a:gd name="T47" fmla="*/ 390 h 1009"/>
              <a:gd name="T48" fmla="*/ 249 w 865"/>
              <a:gd name="T49" fmla="*/ 390 h 1009"/>
              <a:gd name="T50" fmla="*/ 219 w 865"/>
              <a:gd name="T51" fmla="*/ 355 h 1009"/>
              <a:gd name="T52" fmla="*/ 209 w 865"/>
              <a:gd name="T53" fmla="*/ 288 h 1009"/>
              <a:gd name="T54" fmla="*/ 209 w 865"/>
              <a:gd name="T55" fmla="*/ 280 h 1009"/>
              <a:gd name="T56" fmla="*/ 216 w 865"/>
              <a:gd name="T57" fmla="*/ 275 h 1009"/>
              <a:gd name="T58" fmla="*/ 220 w 865"/>
              <a:gd name="T59" fmla="*/ 272 h 1009"/>
              <a:gd name="T60" fmla="*/ 268 w 865"/>
              <a:gd name="T61" fmla="*/ 64 h 1009"/>
              <a:gd name="T62" fmla="*/ 571 w 865"/>
              <a:gd name="T63" fmla="*/ 57 h 1009"/>
              <a:gd name="T64" fmla="*/ 629 w 865"/>
              <a:gd name="T65" fmla="*/ 270 h 1009"/>
              <a:gd name="T66" fmla="*/ 637 w 865"/>
              <a:gd name="T67" fmla="*/ 275 h 1009"/>
              <a:gd name="T68" fmla="*/ 644 w 865"/>
              <a:gd name="T69" fmla="*/ 280 h 1009"/>
              <a:gd name="T70" fmla="*/ 645 w 865"/>
              <a:gd name="T71" fmla="*/ 288 h 1009"/>
              <a:gd name="T72" fmla="*/ 635 w 865"/>
              <a:gd name="T73" fmla="*/ 354 h 1009"/>
              <a:gd name="T74" fmla="*/ 606 w 865"/>
              <a:gd name="T75" fmla="*/ 389 h 1009"/>
              <a:gd name="T76" fmla="*/ 443 w 865"/>
              <a:gd name="T77" fmla="*/ 536 h 1009"/>
              <a:gd name="T78" fmla="*/ 403 w 865"/>
              <a:gd name="T79" fmla="*/ 532 h 1009"/>
              <a:gd name="T80" fmla="*/ 249 w 865"/>
              <a:gd name="T81" fmla="*/ 39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5" h="1009">
                <a:moveTo>
                  <a:pt x="121" y="572"/>
                </a:moveTo>
                <a:cubicBezTo>
                  <a:pt x="154" y="572"/>
                  <a:pt x="185" y="571"/>
                  <a:pt x="213" y="571"/>
                </a:cubicBezTo>
                <a:cubicBezTo>
                  <a:pt x="240" y="574"/>
                  <a:pt x="262" y="567"/>
                  <a:pt x="277" y="550"/>
                </a:cubicBezTo>
                <a:lnTo>
                  <a:pt x="393" y="793"/>
                </a:lnTo>
                <a:lnTo>
                  <a:pt x="420" y="640"/>
                </a:lnTo>
                <a:lnTo>
                  <a:pt x="401" y="631"/>
                </a:lnTo>
                <a:lnTo>
                  <a:pt x="401" y="610"/>
                </a:lnTo>
                <a:lnTo>
                  <a:pt x="485" y="610"/>
                </a:lnTo>
                <a:lnTo>
                  <a:pt x="486" y="631"/>
                </a:lnTo>
                <a:lnTo>
                  <a:pt x="466" y="640"/>
                </a:lnTo>
                <a:lnTo>
                  <a:pt x="493" y="787"/>
                </a:lnTo>
                <a:lnTo>
                  <a:pt x="592" y="559"/>
                </a:lnTo>
                <a:cubicBezTo>
                  <a:pt x="607" y="567"/>
                  <a:pt x="627" y="569"/>
                  <a:pt x="650" y="567"/>
                </a:cubicBezTo>
                <a:cubicBezTo>
                  <a:pt x="677" y="567"/>
                  <a:pt x="705" y="567"/>
                  <a:pt x="736" y="567"/>
                </a:cubicBezTo>
                <a:cubicBezTo>
                  <a:pt x="815" y="641"/>
                  <a:pt x="865" y="818"/>
                  <a:pt x="853" y="932"/>
                </a:cubicBezTo>
                <a:cubicBezTo>
                  <a:pt x="828" y="949"/>
                  <a:pt x="786" y="963"/>
                  <a:pt x="734" y="974"/>
                </a:cubicBezTo>
                <a:lnTo>
                  <a:pt x="717" y="919"/>
                </a:lnTo>
                <a:lnTo>
                  <a:pt x="680" y="984"/>
                </a:lnTo>
                <a:cubicBezTo>
                  <a:pt x="527" y="1007"/>
                  <a:pt x="314" y="1009"/>
                  <a:pt x="165" y="987"/>
                </a:cubicBezTo>
                <a:lnTo>
                  <a:pt x="127" y="919"/>
                </a:lnTo>
                <a:lnTo>
                  <a:pt x="109" y="977"/>
                </a:lnTo>
                <a:cubicBezTo>
                  <a:pt x="58" y="966"/>
                  <a:pt x="19" y="951"/>
                  <a:pt x="0" y="932"/>
                </a:cubicBezTo>
                <a:cubicBezTo>
                  <a:pt x="2" y="832"/>
                  <a:pt x="20" y="659"/>
                  <a:pt x="121" y="572"/>
                </a:cubicBezTo>
                <a:close/>
                <a:moveTo>
                  <a:pt x="249" y="390"/>
                </a:moveTo>
                <a:lnTo>
                  <a:pt x="249" y="390"/>
                </a:lnTo>
                <a:cubicBezTo>
                  <a:pt x="236" y="383"/>
                  <a:pt x="226" y="371"/>
                  <a:pt x="219" y="355"/>
                </a:cubicBezTo>
                <a:cubicBezTo>
                  <a:pt x="212" y="338"/>
                  <a:pt x="209" y="315"/>
                  <a:pt x="209" y="288"/>
                </a:cubicBezTo>
                <a:lnTo>
                  <a:pt x="209" y="280"/>
                </a:lnTo>
                <a:lnTo>
                  <a:pt x="216" y="275"/>
                </a:lnTo>
                <a:cubicBezTo>
                  <a:pt x="218" y="274"/>
                  <a:pt x="219" y="273"/>
                  <a:pt x="220" y="272"/>
                </a:cubicBezTo>
                <a:cubicBezTo>
                  <a:pt x="205" y="158"/>
                  <a:pt x="218" y="105"/>
                  <a:pt x="268" y="64"/>
                </a:cubicBezTo>
                <a:cubicBezTo>
                  <a:pt x="345" y="0"/>
                  <a:pt x="492" y="0"/>
                  <a:pt x="571" y="57"/>
                </a:cubicBezTo>
                <a:cubicBezTo>
                  <a:pt x="624" y="96"/>
                  <a:pt x="643" y="166"/>
                  <a:pt x="629" y="270"/>
                </a:cubicBezTo>
                <a:cubicBezTo>
                  <a:pt x="632" y="271"/>
                  <a:pt x="635" y="273"/>
                  <a:pt x="637" y="275"/>
                </a:cubicBezTo>
                <a:lnTo>
                  <a:pt x="644" y="280"/>
                </a:lnTo>
                <a:lnTo>
                  <a:pt x="645" y="288"/>
                </a:lnTo>
                <a:cubicBezTo>
                  <a:pt x="645" y="315"/>
                  <a:pt x="642" y="337"/>
                  <a:pt x="635" y="354"/>
                </a:cubicBezTo>
                <a:cubicBezTo>
                  <a:pt x="628" y="370"/>
                  <a:pt x="619" y="382"/>
                  <a:pt x="606" y="389"/>
                </a:cubicBezTo>
                <a:cubicBezTo>
                  <a:pt x="585" y="456"/>
                  <a:pt x="515" y="528"/>
                  <a:pt x="443" y="536"/>
                </a:cubicBezTo>
                <a:cubicBezTo>
                  <a:pt x="430" y="537"/>
                  <a:pt x="415" y="537"/>
                  <a:pt x="403" y="532"/>
                </a:cubicBezTo>
                <a:cubicBezTo>
                  <a:pt x="324" y="504"/>
                  <a:pt x="274" y="472"/>
                  <a:pt x="249" y="390"/>
                </a:cubicBezTo>
                <a:close/>
              </a:path>
            </a:pathLst>
          </a:custGeom>
          <a:solidFill>
            <a:schemeClr val="accent2"/>
          </a:solidFill>
          <a:ln>
            <a:noFill/>
          </a:ln>
        </p:spPr>
        <p:txBody>
          <a:bodyPr vert="horz" wrap="square" lIns="91428" tIns="45714" rIns="91428" bIns="45714" numCol="1" anchor="t" anchorCtr="0" compatLnSpc="1"/>
          <a:lstStyle/>
          <a:p>
            <a:endParaRPr lang="zh-CN" altLang="en-US">
              <a:solidFill>
                <a:schemeClr val="accent1"/>
              </a:solidFill>
              <a:latin typeface="微软雅黑 Light" panose="020B0502040204020203" pitchFamily="34" charset="-122"/>
              <a:ea typeface="微软雅黑 Light" panose="020B0502040204020203" pitchFamily="34" charset="-122"/>
              <a:sym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5191"/>
    </mc:Choice>
    <mc:Fallback>
      <p:transition advTm="5191"/>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3.4 </a:t>
            </a:r>
            <a:r>
              <a:rPr lang="zh-CN" altLang="en-US" sz="2200">
                <a:solidFill>
                  <a:schemeClr val="accent1"/>
                </a:solidFill>
                <a:ea typeface="微软雅黑" panose="020B0503020204020204" pitchFamily="34" charset="-122"/>
                <a:cs typeface="+mn-ea"/>
                <a:sym typeface="Arial" panose="020B0604020202020204" pitchFamily="34" charset="0"/>
              </a:rPr>
              <a:t>执行力提升的措施</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文本框 22"/>
          <p:cNvSpPr txBox="1">
            <a:spLocks noChangeArrowheads="1"/>
          </p:cNvSpPr>
          <p:nvPr/>
        </p:nvSpPr>
        <p:spPr bwMode="auto">
          <a:xfrm>
            <a:off x="1101507" y="1578412"/>
            <a:ext cx="4564825" cy="255454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285750" indent="-285750">
              <a:buFont typeface="Wingdings" panose="05000000000000000000" pitchFamily="2" charset="2"/>
              <a:buChar char="l"/>
              <a:defRPr sz="1600">
                <a:solidFill>
                  <a:schemeClr val="accent1"/>
                </a:solidFill>
                <a:latin typeface="+mn-ea"/>
                <a:ea typeface="+mn-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marL="0" indent="0">
              <a:buNone/>
            </a:pPr>
            <a:r>
              <a:rPr lang="zh-CN" altLang="en-US" b="1"/>
              <a:t>有执行力的人的特点和判断标准：</a:t>
            </a:r>
            <a:endParaRPr lang="zh-CN" altLang="en-US" b="1"/>
          </a:p>
          <a:p>
            <a:pPr marL="0" indent="0">
              <a:buNone/>
            </a:pPr>
            <a:r>
              <a:rPr lang="zh-CN" altLang="en-US"/>
              <a:t>自动自发；</a:t>
            </a:r>
            <a:endParaRPr lang="zh-CN" altLang="en-US"/>
          </a:p>
          <a:p>
            <a:pPr marL="0" indent="0">
              <a:buNone/>
            </a:pPr>
            <a:r>
              <a:rPr lang="zh-CN" altLang="en-US"/>
              <a:t>注重细节</a:t>
            </a:r>
            <a:endParaRPr lang="zh-CN" altLang="en-US"/>
          </a:p>
          <a:p>
            <a:pPr marL="0" indent="0">
              <a:buNone/>
            </a:pPr>
            <a:r>
              <a:rPr lang="zh-CN" altLang="en-US"/>
              <a:t>为人诚信负责</a:t>
            </a:r>
            <a:endParaRPr lang="zh-CN" altLang="en-US"/>
          </a:p>
          <a:p>
            <a:pPr marL="0" indent="0">
              <a:buNone/>
            </a:pPr>
            <a:r>
              <a:rPr lang="zh-CN" altLang="en-US"/>
              <a:t>善于分析、判断和应变</a:t>
            </a:r>
            <a:endParaRPr lang="zh-CN" altLang="en-US"/>
          </a:p>
          <a:p>
            <a:pPr marL="0" indent="0">
              <a:buNone/>
            </a:pPr>
            <a:r>
              <a:rPr lang="zh-CN" altLang="en-US"/>
              <a:t>乐于学习、求知</a:t>
            </a:r>
            <a:endParaRPr lang="zh-CN" altLang="en-US"/>
          </a:p>
          <a:p>
            <a:pPr marL="0" indent="0">
              <a:buNone/>
            </a:pPr>
            <a:r>
              <a:rPr lang="zh-CN" altLang="en-US"/>
              <a:t>富于创新</a:t>
            </a:r>
            <a:endParaRPr lang="zh-CN" altLang="en-US"/>
          </a:p>
          <a:p>
            <a:pPr marL="0" indent="0">
              <a:buNone/>
            </a:pPr>
            <a:r>
              <a:rPr lang="zh-CN" altLang="en-US"/>
              <a:t>对工作投入、韧性</a:t>
            </a:r>
            <a:endParaRPr lang="zh-CN" altLang="en-US"/>
          </a:p>
          <a:p>
            <a:pPr marL="0" indent="0">
              <a:buNone/>
            </a:pPr>
            <a:r>
              <a:rPr lang="zh-CN" altLang="en-US"/>
              <a:t>团队精神，人际关系良好</a:t>
            </a:r>
            <a:endParaRPr lang="zh-CN" altLang="en-US"/>
          </a:p>
          <a:p>
            <a:pPr marL="0" indent="0">
              <a:buNone/>
            </a:pPr>
            <a:r>
              <a:rPr lang="zh-CN" altLang="en-US"/>
              <a:t>求胜欲望强烈</a:t>
            </a:r>
            <a:endParaRPr lang="zh-CN" altLang="en-US"/>
          </a:p>
        </p:txBody>
      </p:sp>
      <p:sp>
        <p:nvSpPr>
          <p:cNvPr id="24" name="文本框 23"/>
          <p:cNvSpPr txBox="1">
            <a:spLocks noChangeArrowheads="1"/>
          </p:cNvSpPr>
          <p:nvPr/>
        </p:nvSpPr>
        <p:spPr bwMode="auto">
          <a:xfrm>
            <a:off x="1001604" y="4800804"/>
            <a:ext cx="4564825" cy="181588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0" indent="0">
              <a:buFont typeface="Wingdings" panose="05000000000000000000" pitchFamily="2" charset="2"/>
              <a:buNone/>
              <a:defRPr sz="1600">
                <a:solidFill>
                  <a:schemeClr val="accent1"/>
                </a:solidFill>
                <a:latin typeface="+mn-ea"/>
                <a:ea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marL="285750" indent="-285750">
              <a:buFont typeface="Arial" panose="020B0604020202020204" pitchFamily="34" charset="0"/>
              <a:buChar char="•"/>
            </a:pPr>
            <a:r>
              <a:rPr lang="zh-CN" altLang="en-US"/>
              <a:t>了解你的组织和你的下属</a:t>
            </a:r>
            <a:endParaRPr lang="zh-CN" altLang="en-US"/>
          </a:p>
          <a:p>
            <a:pPr marL="285750" indent="-285750">
              <a:buFont typeface="Arial" panose="020B0604020202020204" pitchFamily="34" charset="0"/>
              <a:buChar char="•"/>
            </a:pPr>
            <a:r>
              <a:rPr lang="zh-CN" altLang="en-US"/>
              <a:t>坚持以事实为基础</a:t>
            </a:r>
            <a:endParaRPr lang="zh-CN" altLang="en-US"/>
          </a:p>
          <a:p>
            <a:pPr marL="285750" indent="-285750">
              <a:buFont typeface="Arial" panose="020B0604020202020204" pitchFamily="34" charset="0"/>
              <a:buChar char="•"/>
            </a:pPr>
            <a:r>
              <a:rPr lang="zh-CN" altLang="en-US"/>
              <a:t>把你的目标和实施的顺序做出来，串联起来</a:t>
            </a:r>
            <a:endParaRPr lang="zh-CN" altLang="en-US"/>
          </a:p>
          <a:p>
            <a:pPr marL="285750" indent="-285750">
              <a:buFont typeface="Arial" panose="020B0604020202020204" pitchFamily="34" charset="0"/>
              <a:buChar char="•"/>
            </a:pPr>
            <a:r>
              <a:rPr lang="zh-CN" altLang="en-US"/>
              <a:t>跟进。及时地跟进，不能只瞄靶不开枪。</a:t>
            </a:r>
            <a:endParaRPr lang="zh-CN" altLang="en-US"/>
          </a:p>
          <a:p>
            <a:pPr marL="285750" indent="-285750">
              <a:buFont typeface="Arial" panose="020B0604020202020204" pitchFamily="34" charset="0"/>
              <a:buChar char="•"/>
            </a:pPr>
            <a:r>
              <a:rPr lang="zh-CN" altLang="en-US"/>
              <a:t>对执行者进行奖励。</a:t>
            </a:r>
            <a:endParaRPr lang="zh-CN" altLang="en-US"/>
          </a:p>
          <a:p>
            <a:pPr marL="285750" indent="-285750">
              <a:buFont typeface="Arial" panose="020B0604020202020204" pitchFamily="34" charset="0"/>
              <a:buChar char="•"/>
            </a:pPr>
            <a:r>
              <a:rPr lang="zh-CN" altLang="en-US"/>
              <a:t>你是否提高下属的能力和素质。</a:t>
            </a:r>
            <a:endParaRPr lang="zh-CN" altLang="en-US"/>
          </a:p>
          <a:p>
            <a:pPr marL="285750" indent="-285750">
              <a:buFont typeface="Arial" panose="020B0604020202020204" pitchFamily="34" charset="0"/>
              <a:buChar char="•"/>
            </a:pPr>
            <a:r>
              <a:rPr lang="zh-CN" altLang="en-US"/>
              <a:t>了解自己</a:t>
            </a:r>
            <a:endParaRPr lang="zh-CN" altLang="en-US"/>
          </a:p>
        </p:txBody>
      </p:sp>
      <p:sp>
        <p:nvSpPr>
          <p:cNvPr id="25" name="文本框 24"/>
          <p:cNvSpPr txBox="1">
            <a:spLocks noChangeArrowheads="1"/>
          </p:cNvSpPr>
          <p:nvPr/>
        </p:nvSpPr>
        <p:spPr bwMode="auto">
          <a:xfrm>
            <a:off x="5452161" y="1675270"/>
            <a:ext cx="2544151"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285750" indent="-285750">
              <a:buChar char="•"/>
              <a:defRPr sz="1600">
                <a:solidFill>
                  <a:schemeClr val="accent1"/>
                </a:solidFill>
                <a:latin typeface="+mn-ea"/>
                <a:ea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制度制订</a:t>
            </a:r>
            <a:endParaRPr lang="zh-CN" altLang="en-US"/>
          </a:p>
          <a:p>
            <a:r>
              <a:rPr lang="zh-CN" altLang="en-US"/>
              <a:t>制度学习</a:t>
            </a:r>
            <a:endParaRPr lang="zh-CN" altLang="en-US"/>
          </a:p>
          <a:p>
            <a:r>
              <a:rPr lang="zh-CN" altLang="en-US"/>
              <a:t>制度执行督查</a:t>
            </a:r>
            <a:endParaRPr lang="zh-CN" altLang="en-US"/>
          </a:p>
          <a:p>
            <a:r>
              <a:rPr lang="zh-CN" altLang="en-US"/>
              <a:t>制度执行督查的监控</a:t>
            </a:r>
            <a:endParaRPr lang="zh-CN" altLang="en-US"/>
          </a:p>
        </p:txBody>
      </p:sp>
      <p:grpSp>
        <p:nvGrpSpPr>
          <p:cNvPr id="26" name="组合 25"/>
          <p:cNvGrpSpPr/>
          <p:nvPr/>
        </p:nvGrpSpPr>
        <p:grpSpPr>
          <a:xfrm>
            <a:off x="1101507" y="1104281"/>
            <a:ext cx="3381577" cy="398132"/>
            <a:chOff x="5274122" y="1488798"/>
            <a:chExt cx="2766753" cy="398132"/>
          </a:xfrm>
        </p:grpSpPr>
        <p:sp>
          <p:nvSpPr>
            <p:cNvPr id="27" name="矩形: 圆角 26"/>
            <p:cNvSpPr/>
            <p:nvPr/>
          </p:nvSpPr>
          <p:spPr bwMode="auto">
            <a:xfrm>
              <a:off x="5274122" y="1488798"/>
              <a:ext cx="2766753" cy="398132"/>
            </a:xfrm>
            <a:prstGeom prst="round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endParaRPr lang="zh-CN" altLang="en-US" b="1">
                <a:solidFill>
                  <a:schemeClr val="accent2"/>
                </a:solidFill>
                <a:latin typeface="+mj-ea"/>
                <a:ea typeface="+mj-ea"/>
              </a:endParaRPr>
            </a:p>
          </p:txBody>
        </p:sp>
        <p:sp>
          <p:nvSpPr>
            <p:cNvPr id="28" name="矩形 27"/>
            <p:cNvSpPr/>
            <p:nvPr/>
          </p:nvSpPr>
          <p:spPr>
            <a:xfrm>
              <a:off x="5413368" y="1517598"/>
              <a:ext cx="2456462" cy="369332"/>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r>
                <a:rPr lang="en-US" altLang="zh-CN" b="1">
                  <a:solidFill>
                    <a:schemeClr val="accent2"/>
                  </a:solidFill>
                  <a:latin typeface="+mj-ea"/>
                  <a:ea typeface="+mj-ea"/>
                </a:rPr>
                <a:t>1</a:t>
              </a:r>
              <a:r>
                <a:rPr lang="zh-CN" altLang="en-US" b="1">
                  <a:solidFill>
                    <a:schemeClr val="accent2"/>
                  </a:solidFill>
                  <a:latin typeface="+mj-ea"/>
                  <a:ea typeface="+mj-ea"/>
                </a:rPr>
                <a:t>、找会执行的人</a:t>
              </a:r>
              <a:endParaRPr lang="zh-CN" altLang="en-US" b="1" dirty="0">
                <a:solidFill>
                  <a:schemeClr val="accent2"/>
                </a:solidFill>
                <a:latin typeface="+mj-ea"/>
                <a:ea typeface="+mj-ea"/>
              </a:endParaRPr>
            </a:p>
          </p:txBody>
        </p:sp>
      </p:grpSp>
      <p:grpSp>
        <p:nvGrpSpPr>
          <p:cNvPr id="29" name="组合 28"/>
          <p:cNvGrpSpPr/>
          <p:nvPr/>
        </p:nvGrpSpPr>
        <p:grpSpPr>
          <a:xfrm>
            <a:off x="1035749" y="4326673"/>
            <a:ext cx="3381577" cy="398132"/>
            <a:chOff x="5274122" y="1488798"/>
            <a:chExt cx="2766753" cy="398132"/>
          </a:xfrm>
        </p:grpSpPr>
        <p:sp>
          <p:nvSpPr>
            <p:cNvPr id="50" name="矩形: 圆角 49"/>
            <p:cNvSpPr/>
            <p:nvPr/>
          </p:nvSpPr>
          <p:spPr bwMode="auto">
            <a:xfrm>
              <a:off x="5274122" y="1488798"/>
              <a:ext cx="2766753" cy="398132"/>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b="1">
                <a:solidFill>
                  <a:schemeClr val="accent2"/>
                </a:solidFill>
                <a:latin typeface="+mj-ea"/>
                <a:ea typeface="+mj-ea"/>
              </a:endParaRPr>
            </a:p>
          </p:txBody>
        </p:sp>
        <p:sp>
          <p:nvSpPr>
            <p:cNvPr id="51" name="矩形 50"/>
            <p:cNvSpPr/>
            <p:nvPr/>
          </p:nvSpPr>
          <p:spPr>
            <a:xfrm>
              <a:off x="5413368" y="1517598"/>
              <a:ext cx="2405336" cy="36933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b="1">
                  <a:solidFill>
                    <a:schemeClr val="accent2"/>
                  </a:solidFill>
                  <a:latin typeface="+mj-ea"/>
                  <a:ea typeface="+mj-ea"/>
                </a:rPr>
                <a:t>2</a:t>
              </a:r>
              <a:r>
                <a:rPr lang="zh-CN" altLang="en-US" b="1">
                  <a:solidFill>
                    <a:schemeClr val="accent2"/>
                  </a:solidFill>
                  <a:latin typeface="+mj-ea"/>
                  <a:ea typeface="+mj-ea"/>
                </a:rPr>
                <a:t>、做执行型领导</a:t>
              </a:r>
              <a:endParaRPr lang="zh-CN" altLang="en-US" b="1">
                <a:solidFill>
                  <a:schemeClr val="accent2"/>
                </a:solidFill>
                <a:latin typeface="+mj-ea"/>
                <a:ea typeface="+mj-ea"/>
              </a:endParaRPr>
            </a:p>
          </p:txBody>
        </p:sp>
      </p:grpSp>
      <p:grpSp>
        <p:nvGrpSpPr>
          <p:cNvPr id="52" name="组合 51"/>
          <p:cNvGrpSpPr/>
          <p:nvPr/>
        </p:nvGrpSpPr>
        <p:grpSpPr>
          <a:xfrm>
            <a:off x="5329563" y="1104281"/>
            <a:ext cx="3381577" cy="398132"/>
            <a:chOff x="5274122" y="1488798"/>
            <a:chExt cx="2766753" cy="398132"/>
          </a:xfrm>
        </p:grpSpPr>
        <p:sp>
          <p:nvSpPr>
            <p:cNvPr id="53" name="矩形: 圆角 52"/>
            <p:cNvSpPr/>
            <p:nvPr/>
          </p:nvSpPr>
          <p:spPr bwMode="auto">
            <a:xfrm>
              <a:off x="5274122" y="1488798"/>
              <a:ext cx="2766753" cy="398132"/>
            </a:xfrm>
            <a:prstGeom prst="round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b="1">
                <a:solidFill>
                  <a:schemeClr val="accent2"/>
                </a:solidFill>
                <a:latin typeface="+mj-ea"/>
                <a:ea typeface="+mj-ea"/>
              </a:endParaRPr>
            </a:p>
          </p:txBody>
        </p:sp>
        <p:sp>
          <p:nvSpPr>
            <p:cNvPr id="54" name="矩形 53"/>
            <p:cNvSpPr/>
            <p:nvPr/>
          </p:nvSpPr>
          <p:spPr>
            <a:xfrm>
              <a:off x="5413368" y="1517598"/>
              <a:ext cx="2456462" cy="36933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b="1">
                  <a:solidFill>
                    <a:schemeClr val="accent2"/>
                  </a:solidFill>
                  <a:latin typeface="+mj-ea"/>
                  <a:ea typeface="+mj-ea"/>
                </a:rPr>
                <a:t>3</a:t>
              </a:r>
              <a:r>
                <a:rPr lang="zh-CN" altLang="en-US" b="1">
                  <a:solidFill>
                    <a:schemeClr val="accent2"/>
                  </a:solidFill>
                  <a:latin typeface="+mj-ea"/>
                  <a:ea typeface="+mj-ea"/>
                </a:rPr>
                <a:t>、提高制度的执行力</a:t>
              </a:r>
              <a:endParaRPr lang="zh-CN" altLang="en-US" b="1">
                <a:solidFill>
                  <a:schemeClr val="accent2"/>
                </a:solidFill>
                <a:latin typeface="+mj-ea"/>
                <a:ea typeface="+mj-ea"/>
              </a:endParaRPr>
            </a:p>
          </p:txBody>
        </p:sp>
      </p:grpSp>
      <p:pic>
        <p:nvPicPr>
          <p:cNvPr id="55" name="图片 54"/>
          <p:cNvPicPr>
            <a:picLocks noChangeAspect="1"/>
          </p:cNvPicPr>
          <p:nvPr/>
        </p:nvPicPr>
        <p:blipFill rotWithShape="1">
          <a:blip r:embed="rId1">
            <a:extLst>
              <a:ext uri="{BEBA8EAE-BF5A-486C-A8C5-ECC9F3942E4B}">
                <a14:imgProps xmlns:a14="http://schemas.microsoft.com/office/drawing/2010/main">
                  <a14:imgLayer r:embed="rId2">
                    <a14:imgEffect>
                      <a14:backgroundRemoval t="1615" b="97924" l="774" r="98366">
                        <a14:foregroundMark x1="42304" y1="18454" x2="43336" y2="20646"/>
                        <a14:foregroundMark x1="45314" y1="28604" x2="45744" y2="30796"/>
                        <a14:foregroundMark x1="46432" y1="42561" x2="46862" y2="44291"/>
                        <a14:foregroundMark x1="37403" y1="40600" x2="37919" y2="41638"/>
                        <a14:foregroundMark x1="39897" y1="48789" x2="40757" y2="49596"/>
                        <a14:foregroundMark x1="44282" y1="51672" x2="45142" y2="52364"/>
                        <a14:foregroundMark x1="32330" y1="57785" x2="34050" y2="58593"/>
                        <a14:foregroundMark x1="21324" y1="49366" x2="23388" y2="50750"/>
                        <a14:foregroundMark x1="25967" y1="36563" x2="27257" y2="38062"/>
                        <a14:foregroundMark x1="27945" y1="35294" x2="29063" y2="37024"/>
                        <a14:foregroundMark x1="35770" y1="25952" x2="36973" y2="28028"/>
                        <a14:foregroundMark x1="60705" y1="27682" x2="60275" y2="29988"/>
                        <a14:foregroundMark x1="59587" y1="33103" x2="59501" y2="34833"/>
                        <a14:foregroundMark x1="56234" y1="42445" x2="56750" y2="44752"/>
                        <a14:foregroundMark x1="52880" y1="23529" x2="52880" y2="26067"/>
                        <a14:foregroundMark x1="61995" y1="18339" x2="61307" y2="20992"/>
                        <a14:foregroundMark x1="75408" y1="11880" x2="74549" y2="14764"/>
                        <a14:foregroundMark x1="82201" y1="12457" x2="80653" y2="14533"/>
                        <a14:foregroundMark x1="87962" y1="30681" x2="86672" y2="33218"/>
                        <a14:foregroundMark x1="90198" y1="40254" x2="88994" y2="41869"/>
                        <a14:foregroundMark x1="79708" y1="52595" x2="78934" y2="54095"/>
                        <a14:foregroundMark x1="70163" y1="57670" x2="69561" y2="59977"/>
                        <a14:foregroundMark x1="70163" y1="68627" x2="69218" y2="68281"/>
                        <a14:foregroundMark x1="58985" y1="60669" x2="57868" y2="61130"/>
                        <a14:foregroundMark x1="47807" y1="65398" x2="48753" y2="65513"/>
                        <a14:foregroundMark x1="31900" y1="74510" x2="30868" y2="75433"/>
                        <a14:foregroundMark x1="24334" y1="60784" x2="25623" y2="61707"/>
                        <a14:foregroundMark x1="50387" y1="78085" x2="51333" y2="79008"/>
                        <a14:foregroundMark x1="55116" y1="71396" x2="55546" y2="72434"/>
                        <a14:foregroundMark x1="61049" y1="70934" x2="60877" y2="71972"/>
                        <a14:foregroundMark x1="66380" y1="76240" x2="66294" y2="77855"/>
                        <a14:foregroundMark x1="72399" y1="70588" x2="74033" y2="69550"/>
                        <a14:foregroundMark x1="90370" y1="20300" x2="89596" y2="22953"/>
                        <a14:foregroundMark x1="88134" y1="10611" x2="87188" y2="13725"/>
                        <a14:foregroundMark x1="18143" y1="57901" x2="20378" y2="59170"/>
                        <a14:foregroundMark x1="24334" y1="81776" x2="22442" y2="83852"/>
                        <a14:foregroundMark x1="21238" y1="93541" x2="23474" y2="92849"/>
                        <a14:foregroundMark x1="7739" y1="91465" x2="9888" y2="91003"/>
                        <a14:foregroundMark x1="10232" y1="69319" x2="12640" y2="69666"/>
                        <a14:foregroundMark x1="54170" y1="38062" x2="54686" y2="40254"/>
                        <a14:foregroundMark x1="67670" y1="11880" x2="67326" y2="15110"/>
                        <a14:foregroundMark x1="93551" y1="31027" x2="92003" y2="33564"/>
                        <a14:foregroundMark x1="44110" y1="35063" x2="45400" y2="36794"/>
                      </a14:backgroundRemoval>
                    </a14:imgEffect>
                  </a14:imgLayer>
                </a14:imgProps>
              </a:ext>
            </a:extLst>
          </a:blip>
          <a:srcRect l="9318" r="3911" b="17694"/>
          <a:stretch>
            <a:fillRect/>
          </a:stretch>
        </p:blipFill>
        <p:spPr>
          <a:xfrm>
            <a:off x="5517618" y="2247306"/>
            <a:ext cx="6444184" cy="4556866"/>
          </a:xfrm>
          <a:prstGeom prst="rect">
            <a:avLst/>
          </a:prstGeom>
        </p:spPr>
      </p:pic>
    </p:spTree>
  </p:cSld>
  <p:clrMapOvr>
    <a:masterClrMapping/>
  </p:clrMapOvr>
  <p:transition spd="slow" advTm="528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3.4 </a:t>
            </a:r>
            <a:r>
              <a:rPr lang="zh-CN" altLang="en-US" sz="2200">
                <a:solidFill>
                  <a:schemeClr val="accent1"/>
                </a:solidFill>
                <a:ea typeface="微软雅黑" panose="020B0503020204020204" pitchFamily="34" charset="-122"/>
                <a:cs typeface="+mn-ea"/>
                <a:sym typeface="Arial" panose="020B0604020202020204" pitchFamily="34" charset="0"/>
              </a:rPr>
              <a:t>执行力提升的措施</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第三章：执行力提升训练</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56" name="文本框 55"/>
          <p:cNvSpPr txBox="1">
            <a:spLocks noChangeArrowheads="1"/>
          </p:cNvSpPr>
          <p:nvPr/>
        </p:nvSpPr>
        <p:spPr bwMode="auto">
          <a:xfrm>
            <a:off x="1172901" y="1706830"/>
            <a:ext cx="4839638" cy="15696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0" indent="0">
              <a:buFont typeface="Wingdings" panose="05000000000000000000" pitchFamily="2" charset="2"/>
              <a:buNone/>
              <a:defRPr sz="1600">
                <a:solidFill>
                  <a:schemeClr val="accent1"/>
                </a:solidFill>
                <a:latin typeface="+mn-ea"/>
                <a:ea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marL="285750" indent="-285750" algn="just">
              <a:buFont typeface="Wingdings" panose="05000000000000000000" pitchFamily="2" charset="2"/>
              <a:buChar char="l"/>
            </a:pPr>
            <a:r>
              <a:rPr lang="zh-CN" altLang="en-US"/>
              <a:t>“逼”。下属也没有养成良好的工作习惯之前，要以制度为依据，奖罚为手段，逼其养成良好的工作习惯。</a:t>
            </a:r>
            <a:endParaRPr lang="zh-CN" altLang="en-US"/>
          </a:p>
          <a:p>
            <a:pPr marL="285750" indent="-285750" algn="just">
              <a:buFont typeface="Wingdings" panose="05000000000000000000" pitchFamily="2" charset="2"/>
              <a:buChar char="l"/>
            </a:pPr>
            <a:r>
              <a:rPr lang="zh-CN" altLang="en-US"/>
              <a:t>“督”。巩固良好的工作习惯，以免造成松懈。</a:t>
            </a:r>
            <a:endParaRPr lang="zh-CN" altLang="en-US"/>
          </a:p>
          <a:p>
            <a:pPr marL="285750" indent="-285750" algn="just">
              <a:buFont typeface="Wingdings" panose="05000000000000000000" pitchFamily="2" charset="2"/>
              <a:buChar char="l"/>
            </a:pPr>
            <a:r>
              <a:rPr lang="zh-CN" altLang="en-US"/>
              <a:t>“导”。从下属的思想上加以疏导，从工作方法上加以指导，下属自觉地养成了良好的工作习惯</a:t>
            </a:r>
            <a:endParaRPr lang="zh-CN" altLang="en-US"/>
          </a:p>
        </p:txBody>
      </p:sp>
      <p:grpSp>
        <p:nvGrpSpPr>
          <p:cNvPr id="57" name="组合 56"/>
          <p:cNvGrpSpPr/>
          <p:nvPr/>
        </p:nvGrpSpPr>
        <p:grpSpPr>
          <a:xfrm>
            <a:off x="1207046" y="1232699"/>
            <a:ext cx="4839638" cy="398132"/>
            <a:chOff x="5274122" y="1488798"/>
            <a:chExt cx="2766753" cy="398132"/>
          </a:xfrm>
        </p:grpSpPr>
        <p:sp>
          <p:nvSpPr>
            <p:cNvPr id="58" name="矩形: 圆角 57"/>
            <p:cNvSpPr/>
            <p:nvPr/>
          </p:nvSpPr>
          <p:spPr bwMode="auto">
            <a:xfrm>
              <a:off x="5274122" y="1488798"/>
              <a:ext cx="2766753" cy="398132"/>
            </a:xfrm>
            <a:prstGeom prst="round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endParaRPr lang="zh-CN" altLang="en-US" b="1">
                <a:solidFill>
                  <a:schemeClr val="accent2"/>
                </a:solidFill>
                <a:latin typeface="+mj-ea"/>
                <a:ea typeface="+mj-ea"/>
              </a:endParaRPr>
            </a:p>
          </p:txBody>
        </p:sp>
        <p:sp>
          <p:nvSpPr>
            <p:cNvPr id="59" name="矩形 58"/>
            <p:cNvSpPr/>
            <p:nvPr/>
          </p:nvSpPr>
          <p:spPr>
            <a:xfrm>
              <a:off x="5413368" y="1517598"/>
              <a:ext cx="2405336" cy="369332"/>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r>
                <a:rPr lang="en-US" altLang="zh-CN" b="1">
                  <a:solidFill>
                    <a:schemeClr val="accent2"/>
                  </a:solidFill>
                  <a:latin typeface="+mj-ea"/>
                  <a:ea typeface="+mj-ea"/>
                </a:rPr>
                <a:t>4</a:t>
              </a:r>
              <a:r>
                <a:rPr lang="zh-CN" altLang="en-US" b="1">
                  <a:solidFill>
                    <a:schemeClr val="accent2"/>
                  </a:solidFill>
                  <a:latin typeface="+mj-ea"/>
                  <a:ea typeface="+mj-ea"/>
                </a:rPr>
                <a:t>、培养下属的执行力</a:t>
              </a:r>
              <a:endParaRPr lang="zh-CN" altLang="en-US" b="1">
                <a:solidFill>
                  <a:schemeClr val="accent2"/>
                </a:solidFill>
                <a:latin typeface="+mj-ea"/>
                <a:ea typeface="+mj-ea"/>
              </a:endParaRPr>
            </a:p>
          </p:txBody>
        </p:sp>
      </p:grpSp>
      <p:sp>
        <p:nvSpPr>
          <p:cNvPr id="60" name="文本框 59"/>
          <p:cNvSpPr txBox="1">
            <a:spLocks noChangeArrowheads="1"/>
          </p:cNvSpPr>
          <p:nvPr/>
        </p:nvSpPr>
        <p:spPr bwMode="auto">
          <a:xfrm>
            <a:off x="1172901" y="4069807"/>
            <a:ext cx="4342552" cy="206210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0" indent="0">
              <a:buFont typeface="Wingdings" panose="05000000000000000000" pitchFamily="2" charset="2"/>
              <a:buNone/>
              <a:defRPr sz="1600">
                <a:solidFill>
                  <a:schemeClr val="accent1"/>
                </a:solidFill>
                <a:latin typeface="+mn-ea"/>
                <a:ea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marL="285750" indent="-285750" algn="just">
              <a:buFont typeface="Wingdings" panose="05000000000000000000" pitchFamily="2" charset="2"/>
              <a:buChar char="l"/>
            </a:pPr>
            <a:r>
              <a:rPr lang="zh-CN" altLang="en-US"/>
              <a:t>信念比利益更重要；</a:t>
            </a:r>
            <a:endParaRPr lang="zh-CN" altLang="en-US"/>
          </a:p>
          <a:p>
            <a:pPr marL="285750" indent="-285750" algn="just">
              <a:buFont typeface="Wingdings" panose="05000000000000000000" pitchFamily="2" charset="2"/>
              <a:buChar char="l"/>
            </a:pPr>
            <a:r>
              <a:rPr lang="zh-CN" altLang="en-US"/>
              <a:t>速度比完美更重要；</a:t>
            </a:r>
            <a:endParaRPr lang="zh-CN" altLang="en-US"/>
          </a:p>
          <a:p>
            <a:pPr marL="285750" indent="-285750" algn="just">
              <a:buFont typeface="Wingdings" panose="05000000000000000000" pitchFamily="2" charset="2"/>
              <a:buChar char="l"/>
            </a:pPr>
            <a:r>
              <a:rPr lang="zh-CN" altLang="en-US"/>
              <a:t>胜利比公平更重要；</a:t>
            </a:r>
            <a:endParaRPr lang="zh-CN" altLang="en-US"/>
          </a:p>
          <a:p>
            <a:pPr marL="285750" indent="-285750" algn="just">
              <a:buFont typeface="Wingdings" panose="05000000000000000000" pitchFamily="2" charset="2"/>
              <a:buChar char="l"/>
            </a:pPr>
            <a:r>
              <a:rPr lang="zh-CN" altLang="en-US"/>
              <a:t>结果比理由更重要</a:t>
            </a:r>
            <a:endParaRPr lang="zh-CN" altLang="en-US"/>
          </a:p>
          <a:p>
            <a:pPr marL="285750" indent="-285750" algn="just">
              <a:buFont typeface="Wingdings" panose="05000000000000000000" pitchFamily="2" charset="2"/>
              <a:buChar char="l"/>
            </a:pPr>
            <a:r>
              <a:rPr lang="zh-CN" altLang="en-US"/>
              <a:t>没有任何借口</a:t>
            </a:r>
            <a:endParaRPr lang="zh-CN" altLang="en-US"/>
          </a:p>
          <a:p>
            <a:pPr marL="285750" indent="-285750" algn="just">
              <a:buFont typeface="Wingdings" panose="05000000000000000000" pitchFamily="2" charset="2"/>
              <a:buChar char="l"/>
            </a:pPr>
            <a:r>
              <a:rPr lang="zh-CN" altLang="en-US"/>
              <a:t>一切有法可依</a:t>
            </a:r>
            <a:endParaRPr lang="zh-CN" altLang="en-US"/>
          </a:p>
          <a:p>
            <a:pPr marL="285750" indent="-285750" algn="just">
              <a:buFont typeface="Wingdings" panose="05000000000000000000" pitchFamily="2" charset="2"/>
              <a:buChar char="l"/>
            </a:pPr>
            <a:r>
              <a:rPr lang="zh-CN" altLang="en-US"/>
              <a:t>细节决定成败</a:t>
            </a:r>
            <a:endParaRPr lang="zh-CN" altLang="en-US"/>
          </a:p>
          <a:p>
            <a:pPr marL="285750" indent="-285750" algn="just">
              <a:buFont typeface="Wingdings" panose="05000000000000000000" pitchFamily="2" charset="2"/>
              <a:buChar char="l"/>
            </a:pPr>
            <a:r>
              <a:rPr lang="zh-CN" altLang="en-US"/>
              <a:t>知行合一</a:t>
            </a:r>
            <a:endParaRPr lang="zh-CN" altLang="en-US"/>
          </a:p>
        </p:txBody>
      </p:sp>
      <p:grpSp>
        <p:nvGrpSpPr>
          <p:cNvPr id="61" name="组合 60"/>
          <p:cNvGrpSpPr/>
          <p:nvPr/>
        </p:nvGrpSpPr>
        <p:grpSpPr>
          <a:xfrm>
            <a:off x="1207046" y="3595676"/>
            <a:ext cx="4839638" cy="398132"/>
            <a:chOff x="5274122" y="1488798"/>
            <a:chExt cx="2766753" cy="398132"/>
          </a:xfrm>
        </p:grpSpPr>
        <p:sp>
          <p:nvSpPr>
            <p:cNvPr id="62" name="矩形: 圆角 61"/>
            <p:cNvSpPr/>
            <p:nvPr/>
          </p:nvSpPr>
          <p:spPr bwMode="auto">
            <a:xfrm>
              <a:off x="5274122" y="1488798"/>
              <a:ext cx="2766753" cy="398132"/>
            </a:xfrm>
            <a:prstGeom prst="round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b="1">
                <a:solidFill>
                  <a:schemeClr val="accent2"/>
                </a:solidFill>
                <a:latin typeface="+mj-ea"/>
                <a:ea typeface="+mj-ea"/>
              </a:endParaRPr>
            </a:p>
          </p:txBody>
        </p:sp>
        <p:sp>
          <p:nvSpPr>
            <p:cNvPr id="63" name="矩形 62"/>
            <p:cNvSpPr/>
            <p:nvPr/>
          </p:nvSpPr>
          <p:spPr>
            <a:xfrm>
              <a:off x="5413368" y="1517598"/>
              <a:ext cx="2405336" cy="36933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b="1">
                  <a:solidFill>
                    <a:schemeClr val="accent2"/>
                  </a:solidFill>
                  <a:latin typeface="+mj-ea"/>
                  <a:ea typeface="+mj-ea"/>
                </a:rPr>
                <a:t>5</a:t>
              </a:r>
              <a:r>
                <a:rPr lang="zh-CN" altLang="en-US" b="1">
                  <a:solidFill>
                    <a:schemeClr val="accent2"/>
                  </a:solidFill>
                  <a:latin typeface="+mj-ea"/>
                  <a:ea typeface="+mj-ea"/>
                </a:rPr>
                <a:t>、建立执行力文化</a:t>
              </a:r>
              <a:endParaRPr lang="zh-CN" altLang="en-US" b="1">
                <a:solidFill>
                  <a:schemeClr val="accent2"/>
                </a:solidFill>
                <a:latin typeface="+mj-ea"/>
                <a:ea typeface="+mj-ea"/>
              </a:endParaRPr>
            </a:p>
          </p:txBody>
        </p:sp>
      </p:grpSp>
      <p:pic>
        <p:nvPicPr>
          <p:cNvPr id="64" name="图片 63"/>
          <p:cNvPicPr>
            <a:picLocks noChangeAspect="1"/>
          </p:cNvPicPr>
          <p:nvPr/>
        </p:nvPicPr>
        <p:blipFill>
          <a:blip r:embed="rId1"/>
          <a:stretch>
            <a:fillRect/>
          </a:stretch>
        </p:blipFill>
        <p:spPr>
          <a:xfrm>
            <a:off x="6529627" y="1261499"/>
            <a:ext cx="4813109" cy="499324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335"/>
    </mc:Choice>
    <mc:Fallback>
      <p:transition advTm="333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06" y="4943"/>
            <a:ext cx="12193057" cy="3596952"/>
          </a:xfrm>
          <a:prstGeom prst="rect">
            <a:avLst/>
          </a:prstGeom>
        </p:spPr>
      </p:pic>
      <p:sp>
        <p:nvSpPr>
          <p:cNvPr id="20" name="矩形 19"/>
          <p:cNvSpPr/>
          <p:nvPr/>
        </p:nvSpPr>
        <p:spPr bwMode="auto">
          <a:xfrm>
            <a:off x="1674677" y="1916832"/>
            <a:ext cx="8925144" cy="3672408"/>
          </a:xfrm>
          <a:prstGeom prst="rect">
            <a:avLst/>
          </a:prstGeom>
          <a:solidFill>
            <a:schemeClr val="bg1"/>
          </a:solidFill>
          <a:ln w="7938"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5D7F"/>
              </a:solidFill>
              <a:effectLst/>
              <a:uLnTx/>
              <a:uFillTx/>
              <a:latin typeface="Arial" panose="020B0604020202020204" pitchFamily="34" charset="0"/>
              <a:ea typeface="宋体" panose="02010600030101010101" pitchFamily="2" charset="-122"/>
              <a:cs typeface="+mn-cs"/>
            </a:endParaRPr>
          </a:p>
        </p:txBody>
      </p:sp>
      <p:sp>
        <p:nvSpPr>
          <p:cNvPr id="21" name="文本框 19"/>
          <p:cNvSpPr txBox="1">
            <a:spLocks noChangeArrowheads="1"/>
          </p:cNvSpPr>
          <p:nvPr>
            <p:custDataLst>
              <p:tags r:id="rId2"/>
            </p:custDataLst>
          </p:nvPr>
        </p:nvSpPr>
        <p:spPr bwMode="auto">
          <a:xfrm>
            <a:off x="4460103" y="2711134"/>
            <a:ext cx="5525040"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4800">
                <a:solidFill>
                  <a:srgbClr val="FFFFFF"/>
                </a:solidFill>
                <a:latin typeface="微软雅黑" panose="020B0503020204020204" pitchFamily="34" charset="-122"/>
                <a:ea typeface="微软雅黑" panose="020B0503020204020204" pitchFamily="34" charset="-122"/>
              </a:rPr>
              <a:t>高级沟通技巧</a:t>
            </a:r>
            <a:endParaRPr lang="zh-CN" altLang="en-US" sz="480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927083" y="2748143"/>
            <a:ext cx="966931"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1"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3</a:t>
            </a:r>
            <a:endParaRPr kumimoji="0" lang="zh-CN" altLang="en-US" sz="11500" b="1"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sp>
        <p:nvSpPr>
          <p:cNvPr id="23" name="Freeform 21"/>
          <p:cNvSpPr>
            <a:spLocks noEditPoints="1"/>
          </p:cNvSpPr>
          <p:nvPr/>
        </p:nvSpPr>
        <p:spPr bwMode="auto">
          <a:xfrm>
            <a:off x="4524499" y="359408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4" name="Freeform 21"/>
          <p:cNvSpPr>
            <a:spLocks noEditPoints="1"/>
          </p:cNvSpPr>
          <p:nvPr/>
        </p:nvSpPr>
        <p:spPr bwMode="auto">
          <a:xfrm>
            <a:off x="7243519" y="359408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5" name="Freeform 21"/>
          <p:cNvSpPr>
            <a:spLocks noEditPoints="1"/>
          </p:cNvSpPr>
          <p:nvPr/>
        </p:nvSpPr>
        <p:spPr bwMode="auto">
          <a:xfrm>
            <a:off x="4524499" y="39937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6" name="Freeform 21"/>
          <p:cNvSpPr>
            <a:spLocks noEditPoints="1"/>
          </p:cNvSpPr>
          <p:nvPr/>
        </p:nvSpPr>
        <p:spPr bwMode="auto">
          <a:xfrm>
            <a:off x="7243474" y="39937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7" name="TextBox 9"/>
          <p:cNvSpPr txBox="1"/>
          <p:nvPr/>
        </p:nvSpPr>
        <p:spPr>
          <a:xfrm>
            <a:off x="4744017" y="3519833"/>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认识沟通</a:t>
            </a:r>
            <a:endParaRPr lang="zh-CN" altLang="en-US" sz="1600">
              <a:solidFill>
                <a:srgbClr val="FFFFFF"/>
              </a:solidFill>
            </a:endParaRPr>
          </a:p>
        </p:txBody>
      </p:sp>
      <p:sp>
        <p:nvSpPr>
          <p:cNvPr id="28" name="TextBox 10"/>
          <p:cNvSpPr txBox="1"/>
          <p:nvPr/>
        </p:nvSpPr>
        <p:spPr>
          <a:xfrm>
            <a:off x="4744016" y="3929399"/>
            <a:ext cx="2434477"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有效沟通的四大原则</a:t>
            </a:r>
            <a:endParaRPr lang="zh-CN" altLang="en-US" sz="1600">
              <a:solidFill>
                <a:srgbClr val="FFFFFF"/>
              </a:solidFill>
            </a:endParaRPr>
          </a:p>
        </p:txBody>
      </p:sp>
      <p:sp>
        <p:nvSpPr>
          <p:cNvPr id="29" name="TextBox 13"/>
          <p:cNvSpPr txBox="1"/>
          <p:nvPr/>
        </p:nvSpPr>
        <p:spPr>
          <a:xfrm>
            <a:off x="7438791" y="3519833"/>
            <a:ext cx="225998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有效管理沟通的要素</a:t>
            </a:r>
            <a:endParaRPr lang="zh-CN" altLang="en-US" sz="1600">
              <a:solidFill>
                <a:srgbClr val="FFFFFF"/>
              </a:solidFill>
            </a:endParaRPr>
          </a:p>
        </p:txBody>
      </p:sp>
      <p:sp>
        <p:nvSpPr>
          <p:cNvPr id="30" name="TextBox 14"/>
          <p:cNvSpPr txBox="1"/>
          <p:nvPr/>
        </p:nvSpPr>
        <p:spPr>
          <a:xfrm>
            <a:off x="7438791" y="3929399"/>
            <a:ext cx="20911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不同对象的沟通技巧</a:t>
            </a:r>
            <a:endParaRPr lang="zh-CN" altLang="en-US" sz="1600">
              <a:solidFill>
                <a:srgbClr val="FFFFFF"/>
              </a:solidFill>
            </a:endParaRPr>
          </a:p>
        </p:txBody>
      </p:sp>
      <p:cxnSp>
        <p:nvCxnSpPr>
          <p:cNvPr id="35" name="直接连接符 34"/>
          <p:cNvCxnSpPr/>
          <p:nvPr/>
        </p:nvCxnSpPr>
        <p:spPr bwMode="auto">
          <a:xfrm>
            <a:off x="4098994" y="2591732"/>
            <a:ext cx="0" cy="2112616"/>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9"/>
          <p:cNvSpPr txBox="1"/>
          <p:nvPr/>
        </p:nvSpPr>
        <p:spPr>
          <a:xfrm>
            <a:off x="1861029" y="3764314"/>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Tree>
  </p:cSld>
  <p:clrMapOvr>
    <a:masterClrMapping/>
  </p:clrMapOvr>
  <p:transition spd="slow" advTm="6803">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4.1 </a:t>
            </a:r>
            <a:r>
              <a:rPr lang="zh-CN" altLang="en-US" sz="2200">
                <a:solidFill>
                  <a:schemeClr val="accent1"/>
                </a:solidFill>
                <a:ea typeface="微软雅黑" panose="020B0503020204020204" pitchFamily="34" charset="-122"/>
                <a:cs typeface="+mn-ea"/>
                <a:sym typeface="Arial" panose="020B0604020202020204" pitchFamily="34" charset="0"/>
              </a:rPr>
              <a:t>认识沟通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标题 32769"/>
          <p:cNvSpPr txBox="1">
            <a:spLocks noChangeArrowheads="1"/>
          </p:cNvSpPr>
          <p:nvPr/>
        </p:nvSpPr>
        <p:spPr>
          <a:xfrm>
            <a:off x="5884515" y="1408606"/>
            <a:ext cx="5436753" cy="876202"/>
          </a:xfrm>
          <a:prstGeom prst="rect">
            <a:avLst/>
          </a:prstGeom>
          <a:noFill/>
        </p:spPr>
        <p:txBody>
          <a:bodyPr wrap="square">
            <a:spAutoFit/>
          </a:bodyPr>
          <a:lstStyle>
            <a:defPPr>
              <a:defRPr lang="zh-CN"/>
            </a:defPPr>
            <a:lvl1pPr algn="just">
              <a:defRPr sz="16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nSpc>
                <a:spcPct val="150000"/>
              </a:lnSpc>
            </a:pPr>
            <a:r>
              <a:rPr lang="zh-CN" altLang="en-US" sz="1800"/>
              <a:t>管理沟通是指沟通者为了获取沟通对象的反应和反馈而向对方传递信息的全部过程</a:t>
            </a:r>
            <a:endParaRPr lang="zh-CN" altLang="en-US" sz="1800"/>
          </a:p>
        </p:txBody>
      </p:sp>
      <p:sp>
        <p:nvSpPr>
          <p:cNvPr id="23" name="文本框 22"/>
          <p:cNvSpPr txBox="1"/>
          <p:nvPr/>
        </p:nvSpPr>
        <p:spPr>
          <a:xfrm>
            <a:off x="6286049" y="2608070"/>
            <a:ext cx="4881328" cy="369332"/>
          </a:xfrm>
          <a:prstGeom prst="rect">
            <a:avLst/>
          </a:prstGeom>
          <a:noFill/>
        </p:spPr>
        <p:txBody>
          <a:bodyPr wrap="square">
            <a:spAutoFit/>
          </a:bodyPr>
          <a:lstStyle>
            <a:defPPr>
              <a:defRPr lang="zh-CN"/>
            </a:defPPr>
            <a:lvl1pPr algn="just">
              <a:defRPr sz="20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1800" noProof="1"/>
              <a:t>沟通首先是意义上的传递。</a:t>
            </a:r>
            <a:endParaRPr lang="zh-CN" altLang="en-US" sz="1800" noProof="1"/>
          </a:p>
        </p:txBody>
      </p:sp>
      <p:sp>
        <p:nvSpPr>
          <p:cNvPr id="24" name="椭圆 23"/>
          <p:cNvSpPr/>
          <p:nvPr/>
        </p:nvSpPr>
        <p:spPr bwMode="auto">
          <a:xfrm>
            <a:off x="5919603" y="2608070"/>
            <a:ext cx="366446" cy="36644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1</a:t>
            </a:r>
            <a:endParaRPr lang="zh-CN" altLang="en-US" sz="1600">
              <a:solidFill>
                <a:schemeClr val="accent2"/>
              </a:solidFill>
              <a:latin typeface="+mj-ea"/>
              <a:ea typeface="+mj-ea"/>
            </a:endParaRPr>
          </a:p>
        </p:txBody>
      </p:sp>
      <p:sp>
        <p:nvSpPr>
          <p:cNvPr id="25" name="文本框 24"/>
          <p:cNvSpPr txBox="1"/>
          <p:nvPr/>
        </p:nvSpPr>
        <p:spPr>
          <a:xfrm>
            <a:off x="6286049" y="3140968"/>
            <a:ext cx="4881328" cy="646331"/>
          </a:xfrm>
          <a:prstGeom prst="rect">
            <a:avLst/>
          </a:prstGeom>
          <a:noFill/>
        </p:spPr>
        <p:txBody>
          <a:bodyPr wrap="square">
            <a:spAutoFit/>
          </a:bodyPr>
          <a:lstStyle>
            <a:defPPr>
              <a:defRPr lang="zh-CN"/>
            </a:defPPr>
            <a:lvl1pPr algn="just">
              <a:defRPr sz="20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1800" noProof="1"/>
              <a:t>要使沟通成功，意义不仅需要被传递，还需要被理解。</a:t>
            </a:r>
            <a:endParaRPr lang="zh-CN" altLang="en-US" sz="1800" noProof="1"/>
          </a:p>
        </p:txBody>
      </p:sp>
      <p:sp>
        <p:nvSpPr>
          <p:cNvPr id="26" name="文本框 25"/>
          <p:cNvSpPr txBox="1"/>
          <p:nvPr/>
        </p:nvSpPr>
        <p:spPr>
          <a:xfrm>
            <a:off x="6286049" y="5303143"/>
            <a:ext cx="4809134" cy="369332"/>
          </a:xfrm>
          <a:prstGeom prst="rect">
            <a:avLst/>
          </a:prstGeom>
          <a:noFill/>
        </p:spPr>
        <p:txBody>
          <a:bodyPr wrap="square">
            <a:spAutoFit/>
          </a:bodyPr>
          <a:lstStyle>
            <a:defPPr>
              <a:defRPr lang="zh-CN"/>
            </a:defPPr>
            <a:lvl1pPr algn="just">
              <a:defRPr sz="20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1800" noProof="1"/>
              <a:t>沟通的信息是包罗万象的。</a:t>
            </a:r>
            <a:endParaRPr lang="zh-CN" altLang="en-US" sz="1800" noProof="1"/>
          </a:p>
        </p:txBody>
      </p:sp>
      <p:sp>
        <p:nvSpPr>
          <p:cNvPr id="27" name="椭圆 26"/>
          <p:cNvSpPr/>
          <p:nvPr/>
        </p:nvSpPr>
        <p:spPr bwMode="auto">
          <a:xfrm>
            <a:off x="5919603" y="3173554"/>
            <a:ext cx="366446" cy="36644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2</a:t>
            </a:r>
            <a:endParaRPr lang="zh-CN" altLang="en-US" sz="1600">
              <a:solidFill>
                <a:schemeClr val="accent2"/>
              </a:solidFill>
              <a:latin typeface="+mj-ea"/>
              <a:ea typeface="+mj-ea"/>
            </a:endParaRPr>
          </a:p>
        </p:txBody>
      </p:sp>
      <p:sp>
        <p:nvSpPr>
          <p:cNvPr id="28" name="椭圆 27"/>
          <p:cNvSpPr/>
          <p:nvPr/>
        </p:nvSpPr>
        <p:spPr bwMode="auto">
          <a:xfrm>
            <a:off x="5919603" y="3835291"/>
            <a:ext cx="366446" cy="36644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3</a:t>
            </a:r>
            <a:endParaRPr lang="zh-CN" altLang="en-US" sz="1600">
              <a:solidFill>
                <a:schemeClr val="accent2"/>
              </a:solidFill>
              <a:latin typeface="+mj-ea"/>
              <a:ea typeface="+mj-ea"/>
            </a:endParaRPr>
          </a:p>
        </p:txBody>
      </p:sp>
      <p:sp>
        <p:nvSpPr>
          <p:cNvPr id="29" name="文本框 28"/>
          <p:cNvSpPr txBox="1"/>
          <p:nvPr/>
        </p:nvSpPr>
        <p:spPr>
          <a:xfrm>
            <a:off x="6286049" y="3850831"/>
            <a:ext cx="4809134" cy="646331"/>
          </a:xfrm>
          <a:prstGeom prst="rect">
            <a:avLst/>
          </a:prstGeom>
          <a:noFill/>
        </p:spPr>
        <p:txBody>
          <a:bodyPr wrap="square">
            <a:spAutoFit/>
          </a:bodyPr>
          <a:lstStyle>
            <a:defPPr>
              <a:defRPr lang="zh-CN"/>
            </a:defPPr>
            <a:lvl1pPr algn="just">
              <a:defRPr sz="20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1800" noProof="1"/>
              <a:t>在沟通过程中，所有传递于沟通者之间的，只是一些符号，而不是信息本身。</a:t>
            </a:r>
            <a:endParaRPr lang="zh-CN" altLang="en-US" sz="1800" noProof="1"/>
          </a:p>
        </p:txBody>
      </p:sp>
      <p:sp>
        <p:nvSpPr>
          <p:cNvPr id="50" name="椭圆 49"/>
          <p:cNvSpPr/>
          <p:nvPr/>
        </p:nvSpPr>
        <p:spPr bwMode="auto">
          <a:xfrm>
            <a:off x="5919603" y="4557185"/>
            <a:ext cx="366446" cy="36644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4</a:t>
            </a:r>
            <a:endParaRPr lang="zh-CN" altLang="en-US" sz="1600">
              <a:solidFill>
                <a:schemeClr val="accent2"/>
              </a:solidFill>
              <a:latin typeface="+mj-ea"/>
              <a:ea typeface="+mj-ea"/>
            </a:endParaRPr>
          </a:p>
        </p:txBody>
      </p:sp>
      <p:sp>
        <p:nvSpPr>
          <p:cNvPr id="51" name="文本框 50"/>
          <p:cNvSpPr txBox="1"/>
          <p:nvPr/>
        </p:nvSpPr>
        <p:spPr>
          <a:xfrm>
            <a:off x="6286049" y="4548662"/>
            <a:ext cx="4809134" cy="646331"/>
          </a:xfrm>
          <a:prstGeom prst="rect">
            <a:avLst/>
          </a:prstGeom>
          <a:noFill/>
        </p:spPr>
        <p:txBody>
          <a:bodyPr wrap="square">
            <a:spAutoFit/>
          </a:bodyPr>
          <a:lstStyle>
            <a:defPPr>
              <a:defRPr lang="zh-CN"/>
            </a:defPPr>
            <a:lvl1pPr algn="just">
              <a:defRPr sz="20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1800" noProof="1"/>
              <a:t>良好的沟通常被错误地理解为沟通双方达成协议，而不是准确理解信息的意义。</a:t>
            </a:r>
            <a:endParaRPr lang="zh-CN" altLang="en-US" sz="1800" noProof="1"/>
          </a:p>
        </p:txBody>
      </p:sp>
      <p:sp>
        <p:nvSpPr>
          <p:cNvPr id="52" name="椭圆 51"/>
          <p:cNvSpPr/>
          <p:nvPr/>
        </p:nvSpPr>
        <p:spPr bwMode="auto">
          <a:xfrm>
            <a:off x="5919603" y="5303143"/>
            <a:ext cx="366446" cy="366446"/>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5</a:t>
            </a:r>
            <a:endParaRPr lang="zh-CN" altLang="en-US" sz="1600">
              <a:solidFill>
                <a:schemeClr val="accent2"/>
              </a:solidFill>
              <a:latin typeface="+mj-ea"/>
              <a:ea typeface="+mj-ea"/>
            </a:endParaRPr>
          </a:p>
        </p:txBody>
      </p:sp>
      <p:pic>
        <p:nvPicPr>
          <p:cNvPr id="53" name="图片 52"/>
          <p:cNvPicPr>
            <a:picLocks noChangeAspect="1"/>
          </p:cNvPicPr>
          <p:nvPr/>
        </p:nvPicPr>
        <p:blipFill>
          <a:blip r:embed="rId1"/>
          <a:stretch>
            <a:fillRect/>
          </a:stretch>
        </p:blipFill>
        <p:spPr>
          <a:xfrm>
            <a:off x="0" y="1340768"/>
            <a:ext cx="5736380" cy="46805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447"/>
    </mc:Choice>
    <mc:Fallback>
      <p:transition advTm="344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4.2 </a:t>
            </a:r>
            <a:r>
              <a:rPr lang="zh-CN" altLang="en-US" sz="2200">
                <a:solidFill>
                  <a:schemeClr val="accent1"/>
                </a:solidFill>
                <a:ea typeface="微软雅黑" panose="020B0503020204020204" pitchFamily="34" charset="-122"/>
                <a:cs typeface="+mn-ea"/>
                <a:sym typeface="Arial" panose="020B0604020202020204" pitchFamily="34" charset="0"/>
              </a:rPr>
              <a:t>有效管理沟通的要素</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文本框 22"/>
          <p:cNvSpPr txBox="1"/>
          <p:nvPr/>
        </p:nvSpPr>
        <p:spPr>
          <a:xfrm>
            <a:off x="1358617" y="4320224"/>
            <a:ext cx="9050337" cy="1754326"/>
          </a:xfrm>
          <a:prstGeom prst="rect">
            <a:avLst/>
          </a:prstGeom>
          <a:noFill/>
        </p:spPr>
        <p:txBody>
          <a:bodyPr wrap="square" rtlCol="0">
            <a:spAutoFit/>
          </a:bodyPr>
          <a:lstStyle>
            <a:defPPr>
              <a:defRPr lang="zh-CN"/>
            </a:defPPr>
            <a:lvl1pPr lvl="0" algn="ctr">
              <a:defRPr sz="2000" b="0">
                <a:solidFill>
                  <a:srgbClr val="494848"/>
                </a:solidFill>
                <a:latin typeface="微软雅黑 Light" panose="020B0502040204020203" pitchFamily="34" charset="-122"/>
                <a:ea typeface="微软雅黑 Light" panose="020B0502040204020203" pitchFamily="34" charset="-122"/>
                <a:cs typeface="+mn-ea"/>
              </a:defRPr>
            </a:lvl1pPr>
          </a:lstStyle>
          <a:p>
            <a:pPr marL="285750" indent="-285750" algn="l">
              <a:buFont typeface="Wingdings" panose="05000000000000000000" pitchFamily="2" charset="2"/>
              <a:buChar char="l"/>
            </a:pPr>
            <a:r>
              <a:rPr lang="zh-CN" altLang="en-US" sz="1800" noProof="1"/>
              <a:t>你是否已经掌握并组织好沟通过程中所有相关的信息</a:t>
            </a:r>
            <a:r>
              <a:rPr lang="en-US" altLang="zh-CN" sz="1800" noProof="1"/>
              <a:t>?</a:t>
            </a:r>
            <a:endParaRPr lang="en-US" altLang="zh-CN" sz="1800" noProof="1"/>
          </a:p>
          <a:p>
            <a:pPr marL="285750" indent="-285750" algn="l">
              <a:buFont typeface="Wingdings" panose="05000000000000000000" pitchFamily="2" charset="2"/>
              <a:buChar char="l"/>
            </a:pPr>
            <a:r>
              <a:rPr lang="zh-CN" altLang="en-US" sz="1800" noProof="1"/>
              <a:t>你是否了解或掌握好了有关个体和组织的背景资料和环境状况</a:t>
            </a:r>
            <a:r>
              <a:rPr lang="en-US" altLang="zh-CN" sz="1800" noProof="1"/>
              <a:t>?</a:t>
            </a:r>
            <a:endParaRPr lang="en-US" altLang="zh-CN" sz="1800" noProof="1"/>
          </a:p>
          <a:p>
            <a:pPr marL="285750" indent="-285750" algn="l">
              <a:buFont typeface="Wingdings" panose="05000000000000000000" pitchFamily="2" charset="2"/>
              <a:buChar char="l"/>
            </a:pPr>
            <a:r>
              <a:rPr lang="zh-CN" altLang="en-US" sz="1800" noProof="1"/>
              <a:t>你是否明确要实现和能实现的目标</a:t>
            </a:r>
            <a:r>
              <a:rPr lang="en-US" altLang="zh-CN" sz="1800" noProof="1"/>
              <a:t>?</a:t>
            </a:r>
            <a:endParaRPr lang="en-US" altLang="zh-CN" sz="1800" noProof="1"/>
          </a:p>
          <a:p>
            <a:pPr marL="285750" indent="-285750" algn="l">
              <a:buFont typeface="Wingdings" panose="05000000000000000000" pitchFamily="2" charset="2"/>
              <a:buChar char="l"/>
            </a:pPr>
            <a:r>
              <a:rPr lang="zh-CN" altLang="en-US" sz="1800" noProof="1"/>
              <a:t>你是否清楚听众的需要</a:t>
            </a:r>
            <a:r>
              <a:rPr lang="en-US" altLang="zh-CN" sz="1800" noProof="1"/>
              <a:t>?</a:t>
            </a:r>
            <a:endParaRPr lang="en-US" altLang="zh-CN" sz="1800" noProof="1"/>
          </a:p>
          <a:p>
            <a:pPr marL="285750" indent="-285750" algn="l">
              <a:buFont typeface="Wingdings" panose="05000000000000000000" pitchFamily="2" charset="2"/>
              <a:buChar char="l"/>
            </a:pPr>
            <a:r>
              <a:rPr lang="zh-CN" altLang="en-US" sz="1800" noProof="1"/>
              <a:t>你是否清晰、生动和有说服力地表达你的观点</a:t>
            </a:r>
            <a:r>
              <a:rPr lang="en-US" altLang="zh-CN" sz="1800" noProof="1"/>
              <a:t>?</a:t>
            </a:r>
            <a:endParaRPr lang="en-US" altLang="zh-CN" sz="1800" noProof="1"/>
          </a:p>
          <a:p>
            <a:pPr marL="285750" indent="-285750" algn="l">
              <a:buFont typeface="Wingdings" panose="05000000000000000000" pitchFamily="2" charset="2"/>
              <a:buChar char="l"/>
            </a:pPr>
            <a:r>
              <a:rPr lang="zh-CN" altLang="en-US" sz="1800" noProof="1"/>
              <a:t>你是否选择了正确的沟通渠道</a:t>
            </a:r>
            <a:r>
              <a:rPr lang="en-US" altLang="zh-CN" sz="1800" noProof="1"/>
              <a:t>? </a:t>
            </a:r>
            <a:endParaRPr lang="en-US" altLang="zh-CN" sz="1800" noProof="1"/>
          </a:p>
        </p:txBody>
      </p:sp>
      <p:grpSp>
        <p:nvGrpSpPr>
          <p:cNvPr id="2" name="组合 1"/>
          <p:cNvGrpSpPr/>
          <p:nvPr/>
        </p:nvGrpSpPr>
        <p:grpSpPr>
          <a:xfrm>
            <a:off x="1212422" y="2121049"/>
            <a:ext cx="1089067" cy="1089067"/>
            <a:chOff x="1212422" y="2121049"/>
            <a:chExt cx="1089067" cy="1089067"/>
          </a:xfrm>
        </p:grpSpPr>
        <p:sp>
          <p:nvSpPr>
            <p:cNvPr id="24" name="椭圆 23"/>
            <p:cNvSpPr/>
            <p:nvPr/>
          </p:nvSpPr>
          <p:spPr bwMode="auto">
            <a:xfrm>
              <a:off x="1212422" y="2121049"/>
              <a:ext cx="1089067" cy="1089067"/>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5" name="文本框 24"/>
            <p:cNvSpPr txBox="1"/>
            <p:nvPr/>
          </p:nvSpPr>
          <p:spPr>
            <a:xfrm>
              <a:off x="1229537" y="2465527"/>
              <a:ext cx="1054836" cy="400110"/>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信息源</a:t>
              </a:r>
              <a:endParaRPr lang="zh-CN" altLang="en-US" sz="2000">
                <a:solidFill>
                  <a:schemeClr val="accent2"/>
                </a:solidFill>
              </a:endParaRPr>
            </a:p>
          </p:txBody>
        </p:sp>
      </p:grpSp>
      <p:grpSp>
        <p:nvGrpSpPr>
          <p:cNvPr id="3" name="组合 2"/>
          <p:cNvGrpSpPr/>
          <p:nvPr/>
        </p:nvGrpSpPr>
        <p:grpSpPr>
          <a:xfrm>
            <a:off x="2596053" y="2121049"/>
            <a:ext cx="1089067" cy="1089067"/>
            <a:chOff x="2596053" y="2121049"/>
            <a:chExt cx="1089067" cy="1089067"/>
          </a:xfrm>
        </p:grpSpPr>
        <p:sp>
          <p:nvSpPr>
            <p:cNvPr id="26" name="椭圆 25"/>
            <p:cNvSpPr/>
            <p:nvPr/>
          </p:nvSpPr>
          <p:spPr bwMode="auto">
            <a:xfrm>
              <a:off x="2596053" y="2121049"/>
              <a:ext cx="1089067" cy="1089067"/>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7" name="文本框 26"/>
            <p:cNvSpPr txBox="1"/>
            <p:nvPr/>
          </p:nvSpPr>
          <p:spPr>
            <a:xfrm>
              <a:off x="2613168" y="2465527"/>
              <a:ext cx="1054836" cy="400110"/>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听众</a:t>
              </a:r>
              <a:endParaRPr lang="zh-CN" altLang="en-US" sz="2000">
                <a:solidFill>
                  <a:schemeClr val="accent2"/>
                </a:solidFill>
              </a:endParaRPr>
            </a:p>
          </p:txBody>
        </p:sp>
      </p:grpSp>
      <p:grpSp>
        <p:nvGrpSpPr>
          <p:cNvPr id="4" name="组合 3"/>
          <p:cNvGrpSpPr/>
          <p:nvPr/>
        </p:nvGrpSpPr>
        <p:grpSpPr>
          <a:xfrm>
            <a:off x="3955621" y="2121049"/>
            <a:ext cx="1089067" cy="1089067"/>
            <a:chOff x="3955621" y="2121049"/>
            <a:chExt cx="1089067" cy="1089067"/>
          </a:xfrm>
        </p:grpSpPr>
        <p:sp>
          <p:nvSpPr>
            <p:cNvPr id="28" name="椭圆 27"/>
            <p:cNvSpPr/>
            <p:nvPr/>
          </p:nvSpPr>
          <p:spPr bwMode="auto">
            <a:xfrm>
              <a:off x="3955621" y="2121049"/>
              <a:ext cx="1089067" cy="1089067"/>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9" name="文本框 28"/>
            <p:cNvSpPr txBox="1"/>
            <p:nvPr/>
          </p:nvSpPr>
          <p:spPr>
            <a:xfrm>
              <a:off x="4046925" y="2339306"/>
              <a:ext cx="886394" cy="707886"/>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沟通目标</a:t>
              </a:r>
              <a:endParaRPr lang="zh-CN" altLang="en-US" sz="2000">
                <a:solidFill>
                  <a:schemeClr val="accent2"/>
                </a:solidFill>
              </a:endParaRPr>
            </a:p>
          </p:txBody>
        </p:sp>
      </p:grpSp>
      <p:grpSp>
        <p:nvGrpSpPr>
          <p:cNvPr id="5" name="组合 4"/>
          <p:cNvGrpSpPr/>
          <p:nvPr/>
        </p:nvGrpSpPr>
        <p:grpSpPr>
          <a:xfrm>
            <a:off x="5339253" y="2121049"/>
            <a:ext cx="1089067" cy="1089067"/>
            <a:chOff x="5339253" y="2121049"/>
            <a:chExt cx="1089067" cy="1089067"/>
          </a:xfrm>
        </p:grpSpPr>
        <p:sp>
          <p:nvSpPr>
            <p:cNvPr id="50" name="椭圆 49"/>
            <p:cNvSpPr/>
            <p:nvPr/>
          </p:nvSpPr>
          <p:spPr bwMode="auto">
            <a:xfrm>
              <a:off x="5339253" y="2121049"/>
              <a:ext cx="1089067" cy="1089067"/>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1" name="文本框 50"/>
            <p:cNvSpPr txBox="1"/>
            <p:nvPr/>
          </p:nvSpPr>
          <p:spPr>
            <a:xfrm>
              <a:off x="5440589" y="2465527"/>
              <a:ext cx="886394" cy="400110"/>
            </a:xfrm>
            <a:prstGeom prst="rect">
              <a:avLst/>
            </a:prstGeom>
            <a:noFill/>
          </p:spPr>
          <p:txBody>
            <a:bodyPr wrap="square">
              <a:spAutoFit/>
            </a:bodyPr>
            <a:lstStyle>
              <a:defPPr>
                <a:defRPr lang="zh-CN"/>
              </a:defPPr>
              <a:lvl1pPr algn="ctr">
                <a:lnSpc>
                  <a:spcPct val="100000"/>
                </a:lnSpc>
                <a:defRPr sz="2000">
                  <a:solidFill>
                    <a:schemeClr val="accent2"/>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a:t>环境</a:t>
              </a:r>
              <a:endParaRPr lang="zh-CN" altLang="en-US"/>
            </a:p>
          </p:txBody>
        </p:sp>
      </p:grpSp>
      <p:grpSp>
        <p:nvGrpSpPr>
          <p:cNvPr id="6" name="组合 5"/>
          <p:cNvGrpSpPr/>
          <p:nvPr/>
        </p:nvGrpSpPr>
        <p:grpSpPr>
          <a:xfrm>
            <a:off x="6758980" y="2121049"/>
            <a:ext cx="1089067" cy="1089067"/>
            <a:chOff x="6758980" y="2121049"/>
            <a:chExt cx="1089067" cy="1089067"/>
          </a:xfrm>
        </p:grpSpPr>
        <p:sp>
          <p:nvSpPr>
            <p:cNvPr id="52" name="椭圆 51"/>
            <p:cNvSpPr/>
            <p:nvPr/>
          </p:nvSpPr>
          <p:spPr bwMode="auto">
            <a:xfrm>
              <a:off x="6758980" y="2121049"/>
              <a:ext cx="1089067" cy="1089067"/>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3" name="文本框 52"/>
            <p:cNvSpPr txBox="1"/>
            <p:nvPr/>
          </p:nvSpPr>
          <p:spPr>
            <a:xfrm>
              <a:off x="6860316" y="2465527"/>
              <a:ext cx="886394" cy="400110"/>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信息</a:t>
              </a:r>
              <a:endParaRPr lang="zh-CN" altLang="en-US" sz="2000">
                <a:solidFill>
                  <a:schemeClr val="accent2"/>
                </a:solidFill>
              </a:endParaRPr>
            </a:p>
          </p:txBody>
        </p:sp>
      </p:grpSp>
      <p:grpSp>
        <p:nvGrpSpPr>
          <p:cNvPr id="7" name="组合 6"/>
          <p:cNvGrpSpPr/>
          <p:nvPr/>
        </p:nvGrpSpPr>
        <p:grpSpPr>
          <a:xfrm>
            <a:off x="8238864" y="2121049"/>
            <a:ext cx="1089067" cy="1089067"/>
            <a:chOff x="8238864" y="2121049"/>
            <a:chExt cx="1089067" cy="1089067"/>
          </a:xfrm>
        </p:grpSpPr>
        <p:sp>
          <p:nvSpPr>
            <p:cNvPr id="54" name="椭圆 53"/>
            <p:cNvSpPr/>
            <p:nvPr/>
          </p:nvSpPr>
          <p:spPr bwMode="auto">
            <a:xfrm>
              <a:off x="8238864" y="2121049"/>
              <a:ext cx="1089067" cy="1089067"/>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5" name="文本框 54"/>
            <p:cNvSpPr txBox="1"/>
            <p:nvPr/>
          </p:nvSpPr>
          <p:spPr>
            <a:xfrm>
              <a:off x="8340200" y="2465527"/>
              <a:ext cx="886394" cy="400110"/>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媒介</a:t>
              </a:r>
              <a:endParaRPr lang="zh-CN" altLang="en-US" sz="2000">
                <a:solidFill>
                  <a:schemeClr val="accent2"/>
                </a:solidFill>
              </a:endParaRPr>
            </a:p>
          </p:txBody>
        </p:sp>
      </p:grpSp>
      <p:grpSp>
        <p:nvGrpSpPr>
          <p:cNvPr id="8" name="组合 7"/>
          <p:cNvGrpSpPr/>
          <p:nvPr/>
        </p:nvGrpSpPr>
        <p:grpSpPr>
          <a:xfrm>
            <a:off x="9790937" y="2121049"/>
            <a:ext cx="1089067" cy="1089067"/>
            <a:chOff x="9790937" y="2121049"/>
            <a:chExt cx="1089067" cy="1089067"/>
          </a:xfrm>
        </p:grpSpPr>
        <p:sp>
          <p:nvSpPr>
            <p:cNvPr id="56" name="椭圆 55"/>
            <p:cNvSpPr/>
            <p:nvPr/>
          </p:nvSpPr>
          <p:spPr bwMode="auto">
            <a:xfrm>
              <a:off x="9790937" y="2121049"/>
              <a:ext cx="1089067" cy="1089067"/>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7" name="文本框 56"/>
            <p:cNvSpPr txBox="1"/>
            <p:nvPr/>
          </p:nvSpPr>
          <p:spPr>
            <a:xfrm>
              <a:off x="9892273" y="2465527"/>
              <a:ext cx="886394" cy="400110"/>
            </a:xfrm>
            <a:prstGeom prst="rect">
              <a:avLst/>
            </a:prstGeom>
            <a:noFill/>
          </p:spPr>
          <p:txBody>
            <a:bodyPr wrap="square">
              <a:spAutoFit/>
            </a:bodyPr>
            <a:lstStyle>
              <a:defPPr>
                <a:defRPr lang="zh-CN"/>
              </a:defPPr>
              <a:lvl1pPr algn="just">
                <a:lnSpc>
                  <a:spcPct val="100000"/>
                </a:lnSpc>
                <a:defRPr sz="1800">
                  <a:solidFill>
                    <a:schemeClr val="accent1"/>
                  </a:solidFill>
                  <a:latin typeface="+mj-ea"/>
                  <a:ea typeface="+mj-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000">
                  <a:solidFill>
                    <a:schemeClr val="accent2"/>
                  </a:solidFill>
                </a:rPr>
                <a:t>反馈</a:t>
              </a:r>
              <a:endParaRPr lang="zh-CN" altLang="en-US" sz="2000">
                <a:solidFill>
                  <a:schemeClr val="accent2"/>
                </a:solidFill>
              </a:endParaRPr>
            </a:p>
          </p:txBody>
        </p:sp>
      </p:grpSp>
      <p:sp>
        <p:nvSpPr>
          <p:cNvPr id="58" name="文本框 57"/>
          <p:cNvSpPr txBox="1"/>
          <p:nvPr/>
        </p:nvSpPr>
        <p:spPr>
          <a:xfrm>
            <a:off x="3327648" y="1190292"/>
            <a:ext cx="5112276" cy="400110"/>
          </a:xfrm>
          <a:prstGeom prst="rect">
            <a:avLst/>
          </a:prstGeom>
          <a:noFill/>
        </p:spPr>
        <p:txBody>
          <a:bodyPr wrap="square" rtlCol="0">
            <a:spAutoFit/>
          </a:bodyPr>
          <a:lstStyle>
            <a:defPPr>
              <a:defRPr lang="zh-CN"/>
            </a:defPPr>
            <a:lvl1pPr algn="ctr">
              <a:defRPr sz="2800" b="1">
                <a:latin typeface="+mj-ea"/>
                <a:ea typeface="+mj-ea"/>
              </a:defRPr>
            </a:lvl1pPr>
          </a:lstStyle>
          <a:p>
            <a:pPr lvl="0">
              <a:defRPr/>
            </a:pPr>
            <a:r>
              <a:rPr lang="zh-CN" altLang="en-US" sz="2000">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有效沟通有七个要素</a:t>
            </a:r>
            <a:endParaRPr lang="zh-CN" altLang="en-US" sz="2000">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sp>
        <p:nvSpPr>
          <p:cNvPr id="59" name="文本框 58"/>
          <p:cNvSpPr txBox="1"/>
          <p:nvPr/>
        </p:nvSpPr>
        <p:spPr>
          <a:xfrm>
            <a:off x="3327648" y="3719276"/>
            <a:ext cx="5112276" cy="400110"/>
          </a:xfrm>
          <a:prstGeom prst="rect">
            <a:avLst/>
          </a:prstGeom>
          <a:noFill/>
        </p:spPr>
        <p:txBody>
          <a:bodyPr wrap="square" rtlCol="0">
            <a:spAutoFit/>
          </a:bodyPr>
          <a:lstStyle>
            <a:defPPr>
              <a:defRPr lang="zh-CN"/>
            </a:defPPr>
            <a:lvl1pPr algn="ctr">
              <a:defRPr sz="2800" b="1">
                <a:latin typeface="+mj-ea"/>
                <a:ea typeface="+mj-ea"/>
              </a:defRPr>
            </a:lvl1pPr>
          </a:lstStyle>
          <a:p>
            <a:pPr lvl="0">
              <a:defRPr/>
            </a:pPr>
            <a:r>
              <a:rPr lang="zh-CN" altLang="en-US" sz="2000">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有效管理沟通检查表</a:t>
            </a:r>
            <a:endParaRPr lang="zh-CN" altLang="en-US" sz="2000">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endParaRPr>
          </a:p>
        </p:txBody>
      </p:sp>
      <p:grpSp>
        <p:nvGrpSpPr>
          <p:cNvPr id="60" name="组合 59"/>
          <p:cNvGrpSpPr/>
          <p:nvPr/>
        </p:nvGrpSpPr>
        <p:grpSpPr>
          <a:xfrm>
            <a:off x="1756955" y="1597829"/>
            <a:ext cx="8578516" cy="523220"/>
            <a:chOff x="1674362" y="1268760"/>
            <a:chExt cx="8578516" cy="545730"/>
          </a:xfrm>
        </p:grpSpPr>
        <p:cxnSp>
          <p:nvCxnSpPr>
            <p:cNvPr id="61" name="直接连接符 60"/>
            <p:cNvCxnSpPr/>
            <p:nvPr/>
          </p:nvCxnSpPr>
          <p:spPr bwMode="auto">
            <a:xfrm>
              <a:off x="1674362" y="1442196"/>
              <a:ext cx="8578515"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bwMode="auto">
            <a:xfrm>
              <a:off x="1674362"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a:off x="3070025"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a:off x="4441625"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直接连接符 64"/>
            <p:cNvCxnSpPr/>
            <p:nvPr/>
          </p:nvCxnSpPr>
          <p:spPr bwMode="auto">
            <a:xfrm>
              <a:off x="5801193" y="1268760"/>
              <a:ext cx="0" cy="54573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连接符 65"/>
            <p:cNvCxnSpPr/>
            <p:nvPr/>
          </p:nvCxnSpPr>
          <p:spPr bwMode="auto">
            <a:xfrm>
              <a:off x="7244983"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直接连接符 66"/>
            <p:cNvCxnSpPr/>
            <p:nvPr/>
          </p:nvCxnSpPr>
          <p:spPr bwMode="auto">
            <a:xfrm>
              <a:off x="8688773"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接连接符 67"/>
            <p:cNvCxnSpPr/>
            <p:nvPr/>
          </p:nvCxnSpPr>
          <p:spPr bwMode="auto">
            <a:xfrm>
              <a:off x="10252878" y="1454304"/>
              <a:ext cx="0" cy="36018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advTm="6152">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4.3 </a:t>
            </a:r>
            <a:r>
              <a:rPr lang="zh-CN" altLang="en-US" sz="2200">
                <a:solidFill>
                  <a:schemeClr val="accent1"/>
                </a:solidFill>
                <a:ea typeface="微软雅黑" panose="020B0503020204020204" pitchFamily="34" charset="-122"/>
                <a:cs typeface="+mn-ea"/>
                <a:sym typeface="Arial" panose="020B0604020202020204" pitchFamily="34" charset="0"/>
              </a:rPr>
              <a:t>有效沟通的四大原则</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pic>
        <p:nvPicPr>
          <p:cNvPr id="70" name="图片 69"/>
          <p:cNvPicPr>
            <a:picLocks noChangeAspect="1"/>
          </p:cNvPicPr>
          <p:nvPr/>
        </p:nvPicPr>
        <p:blipFill rotWithShape="1">
          <a:blip r:embed="rId1"/>
          <a:srcRect l="26140" r="3490"/>
          <a:stretch>
            <a:fillRect/>
          </a:stretch>
        </p:blipFill>
        <p:spPr>
          <a:xfrm>
            <a:off x="6918157" y="1618590"/>
            <a:ext cx="5054507" cy="4841180"/>
          </a:xfrm>
          <a:prstGeom prst="rect">
            <a:avLst/>
          </a:prstGeom>
        </p:spPr>
      </p:pic>
      <p:sp>
        <p:nvSpPr>
          <p:cNvPr id="71" name="矩形 70"/>
          <p:cNvSpPr/>
          <p:nvPr/>
        </p:nvSpPr>
        <p:spPr>
          <a:xfrm>
            <a:off x="697781" y="1369712"/>
            <a:ext cx="3884397" cy="400110"/>
          </a:xfrm>
          <a:prstGeom prst="rect">
            <a:avLst/>
          </a:prstGeom>
          <a:noFill/>
        </p:spPr>
        <p:txBody>
          <a:bodyPr wrap="square" rtlCol="0">
            <a:spAutoFit/>
          </a:bodyPr>
          <a:lstStyle/>
          <a:p>
            <a:r>
              <a:rPr lang="zh-CN" altLang="en-US" sz="2000" b="1">
                <a:solidFill>
                  <a:schemeClr val="bg2"/>
                </a:solidFill>
                <a:latin typeface="微软雅黑 Light" panose="020B0502040204020203" pitchFamily="34" charset="-122"/>
                <a:ea typeface="微软雅黑 Light" panose="020B0502040204020203" pitchFamily="34" charset="-122"/>
                <a:cs typeface="+mn-ea"/>
              </a:rPr>
              <a:t>有效沟通的原则（CARE原则）：</a:t>
            </a:r>
            <a:endParaRPr lang="zh-CN" altLang="en-US" sz="2000" b="1">
              <a:solidFill>
                <a:schemeClr val="bg2"/>
              </a:solidFill>
              <a:latin typeface="微软雅黑 Light" panose="020B0502040204020203" pitchFamily="34" charset="-122"/>
              <a:ea typeface="微软雅黑 Light" panose="020B0502040204020203" pitchFamily="34" charset="-122"/>
              <a:cs typeface="+mn-ea"/>
            </a:endParaRPr>
          </a:p>
        </p:txBody>
      </p:sp>
      <p:sp>
        <p:nvSpPr>
          <p:cNvPr id="72" name="矩形 71"/>
          <p:cNvSpPr/>
          <p:nvPr/>
        </p:nvSpPr>
        <p:spPr>
          <a:xfrm>
            <a:off x="1490455" y="1920080"/>
            <a:ext cx="5112276" cy="369332"/>
          </a:xfrm>
          <a:prstGeom prst="rect">
            <a:avLst/>
          </a:prstGeom>
          <a:noFill/>
        </p:spPr>
        <p:txBody>
          <a:bodyPr wrap="square" rtlCol="0">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1、见人下菜碟是有效沟通的成功秘诀 (Catchy)；</a:t>
            </a:r>
            <a:endParaRPr lang="zh-CN" altLang="en-US" b="1">
              <a:solidFill>
                <a:srgbClr val="494848"/>
              </a:solidFill>
              <a:latin typeface="微软雅黑 Light" panose="020B0502040204020203" pitchFamily="34" charset="-122"/>
              <a:ea typeface="微软雅黑 Light" panose="020B0502040204020203" pitchFamily="34" charset="-122"/>
              <a:cs typeface="+mn-ea"/>
            </a:endParaRPr>
          </a:p>
        </p:txBody>
      </p:sp>
      <p:sp>
        <p:nvSpPr>
          <p:cNvPr id="73" name="矩形 72"/>
          <p:cNvSpPr/>
          <p:nvPr/>
        </p:nvSpPr>
        <p:spPr>
          <a:xfrm>
            <a:off x="1469125" y="2254146"/>
            <a:ext cx="5349922" cy="584775"/>
          </a:xfrm>
          <a:prstGeom prst="rect">
            <a:avLst/>
          </a:prstGeom>
          <a:noFill/>
        </p:spPr>
        <p:txBody>
          <a:bodyPr wrap="square" rtlCol="0">
            <a:spAutoFit/>
          </a:bodyPr>
          <a:lstStyle/>
          <a:p>
            <a:r>
              <a:rPr lang="zh-CN" altLang="en-US" sz="1600">
                <a:solidFill>
                  <a:srgbClr val="494848"/>
                </a:solidFill>
                <a:latin typeface="微软雅黑 Light" panose="020B0502040204020203" pitchFamily="34" charset="-122"/>
                <a:ea typeface="微软雅黑 Light" panose="020B0502040204020203" pitchFamily="34" charset="-122"/>
                <a:cs typeface="+mn-ea"/>
              </a:rPr>
              <a:t>每个人对你所要表达的内容理解接受能力、程度以及目的是不同的，沟通时必须选择合适的方法、渠道和时机。</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sp>
        <p:nvSpPr>
          <p:cNvPr id="74" name="矩形 73"/>
          <p:cNvSpPr/>
          <p:nvPr/>
        </p:nvSpPr>
        <p:spPr>
          <a:xfrm>
            <a:off x="1490455" y="2990891"/>
            <a:ext cx="5616626" cy="646331"/>
          </a:xfrm>
          <a:prstGeom prst="rect">
            <a:avLst/>
          </a:prstGeom>
          <a:noFill/>
        </p:spPr>
        <p:txBody>
          <a:bodyPr wrap="square" rtlCol="0">
            <a:spAutoFit/>
          </a:bodyPr>
          <a:lstStyle/>
          <a:p>
            <a:r>
              <a:rPr lang="en-US" altLang="zh-CN" b="1">
                <a:solidFill>
                  <a:srgbClr val="494848"/>
                </a:solidFill>
                <a:latin typeface="微软雅黑 Light" panose="020B0502040204020203" pitchFamily="34" charset="-122"/>
                <a:ea typeface="微软雅黑 Light" panose="020B0502040204020203" pitchFamily="34" charset="-122"/>
                <a:cs typeface="+mn-ea"/>
              </a:rPr>
              <a:t>2</a:t>
            </a:r>
            <a:r>
              <a:rPr lang="zh-CN" altLang="en-US" b="1">
                <a:solidFill>
                  <a:srgbClr val="494848"/>
                </a:solidFill>
                <a:latin typeface="微软雅黑 Light" panose="020B0502040204020203" pitchFamily="34" charset="-122"/>
                <a:ea typeface="微软雅黑 Light" panose="020B0502040204020203" pitchFamily="34" charset="-122"/>
                <a:cs typeface="+mn-ea"/>
              </a:rPr>
              <a:t>、态度和意识是有效沟通的基本前提 </a:t>
            </a:r>
            <a:r>
              <a:rPr lang="en-US" altLang="zh-CN" b="1">
                <a:solidFill>
                  <a:srgbClr val="494848"/>
                </a:solidFill>
                <a:latin typeface="微软雅黑 Light" panose="020B0502040204020203" pitchFamily="34" charset="-122"/>
                <a:ea typeface="微软雅黑 Light" panose="020B0502040204020203" pitchFamily="34" charset="-122"/>
                <a:cs typeface="+mn-ea"/>
              </a:rPr>
              <a:t>(Aware/Attitudinal) </a:t>
            </a:r>
            <a:r>
              <a:rPr lang="zh-CN" altLang="en-US" b="1">
                <a:solidFill>
                  <a:srgbClr val="494848"/>
                </a:solidFill>
                <a:latin typeface="微软雅黑 Light" panose="020B0502040204020203" pitchFamily="34" charset="-122"/>
                <a:ea typeface="微软雅黑 Light" panose="020B0502040204020203" pitchFamily="34" charset="-122"/>
                <a:cs typeface="+mn-ea"/>
              </a:rPr>
              <a:t>；</a:t>
            </a:r>
            <a:endParaRPr lang="zh-CN" altLang="en-US" b="1">
              <a:solidFill>
                <a:srgbClr val="494848"/>
              </a:solidFill>
              <a:latin typeface="微软雅黑 Light" panose="020B0502040204020203" pitchFamily="34" charset="-122"/>
              <a:ea typeface="微软雅黑 Light" panose="020B0502040204020203" pitchFamily="34" charset="-122"/>
              <a:cs typeface="+mn-ea"/>
            </a:endParaRPr>
          </a:p>
        </p:txBody>
      </p:sp>
      <p:sp>
        <p:nvSpPr>
          <p:cNvPr id="75" name="矩形 74"/>
          <p:cNvSpPr/>
          <p:nvPr/>
        </p:nvSpPr>
        <p:spPr>
          <a:xfrm>
            <a:off x="1469125" y="3590325"/>
            <a:ext cx="5349922" cy="584775"/>
          </a:xfrm>
          <a:prstGeom prst="rect">
            <a:avLst/>
          </a:prstGeom>
          <a:noFill/>
        </p:spPr>
        <p:txBody>
          <a:bodyPr wrap="square" rtlCol="0">
            <a:spAutoFit/>
          </a:bodyPr>
          <a:lstStyle/>
          <a:p>
            <a:r>
              <a:rPr lang="zh-CN" altLang="en-US" sz="1600">
                <a:solidFill>
                  <a:srgbClr val="494848"/>
                </a:solidFill>
                <a:latin typeface="微软雅黑 Light" panose="020B0502040204020203" pitchFamily="34" charset="-122"/>
                <a:ea typeface="微软雅黑 Light" panose="020B0502040204020203" pitchFamily="34" charset="-122"/>
                <a:cs typeface="+mn-ea"/>
              </a:rPr>
              <a:t>沟通保持积极的心态，不仅可以使你能够有效、完整地表达自己的观点，同时可以实现有效的思想情感的交流。</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sp>
        <p:nvSpPr>
          <p:cNvPr id="76" name="矩形 75"/>
          <p:cNvSpPr/>
          <p:nvPr/>
        </p:nvSpPr>
        <p:spPr>
          <a:xfrm>
            <a:off x="1490455" y="4350459"/>
            <a:ext cx="5616626" cy="369332"/>
          </a:xfrm>
          <a:prstGeom prst="rect">
            <a:avLst/>
          </a:prstGeom>
          <a:noFill/>
        </p:spPr>
        <p:txBody>
          <a:bodyPr wrap="square" rtlCol="0">
            <a:spAutoFit/>
          </a:bodyPr>
          <a:lstStyle/>
          <a:p>
            <a:r>
              <a:rPr lang="en-US" altLang="zh-CN" b="1">
                <a:solidFill>
                  <a:srgbClr val="494848"/>
                </a:solidFill>
                <a:latin typeface="微软雅黑 Light" panose="020B0502040204020203" pitchFamily="34" charset="-122"/>
                <a:ea typeface="微软雅黑 Light" panose="020B0502040204020203" pitchFamily="34" charset="-122"/>
                <a:cs typeface="+mn-ea"/>
              </a:rPr>
              <a:t>3</a:t>
            </a:r>
            <a:r>
              <a:rPr lang="zh-CN" altLang="en-US" b="1">
                <a:solidFill>
                  <a:srgbClr val="494848"/>
                </a:solidFill>
                <a:latin typeface="微软雅黑 Light" panose="020B0502040204020203" pitchFamily="34" charset="-122"/>
                <a:ea typeface="微软雅黑 Light" panose="020B0502040204020203" pitchFamily="34" charset="-122"/>
                <a:cs typeface="+mn-ea"/>
              </a:rPr>
              <a:t>、相互尊重是有效沟通的必要条件</a:t>
            </a:r>
            <a:r>
              <a:rPr lang="en-US" altLang="zh-CN" b="1">
                <a:solidFill>
                  <a:srgbClr val="494848"/>
                </a:solidFill>
                <a:latin typeface="微软雅黑 Light" panose="020B0502040204020203" pitchFamily="34" charset="-122"/>
                <a:ea typeface="微软雅黑 Light" panose="020B0502040204020203" pitchFamily="34" charset="-122"/>
                <a:cs typeface="+mn-ea"/>
              </a:rPr>
              <a:t>(Respectful)</a:t>
            </a:r>
            <a:r>
              <a:rPr lang="zh-CN" altLang="en-US" b="1">
                <a:solidFill>
                  <a:srgbClr val="494848"/>
                </a:solidFill>
                <a:latin typeface="微软雅黑 Light" panose="020B0502040204020203" pitchFamily="34" charset="-122"/>
                <a:ea typeface="微软雅黑 Light" panose="020B0502040204020203" pitchFamily="34" charset="-122"/>
                <a:cs typeface="+mn-ea"/>
              </a:rPr>
              <a:t>；</a:t>
            </a:r>
            <a:endParaRPr lang="zh-CN" altLang="en-US" b="1">
              <a:solidFill>
                <a:srgbClr val="494848"/>
              </a:solidFill>
              <a:latin typeface="微软雅黑 Light" panose="020B0502040204020203" pitchFamily="34" charset="-122"/>
              <a:ea typeface="微软雅黑 Light" panose="020B0502040204020203" pitchFamily="34" charset="-122"/>
              <a:cs typeface="+mn-ea"/>
            </a:endParaRPr>
          </a:p>
        </p:txBody>
      </p:sp>
      <p:sp>
        <p:nvSpPr>
          <p:cNvPr id="77" name="矩形 76"/>
          <p:cNvSpPr/>
          <p:nvPr/>
        </p:nvSpPr>
        <p:spPr>
          <a:xfrm>
            <a:off x="1469125" y="4654220"/>
            <a:ext cx="5349922" cy="584775"/>
          </a:xfrm>
          <a:prstGeom prst="rect">
            <a:avLst/>
          </a:prstGeom>
          <a:noFill/>
        </p:spPr>
        <p:txBody>
          <a:bodyPr wrap="square" rtlCol="0">
            <a:spAutoFit/>
          </a:bodyPr>
          <a:lstStyle/>
          <a:p>
            <a:r>
              <a:rPr lang="zh-CN" altLang="en-US" sz="1600">
                <a:solidFill>
                  <a:srgbClr val="494848"/>
                </a:solidFill>
                <a:latin typeface="微软雅黑 Light" panose="020B0502040204020203" pitchFamily="34" charset="-122"/>
                <a:ea typeface="微软雅黑 Light" panose="020B0502040204020203" pitchFamily="34" charset="-122"/>
                <a:cs typeface="+mn-ea"/>
              </a:rPr>
              <a:t>沟通要有诚意、相互尊重，取得对方的信任并与被沟通者建立感情。</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sp>
        <p:nvSpPr>
          <p:cNvPr id="78" name="矩形 77"/>
          <p:cNvSpPr/>
          <p:nvPr/>
        </p:nvSpPr>
        <p:spPr>
          <a:xfrm>
            <a:off x="1490455" y="5497984"/>
            <a:ext cx="5616626" cy="369332"/>
          </a:xfrm>
          <a:prstGeom prst="rect">
            <a:avLst/>
          </a:prstGeom>
          <a:noFill/>
        </p:spPr>
        <p:txBody>
          <a:bodyPr wrap="square" rtlCol="0">
            <a:spAutoFit/>
          </a:bodyPr>
          <a:lstStyle/>
          <a:p>
            <a:r>
              <a:rPr lang="en-US" altLang="zh-CN" b="1">
                <a:solidFill>
                  <a:srgbClr val="494848"/>
                </a:solidFill>
                <a:latin typeface="微软雅黑 Light" panose="020B0502040204020203" pitchFamily="34" charset="-122"/>
                <a:ea typeface="微软雅黑 Light" panose="020B0502040204020203" pitchFamily="34" charset="-122"/>
                <a:cs typeface="+mn-ea"/>
              </a:rPr>
              <a:t>4</a:t>
            </a:r>
            <a:r>
              <a:rPr lang="zh-CN" altLang="en-US" b="1">
                <a:solidFill>
                  <a:srgbClr val="494848"/>
                </a:solidFill>
                <a:latin typeface="微软雅黑 Light" panose="020B0502040204020203" pitchFamily="34" charset="-122"/>
                <a:ea typeface="微软雅黑 Light" panose="020B0502040204020203" pitchFamily="34" charset="-122"/>
                <a:cs typeface="+mn-ea"/>
              </a:rPr>
              <a:t>、换位思考是有效沟通的初步保证</a:t>
            </a:r>
            <a:r>
              <a:rPr lang="en-US" altLang="zh-CN" b="1">
                <a:solidFill>
                  <a:srgbClr val="494848"/>
                </a:solidFill>
                <a:latin typeface="微软雅黑 Light" panose="020B0502040204020203" pitchFamily="34" charset="-122"/>
                <a:ea typeface="微软雅黑 Light" panose="020B0502040204020203" pitchFamily="34" charset="-122"/>
                <a:cs typeface="+mn-ea"/>
              </a:rPr>
              <a:t>(Empathetic)</a:t>
            </a:r>
            <a:r>
              <a:rPr lang="zh-CN" altLang="en-US" b="1">
                <a:solidFill>
                  <a:srgbClr val="494848"/>
                </a:solidFill>
                <a:latin typeface="微软雅黑 Light" panose="020B0502040204020203" pitchFamily="34" charset="-122"/>
                <a:ea typeface="微软雅黑 Light" panose="020B0502040204020203" pitchFamily="34" charset="-122"/>
                <a:cs typeface="+mn-ea"/>
              </a:rPr>
              <a:t>。</a:t>
            </a:r>
            <a:endParaRPr lang="zh-CN" altLang="en-US" b="1">
              <a:solidFill>
                <a:srgbClr val="494848"/>
              </a:solidFill>
              <a:latin typeface="微软雅黑 Light" panose="020B0502040204020203" pitchFamily="34" charset="-122"/>
              <a:ea typeface="微软雅黑 Light" panose="020B0502040204020203" pitchFamily="34" charset="-122"/>
              <a:cs typeface="+mn-ea"/>
            </a:endParaRPr>
          </a:p>
        </p:txBody>
      </p:sp>
      <p:sp>
        <p:nvSpPr>
          <p:cNvPr id="79" name="矩形 78"/>
          <p:cNvSpPr/>
          <p:nvPr/>
        </p:nvSpPr>
        <p:spPr>
          <a:xfrm>
            <a:off x="1469125" y="5801745"/>
            <a:ext cx="5349922" cy="584775"/>
          </a:xfrm>
          <a:prstGeom prst="rect">
            <a:avLst/>
          </a:prstGeom>
          <a:noFill/>
        </p:spPr>
        <p:txBody>
          <a:bodyPr wrap="square" rtlCol="0">
            <a:spAutoFit/>
          </a:bodyPr>
          <a:lstStyle/>
          <a:p>
            <a:r>
              <a:rPr lang="zh-CN" altLang="en-US" sz="1600">
                <a:solidFill>
                  <a:srgbClr val="494848"/>
                </a:solidFill>
                <a:latin typeface="微软雅黑 Light" panose="020B0502040204020203" pitchFamily="34" charset="-122"/>
                <a:ea typeface="微软雅黑 Light" panose="020B0502040204020203" pitchFamily="34" charset="-122"/>
                <a:cs typeface="+mn-ea"/>
              </a:rPr>
              <a:t>要善于换位思考，站在对方的角度思考问题，不仅可以充分地理解对方的感受，进而保证沟通的畅通。</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grpSp>
        <p:nvGrpSpPr>
          <p:cNvPr id="80" name="组合 79"/>
          <p:cNvGrpSpPr/>
          <p:nvPr/>
        </p:nvGrpSpPr>
        <p:grpSpPr>
          <a:xfrm>
            <a:off x="860151" y="1974323"/>
            <a:ext cx="637286" cy="781473"/>
            <a:chOff x="860151" y="1614506"/>
            <a:chExt cx="637286" cy="781473"/>
          </a:xfrm>
        </p:grpSpPr>
        <p:sp>
          <p:nvSpPr>
            <p:cNvPr id="81" name="矩形: 圆角 80"/>
            <p:cNvSpPr/>
            <p:nvPr/>
          </p:nvSpPr>
          <p:spPr bwMode="auto">
            <a:xfrm>
              <a:off x="860151" y="1614506"/>
              <a:ext cx="637286" cy="744865"/>
            </a:xfrm>
            <a:prstGeom prst="roundRect">
              <a:avLst>
                <a:gd name="adj" fmla="val 3976"/>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4000" b="1">
                <a:solidFill>
                  <a:schemeClr val="accent2"/>
                </a:solidFill>
                <a:latin typeface="+mj-ea"/>
                <a:ea typeface="+mj-ea"/>
              </a:endParaRPr>
            </a:p>
          </p:txBody>
        </p:sp>
        <p:sp>
          <p:nvSpPr>
            <p:cNvPr id="82" name="矩形 81"/>
            <p:cNvSpPr/>
            <p:nvPr/>
          </p:nvSpPr>
          <p:spPr>
            <a:xfrm>
              <a:off x="908277" y="1626538"/>
              <a:ext cx="505740" cy="769441"/>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zh-CN" altLang="en-US" sz="4000" b="1">
                  <a:solidFill>
                    <a:schemeClr val="accent2"/>
                  </a:solidFill>
                  <a:latin typeface="+mj-ea"/>
                  <a:ea typeface="+mj-ea"/>
                </a:rPr>
                <a:t>C</a:t>
              </a:r>
              <a:endParaRPr lang="zh-CN" altLang="en-US" sz="4000" b="1">
                <a:solidFill>
                  <a:schemeClr val="accent2"/>
                </a:solidFill>
                <a:latin typeface="+mj-ea"/>
                <a:ea typeface="+mj-ea"/>
              </a:endParaRPr>
            </a:p>
          </p:txBody>
        </p:sp>
      </p:grpSp>
      <p:grpSp>
        <p:nvGrpSpPr>
          <p:cNvPr id="83" name="组合 82"/>
          <p:cNvGrpSpPr/>
          <p:nvPr/>
        </p:nvGrpSpPr>
        <p:grpSpPr>
          <a:xfrm>
            <a:off x="860151" y="3081228"/>
            <a:ext cx="637286" cy="781473"/>
            <a:chOff x="860151" y="1614506"/>
            <a:chExt cx="637286" cy="781473"/>
          </a:xfrm>
        </p:grpSpPr>
        <p:sp>
          <p:nvSpPr>
            <p:cNvPr id="84" name="矩形: 圆角 83"/>
            <p:cNvSpPr/>
            <p:nvPr/>
          </p:nvSpPr>
          <p:spPr bwMode="auto">
            <a:xfrm>
              <a:off x="860151" y="1614506"/>
              <a:ext cx="637286" cy="744865"/>
            </a:xfrm>
            <a:prstGeom prst="roundRect">
              <a:avLst>
                <a:gd name="adj" fmla="val 3976"/>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4000" b="1">
                <a:solidFill>
                  <a:schemeClr val="accent2"/>
                </a:solidFill>
                <a:latin typeface="+mj-ea"/>
                <a:ea typeface="+mj-ea"/>
              </a:endParaRPr>
            </a:p>
          </p:txBody>
        </p:sp>
        <p:sp>
          <p:nvSpPr>
            <p:cNvPr id="85" name="矩形 84"/>
            <p:cNvSpPr/>
            <p:nvPr/>
          </p:nvSpPr>
          <p:spPr>
            <a:xfrm>
              <a:off x="908277" y="1626538"/>
              <a:ext cx="505740" cy="769441"/>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4000" b="1">
                  <a:solidFill>
                    <a:schemeClr val="accent2"/>
                  </a:solidFill>
                  <a:latin typeface="+mj-ea"/>
                  <a:ea typeface="+mj-ea"/>
                </a:rPr>
                <a:t>A</a:t>
              </a:r>
              <a:endParaRPr lang="zh-CN" altLang="en-US" sz="4000" b="1">
                <a:solidFill>
                  <a:schemeClr val="accent2"/>
                </a:solidFill>
                <a:latin typeface="+mj-ea"/>
                <a:ea typeface="+mj-ea"/>
              </a:endParaRPr>
            </a:p>
          </p:txBody>
        </p:sp>
      </p:grpSp>
      <p:grpSp>
        <p:nvGrpSpPr>
          <p:cNvPr id="86" name="组合 85"/>
          <p:cNvGrpSpPr/>
          <p:nvPr/>
        </p:nvGrpSpPr>
        <p:grpSpPr>
          <a:xfrm>
            <a:off x="860151" y="4392670"/>
            <a:ext cx="637286" cy="781473"/>
            <a:chOff x="860151" y="1614506"/>
            <a:chExt cx="637286" cy="781473"/>
          </a:xfrm>
        </p:grpSpPr>
        <p:sp>
          <p:nvSpPr>
            <p:cNvPr id="87" name="矩形: 圆角 86"/>
            <p:cNvSpPr/>
            <p:nvPr/>
          </p:nvSpPr>
          <p:spPr bwMode="auto">
            <a:xfrm>
              <a:off x="860151" y="1614506"/>
              <a:ext cx="637286" cy="744865"/>
            </a:xfrm>
            <a:prstGeom prst="roundRect">
              <a:avLst>
                <a:gd name="adj" fmla="val 3976"/>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4000" b="1">
                <a:solidFill>
                  <a:schemeClr val="accent2"/>
                </a:solidFill>
                <a:latin typeface="+mj-ea"/>
                <a:ea typeface="+mj-ea"/>
              </a:endParaRPr>
            </a:p>
          </p:txBody>
        </p:sp>
        <p:sp>
          <p:nvSpPr>
            <p:cNvPr id="88" name="矩形 87"/>
            <p:cNvSpPr/>
            <p:nvPr/>
          </p:nvSpPr>
          <p:spPr>
            <a:xfrm>
              <a:off x="908277" y="1626538"/>
              <a:ext cx="505740" cy="769441"/>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4000" b="1">
                  <a:solidFill>
                    <a:schemeClr val="accent2"/>
                  </a:solidFill>
                  <a:latin typeface="+mj-ea"/>
                  <a:ea typeface="+mj-ea"/>
                </a:rPr>
                <a:t>R</a:t>
              </a:r>
              <a:endParaRPr lang="zh-CN" altLang="en-US" sz="4000" b="1">
                <a:solidFill>
                  <a:schemeClr val="accent2"/>
                </a:solidFill>
                <a:latin typeface="+mj-ea"/>
                <a:ea typeface="+mj-ea"/>
              </a:endParaRPr>
            </a:p>
          </p:txBody>
        </p:sp>
      </p:grpSp>
      <p:grpSp>
        <p:nvGrpSpPr>
          <p:cNvPr id="89" name="组合 88"/>
          <p:cNvGrpSpPr/>
          <p:nvPr/>
        </p:nvGrpSpPr>
        <p:grpSpPr>
          <a:xfrm>
            <a:off x="860151" y="5535670"/>
            <a:ext cx="637286" cy="781473"/>
            <a:chOff x="860151" y="1614506"/>
            <a:chExt cx="637286" cy="781473"/>
          </a:xfrm>
        </p:grpSpPr>
        <p:sp>
          <p:nvSpPr>
            <p:cNvPr id="90" name="矩形: 圆角 89"/>
            <p:cNvSpPr/>
            <p:nvPr/>
          </p:nvSpPr>
          <p:spPr bwMode="auto">
            <a:xfrm>
              <a:off x="860151" y="1614506"/>
              <a:ext cx="637286" cy="744865"/>
            </a:xfrm>
            <a:prstGeom prst="roundRect">
              <a:avLst>
                <a:gd name="adj" fmla="val 3976"/>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4000" b="1">
                <a:solidFill>
                  <a:schemeClr val="accent2"/>
                </a:solidFill>
                <a:latin typeface="+mj-ea"/>
                <a:ea typeface="+mj-ea"/>
              </a:endParaRPr>
            </a:p>
          </p:txBody>
        </p:sp>
        <p:sp>
          <p:nvSpPr>
            <p:cNvPr id="91" name="矩形 90"/>
            <p:cNvSpPr/>
            <p:nvPr/>
          </p:nvSpPr>
          <p:spPr>
            <a:xfrm>
              <a:off x="908277" y="1626538"/>
              <a:ext cx="505740" cy="769441"/>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4000" b="1">
                  <a:solidFill>
                    <a:schemeClr val="accent2"/>
                  </a:solidFill>
                  <a:latin typeface="+mj-ea"/>
                  <a:ea typeface="+mj-ea"/>
                </a:rPr>
                <a:t>E</a:t>
              </a:r>
              <a:endParaRPr lang="zh-CN" altLang="en-US" sz="4000" b="1">
                <a:solidFill>
                  <a:schemeClr val="accent2"/>
                </a:solidFill>
                <a:latin typeface="+mj-ea"/>
                <a:ea typeface="+mj-ea"/>
              </a:endParaRPr>
            </a:p>
          </p:txBody>
        </p:sp>
      </p:grpSp>
    </p:spTree>
  </p:cSld>
  <p:clrMapOvr>
    <a:masterClrMapping/>
  </p:clrMapOvr>
  <p:transition spd="slow" advTm="6121">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4.4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与上司沟通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21"/>
          <p:cNvSpPr/>
          <p:nvPr/>
        </p:nvSpPr>
        <p:spPr bwMode="auto">
          <a:xfrm>
            <a:off x="6353804" y="1920538"/>
            <a:ext cx="5157605" cy="1416348"/>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矩形 22"/>
          <p:cNvSpPr/>
          <p:nvPr/>
        </p:nvSpPr>
        <p:spPr bwMode="auto">
          <a:xfrm>
            <a:off x="6353804" y="3424486"/>
            <a:ext cx="5157605" cy="1416348"/>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矩形 23"/>
          <p:cNvSpPr/>
          <p:nvPr/>
        </p:nvSpPr>
        <p:spPr bwMode="auto">
          <a:xfrm>
            <a:off x="6353804" y="4955398"/>
            <a:ext cx="5157605" cy="1416348"/>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矩形 24"/>
          <p:cNvSpPr/>
          <p:nvPr/>
        </p:nvSpPr>
        <p:spPr bwMode="auto">
          <a:xfrm>
            <a:off x="891467" y="1925921"/>
            <a:ext cx="5157605" cy="1566950"/>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6" name="矩形 25"/>
          <p:cNvSpPr/>
          <p:nvPr/>
        </p:nvSpPr>
        <p:spPr bwMode="auto">
          <a:xfrm>
            <a:off x="891467" y="3604903"/>
            <a:ext cx="5157605" cy="1043483"/>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7" name="矩形 26"/>
          <p:cNvSpPr/>
          <p:nvPr/>
        </p:nvSpPr>
        <p:spPr bwMode="auto">
          <a:xfrm>
            <a:off x="891467" y="4804796"/>
            <a:ext cx="5157605" cy="1566950"/>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文本框 28"/>
          <p:cNvSpPr txBox="1">
            <a:spLocks noChangeArrowheads="1"/>
          </p:cNvSpPr>
          <p:nvPr/>
        </p:nvSpPr>
        <p:spPr bwMode="auto">
          <a:xfrm>
            <a:off x="2845494" y="1366398"/>
            <a:ext cx="6800825"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b="1"/>
              <a:t>与上司沟通时常出现的一些障碍，在实际沟通中应注意克服改善：</a:t>
            </a:r>
            <a:endParaRPr lang="zh-CN" altLang="en-US" b="1"/>
          </a:p>
        </p:txBody>
      </p:sp>
      <p:sp>
        <p:nvSpPr>
          <p:cNvPr id="50" name="文本框 49"/>
          <p:cNvSpPr txBox="1">
            <a:spLocks noChangeArrowheads="1"/>
          </p:cNvSpPr>
          <p:nvPr/>
        </p:nvSpPr>
        <p:spPr bwMode="auto">
          <a:xfrm>
            <a:off x="1003140" y="4221685"/>
            <a:ext cx="4787223" cy="338554"/>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sz="1600"/>
              <a:t>有不同意见也不提；吹捧（变相逢迎）；绕弯子</a:t>
            </a:r>
            <a:endParaRPr lang="zh-CN" altLang="en-US" sz="1600"/>
          </a:p>
        </p:txBody>
      </p:sp>
      <p:sp>
        <p:nvSpPr>
          <p:cNvPr id="51" name="文本框 50"/>
          <p:cNvSpPr txBox="1">
            <a:spLocks noChangeArrowheads="1"/>
          </p:cNvSpPr>
          <p:nvPr/>
        </p:nvSpPr>
        <p:spPr bwMode="auto">
          <a:xfrm>
            <a:off x="1003140" y="5216696"/>
            <a:ext cx="4811109" cy="1077218"/>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marL="285750" indent="-285750" algn="just">
              <a:buFont typeface="Wingdings" panose="05000000000000000000" pitchFamily="2" charset="2"/>
              <a:buChar char="l"/>
            </a:pPr>
            <a:r>
              <a:rPr lang="zh-CN" altLang="en-US" sz="1600"/>
              <a:t>出现问题之后，不是冷静地总结经验和教训，而是冲动地、不自觉地把问题的根源向外推；</a:t>
            </a:r>
            <a:endParaRPr lang="zh-CN" altLang="en-US" sz="1600"/>
          </a:p>
          <a:p>
            <a:pPr marL="285750" indent="-285750" algn="just">
              <a:buFont typeface="Wingdings" panose="05000000000000000000" pitchFamily="2" charset="2"/>
              <a:buChar char="l"/>
            </a:pPr>
            <a:r>
              <a:rPr lang="zh-CN" altLang="en-US" sz="1600"/>
              <a:t>归罪于计划制定有问题；</a:t>
            </a:r>
            <a:endParaRPr lang="zh-CN" altLang="en-US" sz="1600"/>
          </a:p>
          <a:p>
            <a:pPr marL="285750" indent="-285750" algn="just">
              <a:buFont typeface="Wingdings" panose="05000000000000000000" pitchFamily="2" charset="2"/>
              <a:buChar char="l"/>
            </a:pPr>
            <a:r>
              <a:rPr lang="zh-CN" altLang="en-US" sz="1600"/>
              <a:t>归罪于历史原因，影响现在的工作；</a:t>
            </a:r>
            <a:endParaRPr lang="zh-CN" altLang="en-US" sz="1600"/>
          </a:p>
        </p:txBody>
      </p:sp>
      <p:sp>
        <p:nvSpPr>
          <p:cNvPr id="52" name="文本框 51"/>
          <p:cNvSpPr txBox="1">
            <a:spLocks noChangeArrowheads="1"/>
          </p:cNvSpPr>
          <p:nvPr/>
        </p:nvSpPr>
        <p:spPr bwMode="auto">
          <a:xfrm>
            <a:off x="1003140" y="2442304"/>
            <a:ext cx="4808113" cy="830997"/>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285750" lvl="0" indent="-285750">
              <a:buFont typeface="Wingdings" panose="05000000000000000000" pitchFamily="2" charset="2"/>
              <a:buChar char="l"/>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gn="just"/>
            <a:r>
              <a:rPr lang="zh-CN" altLang="en-US" sz="1600"/>
              <a:t>一方面期望上司理解自己工作不容易。</a:t>
            </a:r>
            <a:endParaRPr lang="zh-CN" altLang="en-US" sz="1600"/>
          </a:p>
          <a:p>
            <a:pPr algn="just"/>
            <a:r>
              <a:rPr lang="zh-CN" altLang="en-US" sz="1600"/>
              <a:t>一方面倾向于把问题归到上司那里，分散工作压力，把责任推倒上司那里。</a:t>
            </a:r>
            <a:endParaRPr lang="zh-CN" altLang="en-US" sz="1600"/>
          </a:p>
        </p:txBody>
      </p:sp>
      <p:sp>
        <p:nvSpPr>
          <p:cNvPr id="53" name="文本框 52"/>
          <p:cNvSpPr txBox="1">
            <a:spLocks noChangeArrowheads="1"/>
          </p:cNvSpPr>
          <p:nvPr/>
        </p:nvSpPr>
        <p:spPr bwMode="auto">
          <a:xfrm>
            <a:off x="6598854" y="2454725"/>
            <a:ext cx="4537868" cy="338554"/>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sz="1600"/>
              <a:t>过于自命清高，无法摆正自身位置与姿态。</a:t>
            </a:r>
            <a:endParaRPr lang="zh-CN" altLang="en-US" sz="1600"/>
          </a:p>
        </p:txBody>
      </p:sp>
      <p:sp>
        <p:nvSpPr>
          <p:cNvPr id="54" name="文本框 53"/>
          <p:cNvSpPr txBox="1">
            <a:spLocks noChangeArrowheads="1"/>
          </p:cNvSpPr>
          <p:nvPr/>
        </p:nvSpPr>
        <p:spPr bwMode="auto">
          <a:xfrm>
            <a:off x="6598854" y="3534792"/>
            <a:ext cx="3845117" cy="369332"/>
          </a:xfrm>
          <a:prstGeom prst="rect">
            <a:avLst/>
          </a:prstGeom>
          <a:extLst>
            <a:ext uri="{909E8E84-426E-40DD-AFC4-6F175D3DCCD1}">
              <a14:hiddenFill xmlns:a14="http://schemas.microsoft.com/office/drawing/2010/main">
                <a:solidFill>
                  <a:srgbClr val="FFFFFF"/>
                </a:solidFill>
              </a14:hiddenFill>
            </a:ext>
          </a:extLst>
        </p:spPr>
        <p:txBody>
          <a:bodyPr wrap="square">
            <a:spAutoFit/>
          </a:bodyPr>
          <a:lstStyle>
            <a:defPPr>
              <a:defRPr lang="zh-CN"/>
            </a:defPPr>
            <a:lvl1pPr>
              <a:defRPr b="1">
                <a:latin typeface="微软雅黑 Light" panose="020B0502040204020203" pitchFamily="34" charset="-122"/>
                <a:ea typeface="微软雅黑 Light" panose="020B0502040204020203" pitchFamily="34"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a:solidFill>
                  <a:schemeClr val="bg2"/>
                </a:solidFill>
              </a:rPr>
              <a:t>障碍五：关注点不对称</a:t>
            </a:r>
            <a:endParaRPr lang="zh-CN" altLang="en-US">
              <a:solidFill>
                <a:schemeClr val="bg2"/>
              </a:solidFill>
            </a:endParaRPr>
          </a:p>
        </p:txBody>
      </p:sp>
      <p:sp>
        <p:nvSpPr>
          <p:cNvPr id="55" name="文本框 54"/>
          <p:cNvSpPr txBox="1">
            <a:spLocks noChangeArrowheads="1"/>
          </p:cNvSpPr>
          <p:nvPr/>
        </p:nvSpPr>
        <p:spPr bwMode="auto">
          <a:xfrm>
            <a:off x="6598854" y="3922828"/>
            <a:ext cx="4678960" cy="830997"/>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just"/>
            <a:r>
              <a:rPr lang="zh-CN" altLang="en-US" sz="1600"/>
              <a:t>一些主管只需要对部门的工作负责，上司想的是整个组织的状况，上司关心的事情，很多中层主管是不会知道的。</a:t>
            </a:r>
            <a:endParaRPr lang="zh-CN" altLang="en-US" sz="1600"/>
          </a:p>
        </p:txBody>
      </p:sp>
      <p:sp>
        <p:nvSpPr>
          <p:cNvPr id="56" name="文本框 55"/>
          <p:cNvSpPr txBox="1">
            <a:spLocks noChangeArrowheads="1"/>
          </p:cNvSpPr>
          <p:nvPr/>
        </p:nvSpPr>
        <p:spPr bwMode="auto">
          <a:xfrm>
            <a:off x="6598854" y="5027071"/>
            <a:ext cx="3845118" cy="369332"/>
          </a:xfrm>
          <a:prstGeom prst="rect">
            <a:avLst/>
          </a:prstGeom>
          <a:extLst>
            <a:ext uri="{909E8E84-426E-40DD-AFC4-6F175D3DCCD1}">
              <a14:hiddenFill xmlns:a14="http://schemas.microsoft.com/office/drawing/2010/main">
                <a:solidFill>
                  <a:srgbClr val="FFFFFF"/>
                </a:solidFill>
              </a14:hiddenFill>
            </a:ext>
          </a:extLst>
        </p:spPr>
        <p:txBody>
          <a:bodyPr wrap="square">
            <a:spAutoFit/>
          </a:bodyPr>
          <a:lstStyle>
            <a:defPPr>
              <a:defRPr lang="zh-CN"/>
            </a:defPPr>
            <a:lvl1pPr>
              <a:defRPr b="1">
                <a:latin typeface="微软雅黑 Light" panose="020B0502040204020203" pitchFamily="34" charset="-122"/>
                <a:ea typeface="微软雅黑 Light" panose="020B0502040204020203" pitchFamily="34" charset="-122"/>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solidFill>
                  <a:schemeClr val="bg2"/>
                </a:solidFill>
              </a:rPr>
              <a:t>障碍六：信息不对称</a:t>
            </a:r>
            <a:endParaRPr lang="zh-CN" altLang="en-US">
              <a:solidFill>
                <a:schemeClr val="bg2"/>
              </a:solidFill>
            </a:endParaRPr>
          </a:p>
        </p:txBody>
      </p:sp>
      <p:sp>
        <p:nvSpPr>
          <p:cNvPr id="57" name="文本框 56"/>
          <p:cNvSpPr txBox="1">
            <a:spLocks noChangeArrowheads="1"/>
          </p:cNvSpPr>
          <p:nvPr/>
        </p:nvSpPr>
        <p:spPr bwMode="auto">
          <a:xfrm>
            <a:off x="6598854" y="5413006"/>
            <a:ext cx="4883414" cy="830997"/>
          </a:xfrm>
          <a:prstGeom prst="rect">
            <a:avLst/>
          </a:prstGeom>
          <a:noFill/>
          <a:extLst>
            <a:ext uri="{909E8E84-426E-40DD-AFC4-6F175D3DCCD1}">
              <a14:hiddenFill xmlns:a14="http://schemas.microsoft.com/office/drawing/2010/main">
                <a:solidFill>
                  <a:srgbClr val="FFFFFF"/>
                </a:solidFill>
              </a14:hiddenFill>
            </a:ext>
          </a:extLst>
        </p:spPr>
        <p:txBody>
          <a:bodyPr wrap="square" rtlCol="0">
            <a:spAutoFit/>
          </a:bodyPr>
          <a:lstStyle>
            <a:defPPr>
              <a:defRPr lang="zh-CN"/>
            </a:defPPr>
            <a:lvl1pPr marL="0" lvl="0" indent="0">
              <a:buFont typeface="Wingdings" panose="05000000000000000000" pitchFamily="2" charset="2"/>
              <a:buNone/>
              <a:defRPr sz="1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just"/>
            <a:r>
              <a:rPr lang="zh-CN" altLang="en-US" sz="1600"/>
              <a:t>由于职位的缘故，上司掌握的是组织掌握的，是组织战略发展的信息，而中层主管由于直接面对工作、直接进行操作，必然更为了解工作的过程。</a:t>
            </a:r>
            <a:endParaRPr lang="zh-CN" altLang="en-US" sz="1600"/>
          </a:p>
        </p:txBody>
      </p:sp>
      <p:sp>
        <p:nvSpPr>
          <p:cNvPr id="58" name="矩形 57"/>
          <p:cNvSpPr/>
          <p:nvPr/>
        </p:nvSpPr>
        <p:spPr>
          <a:xfrm>
            <a:off x="1003140" y="2031810"/>
            <a:ext cx="4957973" cy="369332"/>
          </a:xfrm>
          <a:prstGeom prst="rect">
            <a:avLst/>
          </a:prstGeom>
        </p:spPr>
        <p:txBody>
          <a:bodyPr wrap="square">
            <a:spAutoFit/>
          </a:bodyPr>
          <a:lstStyle/>
          <a:p>
            <a:r>
              <a:rPr lang="zh-CN" altLang="en-US" b="1">
                <a:solidFill>
                  <a:schemeClr val="bg2"/>
                </a:solidFill>
                <a:latin typeface="微软雅黑 Light" panose="020B0502040204020203" pitchFamily="34" charset="-122"/>
                <a:ea typeface="微软雅黑 Light" panose="020B0502040204020203" pitchFamily="34" charset="-122"/>
              </a:rPr>
              <a:t>障碍一：只谈问题，不谈办法</a:t>
            </a:r>
            <a:endParaRPr lang="zh-CN" altLang="en-US" b="1">
              <a:solidFill>
                <a:schemeClr val="bg2"/>
              </a:solidFill>
              <a:latin typeface="微软雅黑 Light" panose="020B0502040204020203" pitchFamily="34" charset="-122"/>
              <a:ea typeface="微软雅黑 Light" panose="020B0502040204020203" pitchFamily="34" charset="-122"/>
            </a:endParaRPr>
          </a:p>
        </p:txBody>
      </p:sp>
      <p:sp>
        <p:nvSpPr>
          <p:cNvPr id="59" name="矩形 58"/>
          <p:cNvSpPr/>
          <p:nvPr/>
        </p:nvSpPr>
        <p:spPr>
          <a:xfrm>
            <a:off x="1003140" y="3748604"/>
            <a:ext cx="2044149" cy="369332"/>
          </a:xfrm>
          <a:prstGeom prst="rect">
            <a:avLst/>
          </a:prstGeom>
        </p:spPr>
        <p:txBody>
          <a:bodyPr>
            <a:spAutoFit/>
          </a:bodyPr>
          <a:lstStyle/>
          <a:p>
            <a:r>
              <a:rPr lang="zh-CN" altLang="en-US" b="1">
                <a:solidFill>
                  <a:schemeClr val="bg2"/>
                </a:solidFill>
                <a:latin typeface="微软雅黑 Light" panose="020B0502040204020203" pitchFamily="34" charset="-122"/>
                <a:ea typeface="微软雅黑 Light" panose="020B0502040204020203" pitchFamily="34" charset="-122"/>
              </a:rPr>
              <a:t>障碍二：迎捧上司</a:t>
            </a:r>
            <a:endParaRPr lang="zh-CN" altLang="en-US" b="1">
              <a:solidFill>
                <a:schemeClr val="bg2"/>
              </a:solidFill>
              <a:latin typeface="微软雅黑 Light" panose="020B0502040204020203" pitchFamily="34" charset="-122"/>
              <a:ea typeface="微软雅黑 Light" panose="020B0502040204020203" pitchFamily="34" charset="-122"/>
            </a:endParaRPr>
          </a:p>
        </p:txBody>
      </p:sp>
      <p:sp>
        <p:nvSpPr>
          <p:cNvPr id="60" name="矩形 59"/>
          <p:cNvSpPr/>
          <p:nvPr/>
        </p:nvSpPr>
        <p:spPr>
          <a:xfrm>
            <a:off x="6598854" y="2046300"/>
            <a:ext cx="2044149" cy="369332"/>
          </a:xfrm>
          <a:prstGeom prst="rect">
            <a:avLst/>
          </a:prstGeom>
        </p:spPr>
        <p:txBody>
          <a:bodyPr>
            <a:spAutoFit/>
          </a:bodyPr>
          <a:lstStyle/>
          <a:p>
            <a:r>
              <a:rPr lang="zh-CN" altLang="en-US" b="1">
                <a:solidFill>
                  <a:schemeClr val="bg2"/>
                </a:solidFill>
                <a:latin typeface="微软雅黑 Light" panose="020B0502040204020203" pitchFamily="34" charset="-122"/>
                <a:ea typeface="微软雅黑 Light" panose="020B0502040204020203" pitchFamily="34" charset="-122"/>
              </a:rPr>
              <a:t>障碍四：自命清高</a:t>
            </a:r>
            <a:endParaRPr lang="zh-CN" altLang="en-US" b="1">
              <a:solidFill>
                <a:schemeClr val="bg2"/>
              </a:solidFill>
              <a:latin typeface="微软雅黑 Light" panose="020B0502040204020203" pitchFamily="34" charset="-122"/>
              <a:ea typeface="微软雅黑 Light" panose="020B0502040204020203" pitchFamily="34" charset="-122"/>
            </a:endParaRPr>
          </a:p>
        </p:txBody>
      </p:sp>
      <p:sp>
        <p:nvSpPr>
          <p:cNvPr id="61" name="矩形 60"/>
          <p:cNvSpPr/>
          <p:nvPr/>
        </p:nvSpPr>
        <p:spPr>
          <a:xfrm>
            <a:off x="1003140" y="4863266"/>
            <a:ext cx="2044149" cy="369332"/>
          </a:xfrm>
          <a:prstGeom prst="rect">
            <a:avLst/>
          </a:prstGeom>
        </p:spPr>
        <p:txBody>
          <a:bodyPr>
            <a:spAutoFit/>
          </a:bodyPr>
          <a:lstStyle/>
          <a:p>
            <a:r>
              <a:rPr lang="zh-CN" altLang="en-US" b="1">
                <a:solidFill>
                  <a:schemeClr val="bg2"/>
                </a:solidFill>
                <a:latin typeface="微软雅黑 Light" panose="020B0502040204020203" pitchFamily="34" charset="-122"/>
                <a:ea typeface="微软雅黑 Light" panose="020B0502040204020203" pitchFamily="34" charset="-122"/>
              </a:rPr>
              <a:t>障碍三：归罪于外</a:t>
            </a:r>
            <a:endParaRPr lang="zh-CN" altLang="en-US" b="1">
              <a:solidFill>
                <a:schemeClr val="bg2"/>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Tm="7403">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4.4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与上司沟通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62" name="矩形 61"/>
          <p:cNvSpPr/>
          <p:nvPr/>
        </p:nvSpPr>
        <p:spPr bwMode="auto">
          <a:xfrm>
            <a:off x="6587320" y="2616321"/>
            <a:ext cx="4396256" cy="3672408"/>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3" name="矩形 62"/>
          <p:cNvSpPr/>
          <p:nvPr/>
        </p:nvSpPr>
        <p:spPr bwMode="auto">
          <a:xfrm>
            <a:off x="1486101" y="2616321"/>
            <a:ext cx="4396256" cy="3672408"/>
          </a:xfrm>
          <a:prstGeom prst="rect">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4" name="文本框 63"/>
          <p:cNvSpPr txBox="1">
            <a:spLocks noChangeArrowheads="1"/>
          </p:cNvSpPr>
          <p:nvPr/>
        </p:nvSpPr>
        <p:spPr bwMode="auto">
          <a:xfrm>
            <a:off x="1486101" y="1276004"/>
            <a:ext cx="2128683"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微软雅黑 Light" panose="020B0502040204020203" pitchFamily="34" charset="-122"/>
                <a:ea typeface="微软雅黑 Light" panose="020B0502040204020203" pitchFamily="34"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sz="2000">
                <a:solidFill>
                  <a:schemeClr val="bg2"/>
                </a:solidFill>
              </a:rPr>
              <a:t>接受指示</a:t>
            </a:r>
            <a:endParaRPr lang="zh-CN" altLang="en-US" sz="2000">
              <a:solidFill>
                <a:schemeClr val="bg2"/>
              </a:solidFill>
            </a:endParaRPr>
          </a:p>
        </p:txBody>
      </p:sp>
      <p:sp>
        <p:nvSpPr>
          <p:cNvPr id="65" name="文本框 64"/>
          <p:cNvSpPr txBox="1">
            <a:spLocks noChangeArrowheads="1"/>
          </p:cNvSpPr>
          <p:nvPr/>
        </p:nvSpPr>
        <p:spPr bwMode="auto">
          <a:xfrm>
            <a:off x="1486101" y="1676114"/>
            <a:ext cx="8572500" cy="3693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marL="0" lvl="0" indent="0">
              <a:buFont typeface="Wingdings" panose="05000000000000000000" pitchFamily="2" charset="2"/>
              <a:buNone/>
              <a:defRPr sz="16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sz="1800"/>
              <a:t>接受指示、命令、决定是职业主管人与上司沟通的基本形式之一</a:t>
            </a:r>
            <a:endParaRPr lang="zh-CN" altLang="en-US" sz="1800"/>
          </a:p>
        </p:txBody>
      </p:sp>
      <p:sp>
        <p:nvSpPr>
          <p:cNvPr id="66" name="矩形: 圆角 65"/>
          <p:cNvSpPr/>
          <p:nvPr/>
        </p:nvSpPr>
        <p:spPr bwMode="auto">
          <a:xfrm>
            <a:off x="1094503" y="1256929"/>
            <a:ext cx="385787" cy="385787"/>
          </a:xfrm>
          <a:prstGeom prst="roundRect">
            <a:avLst>
              <a:gd name="adj" fmla="val 13281"/>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1</a:t>
            </a:r>
            <a:endParaRPr lang="zh-CN" altLang="en-US" sz="2000">
              <a:solidFill>
                <a:schemeClr val="accent2"/>
              </a:solidFill>
              <a:latin typeface="+mj-ea"/>
              <a:ea typeface="+mj-ea"/>
            </a:endParaRPr>
          </a:p>
        </p:txBody>
      </p:sp>
      <p:sp>
        <p:nvSpPr>
          <p:cNvPr id="67" name="矩形 66"/>
          <p:cNvSpPr/>
          <p:nvPr/>
        </p:nvSpPr>
        <p:spPr>
          <a:xfrm>
            <a:off x="1817129" y="3061005"/>
            <a:ext cx="3705188" cy="27281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问题一：突然</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a:solidFill>
                  <a:srgbClr val="494848"/>
                </a:solidFill>
                <a:latin typeface="微软雅黑 Light" panose="020B0502040204020203" pitchFamily="34" charset="-122"/>
                <a:ea typeface="微软雅黑 Light" panose="020B0502040204020203" pitchFamily="34" charset="-122"/>
                <a:cs typeface="+mn-ea"/>
              </a:rPr>
              <a:t>下属没有搞清这次同上司沟通的目的是什么，不知道是不是要接受指示。</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问题二：指示不明确</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问题三：是商讨问题还是做指示</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问题四：没有很好的倾听</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a:solidFill>
                  <a:srgbClr val="494848"/>
                </a:solidFill>
                <a:latin typeface="微软雅黑 Light" panose="020B0502040204020203" pitchFamily="34" charset="-122"/>
                <a:ea typeface="微软雅黑 Light" panose="020B0502040204020203" pitchFamily="34" charset="-122"/>
                <a:cs typeface="+mn-ea"/>
              </a:rPr>
              <a:t>情况一：下属还没有进入角色，仍然在想着他自己的工作。</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a:solidFill>
                  <a:srgbClr val="494848"/>
                </a:solidFill>
                <a:latin typeface="微软雅黑 Light" panose="020B0502040204020203" pitchFamily="34" charset="-122"/>
                <a:ea typeface="微软雅黑 Light" panose="020B0502040204020203" pitchFamily="34" charset="-122"/>
                <a:cs typeface="+mn-ea"/>
              </a:rPr>
              <a:t>情况二：个人的好恶，或者利害关系。</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sp>
        <p:nvSpPr>
          <p:cNvPr id="68" name="矩形 67"/>
          <p:cNvSpPr/>
          <p:nvPr/>
        </p:nvSpPr>
        <p:spPr>
          <a:xfrm>
            <a:off x="6989685" y="3192385"/>
            <a:ext cx="3397759" cy="15462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要点一：倾听</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要点二：事先确认时间、时限</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要点三：及时澄清不明白之处</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要点四：首先接受，并表示执行</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a:p>
            <a:pPr>
              <a:lnSpc>
                <a:spcPct val="120000"/>
              </a:lnSpc>
            </a:pPr>
            <a:r>
              <a:rPr lang="zh-CN" altLang="en-US" sz="1600" b="1">
                <a:solidFill>
                  <a:srgbClr val="494848"/>
                </a:solidFill>
                <a:latin typeface="微软雅黑 Light" panose="020B0502040204020203" pitchFamily="34" charset="-122"/>
                <a:ea typeface="微软雅黑 Light" panose="020B0502040204020203" pitchFamily="34" charset="-122"/>
                <a:cs typeface="+mn-ea"/>
              </a:rPr>
              <a:t>要点五：不要讨论</a:t>
            </a:r>
            <a:endParaRPr lang="zh-CN" altLang="en-US" sz="1600" b="1">
              <a:solidFill>
                <a:srgbClr val="494848"/>
              </a:solidFill>
              <a:latin typeface="微软雅黑 Light" panose="020B0502040204020203" pitchFamily="34" charset="-122"/>
              <a:ea typeface="微软雅黑 Light" panose="020B0502040204020203" pitchFamily="34" charset="-122"/>
              <a:cs typeface="+mn-ea"/>
            </a:endParaRPr>
          </a:p>
        </p:txBody>
      </p:sp>
      <p:grpSp>
        <p:nvGrpSpPr>
          <p:cNvPr id="69" name="组合 68"/>
          <p:cNvGrpSpPr/>
          <p:nvPr/>
        </p:nvGrpSpPr>
        <p:grpSpPr>
          <a:xfrm>
            <a:off x="2450866" y="2414778"/>
            <a:ext cx="2466725" cy="499610"/>
            <a:chOff x="2450866" y="2147337"/>
            <a:chExt cx="2466725" cy="499610"/>
          </a:xfrm>
        </p:grpSpPr>
        <p:sp>
          <p:nvSpPr>
            <p:cNvPr id="70" name="矩形: 圆角 69"/>
            <p:cNvSpPr/>
            <p:nvPr/>
          </p:nvSpPr>
          <p:spPr bwMode="auto">
            <a:xfrm>
              <a:off x="2450866" y="2147337"/>
              <a:ext cx="2466725" cy="499610"/>
            </a:xfrm>
            <a:prstGeom prst="roundRect">
              <a:avLst>
                <a:gd name="adj" fmla="val 7034"/>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b="1">
                <a:solidFill>
                  <a:schemeClr val="accent2"/>
                </a:solidFill>
                <a:latin typeface="+mj-ea"/>
                <a:ea typeface="+mj-ea"/>
              </a:endParaRPr>
            </a:p>
          </p:txBody>
        </p:sp>
        <p:sp>
          <p:nvSpPr>
            <p:cNvPr id="71" name="矩形 70"/>
            <p:cNvSpPr/>
            <p:nvPr/>
          </p:nvSpPr>
          <p:spPr>
            <a:xfrm>
              <a:off x="2933014" y="2209553"/>
              <a:ext cx="1467068" cy="400110"/>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zh-CN" altLang="en-US" sz="2000" b="1">
                  <a:solidFill>
                    <a:schemeClr val="accent2"/>
                  </a:solidFill>
                  <a:latin typeface="+mj-ea"/>
                  <a:ea typeface="+mj-ea"/>
                </a:rPr>
                <a:t>常见的问题</a:t>
              </a:r>
              <a:endParaRPr lang="zh-CN" altLang="en-US" sz="2000" b="1">
                <a:solidFill>
                  <a:schemeClr val="accent2"/>
                </a:solidFill>
                <a:latin typeface="+mj-ea"/>
                <a:ea typeface="+mj-ea"/>
              </a:endParaRPr>
            </a:p>
          </p:txBody>
        </p:sp>
      </p:grpSp>
      <p:grpSp>
        <p:nvGrpSpPr>
          <p:cNvPr id="72" name="组合 71"/>
          <p:cNvGrpSpPr/>
          <p:nvPr/>
        </p:nvGrpSpPr>
        <p:grpSpPr>
          <a:xfrm>
            <a:off x="7648338" y="2414778"/>
            <a:ext cx="2466725" cy="499610"/>
            <a:chOff x="7600382" y="2147337"/>
            <a:chExt cx="2466725" cy="499610"/>
          </a:xfrm>
        </p:grpSpPr>
        <p:sp>
          <p:nvSpPr>
            <p:cNvPr id="73" name="矩形: 圆角 72"/>
            <p:cNvSpPr/>
            <p:nvPr/>
          </p:nvSpPr>
          <p:spPr bwMode="auto">
            <a:xfrm>
              <a:off x="7600382" y="2147337"/>
              <a:ext cx="2466725" cy="499610"/>
            </a:xfrm>
            <a:prstGeom prst="roundRect">
              <a:avLst>
                <a:gd name="adj" fmla="val 7034"/>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b="1">
                <a:solidFill>
                  <a:schemeClr val="accent2"/>
                </a:solidFill>
                <a:latin typeface="+mj-ea"/>
                <a:ea typeface="+mj-ea"/>
              </a:endParaRPr>
            </a:p>
          </p:txBody>
        </p:sp>
        <p:sp>
          <p:nvSpPr>
            <p:cNvPr id="74" name="矩形 73"/>
            <p:cNvSpPr/>
            <p:nvPr/>
          </p:nvSpPr>
          <p:spPr>
            <a:xfrm>
              <a:off x="8202966" y="2209553"/>
              <a:ext cx="1210588" cy="400110"/>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b="1">
                  <a:solidFill>
                    <a:schemeClr val="accent2"/>
                  </a:solidFill>
                  <a:latin typeface="+mj-ea"/>
                  <a:ea typeface="+mj-ea"/>
                </a:rPr>
                <a:t>沟通要点</a:t>
              </a:r>
              <a:endParaRPr lang="zh-CN" altLang="en-US" sz="2000" b="1">
                <a:solidFill>
                  <a:schemeClr val="accent2"/>
                </a:solidFill>
                <a:latin typeface="+mj-ea"/>
                <a:ea typeface="+mj-ea"/>
              </a:endParaRPr>
            </a:p>
          </p:txBody>
        </p:sp>
      </p:grpSp>
      <p:sp>
        <p:nvSpPr>
          <p:cNvPr id="75" name="箭头: 右 74"/>
          <p:cNvSpPr/>
          <p:nvPr/>
        </p:nvSpPr>
        <p:spPr bwMode="auto">
          <a:xfrm>
            <a:off x="5976696" y="3712456"/>
            <a:ext cx="580724" cy="1029997"/>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Tm="4439"/>
    </mc:Choice>
    <mc:Fallback>
      <p:transition advTm="443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4.4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与上司沟通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文本框 21"/>
          <p:cNvSpPr txBox="1">
            <a:spLocks noChangeArrowheads="1"/>
          </p:cNvSpPr>
          <p:nvPr/>
        </p:nvSpPr>
        <p:spPr bwMode="auto">
          <a:xfrm>
            <a:off x="1486101" y="1331728"/>
            <a:ext cx="2128683"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微软雅黑 Light" panose="020B0502040204020203" pitchFamily="34" charset="-122"/>
                <a:ea typeface="微软雅黑 Light" panose="020B0502040204020203" pitchFamily="34"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sz="2000">
                <a:solidFill>
                  <a:schemeClr val="bg2"/>
                </a:solidFill>
              </a:rPr>
              <a:t>汇报工作</a:t>
            </a:r>
            <a:endParaRPr lang="zh-CN" altLang="en-US" sz="2000">
              <a:solidFill>
                <a:schemeClr val="bg2"/>
              </a:solidFill>
            </a:endParaRPr>
          </a:p>
        </p:txBody>
      </p:sp>
      <p:sp>
        <p:nvSpPr>
          <p:cNvPr id="23" name="矩形: 圆角 22"/>
          <p:cNvSpPr/>
          <p:nvPr/>
        </p:nvSpPr>
        <p:spPr bwMode="auto">
          <a:xfrm>
            <a:off x="1094503" y="1312653"/>
            <a:ext cx="385787" cy="385787"/>
          </a:xfrm>
          <a:prstGeom prst="roundRect">
            <a:avLst>
              <a:gd name="adj" fmla="val 13281"/>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2</a:t>
            </a:r>
            <a:endParaRPr lang="zh-CN" altLang="en-US" sz="2000">
              <a:solidFill>
                <a:schemeClr val="accent2"/>
              </a:solidFill>
              <a:latin typeface="+mj-ea"/>
              <a:ea typeface="+mj-ea"/>
            </a:endParaRPr>
          </a:p>
        </p:txBody>
      </p:sp>
      <p:sp>
        <p:nvSpPr>
          <p:cNvPr id="24" name="矩形 23"/>
          <p:cNvSpPr/>
          <p:nvPr/>
        </p:nvSpPr>
        <p:spPr>
          <a:xfrm>
            <a:off x="4360166" y="1698440"/>
            <a:ext cx="6418735" cy="646331"/>
          </a:xfrm>
          <a:prstGeom prst="rect">
            <a:avLst/>
          </a:prstGeom>
        </p:spPr>
        <p:txBody>
          <a:bodyPr wrap="square">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要点一：</a:t>
            </a:r>
            <a:r>
              <a:rPr lang="zh-CN" altLang="en-US">
                <a:solidFill>
                  <a:srgbClr val="494848"/>
                </a:solidFill>
                <a:latin typeface="微软雅黑 Light" panose="020B0502040204020203" pitchFamily="34" charset="-122"/>
                <a:ea typeface="微软雅黑 Light" panose="020B0502040204020203" pitchFamily="34" charset="-122"/>
                <a:cs typeface="+mn-ea"/>
              </a:rPr>
              <a:t>应客观、准确，尽量不带有突出个人和自我评价的色彩，以避免引起上司的反感。</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grpSp>
        <p:nvGrpSpPr>
          <p:cNvPr id="2" name="组合 1"/>
          <p:cNvGrpSpPr/>
          <p:nvPr/>
        </p:nvGrpSpPr>
        <p:grpSpPr>
          <a:xfrm>
            <a:off x="982664" y="2885376"/>
            <a:ext cx="2139806" cy="2139806"/>
            <a:chOff x="982664" y="2885376"/>
            <a:chExt cx="2139806" cy="2139806"/>
          </a:xfrm>
        </p:grpSpPr>
        <p:sp>
          <p:nvSpPr>
            <p:cNvPr id="25" name="椭圆 24"/>
            <p:cNvSpPr/>
            <p:nvPr/>
          </p:nvSpPr>
          <p:spPr bwMode="auto">
            <a:xfrm>
              <a:off x="982664" y="2885376"/>
              <a:ext cx="2139806" cy="2139806"/>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6" name="文本框 25"/>
            <p:cNvSpPr txBox="1">
              <a:spLocks noChangeArrowheads="1"/>
            </p:cNvSpPr>
            <p:nvPr/>
          </p:nvSpPr>
          <p:spPr bwMode="auto">
            <a:xfrm>
              <a:off x="1309466" y="3539780"/>
              <a:ext cx="1486201" cy="8309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solidFill>
                    <a:schemeClr val="bg1"/>
                  </a:solidFill>
                  <a:latin typeface="微软雅黑 Light" panose="020B0502040204020203" pitchFamily="34" charset="-122"/>
                  <a:ea typeface="微软雅黑 Light" panose="020B0502040204020203" pitchFamily="34"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gn="ctr"/>
              <a:r>
                <a:rPr lang="zh-CN" altLang="en-US" sz="2400">
                  <a:solidFill>
                    <a:schemeClr val="accent2"/>
                  </a:solidFill>
                </a:rPr>
                <a:t>汇报注意五个要点</a:t>
              </a:r>
              <a:endParaRPr lang="zh-CN" altLang="en-US" sz="2400">
                <a:solidFill>
                  <a:schemeClr val="accent2"/>
                </a:solidFill>
              </a:endParaRPr>
            </a:p>
          </p:txBody>
        </p:sp>
      </p:grpSp>
      <p:grpSp>
        <p:nvGrpSpPr>
          <p:cNvPr id="27" name="组合 26"/>
          <p:cNvGrpSpPr/>
          <p:nvPr/>
        </p:nvGrpSpPr>
        <p:grpSpPr>
          <a:xfrm>
            <a:off x="3223461" y="1996592"/>
            <a:ext cx="606961" cy="3917371"/>
            <a:chOff x="3223461" y="1948749"/>
            <a:chExt cx="606961" cy="3917371"/>
          </a:xfrm>
        </p:grpSpPr>
        <p:sp>
          <p:nvSpPr>
            <p:cNvPr id="28" name="Line 12"/>
            <p:cNvSpPr>
              <a:spLocks noChangeShapeType="1"/>
            </p:cNvSpPr>
            <p:nvPr/>
          </p:nvSpPr>
          <p:spPr bwMode="auto">
            <a:xfrm>
              <a:off x="3468472" y="1948749"/>
              <a:ext cx="0" cy="3917371"/>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sp>
          <p:nvSpPr>
            <p:cNvPr id="29" name="Line 13"/>
            <p:cNvSpPr>
              <a:spLocks noChangeShapeType="1"/>
            </p:cNvSpPr>
            <p:nvPr/>
          </p:nvSpPr>
          <p:spPr bwMode="auto">
            <a:xfrm>
              <a:off x="3468472" y="1948749"/>
              <a:ext cx="3619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sp>
          <p:nvSpPr>
            <p:cNvPr id="50" name="Line 14"/>
            <p:cNvSpPr>
              <a:spLocks noChangeShapeType="1"/>
            </p:cNvSpPr>
            <p:nvPr/>
          </p:nvSpPr>
          <p:spPr bwMode="auto">
            <a:xfrm>
              <a:off x="3468472" y="5866120"/>
              <a:ext cx="3619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sp>
          <p:nvSpPr>
            <p:cNvPr id="51" name="Line 16"/>
            <p:cNvSpPr>
              <a:spLocks noChangeShapeType="1"/>
            </p:cNvSpPr>
            <p:nvPr/>
          </p:nvSpPr>
          <p:spPr bwMode="auto">
            <a:xfrm>
              <a:off x="3468472" y="2928092"/>
              <a:ext cx="3619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sp>
          <p:nvSpPr>
            <p:cNvPr id="52" name="Line 18"/>
            <p:cNvSpPr>
              <a:spLocks noChangeShapeType="1"/>
            </p:cNvSpPr>
            <p:nvPr/>
          </p:nvSpPr>
          <p:spPr bwMode="auto">
            <a:xfrm>
              <a:off x="3468472" y="4886778"/>
              <a:ext cx="3619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sp>
          <p:nvSpPr>
            <p:cNvPr id="53" name="Line 16"/>
            <p:cNvSpPr>
              <a:spLocks noChangeShapeType="1"/>
            </p:cNvSpPr>
            <p:nvPr/>
          </p:nvSpPr>
          <p:spPr bwMode="auto">
            <a:xfrm>
              <a:off x="3468472" y="3907435"/>
              <a:ext cx="361950" cy="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2"/>
                </a:solidFill>
              </a:endParaRPr>
            </a:p>
          </p:txBody>
        </p:sp>
        <p:cxnSp>
          <p:nvCxnSpPr>
            <p:cNvPr id="54" name="直接连接符 53"/>
            <p:cNvCxnSpPr/>
            <p:nvPr/>
          </p:nvCxnSpPr>
          <p:spPr bwMode="auto">
            <a:xfrm>
              <a:off x="3223461" y="3907435"/>
              <a:ext cx="245011" cy="0"/>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5" name="椭圆 54"/>
          <p:cNvSpPr/>
          <p:nvPr/>
        </p:nvSpPr>
        <p:spPr bwMode="auto">
          <a:xfrm>
            <a:off x="3802599" y="1784363"/>
            <a:ext cx="391235" cy="3912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1</a:t>
            </a:r>
            <a:endParaRPr lang="zh-CN" altLang="en-US" sz="1600">
              <a:solidFill>
                <a:schemeClr val="accent2"/>
              </a:solidFill>
              <a:latin typeface="+mj-ea"/>
              <a:ea typeface="+mj-ea"/>
            </a:endParaRPr>
          </a:p>
        </p:txBody>
      </p:sp>
      <p:sp>
        <p:nvSpPr>
          <p:cNvPr id="56" name="椭圆 55"/>
          <p:cNvSpPr/>
          <p:nvPr/>
        </p:nvSpPr>
        <p:spPr bwMode="auto">
          <a:xfrm>
            <a:off x="3802599" y="2782984"/>
            <a:ext cx="391235" cy="3912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2</a:t>
            </a:r>
            <a:endParaRPr lang="zh-CN" altLang="en-US" sz="1600">
              <a:solidFill>
                <a:schemeClr val="accent2"/>
              </a:solidFill>
              <a:latin typeface="+mj-ea"/>
              <a:ea typeface="+mj-ea"/>
            </a:endParaRPr>
          </a:p>
        </p:txBody>
      </p:sp>
      <p:sp>
        <p:nvSpPr>
          <p:cNvPr id="57" name="椭圆 56"/>
          <p:cNvSpPr/>
          <p:nvPr/>
        </p:nvSpPr>
        <p:spPr bwMode="auto">
          <a:xfrm>
            <a:off x="3802599" y="3757542"/>
            <a:ext cx="391235" cy="3912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3</a:t>
            </a:r>
            <a:endParaRPr lang="zh-CN" altLang="en-US" sz="1600">
              <a:solidFill>
                <a:schemeClr val="accent2"/>
              </a:solidFill>
              <a:latin typeface="+mj-ea"/>
              <a:ea typeface="+mj-ea"/>
            </a:endParaRPr>
          </a:p>
        </p:txBody>
      </p:sp>
      <p:sp>
        <p:nvSpPr>
          <p:cNvPr id="58" name="椭圆 57"/>
          <p:cNvSpPr/>
          <p:nvPr/>
        </p:nvSpPr>
        <p:spPr bwMode="auto">
          <a:xfrm>
            <a:off x="3802599" y="4720068"/>
            <a:ext cx="391235" cy="3912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4</a:t>
            </a:r>
            <a:endParaRPr lang="zh-CN" altLang="en-US" sz="1600">
              <a:solidFill>
                <a:schemeClr val="accent2"/>
              </a:solidFill>
              <a:latin typeface="+mj-ea"/>
              <a:ea typeface="+mj-ea"/>
            </a:endParaRPr>
          </a:p>
        </p:txBody>
      </p:sp>
      <p:sp>
        <p:nvSpPr>
          <p:cNvPr id="59" name="椭圆 58"/>
          <p:cNvSpPr/>
          <p:nvPr/>
        </p:nvSpPr>
        <p:spPr bwMode="auto">
          <a:xfrm>
            <a:off x="3802599" y="5718689"/>
            <a:ext cx="391235" cy="3912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5</a:t>
            </a:r>
            <a:endParaRPr lang="zh-CN" altLang="en-US" sz="1600">
              <a:solidFill>
                <a:schemeClr val="accent2"/>
              </a:solidFill>
              <a:latin typeface="+mj-ea"/>
              <a:ea typeface="+mj-ea"/>
            </a:endParaRPr>
          </a:p>
        </p:txBody>
      </p:sp>
      <p:sp>
        <p:nvSpPr>
          <p:cNvPr id="60" name="矩形 59"/>
          <p:cNvSpPr/>
          <p:nvPr/>
        </p:nvSpPr>
        <p:spPr>
          <a:xfrm>
            <a:off x="4360166" y="5786758"/>
            <a:ext cx="6418735" cy="646331"/>
          </a:xfrm>
          <a:prstGeom prst="rect">
            <a:avLst/>
          </a:prstGeom>
        </p:spPr>
        <p:txBody>
          <a:bodyPr wrap="square">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要点五：</a:t>
            </a:r>
            <a:r>
              <a:rPr lang="zh-CN" altLang="en-US">
                <a:solidFill>
                  <a:srgbClr val="494848"/>
                </a:solidFill>
                <a:latin typeface="微软雅黑 Light" panose="020B0502040204020203" pitchFamily="34" charset="-122"/>
                <a:ea typeface="微软雅黑 Light" panose="020B0502040204020203" pitchFamily="34" charset="-122"/>
                <a:cs typeface="+mn-ea"/>
              </a:rPr>
              <a:t>及时反馈。对于上司作出的工作评价，有不明白之处应当当场反馈，加以确认，从而获知上司评价的真实意思</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sp>
        <p:nvSpPr>
          <p:cNvPr id="61" name="矩形 60"/>
          <p:cNvSpPr/>
          <p:nvPr/>
        </p:nvSpPr>
        <p:spPr>
          <a:xfrm>
            <a:off x="4360166" y="2769812"/>
            <a:ext cx="6418735" cy="369332"/>
          </a:xfrm>
          <a:prstGeom prst="rect">
            <a:avLst/>
          </a:prstGeom>
        </p:spPr>
        <p:txBody>
          <a:bodyPr wrap="square">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要点二：</a:t>
            </a:r>
            <a:r>
              <a:rPr lang="zh-CN" altLang="en-US">
                <a:solidFill>
                  <a:srgbClr val="494848"/>
                </a:solidFill>
                <a:latin typeface="微软雅黑 Light" panose="020B0502040204020203" pitchFamily="34" charset="-122"/>
                <a:ea typeface="微软雅黑 Light" panose="020B0502040204020203" pitchFamily="34" charset="-122"/>
                <a:cs typeface="+mn-ea"/>
              </a:rPr>
              <a:t>汇报的内容与上司原定计划和原有期望相对应。</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sp>
        <p:nvSpPr>
          <p:cNvPr id="62" name="矩形 61"/>
          <p:cNvSpPr/>
          <p:nvPr/>
        </p:nvSpPr>
        <p:spPr>
          <a:xfrm>
            <a:off x="4360166" y="3414131"/>
            <a:ext cx="6418735" cy="923330"/>
          </a:xfrm>
          <a:prstGeom prst="rect">
            <a:avLst/>
          </a:prstGeom>
        </p:spPr>
        <p:txBody>
          <a:bodyPr wrap="square">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要点三：</a:t>
            </a:r>
            <a:r>
              <a:rPr lang="zh-CN" altLang="en-US">
                <a:solidFill>
                  <a:srgbClr val="494848"/>
                </a:solidFill>
                <a:latin typeface="微软雅黑 Light" panose="020B0502040204020203" pitchFamily="34" charset="-122"/>
                <a:ea typeface="微软雅黑 Light" panose="020B0502040204020203" pitchFamily="34" charset="-122"/>
                <a:cs typeface="+mn-ea"/>
              </a:rPr>
              <a:t>不要单向汇报。下属认为汇报就是向上面介绍自己的工作和想法，很少寻求反馈，也很少确认自己的汇报上司是否清晰地接受了。</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sp>
        <p:nvSpPr>
          <p:cNvPr id="63" name="矩形 62"/>
          <p:cNvSpPr/>
          <p:nvPr/>
        </p:nvSpPr>
        <p:spPr>
          <a:xfrm>
            <a:off x="4360166" y="4694863"/>
            <a:ext cx="6418735" cy="923330"/>
          </a:xfrm>
          <a:prstGeom prst="rect">
            <a:avLst/>
          </a:prstGeom>
        </p:spPr>
        <p:txBody>
          <a:bodyPr wrap="square">
            <a:spAutoFit/>
          </a:bodyPr>
          <a:lstStyle/>
          <a:p>
            <a:r>
              <a:rPr lang="zh-CN" altLang="en-US" b="1">
                <a:solidFill>
                  <a:srgbClr val="494848"/>
                </a:solidFill>
                <a:latin typeface="微软雅黑 Light" panose="020B0502040204020203" pitchFamily="34" charset="-122"/>
                <a:ea typeface="微软雅黑 Light" panose="020B0502040204020203" pitchFamily="34" charset="-122"/>
                <a:cs typeface="+mn-ea"/>
              </a:rPr>
              <a:t>要点四：</a:t>
            </a:r>
            <a:r>
              <a:rPr lang="zh-CN" altLang="en-US">
                <a:solidFill>
                  <a:srgbClr val="494848"/>
                </a:solidFill>
                <a:latin typeface="微软雅黑 Light" panose="020B0502040204020203" pitchFamily="34" charset="-122"/>
                <a:ea typeface="微软雅黑 Light" panose="020B0502040204020203" pitchFamily="34" charset="-122"/>
                <a:cs typeface="+mn-ea"/>
              </a:rPr>
              <a:t>关注上司的期望。对于上司所关注的重点，应重点或详细进行汇报，尽量与上司看问题的角度保持一致，不要有不切实际的奢望。</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advTm="4743"/>
    </mc:Choice>
    <mc:Fallback>
      <p:transition advTm="474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4.5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与下属沟通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pic>
        <p:nvPicPr>
          <p:cNvPr id="55" name="图片 54"/>
          <p:cNvPicPr>
            <a:picLocks noChangeAspect="1"/>
          </p:cNvPicPr>
          <p:nvPr/>
        </p:nvPicPr>
        <p:blipFill>
          <a:blip r:embed="rId1"/>
          <a:stretch>
            <a:fillRect/>
          </a:stretch>
        </p:blipFill>
        <p:spPr>
          <a:xfrm>
            <a:off x="4540187" y="1160738"/>
            <a:ext cx="7656576" cy="5108685"/>
          </a:xfrm>
          <a:prstGeom prst="rect">
            <a:avLst/>
          </a:prstGeom>
        </p:spPr>
      </p:pic>
      <p:sp>
        <p:nvSpPr>
          <p:cNvPr id="56" name="矩形 55"/>
          <p:cNvSpPr/>
          <p:nvPr/>
        </p:nvSpPr>
        <p:spPr bwMode="auto">
          <a:xfrm>
            <a:off x="1201837" y="1636960"/>
            <a:ext cx="5616624" cy="4176464"/>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7" name="文本框 56"/>
          <p:cNvSpPr txBox="1">
            <a:spLocks noChangeArrowheads="1"/>
          </p:cNvSpPr>
          <p:nvPr/>
        </p:nvSpPr>
        <p:spPr bwMode="auto">
          <a:xfrm>
            <a:off x="1561877" y="2888322"/>
            <a:ext cx="4896544" cy="1886607"/>
          </a:xfrm>
          <a:prstGeom prst="rect">
            <a:avLst/>
          </a:prstGeom>
          <a:extLst>
            <a:ext uri="{909E8E84-426E-40DD-AFC4-6F175D3DCCD1}">
              <a14:hiddenFill xmlns:a14="http://schemas.microsoft.com/office/drawing/2010/main">
                <a:solidFill>
                  <a:srgbClr val="FFFFFF"/>
                </a:solidFill>
              </a14:hiddenFill>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b="1">
                <a:solidFill>
                  <a:schemeClr val="accent2"/>
                </a:solidFill>
              </a:rPr>
              <a:t>障碍一：</a:t>
            </a:r>
            <a:r>
              <a:rPr lang="zh-CN" altLang="en-US" sz="2000">
                <a:solidFill>
                  <a:schemeClr val="accent2"/>
                </a:solidFill>
              </a:rPr>
              <a:t>认为下属应该做好；</a:t>
            </a:r>
            <a:endParaRPr lang="en-US" altLang="zh-CN" sz="2000">
              <a:solidFill>
                <a:schemeClr val="accent2"/>
              </a:solidFill>
            </a:endParaRPr>
          </a:p>
          <a:p>
            <a:pPr>
              <a:lnSpc>
                <a:spcPct val="150000"/>
              </a:lnSpc>
            </a:pPr>
            <a:r>
              <a:rPr lang="zh-CN" altLang="en-US" sz="2000" b="1">
                <a:solidFill>
                  <a:schemeClr val="accent2"/>
                </a:solidFill>
              </a:rPr>
              <a:t>障碍二：</a:t>
            </a:r>
            <a:r>
              <a:rPr lang="zh-CN" altLang="en-US" sz="2000">
                <a:solidFill>
                  <a:schemeClr val="accent2"/>
                </a:solidFill>
              </a:rPr>
              <a:t>天天沟通，事事沟通，效率低；</a:t>
            </a:r>
            <a:endParaRPr lang="en-US" altLang="zh-CN" sz="2000">
              <a:solidFill>
                <a:schemeClr val="accent2"/>
              </a:solidFill>
            </a:endParaRPr>
          </a:p>
          <a:p>
            <a:pPr>
              <a:lnSpc>
                <a:spcPct val="150000"/>
              </a:lnSpc>
            </a:pPr>
            <a:r>
              <a:rPr lang="zh-CN" altLang="en-US" sz="2000" b="1">
                <a:solidFill>
                  <a:schemeClr val="accent2"/>
                </a:solidFill>
              </a:rPr>
              <a:t>障碍三：</a:t>
            </a:r>
            <a:r>
              <a:rPr lang="zh-CN" altLang="en-US" sz="2000">
                <a:solidFill>
                  <a:schemeClr val="accent2"/>
                </a:solidFill>
              </a:rPr>
              <a:t>习惯于单向沟通；</a:t>
            </a:r>
            <a:endParaRPr lang="en-US" altLang="zh-CN" sz="2000">
              <a:solidFill>
                <a:schemeClr val="accent2"/>
              </a:solidFill>
            </a:endParaRPr>
          </a:p>
          <a:p>
            <a:pPr>
              <a:lnSpc>
                <a:spcPct val="150000"/>
              </a:lnSpc>
            </a:pPr>
            <a:r>
              <a:rPr lang="zh-CN" altLang="en-US" sz="2000" b="1">
                <a:solidFill>
                  <a:schemeClr val="accent2"/>
                </a:solidFill>
              </a:rPr>
              <a:t>障碍四：</a:t>
            </a:r>
            <a:r>
              <a:rPr lang="zh-CN" altLang="en-US" sz="2000">
                <a:solidFill>
                  <a:schemeClr val="accent2"/>
                </a:solidFill>
              </a:rPr>
              <a:t>将沟通多少与关系远近相联系</a:t>
            </a:r>
            <a:endParaRPr lang="zh-CN" altLang="en-US" sz="2000">
              <a:solidFill>
                <a:schemeClr val="accent2"/>
              </a:solidFill>
            </a:endParaRPr>
          </a:p>
        </p:txBody>
      </p:sp>
      <p:sp>
        <p:nvSpPr>
          <p:cNvPr id="58" name="矩形 57"/>
          <p:cNvSpPr/>
          <p:nvPr/>
        </p:nvSpPr>
        <p:spPr>
          <a:xfrm>
            <a:off x="1561877" y="2218959"/>
            <a:ext cx="4752528" cy="400110"/>
          </a:xfrm>
          <a:prstGeom prst="rect">
            <a:avLst/>
          </a:prstGeom>
          <a:extLst>
            <a:ext uri="{909E8E84-426E-40DD-AFC4-6F175D3DCCD1}">
              <a14:hiddenFill xmlns:a14="http://schemas.microsoft.com/office/drawing/2010/main">
                <a:solidFill>
                  <a:srgbClr val="FFFFFF"/>
                </a:solidFill>
              </a14:hiddenFill>
            </a:ext>
          </a:extLst>
        </p:spPr>
        <p:txBody>
          <a:bodyPr wrap="square">
            <a:spAutoFit/>
          </a:bodyPr>
          <a:lstStyle/>
          <a:p>
            <a:pPr algn="just"/>
            <a:r>
              <a:rPr lang="zh-CN" altLang="en-US" sz="2000">
                <a:solidFill>
                  <a:schemeClr val="accent2"/>
                </a:solidFill>
                <a:latin typeface="微软雅黑 Light" panose="020B0502040204020203" pitchFamily="34" charset="-122"/>
                <a:ea typeface="微软雅黑 Light" panose="020B0502040204020203" pitchFamily="34" charset="-122"/>
                <a:cs typeface="+mn-ea"/>
              </a:rPr>
              <a:t>与下属沟通，常见的沟通障碍有：</a:t>
            </a:r>
            <a:endParaRPr lang="zh-CN" altLang="en-US" sz="2000">
              <a:solidFill>
                <a:schemeClr val="accent2"/>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3681">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4.5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与下属沟通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21"/>
          <p:cNvSpPr/>
          <p:nvPr/>
        </p:nvSpPr>
        <p:spPr bwMode="auto">
          <a:xfrm>
            <a:off x="1129830" y="1222092"/>
            <a:ext cx="4681422" cy="2486594"/>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矩形 22"/>
          <p:cNvSpPr/>
          <p:nvPr/>
        </p:nvSpPr>
        <p:spPr bwMode="auto">
          <a:xfrm>
            <a:off x="6688420" y="1222092"/>
            <a:ext cx="4681422" cy="2486594"/>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矩形 23"/>
          <p:cNvSpPr/>
          <p:nvPr/>
        </p:nvSpPr>
        <p:spPr bwMode="auto">
          <a:xfrm>
            <a:off x="1129830" y="3990375"/>
            <a:ext cx="4681422" cy="2486594"/>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矩形 24"/>
          <p:cNvSpPr/>
          <p:nvPr/>
        </p:nvSpPr>
        <p:spPr bwMode="auto">
          <a:xfrm>
            <a:off x="6688420" y="3990375"/>
            <a:ext cx="4681422" cy="2486594"/>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 name="组合 1"/>
          <p:cNvGrpSpPr/>
          <p:nvPr/>
        </p:nvGrpSpPr>
        <p:grpSpPr>
          <a:xfrm>
            <a:off x="770357" y="1889447"/>
            <a:ext cx="902032" cy="1067181"/>
            <a:chOff x="770357" y="1889447"/>
            <a:chExt cx="902032" cy="1067181"/>
          </a:xfrm>
        </p:grpSpPr>
        <p:sp>
          <p:nvSpPr>
            <p:cNvPr id="26" name="箭头: 五边形 25"/>
            <p:cNvSpPr/>
            <p:nvPr/>
          </p:nvSpPr>
          <p:spPr bwMode="auto">
            <a:xfrm>
              <a:off x="770357" y="1889447"/>
              <a:ext cx="902032" cy="1067181"/>
            </a:xfrm>
            <a:prstGeom prst="homePlate">
              <a:avLst>
                <a:gd name="adj" fmla="val 15321"/>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0" name="文本框 49"/>
            <p:cNvSpPr txBox="1">
              <a:spLocks noChangeArrowheads="1"/>
            </p:cNvSpPr>
            <p:nvPr/>
          </p:nvSpPr>
          <p:spPr bwMode="auto">
            <a:xfrm>
              <a:off x="770358" y="2124136"/>
              <a:ext cx="791519"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b="1">
                  <a:solidFill>
                    <a:schemeClr val="accent2"/>
                  </a:solidFill>
                </a:rPr>
                <a:t>下达命令</a:t>
              </a:r>
              <a:endParaRPr lang="zh-CN" altLang="en-US" b="1">
                <a:solidFill>
                  <a:schemeClr val="accent2"/>
                </a:solidFill>
              </a:endParaRPr>
            </a:p>
          </p:txBody>
        </p:sp>
      </p:grpSp>
      <p:sp>
        <p:nvSpPr>
          <p:cNvPr id="51" name="文本框 50"/>
          <p:cNvSpPr txBox="1">
            <a:spLocks noChangeArrowheads="1"/>
          </p:cNvSpPr>
          <p:nvPr/>
        </p:nvSpPr>
        <p:spPr bwMode="auto">
          <a:xfrm>
            <a:off x="1672389" y="1249062"/>
            <a:ext cx="3633904" cy="24326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lnSpc>
                <a:spcPct val="120000"/>
              </a:lnSpc>
              <a:defRPr sz="160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要点一：遵循</a:t>
            </a:r>
            <a:r>
              <a:rPr lang="en-US" altLang="zh-CN"/>
              <a:t>5W1H</a:t>
            </a:r>
            <a:r>
              <a:rPr lang="zh-CN" altLang="en-US"/>
              <a:t>的原则</a:t>
            </a:r>
            <a:endParaRPr lang="zh-CN" altLang="en-US"/>
          </a:p>
          <a:p>
            <a:r>
              <a:rPr lang="zh-CN" altLang="en-US"/>
              <a:t>要点二：激发意愿</a:t>
            </a:r>
            <a:endParaRPr lang="zh-CN" altLang="en-US"/>
          </a:p>
          <a:p>
            <a:r>
              <a:rPr lang="zh-CN" altLang="en-US"/>
              <a:t>要点三：口吻平等，用词礼貌</a:t>
            </a:r>
            <a:endParaRPr lang="zh-CN" altLang="en-US"/>
          </a:p>
          <a:p>
            <a:r>
              <a:rPr lang="zh-CN" altLang="en-US"/>
              <a:t>要点四：确认下属理解</a:t>
            </a:r>
            <a:endParaRPr lang="zh-CN" altLang="en-US"/>
          </a:p>
          <a:p>
            <a:r>
              <a:rPr lang="zh-CN" altLang="en-US"/>
              <a:t>要点五：你会为下属做些什么</a:t>
            </a:r>
            <a:endParaRPr lang="zh-CN" altLang="en-US"/>
          </a:p>
          <a:p>
            <a:r>
              <a:rPr lang="zh-CN" altLang="en-US"/>
              <a:t>要点六：相应的授权</a:t>
            </a:r>
            <a:endParaRPr lang="zh-CN" altLang="en-US"/>
          </a:p>
          <a:p>
            <a:r>
              <a:rPr lang="zh-CN" altLang="en-US"/>
              <a:t>要点七：让下属提出疑问</a:t>
            </a:r>
            <a:endParaRPr lang="zh-CN" altLang="en-US"/>
          </a:p>
          <a:p>
            <a:r>
              <a:rPr lang="zh-CN" altLang="en-US"/>
              <a:t>要点八：有必要的话，给予辅导</a:t>
            </a:r>
            <a:endParaRPr lang="zh-CN" altLang="en-US"/>
          </a:p>
        </p:txBody>
      </p:sp>
      <p:sp>
        <p:nvSpPr>
          <p:cNvPr id="52" name="文本框 51"/>
          <p:cNvSpPr txBox="1">
            <a:spLocks noChangeArrowheads="1"/>
          </p:cNvSpPr>
          <p:nvPr/>
        </p:nvSpPr>
        <p:spPr bwMode="auto">
          <a:xfrm>
            <a:off x="1708088" y="4165078"/>
            <a:ext cx="3814229" cy="21371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lnSpc>
                <a:spcPct val="120000"/>
              </a:lnSpc>
              <a:defRPr sz="160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要点一：充分运用倾听技巧</a:t>
            </a:r>
            <a:endParaRPr lang="zh-CN" altLang="en-US"/>
          </a:p>
          <a:p>
            <a:r>
              <a:rPr lang="zh-CN" altLang="en-US"/>
              <a:t>要点二：约时间</a:t>
            </a:r>
            <a:endParaRPr lang="zh-CN" altLang="en-US"/>
          </a:p>
          <a:p>
            <a:r>
              <a:rPr lang="zh-CN" altLang="en-US"/>
              <a:t>要点三：当场对问题做出评价</a:t>
            </a:r>
            <a:endParaRPr lang="zh-CN" altLang="en-US"/>
          </a:p>
          <a:p>
            <a:r>
              <a:rPr lang="zh-CN" altLang="en-US"/>
              <a:t>要点四：及时指出问题</a:t>
            </a:r>
            <a:endParaRPr lang="zh-CN" altLang="en-US"/>
          </a:p>
          <a:p>
            <a:r>
              <a:rPr lang="zh-CN" altLang="en-US"/>
              <a:t>要点五：适时关注下属的工作过程</a:t>
            </a:r>
            <a:endParaRPr lang="zh-CN" altLang="en-US"/>
          </a:p>
          <a:p>
            <a:r>
              <a:rPr lang="zh-CN" altLang="en-US"/>
              <a:t>要点六：听取下属汇报也要采取主动</a:t>
            </a:r>
            <a:endParaRPr lang="zh-CN" altLang="en-US"/>
          </a:p>
          <a:p>
            <a:r>
              <a:rPr lang="zh-CN" altLang="en-US"/>
              <a:t>要点七：恰当的给予下属评价</a:t>
            </a:r>
            <a:endParaRPr lang="zh-CN" altLang="en-US"/>
          </a:p>
        </p:txBody>
      </p:sp>
      <p:sp>
        <p:nvSpPr>
          <p:cNvPr id="53" name="文本框 52"/>
          <p:cNvSpPr txBox="1">
            <a:spLocks noChangeArrowheads="1"/>
          </p:cNvSpPr>
          <p:nvPr/>
        </p:nvSpPr>
        <p:spPr bwMode="auto">
          <a:xfrm>
            <a:off x="7320550" y="1544527"/>
            <a:ext cx="4000718" cy="184172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nSpc>
                <a:spcPct val="120000"/>
              </a:lnSpc>
            </a:pPr>
            <a:r>
              <a:rPr lang="zh-CN" altLang="en-US" sz="1600"/>
              <a:t>要点一：注意倾听</a:t>
            </a:r>
            <a:endParaRPr lang="zh-CN" altLang="en-US" sz="1600"/>
          </a:p>
          <a:p>
            <a:pPr>
              <a:lnSpc>
                <a:spcPct val="120000"/>
              </a:lnSpc>
            </a:pPr>
            <a:r>
              <a:rPr lang="zh-CN" altLang="en-US" sz="1600"/>
              <a:t>要点二：注意多发问和使用鼓励性的言辞</a:t>
            </a:r>
            <a:endParaRPr lang="zh-CN" altLang="en-US" sz="1600"/>
          </a:p>
          <a:p>
            <a:pPr>
              <a:lnSpc>
                <a:spcPct val="120000"/>
              </a:lnSpc>
            </a:pPr>
            <a:r>
              <a:rPr lang="zh-CN" altLang="en-US" sz="1600"/>
              <a:t>要点三：不要做指示</a:t>
            </a:r>
            <a:endParaRPr lang="zh-CN" altLang="en-US" sz="1600"/>
          </a:p>
          <a:p>
            <a:pPr>
              <a:lnSpc>
                <a:spcPct val="120000"/>
              </a:lnSpc>
            </a:pPr>
            <a:r>
              <a:rPr lang="zh-CN" altLang="en-US" sz="1600"/>
              <a:t>要点四：不要评价</a:t>
            </a:r>
            <a:endParaRPr lang="zh-CN" altLang="en-US" sz="1600"/>
          </a:p>
          <a:p>
            <a:pPr>
              <a:lnSpc>
                <a:spcPct val="120000"/>
              </a:lnSpc>
            </a:pPr>
            <a:r>
              <a:rPr lang="zh-CN" altLang="en-US" sz="1600"/>
              <a:t>要点五：让下属来下结论</a:t>
            </a:r>
            <a:endParaRPr lang="zh-CN" altLang="en-US" sz="1600"/>
          </a:p>
          <a:p>
            <a:pPr>
              <a:lnSpc>
                <a:spcPct val="120000"/>
              </a:lnSpc>
            </a:pPr>
            <a:r>
              <a:rPr lang="zh-CN" altLang="en-US" sz="1600"/>
              <a:t>要点六：事先准备</a:t>
            </a:r>
            <a:endParaRPr lang="zh-CN" altLang="en-US" sz="1600"/>
          </a:p>
        </p:txBody>
      </p:sp>
      <p:sp>
        <p:nvSpPr>
          <p:cNvPr id="54" name="文本框 53"/>
          <p:cNvSpPr txBox="1">
            <a:spLocks noChangeArrowheads="1"/>
          </p:cNvSpPr>
          <p:nvPr/>
        </p:nvSpPr>
        <p:spPr bwMode="auto">
          <a:xfrm>
            <a:off x="7320550" y="3990375"/>
            <a:ext cx="3818391" cy="24326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lnSpc>
                <a:spcPct val="120000"/>
              </a:lnSpc>
              <a:defRPr sz="160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marL="285750" indent="-285750">
              <a:buFont typeface="Wingdings" panose="05000000000000000000" pitchFamily="2" charset="2"/>
              <a:buChar char="l"/>
            </a:pPr>
            <a:r>
              <a:rPr lang="zh-CN" altLang="en-US"/>
              <a:t>明确授权</a:t>
            </a:r>
            <a:endParaRPr lang="zh-CN" altLang="en-US"/>
          </a:p>
          <a:p>
            <a:pPr marL="285750" indent="-285750">
              <a:buFont typeface="Wingdings" panose="05000000000000000000" pitchFamily="2" charset="2"/>
              <a:buChar char="l"/>
            </a:pPr>
            <a:r>
              <a:rPr lang="zh-CN" altLang="en-US"/>
              <a:t>让下属补充完善</a:t>
            </a:r>
            <a:endParaRPr lang="zh-CN" altLang="en-US"/>
          </a:p>
          <a:p>
            <a:pPr marL="285750" indent="-285750">
              <a:buFont typeface="Wingdings" panose="05000000000000000000" pitchFamily="2" charset="2"/>
              <a:buChar char="l"/>
            </a:pPr>
            <a:r>
              <a:rPr lang="zh-CN" altLang="en-US"/>
              <a:t>让下属把疑问说出来。</a:t>
            </a:r>
            <a:endParaRPr lang="zh-CN" altLang="en-US"/>
          </a:p>
          <a:p>
            <a:pPr marL="285750" indent="-285750">
              <a:buFont typeface="Wingdings" panose="05000000000000000000" pitchFamily="2" charset="2"/>
              <a:buChar char="l"/>
            </a:pPr>
            <a:r>
              <a:rPr lang="zh-CN" altLang="en-US"/>
              <a:t>要说明建议的特性和利益的关系。</a:t>
            </a:r>
            <a:endParaRPr lang="zh-CN" altLang="en-US"/>
          </a:p>
          <a:p>
            <a:pPr marL="285750" indent="-285750">
              <a:buFont typeface="Wingdings" panose="05000000000000000000" pitchFamily="2" charset="2"/>
              <a:buChar char="l"/>
            </a:pPr>
            <a:r>
              <a:rPr lang="zh-CN" altLang="en-US"/>
              <a:t>要清楚下属现在最关心的利益是什么。</a:t>
            </a:r>
            <a:endParaRPr lang="zh-CN" altLang="en-US"/>
          </a:p>
          <a:p>
            <a:pPr marL="285750" indent="-285750">
              <a:buFont typeface="Wingdings" panose="05000000000000000000" pitchFamily="2" charset="2"/>
              <a:buChar char="l"/>
            </a:pPr>
            <a:r>
              <a:rPr lang="zh-CN" altLang="en-US"/>
              <a:t>思考下属的意见是否有道理。</a:t>
            </a:r>
            <a:endParaRPr lang="zh-CN" altLang="en-US"/>
          </a:p>
          <a:p>
            <a:pPr marL="285750" indent="-285750">
              <a:buFont typeface="Wingdings" panose="05000000000000000000" pitchFamily="2" charset="2"/>
              <a:buChar char="l"/>
            </a:pPr>
            <a:r>
              <a:rPr lang="zh-CN" altLang="en-US"/>
              <a:t>将你的观点换一种方式进行阐述</a:t>
            </a:r>
            <a:endParaRPr lang="zh-CN" altLang="en-US"/>
          </a:p>
          <a:p>
            <a:pPr marL="285750" indent="-285750">
              <a:buFont typeface="Wingdings" panose="05000000000000000000" pitchFamily="2" charset="2"/>
              <a:buChar char="l"/>
            </a:pPr>
            <a:r>
              <a:rPr lang="zh-CN" altLang="en-US"/>
              <a:t>采用“以退为攻”的方式</a:t>
            </a:r>
            <a:endParaRPr lang="zh-CN" altLang="en-US"/>
          </a:p>
        </p:txBody>
      </p:sp>
      <p:grpSp>
        <p:nvGrpSpPr>
          <p:cNvPr id="4" name="组合 3"/>
          <p:cNvGrpSpPr/>
          <p:nvPr/>
        </p:nvGrpSpPr>
        <p:grpSpPr>
          <a:xfrm>
            <a:off x="770357" y="4705856"/>
            <a:ext cx="902032" cy="1067181"/>
            <a:chOff x="770357" y="4705856"/>
            <a:chExt cx="902032" cy="1067181"/>
          </a:xfrm>
        </p:grpSpPr>
        <p:sp>
          <p:nvSpPr>
            <p:cNvPr id="27" name="箭头: 五边形 26"/>
            <p:cNvSpPr/>
            <p:nvPr/>
          </p:nvSpPr>
          <p:spPr bwMode="auto">
            <a:xfrm>
              <a:off x="770357" y="4705856"/>
              <a:ext cx="902032" cy="1067181"/>
            </a:xfrm>
            <a:prstGeom prst="homePlate">
              <a:avLst>
                <a:gd name="adj" fmla="val 15321"/>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5" name="文本框 54"/>
            <p:cNvSpPr txBox="1">
              <a:spLocks noChangeArrowheads="1"/>
            </p:cNvSpPr>
            <p:nvPr/>
          </p:nvSpPr>
          <p:spPr bwMode="auto">
            <a:xfrm>
              <a:off x="770358" y="4932524"/>
              <a:ext cx="791519"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b="1">
                  <a:solidFill>
                    <a:schemeClr val="accent2"/>
                  </a:solidFill>
                </a:rPr>
                <a:t>听取汇报</a:t>
              </a:r>
              <a:endParaRPr lang="zh-CN" altLang="en-US" b="1">
                <a:solidFill>
                  <a:schemeClr val="accent2"/>
                </a:solidFill>
              </a:endParaRPr>
            </a:p>
          </p:txBody>
        </p:sp>
      </p:grpSp>
      <p:grpSp>
        <p:nvGrpSpPr>
          <p:cNvPr id="3" name="组合 2"/>
          <p:cNvGrpSpPr/>
          <p:nvPr/>
        </p:nvGrpSpPr>
        <p:grpSpPr>
          <a:xfrm>
            <a:off x="6316915" y="1889447"/>
            <a:ext cx="902032" cy="1067181"/>
            <a:chOff x="6316915" y="1889447"/>
            <a:chExt cx="902032" cy="1067181"/>
          </a:xfrm>
        </p:grpSpPr>
        <p:sp>
          <p:nvSpPr>
            <p:cNvPr id="28" name="箭头: 五边形 27"/>
            <p:cNvSpPr/>
            <p:nvPr/>
          </p:nvSpPr>
          <p:spPr bwMode="auto">
            <a:xfrm>
              <a:off x="6316915" y="1889447"/>
              <a:ext cx="902032" cy="1067181"/>
            </a:xfrm>
            <a:prstGeom prst="homePlate">
              <a:avLst>
                <a:gd name="adj" fmla="val 15321"/>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6" name="文本框 55"/>
            <p:cNvSpPr txBox="1">
              <a:spLocks noChangeArrowheads="1"/>
            </p:cNvSpPr>
            <p:nvPr/>
          </p:nvSpPr>
          <p:spPr bwMode="auto">
            <a:xfrm>
              <a:off x="6336968" y="2124136"/>
              <a:ext cx="791519"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b="1">
                  <a:solidFill>
                    <a:schemeClr val="accent2"/>
                  </a:solidFill>
                </a:rPr>
                <a:t>商讨问题</a:t>
              </a:r>
              <a:endParaRPr lang="zh-CN" altLang="en-US" b="1">
                <a:solidFill>
                  <a:schemeClr val="accent2"/>
                </a:solidFill>
              </a:endParaRPr>
            </a:p>
          </p:txBody>
        </p:sp>
      </p:grpSp>
      <p:grpSp>
        <p:nvGrpSpPr>
          <p:cNvPr id="5" name="组合 4"/>
          <p:cNvGrpSpPr/>
          <p:nvPr/>
        </p:nvGrpSpPr>
        <p:grpSpPr>
          <a:xfrm>
            <a:off x="6316915" y="4705856"/>
            <a:ext cx="902032" cy="1067181"/>
            <a:chOff x="6316915" y="4705856"/>
            <a:chExt cx="902032" cy="1067181"/>
          </a:xfrm>
        </p:grpSpPr>
        <p:sp>
          <p:nvSpPr>
            <p:cNvPr id="29" name="箭头: 五边形 28"/>
            <p:cNvSpPr/>
            <p:nvPr/>
          </p:nvSpPr>
          <p:spPr bwMode="auto">
            <a:xfrm>
              <a:off x="6316915" y="4705856"/>
              <a:ext cx="902032" cy="1067181"/>
            </a:xfrm>
            <a:prstGeom prst="homePlate">
              <a:avLst>
                <a:gd name="adj" fmla="val 15321"/>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7" name="文本框 56"/>
            <p:cNvSpPr txBox="1">
              <a:spLocks noChangeArrowheads="1"/>
            </p:cNvSpPr>
            <p:nvPr/>
          </p:nvSpPr>
          <p:spPr bwMode="auto">
            <a:xfrm>
              <a:off x="6336968" y="4932524"/>
              <a:ext cx="791519" cy="6463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rgbClr val="494848"/>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b="1">
                  <a:solidFill>
                    <a:schemeClr val="accent2"/>
                  </a:solidFill>
                </a:rPr>
                <a:t>推销建议</a:t>
              </a:r>
              <a:endParaRPr lang="zh-CN" altLang="en-US" b="1">
                <a:solidFill>
                  <a:schemeClr val="accent2"/>
                </a:solidFill>
              </a:endParaRPr>
            </a:p>
          </p:txBody>
        </p:sp>
      </p:grpSp>
    </p:spTree>
  </p:cSld>
  <p:clrMapOvr>
    <a:masterClrMapping/>
  </p:clrMapOvr>
  <mc:AlternateContent xmlns:mc="http://schemas.openxmlformats.org/markup-compatibility/2006">
    <mc:Choice xmlns:p14="http://schemas.microsoft.com/office/powerpoint/2010/main" Requires="p14">
      <p:transition p14:dur="0" advTm="4199"/>
    </mc:Choice>
    <mc:Fallback>
      <p:transition advTm="419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5238278"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4.6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与同事沟通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矩形 21"/>
          <p:cNvSpPr/>
          <p:nvPr/>
        </p:nvSpPr>
        <p:spPr bwMode="auto">
          <a:xfrm>
            <a:off x="5419725" y="2371133"/>
            <a:ext cx="2076450" cy="3905250"/>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矩形 22"/>
          <p:cNvSpPr/>
          <p:nvPr/>
        </p:nvSpPr>
        <p:spPr bwMode="auto">
          <a:xfrm>
            <a:off x="866775" y="2371133"/>
            <a:ext cx="3543300" cy="3905250"/>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文本框 23"/>
          <p:cNvSpPr txBox="1">
            <a:spLocks noChangeArrowheads="1"/>
          </p:cNvSpPr>
          <p:nvPr/>
        </p:nvSpPr>
        <p:spPr bwMode="auto">
          <a:xfrm>
            <a:off x="8431263" y="2738919"/>
            <a:ext cx="2513662" cy="272811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lnSpc>
                <a:spcPct val="120000"/>
              </a:lnSpc>
              <a:defRPr sz="160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marL="285750" indent="-285750">
              <a:buFont typeface="Wingdings" panose="05000000000000000000" pitchFamily="2" charset="2"/>
              <a:buChar char="l"/>
            </a:pPr>
            <a:r>
              <a:rPr lang="zh-CN" altLang="en-US"/>
              <a:t>积极地沟通</a:t>
            </a:r>
            <a:endParaRPr lang="zh-CN" altLang="en-US"/>
          </a:p>
          <a:p>
            <a:pPr marL="285750" indent="-285750">
              <a:buFont typeface="Wingdings" panose="05000000000000000000" pitchFamily="2" charset="2"/>
              <a:buChar char="l"/>
            </a:pPr>
            <a:r>
              <a:rPr lang="zh-CN" altLang="en-US"/>
              <a:t>坚持原则，维护权利</a:t>
            </a:r>
            <a:endParaRPr lang="zh-CN" altLang="en-US"/>
          </a:p>
          <a:p>
            <a:pPr marL="285750" indent="-285750">
              <a:buFont typeface="Wingdings" panose="05000000000000000000" pitchFamily="2" charset="2"/>
              <a:buChar char="l"/>
            </a:pPr>
            <a:r>
              <a:rPr lang="zh-CN" altLang="en-US"/>
              <a:t>采取直截了当的态度</a:t>
            </a:r>
            <a:endParaRPr lang="zh-CN" altLang="en-US"/>
          </a:p>
          <a:p>
            <a:pPr marL="285750" indent="-285750">
              <a:buFont typeface="Wingdings" panose="05000000000000000000" pitchFamily="2" charset="2"/>
              <a:buChar char="l"/>
            </a:pPr>
            <a:r>
              <a:rPr lang="zh-CN" altLang="en-US"/>
              <a:t>明确地向对方表示反对。</a:t>
            </a:r>
            <a:endParaRPr lang="zh-CN" altLang="en-US"/>
          </a:p>
          <a:p>
            <a:pPr marL="285750" indent="-285750">
              <a:buFont typeface="Wingdings" panose="05000000000000000000" pitchFamily="2" charset="2"/>
              <a:buChar char="l"/>
            </a:pPr>
            <a:r>
              <a:rPr lang="zh-CN" altLang="en-US"/>
              <a:t>积极恳切地表示怀疑。</a:t>
            </a:r>
            <a:endParaRPr lang="zh-CN" altLang="en-US"/>
          </a:p>
          <a:p>
            <a:pPr marL="285750" indent="-285750">
              <a:buFont typeface="Wingdings" panose="05000000000000000000" pitchFamily="2" charset="2"/>
              <a:buChar char="l"/>
            </a:pPr>
            <a:r>
              <a:rPr lang="zh-CN" altLang="en-US"/>
              <a:t>说明你反对的理由。</a:t>
            </a:r>
            <a:endParaRPr lang="zh-CN" altLang="en-US"/>
          </a:p>
          <a:p>
            <a:pPr marL="285750" indent="-285750">
              <a:buFont typeface="Wingdings" panose="05000000000000000000" pitchFamily="2" charset="2"/>
              <a:buChar char="l"/>
            </a:pPr>
            <a:r>
              <a:rPr lang="zh-CN" altLang="en-US"/>
              <a:t>承认他人的观点。</a:t>
            </a:r>
            <a:endParaRPr lang="zh-CN" altLang="en-US"/>
          </a:p>
          <a:p>
            <a:pPr marL="285750" indent="-285750">
              <a:buFont typeface="Wingdings" panose="05000000000000000000" pitchFamily="2" charset="2"/>
              <a:buChar char="l"/>
            </a:pPr>
            <a:r>
              <a:rPr lang="zh-CN" altLang="en-US"/>
              <a:t>清楚地表明你赞成的和反对的。</a:t>
            </a:r>
            <a:endParaRPr lang="zh-CN" altLang="en-US"/>
          </a:p>
        </p:txBody>
      </p:sp>
      <p:sp>
        <p:nvSpPr>
          <p:cNvPr id="25" name="矩形 24"/>
          <p:cNvSpPr/>
          <p:nvPr/>
        </p:nvSpPr>
        <p:spPr>
          <a:xfrm>
            <a:off x="1030397" y="2820938"/>
            <a:ext cx="3181627" cy="33190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原因一：</a:t>
            </a:r>
            <a:r>
              <a:rPr lang="zh-CN" altLang="en-US" sz="1600">
                <a:solidFill>
                  <a:srgbClr val="494848"/>
                </a:solidFill>
                <a:latin typeface="微软雅黑 Light" panose="020B0502040204020203" pitchFamily="34" charset="-122"/>
                <a:ea typeface="微软雅黑 Light" panose="020B0502040204020203" pitchFamily="34" charset="-122"/>
                <a:cs typeface="+mn-ea"/>
              </a:rPr>
              <a:t>主管们都过高地看重自己部门的价值，而忽视其他部门的价值。</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原因二：</a:t>
            </a:r>
            <a:r>
              <a:rPr lang="zh-CN" altLang="en-US" sz="1600">
                <a:solidFill>
                  <a:srgbClr val="494848"/>
                </a:solidFill>
                <a:latin typeface="微软雅黑 Light" panose="020B0502040204020203" pitchFamily="34" charset="-122"/>
                <a:ea typeface="微软雅黑 Light" panose="020B0502040204020203" pitchFamily="34" charset="-122"/>
                <a:cs typeface="+mn-ea"/>
              </a:rPr>
              <a:t>不能设身处地对待其他部门的工作</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原因三：</a:t>
            </a:r>
            <a:r>
              <a:rPr lang="zh-CN" altLang="en-US" sz="1600">
                <a:solidFill>
                  <a:srgbClr val="494848"/>
                </a:solidFill>
                <a:latin typeface="微软雅黑 Light" panose="020B0502040204020203" pitchFamily="34" charset="-122"/>
                <a:ea typeface="微软雅黑 Light" panose="020B0502040204020203" pitchFamily="34" charset="-122"/>
                <a:cs typeface="+mn-ea"/>
              </a:rPr>
              <a:t>失去权力的强制性</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原因四：</a:t>
            </a:r>
            <a:r>
              <a:rPr lang="zh-CN" altLang="en-US" sz="1600">
                <a:solidFill>
                  <a:srgbClr val="494848"/>
                </a:solidFill>
                <a:latin typeface="微软雅黑 Light" panose="020B0502040204020203" pitchFamily="34" charset="-122"/>
                <a:ea typeface="微软雅黑 Light" panose="020B0502040204020203" pitchFamily="34" charset="-122"/>
                <a:cs typeface="+mn-ea"/>
              </a:rPr>
              <a:t>职权划分的问题</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原因五：</a:t>
            </a:r>
            <a:r>
              <a:rPr lang="zh-CN" altLang="en-US" sz="1600">
                <a:solidFill>
                  <a:srgbClr val="494848"/>
                </a:solidFill>
                <a:latin typeface="微软雅黑 Light" panose="020B0502040204020203" pitchFamily="34" charset="-122"/>
                <a:ea typeface="微软雅黑 Light" panose="020B0502040204020203" pitchFamily="34" charset="-122"/>
                <a:cs typeface="+mn-ea"/>
              </a:rPr>
              <a:t>人性的弱点——尽可能把责任推给别人</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a:p>
            <a:pPr algn="just">
              <a:lnSpc>
                <a:spcPct val="120000"/>
              </a:lnSpc>
            </a:pPr>
            <a:r>
              <a:rPr lang="zh-CN" altLang="en-US" sz="1600" b="1">
                <a:solidFill>
                  <a:schemeClr val="bg2"/>
                </a:solidFill>
                <a:latin typeface="微软雅黑 Light" panose="020B0502040204020203" pitchFamily="34" charset="-122"/>
                <a:ea typeface="微软雅黑 Light" panose="020B0502040204020203" pitchFamily="34" charset="-122"/>
                <a:cs typeface="+mn-ea"/>
              </a:rPr>
              <a:t>原因六：</a:t>
            </a:r>
            <a:r>
              <a:rPr lang="zh-CN" altLang="en-US" sz="1600">
                <a:solidFill>
                  <a:srgbClr val="494848"/>
                </a:solidFill>
                <a:latin typeface="微软雅黑 Light" panose="020B0502040204020203" pitchFamily="34" charset="-122"/>
                <a:ea typeface="微软雅黑 Light" panose="020B0502040204020203" pitchFamily="34" charset="-122"/>
                <a:cs typeface="+mn-ea"/>
              </a:rPr>
              <a:t>部门间的利益冲突——惟恐别的部门比自己强</a:t>
            </a:r>
            <a:endParaRPr lang="zh-CN" altLang="en-US" sz="1600">
              <a:solidFill>
                <a:srgbClr val="494848"/>
              </a:solidFill>
              <a:latin typeface="微软雅黑 Light" panose="020B0502040204020203" pitchFamily="34" charset="-122"/>
              <a:ea typeface="微软雅黑 Light" panose="020B0502040204020203" pitchFamily="34" charset="-122"/>
              <a:cs typeface="+mn-ea"/>
            </a:endParaRPr>
          </a:p>
        </p:txBody>
      </p:sp>
      <p:sp>
        <p:nvSpPr>
          <p:cNvPr id="26" name="矩形 25"/>
          <p:cNvSpPr/>
          <p:nvPr/>
        </p:nvSpPr>
        <p:spPr>
          <a:xfrm>
            <a:off x="1983295" y="1389425"/>
            <a:ext cx="8002468" cy="369332"/>
          </a:xfrm>
          <a:prstGeom prst="rect">
            <a:avLst/>
          </a:prstGeom>
        </p:spPr>
        <p:txBody>
          <a:bodyPr wrap="square">
            <a:spAutoFit/>
          </a:bodyPr>
          <a:lstStyle/>
          <a:p>
            <a:pPr algn="ctr"/>
            <a:r>
              <a:rPr lang="zh-CN" altLang="en-US">
                <a:solidFill>
                  <a:srgbClr val="494848"/>
                </a:solidFill>
                <a:latin typeface="微软雅黑 Light" panose="020B0502040204020203" pitchFamily="34" charset="-122"/>
                <a:ea typeface="微软雅黑 Light" panose="020B0502040204020203" pitchFamily="34" charset="-122"/>
                <a:cs typeface="+mn-ea"/>
              </a:rPr>
              <a:t>对于属同一层级的同事，沟通的障碍可能有以下几种原因：</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grpSp>
        <p:nvGrpSpPr>
          <p:cNvPr id="27" name="组合 26"/>
          <p:cNvGrpSpPr/>
          <p:nvPr/>
        </p:nvGrpSpPr>
        <p:grpSpPr>
          <a:xfrm>
            <a:off x="1554298" y="2181898"/>
            <a:ext cx="2133823" cy="400050"/>
            <a:chOff x="1554298" y="1801491"/>
            <a:chExt cx="2133823" cy="400050"/>
          </a:xfrm>
        </p:grpSpPr>
        <p:sp>
          <p:nvSpPr>
            <p:cNvPr id="28" name="矩形: 圆角 27"/>
            <p:cNvSpPr/>
            <p:nvPr/>
          </p:nvSpPr>
          <p:spPr bwMode="auto">
            <a:xfrm>
              <a:off x="1554298" y="1801491"/>
              <a:ext cx="2133823" cy="400050"/>
            </a:xfrm>
            <a:prstGeom prst="roundRect">
              <a:avLst>
                <a:gd name="adj" fmla="val 10599"/>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b="1">
                <a:solidFill>
                  <a:schemeClr val="accent2"/>
                </a:solidFill>
                <a:latin typeface="+mj-ea"/>
                <a:ea typeface="+mj-ea"/>
              </a:endParaRPr>
            </a:p>
          </p:txBody>
        </p:sp>
        <p:sp>
          <p:nvSpPr>
            <p:cNvPr id="29" name="文本框 28"/>
            <p:cNvSpPr txBox="1">
              <a:spLocks noChangeArrowheads="1"/>
            </p:cNvSpPr>
            <p:nvPr/>
          </p:nvSpPr>
          <p:spPr bwMode="auto">
            <a:xfrm>
              <a:off x="1810716" y="1825146"/>
              <a:ext cx="1620986" cy="366712"/>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sz="1800" b="1"/>
                <a:t>沟通的障碍</a:t>
              </a:r>
              <a:endParaRPr lang="zh-CN" altLang="en-US" sz="1800" b="1"/>
            </a:p>
          </p:txBody>
        </p:sp>
      </p:grpSp>
      <p:sp>
        <p:nvSpPr>
          <p:cNvPr id="50" name="箭头: 右 49"/>
          <p:cNvSpPr/>
          <p:nvPr/>
        </p:nvSpPr>
        <p:spPr bwMode="auto">
          <a:xfrm>
            <a:off x="4573697" y="3377359"/>
            <a:ext cx="646003" cy="1279773"/>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51" name="组合 50"/>
          <p:cNvGrpSpPr/>
          <p:nvPr/>
        </p:nvGrpSpPr>
        <p:grpSpPr>
          <a:xfrm>
            <a:off x="5669209" y="2181898"/>
            <a:ext cx="1577482" cy="400050"/>
            <a:chOff x="1554298" y="1801491"/>
            <a:chExt cx="2133823" cy="400050"/>
          </a:xfrm>
        </p:grpSpPr>
        <p:sp>
          <p:nvSpPr>
            <p:cNvPr id="52" name="矩形: 圆角 51"/>
            <p:cNvSpPr/>
            <p:nvPr/>
          </p:nvSpPr>
          <p:spPr bwMode="auto">
            <a:xfrm>
              <a:off x="1554298" y="1801491"/>
              <a:ext cx="2133823" cy="400050"/>
            </a:xfrm>
            <a:prstGeom prst="roundRect">
              <a:avLst>
                <a:gd name="adj" fmla="val 10599"/>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b="1">
                <a:solidFill>
                  <a:schemeClr val="accent2"/>
                </a:solidFill>
                <a:latin typeface="+mj-ea"/>
                <a:ea typeface="+mj-ea"/>
              </a:endParaRPr>
            </a:p>
          </p:txBody>
        </p:sp>
        <p:sp>
          <p:nvSpPr>
            <p:cNvPr id="53" name="文本框 52"/>
            <p:cNvSpPr txBox="1">
              <a:spLocks noChangeArrowheads="1"/>
            </p:cNvSpPr>
            <p:nvPr/>
          </p:nvSpPr>
          <p:spPr bwMode="auto">
            <a:xfrm>
              <a:off x="1810716" y="1825146"/>
              <a:ext cx="1620986" cy="36671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sz="1800" b="1"/>
                <a:t>三种策略</a:t>
              </a:r>
              <a:endParaRPr lang="zh-CN" altLang="en-US" sz="1800" b="1"/>
            </a:p>
          </p:txBody>
        </p:sp>
      </p:grpSp>
      <p:grpSp>
        <p:nvGrpSpPr>
          <p:cNvPr id="54" name="组合 53"/>
          <p:cNvGrpSpPr/>
          <p:nvPr/>
        </p:nvGrpSpPr>
        <p:grpSpPr>
          <a:xfrm>
            <a:off x="6006734" y="2834601"/>
            <a:ext cx="902430" cy="902430"/>
            <a:chOff x="6006734" y="2454194"/>
            <a:chExt cx="902430" cy="902430"/>
          </a:xfrm>
        </p:grpSpPr>
        <p:sp>
          <p:nvSpPr>
            <p:cNvPr id="55" name="椭圆 54"/>
            <p:cNvSpPr/>
            <p:nvPr/>
          </p:nvSpPr>
          <p:spPr bwMode="auto">
            <a:xfrm>
              <a:off x="6006734" y="2454194"/>
              <a:ext cx="902430" cy="90243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b="1">
                <a:solidFill>
                  <a:schemeClr val="accent2"/>
                </a:solidFill>
                <a:latin typeface="+mj-ea"/>
                <a:ea typeface="+mj-ea"/>
              </a:endParaRPr>
            </a:p>
          </p:txBody>
        </p:sp>
        <p:sp>
          <p:nvSpPr>
            <p:cNvPr id="56" name="矩形 55"/>
            <p:cNvSpPr/>
            <p:nvPr/>
          </p:nvSpPr>
          <p:spPr>
            <a:xfrm>
              <a:off x="6055510" y="2705351"/>
              <a:ext cx="798484" cy="457954"/>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zh-CN" altLang="en-US" sz="2000" b="1">
                  <a:solidFill>
                    <a:schemeClr val="accent2"/>
                  </a:solidFill>
                  <a:latin typeface="+mj-ea"/>
                  <a:ea typeface="+mj-ea"/>
                </a:rPr>
                <a:t>退缩</a:t>
              </a:r>
              <a:endParaRPr lang="zh-CN" altLang="en-US" sz="2000" b="1">
                <a:solidFill>
                  <a:schemeClr val="accent2"/>
                </a:solidFill>
                <a:latin typeface="+mj-ea"/>
                <a:ea typeface="+mj-ea"/>
              </a:endParaRPr>
            </a:p>
          </p:txBody>
        </p:sp>
      </p:grpSp>
      <p:grpSp>
        <p:nvGrpSpPr>
          <p:cNvPr id="57" name="组合 56"/>
          <p:cNvGrpSpPr/>
          <p:nvPr/>
        </p:nvGrpSpPr>
        <p:grpSpPr>
          <a:xfrm>
            <a:off x="6006734" y="3920451"/>
            <a:ext cx="902430" cy="902430"/>
            <a:chOff x="6006734" y="3540044"/>
            <a:chExt cx="902430" cy="902430"/>
          </a:xfrm>
        </p:grpSpPr>
        <p:sp>
          <p:nvSpPr>
            <p:cNvPr id="58" name="椭圆 57"/>
            <p:cNvSpPr/>
            <p:nvPr/>
          </p:nvSpPr>
          <p:spPr bwMode="auto">
            <a:xfrm>
              <a:off x="6006734" y="3540044"/>
              <a:ext cx="902430" cy="90243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b="1">
                <a:solidFill>
                  <a:schemeClr val="accent2"/>
                </a:solidFill>
                <a:latin typeface="+mj-ea"/>
                <a:ea typeface="+mj-ea"/>
              </a:endParaRPr>
            </a:p>
          </p:txBody>
        </p:sp>
        <p:sp>
          <p:nvSpPr>
            <p:cNvPr id="59" name="矩形 58"/>
            <p:cNvSpPr/>
            <p:nvPr/>
          </p:nvSpPr>
          <p:spPr>
            <a:xfrm>
              <a:off x="6105939" y="3791201"/>
              <a:ext cx="697627" cy="400110"/>
            </a:xfrm>
            <a:prstGeom prst="rect">
              <a:avLst/>
            </a:prstGeom>
            <a:no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zh-CN" altLang="en-US" sz="2000" b="1">
                  <a:solidFill>
                    <a:schemeClr val="accent2"/>
                  </a:solidFill>
                  <a:latin typeface="+mj-ea"/>
                  <a:ea typeface="+mj-ea"/>
                </a:rPr>
                <a:t>侵略</a:t>
              </a:r>
              <a:endParaRPr lang="zh-CN" altLang="en-US" sz="2000" b="1">
                <a:solidFill>
                  <a:schemeClr val="accent2"/>
                </a:solidFill>
                <a:latin typeface="+mj-ea"/>
                <a:ea typeface="+mj-ea"/>
              </a:endParaRPr>
            </a:p>
          </p:txBody>
        </p:sp>
      </p:grpSp>
      <p:grpSp>
        <p:nvGrpSpPr>
          <p:cNvPr id="2" name="组合 1"/>
          <p:cNvGrpSpPr/>
          <p:nvPr/>
        </p:nvGrpSpPr>
        <p:grpSpPr>
          <a:xfrm>
            <a:off x="6006734" y="5015826"/>
            <a:ext cx="902430" cy="902430"/>
            <a:chOff x="6006734" y="5015826"/>
            <a:chExt cx="902430" cy="902430"/>
          </a:xfrm>
        </p:grpSpPr>
        <p:sp>
          <p:nvSpPr>
            <p:cNvPr id="60" name="椭圆 59"/>
            <p:cNvSpPr/>
            <p:nvPr/>
          </p:nvSpPr>
          <p:spPr bwMode="auto">
            <a:xfrm>
              <a:off x="6006734" y="5015826"/>
              <a:ext cx="902430" cy="90243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61" name="矩形 60"/>
            <p:cNvSpPr/>
            <p:nvPr/>
          </p:nvSpPr>
          <p:spPr>
            <a:xfrm>
              <a:off x="6105939" y="5266983"/>
              <a:ext cx="697627" cy="400110"/>
            </a:xfrm>
            <a:prstGeom prst="rect">
              <a:avLst/>
            </a:prstGeom>
          </p:spPr>
          <p:txBody>
            <a:bodyPr wrap="none">
              <a:spAutoFit/>
            </a:bodyPr>
            <a:lstStyle/>
            <a:p>
              <a:pPr algn="ctr"/>
              <a:r>
                <a:rPr lang="zh-CN" altLang="en-US" sz="2000" b="1">
                  <a:solidFill>
                    <a:schemeClr val="accent2"/>
                  </a:solidFill>
                  <a:latin typeface="微软雅黑 Light" panose="020B0502040204020203" pitchFamily="34" charset="-122"/>
                  <a:ea typeface="微软雅黑 Light" panose="020B0502040204020203" pitchFamily="34" charset="-122"/>
                  <a:cs typeface="+mn-ea"/>
                </a:rPr>
                <a:t>积极</a:t>
              </a:r>
              <a:endParaRPr lang="zh-CN" altLang="en-US" sz="2000" b="1">
                <a:solidFill>
                  <a:schemeClr val="accent2"/>
                </a:solidFill>
                <a:latin typeface="微软雅黑 Light" panose="020B0502040204020203" pitchFamily="34" charset="-122"/>
                <a:ea typeface="微软雅黑 Light" panose="020B0502040204020203" pitchFamily="34" charset="-122"/>
                <a:cs typeface="+mn-ea"/>
              </a:endParaRPr>
            </a:p>
          </p:txBody>
        </p:sp>
      </p:grpSp>
      <p:grpSp>
        <p:nvGrpSpPr>
          <p:cNvPr id="62" name="组合 61"/>
          <p:cNvGrpSpPr/>
          <p:nvPr/>
        </p:nvGrpSpPr>
        <p:grpSpPr>
          <a:xfrm>
            <a:off x="6915149" y="2380657"/>
            <a:ext cx="1447800" cy="3076575"/>
            <a:chOff x="7057126" y="1918692"/>
            <a:chExt cx="1327136" cy="3238500"/>
          </a:xfrm>
        </p:grpSpPr>
        <p:cxnSp>
          <p:nvCxnSpPr>
            <p:cNvPr id="63" name="直接连接符 62"/>
            <p:cNvCxnSpPr/>
            <p:nvPr/>
          </p:nvCxnSpPr>
          <p:spPr bwMode="auto">
            <a:xfrm>
              <a:off x="7057126" y="5157192"/>
              <a:ext cx="841455"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接连接符 63"/>
            <p:cNvCxnSpPr/>
            <p:nvPr/>
          </p:nvCxnSpPr>
          <p:spPr bwMode="auto">
            <a:xfrm flipV="1">
              <a:off x="7898581" y="1918692"/>
              <a:ext cx="0" cy="32385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5" name="直接连接符 64"/>
            <p:cNvCxnSpPr/>
            <p:nvPr/>
          </p:nvCxnSpPr>
          <p:spPr bwMode="auto">
            <a:xfrm>
              <a:off x="7904851" y="1918692"/>
              <a:ext cx="479411" cy="0"/>
            </a:xfrm>
            <a:prstGeom prst="line">
              <a:avLst/>
            </a:prstGeom>
            <a:solidFill>
              <a:schemeClr val="accent1"/>
            </a:solidFill>
            <a:ln w="9525" cap="flat" cmpd="sng" algn="ctr">
              <a:solidFill>
                <a:schemeClr val="tx1"/>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6" name="组合 65"/>
          <p:cNvGrpSpPr/>
          <p:nvPr/>
        </p:nvGrpSpPr>
        <p:grpSpPr>
          <a:xfrm>
            <a:off x="8505825" y="2181898"/>
            <a:ext cx="1831102" cy="400050"/>
            <a:chOff x="8751173" y="1801491"/>
            <a:chExt cx="1831102" cy="400050"/>
          </a:xfrm>
        </p:grpSpPr>
        <p:sp>
          <p:nvSpPr>
            <p:cNvPr id="67" name="矩形: 圆角 66"/>
            <p:cNvSpPr/>
            <p:nvPr/>
          </p:nvSpPr>
          <p:spPr bwMode="auto">
            <a:xfrm>
              <a:off x="8751173" y="1801491"/>
              <a:ext cx="1831102" cy="400050"/>
            </a:xfrm>
            <a:prstGeom prst="roundRect">
              <a:avLst>
                <a:gd name="adj" fmla="val 10599"/>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b="1">
                <a:solidFill>
                  <a:schemeClr val="accent2"/>
                </a:solidFill>
                <a:latin typeface="+mj-ea"/>
                <a:ea typeface="+mj-ea"/>
              </a:endParaRPr>
            </a:p>
          </p:txBody>
        </p:sp>
        <p:sp>
          <p:nvSpPr>
            <p:cNvPr id="68" name="文本框 67"/>
            <p:cNvSpPr txBox="1">
              <a:spLocks noChangeArrowheads="1"/>
            </p:cNvSpPr>
            <p:nvPr/>
          </p:nvSpPr>
          <p:spPr bwMode="auto">
            <a:xfrm>
              <a:off x="8814044" y="1825146"/>
              <a:ext cx="1705358" cy="36933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sz="1800" b="1"/>
                <a:t>积极的策略</a:t>
              </a:r>
              <a:endParaRPr lang="zh-CN" altLang="en-US" sz="1800" b="1"/>
            </a:p>
          </p:txBody>
        </p:sp>
      </p:grpSp>
    </p:spTree>
  </p:cSld>
  <p:clrMapOvr>
    <a:masterClrMapping/>
  </p:clrMapOvr>
  <p:transition spd="slow" advTm="6669">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4.7 </a:t>
            </a:r>
            <a:r>
              <a:rPr lang="zh-CN" altLang="en-US" sz="2200">
                <a:solidFill>
                  <a:schemeClr val="accent1"/>
                </a:solidFill>
                <a:ea typeface="微软雅黑" panose="020B0503020204020204" pitchFamily="34" charset="-122"/>
                <a:cs typeface="+mn-ea"/>
                <a:sym typeface="Arial" panose="020B0604020202020204" pitchFamily="34" charset="0"/>
              </a:rPr>
              <a:t>不同对象的沟通技巧</a:t>
            </a:r>
            <a:r>
              <a:rPr lang="en-US" altLang="zh-CN" sz="2200">
                <a:solidFill>
                  <a:schemeClr val="accent1"/>
                </a:solidFill>
                <a:ea typeface="微软雅黑" panose="020B0503020204020204" pitchFamily="34" charset="-122"/>
                <a:cs typeface="+mn-ea"/>
                <a:sym typeface="Arial" panose="020B0604020202020204" pitchFamily="34" charset="0"/>
              </a:rPr>
              <a:t>——</a:t>
            </a:r>
            <a:r>
              <a:rPr lang="zh-CN" altLang="en-US" sz="2200">
                <a:solidFill>
                  <a:schemeClr val="accent1"/>
                </a:solidFill>
                <a:ea typeface="微软雅黑" panose="020B0503020204020204" pitchFamily="34" charset="-122"/>
                <a:cs typeface="+mn-ea"/>
                <a:sym typeface="Arial" panose="020B0604020202020204" pitchFamily="34" charset="0"/>
              </a:rPr>
              <a:t>与服务对象沟通</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第四章：高级沟通技巧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graphicFrame>
        <p:nvGraphicFramePr>
          <p:cNvPr id="22" name="表格 21"/>
          <p:cNvGraphicFramePr/>
          <p:nvPr/>
        </p:nvGraphicFramePr>
        <p:xfrm>
          <a:off x="769789" y="1497420"/>
          <a:ext cx="10551480" cy="5025420"/>
        </p:xfrm>
        <a:graphic>
          <a:graphicData uri="http://schemas.openxmlformats.org/drawingml/2006/table">
            <a:tbl>
              <a:tblPr/>
              <a:tblGrid>
                <a:gridCol w="762721"/>
                <a:gridCol w="2000323"/>
                <a:gridCol w="2428130"/>
                <a:gridCol w="5360306"/>
              </a:tblGrid>
              <a:tr h="343959">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gn="ctr">
                        <a:lnSpc>
                          <a:spcPct val="100000"/>
                        </a:lnSpc>
                        <a:spcBef>
                          <a:spcPct val="0"/>
                        </a:spcBef>
                        <a:buNone/>
                      </a:pPr>
                      <a:r>
                        <a:rPr lang="zh-CN" altLang="en-US" sz="1100" b="1">
                          <a:solidFill>
                            <a:schemeClr val="accent2"/>
                          </a:solidFill>
                          <a:latin typeface="+mn-ea"/>
                          <a:ea typeface="+mn-ea"/>
                        </a:rPr>
                        <a:t>客户类型</a:t>
                      </a:r>
                      <a:endParaRPr lang="zh-CN" altLang="en-US" sz="1100" b="1">
                        <a:solidFill>
                          <a:schemeClr val="accent2"/>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gn="ctr">
                        <a:lnSpc>
                          <a:spcPct val="100000"/>
                        </a:lnSpc>
                        <a:spcBef>
                          <a:spcPct val="0"/>
                        </a:spcBef>
                        <a:buNone/>
                      </a:pPr>
                      <a:r>
                        <a:rPr lang="zh-CN" altLang="en-US" sz="1100" b="1">
                          <a:solidFill>
                            <a:schemeClr val="accent2"/>
                          </a:solidFill>
                          <a:latin typeface="+mn-ea"/>
                          <a:ea typeface="+mn-ea"/>
                        </a:rPr>
                        <a:t>情感特征</a:t>
                      </a:r>
                      <a:endParaRPr lang="zh-CN" altLang="en-US" sz="1100" b="1">
                        <a:solidFill>
                          <a:schemeClr val="accent2"/>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gn="ctr">
                        <a:lnSpc>
                          <a:spcPct val="100000"/>
                        </a:lnSpc>
                        <a:spcBef>
                          <a:spcPct val="0"/>
                        </a:spcBef>
                        <a:buNone/>
                      </a:pPr>
                      <a:r>
                        <a:rPr lang="zh-CN" altLang="en-US" sz="1100" b="1">
                          <a:solidFill>
                            <a:schemeClr val="accent2"/>
                          </a:solidFill>
                          <a:latin typeface="+mn-ea"/>
                          <a:ea typeface="+mn-ea"/>
                        </a:rPr>
                        <a:t>沟通特征</a:t>
                      </a:r>
                      <a:endParaRPr lang="zh-CN" altLang="en-US" sz="1100" b="1">
                        <a:solidFill>
                          <a:schemeClr val="accent2"/>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gn="ctr">
                        <a:lnSpc>
                          <a:spcPct val="100000"/>
                        </a:lnSpc>
                        <a:spcBef>
                          <a:spcPct val="0"/>
                        </a:spcBef>
                        <a:buNone/>
                      </a:pPr>
                      <a:r>
                        <a:rPr lang="zh-CN" altLang="en-US" sz="1100" b="1">
                          <a:solidFill>
                            <a:schemeClr val="accent2"/>
                          </a:solidFill>
                          <a:latin typeface="+mn-ea"/>
                          <a:ea typeface="+mn-ea"/>
                        </a:rPr>
                        <a:t>沟通策略</a:t>
                      </a:r>
                      <a:endParaRPr lang="zh-CN" altLang="en-US" sz="1100" b="1">
                        <a:solidFill>
                          <a:schemeClr val="accent2"/>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bg1"/>
                    </a:solidFill>
                  </a:tcPr>
                </a:tc>
              </a:tr>
              <a:tr h="1013387">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b="1">
                          <a:solidFill>
                            <a:schemeClr val="accent1"/>
                          </a:solidFill>
                          <a:latin typeface="+mn-ea"/>
                          <a:ea typeface="+mn-ea"/>
                        </a:rPr>
                        <a:t>分析型</a:t>
                      </a:r>
                      <a:endParaRPr lang="zh-CN" altLang="en-US" sz="1050" b="1">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这类人在决策的过程中果断性非常弱，感情流露非常少，说话非常罗嗦，问了许多细节仍然不做决定，这样的人属于分析型的人。</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严肃认真、动作慢、有条不紊、合乎逻辑、语调单一、准确语言、注意细节、真实的、有计划有步骤、寡言的缄默的、使用挂图、面部表情少、喜欢有较大的个人空间</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342900" lvl="0" indent="-342900">
                        <a:lnSpc>
                          <a:spcPct val="100000"/>
                        </a:lnSpc>
                        <a:spcBef>
                          <a:spcPct val="0"/>
                        </a:spcBef>
                        <a:buFont typeface="Wingdings" panose="05000000000000000000" pitchFamily="2" charset="2"/>
                        <a:buChar char="l"/>
                      </a:pPr>
                      <a:r>
                        <a:rPr lang="zh-CN" altLang="en-US" sz="1050">
                          <a:solidFill>
                            <a:schemeClr val="accent1"/>
                          </a:solidFill>
                          <a:latin typeface="+mn-ea"/>
                          <a:ea typeface="+mn-ea"/>
                        </a:rPr>
                        <a:t>注重细节；遵守时间；尽快切入主题</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l"/>
                      </a:pPr>
                      <a:r>
                        <a:rPr lang="zh-CN" altLang="en-US" sz="1050">
                          <a:solidFill>
                            <a:schemeClr val="accent1"/>
                          </a:solidFill>
                          <a:latin typeface="+mn-ea"/>
                          <a:ea typeface="+mn-ea"/>
                        </a:rPr>
                        <a:t>要一边说一边拿纸和笔在记录，像他一样认真一丝不苟 </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l"/>
                      </a:pPr>
                      <a:r>
                        <a:rPr lang="zh-CN" altLang="en-US" sz="1050">
                          <a:solidFill>
                            <a:schemeClr val="accent1"/>
                          </a:solidFill>
                          <a:latin typeface="+mn-ea"/>
                          <a:ea typeface="+mn-ea"/>
                        </a:rPr>
                        <a:t>不要有太多和他眼神的交流，更避免有太多身体接触，</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l"/>
                      </a:pPr>
                      <a:r>
                        <a:rPr lang="zh-CN" altLang="en-US" sz="1050">
                          <a:solidFill>
                            <a:schemeClr val="accent1"/>
                          </a:solidFill>
                          <a:latin typeface="+mn-ea"/>
                          <a:ea typeface="+mn-ea"/>
                        </a:rPr>
                        <a:t>多用准确的专业术语，这是他需求的</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l"/>
                      </a:pPr>
                      <a:r>
                        <a:rPr lang="zh-CN" altLang="en-US" sz="1050">
                          <a:solidFill>
                            <a:schemeClr val="accent1"/>
                          </a:solidFill>
                          <a:latin typeface="+mn-ea"/>
                          <a:ea typeface="+mn-ea"/>
                        </a:rPr>
                        <a:t>多列举一些具体的数据，多做计划，使用图表</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r>
              <a:tr h="873100">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b="1">
                          <a:solidFill>
                            <a:schemeClr val="accent1"/>
                          </a:solidFill>
                          <a:latin typeface="+mn-ea"/>
                          <a:ea typeface="+mn-ea"/>
                        </a:rPr>
                        <a:t>和蔼型</a:t>
                      </a:r>
                      <a:endParaRPr lang="zh-CN" altLang="en-US" sz="1050" b="1">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这类人的感情流露很多，喜怒哀乐都会流露出来，他总是微笑着去看着你，但是他说话很慢，表达也很慢</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合作、面部表情和蔼可亲、友好、频繁的目光接触、赞同、说话慢条斯理、耐心、声音轻柔、抑扬顿挫、轻松、使用鼓励性的语言、办公室里有家人照片</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342900" lvl="0" indent="-342900">
                        <a:lnSpc>
                          <a:spcPct val="100000"/>
                        </a:lnSpc>
                        <a:spcBef>
                          <a:spcPct val="0"/>
                        </a:spcBef>
                        <a:buFont typeface="Wingdings" panose="05000000000000000000" pitchFamily="2" charset="2"/>
                        <a:buChar char="n"/>
                      </a:pPr>
                      <a:r>
                        <a:rPr lang="zh-CN" altLang="en-US" sz="1050">
                          <a:solidFill>
                            <a:schemeClr val="accent1"/>
                          </a:solidFill>
                          <a:latin typeface="+mn-ea"/>
                          <a:ea typeface="+mn-ea"/>
                        </a:rPr>
                        <a:t>首先要建立好关系</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n"/>
                      </a:pPr>
                      <a:r>
                        <a:rPr lang="zh-CN" altLang="en-US" sz="1050">
                          <a:solidFill>
                            <a:schemeClr val="accent1"/>
                          </a:solidFill>
                          <a:latin typeface="+mn-ea"/>
                          <a:ea typeface="+mn-ea"/>
                        </a:rPr>
                        <a:t>要对和蔼型人的办公室照片千万不要视而不见，一定要对照片上的人物进行赞赏。</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n"/>
                      </a:pPr>
                      <a:r>
                        <a:rPr lang="zh-CN" altLang="en-US" sz="1050">
                          <a:solidFill>
                            <a:schemeClr val="accent1"/>
                          </a:solidFill>
                          <a:latin typeface="+mn-ea"/>
                          <a:ea typeface="+mn-ea"/>
                        </a:rPr>
                        <a:t>一定要注意始终保持微笑的姿态</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n"/>
                      </a:pPr>
                      <a:r>
                        <a:rPr lang="zh-CN" altLang="en-US" sz="1050">
                          <a:solidFill>
                            <a:schemeClr val="accent1"/>
                          </a:solidFill>
                          <a:latin typeface="+mn-ea"/>
                          <a:ea typeface="+mn-ea"/>
                        </a:rPr>
                        <a:t>说话要比较慢，要注意抑扬顿挫，不要给他压力，要鼓励他，去征求他的意见。</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n"/>
                      </a:pPr>
                      <a:r>
                        <a:rPr lang="zh-CN" altLang="en-US" sz="1050">
                          <a:solidFill>
                            <a:schemeClr val="accent1"/>
                          </a:solidFill>
                          <a:latin typeface="+mn-ea"/>
                          <a:ea typeface="+mn-ea"/>
                        </a:rPr>
                        <a:t>时常注意同他要有频繁的目光接触。 每次时间不长，但是不要盯着他</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r>
              <a:tr h="1012866">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b="1">
                          <a:solidFill>
                            <a:schemeClr val="accent1"/>
                          </a:solidFill>
                          <a:latin typeface="+mn-ea"/>
                          <a:ea typeface="+mn-ea"/>
                        </a:rPr>
                        <a:t>表达型</a:t>
                      </a:r>
                      <a:endParaRPr lang="zh-CN" altLang="en-US" sz="1050" b="1">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这类人感情外露，做事果断、直接、热情、有幽默感、活跃，在说话过程中，往往会借助一些动作来表达他的意思，有时有些夸张</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外向、合群、直率友好、活泼、热情、快速的动作和手势、不注重细节、生动活泼、抑扬顿挫的语调、令人信服、有说服力的语言、幽默、陈列有说服力的物品</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342900" lvl="0" indent="-342900">
                        <a:lnSpc>
                          <a:spcPct val="100000"/>
                        </a:lnSpc>
                        <a:spcBef>
                          <a:spcPct val="0"/>
                        </a:spcBef>
                        <a:buFont typeface="Wingdings" panose="05000000000000000000" pitchFamily="2" charset="2"/>
                        <a:buChar char="u"/>
                      </a:pPr>
                      <a:r>
                        <a:rPr lang="zh-CN" altLang="en-US" sz="1050">
                          <a:solidFill>
                            <a:schemeClr val="accent1"/>
                          </a:solidFill>
                          <a:latin typeface="+mn-ea"/>
                          <a:ea typeface="+mn-ea"/>
                        </a:rPr>
                        <a:t>声音一定相应的要洪亮</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u"/>
                      </a:pPr>
                      <a:r>
                        <a:rPr lang="zh-CN" altLang="en-US" sz="1050">
                          <a:solidFill>
                            <a:schemeClr val="accent1"/>
                          </a:solidFill>
                          <a:latin typeface="+mn-ea"/>
                          <a:ea typeface="+mn-ea"/>
                        </a:rPr>
                        <a:t>要有一些动作和手势，眼神一定要看着他的动作</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u"/>
                      </a:pPr>
                      <a:r>
                        <a:rPr lang="zh-CN" altLang="en-US" sz="1050">
                          <a:solidFill>
                            <a:schemeClr val="accent1"/>
                          </a:solidFill>
                          <a:latin typeface="+mn-ea"/>
                          <a:ea typeface="+mn-ea"/>
                        </a:rPr>
                        <a:t>多从宏观的角度去说一说：“你看这件事总体上怎么样”、“最后怎么样”</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u"/>
                      </a:pPr>
                      <a:r>
                        <a:rPr lang="zh-CN" altLang="en-US" sz="1050">
                          <a:solidFill>
                            <a:schemeClr val="accent1"/>
                          </a:solidFill>
                          <a:latin typeface="+mn-ea"/>
                          <a:ea typeface="+mn-ea"/>
                        </a:rPr>
                        <a:t>说话要非常直接</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u"/>
                      </a:pPr>
                      <a:r>
                        <a:rPr lang="zh-CN" altLang="en-US" sz="1050">
                          <a:solidFill>
                            <a:schemeClr val="accent1"/>
                          </a:solidFill>
                          <a:latin typeface="+mn-ea"/>
                          <a:ea typeface="+mn-ea"/>
                        </a:rPr>
                        <a:t>达成协议以后，最好与之进行一个书面的确认，这样可以提醒他</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r>
              <a:tr h="1763658">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b="1">
                          <a:solidFill>
                            <a:schemeClr val="accent1"/>
                          </a:solidFill>
                          <a:latin typeface="+mn-ea"/>
                          <a:ea typeface="+mn-ea"/>
                        </a:rPr>
                        <a:t>支配型</a:t>
                      </a:r>
                      <a:endParaRPr lang="zh-CN" altLang="en-US" sz="1050" b="1">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这类人感情不外露，但是做事非常果断，喜欢指挥人，下命令</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0" lvl="0" indent="0">
                        <a:lnSpc>
                          <a:spcPct val="100000"/>
                        </a:lnSpc>
                        <a:spcBef>
                          <a:spcPct val="0"/>
                        </a:spcBef>
                        <a:buNone/>
                      </a:pPr>
                      <a:r>
                        <a:rPr lang="zh-CN" altLang="en-US" sz="1050">
                          <a:solidFill>
                            <a:schemeClr val="accent1"/>
                          </a:solidFill>
                          <a:latin typeface="+mn-ea"/>
                          <a:ea typeface="+mn-ea"/>
                        </a:rPr>
                        <a:t>果断、有作为、指挥人、强调效率、独立、有目光接触、有能力、说话快且有说服力、热情、语言直接、有目的性、面部表情比较少、使用日历、情感不外露、计划、审慎的</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c>
                  <a:txBody>
                    <a:bodyPr/>
                    <a:lstStyle>
                      <a:lvl1pPr marL="342900" lvl="0" indent="-342900" algn="l" defTabSz="914400" eaLnBrk="1" fontAlgn="base" latinLnBrk="0" hangingPunct="1">
                        <a:lnSpc>
                          <a:spcPct val="150000"/>
                        </a:lnSpc>
                        <a:spcBef>
                          <a:spcPct val="20000"/>
                        </a:spcBef>
                        <a:spcAft>
                          <a:spcPct val="0"/>
                        </a:spcAft>
                        <a:buChar char="•"/>
                        <a:defRPr sz="24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eaLnBrk="1" fontAlgn="base" latinLnBrk="0" hangingPunct="1">
                        <a:lnSpc>
                          <a:spcPct val="15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5pPr>
                    </a:lstStyle>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可以问一些封闭式的问题，他会觉得效率会非常高</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要讲究实际情况，有具体的依据和大量创新的思想</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回答一定要非常的准确</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直接告诉他你的目的，要节约时间</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说话的时候声音要洪亮，充满了信心，语速一定要比较快。</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要有计划，并且最终要落到一个结果上，他看重的是结果</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不要流露太多感情，要直奔结果，从结果而不要从感情的方向去说</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要有强烈的目光接触，目光的接触是一种信心的表现</a:t>
                      </a:r>
                      <a:endParaRPr lang="zh-CN" altLang="en-US" sz="1050">
                        <a:solidFill>
                          <a:schemeClr val="accent1"/>
                        </a:solidFill>
                        <a:latin typeface="+mn-ea"/>
                        <a:ea typeface="+mn-ea"/>
                      </a:endParaRPr>
                    </a:p>
                    <a:p>
                      <a:pPr marL="342900" lvl="0" indent="-342900">
                        <a:lnSpc>
                          <a:spcPct val="100000"/>
                        </a:lnSpc>
                        <a:spcBef>
                          <a:spcPct val="0"/>
                        </a:spcBef>
                        <a:buFont typeface="Wingdings" panose="05000000000000000000" pitchFamily="2" charset="2"/>
                        <a:buChar char="p"/>
                      </a:pPr>
                      <a:r>
                        <a:rPr lang="zh-CN" altLang="en-US" sz="1050">
                          <a:solidFill>
                            <a:schemeClr val="accent1"/>
                          </a:solidFill>
                          <a:latin typeface="+mn-ea"/>
                          <a:ea typeface="+mn-ea"/>
                        </a:rPr>
                        <a:t>同支配型的人沟通的时候，身体一定要略微前倾</a:t>
                      </a:r>
                      <a:endParaRPr lang="zh-CN" altLang="en-US" sz="1050">
                        <a:solidFill>
                          <a:schemeClr val="accent1"/>
                        </a:solidFill>
                        <a:latin typeface="+mn-ea"/>
                        <a:ea typeface="+mn-ea"/>
                      </a:endParaRPr>
                    </a:p>
                  </a:txBody>
                  <a:tcPr marT="45725" marB="45725"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23" name="矩形 22"/>
          <p:cNvSpPr/>
          <p:nvPr/>
        </p:nvSpPr>
        <p:spPr>
          <a:xfrm>
            <a:off x="1983295" y="1009018"/>
            <a:ext cx="8002468" cy="369332"/>
          </a:xfrm>
          <a:prstGeom prst="rect">
            <a:avLst/>
          </a:prstGeom>
        </p:spPr>
        <p:txBody>
          <a:bodyPr wrap="square">
            <a:spAutoFit/>
          </a:bodyPr>
          <a:lstStyle/>
          <a:p>
            <a:pPr algn="ctr"/>
            <a:r>
              <a:rPr lang="zh-CN" altLang="en-US">
                <a:solidFill>
                  <a:srgbClr val="494848"/>
                </a:solidFill>
                <a:latin typeface="微软雅黑 Light" panose="020B0502040204020203" pitchFamily="34" charset="-122"/>
                <a:ea typeface="微软雅黑 Light" panose="020B0502040204020203" pitchFamily="34" charset="-122"/>
                <a:cs typeface="+mn-ea"/>
              </a:rPr>
              <a:t>根据服务对象的不同风格，可以采取对应的沟通技巧</a:t>
            </a:r>
            <a:endParaRPr lang="zh-CN" altLang="en-US">
              <a:solidFill>
                <a:srgbClr val="494848"/>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3121">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706" y="4943"/>
            <a:ext cx="12193057" cy="3596952"/>
          </a:xfrm>
          <a:prstGeom prst="rect">
            <a:avLst/>
          </a:prstGeom>
        </p:spPr>
      </p:pic>
      <p:sp>
        <p:nvSpPr>
          <p:cNvPr id="20" name="矩形 19"/>
          <p:cNvSpPr/>
          <p:nvPr/>
        </p:nvSpPr>
        <p:spPr bwMode="auto">
          <a:xfrm>
            <a:off x="1674677" y="1916832"/>
            <a:ext cx="8925144" cy="3672408"/>
          </a:xfrm>
          <a:prstGeom prst="rect">
            <a:avLst/>
          </a:prstGeom>
          <a:solidFill>
            <a:schemeClr val="bg1"/>
          </a:solidFill>
          <a:ln w="7938"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5D7F"/>
              </a:solidFill>
              <a:effectLst/>
              <a:uLnTx/>
              <a:uFillTx/>
              <a:latin typeface="Arial" panose="020B0604020202020204" pitchFamily="34" charset="0"/>
              <a:ea typeface="宋体" panose="02010600030101010101" pitchFamily="2" charset="-122"/>
              <a:cs typeface="+mn-cs"/>
            </a:endParaRPr>
          </a:p>
        </p:txBody>
      </p:sp>
      <p:sp>
        <p:nvSpPr>
          <p:cNvPr id="21" name="文本框 19"/>
          <p:cNvSpPr txBox="1">
            <a:spLocks noChangeArrowheads="1"/>
          </p:cNvSpPr>
          <p:nvPr>
            <p:custDataLst>
              <p:tags r:id="rId2"/>
            </p:custDataLst>
          </p:nvPr>
        </p:nvSpPr>
        <p:spPr bwMode="auto">
          <a:xfrm>
            <a:off x="4460103" y="2711134"/>
            <a:ext cx="5525040" cy="71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4800">
                <a:solidFill>
                  <a:srgbClr val="FFFFFF"/>
                </a:solidFill>
                <a:latin typeface="微软雅黑" panose="020B0503020204020204" pitchFamily="34" charset="-122"/>
                <a:ea typeface="微软雅黑" panose="020B0503020204020204" pitchFamily="34" charset="-122"/>
              </a:rPr>
              <a:t>工作效率提升技巧</a:t>
            </a:r>
            <a:endParaRPr lang="zh-CN" altLang="en-US" sz="480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2949525" y="2748143"/>
            <a:ext cx="922047"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1" i="0" u="none" strike="noStrike" kern="1200" cap="none" spc="0" normalizeH="0" baseline="0" noProof="0">
                <a:ln>
                  <a:noFill/>
                </a:ln>
                <a:solidFill>
                  <a:srgbClr val="FFFFFF"/>
                </a:solidFill>
                <a:effectLst/>
                <a:uLnTx/>
                <a:uFillTx/>
                <a:latin typeface="Impact" panose="020B0806030902050204" pitchFamily="34" charset="0"/>
                <a:ea typeface="微软雅黑 Light" panose="020B0502040204020203" pitchFamily="34" charset="-122"/>
                <a:cs typeface="+mn-cs"/>
              </a:rPr>
              <a:t>4</a:t>
            </a:r>
            <a:endParaRPr kumimoji="0" lang="zh-CN" altLang="en-US" sz="11500" b="1" i="0" u="none" strike="noStrike" kern="1200" cap="none" spc="0" normalizeH="0" baseline="0" noProof="0" dirty="0">
              <a:ln>
                <a:noFill/>
              </a:ln>
              <a:solidFill>
                <a:srgbClr val="FFFFFF"/>
              </a:solidFill>
              <a:effectLst/>
              <a:uLnTx/>
              <a:uFillTx/>
              <a:latin typeface="Impact" panose="020B0806030902050204" pitchFamily="34" charset="0"/>
              <a:ea typeface="微软雅黑 Light" panose="020B0502040204020203" pitchFamily="34" charset="-122"/>
              <a:cs typeface="+mn-cs"/>
            </a:endParaRPr>
          </a:p>
        </p:txBody>
      </p:sp>
      <p:sp>
        <p:nvSpPr>
          <p:cNvPr id="23" name="Freeform 21"/>
          <p:cNvSpPr>
            <a:spLocks noEditPoints="1"/>
          </p:cNvSpPr>
          <p:nvPr/>
        </p:nvSpPr>
        <p:spPr bwMode="auto">
          <a:xfrm>
            <a:off x="4524499" y="359408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4" name="Freeform 21"/>
          <p:cNvSpPr>
            <a:spLocks noEditPoints="1"/>
          </p:cNvSpPr>
          <p:nvPr/>
        </p:nvSpPr>
        <p:spPr bwMode="auto">
          <a:xfrm>
            <a:off x="7243519" y="359408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5" name="Freeform 21"/>
          <p:cNvSpPr>
            <a:spLocks noEditPoints="1"/>
          </p:cNvSpPr>
          <p:nvPr/>
        </p:nvSpPr>
        <p:spPr bwMode="auto">
          <a:xfrm>
            <a:off x="4524499" y="39937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6" name="Freeform 21"/>
          <p:cNvSpPr>
            <a:spLocks noEditPoints="1"/>
          </p:cNvSpPr>
          <p:nvPr/>
        </p:nvSpPr>
        <p:spPr bwMode="auto">
          <a:xfrm>
            <a:off x="7243474" y="3993765"/>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27" name="TextBox 9"/>
          <p:cNvSpPr txBox="1"/>
          <p:nvPr/>
        </p:nvSpPr>
        <p:spPr>
          <a:xfrm>
            <a:off x="4744017" y="3519833"/>
            <a:ext cx="2259981"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时间管理基本理念</a:t>
            </a:r>
            <a:endParaRPr lang="zh-CN" altLang="en-US" sz="1600">
              <a:solidFill>
                <a:srgbClr val="FFFFFF"/>
              </a:solidFill>
            </a:endParaRPr>
          </a:p>
        </p:txBody>
      </p:sp>
      <p:sp>
        <p:nvSpPr>
          <p:cNvPr id="28" name="TextBox 10"/>
          <p:cNvSpPr txBox="1"/>
          <p:nvPr/>
        </p:nvSpPr>
        <p:spPr>
          <a:xfrm>
            <a:off x="4744016" y="3929399"/>
            <a:ext cx="2434477"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二八定律（帕累托法则）</a:t>
            </a:r>
            <a:endParaRPr lang="zh-CN" altLang="en-US" sz="1600">
              <a:solidFill>
                <a:srgbClr val="FFFFFF"/>
              </a:solidFill>
            </a:endParaRPr>
          </a:p>
        </p:txBody>
      </p:sp>
      <p:sp>
        <p:nvSpPr>
          <p:cNvPr id="29" name="TextBox 13"/>
          <p:cNvSpPr txBox="1"/>
          <p:nvPr/>
        </p:nvSpPr>
        <p:spPr>
          <a:xfrm>
            <a:off x="7438791" y="3519833"/>
            <a:ext cx="225998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en-US" altLang="zh-CN" sz="1600">
                <a:solidFill>
                  <a:srgbClr val="FFFFFF"/>
                </a:solidFill>
              </a:rPr>
              <a:t>SMART</a:t>
            </a:r>
            <a:r>
              <a:rPr lang="zh-CN" altLang="en-US" sz="1600">
                <a:solidFill>
                  <a:srgbClr val="FFFFFF"/>
                </a:solidFill>
              </a:rPr>
              <a:t>原则</a:t>
            </a:r>
            <a:endParaRPr lang="zh-CN" altLang="en-US" sz="1600">
              <a:solidFill>
                <a:srgbClr val="FFFFFF"/>
              </a:solidFill>
            </a:endParaRPr>
          </a:p>
        </p:txBody>
      </p:sp>
      <p:sp>
        <p:nvSpPr>
          <p:cNvPr id="30" name="TextBox 14"/>
          <p:cNvSpPr txBox="1"/>
          <p:nvPr/>
        </p:nvSpPr>
        <p:spPr>
          <a:xfrm>
            <a:off x="7438791" y="3929399"/>
            <a:ext cx="20911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zh-CN" altLang="en-US" sz="1600">
                <a:solidFill>
                  <a:srgbClr val="FFFFFF"/>
                </a:solidFill>
              </a:rPr>
              <a:t>四象限原则</a:t>
            </a:r>
            <a:endParaRPr lang="zh-CN" altLang="en-US" sz="1600">
              <a:solidFill>
                <a:srgbClr val="FFFFFF"/>
              </a:solidFill>
            </a:endParaRPr>
          </a:p>
        </p:txBody>
      </p:sp>
      <p:cxnSp>
        <p:nvCxnSpPr>
          <p:cNvPr id="35" name="直接连接符 34"/>
          <p:cNvCxnSpPr/>
          <p:nvPr/>
        </p:nvCxnSpPr>
        <p:spPr bwMode="auto">
          <a:xfrm>
            <a:off x="4098994" y="2591732"/>
            <a:ext cx="0" cy="2112616"/>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Box 9"/>
          <p:cNvSpPr txBox="1"/>
          <p:nvPr/>
        </p:nvSpPr>
        <p:spPr>
          <a:xfrm>
            <a:off x="1861029" y="3764314"/>
            <a:ext cx="1032637" cy="461665"/>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rPr>
              <a:t>PART</a:t>
            </a:r>
            <a:endParaRPr kumimoji="0" lang="zh-CN" altLang="en-US" sz="24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48" name="Freeform 21"/>
          <p:cNvSpPr>
            <a:spLocks noEditPoints="1"/>
          </p:cNvSpPr>
          <p:nvPr/>
        </p:nvSpPr>
        <p:spPr bwMode="auto">
          <a:xfrm>
            <a:off x="4524499" y="4365904"/>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49" name="Freeform 21"/>
          <p:cNvSpPr>
            <a:spLocks noEditPoints="1"/>
          </p:cNvSpPr>
          <p:nvPr/>
        </p:nvSpPr>
        <p:spPr bwMode="auto">
          <a:xfrm>
            <a:off x="7243474" y="4365904"/>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solidFill>
          <a:ln>
            <a:noFill/>
          </a:ln>
        </p:spPr>
        <p:txBody>
          <a:bodyPr vert="horz" wrap="square" lIns="91428" tIns="45714" rIns="91428" bIns="45714"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50" name="TextBox 10"/>
          <p:cNvSpPr txBox="1"/>
          <p:nvPr/>
        </p:nvSpPr>
        <p:spPr>
          <a:xfrm>
            <a:off x="4744016" y="4301538"/>
            <a:ext cx="2434477"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en-US" altLang="zh-CN" sz="1600">
                <a:solidFill>
                  <a:srgbClr val="FFFFFF"/>
                </a:solidFill>
              </a:rPr>
              <a:t>ABC</a:t>
            </a:r>
            <a:r>
              <a:rPr lang="zh-CN" altLang="en-US" sz="1600">
                <a:solidFill>
                  <a:srgbClr val="FFFFFF"/>
                </a:solidFill>
              </a:rPr>
              <a:t>分类法</a:t>
            </a:r>
            <a:endParaRPr lang="zh-CN" altLang="en-US" sz="1600">
              <a:solidFill>
                <a:srgbClr val="FFFFFF"/>
              </a:solidFill>
            </a:endParaRPr>
          </a:p>
        </p:txBody>
      </p:sp>
      <p:sp>
        <p:nvSpPr>
          <p:cNvPr id="51" name="TextBox 14"/>
          <p:cNvSpPr txBox="1"/>
          <p:nvPr/>
        </p:nvSpPr>
        <p:spPr>
          <a:xfrm>
            <a:off x="7438791" y="4301538"/>
            <a:ext cx="2091125"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pPr lvl="0"/>
            <a:r>
              <a:rPr lang="en-US" altLang="zh-CN" sz="1600">
                <a:solidFill>
                  <a:srgbClr val="FFFFFF"/>
                </a:solidFill>
              </a:rPr>
              <a:t>5W2H</a:t>
            </a:r>
            <a:r>
              <a:rPr lang="zh-CN" altLang="en-US" sz="1600">
                <a:solidFill>
                  <a:srgbClr val="FFFFFF"/>
                </a:solidFill>
              </a:rPr>
              <a:t>分析法</a:t>
            </a:r>
            <a:endParaRPr lang="zh-CN" altLang="en-US" sz="1600">
              <a:solidFill>
                <a:srgbClr val="FFFFFF"/>
              </a:solidFill>
            </a:endParaRPr>
          </a:p>
        </p:txBody>
      </p:sp>
    </p:spTree>
  </p:cSld>
  <p:clrMapOvr>
    <a:masterClrMapping/>
  </p:clrMapOvr>
  <p:transition spd="slow" advTm="6803">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5.1 </a:t>
            </a:r>
            <a:r>
              <a:rPr lang="zh-CN" altLang="en-US" sz="2200">
                <a:solidFill>
                  <a:schemeClr val="accent1"/>
                </a:solidFill>
                <a:ea typeface="微软雅黑" panose="020B0503020204020204" pitchFamily="34" charset="-122"/>
                <a:cs typeface="+mn-ea"/>
                <a:sym typeface="Arial" panose="020B0604020202020204" pitchFamily="34" charset="0"/>
              </a:rPr>
              <a:t>时间管理基本理念</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pic>
        <p:nvPicPr>
          <p:cNvPr id="25" name="图片 24"/>
          <p:cNvPicPr>
            <a:picLocks noChangeAspect="1"/>
          </p:cNvPicPr>
          <p:nvPr/>
        </p:nvPicPr>
        <p:blipFill rotWithShape="1">
          <a:blip r:embed="rId1">
            <a:extLst>
              <a:ext uri="{BEBA8EAE-BF5A-486C-A8C5-ECC9F3942E4B}">
                <a14:imgProps xmlns:a14="http://schemas.microsoft.com/office/drawing/2010/main">
                  <a14:imgLayer r:embed="rId2">
                    <a14:imgEffect>
                      <a14:backgroundRemoval t="1158" b="99743" l="582" r="99224">
                        <a14:foregroundMark x1="55383" y1="22394" x2="58972" y2="24968"/>
                        <a14:foregroundMark x1="54413" y1="24839" x2="54607" y2="28314"/>
                        <a14:foregroundMark x1="53637" y1="26898" x2="54801" y2="26898"/>
                        <a14:foregroundMark x1="27061" y1="77091" x2="24733" y2="86615"/>
                        <a14:foregroundMark x1="22211" y1="89704" x2="19108" y2="93436"/>
                        <a14:foregroundMark x1="28710" y1="79279" x2="29680" y2="80309"/>
                        <a14:foregroundMark x1="24054" y1="84299" x2="16974" y2="91248"/>
                        <a14:foregroundMark x1="34336" y1="14028" x2="33754" y2="15959"/>
                        <a14:foregroundMark x1="32105" y1="5920" x2="34821" y2="5663"/>
                        <a14:foregroundMark x1="32008" y1="6049" x2="31426" y2="10296"/>
                        <a14:foregroundMark x1="88167" y1="53024" x2="89331" y2="56757"/>
                        <a14:foregroundMark x1="10378" y1="30373" x2="10281" y2="32175"/>
                        <a14:backgroundMark x1="55383" y1="24453" x2="56450" y2="25225"/>
                        <a14:backgroundMark x1="58390" y1="61004" x2="58778" y2="63449"/>
                      </a14:backgroundRemoval>
                    </a14:imgEffect>
                  </a14:imgLayer>
                </a14:imgProps>
              </a:ext>
            </a:extLst>
          </a:blip>
          <a:srcRect l="8635" r="7894"/>
          <a:stretch>
            <a:fillRect/>
          </a:stretch>
        </p:blipFill>
        <p:spPr>
          <a:xfrm>
            <a:off x="6515928" y="1572126"/>
            <a:ext cx="5854511" cy="5285874"/>
          </a:xfrm>
          <a:prstGeom prst="rect">
            <a:avLst/>
          </a:prstGeom>
        </p:spPr>
      </p:pic>
      <p:sp>
        <p:nvSpPr>
          <p:cNvPr id="26" name="矩形 25"/>
          <p:cNvSpPr/>
          <p:nvPr/>
        </p:nvSpPr>
        <p:spPr>
          <a:xfrm>
            <a:off x="1121819" y="1823812"/>
            <a:ext cx="5295041" cy="707886"/>
          </a:xfrm>
          <a:prstGeom prst="rect">
            <a:avLst/>
          </a:prstGeom>
        </p:spPr>
        <p:txBody>
          <a:bodyPr wrap="square">
            <a:spAutoFit/>
          </a:bodyPr>
          <a:lstStyle/>
          <a:p>
            <a:pPr algn="just"/>
            <a:r>
              <a:rPr lang="en-US" altLang="zh-CN" sz="2000" b="1">
                <a:solidFill>
                  <a:schemeClr val="accent1"/>
                </a:solidFill>
                <a:latin typeface="微软雅黑 Light" panose="020B0502040204020203" pitchFamily="34" charset="-122"/>
                <a:ea typeface="微软雅黑 Light" panose="020B0502040204020203" pitchFamily="34" charset="-122"/>
                <a:cs typeface="+mn-ea"/>
              </a:rPr>
              <a:t>“</a:t>
            </a:r>
            <a:r>
              <a:rPr lang="zh-CN" altLang="en-US" sz="2000" b="1">
                <a:solidFill>
                  <a:schemeClr val="accent1"/>
                </a:solidFill>
                <a:latin typeface="微软雅黑 Light" panose="020B0502040204020203" pitchFamily="34" charset="-122"/>
                <a:ea typeface="微软雅黑 Light" panose="020B0502040204020203" pitchFamily="34" charset="-122"/>
                <a:cs typeface="+mn-ea"/>
              </a:rPr>
              <a:t>时间管理”探索的是如何减少时间浪费，以便有效地完成既定目标。</a:t>
            </a:r>
            <a:endParaRPr lang="zh-CN" altLang="en-US" sz="2000" b="1">
              <a:solidFill>
                <a:schemeClr val="accent1"/>
              </a:solidFill>
              <a:latin typeface="微软雅黑 Light" panose="020B0502040204020203" pitchFamily="34" charset="-122"/>
              <a:ea typeface="微软雅黑 Light" panose="020B0502040204020203" pitchFamily="34" charset="-122"/>
              <a:cs typeface="+mn-ea"/>
            </a:endParaRPr>
          </a:p>
        </p:txBody>
      </p:sp>
      <p:sp>
        <p:nvSpPr>
          <p:cNvPr id="27" name="矩形 26"/>
          <p:cNvSpPr/>
          <p:nvPr/>
        </p:nvSpPr>
        <p:spPr>
          <a:xfrm>
            <a:off x="1237389" y="4972120"/>
            <a:ext cx="5179471" cy="923330"/>
          </a:xfrm>
          <a:prstGeom prst="rect">
            <a:avLst/>
          </a:prstGeom>
        </p:spPr>
        <p:txBody>
          <a:bodyPr wrap="square">
            <a:spAutoFit/>
          </a:bodyPr>
          <a:lstStyle/>
          <a:p>
            <a:pPr algn="just"/>
            <a:r>
              <a:rPr lang="zh-CN" altLang="en-US">
                <a:solidFill>
                  <a:schemeClr val="accent1"/>
                </a:solidFill>
                <a:latin typeface="微软雅黑 Light" panose="020B0502040204020203" pitchFamily="34" charset="-122"/>
                <a:ea typeface="微软雅黑 Light" panose="020B0502040204020203" pitchFamily="34" charset="-122"/>
                <a:cs typeface="+mn-ea"/>
              </a:rPr>
              <a:t>时间管理不是在单位时间做更多的工作，而是要分清事务的轻重缓急，通过计划统筹而相对合理利用和节约时间。</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
        <p:nvSpPr>
          <p:cNvPr id="28" name="矩形 27"/>
          <p:cNvSpPr/>
          <p:nvPr/>
        </p:nvSpPr>
        <p:spPr>
          <a:xfrm>
            <a:off x="1237389" y="2703574"/>
            <a:ext cx="1372492" cy="39309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a:solidFill>
                  <a:schemeClr val="accent2"/>
                </a:solidFill>
                <a:latin typeface="+mj-ea"/>
                <a:ea typeface="+mj-ea"/>
              </a:rPr>
              <a:t>概念一</a:t>
            </a:r>
            <a:endParaRPr lang="zh-CN" altLang="en-US" sz="2000">
              <a:solidFill>
                <a:schemeClr val="accent2"/>
              </a:solidFill>
              <a:latin typeface="+mj-ea"/>
              <a:ea typeface="+mj-ea"/>
            </a:endParaRPr>
          </a:p>
        </p:txBody>
      </p:sp>
      <p:sp>
        <p:nvSpPr>
          <p:cNvPr id="29" name="矩形 28"/>
          <p:cNvSpPr/>
          <p:nvPr/>
        </p:nvSpPr>
        <p:spPr>
          <a:xfrm>
            <a:off x="1237389" y="3132810"/>
            <a:ext cx="5179471" cy="923330"/>
          </a:xfrm>
          <a:prstGeom prst="rect">
            <a:avLst/>
          </a:prstGeom>
        </p:spPr>
        <p:txBody>
          <a:bodyPr wrap="square">
            <a:spAutoFit/>
          </a:bodyPr>
          <a:lstStyle/>
          <a:p>
            <a:pPr algn="just"/>
            <a:r>
              <a:rPr lang="zh-CN" altLang="en-US">
                <a:solidFill>
                  <a:schemeClr val="accent1"/>
                </a:solidFill>
                <a:latin typeface="微软雅黑 Light" panose="020B0502040204020203" pitchFamily="34" charset="-122"/>
                <a:ea typeface="微软雅黑 Light" panose="020B0502040204020203" pitchFamily="34" charset="-122"/>
                <a:cs typeface="+mn-ea"/>
              </a:rPr>
              <a:t>由于时间所具备的基本特性，所以时间管理的对象并不是时间本身，而是指面对时间而进行的“自管理者的管理”。</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
        <p:nvSpPr>
          <p:cNvPr id="50" name="矩形 49"/>
          <p:cNvSpPr/>
          <p:nvPr/>
        </p:nvSpPr>
        <p:spPr>
          <a:xfrm>
            <a:off x="1237389" y="4548416"/>
            <a:ext cx="1372492" cy="39309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000">
                <a:solidFill>
                  <a:schemeClr val="accent2"/>
                </a:solidFill>
                <a:latin typeface="+mj-ea"/>
                <a:ea typeface="+mj-ea"/>
              </a:rPr>
              <a:t>概念二</a:t>
            </a:r>
            <a:endParaRPr lang="zh-CN" altLang="en-US" sz="2000">
              <a:solidFill>
                <a:schemeClr val="accent2"/>
              </a:solidFill>
              <a:latin typeface="+mj-ea"/>
              <a:ea typeface="+mj-ea"/>
            </a:endParaRPr>
          </a:p>
        </p:txBody>
      </p:sp>
    </p:spTree>
  </p:cSld>
  <p:clrMapOvr>
    <a:masterClrMapping/>
  </p:clrMapOvr>
  <p:transition spd="slow" advTm="3881">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5.1 </a:t>
            </a:r>
            <a:r>
              <a:rPr lang="zh-CN" altLang="en-US" sz="2200">
                <a:solidFill>
                  <a:schemeClr val="accent1"/>
                </a:solidFill>
                <a:ea typeface="微软雅黑" panose="020B0503020204020204" pitchFamily="34" charset="-122"/>
                <a:cs typeface="+mn-ea"/>
                <a:sym typeface="Arial" panose="020B0604020202020204" pitchFamily="34" charset="0"/>
              </a:rPr>
              <a:t>时间管理基本理念</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pic>
        <p:nvPicPr>
          <p:cNvPr id="55" name="图片 54"/>
          <p:cNvPicPr>
            <a:picLocks noChangeAspect="1"/>
          </p:cNvPicPr>
          <p:nvPr/>
        </p:nvPicPr>
        <p:blipFill>
          <a:blip r:embed="rId1">
            <a:extLst>
              <a:ext uri="{BEBA8EAE-BF5A-486C-A8C5-ECC9F3942E4B}">
                <a14:imgProps xmlns:a14="http://schemas.microsoft.com/office/drawing/2010/main">
                  <a14:imgLayer r:embed="rId2">
                    <a14:imgEffect>
                      <a14:backgroundRemoval t="1439" b="99692" l="5220" r="98764">
                        <a14:foregroundMark x1="36264" y1="98458" x2="87225" y2="98253"/>
                      </a14:backgroundRemoval>
                    </a14:imgEffect>
                  </a14:imgLayer>
                </a14:imgProps>
              </a:ext>
            </a:extLst>
          </a:blip>
          <a:stretch>
            <a:fillRect/>
          </a:stretch>
        </p:blipFill>
        <p:spPr>
          <a:xfrm>
            <a:off x="94388" y="1111832"/>
            <a:ext cx="4299290" cy="5746167"/>
          </a:xfrm>
          <a:prstGeom prst="rect">
            <a:avLst/>
          </a:prstGeom>
        </p:spPr>
      </p:pic>
      <p:sp>
        <p:nvSpPr>
          <p:cNvPr id="56" name="对话气泡: 圆角矩形 55"/>
          <p:cNvSpPr/>
          <p:nvPr/>
        </p:nvSpPr>
        <p:spPr bwMode="auto">
          <a:xfrm>
            <a:off x="4344271" y="1044171"/>
            <a:ext cx="6676655" cy="3977008"/>
          </a:xfrm>
          <a:prstGeom prst="wedgeRoundRectCallout">
            <a:avLst>
              <a:gd name="adj1" fmla="val -67075"/>
              <a:gd name="adj2" fmla="val -13142"/>
              <a:gd name="adj3" fmla="val 16667"/>
            </a:avLst>
          </a:prstGeom>
          <a:solidFill>
            <a:schemeClr val="accent2"/>
          </a:solidFill>
          <a:ln w="9525" cap="flat" cmpd="sng" algn="ctr">
            <a:solidFill>
              <a:schemeClr val="accent2">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57" name="矩形 56"/>
          <p:cNvSpPr>
            <a:spLocks noChangeArrowheads="1"/>
          </p:cNvSpPr>
          <p:nvPr/>
        </p:nvSpPr>
        <p:spPr bwMode="auto">
          <a:xfrm>
            <a:off x="4703822" y="1938346"/>
            <a:ext cx="6076474" cy="286232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我希望在这一年过去以后得到什么？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除此以外，这一年中还有哪些事情需要我花费时间？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我必须做哪些事情？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这些事情必须在什么时候完成？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这一年中有哪几个关键的任务？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我将怎样根据这些关键任务分配安排时间？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预计有哪些事情会干扰今年计划的执行？</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今年的哪一段时期的时间最充裕？我准备怎样充分利用这段时间？ </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a:p>
            <a:pPr marL="285750" indent="-285750" algn="just">
              <a:buFont typeface="Wingdings" panose="05000000000000000000" pitchFamily="2" charset="2"/>
              <a:buChar char="l"/>
            </a:pPr>
            <a:r>
              <a:rPr lang="zh-CN" altLang="en-US" sz="1800">
                <a:solidFill>
                  <a:schemeClr val="accent1"/>
                </a:solidFill>
                <a:latin typeface="微软雅黑 Light" panose="020B0502040204020203" pitchFamily="34" charset="-122"/>
                <a:ea typeface="微软雅黑 Light" panose="020B0502040204020203" pitchFamily="34" charset="-122"/>
                <a:cs typeface="+mn-ea"/>
              </a:rPr>
              <a:t>今年的哪一段时期的时间最紧张？我准备怎样应对？</a:t>
            </a:r>
            <a:endParaRPr lang="zh-CN" altLang="en-US" sz="18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58" name="文本框 57"/>
          <p:cNvSpPr txBox="1">
            <a:spLocks noChangeArrowheads="1"/>
          </p:cNvSpPr>
          <p:nvPr/>
        </p:nvSpPr>
        <p:spPr bwMode="auto">
          <a:xfrm>
            <a:off x="4730229" y="1446305"/>
            <a:ext cx="1980029" cy="5232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lvl="0" algn="ctr">
              <a:defRPr sz="2800" b="0">
                <a:solidFill>
                  <a:srgbClr val="494848"/>
                </a:solidFill>
                <a:latin typeface="微软雅黑 Light" panose="020B0502040204020203" pitchFamily="34" charset="-122"/>
                <a:ea typeface="微软雅黑 Light" panose="020B0502040204020203" pitchFamily="34" charset="-122"/>
                <a:cs typeface="+mn-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dirty="0">
                <a:solidFill>
                  <a:schemeClr val="bg2"/>
                </a:solidFill>
              </a:rPr>
              <a:t>您想过吗？</a:t>
            </a:r>
            <a:endParaRPr lang="zh-CN" altLang="en-US" dirty="0">
              <a:solidFill>
                <a:schemeClr val="bg2"/>
              </a:solidFill>
            </a:endParaRPr>
          </a:p>
        </p:txBody>
      </p:sp>
    </p:spTree>
  </p:cSld>
  <p:clrMapOvr>
    <a:masterClrMapping/>
  </p:clrMapOvr>
  <mc:AlternateContent xmlns:mc="http://schemas.openxmlformats.org/markup-compatibility/2006">
    <mc:Choice xmlns:p14="http://schemas.microsoft.com/office/powerpoint/2010/main" Requires="p14">
      <p:transition p14:dur="0" advTm="2583"/>
    </mc:Choice>
    <mc:Fallback>
      <p:transition advTm="2583"/>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5.1 </a:t>
            </a:r>
            <a:r>
              <a:rPr lang="zh-CN" altLang="en-US" sz="2200">
                <a:solidFill>
                  <a:schemeClr val="accent1"/>
                </a:solidFill>
                <a:ea typeface="微软雅黑" panose="020B0503020204020204" pitchFamily="34" charset="-122"/>
                <a:cs typeface="+mn-ea"/>
                <a:sym typeface="Arial" panose="020B0604020202020204" pitchFamily="34" charset="0"/>
              </a:rPr>
              <a:t>时间管理基本理念</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六边形 21"/>
          <p:cNvSpPr/>
          <p:nvPr/>
        </p:nvSpPr>
        <p:spPr bwMode="auto">
          <a:xfrm>
            <a:off x="1848502" y="2004212"/>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3" name="六边形 22"/>
          <p:cNvSpPr/>
          <p:nvPr/>
        </p:nvSpPr>
        <p:spPr bwMode="auto">
          <a:xfrm>
            <a:off x="5120983" y="2004212"/>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4" name="六边形 23"/>
          <p:cNvSpPr/>
          <p:nvPr/>
        </p:nvSpPr>
        <p:spPr bwMode="auto">
          <a:xfrm>
            <a:off x="8482687" y="2004212"/>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5" name="六边形 24"/>
          <p:cNvSpPr/>
          <p:nvPr/>
        </p:nvSpPr>
        <p:spPr bwMode="auto">
          <a:xfrm>
            <a:off x="1848502" y="4185938"/>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6" name="六边形 25"/>
          <p:cNvSpPr/>
          <p:nvPr/>
        </p:nvSpPr>
        <p:spPr bwMode="auto">
          <a:xfrm>
            <a:off x="5120983" y="4185938"/>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7" name="六边形 26"/>
          <p:cNvSpPr/>
          <p:nvPr/>
        </p:nvSpPr>
        <p:spPr bwMode="auto">
          <a:xfrm>
            <a:off x="8482687" y="4185938"/>
            <a:ext cx="1920994" cy="1656029"/>
          </a:xfrm>
          <a:prstGeom prst="hexagon">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8" name="矩形 27"/>
          <p:cNvSpPr/>
          <p:nvPr/>
        </p:nvSpPr>
        <p:spPr>
          <a:xfrm>
            <a:off x="1503682" y="1171706"/>
            <a:ext cx="9277091" cy="400110"/>
          </a:xfrm>
          <a:prstGeom prst="rect">
            <a:avLst/>
          </a:prstGeom>
        </p:spPr>
        <p:txBody>
          <a:bodyPr wrap="square">
            <a:spAutoFit/>
          </a:bodyPr>
          <a:lstStyle/>
          <a:p>
            <a:pPr algn="ctr"/>
            <a:r>
              <a:rPr lang="zh-CN" altLang="en-US" sz="2000">
                <a:solidFill>
                  <a:srgbClr val="494848"/>
                </a:solidFill>
                <a:latin typeface="微软雅黑 Light" panose="020B0502040204020203" pitchFamily="34" charset="-122"/>
                <a:ea typeface="微软雅黑 Light" panose="020B0502040204020203" pitchFamily="34" charset="-122"/>
                <a:cs typeface="+mn-ea"/>
              </a:rPr>
              <a:t>时间管理有一些基本原则是可以遵循的，下面介绍几种常见的工作或管理方法：</a:t>
            </a:r>
            <a:endParaRPr lang="zh-CN" altLang="en-US" sz="2000">
              <a:solidFill>
                <a:srgbClr val="494848"/>
              </a:solidFill>
              <a:latin typeface="微软雅黑 Light" panose="020B0502040204020203" pitchFamily="34" charset="-122"/>
              <a:ea typeface="微软雅黑 Light" panose="020B0502040204020203" pitchFamily="34" charset="-122"/>
              <a:cs typeface="+mn-ea"/>
            </a:endParaRPr>
          </a:p>
        </p:txBody>
      </p:sp>
      <p:sp>
        <p:nvSpPr>
          <p:cNvPr id="29" name="矩形 28"/>
          <p:cNvSpPr/>
          <p:nvPr/>
        </p:nvSpPr>
        <p:spPr>
          <a:xfrm>
            <a:off x="2135420" y="2473898"/>
            <a:ext cx="1347157" cy="830997"/>
          </a:xfrm>
          <a:prstGeom prst="rect">
            <a:avLst/>
          </a:prstGeom>
        </p:spPr>
        <p:txBody>
          <a:bodyPr wrap="square">
            <a:spAutoFit/>
          </a:bodyPr>
          <a:lstStyle/>
          <a:p>
            <a:pPr algn="ctr"/>
            <a:r>
              <a:rPr lang="en-US" altLang="zh-CN" sz="2400" b="1">
                <a:solidFill>
                  <a:schemeClr val="accent2"/>
                </a:solidFill>
                <a:latin typeface="微软雅黑 Light" panose="020B0502040204020203" pitchFamily="34" charset="-122"/>
                <a:ea typeface="微软雅黑 Light" panose="020B0502040204020203" pitchFamily="34" charset="-122"/>
                <a:cs typeface="+mn-ea"/>
              </a:rPr>
              <a:t>SMART</a:t>
            </a:r>
            <a:r>
              <a:rPr lang="zh-CN" altLang="en-US" sz="2400" b="1">
                <a:solidFill>
                  <a:schemeClr val="accent2"/>
                </a:solidFill>
                <a:latin typeface="微软雅黑 Light" panose="020B0502040204020203" pitchFamily="34" charset="-122"/>
                <a:ea typeface="微软雅黑 Light" panose="020B0502040204020203" pitchFamily="34" charset="-122"/>
                <a:cs typeface="+mn-ea"/>
              </a:rPr>
              <a:t>原则</a:t>
            </a:r>
            <a:endParaRPr lang="zh-CN" altLang="en-US" sz="2400" b="1" dirty="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0" name="矩形 49"/>
          <p:cNvSpPr/>
          <p:nvPr/>
        </p:nvSpPr>
        <p:spPr>
          <a:xfrm>
            <a:off x="5374105" y="2473898"/>
            <a:ext cx="1536247" cy="646331"/>
          </a:xfrm>
          <a:prstGeom prst="rect">
            <a:avLst/>
          </a:prstGeom>
        </p:spPr>
        <p:txBody>
          <a:bodyPr wrap="square">
            <a:spAutoFit/>
          </a:bodyPr>
          <a:lstStyle/>
          <a:p>
            <a:pPr algn="ctr"/>
            <a:r>
              <a:rPr lang="zh-CN" altLang="en-US" sz="2000" b="1">
                <a:solidFill>
                  <a:schemeClr val="accent2"/>
                </a:solidFill>
                <a:latin typeface="微软雅黑 Light" panose="020B0502040204020203" pitchFamily="34" charset="-122"/>
                <a:ea typeface="微软雅黑 Light" panose="020B0502040204020203" pitchFamily="34" charset="-122"/>
                <a:cs typeface="+mn-ea"/>
              </a:rPr>
              <a:t>二八定律</a:t>
            </a:r>
            <a:r>
              <a:rPr lang="zh-CN" altLang="en-US" sz="1600" b="1">
                <a:solidFill>
                  <a:schemeClr val="accent2"/>
                </a:solidFill>
                <a:latin typeface="微软雅黑 Light" panose="020B0502040204020203" pitchFamily="34" charset="-122"/>
                <a:ea typeface="微软雅黑 Light" panose="020B0502040204020203" pitchFamily="34" charset="-122"/>
                <a:cs typeface="+mn-ea"/>
              </a:rPr>
              <a:t>（帕累托法则）</a:t>
            </a:r>
            <a:endParaRPr lang="zh-CN" altLang="en-US" sz="2000" b="1" dirty="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1" name="矩形 50"/>
          <p:cNvSpPr/>
          <p:nvPr/>
        </p:nvSpPr>
        <p:spPr>
          <a:xfrm>
            <a:off x="8687815" y="2532458"/>
            <a:ext cx="1614545" cy="646331"/>
          </a:xfrm>
          <a:prstGeom prst="rect">
            <a:avLst/>
          </a:prstGeom>
        </p:spPr>
        <p:txBody>
          <a:bodyPr wrap="square">
            <a:spAutoFit/>
          </a:bodyPr>
          <a:lstStyle/>
          <a:p>
            <a:pPr algn="ctr"/>
            <a:r>
              <a:rPr lang="zh-CN" altLang="en-US" sz="2000" b="1">
                <a:solidFill>
                  <a:schemeClr val="accent2"/>
                </a:solidFill>
                <a:latin typeface="微软雅黑 Light" panose="020B0502040204020203" pitchFamily="34" charset="-122"/>
                <a:ea typeface="微软雅黑 Light" panose="020B0502040204020203" pitchFamily="34" charset="-122"/>
                <a:cs typeface="+mn-ea"/>
              </a:rPr>
              <a:t>四象限原则</a:t>
            </a:r>
            <a:r>
              <a:rPr lang="zh-CN" altLang="en-US" sz="1600" b="1">
                <a:solidFill>
                  <a:schemeClr val="accent2"/>
                </a:solidFill>
                <a:latin typeface="微软雅黑 Light" panose="020B0502040204020203" pitchFamily="34" charset="-122"/>
                <a:ea typeface="微软雅黑 Light" panose="020B0502040204020203" pitchFamily="34" charset="-122"/>
                <a:cs typeface="+mn-ea"/>
              </a:rPr>
              <a:t>（时间管理矩阵）</a:t>
            </a:r>
            <a:endParaRPr lang="zh-CN" altLang="en-US" sz="2000"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2" name="矩形 51"/>
          <p:cNvSpPr/>
          <p:nvPr/>
        </p:nvSpPr>
        <p:spPr>
          <a:xfrm>
            <a:off x="2157734" y="4790090"/>
            <a:ext cx="1302528" cy="400110"/>
          </a:xfrm>
          <a:prstGeom prst="rect">
            <a:avLst/>
          </a:prstGeom>
        </p:spPr>
        <p:txBody>
          <a:bodyPr wrap="square">
            <a:spAutoFit/>
          </a:bodyPr>
          <a:lstStyle/>
          <a:p>
            <a:pPr algn="ctr"/>
            <a:r>
              <a:rPr lang="zh-CN" altLang="en-US" sz="2000" b="1">
                <a:solidFill>
                  <a:schemeClr val="accent2"/>
                </a:solidFill>
                <a:latin typeface="微软雅黑 Light" panose="020B0502040204020203" pitchFamily="34" charset="-122"/>
                <a:ea typeface="微软雅黑 Light" panose="020B0502040204020203" pitchFamily="34" charset="-122"/>
                <a:cs typeface="+mn-ea"/>
              </a:rPr>
              <a:t>有序原则</a:t>
            </a:r>
            <a:endParaRPr lang="zh-CN" altLang="en-US" sz="2000"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3" name="矩形 52"/>
          <p:cNvSpPr/>
          <p:nvPr/>
        </p:nvSpPr>
        <p:spPr>
          <a:xfrm>
            <a:off x="5372566" y="4666979"/>
            <a:ext cx="1504485" cy="707886"/>
          </a:xfrm>
          <a:prstGeom prst="rect">
            <a:avLst/>
          </a:prstGeom>
        </p:spPr>
        <p:txBody>
          <a:bodyPr wrap="square">
            <a:spAutoFit/>
          </a:bodyPr>
          <a:lstStyle/>
          <a:p>
            <a:pPr algn="ctr"/>
            <a:r>
              <a:rPr lang="zh-CN" altLang="en-US" sz="2400" b="1">
                <a:solidFill>
                  <a:schemeClr val="accent2"/>
                </a:solidFill>
                <a:latin typeface="微软雅黑 Light" panose="020B0502040204020203" pitchFamily="34" charset="-122"/>
                <a:ea typeface="微软雅黑 Light" panose="020B0502040204020203" pitchFamily="34" charset="-122"/>
                <a:cs typeface="+mn-ea"/>
              </a:rPr>
              <a:t>对象原则</a:t>
            </a:r>
            <a:r>
              <a:rPr lang="zh-CN" altLang="en-US" sz="1600" b="1">
                <a:solidFill>
                  <a:schemeClr val="accent2"/>
                </a:solidFill>
                <a:latin typeface="微软雅黑 Light" panose="020B0502040204020203" pitchFamily="34" charset="-122"/>
                <a:ea typeface="微软雅黑 Light" panose="020B0502040204020203" pitchFamily="34" charset="-122"/>
                <a:cs typeface="+mn-ea"/>
              </a:rPr>
              <a:t>（</a:t>
            </a:r>
            <a:r>
              <a:rPr lang="en-US" altLang="zh-CN" sz="1600" b="1">
                <a:solidFill>
                  <a:schemeClr val="accent2"/>
                </a:solidFill>
                <a:latin typeface="微软雅黑 Light" panose="020B0502040204020203" pitchFamily="34" charset="-122"/>
                <a:ea typeface="微软雅黑 Light" panose="020B0502040204020203" pitchFamily="34" charset="-122"/>
                <a:cs typeface="+mn-ea"/>
              </a:rPr>
              <a:t>5W2H</a:t>
            </a:r>
            <a:r>
              <a:rPr lang="zh-CN" altLang="en-US" sz="1600" b="1">
                <a:solidFill>
                  <a:schemeClr val="accent2"/>
                </a:solidFill>
                <a:latin typeface="微软雅黑 Light" panose="020B0502040204020203" pitchFamily="34" charset="-122"/>
                <a:ea typeface="微软雅黑 Light" panose="020B0502040204020203" pitchFamily="34" charset="-122"/>
                <a:cs typeface="+mn-ea"/>
              </a:rPr>
              <a:t>原则）</a:t>
            </a:r>
            <a:endParaRPr lang="zh-CN" altLang="en-US" sz="2400"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4" name="矩形 53"/>
          <p:cNvSpPr/>
          <p:nvPr/>
        </p:nvSpPr>
        <p:spPr>
          <a:xfrm>
            <a:off x="8914274" y="4646484"/>
            <a:ext cx="1072437" cy="707886"/>
          </a:xfrm>
          <a:prstGeom prst="rect">
            <a:avLst/>
          </a:prstGeom>
        </p:spPr>
        <p:txBody>
          <a:bodyPr wrap="square">
            <a:spAutoFit/>
          </a:bodyPr>
          <a:lstStyle/>
          <a:p>
            <a:pPr algn="ctr"/>
            <a:r>
              <a:rPr lang="en-US" altLang="zh-CN" sz="2000" b="1">
                <a:solidFill>
                  <a:schemeClr val="accent2"/>
                </a:solidFill>
                <a:latin typeface="微软雅黑 Light" panose="020B0502040204020203" pitchFamily="34" charset="-122"/>
                <a:ea typeface="微软雅黑 Light" panose="020B0502040204020203" pitchFamily="34" charset="-122"/>
                <a:cs typeface="+mn-ea"/>
              </a:rPr>
              <a:t>PDCD</a:t>
            </a:r>
            <a:r>
              <a:rPr lang="zh-CN" altLang="en-US" sz="2000" b="1">
                <a:solidFill>
                  <a:schemeClr val="accent2"/>
                </a:solidFill>
                <a:latin typeface="微软雅黑 Light" panose="020B0502040204020203" pitchFamily="34" charset="-122"/>
                <a:ea typeface="微软雅黑 Light" panose="020B0502040204020203" pitchFamily="34" charset="-122"/>
                <a:cs typeface="+mn-ea"/>
              </a:rPr>
              <a:t>循环法</a:t>
            </a:r>
            <a:endParaRPr lang="zh-CN" altLang="en-US" sz="2000"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5" name="椭圆 54"/>
          <p:cNvSpPr/>
          <p:nvPr/>
        </p:nvSpPr>
        <p:spPr bwMode="auto">
          <a:xfrm>
            <a:off x="1812758" y="2085473"/>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1</a:t>
            </a:r>
            <a:endParaRPr lang="zh-CN" altLang="en-US">
              <a:solidFill>
                <a:schemeClr val="accent2"/>
              </a:solidFill>
              <a:latin typeface="+mj-ea"/>
              <a:ea typeface="+mj-ea"/>
            </a:endParaRPr>
          </a:p>
        </p:txBody>
      </p:sp>
      <p:sp>
        <p:nvSpPr>
          <p:cNvPr id="56" name="椭圆 55"/>
          <p:cNvSpPr/>
          <p:nvPr/>
        </p:nvSpPr>
        <p:spPr bwMode="auto">
          <a:xfrm>
            <a:off x="5133474" y="2085473"/>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2</a:t>
            </a:r>
            <a:endParaRPr lang="zh-CN" altLang="en-US">
              <a:solidFill>
                <a:schemeClr val="accent2"/>
              </a:solidFill>
              <a:latin typeface="+mj-ea"/>
              <a:ea typeface="+mj-ea"/>
            </a:endParaRPr>
          </a:p>
        </p:txBody>
      </p:sp>
      <p:sp>
        <p:nvSpPr>
          <p:cNvPr id="57" name="椭圆 56"/>
          <p:cNvSpPr/>
          <p:nvPr/>
        </p:nvSpPr>
        <p:spPr bwMode="auto">
          <a:xfrm>
            <a:off x="8502316" y="2085473"/>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3</a:t>
            </a:r>
            <a:endParaRPr lang="zh-CN" altLang="en-US">
              <a:solidFill>
                <a:schemeClr val="accent2"/>
              </a:solidFill>
              <a:latin typeface="+mj-ea"/>
              <a:ea typeface="+mj-ea"/>
            </a:endParaRPr>
          </a:p>
        </p:txBody>
      </p:sp>
      <p:sp>
        <p:nvSpPr>
          <p:cNvPr id="58" name="椭圆 57"/>
          <p:cNvSpPr/>
          <p:nvPr/>
        </p:nvSpPr>
        <p:spPr bwMode="auto">
          <a:xfrm>
            <a:off x="1812758" y="4347410"/>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4</a:t>
            </a:r>
            <a:endParaRPr lang="zh-CN" altLang="en-US">
              <a:solidFill>
                <a:schemeClr val="accent2"/>
              </a:solidFill>
              <a:latin typeface="+mj-ea"/>
              <a:ea typeface="+mj-ea"/>
            </a:endParaRPr>
          </a:p>
        </p:txBody>
      </p:sp>
      <p:sp>
        <p:nvSpPr>
          <p:cNvPr id="59" name="椭圆 58"/>
          <p:cNvSpPr/>
          <p:nvPr/>
        </p:nvSpPr>
        <p:spPr bwMode="auto">
          <a:xfrm>
            <a:off x="5133474" y="4347410"/>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5</a:t>
            </a:r>
            <a:endParaRPr lang="zh-CN" altLang="en-US">
              <a:solidFill>
                <a:schemeClr val="accent2"/>
              </a:solidFill>
              <a:latin typeface="+mj-ea"/>
              <a:ea typeface="+mj-ea"/>
            </a:endParaRPr>
          </a:p>
        </p:txBody>
      </p:sp>
      <p:sp>
        <p:nvSpPr>
          <p:cNvPr id="60" name="椭圆 59"/>
          <p:cNvSpPr/>
          <p:nvPr/>
        </p:nvSpPr>
        <p:spPr bwMode="auto">
          <a:xfrm>
            <a:off x="8502316" y="4347410"/>
            <a:ext cx="481263" cy="481263"/>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a:solidFill>
                  <a:schemeClr val="accent2"/>
                </a:solidFill>
                <a:latin typeface="+mj-ea"/>
                <a:ea typeface="+mj-ea"/>
              </a:rPr>
              <a:t>6</a:t>
            </a:r>
            <a:endParaRPr lang="zh-CN" altLang="en-US">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p14:dur="0" advTm="2311"/>
    </mc:Choice>
    <mc:Fallback>
      <p:transition advTm="231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5.2 </a:t>
            </a:r>
            <a:r>
              <a:rPr lang="en-US" altLang="zh-CN" sz="2200">
                <a:solidFill>
                  <a:schemeClr val="accent1"/>
                </a:solidFill>
                <a:ea typeface="微软雅黑" panose="020B0503020204020204" pitchFamily="34" charset="-122"/>
                <a:cs typeface="+mn-ea"/>
                <a:sym typeface="Arial" panose="020B0604020202020204" pitchFamily="34" charset="0"/>
              </a:rPr>
              <a:t>SMART</a:t>
            </a:r>
            <a:r>
              <a:rPr lang="zh-CN" altLang="en-US" sz="2200">
                <a:solidFill>
                  <a:schemeClr val="accent1"/>
                </a:solidFill>
                <a:ea typeface="微软雅黑" panose="020B0503020204020204" pitchFamily="34" charset="-122"/>
                <a:cs typeface="+mn-ea"/>
                <a:sym typeface="Arial" panose="020B0604020202020204" pitchFamily="34" charset="0"/>
              </a:rPr>
              <a:t>原则</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61" name="矩形 60"/>
          <p:cNvSpPr/>
          <p:nvPr/>
        </p:nvSpPr>
        <p:spPr bwMode="auto">
          <a:xfrm>
            <a:off x="1828801" y="2349455"/>
            <a:ext cx="8658956" cy="3322760"/>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3" name="矩形 62"/>
          <p:cNvSpPr/>
          <p:nvPr/>
        </p:nvSpPr>
        <p:spPr>
          <a:xfrm>
            <a:off x="1142639" y="1393919"/>
            <a:ext cx="9817316" cy="646331"/>
          </a:xfrm>
          <a:prstGeom prst="rect">
            <a:avLst/>
          </a:prstGeom>
        </p:spPr>
        <p:txBody>
          <a:bodyPr wrap="square">
            <a:spAutoFit/>
          </a:bodyPr>
          <a:lstStyle/>
          <a:p>
            <a:pPr algn="just"/>
            <a:r>
              <a:rPr lang="zh-CN" altLang="en-US">
                <a:solidFill>
                  <a:schemeClr val="accent1"/>
                </a:solidFill>
                <a:latin typeface="微软雅黑 Light" panose="020B0502040204020203" pitchFamily="34" charset="-122"/>
                <a:ea typeface="微软雅黑 Light" panose="020B0502040204020203" pitchFamily="34" charset="-122"/>
                <a:cs typeface="+mn-ea"/>
              </a:rPr>
              <a:t>实施目标管理不仅是为了利于员工更加明确高效地工作，更是为了管理者将来对员工实施绩效考核提供了考核目标和考核标准，使考核更加科学化、规范化，更能保证考核的公正、公开与公平。</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
        <p:nvSpPr>
          <p:cNvPr id="64" name="矩形: 圆角 63"/>
          <p:cNvSpPr/>
          <p:nvPr/>
        </p:nvSpPr>
        <p:spPr bwMode="auto">
          <a:xfrm>
            <a:off x="2295320" y="2487356"/>
            <a:ext cx="506099" cy="506099"/>
          </a:xfrm>
          <a:prstGeom prst="roundRect">
            <a:avLst>
              <a:gd name="adj" fmla="val 3988"/>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800">
                <a:solidFill>
                  <a:schemeClr val="accent2"/>
                </a:solidFill>
                <a:latin typeface="+mj-ea"/>
                <a:ea typeface="+mj-ea"/>
              </a:rPr>
              <a:t>S</a:t>
            </a:r>
            <a:endParaRPr lang="zh-CN" altLang="en-US" sz="2800">
              <a:solidFill>
                <a:schemeClr val="accent2"/>
              </a:solidFill>
              <a:latin typeface="+mj-ea"/>
              <a:ea typeface="+mj-ea"/>
            </a:endParaRPr>
          </a:p>
        </p:txBody>
      </p:sp>
      <p:sp>
        <p:nvSpPr>
          <p:cNvPr id="65" name="矩形 64"/>
          <p:cNvSpPr/>
          <p:nvPr/>
        </p:nvSpPr>
        <p:spPr>
          <a:xfrm>
            <a:off x="2897720" y="2509573"/>
            <a:ext cx="1685077" cy="461665"/>
          </a:xfrm>
          <a:prstGeom prst="rect">
            <a:avLst/>
          </a:prstGeom>
        </p:spPr>
        <p:txBody>
          <a:bodyPr wrap="square">
            <a:spAutoFit/>
          </a:bodyPr>
          <a:lstStyle/>
          <a:p>
            <a:pPr algn="just"/>
            <a:r>
              <a:rPr lang="en-US" altLang="zh-CN" sz="2400">
                <a:solidFill>
                  <a:schemeClr val="accent1"/>
                </a:solidFill>
                <a:latin typeface="微软雅黑 Light" panose="020B0502040204020203" pitchFamily="34" charset="-122"/>
                <a:ea typeface="微软雅黑 Light" panose="020B0502040204020203" pitchFamily="34" charset="-122"/>
                <a:cs typeface="+mn-ea"/>
              </a:rPr>
              <a:t>Specific</a:t>
            </a:r>
            <a:endParaRPr lang="zh-CN" altLang="en-US" sz="24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66" name="矩形 65"/>
          <p:cNvSpPr/>
          <p:nvPr/>
        </p:nvSpPr>
        <p:spPr>
          <a:xfrm>
            <a:off x="4952614" y="2540350"/>
            <a:ext cx="4536504" cy="400110"/>
          </a:xfrm>
          <a:prstGeom prst="rect">
            <a:avLst/>
          </a:prstGeom>
        </p:spPr>
        <p:txBody>
          <a:bodyPr wrap="square">
            <a:spAutoFit/>
          </a:bodyPr>
          <a:lstStyle/>
          <a:p>
            <a:pPr algn="just"/>
            <a:r>
              <a:rPr lang="zh-CN" altLang="en-US" sz="2000">
                <a:solidFill>
                  <a:schemeClr val="accent1"/>
                </a:solidFill>
                <a:latin typeface="微软雅黑 Light" panose="020B0502040204020203" pitchFamily="34" charset="-122"/>
                <a:ea typeface="微软雅黑 Light" panose="020B0502040204020203" pitchFamily="34" charset="-122"/>
                <a:cs typeface="+mn-ea"/>
              </a:rPr>
              <a:t>绩效指标必须是具体的</a:t>
            </a:r>
            <a:endParaRPr lang="zh-CN" altLang="en-US" sz="20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67" name="矩形: 圆角 66"/>
          <p:cNvSpPr/>
          <p:nvPr/>
        </p:nvSpPr>
        <p:spPr bwMode="auto">
          <a:xfrm>
            <a:off x="2295320" y="3087240"/>
            <a:ext cx="506099" cy="506099"/>
          </a:xfrm>
          <a:prstGeom prst="roundRect">
            <a:avLst>
              <a:gd name="adj" fmla="val 3988"/>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800">
                <a:solidFill>
                  <a:schemeClr val="accent2"/>
                </a:solidFill>
                <a:latin typeface="+mj-ea"/>
                <a:ea typeface="+mj-ea"/>
              </a:rPr>
              <a:t>M</a:t>
            </a:r>
            <a:endParaRPr lang="zh-CN" altLang="en-US" sz="2800">
              <a:solidFill>
                <a:schemeClr val="accent2"/>
              </a:solidFill>
              <a:latin typeface="+mj-ea"/>
              <a:ea typeface="+mj-ea"/>
            </a:endParaRPr>
          </a:p>
        </p:txBody>
      </p:sp>
      <p:sp>
        <p:nvSpPr>
          <p:cNvPr id="68" name="矩形 67"/>
          <p:cNvSpPr/>
          <p:nvPr/>
        </p:nvSpPr>
        <p:spPr>
          <a:xfrm>
            <a:off x="2897720" y="3109457"/>
            <a:ext cx="1936959" cy="461665"/>
          </a:xfrm>
          <a:prstGeom prst="rect">
            <a:avLst/>
          </a:prstGeom>
        </p:spPr>
        <p:txBody>
          <a:bodyPr wrap="square">
            <a:spAutoFit/>
          </a:bodyPr>
          <a:lstStyle/>
          <a:p>
            <a:pPr algn="just"/>
            <a:r>
              <a:rPr lang="en-US" altLang="zh-CN" sz="2400">
                <a:solidFill>
                  <a:schemeClr val="accent1"/>
                </a:solidFill>
                <a:latin typeface="微软雅黑 Light" panose="020B0502040204020203" pitchFamily="34" charset="-122"/>
                <a:ea typeface="微软雅黑 Light" panose="020B0502040204020203" pitchFamily="34" charset="-122"/>
                <a:cs typeface="+mn-ea"/>
              </a:rPr>
              <a:t>Measurable</a:t>
            </a:r>
            <a:endParaRPr lang="zh-CN" altLang="en-US" sz="24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69" name="矩形 68"/>
          <p:cNvSpPr/>
          <p:nvPr/>
        </p:nvSpPr>
        <p:spPr>
          <a:xfrm>
            <a:off x="4952614" y="3140234"/>
            <a:ext cx="4536504" cy="400110"/>
          </a:xfrm>
          <a:prstGeom prst="rect">
            <a:avLst/>
          </a:prstGeom>
        </p:spPr>
        <p:txBody>
          <a:bodyPr wrap="square">
            <a:spAutoFit/>
          </a:bodyPr>
          <a:lstStyle/>
          <a:p>
            <a:pPr algn="just"/>
            <a:r>
              <a:rPr lang="zh-CN" altLang="en-US" sz="2000">
                <a:solidFill>
                  <a:schemeClr val="accent1"/>
                </a:solidFill>
                <a:latin typeface="微软雅黑 Light" panose="020B0502040204020203" pitchFamily="34" charset="-122"/>
                <a:ea typeface="微软雅黑 Light" panose="020B0502040204020203" pitchFamily="34" charset="-122"/>
                <a:cs typeface="+mn-ea"/>
              </a:rPr>
              <a:t>绩效指标必须是可以衡量的</a:t>
            </a:r>
            <a:endParaRPr lang="zh-CN" altLang="en-US" sz="20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0" name="矩形: 圆角 69"/>
          <p:cNvSpPr/>
          <p:nvPr/>
        </p:nvSpPr>
        <p:spPr bwMode="auto">
          <a:xfrm>
            <a:off x="2295320" y="3663304"/>
            <a:ext cx="506099" cy="506099"/>
          </a:xfrm>
          <a:prstGeom prst="roundRect">
            <a:avLst>
              <a:gd name="adj" fmla="val 3988"/>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800">
                <a:solidFill>
                  <a:schemeClr val="accent2"/>
                </a:solidFill>
                <a:latin typeface="+mj-ea"/>
                <a:ea typeface="+mj-ea"/>
              </a:rPr>
              <a:t>A</a:t>
            </a:r>
            <a:endParaRPr lang="zh-CN" altLang="en-US" sz="2800">
              <a:solidFill>
                <a:schemeClr val="accent2"/>
              </a:solidFill>
              <a:latin typeface="+mj-ea"/>
              <a:ea typeface="+mj-ea"/>
            </a:endParaRPr>
          </a:p>
        </p:txBody>
      </p:sp>
      <p:sp>
        <p:nvSpPr>
          <p:cNvPr id="71" name="矩形 70"/>
          <p:cNvSpPr/>
          <p:nvPr/>
        </p:nvSpPr>
        <p:spPr>
          <a:xfrm>
            <a:off x="2897720" y="3685521"/>
            <a:ext cx="1685077" cy="461665"/>
          </a:xfrm>
          <a:prstGeom prst="rect">
            <a:avLst/>
          </a:prstGeom>
        </p:spPr>
        <p:txBody>
          <a:bodyPr wrap="square">
            <a:spAutoFit/>
          </a:bodyPr>
          <a:lstStyle/>
          <a:p>
            <a:pPr algn="just"/>
            <a:r>
              <a:rPr lang="en-US" altLang="zh-CN" sz="2400">
                <a:solidFill>
                  <a:schemeClr val="accent1"/>
                </a:solidFill>
                <a:latin typeface="微软雅黑 Light" panose="020B0502040204020203" pitchFamily="34" charset="-122"/>
                <a:ea typeface="微软雅黑 Light" panose="020B0502040204020203" pitchFamily="34" charset="-122"/>
                <a:cs typeface="+mn-ea"/>
              </a:rPr>
              <a:t>Attainable</a:t>
            </a:r>
            <a:endParaRPr lang="zh-CN" altLang="en-US" sz="24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2" name="矩形 71"/>
          <p:cNvSpPr/>
          <p:nvPr/>
        </p:nvSpPr>
        <p:spPr>
          <a:xfrm>
            <a:off x="4952614" y="3716298"/>
            <a:ext cx="4536504" cy="400110"/>
          </a:xfrm>
          <a:prstGeom prst="rect">
            <a:avLst/>
          </a:prstGeom>
        </p:spPr>
        <p:txBody>
          <a:bodyPr wrap="square">
            <a:spAutoFit/>
          </a:bodyPr>
          <a:lstStyle/>
          <a:p>
            <a:pPr algn="just"/>
            <a:r>
              <a:rPr lang="zh-CN" altLang="en-US" sz="2000">
                <a:solidFill>
                  <a:schemeClr val="accent1"/>
                </a:solidFill>
                <a:latin typeface="微软雅黑 Light" panose="020B0502040204020203" pitchFamily="34" charset="-122"/>
                <a:ea typeface="微软雅黑 Light" panose="020B0502040204020203" pitchFamily="34" charset="-122"/>
                <a:cs typeface="+mn-ea"/>
              </a:rPr>
              <a:t>绩效指标必须是可以达到的</a:t>
            </a:r>
            <a:endParaRPr lang="zh-CN" altLang="en-US" sz="20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3" name="矩形: 圆角 72"/>
          <p:cNvSpPr/>
          <p:nvPr/>
        </p:nvSpPr>
        <p:spPr bwMode="auto">
          <a:xfrm>
            <a:off x="2295320" y="4311376"/>
            <a:ext cx="506099" cy="506099"/>
          </a:xfrm>
          <a:prstGeom prst="roundRect">
            <a:avLst>
              <a:gd name="adj" fmla="val 3988"/>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800">
                <a:solidFill>
                  <a:schemeClr val="accent2"/>
                </a:solidFill>
                <a:latin typeface="+mj-ea"/>
                <a:ea typeface="+mj-ea"/>
              </a:rPr>
              <a:t>R</a:t>
            </a:r>
            <a:endParaRPr lang="zh-CN" altLang="en-US" sz="2800">
              <a:solidFill>
                <a:schemeClr val="accent2"/>
              </a:solidFill>
              <a:latin typeface="+mj-ea"/>
              <a:ea typeface="+mj-ea"/>
            </a:endParaRPr>
          </a:p>
        </p:txBody>
      </p:sp>
      <p:sp>
        <p:nvSpPr>
          <p:cNvPr id="74" name="矩形 73"/>
          <p:cNvSpPr/>
          <p:nvPr/>
        </p:nvSpPr>
        <p:spPr>
          <a:xfrm>
            <a:off x="2897720" y="4333593"/>
            <a:ext cx="1936959" cy="461665"/>
          </a:xfrm>
          <a:prstGeom prst="rect">
            <a:avLst/>
          </a:prstGeom>
        </p:spPr>
        <p:txBody>
          <a:bodyPr wrap="square">
            <a:spAutoFit/>
          </a:bodyPr>
          <a:lstStyle/>
          <a:p>
            <a:pPr algn="just"/>
            <a:r>
              <a:rPr lang="en-US" altLang="zh-CN" sz="2400">
                <a:solidFill>
                  <a:schemeClr val="accent1"/>
                </a:solidFill>
                <a:latin typeface="微软雅黑 Light" panose="020B0502040204020203" pitchFamily="34" charset="-122"/>
                <a:ea typeface="微软雅黑 Light" panose="020B0502040204020203" pitchFamily="34" charset="-122"/>
                <a:cs typeface="+mn-ea"/>
              </a:rPr>
              <a:t>Reasonable</a:t>
            </a:r>
            <a:endParaRPr lang="zh-CN" altLang="en-US" sz="24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5" name="矩形 74"/>
          <p:cNvSpPr/>
          <p:nvPr/>
        </p:nvSpPr>
        <p:spPr>
          <a:xfrm>
            <a:off x="4952613" y="4364370"/>
            <a:ext cx="5027677" cy="400110"/>
          </a:xfrm>
          <a:prstGeom prst="rect">
            <a:avLst/>
          </a:prstGeom>
        </p:spPr>
        <p:txBody>
          <a:bodyPr wrap="square">
            <a:spAutoFit/>
          </a:bodyPr>
          <a:lstStyle/>
          <a:p>
            <a:pPr algn="just"/>
            <a:r>
              <a:rPr lang="zh-CN" altLang="en-US" sz="2000">
                <a:solidFill>
                  <a:schemeClr val="accent1"/>
                </a:solidFill>
                <a:latin typeface="微软雅黑 Light" panose="020B0502040204020203" pitchFamily="34" charset="-122"/>
                <a:ea typeface="微软雅黑 Light" panose="020B0502040204020203" pitchFamily="34" charset="-122"/>
                <a:cs typeface="+mn-ea"/>
              </a:rPr>
              <a:t>绩效指标是要与其他目标具有一定的相关性</a:t>
            </a:r>
            <a:endParaRPr lang="zh-CN" altLang="en-US" sz="20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6" name="矩形: 圆角 75"/>
          <p:cNvSpPr/>
          <p:nvPr/>
        </p:nvSpPr>
        <p:spPr bwMode="auto">
          <a:xfrm>
            <a:off x="2295320" y="4959448"/>
            <a:ext cx="506099" cy="506099"/>
          </a:xfrm>
          <a:prstGeom prst="roundRect">
            <a:avLst>
              <a:gd name="adj" fmla="val 3988"/>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800">
                <a:solidFill>
                  <a:schemeClr val="accent2"/>
                </a:solidFill>
                <a:latin typeface="+mj-ea"/>
                <a:ea typeface="+mj-ea"/>
              </a:rPr>
              <a:t>T</a:t>
            </a:r>
            <a:endParaRPr lang="zh-CN" altLang="en-US" sz="2800">
              <a:solidFill>
                <a:schemeClr val="accent2"/>
              </a:solidFill>
              <a:latin typeface="+mj-ea"/>
              <a:ea typeface="+mj-ea"/>
            </a:endParaRPr>
          </a:p>
        </p:txBody>
      </p:sp>
      <p:sp>
        <p:nvSpPr>
          <p:cNvPr id="77" name="矩形 76"/>
          <p:cNvSpPr/>
          <p:nvPr/>
        </p:nvSpPr>
        <p:spPr>
          <a:xfrm>
            <a:off x="2897720" y="4981665"/>
            <a:ext cx="1685077" cy="461665"/>
          </a:xfrm>
          <a:prstGeom prst="rect">
            <a:avLst/>
          </a:prstGeom>
        </p:spPr>
        <p:txBody>
          <a:bodyPr wrap="square">
            <a:spAutoFit/>
          </a:bodyPr>
          <a:lstStyle/>
          <a:p>
            <a:pPr algn="just"/>
            <a:r>
              <a:rPr lang="en-US" altLang="zh-CN" sz="2400">
                <a:solidFill>
                  <a:schemeClr val="accent1"/>
                </a:solidFill>
                <a:latin typeface="微软雅黑 Light" panose="020B0502040204020203" pitchFamily="34" charset="-122"/>
                <a:ea typeface="微软雅黑 Light" panose="020B0502040204020203" pitchFamily="34" charset="-122"/>
                <a:cs typeface="+mn-ea"/>
              </a:rPr>
              <a:t>Timed</a:t>
            </a:r>
            <a:endParaRPr lang="zh-CN" altLang="en-US" sz="24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8" name="矩形 77"/>
          <p:cNvSpPr/>
          <p:nvPr/>
        </p:nvSpPr>
        <p:spPr>
          <a:xfrm>
            <a:off x="4952614" y="5012442"/>
            <a:ext cx="4536504" cy="400110"/>
          </a:xfrm>
          <a:prstGeom prst="rect">
            <a:avLst/>
          </a:prstGeom>
        </p:spPr>
        <p:txBody>
          <a:bodyPr wrap="square">
            <a:spAutoFit/>
          </a:bodyPr>
          <a:lstStyle/>
          <a:p>
            <a:pPr algn="just"/>
            <a:r>
              <a:rPr lang="zh-CN" altLang="en-US" sz="2000">
                <a:solidFill>
                  <a:schemeClr val="accent1"/>
                </a:solidFill>
                <a:latin typeface="微软雅黑 Light" panose="020B0502040204020203" pitchFamily="34" charset="-122"/>
                <a:ea typeface="微软雅黑 Light" panose="020B0502040204020203" pitchFamily="34" charset="-122"/>
                <a:cs typeface="+mn-ea"/>
              </a:rPr>
              <a:t>绩效指标必须具有明确的截止期限</a:t>
            </a:r>
            <a:endParaRPr lang="zh-CN" altLang="en-US" sz="20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79" name="矩形 78"/>
          <p:cNvSpPr/>
          <p:nvPr/>
        </p:nvSpPr>
        <p:spPr>
          <a:xfrm>
            <a:off x="1455979" y="6056719"/>
            <a:ext cx="9250913" cy="369332"/>
          </a:xfrm>
          <a:prstGeom prst="rect">
            <a:avLst/>
          </a:prstGeom>
        </p:spPr>
        <p:txBody>
          <a:bodyPr wrap="square">
            <a:spAutoFit/>
          </a:bodyPr>
          <a:lstStyle/>
          <a:p>
            <a:pPr algn="just"/>
            <a:r>
              <a:rPr lang="zh-CN" altLang="en-US" b="1">
                <a:solidFill>
                  <a:schemeClr val="accent1"/>
                </a:solidFill>
                <a:latin typeface="微软雅黑 Light" panose="020B0502040204020203" pitchFamily="34" charset="-122"/>
                <a:ea typeface="微软雅黑 Light" panose="020B0502040204020203" pitchFamily="34" charset="-122"/>
                <a:cs typeface="+mn-ea"/>
              </a:rPr>
              <a:t>无论是制定团队的工作目标还是员工的绩效目标都必须符合上述原则，五个原则缺一不可。</a:t>
            </a:r>
            <a:endParaRPr lang="zh-CN" altLang="en-US" b="1">
              <a:solidFill>
                <a:schemeClr val="accent1"/>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4473">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5.3 </a:t>
            </a:r>
            <a:r>
              <a:rPr lang="zh-CN" altLang="en-US" sz="2200">
                <a:solidFill>
                  <a:schemeClr val="accent1"/>
                </a:solidFill>
                <a:ea typeface="微软雅黑" panose="020B0503020204020204" pitchFamily="34" charset="-122"/>
                <a:cs typeface="+mn-ea"/>
                <a:sym typeface="Arial" panose="020B0604020202020204" pitchFamily="34" charset="0"/>
              </a:rPr>
              <a:t>二八定律（帕累托法则）</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矩形 22"/>
          <p:cNvSpPr/>
          <p:nvPr/>
        </p:nvSpPr>
        <p:spPr>
          <a:xfrm>
            <a:off x="1138989" y="1344099"/>
            <a:ext cx="9930064" cy="1063176"/>
          </a:xfrm>
          <a:prstGeom prst="rect">
            <a:avLst/>
          </a:prstGeom>
        </p:spPr>
        <p:txBody>
          <a:bodyPr wrap="square">
            <a:spAutoFit/>
          </a:bodyPr>
          <a:lstStyle/>
          <a:p>
            <a:pPr algn="just">
              <a:lnSpc>
                <a:spcPct val="120000"/>
              </a:lnSpc>
            </a:pPr>
            <a:r>
              <a:rPr lang="zh-CN" altLang="en-US">
                <a:solidFill>
                  <a:schemeClr val="accent1"/>
                </a:solidFill>
                <a:latin typeface="微软雅黑 Light" panose="020B0502040204020203" pitchFamily="34" charset="-122"/>
                <a:ea typeface="微软雅黑 Light" panose="020B0502040204020203" pitchFamily="34" charset="-122"/>
                <a:cs typeface="+mn-ea"/>
              </a:rPr>
              <a:t>19世纪末意大利经济学家巴莱多发现,在任何一组东西中，最重要的只占其中一小部分，约20%，其余80%尽管是多数，却是次要的，因此又称二八定律。二八定律被广泛应用于社会学及企业管理学等。</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
        <p:nvSpPr>
          <p:cNvPr id="24" name="矩形 23"/>
          <p:cNvSpPr/>
          <p:nvPr/>
        </p:nvSpPr>
        <p:spPr bwMode="auto">
          <a:xfrm>
            <a:off x="1295380" y="5397549"/>
            <a:ext cx="1987506" cy="792088"/>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5" name="矩形 24"/>
          <p:cNvSpPr/>
          <p:nvPr/>
        </p:nvSpPr>
        <p:spPr bwMode="auto">
          <a:xfrm>
            <a:off x="1295380" y="2589237"/>
            <a:ext cx="1987506" cy="2776701"/>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7" name="矩形 26"/>
          <p:cNvSpPr/>
          <p:nvPr/>
        </p:nvSpPr>
        <p:spPr bwMode="auto">
          <a:xfrm flipV="1">
            <a:off x="5165976" y="2589237"/>
            <a:ext cx="1987506" cy="792088"/>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8" name="矩形 27"/>
          <p:cNvSpPr/>
          <p:nvPr/>
        </p:nvSpPr>
        <p:spPr bwMode="auto">
          <a:xfrm flipV="1">
            <a:off x="5165976" y="3412936"/>
            <a:ext cx="1987506" cy="2776701"/>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9" name="矩形 28"/>
          <p:cNvSpPr/>
          <p:nvPr/>
        </p:nvSpPr>
        <p:spPr>
          <a:xfrm>
            <a:off x="1686386" y="3229352"/>
            <a:ext cx="1316210" cy="1138773"/>
          </a:xfrm>
          <a:prstGeom prst="rect">
            <a:avLst/>
          </a:prstGeom>
        </p:spPr>
        <p:txBody>
          <a:bodyPr wrap="square">
            <a:spAutoFit/>
          </a:bodyPr>
          <a:lstStyle/>
          <a:p>
            <a:pPr algn="ctr"/>
            <a:r>
              <a:rPr lang="en-US" altLang="zh-CN" sz="2800">
                <a:solidFill>
                  <a:schemeClr val="accent2"/>
                </a:solidFill>
                <a:latin typeface="微软雅黑 Light" panose="020B0502040204020203" pitchFamily="34" charset="-122"/>
                <a:ea typeface="微软雅黑 Light" panose="020B0502040204020203" pitchFamily="34" charset="-122"/>
                <a:cs typeface="+mn-ea"/>
              </a:rPr>
              <a:t>80%</a:t>
            </a:r>
            <a:endParaRPr lang="en-US" altLang="zh-CN" sz="2800">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sz="2000">
                <a:solidFill>
                  <a:schemeClr val="accent2"/>
                </a:solidFill>
                <a:latin typeface="微软雅黑 Light" panose="020B0502040204020203" pitchFamily="34" charset="-122"/>
                <a:ea typeface="微软雅黑 Light" panose="020B0502040204020203" pitchFamily="34" charset="-122"/>
                <a:cs typeface="+mn-ea"/>
              </a:rPr>
              <a:t>最佳效果的工作</a:t>
            </a:r>
            <a:endParaRPr lang="zh-CN" altLang="en-US" sz="20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0" name="矩形 49"/>
          <p:cNvSpPr/>
          <p:nvPr/>
        </p:nvSpPr>
        <p:spPr>
          <a:xfrm>
            <a:off x="5501624" y="2587668"/>
            <a:ext cx="1316210" cy="830997"/>
          </a:xfrm>
          <a:prstGeom prst="rect">
            <a:avLst/>
          </a:prstGeom>
        </p:spPr>
        <p:txBody>
          <a:bodyPr wrap="square">
            <a:spAutoFit/>
          </a:bodyPr>
          <a:lstStyle/>
          <a:p>
            <a:pPr algn="ctr"/>
            <a:r>
              <a:rPr lang="en-US" altLang="zh-CN" sz="2800">
                <a:solidFill>
                  <a:schemeClr val="accent2"/>
                </a:solidFill>
                <a:latin typeface="微软雅黑 Light" panose="020B0502040204020203" pitchFamily="34" charset="-122"/>
                <a:ea typeface="微软雅黑 Light" panose="020B0502040204020203" pitchFamily="34" charset="-122"/>
                <a:cs typeface="+mn-ea"/>
              </a:rPr>
              <a:t>20%</a:t>
            </a:r>
            <a:endParaRPr lang="en-US" altLang="zh-CN" sz="2800">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sz="2000">
                <a:solidFill>
                  <a:schemeClr val="accent2"/>
                </a:solidFill>
                <a:latin typeface="微软雅黑 Light" panose="020B0502040204020203" pitchFamily="34" charset="-122"/>
                <a:ea typeface="微软雅黑 Light" panose="020B0502040204020203" pitchFamily="34" charset="-122"/>
                <a:cs typeface="+mn-ea"/>
              </a:rPr>
              <a:t>的时间</a:t>
            </a:r>
            <a:endParaRPr lang="zh-CN" altLang="en-US" sz="20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1" name="矩形 50"/>
          <p:cNvSpPr/>
          <p:nvPr/>
        </p:nvSpPr>
        <p:spPr>
          <a:xfrm>
            <a:off x="1446133" y="5378994"/>
            <a:ext cx="1796716" cy="830997"/>
          </a:xfrm>
          <a:prstGeom prst="rect">
            <a:avLst/>
          </a:prstGeom>
        </p:spPr>
        <p:txBody>
          <a:bodyPr wrap="square">
            <a:spAutoFit/>
          </a:bodyPr>
          <a:lstStyle/>
          <a:p>
            <a:pPr algn="ctr"/>
            <a:r>
              <a:rPr lang="en-US" altLang="zh-CN" sz="2800">
                <a:solidFill>
                  <a:schemeClr val="accent2"/>
                </a:solidFill>
                <a:latin typeface="微软雅黑 Light" panose="020B0502040204020203" pitchFamily="34" charset="-122"/>
                <a:ea typeface="微软雅黑 Light" panose="020B0502040204020203" pitchFamily="34" charset="-122"/>
                <a:cs typeface="+mn-ea"/>
              </a:rPr>
              <a:t>20%</a:t>
            </a:r>
            <a:endParaRPr lang="en-US" altLang="zh-CN" sz="2800">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sz="2000">
                <a:solidFill>
                  <a:schemeClr val="accent2"/>
                </a:solidFill>
                <a:latin typeface="微软雅黑 Light" panose="020B0502040204020203" pitchFamily="34" charset="-122"/>
                <a:ea typeface="微软雅黑 Light" panose="020B0502040204020203" pitchFamily="34" charset="-122"/>
                <a:cs typeface="+mn-ea"/>
              </a:rPr>
              <a:t>较次要的工作</a:t>
            </a:r>
            <a:endParaRPr lang="zh-CN" altLang="en-US" sz="20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2" name="矩形 51"/>
          <p:cNvSpPr/>
          <p:nvPr/>
        </p:nvSpPr>
        <p:spPr>
          <a:xfrm>
            <a:off x="5508856" y="4272089"/>
            <a:ext cx="1316210" cy="830997"/>
          </a:xfrm>
          <a:prstGeom prst="rect">
            <a:avLst/>
          </a:prstGeom>
        </p:spPr>
        <p:txBody>
          <a:bodyPr wrap="square">
            <a:spAutoFit/>
          </a:bodyPr>
          <a:lstStyle/>
          <a:p>
            <a:pPr algn="ctr"/>
            <a:r>
              <a:rPr lang="en-US" altLang="zh-CN" sz="2800">
                <a:solidFill>
                  <a:schemeClr val="accent2"/>
                </a:solidFill>
                <a:latin typeface="微软雅黑 Light" panose="020B0502040204020203" pitchFamily="34" charset="-122"/>
                <a:ea typeface="微软雅黑 Light" panose="020B0502040204020203" pitchFamily="34" charset="-122"/>
                <a:cs typeface="+mn-ea"/>
              </a:rPr>
              <a:t>80%</a:t>
            </a:r>
            <a:endParaRPr lang="en-US" altLang="zh-CN" sz="2800">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sz="2000">
                <a:solidFill>
                  <a:schemeClr val="accent2"/>
                </a:solidFill>
                <a:latin typeface="微软雅黑 Light" panose="020B0502040204020203" pitchFamily="34" charset="-122"/>
                <a:ea typeface="微软雅黑 Light" panose="020B0502040204020203" pitchFamily="34" charset="-122"/>
                <a:cs typeface="+mn-ea"/>
              </a:rPr>
              <a:t>的时间</a:t>
            </a:r>
            <a:endParaRPr lang="zh-CN" altLang="en-US" sz="20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53" name="箭头: 右 52"/>
          <p:cNvSpPr/>
          <p:nvPr/>
        </p:nvSpPr>
        <p:spPr bwMode="auto">
          <a:xfrm>
            <a:off x="3529264" y="2833676"/>
            <a:ext cx="1362910" cy="422480"/>
          </a:xfrm>
          <a:prstGeom prst="rightArrow">
            <a:avLst/>
          </a:pr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4" name="箭头: 右 53"/>
          <p:cNvSpPr/>
          <p:nvPr/>
        </p:nvSpPr>
        <p:spPr bwMode="auto">
          <a:xfrm flipH="1">
            <a:off x="3529263" y="5608960"/>
            <a:ext cx="1362910" cy="422480"/>
          </a:xfrm>
          <a:prstGeom prst="rightArrow">
            <a:avLst/>
          </a:pr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5" name="矩形 54"/>
          <p:cNvSpPr/>
          <p:nvPr/>
        </p:nvSpPr>
        <p:spPr>
          <a:xfrm>
            <a:off x="3827847" y="5334642"/>
            <a:ext cx="646331" cy="369332"/>
          </a:xfrm>
          <a:prstGeom prst="rect">
            <a:avLst/>
          </a:prstGeom>
        </p:spPr>
        <p:txBody>
          <a:bodyPr wrap="none">
            <a:spAutoFit/>
          </a:bodyPr>
          <a:lstStyle/>
          <a:p>
            <a:r>
              <a:rPr lang="zh-CN" altLang="en-US">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花掉</a:t>
            </a:r>
            <a:endParaRPr lang="zh-CN" altLang="en-US"/>
          </a:p>
        </p:txBody>
      </p:sp>
      <p:sp>
        <p:nvSpPr>
          <p:cNvPr id="56" name="矩形 55"/>
          <p:cNvSpPr/>
          <p:nvPr/>
        </p:nvSpPr>
        <p:spPr>
          <a:xfrm>
            <a:off x="3827847" y="2592303"/>
            <a:ext cx="646331" cy="369332"/>
          </a:xfrm>
          <a:prstGeom prst="rect">
            <a:avLst/>
          </a:prstGeom>
        </p:spPr>
        <p:txBody>
          <a:bodyPr wrap="none">
            <a:spAutoFit/>
          </a:bodyPr>
          <a:lstStyle/>
          <a:p>
            <a:r>
              <a:rPr lang="zh-CN" altLang="en-US">
                <a:solidFill>
                  <a:srgbClr val="494848"/>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来自</a:t>
            </a:r>
            <a:endParaRPr lang="zh-CN" altLang="en-US"/>
          </a:p>
        </p:txBody>
      </p:sp>
      <p:sp>
        <p:nvSpPr>
          <p:cNvPr id="57" name="矩形 56"/>
          <p:cNvSpPr/>
          <p:nvPr/>
        </p:nvSpPr>
        <p:spPr>
          <a:xfrm>
            <a:off x="7514225" y="3711981"/>
            <a:ext cx="3731292" cy="1291700"/>
          </a:xfrm>
          <a:prstGeom prst="rect">
            <a:avLst/>
          </a:prstGeom>
        </p:spPr>
        <p:txBody>
          <a:bodyPr wrap="square">
            <a:spAutoFit/>
          </a:bodyPr>
          <a:lstStyle/>
          <a:p>
            <a:pPr algn="just">
              <a:lnSpc>
                <a:spcPct val="150000"/>
              </a:lnSpc>
            </a:pPr>
            <a:r>
              <a:rPr lang="zh-CN" altLang="en-US" b="1">
                <a:solidFill>
                  <a:schemeClr val="accent1"/>
                </a:solidFill>
                <a:latin typeface="微软雅黑 Light" panose="020B0502040204020203" pitchFamily="34" charset="-122"/>
                <a:ea typeface="微软雅黑 Light" panose="020B0502040204020203" pitchFamily="34" charset="-122"/>
                <a:cs typeface="+mn-ea"/>
              </a:rPr>
              <a:t>因此管理时间，也需要重视那</a:t>
            </a:r>
            <a:r>
              <a:rPr lang="en-US" altLang="zh-CN" b="1">
                <a:solidFill>
                  <a:schemeClr val="accent1"/>
                </a:solidFill>
                <a:latin typeface="微软雅黑 Light" panose="020B0502040204020203" pitchFamily="34" charset="-122"/>
                <a:ea typeface="微软雅黑 Light" panose="020B0502040204020203" pitchFamily="34" charset="-122"/>
                <a:cs typeface="+mn-ea"/>
              </a:rPr>
              <a:t>80%</a:t>
            </a:r>
            <a:r>
              <a:rPr lang="zh-CN" altLang="en-US" b="1">
                <a:solidFill>
                  <a:schemeClr val="accent1"/>
                </a:solidFill>
                <a:latin typeface="微软雅黑 Light" panose="020B0502040204020203" pitchFamily="34" charset="-122"/>
                <a:ea typeface="微软雅黑 Light" panose="020B0502040204020203" pitchFamily="34" charset="-122"/>
                <a:cs typeface="+mn-ea"/>
              </a:rPr>
              <a:t>的时间，让其尽可能多地处理更重要的工作。产生更大的价值。</a:t>
            </a:r>
            <a:endParaRPr lang="zh-CN" altLang="en-US" b="1">
              <a:solidFill>
                <a:schemeClr val="accent1"/>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6318">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5.4 </a:t>
            </a:r>
            <a:r>
              <a:rPr lang="zh-CN" altLang="en-US" sz="2200">
                <a:solidFill>
                  <a:schemeClr val="accent1"/>
                </a:solidFill>
                <a:ea typeface="微软雅黑" panose="020B0503020204020204" pitchFamily="34" charset="-122"/>
                <a:cs typeface="+mn-ea"/>
                <a:sym typeface="Arial" panose="020B0604020202020204" pitchFamily="34" charset="0"/>
              </a:rPr>
              <a:t>四象限原则（时间管理矩阵）</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2" name="文本占位符 55298"/>
          <p:cNvSpPr txBox="1">
            <a:spLocks noChangeArrowheads="1"/>
          </p:cNvSpPr>
          <p:nvPr/>
        </p:nvSpPr>
        <p:spPr>
          <a:xfrm>
            <a:off x="1441853" y="1284953"/>
            <a:ext cx="9074150"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en-US" altLang="zh-CN" sz="2000">
                <a:solidFill>
                  <a:schemeClr val="accent1"/>
                </a:solidFill>
              </a:rPr>
              <a:t>        </a:t>
            </a:r>
            <a:r>
              <a:rPr lang="zh-CN" altLang="en-US" sz="2000">
                <a:solidFill>
                  <a:schemeClr val="accent1"/>
                </a:solidFill>
              </a:rPr>
              <a:t>把事务按其紧迫性和重要性分成</a:t>
            </a:r>
            <a:r>
              <a:rPr lang="en-US" altLang="zh-CN" sz="2000">
                <a:solidFill>
                  <a:schemeClr val="accent1"/>
                </a:solidFill>
              </a:rPr>
              <a:t>ABCD</a:t>
            </a:r>
            <a:r>
              <a:rPr lang="zh-CN" altLang="en-US" sz="2000">
                <a:solidFill>
                  <a:schemeClr val="accent1"/>
                </a:solidFill>
              </a:rPr>
              <a:t>四类，形成时间管理的优先矩阵。</a:t>
            </a:r>
            <a:endParaRPr lang="zh-CN" altLang="en-US" sz="2000">
              <a:solidFill>
                <a:schemeClr val="accent1"/>
              </a:solidFill>
            </a:endParaRPr>
          </a:p>
        </p:txBody>
      </p:sp>
      <p:cxnSp>
        <p:nvCxnSpPr>
          <p:cNvPr id="23" name="直接连接符 22"/>
          <p:cNvCxnSpPr/>
          <p:nvPr/>
        </p:nvCxnSpPr>
        <p:spPr bwMode="auto">
          <a:xfrm>
            <a:off x="1136369" y="6056149"/>
            <a:ext cx="9808556" cy="0"/>
          </a:xfrm>
          <a:prstGeom prst="line">
            <a:avLst/>
          </a:prstGeom>
          <a:solidFill>
            <a:schemeClr val="accent1"/>
          </a:solidFill>
          <a:ln w="9525" cap="flat" cmpd="sng" algn="ctr">
            <a:solidFill>
              <a:schemeClr val="accent1">
                <a:lumMod val="60000"/>
                <a:lumOff val="40000"/>
              </a:schemeClr>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flipV="1">
            <a:off x="1677762" y="1806743"/>
            <a:ext cx="0" cy="4693852"/>
          </a:xfrm>
          <a:prstGeom prst="line">
            <a:avLst/>
          </a:prstGeom>
          <a:solidFill>
            <a:schemeClr val="accent1"/>
          </a:solidFill>
          <a:ln w="9525" cap="flat" cmpd="sng" algn="ctr">
            <a:solidFill>
              <a:schemeClr val="accent1">
                <a:lumMod val="60000"/>
                <a:lumOff val="40000"/>
              </a:schemeClr>
            </a:solidFill>
            <a:prstDash val="solid"/>
            <a:round/>
            <a:headEnd type="none"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文本框 24"/>
          <p:cNvSpPr txBox="1"/>
          <p:nvPr/>
        </p:nvSpPr>
        <p:spPr>
          <a:xfrm>
            <a:off x="1194931" y="6056149"/>
            <a:ext cx="415498"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solidFill>
                  <a:schemeClr val="accent2">
                    <a:lumMod val="50000"/>
                  </a:schemeClr>
                </a:solidFill>
              </a:rPr>
              <a:t>低</a:t>
            </a:r>
            <a:endParaRPr lang="zh-CN" altLang="en-US">
              <a:solidFill>
                <a:schemeClr val="accent2">
                  <a:lumMod val="50000"/>
                </a:schemeClr>
              </a:solidFill>
            </a:endParaRPr>
          </a:p>
        </p:txBody>
      </p:sp>
      <p:sp>
        <p:nvSpPr>
          <p:cNvPr id="26" name="文本框 25"/>
          <p:cNvSpPr txBox="1"/>
          <p:nvPr/>
        </p:nvSpPr>
        <p:spPr>
          <a:xfrm>
            <a:off x="10392032" y="6056149"/>
            <a:ext cx="415498"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solidFill>
                  <a:schemeClr val="accent2">
                    <a:lumMod val="50000"/>
                  </a:schemeClr>
                </a:solidFill>
              </a:rPr>
              <a:t>高</a:t>
            </a:r>
            <a:endParaRPr lang="zh-CN" altLang="en-US">
              <a:solidFill>
                <a:schemeClr val="accent2">
                  <a:lumMod val="50000"/>
                </a:schemeClr>
              </a:solidFill>
            </a:endParaRPr>
          </a:p>
        </p:txBody>
      </p:sp>
      <p:sp>
        <p:nvSpPr>
          <p:cNvPr id="27" name="文本框 26"/>
          <p:cNvSpPr txBox="1"/>
          <p:nvPr/>
        </p:nvSpPr>
        <p:spPr>
          <a:xfrm>
            <a:off x="1194931" y="2159037"/>
            <a:ext cx="415498"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solidFill>
                  <a:schemeClr val="accent2">
                    <a:lumMod val="50000"/>
                  </a:schemeClr>
                </a:solidFill>
              </a:rPr>
              <a:t>高</a:t>
            </a:r>
            <a:endParaRPr lang="zh-CN" altLang="en-US">
              <a:solidFill>
                <a:schemeClr val="accent2">
                  <a:lumMod val="50000"/>
                </a:schemeClr>
              </a:solidFill>
            </a:endParaRPr>
          </a:p>
        </p:txBody>
      </p:sp>
      <p:sp>
        <p:nvSpPr>
          <p:cNvPr id="28" name="文本框 27"/>
          <p:cNvSpPr txBox="1"/>
          <p:nvPr/>
        </p:nvSpPr>
        <p:spPr>
          <a:xfrm>
            <a:off x="1194931" y="3457328"/>
            <a:ext cx="415498" cy="92333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solidFill>
                  <a:schemeClr val="accent1"/>
                </a:solidFill>
              </a:rPr>
              <a:t>重要性</a:t>
            </a:r>
            <a:endParaRPr lang="zh-CN" altLang="en-US">
              <a:solidFill>
                <a:schemeClr val="accent1"/>
              </a:solidFill>
            </a:endParaRPr>
          </a:p>
        </p:txBody>
      </p:sp>
      <p:sp>
        <p:nvSpPr>
          <p:cNvPr id="29" name="文本框 28"/>
          <p:cNvSpPr txBox="1"/>
          <p:nvPr/>
        </p:nvSpPr>
        <p:spPr>
          <a:xfrm>
            <a:off x="5243411" y="6087041"/>
            <a:ext cx="1085300"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a:solidFill>
                  <a:schemeClr val="accent1"/>
                </a:solidFill>
              </a:rPr>
              <a:t>紧迫性</a:t>
            </a:r>
            <a:endParaRPr lang="zh-CN" altLang="en-US">
              <a:solidFill>
                <a:schemeClr val="accent1"/>
              </a:solidFill>
            </a:endParaRPr>
          </a:p>
        </p:txBody>
      </p:sp>
      <p:sp>
        <p:nvSpPr>
          <p:cNvPr id="50" name="矩形: 圆角 49"/>
          <p:cNvSpPr/>
          <p:nvPr/>
        </p:nvSpPr>
        <p:spPr bwMode="auto">
          <a:xfrm>
            <a:off x="6405519" y="2272630"/>
            <a:ext cx="4166228" cy="1537950"/>
          </a:xfrm>
          <a:prstGeom prst="roundRect">
            <a:avLst>
              <a:gd name="adj" fmla="val 5193"/>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1" name="矩形: 圆角 50"/>
          <p:cNvSpPr/>
          <p:nvPr/>
        </p:nvSpPr>
        <p:spPr bwMode="auto">
          <a:xfrm>
            <a:off x="1959389" y="2272630"/>
            <a:ext cx="4166228" cy="1537950"/>
          </a:xfrm>
          <a:prstGeom prst="roundRect">
            <a:avLst>
              <a:gd name="adj" fmla="val 5193"/>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2" name="矩形: 圆角 51"/>
          <p:cNvSpPr/>
          <p:nvPr/>
        </p:nvSpPr>
        <p:spPr bwMode="auto">
          <a:xfrm>
            <a:off x="6405519" y="4307425"/>
            <a:ext cx="4166228" cy="1537950"/>
          </a:xfrm>
          <a:prstGeom prst="roundRect">
            <a:avLst>
              <a:gd name="adj" fmla="val 5193"/>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3" name="矩形: 圆角 52"/>
          <p:cNvSpPr/>
          <p:nvPr/>
        </p:nvSpPr>
        <p:spPr bwMode="auto">
          <a:xfrm>
            <a:off x="1959389" y="4307425"/>
            <a:ext cx="4166228" cy="1537950"/>
          </a:xfrm>
          <a:prstGeom prst="roundRect">
            <a:avLst>
              <a:gd name="adj" fmla="val 5193"/>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grpSp>
        <p:nvGrpSpPr>
          <p:cNvPr id="54" name="组合 53"/>
          <p:cNvGrpSpPr/>
          <p:nvPr/>
        </p:nvGrpSpPr>
        <p:grpSpPr>
          <a:xfrm>
            <a:off x="6625693" y="2426562"/>
            <a:ext cx="2162729" cy="1205098"/>
            <a:chOff x="5120287" y="2280869"/>
            <a:chExt cx="2162729" cy="1205098"/>
          </a:xfrm>
        </p:grpSpPr>
        <p:sp>
          <p:nvSpPr>
            <p:cNvPr id="55" name="文本框 54"/>
            <p:cNvSpPr txBox="1"/>
            <p:nvPr/>
          </p:nvSpPr>
          <p:spPr>
            <a:xfrm>
              <a:off x="5984412" y="2280869"/>
              <a:ext cx="1298604" cy="113749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nSpc>
                  <a:spcPct val="150000"/>
                </a:lnSpc>
              </a:pPr>
              <a:r>
                <a:rPr lang="zh-CN" altLang="en-US" sz="2400">
                  <a:solidFill>
                    <a:schemeClr val="accent2"/>
                  </a:solidFill>
                </a:rPr>
                <a:t>重要</a:t>
              </a:r>
              <a:endParaRPr lang="en-US" altLang="zh-CN" sz="2400">
                <a:solidFill>
                  <a:schemeClr val="accent2"/>
                </a:solidFill>
              </a:endParaRPr>
            </a:p>
            <a:p>
              <a:pPr>
                <a:lnSpc>
                  <a:spcPct val="150000"/>
                </a:lnSpc>
              </a:pPr>
              <a:r>
                <a:rPr lang="zh-CN" altLang="en-US" sz="2400">
                  <a:solidFill>
                    <a:schemeClr val="accent2"/>
                  </a:solidFill>
                </a:rPr>
                <a:t>紧迫</a:t>
              </a:r>
              <a:endParaRPr lang="zh-CN" altLang="en-US" sz="2400">
                <a:solidFill>
                  <a:schemeClr val="accent2"/>
                </a:solidFill>
              </a:endParaRPr>
            </a:p>
          </p:txBody>
        </p:sp>
        <p:sp>
          <p:nvSpPr>
            <p:cNvPr id="56" name="文本框 55"/>
            <p:cNvSpPr txBox="1"/>
            <p:nvPr/>
          </p:nvSpPr>
          <p:spPr>
            <a:xfrm>
              <a:off x="5226050" y="2716526"/>
              <a:ext cx="590059" cy="76944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en-US" altLang="zh-CN" sz="4400">
                  <a:solidFill>
                    <a:schemeClr val="accent2"/>
                  </a:solidFill>
                </a:rPr>
                <a:t>A</a:t>
              </a:r>
              <a:endParaRPr lang="zh-CN" altLang="en-US" sz="4400">
                <a:solidFill>
                  <a:schemeClr val="accent2"/>
                </a:solidFill>
              </a:endParaRPr>
            </a:p>
          </p:txBody>
        </p:sp>
        <p:sp>
          <p:nvSpPr>
            <p:cNvPr id="57" name="文本框 56"/>
            <p:cNvSpPr txBox="1"/>
            <p:nvPr/>
          </p:nvSpPr>
          <p:spPr>
            <a:xfrm>
              <a:off x="5120287" y="2449921"/>
              <a:ext cx="834425"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sz="1600">
                  <a:solidFill>
                    <a:schemeClr val="accent2"/>
                  </a:solidFill>
                </a:rPr>
                <a:t>优先级</a:t>
              </a:r>
              <a:endParaRPr lang="zh-CN" altLang="en-US" sz="1600">
                <a:solidFill>
                  <a:schemeClr val="accent2"/>
                </a:solidFill>
              </a:endParaRPr>
            </a:p>
          </p:txBody>
        </p:sp>
        <p:cxnSp>
          <p:nvCxnSpPr>
            <p:cNvPr id="58" name="直接连接符 57"/>
            <p:cNvCxnSpPr/>
            <p:nvPr/>
          </p:nvCxnSpPr>
          <p:spPr bwMode="auto">
            <a:xfrm>
              <a:off x="5952328" y="2449921"/>
              <a:ext cx="0" cy="968439"/>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9" name="组合 58"/>
          <p:cNvGrpSpPr/>
          <p:nvPr/>
        </p:nvGrpSpPr>
        <p:grpSpPr>
          <a:xfrm>
            <a:off x="2073922" y="2426562"/>
            <a:ext cx="2162729" cy="1205098"/>
            <a:chOff x="5120287" y="2280869"/>
            <a:chExt cx="2162729" cy="1205098"/>
          </a:xfrm>
        </p:grpSpPr>
        <p:sp>
          <p:nvSpPr>
            <p:cNvPr id="60" name="文本框 59"/>
            <p:cNvSpPr txBox="1"/>
            <p:nvPr/>
          </p:nvSpPr>
          <p:spPr>
            <a:xfrm>
              <a:off x="5984412" y="2280869"/>
              <a:ext cx="1298604" cy="113749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nSpc>
                  <a:spcPct val="150000"/>
                </a:lnSpc>
              </a:pPr>
              <a:r>
                <a:rPr lang="zh-CN" altLang="en-US" sz="2400">
                  <a:solidFill>
                    <a:schemeClr val="accent2"/>
                  </a:solidFill>
                </a:rPr>
                <a:t>重要</a:t>
              </a:r>
              <a:endParaRPr lang="en-US" altLang="zh-CN" sz="2400">
                <a:solidFill>
                  <a:schemeClr val="accent2"/>
                </a:solidFill>
              </a:endParaRPr>
            </a:p>
            <a:p>
              <a:pPr>
                <a:lnSpc>
                  <a:spcPct val="150000"/>
                </a:lnSpc>
              </a:pPr>
              <a:r>
                <a:rPr lang="zh-CN" altLang="en-US" sz="2400">
                  <a:solidFill>
                    <a:schemeClr val="accent2"/>
                  </a:solidFill>
                </a:rPr>
                <a:t>不紧迫</a:t>
              </a:r>
              <a:endParaRPr lang="zh-CN" altLang="en-US" sz="2400">
                <a:solidFill>
                  <a:schemeClr val="accent2"/>
                </a:solidFill>
              </a:endParaRPr>
            </a:p>
          </p:txBody>
        </p:sp>
        <p:sp>
          <p:nvSpPr>
            <p:cNvPr id="61" name="文本框 60"/>
            <p:cNvSpPr txBox="1"/>
            <p:nvPr/>
          </p:nvSpPr>
          <p:spPr>
            <a:xfrm>
              <a:off x="5226050" y="2716526"/>
              <a:ext cx="590059" cy="76944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en-US" altLang="zh-CN" sz="4400">
                  <a:solidFill>
                    <a:schemeClr val="accent2"/>
                  </a:solidFill>
                </a:rPr>
                <a:t>B</a:t>
              </a:r>
              <a:endParaRPr lang="zh-CN" altLang="en-US" sz="4400">
                <a:solidFill>
                  <a:schemeClr val="accent2"/>
                </a:solidFill>
              </a:endParaRPr>
            </a:p>
          </p:txBody>
        </p:sp>
        <p:sp>
          <p:nvSpPr>
            <p:cNvPr id="62" name="文本框 61"/>
            <p:cNvSpPr txBox="1"/>
            <p:nvPr/>
          </p:nvSpPr>
          <p:spPr>
            <a:xfrm>
              <a:off x="5120287" y="2449921"/>
              <a:ext cx="834425"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sz="1600">
                  <a:solidFill>
                    <a:schemeClr val="accent2"/>
                  </a:solidFill>
                </a:rPr>
                <a:t>优先级</a:t>
              </a:r>
              <a:endParaRPr lang="zh-CN" altLang="en-US" sz="1600">
                <a:solidFill>
                  <a:schemeClr val="accent2"/>
                </a:solidFill>
              </a:endParaRPr>
            </a:p>
          </p:txBody>
        </p:sp>
        <p:cxnSp>
          <p:nvCxnSpPr>
            <p:cNvPr id="63" name="直接连接符 62"/>
            <p:cNvCxnSpPr/>
            <p:nvPr/>
          </p:nvCxnSpPr>
          <p:spPr bwMode="auto">
            <a:xfrm>
              <a:off x="5952328" y="2449921"/>
              <a:ext cx="0" cy="968439"/>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4" name="组合 63"/>
          <p:cNvGrpSpPr/>
          <p:nvPr/>
        </p:nvGrpSpPr>
        <p:grpSpPr>
          <a:xfrm>
            <a:off x="6625693" y="4445315"/>
            <a:ext cx="2162729" cy="1205098"/>
            <a:chOff x="5120287" y="2280869"/>
            <a:chExt cx="2162729" cy="1205098"/>
          </a:xfrm>
        </p:grpSpPr>
        <p:sp>
          <p:nvSpPr>
            <p:cNvPr id="65" name="文本框 64"/>
            <p:cNvSpPr txBox="1"/>
            <p:nvPr/>
          </p:nvSpPr>
          <p:spPr>
            <a:xfrm>
              <a:off x="5984412" y="2280869"/>
              <a:ext cx="1298604" cy="113749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nSpc>
                  <a:spcPct val="150000"/>
                </a:lnSpc>
              </a:pPr>
              <a:r>
                <a:rPr lang="zh-CN" altLang="en-US" sz="2400">
                  <a:solidFill>
                    <a:schemeClr val="accent2"/>
                  </a:solidFill>
                </a:rPr>
                <a:t>不重要</a:t>
              </a:r>
              <a:endParaRPr lang="en-US" altLang="zh-CN" sz="2400">
                <a:solidFill>
                  <a:schemeClr val="accent2"/>
                </a:solidFill>
              </a:endParaRPr>
            </a:p>
            <a:p>
              <a:pPr>
                <a:lnSpc>
                  <a:spcPct val="150000"/>
                </a:lnSpc>
              </a:pPr>
              <a:r>
                <a:rPr lang="zh-CN" altLang="en-US" sz="2400">
                  <a:solidFill>
                    <a:schemeClr val="accent2"/>
                  </a:solidFill>
                </a:rPr>
                <a:t>紧迫</a:t>
              </a:r>
              <a:endParaRPr lang="zh-CN" altLang="en-US" sz="2400">
                <a:solidFill>
                  <a:schemeClr val="accent2"/>
                </a:solidFill>
              </a:endParaRPr>
            </a:p>
          </p:txBody>
        </p:sp>
        <p:sp>
          <p:nvSpPr>
            <p:cNvPr id="66" name="文本框 65"/>
            <p:cNvSpPr txBox="1"/>
            <p:nvPr/>
          </p:nvSpPr>
          <p:spPr>
            <a:xfrm>
              <a:off x="5226050" y="2716526"/>
              <a:ext cx="590059" cy="76944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en-US" altLang="zh-CN" sz="4400">
                  <a:solidFill>
                    <a:schemeClr val="accent2"/>
                  </a:solidFill>
                </a:rPr>
                <a:t>C</a:t>
              </a:r>
              <a:endParaRPr lang="zh-CN" altLang="en-US" sz="4400">
                <a:solidFill>
                  <a:schemeClr val="accent2"/>
                </a:solidFill>
              </a:endParaRPr>
            </a:p>
          </p:txBody>
        </p:sp>
        <p:sp>
          <p:nvSpPr>
            <p:cNvPr id="67" name="文本框 66"/>
            <p:cNvSpPr txBox="1"/>
            <p:nvPr/>
          </p:nvSpPr>
          <p:spPr>
            <a:xfrm>
              <a:off x="5120287" y="2449921"/>
              <a:ext cx="834425"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sz="1600">
                  <a:solidFill>
                    <a:schemeClr val="accent2"/>
                  </a:solidFill>
                </a:rPr>
                <a:t>优先级</a:t>
              </a:r>
              <a:endParaRPr lang="zh-CN" altLang="en-US" sz="1600">
                <a:solidFill>
                  <a:schemeClr val="accent2"/>
                </a:solidFill>
              </a:endParaRPr>
            </a:p>
          </p:txBody>
        </p:sp>
        <p:cxnSp>
          <p:nvCxnSpPr>
            <p:cNvPr id="68" name="直接连接符 67"/>
            <p:cNvCxnSpPr/>
            <p:nvPr/>
          </p:nvCxnSpPr>
          <p:spPr bwMode="auto">
            <a:xfrm>
              <a:off x="5952328" y="2449921"/>
              <a:ext cx="0" cy="968439"/>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9" name="组合 68"/>
          <p:cNvGrpSpPr/>
          <p:nvPr/>
        </p:nvGrpSpPr>
        <p:grpSpPr>
          <a:xfrm>
            <a:off x="2073922" y="4445315"/>
            <a:ext cx="2162729" cy="1205098"/>
            <a:chOff x="5120287" y="2280869"/>
            <a:chExt cx="2162729" cy="1205098"/>
          </a:xfrm>
        </p:grpSpPr>
        <p:sp>
          <p:nvSpPr>
            <p:cNvPr id="70" name="文本框 69"/>
            <p:cNvSpPr txBox="1"/>
            <p:nvPr/>
          </p:nvSpPr>
          <p:spPr>
            <a:xfrm>
              <a:off x="5984412" y="2280869"/>
              <a:ext cx="1298604" cy="113749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nSpc>
                  <a:spcPct val="150000"/>
                </a:lnSpc>
              </a:pPr>
              <a:r>
                <a:rPr lang="zh-CN" altLang="en-US" sz="2400">
                  <a:solidFill>
                    <a:schemeClr val="accent2"/>
                  </a:solidFill>
                </a:rPr>
                <a:t>不重要</a:t>
              </a:r>
              <a:endParaRPr lang="en-US" altLang="zh-CN" sz="2400">
                <a:solidFill>
                  <a:schemeClr val="accent2"/>
                </a:solidFill>
              </a:endParaRPr>
            </a:p>
            <a:p>
              <a:pPr>
                <a:lnSpc>
                  <a:spcPct val="150000"/>
                </a:lnSpc>
              </a:pPr>
              <a:r>
                <a:rPr lang="zh-CN" altLang="en-US" sz="2400">
                  <a:solidFill>
                    <a:schemeClr val="accent2"/>
                  </a:solidFill>
                </a:rPr>
                <a:t>不紧迫</a:t>
              </a:r>
              <a:endParaRPr lang="zh-CN" altLang="en-US" sz="2400">
                <a:solidFill>
                  <a:schemeClr val="accent2"/>
                </a:solidFill>
              </a:endParaRPr>
            </a:p>
          </p:txBody>
        </p:sp>
        <p:sp>
          <p:nvSpPr>
            <p:cNvPr id="71" name="文本框 70"/>
            <p:cNvSpPr txBox="1"/>
            <p:nvPr/>
          </p:nvSpPr>
          <p:spPr>
            <a:xfrm>
              <a:off x="5226050" y="2716526"/>
              <a:ext cx="590059" cy="76944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en-US" altLang="zh-CN" sz="4400">
                  <a:solidFill>
                    <a:schemeClr val="accent2"/>
                  </a:solidFill>
                </a:rPr>
                <a:t>D</a:t>
              </a:r>
              <a:endParaRPr lang="zh-CN" altLang="en-US" sz="4400">
                <a:solidFill>
                  <a:schemeClr val="accent2"/>
                </a:solidFill>
              </a:endParaRPr>
            </a:p>
          </p:txBody>
        </p:sp>
        <p:sp>
          <p:nvSpPr>
            <p:cNvPr id="72" name="文本框 71"/>
            <p:cNvSpPr txBox="1"/>
            <p:nvPr/>
          </p:nvSpPr>
          <p:spPr>
            <a:xfrm>
              <a:off x="5120287" y="2449921"/>
              <a:ext cx="834425" cy="33855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a:solidFill>
                    <a:schemeClr val="tx2"/>
                  </a:solidFill>
                  <a:latin typeface="微软雅黑 Light" panose="020B0502040204020203" pitchFamily="34" charset="-122"/>
                  <a:ea typeface="微软雅黑 Light" panose="020B0502040204020203" pitchFamily="34" charset="-122"/>
                  <a:cs typeface="+mn-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pPr algn="ctr"/>
              <a:r>
                <a:rPr lang="zh-CN" altLang="en-US" sz="1600">
                  <a:solidFill>
                    <a:schemeClr val="accent2"/>
                  </a:solidFill>
                </a:rPr>
                <a:t>优先级</a:t>
              </a:r>
              <a:endParaRPr lang="zh-CN" altLang="en-US" sz="1600">
                <a:solidFill>
                  <a:schemeClr val="accent2"/>
                </a:solidFill>
              </a:endParaRPr>
            </a:p>
          </p:txBody>
        </p:sp>
        <p:cxnSp>
          <p:nvCxnSpPr>
            <p:cNvPr id="73" name="直接连接符 72"/>
            <p:cNvCxnSpPr/>
            <p:nvPr/>
          </p:nvCxnSpPr>
          <p:spPr bwMode="auto">
            <a:xfrm>
              <a:off x="5952328" y="2449921"/>
              <a:ext cx="0" cy="968439"/>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4" name="矩形 73"/>
          <p:cNvSpPr/>
          <p:nvPr/>
        </p:nvSpPr>
        <p:spPr>
          <a:xfrm>
            <a:off x="4024596" y="2698507"/>
            <a:ext cx="1927026" cy="86177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学习新技能</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建立人际关系</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保持身体健康</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75" name="矩形 74"/>
          <p:cNvSpPr/>
          <p:nvPr/>
        </p:nvSpPr>
        <p:spPr>
          <a:xfrm>
            <a:off x="8611630" y="2698507"/>
            <a:ext cx="1927026" cy="86177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en-US" altLang="zh-CN" sz="1600">
                <a:solidFill>
                  <a:schemeClr val="accent2"/>
                </a:solidFill>
                <a:latin typeface="微软雅黑 Light" panose="020B0502040204020203" pitchFamily="34" charset="-122"/>
                <a:ea typeface="微软雅黑 Light" panose="020B0502040204020203" pitchFamily="34" charset="-122"/>
                <a:cs typeface="+mn-ea"/>
              </a:rPr>
              <a:t> </a:t>
            </a:r>
            <a:r>
              <a:rPr lang="zh-CN" altLang="en-US" sz="1600">
                <a:solidFill>
                  <a:schemeClr val="accent2"/>
                </a:solidFill>
                <a:latin typeface="微软雅黑 Light" panose="020B0502040204020203" pitchFamily="34" charset="-122"/>
                <a:ea typeface="微软雅黑 Light" panose="020B0502040204020203" pitchFamily="34" charset="-122"/>
                <a:cs typeface="+mn-ea"/>
              </a:rPr>
              <a:t>危机</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紧急状况</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有限期的计划</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76" name="矩形 75"/>
          <p:cNvSpPr/>
          <p:nvPr/>
        </p:nvSpPr>
        <p:spPr>
          <a:xfrm>
            <a:off x="4024596" y="4725598"/>
            <a:ext cx="1927026" cy="86177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琐碎的事情</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某些信件</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无聊的谈话</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77" name="矩形 76"/>
          <p:cNvSpPr/>
          <p:nvPr/>
        </p:nvSpPr>
        <p:spPr>
          <a:xfrm>
            <a:off x="8611630" y="4725598"/>
            <a:ext cx="1927026" cy="86177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某些电话</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不速之客</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a:p>
            <a:pPr marL="285750" indent="-285750">
              <a:buFont typeface="Wingdings" panose="05000000000000000000" pitchFamily="2" charset="2"/>
              <a:buChar char="l"/>
            </a:pPr>
            <a:r>
              <a:rPr lang="zh-CN" altLang="en-US" sz="1600">
                <a:solidFill>
                  <a:schemeClr val="accent2"/>
                </a:solidFill>
                <a:latin typeface="微软雅黑 Light" panose="020B0502040204020203" pitchFamily="34" charset="-122"/>
                <a:ea typeface="微软雅黑 Light" panose="020B0502040204020203" pitchFamily="34" charset="-122"/>
                <a:cs typeface="+mn-ea"/>
              </a:rPr>
              <a:t> 某些会议</a:t>
            </a:r>
            <a:endParaRPr lang="zh-CN" altLang="en-US" sz="1600">
              <a:solidFill>
                <a:schemeClr val="accent2"/>
              </a:solidFill>
              <a:latin typeface="微软雅黑 Light" panose="020B0502040204020203" pitchFamily="34" charset="-122"/>
              <a:ea typeface="微软雅黑 Light" panose="020B0502040204020203" pitchFamily="34" charset="-122"/>
              <a:cs typeface="+mn-ea"/>
            </a:endParaRPr>
          </a:p>
        </p:txBody>
      </p:sp>
      <p:sp>
        <p:nvSpPr>
          <p:cNvPr id="78" name="文本框 77"/>
          <p:cNvSpPr txBox="1">
            <a:spLocks noChangeArrowheads="1"/>
          </p:cNvSpPr>
          <p:nvPr/>
        </p:nvSpPr>
        <p:spPr bwMode="auto">
          <a:xfrm rot="19721191">
            <a:off x="8923129" y="2095413"/>
            <a:ext cx="1037471" cy="375839"/>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马上做</a:t>
            </a:r>
            <a:endParaRPr lang="zh-CN" altLang="en-US"/>
          </a:p>
        </p:txBody>
      </p:sp>
      <p:sp>
        <p:nvSpPr>
          <p:cNvPr id="79" name="文本框 78"/>
          <p:cNvSpPr txBox="1">
            <a:spLocks noChangeArrowheads="1"/>
          </p:cNvSpPr>
          <p:nvPr/>
        </p:nvSpPr>
        <p:spPr bwMode="auto">
          <a:xfrm rot="19721191">
            <a:off x="3779338" y="2026814"/>
            <a:ext cx="1037471" cy="375839"/>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r>
              <a:rPr lang="zh-CN" altLang="en-US"/>
              <a:t>计划做</a:t>
            </a:r>
            <a:endParaRPr lang="zh-CN" altLang="en-US"/>
          </a:p>
        </p:txBody>
      </p:sp>
      <p:sp>
        <p:nvSpPr>
          <p:cNvPr id="80" name="文本框 79"/>
          <p:cNvSpPr txBox="1">
            <a:spLocks noChangeArrowheads="1"/>
          </p:cNvSpPr>
          <p:nvPr/>
        </p:nvSpPr>
        <p:spPr bwMode="auto">
          <a:xfrm rot="19625748">
            <a:off x="8850485" y="4176118"/>
            <a:ext cx="928867" cy="375839"/>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授权</a:t>
            </a:r>
            <a:endParaRPr lang="zh-CN" altLang="en-US"/>
          </a:p>
        </p:txBody>
      </p:sp>
      <p:sp>
        <p:nvSpPr>
          <p:cNvPr id="81" name="文本框 80"/>
          <p:cNvSpPr txBox="1">
            <a:spLocks noChangeArrowheads="1"/>
          </p:cNvSpPr>
          <p:nvPr/>
        </p:nvSpPr>
        <p:spPr bwMode="auto">
          <a:xfrm rot="19721191">
            <a:off x="4335818" y="4146159"/>
            <a:ext cx="928867" cy="375839"/>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a:defRPr sz="1400"/>
            </a:lvl2pPr>
            <a:lvl3pPr marL="1143000" indent="-228600">
              <a:defRPr sz="1400"/>
            </a:lvl3pPr>
            <a:lvl4pPr marL="1600200" indent="-228600">
              <a:defRPr sz="1400"/>
            </a:lvl4pPr>
            <a:lvl5pPr marL="2057400" indent="-228600">
              <a:defRPr sz="1400"/>
            </a:lvl5pPr>
            <a:lvl6pPr marL="2514600" indent="-228600" eaLnBrk="0" fontAlgn="base" hangingPunct="0">
              <a:spcBef>
                <a:spcPct val="0"/>
              </a:spcBef>
              <a:spcAft>
                <a:spcPct val="0"/>
              </a:spcAft>
              <a:buFont typeface="Arial" panose="020B0604020202020204" pitchFamily="34" charset="0"/>
              <a:defRPr sz="1400"/>
            </a:lvl6pPr>
            <a:lvl7pPr marL="2971800" indent="-228600" eaLnBrk="0" fontAlgn="base" hangingPunct="0">
              <a:spcBef>
                <a:spcPct val="0"/>
              </a:spcBef>
              <a:spcAft>
                <a:spcPct val="0"/>
              </a:spcAft>
              <a:buFont typeface="Arial" panose="020B0604020202020204" pitchFamily="34" charset="0"/>
              <a:defRPr sz="1400"/>
            </a:lvl7pPr>
            <a:lvl8pPr marL="3429000" indent="-228600" eaLnBrk="0" fontAlgn="base" hangingPunct="0">
              <a:spcBef>
                <a:spcPct val="0"/>
              </a:spcBef>
              <a:spcAft>
                <a:spcPct val="0"/>
              </a:spcAft>
              <a:buFont typeface="Arial" panose="020B0604020202020204" pitchFamily="34" charset="0"/>
              <a:defRPr sz="1400"/>
            </a:lvl8pPr>
            <a:lvl9pPr marL="3886200" indent="-228600" eaLnBrk="0" fontAlgn="base" hangingPunct="0">
              <a:spcBef>
                <a:spcPct val="0"/>
              </a:spcBef>
              <a:spcAft>
                <a:spcPct val="0"/>
              </a:spcAft>
              <a:buFont typeface="Arial" panose="020B0604020202020204" pitchFamily="34" charset="0"/>
              <a:defRPr sz="1400"/>
            </a:lvl9pPr>
          </a:lstStyle>
          <a:p>
            <a:r>
              <a:rPr lang="zh-CN" altLang="en-US"/>
              <a:t>不做</a:t>
            </a:r>
            <a:endParaRPr lang="zh-CN" altLang="en-US"/>
          </a:p>
        </p:txBody>
      </p:sp>
    </p:spTree>
  </p:cSld>
  <p:clrMapOvr>
    <a:masterClrMapping/>
  </p:clrMapOvr>
  <p:transition spd="slow" advTm="6816">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5.5 </a:t>
            </a:r>
            <a:r>
              <a:rPr lang="zh-CN" altLang="en-US" sz="2200">
                <a:solidFill>
                  <a:schemeClr val="accent1"/>
                </a:solidFill>
                <a:ea typeface="微软雅黑" panose="020B0503020204020204" pitchFamily="34" charset="-122"/>
                <a:cs typeface="+mn-ea"/>
                <a:sym typeface="Arial" panose="020B0604020202020204" pitchFamily="34" charset="0"/>
              </a:rPr>
              <a:t>有序原则（ </a:t>
            </a:r>
            <a:r>
              <a:rPr lang="en-US" altLang="zh-CN" sz="2200">
                <a:solidFill>
                  <a:schemeClr val="accent1"/>
                </a:solidFill>
                <a:ea typeface="微软雅黑" panose="020B0503020204020204" pitchFamily="34" charset="-122"/>
                <a:cs typeface="+mn-ea"/>
                <a:sym typeface="Arial" panose="020B0604020202020204" pitchFamily="34" charset="0"/>
              </a:rPr>
              <a:t>ABC</a:t>
            </a:r>
            <a:r>
              <a:rPr lang="zh-CN" altLang="en-US" sz="2200">
                <a:solidFill>
                  <a:schemeClr val="accent1"/>
                </a:solidFill>
                <a:ea typeface="微软雅黑" panose="020B0503020204020204" pitchFamily="34" charset="-122"/>
                <a:cs typeface="+mn-ea"/>
                <a:sym typeface="Arial" panose="020B0604020202020204" pitchFamily="34" charset="0"/>
              </a:rPr>
              <a:t>分类法）</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3" name="矩形 22"/>
          <p:cNvSpPr/>
          <p:nvPr/>
        </p:nvSpPr>
        <p:spPr>
          <a:xfrm>
            <a:off x="955159" y="1481554"/>
            <a:ext cx="10183781" cy="1056508"/>
          </a:xfrm>
          <a:prstGeom prst="rect">
            <a:avLst/>
          </a:prstGeom>
        </p:spPr>
        <p:txBody>
          <a:bodyPr wrap="square">
            <a:spAutoFit/>
          </a:bodyPr>
          <a:lstStyle/>
          <a:p>
            <a:pPr algn="just">
              <a:lnSpc>
                <a:spcPct val="120000"/>
              </a:lnSpc>
            </a:pPr>
            <a:r>
              <a:rPr lang="zh-CN" altLang="en-US">
                <a:solidFill>
                  <a:schemeClr val="accent1"/>
                </a:solidFill>
                <a:latin typeface="微软雅黑 Light" panose="020B0502040204020203" pitchFamily="34" charset="-122"/>
                <a:ea typeface="微软雅黑 Light" panose="020B0502040204020203" pitchFamily="34" charset="-122"/>
                <a:cs typeface="+mn-ea"/>
              </a:rPr>
              <a:t>ABC分类法又称帕累托分析法，它是根据事物在技术或经济方面的主要特征，进行分类排队，分清重点和一般，从而有区别地确定管理方式的一种分析方法。由于它把被分析的对象分成A、B、C三类，所以又称为ABC分析法。</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
        <p:nvSpPr>
          <p:cNvPr id="24" name="矩形: 圆角 23"/>
          <p:cNvSpPr/>
          <p:nvPr/>
        </p:nvSpPr>
        <p:spPr bwMode="auto">
          <a:xfrm>
            <a:off x="2124020" y="4152472"/>
            <a:ext cx="7852494" cy="1496294"/>
          </a:xfrm>
          <a:prstGeom prst="roundRect">
            <a:avLst>
              <a:gd name="adj" fmla="val 2359"/>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cxnSp>
        <p:nvCxnSpPr>
          <p:cNvPr id="25" name="直接连接符 24"/>
          <p:cNvCxnSpPr/>
          <p:nvPr/>
        </p:nvCxnSpPr>
        <p:spPr bwMode="auto">
          <a:xfrm flipH="1">
            <a:off x="3389435" y="4152472"/>
            <a:ext cx="3794020" cy="149629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矩形 25"/>
          <p:cNvSpPr/>
          <p:nvPr/>
        </p:nvSpPr>
        <p:spPr>
          <a:xfrm>
            <a:off x="2399048" y="4530549"/>
            <a:ext cx="1611668" cy="677108"/>
          </a:xfrm>
          <a:prstGeom prst="rect">
            <a:avLst/>
          </a:prstGeom>
        </p:spPr>
        <p:txBody>
          <a:bodyPr wrap="square">
            <a:spAutoFit/>
          </a:bodyPr>
          <a:lstStyle/>
          <a:p>
            <a:pPr algn="ctr"/>
            <a:r>
              <a:rPr lang="en-US" altLang="zh-CN" sz="2000" b="1">
                <a:solidFill>
                  <a:schemeClr val="accent2"/>
                </a:solidFill>
                <a:latin typeface="微软雅黑 Light" panose="020B0502040204020203" pitchFamily="34" charset="-122"/>
                <a:ea typeface="微软雅黑 Light" panose="020B0502040204020203" pitchFamily="34" charset="-122"/>
                <a:cs typeface="+mn-ea"/>
              </a:rPr>
              <a:t>A</a:t>
            </a:r>
            <a:r>
              <a:rPr lang="zh-CN" altLang="en-US" sz="2000" b="1">
                <a:solidFill>
                  <a:schemeClr val="accent2"/>
                </a:solidFill>
                <a:latin typeface="微软雅黑 Light" panose="020B0502040204020203" pitchFamily="34" charset="-122"/>
                <a:ea typeface="微软雅黑 Light" panose="020B0502040204020203" pitchFamily="34" charset="-122"/>
                <a:cs typeface="+mn-ea"/>
              </a:rPr>
              <a:t>级任务</a:t>
            </a:r>
            <a:endParaRPr lang="en-US" altLang="zh-CN" sz="2000" b="1">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b="1">
                <a:solidFill>
                  <a:schemeClr val="accent2"/>
                </a:solidFill>
                <a:latin typeface="微软雅黑 Light" panose="020B0502040204020203" pitchFamily="34" charset="-122"/>
                <a:ea typeface="微软雅黑 Light" panose="020B0502040204020203" pitchFamily="34" charset="-122"/>
                <a:cs typeface="+mn-ea"/>
              </a:rPr>
              <a:t>特别重要</a:t>
            </a:r>
            <a:endParaRPr lang="zh-CN" altLang="en-US"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27" name="矩形 26"/>
          <p:cNvSpPr/>
          <p:nvPr/>
        </p:nvSpPr>
        <p:spPr>
          <a:xfrm>
            <a:off x="5662095" y="4530549"/>
            <a:ext cx="1358180" cy="677108"/>
          </a:xfrm>
          <a:prstGeom prst="rect">
            <a:avLst/>
          </a:prstGeom>
        </p:spPr>
        <p:txBody>
          <a:bodyPr wrap="square">
            <a:spAutoFit/>
          </a:bodyPr>
          <a:lstStyle/>
          <a:p>
            <a:pPr algn="ctr"/>
            <a:r>
              <a:rPr lang="en-US" altLang="zh-CN" sz="2000" b="1">
                <a:solidFill>
                  <a:schemeClr val="accent2"/>
                </a:solidFill>
                <a:latin typeface="微软雅黑 Light" panose="020B0502040204020203" pitchFamily="34" charset="-122"/>
                <a:ea typeface="微软雅黑 Light" panose="020B0502040204020203" pitchFamily="34" charset="-122"/>
                <a:cs typeface="+mn-ea"/>
              </a:rPr>
              <a:t>B</a:t>
            </a:r>
            <a:r>
              <a:rPr lang="zh-CN" altLang="en-US" sz="2000" b="1">
                <a:solidFill>
                  <a:schemeClr val="accent2"/>
                </a:solidFill>
                <a:latin typeface="微软雅黑 Light" panose="020B0502040204020203" pitchFamily="34" charset="-122"/>
                <a:ea typeface="微软雅黑 Light" panose="020B0502040204020203" pitchFamily="34" charset="-122"/>
                <a:cs typeface="+mn-ea"/>
              </a:rPr>
              <a:t>级任务</a:t>
            </a:r>
            <a:endParaRPr lang="en-US" altLang="zh-CN" sz="2000" b="1">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b="1">
                <a:solidFill>
                  <a:schemeClr val="accent2"/>
                </a:solidFill>
                <a:latin typeface="微软雅黑 Light" panose="020B0502040204020203" pitchFamily="34" charset="-122"/>
                <a:ea typeface="微软雅黑 Light" panose="020B0502040204020203" pitchFamily="34" charset="-122"/>
                <a:cs typeface="+mn-ea"/>
              </a:rPr>
              <a:t>比较重要</a:t>
            </a:r>
            <a:endParaRPr lang="zh-CN" altLang="en-US"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28" name="矩形 27"/>
          <p:cNvSpPr/>
          <p:nvPr/>
        </p:nvSpPr>
        <p:spPr>
          <a:xfrm>
            <a:off x="8102262" y="4530549"/>
            <a:ext cx="1358180" cy="677108"/>
          </a:xfrm>
          <a:prstGeom prst="rect">
            <a:avLst/>
          </a:prstGeom>
        </p:spPr>
        <p:txBody>
          <a:bodyPr wrap="square">
            <a:spAutoFit/>
          </a:bodyPr>
          <a:lstStyle/>
          <a:p>
            <a:pPr algn="ctr"/>
            <a:r>
              <a:rPr lang="en-US" altLang="zh-CN" sz="2000" b="1">
                <a:solidFill>
                  <a:schemeClr val="accent2"/>
                </a:solidFill>
                <a:latin typeface="微软雅黑 Light" panose="020B0502040204020203" pitchFamily="34" charset="-122"/>
                <a:ea typeface="微软雅黑 Light" panose="020B0502040204020203" pitchFamily="34" charset="-122"/>
                <a:cs typeface="+mn-ea"/>
              </a:rPr>
              <a:t>C</a:t>
            </a:r>
            <a:r>
              <a:rPr lang="zh-CN" altLang="en-US" sz="2000" b="1">
                <a:solidFill>
                  <a:schemeClr val="accent2"/>
                </a:solidFill>
                <a:latin typeface="微软雅黑 Light" panose="020B0502040204020203" pitchFamily="34" charset="-122"/>
                <a:ea typeface="微软雅黑 Light" panose="020B0502040204020203" pitchFamily="34" charset="-122"/>
                <a:cs typeface="+mn-ea"/>
              </a:rPr>
              <a:t>级任务</a:t>
            </a:r>
            <a:endParaRPr lang="en-US" altLang="zh-CN" sz="2000" b="1">
              <a:solidFill>
                <a:schemeClr val="accent2"/>
              </a:solidFill>
              <a:latin typeface="微软雅黑 Light" panose="020B0502040204020203" pitchFamily="34" charset="-122"/>
              <a:ea typeface="微软雅黑 Light" panose="020B0502040204020203" pitchFamily="34" charset="-122"/>
              <a:cs typeface="+mn-ea"/>
            </a:endParaRPr>
          </a:p>
          <a:p>
            <a:pPr algn="ctr"/>
            <a:r>
              <a:rPr lang="zh-CN" altLang="en-US" b="1">
                <a:solidFill>
                  <a:schemeClr val="accent2"/>
                </a:solidFill>
                <a:latin typeface="微软雅黑 Light" panose="020B0502040204020203" pitchFamily="34" charset="-122"/>
                <a:ea typeface="微软雅黑 Light" panose="020B0502040204020203" pitchFamily="34" charset="-122"/>
                <a:cs typeface="+mn-ea"/>
              </a:rPr>
              <a:t>不重要</a:t>
            </a:r>
            <a:endParaRPr lang="zh-CN" altLang="en-US" b="1">
              <a:solidFill>
                <a:schemeClr val="accent2"/>
              </a:solidFill>
              <a:latin typeface="微软雅黑 Light" panose="020B0502040204020203" pitchFamily="34" charset="-122"/>
              <a:ea typeface="微软雅黑 Light" panose="020B0502040204020203" pitchFamily="34" charset="-122"/>
              <a:cs typeface="+mn-ea"/>
            </a:endParaRPr>
          </a:p>
        </p:txBody>
      </p:sp>
      <p:sp>
        <p:nvSpPr>
          <p:cNvPr id="29" name="文本框 28"/>
          <p:cNvSpPr txBox="1"/>
          <p:nvPr/>
        </p:nvSpPr>
        <p:spPr>
          <a:xfrm>
            <a:off x="4048306" y="3644283"/>
            <a:ext cx="904415" cy="523220"/>
          </a:xfrm>
          <a:prstGeom prst="rect">
            <a:avLst/>
          </a:prstGeom>
          <a:noFill/>
        </p:spPr>
        <p:txBody>
          <a:bodyPr wrap="none" rtlCol="0">
            <a:spAutoFit/>
          </a:bodyPr>
          <a:lstStyle/>
          <a:p>
            <a:r>
              <a:rPr lang="en-US" altLang="zh-CN" sz="2800">
                <a:solidFill>
                  <a:schemeClr val="accent1"/>
                </a:solidFill>
                <a:latin typeface="+mn-ea"/>
                <a:ea typeface="+mn-ea"/>
              </a:rPr>
              <a:t>65%</a:t>
            </a:r>
            <a:endParaRPr lang="zh-CN" altLang="en-US" sz="2800">
              <a:solidFill>
                <a:schemeClr val="accent1"/>
              </a:solidFill>
              <a:latin typeface="+mn-ea"/>
              <a:ea typeface="+mn-ea"/>
            </a:endParaRPr>
          </a:p>
        </p:txBody>
      </p:sp>
      <p:sp>
        <p:nvSpPr>
          <p:cNvPr id="50" name="文本框 49"/>
          <p:cNvSpPr txBox="1"/>
          <p:nvPr/>
        </p:nvSpPr>
        <p:spPr>
          <a:xfrm>
            <a:off x="7625548" y="3644283"/>
            <a:ext cx="889987" cy="523220"/>
          </a:xfrm>
          <a:prstGeom prst="rect">
            <a:avLst/>
          </a:prstGeom>
          <a:noFill/>
        </p:spPr>
        <p:txBody>
          <a:bodyPr wrap="none" rtlCol="0">
            <a:spAutoFit/>
          </a:bodyPr>
          <a:lstStyle/>
          <a:p>
            <a:r>
              <a:rPr lang="en-US" altLang="zh-CN" sz="2800">
                <a:solidFill>
                  <a:schemeClr val="accent1"/>
                </a:solidFill>
                <a:latin typeface="+mn-ea"/>
                <a:ea typeface="+mn-ea"/>
              </a:rPr>
              <a:t>20%</a:t>
            </a:r>
            <a:endParaRPr lang="zh-CN" altLang="en-US" sz="2800">
              <a:solidFill>
                <a:schemeClr val="accent1"/>
              </a:solidFill>
              <a:latin typeface="+mn-ea"/>
              <a:ea typeface="+mn-ea"/>
            </a:endParaRPr>
          </a:p>
        </p:txBody>
      </p:sp>
      <p:sp>
        <p:nvSpPr>
          <p:cNvPr id="51" name="文本框 50"/>
          <p:cNvSpPr txBox="1"/>
          <p:nvPr/>
        </p:nvSpPr>
        <p:spPr>
          <a:xfrm>
            <a:off x="8979794" y="3644283"/>
            <a:ext cx="827471" cy="523220"/>
          </a:xfrm>
          <a:prstGeom prst="rect">
            <a:avLst/>
          </a:prstGeom>
          <a:noFill/>
        </p:spPr>
        <p:txBody>
          <a:bodyPr wrap="none" rtlCol="0">
            <a:spAutoFit/>
          </a:bodyPr>
          <a:lstStyle/>
          <a:p>
            <a:r>
              <a:rPr lang="en-US" altLang="zh-CN" sz="2800">
                <a:solidFill>
                  <a:schemeClr val="accent1"/>
                </a:solidFill>
                <a:latin typeface="+mn-ea"/>
                <a:ea typeface="+mn-ea"/>
              </a:rPr>
              <a:t>15%</a:t>
            </a:r>
            <a:endParaRPr lang="zh-CN" altLang="en-US" sz="2800">
              <a:solidFill>
                <a:schemeClr val="accent1"/>
              </a:solidFill>
              <a:latin typeface="+mn-ea"/>
              <a:ea typeface="+mn-ea"/>
            </a:endParaRPr>
          </a:p>
        </p:txBody>
      </p:sp>
      <p:sp>
        <p:nvSpPr>
          <p:cNvPr id="52" name="文本框 51"/>
          <p:cNvSpPr txBox="1"/>
          <p:nvPr/>
        </p:nvSpPr>
        <p:spPr>
          <a:xfrm>
            <a:off x="7439157" y="5648766"/>
            <a:ext cx="904415" cy="523220"/>
          </a:xfrm>
          <a:prstGeom prst="rect">
            <a:avLst/>
          </a:prstGeom>
          <a:noFill/>
        </p:spPr>
        <p:txBody>
          <a:bodyPr wrap="none" rtlCol="0">
            <a:spAutoFit/>
          </a:bodyPr>
          <a:lstStyle/>
          <a:p>
            <a:r>
              <a:rPr lang="en-US" altLang="zh-CN" sz="2800">
                <a:solidFill>
                  <a:schemeClr val="accent1"/>
                </a:solidFill>
                <a:latin typeface="+mn-ea"/>
                <a:ea typeface="+mn-ea"/>
              </a:rPr>
              <a:t>65%</a:t>
            </a:r>
            <a:endParaRPr lang="zh-CN" altLang="en-US" sz="2800">
              <a:solidFill>
                <a:schemeClr val="accent1"/>
              </a:solidFill>
              <a:latin typeface="+mn-ea"/>
              <a:ea typeface="+mn-ea"/>
            </a:endParaRPr>
          </a:p>
        </p:txBody>
      </p:sp>
      <p:sp>
        <p:nvSpPr>
          <p:cNvPr id="53" name="文本框 52"/>
          <p:cNvSpPr txBox="1"/>
          <p:nvPr/>
        </p:nvSpPr>
        <p:spPr>
          <a:xfrm>
            <a:off x="3773552" y="5648766"/>
            <a:ext cx="889987" cy="523220"/>
          </a:xfrm>
          <a:prstGeom prst="rect">
            <a:avLst/>
          </a:prstGeom>
          <a:noFill/>
        </p:spPr>
        <p:txBody>
          <a:bodyPr wrap="none" rtlCol="0">
            <a:spAutoFit/>
          </a:bodyPr>
          <a:lstStyle/>
          <a:p>
            <a:r>
              <a:rPr lang="en-US" altLang="zh-CN" sz="2800">
                <a:solidFill>
                  <a:schemeClr val="accent1"/>
                </a:solidFill>
                <a:latin typeface="+mn-ea"/>
                <a:ea typeface="+mn-ea"/>
              </a:rPr>
              <a:t>20%</a:t>
            </a:r>
            <a:endParaRPr lang="zh-CN" altLang="en-US" sz="2800">
              <a:solidFill>
                <a:schemeClr val="accent1"/>
              </a:solidFill>
              <a:latin typeface="+mn-ea"/>
              <a:ea typeface="+mn-ea"/>
            </a:endParaRPr>
          </a:p>
        </p:txBody>
      </p:sp>
      <p:sp>
        <p:nvSpPr>
          <p:cNvPr id="54" name="文本框 53"/>
          <p:cNvSpPr txBox="1"/>
          <p:nvPr/>
        </p:nvSpPr>
        <p:spPr>
          <a:xfrm>
            <a:off x="2262678" y="5648766"/>
            <a:ext cx="827471" cy="523220"/>
          </a:xfrm>
          <a:prstGeom prst="rect">
            <a:avLst/>
          </a:prstGeom>
          <a:noFill/>
        </p:spPr>
        <p:txBody>
          <a:bodyPr wrap="none" rtlCol="0">
            <a:spAutoFit/>
          </a:bodyPr>
          <a:lstStyle/>
          <a:p>
            <a:r>
              <a:rPr lang="en-US" altLang="zh-CN" sz="2800">
                <a:solidFill>
                  <a:schemeClr val="accent1"/>
                </a:solidFill>
                <a:latin typeface="+mn-ea"/>
                <a:ea typeface="+mn-ea"/>
              </a:rPr>
              <a:t>15%</a:t>
            </a:r>
            <a:endParaRPr lang="zh-CN" altLang="en-US" sz="2800">
              <a:solidFill>
                <a:schemeClr val="accent1"/>
              </a:solidFill>
              <a:latin typeface="+mn-ea"/>
              <a:ea typeface="+mn-ea"/>
            </a:endParaRPr>
          </a:p>
        </p:txBody>
      </p:sp>
      <p:sp>
        <p:nvSpPr>
          <p:cNvPr id="55" name="矩形 54"/>
          <p:cNvSpPr/>
          <p:nvPr/>
        </p:nvSpPr>
        <p:spPr>
          <a:xfrm>
            <a:off x="916066" y="3363759"/>
            <a:ext cx="1342960" cy="659861"/>
          </a:xfrm>
          <a:prstGeom prst="rect">
            <a:avLst/>
          </a:prstGeom>
        </p:spPr>
        <p:txBody>
          <a:bodyPr wrap="square">
            <a:spAutoFit/>
          </a:bodyPr>
          <a:lstStyle/>
          <a:p>
            <a:pPr algn="ctr">
              <a:lnSpc>
                <a:spcPct val="120000"/>
              </a:lnSpc>
            </a:pPr>
            <a:r>
              <a:rPr lang="zh-CN" altLang="en-US" sz="1600">
                <a:latin typeface="微软雅黑 Light" panose="020B0502040204020203" pitchFamily="34" charset="-122"/>
                <a:ea typeface="微软雅黑 Light" panose="020B0502040204020203" pitchFamily="34" charset="-122"/>
                <a:cs typeface="+mn-ea"/>
              </a:rPr>
              <a:t>在目标达成贡献中占比</a:t>
            </a:r>
            <a:endParaRPr lang="zh-CN" altLang="en-US" sz="1600">
              <a:latin typeface="微软雅黑 Light" panose="020B0502040204020203" pitchFamily="34" charset="-122"/>
              <a:ea typeface="微软雅黑 Light" panose="020B0502040204020203" pitchFamily="34" charset="-122"/>
              <a:cs typeface="+mn-ea"/>
            </a:endParaRPr>
          </a:p>
        </p:txBody>
      </p:sp>
      <p:sp>
        <p:nvSpPr>
          <p:cNvPr id="56" name="矩形 55"/>
          <p:cNvSpPr/>
          <p:nvPr/>
        </p:nvSpPr>
        <p:spPr>
          <a:xfrm>
            <a:off x="10215979" y="5580445"/>
            <a:ext cx="1086949" cy="659861"/>
          </a:xfrm>
          <a:prstGeom prst="rect">
            <a:avLst/>
          </a:prstGeom>
        </p:spPr>
        <p:txBody>
          <a:bodyPr wrap="square">
            <a:spAutoFit/>
          </a:bodyPr>
          <a:lstStyle/>
          <a:p>
            <a:pPr>
              <a:lnSpc>
                <a:spcPct val="120000"/>
              </a:lnSpc>
            </a:pPr>
            <a:r>
              <a:rPr lang="zh-CN" altLang="en-US" sz="1600">
                <a:solidFill>
                  <a:schemeClr val="accent1"/>
                </a:solidFill>
                <a:latin typeface="微软雅黑 Light" panose="020B0502040204020203" pitchFamily="34" charset="-122"/>
                <a:ea typeface="微软雅黑 Light" panose="020B0502040204020203" pitchFamily="34" charset="-122"/>
                <a:cs typeface="+mn-ea"/>
              </a:rPr>
              <a:t>在任务总量中占比</a:t>
            </a:r>
            <a:endParaRPr lang="zh-CN" altLang="en-US" sz="1600">
              <a:solidFill>
                <a:schemeClr val="accent1"/>
              </a:solidFill>
              <a:latin typeface="微软雅黑 Light" panose="020B0502040204020203" pitchFamily="34" charset="-122"/>
              <a:ea typeface="微软雅黑 Light" panose="020B0502040204020203" pitchFamily="34" charset="-122"/>
              <a:cs typeface="+mn-ea"/>
            </a:endParaRPr>
          </a:p>
        </p:txBody>
      </p:sp>
      <p:sp>
        <p:nvSpPr>
          <p:cNvPr id="57" name="箭头: 右 56"/>
          <p:cNvSpPr/>
          <p:nvPr/>
        </p:nvSpPr>
        <p:spPr bwMode="auto">
          <a:xfrm>
            <a:off x="2244112" y="3589646"/>
            <a:ext cx="427525" cy="338944"/>
          </a:xfrm>
          <a:prstGeom prst="rightArrow">
            <a:avLst/>
          </a:pr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58" name="箭头: 右 57"/>
          <p:cNvSpPr/>
          <p:nvPr/>
        </p:nvSpPr>
        <p:spPr bwMode="auto">
          <a:xfrm flipH="1">
            <a:off x="9729536" y="5810318"/>
            <a:ext cx="427525" cy="338944"/>
          </a:xfrm>
          <a:prstGeom prst="rightArrow">
            <a:avLst/>
          </a:pr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cxnSp>
        <p:nvCxnSpPr>
          <p:cNvPr id="59" name="直接连接符 58"/>
          <p:cNvCxnSpPr/>
          <p:nvPr/>
        </p:nvCxnSpPr>
        <p:spPr bwMode="auto">
          <a:xfrm flipH="1">
            <a:off x="5040814" y="4152472"/>
            <a:ext cx="3794020" cy="149629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6174">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4"/>
          <p:cNvSpPr txBox="1"/>
          <p:nvPr/>
        </p:nvSpPr>
        <p:spPr>
          <a:xfrm>
            <a:off x="500063" y="627063"/>
            <a:ext cx="6390406" cy="430887"/>
          </a:xfrm>
          <a:prstGeom prst="rect">
            <a:avLst/>
          </a:prstGeom>
          <a:noFill/>
        </p:spPr>
        <p:txBody>
          <a:bodyPr wrap="square">
            <a:spAutoFit/>
          </a:bodyPr>
          <a:lstStyle/>
          <a:p>
            <a:pPr>
              <a:defRPr/>
            </a:pPr>
            <a:r>
              <a:rPr lang="en-US" altLang="zh-CN" sz="220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5.6 </a:t>
            </a:r>
            <a:r>
              <a:rPr lang="zh-CN" altLang="en-US" sz="2200">
                <a:solidFill>
                  <a:schemeClr val="accent1"/>
                </a:solidFill>
                <a:ea typeface="微软雅黑" panose="020B0503020204020204" pitchFamily="34" charset="-122"/>
                <a:cs typeface="+mn-ea"/>
                <a:sym typeface="Arial" panose="020B0604020202020204" pitchFamily="34" charset="0"/>
              </a:rPr>
              <a:t>对象原则（</a:t>
            </a:r>
            <a:r>
              <a:rPr lang="en-US" altLang="zh-CN" sz="2200">
                <a:solidFill>
                  <a:schemeClr val="accent1"/>
                </a:solidFill>
                <a:ea typeface="微软雅黑" panose="020B0503020204020204" pitchFamily="34" charset="-122"/>
                <a:cs typeface="+mn-ea"/>
                <a:sym typeface="Arial" panose="020B0604020202020204" pitchFamily="34" charset="0"/>
              </a:rPr>
              <a:t>5W2H</a:t>
            </a:r>
            <a:r>
              <a:rPr lang="zh-CN" altLang="en-US" sz="2200">
                <a:solidFill>
                  <a:schemeClr val="accent1"/>
                </a:solidFill>
                <a:ea typeface="微软雅黑" panose="020B0503020204020204" pitchFamily="34" charset="-122"/>
                <a:cs typeface="+mn-ea"/>
                <a:sym typeface="Arial" panose="020B0604020202020204" pitchFamily="34" charset="0"/>
              </a:rPr>
              <a:t>分析法）</a:t>
            </a:r>
            <a:endParaRPr lang="zh-CN" altLang="en-US" sz="2200">
              <a:solidFill>
                <a:schemeClr val="accent1"/>
              </a:solidFill>
              <a:ea typeface="微软雅黑" panose="020B0503020204020204" pitchFamily="34" charset="-122"/>
              <a:cs typeface="+mn-ea"/>
              <a:sym typeface="Arial" panose="020B0604020202020204" pitchFamily="34" charset="0"/>
            </a:endParaRPr>
          </a:p>
        </p:txBody>
      </p:sp>
      <p:sp>
        <p:nvSpPr>
          <p:cNvPr id="31" name="矩形 30"/>
          <p:cNvSpPr/>
          <p:nvPr/>
        </p:nvSpPr>
        <p:spPr bwMode="auto">
          <a:xfrm>
            <a:off x="438150" y="222250"/>
            <a:ext cx="77788" cy="371475"/>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sym typeface="Arial" panose="020B0604020202020204"/>
            </a:endParaRPr>
          </a:p>
        </p:txBody>
      </p:sp>
      <p:sp>
        <p:nvSpPr>
          <p:cNvPr id="32" name="矩形 31"/>
          <p:cNvSpPr/>
          <p:nvPr/>
        </p:nvSpPr>
        <p:spPr bwMode="auto">
          <a:xfrm>
            <a:off x="272955" y="222249"/>
            <a:ext cx="122830" cy="774037"/>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sym typeface="Arial" panose="020B0604020202020204"/>
            </a:endParaRPr>
          </a:p>
        </p:txBody>
      </p:sp>
      <p:cxnSp>
        <p:nvCxnSpPr>
          <p:cNvPr id="33" name="直接连接符 32"/>
          <p:cNvCxnSpPr/>
          <p:nvPr/>
        </p:nvCxnSpPr>
        <p:spPr bwMode="auto">
          <a:xfrm>
            <a:off x="438150" y="620713"/>
            <a:ext cx="11281201" cy="0"/>
          </a:xfrm>
          <a:prstGeom prst="line">
            <a:avLst/>
          </a:prstGeom>
          <a:ln w="9525">
            <a:solidFill>
              <a:schemeClr val="accent1">
                <a:lumMod val="60000"/>
                <a:lumOff val="40000"/>
              </a:schemeClr>
            </a:solidFill>
            <a:tailEnd type="oval" w="sm" len="sm"/>
          </a:ln>
        </p:spPr>
        <p:style>
          <a:lnRef idx="1">
            <a:schemeClr val="accent1"/>
          </a:lnRef>
          <a:fillRef idx="0">
            <a:schemeClr val="accent1"/>
          </a:fillRef>
          <a:effectRef idx="0">
            <a:schemeClr val="accent1"/>
          </a:effectRef>
          <a:fontRef idx="minor">
            <a:schemeClr val="tx1"/>
          </a:fontRef>
        </p:style>
      </p:cxnSp>
      <p:sp>
        <p:nvSpPr>
          <p:cNvPr id="34" name="标题 6"/>
          <p:cNvSpPr/>
          <p:nvPr/>
        </p:nvSpPr>
        <p:spPr bwMode="auto">
          <a:xfrm>
            <a:off x="515939" y="152400"/>
            <a:ext cx="4970462"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400">
                <a:solidFill>
                  <a:schemeClr val="tx1"/>
                </a:solidFill>
                <a:latin typeface="Verdana" panose="020B0604030504040204" pitchFamily="34" charset="0"/>
                <a:ea typeface="宋体" panose="02010600030101010101" pitchFamily="2" charset="-122"/>
              </a:defRPr>
            </a:lvl1pPr>
            <a:lvl2pPr marL="742950" indent="-285750">
              <a:defRPr sz="1400">
                <a:solidFill>
                  <a:schemeClr val="tx1"/>
                </a:solidFill>
                <a:latin typeface="Verdana" panose="020B0604030504040204" pitchFamily="34" charset="0"/>
                <a:ea typeface="宋体" panose="02010600030101010101" pitchFamily="2" charset="-122"/>
              </a:defRPr>
            </a:lvl2pPr>
            <a:lvl3pPr marL="1143000" indent="-228600">
              <a:defRPr sz="1400">
                <a:solidFill>
                  <a:schemeClr val="tx1"/>
                </a:solidFill>
                <a:latin typeface="Verdana" panose="020B0604030504040204" pitchFamily="34" charset="0"/>
                <a:ea typeface="宋体" panose="02010600030101010101" pitchFamily="2" charset="-122"/>
              </a:defRPr>
            </a:lvl3pPr>
            <a:lvl4pPr marL="1600200" indent="-228600">
              <a:defRPr sz="1400">
                <a:solidFill>
                  <a:schemeClr val="tx1"/>
                </a:solidFill>
                <a:latin typeface="Verdana" panose="020B0604030504040204" pitchFamily="34" charset="0"/>
                <a:ea typeface="宋体" panose="02010600030101010101" pitchFamily="2" charset="-122"/>
              </a:defRPr>
            </a:lvl4pPr>
            <a:lvl5pPr marL="2057400" indent="-228600">
              <a:defRPr sz="14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sz="1400">
                <a:solidFill>
                  <a:schemeClr val="tx1"/>
                </a:solidFill>
                <a:latin typeface="Verdana" panose="020B0604030504040204" pitchFamily="34" charset="0"/>
                <a:ea typeface="宋体" panose="02010600030101010101" pitchFamily="2" charset="-122"/>
              </a:defRPr>
            </a:lvl9pPr>
          </a:lstStyle>
          <a:p>
            <a:pPr eaLnBrk="1" hangingPunct="1">
              <a:defRPr/>
            </a:pPr>
            <a:r>
              <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rPr>
              <a:t>第五章：工作效率提升技巧</a:t>
            </a:r>
            <a:endParaRPr lang="zh-CN" altLang="en-US" sz="2400">
              <a:solidFill>
                <a:schemeClr val="accent1">
                  <a:lumMod val="60000"/>
                  <a:lumOff val="40000"/>
                </a:schemeClr>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grpSp>
        <p:nvGrpSpPr>
          <p:cNvPr id="61" name="组合 60"/>
          <p:cNvGrpSpPr/>
          <p:nvPr/>
        </p:nvGrpSpPr>
        <p:grpSpPr>
          <a:xfrm>
            <a:off x="5390865" y="2408124"/>
            <a:ext cx="5647623" cy="441645"/>
            <a:chOff x="5277849" y="963548"/>
            <a:chExt cx="5760640" cy="523220"/>
          </a:xfrm>
        </p:grpSpPr>
        <p:sp>
          <p:nvSpPr>
            <p:cNvPr id="62" name="矩形: 圆角 61"/>
            <p:cNvSpPr/>
            <p:nvPr/>
          </p:nvSpPr>
          <p:spPr bwMode="auto">
            <a:xfrm>
              <a:off x="5277849" y="963548"/>
              <a:ext cx="5760640" cy="523220"/>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63" name="矩形 62"/>
            <p:cNvSpPr/>
            <p:nvPr/>
          </p:nvSpPr>
          <p:spPr>
            <a:xfrm>
              <a:off x="6550382" y="963548"/>
              <a:ext cx="3808269" cy="512222"/>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r>
                <a:rPr lang="en-US" altLang="zh-CN" sz="2000" b="1">
                  <a:solidFill>
                    <a:schemeClr val="accent2"/>
                  </a:solidFill>
                  <a:latin typeface="+mj-ea"/>
                  <a:ea typeface="+mj-ea"/>
                </a:rPr>
                <a:t>5W2H</a:t>
              </a:r>
              <a:r>
                <a:rPr lang="zh-CN" altLang="en-US" sz="2000" b="1">
                  <a:solidFill>
                    <a:schemeClr val="accent2"/>
                  </a:solidFill>
                  <a:latin typeface="+mj-ea"/>
                  <a:ea typeface="+mj-ea"/>
                </a:rPr>
                <a:t>分析法</a:t>
              </a:r>
              <a:endParaRPr lang="zh-CN" altLang="en-US" sz="2000" b="1">
                <a:solidFill>
                  <a:schemeClr val="accent2"/>
                </a:solidFill>
                <a:latin typeface="+mj-ea"/>
                <a:ea typeface="+mj-ea"/>
              </a:endParaRPr>
            </a:p>
          </p:txBody>
        </p:sp>
      </p:grpSp>
      <p:sp>
        <p:nvSpPr>
          <p:cNvPr id="64" name="文本框 63"/>
          <p:cNvSpPr txBox="1"/>
          <p:nvPr/>
        </p:nvSpPr>
        <p:spPr>
          <a:xfrm>
            <a:off x="6258451" y="2950858"/>
            <a:ext cx="707245" cy="400110"/>
          </a:xfrm>
          <a:prstGeom prst="rect">
            <a:avLst/>
          </a:prstGeom>
          <a:noFill/>
        </p:spPr>
        <p:txBody>
          <a:bodyPr wrap="none" rtlCol="0">
            <a:spAutoFit/>
          </a:bodyPr>
          <a:lstStyle/>
          <a:p>
            <a:pPr algn="r"/>
            <a:r>
              <a:rPr lang="en-US" altLang="zh-CN" sz="2000">
                <a:solidFill>
                  <a:schemeClr val="accent1"/>
                </a:solidFill>
                <a:latin typeface="+mn-ea"/>
                <a:ea typeface="+mn-ea"/>
              </a:rPr>
              <a:t>Why</a:t>
            </a:r>
            <a:endParaRPr lang="zh-CN" altLang="en-US" sz="2000">
              <a:solidFill>
                <a:schemeClr val="accent1"/>
              </a:solidFill>
              <a:latin typeface="+mn-ea"/>
              <a:ea typeface="+mn-ea"/>
            </a:endParaRPr>
          </a:p>
        </p:txBody>
      </p:sp>
      <p:sp>
        <p:nvSpPr>
          <p:cNvPr id="65" name="矩形 64"/>
          <p:cNvSpPr/>
          <p:nvPr/>
        </p:nvSpPr>
        <p:spPr>
          <a:xfrm>
            <a:off x="7616985" y="3025198"/>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为什么要做这项任务？</a:t>
            </a:r>
            <a:endParaRPr lang="zh-CN" altLang="en-US">
              <a:solidFill>
                <a:schemeClr val="accent1"/>
              </a:solidFill>
              <a:latin typeface="+mn-ea"/>
              <a:ea typeface="+mn-ea"/>
            </a:endParaRPr>
          </a:p>
        </p:txBody>
      </p:sp>
      <p:cxnSp>
        <p:nvCxnSpPr>
          <p:cNvPr id="66" name="直接连接符 65"/>
          <p:cNvCxnSpPr/>
          <p:nvPr/>
        </p:nvCxnSpPr>
        <p:spPr bwMode="auto">
          <a:xfrm>
            <a:off x="7316362" y="2863973"/>
            <a:ext cx="0" cy="351565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 name="TextBox 8"/>
          <p:cNvSpPr txBox="1"/>
          <p:nvPr/>
        </p:nvSpPr>
        <p:spPr>
          <a:xfrm>
            <a:off x="7090834" y="2968310"/>
            <a:ext cx="453312" cy="40832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en-US" altLang="zh-CN"/>
              <a:t>W</a:t>
            </a:r>
            <a:endParaRPr lang="zh-CN" altLang="en-US" dirty="0"/>
          </a:p>
        </p:txBody>
      </p:sp>
      <p:sp>
        <p:nvSpPr>
          <p:cNvPr id="68" name="文本框 67"/>
          <p:cNvSpPr txBox="1"/>
          <p:nvPr/>
        </p:nvSpPr>
        <p:spPr>
          <a:xfrm>
            <a:off x="6165477" y="3499626"/>
            <a:ext cx="800219" cy="400110"/>
          </a:xfrm>
          <a:prstGeom prst="rect">
            <a:avLst/>
          </a:prstGeom>
          <a:noFill/>
        </p:spPr>
        <p:txBody>
          <a:bodyPr wrap="none" rtlCol="0">
            <a:spAutoFit/>
          </a:bodyPr>
          <a:lstStyle/>
          <a:p>
            <a:pPr algn="r"/>
            <a:r>
              <a:rPr lang="en-US" altLang="zh-CN" sz="2000">
                <a:solidFill>
                  <a:schemeClr val="accent1"/>
                </a:solidFill>
                <a:latin typeface="+mn-ea"/>
                <a:ea typeface="+mn-ea"/>
              </a:rPr>
              <a:t>What</a:t>
            </a:r>
            <a:endParaRPr lang="en-US" altLang="zh-CN" sz="2000">
              <a:solidFill>
                <a:schemeClr val="accent1"/>
              </a:solidFill>
              <a:latin typeface="+mn-ea"/>
              <a:ea typeface="+mn-ea"/>
            </a:endParaRPr>
          </a:p>
        </p:txBody>
      </p:sp>
      <p:sp>
        <p:nvSpPr>
          <p:cNvPr id="69" name="矩形 68"/>
          <p:cNvSpPr/>
          <p:nvPr/>
        </p:nvSpPr>
        <p:spPr>
          <a:xfrm>
            <a:off x="7616985" y="3573966"/>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任务的内容和达成的目标？</a:t>
            </a:r>
            <a:endParaRPr lang="zh-CN" altLang="en-US">
              <a:solidFill>
                <a:schemeClr val="accent1"/>
              </a:solidFill>
              <a:latin typeface="+mn-ea"/>
              <a:ea typeface="+mn-ea"/>
            </a:endParaRPr>
          </a:p>
        </p:txBody>
      </p:sp>
      <p:sp>
        <p:nvSpPr>
          <p:cNvPr id="70" name="TextBox 8"/>
          <p:cNvSpPr txBox="1"/>
          <p:nvPr/>
        </p:nvSpPr>
        <p:spPr>
          <a:xfrm>
            <a:off x="7090834" y="3517078"/>
            <a:ext cx="453312" cy="40832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en-US" altLang="zh-CN"/>
              <a:t>W</a:t>
            </a:r>
            <a:endParaRPr lang="zh-CN" altLang="en-US" dirty="0"/>
          </a:p>
        </p:txBody>
      </p:sp>
      <p:sp>
        <p:nvSpPr>
          <p:cNvPr id="71" name="文本框 70"/>
          <p:cNvSpPr txBox="1"/>
          <p:nvPr/>
        </p:nvSpPr>
        <p:spPr>
          <a:xfrm>
            <a:off x="6018705" y="4034747"/>
            <a:ext cx="946991" cy="400110"/>
          </a:xfrm>
          <a:prstGeom prst="rect">
            <a:avLst/>
          </a:prstGeom>
          <a:noFill/>
        </p:spPr>
        <p:txBody>
          <a:bodyPr wrap="none" rtlCol="0">
            <a:spAutoFit/>
          </a:bodyPr>
          <a:lstStyle/>
          <a:p>
            <a:pPr algn="r"/>
            <a:r>
              <a:rPr lang="en-US" altLang="zh-CN" sz="2000">
                <a:solidFill>
                  <a:schemeClr val="accent1"/>
                </a:solidFill>
                <a:latin typeface="+mn-ea"/>
                <a:ea typeface="+mn-ea"/>
              </a:rPr>
              <a:t>Where</a:t>
            </a:r>
            <a:endParaRPr lang="en-US" altLang="zh-CN" sz="2000">
              <a:solidFill>
                <a:schemeClr val="accent1"/>
              </a:solidFill>
              <a:latin typeface="+mn-ea"/>
              <a:ea typeface="+mn-ea"/>
            </a:endParaRPr>
          </a:p>
        </p:txBody>
      </p:sp>
      <p:sp>
        <p:nvSpPr>
          <p:cNvPr id="72" name="矩形 71"/>
          <p:cNvSpPr/>
          <p:nvPr/>
        </p:nvSpPr>
        <p:spPr>
          <a:xfrm>
            <a:off x="7616985" y="4109087"/>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任务发生的地点？</a:t>
            </a:r>
            <a:endParaRPr lang="zh-CN" altLang="en-US">
              <a:solidFill>
                <a:schemeClr val="accent1"/>
              </a:solidFill>
              <a:latin typeface="+mn-ea"/>
              <a:ea typeface="+mn-ea"/>
            </a:endParaRPr>
          </a:p>
        </p:txBody>
      </p:sp>
      <p:sp>
        <p:nvSpPr>
          <p:cNvPr id="73" name="TextBox 8"/>
          <p:cNvSpPr txBox="1"/>
          <p:nvPr/>
        </p:nvSpPr>
        <p:spPr>
          <a:xfrm>
            <a:off x="7090834" y="4052199"/>
            <a:ext cx="453312" cy="40832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en-US" altLang="zh-CN"/>
              <a:t>W</a:t>
            </a:r>
            <a:endParaRPr lang="zh-CN" altLang="en-US" dirty="0"/>
          </a:p>
        </p:txBody>
      </p:sp>
      <p:sp>
        <p:nvSpPr>
          <p:cNvPr id="74" name="文本框 73"/>
          <p:cNvSpPr txBox="1"/>
          <p:nvPr/>
        </p:nvSpPr>
        <p:spPr>
          <a:xfrm>
            <a:off x="6094945" y="4569868"/>
            <a:ext cx="870751" cy="400110"/>
          </a:xfrm>
          <a:prstGeom prst="rect">
            <a:avLst/>
          </a:prstGeom>
          <a:noFill/>
        </p:spPr>
        <p:txBody>
          <a:bodyPr wrap="none" rtlCol="0">
            <a:spAutoFit/>
          </a:bodyPr>
          <a:lstStyle/>
          <a:p>
            <a:pPr algn="r"/>
            <a:r>
              <a:rPr lang="en-US" altLang="zh-CN" sz="2000">
                <a:solidFill>
                  <a:schemeClr val="accent1"/>
                </a:solidFill>
                <a:latin typeface="+mn-ea"/>
                <a:ea typeface="+mn-ea"/>
              </a:rPr>
              <a:t>When</a:t>
            </a:r>
            <a:endParaRPr lang="en-US" altLang="zh-CN" sz="2000">
              <a:solidFill>
                <a:schemeClr val="accent1"/>
              </a:solidFill>
              <a:latin typeface="+mn-ea"/>
              <a:ea typeface="+mn-ea"/>
            </a:endParaRPr>
          </a:p>
        </p:txBody>
      </p:sp>
      <p:sp>
        <p:nvSpPr>
          <p:cNvPr id="75" name="矩形 74"/>
          <p:cNvSpPr/>
          <p:nvPr/>
        </p:nvSpPr>
        <p:spPr>
          <a:xfrm>
            <a:off x="7616985" y="4604375"/>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在什么时间段进行？</a:t>
            </a:r>
            <a:endParaRPr lang="zh-CN" altLang="en-US">
              <a:solidFill>
                <a:schemeClr val="accent1"/>
              </a:solidFill>
              <a:latin typeface="+mn-ea"/>
              <a:ea typeface="+mn-ea"/>
            </a:endParaRPr>
          </a:p>
        </p:txBody>
      </p:sp>
      <p:sp>
        <p:nvSpPr>
          <p:cNvPr id="76" name="TextBox 8"/>
          <p:cNvSpPr txBox="1"/>
          <p:nvPr/>
        </p:nvSpPr>
        <p:spPr>
          <a:xfrm>
            <a:off x="7090834" y="4587320"/>
            <a:ext cx="453312" cy="40832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en-US" altLang="zh-CN"/>
              <a:t>W</a:t>
            </a:r>
            <a:endParaRPr lang="zh-CN" altLang="en-US" dirty="0"/>
          </a:p>
        </p:txBody>
      </p:sp>
      <p:sp>
        <p:nvSpPr>
          <p:cNvPr id="77" name="文本框 76"/>
          <p:cNvSpPr txBox="1"/>
          <p:nvPr/>
        </p:nvSpPr>
        <p:spPr>
          <a:xfrm>
            <a:off x="6227995" y="5073924"/>
            <a:ext cx="737701" cy="400110"/>
          </a:xfrm>
          <a:prstGeom prst="rect">
            <a:avLst/>
          </a:prstGeom>
          <a:noFill/>
        </p:spPr>
        <p:txBody>
          <a:bodyPr wrap="none" rtlCol="0">
            <a:spAutoFit/>
          </a:bodyPr>
          <a:lstStyle/>
          <a:p>
            <a:pPr algn="r"/>
            <a:r>
              <a:rPr lang="en-US" altLang="zh-CN" sz="2000">
                <a:solidFill>
                  <a:schemeClr val="accent1"/>
                </a:solidFill>
                <a:latin typeface="+mn-ea"/>
                <a:ea typeface="+mn-ea"/>
              </a:rPr>
              <a:t>Who</a:t>
            </a:r>
            <a:endParaRPr lang="en-US" altLang="zh-CN" sz="2000">
              <a:solidFill>
                <a:schemeClr val="accent1"/>
              </a:solidFill>
              <a:latin typeface="+mn-ea"/>
              <a:ea typeface="+mn-ea"/>
            </a:endParaRPr>
          </a:p>
        </p:txBody>
      </p:sp>
      <p:sp>
        <p:nvSpPr>
          <p:cNvPr id="78" name="矩形 77"/>
          <p:cNvSpPr/>
          <p:nvPr/>
        </p:nvSpPr>
        <p:spPr>
          <a:xfrm>
            <a:off x="7616985" y="5126705"/>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哪些人员参加此任务，由谁负责？</a:t>
            </a:r>
            <a:endParaRPr lang="zh-CN" altLang="en-US">
              <a:solidFill>
                <a:schemeClr val="accent1"/>
              </a:solidFill>
              <a:latin typeface="+mn-ea"/>
              <a:ea typeface="+mn-ea"/>
            </a:endParaRPr>
          </a:p>
        </p:txBody>
      </p:sp>
      <p:sp>
        <p:nvSpPr>
          <p:cNvPr id="79" name="TextBox 8"/>
          <p:cNvSpPr txBox="1"/>
          <p:nvPr/>
        </p:nvSpPr>
        <p:spPr>
          <a:xfrm>
            <a:off x="7090834" y="5091376"/>
            <a:ext cx="453312" cy="408323"/>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stStyle>
          <a:p>
            <a:r>
              <a:rPr lang="en-US" altLang="zh-CN"/>
              <a:t>W</a:t>
            </a:r>
            <a:endParaRPr lang="zh-CN" altLang="en-US" dirty="0"/>
          </a:p>
        </p:txBody>
      </p:sp>
      <p:sp>
        <p:nvSpPr>
          <p:cNvPr id="80" name="文本框 79"/>
          <p:cNvSpPr txBox="1"/>
          <p:nvPr/>
        </p:nvSpPr>
        <p:spPr>
          <a:xfrm>
            <a:off x="5937851" y="5640110"/>
            <a:ext cx="1027845" cy="400110"/>
          </a:xfrm>
          <a:prstGeom prst="rect">
            <a:avLst/>
          </a:prstGeom>
          <a:noFill/>
        </p:spPr>
        <p:txBody>
          <a:bodyPr wrap="none" rtlCol="0">
            <a:spAutoFit/>
          </a:bodyPr>
          <a:lstStyle/>
          <a:p>
            <a:pPr algn="r"/>
            <a:r>
              <a:rPr lang="en-US" altLang="zh-CN" sz="2000">
                <a:solidFill>
                  <a:schemeClr val="accent1"/>
                </a:solidFill>
                <a:latin typeface="+mn-ea"/>
                <a:ea typeface="+mn-ea"/>
              </a:rPr>
              <a:t>How to</a:t>
            </a:r>
            <a:endParaRPr lang="en-US" altLang="zh-CN" sz="2000">
              <a:solidFill>
                <a:schemeClr val="accent1"/>
              </a:solidFill>
              <a:latin typeface="+mn-ea"/>
              <a:ea typeface="+mn-ea"/>
            </a:endParaRPr>
          </a:p>
        </p:txBody>
      </p:sp>
      <p:sp>
        <p:nvSpPr>
          <p:cNvPr id="81" name="矩形 80"/>
          <p:cNvSpPr/>
          <p:nvPr/>
        </p:nvSpPr>
        <p:spPr>
          <a:xfrm>
            <a:off x="7616985" y="5714450"/>
            <a:ext cx="35405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用什么方法进行？</a:t>
            </a:r>
            <a:endParaRPr lang="zh-CN" altLang="en-US">
              <a:solidFill>
                <a:schemeClr val="accent1"/>
              </a:solidFill>
              <a:latin typeface="+mn-ea"/>
              <a:ea typeface="+mn-ea"/>
            </a:endParaRPr>
          </a:p>
        </p:txBody>
      </p:sp>
      <p:sp>
        <p:nvSpPr>
          <p:cNvPr id="82" name="TextBox 8"/>
          <p:cNvSpPr txBox="1"/>
          <p:nvPr/>
        </p:nvSpPr>
        <p:spPr>
          <a:xfrm>
            <a:off x="7090834" y="5657562"/>
            <a:ext cx="453312" cy="408323"/>
          </a:xfrm>
          <a:prstGeom prst="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stStyle>
          <a:p>
            <a:r>
              <a:rPr lang="en-US" altLang="zh-CN"/>
              <a:t>H</a:t>
            </a:r>
            <a:endParaRPr lang="zh-CN" altLang="en-US" dirty="0"/>
          </a:p>
        </p:txBody>
      </p:sp>
      <p:sp>
        <p:nvSpPr>
          <p:cNvPr id="83" name="文本框 82"/>
          <p:cNvSpPr txBox="1"/>
          <p:nvPr/>
        </p:nvSpPr>
        <p:spPr>
          <a:xfrm>
            <a:off x="5522673" y="6144166"/>
            <a:ext cx="1443023" cy="400110"/>
          </a:xfrm>
          <a:prstGeom prst="rect">
            <a:avLst/>
          </a:prstGeom>
          <a:noFill/>
        </p:spPr>
        <p:txBody>
          <a:bodyPr wrap="none" rtlCol="0">
            <a:spAutoFit/>
          </a:bodyPr>
          <a:lstStyle/>
          <a:p>
            <a:pPr algn="r"/>
            <a:r>
              <a:rPr lang="en-US" altLang="zh-CN" sz="2000">
                <a:solidFill>
                  <a:schemeClr val="accent1"/>
                </a:solidFill>
                <a:latin typeface="+mn-ea"/>
                <a:ea typeface="+mn-ea"/>
              </a:rPr>
              <a:t>How Much</a:t>
            </a:r>
            <a:endParaRPr lang="en-US" altLang="zh-CN" sz="2000">
              <a:solidFill>
                <a:schemeClr val="accent1"/>
              </a:solidFill>
              <a:latin typeface="+mn-ea"/>
              <a:ea typeface="+mn-ea"/>
            </a:endParaRPr>
          </a:p>
        </p:txBody>
      </p:sp>
      <p:sp>
        <p:nvSpPr>
          <p:cNvPr id="84" name="矩形 83"/>
          <p:cNvSpPr/>
          <p:nvPr/>
        </p:nvSpPr>
        <p:spPr>
          <a:xfrm>
            <a:off x="7616985" y="6218506"/>
            <a:ext cx="38901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r>
              <a:rPr lang="zh-CN" altLang="en-US">
                <a:solidFill>
                  <a:schemeClr val="accent1"/>
                </a:solidFill>
                <a:latin typeface="+mn-ea"/>
                <a:ea typeface="+mn-ea"/>
              </a:rPr>
              <a:t>要花多少时间或其他资源？</a:t>
            </a:r>
            <a:endParaRPr lang="zh-CN" altLang="en-US">
              <a:solidFill>
                <a:schemeClr val="accent1"/>
              </a:solidFill>
              <a:latin typeface="+mn-ea"/>
              <a:ea typeface="+mn-ea"/>
            </a:endParaRPr>
          </a:p>
        </p:txBody>
      </p:sp>
      <p:sp>
        <p:nvSpPr>
          <p:cNvPr id="85" name="TextBox 8"/>
          <p:cNvSpPr txBox="1"/>
          <p:nvPr/>
        </p:nvSpPr>
        <p:spPr>
          <a:xfrm>
            <a:off x="7090834" y="6161618"/>
            <a:ext cx="453312" cy="408323"/>
          </a:xfrm>
          <a:prstGeom prst="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stStyle>
          <a:p>
            <a:r>
              <a:rPr lang="en-US" altLang="zh-CN"/>
              <a:t>H</a:t>
            </a:r>
            <a:endParaRPr lang="zh-CN" altLang="en-US" dirty="0"/>
          </a:p>
        </p:txBody>
      </p:sp>
      <p:pic>
        <p:nvPicPr>
          <p:cNvPr id="86" name="图片 85"/>
          <p:cNvPicPr>
            <a:picLocks noChangeAspect="1"/>
          </p:cNvPicPr>
          <p:nvPr/>
        </p:nvPicPr>
        <p:blipFill rotWithShape="1">
          <a:blip r:embed="rId1"/>
          <a:srcRect l="13528" r="4385"/>
          <a:stretch>
            <a:fillRect/>
          </a:stretch>
        </p:blipFill>
        <p:spPr>
          <a:xfrm>
            <a:off x="799932" y="2425225"/>
            <a:ext cx="4312344" cy="4189551"/>
          </a:xfrm>
          <a:prstGeom prst="rect">
            <a:avLst/>
          </a:prstGeom>
        </p:spPr>
      </p:pic>
      <p:sp>
        <p:nvSpPr>
          <p:cNvPr id="87" name="矩形 86"/>
          <p:cNvSpPr/>
          <p:nvPr/>
        </p:nvSpPr>
        <p:spPr>
          <a:xfrm>
            <a:off x="746278" y="1445938"/>
            <a:ext cx="10411215" cy="730777"/>
          </a:xfrm>
          <a:prstGeom prst="rect">
            <a:avLst/>
          </a:prstGeom>
        </p:spPr>
        <p:txBody>
          <a:bodyPr wrap="square">
            <a:spAutoFit/>
          </a:bodyPr>
          <a:lstStyle/>
          <a:p>
            <a:pPr algn="just">
              <a:lnSpc>
                <a:spcPct val="120000"/>
              </a:lnSpc>
            </a:pPr>
            <a:r>
              <a:rPr lang="zh-CN" altLang="en-US">
                <a:solidFill>
                  <a:schemeClr val="accent1"/>
                </a:solidFill>
                <a:latin typeface="微软雅黑 Light" panose="020B0502040204020203" pitchFamily="34" charset="-122"/>
                <a:ea typeface="微软雅黑 Light" panose="020B0502040204020203" pitchFamily="34" charset="-122"/>
                <a:cs typeface="+mn-ea"/>
              </a:rPr>
              <a:t>5W2H分析法又叫七问分析法，是二战中美国陆军兵器修理部首创。广泛用于企业管理和技术活动，对于决策和执行性的活动措施也非常有帮助，也有助于弥补考虑问题的疏漏。</a:t>
            </a:r>
            <a:endParaRPr lang="zh-CN" altLang="en-US">
              <a:solidFill>
                <a:schemeClr val="accent1"/>
              </a:solidFill>
              <a:latin typeface="微软雅黑 Light" panose="020B0502040204020203" pitchFamily="34" charset="-122"/>
              <a:ea typeface="微软雅黑 Light" panose="020B0502040204020203" pitchFamily="34" charset="-122"/>
              <a:cs typeface="+mn-ea"/>
            </a:endParaRPr>
          </a:p>
        </p:txBody>
      </p:sp>
    </p:spTree>
  </p:cSld>
  <p:clrMapOvr>
    <a:masterClrMapping/>
  </p:clrMapOvr>
  <p:transition spd="slow" advTm="10582">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986205"/>
            <a:ext cx="12196763" cy="4826364"/>
          </a:xfrm>
          <a:prstGeom prst="rect">
            <a:avLst/>
          </a:prstGeom>
        </p:spPr>
      </p:pic>
      <p:sp>
        <p:nvSpPr>
          <p:cNvPr id="22" name="Rectangle 12"/>
          <p:cNvSpPr>
            <a:spLocks noChangeArrowheads="1"/>
          </p:cNvSpPr>
          <p:nvPr/>
        </p:nvSpPr>
        <p:spPr bwMode="auto">
          <a:xfrm>
            <a:off x="0" y="5790832"/>
            <a:ext cx="12196763" cy="80963"/>
          </a:xfrm>
          <a:prstGeom prst="rect">
            <a:avLst/>
          </a:prstGeom>
          <a:gradFill>
            <a:gsLst>
              <a:gs pos="60000">
                <a:schemeClr val="bg1"/>
              </a:gs>
              <a:gs pos="0">
                <a:srgbClr val="57D2E7"/>
              </a:gs>
              <a:gs pos="100000">
                <a:srgbClr val="1BA8BF"/>
              </a:gs>
            </a:gsLst>
            <a:lin ang="0" scaled="0"/>
          </a:gradFill>
          <a:ln w="28575" cap="flat" cmpd="sng" algn="ctr">
            <a:noFill/>
            <a:prstDash val="solid"/>
            <a:round/>
            <a:headEnd type="none" w="med" len="med"/>
            <a:tailEnd type="none" w="med" len="med"/>
          </a:ln>
          <a:effectLst/>
          <a:extLst>
            <a:ext uri="{91240B29-F687-4F45-9708-019B960494DF}">
              <a14:hiddenLine xmlns:a14="http://schemas.microsoft.com/office/drawing/2010/main" w="9525">
                <a:solidFill>
                  <a:srgbClr val="000000"/>
                </a:solidFill>
                <a:rou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28" name="Rectangle 4"/>
          <p:cNvSpPr txBox="1">
            <a:spLocks noChangeArrowheads="1"/>
          </p:cNvSpPr>
          <p:nvPr/>
        </p:nvSpPr>
        <p:spPr bwMode="auto">
          <a:xfrm>
            <a:off x="886578" y="609084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3D3D3D"/>
                </a:solidFill>
                <a:effectLst/>
                <a:uLnTx/>
                <a:uFillTx/>
                <a:latin typeface="微软雅黑 Light" panose="020B0502040204020203" pitchFamily="34" charset="-122"/>
                <a:ea typeface="微软雅黑 Light" panose="020B0502040204020203" pitchFamily="34" charset="-122"/>
                <a:cs typeface="+mj-cs"/>
              </a:rPr>
              <a:t>这里可以输入公司</a:t>
            </a:r>
            <a:r>
              <a:rPr kumimoji="0" lang="en-US" altLang="zh-CN" sz="2400" b="0" i="0" u="none" strike="noStrike" kern="1200" cap="none" spc="0" normalizeH="0" baseline="0" noProof="0" dirty="0">
                <a:ln>
                  <a:noFill/>
                </a:ln>
                <a:solidFill>
                  <a:srgbClr val="3D3D3D"/>
                </a:solidFill>
                <a:effectLst/>
                <a:uLnTx/>
                <a:uFillTx/>
                <a:latin typeface="微软雅黑 Light" panose="020B0502040204020203" pitchFamily="34" charset="-122"/>
                <a:ea typeface="微软雅黑 Light" panose="020B0502040204020203" pitchFamily="34" charset="-122"/>
                <a:cs typeface="+mj-cs"/>
              </a:rPr>
              <a:t>/</a:t>
            </a:r>
            <a:r>
              <a:rPr kumimoji="0" lang="zh-CN" altLang="en-US" sz="2400" b="0" i="0" u="none" strike="noStrike" kern="1200" cap="none" spc="0" normalizeH="0" baseline="0" noProof="0" dirty="0">
                <a:ln>
                  <a:noFill/>
                </a:ln>
                <a:solidFill>
                  <a:srgbClr val="3D3D3D"/>
                </a:solidFill>
                <a:effectLst/>
                <a:uLnTx/>
                <a:uFillTx/>
                <a:latin typeface="微软雅黑 Light" panose="020B0502040204020203" pitchFamily="34" charset="-122"/>
                <a:ea typeface="微软雅黑 Light" panose="020B0502040204020203" pitchFamily="34" charset="-122"/>
                <a:cs typeface="+mj-cs"/>
              </a:rPr>
              <a:t>团队名称</a:t>
            </a:r>
            <a:endParaRPr kumimoji="0" lang="zh-CN" altLang="en-US" sz="2400" b="0" i="0" u="none" strike="noStrike" kern="1200" cap="none" spc="0" normalizeH="0" baseline="0" noProof="0" dirty="0">
              <a:ln>
                <a:noFill/>
              </a:ln>
              <a:solidFill>
                <a:srgbClr val="3D3D3D"/>
              </a:solidFill>
              <a:effectLst/>
              <a:uLnTx/>
              <a:uFillTx/>
              <a:latin typeface="微软雅黑 Light" panose="020B0502040204020203" pitchFamily="34" charset="-122"/>
              <a:ea typeface="微软雅黑 Light" panose="020B0502040204020203" pitchFamily="34" charset="-122"/>
              <a:cs typeface="+mj-cs"/>
            </a:endParaRPr>
          </a:p>
        </p:txBody>
      </p:sp>
      <p:sp>
        <p:nvSpPr>
          <p:cNvPr id="17" name="Freeform 7"/>
          <p:cNvSpPr/>
          <p:nvPr/>
        </p:nvSpPr>
        <p:spPr bwMode="auto">
          <a:xfrm>
            <a:off x="866775" y="0"/>
            <a:ext cx="2581275" cy="2195513"/>
          </a:xfrm>
          <a:custGeom>
            <a:avLst/>
            <a:gdLst>
              <a:gd name="T0" fmla="*/ 3387 w 3387"/>
              <a:gd name="T1" fmla="*/ 0 h 2877"/>
              <a:gd name="T2" fmla="*/ 3387 w 3387"/>
              <a:gd name="T3" fmla="*/ 2630 h 2877"/>
              <a:gd name="T4" fmla="*/ 3140 w 3387"/>
              <a:gd name="T5" fmla="*/ 2877 h 2877"/>
              <a:gd name="T6" fmla="*/ 247 w 3387"/>
              <a:gd name="T7" fmla="*/ 2877 h 2877"/>
              <a:gd name="T8" fmla="*/ 0 w 3387"/>
              <a:gd name="T9" fmla="*/ 2630 h 2877"/>
              <a:gd name="T10" fmla="*/ 0 w 3387"/>
              <a:gd name="T11" fmla="*/ 0 h 2877"/>
              <a:gd name="T12" fmla="*/ 3387 w 3387"/>
              <a:gd name="T13" fmla="*/ 0 h 2877"/>
            </a:gdLst>
            <a:ahLst/>
            <a:cxnLst>
              <a:cxn ang="0">
                <a:pos x="T0" y="T1"/>
              </a:cxn>
              <a:cxn ang="0">
                <a:pos x="T2" y="T3"/>
              </a:cxn>
              <a:cxn ang="0">
                <a:pos x="T4" y="T5"/>
              </a:cxn>
              <a:cxn ang="0">
                <a:pos x="T6" y="T7"/>
              </a:cxn>
              <a:cxn ang="0">
                <a:pos x="T8" y="T9"/>
              </a:cxn>
              <a:cxn ang="0">
                <a:pos x="T10" y="T11"/>
              </a:cxn>
              <a:cxn ang="0">
                <a:pos x="T12" y="T13"/>
              </a:cxn>
            </a:cxnLst>
            <a:rect l="0" t="0" r="r" b="b"/>
            <a:pathLst>
              <a:path w="3387" h="2877">
                <a:moveTo>
                  <a:pt x="3387" y="0"/>
                </a:moveTo>
                <a:lnTo>
                  <a:pt x="3387" y="2630"/>
                </a:lnTo>
                <a:cubicBezTo>
                  <a:pt x="3387" y="2765"/>
                  <a:pt x="3276" y="2877"/>
                  <a:pt x="3140" y="2877"/>
                </a:cubicBezTo>
                <a:lnTo>
                  <a:pt x="247" y="2877"/>
                </a:lnTo>
                <a:cubicBezTo>
                  <a:pt x="112" y="2877"/>
                  <a:pt x="0" y="2765"/>
                  <a:pt x="0" y="2630"/>
                </a:cubicBezTo>
                <a:lnTo>
                  <a:pt x="0" y="0"/>
                </a:lnTo>
                <a:lnTo>
                  <a:pt x="3387" y="0"/>
                </a:lnTo>
                <a:close/>
              </a:path>
            </a:pathLst>
          </a:custGeom>
          <a:gradFill>
            <a:gsLst>
              <a:gs pos="60000">
                <a:schemeClr val="bg1"/>
              </a:gs>
              <a:gs pos="0">
                <a:srgbClr val="57D2E7"/>
              </a:gs>
              <a:gs pos="100000">
                <a:srgbClr val="1BA8BF"/>
              </a:gs>
            </a:gsLst>
            <a:lin ang="0" scaled="0"/>
          </a:gradFill>
          <a:ln w="28575" cap="flat" cmpd="sng" algn="ctr">
            <a:noFill/>
            <a:prstDash val="solid"/>
            <a:round/>
            <a:headEnd type="none" w="med" len="med"/>
            <a:tailEnd type="none" w="med" len="med"/>
          </a:ln>
          <a:effectLst/>
          <a:extLst>
            <a:ext uri="{91240B29-F687-4F45-9708-019B960494DF}">
              <a14:hiddenLine xmlns:a14="http://schemas.microsoft.com/office/drawing/2010/main" w="9525">
                <a:solidFill>
                  <a:srgbClr val="000000"/>
                </a:solidFill>
                <a:round/>
              </a14:hiddenLine>
            </a:ext>
          </a:ex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cs"/>
            </a:endParaRPr>
          </a:p>
        </p:txBody>
      </p:sp>
      <p:sp>
        <p:nvSpPr>
          <p:cNvPr id="24" name="文本框 23"/>
          <p:cNvSpPr txBox="1"/>
          <p:nvPr/>
        </p:nvSpPr>
        <p:spPr>
          <a:xfrm>
            <a:off x="866776" y="2759349"/>
            <a:ext cx="6887790" cy="923330"/>
          </a:xfrm>
          <a:prstGeom prst="rect">
            <a:avLst/>
          </a:prstGeom>
          <a:noFill/>
        </p:spPr>
        <p:txBody>
          <a:bodyPr wrap="square" rtlCol="0">
            <a:spAutoFit/>
          </a:bodyPr>
          <a:lstStyle/>
          <a:p>
            <a:pPr lvl="0"/>
            <a:r>
              <a:rPr lang="zh-CN" altLang="en-US" sz="5400" b="1">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课程完毕   感谢关注</a:t>
            </a:r>
            <a:endParaRPr lang="zh-CN" altLang="en-US" sz="5400" b="1">
              <a:solidFill>
                <a:schemeClr val="accent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3433518" y="476202"/>
            <a:ext cx="8236139" cy="36933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rgbClr val="3D3D3D"/>
                </a:solidFill>
                <a:effectLst/>
                <a:uLnTx/>
                <a:uFillTx/>
                <a:latin typeface="微软雅黑 Light" panose="020B0502040204020203" pitchFamily="34" charset="-122"/>
                <a:ea typeface="微软雅黑 Light" panose="020B0502040204020203" pitchFamily="34" charset="-122"/>
                <a:cs typeface="+mn-cs"/>
              </a:rPr>
              <a:t>｜ 管理概论 ｜ 领导力提升 ｜ 执行力提升 ｜ 沟通技巧 ｜ 工作效率提升 ｜</a:t>
            </a:r>
            <a:endParaRPr kumimoji="0" lang="zh-CN" altLang="en-US" sz="1800" b="0" i="0" u="none" strike="noStrike" kern="1200" cap="none" spc="0" normalizeH="0" baseline="0" noProof="0" dirty="0">
              <a:ln>
                <a:noFill/>
              </a:ln>
              <a:solidFill>
                <a:srgbClr val="3D3D3D"/>
              </a:solidFill>
              <a:effectLst/>
              <a:uLnTx/>
              <a:uFillTx/>
              <a:latin typeface="微软雅黑 Light" panose="020B0502040204020203" pitchFamily="34" charset="-122"/>
              <a:ea typeface="微软雅黑 Light" panose="020B0502040204020203" pitchFamily="34" charset="-122"/>
              <a:cs typeface="+mn-cs"/>
            </a:endParaRPr>
          </a:p>
        </p:txBody>
      </p:sp>
      <p:sp>
        <p:nvSpPr>
          <p:cNvPr id="26" name="文本框 25"/>
          <p:cNvSpPr txBox="1"/>
          <p:nvPr/>
        </p:nvSpPr>
        <p:spPr>
          <a:xfrm>
            <a:off x="2309214" y="4964521"/>
            <a:ext cx="1291466" cy="389010"/>
          </a:xfrm>
          <a:prstGeom prst="rect">
            <a:avLst/>
          </a:prstGeom>
          <a:solidFill>
            <a:srgbClr val="FF931A"/>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rPr>
              <a:t>202X-06</a:t>
            </a:r>
            <a:endParaRPr kumimoji="0" lang="zh-CN" altLang="en-US"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endParaRPr>
          </a:p>
        </p:txBody>
      </p:sp>
      <p:sp>
        <p:nvSpPr>
          <p:cNvPr id="27" name="文本框 26"/>
          <p:cNvSpPr txBox="1"/>
          <p:nvPr/>
        </p:nvSpPr>
        <p:spPr>
          <a:xfrm>
            <a:off x="1001409" y="4964521"/>
            <a:ext cx="1190674" cy="389010"/>
          </a:xfrm>
          <a:prstGeom prst="rect">
            <a:avLst/>
          </a:prstGeom>
          <a:solidFill>
            <a:schemeClr val="tx1"/>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rPr>
              <a:t>行政部</a:t>
            </a:r>
            <a:endParaRPr kumimoji="0" lang="zh-CN" altLang="en-US"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endParaRPr>
          </a:p>
        </p:txBody>
      </p:sp>
      <p:sp>
        <p:nvSpPr>
          <p:cNvPr id="15" name="Freeform 13"/>
          <p:cNvSpPr>
            <a:spLocks noEditPoints="1"/>
          </p:cNvSpPr>
          <p:nvPr/>
        </p:nvSpPr>
        <p:spPr bwMode="auto">
          <a:xfrm>
            <a:off x="1480089" y="925921"/>
            <a:ext cx="1263112" cy="99216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
        <p:nvSpPr>
          <p:cNvPr id="43" name="Oval 8"/>
          <p:cNvSpPr>
            <a:spLocks noChangeArrowheads="1"/>
          </p:cNvSpPr>
          <p:nvPr/>
        </p:nvSpPr>
        <p:spPr bwMode="auto">
          <a:xfrm>
            <a:off x="8994775" y="6051550"/>
            <a:ext cx="450850" cy="450850"/>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44" name="Oval 9"/>
          <p:cNvSpPr>
            <a:spLocks noChangeArrowheads="1"/>
          </p:cNvSpPr>
          <p:nvPr/>
        </p:nvSpPr>
        <p:spPr bwMode="auto">
          <a:xfrm>
            <a:off x="9698038" y="6051550"/>
            <a:ext cx="450850" cy="450850"/>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45" name="Oval 10"/>
          <p:cNvSpPr>
            <a:spLocks noChangeArrowheads="1"/>
          </p:cNvSpPr>
          <p:nvPr/>
        </p:nvSpPr>
        <p:spPr bwMode="auto">
          <a:xfrm>
            <a:off x="10401300" y="6051550"/>
            <a:ext cx="450850" cy="450850"/>
          </a:xfrm>
          <a:prstGeom prst="ellipse">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46" name="Oval 11"/>
          <p:cNvSpPr>
            <a:spLocks noChangeArrowheads="1"/>
          </p:cNvSpPr>
          <p:nvPr/>
        </p:nvSpPr>
        <p:spPr bwMode="auto">
          <a:xfrm>
            <a:off x="11102975" y="6051550"/>
            <a:ext cx="450850" cy="45085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Tm="6089"/>
    </mc:Choice>
    <mc:Fallback>
      <p:transition spd="slow" advTm="6089"/>
    </mc:Fallback>
  </mc:AlternateContent>
</p:sld>
</file>

<file path=ppt/tags/tag1.xml><?xml version="1.0" encoding="utf-8"?>
<p:tagLst xmlns:p="http://schemas.openxmlformats.org/presentationml/2006/main">
  <p:tag name="MH" val="20170109233147"/>
  <p:tag name="MH_LIBRARY" val="GRAPHIC"/>
  <p:tag name="MH_ORDER" val="文本框 19"/>
</p:tagLst>
</file>

<file path=ppt/tags/tag2.xml><?xml version="1.0" encoding="utf-8"?>
<p:tagLst xmlns:p="http://schemas.openxmlformats.org/presentationml/2006/main">
  <p:tag name="MH" val="20170109233147"/>
  <p:tag name="MH_LIBRARY" val="GRAPHIC"/>
  <p:tag name="MH_ORDER" val="文本框 19"/>
</p:tagLst>
</file>

<file path=ppt/tags/tag3.xml><?xml version="1.0" encoding="utf-8"?>
<p:tagLst xmlns:p="http://schemas.openxmlformats.org/presentationml/2006/main">
  <p:tag name="MH" val="20170109233147"/>
  <p:tag name="MH_LIBRARY" val="GRAPHIC"/>
  <p:tag name="MH_ORDER" val="文本框 19"/>
</p:tagLst>
</file>

<file path=ppt/tags/tag4.xml><?xml version="1.0" encoding="utf-8"?>
<p:tagLst xmlns:p="http://schemas.openxmlformats.org/presentationml/2006/main">
  <p:tag name="MH" val="20170109233147"/>
  <p:tag name="MH_LIBRARY" val="GRAPHIC"/>
  <p:tag name="MH_ORDER" val="文本框 19"/>
</p:tagLst>
</file>

<file path=ppt/tags/tag5.xml><?xml version="1.0" encoding="utf-8"?>
<p:tagLst xmlns:p="http://schemas.openxmlformats.org/presentationml/2006/main">
  <p:tag name="ISPRING_ULTRA_SCORM_COURSE_ID" val="9C5CD29A-3ACC-4FB8-9CFB-5F9A5988C3F9"/>
  <p:tag name="ISPRING_SCORM_RATE_SLIDES" val="1"/>
  <p:tag name="ISPRINGONLINEFOLDERID" val="0"/>
  <p:tag name="ISPRINGONLINEFOLDERPATH" val="Content List"/>
  <p:tag name="ISPRINGCLOUDFOLDERID" val="0"/>
  <p:tag name="ISPRINGCLOUDFOLDERPATH" val="Repository"/>
  <p:tag name="ISPRING_PLAYERS_CUSTOMIZATION" val="UEsDBBQAAgAIADZb6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2W+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Zb60i+fNZIuQIAAFEKAAAhAAAAdW5pdmVyc2FsL2ZsYXNoX3NraW5fc2V0dGluZ3MueG1slVbbTuMwEH3nK6ruO2GvZSVTCUpXQmIXBIh3p5kmVh07sp2y/fv1ODax24ZmO0KqZ87xXDwzhegNE/OzyYSsJJfqGYxhotSoCboJK66meWuMFOcrKQwIcy6kqimfzj/9ch+SOeQpltyCGstZ0xX0bmbuM4bifXyfoQwRVrJuqNjdy1Ke53S1KZVsRXEytGrXgOJMbCzy4udssRx0wJk2dwbqJKblJco4SqNAa8CQfixRTrI4zYEHTxfuM5LTu/o4+z3almlmHO36M8oQraElpEW+vEYZxgt7e/oqM5SPCQb+Ggv9+gVlEMrpDlR6+e03lEGGbNrmf3qkUbLEgqacjx/xncMlLez4YVQXKCcJmBA6OvkKvjwu19sI5L/Gc09wXJXkj1jXvYWAj55zmBvVAsnCqbPpSr49tMbOB8zXlGsLiFU96NEG/UhbHa5JdT3uCd6YKCKQV/SIV8nbGhZdvBEw1ff4xeLGrYo4vnddFKCCrVdGEfbKHvnHlvUAGSl75DNnBTwIvjuA71s6TnjiG+ofM6q+jz4pvzWDoPYYChZOwYqu7nFydeTbKwKmlgXMNcbzwmrAZyOZ03UxZQdBEUG3rKSGSfEbcfnOZaNJtmfwrXa8sYhhhsOxfnMx2i0dP5g7n50sCOl+FfrkuvPE2CV+NaXG0FVV218lPZ14np0SW5hpdpyBa9LCQd2JtRzJqanagHqRko/1IqSBGOsyGwLLbrSG4CSLSkCy40Um/pJj1RdtnYNa2kdjELom1XW4ipUVt3/mlcEbFClhwNgxTWWvE5S9N2Wk8B0AVK2q0LLdobPULTeMwxbC5EcKl/BQZkTbFh3qtmtzD2sT95vXjGpIvyj6RolxqeEI4dXGJdOVExtG9LyhuXaZJWMfVnB/c7KUwy7D1ovXmDv7TkoutvbDClol/iv5D1BLAwQUAAIACAA2W+tIKpYPZ/4CAACXCwAAJgAAAHVuaXZlcnNhbC9odG1sX3B1Ymxpc2hpbmdfc2V0dGluZ3MueG1szZZvTxoxGMDf8ymaLr6UU+emI3cYIxiJToiwTV+Zci1cY6+9tT3wfLVPsw+2T7KnV0CIjp1GloUQ6NM+v+df+7Th0X0q0IRpw5WM8G59ByMmY0W5HEf4y+B0+xAjY4mkRCjJIiwVRkfNWpjlQ8FN0mfWwlKDACNNI7MRTqzNGkEwnU7r3GTazSqRW+CbeqzSINPMMGmZDjJBCvixRcYMnhEqAOCbKjlTa9ZqCIWe9FnRXDDEKXguuQuKiDObChz4VUMS3421yiU9UUJppMfDCL87PHaf+RpPavGUSZcS0wShE9sGoZQ7J4jo8weGEsbHCXh7sI/RlFObRHhv31FgdfCUUrJ95MRRThSkQNoZPmWWUGKJH3p7lt1bMxd4ES0kSXk8gBnkwo9wa3B7dtNrX110Ls9vB93uxaDT806UOsEqJwxWDYXgkMp1zBZ2QmItiRPwG3RGRBgWBsui+bKRkivOuTEaKgGpL7UwGoGnoojwseZEYMQtETxezFqix8yecgExON3d+kha/Aj08cYJ0YYtG5rPGJfFuPlN5YKiQuVI8DuGrEIQUZ7Cv4Sh5XSjkVZpKRXEWGQEpwxNOJsyelRmaQb8k6EbMJHmoAmbLxPMegvfc/6AhmykNHAZmcBWBTk3nl9/ETgjxjxCydzHrf5Fp9W+7Vy22tdbLkBCJ0TGL4RDCVma2Y3wSYGksnM9SEdMcsPKolBOy7kqsdVfXwbD01z4Mr91MZbQGyzJZqy8pDB/9aCy2YRMyoPoDleJhiPIoSSeCRMxHHcuc1YVGBOJlBQFIjE0KuOO9YSr3IDEH2CPNq/30OsjLsvRGG4OsKgp05WQO7t77/c/fDw4/NSoB79+/NxeqzRr4T1BnDnfw0/WNvFFI3/aDcPA9c7n27DV+b/qwr2r9tcqmbpsXw8qFandr4TrVlnVPa+y6spfG72lK6OSC9Bmxv7YQKMRPOWW0bfcNK8o/Pr712+LNyr8BqNYu33/3yD8aPHcWnlfhcGzD8AayFcf083ab1BLAwQUAAIACAA2W+tItIcUDKABAAAuBgAAHwAAAHVuaXZlcnNhbC9odG1sX3NraW5fc2V0dGluZ3MuanONlE1vwjAMhu/8CpRdJ8Q+YbuhwSQkDpPGbdohFFMq0jhKAoMh/vvq8NWk6SC+NK+evo4dOdtGs1gsYc3X5tZ9u/2Hv3cakGb1Em59XdToOenMiGwK4ywHkUlgAbIiZMaFgZO+OyMxZyad62TzSb6mZMjwZFYSVcRCRzQT0VYR7SeirWOJf49go1TVvqJSnydLa1G2EpQWpG1J1Dl3DLt5d6tcYADjCvQFdMYT8Ew7btWRZ8enDkWZSzBXXG5GmGJrwpNFqnEpp3X55xsFurjxxR5ov3TeBp6dyIwdWsjDxIMuRT2pNBgDh7zPA4ooLPgERMm37dY/qGdcLSigV5nJ7JHu3VGUacVTqHSp26PwMVl4VbrZoahyFtZ2TzzcU3iE4BvQFav+I4UHolqqKy5QaUypIxW02vMTKpBPM5keUrcpohwdlmzruncu1B2/z7wRwmCE5pGJzOsejium3kYH1wRZR7GZFzExlhcjmor9HDyQx9PY8Bmh/VeTcWt5Ms+L16F4GanjYIpv0EM5QxJyrhegx4iiqOf70snD5I3dH1BLAwQUAAIACAA2W+t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2W+t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Nlvr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3W+tIzZF56aEOAADyXgAAFwAAAHVuaXZlcnNhbC91bml2ZXJzYWwucG5n7dx5VNLbvgBwy6HJTnUalDJJTbunCdRKKZRs0DzZeE3rlIJD0mm4ZJSCMaTlTdPkqCl4NGny1r1mZB0PDihiKVEG1dXMVMggKRIRUQEZfpfee2sd1Hfe/2+tH2vxc/32z9+ePpu9v/ufnbl3d8jsmYtn2tjYzA7dsW2/jY1dmI2NbeJ0B0uKecvqEMufKfj9IVtsHghdvlhu7LBBu4JsbCpps4wx9pb7Gad3HMLb2Hz35Nt3Ch93L97GJvpy6LagcEK0sodLK2m/2ZIIdFy79ipXeGtL+I6f3ctu3tgRFHRxW5zg1o5jedW+S1F5N+q1y3YPvDiPHeWI+oU+LzSVl6pjOr6qEcwqFcnUOtbc09eVLCEna7VcwDSAoxq6RAAnZeQ5SnhhioMzZtyFQndIAJzXxK/LVbKdNFSjhgkYo8yy7dDXWZP+N8fZ+VQ8xYBgcMiGiNX7ZkEwE/K7IW48tlzalQWlGivN8JxwL9XtYJ9GG1tH+B+XVzGY3/KcpOc2ruVIm3oen0+YkAfm1LfnaKqpChN7pnn8u98uxthvz5+/qV2N8MA+nfB8M30Kz9KXcyfVDIPdDFeH9uanTWqUXf6DGbkChmFiPZb5YWJuuf8rY2L5cExMXqSnp7DIe2LDjjY2bdsePm9S2Y1Nd8ozfrgxUDyh7NTuC+mZV+65T+yhxgvpodEF1/yxLZNbN2v+wn3b4ycxzsp/4P6PC7W4iY07Y7vIa+WtK88mdeMiL+KB/R9LIBPToxxWh4VvW5g7qZtWh9VeYUxVNExs3bPZBxn3Mla6T3I6yJAdCM3EJ0xMPwt5CN8378C2iQU4P4R/WRk78x4IAUKAECAECAFCgBAgBAgBQoAQIAQIAUKAECAECAFCgBAgBAgBQoAQIAQIAUKAECAECAFCgBAgBAgBQoAQIAQIAUKAECAECAFCgBAgBAgBQoAQIAQIAUKAECAECAFCgBAgBAgBQoAQIAQIAUKAECAECAFCgBAgBAgBQoAQIAQIAUKAECDE/0+IRkrMkEkrkej5kImFWy4A9kP6k8EZvP/llL33FzCxMXExTyc92mSblrlnJnPBpMYsYzAOFR3ynlQD05+D/FmyT9m1ScnuttF5tmF2wanhNyd0y2LH6V5pmZimSVWlqdeHNZhGu+r2oEzDA59e0JNV9VpxzyYVB48HsvnrXSWEEql6QxsMFVJAH1dgtaRxVN+/JpAeMMZo0fSoRUzz8N3PCJVOT1P5coHXUNUiieq9SC9NFxT74QbEZG1P8azl2igxgSNNNKQ/wbmOH/asVFyDvi8BeAW4BcUi5UtR7AKlOlCk1Btz8ZCLmR4ooF3fL3Gdlr8nUC871JxHrJYmQhEl/GjRkdqzav8U6jzUxzbDoBXU5gSM0W2somHLxx0LDtaLQqDk30jCTWLsSGLp1y5+T+DoXvfvvERVwVf59WP2n95/Lbq904nmYUjHnWOJB5BWPfh5A9y8eezinEBdT0saBBEhZJ5wRIxV85ei+uiyjIuC19NSslTsJs2Cr0UelixuG5w0BX/FyS9aDb7WRt37QrbOZaQS+u/nzXEAga1Tt0SxhL2fu+zzX0byyFdGWnPLsvi5po/JC+q0+AdWnTMMcUZ3fVzEfIeWeleQ0FI+p4pGHP5ac194nBMF77TLv1v7ub2Z4ELmZrDCCJvmW70qc2h54UsRodnxQHfiUdk/S0+Y36KEhJ+FitU5lnfnhQm3bEw3DrSyUWY1zSmyy2Nv/R5z8UVf61+00sGSgWy4TVPVTgbeukl/oBrVkStYwriRJN5yRy+o5banPJI1YB7r4IqjFs+IoA+FZ6wlutxNEZTJTw/Pml/hepdtoNqNO2sS9yEL1lCtm3OOqUB0xgH+5aKLfLP6byYpeaQ9cs4VL+4heCdKLXYdJuPOP0tH2omg5sHLdVSjFMpNOcYkj3ZuZ16YQ3SRU8xy1xeERnmDyJMWR/Wjl/JGvStcL7MNL2nWo/V72w5zcQh0iDP8qyT5XHCHsRKnjoOaio+LrhdjzmBifL7TK7vYwCl7KRBYBdd/O+FTY7ja3ExGV494z6NBschCfIzsPU9Wp2qoW+L9xY3pUq4ZTOIirGeTzbEf3Kjpg7qtvSaUtMBBgxAZVFygnE2Tp0Ipul7gfPRZhTQb2FAKE9ISj1egAt8SuGrVMPGtIvsNzU9MRRaq8d0Uid6ZL4ozatUaf61mKQ4q9xM3BPDVEj5/KUBGsgK0JlhAlp4AHRoJs8u35cU7ZM6DDhwOz6YrTnLJ+k/0FXFNcW6uO0IeMiSjq66ruayFYS2iU5QltF436mORAsnpweVY//JOt1mG5kL6pVQ9WUjuaYHMbtE8xEta8E3tfIgIxje0ys8Y5Ps1BbN9g5ej6O0QT+gJQPPOoUTNIZCKgVOGEn3bquAW6CMarkue41GajdMgha6Kj0RdLvPfZWjRNvghu/x9z/vY82YM1GXjnTi01XOCSNBbd2d6PU77myiBtB+9eFeEvFdJwVuveKkeDtFciunGQR/gFTEwk7kqQznfAAn7XaQJ7mawfmTcjDOQdwfQSqjT66Nw2apNDVflkSFbGs3kCOxZAb9EFMQX4SgAnidroKG4Ih2RJs/xdVY+eYWUKJceGarWSrDvDl4XmZVpAndGa/uzxkT0XMa5k3W1zst2H+C1e0Z9f7QvT9bN3UNu3enKp/hs+LH3gvkXet/9/xpaueNPfCVkcxfKwz8zymlqjiIcDgFMGpFltlLELgzrU8QuCQlGQiRrTVnrLVULJbwz3zRlb6Pb5avjRPiSrGt/ZX2ojoBDNkTIPRgnpwrM8N29Rf4OZsPpU+hbj1amle+s/YQ5o6i8umf4MmlpfjuRUCdxsZ7cP2Sk7kxrNFuY8NJMgw7791/Ul592YXxKh0WsukoqsyYcMTIz9dRyRvk1Pem4Q/qJCi0MwYRQWuKWYOFc83Odqpwu64909/3+qqou6v5JaEdVmkDnneP8voGWLoiN8UllmTcw9PYnE34u3knj/5TUj0YlKebjKPtLx7RxqJz2FT8NpdQtqNBqiz2tF5cSn4cppWdkSnmDY5MxrUwzwzQKc4C4xXA2xhiQx0glaknIunfmx1G01lc+5gB0zuOx/XO1JpcIplMIxXx36huCUSMPoJTKF3kZmF8phIfkH4Q19O7pXlyS95s1T5Vl/anRZ/5JWzg9Z21YH82P5zctXz2DovDcKI/4S/me4zhtsZt1bVy8B8XnVVHDVahRUQj/19i1YaPUwy/Nnghf135po8ITIeV3U7zb9GdKTJLl+Uho9PV9Q5W/U4+hpC2ko82k0JeUmEdjui4Y0VuIBdiqfidkOY3OIVvGEI0uuwQTFM0VvkwfdVq3IlxLzi1t9+xJ/iI/Lg981c8tFMTZ31n4TBmZLQ7O11fttkyM5ZqhJC7ReuZohA/SucZP+9IEZPTp4bYOeJHIVkvdKcyFHamN+pcLWUwcIHYqNJgR0kBbF7sXWzcXMZJXYgg0G3dubSk6ufW1ec5bVtX/jKJLvHiDH+9+dOFjUxPr7o+dTx/X3rmdwYYBNQUYH1fDaGvwOghwnmIfz3uKi18FiIXT/6jHVkcOST8U9Dq+yhGhZctaUd2l5Vl4mKAz5FrNaoiKO/a+qFx+pRx/mAwcgENwkkBVDyxs1NL+xHhO9zHzUTfN0Z0aeT10yREPhuP88seIkST0k3hLjOGQcUq9yWmXw68Q+9+p7GHP1GVBSHiPk8eDkTc32uO6g/PxsPqNi39Zm6o06HYVWs0Du20lFIOynvrki6KmlZBHRVc7Z2WoAw1cQYLdBX06hk9LXOnaCvxOdvRY1gqUktY8O4HqKIECbcRsel+rs48YV9JRw1T5s9TIFA4ZtZoBxRp87hAb5lwN0ahpB1rhiQLWtDRBKsYHvduHqaNN3cBdPKTTkpa+JRkU67HlWT+Rp6okgTYlxSmmCF48ssU0ta877tD1y+xkc7DcEin90Xll/z1lFYSOlfRHiKnnotlD/syhRJJlRXNqzksstKxpxOe2G2vjq1XeV9/4oelJA18zssv45llTAw6M1MmQLL3gN1qYpnUtgtYuHU7i5o4bI+LGu0zKT067IpjT6EgcSSiRW0KhGv/C6V51LOyjNHihS9yW38iZwulTpFQR1+H4iHdLF85eXeXKrzkYG/PRr7IAgcNe+mPi8J5NGuRNO/A6/lxSSCnLHC3GGiv86Q0LsKW30wWpdBlyA+NwkPGIK1+RmFInCR836VxL9cOJkZ+/FiFH8bwTVE67nFdFNR4e00lImpdn7j/cCOPFzw9rSZO9d0JSstvLCC6USjREnRRsFQT4J2BIs7NOoER1BTSuT+IqmuY9TWqJCg4GqqKvtxPqMI9meElHdnU0VHuwbg7555iaku2qtYmF1ovX4AJR5QPTkaFnfPQh1JB3qcHgQhTWb7yrH/VnIJvHehc7nY3vTFTWvCU4SvkHo3L4vU7DBfOsu+FbaPaCDmOZp8k6CGvPD8flsDorfbzF8s/88zkqvwHCOQdBlxQzdORF9+vn66LlZ6/uuaP2zu/YS3TphFFmpKi+nrSOFH1PK1EMc4Xtk1w5RzRiiV0fB2zcuyNQa8nBJTdK+iFv62gDmetch08WWtEqIc5UuOkIen0iep3/WIkWEchELd6Zl9r0WvTSn5E9h1Qx8iT34g7JiqgklwB/VfJ5rq5mfvK4aH6VreiLvj9Xzv2CF48ygef8UaWTfb5s2mADhRc7cSuZKk/YDO80rkGIlEPIaO6HifuU00stOxjM0D309ncrFOcC910vxx8dl0fp2wsYd8Z0r0k7nIe+gx8vQymn/xLoPXHrZykW7ZgdMfQRDYzRbdWhvD87uNyyE8n/v54nA4aXz2U/c09nw9qknIkbwOpdtrdzs3Eoy4KglABmdt4dr0lbvs0Vqa+D+9iAQ74aarYEe90mnZRWNe32QE9CDx42kD6+3h9+dQieBdkVb1BSbd5hbP0kkeQMG8sndPvubQ+2YNL+A1BLAwQUAAIACAA3W+tIle6RfksAAABrAAAAGwAAAHVuaXZlcnNhbC91bml2ZXJzYWwucG5nLnhtbLOxr8jNUShLLSrOzM+zVTLUM1Cyt+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tIvnzWSLkCAABRCgAAIQAAAAAAAAABAAAAAAANCAAAdW5pdmVyc2FsL2ZsYXNoX3NraW5fc2V0dGluZ3MueG1sUEsBAgAAFAACAAgANlvrSCqWD2f+AgAAlwsAACYAAAAAAAAAAQAAAAAABQsAAHVuaXZlcnNhbC9odG1sX3B1Ymxpc2hpbmdfc2V0dGluZ3MueG1sUEsBAgAAFAACAAgANlvrSLSHFAygAQAALgYAAB8AAAAAAAAAAQAAAAAARw4AAHVuaXZlcnNhbC9odG1sX3NraW5fc2V0dGluZ3MuanNQSwECAAAUAAIACAA2W+tIPTwv0cEAAADlAQAAGgAAAAAAAAABAAAAAAAkEAAAdW5pdmVyc2FsL2kxOG5fcHJlc2V0cy54bWxQSwECAAAUAAIACAA2W+tIlBOzImkAAABuAAAAHAAAAAAAAAABAAAAAAAdEQAAdW5pdmVyc2FsL2xvY2FsX3NldHRpbmdzLnhtbFBLAQIAABQAAgAIAESUV0cjtE77+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SwAAAGsAAAAbAAAAAAAAAAEAAAAAAHIlAAB1bml2ZXJzYWwvdW5pdmVyc2FsLnBuZy54bWxQSwUGAAAAAAsACwBJAwAA9iUAAAAA"/>
  <p:tag name="ISPRING_PRESENTATION_TITLE" val="导出"/>
  <p:tag name="ISLIDE.GUIDESSETTING" val="{&quot;Id&quot;:&quot;GuidesStyle_None&quot;,&quot;Name&quot;:&quot;无&quot;,&quot;HeaderHeight&quot;:0.0,&quot;FooterHeight&quot;:0.0,&quot;SideMargin&quot;:0.0,&quot;TopMargin&quot;:0.0,&quot;BottomMargin&quot;:0.0,&quot;IntervalMargin&quot;:0.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2_默认设计模板">
  <a:themeElements>
    <a:clrScheme name="A标准配色表">
      <a:dk1>
        <a:srgbClr val="005D7F"/>
      </a:dk1>
      <a:lt1>
        <a:srgbClr val="1DB5CD"/>
      </a:lt1>
      <a:dk2>
        <a:srgbClr val="FFB530"/>
      </a:dk2>
      <a:lt2>
        <a:srgbClr val="FD7B3F"/>
      </a:lt2>
      <a:accent1>
        <a:srgbClr val="3D3D3D"/>
      </a:accent1>
      <a:accent2>
        <a:srgbClr val="FFFFFF"/>
      </a:accent2>
      <a:accent3>
        <a:srgbClr val="969696"/>
      </a:accent3>
      <a:accent4>
        <a:srgbClr val="005D7F"/>
      </a:accent4>
      <a:accent5>
        <a:srgbClr val="1DB5CD"/>
      </a:accent5>
      <a:accent6>
        <a:srgbClr val="FFB530"/>
      </a:accent6>
      <a:hlink>
        <a:srgbClr val="FD7B3F"/>
      </a:hlink>
      <a:folHlink>
        <a:srgbClr val="484849"/>
      </a:folHlink>
    </a:clrScheme>
    <a:fontScheme name="Temp">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7399</Words>
  <Application>WPS 演示</Application>
  <PresentationFormat>自定义</PresentationFormat>
  <Paragraphs>1009</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Arial</vt:lpstr>
      <vt:lpstr>宋体</vt:lpstr>
      <vt:lpstr>Wingdings</vt:lpstr>
      <vt:lpstr>微软雅黑</vt:lpstr>
      <vt:lpstr>仿宋_GB2312</vt:lpstr>
      <vt:lpstr>仿宋</vt:lpstr>
      <vt:lpstr>Calibri</vt:lpstr>
      <vt:lpstr>Lifeline JL</vt:lpstr>
      <vt:lpstr>Segoe Print</vt:lpstr>
      <vt:lpstr>Impact</vt:lpstr>
      <vt:lpstr>Arial</vt:lpstr>
      <vt:lpstr>Verdana</vt:lpstr>
      <vt:lpstr>微软雅黑 Light</vt:lpstr>
      <vt:lpstr>Helvetica</vt:lpstr>
      <vt:lpstr>Arial Unicode MS</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导出</dc:title>
  <dc:creator>Administrator</dc:creator>
  <cp:lastModifiedBy>陈Sir</cp:lastModifiedBy>
  <cp:revision>184</cp:revision>
  <dcterms:created xsi:type="dcterms:W3CDTF">2018-04-14T08:56:00Z</dcterms:created>
  <dcterms:modified xsi:type="dcterms:W3CDTF">2021-11-09T07:23:32Z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KSOTemplateUUID">
    <vt:lpwstr>v1.0_mb_HkLZqaB2wN/eCpFETLiaCA==</vt:lpwstr>
  </property>
  <property fmtid="{D5CDD505-2E9C-101B-9397-08002B2CF9AE}" pid="4" name="ICV">
    <vt:lpwstr>11418927C2104563924C1989513E1A5A</vt:lpwstr>
  </property>
</Properties>
</file>