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320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9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6" autoAdjust="0"/>
    <p:restoredTop sz="94660"/>
  </p:normalViewPr>
  <p:slideViewPr>
    <p:cSldViewPr snapToGrid="0">
      <p:cViewPr>
        <p:scale>
          <a:sx n="66" d="100"/>
          <a:sy n="66" d="100"/>
        </p:scale>
        <p:origin x="372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0FACAE-27CD-4DB7-8A1C-40E6379A346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894F1-3E8A-494D-A2AF-39D23D779C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E38DF-86B9-4502-8EB9-E3DDDFADCF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D026AE-9B6A-45A4-AEC6-B3F6E290E0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cer Falling Dust PPT demo"/>
          <p:cNvSpPr txBox="1"/>
          <p:nvPr/>
        </p:nvSpPr>
        <p:spPr>
          <a:xfrm>
            <a:off x="1129105" y="2805296"/>
            <a:ext cx="70892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如何提高工作效率 </a:t>
            </a:r>
            <a:endParaRPr lang="zh-CN" altLang="en-US" sz="66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857" y="4034971"/>
            <a:ext cx="2990143" cy="2823029"/>
          </a:xfrm>
          <a:prstGeom prst="rect">
            <a:avLst/>
          </a:prstGeom>
        </p:spPr>
      </p:pic>
      <p:pic>
        <p:nvPicPr>
          <p:cNvPr id="5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2990143" cy="282302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29104" y="3970550"/>
            <a:ext cx="6403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企业培训 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工作效率提升 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员工培训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管理培训课程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1131449" y="2263501"/>
            <a:ext cx="5826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How to improve work efficiency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10234448" y="349836"/>
            <a:ext cx="14213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4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LOGO</a:t>
            </a:r>
            <a:endParaRPr lang="zh-CN" altLang="en-US" sz="5400" spc="-3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9" name="TextBox 33"/>
          <p:cNvSpPr txBox="1"/>
          <p:nvPr/>
        </p:nvSpPr>
        <p:spPr>
          <a:xfrm>
            <a:off x="1095144" y="6030433"/>
            <a:ext cx="4424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演讲人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   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时间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1131449" y="451037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输入企业名称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99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199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99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4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4034971"/>
            <a:ext cx="2990143" cy="2823029"/>
          </a:xfrm>
          <a:prstGeom prst="rect">
            <a:avLst/>
          </a:prstGeom>
        </p:spPr>
      </p:pic>
      <p:pic>
        <p:nvPicPr>
          <p:cNvPr id="16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9201857" y="0"/>
            <a:ext cx="2990143" cy="2823029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1315189" y="1150190"/>
            <a:ext cx="9817268" cy="4858723"/>
          </a:xfrm>
          <a:prstGeom prst="roundRect">
            <a:avLst>
              <a:gd name="adj" fmla="val 317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1804223" y="699798"/>
            <a:ext cx="2598057" cy="900787"/>
          </a:xfrm>
          <a:prstGeom prst="roundRect">
            <a:avLst>
              <a:gd name="adj" fmla="val 1022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前言</a:t>
            </a:r>
            <a:endParaRPr lang="zh-CN" altLang="en-US" sz="32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标题 1"/>
          <p:cNvSpPr>
            <a:spLocks noGrp="1"/>
          </p:cNvSpPr>
          <p:nvPr/>
        </p:nvSpPr>
        <p:spPr bwMode="auto">
          <a:xfrm>
            <a:off x="2644568" y="1599283"/>
            <a:ext cx="713386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600" b="1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目前的工作状态  </a:t>
            </a:r>
            <a:endParaRPr lang="zh-CN" altLang="en-US" sz="3600" b="1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9013" y="2946029"/>
            <a:ext cx="7180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buSzPct val="95000"/>
              <a:defRPr/>
            </a:pPr>
            <a:r>
              <a:rPr lang="zh-CN" altLang="en-US" sz="2400" kern="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杂事太多，总有做不完的事情；</a:t>
            </a:r>
            <a:endParaRPr lang="zh-CN" altLang="en-US" sz="2400" kern="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4119013" y="3903093"/>
            <a:ext cx="71801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buSzPct val="95000"/>
              <a:defRPr/>
            </a:pPr>
            <a:r>
              <a:rPr lang="zh-CN" altLang="en-US" sz="2400" kern="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工作经常被突发事件干扰；</a:t>
            </a:r>
            <a:endParaRPr lang="en-US" altLang="zh-CN" sz="2400" kern="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4119013" y="4790486"/>
            <a:ext cx="8668073" cy="9036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  <a:buSzPct val="95000"/>
              <a:defRPr/>
            </a:pPr>
            <a:r>
              <a:rPr lang="zh-CN" altLang="en-US" sz="2400" kern="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一波未平一波又起，何日才是尽头；</a:t>
            </a:r>
            <a:endParaRPr lang="en-US" altLang="zh-CN" sz="24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spcBef>
                <a:spcPct val="20000"/>
              </a:spcBef>
              <a:buSzPct val="95000"/>
              <a:defRPr/>
            </a:pPr>
            <a:r>
              <a:rPr lang="en-US" altLang="zh-CN" sz="2400" kern="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……</a:t>
            </a:r>
            <a:endParaRPr lang="zh-CN" altLang="en-US" sz="2400" kern="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3298452" y="3027026"/>
            <a:ext cx="315331" cy="271837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>
            <a:off x="3298452" y="3961861"/>
            <a:ext cx="315331" cy="271837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>
            <a:off x="3298452" y="4896695"/>
            <a:ext cx="315331" cy="271837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2051131" y="1363402"/>
            <a:ext cx="22177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 录</a:t>
            </a:r>
            <a:endParaRPr lang="zh-CN" altLang="en-US" sz="6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103415" y="2340740"/>
            <a:ext cx="2217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/>
            <a:r>
              <a: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927567" y="1961819"/>
            <a:ext cx="655889" cy="671697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27" tIns="60913" rIns="121827" bIns="60913"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791662" y="1961544"/>
            <a:ext cx="3962885" cy="671697"/>
            <a:chOff x="6339097" y="1573726"/>
            <a:chExt cx="3744416" cy="511504"/>
          </a:xfrm>
          <a:solidFill>
            <a:schemeClr val="accent1"/>
          </a:solidFill>
        </p:grpSpPr>
        <p:sp>
          <p:nvSpPr>
            <p:cNvPr id="17" name="圆角矩形 16"/>
            <p:cNvSpPr/>
            <p:nvPr/>
          </p:nvSpPr>
          <p:spPr>
            <a:xfrm>
              <a:off x="6339097" y="1573726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613" tIns="81307" rIns="162613" bIns="81307" anchor="ctr"/>
            <a:lstStyle/>
            <a:p>
              <a:pPr algn="ctr">
                <a:defRPr/>
              </a:pP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Docer Falling Dust PPT demo"/>
            <p:cNvSpPr/>
            <p:nvPr/>
          </p:nvSpPr>
          <p:spPr>
            <a:xfrm>
              <a:off x="6896718" y="1657166"/>
              <a:ext cx="2653076" cy="359417"/>
            </a:xfrm>
            <a:prstGeom prst="rect">
              <a:avLst/>
            </a:prstGeom>
            <a:grpFill/>
          </p:spPr>
          <p:txBody>
            <a:bodyPr wrap="square" lIns="162613" tIns="81307" rIns="162613" bIns="81307">
              <a:spAutoFit/>
            </a:bodyPr>
            <a:lstStyle/>
            <a:p>
              <a:pPr defTabSz="609600"/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工作效率的概念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圆角矩形 18"/>
          <p:cNvSpPr/>
          <p:nvPr/>
        </p:nvSpPr>
        <p:spPr>
          <a:xfrm>
            <a:off x="5927567" y="2894090"/>
            <a:ext cx="655889" cy="67169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27" tIns="60913" rIns="121827" bIns="60913"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767793" y="2893815"/>
            <a:ext cx="3962885" cy="671697"/>
            <a:chOff x="6315199" y="2410178"/>
            <a:chExt cx="3744416" cy="511504"/>
          </a:xfrm>
          <a:solidFill>
            <a:schemeClr val="accent2"/>
          </a:solidFill>
        </p:grpSpPr>
        <p:sp>
          <p:nvSpPr>
            <p:cNvPr id="21" name="圆角矩形 20"/>
            <p:cNvSpPr/>
            <p:nvPr/>
          </p:nvSpPr>
          <p:spPr>
            <a:xfrm>
              <a:off x="6315199" y="2410178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613" tIns="81307" rIns="162613" bIns="81307" anchor="ctr"/>
            <a:lstStyle/>
            <a:p>
              <a:pPr algn="ctr">
                <a:defRPr/>
              </a:pP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Docer Falling Dust PPT demo"/>
            <p:cNvSpPr/>
            <p:nvPr/>
          </p:nvSpPr>
          <p:spPr>
            <a:xfrm>
              <a:off x="6893964" y="2483545"/>
              <a:ext cx="2653076" cy="359417"/>
            </a:xfrm>
            <a:prstGeom prst="rect">
              <a:avLst/>
            </a:prstGeom>
            <a:grpFill/>
          </p:spPr>
          <p:txBody>
            <a:bodyPr wrap="square" lIns="162613" tIns="81307" rIns="162613" bIns="81307">
              <a:spAutoFit/>
            </a:bodyPr>
            <a:lstStyle/>
            <a:p>
              <a:pPr defTabSz="609600"/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工作效率的重要性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圆角矩形 22"/>
          <p:cNvSpPr/>
          <p:nvPr/>
        </p:nvSpPr>
        <p:spPr>
          <a:xfrm>
            <a:off x="5927567" y="3812491"/>
            <a:ext cx="655889" cy="671697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27" tIns="60913" rIns="121827" bIns="60913"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791662" y="3812211"/>
            <a:ext cx="3962885" cy="671697"/>
            <a:chOff x="6339097" y="3296031"/>
            <a:chExt cx="3744416" cy="511504"/>
          </a:xfrm>
          <a:solidFill>
            <a:schemeClr val="accent3"/>
          </a:solidFill>
        </p:grpSpPr>
        <p:sp>
          <p:nvSpPr>
            <p:cNvPr id="25" name="圆角矩形 24"/>
            <p:cNvSpPr/>
            <p:nvPr/>
          </p:nvSpPr>
          <p:spPr>
            <a:xfrm>
              <a:off x="6339097" y="3296031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613" tIns="81307" rIns="162613" bIns="81307" anchor="ctr"/>
            <a:lstStyle/>
            <a:p>
              <a:pPr algn="ctr">
                <a:defRPr/>
              </a:pP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Docer Falling Dust PPT demo"/>
            <p:cNvSpPr/>
            <p:nvPr/>
          </p:nvSpPr>
          <p:spPr>
            <a:xfrm>
              <a:off x="6898538" y="3336319"/>
              <a:ext cx="2736305" cy="359417"/>
            </a:xfrm>
            <a:prstGeom prst="rect">
              <a:avLst/>
            </a:prstGeom>
            <a:grpFill/>
          </p:spPr>
          <p:txBody>
            <a:bodyPr wrap="square" lIns="162613" tIns="81307" rIns="162613" bIns="81307">
              <a:spAutoFit/>
            </a:bodyPr>
            <a:lstStyle/>
            <a:p>
              <a:pPr defTabSz="609600"/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影响工作效率的因素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5927567" y="4749625"/>
            <a:ext cx="655889" cy="671697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27" tIns="60913" rIns="121827" bIns="60913" anchor="ctr"/>
          <a:lstStyle/>
          <a:p>
            <a:pPr algn="ctr">
              <a:defRPr/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791662" y="4749138"/>
            <a:ext cx="3962885" cy="671696"/>
            <a:chOff x="6339097" y="4180903"/>
            <a:chExt cx="3744416" cy="511504"/>
          </a:xfrm>
          <a:solidFill>
            <a:schemeClr val="accent4"/>
          </a:solidFill>
        </p:grpSpPr>
        <p:sp>
          <p:nvSpPr>
            <p:cNvPr id="29" name="圆角矩形 28"/>
            <p:cNvSpPr/>
            <p:nvPr/>
          </p:nvSpPr>
          <p:spPr>
            <a:xfrm>
              <a:off x="6339097" y="4180903"/>
              <a:ext cx="3744416" cy="511504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62613" tIns="81307" rIns="162613" bIns="81307" anchor="ctr"/>
            <a:lstStyle/>
            <a:p>
              <a:pPr algn="ctr">
                <a:defRPr/>
              </a:pPr>
              <a:endPara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Docer Falling Dust PPT demo"/>
            <p:cNvSpPr/>
            <p:nvPr/>
          </p:nvSpPr>
          <p:spPr>
            <a:xfrm>
              <a:off x="6898538" y="4221882"/>
              <a:ext cx="2736305" cy="359417"/>
            </a:xfrm>
            <a:prstGeom prst="rect">
              <a:avLst/>
            </a:prstGeom>
            <a:grpFill/>
          </p:spPr>
          <p:txBody>
            <a:bodyPr wrap="square" lIns="162613" tIns="81307" rIns="162613" bIns="81307">
              <a:spAutoFit/>
            </a:bodyPr>
            <a:lstStyle/>
            <a:p>
              <a:pPr defTabSz="609600"/>
              <a:r>
                <a:rPr lang="zh-CN" altLang="en-US" sz="20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提高工作效率的方法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1279661" y="3129021"/>
            <a:ext cx="3744685" cy="2416148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0.04144 L 3.125E-6 -3.7037E-7 " pathEditMode="relative" rAng="0" ptsTypes="AA">
                                      <p:cBhvr>
                                        <p:cTn id="31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8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6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7 0.04097 L 3.125E-6 0 " pathEditMode="relative" rAng="0" ptsTypes="AA">
                                      <p:cBhvr>
                                        <p:cTn id="39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6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7 0.04097 L 3.125E-6 3.7037E-6 " pathEditMode="relative" rAng="0" ptsTypes="AA">
                                      <p:cBhvr>
                                        <p:cTn id="47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6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737 0.04144 L 3.125E-6 -1.85185E-6 " pathEditMode="relative" rAng="0" ptsTypes="AA">
                                      <p:cBhvr>
                                        <p:cTn id="55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8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/>
      <p:bldP spid="14" grpId="1"/>
      <p:bldP spid="15" grpId="0" animBg="1"/>
      <p:bldP spid="15" grpId="1" animBg="1"/>
      <p:bldP spid="19" grpId="0" animBg="1"/>
      <p:bldP spid="19" grpId="1" animBg="1"/>
      <p:bldP spid="23" grpId="0" animBg="1"/>
      <p:bldP spid="23" grpId="1" animBg="1"/>
      <p:bldP spid="27" grpId="0" animBg="1"/>
      <p:bldP spid="2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ocer Falling Dust PPT demo"/>
          <p:cNvSpPr txBox="1"/>
          <p:nvPr/>
        </p:nvSpPr>
        <p:spPr>
          <a:xfrm>
            <a:off x="3388640" y="3357096"/>
            <a:ext cx="53956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/>
            <a:r>
              <a:rPr lang="zh-CN" altLang="en-US" sz="5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工作效率的概念</a:t>
            </a:r>
            <a:endParaRPr lang="zh-CN" altLang="en-US" sz="5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982240" y="4499529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高效工作效率的定义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982240" y="5087792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工作中的问题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391326" y="4484054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高效工作的五大误区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391326" y="5087792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什么是轻松高的的工作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712538" y="1364998"/>
            <a:ext cx="2747891" cy="17729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高效工作效率的定义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70241" y="4003100"/>
            <a:ext cx="51847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sz="2400" b="1" dirty="0">
              <a:solidFill>
                <a:srgbClr val="0070C0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379790" y="3952348"/>
            <a:ext cx="813752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None/>
              <a:defRPr/>
            </a:pPr>
            <a:endParaRPr lang="zh-CN" altLang="en-US" sz="16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29720" y="2222247"/>
            <a:ext cx="4616100" cy="2978403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5947991" y="2368202"/>
            <a:ext cx="442337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工作效率？</a:t>
            </a:r>
            <a:endParaRPr lang="zh-CN" altLang="en-US" sz="24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947991" y="3106402"/>
            <a:ext cx="49039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定义：</a:t>
            </a:r>
            <a:r>
              <a:rPr lang="zh-CN" altLang="en-US" sz="2000" dirty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是指在单位时间内完成的工作量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947991" y="3936806"/>
            <a:ext cx="442337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高效的工作效率？</a:t>
            </a:r>
            <a:endParaRPr lang="zh-CN" altLang="en-US" sz="24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47991" y="4716791"/>
            <a:ext cx="54681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定义：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是指在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短时间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高质量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的完成</a:t>
            </a: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工作量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工作中的问题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4220793" y="2125185"/>
            <a:ext cx="7692914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任务繁多时总觉得做事很乱？</a:t>
            </a:r>
            <a:endParaRPr lang="zh-CN" altLang="en-US" sz="12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4220793" y="3041468"/>
            <a:ext cx="5721494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None/>
              <a:defRPr/>
            </a:pPr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对于工作难题不主动向别人寻求帮助？</a:t>
            </a:r>
            <a:endParaRPr lang="zh-CN" altLang="en-US" sz="12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4254501" y="4142893"/>
            <a:ext cx="8276481" cy="47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00000"/>
              </a:lnSpc>
              <a:buNone/>
              <a:defRPr/>
            </a:pPr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对于常规划与非常规划任务没判断标准，不总结自己的思路及方法？</a:t>
            </a:r>
            <a:endParaRPr lang="zh-CN" altLang="en-US" sz="12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4222654" y="5061253"/>
            <a:ext cx="7057281" cy="74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ct val="100000"/>
              </a:lnSpc>
              <a:buNone/>
              <a:defRPr/>
            </a:pPr>
            <a:r>
              <a:rPr lang="zh-CN" altLang="en-US" dirty="0" smtClean="0">
                <a:solidFill>
                  <a:schemeClr val="bg2">
                    <a:lumMod val="1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对于任务不知道需求来源是谁？不知道如何控制，不知道如何在一定时间内形成闭环反馈？</a:t>
            </a:r>
            <a:endParaRPr lang="zh-CN" altLang="en-US" sz="12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722373" y="2043660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不思考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722373" y="3041126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不主动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722373" y="4038592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不总结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722373" y="5022646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不反馈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1023748" y="2043660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1023748" y="3007039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1023748" y="4036503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1023748" y="5022645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高效工作的五大误区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5132858" y="1897866"/>
            <a:ext cx="5990008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工作量少，日事日毕，没有评估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5132857" y="2771736"/>
            <a:ext cx="6486287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难度较低，常规事多，勿须思靠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5166566" y="3669207"/>
            <a:ext cx="6486287" cy="47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依赖个体，远离团队，自主完成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5134719" y="4519477"/>
            <a:ext cx="6258827" cy="74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想到哪里，做到哪里，欠缺规划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2634438" y="1874967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误区一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2634438" y="2738042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误区二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634438" y="3601117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误区三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634438" y="4464192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误区四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634438" y="5327269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误区五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Rectangle 3"/>
          <p:cNvSpPr>
            <a:spLocks noChangeArrowheads="1"/>
          </p:cNvSpPr>
          <p:nvPr/>
        </p:nvSpPr>
        <p:spPr bwMode="auto">
          <a:xfrm>
            <a:off x="5134719" y="5406122"/>
            <a:ext cx="7057281" cy="74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100"/>
              </a:lnSpc>
              <a:buNone/>
              <a:tabLst>
                <a:tab pos="63500" algn="l"/>
              </a:tabLst>
            </a:pPr>
            <a:r>
              <a:rPr lang="zh-CN" altLang="en-US" sz="2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无须汇报，无须沟通，闭门造车</a:t>
            </a:r>
            <a:endParaRPr lang="en-US" altLang="zh-CN" sz="20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什么是轻松高效工作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3532233" y="1430458"/>
            <a:ext cx="4830824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工作过程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1051042" y="2372882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计划控制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3544033" y="2372882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沟通协作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026502" y="2372882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方法创新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9070171" y="2372882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规划可行化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8415228" y="2532982"/>
            <a:ext cx="602632" cy="2985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3532233" y="4105515"/>
            <a:ext cx="4830824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工作效果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1051042" y="5047939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397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工作数量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3544033" y="5047939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397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工作质量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026502" y="5047939"/>
            <a:ext cx="2336555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39700" algn="l"/>
              </a:tabLst>
            </a:pPr>
            <a:r>
              <a:rPr lang="en-US" altLang="zh-CN" sz="24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</a:t>
            </a:r>
            <a:endParaRPr lang="en-US" altLang="zh-CN" sz="2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9070171" y="5047939"/>
            <a:ext cx="2336555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7000" algn="l"/>
                <a:tab pos="152400" algn="l"/>
              </a:tabLst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服务有效化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右箭头 45"/>
          <p:cNvSpPr/>
          <p:nvPr/>
        </p:nvSpPr>
        <p:spPr>
          <a:xfrm>
            <a:off x="8415228" y="5208039"/>
            <a:ext cx="602632" cy="298500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ocer Falling Dust PPT demo"/>
          <p:cNvSpPr txBox="1"/>
          <p:nvPr/>
        </p:nvSpPr>
        <p:spPr>
          <a:xfrm>
            <a:off x="2875428" y="3814296"/>
            <a:ext cx="6079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/>
            <a:r>
              <a:rPr lang="zh-CN" altLang="en-US" sz="5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工作效率的重要性</a:t>
            </a:r>
            <a:endParaRPr lang="zh-CN" altLang="en-US" sz="5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541088" y="1822198"/>
            <a:ext cx="2747891" cy="17729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工作效率的重要性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5197544" y="2435545"/>
            <a:ext cx="5856658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lvl="1" indent="0" defTabSz="800100">
              <a:spcBef>
                <a:spcPct val="0"/>
              </a:spcBef>
              <a:spcAft>
                <a:spcPct val="15000"/>
              </a:spcAft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收入降低、上司责备、工作积极性降低、家人抱怨。自己前途不明。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5197544" y="3588951"/>
            <a:ext cx="6403529" cy="55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lvl="1" indent="0" defTabSz="800100">
              <a:spcBef>
                <a:spcPct val="0"/>
              </a:spcBef>
              <a:spcAft>
                <a:spcPct val="15000"/>
              </a:spcAft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班组同事抱怨、同事不团结、班组团队工作效率降低 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5231254" y="4428388"/>
            <a:ext cx="5822950" cy="67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130000"/>
              </a:lnSpc>
              <a:spcBef>
                <a:spcPct val="20000"/>
              </a:spcBef>
              <a:spcAft>
                <a:spcPct val="50000"/>
              </a:spcAft>
              <a:buSzPct val="130000"/>
              <a:buBlip>
                <a:blip r:embed="rId1"/>
              </a:buBlip>
              <a:defRPr>
                <a:solidFill>
                  <a:srgbClr val="5F5F5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5F5F5F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5F5F5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5F5F5F"/>
                </a:solidFill>
                <a:latin typeface="+mn-lt"/>
                <a:ea typeface="+mn-ea"/>
              </a:defRPr>
            </a:lvl9pPr>
          </a:lstStyle>
          <a:p>
            <a:pPr marL="0" lvl="1" indent="0" defTabSz="800100">
              <a:spcBef>
                <a:spcPct val="0"/>
              </a:spcBef>
              <a:spcAft>
                <a:spcPct val="15000"/>
              </a:spcAft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交货延期、工时增多，成本提高、效益降低，信誉受损、客户抱怨，影响公司形象。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973276" y="2435545"/>
            <a:ext cx="313991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对个人的影响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1973276" y="3433011"/>
            <a:ext cx="313991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对班组的影响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973276" y="4430477"/>
            <a:ext cx="313991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对公司的影响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274651" y="2435545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1274651" y="3398924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1274651" y="4428388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ocer Falling Dust PPT demo"/>
          <p:cNvSpPr txBox="1"/>
          <p:nvPr/>
        </p:nvSpPr>
        <p:spPr>
          <a:xfrm>
            <a:off x="2654120" y="3357096"/>
            <a:ext cx="6858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/>
            <a:r>
              <a:rPr lang="zh-CN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837098" y="4499529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工作目标不明确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246184" y="5087792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工作不熟练或知识技能不足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46184" y="4484054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任务复杂分解能力不够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837098" y="5087792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缺乏时间管理</a:t>
            </a:r>
            <a:endParaRPr lang="en-US" altLang="zh-CN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712538" y="1364998"/>
            <a:ext cx="2747891" cy="17729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6058690" y="3545284"/>
            <a:ext cx="4565768" cy="19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50000"/>
              </a:lnSpc>
            </a:pPr>
            <a:r>
              <a:rPr lang="zh-CN" altLang="en-US" sz="2400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首先</a:t>
            </a:r>
            <a:r>
              <a:rPr lang="zh-CN" altLang="en-US" sz="2400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，在做任何一项工作前</a:t>
            </a:r>
            <a:r>
              <a:rPr lang="zh-CN" altLang="en-US" sz="2400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，必须</a:t>
            </a:r>
            <a:r>
              <a:rPr lang="zh-CN" altLang="en-US" sz="2400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清楚目标，没有目标</a:t>
            </a:r>
            <a:r>
              <a:rPr lang="zh-CN" altLang="en-US" sz="2400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，就</a:t>
            </a:r>
            <a:r>
              <a:rPr lang="zh-CN" altLang="en-US" sz="2400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没有方向。</a:t>
            </a:r>
            <a:endParaRPr lang="en-US" altLang="zh-CN" sz="2400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Docer Falling Dust PPT demo"/>
          <p:cNvGrpSpPr/>
          <p:nvPr/>
        </p:nvGrpSpPr>
        <p:grpSpPr>
          <a:xfrm>
            <a:off x="1502720" y="2314989"/>
            <a:ext cx="4050348" cy="3123464"/>
            <a:chOff x="5717766" y="2702430"/>
            <a:chExt cx="2765765" cy="2132846"/>
          </a:xfrm>
        </p:grpSpPr>
        <p:sp>
          <p:nvSpPr>
            <p:cNvPr id="17" name="Freeform 13"/>
            <p:cNvSpPr>
              <a:spLocks noChangeArrowheads="1"/>
            </p:cNvSpPr>
            <p:nvPr/>
          </p:nvSpPr>
          <p:spPr bwMode="auto">
            <a:xfrm>
              <a:off x="5717766" y="2702430"/>
              <a:ext cx="2132290" cy="2132846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3523 0 0"/>
                <a:gd name="G7" fmla="+- 2269 0 0"/>
                <a:gd name="G8" fmla="+- 1016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1634765 w 4540"/>
                <a:gd name="T1" fmla="*/ 817202 h 4540"/>
                <a:gd name="T2" fmla="*/ 1634765 w 4540"/>
                <a:gd name="T3" fmla="*/ 817202 h 4540"/>
                <a:gd name="T4" fmla="*/ 817563 w 4540"/>
                <a:gd name="T5" fmla="*/ 1634765 h 4540"/>
                <a:gd name="T6" fmla="*/ 0 w 4540"/>
                <a:gd name="T7" fmla="*/ 817202 h 4540"/>
                <a:gd name="T8" fmla="*/ 817563 w 4540"/>
                <a:gd name="T9" fmla="*/ 0 h 4540"/>
                <a:gd name="T10" fmla="*/ 1634765 w 4540"/>
                <a:gd name="T11" fmla="*/ 817202 h 4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40" h="4540">
                  <a:moveTo>
                    <a:pt x="4539" y="2269"/>
                  </a:moveTo>
                  <a:lnTo>
                    <a:pt x="4539" y="2269"/>
                  </a:lnTo>
                  <a:cubicBezTo>
                    <a:pt x="4539" y="3523"/>
                    <a:pt x="3523" y="4539"/>
                    <a:pt x="2270" y="4539"/>
                  </a:cubicBezTo>
                  <a:cubicBezTo>
                    <a:pt x="1016" y="4539"/>
                    <a:pt x="0" y="3523"/>
                    <a:pt x="0" y="2269"/>
                  </a:cubicBezTo>
                  <a:cubicBezTo>
                    <a:pt x="0" y="1016"/>
                    <a:pt x="1016" y="0"/>
                    <a:pt x="2270" y="0"/>
                  </a:cubicBezTo>
                  <a:cubicBezTo>
                    <a:pt x="3523" y="0"/>
                    <a:pt x="4539" y="1016"/>
                    <a:pt x="4539" y="2269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vert="horz" wrap="square" lIns="109677" tIns="54838" rIns="109677" bIns="54838" numCol="1" anchor="t" anchorCtr="0" compatLnSpc="1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sp>
          <p:nvSpPr>
            <p:cNvPr id="18" name="Freeform 14"/>
            <p:cNvSpPr>
              <a:spLocks noChangeArrowheads="1"/>
            </p:cNvSpPr>
            <p:nvPr/>
          </p:nvSpPr>
          <p:spPr bwMode="auto">
            <a:xfrm>
              <a:off x="5953767" y="2936421"/>
              <a:ext cx="1660288" cy="1660721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2745 0 0"/>
                <a:gd name="G7" fmla="+- 1768 0 0"/>
                <a:gd name="G8" fmla="+- 792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1272815 w 3538"/>
                <a:gd name="T1" fmla="*/ 636228 h 3538"/>
                <a:gd name="T2" fmla="*/ 1272815 w 3538"/>
                <a:gd name="T3" fmla="*/ 636228 h 3538"/>
                <a:gd name="T4" fmla="*/ 636588 w 3538"/>
                <a:gd name="T5" fmla="*/ 1272815 h 3538"/>
                <a:gd name="T6" fmla="*/ 0 w 3538"/>
                <a:gd name="T7" fmla="*/ 636228 h 3538"/>
                <a:gd name="T8" fmla="*/ 636588 w 3538"/>
                <a:gd name="T9" fmla="*/ 0 h 3538"/>
                <a:gd name="T10" fmla="*/ 1272815 w 3538"/>
                <a:gd name="T11" fmla="*/ 636228 h 3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38" h="3538">
                  <a:moveTo>
                    <a:pt x="3537" y="1768"/>
                  </a:moveTo>
                  <a:lnTo>
                    <a:pt x="3537" y="1768"/>
                  </a:lnTo>
                  <a:cubicBezTo>
                    <a:pt x="3537" y="2745"/>
                    <a:pt x="2745" y="3537"/>
                    <a:pt x="1769" y="3537"/>
                  </a:cubicBezTo>
                  <a:cubicBezTo>
                    <a:pt x="792" y="3537"/>
                    <a:pt x="0" y="2745"/>
                    <a:pt x="0" y="1768"/>
                  </a:cubicBezTo>
                  <a:cubicBezTo>
                    <a:pt x="0" y="792"/>
                    <a:pt x="792" y="0"/>
                    <a:pt x="1769" y="0"/>
                  </a:cubicBezTo>
                  <a:cubicBezTo>
                    <a:pt x="2745" y="0"/>
                    <a:pt x="3537" y="792"/>
                    <a:pt x="3537" y="17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841" tIns="60920" rIns="121841" bIns="60920" anchor="ctr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sp>
          <p:nvSpPr>
            <p:cNvPr id="19" name="Freeform 15"/>
            <p:cNvSpPr>
              <a:spLocks noChangeArrowheads="1"/>
            </p:cNvSpPr>
            <p:nvPr/>
          </p:nvSpPr>
          <p:spPr bwMode="auto">
            <a:xfrm>
              <a:off x="6187698" y="3172483"/>
              <a:ext cx="1190355" cy="1190667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1966 0 0"/>
                <a:gd name="G7" fmla="+- 1267 0 0"/>
                <a:gd name="G8" fmla="+- 566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912452 w 2536"/>
                <a:gd name="T1" fmla="*/ 456047 h 2536"/>
                <a:gd name="T2" fmla="*/ 912452 w 2536"/>
                <a:gd name="T3" fmla="*/ 456047 h 2536"/>
                <a:gd name="T4" fmla="*/ 456406 w 2536"/>
                <a:gd name="T5" fmla="*/ 912453 h 2536"/>
                <a:gd name="T6" fmla="*/ 0 w 2536"/>
                <a:gd name="T7" fmla="*/ 456047 h 2536"/>
                <a:gd name="T8" fmla="*/ 456406 w 2536"/>
                <a:gd name="T9" fmla="*/ 0 h 2536"/>
                <a:gd name="T10" fmla="*/ 912452 w 2536"/>
                <a:gd name="T11" fmla="*/ 456047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6" h="2536">
                  <a:moveTo>
                    <a:pt x="2535" y="1267"/>
                  </a:moveTo>
                  <a:lnTo>
                    <a:pt x="2535" y="1267"/>
                  </a:lnTo>
                  <a:cubicBezTo>
                    <a:pt x="2535" y="1966"/>
                    <a:pt x="1969" y="2535"/>
                    <a:pt x="1268" y="2535"/>
                  </a:cubicBezTo>
                  <a:cubicBezTo>
                    <a:pt x="569" y="2535"/>
                    <a:pt x="0" y="1966"/>
                    <a:pt x="0" y="1267"/>
                  </a:cubicBezTo>
                  <a:cubicBezTo>
                    <a:pt x="0" y="566"/>
                    <a:pt x="569" y="0"/>
                    <a:pt x="1268" y="0"/>
                  </a:cubicBezTo>
                  <a:cubicBezTo>
                    <a:pt x="1969" y="0"/>
                    <a:pt x="2535" y="566"/>
                    <a:pt x="2535" y="126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lIns="121841" tIns="60920" rIns="121841" bIns="60920" anchor="ctr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sp>
          <p:nvSpPr>
            <p:cNvPr id="20" name="Freeform 16"/>
            <p:cNvSpPr>
              <a:spLocks noChangeArrowheads="1"/>
            </p:cNvSpPr>
            <p:nvPr/>
          </p:nvSpPr>
          <p:spPr bwMode="auto">
            <a:xfrm>
              <a:off x="6423701" y="3406476"/>
              <a:ext cx="720424" cy="722682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+- 1 0 0"/>
                <a:gd name="G5" fmla="+- 1 0 0"/>
                <a:gd name="G6" fmla="+- 1193 0 0"/>
                <a:gd name="G7" fmla="+- 769 0 0"/>
                <a:gd name="G8" fmla="+- 345 0 0"/>
                <a:gd name="G9" fmla="+- 1 0 0"/>
                <a:gd name="G10" fmla="+- 1 0 0"/>
                <a:gd name="G11" fmla="+- 1 0 0"/>
                <a:gd name="G12" fmla="+- 1 0 0"/>
                <a:gd name="G13" fmla="+- 1 0 0"/>
                <a:gd name="T0" fmla="*/ 552090 w 1534"/>
                <a:gd name="T1" fmla="*/ 277199 h 1537"/>
                <a:gd name="T2" fmla="*/ 552090 w 1534"/>
                <a:gd name="T3" fmla="*/ 277199 h 1537"/>
                <a:gd name="T4" fmla="*/ 276225 w 1534"/>
                <a:gd name="T5" fmla="*/ 553677 h 1537"/>
                <a:gd name="T6" fmla="*/ 0 w 1534"/>
                <a:gd name="T7" fmla="*/ 277199 h 1537"/>
                <a:gd name="T8" fmla="*/ 276225 w 1534"/>
                <a:gd name="T9" fmla="*/ 0 h 1537"/>
                <a:gd name="T10" fmla="*/ 552090 w 1534"/>
                <a:gd name="T11" fmla="*/ 277199 h 1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4" h="1537">
                  <a:moveTo>
                    <a:pt x="1533" y="769"/>
                  </a:moveTo>
                  <a:lnTo>
                    <a:pt x="1533" y="769"/>
                  </a:lnTo>
                  <a:cubicBezTo>
                    <a:pt x="1533" y="1193"/>
                    <a:pt x="1191" y="1536"/>
                    <a:pt x="767" y="1536"/>
                  </a:cubicBezTo>
                  <a:cubicBezTo>
                    <a:pt x="342" y="1536"/>
                    <a:pt x="0" y="1193"/>
                    <a:pt x="0" y="769"/>
                  </a:cubicBezTo>
                  <a:cubicBezTo>
                    <a:pt x="0" y="345"/>
                    <a:pt x="342" y="0"/>
                    <a:pt x="767" y="0"/>
                  </a:cubicBezTo>
                  <a:cubicBezTo>
                    <a:pt x="1191" y="0"/>
                    <a:pt x="1533" y="345"/>
                    <a:pt x="1533" y="76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21841" tIns="60920" rIns="121841" bIns="60920" anchor="ctr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sp>
          <p:nvSpPr>
            <p:cNvPr id="21" name="Freeform 17"/>
            <p:cNvSpPr>
              <a:spLocks noChangeArrowheads="1"/>
            </p:cNvSpPr>
            <p:nvPr/>
          </p:nvSpPr>
          <p:spPr bwMode="auto">
            <a:xfrm>
              <a:off x="6657629" y="3640466"/>
              <a:ext cx="250493" cy="250559"/>
            </a:xfrm>
            <a:custGeom>
              <a:avLst/>
              <a:gdLst>
                <a:gd name="G0" fmla="+- 1 0 0"/>
                <a:gd name="G1" fmla="+- 1 0 0"/>
                <a:gd name="G2" fmla="+- 1 0 0"/>
                <a:gd name="G3" fmla="+- 1 0 0"/>
                <a:gd name="G4" fmla="*/ 1 0 0"/>
                <a:gd name="T0" fmla="*/ 534 256 1"/>
                <a:gd name="T1" fmla="*/ 0 256 1"/>
                <a:gd name="G5" fmla="+- 0 T0 T1"/>
                <a:gd name="G6" fmla="cos G4 G5"/>
                <a:gd name="G7" fmla="+- 1 0 0"/>
                <a:gd name="G8" fmla="+- 415 0 0"/>
                <a:gd name="G9" fmla="+- 268 0 0"/>
                <a:gd name="G10" fmla="+- 121 0 0"/>
                <a:gd name="G11" fmla="+- 1 0 0"/>
                <a:gd name="G12" fmla="*/ 1 0 0"/>
                <a:gd name="G13" fmla="*/ 1 0 0"/>
                <a:gd name="G14" fmla="cos G12 G13"/>
                <a:gd name="G15" fmla="+- 1 0 0"/>
                <a:gd name="G16" fmla="+- 1 0 0"/>
                <a:gd name="G17" fmla="+- 1 0 0"/>
                <a:gd name="T2" fmla="*/ 191729 w 535"/>
                <a:gd name="T3" fmla="*/ 96224 h 535"/>
                <a:gd name="T4" fmla="*/ 191729 w 535"/>
                <a:gd name="T5" fmla="*/ 96224 h 535"/>
                <a:gd name="T6" fmla="*/ 95505 w 535"/>
                <a:gd name="T7" fmla="*/ 191729 h 535"/>
                <a:gd name="T8" fmla="*/ 0 w 535"/>
                <a:gd name="T9" fmla="*/ 96224 h 535"/>
                <a:gd name="T10" fmla="*/ 95505 w 535"/>
                <a:gd name="T11" fmla="*/ 0 h 535"/>
                <a:gd name="T12" fmla="*/ 191729 w 535"/>
                <a:gd name="T13" fmla="*/ 96224 h 535"/>
              </a:gdLst>
              <a:ahLst/>
              <a:cxnLst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5" h="535">
                  <a:moveTo>
                    <a:pt x="534" y="268"/>
                  </a:moveTo>
                  <a:lnTo>
                    <a:pt x="534" y="268"/>
                  </a:lnTo>
                  <a:cubicBezTo>
                    <a:pt x="534" y="415"/>
                    <a:pt x="412" y="534"/>
                    <a:pt x="266" y="534"/>
                  </a:cubicBezTo>
                  <a:cubicBezTo>
                    <a:pt x="119" y="534"/>
                    <a:pt x="0" y="415"/>
                    <a:pt x="0" y="268"/>
                  </a:cubicBezTo>
                  <a:cubicBezTo>
                    <a:pt x="0" y="121"/>
                    <a:pt x="119" y="0"/>
                    <a:pt x="266" y="0"/>
                  </a:cubicBezTo>
                  <a:cubicBezTo>
                    <a:pt x="412" y="0"/>
                    <a:pt x="534" y="121"/>
                    <a:pt x="534" y="26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121841" tIns="60920" rIns="121841" bIns="60920" anchor="ctr"/>
            <a:lstStyle/>
            <a:p>
              <a:endParaRPr lang="en-US" sz="935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22" name="Group 405"/>
            <p:cNvGrpSpPr/>
            <p:nvPr/>
          </p:nvGrpSpPr>
          <p:grpSpPr>
            <a:xfrm>
              <a:off x="6744576" y="2926068"/>
              <a:ext cx="1738955" cy="844855"/>
              <a:chOff x="12124791" y="3770786"/>
              <a:chExt cx="3478984" cy="1689710"/>
            </a:xfrm>
          </p:grpSpPr>
          <p:sp>
            <p:nvSpPr>
              <p:cNvPr id="23" name="Freeform 18"/>
              <p:cNvSpPr>
                <a:spLocks noChangeArrowheads="1"/>
              </p:cNvSpPr>
              <p:nvPr/>
            </p:nvSpPr>
            <p:spPr bwMode="auto">
              <a:xfrm>
                <a:off x="12124793" y="4118666"/>
                <a:ext cx="2841169" cy="1341829"/>
              </a:xfrm>
              <a:custGeom>
                <a:avLst/>
                <a:gdLst>
                  <a:gd name="G0" fmla="+- 1 0 0"/>
                  <a:gd name="G1" fmla="+- 1 0 0"/>
                  <a:gd name="G2" fmla="+- 1 0 0"/>
                  <a:gd name="G3" fmla="+- 1429 0 0"/>
                  <a:gd name="G4" fmla="+- 1 0 0"/>
                  <a:gd name="T0" fmla="*/ 106633 w 3023"/>
                  <a:gd name="T1" fmla="*/ 407523 h 1430"/>
                  <a:gd name="T2" fmla="*/ 1067050 w 3023"/>
                  <a:gd name="T3" fmla="*/ 0 h 1430"/>
                  <a:gd name="T4" fmla="*/ 1088665 w 3023"/>
                  <a:gd name="T5" fmla="*/ 52154 h 1430"/>
                  <a:gd name="T6" fmla="*/ 0 w 3023"/>
                  <a:gd name="T7" fmla="*/ 513990 h 1430"/>
                  <a:gd name="T8" fmla="*/ 106633 w 3023"/>
                  <a:gd name="T9" fmla="*/ 407523 h 1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23" h="1430">
                    <a:moveTo>
                      <a:pt x="296" y="1133"/>
                    </a:moveTo>
                    <a:lnTo>
                      <a:pt x="2962" y="0"/>
                    </a:lnTo>
                    <a:lnTo>
                      <a:pt x="3022" y="145"/>
                    </a:lnTo>
                    <a:lnTo>
                      <a:pt x="0" y="1429"/>
                    </a:lnTo>
                    <a:lnTo>
                      <a:pt x="296" y="1133"/>
                    </a:lnTo>
                  </a:path>
                </a:pathLst>
              </a:custGeom>
              <a:solidFill>
                <a:srgbClr val="515D5D"/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4" name="Freeform 19"/>
              <p:cNvSpPr>
                <a:spLocks noChangeArrowheads="1"/>
              </p:cNvSpPr>
              <p:nvPr/>
            </p:nvSpPr>
            <p:spPr bwMode="auto">
              <a:xfrm>
                <a:off x="12124791" y="4255333"/>
                <a:ext cx="2899153" cy="1205163"/>
              </a:xfrm>
              <a:custGeom>
                <a:avLst/>
                <a:gdLst>
                  <a:gd name="G0" fmla="+- 1 0 0"/>
                  <a:gd name="G1" fmla="*/ 1 0 0"/>
                  <a:gd name="G2" fmla="+- 1 0 0"/>
                  <a:gd name="G3" fmla="+- 1284 0 0"/>
                  <a:gd name="G4" fmla="+- 1 0 0"/>
                  <a:gd name="T0" fmla="*/ 150879 w 3086"/>
                  <a:gd name="T1" fmla="*/ 459087 h 1285"/>
                  <a:gd name="T2" fmla="*/ 1110890 w 3086"/>
                  <a:gd name="T3" fmla="*/ 51769 h 1285"/>
                  <a:gd name="T4" fmla="*/ 1088204 w 3086"/>
                  <a:gd name="T5" fmla="*/ 0 h 1285"/>
                  <a:gd name="T6" fmla="*/ 0 w 3086"/>
                  <a:gd name="T7" fmla="*/ 461603 h 1285"/>
                  <a:gd name="T8" fmla="*/ 150879 w 3086"/>
                  <a:gd name="T9" fmla="*/ 459087 h 1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6" h="1285">
                    <a:moveTo>
                      <a:pt x="419" y="1277"/>
                    </a:moveTo>
                    <a:lnTo>
                      <a:pt x="3085" y="144"/>
                    </a:lnTo>
                    <a:lnTo>
                      <a:pt x="3022" y="0"/>
                    </a:lnTo>
                    <a:lnTo>
                      <a:pt x="0" y="1284"/>
                    </a:lnTo>
                    <a:lnTo>
                      <a:pt x="419" y="1277"/>
                    </a:lnTo>
                  </a:path>
                </a:pathLst>
              </a:custGeom>
              <a:solidFill>
                <a:srgbClr val="828286"/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5" name="Freeform 20"/>
              <p:cNvSpPr>
                <a:spLocks noChangeArrowheads="1"/>
              </p:cNvSpPr>
              <p:nvPr/>
            </p:nvSpPr>
            <p:spPr bwMode="auto">
              <a:xfrm>
                <a:off x="12157926" y="4097957"/>
                <a:ext cx="2841169" cy="1341829"/>
              </a:xfrm>
              <a:custGeom>
                <a:avLst/>
                <a:gdLst>
                  <a:gd name="G0" fmla="+- 1 0 0"/>
                  <a:gd name="G1" fmla="+- 1 0 0"/>
                  <a:gd name="G2" fmla="+- 1 0 0"/>
                  <a:gd name="G3" fmla="+- 1429 0 0"/>
                  <a:gd name="G4" fmla="+- 1 0 0"/>
                  <a:gd name="T0" fmla="*/ 106527 w 3026"/>
                  <a:gd name="T1" fmla="*/ 407523 h 1430"/>
                  <a:gd name="T2" fmla="*/ 1066712 w 3026"/>
                  <a:gd name="T3" fmla="*/ 0 h 1430"/>
                  <a:gd name="T4" fmla="*/ 1088665 w 3026"/>
                  <a:gd name="T5" fmla="*/ 51795 h 1430"/>
                  <a:gd name="T6" fmla="*/ 0 w 3026"/>
                  <a:gd name="T7" fmla="*/ 513990 h 1430"/>
                  <a:gd name="T8" fmla="*/ 106527 w 3026"/>
                  <a:gd name="T9" fmla="*/ 407523 h 1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26" h="1430">
                    <a:moveTo>
                      <a:pt x="296" y="1133"/>
                    </a:moveTo>
                    <a:lnTo>
                      <a:pt x="2964" y="0"/>
                    </a:lnTo>
                    <a:lnTo>
                      <a:pt x="3025" y="144"/>
                    </a:lnTo>
                    <a:lnTo>
                      <a:pt x="0" y="1429"/>
                    </a:lnTo>
                    <a:lnTo>
                      <a:pt x="296" y="1133"/>
                    </a:lnTo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21"/>
              <p:cNvSpPr>
                <a:spLocks noChangeArrowheads="1"/>
              </p:cNvSpPr>
              <p:nvPr/>
            </p:nvSpPr>
            <p:spPr bwMode="auto">
              <a:xfrm>
                <a:off x="12157924" y="4234626"/>
                <a:ext cx="2899153" cy="1209302"/>
              </a:xfrm>
              <a:custGeom>
                <a:avLst/>
                <a:gdLst>
                  <a:gd name="G0" fmla="+- 1 0 0"/>
                  <a:gd name="G1" fmla="*/ 1 0 0"/>
                  <a:gd name="G2" fmla="+- 1 0 0"/>
                  <a:gd name="G3" fmla="+- 1285 0 0"/>
                  <a:gd name="G4" fmla="+- 1 0 0"/>
                  <a:gd name="T0" fmla="*/ 151093 w 3089"/>
                  <a:gd name="T1" fmla="*/ 460666 h 1286"/>
                  <a:gd name="T2" fmla="*/ 1110890 w 3089"/>
                  <a:gd name="T3" fmla="*/ 52267 h 1286"/>
                  <a:gd name="T4" fmla="*/ 1088226 w 3089"/>
                  <a:gd name="T5" fmla="*/ 0 h 1286"/>
                  <a:gd name="T6" fmla="*/ 0 w 3089"/>
                  <a:gd name="T7" fmla="*/ 463190 h 1286"/>
                  <a:gd name="T8" fmla="*/ 151093 w 3089"/>
                  <a:gd name="T9" fmla="*/ 460666 h 1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9" h="1286">
                    <a:moveTo>
                      <a:pt x="420" y="1278"/>
                    </a:moveTo>
                    <a:lnTo>
                      <a:pt x="3088" y="145"/>
                    </a:lnTo>
                    <a:lnTo>
                      <a:pt x="3025" y="0"/>
                    </a:lnTo>
                    <a:lnTo>
                      <a:pt x="0" y="1285"/>
                    </a:lnTo>
                    <a:lnTo>
                      <a:pt x="420" y="1278"/>
                    </a:ln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6" name="Freeform 22"/>
              <p:cNvSpPr>
                <a:spLocks noChangeArrowheads="1"/>
              </p:cNvSpPr>
              <p:nvPr/>
            </p:nvSpPr>
            <p:spPr bwMode="auto">
              <a:xfrm>
                <a:off x="14560081" y="3770786"/>
                <a:ext cx="820046" cy="604652"/>
              </a:xfrm>
              <a:custGeom>
                <a:avLst/>
                <a:gdLst>
                  <a:gd name="G0" fmla="+- 643 0 0"/>
                  <a:gd name="G1" fmla="+- 643 0 0"/>
                  <a:gd name="G2" fmla="+- 643 0 0"/>
                  <a:gd name="G3" fmla="+- 1 0 0"/>
                  <a:gd name="G4" fmla="+- 1 0 0"/>
                  <a:gd name="G5" fmla="+- 1 0 0"/>
                  <a:gd name="G6" fmla="+- 1 0 0"/>
                  <a:gd name="G7" fmla="+- 1 0 0"/>
                  <a:gd name="G8" fmla="+- 1 0 0"/>
                  <a:gd name="G9" fmla="+- 1 0 0"/>
                  <a:gd name="G10" fmla="+- 1 0 0"/>
                  <a:gd name="G11" fmla="+- 643 0 0"/>
                  <a:gd name="T0" fmla="*/ 0 w 875"/>
                  <a:gd name="T1" fmla="*/ 231415 h 644"/>
                  <a:gd name="T2" fmla="*/ 0 w 875"/>
                  <a:gd name="T3" fmla="*/ 231415 h 644"/>
                  <a:gd name="T4" fmla="*/ 116390 w 875"/>
                  <a:gd name="T5" fmla="*/ 84936 h 644"/>
                  <a:gd name="T6" fmla="*/ 313966 w 875"/>
                  <a:gd name="T7" fmla="*/ 0 h 644"/>
                  <a:gd name="T8" fmla="*/ 221644 w 875"/>
                  <a:gd name="T9" fmla="*/ 137841 h 644"/>
                  <a:gd name="T10" fmla="*/ 0 w 875"/>
                  <a:gd name="T11" fmla="*/ 231415 h 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5" h="644">
                    <a:moveTo>
                      <a:pt x="0" y="643"/>
                    </a:moveTo>
                    <a:lnTo>
                      <a:pt x="0" y="643"/>
                    </a:lnTo>
                    <a:cubicBezTo>
                      <a:pt x="0" y="643"/>
                      <a:pt x="58" y="347"/>
                      <a:pt x="324" y="236"/>
                    </a:cubicBezTo>
                    <a:cubicBezTo>
                      <a:pt x="589" y="122"/>
                      <a:pt x="874" y="0"/>
                      <a:pt x="874" y="0"/>
                    </a:cubicBezTo>
                    <a:cubicBezTo>
                      <a:pt x="617" y="383"/>
                      <a:pt x="617" y="383"/>
                      <a:pt x="617" y="383"/>
                    </a:cubicBezTo>
                    <a:lnTo>
                      <a:pt x="0" y="643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7" name="Freeform 23"/>
              <p:cNvSpPr>
                <a:spLocks noChangeArrowheads="1"/>
              </p:cNvSpPr>
              <p:nvPr/>
            </p:nvSpPr>
            <p:spPr bwMode="auto">
              <a:xfrm>
                <a:off x="14597357" y="4218063"/>
                <a:ext cx="1006418" cy="401719"/>
              </a:xfrm>
              <a:custGeom>
                <a:avLst/>
                <a:gdLst>
                  <a:gd name="G0" fmla="+- 263 0 0"/>
                  <a:gd name="G1" fmla="+- 263 0 0"/>
                  <a:gd name="G2" fmla="+- 263 0 0"/>
                  <a:gd name="G3" fmla="+- 1 0 0"/>
                  <a:gd name="G4" fmla="*/ 1 35987 45568"/>
                  <a:gd name="G5" fmla="*/ 1 35987 55552"/>
                  <a:gd name="G6" fmla="*/ G5 1 180"/>
                  <a:gd name="G7" fmla="*/ G4 1 G6"/>
                  <a:gd name="G8" fmla="+- 1 0 0"/>
                  <a:gd name="G9" fmla="+- 1 0 0"/>
                  <a:gd name="G10" fmla="+- 1 0 0"/>
                  <a:gd name="G11" fmla="+- 1 0 0"/>
                  <a:gd name="G12" fmla="+- 1 0 0"/>
                  <a:gd name="G13" fmla="+- 1 0 0"/>
                  <a:gd name="G14" fmla="+- 263 0 0"/>
                  <a:gd name="T0" fmla="*/ 0 w 1071"/>
                  <a:gd name="T1" fmla="*/ 94844 h 427"/>
                  <a:gd name="T2" fmla="*/ 0 w 1071"/>
                  <a:gd name="T3" fmla="*/ 94844 h 427"/>
                  <a:gd name="T4" fmla="*/ 187298 w 1071"/>
                  <a:gd name="T5" fmla="*/ 113236 h 427"/>
                  <a:gd name="T6" fmla="*/ 385402 w 1071"/>
                  <a:gd name="T7" fmla="*/ 28489 h 427"/>
                  <a:gd name="T8" fmla="*/ 223317 w 1071"/>
                  <a:gd name="T9" fmla="*/ 0 h 427"/>
                  <a:gd name="T10" fmla="*/ 0 w 1071"/>
                  <a:gd name="T11" fmla="*/ 94844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1" h="427">
                    <a:moveTo>
                      <a:pt x="0" y="263"/>
                    </a:moveTo>
                    <a:lnTo>
                      <a:pt x="0" y="263"/>
                    </a:lnTo>
                    <a:cubicBezTo>
                      <a:pt x="0" y="263"/>
                      <a:pt x="254" y="426"/>
                      <a:pt x="520" y="314"/>
                    </a:cubicBezTo>
                    <a:cubicBezTo>
                      <a:pt x="786" y="200"/>
                      <a:pt x="1070" y="79"/>
                      <a:pt x="1070" y="79"/>
                    </a:cubicBezTo>
                    <a:cubicBezTo>
                      <a:pt x="620" y="0"/>
                      <a:pt x="620" y="0"/>
                      <a:pt x="620" y="0"/>
                    </a:cubicBezTo>
                    <a:lnTo>
                      <a:pt x="0" y="263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162454" tIns="81227" rIns="162454" bIns="81227" anchor="ctr"/>
              <a:lstStyle/>
              <a:p>
                <a:endParaRPr lang="en-US" sz="935" dirty="0"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38" name="圆角矩形 37"/>
          <p:cNvSpPr/>
          <p:nvPr/>
        </p:nvSpPr>
        <p:spPr>
          <a:xfrm>
            <a:off x="6058689" y="2456129"/>
            <a:ext cx="4565768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一、工作目标不明确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在进行目标确定的时间，我们同时还需要考虑</a:t>
            </a:r>
            <a:endParaRPr lang="en-US" altLang="zh-CN" sz="2400" b="1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2911028" y="2234725"/>
            <a:ext cx="7466686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376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自己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的工作量、如何达到目标等的问题；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212403" y="2234725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2911028" y="3053434"/>
            <a:ext cx="7466686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自己和工作协作人的关系（团结友爱）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2212403" y="3053434"/>
            <a:ext cx="614269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2212403" y="3958794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方法：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81835" y="3982382"/>
            <a:ext cx="1338828" cy="45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有效的沟通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五边形 38"/>
          <p:cNvSpPr/>
          <p:nvPr/>
        </p:nvSpPr>
        <p:spPr>
          <a:xfrm>
            <a:off x="2212403" y="4777503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作用：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81835" y="4801091"/>
            <a:ext cx="3647152" cy="45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增进理解、提高效益、获得支持。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五边形 40"/>
          <p:cNvSpPr/>
          <p:nvPr/>
        </p:nvSpPr>
        <p:spPr>
          <a:xfrm>
            <a:off x="2212403" y="5595271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沟通模式：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481835" y="5680175"/>
            <a:ext cx="2723823" cy="45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月会、周会、及时沟通。</a:t>
            </a:r>
            <a:endParaRPr lang="en-US" altLang="zh-CN" b="1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613377" y="2694051"/>
            <a:ext cx="5417971" cy="304698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     有些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复杂的工作，工作多年的好手，会仔细的把这个复杂的工作进行拆解，并逐步分类，以各个完成。</a:t>
            </a:r>
            <a:endParaRPr lang="zh-CN" altLang="en-US" sz="16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      </a:t>
            </a:r>
            <a:r>
              <a:rPr lang="zh-CN" altLang="en-US" sz="1600" b="1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然而</a:t>
            </a:r>
            <a:r>
              <a:rPr lang="zh-CN" altLang="en-US" sz="16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有些人并不具备任务分解的能力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，这导致了</a:t>
            </a:r>
            <a:r>
              <a:rPr lang="zh-CN" altLang="en-US" sz="16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缺乏思路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无从下手，</a:t>
            </a:r>
            <a:r>
              <a:rPr lang="zh-CN" altLang="en-US" sz="16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越想越繁杂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，无法很好的系统的完成该项工作</a:t>
            </a:r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。于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任务分解能力上的</a:t>
            </a:r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不足。</a:t>
            </a:r>
            <a:endParaRPr lang="en-US" altLang="zh-CN" sz="1600" dirty="0" smtClean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r>
              <a:rPr lang="en-US" altLang="zh-CN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      </a:t>
            </a:r>
            <a:r>
              <a:rPr lang="zh-CN" altLang="en-US" sz="16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这</a:t>
            </a:r>
            <a:r>
              <a:rPr lang="zh-CN" altLang="en-US" sz="1600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需要我们时刻保有项目管理的概念，</a:t>
            </a:r>
            <a:r>
              <a:rPr lang="zh-CN" altLang="en-US" sz="16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不论事情巨细大小，一律按照项目案来处理，抓到问题就分解，按类别来逐步逐步完成自己的工作，形成自己的任务分解能力。</a:t>
            </a:r>
            <a:endParaRPr lang="zh-CN" altLang="en-US" sz="1600" b="1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二、遇到复杂问题，分解能力不足</a:t>
            </a:r>
            <a:endParaRPr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23748" y="2620974"/>
            <a:ext cx="4451744" cy="3193143"/>
          </a:xfrm>
          <a:prstGeom prst="roundRect">
            <a:avLst>
              <a:gd name="adj" fmla="val 10758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三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、工作不熟练或知识技能不够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911028" y="2234725"/>
            <a:ext cx="7466686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原因一：行业的变化，技能的改变</a:t>
            </a:r>
            <a:endParaRPr lang="en-US" altLang="zh-CN" sz="20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2212403" y="2234725"/>
            <a:ext cx="614269" cy="62826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2911028" y="4339296"/>
            <a:ext cx="7466686" cy="6282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原因二：知识的不断更新，技术的不断提高</a:t>
            </a:r>
            <a:endParaRPr lang="en-US" altLang="zh-CN" sz="20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48000" y="2967335"/>
            <a:ext cx="7329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新的工作环境，新的工作技能，社会的竞争和对新事物的好奇，让工作效率低下。</a:t>
            </a:r>
            <a:endParaRPr lang="en-US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212403" y="4339296"/>
            <a:ext cx="614269" cy="62826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048000" y="5089968"/>
            <a:ext cx="7329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使员工本不熟悉的技能就淘汰而要重新学习新的技能，这直接导致了职员在职场上的各种技能的不熟练。</a:t>
            </a:r>
            <a:endParaRPr lang="en-US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四、缺乏时间管理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86898" y="2440166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时间是最宝贵的资源</a:t>
            </a:r>
            <a:endParaRPr lang="en-US" altLang="zh-CN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547447" y="331505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3547447" y="3970761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3547447" y="462646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3" name="椭圆 22"/>
          <p:cNvSpPr/>
          <p:nvPr/>
        </p:nvSpPr>
        <p:spPr>
          <a:xfrm>
            <a:off x="3547447" y="5288568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076813" y="3230056"/>
            <a:ext cx="6504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首先要找出什么事情根本不必要做，无成果的事情，如聊天，做一些跟工作无关的事情。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076812" y="4042159"/>
            <a:ext cx="6960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哪些可以别人代为参加又不影响效果。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076812" y="4697867"/>
            <a:ext cx="69600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制度不完善浪费时间的情况；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76812" y="5226848"/>
            <a:ext cx="62184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信息功能不健全，沟通不畅，如有些部门员工手机号在</a:t>
            </a:r>
            <a:r>
              <a:rPr lang="en-US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PDM</a:t>
            </a: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上没有登记，每次要通过手机翻出号码。</a:t>
            </a:r>
            <a:endParaRPr lang="en-US" altLang="zh-CN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502720" y="3744972"/>
            <a:ext cx="1762994" cy="176299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时间浪费的情况：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影响工作效率的因素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Docer Falling Dust PPT demo"/>
          <p:cNvSpPr/>
          <p:nvPr/>
        </p:nvSpPr>
        <p:spPr>
          <a:xfrm>
            <a:off x="2212403" y="1292140"/>
            <a:ext cx="8165311" cy="7344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时间管理小技巧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362963" y="2423444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>
            <a:off x="7362963" y="3079152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2" name="椭圆 31"/>
          <p:cNvSpPr/>
          <p:nvPr/>
        </p:nvSpPr>
        <p:spPr>
          <a:xfrm>
            <a:off x="7362963" y="3734860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3" name="椭圆 32"/>
          <p:cNvSpPr/>
          <p:nvPr/>
        </p:nvSpPr>
        <p:spPr>
          <a:xfrm>
            <a:off x="7362963" y="439695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34" name="椭圆 33"/>
          <p:cNvSpPr/>
          <p:nvPr/>
        </p:nvSpPr>
        <p:spPr>
          <a:xfrm>
            <a:off x="7362963" y="5059058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8003630" y="245133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消除电话干扰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003630" y="315897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有效计划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03630" y="3814684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养成记录时间习惯（重点）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003630" y="444890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当日事当日毕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8003630" y="513491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保持办公室整洁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362963" y="5714766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6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8003630" y="579062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克服拖延习惯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673016" y="2451330"/>
            <a:ext cx="5115260" cy="3730171"/>
          </a:xfrm>
          <a:prstGeom prst="roundRect">
            <a:avLst>
              <a:gd name="adj" fmla="val 6939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ocer Falling Dust PPT demo"/>
          <p:cNvSpPr txBox="1"/>
          <p:nvPr/>
        </p:nvSpPr>
        <p:spPr>
          <a:xfrm>
            <a:off x="2654120" y="3357096"/>
            <a:ext cx="6858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00"/>
            <a:r>
              <a:rPr lang="zh-CN" altLang="en-US" sz="5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5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08143" y="4515003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目标管理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896315" y="4499528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时间管理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729082" y="5103266"/>
            <a:ext cx="397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096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有效利于时间的方法</a:t>
            </a:r>
            <a:endParaRPr lang="en-US" altLang="zh-CN" sz="2000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4712538" y="1364998"/>
            <a:ext cx="2747891" cy="177299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6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五边形 23"/>
          <p:cNvSpPr/>
          <p:nvPr/>
        </p:nvSpPr>
        <p:spPr>
          <a:xfrm>
            <a:off x="1084130" y="1572385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、目标管理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266476" y="1473013"/>
            <a:ext cx="8161209" cy="873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行为研究结论表明：人不会持续不断地做自己都不知道为什么要做的事情。     </a:t>
            </a:r>
            <a:endParaRPr lang="en-US" altLang="zh-CN" dirty="0" smtClean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                                                                          ——</a:t>
            </a:r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哈佛大学的调查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084130" y="2498572"/>
            <a:ext cx="3400784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目标的作用：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161143" y="3434652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9" name="椭圆 28"/>
          <p:cNvSpPr/>
          <p:nvPr/>
        </p:nvSpPr>
        <p:spPr>
          <a:xfrm>
            <a:off x="1161143" y="4090360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1161143" y="4746068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1801810" y="3462538"/>
            <a:ext cx="84452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给人的行为设定明确的方向，使人充分了解自己每一个行为所产生的效果。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801810" y="4170184"/>
            <a:ext cx="5955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使自己知道什么是最重要的事情，有助于合理安排时间。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801810" y="4825892"/>
            <a:ext cx="66479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能清晰地评估每一个行为的进展，正面检讨每一个行为的效率。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161143" y="539793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1801810" y="5477757"/>
            <a:ext cx="6878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能预先看到结果，稳定心情，从而产生持续的信心、热情与动力。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Docer Falling Dust PPT demo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78" y="1843314"/>
            <a:ext cx="3644931" cy="3164079"/>
          </a:xfrm>
          <a:prstGeom prst="rect">
            <a:avLst/>
          </a:prstGeom>
        </p:spPr>
      </p:pic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1096873" y="5437160"/>
            <a:ext cx="2965400" cy="539750"/>
          </a:xfrm>
          <a:prstGeom prst="rect">
            <a:avLst/>
          </a:prstGeom>
          <a:solidFill>
            <a:schemeClr val="bg1">
              <a:alpha val="29999"/>
            </a:schemeClr>
          </a:solidFill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0170" tIns="46990" rIns="90170" bIns="469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2400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以目标为导向</a:t>
            </a:r>
            <a:endParaRPr lang="zh-CN" altLang="zh-CN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685018" y="1614361"/>
            <a:ext cx="4020457" cy="6462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1、设立明确的目标：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685018" y="3414132"/>
            <a:ext cx="4020457" cy="6462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2、进行目标切割： 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85018" y="2318691"/>
            <a:ext cx="6359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写出年度的几个目标，找出一个核心目标，并依次排列重要性，然后依照你的目标设定一些详细的计划，你的关键就是依照计划进行。 </a:t>
            </a:r>
            <a:endParaRPr lang="zh-CN" altLang="zh-CN" sz="1600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85017" y="4129588"/>
            <a:ext cx="67086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b="1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</a:t>
            </a: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1） 年度目标切割成季度目标，列出清单，每一季度要做哪一</a:t>
            </a:r>
            <a:r>
              <a:rPr lang="zh-CN" altLang="en-US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些</a:t>
            </a: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事情； </a:t>
            </a:r>
            <a:endParaRPr lang="zh-CN" altLang="zh-CN" sz="1600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（2） 季度目标切割成月目标，并在每月初重新再列一遍，碰到突发事件而更改目标的情形便及时调整过来； </a:t>
            </a:r>
            <a:endParaRPr lang="zh-CN" altLang="zh-CN" sz="1600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（3）每一个星期天，把下周要完成的每件事列出来；</a:t>
            </a:r>
            <a:endParaRPr lang="zh-CN" altLang="zh-CN" sz="1600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 2" panose="05020102010507070707" pitchFamily="18" charset="2"/>
              <a:buNone/>
            </a:pPr>
            <a:r>
              <a:rPr lang="zh-CN" altLang="zh-CN" sz="1600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（4）每天晚上把第二天要做的事情列出来。 </a:t>
            </a:r>
            <a:endParaRPr lang="zh-CN" altLang="zh-CN" sz="1600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234" y="2677133"/>
            <a:ext cx="2632678" cy="2632678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697478" y="1576720"/>
            <a:ext cx="3416320" cy="661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有效工作目标的特征</a:t>
            </a:r>
            <a:endParaRPr lang="en-US" altLang="zh-CN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633653" y="2355220"/>
            <a:ext cx="5641288" cy="499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1000"/>
              </a:spcBef>
            </a:pPr>
            <a:r>
              <a:rPr lang="zh-CN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制定个人工作目标前,请首先结合部门的年度目标</a:t>
            </a:r>
            <a:endParaRPr lang="zh-CN" altLang="zh-CN" sz="20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583417" y="3093585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明确具体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7749455" y="3093585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可衡量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4583417" y="4058554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可行性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7749455" y="4058554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相关性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583417" y="4952322"/>
            <a:ext cx="2525486" cy="72571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时间性</a:t>
            </a:r>
            <a:endParaRPr lang="zh-CN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1161143" y="1280715"/>
            <a:ext cx="348845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	</a:t>
            </a:r>
            <a:r>
              <a:rPr lang="zh-CN" altLang="en-US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设定目标的</a:t>
            </a:r>
            <a:r>
              <a:rPr lang="en-US" altLang="zh-CN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</a:t>
            </a:r>
            <a:r>
              <a:rPr lang="zh-CN" altLang="en-US" sz="28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个步骤</a:t>
            </a:r>
            <a:endParaRPr lang="zh-CN" altLang="zh-CN" sz="28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400629" y="2119962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第一步</a:t>
            </a:r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1400629" y="2705366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第二步</a:t>
            </a:r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1400629" y="3290770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第三步</a:t>
            </a:r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1400629" y="3876174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第四步</a:t>
            </a:r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1400629" y="4461578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第五步</a:t>
            </a:r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400629" y="5046982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第六步</a:t>
            </a:r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1400629" y="5632386"/>
            <a:ext cx="1799772" cy="47809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第七步</a:t>
            </a: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265224" y="2153906"/>
            <a:ext cx="3942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确定自己的目标，明确自己想要什么 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3265224" y="2749934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将自己的目标写下来，把目标变得清晰而具体</a:t>
            </a:r>
            <a:endParaRPr lang="zh-CN" altLang="en-US" dirty="0"/>
          </a:p>
        </p:txBody>
      </p:sp>
      <p:sp>
        <p:nvSpPr>
          <p:cNvPr id="36" name="矩形 35"/>
          <p:cNvSpPr/>
          <p:nvPr/>
        </p:nvSpPr>
        <p:spPr>
          <a:xfrm>
            <a:off x="3265224" y="3333668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将自己的目标设定一个最后的期限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3265224" y="3927340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实现目标要做的所有事情的任务清单</a:t>
            </a:r>
            <a:endParaRPr lang="zh-CN" altLang="en-US" dirty="0"/>
          </a:p>
        </p:txBody>
      </p:sp>
      <p:sp>
        <p:nvSpPr>
          <p:cNvPr id="38" name="矩形 37"/>
          <p:cNvSpPr/>
          <p:nvPr/>
        </p:nvSpPr>
        <p:spPr>
          <a:xfrm>
            <a:off x="3265224" y="4507827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将事情按照轻重缓急排列顺序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3265224" y="5109154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根据自己制定的计划立即采取行动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3265224" y="5676609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将实现这些计划的行动列入每天的日程按排</a:t>
            </a:r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8459013" y="2119962"/>
            <a:ext cx="2336800" cy="3990519"/>
          </a:xfrm>
          <a:prstGeom prst="roundRect">
            <a:avLst>
              <a:gd name="adj" fmla="val 8592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五边形 24"/>
          <p:cNvSpPr/>
          <p:nvPr/>
        </p:nvSpPr>
        <p:spPr>
          <a:xfrm>
            <a:off x="1084130" y="1572385"/>
            <a:ext cx="2058703" cy="628269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、时间管理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266476" y="159413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时间管理是什么？</a:t>
            </a:r>
            <a:endParaRPr lang="zh-CN" altLang="en-US" sz="32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2429625" y="3186097"/>
            <a:ext cx="537609" cy="46345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053801" y="3160589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时间管理就是自我管理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等腰三角形 40"/>
          <p:cNvSpPr/>
          <p:nvPr/>
        </p:nvSpPr>
        <p:spPr>
          <a:xfrm rot="5400000">
            <a:off x="2429625" y="3970347"/>
            <a:ext cx="537609" cy="46345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053801" y="3944839"/>
            <a:ext cx="72955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自我管理即是改变习惯</a:t>
            </a:r>
            <a:r>
              <a:rPr lang="en-US" altLang="zh-CN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, </a:t>
            </a: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以令自己更富绩效</a:t>
            </a:r>
            <a:r>
              <a:rPr lang="en-US" altLang="zh-CN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, </a:t>
            </a:r>
            <a:r>
              <a:rPr lang="zh-TW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更富效能</a:t>
            </a:r>
            <a:endParaRPr lang="zh-TW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等腰三角形 42"/>
          <p:cNvSpPr/>
          <p:nvPr/>
        </p:nvSpPr>
        <p:spPr>
          <a:xfrm rot="5400000">
            <a:off x="2429625" y="4758023"/>
            <a:ext cx="537609" cy="46345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053801" y="4732515"/>
            <a:ext cx="54168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时间</a:t>
            </a:r>
            <a:r>
              <a:rPr lang="zh-TW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管理就是事前的</a:t>
            </a: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规划</a:t>
            </a:r>
            <a:r>
              <a:rPr lang="zh-TW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或</a:t>
            </a: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长</a:t>
            </a:r>
            <a:r>
              <a:rPr lang="zh-TW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期的</a:t>
            </a: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计划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999357" y="1271741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影响时间流失的因素</a:t>
            </a:r>
            <a:endParaRPr lang="zh-CN" altLang="en-US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509605" y="2158777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目标或目的性不明确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509605" y="2847630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工作描述不明确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509605" y="3527435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缺乏决定的权力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509605" y="4185870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时间安排不合理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509605" y="4874723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不速之客来访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509605" y="5554528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等候他人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6839699" y="2158777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处理工作的技能差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839699" y="2847630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日常过多的行政事务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6839699" y="3527435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过多的路途时间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6839699" y="4185870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办公室闲聊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839699" y="4874723"/>
            <a:ext cx="3549689" cy="53702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沟通不好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839699" y="5554528"/>
            <a:ext cx="3549689" cy="53702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工作安排不当</a:t>
            </a:r>
            <a:endParaRPr lang="zh-CN" altLang="zh-CN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6057515" y="3897181"/>
            <a:ext cx="484632" cy="4846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燕尾形 31"/>
          <p:cNvSpPr/>
          <p:nvPr/>
        </p:nvSpPr>
        <p:spPr>
          <a:xfrm flipH="1">
            <a:off x="5504611" y="3897181"/>
            <a:ext cx="484632" cy="484632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999357" y="1271741"/>
            <a:ext cx="38779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32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有效利用时间的方法</a:t>
            </a:r>
            <a:endParaRPr lang="zh-CN" altLang="en-US" sz="32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937941" y="2024076"/>
            <a:ext cx="6173013" cy="6282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45000"/>
              </a:lnSpc>
              <a:buFont typeface="Wingdings 2" panose="05020102010507070707" pitchFamily="18" charset="2"/>
              <a:buNone/>
            </a:pPr>
            <a:r>
              <a:rPr lang="en-US" altLang="zh-CN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</a:t>
            </a:r>
            <a:r>
              <a:rPr lang="zh-CN" altLang="zh-CN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精心计划是高效工作的基础，我们为什么要做计划？</a:t>
            </a:r>
            <a:endParaRPr lang="zh-CN" altLang="zh-CN" sz="2000" b="1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161143" y="2960156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35" name="椭圆 34"/>
          <p:cNvSpPr/>
          <p:nvPr/>
        </p:nvSpPr>
        <p:spPr>
          <a:xfrm>
            <a:off x="1161143" y="3615864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36" name="椭圆 35"/>
          <p:cNvSpPr/>
          <p:nvPr/>
        </p:nvSpPr>
        <p:spPr>
          <a:xfrm>
            <a:off x="1161143" y="4271572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37" name="矩形 36"/>
          <p:cNvSpPr/>
          <p:nvPr/>
        </p:nvSpPr>
        <p:spPr>
          <a:xfrm>
            <a:off x="1801810" y="2988042"/>
            <a:ext cx="84452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凡是可能出错的都会出错； 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801810" y="3695688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每次出错的时候，总在最不可能出错的地方；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801810" y="4351396"/>
            <a:ext cx="5327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不论您估算多少时间，计划的完成都会超出期限； 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161143" y="4923437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1801810" y="5003261"/>
            <a:ext cx="5557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不论您估算多少的开销，计划的花费都会超出预算； 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1161143" y="5575302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1801810" y="5655126"/>
            <a:ext cx="6019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zh-CN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所以，在做任何事情之前，都必须先做一些准备的工作。 </a:t>
            </a:r>
            <a:endParaRPr lang="zh-CN" altLang="zh-CN" dirty="0" smtClean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7821407" y="3027648"/>
            <a:ext cx="3108639" cy="3002781"/>
          </a:xfrm>
          <a:prstGeom prst="roundRect">
            <a:avLst>
              <a:gd name="adj" fmla="val 6939"/>
            </a:avLst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3152182" y="3782389"/>
            <a:ext cx="578235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准备</a:t>
            </a:r>
            <a:r>
              <a:rPr lang="zh-CN" altLang="zh-CN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纸笔</a:t>
            </a:r>
            <a:endParaRPr lang="zh-CN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列出任务清单（想起一件新的工作立刻加到清单上）</a:t>
            </a:r>
            <a:endParaRPr lang="zh-CN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根据轻重缓急来排先后的顺序</a:t>
            </a:r>
            <a:endParaRPr lang="zh-CN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285750" indent="-285750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zh-CN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在每天工作中将完成的任务划</a:t>
            </a:r>
            <a:r>
              <a:rPr lang="zh-CN" altLang="zh-CN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掉</a:t>
            </a:r>
            <a:endParaRPr lang="zh-CN" altLang="zh-CN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2007762" y="5892453"/>
            <a:ext cx="866134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000" b="1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10/90定律,工作前花10%的时间用于制定计划,在工作中将节约90%的时间。</a:t>
            </a:r>
            <a:endParaRPr lang="zh-CN" altLang="zh-CN" sz="2000" b="1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5375551" y="5081426"/>
            <a:ext cx="2131548" cy="9685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zh-CN" altLang="en-US" sz="3600" b="1" dirty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807463" y="1466343"/>
            <a:ext cx="822603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 </a:t>
            </a:r>
            <a:r>
              <a:rPr lang="zh-CN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</a:t>
            </a:r>
            <a:r>
              <a:rPr lang="zh-CN" altLang="zh-CN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的最高目标之一,就是让自己投入的心力,体力与情感有最大的回报</a:t>
            </a:r>
            <a:r>
              <a:rPr lang="zh-CN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,令人</a:t>
            </a:r>
            <a:r>
              <a:rPr lang="zh-CN" altLang="zh-CN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欣慰的是</a:t>
            </a:r>
            <a:r>
              <a:rPr lang="zh-CN" altLang="zh-CN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</a:t>
            </a:r>
            <a:r>
              <a:rPr lang="zh-CN" altLang="zh-CN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制定</a:t>
            </a:r>
            <a:r>
              <a:rPr lang="zh-CN" altLang="zh-CN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计划时多花费一分钟,就能让你在行动中节约10分钟</a:t>
            </a:r>
            <a:r>
              <a:rPr lang="zh-CN" altLang="zh-CN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,花费</a:t>
            </a:r>
            <a:r>
              <a:rPr lang="zh-CN" altLang="zh-CN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十几分钟做每天的计划,可以让你为自己节约两个小时的时间和精力。</a:t>
            </a:r>
            <a:endParaRPr lang="zh-CN" altLang="en-US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092446" y="1530912"/>
            <a:ext cx="1578184" cy="125583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精心</a:t>
            </a:r>
            <a:endParaRPr lang="en-US" altLang="zh-CN" sz="24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计划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61143" y="3234669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b="1" dirty="0" smtClean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你需要的计划单：</a:t>
            </a:r>
            <a:endParaRPr lang="zh-CN" altLang="zh-CN" sz="2400" b="1" dirty="0" smtClean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3895925" y="3194019"/>
            <a:ext cx="1754248" cy="50231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每天计划</a:t>
            </a:r>
            <a:endParaRPr lang="zh-CN" altLang="zh-CN" sz="2400" b="1" dirty="0" smtClean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043358" y="3194019"/>
            <a:ext cx="1754248" cy="50231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每周计划</a:t>
            </a:r>
            <a:endParaRPr lang="zh-CN" altLang="zh-CN" sz="2400" b="1" dirty="0" smtClean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8190791" y="3194019"/>
            <a:ext cx="1754248" cy="50231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每月计划</a:t>
            </a:r>
            <a:endParaRPr lang="zh-CN" altLang="zh-CN" sz="2400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1092445" y="3898099"/>
            <a:ext cx="1830634" cy="65059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b="1" smtClean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步骤:</a:t>
            </a:r>
            <a:endParaRPr lang="zh-CN" altLang="zh-CN" b="1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Picture 2" descr="C:\Program Files\feiq\AutoRecv Files\於钊(7446A097D559)\图片1 拷贝.jpg"/>
          <p:cNvPicPr>
            <a:picLocks noChangeAspect="1" noChangeArrowheads="1"/>
          </p:cNvPicPr>
          <p:nvPr/>
        </p:nvPicPr>
        <p:blipFill>
          <a:blip r:embed="rId1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42" y="1512886"/>
            <a:ext cx="7473950" cy="468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直接连接符 16"/>
          <p:cNvSpPr/>
          <p:nvPr/>
        </p:nvSpPr>
        <p:spPr>
          <a:xfrm rot="10800000">
            <a:off x="1561774" y="6298426"/>
            <a:ext cx="9083675" cy="33338"/>
          </a:xfrm>
          <a:prstGeom prst="line">
            <a:avLst/>
          </a:prstGeom>
          <a:ln w="76200" cap="flat" cmpd="sng">
            <a:solidFill>
              <a:schemeClr val="accent1"/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noProof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直接连接符 17"/>
          <p:cNvSpPr/>
          <p:nvPr/>
        </p:nvSpPr>
        <p:spPr>
          <a:xfrm rot="5400000">
            <a:off x="-528170" y="3925908"/>
            <a:ext cx="5951537" cy="0"/>
          </a:xfrm>
          <a:prstGeom prst="line">
            <a:avLst/>
          </a:prstGeom>
          <a:ln w="76200" cap="flat" cmpd="sng">
            <a:solidFill>
              <a:schemeClr val="accent1"/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noProof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00629" y="2661908"/>
            <a:ext cx="738664" cy="193899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36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四象限法</a:t>
            </a:r>
            <a:endParaRPr lang="zh-CN" altLang="en-US" sz="3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1263234" y="1911784"/>
            <a:ext cx="5963447" cy="59813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altLang="zh-CN" sz="2400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“</a:t>
            </a:r>
            <a:r>
              <a:rPr lang="zh-CN" altLang="en-US" sz="2400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四象限法</a:t>
            </a:r>
            <a:r>
              <a:rPr lang="en-US" altLang="zh-CN" sz="2400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”</a:t>
            </a:r>
            <a:r>
              <a:rPr lang="zh-CN" altLang="en-US" sz="2400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要点</a:t>
            </a:r>
            <a:r>
              <a:rPr lang="zh-CN" altLang="en-US" sz="2400" b="1" noProof="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zh-CN" altLang="en-US" sz="2400" b="1" noProof="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263234" y="289864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263234" y="3554351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1263234" y="421005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860359" y="4289883"/>
            <a:ext cx="54938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en-US" dirty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紧急而不重要的事，要学会说“不”或请别人代做。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263234" y="4861924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1860359" y="4941748"/>
            <a:ext cx="3877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en-US" dirty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不重要也不紧急的事，尽量不去做。</a:t>
            </a:r>
            <a:endParaRPr lang="zh-CN" altLang="zh-CN" dirty="0">
              <a:solidFill>
                <a:srgbClr val="13090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359" y="2952264"/>
            <a:ext cx="7571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zh-CN" altLang="en-US" dirty="0">
                <a:sym typeface="Arial" panose="020B0604020202020204" pitchFamily="34" charset="0"/>
              </a:rPr>
              <a:t>重要而紧急的事马上做，尽快完成，一般这类事不会占用我们太多时间。</a:t>
            </a:r>
            <a:endParaRPr lang="zh-CN" altLang="zh-CN" dirty="0"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0359" y="3495675"/>
            <a:ext cx="7356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ym typeface="Arial" panose="020B0604020202020204" pitchFamily="34" charset="0"/>
              </a:rPr>
              <a:t>主要精力和时间放在处理重要但不紧急的事情上。这类事情一般决定着我们总目标的完成和未来的发展。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23" name="Docer Falling Dust PPT demo"/>
          <p:cNvSpPr>
            <a:spLocks noEditPoints="1" noChangeArrowheads="1"/>
          </p:cNvSpPr>
          <p:nvPr/>
        </p:nvSpPr>
        <p:spPr bwMode="auto">
          <a:xfrm>
            <a:off x="8769218" y="3321595"/>
            <a:ext cx="2389008" cy="2711107"/>
          </a:xfrm>
          <a:custGeom>
            <a:avLst/>
            <a:gdLst>
              <a:gd name="T0" fmla="*/ 2147483647 w 102"/>
              <a:gd name="T1" fmla="*/ 0 h 111"/>
              <a:gd name="T2" fmla="*/ 2147483647 w 102"/>
              <a:gd name="T3" fmla="*/ 2147483647 h 111"/>
              <a:gd name="T4" fmla="*/ 2147483647 w 102"/>
              <a:gd name="T5" fmla="*/ 2147483647 h 111"/>
              <a:gd name="T6" fmla="*/ 2147483647 w 102"/>
              <a:gd name="T7" fmla="*/ 2147483647 h 111"/>
              <a:gd name="T8" fmla="*/ 2147483647 w 102"/>
              <a:gd name="T9" fmla="*/ 0 h 111"/>
              <a:gd name="T10" fmla="*/ 2147483647 w 102"/>
              <a:gd name="T11" fmla="*/ 2147483647 h 111"/>
              <a:gd name="T12" fmla="*/ 2147483647 w 102"/>
              <a:gd name="T13" fmla="*/ 2147483647 h 111"/>
              <a:gd name="T14" fmla="*/ 2147483647 w 102"/>
              <a:gd name="T15" fmla="*/ 2147483647 h 111"/>
              <a:gd name="T16" fmla="*/ 2147483647 w 102"/>
              <a:gd name="T17" fmla="*/ 2147483647 h 111"/>
              <a:gd name="T18" fmla="*/ 2147483647 w 102"/>
              <a:gd name="T19" fmla="*/ 2147483647 h 111"/>
              <a:gd name="T20" fmla="*/ 2147483647 w 102"/>
              <a:gd name="T21" fmla="*/ 2147483647 h 111"/>
              <a:gd name="T22" fmla="*/ 2147483647 w 102"/>
              <a:gd name="T23" fmla="*/ 2147483647 h 111"/>
              <a:gd name="T24" fmla="*/ 0 w 102"/>
              <a:gd name="T25" fmla="*/ 2147483647 h 111"/>
              <a:gd name="T26" fmla="*/ 2147483647 w 102"/>
              <a:gd name="T27" fmla="*/ 2147483647 h 111"/>
              <a:gd name="T28" fmla="*/ 2147483647 w 102"/>
              <a:gd name="T29" fmla="*/ 2147483647 h 111"/>
              <a:gd name="T30" fmla="*/ 2147483647 w 102"/>
              <a:gd name="T31" fmla="*/ 2147483647 h 111"/>
              <a:gd name="T32" fmla="*/ 2147483647 w 102"/>
              <a:gd name="T33" fmla="*/ 2147483647 h 111"/>
              <a:gd name="T34" fmla="*/ 2147483647 w 102"/>
              <a:gd name="T35" fmla="*/ 2147483647 h 111"/>
              <a:gd name="T36" fmla="*/ 2147483647 w 102"/>
              <a:gd name="T37" fmla="*/ 2147483647 h 111"/>
              <a:gd name="T38" fmla="*/ 2147483647 w 102"/>
              <a:gd name="T39" fmla="*/ 2147483647 h 111"/>
              <a:gd name="T40" fmla="*/ 2147483647 w 102"/>
              <a:gd name="T41" fmla="*/ 2147483647 h 111"/>
              <a:gd name="T42" fmla="*/ 2147483647 w 102"/>
              <a:gd name="T43" fmla="*/ 2147483647 h 111"/>
              <a:gd name="T44" fmla="*/ 2147483647 w 102"/>
              <a:gd name="T45" fmla="*/ 2147483647 h 111"/>
              <a:gd name="T46" fmla="*/ 2147483647 w 102"/>
              <a:gd name="T47" fmla="*/ 2147483647 h 111"/>
              <a:gd name="T48" fmla="*/ 2147483647 w 102"/>
              <a:gd name="T49" fmla="*/ 2147483647 h 111"/>
              <a:gd name="T50" fmla="*/ 2147483647 w 102"/>
              <a:gd name="T51" fmla="*/ 2147483647 h 111"/>
              <a:gd name="T52" fmla="*/ 2147483647 w 102"/>
              <a:gd name="T53" fmla="*/ 2147483647 h 111"/>
              <a:gd name="T54" fmla="*/ 2147483647 w 102"/>
              <a:gd name="T55" fmla="*/ 2147483647 h 111"/>
              <a:gd name="T56" fmla="*/ 2147483647 w 102"/>
              <a:gd name="T57" fmla="*/ 2147483647 h 111"/>
              <a:gd name="T58" fmla="*/ 2147483647 w 102"/>
              <a:gd name="T59" fmla="*/ 2147483647 h 111"/>
              <a:gd name="T60" fmla="*/ 2147483647 w 102"/>
              <a:gd name="T61" fmla="*/ 2147483647 h 111"/>
              <a:gd name="T62" fmla="*/ 2147483647 w 102"/>
              <a:gd name="T63" fmla="*/ 2147483647 h 111"/>
              <a:gd name="T64" fmla="*/ 2147483647 w 102"/>
              <a:gd name="T65" fmla="*/ 2147483647 h 111"/>
              <a:gd name="T66" fmla="*/ 2147483647 w 102"/>
              <a:gd name="T67" fmla="*/ 2147483647 h 111"/>
              <a:gd name="T68" fmla="*/ 2147483647 w 102"/>
              <a:gd name="T69" fmla="*/ 2147483647 h 111"/>
              <a:gd name="T70" fmla="*/ 2147483647 w 102"/>
              <a:gd name="T71" fmla="*/ 2147483647 h 111"/>
              <a:gd name="T72" fmla="*/ 2147483647 w 102"/>
              <a:gd name="T73" fmla="*/ 2147483647 h 111"/>
              <a:gd name="T74" fmla="*/ 2147483647 w 102"/>
              <a:gd name="T75" fmla="*/ 2147483647 h 111"/>
              <a:gd name="T76" fmla="*/ 2147483647 w 102"/>
              <a:gd name="T77" fmla="*/ 2147483647 h 111"/>
              <a:gd name="T78" fmla="*/ 2147483647 w 102"/>
              <a:gd name="T79" fmla="*/ 2147483647 h 111"/>
              <a:gd name="T80" fmla="*/ 2147483647 w 102"/>
              <a:gd name="T81" fmla="*/ 2147483647 h 111"/>
              <a:gd name="T82" fmla="*/ 2147483647 w 102"/>
              <a:gd name="T83" fmla="*/ 2147483647 h 111"/>
              <a:gd name="T84" fmla="*/ 2147483647 w 102"/>
              <a:gd name="T85" fmla="*/ 2147483647 h 111"/>
              <a:gd name="T86" fmla="*/ 2147483647 w 102"/>
              <a:gd name="T87" fmla="*/ 2147483647 h 111"/>
              <a:gd name="T88" fmla="*/ 2147483647 w 102"/>
              <a:gd name="T89" fmla="*/ 2147483647 h 111"/>
              <a:gd name="T90" fmla="*/ 2147483647 w 102"/>
              <a:gd name="T91" fmla="*/ 2147483647 h 111"/>
              <a:gd name="T92" fmla="*/ 2147483647 w 102"/>
              <a:gd name="T93" fmla="*/ 2147483647 h 111"/>
              <a:gd name="T94" fmla="*/ 2147483647 w 102"/>
              <a:gd name="T95" fmla="*/ 2147483647 h 111"/>
              <a:gd name="T96" fmla="*/ 2147483647 w 102"/>
              <a:gd name="T97" fmla="*/ 2147483647 h 111"/>
              <a:gd name="T98" fmla="*/ 2147483647 w 102"/>
              <a:gd name="T99" fmla="*/ 2147483647 h 111"/>
              <a:gd name="T100" fmla="*/ 2147483647 w 102"/>
              <a:gd name="T101" fmla="*/ 2147483647 h 111"/>
              <a:gd name="T102" fmla="*/ 2147483647 w 102"/>
              <a:gd name="T103" fmla="*/ 2147483647 h 111"/>
              <a:gd name="T104" fmla="*/ 2147483647 w 102"/>
              <a:gd name="T105" fmla="*/ 2147483647 h 111"/>
              <a:gd name="T106" fmla="*/ 2147483647 w 102"/>
              <a:gd name="T107" fmla="*/ 2147483647 h 111"/>
              <a:gd name="T108" fmla="*/ 0 w 102"/>
              <a:gd name="T109" fmla="*/ 2147483647 h 111"/>
              <a:gd name="T110" fmla="*/ 2147483647 w 102"/>
              <a:gd name="T111" fmla="*/ 2147483647 h 111"/>
              <a:gd name="T112" fmla="*/ 2147483647 w 102"/>
              <a:gd name="T113" fmla="*/ 2147483647 h 111"/>
              <a:gd name="T114" fmla="*/ 2147483647 w 102"/>
              <a:gd name="T115" fmla="*/ 2147483647 h 111"/>
              <a:gd name="T116" fmla="*/ 2147483647 w 102"/>
              <a:gd name="T117" fmla="*/ 2147483647 h 111"/>
              <a:gd name="T118" fmla="*/ 2147483647 w 102"/>
              <a:gd name="T119" fmla="*/ 2147483647 h 111"/>
              <a:gd name="T120" fmla="*/ 2147483647 w 102"/>
              <a:gd name="T121" fmla="*/ 2147483647 h 111"/>
              <a:gd name="T122" fmla="*/ 2147483647 w 102"/>
              <a:gd name="T123" fmla="*/ 2147483647 h 11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2"/>
              <a:gd name="T187" fmla="*/ 0 h 111"/>
              <a:gd name="T188" fmla="*/ 102 w 102"/>
              <a:gd name="T189" fmla="*/ 111 h 111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2" h="111">
                <a:moveTo>
                  <a:pt x="52" y="0"/>
                </a:moveTo>
                <a:cubicBezTo>
                  <a:pt x="46" y="0"/>
                  <a:pt x="41" y="5"/>
                  <a:pt x="41" y="11"/>
                </a:cubicBezTo>
                <a:cubicBezTo>
                  <a:pt x="41" y="17"/>
                  <a:pt x="46" y="22"/>
                  <a:pt x="52" y="22"/>
                </a:cubicBezTo>
                <a:cubicBezTo>
                  <a:pt x="58" y="22"/>
                  <a:pt x="63" y="17"/>
                  <a:pt x="63" y="11"/>
                </a:cubicBezTo>
                <a:cubicBezTo>
                  <a:pt x="63" y="5"/>
                  <a:pt x="58" y="0"/>
                  <a:pt x="52" y="0"/>
                </a:cubicBezTo>
                <a:close/>
                <a:moveTo>
                  <a:pt x="6" y="81"/>
                </a:moveTo>
                <a:cubicBezTo>
                  <a:pt x="14" y="77"/>
                  <a:pt x="14" y="77"/>
                  <a:pt x="14" y="77"/>
                </a:cubicBezTo>
                <a:cubicBezTo>
                  <a:pt x="36" y="88"/>
                  <a:pt x="36" y="88"/>
                  <a:pt x="36" y="88"/>
                </a:cubicBezTo>
                <a:cubicBezTo>
                  <a:pt x="33" y="89"/>
                  <a:pt x="31" y="90"/>
                  <a:pt x="31" y="92"/>
                </a:cubicBezTo>
                <a:cubicBezTo>
                  <a:pt x="31" y="93"/>
                  <a:pt x="31" y="93"/>
                  <a:pt x="31" y="93"/>
                </a:cubicBezTo>
                <a:cubicBezTo>
                  <a:pt x="13" y="101"/>
                  <a:pt x="13" y="101"/>
                  <a:pt x="13" y="101"/>
                </a:cubicBezTo>
                <a:cubicBezTo>
                  <a:pt x="6" y="98"/>
                  <a:pt x="6" y="98"/>
                  <a:pt x="6" y="98"/>
                </a:cubicBezTo>
                <a:cubicBezTo>
                  <a:pt x="0" y="111"/>
                  <a:pt x="0" y="111"/>
                  <a:pt x="0" y="111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41" y="98"/>
                  <a:pt x="41" y="98"/>
                  <a:pt x="41" y="98"/>
                </a:cubicBezTo>
                <a:cubicBezTo>
                  <a:pt x="44" y="99"/>
                  <a:pt x="48" y="99"/>
                  <a:pt x="52" y="99"/>
                </a:cubicBezTo>
                <a:cubicBezTo>
                  <a:pt x="55" y="99"/>
                  <a:pt x="58" y="99"/>
                  <a:pt x="60" y="98"/>
                </a:cubicBezTo>
                <a:cubicBezTo>
                  <a:pt x="77" y="106"/>
                  <a:pt x="77" y="106"/>
                  <a:pt x="77" y="106"/>
                </a:cubicBezTo>
                <a:cubicBezTo>
                  <a:pt x="67" y="111"/>
                  <a:pt x="67" y="111"/>
                  <a:pt x="67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94" y="98"/>
                  <a:pt x="94" y="98"/>
                  <a:pt x="94" y="98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71" y="94"/>
                  <a:pt x="71" y="94"/>
                  <a:pt x="71" y="94"/>
                </a:cubicBezTo>
                <a:cubicBezTo>
                  <a:pt x="72" y="94"/>
                  <a:pt x="72" y="93"/>
                  <a:pt x="72" y="92"/>
                </a:cubicBezTo>
                <a:cubicBezTo>
                  <a:pt x="72" y="90"/>
                  <a:pt x="70" y="89"/>
                  <a:pt x="66" y="87"/>
                </a:cubicBezTo>
                <a:cubicBezTo>
                  <a:pt x="88" y="77"/>
                  <a:pt x="88" y="77"/>
                  <a:pt x="88" y="77"/>
                </a:cubicBezTo>
                <a:cubicBezTo>
                  <a:pt x="96" y="81"/>
                  <a:pt x="96" y="81"/>
                  <a:pt x="96" y="81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68" y="67"/>
                  <a:pt x="68" y="67"/>
                  <a:pt x="68" y="67"/>
                </a:cubicBezTo>
                <a:cubicBezTo>
                  <a:pt x="78" y="72"/>
                  <a:pt x="78" y="72"/>
                  <a:pt x="78" y="72"/>
                </a:cubicBezTo>
                <a:cubicBezTo>
                  <a:pt x="65" y="79"/>
                  <a:pt x="65" y="79"/>
                  <a:pt x="65" y="79"/>
                </a:cubicBezTo>
                <a:cubicBezTo>
                  <a:pt x="64" y="58"/>
                  <a:pt x="64" y="58"/>
                  <a:pt x="64" y="58"/>
                </a:cubicBezTo>
                <a:cubicBezTo>
                  <a:pt x="71" y="53"/>
                  <a:pt x="71" y="53"/>
                  <a:pt x="71" y="53"/>
                </a:cubicBezTo>
                <a:cubicBezTo>
                  <a:pt x="65" y="24"/>
                  <a:pt x="65" y="24"/>
                  <a:pt x="65" y="24"/>
                </a:cubicBezTo>
                <a:cubicBezTo>
                  <a:pt x="53" y="24"/>
                  <a:pt x="53" y="24"/>
                  <a:pt x="53" y="24"/>
                </a:cubicBezTo>
                <a:cubicBezTo>
                  <a:pt x="54" y="26"/>
                  <a:pt x="54" y="26"/>
                  <a:pt x="54" y="26"/>
                </a:cubicBezTo>
                <a:cubicBezTo>
                  <a:pt x="53" y="28"/>
                  <a:pt x="53" y="28"/>
                  <a:pt x="53" y="28"/>
                </a:cubicBezTo>
                <a:cubicBezTo>
                  <a:pt x="56" y="46"/>
                  <a:pt x="56" y="46"/>
                  <a:pt x="56" y="46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48" y="46"/>
                  <a:pt x="48" y="46"/>
                  <a:pt x="48" y="46"/>
                </a:cubicBezTo>
                <a:cubicBezTo>
                  <a:pt x="50" y="28"/>
                  <a:pt x="50" y="28"/>
                  <a:pt x="50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4"/>
                  <a:pt x="50" y="24"/>
                  <a:pt x="50" y="24"/>
                </a:cubicBezTo>
                <a:cubicBezTo>
                  <a:pt x="38" y="24"/>
                  <a:pt x="38" y="24"/>
                  <a:pt x="38" y="24"/>
                </a:cubicBezTo>
                <a:cubicBezTo>
                  <a:pt x="33" y="53"/>
                  <a:pt x="33" y="53"/>
                  <a:pt x="33" y="53"/>
                </a:cubicBezTo>
                <a:cubicBezTo>
                  <a:pt x="40" y="58"/>
                  <a:pt x="40" y="58"/>
                  <a:pt x="40" y="58"/>
                </a:cubicBezTo>
                <a:cubicBezTo>
                  <a:pt x="39" y="79"/>
                  <a:pt x="39" y="79"/>
                  <a:pt x="39" y="79"/>
                </a:cubicBezTo>
                <a:cubicBezTo>
                  <a:pt x="24" y="72"/>
                  <a:pt x="24" y="72"/>
                  <a:pt x="24" y="72"/>
                </a:cubicBezTo>
                <a:cubicBezTo>
                  <a:pt x="34" y="67"/>
                  <a:pt x="34" y="67"/>
                  <a:pt x="34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6" y="81"/>
                  <a:pt x="6" y="81"/>
                  <a:pt x="6" y="81"/>
                </a:cubicBezTo>
                <a:close/>
                <a:moveTo>
                  <a:pt x="52" y="85"/>
                </a:moveTo>
                <a:cubicBezTo>
                  <a:pt x="50" y="85"/>
                  <a:pt x="49" y="85"/>
                  <a:pt x="48" y="85"/>
                </a:cubicBezTo>
                <a:cubicBezTo>
                  <a:pt x="50" y="64"/>
                  <a:pt x="50" y="64"/>
                  <a:pt x="50" y="64"/>
                </a:cubicBezTo>
                <a:cubicBezTo>
                  <a:pt x="54" y="64"/>
                  <a:pt x="54" y="64"/>
                  <a:pt x="54" y="64"/>
                </a:cubicBezTo>
                <a:cubicBezTo>
                  <a:pt x="55" y="85"/>
                  <a:pt x="55" y="85"/>
                  <a:pt x="55" y="85"/>
                </a:cubicBezTo>
                <a:cubicBezTo>
                  <a:pt x="54" y="85"/>
                  <a:pt x="53" y="85"/>
                  <a:pt x="52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17" tIns="60958" rIns="121917" bIns="60958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104733" y="1313645"/>
            <a:ext cx="5963447" cy="59813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3</a:t>
            </a:r>
            <a:r>
              <a:rPr lang="zh-CN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、使用ABCDE的方法来管理每天</a:t>
            </a:r>
            <a:endParaRPr lang="zh-CN" altLang="zh-CN" sz="2400" b="1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263234" y="289864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263234" y="3554351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1263234" y="421005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860359" y="4289883"/>
            <a:ext cx="5198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C项目是做起来轻松愉快，地位却无足轻重的事情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263234" y="4861924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1860359" y="4941748"/>
            <a:ext cx="31213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D是可以委派别人来做的事情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359" y="2952264"/>
            <a:ext cx="6750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A是项目的非常重要事情，如果不只一项，可以A1    A2 。。。。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0359" y="3611913"/>
            <a:ext cx="735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B项目是你应该做的，后果不严重，但是你不做会让别人麻烦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263234" y="5513789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5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1860359" y="5593613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E是完全取消的不做的事情</a:t>
            </a:r>
            <a:endParaRPr lang="zh-CN" altLang="zh-CN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8171" y="2108095"/>
            <a:ext cx="965657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2400" b="1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ABCDE法是一种极为有效的设置优先时间的方法，适合每天使用。</a:t>
            </a:r>
            <a:endParaRPr lang="zh-CN" altLang="zh-CN" sz="2400" b="1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Docer Falling Dust PPT demo"/>
          <p:cNvSpPr>
            <a:spLocks noEditPoints="1"/>
          </p:cNvSpPr>
          <p:nvPr/>
        </p:nvSpPr>
        <p:spPr bwMode="auto">
          <a:xfrm>
            <a:off x="9068180" y="3699943"/>
            <a:ext cx="2113710" cy="2342827"/>
          </a:xfrm>
          <a:custGeom>
            <a:avLst/>
            <a:gdLst>
              <a:gd name="T0" fmla="*/ 125 w 131"/>
              <a:gd name="T1" fmla="*/ 73 h 132"/>
              <a:gd name="T2" fmla="*/ 82 w 131"/>
              <a:gd name="T3" fmla="*/ 91 h 132"/>
              <a:gd name="T4" fmla="*/ 81 w 131"/>
              <a:gd name="T5" fmla="*/ 93 h 132"/>
              <a:gd name="T6" fmla="*/ 101 w 131"/>
              <a:gd name="T7" fmla="*/ 107 h 132"/>
              <a:gd name="T8" fmla="*/ 129 w 131"/>
              <a:gd name="T9" fmla="*/ 61 h 132"/>
              <a:gd name="T10" fmla="*/ 110 w 131"/>
              <a:gd name="T11" fmla="*/ 53 h 132"/>
              <a:gd name="T12" fmla="*/ 127 w 131"/>
              <a:gd name="T13" fmla="*/ 71 h 132"/>
              <a:gd name="T14" fmla="*/ 129 w 131"/>
              <a:gd name="T15" fmla="*/ 61 h 132"/>
              <a:gd name="T16" fmla="*/ 24 w 131"/>
              <a:gd name="T17" fmla="*/ 30 h 132"/>
              <a:gd name="T18" fmla="*/ 24 w 131"/>
              <a:gd name="T19" fmla="*/ 38 h 132"/>
              <a:gd name="T20" fmla="*/ 97 w 131"/>
              <a:gd name="T21" fmla="*/ 34 h 132"/>
              <a:gd name="T22" fmla="*/ 97 w 131"/>
              <a:gd name="T23" fmla="*/ 51 h 132"/>
              <a:gd name="T24" fmla="*/ 24 w 131"/>
              <a:gd name="T25" fmla="*/ 47 h 132"/>
              <a:gd name="T26" fmla="*/ 24 w 131"/>
              <a:gd name="T27" fmla="*/ 55 h 132"/>
              <a:gd name="T28" fmla="*/ 97 w 131"/>
              <a:gd name="T29" fmla="*/ 51 h 132"/>
              <a:gd name="T30" fmla="*/ 24 w 131"/>
              <a:gd name="T31" fmla="*/ 64 h 132"/>
              <a:gd name="T32" fmla="*/ 24 w 131"/>
              <a:gd name="T33" fmla="*/ 72 h 132"/>
              <a:gd name="T34" fmla="*/ 79 w 131"/>
              <a:gd name="T35" fmla="*/ 68 h 132"/>
              <a:gd name="T36" fmla="*/ 75 w 131"/>
              <a:gd name="T37" fmla="*/ 81 h 132"/>
              <a:gd name="T38" fmla="*/ 20 w 131"/>
              <a:gd name="T39" fmla="*/ 85 h 132"/>
              <a:gd name="T40" fmla="*/ 75 w 131"/>
              <a:gd name="T41" fmla="*/ 89 h 132"/>
              <a:gd name="T42" fmla="*/ 75 w 131"/>
              <a:gd name="T43" fmla="*/ 81 h 132"/>
              <a:gd name="T44" fmla="*/ 95 w 131"/>
              <a:gd name="T45" fmla="*/ 124 h 132"/>
              <a:gd name="T46" fmla="*/ 69 w 131"/>
              <a:gd name="T47" fmla="*/ 119 h 132"/>
              <a:gd name="T48" fmla="*/ 8 w 131"/>
              <a:gd name="T49" fmla="*/ 98 h 132"/>
              <a:gd name="T50" fmla="*/ 21 w 131"/>
              <a:gd name="T51" fmla="*/ 8 h 132"/>
              <a:gd name="T52" fmla="*/ 108 w 131"/>
              <a:gd name="T53" fmla="*/ 21 h 132"/>
              <a:gd name="T54" fmla="*/ 113 w 131"/>
              <a:gd name="T55" fmla="*/ 49 h 132"/>
              <a:gd name="T56" fmla="*/ 116 w 131"/>
              <a:gd name="T57" fmla="*/ 21 h 132"/>
              <a:gd name="T58" fmla="*/ 21 w 131"/>
              <a:gd name="T59" fmla="*/ 0 h 132"/>
              <a:gd name="T60" fmla="*/ 0 w 131"/>
              <a:gd name="T61" fmla="*/ 102 h 132"/>
              <a:gd name="T62" fmla="*/ 0 w 131"/>
              <a:gd name="T63" fmla="*/ 103 h 132"/>
              <a:gd name="T64" fmla="*/ 1 w 131"/>
              <a:gd name="T65" fmla="*/ 104 h 132"/>
              <a:gd name="T66" fmla="*/ 2 w 131"/>
              <a:gd name="T67" fmla="*/ 105 h 132"/>
              <a:gd name="T68" fmla="*/ 63 w 131"/>
              <a:gd name="T69" fmla="*/ 132 h 132"/>
              <a:gd name="T70" fmla="*/ 65 w 131"/>
              <a:gd name="T71" fmla="*/ 132 h 132"/>
              <a:gd name="T72" fmla="*/ 95 w 131"/>
              <a:gd name="T73" fmla="*/ 132 h 132"/>
              <a:gd name="T74" fmla="*/ 116 w 131"/>
              <a:gd name="T75" fmla="*/ 89 h 132"/>
              <a:gd name="T76" fmla="*/ 108 w 131"/>
              <a:gd name="T77" fmla="*/ 111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1" h="132">
                <a:moveTo>
                  <a:pt x="106" y="59"/>
                </a:moveTo>
                <a:cubicBezTo>
                  <a:pt x="125" y="73"/>
                  <a:pt x="125" y="73"/>
                  <a:pt x="125" y="73"/>
                </a:cubicBezTo>
                <a:cubicBezTo>
                  <a:pt x="102" y="105"/>
                  <a:pt x="102" y="105"/>
                  <a:pt x="102" y="105"/>
                </a:cubicBezTo>
                <a:cubicBezTo>
                  <a:pt x="82" y="91"/>
                  <a:pt x="82" y="91"/>
                  <a:pt x="82" y="91"/>
                </a:cubicBezTo>
                <a:lnTo>
                  <a:pt x="106" y="59"/>
                </a:lnTo>
                <a:close/>
                <a:moveTo>
                  <a:pt x="81" y="93"/>
                </a:moveTo>
                <a:cubicBezTo>
                  <a:pt x="82" y="112"/>
                  <a:pt x="82" y="112"/>
                  <a:pt x="82" y="112"/>
                </a:cubicBezTo>
                <a:cubicBezTo>
                  <a:pt x="101" y="107"/>
                  <a:pt x="101" y="107"/>
                  <a:pt x="101" y="107"/>
                </a:cubicBezTo>
                <a:lnTo>
                  <a:pt x="81" y="93"/>
                </a:lnTo>
                <a:close/>
                <a:moveTo>
                  <a:pt x="129" y="61"/>
                </a:moveTo>
                <a:cubicBezTo>
                  <a:pt x="116" y="52"/>
                  <a:pt x="116" y="52"/>
                  <a:pt x="116" y="52"/>
                </a:cubicBezTo>
                <a:cubicBezTo>
                  <a:pt x="114" y="50"/>
                  <a:pt x="111" y="51"/>
                  <a:pt x="110" y="53"/>
                </a:cubicBezTo>
                <a:cubicBezTo>
                  <a:pt x="110" y="53"/>
                  <a:pt x="107" y="57"/>
                  <a:pt x="107" y="57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1"/>
                  <a:pt x="129" y="67"/>
                  <a:pt x="130" y="67"/>
                </a:cubicBezTo>
                <a:cubicBezTo>
                  <a:pt x="131" y="65"/>
                  <a:pt x="131" y="62"/>
                  <a:pt x="129" y="61"/>
                </a:cubicBezTo>
                <a:close/>
                <a:moveTo>
                  <a:pt x="93" y="30"/>
                </a:moveTo>
                <a:cubicBezTo>
                  <a:pt x="24" y="30"/>
                  <a:pt x="24" y="30"/>
                  <a:pt x="24" y="30"/>
                </a:cubicBezTo>
                <a:cubicBezTo>
                  <a:pt x="22" y="30"/>
                  <a:pt x="20" y="32"/>
                  <a:pt x="20" y="34"/>
                </a:cubicBezTo>
                <a:cubicBezTo>
                  <a:pt x="20" y="37"/>
                  <a:pt x="22" y="38"/>
                  <a:pt x="24" y="38"/>
                </a:cubicBezTo>
                <a:cubicBezTo>
                  <a:pt x="93" y="38"/>
                  <a:pt x="93" y="38"/>
                  <a:pt x="93" y="38"/>
                </a:cubicBezTo>
                <a:cubicBezTo>
                  <a:pt x="95" y="38"/>
                  <a:pt x="97" y="37"/>
                  <a:pt x="97" y="34"/>
                </a:cubicBezTo>
                <a:cubicBezTo>
                  <a:pt x="97" y="32"/>
                  <a:pt x="95" y="30"/>
                  <a:pt x="93" y="30"/>
                </a:cubicBezTo>
                <a:close/>
                <a:moveTo>
                  <a:pt x="97" y="51"/>
                </a:moveTo>
                <a:cubicBezTo>
                  <a:pt x="97" y="49"/>
                  <a:pt x="95" y="47"/>
                  <a:pt x="93" y="47"/>
                </a:cubicBezTo>
                <a:cubicBezTo>
                  <a:pt x="24" y="47"/>
                  <a:pt x="24" y="47"/>
                  <a:pt x="24" y="47"/>
                </a:cubicBezTo>
                <a:cubicBezTo>
                  <a:pt x="22" y="47"/>
                  <a:pt x="20" y="49"/>
                  <a:pt x="20" y="51"/>
                </a:cubicBezTo>
                <a:cubicBezTo>
                  <a:pt x="20" y="53"/>
                  <a:pt x="22" y="55"/>
                  <a:pt x="24" y="55"/>
                </a:cubicBezTo>
                <a:cubicBezTo>
                  <a:pt x="93" y="55"/>
                  <a:pt x="93" y="55"/>
                  <a:pt x="93" y="55"/>
                </a:cubicBezTo>
                <a:cubicBezTo>
                  <a:pt x="95" y="55"/>
                  <a:pt x="97" y="53"/>
                  <a:pt x="97" y="51"/>
                </a:cubicBezTo>
                <a:close/>
                <a:moveTo>
                  <a:pt x="75" y="64"/>
                </a:moveTo>
                <a:cubicBezTo>
                  <a:pt x="24" y="64"/>
                  <a:pt x="24" y="64"/>
                  <a:pt x="24" y="64"/>
                </a:cubicBezTo>
                <a:cubicBezTo>
                  <a:pt x="22" y="64"/>
                  <a:pt x="20" y="66"/>
                  <a:pt x="20" y="68"/>
                </a:cubicBezTo>
                <a:cubicBezTo>
                  <a:pt x="20" y="70"/>
                  <a:pt x="22" y="72"/>
                  <a:pt x="24" y="72"/>
                </a:cubicBezTo>
                <a:cubicBezTo>
                  <a:pt x="75" y="72"/>
                  <a:pt x="75" y="72"/>
                  <a:pt x="75" y="72"/>
                </a:cubicBezTo>
                <a:cubicBezTo>
                  <a:pt x="77" y="72"/>
                  <a:pt x="79" y="70"/>
                  <a:pt x="79" y="68"/>
                </a:cubicBezTo>
                <a:cubicBezTo>
                  <a:pt x="79" y="66"/>
                  <a:pt x="77" y="64"/>
                  <a:pt x="75" y="64"/>
                </a:cubicBezTo>
                <a:close/>
                <a:moveTo>
                  <a:pt x="75" y="81"/>
                </a:moveTo>
                <a:cubicBezTo>
                  <a:pt x="24" y="81"/>
                  <a:pt x="24" y="81"/>
                  <a:pt x="24" y="81"/>
                </a:cubicBezTo>
                <a:cubicBezTo>
                  <a:pt x="22" y="81"/>
                  <a:pt x="20" y="83"/>
                  <a:pt x="20" y="85"/>
                </a:cubicBezTo>
                <a:cubicBezTo>
                  <a:pt x="20" y="87"/>
                  <a:pt x="22" y="89"/>
                  <a:pt x="24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7" y="89"/>
                  <a:pt x="79" y="87"/>
                  <a:pt x="79" y="85"/>
                </a:cubicBezTo>
                <a:cubicBezTo>
                  <a:pt x="79" y="83"/>
                  <a:pt x="77" y="81"/>
                  <a:pt x="75" y="81"/>
                </a:cubicBezTo>
                <a:close/>
                <a:moveTo>
                  <a:pt x="108" y="111"/>
                </a:moveTo>
                <a:cubicBezTo>
                  <a:pt x="108" y="119"/>
                  <a:pt x="103" y="124"/>
                  <a:pt x="95" y="124"/>
                </a:cubicBezTo>
                <a:cubicBezTo>
                  <a:pt x="69" y="124"/>
                  <a:pt x="69" y="124"/>
                  <a:pt x="69" y="124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07"/>
                  <a:pt x="59" y="98"/>
                  <a:pt x="48" y="98"/>
                </a:cubicBezTo>
                <a:cubicBezTo>
                  <a:pt x="8" y="98"/>
                  <a:pt x="8" y="98"/>
                  <a:pt x="8" y="98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14"/>
                  <a:pt x="14" y="8"/>
                  <a:pt x="21" y="8"/>
                </a:cubicBezTo>
                <a:cubicBezTo>
                  <a:pt x="95" y="8"/>
                  <a:pt x="95" y="8"/>
                  <a:pt x="95" y="8"/>
                </a:cubicBezTo>
                <a:cubicBezTo>
                  <a:pt x="103" y="8"/>
                  <a:pt x="108" y="14"/>
                  <a:pt x="108" y="21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10" y="49"/>
                  <a:pt x="111" y="49"/>
                  <a:pt x="113" y="49"/>
                </a:cubicBezTo>
                <a:cubicBezTo>
                  <a:pt x="114" y="49"/>
                  <a:pt x="115" y="49"/>
                  <a:pt x="116" y="50"/>
                </a:cubicBezTo>
                <a:cubicBezTo>
                  <a:pt x="116" y="21"/>
                  <a:pt x="116" y="21"/>
                  <a:pt x="116" y="21"/>
                </a:cubicBezTo>
                <a:cubicBezTo>
                  <a:pt x="116" y="10"/>
                  <a:pt x="107" y="0"/>
                  <a:pt x="9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0" y="0"/>
                  <a:pt x="0" y="10"/>
                  <a:pt x="0" y="21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2"/>
                  <a:pt x="0" y="102"/>
                  <a:pt x="0" y="103"/>
                </a:cubicBezTo>
                <a:cubicBezTo>
                  <a:pt x="0" y="103"/>
                  <a:pt x="1" y="103"/>
                  <a:pt x="1" y="103"/>
                </a:cubicBezTo>
                <a:cubicBezTo>
                  <a:pt x="1" y="103"/>
                  <a:pt x="1" y="104"/>
                  <a:pt x="1" y="104"/>
                </a:cubicBezTo>
                <a:cubicBezTo>
                  <a:pt x="1" y="104"/>
                  <a:pt x="1" y="104"/>
                  <a:pt x="1" y="104"/>
                </a:cubicBezTo>
                <a:cubicBezTo>
                  <a:pt x="1" y="104"/>
                  <a:pt x="1" y="105"/>
                  <a:pt x="2" y="105"/>
                </a:cubicBezTo>
                <a:cubicBezTo>
                  <a:pt x="2" y="105"/>
                  <a:pt x="2" y="105"/>
                  <a:pt x="3" y="105"/>
                </a:cubicBezTo>
                <a:cubicBezTo>
                  <a:pt x="63" y="132"/>
                  <a:pt x="63" y="132"/>
                  <a:pt x="63" y="132"/>
                </a:cubicBezTo>
                <a:cubicBezTo>
                  <a:pt x="64" y="132"/>
                  <a:pt x="64" y="132"/>
                  <a:pt x="65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65" y="132"/>
                  <a:pt x="65" y="132"/>
                  <a:pt x="65" y="132"/>
                </a:cubicBezTo>
                <a:cubicBezTo>
                  <a:pt x="95" y="132"/>
                  <a:pt x="95" y="132"/>
                  <a:pt x="95" y="132"/>
                </a:cubicBezTo>
                <a:cubicBezTo>
                  <a:pt x="107" y="132"/>
                  <a:pt x="116" y="123"/>
                  <a:pt x="116" y="111"/>
                </a:cubicBezTo>
                <a:cubicBezTo>
                  <a:pt x="116" y="89"/>
                  <a:pt x="116" y="89"/>
                  <a:pt x="116" y="89"/>
                </a:cubicBezTo>
                <a:cubicBezTo>
                  <a:pt x="108" y="100"/>
                  <a:pt x="108" y="100"/>
                  <a:pt x="108" y="100"/>
                </a:cubicBezTo>
                <a:lnTo>
                  <a:pt x="108" y="1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104733" y="1313645"/>
            <a:ext cx="5963447" cy="59813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4</a:t>
            </a:r>
            <a:r>
              <a:rPr lang="zh-CN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、</a:t>
            </a:r>
            <a:r>
              <a:rPr lang="zh-CN" altLang="en-US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工作的关键点管理</a:t>
            </a:r>
            <a:endParaRPr lang="zh-CN" altLang="zh-CN" sz="2400" b="1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263234" y="3725957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263234" y="4381665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1263234" y="503737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860359" y="5117197"/>
            <a:ext cx="6878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你工作中最薄弱的那个环节，决定了你发挥自己能力的最大限度</a:t>
            </a:r>
            <a:r>
              <a:rPr lang="zh-CN" altLang="en-US" dirty="0" smtClean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359" y="3779578"/>
            <a:ext cx="7520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我们每个人的工作可以分解为5—7个环节。我们需要把关键点找出来。</a:t>
            </a:r>
            <a:endParaRPr lang="zh-CN" altLang="en-US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0359" y="4439227"/>
            <a:ext cx="735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找出自己在每个环节的优势和劣势。</a:t>
            </a:r>
            <a:endParaRPr lang="zh-CN" altLang="en-US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8171" y="2282906"/>
            <a:ext cx="9656572" cy="1134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“你为什么能拿到薪水”？公司需要你完成具体的工作，薪水和奖金是对你完成的数量以及质量的回报。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组 19"/>
          <p:cNvGrpSpPr/>
          <p:nvPr/>
        </p:nvGrpSpPr>
        <p:grpSpPr>
          <a:xfrm>
            <a:off x="9157384" y="3356339"/>
            <a:ext cx="1825503" cy="2535108"/>
            <a:chOff x="8032306" y="5624901"/>
            <a:chExt cx="429201" cy="596039"/>
          </a:xfrm>
          <a:solidFill>
            <a:schemeClr val="accent1"/>
          </a:solidFill>
        </p:grpSpPr>
        <p:sp>
          <p:nvSpPr>
            <p:cNvPr id="29" name="Freeform 276"/>
            <p:cNvSpPr/>
            <p:nvPr/>
          </p:nvSpPr>
          <p:spPr bwMode="auto">
            <a:xfrm>
              <a:off x="8032306" y="5715047"/>
              <a:ext cx="429201" cy="505893"/>
            </a:xfrm>
            <a:custGeom>
              <a:avLst/>
              <a:gdLst>
                <a:gd name="T0" fmla="*/ 166 w 203"/>
                <a:gd name="T1" fmla="*/ 0 h 239"/>
                <a:gd name="T2" fmla="*/ 166 w 203"/>
                <a:gd name="T3" fmla="*/ 22 h 239"/>
                <a:gd name="T4" fmla="*/ 181 w 203"/>
                <a:gd name="T5" fmla="*/ 37 h 239"/>
                <a:gd name="T6" fmla="*/ 181 w 203"/>
                <a:gd name="T7" fmla="*/ 203 h 239"/>
                <a:gd name="T8" fmla="*/ 166 w 203"/>
                <a:gd name="T9" fmla="*/ 218 h 239"/>
                <a:gd name="T10" fmla="*/ 36 w 203"/>
                <a:gd name="T11" fmla="*/ 218 h 239"/>
                <a:gd name="T12" fmla="*/ 22 w 203"/>
                <a:gd name="T13" fmla="*/ 203 h 239"/>
                <a:gd name="T14" fmla="*/ 22 w 203"/>
                <a:gd name="T15" fmla="*/ 37 h 239"/>
                <a:gd name="T16" fmla="*/ 36 w 203"/>
                <a:gd name="T17" fmla="*/ 22 h 239"/>
                <a:gd name="T18" fmla="*/ 36 w 203"/>
                <a:gd name="T19" fmla="*/ 0 h 239"/>
                <a:gd name="T20" fmla="*/ 0 w 203"/>
                <a:gd name="T21" fmla="*/ 37 h 239"/>
                <a:gd name="T22" fmla="*/ 0 w 203"/>
                <a:gd name="T23" fmla="*/ 203 h 239"/>
                <a:gd name="T24" fmla="*/ 36 w 203"/>
                <a:gd name="T25" fmla="*/ 239 h 239"/>
                <a:gd name="T26" fmla="*/ 166 w 203"/>
                <a:gd name="T27" fmla="*/ 239 h 239"/>
                <a:gd name="T28" fmla="*/ 203 w 203"/>
                <a:gd name="T29" fmla="*/ 203 h 239"/>
                <a:gd name="T30" fmla="*/ 203 w 203"/>
                <a:gd name="T31" fmla="*/ 37 h 239"/>
                <a:gd name="T32" fmla="*/ 166 w 203"/>
                <a:gd name="T3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3" h="239">
                  <a:moveTo>
                    <a:pt x="166" y="0"/>
                  </a:moveTo>
                  <a:cubicBezTo>
                    <a:pt x="166" y="22"/>
                    <a:pt x="166" y="22"/>
                    <a:pt x="166" y="22"/>
                  </a:cubicBezTo>
                  <a:cubicBezTo>
                    <a:pt x="174" y="22"/>
                    <a:pt x="181" y="29"/>
                    <a:pt x="181" y="37"/>
                  </a:cubicBezTo>
                  <a:cubicBezTo>
                    <a:pt x="181" y="203"/>
                    <a:pt x="181" y="203"/>
                    <a:pt x="181" y="203"/>
                  </a:cubicBezTo>
                  <a:cubicBezTo>
                    <a:pt x="181" y="211"/>
                    <a:pt x="174" y="218"/>
                    <a:pt x="166" y="218"/>
                  </a:cubicBezTo>
                  <a:cubicBezTo>
                    <a:pt x="36" y="218"/>
                    <a:pt x="36" y="218"/>
                    <a:pt x="36" y="218"/>
                  </a:cubicBezTo>
                  <a:cubicBezTo>
                    <a:pt x="28" y="218"/>
                    <a:pt x="22" y="211"/>
                    <a:pt x="22" y="203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29"/>
                    <a:pt x="28" y="22"/>
                    <a:pt x="36" y="2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86" y="239"/>
                    <a:pt x="203" y="223"/>
                    <a:pt x="203" y="203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17"/>
                    <a:pt x="186" y="0"/>
                    <a:pt x="16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0" name="Freeform 277"/>
            <p:cNvSpPr/>
            <p:nvPr/>
          </p:nvSpPr>
          <p:spPr bwMode="auto">
            <a:xfrm>
              <a:off x="8139943" y="5624901"/>
              <a:ext cx="213928" cy="137237"/>
            </a:xfrm>
            <a:custGeom>
              <a:avLst/>
              <a:gdLst>
                <a:gd name="T0" fmla="*/ 101 w 101"/>
                <a:gd name="T1" fmla="*/ 29 h 65"/>
                <a:gd name="T2" fmla="*/ 79 w 101"/>
                <a:gd name="T3" fmla="*/ 29 h 65"/>
                <a:gd name="T4" fmla="*/ 50 w 101"/>
                <a:gd name="T5" fmla="*/ 0 h 65"/>
                <a:gd name="T6" fmla="*/ 21 w 101"/>
                <a:gd name="T7" fmla="*/ 29 h 65"/>
                <a:gd name="T8" fmla="*/ 0 w 101"/>
                <a:gd name="T9" fmla="*/ 29 h 65"/>
                <a:gd name="T10" fmla="*/ 0 w 101"/>
                <a:gd name="T11" fmla="*/ 65 h 65"/>
                <a:gd name="T12" fmla="*/ 101 w 101"/>
                <a:gd name="T13" fmla="*/ 65 h 65"/>
                <a:gd name="T14" fmla="*/ 101 w 101"/>
                <a:gd name="T15" fmla="*/ 2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65">
                  <a:moveTo>
                    <a:pt x="101" y="29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9" y="13"/>
                    <a:pt x="66" y="0"/>
                    <a:pt x="50" y="0"/>
                  </a:cubicBezTo>
                  <a:cubicBezTo>
                    <a:pt x="34" y="0"/>
                    <a:pt x="21" y="13"/>
                    <a:pt x="2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01" y="65"/>
                    <a:pt x="101" y="65"/>
                    <a:pt x="101" y="65"/>
                  </a:cubicBezTo>
                  <a:lnTo>
                    <a:pt x="101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1" name="Rectangle 278"/>
            <p:cNvSpPr>
              <a:spLocks noChangeArrowheads="1"/>
            </p:cNvSpPr>
            <p:nvPr/>
          </p:nvSpPr>
          <p:spPr bwMode="auto">
            <a:xfrm>
              <a:off x="8123797" y="5837484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2" name="Rectangle 279"/>
            <p:cNvSpPr>
              <a:spLocks noChangeArrowheads="1"/>
            </p:cNvSpPr>
            <p:nvPr/>
          </p:nvSpPr>
          <p:spPr bwMode="auto">
            <a:xfrm>
              <a:off x="8123797" y="5914175"/>
              <a:ext cx="244874" cy="3229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3" name="Rectangle 280"/>
            <p:cNvSpPr>
              <a:spLocks noChangeArrowheads="1"/>
            </p:cNvSpPr>
            <p:nvPr/>
          </p:nvSpPr>
          <p:spPr bwMode="auto">
            <a:xfrm>
              <a:off x="8123797" y="5992211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34" name="Rectangle 281"/>
            <p:cNvSpPr>
              <a:spLocks noChangeArrowheads="1"/>
            </p:cNvSpPr>
            <p:nvPr/>
          </p:nvSpPr>
          <p:spPr bwMode="auto">
            <a:xfrm>
              <a:off x="8123797" y="6068903"/>
              <a:ext cx="244874" cy="2960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8"/>
          <p:cNvSpPr txBox="1"/>
          <p:nvPr/>
        </p:nvSpPr>
        <p:spPr>
          <a:xfrm>
            <a:off x="1502720" y="405691"/>
            <a:ext cx="3182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提高工作效率的方法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20205"/>
            <a:ext cx="957943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023748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263234" y="420205"/>
            <a:ext cx="137395" cy="4216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3104733" y="1313645"/>
            <a:ext cx="5963447" cy="59813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5</a:t>
            </a:r>
            <a:r>
              <a:rPr lang="zh-CN" altLang="zh-CN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、</a:t>
            </a:r>
            <a:r>
              <a:rPr lang="zh-CN" altLang="en-US" sz="2400" b="1" dirty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给自己增加压力</a:t>
            </a:r>
            <a:endParaRPr lang="zh-CN" altLang="zh-CN" sz="2400" b="1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263234" y="3725957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1263234" y="4381665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22" name="椭圆 21"/>
          <p:cNvSpPr/>
          <p:nvPr/>
        </p:nvSpPr>
        <p:spPr>
          <a:xfrm>
            <a:off x="1263234" y="5037373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860359" y="5117197"/>
            <a:ext cx="3647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冥想完成后自己的心理感受和场景</a:t>
            </a:r>
            <a:endParaRPr lang="zh-CN" altLang="en-US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60359" y="3779578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写出完成这个工作可以给自己带来的五项好处</a:t>
            </a:r>
            <a:endParaRPr lang="zh-CN" altLang="en-US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60359" y="4439227"/>
            <a:ext cx="7356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写出不完成这个工作给自己带来的五项损失</a:t>
            </a:r>
            <a:endParaRPr lang="zh-CN" altLang="en-US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8171" y="2282906"/>
            <a:ext cx="96565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    </a:t>
            </a:r>
            <a:r>
              <a:rPr lang="zh-CN" altLang="en-US" sz="2400" b="1" dirty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将重要的工作的完成日期书面化，以提醒自己剩余的时间。并书写下列项目</a:t>
            </a:r>
            <a:r>
              <a:rPr lang="zh-CN" altLang="en-US" sz="2400" b="1" dirty="0" smtClean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。适当</a:t>
            </a:r>
            <a:r>
              <a:rPr lang="zh-CN" altLang="en-US" sz="2400" b="1" dirty="0">
                <a:solidFill>
                  <a:srgbClr val="13090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的给自己一些压力：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263234" y="5693081"/>
            <a:ext cx="528981" cy="52898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1860359" y="5772905"/>
            <a:ext cx="3185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与压力共处，将压力化为</a:t>
            </a:r>
            <a:r>
              <a:rPr lang="zh-CN" altLang="en-US" dirty="0" smtClean="0">
                <a:solidFill>
                  <a:srgbClr val="13090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动力</a:t>
            </a:r>
            <a:endParaRPr lang="zh-CN" altLang="en-US" dirty="0">
              <a:solidFill>
                <a:srgbClr val="13090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852995" y="3563072"/>
            <a:ext cx="2727064" cy="2394499"/>
            <a:chOff x="5096136" y="2051602"/>
            <a:chExt cx="557246" cy="489290"/>
          </a:xfrm>
          <a:solidFill>
            <a:schemeClr val="accent1"/>
          </a:solidFill>
        </p:grpSpPr>
        <p:sp>
          <p:nvSpPr>
            <p:cNvPr id="18" name="Freeform 33"/>
            <p:cNvSpPr/>
            <p:nvPr/>
          </p:nvSpPr>
          <p:spPr bwMode="auto">
            <a:xfrm>
              <a:off x="5297536" y="2413627"/>
              <a:ext cx="150741" cy="127265"/>
            </a:xfrm>
            <a:custGeom>
              <a:avLst/>
              <a:gdLst>
                <a:gd name="T0" fmla="*/ 41 w 44"/>
                <a:gd name="T1" fmla="*/ 17 h 37"/>
                <a:gd name="T2" fmla="*/ 27 w 44"/>
                <a:gd name="T3" fmla="*/ 17 h 37"/>
                <a:gd name="T4" fmla="*/ 27 w 44"/>
                <a:gd name="T5" fmla="*/ 0 h 37"/>
                <a:gd name="T6" fmla="*/ 18 w 44"/>
                <a:gd name="T7" fmla="*/ 0 h 37"/>
                <a:gd name="T8" fmla="*/ 18 w 44"/>
                <a:gd name="T9" fmla="*/ 17 h 37"/>
                <a:gd name="T10" fmla="*/ 4 w 44"/>
                <a:gd name="T11" fmla="*/ 17 h 37"/>
                <a:gd name="T12" fmla="*/ 0 w 44"/>
                <a:gd name="T13" fmla="*/ 21 h 37"/>
                <a:gd name="T14" fmla="*/ 0 w 44"/>
                <a:gd name="T15" fmla="*/ 33 h 37"/>
                <a:gd name="T16" fmla="*/ 4 w 44"/>
                <a:gd name="T17" fmla="*/ 37 h 37"/>
                <a:gd name="T18" fmla="*/ 41 w 44"/>
                <a:gd name="T19" fmla="*/ 37 h 37"/>
                <a:gd name="T20" fmla="*/ 44 w 44"/>
                <a:gd name="T21" fmla="*/ 33 h 37"/>
                <a:gd name="T22" fmla="*/ 44 w 44"/>
                <a:gd name="T23" fmla="*/ 21 h 37"/>
                <a:gd name="T24" fmla="*/ 41 w 44"/>
                <a:gd name="T2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37">
                  <a:moveTo>
                    <a:pt x="41" y="17"/>
                  </a:moveTo>
                  <a:cubicBezTo>
                    <a:pt x="27" y="17"/>
                    <a:pt x="27" y="17"/>
                    <a:pt x="27" y="1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2" y="17"/>
                    <a:pt x="0" y="19"/>
                    <a:pt x="0" y="2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2" y="37"/>
                    <a:pt x="4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3" y="37"/>
                    <a:pt x="44" y="35"/>
                    <a:pt x="44" y="3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19"/>
                    <a:pt x="43" y="17"/>
                    <a:pt x="41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34"/>
            <p:cNvSpPr/>
            <p:nvPr/>
          </p:nvSpPr>
          <p:spPr bwMode="auto">
            <a:xfrm>
              <a:off x="5096136" y="2488997"/>
              <a:ext cx="176688" cy="30890"/>
            </a:xfrm>
            <a:custGeom>
              <a:avLst/>
              <a:gdLst>
                <a:gd name="T0" fmla="*/ 0 w 52"/>
                <a:gd name="T1" fmla="*/ 5 h 9"/>
                <a:gd name="T2" fmla="*/ 4 w 52"/>
                <a:gd name="T3" fmla="*/ 9 h 9"/>
                <a:gd name="T4" fmla="*/ 52 w 52"/>
                <a:gd name="T5" fmla="*/ 9 h 9"/>
                <a:gd name="T6" fmla="*/ 52 w 52"/>
                <a:gd name="T7" fmla="*/ 0 h 9"/>
                <a:gd name="T8" fmla="*/ 4 w 52"/>
                <a:gd name="T9" fmla="*/ 0 h 9"/>
                <a:gd name="T10" fmla="*/ 0 w 52"/>
                <a:gd name="T1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35"/>
            <p:cNvSpPr/>
            <p:nvPr/>
          </p:nvSpPr>
          <p:spPr bwMode="auto">
            <a:xfrm>
              <a:off x="5471752" y="2488997"/>
              <a:ext cx="181630" cy="30890"/>
            </a:xfrm>
            <a:custGeom>
              <a:avLst/>
              <a:gdLst>
                <a:gd name="T0" fmla="*/ 48 w 53"/>
                <a:gd name="T1" fmla="*/ 0 h 9"/>
                <a:gd name="T2" fmla="*/ 0 w 53"/>
                <a:gd name="T3" fmla="*/ 0 h 9"/>
                <a:gd name="T4" fmla="*/ 0 w 53"/>
                <a:gd name="T5" fmla="*/ 9 h 9"/>
                <a:gd name="T6" fmla="*/ 48 w 53"/>
                <a:gd name="T7" fmla="*/ 9 h 9"/>
                <a:gd name="T8" fmla="*/ 53 w 53"/>
                <a:gd name="T9" fmla="*/ 5 h 9"/>
                <a:gd name="T10" fmla="*/ 48 w 53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9">
                  <a:moveTo>
                    <a:pt x="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51" y="9"/>
                    <a:pt x="53" y="7"/>
                    <a:pt x="53" y="5"/>
                  </a:cubicBezTo>
                  <a:cubicBezTo>
                    <a:pt x="53" y="2"/>
                    <a:pt x="51" y="0"/>
                    <a:pt x="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36"/>
            <p:cNvSpPr/>
            <p:nvPr/>
          </p:nvSpPr>
          <p:spPr bwMode="auto">
            <a:xfrm>
              <a:off x="5409973" y="2071371"/>
              <a:ext cx="229818" cy="318779"/>
            </a:xfrm>
            <a:custGeom>
              <a:avLst/>
              <a:gdLst>
                <a:gd name="T0" fmla="*/ 0 w 67"/>
                <a:gd name="T1" fmla="*/ 79 h 93"/>
                <a:gd name="T2" fmla="*/ 0 w 67"/>
                <a:gd name="T3" fmla="*/ 84 h 93"/>
                <a:gd name="T4" fmla="*/ 4 w 67"/>
                <a:gd name="T5" fmla="*/ 89 h 93"/>
                <a:gd name="T6" fmla="*/ 4 w 67"/>
                <a:gd name="T7" fmla="*/ 93 h 93"/>
                <a:gd name="T8" fmla="*/ 4 w 67"/>
                <a:gd name="T9" fmla="*/ 93 h 93"/>
                <a:gd name="T10" fmla="*/ 63 w 67"/>
                <a:gd name="T11" fmla="*/ 93 h 93"/>
                <a:gd name="T12" fmla="*/ 67 w 67"/>
                <a:gd name="T13" fmla="*/ 89 h 93"/>
                <a:gd name="T14" fmla="*/ 67 w 67"/>
                <a:gd name="T15" fmla="*/ 4 h 93"/>
                <a:gd name="T16" fmla="*/ 63 w 67"/>
                <a:gd name="T17" fmla="*/ 0 h 93"/>
                <a:gd name="T18" fmla="*/ 27 w 67"/>
                <a:gd name="T19" fmla="*/ 0 h 93"/>
                <a:gd name="T20" fmla="*/ 27 w 67"/>
                <a:gd name="T21" fmla="*/ 1 h 93"/>
                <a:gd name="T22" fmla="*/ 27 w 67"/>
                <a:gd name="T23" fmla="*/ 6 h 93"/>
                <a:gd name="T24" fmla="*/ 61 w 67"/>
                <a:gd name="T25" fmla="*/ 6 h 93"/>
                <a:gd name="T26" fmla="*/ 61 w 67"/>
                <a:gd name="T27" fmla="*/ 87 h 93"/>
                <a:gd name="T28" fmla="*/ 19 w 67"/>
                <a:gd name="T29" fmla="*/ 87 h 93"/>
                <a:gd name="T30" fmla="*/ 19 w 67"/>
                <a:gd name="T31" fmla="*/ 84 h 93"/>
                <a:gd name="T32" fmla="*/ 58 w 67"/>
                <a:gd name="T33" fmla="*/ 84 h 93"/>
                <a:gd name="T34" fmla="*/ 58 w 67"/>
                <a:gd name="T35" fmla="*/ 9 h 93"/>
                <a:gd name="T36" fmla="*/ 27 w 67"/>
                <a:gd name="T37" fmla="*/ 9 h 93"/>
                <a:gd name="T38" fmla="*/ 27 w 67"/>
                <a:gd name="T39" fmla="*/ 19 h 93"/>
                <a:gd name="T40" fmla="*/ 54 w 67"/>
                <a:gd name="T41" fmla="*/ 19 h 93"/>
                <a:gd name="T42" fmla="*/ 54 w 67"/>
                <a:gd name="T43" fmla="*/ 24 h 93"/>
                <a:gd name="T44" fmla="*/ 27 w 67"/>
                <a:gd name="T45" fmla="*/ 24 h 93"/>
                <a:gd name="T46" fmla="*/ 27 w 67"/>
                <a:gd name="T47" fmla="*/ 32 h 93"/>
                <a:gd name="T48" fmla="*/ 54 w 67"/>
                <a:gd name="T49" fmla="*/ 32 h 93"/>
                <a:gd name="T50" fmla="*/ 54 w 67"/>
                <a:gd name="T51" fmla="*/ 37 h 93"/>
                <a:gd name="T52" fmla="*/ 27 w 67"/>
                <a:gd name="T53" fmla="*/ 37 h 93"/>
                <a:gd name="T54" fmla="*/ 27 w 67"/>
                <a:gd name="T55" fmla="*/ 54 h 93"/>
                <a:gd name="T56" fmla="*/ 54 w 67"/>
                <a:gd name="T57" fmla="*/ 54 h 93"/>
                <a:gd name="T58" fmla="*/ 54 w 67"/>
                <a:gd name="T59" fmla="*/ 59 h 93"/>
                <a:gd name="T60" fmla="*/ 27 w 67"/>
                <a:gd name="T61" fmla="*/ 59 h 93"/>
                <a:gd name="T62" fmla="*/ 27 w 67"/>
                <a:gd name="T63" fmla="*/ 66 h 93"/>
                <a:gd name="T64" fmla="*/ 54 w 67"/>
                <a:gd name="T65" fmla="*/ 66 h 93"/>
                <a:gd name="T66" fmla="*/ 54 w 67"/>
                <a:gd name="T67" fmla="*/ 71 h 93"/>
                <a:gd name="T68" fmla="*/ 27 w 67"/>
                <a:gd name="T69" fmla="*/ 71 h 93"/>
                <a:gd name="T70" fmla="*/ 17 w 67"/>
                <a:gd name="T71" fmla="*/ 79 h 93"/>
                <a:gd name="T72" fmla="*/ 0 w 67"/>
                <a:gd name="T73" fmla="*/ 7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7" h="93">
                  <a:moveTo>
                    <a:pt x="0" y="79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2" y="85"/>
                    <a:pt x="4" y="87"/>
                    <a:pt x="4" y="89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6" y="93"/>
                    <a:pt x="67" y="92"/>
                    <a:pt x="67" y="89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2"/>
                    <a:pt x="66" y="0"/>
                    <a:pt x="63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1"/>
                    <a:pt x="27" y="1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58" y="84"/>
                    <a:pt x="58" y="84"/>
                    <a:pt x="58" y="84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6" y="76"/>
                    <a:pt x="22" y="79"/>
                    <a:pt x="17" y="79"/>
                  </a:cubicBezTo>
                  <a:lnTo>
                    <a:pt x="0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37"/>
            <p:cNvSpPr>
              <a:spLocks noEditPoints="1"/>
            </p:cNvSpPr>
            <p:nvPr/>
          </p:nvSpPr>
          <p:spPr bwMode="auto">
            <a:xfrm>
              <a:off x="5106021" y="2051602"/>
              <a:ext cx="386736" cy="334842"/>
            </a:xfrm>
            <a:custGeom>
              <a:avLst/>
              <a:gdLst>
                <a:gd name="T0" fmla="*/ 6 w 113"/>
                <a:gd name="T1" fmla="*/ 82 h 98"/>
                <a:gd name="T2" fmla="*/ 42 w 113"/>
                <a:gd name="T3" fmla="*/ 82 h 98"/>
                <a:gd name="T4" fmla="*/ 42 w 113"/>
                <a:gd name="T5" fmla="*/ 92 h 98"/>
                <a:gd name="T6" fmla="*/ 29 w 113"/>
                <a:gd name="T7" fmla="*/ 92 h 98"/>
                <a:gd name="T8" fmla="*/ 23 w 113"/>
                <a:gd name="T9" fmla="*/ 95 h 98"/>
                <a:gd name="T10" fmla="*/ 23 w 113"/>
                <a:gd name="T11" fmla="*/ 98 h 98"/>
                <a:gd name="T12" fmla="*/ 89 w 113"/>
                <a:gd name="T13" fmla="*/ 98 h 98"/>
                <a:gd name="T14" fmla="*/ 89 w 113"/>
                <a:gd name="T15" fmla="*/ 95 h 98"/>
                <a:gd name="T16" fmla="*/ 83 w 113"/>
                <a:gd name="T17" fmla="*/ 92 h 98"/>
                <a:gd name="T18" fmla="*/ 71 w 113"/>
                <a:gd name="T19" fmla="*/ 92 h 98"/>
                <a:gd name="T20" fmla="*/ 71 w 113"/>
                <a:gd name="T21" fmla="*/ 82 h 98"/>
                <a:gd name="T22" fmla="*/ 106 w 113"/>
                <a:gd name="T23" fmla="*/ 82 h 98"/>
                <a:gd name="T24" fmla="*/ 113 w 113"/>
                <a:gd name="T25" fmla="*/ 75 h 98"/>
                <a:gd name="T26" fmla="*/ 113 w 113"/>
                <a:gd name="T27" fmla="*/ 7 h 98"/>
                <a:gd name="T28" fmla="*/ 106 w 113"/>
                <a:gd name="T29" fmla="*/ 0 h 98"/>
                <a:gd name="T30" fmla="*/ 6 w 113"/>
                <a:gd name="T31" fmla="*/ 0 h 98"/>
                <a:gd name="T32" fmla="*/ 0 w 113"/>
                <a:gd name="T33" fmla="*/ 7 h 98"/>
                <a:gd name="T34" fmla="*/ 0 w 113"/>
                <a:gd name="T35" fmla="*/ 75 h 98"/>
                <a:gd name="T36" fmla="*/ 6 w 113"/>
                <a:gd name="T37" fmla="*/ 82 h 98"/>
                <a:gd name="T38" fmla="*/ 7 w 113"/>
                <a:gd name="T39" fmla="*/ 8 h 98"/>
                <a:gd name="T40" fmla="*/ 105 w 113"/>
                <a:gd name="T41" fmla="*/ 8 h 98"/>
                <a:gd name="T42" fmla="*/ 105 w 113"/>
                <a:gd name="T43" fmla="*/ 75 h 98"/>
                <a:gd name="T44" fmla="*/ 7 w 113"/>
                <a:gd name="T45" fmla="*/ 75 h 98"/>
                <a:gd name="T46" fmla="*/ 7 w 113"/>
                <a:gd name="T47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3" h="98">
                  <a:moveTo>
                    <a:pt x="6" y="82"/>
                  </a:moveTo>
                  <a:cubicBezTo>
                    <a:pt x="42" y="82"/>
                    <a:pt x="42" y="82"/>
                    <a:pt x="42" y="8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6" y="92"/>
                    <a:pt x="23" y="93"/>
                    <a:pt x="23" y="95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3"/>
                    <a:pt x="87" y="92"/>
                    <a:pt x="83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106" y="82"/>
                    <a:pt x="106" y="82"/>
                    <a:pt x="106" y="82"/>
                  </a:cubicBezTo>
                  <a:cubicBezTo>
                    <a:pt x="110" y="82"/>
                    <a:pt x="113" y="79"/>
                    <a:pt x="113" y="75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3"/>
                    <a:pt x="110" y="0"/>
                    <a:pt x="10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9"/>
                    <a:pt x="3" y="82"/>
                    <a:pt x="6" y="82"/>
                  </a:cubicBezTo>
                  <a:close/>
                  <a:moveTo>
                    <a:pt x="7" y="8"/>
                  </a:moveTo>
                  <a:cubicBezTo>
                    <a:pt x="105" y="8"/>
                    <a:pt x="105" y="8"/>
                    <a:pt x="105" y="8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7" y="75"/>
                    <a:pt x="7" y="75"/>
                    <a:pt x="7" y="75"/>
                  </a:cubicBez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cer Falling Dust PPT demo"/>
          <p:cNvSpPr txBox="1"/>
          <p:nvPr/>
        </p:nvSpPr>
        <p:spPr>
          <a:xfrm>
            <a:off x="1129105" y="2805296"/>
            <a:ext cx="70892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 smtClean="0">
                <a:gradFill flip="none" rotWithShape="1">
                  <a:gsLst>
                    <a:gs pos="0">
                      <a:schemeClr val="accent1">
                        <a:shade val="30000"/>
                        <a:satMod val="115000"/>
                      </a:schemeClr>
                    </a:gs>
                    <a:gs pos="50000">
                      <a:schemeClr val="accent1">
                        <a:shade val="67500"/>
                        <a:satMod val="115000"/>
                      </a:schemeClr>
                    </a:gs>
                    <a:gs pos="100000">
                      <a:schemeClr val="accent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如何提高工作效率 </a:t>
            </a:r>
            <a:endParaRPr lang="zh-CN" altLang="en-US" sz="6600" b="1" dirty="0">
              <a:gradFill flip="none" rotWithShape="1">
                <a:gsLst>
                  <a:gs pos="0">
                    <a:schemeClr val="accent1">
                      <a:shade val="30000"/>
                      <a:satMod val="115000"/>
                    </a:schemeClr>
                  </a:gs>
                  <a:gs pos="50000">
                    <a:schemeClr val="accent1">
                      <a:shade val="67500"/>
                      <a:satMod val="115000"/>
                    </a:schemeClr>
                  </a:gs>
                  <a:gs pos="100000">
                    <a:schemeClr val="accent1"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3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857" y="4034971"/>
            <a:ext cx="2990143" cy="2823029"/>
          </a:xfrm>
          <a:prstGeom prst="rect">
            <a:avLst/>
          </a:prstGeom>
        </p:spPr>
      </p:pic>
      <p:pic>
        <p:nvPicPr>
          <p:cNvPr id="5" name="Docer Falling Dust PPT demo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2990143" cy="282302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29104" y="3970550"/>
            <a:ext cx="6403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企业培训 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工作效率提升 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员工培训 </a:t>
            </a:r>
            <a:r>
              <a:rPr lang="en-US" altLang="zh-CN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|  </a:t>
            </a:r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管理培训课程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1131449" y="2263501"/>
            <a:ext cx="58262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How to improve work efficiency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10234448" y="349836"/>
            <a:ext cx="14213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5400" spc="-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LOGO</a:t>
            </a:r>
            <a:endParaRPr lang="zh-CN" altLang="en-US" sz="5400" spc="-300" dirty="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9" name="TextBox 33"/>
          <p:cNvSpPr txBox="1"/>
          <p:nvPr/>
        </p:nvSpPr>
        <p:spPr>
          <a:xfrm>
            <a:off x="1095144" y="6030433"/>
            <a:ext cx="4424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演讲人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         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时间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XXX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1131449" y="451037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输入企业名称</a:t>
            </a:r>
            <a:endParaRPr lang="zh-CN" altLang="en-US" sz="32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99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199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899"/>
                            </p:stCondLst>
                            <p:childTnLst>
                              <p:par>
                                <p:cTn id="3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4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323F4F"/>
      </a:accent2>
      <a:accent3>
        <a:srgbClr val="C00000"/>
      </a:accent3>
      <a:accent4>
        <a:srgbClr val="323F4F"/>
      </a:accent4>
      <a:accent5>
        <a:srgbClr val="C00000"/>
      </a:accent5>
      <a:accent6>
        <a:srgbClr val="323F4F"/>
      </a:accent6>
      <a:hlink>
        <a:srgbClr val="3A3838"/>
      </a:hlink>
      <a:folHlink>
        <a:srgbClr val="869FB7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3513</Words>
  <Application>WPS 演示</Application>
  <PresentationFormat>宽屏</PresentationFormat>
  <Paragraphs>568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Impact</vt:lpstr>
      <vt:lpstr>Calibri</vt:lpstr>
      <vt:lpstr>Arial Unicode MS</vt:lpstr>
      <vt:lpstr>Wingdings 2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HL81829782</dc:creator>
  <cp:lastModifiedBy> 大宇哥</cp:lastModifiedBy>
  <cp:revision>34</cp:revision>
  <dcterms:created xsi:type="dcterms:W3CDTF">2020-10-13T00:55:00Z</dcterms:created>
  <dcterms:modified xsi:type="dcterms:W3CDTF">2021-09-14T11:13:58Z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2052-11.1.0.10700</vt:lpwstr>
  </property>
  <property fmtid="{D5CDD505-2E9C-101B-9397-08002B2CF9AE}" pid="3" name="KSOTemplateUUID">
    <vt:lpwstr>v1.0_mb_IN4E7FmnGtfHecNtB2CesA==</vt:lpwstr>
  </property>
  <property fmtid="{D5CDD505-2E9C-101B-9397-08002B2CF9AE}" pid="4" name="ICV">
    <vt:lpwstr>D8BB99F592A74694A907969EB6267A14</vt:lpwstr>
  </property>
</Properties>
</file>